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media/image7.jpg" ContentType="image/jpg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media/image11.jpg" ContentType="image/jpg"/>
  <Override PartName="/ppt/media/image13.jpg" ContentType="image/jpg"/>
  <Override PartName="/ppt/media/image14.jpg" ContentType="image/jpg"/>
  <Override PartName="/ppt/media/image16.jpg" ContentType="image/jpg"/>
  <Override PartName="/ppt/media/image21.jpg" ContentType="image/jpg"/>
  <Override PartName="/ppt/media/image22.jpg" ContentType="image/jpg"/>
  <Override PartName="/ppt/media/image25.jpg" ContentType="image/jpg"/>
  <Override PartName="/ppt/notesSlides/notesSlide2.xml" ContentType="application/vnd.openxmlformats-officedocument.presentationml.notesSlide+xml"/>
  <Override PartName="/ppt/media/image26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35.jpg" ContentType="image/jpg"/>
  <Override PartName="/ppt/media/image38.jpg" ContentType="image/jpg"/>
  <Override PartName="/ppt/media/image40.jpg" ContentType="image/jpg"/>
  <Override PartName="/ppt/media/image41.jpg" ContentType="image/jpg"/>
  <Override PartName="/ppt/notesSlides/notesSlide5.xml" ContentType="application/vnd.openxmlformats-officedocument.presentationml.notesSlide+xml"/>
  <Override PartName="/ppt/media/image45.jpg" ContentType="image/jpg"/>
  <Override PartName="/ppt/media/image46.jpg" ContentType="image/jp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54.jpg" ContentType="image/jpg"/>
  <Override PartName="/ppt/media/image55.jpg" ContentType="image/jpg"/>
  <Override PartName="/ppt/media/image57.jpg" ContentType="image/jpg"/>
  <Override PartName="/ppt/media/image59.jpg" ContentType="image/jpg"/>
  <Override PartName="/ppt/media/image62.jpg" ContentType="image/jpg"/>
  <Override PartName="/ppt/media/image81.jpg" ContentType="image/jpg"/>
  <Override PartName="/ppt/media/image86.jpg" ContentType="image/jpg"/>
  <Override PartName="/ppt/media/image91.jpg" ContentType="image/jpg"/>
  <Override PartName="/ppt/media/image147.jpg" ContentType="image/jpg"/>
  <Override PartName="/ppt/media/image192.jpg" ContentType="image/jpg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4111" r:id="rId2"/>
    <p:sldMasterId id="2147484117" r:id="rId3"/>
    <p:sldMasterId id="2147484129" r:id="rId4"/>
  </p:sldMasterIdLst>
  <p:notesMasterIdLst>
    <p:notesMasterId r:id="rId138"/>
  </p:notesMasterIdLst>
  <p:handoutMasterIdLst>
    <p:handoutMasterId r:id="rId139"/>
  </p:handoutMasterIdLst>
  <p:sldIdLst>
    <p:sldId id="587" r:id="rId5"/>
    <p:sldId id="855" r:id="rId6"/>
    <p:sldId id="267" r:id="rId7"/>
    <p:sldId id="303" r:id="rId8"/>
    <p:sldId id="594" r:id="rId9"/>
    <p:sldId id="595" r:id="rId10"/>
    <p:sldId id="597" r:id="rId11"/>
    <p:sldId id="302" r:id="rId12"/>
    <p:sldId id="596" r:id="rId13"/>
    <p:sldId id="310" r:id="rId14"/>
    <p:sldId id="602" r:id="rId15"/>
    <p:sldId id="605" r:id="rId16"/>
    <p:sldId id="311" r:id="rId17"/>
    <p:sldId id="312" r:id="rId18"/>
    <p:sldId id="313" r:id="rId19"/>
    <p:sldId id="314" r:id="rId20"/>
    <p:sldId id="315" r:id="rId21"/>
    <p:sldId id="316" r:id="rId22"/>
    <p:sldId id="598" r:id="rId23"/>
    <p:sldId id="599" r:id="rId24"/>
    <p:sldId id="643" r:id="rId25"/>
    <p:sldId id="644" r:id="rId26"/>
    <p:sldId id="645" r:id="rId27"/>
    <p:sldId id="646" r:id="rId28"/>
    <p:sldId id="647" r:id="rId29"/>
    <p:sldId id="648" r:id="rId30"/>
    <p:sldId id="650" r:id="rId31"/>
    <p:sldId id="318" r:id="rId32"/>
    <p:sldId id="319" r:id="rId33"/>
    <p:sldId id="320" r:id="rId34"/>
    <p:sldId id="624" r:id="rId35"/>
    <p:sldId id="607" r:id="rId36"/>
    <p:sldId id="608" r:id="rId37"/>
    <p:sldId id="610" r:id="rId38"/>
    <p:sldId id="611" r:id="rId39"/>
    <p:sldId id="612" r:id="rId40"/>
    <p:sldId id="614" r:id="rId41"/>
    <p:sldId id="616" r:id="rId42"/>
    <p:sldId id="618" r:id="rId43"/>
    <p:sldId id="321" r:id="rId44"/>
    <p:sldId id="322" r:id="rId45"/>
    <p:sldId id="323" r:id="rId46"/>
    <p:sldId id="324" r:id="rId47"/>
    <p:sldId id="326" r:id="rId48"/>
    <p:sldId id="327" r:id="rId49"/>
    <p:sldId id="651" r:id="rId50"/>
    <p:sldId id="652" r:id="rId51"/>
    <p:sldId id="653" r:id="rId52"/>
    <p:sldId id="256" r:id="rId53"/>
    <p:sldId id="257" r:id="rId54"/>
    <p:sldId id="258" r:id="rId55"/>
    <p:sldId id="259" r:id="rId56"/>
    <p:sldId id="260" r:id="rId57"/>
    <p:sldId id="261" r:id="rId58"/>
    <p:sldId id="262" r:id="rId59"/>
    <p:sldId id="263" r:id="rId60"/>
    <p:sldId id="264" r:id="rId61"/>
    <p:sldId id="265" r:id="rId62"/>
    <p:sldId id="266" r:id="rId63"/>
    <p:sldId id="856" r:id="rId64"/>
    <p:sldId id="268" r:id="rId65"/>
    <p:sldId id="269" r:id="rId66"/>
    <p:sldId id="270" r:id="rId67"/>
    <p:sldId id="271" r:id="rId68"/>
    <p:sldId id="272" r:id="rId69"/>
    <p:sldId id="273" r:id="rId70"/>
    <p:sldId id="274" r:id="rId71"/>
    <p:sldId id="275" r:id="rId72"/>
    <p:sldId id="276" r:id="rId73"/>
    <p:sldId id="277" r:id="rId74"/>
    <p:sldId id="278" r:id="rId75"/>
    <p:sldId id="279" r:id="rId76"/>
    <p:sldId id="280" r:id="rId77"/>
    <p:sldId id="281" r:id="rId78"/>
    <p:sldId id="282" r:id="rId79"/>
    <p:sldId id="283" r:id="rId80"/>
    <p:sldId id="284" r:id="rId81"/>
    <p:sldId id="285" r:id="rId82"/>
    <p:sldId id="286" r:id="rId83"/>
    <p:sldId id="287" r:id="rId84"/>
    <p:sldId id="288" r:id="rId85"/>
    <p:sldId id="289" r:id="rId86"/>
    <p:sldId id="290" r:id="rId87"/>
    <p:sldId id="291" r:id="rId88"/>
    <p:sldId id="292" r:id="rId89"/>
    <p:sldId id="293" r:id="rId90"/>
    <p:sldId id="294" r:id="rId91"/>
    <p:sldId id="295" r:id="rId92"/>
    <p:sldId id="296" r:id="rId93"/>
    <p:sldId id="297" r:id="rId94"/>
    <p:sldId id="298" r:id="rId95"/>
    <p:sldId id="299" r:id="rId96"/>
    <p:sldId id="300" r:id="rId97"/>
    <p:sldId id="301" r:id="rId98"/>
    <p:sldId id="857" r:id="rId99"/>
    <p:sldId id="858" r:id="rId100"/>
    <p:sldId id="304" r:id="rId101"/>
    <p:sldId id="305" r:id="rId102"/>
    <p:sldId id="306" r:id="rId103"/>
    <p:sldId id="307" r:id="rId104"/>
    <p:sldId id="308" r:id="rId105"/>
    <p:sldId id="309" r:id="rId106"/>
    <p:sldId id="859" r:id="rId107"/>
    <p:sldId id="860" r:id="rId108"/>
    <p:sldId id="861" r:id="rId109"/>
    <p:sldId id="862" r:id="rId110"/>
    <p:sldId id="863" r:id="rId111"/>
    <p:sldId id="331" r:id="rId112"/>
    <p:sldId id="332" r:id="rId113"/>
    <p:sldId id="333" r:id="rId114"/>
    <p:sldId id="337" r:id="rId115"/>
    <p:sldId id="835" r:id="rId116"/>
    <p:sldId id="836" r:id="rId117"/>
    <p:sldId id="837" r:id="rId118"/>
    <p:sldId id="838" r:id="rId119"/>
    <p:sldId id="839" r:id="rId120"/>
    <p:sldId id="840" r:id="rId121"/>
    <p:sldId id="841" r:id="rId122"/>
    <p:sldId id="842" r:id="rId123"/>
    <p:sldId id="843" r:id="rId124"/>
    <p:sldId id="844" r:id="rId125"/>
    <p:sldId id="845" r:id="rId126"/>
    <p:sldId id="846" r:id="rId127"/>
    <p:sldId id="847" r:id="rId128"/>
    <p:sldId id="848" r:id="rId129"/>
    <p:sldId id="849" r:id="rId130"/>
    <p:sldId id="850" r:id="rId131"/>
    <p:sldId id="851" r:id="rId132"/>
    <p:sldId id="852" r:id="rId133"/>
    <p:sldId id="853" r:id="rId134"/>
    <p:sldId id="854" r:id="rId135"/>
    <p:sldId id="642" r:id="rId136"/>
    <p:sldId id="716" r:id="rId1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75" autoAdjust="0"/>
    <p:restoredTop sz="83309"/>
  </p:normalViewPr>
  <p:slideViewPr>
    <p:cSldViewPr snapToGrid="0" snapToObjects="1">
      <p:cViewPr varScale="1">
        <p:scale>
          <a:sx n="98" d="100"/>
          <a:sy n="98" d="100"/>
        </p:scale>
        <p:origin x="120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notesMaster" Target="notesMasters/notesMaster1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handoutMaster" Target="handoutMasters/handoutMaster1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6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PMingLiU" charset="0"/>
              </a:defRPr>
            </a:lvl1pPr>
          </a:lstStyle>
          <a:p>
            <a:pPr>
              <a:defRPr/>
            </a:pPr>
            <a:fld id="{BA9611C0-22CD-3B4D-A545-A25F1CC1E2E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28096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 noProof="0"/>
              <a:t>Textmasterformate durch Klicken bearbeiten</a:t>
            </a:r>
          </a:p>
          <a:p>
            <a:pPr lvl="1"/>
            <a:r>
              <a:rPr lang="de-DE" altLang="zh-CN" noProof="0"/>
              <a:t>Zweite Ebene</a:t>
            </a:r>
          </a:p>
          <a:p>
            <a:pPr lvl="2"/>
            <a:r>
              <a:rPr lang="de-DE" altLang="zh-CN" noProof="0"/>
              <a:t>Dritte Ebene</a:t>
            </a:r>
          </a:p>
          <a:p>
            <a:pPr lvl="3"/>
            <a:r>
              <a:rPr lang="de-DE" altLang="zh-CN" noProof="0"/>
              <a:t>Vierte Ebene</a:t>
            </a:r>
          </a:p>
          <a:p>
            <a:pPr lvl="4"/>
            <a:r>
              <a:rPr lang="de-DE" altLang="zh-CN" noProof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91BB238-3B1B-EE4E-BFC2-DF2FE134C0D2}" type="slidenum">
              <a:rPr lang="de-DE" altLang="zh-CN"/>
              <a:pPr>
                <a:defRPr/>
              </a:pPr>
              <a:t>‹#›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0557670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1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423182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lvl="1"/>
            <a:endParaRPr lang="en-US" altLang="zh-CN" sz="1600" dirty="0">
              <a:latin typeface="Arial" charset="0"/>
              <a:ea typeface="宋体" charset="-122"/>
            </a:endParaRPr>
          </a:p>
        </p:txBody>
      </p:sp>
      <p:sp>
        <p:nvSpPr>
          <p:cNvPr id="4506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3523AC-30FC-46DB-964C-82EF135218D6}" type="slidenum">
              <a:rPr kumimoji="0" lang="en-US" altLang="zh-CN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en-US" altLang="zh-C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11701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1BB238-3B1B-EE4E-BFC2-DF2FE134C0D2}" type="slidenum">
              <a:rPr kumimoji="0" lang="de-DE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de-DE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979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133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440301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1BB238-3B1B-EE4E-BFC2-DF2FE134C0D2}" type="slidenum">
              <a:rPr kumimoji="0" lang="de-DE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688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1BB238-3B1B-EE4E-BFC2-DF2FE134C0D2}" type="slidenum">
              <a:rPr kumimoji="0" lang="de-DE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DE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706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1BB238-3B1B-EE4E-BFC2-DF2FE134C0D2}" type="slidenum">
              <a:rPr kumimoji="0" lang="de-DE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de-DE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662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1BB238-3B1B-EE4E-BFC2-DF2FE134C0D2}" type="slidenum">
              <a:rPr kumimoji="0" lang="de-DE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de-DE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545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1BB238-3B1B-EE4E-BFC2-DF2FE134C0D2}" type="slidenum">
              <a:rPr kumimoji="0" lang="de-DE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de-DE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185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1BB238-3B1B-EE4E-BFC2-DF2FE134C0D2}" type="slidenum">
              <a:rPr kumimoji="0" lang="de-DE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de-DE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773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1BB238-3B1B-EE4E-BFC2-DF2FE134C0D2}" type="slidenum">
              <a:rPr kumimoji="0" lang="de-DE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de-DE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384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3472B3-69D4-4FD6-B7F3-A6C1D39631CD}" type="slidenum">
              <a:rPr kumimoji="0" lang="en-US" altLang="zh-CN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altLang="zh-C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宋体" charset="-122"/>
            </a:endParaRPr>
          </a:p>
        </p:txBody>
      </p:sp>
      <p:sp>
        <p:nvSpPr>
          <p:cNvPr id="2662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54075" y="746125"/>
            <a:ext cx="4960938" cy="3722688"/>
          </a:xfrm>
          <a:ln/>
        </p:spPr>
      </p:sp>
      <p:sp>
        <p:nvSpPr>
          <p:cNvPr id="26628" name="Notes Placeholder 2"/>
          <p:cNvSpPr>
            <a:spLocks noGrp="1"/>
          </p:cNvSpPr>
          <p:nvPr>
            <p:ph type="body" idx="1"/>
          </p:nvPr>
        </p:nvSpPr>
        <p:spPr>
          <a:xfrm>
            <a:off x="665163" y="4714876"/>
            <a:ext cx="5338762" cy="4467225"/>
          </a:xfrm>
          <a:noFill/>
        </p:spPr>
        <p:txBody>
          <a:bodyPr lIns="92545" tIns="46273" rIns="92545" bIns="46273"/>
          <a:lstStyle/>
          <a:p>
            <a:pPr eaLnBrk="1" hangingPunct="1">
              <a:spcBef>
                <a:spcPct val="0"/>
              </a:spcBef>
            </a:pPr>
            <a:endParaRPr lang="zh-CN" altLang="en-US" dirty="0">
              <a:latin typeface="Arial" charset="0"/>
              <a:ea typeface="宋体" charset="-122"/>
            </a:endParaRPr>
          </a:p>
        </p:txBody>
      </p:sp>
      <p:sp>
        <p:nvSpPr>
          <p:cNvPr id="26629" name="Slide Number Placeholder 3"/>
          <p:cNvSpPr txBox="1">
            <a:spLocks noGrp="1"/>
          </p:cNvSpPr>
          <p:nvPr/>
        </p:nvSpPr>
        <p:spPr bwMode="auto">
          <a:xfrm>
            <a:off x="3778250" y="9432925"/>
            <a:ext cx="288925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545" tIns="46273" rIns="92545" bIns="46273" anchor="b"/>
          <a:lstStyle/>
          <a:p>
            <a:pPr marL="0" marR="0" lvl="0" indent="0" algn="r" defTabSz="930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CCD50E-1CCB-4507-9473-45201A214707}" type="slidenum">
              <a:rPr kumimoji="0" lang="en-US" altLang="zh-CN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  <a:ea typeface="宋体" charset="0"/>
              </a:rPr>
              <a:pPr marL="0" marR="0" lvl="0" indent="0" algn="r" defTabSz="930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altLang="zh-CN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049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jp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93738" y="1435100"/>
            <a:ext cx="7754937" cy="1082675"/>
          </a:xfrm>
        </p:spPr>
        <p:txBody>
          <a:bodyPr anchor="b"/>
          <a:lstStyle>
            <a:lvl1pPr algn="ctr">
              <a:lnSpc>
                <a:spcPct val="110000"/>
              </a:lnSpc>
              <a:defRPr sz="3200"/>
            </a:lvl1pPr>
          </a:lstStyle>
          <a:p>
            <a:r>
              <a:rPr lang="de-DE"/>
              <a:t>Titelmasterformat durch</a:t>
            </a:r>
            <a:br>
              <a:rPr lang="de-DE"/>
            </a:br>
            <a:r>
              <a:rPr lang="de-DE"/>
              <a:t>Klicken bearbeiten</a:t>
            </a:r>
          </a:p>
        </p:txBody>
      </p:sp>
      <p:sp>
        <p:nvSpPr>
          <p:cNvPr id="111630" name="Rectangle 12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696913" y="2517775"/>
            <a:ext cx="7751762" cy="800100"/>
          </a:xfrm>
        </p:spPr>
        <p:txBody>
          <a:bodyPr tIns="45720" bIns="45720"/>
          <a:lstStyle>
            <a:lvl1pPr marL="0" indent="0" algn="ctr">
              <a:buFont typeface="Wingdings" pitchFamily="2" charset="2"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880540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02016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89725" y="101600"/>
            <a:ext cx="2130425" cy="570071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95275" y="101600"/>
            <a:ext cx="6242050" cy="570071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252358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943600"/>
            <a:ext cx="22860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041400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93224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629400" y="6245225"/>
            <a:ext cx="2133600" cy="476250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39C1936D-D243-40F4-9257-D1D5096F57A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9" name="Picture 2" descr="http://www.stevens.edu/ses/sites/ses/files/Stevens-Official-PMSColor-R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183542"/>
            <a:ext cx="1407548" cy="5996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299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>
          <a:xfrm>
            <a:off x="685800" y="0"/>
            <a:ext cx="7824788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>
              <a:buClr>
                <a:srgbClr val="008000"/>
              </a:buClr>
              <a:defRPr/>
            </a:pPr>
            <a:endParaRPr lang="en-US" sz="4000" b="1">
              <a:solidFill>
                <a:srgbClr val="008000"/>
              </a:solidFill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838200" y="0"/>
            <a:ext cx="7824788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>
              <a:buClr>
                <a:srgbClr val="008000"/>
              </a:buClr>
              <a:defRPr/>
            </a:pPr>
            <a:endParaRPr lang="zh-CN" altLang="en-US" sz="4000" b="1">
              <a:solidFill>
                <a:srgbClr val="008000"/>
              </a:solidFill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7" name="Rectangle 11"/>
          <p:cNvSpPr/>
          <p:nvPr userDrawn="1"/>
        </p:nvSpPr>
        <p:spPr>
          <a:xfrm>
            <a:off x="628650" y="0"/>
            <a:ext cx="7886700" cy="990600"/>
          </a:xfrm>
          <a:prstGeom prst="rect">
            <a:avLst/>
          </a:prstGeom>
          <a:solidFill>
            <a:srgbClr val="D0EB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32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1938" cy="990599"/>
          </a:xfrm>
          <a:prstGeom prst="rect">
            <a:avLst/>
          </a:prstGeom>
          <a:noFill/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defRPr lang="en-US" sz="2800" b="1" kern="1200" dirty="0">
                <a:solidFill>
                  <a:srgbClr val="008000"/>
                </a:solidFill>
                <a:latin typeface="+mn-lt"/>
                <a:ea typeface="宋体" pitchFamily="-109" charset="-122"/>
                <a:cs typeface="Times New Roman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1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934200" y="6381750"/>
            <a:ext cx="2133600" cy="339725"/>
          </a:xfrm>
        </p:spPr>
        <p:txBody>
          <a:bodyPr/>
          <a:lstStyle>
            <a:lvl1pPr algn="ctr">
              <a:defRPr b="1"/>
            </a:lvl1pPr>
          </a:lstStyle>
          <a:p>
            <a:pPr>
              <a:defRPr/>
            </a:pPr>
            <a:fld id="{5B01984D-6F95-4A8B-A0A3-B9D5A3D1C360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  <p:pic>
        <p:nvPicPr>
          <p:cNvPr id="22" name="Picture 2" descr="http://www.stevens.edu/ses/sites/ses/files/Stevens-Official-PMSColor-R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2" y="6183542"/>
            <a:ext cx="1407548" cy="5996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915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943600"/>
            <a:ext cx="22860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62262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159C0-0621-48D0-AAF4-8E670EB2DB4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86410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943600"/>
            <a:ext cx="22860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990599"/>
          </a:xfrm>
          <a:prstGeom prst="rect">
            <a:avLst/>
          </a:prstGeom>
          <a:solidFill>
            <a:srgbClr val="D0EBB3"/>
          </a:solidFill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defRPr lang="en-US" sz="3200" b="1" kern="1200" dirty="0">
                <a:solidFill>
                  <a:srgbClr val="008000"/>
                </a:solidFill>
                <a:latin typeface="Times New Roman" pitchFamily="18" charset="0"/>
                <a:ea typeface="宋体" pitchFamily="-109" charset="-122"/>
                <a:cs typeface="Times New Roman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E133D-0DAC-4366-9122-3A9A21F7483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05827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 userDrawn="1"/>
        </p:nvSpPr>
        <p:spPr>
          <a:xfrm>
            <a:off x="685800" y="0"/>
            <a:ext cx="7824788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>
              <a:buClr>
                <a:srgbClr val="008000"/>
              </a:buClr>
              <a:defRPr/>
            </a:pPr>
            <a:endParaRPr lang="en-US" sz="4000" b="1">
              <a:solidFill>
                <a:srgbClr val="008000"/>
              </a:solidFill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838200" y="0"/>
            <a:ext cx="7824788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>
              <a:buClr>
                <a:srgbClr val="008000"/>
              </a:buClr>
              <a:defRPr/>
            </a:pPr>
            <a:endParaRPr lang="zh-CN" altLang="en-US" sz="4000" b="1">
              <a:solidFill>
                <a:srgbClr val="008000"/>
              </a:solidFill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5" name="Rectangle 13"/>
          <p:cNvSpPr/>
          <p:nvPr userDrawn="1"/>
        </p:nvSpPr>
        <p:spPr>
          <a:xfrm>
            <a:off x="628650" y="0"/>
            <a:ext cx="7886700" cy="990600"/>
          </a:xfrm>
          <a:prstGeom prst="rect">
            <a:avLst/>
          </a:prstGeom>
          <a:solidFill>
            <a:srgbClr val="D0EB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29388" y="6313488"/>
            <a:ext cx="2133600" cy="339725"/>
          </a:xfrm>
        </p:spPr>
        <p:txBody>
          <a:bodyPr/>
          <a:lstStyle>
            <a:lvl1pPr algn="r">
              <a:defRPr b="1"/>
            </a:lvl1pPr>
          </a:lstStyle>
          <a:p>
            <a:pPr>
              <a:defRPr/>
            </a:pPr>
            <a:fld id="{0106D755-5C1B-46FA-B456-3FA0F6E8E81C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4803266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93738" y="1435100"/>
            <a:ext cx="7754937" cy="1082675"/>
          </a:xfrm>
        </p:spPr>
        <p:txBody>
          <a:bodyPr anchor="b"/>
          <a:lstStyle>
            <a:lvl1pPr algn="ctr">
              <a:lnSpc>
                <a:spcPct val="110000"/>
              </a:lnSpc>
              <a:defRPr sz="3200"/>
            </a:lvl1pPr>
          </a:lstStyle>
          <a:p>
            <a:r>
              <a:rPr lang="de-DE"/>
              <a:t>Titelmasterformat durch</a:t>
            </a:r>
            <a:br>
              <a:rPr lang="de-DE"/>
            </a:br>
            <a:r>
              <a:rPr lang="de-DE"/>
              <a:t>Klicken bearbeiten</a:t>
            </a:r>
          </a:p>
        </p:txBody>
      </p:sp>
      <p:sp>
        <p:nvSpPr>
          <p:cNvPr id="111630" name="Rectangle 12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696913" y="2517775"/>
            <a:ext cx="7751762" cy="800100"/>
          </a:xfrm>
        </p:spPr>
        <p:txBody>
          <a:bodyPr tIns="45720" bIns="45720"/>
          <a:lstStyle>
            <a:lvl1pPr marL="0" indent="0" algn="ctr">
              <a:buFont typeface="Wingdings" pitchFamily="2" charset="2"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9735844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118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566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356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068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153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34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1281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580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53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864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89725" y="101600"/>
            <a:ext cx="2130425" cy="570071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95275" y="101600"/>
            <a:ext cx="6242050" cy="570071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951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6433319"/>
            <a:ext cx="9144000" cy="4246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-22" y="1"/>
            <a:ext cx="9144045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1"/>
            <a:ext cx="6400800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4D4D4D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425"/>
              </a:lnSpc>
            </a:pPr>
            <a:fld id="{81D60167-4931-47E6-BA6A-407CBD079E47}" type="slidenum">
              <a:rPr lang="en-US" smtClean="0"/>
              <a:pPr marL="25400">
                <a:lnSpc>
                  <a:spcPts val="1425"/>
                </a:lnSpc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0654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A327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4D4D4D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425"/>
              </a:lnSpc>
            </a:pPr>
            <a:fld id="{81D60167-4931-47E6-BA6A-407CBD079E47}" type="slidenum">
              <a:rPr lang="en-US" smtClean="0"/>
              <a:pPr marL="25400">
                <a:lnSpc>
                  <a:spcPts val="1425"/>
                </a:lnSpc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344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85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762000"/>
          </a:xfrm>
          <a:custGeom>
            <a:avLst/>
            <a:gdLst/>
            <a:ahLst/>
            <a:cxnLst/>
            <a:rect l="l" t="t" r="r" b="b"/>
            <a:pathLst>
              <a:path w="9144000" h="571500">
                <a:moveTo>
                  <a:pt x="0" y="0"/>
                </a:moveTo>
                <a:lnTo>
                  <a:pt x="0" y="571500"/>
                </a:lnTo>
                <a:lnTo>
                  <a:pt x="9143999" y="571500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AEAEA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17" name="bk object 17"/>
          <p:cNvSpPr/>
          <p:nvPr/>
        </p:nvSpPr>
        <p:spPr>
          <a:xfrm>
            <a:off x="0" y="6433319"/>
            <a:ext cx="9144000" cy="4246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18" name="bk object 18"/>
          <p:cNvSpPr/>
          <p:nvPr/>
        </p:nvSpPr>
        <p:spPr>
          <a:xfrm>
            <a:off x="-22" y="694723"/>
            <a:ext cx="9144000" cy="4953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19" name="bk object 19"/>
          <p:cNvSpPr/>
          <p:nvPr/>
        </p:nvSpPr>
        <p:spPr>
          <a:xfrm>
            <a:off x="1114574" y="4187147"/>
            <a:ext cx="2092508" cy="7155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0" name="bk object 20"/>
          <p:cNvSpPr/>
          <p:nvPr/>
        </p:nvSpPr>
        <p:spPr>
          <a:xfrm>
            <a:off x="4465320" y="4178469"/>
            <a:ext cx="4678680" cy="2679700"/>
          </a:xfrm>
          <a:custGeom>
            <a:avLst/>
            <a:gdLst/>
            <a:ahLst/>
            <a:cxnLst/>
            <a:rect l="l" t="t" r="r" b="b"/>
            <a:pathLst>
              <a:path w="4678680" h="2009775">
                <a:moveTo>
                  <a:pt x="0" y="2009648"/>
                </a:moveTo>
                <a:lnTo>
                  <a:pt x="4678680" y="2009648"/>
                </a:lnTo>
                <a:lnTo>
                  <a:pt x="4678680" y="0"/>
                </a:lnTo>
                <a:lnTo>
                  <a:pt x="0" y="0"/>
                </a:lnTo>
                <a:lnTo>
                  <a:pt x="0" y="2009648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A327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4D4D4D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425"/>
              </a:lnSpc>
            </a:pPr>
            <a:fld id="{81D60167-4931-47E6-BA6A-407CBD079E47}" type="slidenum">
              <a:rPr lang="en-US" smtClean="0"/>
              <a:pPr marL="25400">
                <a:lnSpc>
                  <a:spcPts val="1425"/>
                </a:lnSpc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8085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6433319"/>
            <a:ext cx="9144000" cy="4246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A327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4D4D4D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425"/>
              </a:lnSpc>
            </a:pPr>
            <a:fld id="{81D60167-4931-47E6-BA6A-407CBD079E47}" type="slidenum">
              <a:rPr lang="en-US" smtClean="0"/>
              <a:pPr marL="25400">
                <a:lnSpc>
                  <a:spcPts val="1425"/>
                </a:lnSpc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7774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6433319"/>
            <a:ext cx="9144000" cy="4246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17" name="bk object 17"/>
          <p:cNvSpPr/>
          <p:nvPr/>
        </p:nvSpPr>
        <p:spPr>
          <a:xfrm>
            <a:off x="-22" y="694723"/>
            <a:ext cx="9144000" cy="4953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4D4D4D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425"/>
              </a:lnSpc>
            </a:pPr>
            <a:fld id="{81D60167-4931-47E6-BA6A-407CBD079E47}" type="slidenum">
              <a:rPr lang="en-US" smtClean="0"/>
              <a:pPr marL="25400">
                <a:lnSpc>
                  <a:spcPts val="1425"/>
                </a:lnSpc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602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21697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60143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909493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94493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423415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118970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Textmasterformate durch Klicken bearbeiten</a:t>
            </a:r>
          </a:p>
          <a:p>
            <a:pPr lvl="1"/>
            <a:r>
              <a:rPr lang="de-DE" altLang="zh-CN"/>
              <a:t>Zweite Ebene</a:t>
            </a:r>
          </a:p>
          <a:p>
            <a:pPr lvl="2"/>
            <a:r>
              <a:rPr lang="de-DE" altLang="zh-CN"/>
              <a:t>Dritte Ebene</a:t>
            </a:r>
          </a:p>
          <a:p>
            <a:pPr lvl="3"/>
            <a:r>
              <a:rPr lang="de-DE" altLang="zh-CN"/>
              <a:t>Vierte Ebene</a:t>
            </a:r>
          </a:p>
          <a:p>
            <a:pPr lvl="4"/>
            <a:r>
              <a:rPr lang="de-DE" altLang="zh-CN"/>
              <a:t>Fünfte Ebene</a:t>
            </a:r>
          </a:p>
        </p:txBody>
      </p:sp>
      <p:sp>
        <p:nvSpPr>
          <p:cNvPr id="110595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101600"/>
            <a:ext cx="8520112" cy="6477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Klicken Sie, um das Titelformat zu bearbeiten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zh-CN" sz="1000"/>
              <a:t>Page </a:t>
            </a:r>
            <a:r>
              <a:rPr lang="de-DE" altLang="zh-CN" sz="1000">
                <a:sym typeface="Wingdings" charset="0"/>
              </a:rPr>
              <a:t></a:t>
            </a:r>
            <a:r>
              <a:rPr lang="de-DE" altLang="zh-CN" sz="1000"/>
              <a:t> </a:t>
            </a:r>
            <a:fld id="{EB0D860B-0F9F-024D-87B2-26EC2F8908EF}" type="slidenum">
              <a:rPr lang="de-DE" altLang="zh-CN" sz="1000"/>
              <a:pPr/>
              <a:t>‹#›</a:t>
            </a:fld>
            <a:endParaRPr lang="de-DE" altLang="zh-CN" sz="10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+mj-lt"/>
          <a:ea typeface="宋体" charset="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spcBef>
          <a:spcPct val="0"/>
        </a:spcBef>
        <a:spcAft>
          <a:spcPct val="40000"/>
        </a:spcAft>
        <a:buFont typeface="Wingdings" charset="0"/>
        <a:buChar char="§"/>
        <a:defRPr kumimoji="1" sz="2000">
          <a:solidFill>
            <a:schemeClr val="tx1"/>
          </a:solidFill>
          <a:latin typeface="+mn-lt"/>
          <a:ea typeface="宋体" charset="0"/>
          <a:cs typeface="+mn-cs"/>
        </a:defRPr>
      </a:lvl1pPr>
      <a:lvl2pPr marL="444500" indent="-261938" algn="l" rtl="0" eaLnBrk="0" fontAlgn="base" hangingPunct="0">
        <a:spcBef>
          <a:spcPct val="0"/>
        </a:spcBef>
        <a:spcAft>
          <a:spcPct val="40000"/>
        </a:spcAft>
        <a:buChar char="–"/>
        <a:defRPr kumimoji="1">
          <a:solidFill>
            <a:schemeClr val="tx1"/>
          </a:solidFill>
          <a:latin typeface="+mn-lt"/>
          <a:ea typeface="Arial" charset="0"/>
          <a:cs typeface="+mn-cs"/>
        </a:defRPr>
      </a:lvl2pPr>
      <a:lvl3pPr marL="720725" indent="-274638" algn="l" rtl="0" eaLnBrk="0" fontAlgn="base" hangingPunct="0">
        <a:spcBef>
          <a:spcPct val="0"/>
        </a:spcBef>
        <a:spcAft>
          <a:spcPct val="40000"/>
        </a:spcAft>
        <a:buChar char="•"/>
        <a:defRPr kumimoji="1">
          <a:solidFill>
            <a:schemeClr val="tx1"/>
          </a:solidFill>
          <a:latin typeface="+mn-lt"/>
          <a:ea typeface="Arial" charset="0"/>
          <a:cs typeface="+mn-cs"/>
        </a:defRPr>
      </a:lvl3pPr>
      <a:lvl4pPr marL="987425" indent="-265113" algn="l" rtl="0" eaLnBrk="0" fontAlgn="base" hangingPunct="0">
        <a:spcBef>
          <a:spcPct val="0"/>
        </a:spcBef>
        <a:spcAft>
          <a:spcPct val="40000"/>
        </a:spcAft>
        <a:buChar char="–"/>
        <a:defRPr kumimoji="1">
          <a:solidFill>
            <a:schemeClr val="tx1"/>
          </a:solidFill>
          <a:latin typeface="+mn-lt"/>
          <a:ea typeface="Arial" charset="0"/>
          <a:cs typeface="+mn-cs"/>
        </a:defRPr>
      </a:lvl4pPr>
      <a:lvl5pPr marL="1254125" indent="-265113" algn="l" rtl="0" eaLnBrk="0" fontAlgn="base" hangingPunct="0">
        <a:spcBef>
          <a:spcPct val="0"/>
        </a:spcBef>
        <a:spcAft>
          <a:spcPct val="40000"/>
        </a:spcAft>
        <a:buChar char="»"/>
        <a:defRPr kumimoji="1">
          <a:solidFill>
            <a:schemeClr val="tx1"/>
          </a:solidFill>
          <a:latin typeface="+mn-lt"/>
          <a:ea typeface="Arial" charset="0"/>
          <a:cs typeface="+mn-cs"/>
        </a:defRPr>
      </a:lvl5pPr>
      <a:lvl6pPr marL="17113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fld id="{3824859C-AD37-44CC-B618-6955C30FCB4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685800" y="0"/>
            <a:ext cx="7824788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>
              <a:buClr>
                <a:srgbClr val="008000"/>
              </a:buClr>
              <a:defRPr/>
            </a:pPr>
            <a:endParaRPr lang="en-US" sz="4000" b="1">
              <a:solidFill>
                <a:srgbClr val="008000"/>
              </a:solidFill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2" name="Title 1"/>
          <p:cNvSpPr txBox="1">
            <a:spLocks/>
          </p:cNvSpPr>
          <p:nvPr userDrawn="1"/>
        </p:nvSpPr>
        <p:spPr>
          <a:xfrm>
            <a:off x="838200" y="0"/>
            <a:ext cx="7824788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>
              <a:buClr>
                <a:srgbClr val="008000"/>
              </a:buClr>
              <a:defRPr/>
            </a:pPr>
            <a:endParaRPr lang="zh-CN" altLang="en-US" sz="4000" b="1">
              <a:solidFill>
                <a:srgbClr val="008000"/>
              </a:solidFill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9" name="Picture 2" descr="http://www.stevens.edu/ses/sites/ses/files/Stevens-Official-PMSColor-R.pn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2" y="6183542"/>
            <a:ext cx="1407548" cy="5996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582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13" r:id="rId2"/>
    <p:sldLayoutId id="2147484114" r:id="rId3"/>
    <p:sldLayoutId id="2147484115" r:id="rId4"/>
    <p:sldLayoutId id="2147484116" r:id="rId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宋体" pitchFamily="-84" charset="-122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cs typeface="宋体" pitchFamily="-8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cs typeface="宋体" pitchFamily="-8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cs typeface="宋体" pitchFamily="-8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cs typeface="宋体" pitchFamily="-84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Font typeface="Wingdings" pitchFamily="2" charset="2"/>
        <a:buChar char="q"/>
        <a:defRPr sz="2800" kern="1200">
          <a:solidFill>
            <a:schemeClr val="tx1"/>
          </a:solidFill>
          <a:latin typeface="+mn-lt"/>
          <a:ea typeface="+mn-ea"/>
          <a:cs typeface="宋体" pitchFamily="-84" charset="-122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Font typeface="Wingdings" pitchFamily="2" charset="2"/>
        <a:buChar char="v"/>
        <a:defRPr sz="2400" kern="1200">
          <a:solidFill>
            <a:schemeClr val="tx1"/>
          </a:solidFill>
          <a:latin typeface="+mn-lt"/>
          <a:ea typeface="+mn-ea"/>
          <a:cs typeface="宋体" pitchFamily="-84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Font typeface="Wingdings" pitchFamily="2" charset="2"/>
        <a:buChar char="Ø"/>
        <a:defRPr sz="2000" kern="1200">
          <a:solidFill>
            <a:schemeClr val="tx1"/>
          </a:solidFill>
          <a:latin typeface="+mn-lt"/>
          <a:ea typeface="+mn-ea"/>
          <a:cs typeface="宋体" pitchFamily="-84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宋体" pitchFamily="-84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宋体" pitchFamily="-8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Textmasterformate durch Klicken bearbeiten</a:t>
            </a:r>
          </a:p>
          <a:p>
            <a:pPr lvl="1"/>
            <a:r>
              <a:rPr lang="de-DE" altLang="zh-CN"/>
              <a:t>Zweite Ebene</a:t>
            </a:r>
          </a:p>
          <a:p>
            <a:pPr lvl="2"/>
            <a:r>
              <a:rPr lang="de-DE" altLang="zh-CN"/>
              <a:t>Dritte Ebene</a:t>
            </a:r>
          </a:p>
          <a:p>
            <a:pPr lvl="3"/>
            <a:r>
              <a:rPr lang="de-DE" altLang="zh-CN"/>
              <a:t>Vierte Ebene</a:t>
            </a:r>
          </a:p>
          <a:p>
            <a:pPr lvl="4"/>
            <a:r>
              <a:rPr lang="de-DE" altLang="zh-CN"/>
              <a:t>Fünfte Ebene</a:t>
            </a:r>
          </a:p>
        </p:txBody>
      </p:sp>
      <p:sp>
        <p:nvSpPr>
          <p:cNvPr id="110595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101600"/>
            <a:ext cx="8520112" cy="6477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Klicken Sie, um das Titelformat zu bearbeiten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zh-CN" sz="1000"/>
              <a:t>Page </a:t>
            </a:r>
            <a:r>
              <a:rPr lang="de-DE" altLang="zh-CN" sz="1000">
                <a:sym typeface="Wingdings" charset="0"/>
              </a:rPr>
              <a:t></a:t>
            </a:r>
            <a:r>
              <a:rPr lang="de-DE" altLang="zh-CN" sz="1000"/>
              <a:t> </a:t>
            </a:r>
            <a:fld id="{EB0D860B-0F9F-024D-87B2-26EC2F8908EF}" type="slidenum">
              <a:rPr lang="de-DE" altLang="zh-CN" sz="1000"/>
              <a:pPr/>
              <a:t>‹#›</a:t>
            </a:fld>
            <a:endParaRPr lang="de-DE" altLang="zh-CN" sz="100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06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+mj-lt"/>
          <a:ea typeface="宋体" charset="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spcBef>
          <a:spcPct val="0"/>
        </a:spcBef>
        <a:spcAft>
          <a:spcPct val="40000"/>
        </a:spcAft>
        <a:buFont typeface="Wingdings" charset="0"/>
        <a:buChar char="§"/>
        <a:defRPr kumimoji="1" sz="2000">
          <a:solidFill>
            <a:schemeClr val="tx1"/>
          </a:solidFill>
          <a:latin typeface="+mn-lt"/>
          <a:ea typeface="宋体" charset="0"/>
          <a:cs typeface="+mn-cs"/>
        </a:defRPr>
      </a:lvl1pPr>
      <a:lvl2pPr marL="444500" indent="-261938" algn="l" rtl="0" eaLnBrk="0" fontAlgn="base" hangingPunct="0">
        <a:spcBef>
          <a:spcPct val="0"/>
        </a:spcBef>
        <a:spcAft>
          <a:spcPct val="40000"/>
        </a:spcAft>
        <a:buChar char="–"/>
        <a:defRPr kumimoji="1">
          <a:solidFill>
            <a:schemeClr val="tx1"/>
          </a:solidFill>
          <a:latin typeface="+mn-lt"/>
          <a:ea typeface="Arial" charset="0"/>
          <a:cs typeface="+mn-cs"/>
        </a:defRPr>
      </a:lvl2pPr>
      <a:lvl3pPr marL="720725" indent="-274638" algn="l" rtl="0" eaLnBrk="0" fontAlgn="base" hangingPunct="0">
        <a:spcBef>
          <a:spcPct val="0"/>
        </a:spcBef>
        <a:spcAft>
          <a:spcPct val="40000"/>
        </a:spcAft>
        <a:buChar char="•"/>
        <a:defRPr kumimoji="1">
          <a:solidFill>
            <a:schemeClr val="tx1"/>
          </a:solidFill>
          <a:latin typeface="+mn-lt"/>
          <a:ea typeface="Arial" charset="0"/>
          <a:cs typeface="+mn-cs"/>
        </a:defRPr>
      </a:lvl3pPr>
      <a:lvl4pPr marL="987425" indent="-265113" algn="l" rtl="0" eaLnBrk="0" fontAlgn="base" hangingPunct="0">
        <a:spcBef>
          <a:spcPct val="0"/>
        </a:spcBef>
        <a:spcAft>
          <a:spcPct val="40000"/>
        </a:spcAft>
        <a:buChar char="–"/>
        <a:defRPr kumimoji="1">
          <a:solidFill>
            <a:schemeClr val="tx1"/>
          </a:solidFill>
          <a:latin typeface="+mn-lt"/>
          <a:ea typeface="Arial" charset="0"/>
          <a:cs typeface="+mn-cs"/>
        </a:defRPr>
      </a:lvl4pPr>
      <a:lvl5pPr marL="1254125" indent="-265113" algn="l" rtl="0" eaLnBrk="0" fontAlgn="base" hangingPunct="0">
        <a:spcBef>
          <a:spcPct val="0"/>
        </a:spcBef>
        <a:spcAft>
          <a:spcPct val="40000"/>
        </a:spcAft>
        <a:buChar char="»"/>
        <a:defRPr kumimoji="1">
          <a:solidFill>
            <a:schemeClr val="tx1"/>
          </a:solidFill>
          <a:latin typeface="+mn-lt"/>
          <a:ea typeface="Arial" charset="0"/>
          <a:cs typeface="+mn-cs"/>
        </a:defRPr>
      </a:lvl5pPr>
      <a:lvl6pPr marL="17113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762000"/>
          </a:xfrm>
          <a:custGeom>
            <a:avLst/>
            <a:gdLst/>
            <a:ahLst/>
            <a:cxnLst/>
            <a:rect l="l" t="t" r="r" b="b"/>
            <a:pathLst>
              <a:path w="9144000" h="571500">
                <a:moveTo>
                  <a:pt x="0" y="0"/>
                </a:moveTo>
                <a:lnTo>
                  <a:pt x="0" y="571500"/>
                </a:lnTo>
                <a:lnTo>
                  <a:pt x="9143999" y="571500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AEAEA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-22" y="1"/>
            <a:ext cx="9144045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A327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940809" y="2502747"/>
            <a:ext cx="4128770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1"/>
            <a:ext cx="292608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1"/>
            <a:ext cx="210312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4516" y="6670932"/>
            <a:ext cx="221615" cy="1795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4D4D4D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425"/>
              </a:lnSpc>
            </a:pPr>
            <a:fld id="{81D60167-4931-47E6-BA6A-407CBD079E47}" type="slidenum">
              <a:rPr lang="en-US" smtClean="0"/>
              <a:pPr marL="25400">
                <a:lnSpc>
                  <a:spcPts val="1425"/>
                </a:lnSpc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088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image" Target="../media/image6.png"/><Relationship Id="rId7" Type="http://schemas.openxmlformats.org/officeDocument/2006/relationships/image" Target="../media/image17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7.jpg"/><Relationship Id="rId9" Type="http://schemas.openxmlformats.org/officeDocument/2006/relationships/image" Target="../media/image178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image" Target="../media/image6.png"/><Relationship Id="rId7" Type="http://schemas.openxmlformats.org/officeDocument/2006/relationships/image" Target="../media/image17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7.jpg"/><Relationship Id="rId9" Type="http://schemas.openxmlformats.org/officeDocument/2006/relationships/image" Target="../media/image178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image" Target="../media/image6.png"/><Relationship Id="rId7" Type="http://schemas.openxmlformats.org/officeDocument/2006/relationships/image" Target="../media/image17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7.jpg"/><Relationship Id="rId9" Type="http://schemas.openxmlformats.org/officeDocument/2006/relationships/image" Target="../media/image178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image" Target="../media/image6.png"/><Relationship Id="rId7" Type="http://schemas.openxmlformats.org/officeDocument/2006/relationships/image" Target="../media/image17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7.jpg"/><Relationship Id="rId9" Type="http://schemas.openxmlformats.org/officeDocument/2006/relationships/image" Target="../media/image178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13" Type="http://schemas.openxmlformats.org/officeDocument/2006/relationships/image" Target="../media/image146.png"/><Relationship Id="rId3" Type="http://schemas.openxmlformats.org/officeDocument/2006/relationships/image" Target="../media/image6.png"/><Relationship Id="rId7" Type="http://schemas.openxmlformats.org/officeDocument/2006/relationships/image" Target="../media/image150.png"/><Relationship Id="rId12" Type="http://schemas.openxmlformats.org/officeDocument/2006/relationships/image" Target="../media/image145.png"/><Relationship Id="rId17" Type="http://schemas.openxmlformats.org/officeDocument/2006/relationships/image" Target="../media/image142.png"/><Relationship Id="rId2" Type="http://schemas.openxmlformats.org/officeDocument/2006/relationships/image" Target="../media/image5.png"/><Relationship Id="rId16" Type="http://schemas.openxmlformats.org/officeDocument/2006/relationships/image" Target="../media/image14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9.png"/><Relationship Id="rId11" Type="http://schemas.openxmlformats.org/officeDocument/2006/relationships/image" Target="../media/image151.png"/><Relationship Id="rId5" Type="http://schemas.openxmlformats.org/officeDocument/2006/relationships/image" Target="../media/image144.png"/><Relationship Id="rId15" Type="http://schemas.openxmlformats.org/officeDocument/2006/relationships/image" Target="../media/image140.png"/><Relationship Id="rId10" Type="http://schemas.openxmlformats.org/officeDocument/2006/relationships/image" Target="../media/image147.jpg"/><Relationship Id="rId4" Type="http://schemas.openxmlformats.org/officeDocument/2006/relationships/image" Target="../media/image143.png"/><Relationship Id="rId9" Type="http://schemas.openxmlformats.org/officeDocument/2006/relationships/image" Target="../media/image68.png"/><Relationship Id="rId14" Type="http://schemas.openxmlformats.org/officeDocument/2006/relationships/image" Target="../media/image139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6.png"/><Relationship Id="rId7" Type="http://schemas.openxmlformats.org/officeDocument/2006/relationships/image" Target="../media/image18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6.png"/><Relationship Id="rId7" Type="http://schemas.openxmlformats.org/officeDocument/2006/relationships/image" Target="../media/image19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0.png"/><Relationship Id="rId11" Type="http://schemas.openxmlformats.org/officeDocument/2006/relationships/image" Target="../media/image188.png"/><Relationship Id="rId5" Type="http://schemas.openxmlformats.org/officeDocument/2006/relationships/image" Target="../media/image189.png"/><Relationship Id="rId10" Type="http://schemas.openxmlformats.org/officeDocument/2006/relationships/image" Target="../media/image187.png"/><Relationship Id="rId4" Type="http://schemas.openxmlformats.org/officeDocument/2006/relationships/image" Target="../media/image184.png"/><Relationship Id="rId9" Type="http://schemas.openxmlformats.org/officeDocument/2006/relationships/image" Target="../media/image18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9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4.png"/><Relationship Id="rId5" Type="http://schemas.openxmlformats.org/officeDocument/2006/relationships/image" Target="../media/image193.png"/><Relationship Id="rId4" Type="http://schemas.openxmlformats.org/officeDocument/2006/relationships/image" Target="../media/image192.jp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6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jpeg"/><Relationship Id="rId3" Type="http://schemas.openxmlformats.org/officeDocument/2006/relationships/image" Target="../media/image198.png"/><Relationship Id="rId7" Type="http://schemas.openxmlformats.org/officeDocument/2006/relationships/image" Target="../media/image202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201.png"/><Relationship Id="rId11" Type="http://schemas.openxmlformats.org/officeDocument/2006/relationships/image" Target="../media/image206.jpeg"/><Relationship Id="rId5" Type="http://schemas.openxmlformats.org/officeDocument/2006/relationships/image" Target="../media/image200.jpeg"/><Relationship Id="rId10" Type="http://schemas.openxmlformats.org/officeDocument/2006/relationships/image" Target="../media/image205.png"/><Relationship Id="rId4" Type="http://schemas.openxmlformats.org/officeDocument/2006/relationships/image" Target="../media/image199.png"/><Relationship Id="rId9" Type="http://schemas.openxmlformats.org/officeDocument/2006/relationships/image" Target="../media/image204.pn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3" Type="http://schemas.openxmlformats.org/officeDocument/2006/relationships/image" Target="../media/image207.png"/><Relationship Id="rId7" Type="http://schemas.openxmlformats.org/officeDocument/2006/relationships/image" Target="../media/image21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210.png"/><Relationship Id="rId5" Type="http://schemas.openxmlformats.org/officeDocument/2006/relationships/image" Target="../media/image209.png"/><Relationship Id="rId4" Type="http://schemas.openxmlformats.org/officeDocument/2006/relationships/image" Target="../media/image208.png"/><Relationship Id="rId9" Type="http://schemas.openxmlformats.org/officeDocument/2006/relationships/image" Target="../media/image213.tiff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4" Type="http://schemas.openxmlformats.org/officeDocument/2006/relationships/image" Target="../media/image215.pn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jpeg"/><Relationship Id="rId13" Type="http://schemas.openxmlformats.org/officeDocument/2006/relationships/image" Target="../media/image226.png"/><Relationship Id="rId3" Type="http://schemas.openxmlformats.org/officeDocument/2006/relationships/image" Target="../media/image216.png"/><Relationship Id="rId7" Type="http://schemas.openxmlformats.org/officeDocument/2006/relationships/image" Target="../media/image220.png"/><Relationship Id="rId12" Type="http://schemas.openxmlformats.org/officeDocument/2006/relationships/image" Target="../media/image225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image" Target="../media/image219.jpeg"/><Relationship Id="rId11" Type="http://schemas.openxmlformats.org/officeDocument/2006/relationships/image" Target="../media/image224.png"/><Relationship Id="rId5" Type="http://schemas.openxmlformats.org/officeDocument/2006/relationships/image" Target="../media/image218.png"/><Relationship Id="rId10" Type="http://schemas.openxmlformats.org/officeDocument/2006/relationships/image" Target="../media/image223.png"/><Relationship Id="rId4" Type="http://schemas.openxmlformats.org/officeDocument/2006/relationships/image" Target="../media/image217.png"/><Relationship Id="rId9" Type="http://schemas.openxmlformats.org/officeDocument/2006/relationships/image" Target="../media/image222.gif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jpeg"/><Relationship Id="rId3" Type="http://schemas.openxmlformats.org/officeDocument/2006/relationships/image" Target="../media/image227.png"/><Relationship Id="rId7" Type="http://schemas.openxmlformats.org/officeDocument/2006/relationships/image" Target="../media/image23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image" Target="../media/image229.png"/><Relationship Id="rId5" Type="http://schemas.openxmlformats.org/officeDocument/2006/relationships/image" Target="../media/image228.png"/><Relationship Id="rId4" Type="http://schemas.openxmlformats.org/officeDocument/2006/relationships/image" Target="../media/image221.jpeg"/><Relationship Id="rId9" Type="http://schemas.openxmlformats.org/officeDocument/2006/relationships/image" Target="../media/image232.gif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7" Type="http://schemas.openxmlformats.org/officeDocument/2006/relationships/image" Target="../media/image232.gif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7.jpeg"/><Relationship Id="rId5" Type="http://schemas.openxmlformats.org/officeDocument/2006/relationships/image" Target="../media/image236.png"/><Relationship Id="rId4" Type="http://schemas.openxmlformats.org/officeDocument/2006/relationships/image" Target="../media/image2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png"/><Relationship Id="rId3" Type="http://schemas.openxmlformats.org/officeDocument/2006/relationships/image" Target="../media/image238.png"/><Relationship Id="rId7" Type="http://schemas.openxmlformats.org/officeDocument/2006/relationships/image" Target="../media/image24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240.png"/><Relationship Id="rId5" Type="http://schemas.openxmlformats.org/officeDocument/2006/relationships/image" Target="../media/image222.gif"/><Relationship Id="rId4" Type="http://schemas.openxmlformats.org/officeDocument/2006/relationships/image" Target="../media/image239.jpeg"/><Relationship Id="rId9" Type="http://schemas.openxmlformats.org/officeDocument/2006/relationships/image" Target="../media/image243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oleObject" Target="../embeddings/oleObject2.bin"/><Relationship Id="rId2" Type="http://schemas.openxmlformats.org/officeDocument/2006/relationships/tags" Target="../tags/tag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45.wmf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5" Type="http://schemas.openxmlformats.org/officeDocument/2006/relationships/image" Target="../media/image248.png"/><Relationship Id="rId4" Type="http://schemas.openxmlformats.org/officeDocument/2006/relationships/image" Target="../media/image247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w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3.png"/><Relationship Id="rId4" Type="http://schemas.openxmlformats.org/officeDocument/2006/relationships/image" Target="../media/image252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4" Type="http://schemas.openxmlformats.org/officeDocument/2006/relationships/image" Target="../media/image25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4" Type="http://schemas.openxmlformats.org/officeDocument/2006/relationships/image" Target="../media/image257.pn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jp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jpg"/><Relationship Id="rId4" Type="http://schemas.openxmlformats.org/officeDocument/2006/relationships/image" Target="../media/image35.jpg"/><Relationship Id="rId9" Type="http://schemas.openxmlformats.org/officeDocument/2006/relationships/image" Target="../media/image4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10" Type="http://schemas.openxmlformats.org/officeDocument/2006/relationships/image" Target="../media/image60.png"/><Relationship Id="rId4" Type="http://schemas.openxmlformats.org/officeDocument/2006/relationships/image" Target="../media/image54.jpg"/><Relationship Id="rId9" Type="http://schemas.openxmlformats.org/officeDocument/2006/relationships/image" Target="../media/image59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.png"/><Relationship Id="rId7" Type="http://schemas.openxmlformats.org/officeDocument/2006/relationships/image" Target="../media/image6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3.png"/><Relationship Id="rId5" Type="http://schemas.openxmlformats.org/officeDocument/2006/relationships/image" Target="../media/image62.jp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.png"/><Relationship Id="rId7" Type="http://schemas.openxmlformats.org/officeDocument/2006/relationships/image" Target="../media/image7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.png"/><Relationship Id="rId7" Type="http://schemas.openxmlformats.org/officeDocument/2006/relationships/image" Target="../media/image7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.png"/><Relationship Id="rId7" Type="http://schemas.openxmlformats.org/officeDocument/2006/relationships/image" Target="../media/image7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3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6.png"/><Relationship Id="rId7" Type="http://schemas.openxmlformats.org/officeDocument/2006/relationships/image" Target="../media/image7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3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6.png"/><Relationship Id="rId7" Type="http://schemas.openxmlformats.org/officeDocument/2006/relationships/image" Target="../media/image7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3.png"/><Relationship Id="rId11" Type="http://schemas.openxmlformats.org/officeDocument/2006/relationships/image" Target="../media/image80.png"/><Relationship Id="rId5" Type="http://schemas.openxmlformats.org/officeDocument/2006/relationships/image" Target="../media/image75.png"/><Relationship Id="rId10" Type="http://schemas.openxmlformats.org/officeDocument/2006/relationships/image" Target="../media/image79.png"/><Relationship Id="rId4" Type="http://schemas.openxmlformats.org/officeDocument/2006/relationships/image" Target="../media/image74.png"/><Relationship Id="rId9" Type="http://schemas.openxmlformats.org/officeDocument/2006/relationships/image" Target="../media/image78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.png"/><Relationship Id="rId7" Type="http://schemas.openxmlformats.org/officeDocument/2006/relationships/image" Target="../media/image7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1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1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1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1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6.jpg"/><Relationship Id="rId4" Type="http://schemas.openxmlformats.org/officeDocument/2006/relationships/image" Target="../media/image8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91.jpg"/><Relationship Id="rId4" Type="http://schemas.openxmlformats.org/officeDocument/2006/relationships/image" Target="../media/image8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1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92.png"/><Relationship Id="rId4" Type="http://schemas.openxmlformats.org/officeDocument/2006/relationships/image" Target="../media/image7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18" Type="http://schemas.openxmlformats.org/officeDocument/2006/relationships/image" Target="../media/image107.png"/><Relationship Id="rId26" Type="http://schemas.openxmlformats.org/officeDocument/2006/relationships/image" Target="../media/image115.png"/><Relationship Id="rId3" Type="http://schemas.openxmlformats.org/officeDocument/2006/relationships/image" Target="../media/image6.png"/><Relationship Id="rId21" Type="http://schemas.openxmlformats.org/officeDocument/2006/relationships/image" Target="../media/image110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17" Type="http://schemas.openxmlformats.org/officeDocument/2006/relationships/image" Target="../media/image106.png"/><Relationship Id="rId25" Type="http://schemas.openxmlformats.org/officeDocument/2006/relationships/image" Target="../media/image114.png"/><Relationship Id="rId2" Type="http://schemas.openxmlformats.org/officeDocument/2006/relationships/image" Target="../media/image5.png"/><Relationship Id="rId16" Type="http://schemas.openxmlformats.org/officeDocument/2006/relationships/image" Target="../media/image105.png"/><Relationship Id="rId20" Type="http://schemas.openxmlformats.org/officeDocument/2006/relationships/image" Target="../media/image10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24" Type="http://schemas.openxmlformats.org/officeDocument/2006/relationships/image" Target="../media/image113.png"/><Relationship Id="rId5" Type="http://schemas.openxmlformats.org/officeDocument/2006/relationships/image" Target="../media/image94.png"/><Relationship Id="rId15" Type="http://schemas.openxmlformats.org/officeDocument/2006/relationships/image" Target="../media/image104.png"/><Relationship Id="rId23" Type="http://schemas.openxmlformats.org/officeDocument/2006/relationships/image" Target="../media/image112.png"/><Relationship Id="rId10" Type="http://schemas.openxmlformats.org/officeDocument/2006/relationships/image" Target="../media/image99.png"/><Relationship Id="rId19" Type="http://schemas.openxmlformats.org/officeDocument/2006/relationships/image" Target="../media/image108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103.png"/><Relationship Id="rId22" Type="http://schemas.openxmlformats.org/officeDocument/2006/relationships/image" Target="../media/image111.png"/><Relationship Id="rId27" Type="http://schemas.openxmlformats.org/officeDocument/2006/relationships/image" Target="../media/image116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png"/><Relationship Id="rId3" Type="http://schemas.openxmlformats.org/officeDocument/2006/relationships/image" Target="../media/image6.pn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Relationship Id="rId14" Type="http://schemas.openxmlformats.org/officeDocument/2006/relationships/image" Target="../media/image127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png"/><Relationship Id="rId3" Type="http://schemas.openxmlformats.org/officeDocument/2006/relationships/image" Target="../media/image6.pn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17" Type="http://schemas.openxmlformats.org/officeDocument/2006/relationships/image" Target="../media/image130.png"/><Relationship Id="rId2" Type="http://schemas.openxmlformats.org/officeDocument/2006/relationships/image" Target="../media/image5.png"/><Relationship Id="rId16" Type="http://schemas.openxmlformats.org/officeDocument/2006/relationships/image" Target="../media/image12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5" Type="http://schemas.openxmlformats.org/officeDocument/2006/relationships/image" Target="../media/image12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Relationship Id="rId14" Type="http://schemas.openxmlformats.org/officeDocument/2006/relationships/image" Target="../media/image127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32.png"/><Relationship Id="rId18" Type="http://schemas.openxmlformats.org/officeDocument/2006/relationships/image" Target="../media/image128.png"/><Relationship Id="rId3" Type="http://schemas.openxmlformats.org/officeDocument/2006/relationships/image" Target="../media/image6.png"/><Relationship Id="rId7" Type="http://schemas.openxmlformats.org/officeDocument/2006/relationships/image" Target="../media/image120.png"/><Relationship Id="rId12" Type="http://schemas.openxmlformats.org/officeDocument/2006/relationships/image" Target="../media/image131.png"/><Relationship Id="rId17" Type="http://schemas.openxmlformats.org/officeDocument/2006/relationships/image" Target="../media/image127.png"/><Relationship Id="rId2" Type="http://schemas.openxmlformats.org/officeDocument/2006/relationships/image" Target="../media/image5.png"/><Relationship Id="rId16" Type="http://schemas.openxmlformats.org/officeDocument/2006/relationships/image" Target="../media/image126.png"/><Relationship Id="rId20" Type="http://schemas.openxmlformats.org/officeDocument/2006/relationships/image" Target="../media/image13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5" Type="http://schemas.openxmlformats.org/officeDocument/2006/relationships/image" Target="../media/image125.png"/><Relationship Id="rId10" Type="http://schemas.openxmlformats.org/officeDocument/2006/relationships/image" Target="../media/image123.png"/><Relationship Id="rId19" Type="http://schemas.openxmlformats.org/officeDocument/2006/relationships/image" Target="../media/image129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Relationship Id="rId14" Type="http://schemas.openxmlformats.org/officeDocument/2006/relationships/image" Target="../media/image133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32.png"/><Relationship Id="rId18" Type="http://schemas.openxmlformats.org/officeDocument/2006/relationships/image" Target="../media/image134.png"/><Relationship Id="rId3" Type="http://schemas.openxmlformats.org/officeDocument/2006/relationships/image" Target="../media/image6.png"/><Relationship Id="rId21" Type="http://schemas.openxmlformats.org/officeDocument/2006/relationships/image" Target="../media/image128.png"/><Relationship Id="rId7" Type="http://schemas.openxmlformats.org/officeDocument/2006/relationships/image" Target="../media/image120.png"/><Relationship Id="rId12" Type="http://schemas.openxmlformats.org/officeDocument/2006/relationships/image" Target="../media/image131.png"/><Relationship Id="rId17" Type="http://schemas.openxmlformats.org/officeDocument/2006/relationships/image" Target="../media/image127.png"/><Relationship Id="rId2" Type="http://schemas.openxmlformats.org/officeDocument/2006/relationships/image" Target="../media/image5.png"/><Relationship Id="rId16" Type="http://schemas.openxmlformats.org/officeDocument/2006/relationships/image" Target="../media/image126.png"/><Relationship Id="rId20" Type="http://schemas.openxmlformats.org/officeDocument/2006/relationships/image" Target="../media/image13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5" Type="http://schemas.openxmlformats.org/officeDocument/2006/relationships/image" Target="../media/image125.png"/><Relationship Id="rId23" Type="http://schemas.openxmlformats.org/officeDocument/2006/relationships/image" Target="../media/image130.png"/><Relationship Id="rId10" Type="http://schemas.openxmlformats.org/officeDocument/2006/relationships/image" Target="../media/image123.png"/><Relationship Id="rId19" Type="http://schemas.openxmlformats.org/officeDocument/2006/relationships/image" Target="../media/image135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Relationship Id="rId14" Type="http://schemas.openxmlformats.org/officeDocument/2006/relationships/image" Target="../media/image133.png"/><Relationship Id="rId22" Type="http://schemas.openxmlformats.org/officeDocument/2006/relationships/image" Target="../media/image12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8.png"/><Relationship Id="rId5" Type="http://schemas.openxmlformats.org/officeDocument/2006/relationships/image" Target="../media/image81.jpg"/><Relationship Id="rId4" Type="http://schemas.openxmlformats.org/officeDocument/2006/relationships/image" Target="../media/image13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8.png"/><Relationship Id="rId5" Type="http://schemas.openxmlformats.org/officeDocument/2006/relationships/image" Target="../media/image81.jpg"/><Relationship Id="rId4" Type="http://schemas.openxmlformats.org/officeDocument/2006/relationships/image" Target="../media/image137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6.png"/><Relationship Id="rId7" Type="http://schemas.openxmlformats.org/officeDocument/2006/relationships/image" Target="../media/image1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0.png"/><Relationship Id="rId11" Type="http://schemas.openxmlformats.org/officeDocument/2006/relationships/image" Target="../media/image138.png"/><Relationship Id="rId5" Type="http://schemas.openxmlformats.org/officeDocument/2006/relationships/image" Target="../media/image139.png"/><Relationship Id="rId10" Type="http://schemas.openxmlformats.org/officeDocument/2006/relationships/image" Target="../media/image68.png"/><Relationship Id="rId4" Type="http://schemas.openxmlformats.org/officeDocument/2006/relationships/image" Target="../media/image137.png"/><Relationship Id="rId9" Type="http://schemas.openxmlformats.org/officeDocument/2006/relationships/image" Target="../media/image81.jp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68.png"/><Relationship Id="rId3" Type="http://schemas.openxmlformats.org/officeDocument/2006/relationships/image" Target="../media/image6.png"/><Relationship Id="rId7" Type="http://schemas.openxmlformats.org/officeDocument/2006/relationships/image" Target="../media/image144.png"/><Relationship Id="rId12" Type="http://schemas.openxmlformats.org/officeDocument/2006/relationships/image" Target="../media/image8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3.png"/><Relationship Id="rId11" Type="http://schemas.openxmlformats.org/officeDocument/2006/relationships/image" Target="../media/image146.png"/><Relationship Id="rId5" Type="http://schemas.openxmlformats.org/officeDocument/2006/relationships/image" Target="../media/image140.png"/><Relationship Id="rId10" Type="http://schemas.openxmlformats.org/officeDocument/2006/relationships/image" Target="../media/image145.png"/><Relationship Id="rId4" Type="http://schemas.openxmlformats.org/officeDocument/2006/relationships/image" Target="../media/image139.png"/><Relationship Id="rId9" Type="http://schemas.openxmlformats.org/officeDocument/2006/relationships/image" Target="../media/image142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68.png"/><Relationship Id="rId3" Type="http://schemas.openxmlformats.org/officeDocument/2006/relationships/image" Target="../media/image6.png"/><Relationship Id="rId7" Type="http://schemas.openxmlformats.org/officeDocument/2006/relationships/image" Target="../media/image144.png"/><Relationship Id="rId12" Type="http://schemas.openxmlformats.org/officeDocument/2006/relationships/image" Target="../media/image8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3.png"/><Relationship Id="rId11" Type="http://schemas.openxmlformats.org/officeDocument/2006/relationships/image" Target="../media/image146.png"/><Relationship Id="rId5" Type="http://schemas.openxmlformats.org/officeDocument/2006/relationships/image" Target="../media/image140.png"/><Relationship Id="rId10" Type="http://schemas.openxmlformats.org/officeDocument/2006/relationships/image" Target="../media/image145.png"/><Relationship Id="rId4" Type="http://schemas.openxmlformats.org/officeDocument/2006/relationships/image" Target="../media/image139.png"/><Relationship Id="rId9" Type="http://schemas.openxmlformats.org/officeDocument/2006/relationships/image" Target="../media/image142.png"/><Relationship Id="rId14" Type="http://schemas.openxmlformats.org/officeDocument/2006/relationships/image" Target="../media/image14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68.png"/><Relationship Id="rId3" Type="http://schemas.openxmlformats.org/officeDocument/2006/relationships/image" Target="../media/image6.png"/><Relationship Id="rId7" Type="http://schemas.openxmlformats.org/officeDocument/2006/relationships/image" Target="../media/image144.png"/><Relationship Id="rId12" Type="http://schemas.openxmlformats.org/officeDocument/2006/relationships/image" Target="../media/image8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3.png"/><Relationship Id="rId11" Type="http://schemas.openxmlformats.org/officeDocument/2006/relationships/image" Target="../media/image146.png"/><Relationship Id="rId5" Type="http://schemas.openxmlformats.org/officeDocument/2006/relationships/image" Target="../media/image140.png"/><Relationship Id="rId15" Type="http://schemas.openxmlformats.org/officeDocument/2006/relationships/image" Target="../media/image148.png"/><Relationship Id="rId10" Type="http://schemas.openxmlformats.org/officeDocument/2006/relationships/image" Target="../media/image145.png"/><Relationship Id="rId4" Type="http://schemas.openxmlformats.org/officeDocument/2006/relationships/image" Target="../media/image139.png"/><Relationship Id="rId9" Type="http://schemas.openxmlformats.org/officeDocument/2006/relationships/image" Target="../media/image142.png"/><Relationship Id="rId14" Type="http://schemas.openxmlformats.org/officeDocument/2006/relationships/image" Target="../media/image147.jp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68.png"/><Relationship Id="rId3" Type="http://schemas.openxmlformats.org/officeDocument/2006/relationships/image" Target="../media/image6.png"/><Relationship Id="rId7" Type="http://schemas.openxmlformats.org/officeDocument/2006/relationships/image" Target="../media/image144.png"/><Relationship Id="rId12" Type="http://schemas.openxmlformats.org/officeDocument/2006/relationships/image" Target="../media/image8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3.png"/><Relationship Id="rId11" Type="http://schemas.openxmlformats.org/officeDocument/2006/relationships/image" Target="../media/image146.png"/><Relationship Id="rId5" Type="http://schemas.openxmlformats.org/officeDocument/2006/relationships/image" Target="../media/image140.png"/><Relationship Id="rId15" Type="http://schemas.openxmlformats.org/officeDocument/2006/relationships/image" Target="../media/image148.png"/><Relationship Id="rId10" Type="http://schemas.openxmlformats.org/officeDocument/2006/relationships/image" Target="../media/image145.png"/><Relationship Id="rId4" Type="http://schemas.openxmlformats.org/officeDocument/2006/relationships/image" Target="../media/image139.png"/><Relationship Id="rId9" Type="http://schemas.openxmlformats.org/officeDocument/2006/relationships/image" Target="../media/image142.png"/><Relationship Id="rId14" Type="http://schemas.openxmlformats.org/officeDocument/2006/relationships/image" Target="../media/image147.jp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13" Type="http://schemas.openxmlformats.org/officeDocument/2006/relationships/image" Target="../media/image140.png"/><Relationship Id="rId3" Type="http://schemas.openxmlformats.org/officeDocument/2006/relationships/image" Target="../media/image6.png"/><Relationship Id="rId7" Type="http://schemas.openxmlformats.org/officeDocument/2006/relationships/image" Target="../media/image150.png"/><Relationship Id="rId12" Type="http://schemas.openxmlformats.org/officeDocument/2006/relationships/image" Target="../media/image1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9.png"/><Relationship Id="rId11" Type="http://schemas.openxmlformats.org/officeDocument/2006/relationships/image" Target="../media/image151.png"/><Relationship Id="rId5" Type="http://schemas.openxmlformats.org/officeDocument/2006/relationships/image" Target="../media/image144.png"/><Relationship Id="rId15" Type="http://schemas.openxmlformats.org/officeDocument/2006/relationships/image" Target="../media/image142.png"/><Relationship Id="rId10" Type="http://schemas.openxmlformats.org/officeDocument/2006/relationships/image" Target="../media/image147.jpg"/><Relationship Id="rId4" Type="http://schemas.openxmlformats.org/officeDocument/2006/relationships/image" Target="../media/image143.png"/><Relationship Id="rId9" Type="http://schemas.openxmlformats.org/officeDocument/2006/relationships/image" Target="../media/image68.png"/><Relationship Id="rId14" Type="http://schemas.openxmlformats.org/officeDocument/2006/relationships/image" Target="../media/image141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image" Target="../media/image161.png"/><Relationship Id="rId3" Type="http://schemas.openxmlformats.org/officeDocument/2006/relationships/image" Target="../media/image6.png"/><Relationship Id="rId7" Type="http://schemas.openxmlformats.org/officeDocument/2006/relationships/image" Target="../media/image155.png"/><Relationship Id="rId12" Type="http://schemas.openxmlformats.org/officeDocument/2006/relationships/image" Target="../media/image160.png"/><Relationship Id="rId2" Type="http://schemas.openxmlformats.org/officeDocument/2006/relationships/image" Target="../media/image5.pn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4.png"/><Relationship Id="rId11" Type="http://schemas.openxmlformats.org/officeDocument/2006/relationships/image" Target="../media/image159.png"/><Relationship Id="rId5" Type="http://schemas.openxmlformats.org/officeDocument/2006/relationships/image" Target="../media/image153.png"/><Relationship Id="rId15" Type="http://schemas.openxmlformats.org/officeDocument/2006/relationships/image" Target="../media/image81.jpg"/><Relationship Id="rId10" Type="http://schemas.openxmlformats.org/officeDocument/2006/relationships/image" Target="../media/image158.png"/><Relationship Id="rId4" Type="http://schemas.openxmlformats.org/officeDocument/2006/relationships/image" Target="../media/image152.png"/><Relationship Id="rId9" Type="http://schemas.openxmlformats.org/officeDocument/2006/relationships/image" Target="../media/image157.png"/><Relationship Id="rId14" Type="http://schemas.openxmlformats.org/officeDocument/2006/relationships/image" Target="../media/image147.jp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13" Type="http://schemas.openxmlformats.org/officeDocument/2006/relationships/image" Target="../media/image140.png"/><Relationship Id="rId3" Type="http://schemas.openxmlformats.org/officeDocument/2006/relationships/image" Target="../media/image6.png"/><Relationship Id="rId7" Type="http://schemas.openxmlformats.org/officeDocument/2006/relationships/image" Target="../media/image146.png"/><Relationship Id="rId12" Type="http://schemas.openxmlformats.org/officeDocument/2006/relationships/image" Target="../media/image1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5.png"/><Relationship Id="rId11" Type="http://schemas.openxmlformats.org/officeDocument/2006/relationships/image" Target="../media/image148.png"/><Relationship Id="rId5" Type="http://schemas.openxmlformats.org/officeDocument/2006/relationships/image" Target="../media/image144.png"/><Relationship Id="rId15" Type="http://schemas.openxmlformats.org/officeDocument/2006/relationships/image" Target="../media/image142.png"/><Relationship Id="rId10" Type="http://schemas.openxmlformats.org/officeDocument/2006/relationships/image" Target="../media/image147.jpg"/><Relationship Id="rId4" Type="http://schemas.openxmlformats.org/officeDocument/2006/relationships/image" Target="../media/image143.png"/><Relationship Id="rId9" Type="http://schemas.openxmlformats.org/officeDocument/2006/relationships/image" Target="../media/image68.png"/><Relationship Id="rId14" Type="http://schemas.openxmlformats.org/officeDocument/2006/relationships/image" Target="../media/image14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62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6.png"/><Relationship Id="rId7" Type="http://schemas.openxmlformats.org/officeDocument/2006/relationships/image" Target="../media/image16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65.png"/><Relationship Id="rId11" Type="http://schemas.openxmlformats.org/officeDocument/2006/relationships/image" Target="../media/image170.png"/><Relationship Id="rId5" Type="http://schemas.openxmlformats.org/officeDocument/2006/relationships/image" Target="../media/image164.png"/><Relationship Id="rId10" Type="http://schemas.openxmlformats.org/officeDocument/2006/relationships/image" Target="../media/image169.png"/><Relationship Id="rId4" Type="http://schemas.openxmlformats.org/officeDocument/2006/relationships/image" Target="../media/image163.png"/><Relationship Id="rId9" Type="http://schemas.openxmlformats.org/officeDocument/2006/relationships/image" Target="../media/image168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13" Type="http://schemas.openxmlformats.org/officeDocument/2006/relationships/image" Target="../media/image140.png"/><Relationship Id="rId3" Type="http://schemas.openxmlformats.org/officeDocument/2006/relationships/image" Target="../media/image6.png"/><Relationship Id="rId7" Type="http://schemas.openxmlformats.org/officeDocument/2006/relationships/image" Target="../media/image173.png"/><Relationship Id="rId12" Type="http://schemas.openxmlformats.org/officeDocument/2006/relationships/image" Target="../media/image139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2.png"/><Relationship Id="rId11" Type="http://schemas.openxmlformats.org/officeDocument/2006/relationships/image" Target="../media/image151.png"/><Relationship Id="rId5" Type="http://schemas.openxmlformats.org/officeDocument/2006/relationships/image" Target="../media/image144.png"/><Relationship Id="rId15" Type="http://schemas.openxmlformats.org/officeDocument/2006/relationships/image" Target="../media/image142.png"/><Relationship Id="rId10" Type="http://schemas.openxmlformats.org/officeDocument/2006/relationships/image" Target="../media/image147.jpg"/><Relationship Id="rId4" Type="http://schemas.openxmlformats.org/officeDocument/2006/relationships/image" Target="../media/image143.png"/><Relationship Id="rId9" Type="http://schemas.openxmlformats.org/officeDocument/2006/relationships/image" Target="../media/image68.png"/><Relationship Id="rId14" Type="http://schemas.openxmlformats.org/officeDocument/2006/relationships/image" Target="../media/image14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5575" y="1279972"/>
            <a:ext cx="89884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CSC 495/583 Advanced Topics in Computer Security</a:t>
            </a:r>
          </a:p>
          <a:p>
            <a:pPr algn="ctr"/>
            <a:r>
              <a:rPr lang="en-US" altLang="zh-Hans" sz="2400" b="1" dirty="0">
                <a:solidFill>
                  <a:schemeClr val="bg1"/>
                </a:solidFill>
              </a:rPr>
              <a:t>Side</a:t>
            </a:r>
            <a:r>
              <a:rPr lang="zh-Hans" altLang="en-US" sz="2400" b="1" dirty="0">
                <a:solidFill>
                  <a:schemeClr val="bg1"/>
                </a:solidFill>
              </a:rPr>
              <a:t> </a:t>
            </a:r>
            <a:r>
              <a:rPr lang="en-US" altLang="zh-Hans" sz="2400" b="1" dirty="0">
                <a:solidFill>
                  <a:schemeClr val="bg1"/>
                </a:solidFill>
              </a:rPr>
              <a:t>Channel</a:t>
            </a:r>
            <a:r>
              <a:rPr lang="zh-Hans" altLang="en-US" sz="2400" b="1" dirty="0">
                <a:solidFill>
                  <a:schemeClr val="bg1"/>
                </a:solidFill>
              </a:rPr>
              <a:t> </a:t>
            </a:r>
            <a:r>
              <a:rPr lang="en-US" altLang="zh-Hans" sz="2400" b="1" dirty="0">
                <a:solidFill>
                  <a:schemeClr val="bg1"/>
                </a:solidFill>
              </a:rPr>
              <a:t>Attack</a:t>
            </a:r>
          </a:p>
          <a:p>
            <a:pPr algn="ctr"/>
            <a:r>
              <a:rPr lang="en-US" altLang="en-US" sz="24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Si Chen (schen@wcupa.edu)</a:t>
            </a:r>
          </a:p>
        </p:txBody>
      </p:sp>
      <p:sp>
        <p:nvSpPr>
          <p:cNvPr id="2" name="Rectangle 1"/>
          <p:cNvSpPr/>
          <p:nvPr/>
        </p:nvSpPr>
        <p:spPr>
          <a:xfrm>
            <a:off x="7222576" y="-144463"/>
            <a:ext cx="192142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spc="-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Medium" panose="020B0603020102020204"/>
              </a:rPr>
              <a:t>Class</a:t>
            </a:r>
            <a:r>
              <a:rPr lang="en-US" altLang="zh-Hans" sz="7200" b="1" spc="-150" dirty="0">
                <a:ln w="11430"/>
                <a:solidFill>
                  <a:srgbClr val="247793">
                    <a:lumMod val="60000"/>
                    <a:lumOff val="40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/>
              </a:rPr>
              <a:t>10</a:t>
            </a:r>
            <a:endParaRPr lang="zh-CN" altLang="en-US" sz="2800" dirty="0"/>
          </a:p>
        </p:txBody>
      </p:sp>
      <p:sp>
        <p:nvSpPr>
          <p:cNvPr id="3" name="AutoShape 8" descr="Image result for programming langu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7F3654-4481-254C-8B14-2D954CADA0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6" r="55184" b="-786"/>
          <a:stretch/>
        </p:blipFill>
        <p:spPr>
          <a:xfrm>
            <a:off x="5475807" y="3837132"/>
            <a:ext cx="3668193" cy="20767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312F63-796A-744F-A3DF-EC0B3EF1B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837132"/>
            <a:ext cx="5325077" cy="207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46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Fault Attacks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75" y="1071063"/>
            <a:ext cx="8524875" cy="43132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Faults may be unintentional or induced by …</a:t>
            </a:r>
          </a:p>
          <a:p>
            <a:r>
              <a:rPr lang="en-US" dirty="0"/>
              <a:t>Heat</a:t>
            </a:r>
          </a:p>
          <a:p>
            <a:r>
              <a:rPr lang="en-US" dirty="0"/>
              <a:t>Cold</a:t>
            </a:r>
          </a:p>
          <a:p>
            <a:r>
              <a:rPr lang="en-US" dirty="0"/>
              <a:t>Low power</a:t>
            </a:r>
          </a:p>
          <a:p>
            <a:r>
              <a:rPr lang="en-US" dirty="0"/>
              <a:t>Microwaves</a:t>
            </a:r>
          </a:p>
          <a:p>
            <a:r>
              <a:rPr lang="en-US" dirty="0"/>
              <a:t>…etc.</a:t>
            </a:r>
          </a:p>
        </p:txBody>
      </p:sp>
    </p:spTree>
    <p:extLst>
      <p:ext uri="{BB962C8B-B14F-4D97-AF65-F5344CB8AC3E}">
        <p14:creationId xmlns:p14="http://schemas.microsoft.com/office/powerpoint/2010/main" val="11530186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14574" y="3997610"/>
            <a:ext cx="2092508" cy="5366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65320" y="3991102"/>
            <a:ext cx="4678680" cy="2009775"/>
          </a:xfrm>
          <a:custGeom>
            <a:avLst/>
            <a:gdLst/>
            <a:ahLst/>
            <a:cxnLst/>
            <a:rect l="l" t="t" r="r" b="b"/>
            <a:pathLst>
              <a:path w="4678680" h="2009775">
                <a:moveTo>
                  <a:pt x="0" y="2009648"/>
                </a:moveTo>
                <a:lnTo>
                  <a:pt x="4678680" y="2009648"/>
                </a:lnTo>
                <a:lnTo>
                  <a:pt x="4678680" y="0"/>
                </a:lnTo>
                <a:lnTo>
                  <a:pt x="0" y="0"/>
                </a:lnTo>
                <a:lnTo>
                  <a:pt x="0" y="2009648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44948" y="4671924"/>
            <a:ext cx="2569210" cy="589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lnSpc>
                <a:spcPts val="2220"/>
              </a:lnSpc>
              <a:spcBef>
                <a:spcPts val="10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10</a:t>
            </a:r>
            <a:r>
              <a:rPr spc="-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titles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lnSpc>
                <a:spcPts val="2220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100 1-minute</a:t>
            </a:r>
            <a:r>
              <a:rPr spc="-1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sessions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465320" y="1637919"/>
            <a:ext cx="4678680" cy="2353310"/>
          </a:xfrm>
          <a:custGeom>
            <a:avLst/>
            <a:gdLst/>
            <a:ahLst/>
            <a:cxnLst/>
            <a:rect l="l" t="t" r="r" b="b"/>
            <a:pathLst>
              <a:path w="4678680" h="2353310">
                <a:moveTo>
                  <a:pt x="0" y="2353182"/>
                </a:moveTo>
                <a:lnTo>
                  <a:pt x="4678680" y="2353182"/>
                </a:lnTo>
                <a:lnTo>
                  <a:pt x="4678680" y="0"/>
                </a:lnTo>
                <a:lnTo>
                  <a:pt x="0" y="0"/>
                </a:lnTo>
                <a:lnTo>
                  <a:pt x="0" y="2353182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640069" y="1514094"/>
            <a:ext cx="411479" cy="5699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640069" y="1773174"/>
            <a:ext cx="411479" cy="5699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640069" y="2032253"/>
            <a:ext cx="411479" cy="5699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44948" y="2360295"/>
            <a:ext cx="2569210" cy="1367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fontAlgn="auto">
              <a:lnSpc>
                <a:spcPts val="2220"/>
              </a:lnSpc>
              <a:spcBef>
                <a:spcPts val="105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18</a:t>
            </a:r>
            <a:r>
              <a:rPr spc="-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titles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lnSpc>
                <a:spcPts val="2039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100 3-minute</a:t>
            </a:r>
            <a:r>
              <a:rPr spc="-1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sessions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lnSpc>
                <a:spcPts val="2039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+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lnSpc>
                <a:spcPts val="2039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3500</a:t>
            </a:r>
            <a:r>
              <a:rPr spc="-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sessions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lnSpc>
                <a:spcPts val="2220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of </a:t>
            </a:r>
            <a:r>
              <a:rPr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different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other</a:t>
            </a:r>
            <a:r>
              <a:rPr spc="-10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titles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0" y="1613154"/>
            <a:ext cx="4512564" cy="24490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0" y="1637284"/>
            <a:ext cx="4465320" cy="2353945"/>
          </a:xfrm>
          <a:custGeom>
            <a:avLst/>
            <a:gdLst/>
            <a:ahLst/>
            <a:cxnLst/>
            <a:rect l="l" t="t" r="r" b="b"/>
            <a:pathLst>
              <a:path w="4465320" h="2353945">
                <a:moveTo>
                  <a:pt x="0" y="2353818"/>
                </a:moveTo>
                <a:lnTo>
                  <a:pt x="4465320" y="2353818"/>
                </a:lnTo>
                <a:lnTo>
                  <a:pt x="4465320" y="0"/>
                </a:lnTo>
                <a:lnTo>
                  <a:pt x="0" y="0"/>
                </a:lnTo>
                <a:lnTo>
                  <a:pt x="0" y="2353818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43940" y="1735874"/>
            <a:ext cx="2361057" cy="47811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404230" y="1390967"/>
            <a:ext cx="2383154" cy="111220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0" y="3991102"/>
            <a:ext cx="4465320" cy="2009775"/>
          </a:xfrm>
          <a:custGeom>
            <a:avLst/>
            <a:gdLst/>
            <a:ahLst/>
            <a:cxnLst/>
            <a:rect l="l" t="t" r="r" b="b"/>
            <a:pathLst>
              <a:path w="4465320" h="2009775">
                <a:moveTo>
                  <a:pt x="0" y="2009648"/>
                </a:moveTo>
                <a:lnTo>
                  <a:pt x="4465320" y="2009648"/>
                </a:lnTo>
                <a:lnTo>
                  <a:pt x="4465320" y="0"/>
                </a:lnTo>
                <a:lnTo>
                  <a:pt x="0" y="0"/>
                </a:lnTo>
                <a:lnTo>
                  <a:pt x="0" y="2009648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8739" y="4671924"/>
            <a:ext cx="2780030" cy="589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lnSpc>
                <a:spcPts val="2220"/>
              </a:lnSpc>
              <a:spcBef>
                <a:spcPts val="10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10</a:t>
            </a:r>
            <a:r>
              <a:rPr spc="-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titles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lnSpc>
                <a:spcPts val="2220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100 1.5-minute</a:t>
            </a:r>
            <a:r>
              <a:rPr spc="-10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sessions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339334" y="4008094"/>
            <a:ext cx="2512948" cy="53431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893060" y="2543074"/>
            <a:ext cx="1564640" cy="720725"/>
          </a:xfrm>
          <a:custGeom>
            <a:avLst/>
            <a:gdLst/>
            <a:ahLst/>
            <a:cxnLst/>
            <a:rect l="l" t="t" r="r" b="b"/>
            <a:pathLst>
              <a:path w="1564639" h="720725">
                <a:moveTo>
                  <a:pt x="0" y="720191"/>
                </a:moveTo>
                <a:lnTo>
                  <a:pt x="1564639" y="720191"/>
                </a:lnTo>
                <a:lnTo>
                  <a:pt x="1564639" y="0"/>
                </a:lnTo>
                <a:lnTo>
                  <a:pt x="0" y="0"/>
                </a:lnTo>
                <a:lnTo>
                  <a:pt x="0" y="720191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893060" y="2543074"/>
            <a:ext cx="1564640" cy="720725"/>
          </a:xfrm>
          <a:custGeom>
            <a:avLst/>
            <a:gdLst/>
            <a:ahLst/>
            <a:cxnLst/>
            <a:rect l="l" t="t" r="r" b="b"/>
            <a:pathLst>
              <a:path w="1564639" h="720725">
                <a:moveTo>
                  <a:pt x="0" y="720191"/>
                </a:moveTo>
                <a:lnTo>
                  <a:pt x="1564639" y="720191"/>
                </a:lnTo>
                <a:lnTo>
                  <a:pt x="1564639" y="0"/>
                </a:lnTo>
                <a:lnTo>
                  <a:pt x="0" y="0"/>
                </a:lnTo>
                <a:lnTo>
                  <a:pt x="0" y="720191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155443" y="2514219"/>
            <a:ext cx="1040765" cy="702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 fontAlgn="auto">
              <a:lnSpc>
                <a:spcPts val="2665"/>
              </a:lnSpc>
              <a:spcBef>
                <a:spcPts val="100"/>
              </a:spcBef>
              <a:spcAft>
                <a:spcPts val="0"/>
              </a:spcAft>
            </a:pPr>
            <a:r>
              <a:rPr sz="2400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100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algn="ctr" fontAlgn="auto">
              <a:lnSpc>
                <a:spcPts val="2665"/>
              </a:lnSpc>
              <a:spcBef>
                <a:spcPts val="0"/>
              </a:spcBef>
              <a:spcAft>
                <a:spcPts val="0"/>
              </a:spcAft>
            </a:pP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cl</a:t>
            </a:r>
            <a:r>
              <a:rPr sz="2400" spc="-1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</a:t>
            </a: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sses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dirty="0">
                <a:ea typeface="+mn-ea"/>
              </a:rPr>
              <a:pPr marL="25400" fontAlgn="auto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</a:pPr>
              <a:t>100</a:t>
            </a:fld>
            <a:endParaRPr dirty="0">
              <a:ea typeface="+mn-e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8739" y="2502028"/>
            <a:ext cx="2569210" cy="5899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fontAlgn="auto">
              <a:lnSpc>
                <a:spcPts val="2220"/>
              </a:lnSpc>
              <a:spcBef>
                <a:spcPts val="105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100</a:t>
            </a:r>
            <a:r>
              <a:rPr spc="-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titles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lnSpc>
                <a:spcPts val="2220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100 1-minute</a:t>
            </a:r>
            <a:r>
              <a:rPr spc="-9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sessions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78740" y="881381"/>
            <a:ext cx="711136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dirty="0"/>
              <a:t>Datasets </a:t>
            </a:r>
            <a:r>
              <a:rPr spc="-5" dirty="0"/>
              <a:t>and identification</a:t>
            </a:r>
            <a:r>
              <a:rPr spc="-40" dirty="0"/>
              <a:t> </a:t>
            </a:r>
            <a:r>
              <a:rPr spc="-5" dirty="0"/>
              <a:t>experiments</a:t>
            </a:r>
          </a:p>
        </p:txBody>
      </p:sp>
    </p:spTree>
    <p:extLst>
      <p:ext uri="{BB962C8B-B14F-4D97-AF65-F5344CB8AC3E}">
        <p14:creationId xmlns:p14="http://schemas.microsoft.com/office/powerpoint/2010/main" val="192275033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14574" y="3997610"/>
            <a:ext cx="2092508" cy="5366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65320" y="3991102"/>
            <a:ext cx="4678680" cy="2009775"/>
          </a:xfrm>
          <a:custGeom>
            <a:avLst/>
            <a:gdLst/>
            <a:ahLst/>
            <a:cxnLst/>
            <a:rect l="l" t="t" r="r" b="b"/>
            <a:pathLst>
              <a:path w="4678680" h="2009775">
                <a:moveTo>
                  <a:pt x="0" y="2009648"/>
                </a:moveTo>
                <a:lnTo>
                  <a:pt x="4678680" y="2009648"/>
                </a:lnTo>
                <a:lnTo>
                  <a:pt x="4678680" y="0"/>
                </a:lnTo>
                <a:lnTo>
                  <a:pt x="0" y="0"/>
                </a:lnTo>
                <a:lnTo>
                  <a:pt x="0" y="2009648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44948" y="4671924"/>
            <a:ext cx="2569210" cy="589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lnSpc>
                <a:spcPts val="2220"/>
              </a:lnSpc>
              <a:spcBef>
                <a:spcPts val="10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10</a:t>
            </a:r>
            <a:r>
              <a:rPr spc="-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titles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lnSpc>
                <a:spcPts val="2220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100 1-minute</a:t>
            </a:r>
            <a:r>
              <a:rPr spc="-1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sessions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465320" y="1637919"/>
            <a:ext cx="4678680" cy="2353310"/>
          </a:xfrm>
          <a:custGeom>
            <a:avLst/>
            <a:gdLst/>
            <a:ahLst/>
            <a:cxnLst/>
            <a:rect l="l" t="t" r="r" b="b"/>
            <a:pathLst>
              <a:path w="4678680" h="2353310">
                <a:moveTo>
                  <a:pt x="0" y="2353182"/>
                </a:moveTo>
                <a:lnTo>
                  <a:pt x="4678680" y="2353182"/>
                </a:lnTo>
                <a:lnTo>
                  <a:pt x="4678680" y="0"/>
                </a:lnTo>
                <a:lnTo>
                  <a:pt x="0" y="0"/>
                </a:lnTo>
                <a:lnTo>
                  <a:pt x="0" y="2353182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640069" y="1514094"/>
            <a:ext cx="411479" cy="5699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640069" y="1773174"/>
            <a:ext cx="411479" cy="5699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640069" y="2032253"/>
            <a:ext cx="411479" cy="5699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44948" y="2360296"/>
            <a:ext cx="899794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fontAlgn="auto">
              <a:spcBef>
                <a:spcPts val="105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18</a:t>
            </a:r>
            <a:r>
              <a:rPr spc="-8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titles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44948" y="2619375"/>
            <a:ext cx="2569210" cy="849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fontAlgn="auto">
              <a:lnSpc>
                <a:spcPts val="2220"/>
              </a:lnSpc>
              <a:spcBef>
                <a:spcPts val="105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100 3-minute</a:t>
            </a:r>
            <a:r>
              <a:rPr spc="-1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sessions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lnSpc>
                <a:spcPts val="2039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+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lnSpc>
                <a:spcPts val="2220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3500</a:t>
            </a:r>
            <a:r>
              <a:rPr spc="-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sessions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44949" y="3396997"/>
            <a:ext cx="245681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of </a:t>
            </a:r>
            <a:r>
              <a:rPr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different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other</a:t>
            </a:r>
            <a:r>
              <a:rPr spc="-1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titles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0" y="1613154"/>
            <a:ext cx="4512564" cy="24490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0" y="1637284"/>
            <a:ext cx="4465320" cy="2353945"/>
          </a:xfrm>
          <a:custGeom>
            <a:avLst/>
            <a:gdLst/>
            <a:ahLst/>
            <a:cxnLst/>
            <a:rect l="l" t="t" r="r" b="b"/>
            <a:pathLst>
              <a:path w="4465320" h="2353945">
                <a:moveTo>
                  <a:pt x="0" y="2353818"/>
                </a:moveTo>
                <a:lnTo>
                  <a:pt x="4465320" y="2353818"/>
                </a:lnTo>
                <a:lnTo>
                  <a:pt x="4465320" y="0"/>
                </a:lnTo>
                <a:lnTo>
                  <a:pt x="0" y="0"/>
                </a:lnTo>
                <a:lnTo>
                  <a:pt x="0" y="2353818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043940" y="1735874"/>
            <a:ext cx="2361057" cy="47811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404230" y="1390967"/>
            <a:ext cx="2383154" cy="111220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0" y="3991102"/>
            <a:ext cx="4465320" cy="2009775"/>
          </a:xfrm>
          <a:custGeom>
            <a:avLst/>
            <a:gdLst/>
            <a:ahLst/>
            <a:cxnLst/>
            <a:rect l="l" t="t" r="r" b="b"/>
            <a:pathLst>
              <a:path w="4465320" h="2009775">
                <a:moveTo>
                  <a:pt x="0" y="2009648"/>
                </a:moveTo>
                <a:lnTo>
                  <a:pt x="4465320" y="2009648"/>
                </a:lnTo>
                <a:lnTo>
                  <a:pt x="4465320" y="0"/>
                </a:lnTo>
                <a:lnTo>
                  <a:pt x="0" y="0"/>
                </a:lnTo>
                <a:lnTo>
                  <a:pt x="0" y="2009648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8739" y="4671924"/>
            <a:ext cx="2780030" cy="589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lnSpc>
                <a:spcPts val="2220"/>
              </a:lnSpc>
              <a:spcBef>
                <a:spcPts val="10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10</a:t>
            </a:r>
            <a:r>
              <a:rPr spc="-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titles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lnSpc>
                <a:spcPts val="2220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100 1.5-minute</a:t>
            </a:r>
            <a:r>
              <a:rPr spc="-10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sessions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339334" y="4008094"/>
            <a:ext cx="2512948" cy="53431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893060" y="2543074"/>
            <a:ext cx="1564640" cy="720725"/>
          </a:xfrm>
          <a:custGeom>
            <a:avLst/>
            <a:gdLst/>
            <a:ahLst/>
            <a:cxnLst/>
            <a:rect l="l" t="t" r="r" b="b"/>
            <a:pathLst>
              <a:path w="1564639" h="720725">
                <a:moveTo>
                  <a:pt x="0" y="720191"/>
                </a:moveTo>
                <a:lnTo>
                  <a:pt x="1564639" y="720191"/>
                </a:lnTo>
                <a:lnTo>
                  <a:pt x="1564639" y="0"/>
                </a:lnTo>
                <a:lnTo>
                  <a:pt x="0" y="0"/>
                </a:lnTo>
                <a:lnTo>
                  <a:pt x="0" y="720191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893060" y="2543074"/>
            <a:ext cx="1564640" cy="720725"/>
          </a:xfrm>
          <a:custGeom>
            <a:avLst/>
            <a:gdLst/>
            <a:ahLst/>
            <a:cxnLst/>
            <a:rect l="l" t="t" r="r" b="b"/>
            <a:pathLst>
              <a:path w="1564639" h="720725">
                <a:moveTo>
                  <a:pt x="0" y="720191"/>
                </a:moveTo>
                <a:lnTo>
                  <a:pt x="1564639" y="720191"/>
                </a:lnTo>
                <a:lnTo>
                  <a:pt x="1564639" y="0"/>
                </a:lnTo>
                <a:lnTo>
                  <a:pt x="0" y="0"/>
                </a:lnTo>
                <a:lnTo>
                  <a:pt x="0" y="720191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155443" y="2514219"/>
            <a:ext cx="1040765" cy="702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 fontAlgn="auto">
              <a:lnSpc>
                <a:spcPts val="2665"/>
              </a:lnSpc>
              <a:spcBef>
                <a:spcPts val="100"/>
              </a:spcBef>
              <a:spcAft>
                <a:spcPts val="0"/>
              </a:spcAft>
            </a:pPr>
            <a:r>
              <a:rPr sz="2400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100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algn="ctr" fontAlgn="auto">
              <a:lnSpc>
                <a:spcPts val="2665"/>
              </a:lnSpc>
              <a:spcBef>
                <a:spcPts val="0"/>
              </a:spcBef>
              <a:spcAft>
                <a:spcPts val="0"/>
              </a:spcAft>
            </a:pP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cl</a:t>
            </a:r>
            <a:r>
              <a:rPr sz="2400" spc="-1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</a:t>
            </a: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sses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558151" y="2544090"/>
            <a:ext cx="1572260" cy="720725"/>
          </a:xfrm>
          <a:custGeom>
            <a:avLst/>
            <a:gdLst/>
            <a:ahLst/>
            <a:cxnLst/>
            <a:rect l="l" t="t" r="r" b="b"/>
            <a:pathLst>
              <a:path w="1572259" h="720725">
                <a:moveTo>
                  <a:pt x="0" y="720191"/>
                </a:moveTo>
                <a:lnTo>
                  <a:pt x="1572259" y="720191"/>
                </a:lnTo>
                <a:lnTo>
                  <a:pt x="1572259" y="0"/>
                </a:lnTo>
                <a:lnTo>
                  <a:pt x="0" y="0"/>
                </a:lnTo>
                <a:lnTo>
                  <a:pt x="0" y="720191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558151" y="2544090"/>
            <a:ext cx="1572260" cy="720725"/>
          </a:xfrm>
          <a:custGeom>
            <a:avLst/>
            <a:gdLst/>
            <a:ahLst/>
            <a:cxnLst/>
            <a:rect l="l" t="t" r="r" b="b"/>
            <a:pathLst>
              <a:path w="1572259" h="720725">
                <a:moveTo>
                  <a:pt x="0" y="720191"/>
                </a:moveTo>
                <a:lnTo>
                  <a:pt x="1572259" y="720191"/>
                </a:lnTo>
                <a:lnTo>
                  <a:pt x="1572259" y="0"/>
                </a:lnTo>
                <a:lnTo>
                  <a:pt x="0" y="0"/>
                </a:lnTo>
                <a:lnTo>
                  <a:pt x="0" y="720191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731379" y="2515107"/>
            <a:ext cx="1228090" cy="702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 fontAlgn="auto">
              <a:lnSpc>
                <a:spcPts val="2665"/>
              </a:lnSpc>
              <a:spcBef>
                <a:spcPts val="100"/>
              </a:spcBef>
              <a:spcAft>
                <a:spcPts val="0"/>
              </a:spcAft>
            </a:pPr>
            <a:r>
              <a:rPr sz="2400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18</a:t>
            </a:r>
            <a:r>
              <a:rPr sz="2400" b="1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+</a:t>
            </a:r>
            <a:r>
              <a:rPr sz="2400" b="1" spc="-10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1</a:t>
            </a:r>
            <a:r>
              <a:rPr sz="24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=</a:t>
            </a:r>
            <a:r>
              <a:rPr sz="2400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19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" algn="ctr" fontAlgn="auto">
              <a:lnSpc>
                <a:spcPts val="2665"/>
              </a:lnSpc>
              <a:spcBef>
                <a:spcPts val="0"/>
              </a:spcBef>
              <a:spcAft>
                <a:spcPts val="0"/>
              </a:spcAft>
            </a:pP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classes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558151" y="1906664"/>
            <a:ext cx="1567180" cy="563245"/>
          </a:xfrm>
          <a:custGeom>
            <a:avLst/>
            <a:gdLst/>
            <a:ahLst/>
            <a:cxnLst/>
            <a:rect l="l" t="t" r="r" b="b"/>
            <a:pathLst>
              <a:path w="1567179" h="563244">
                <a:moveTo>
                  <a:pt x="0" y="563232"/>
                </a:moveTo>
                <a:lnTo>
                  <a:pt x="1567179" y="563232"/>
                </a:lnTo>
                <a:lnTo>
                  <a:pt x="1567179" y="0"/>
                </a:lnTo>
                <a:lnTo>
                  <a:pt x="0" y="0"/>
                </a:lnTo>
                <a:lnTo>
                  <a:pt x="0" y="563232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558151" y="1906664"/>
            <a:ext cx="1567180" cy="563245"/>
          </a:xfrm>
          <a:custGeom>
            <a:avLst/>
            <a:gdLst/>
            <a:ahLst/>
            <a:cxnLst/>
            <a:rect l="l" t="t" r="r" b="b"/>
            <a:pathLst>
              <a:path w="1567179" h="563244">
                <a:moveTo>
                  <a:pt x="0" y="563232"/>
                </a:moveTo>
                <a:lnTo>
                  <a:pt x="1567179" y="563232"/>
                </a:lnTo>
                <a:lnTo>
                  <a:pt x="1567179" y="0"/>
                </a:lnTo>
                <a:lnTo>
                  <a:pt x="0" y="0"/>
                </a:lnTo>
                <a:lnTo>
                  <a:pt x="0" y="563232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696327" y="1892808"/>
            <a:ext cx="1292860" cy="53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 fontAlgn="auto">
              <a:lnSpc>
                <a:spcPts val="2000"/>
              </a:lnSpc>
              <a:spcBef>
                <a:spcPts val="100"/>
              </a:spcBef>
              <a:spcAft>
                <a:spcPts val="0"/>
              </a:spcAft>
            </a:pPr>
            <a:r>
              <a:rPr sz="1800" spc="-10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open-world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algn="ctr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i</a:t>
            </a:r>
            <a:r>
              <a:rPr sz="1800" spc="-15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d</a:t>
            </a:r>
            <a:r>
              <a:rPr sz="1800" spc="-10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en</a:t>
            </a:r>
            <a:r>
              <a:rPr sz="1800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tific</a:t>
            </a:r>
            <a:r>
              <a:rPr sz="1800" spc="-10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a</a:t>
            </a:r>
            <a:r>
              <a:rPr sz="1800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ti</a:t>
            </a:r>
            <a:r>
              <a:rPr sz="1800" spc="-10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o</a:t>
            </a:r>
            <a:r>
              <a:rPr sz="1800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n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dirty="0">
                <a:ea typeface="+mn-ea"/>
              </a:rPr>
              <a:pPr marL="25400" fontAlgn="auto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</a:pPr>
              <a:t>101</a:t>
            </a:fld>
            <a:endParaRPr dirty="0">
              <a:ea typeface="+mn-e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8739" y="2502028"/>
            <a:ext cx="2569210" cy="5899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fontAlgn="auto">
              <a:lnSpc>
                <a:spcPts val="2220"/>
              </a:lnSpc>
              <a:spcBef>
                <a:spcPts val="105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100</a:t>
            </a:r>
            <a:r>
              <a:rPr spc="-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titles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lnSpc>
                <a:spcPts val="2220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100 1-minute</a:t>
            </a:r>
            <a:r>
              <a:rPr spc="-9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sessions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78740" y="881381"/>
            <a:ext cx="711136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dirty="0"/>
              <a:t>Datasets </a:t>
            </a:r>
            <a:r>
              <a:rPr spc="-5" dirty="0"/>
              <a:t>and identification</a:t>
            </a:r>
            <a:r>
              <a:rPr spc="-40" dirty="0"/>
              <a:t> </a:t>
            </a:r>
            <a:r>
              <a:rPr spc="-5" dirty="0"/>
              <a:t>experiments</a:t>
            </a:r>
          </a:p>
        </p:txBody>
      </p:sp>
    </p:spTree>
    <p:extLst>
      <p:ext uri="{BB962C8B-B14F-4D97-AF65-F5344CB8AC3E}">
        <p14:creationId xmlns:p14="http://schemas.microsoft.com/office/powerpoint/2010/main" val="356958537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14574" y="3997610"/>
            <a:ext cx="2092508" cy="5366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65320" y="3991102"/>
            <a:ext cx="4678680" cy="2009775"/>
          </a:xfrm>
          <a:custGeom>
            <a:avLst/>
            <a:gdLst/>
            <a:ahLst/>
            <a:cxnLst/>
            <a:rect l="l" t="t" r="r" b="b"/>
            <a:pathLst>
              <a:path w="4678680" h="2009775">
                <a:moveTo>
                  <a:pt x="0" y="2009648"/>
                </a:moveTo>
                <a:lnTo>
                  <a:pt x="4678680" y="2009648"/>
                </a:lnTo>
                <a:lnTo>
                  <a:pt x="4678680" y="0"/>
                </a:lnTo>
                <a:lnTo>
                  <a:pt x="0" y="0"/>
                </a:lnTo>
                <a:lnTo>
                  <a:pt x="0" y="2009648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44948" y="4671924"/>
            <a:ext cx="2569210" cy="589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lnSpc>
                <a:spcPts val="2220"/>
              </a:lnSpc>
              <a:spcBef>
                <a:spcPts val="10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10</a:t>
            </a:r>
            <a:r>
              <a:rPr spc="-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titles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lnSpc>
                <a:spcPts val="2220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100 1-minute</a:t>
            </a:r>
            <a:r>
              <a:rPr spc="-1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sessions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465320" y="1637919"/>
            <a:ext cx="4678680" cy="2353310"/>
          </a:xfrm>
          <a:custGeom>
            <a:avLst/>
            <a:gdLst/>
            <a:ahLst/>
            <a:cxnLst/>
            <a:rect l="l" t="t" r="r" b="b"/>
            <a:pathLst>
              <a:path w="4678680" h="2353310">
                <a:moveTo>
                  <a:pt x="0" y="2353182"/>
                </a:moveTo>
                <a:lnTo>
                  <a:pt x="4678680" y="2353182"/>
                </a:lnTo>
                <a:lnTo>
                  <a:pt x="4678680" y="0"/>
                </a:lnTo>
                <a:lnTo>
                  <a:pt x="0" y="0"/>
                </a:lnTo>
                <a:lnTo>
                  <a:pt x="0" y="2353182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640069" y="1514094"/>
            <a:ext cx="411479" cy="5699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640069" y="1773174"/>
            <a:ext cx="411479" cy="5699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640069" y="2032253"/>
            <a:ext cx="411479" cy="5699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44948" y="2360296"/>
            <a:ext cx="899794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fontAlgn="auto">
              <a:spcBef>
                <a:spcPts val="105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18</a:t>
            </a:r>
            <a:r>
              <a:rPr spc="-8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titles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44948" y="2619375"/>
            <a:ext cx="2569210" cy="849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fontAlgn="auto">
              <a:lnSpc>
                <a:spcPts val="2220"/>
              </a:lnSpc>
              <a:spcBef>
                <a:spcPts val="105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100 3-minute</a:t>
            </a:r>
            <a:r>
              <a:rPr spc="-1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sessions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lnSpc>
                <a:spcPts val="2039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+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lnSpc>
                <a:spcPts val="2220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3500</a:t>
            </a:r>
            <a:r>
              <a:rPr spc="-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sessions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44949" y="3396997"/>
            <a:ext cx="245681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of </a:t>
            </a:r>
            <a:r>
              <a:rPr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different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other</a:t>
            </a:r>
            <a:r>
              <a:rPr spc="-1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titles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0" y="1613154"/>
            <a:ext cx="4512564" cy="24490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0" y="1637284"/>
            <a:ext cx="4465320" cy="2353945"/>
          </a:xfrm>
          <a:custGeom>
            <a:avLst/>
            <a:gdLst/>
            <a:ahLst/>
            <a:cxnLst/>
            <a:rect l="l" t="t" r="r" b="b"/>
            <a:pathLst>
              <a:path w="4465320" h="2353945">
                <a:moveTo>
                  <a:pt x="0" y="2353818"/>
                </a:moveTo>
                <a:lnTo>
                  <a:pt x="4465320" y="2353818"/>
                </a:lnTo>
                <a:lnTo>
                  <a:pt x="4465320" y="0"/>
                </a:lnTo>
                <a:lnTo>
                  <a:pt x="0" y="0"/>
                </a:lnTo>
                <a:lnTo>
                  <a:pt x="0" y="2353818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043940" y="1735874"/>
            <a:ext cx="2361057" cy="47811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404230" y="1390967"/>
            <a:ext cx="2383154" cy="111220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0" y="3991102"/>
            <a:ext cx="4465320" cy="2009775"/>
          </a:xfrm>
          <a:custGeom>
            <a:avLst/>
            <a:gdLst/>
            <a:ahLst/>
            <a:cxnLst/>
            <a:rect l="l" t="t" r="r" b="b"/>
            <a:pathLst>
              <a:path w="4465320" h="2009775">
                <a:moveTo>
                  <a:pt x="0" y="2009648"/>
                </a:moveTo>
                <a:lnTo>
                  <a:pt x="4465320" y="2009648"/>
                </a:lnTo>
                <a:lnTo>
                  <a:pt x="4465320" y="0"/>
                </a:lnTo>
                <a:lnTo>
                  <a:pt x="0" y="0"/>
                </a:lnTo>
                <a:lnTo>
                  <a:pt x="0" y="2009648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8739" y="4671924"/>
            <a:ext cx="2780030" cy="589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lnSpc>
                <a:spcPts val="2220"/>
              </a:lnSpc>
              <a:spcBef>
                <a:spcPts val="10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10</a:t>
            </a:r>
            <a:r>
              <a:rPr spc="-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titles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lnSpc>
                <a:spcPts val="2220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100 1.5-minute</a:t>
            </a:r>
            <a:r>
              <a:rPr spc="-10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sessions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339334" y="4008094"/>
            <a:ext cx="2512948" cy="53431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893060" y="2543074"/>
            <a:ext cx="1564640" cy="720725"/>
          </a:xfrm>
          <a:custGeom>
            <a:avLst/>
            <a:gdLst/>
            <a:ahLst/>
            <a:cxnLst/>
            <a:rect l="l" t="t" r="r" b="b"/>
            <a:pathLst>
              <a:path w="1564639" h="720725">
                <a:moveTo>
                  <a:pt x="0" y="720191"/>
                </a:moveTo>
                <a:lnTo>
                  <a:pt x="1564639" y="720191"/>
                </a:lnTo>
                <a:lnTo>
                  <a:pt x="1564639" y="0"/>
                </a:lnTo>
                <a:lnTo>
                  <a:pt x="0" y="0"/>
                </a:lnTo>
                <a:lnTo>
                  <a:pt x="0" y="720191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893060" y="2543074"/>
            <a:ext cx="1564640" cy="720725"/>
          </a:xfrm>
          <a:custGeom>
            <a:avLst/>
            <a:gdLst/>
            <a:ahLst/>
            <a:cxnLst/>
            <a:rect l="l" t="t" r="r" b="b"/>
            <a:pathLst>
              <a:path w="1564639" h="720725">
                <a:moveTo>
                  <a:pt x="0" y="720191"/>
                </a:moveTo>
                <a:lnTo>
                  <a:pt x="1564639" y="720191"/>
                </a:lnTo>
                <a:lnTo>
                  <a:pt x="1564639" y="0"/>
                </a:lnTo>
                <a:lnTo>
                  <a:pt x="0" y="0"/>
                </a:lnTo>
                <a:lnTo>
                  <a:pt x="0" y="720191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155443" y="2514219"/>
            <a:ext cx="1040765" cy="702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 fontAlgn="auto">
              <a:lnSpc>
                <a:spcPts val="2665"/>
              </a:lnSpc>
              <a:spcBef>
                <a:spcPts val="100"/>
              </a:spcBef>
              <a:spcAft>
                <a:spcPts val="0"/>
              </a:spcAft>
            </a:pPr>
            <a:r>
              <a:rPr sz="2400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100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algn="ctr" fontAlgn="auto">
              <a:lnSpc>
                <a:spcPts val="2665"/>
              </a:lnSpc>
              <a:spcBef>
                <a:spcPts val="0"/>
              </a:spcBef>
              <a:spcAft>
                <a:spcPts val="0"/>
              </a:spcAft>
            </a:pP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cl</a:t>
            </a:r>
            <a:r>
              <a:rPr sz="2400" spc="-1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</a:t>
            </a: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sses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558151" y="2544090"/>
            <a:ext cx="1572260" cy="720725"/>
          </a:xfrm>
          <a:custGeom>
            <a:avLst/>
            <a:gdLst/>
            <a:ahLst/>
            <a:cxnLst/>
            <a:rect l="l" t="t" r="r" b="b"/>
            <a:pathLst>
              <a:path w="1572259" h="720725">
                <a:moveTo>
                  <a:pt x="0" y="720191"/>
                </a:moveTo>
                <a:lnTo>
                  <a:pt x="1572259" y="720191"/>
                </a:lnTo>
                <a:lnTo>
                  <a:pt x="1572259" y="0"/>
                </a:lnTo>
                <a:lnTo>
                  <a:pt x="0" y="0"/>
                </a:lnTo>
                <a:lnTo>
                  <a:pt x="0" y="720191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558151" y="2544090"/>
            <a:ext cx="1572260" cy="720725"/>
          </a:xfrm>
          <a:custGeom>
            <a:avLst/>
            <a:gdLst/>
            <a:ahLst/>
            <a:cxnLst/>
            <a:rect l="l" t="t" r="r" b="b"/>
            <a:pathLst>
              <a:path w="1572259" h="720725">
                <a:moveTo>
                  <a:pt x="0" y="720191"/>
                </a:moveTo>
                <a:lnTo>
                  <a:pt x="1572259" y="720191"/>
                </a:lnTo>
                <a:lnTo>
                  <a:pt x="1572259" y="0"/>
                </a:lnTo>
                <a:lnTo>
                  <a:pt x="0" y="0"/>
                </a:lnTo>
                <a:lnTo>
                  <a:pt x="0" y="720191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731379" y="2515107"/>
            <a:ext cx="1228090" cy="702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 fontAlgn="auto">
              <a:lnSpc>
                <a:spcPts val="2665"/>
              </a:lnSpc>
              <a:spcBef>
                <a:spcPts val="100"/>
              </a:spcBef>
              <a:spcAft>
                <a:spcPts val="0"/>
              </a:spcAft>
            </a:pPr>
            <a:r>
              <a:rPr sz="2400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18</a:t>
            </a:r>
            <a:r>
              <a:rPr sz="2400" b="1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+</a:t>
            </a:r>
            <a:r>
              <a:rPr sz="2400" b="1" spc="-10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1</a:t>
            </a:r>
            <a:r>
              <a:rPr sz="24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=</a:t>
            </a:r>
            <a:r>
              <a:rPr sz="2400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19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" algn="ctr" fontAlgn="auto">
              <a:lnSpc>
                <a:spcPts val="2665"/>
              </a:lnSpc>
              <a:spcBef>
                <a:spcPts val="0"/>
              </a:spcBef>
              <a:spcAft>
                <a:spcPts val="0"/>
              </a:spcAft>
            </a:pP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classes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885439" y="4555033"/>
            <a:ext cx="1564640" cy="720725"/>
          </a:xfrm>
          <a:custGeom>
            <a:avLst/>
            <a:gdLst/>
            <a:ahLst/>
            <a:cxnLst/>
            <a:rect l="l" t="t" r="r" b="b"/>
            <a:pathLst>
              <a:path w="1564639" h="720725">
                <a:moveTo>
                  <a:pt x="0" y="720191"/>
                </a:moveTo>
                <a:lnTo>
                  <a:pt x="1564639" y="720191"/>
                </a:lnTo>
                <a:lnTo>
                  <a:pt x="1564639" y="0"/>
                </a:lnTo>
                <a:lnTo>
                  <a:pt x="0" y="0"/>
                </a:lnTo>
                <a:lnTo>
                  <a:pt x="0" y="720191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885439" y="4555033"/>
            <a:ext cx="1564640" cy="720725"/>
          </a:xfrm>
          <a:custGeom>
            <a:avLst/>
            <a:gdLst/>
            <a:ahLst/>
            <a:cxnLst/>
            <a:rect l="l" t="t" r="r" b="b"/>
            <a:pathLst>
              <a:path w="1564639" h="720725">
                <a:moveTo>
                  <a:pt x="0" y="720191"/>
                </a:moveTo>
                <a:lnTo>
                  <a:pt x="1564639" y="720191"/>
                </a:lnTo>
                <a:lnTo>
                  <a:pt x="1564639" y="0"/>
                </a:lnTo>
                <a:lnTo>
                  <a:pt x="0" y="0"/>
                </a:lnTo>
                <a:lnTo>
                  <a:pt x="0" y="720191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147823" y="4526230"/>
            <a:ext cx="1040765" cy="702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 fontAlgn="auto">
              <a:lnSpc>
                <a:spcPts val="2665"/>
              </a:lnSpc>
              <a:spcBef>
                <a:spcPts val="100"/>
              </a:spcBef>
              <a:spcAft>
                <a:spcPts val="0"/>
              </a:spcAft>
            </a:pP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10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algn="ctr" fontAlgn="auto">
              <a:lnSpc>
                <a:spcPts val="2665"/>
              </a:lnSpc>
              <a:spcBef>
                <a:spcPts val="0"/>
              </a:spcBef>
              <a:spcAft>
                <a:spcPts val="0"/>
              </a:spcAft>
            </a:pP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cl</a:t>
            </a:r>
            <a:r>
              <a:rPr sz="2400" spc="-1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</a:t>
            </a: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sses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571867" y="4634078"/>
            <a:ext cx="1564640" cy="720725"/>
          </a:xfrm>
          <a:custGeom>
            <a:avLst/>
            <a:gdLst/>
            <a:ahLst/>
            <a:cxnLst/>
            <a:rect l="l" t="t" r="r" b="b"/>
            <a:pathLst>
              <a:path w="1564640" h="720725">
                <a:moveTo>
                  <a:pt x="0" y="720191"/>
                </a:moveTo>
                <a:lnTo>
                  <a:pt x="1564640" y="720191"/>
                </a:lnTo>
                <a:lnTo>
                  <a:pt x="1564640" y="0"/>
                </a:lnTo>
                <a:lnTo>
                  <a:pt x="0" y="0"/>
                </a:lnTo>
                <a:lnTo>
                  <a:pt x="0" y="720191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571867" y="4634078"/>
            <a:ext cx="1564640" cy="720725"/>
          </a:xfrm>
          <a:custGeom>
            <a:avLst/>
            <a:gdLst/>
            <a:ahLst/>
            <a:cxnLst/>
            <a:rect l="l" t="t" r="r" b="b"/>
            <a:pathLst>
              <a:path w="1564640" h="720725">
                <a:moveTo>
                  <a:pt x="0" y="720191"/>
                </a:moveTo>
                <a:lnTo>
                  <a:pt x="1564640" y="720191"/>
                </a:lnTo>
                <a:lnTo>
                  <a:pt x="1564640" y="0"/>
                </a:lnTo>
                <a:lnTo>
                  <a:pt x="0" y="0"/>
                </a:lnTo>
                <a:lnTo>
                  <a:pt x="0" y="720191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835266" y="4605782"/>
            <a:ext cx="1040765" cy="702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 fontAlgn="auto">
              <a:lnSpc>
                <a:spcPts val="2665"/>
              </a:lnSpc>
              <a:spcBef>
                <a:spcPts val="100"/>
              </a:spcBef>
              <a:spcAft>
                <a:spcPts val="0"/>
              </a:spcAft>
            </a:pPr>
            <a:r>
              <a:rPr sz="2400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10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algn="ctr" fontAlgn="auto">
              <a:lnSpc>
                <a:spcPts val="2665"/>
              </a:lnSpc>
              <a:spcBef>
                <a:spcPts val="0"/>
              </a:spcBef>
              <a:spcAft>
                <a:spcPts val="0"/>
              </a:spcAft>
            </a:pP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cl</a:t>
            </a:r>
            <a:r>
              <a:rPr sz="2400" spc="-1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</a:t>
            </a: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sses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558151" y="1906664"/>
            <a:ext cx="1567180" cy="563245"/>
          </a:xfrm>
          <a:custGeom>
            <a:avLst/>
            <a:gdLst/>
            <a:ahLst/>
            <a:cxnLst/>
            <a:rect l="l" t="t" r="r" b="b"/>
            <a:pathLst>
              <a:path w="1567179" h="563244">
                <a:moveTo>
                  <a:pt x="0" y="563232"/>
                </a:moveTo>
                <a:lnTo>
                  <a:pt x="1567179" y="563232"/>
                </a:lnTo>
                <a:lnTo>
                  <a:pt x="1567179" y="0"/>
                </a:lnTo>
                <a:lnTo>
                  <a:pt x="0" y="0"/>
                </a:lnTo>
                <a:lnTo>
                  <a:pt x="0" y="563232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558151" y="1906664"/>
            <a:ext cx="1567180" cy="563245"/>
          </a:xfrm>
          <a:custGeom>
            <a:avLst/>
            <a:gdLst/>
            <a:ahLst/>
            <a:cxnLst/>
            <a:rect l="l" t="t" r="r" b="b"/>
            <a:pathLst>
              <a:path w="1567179" h="563244">
                <a:moveTo>
                  <a:pt x="0" y="563232"/>
                </a:moveTo>
                <a:lnTo>
                  <a:pt x="1567179" y="563232"/>
                </a:lnTo>
                <a:lnTo>
                  <a:pt x="1567179" y="0"/>
                </a:lnTo>
                <a:lnTo>
                  <a:pt x="0" y="0"/>
                </a:lnTo>
                <a:lnTo>
                  <a:pt x="0" y="563232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696327" y="1892808"/>
            <a:ext cx="1292860" cy="53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 fontAlgn="auto">
              <a:lnSpc>
                <a:spcPts val="2000"/>
              </a:lnSpc>
              <a:spcBef>
                <a:spcPts val="100"/>
              </a:spcBef>
              <a:spcAft>
                <a:spcPts val="0"/>
              </a:spcAft>
            </a:pPr>
            <a:r>
              <a:rPr sz="1800" spc="-10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open-world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algn="ctr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i</a:t>
            </a:r>
            <a:r>
              <a:rPr sz="1800" spc="-15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d</a:t>
            </a:r>
            <a:r>
              <a:rPr sz="1800" spc="-10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en</a:t>
            </a:r>
            <a:r>
              <a:rPr sz="1800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tific</a:t>
            </a:r>
            <a:r>
              <a:rPr sz="1800" spc="-10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a</a:t>
            </a:r>
            <a:r>
              <a:rPr sz="1800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ti</a:t>
            </a:r>
            <a:r>
              <a:rPr sz="1800" spc="-10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o</a:t>
            </a:r>
            <a:r>
              <a:rPr sz="1800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n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8" name="object 3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dirty="0">
                <a:ea typeface="+mn-ea"/>
              </a:rPr>
              <a:pPr marL="25400" fontAlgn="auto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</a:pPr>
              <a:t>102</a:t>
            </a:fld>
            <a:endParaRPr dirty="0">
              <a:ea typeface="+mn-e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8739" y="2502028"/>
            <a:ext cx="2569210" cy="5899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fontAlgn="auto">
              <a:lnSpc>
                <a:spcPts val="2220"/>
              </a:lnSpc>
              <a:spcBef>
                <a:spcPts val="105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100</a:t>
            </a:r>
            <a:r>
              <a:rPr spc="-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titles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lnSpc>
                <a:spcPts val="2220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100 1-minute</a:t>
            </a:r>
            <a:r>
              <a:rPr spc="-9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sessions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78740" y="881381"/>
            <a:ext cx="711136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dirty="0"/>
              <a:t>Datasets </a:t>
            </a:r>
            <a:r>
              <a:rPr spc="-5" dirty="0"/>
              <a:t>and identification</a:t>
            </a:r>
            <a:r>
              <a:rPr spc="-40" dirty="0"/>
              <a:t> </a:t>
            </a:r>
            <a:r>
              <a:rPr spc="-5" dirty="0"/>
              <a:t>experiments</a:t>
            </a:r>
          </a:p>
        </p:txBody>
      </p:sp>
    </p:spTree>
    <p:extLst>
      <p:ext uri="{BB962C8B-B14F-4D97-AF65-F5344CB8AC3E}">
        <p14:creationId xmlns:p14="http://schemas.microsoft.com/office/powerpoint/2010/main" val="306302221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14574" y="3997610"/>
            <a:ext cx="2092508" cy="5366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65320" y="3991102"/>
            <a:ext cx="4678680" cy="2009775"/>
          </a:xfrm>
          <a:custGeom>
            <a:avLst/>
            <a:gdLst/>
            <a:ahLst/>
            <a:cxnLst/>
            <a:rect l="l" t="t" r="r" b="b"/>
            <a:pathLst>
              <a:path w="4678680" h="2009775">
                <a:moveTo>
                  <a:pt x="0" y="2009648"/>
                </a:moveTo>
                <a:lnTo>
                  <a:pt x="4678680" y="2009648"/>
                </a:lnTo>
                <a:lnTo>
                  <a:pt x="4678680" y="0"/>
                </a:lnTo>
                <a:lnTo>
                  <a:pt x="0" y="0"/>
                </a:lnTo>
                <a:lnTo>
                  <a:pt x="0" y="2009648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44948" y="4671924"/>
            <a:ext cx="2569210" cy="589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lnSpc>
                <a:spcPts val="2220"/>
              </a:lnSpc>
              <a:spcBef>
                <a:spcPts val="10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10</a:t>
            </a:r>
            <a:r>
              <a:rPr spc="-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titles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lnSpc>
                <a:spcPts val="2220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100 1-minute</a:t>
            </a:r>
            <a:r>
              <a:rPr spc="-1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sessions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465320" y="1637919"/>
            <a:ext cx="4678680" cy="2353310"/>
          </a:xfrm>
          <a:custGeom>
            <a:avLst/>
            <a:gdLst/>
            <a:ahLst/>
            <a:cxnLst/>
            <a:rect l="l" t="t" r="r" b="b"/>
            <a:pathLst>
              <a:path w="4678680" h="2353310">
                <a:moveTo>
                  <a:pt x="0" y="2353182"/>
                </a:moveTo>
                <a:lnTo>
                  <a:pt x="4678680" y="2353182"/>
                </a:lnTo>
                <a:lnTo>
                  <a:pt x="4678680" y="0"/>
                </a:lnTo>
                <a:lnTo>
                  <a:pt x="0" y="0"/>
                </a:lnTo>
                <a:lnTo>
                  <a:pt x="0" y="2353182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640069" y="1514094"/>
            <a:ext cx="411479" cy="5699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640069" y="1773174"/>
            <a:ext cx="411479" cy="5699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640069" y="2032253"/>
            <a:ext cx="411479" cy="5699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44948" y="2360296"/>
            <a:ext cx="899794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fontAlgn="auto">
              <a:spcBef>
                <a:spcPts val="105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18</a:t>
            </a:r>
            <a:r>
              <a:rPr spc="-8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titles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44948" y="2619375"/>
            <a:ext cx="2569210" cy="1108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fontAlgn="auto">
              <a:lnSpc>
                <a:spcPts val="2220"/>
              </a:lnSpc>
              <a:spcBef>
                <a:spcPts val="105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100 3-minute</a:t>
            </a:r>
            <a:r>
              <a:rPr spc="-1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sessions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lnSpc>
                <a:spcPts val="2039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+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lnSpc>
                <a:spcPts val="2039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3500</a:t>
            </a:r>
            <a:r>
              <a:rPr spc="-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sessions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lnSpc>
                <a:spcPts val="2220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of </a:t>
            </a:r>
            <a:r>
              <a:rPr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different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other</a:t>
            </a:r>
            <a:r>
              <a:rPr spc="-10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titles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0" y="1613154"/>
            <a:ext cx="4512564" cy="24490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0" y="1637284"/>
            <a:ext cx="4465320" cy="2353945"/>
          </a:xfrm>
          <a:custGeom>
            <a:avLst/>
            <a:gdLst/>
            <a:ahLst/>
            <a:cxnLst/>
            <a:rect l="l" t="t" r="r" b="b"/>
            <a:pathLst>
              <a:path w="4465320" h="2353945">
                <a:moveTo>
                  <a:pt x="0" y="2353818"/>
                </a:moveTo>
                <a:lnTo>
                  <a:pt x="4465320" y="2353818"/>
                </a:lnTo>
                <a:lnTo>
                  <a:pt x="4465320" y="0"/>
                </a:lnTo>
                <a:lnTo>
                  <a:pt x="0" y="0"/>
                </a:lnTo>
                <a:lnTo>
                  <a:pt x="0" y="2353818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43940" y="1735874"/>
            <a:ext cx="2361057" cy="47811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404230" y="1390967"/>
            <a:ext cx="2383154" cy="111220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0" y="3991102"/>
            <a:ext cx="4465320" cy="2009775"/>
          </a:xfrm>
          <a:custGeom>
            <a:avLst/>
            <a:gdLst/>
            <a:ahLst/>
            <a:cxnLst/>
            <a:rect l="l" t="t" r="r" b="b"/>
            <a:pathLst>
              <a:path w="4465320" h="2009775">
                <a:moveTo>
                  <a:pt x="0" y="2009648"/>
                </a:moveTo>
                <a:lnTo>
                  <a:pt x="4465320" y="2009648"/>
                </a:lnTo>
                <a:lnTo>
                  <a:pt x="4465320" y="0"/>
                </a:lnTo>
                <a:lnTo>
                  <a:pt x="0" y="0"/>
                </a:lnTo>
                <a:lnTo>
                  <a:pt x="0" y="2009648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8739" y="4671924"/>
            <a:ext cx="2780030" cy="589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lnSpc>
                <a:spcPts val="2220"/>
              </a:lnSpc>
              <a:spcBef>
                <a:spcPts val="10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10</a:t>
            </a:r>
            <a:r>
              <a:rPr spc="-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titles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lnSpc>
                <a:spcPts val="2220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100 1.5-minute</a:t>
            </a:r>
            <a:r>
              <a:rPr spc="-10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sessions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339334" y="4008094"/>
            <a:ext cx="2512948" cy="53431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893060" y="2543074"/>
            <a:ext cx="1564640" cy="720725"/>
          </a:xfrm>
          <a:custGeom>
            <a:avLst/>
            <a:gdLst/>
            <a:ahLst/>
            <a:cxnLst/>
            <a:rect l="l" t="t" r="r" b="b"/>
            <a:pathLst>
              <a:path w="1564639" h="720725">
                <a:moveTo>
                  <a:pt x="0" y="720191"/>
                </a:moveTo>
                <a:lnTo>
                  <a:pt x="1564639" y="720191"/>
                </a:lnTo>
                <a:lnTo>
                  <a:pt x="1564639" y="0"/>
                </a:lnTo>
                <a:lnTo>
                  <a:pt x="0" y="0"/>
                </a:lnTo>
                <a:lnTo>
                  <a:pt x="0" y="720191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893060" y="2543074"/>
            <a:ext cx="1564640" cy="720725"/>
          </a:xfrm>
          <a:custGeom>
            <a:avLst/>
            <a:gdLst/>
            <a:ahLst/>
            <a:cxnLst/>
            <a:rect l="l" t="t" r="r" b="b"/>
            <a:pathLst>
              <a:path w="1564639" h="720725">
                <a:moveTo>
                  <a:pt x="0" y="720191"/>
                </a:moveTo>
                <a:lnTo>
                  <a:pt x="1564639" y="720191"/>
                </a:lnTo>
                <a:lnTo>
                  <a:pt x="1564639" y="0"/>
                </a:lnTo>
                <a:lnTo>
                  <a:pt x="0" y="0"/>
                </a:lnTo>
                <a:lnTo>
                  <a:pt x="0" y="720191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155443" y="2514219"/>
            <a:ext cx="1040765" cy="702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 fontAlgn="auto">
              <a:lnSpc>
                <a:spcPts val="2665"/>
              </a:lnSpc>
              <a:spcBef>
                <a:spcPts val="100"/>
              </a:spcBef>
              <a:spcAft>
                <a:spcPts val="0"/>
              </a:spcAft>
            </a:pPr>
            <a:r>
              <a:rPr sz="2400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100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algn="ctr" fontAlgn="auto">
              <a:lnSpc>
                <a:spcPts val="2665"/>
              </a:lnSpc>
              <a:spcBef>
                <a:spcPts val="0"/>
              </a:spcBef>
              <a:spcAft>
                <a:spcPts val="0"/>
              </a:spcAft>
            </a:pP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cl</a:t>
            </a:r>
            <a:r>
              <a:rPr sz="2400" spc="-1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</a:t>
            </a: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sses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558151" y="2544090"/>
            <a:ext cx="1572260" cy="720725"/>
          </a:xfrm>
          <a:custGeom>
            <a:avLst/>
            <a:gdLst/>
            <a:ahLst/>
            <a:cxnLst/>
            <a:rect l="l" t="t" r="r" b="b"/>
            <a:pathLst>
              <a:path w="1572259" h="720725">
                <a:moveTo>
                  <a:pt x="0" y="720191"/>
                </a:moveTo>
                <a:lnTo>
                  <a:pt x="1572259" y="720191"/>
                </a:lnTo>
                <a:lnTo>
                  <a:pt x="1572259" y="0"/>
                </a:lnTo>
                <a:lnTo>
                  <a:pt x="0" y="0"/>
                </a:lnTo>
                <a:lnTo>
                  <a:pt x="0" y="720191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558151" y="2544090"/>
            <a:ext cx="1572260" cy="720725"/>
          </a:xfrm>
          <a:custGeom>
            <a:avLst/>
            <a:gdLst/>
            <a:ahLst/>
            <a:cxnLst/>
            <a:rect l="l" t="t" r="r" b="b"/>
            <a:pathLst>
              <a:path w="1572259" h="720725">
                <a:moveTo>
                  <a:pt x="0" y="720191"/>
                </a:moveTo>
                <a:lnTo>
                  <a:pt x="1572259" y="720191"/>
                </a:lnTo>
                <a:lnTo>
                  <a:pt x="1572259" y="0"/>
                </a:lnTo>
                <a:lnTo>
                  <a:pt x="0" y="0"/>
                </a:lnTo>
                <a:lnTo>
                  <a:pt x="0" y="720191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731379" y="2515107"/>
            <a:ext cx="1228090" cy="702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 fontAlgn="auto">
              <a:lnSpc>
                <a:spcPts val="2665"/>
              </a:lnSpc>
              <a:spcBef>
                <a:spcPts val="100"/>
              </a:spcBef>
              <a:spcAft>
                <a:spcPts val="0"/>
              </a:spcAft>
            </a:pPr>
            <a:r>
              <a:rPr sz="2400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18</a:t>
            </a:r>
            <a:r>
              <a:rPr sz="2400" b="1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+</a:t>
            </a:r>
            <a:r>
              <a:rPr sz="2400" b="1" spc="-10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1</a:t>
            </a:r>
            <a:r>
              <a:rPr sz="24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=</a:t>
            </a:r>
            <a:r>
              <a:rPr sz="2400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19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" algn="ctr" fontAlgn="auto">
              <a:lnSpc>
                <a:spcPts val="2665"/>
              </a:lnSpc>
              <a:spcBef>
                <a:spcPts val="0"/>
              </a:spcBef>
              <a:spcAft>
                <a:spcPts val="0"/>
              </a:spcAft>
            </a:pP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classes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885439" y="4555033"/>
            <a:ext cx="1564640" cy="720725"/>
          </a:xfrm>
          <a:custGeom>
            <a:avLst/>
            <a:gdLst/>
            <a:ahLst/>
            <a:cxnLst/>
            <a:rect l="l" t="t" r="r" b="b"/>
            <a:pathLst>
              <a:path w="1564639" h="720725">
                <a:moveTo>
                  <a:pt x="0" y="720191"/>
                </a:moveTo>
                <a:lnTo>
                  <a:pt x="1564639" y="720191"/>
                </a:lnTo>
                <a:lnTo>
                  <a:pt x="1564639" y="0"/>
                </a:lnTo>
                <a:lnTo>
                  <a:pt x="0" y="0"/>
                </a:lnTo>
                <a:lnTo>
                  <a:pt x="0" y="720191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885439" y="4555033"/>
            <a:ext cx="1564640" cy="720725"/>
          </a:xfrm>
          <a:custGeom>
            <a:avLst/>
            <a:gdLst/>
            <a:ahLst/>
            <a:cxnLst/>
            <a:rect l="l" t="t" r="r" b="b"/>
            <a:pathLst>
              <a:path w="1564639" h="720725">
                <a:moveTo>
                  <a:pt x="0" y="720191"/>
                </a:moveTo>
                <a:lnTo>
                  <a:pt x="1564639" y="720191"/>
                </a:lnTo>
                <a:lnTo>
                  <a:pt x="1564639" y="0"/>
                </a:lnTo>
                <a:lnTo>
                  <a:pt x="0" y="0"/>
                </a:lnTo>
                <a:lnTo>
                  <a:pt x="0" y="720191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147823" y="4526230"/>
            <a:ext cx="1040765" cy="702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 fontAlgn="auto">
              <a:lnSpc>
                <a:spcPts val="2665"/>
              </a:lnSpc>
              <a:spcBef>
                <a:spcPts val="100"/>
              </a:spcBef>
              <a:spcAft>
                <a:spcPts val="0"/>
              </a:spcAft>
            </a:pP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10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algn="ctr" fontAlgn="auto">
              <a:lnSpc>
                <a:spcPts val="2665"/>
              </a:lnSpc>
              <a:spcBef>
                <a:spcPts val="0"/>
              </a:spcBef>
              <a:spcAft>
                <a:spcPts val="0"/>
              </a:spcAft>
            </a:pP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cl</a:t>
            </a:r>
            <a:r>
              <a:rPr sz="2400" spc="-1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</a:t>
            </a: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sses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571867" y="4634077"/>
            <a:ext cx="1564640" cy="662940"/>
          </a:xfrm>
          <a:custGeom>
            <a:avLst/>
            <a:gdLst/>
            <a:ahLst/>
            <a:cxnLst/>
            <a:rect l="l" t="t" r="r" b="b"/>
            <a:pathLst>
              <a:path w="1564640" h="662939">
                <a:moveTo>
                  <a:pt x="0" y="662529"/>
                </a:moveTo>
                <a:lnTo>
                  <a:pt x="1564640" y="662529"/>
                </a:lnTo>
                <a:lnTo>
                  <a:pt x="1564640" y="0"/>
                </a:lnTo>
                <a:lnTo>
                  <a:pt x="0" y="0"/>
                </a:lnTo>
                <a:lnTo>
                  <a:pt x="0" y="662529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571867" y="4634078"/>
            <a:ext cx="1564640" cy="720725"/>
          </a:xfrm>
          <a:custGeom>
            <a:avLst/>
            <a:gdLst/>
            <a:ahLst/>
            <a:cxnLst/>
            <a:rect l="l" t="t" r="r" b="b"/>
            <a:pathLst>
              <a:path w="1564640" h="720725">
                <a:moveTo>
                  <a:pt x="0" y="720191"/>
                </a:moveTo>
                <a:lnTo>
                  <a:pt x="1564640" y="720191"/>
                </a:lnTo>
                <a:lnTo>
                  <a:pt x="1564640" y="0"/>
                </a:lnTo>
                <a:lnTo>
                  <a:pt x="0" y="0"/>
                </a:lnTo>
                <a:lnTo>
                  <a:pt x="0" y="720191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835266" y="4605782"/>
            <a:ext cx="1040765" cy="702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 fontAlgn="auto">
              <a:lnSpc>
                <a:spcPts val="2665"/>
              </a:lnSpc>
              <a:spcBef>
                <a:spcPts val="100"/>
              </a:spcBef>
              <a:spcAft>
                <a:spcPts val="0"/>
              </a:spcAft>
            </a:pPr>
            <a:r>
              <a:rPr sz="2400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10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algn="ctr" fontAlgn="auto">
              <a:lnSpc>
                <a:spcPts val="2665"/>
              </a:lnSpc>
              <a:spcBef>
                <a:spcPts val="0"/>
              </a:spcBef>
              <a:spcAft>
                <a:spcPts val="0"/>
              </a:spcAft>
            </a:pP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cl</a:t>
            </a:r>
            <a:r>
              <a:rPr sz="2400" spc="-1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</a:t>
            </a: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sses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894329" y="3263291"/>
            <a:ext cx="1564640" cy="720725"/>
          </a:xfrm>
          <a:custGeom>
            <a:avLst/>
            <a:gdLst/>
            <a:ahLst/>
            <a:cxnLst/>
            <a:rect l="l" t="t" r="r" b="b"/>
            <a:pathLst>
              <a:path w="1564639" h="720725">
                <a:moveTo>
                  <a:pt x="0" y="720191"/>
                </a:moveTo>
                <a:lnTo>
                  <a:pt x="1564640" y="720191"/>
                </a:lnTo>
                <a:lnTo>
                  <a:pt x="1564640" y="0"/>
                </a:lnTo>
                <a:lnTo>
                  <a:pt x="0" y="0"/>
                </a:lnTo>
                <a:lnTo>
                  <a:pt x="0" y="720191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894329" y="3263291"/>
            <a:ext cx="1564640" cy="720725"/>
          </a:xfrm>
          <a:custGeom>
            <a:avLst/>
            <a:gdLst/>
            <a:ahLst/>
            <a:cxnLst/>
            <a:rect l="l" t="t" r="r" b="b"/>
            <a:pathLst>
              <a:path w="1564639" h="720725">
                <a:moveTo>
                  <a:pt x="0" y="720191"/>
                </a:moveTo>
                <a:lnTo>
                  <a:pt x="1564640" y="720191"/>
                </a:lnTo>
                <a:lnTo>
                  <a:pt x="1564640" y="0"/>
                </a:lnTo>
                <a:lnTo>
                  <a:pt x="0" y="0"/>
                </a:lnTo>
                <a:lnTo>
                  <a:pt x="0" y="720191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054477" y="3234436"/>
            <a:ext cx="1246505" cy="702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 fontAlgn="auto">
              <a:lnSpc>
                <a:spcPts val="2665"/>
              </a:lnSpc>
              <a:spcBef>
                <a:spcPts val="100"/>
              </a:spcBef>
              <a:spcAft>
                <a:spcPts val="0"/>
              </a:spcAft>
            </a:pP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98.5%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algn="ctr" fontAlgn="auto">
              <a:lnSpc>
                <a:spcPts val="2665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accuracy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7558151" y="3257449"/>
            <a:ext cx="1568450" cy="720725"/>
          </a:xfrm>
          <a:custGeom>
            <a:avLst/>
            <a:gdLst/>
            <a:ahLst/>
            <a:cxnLst/>
            <a:rect l="l" t="t" r="r" b="b"/>
            <a:pathLst>
              <a:path w="1568450" h="720725">
                <a:moveTo>
                  <a:pt x="0" y="720191"/>
                </a:moveTo>
                <a:lnTo>
                  <a:pt x="1568069" y="720191"/>
                </a:lnTo>
                <a:lnTo>
                  <a:pt x="1568069" y="0"/>
                </a:lnTo>
                <a:lnTo>
                  <a:pt x="0" y="0"/>
                </a:lnTo>
                <a:lnTo>
                  <a:pt x="0" y="720191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7558151" y="3257449"/>
            <a:ext cx="1568450" cy="720725"/>
          </a:xfrm>
          <a:custGeom>
            <a:avLst/>
            <a:gdLst/>
            <a:ahLst/>
            <a:cxnLst/>
            <a:rect l="l" t="t" r="r" b="b"/>
            <a:pathLst>
              <a:path w="1568450" h="720725">
                <a:moveTo>
                  <a:pt x="0" y="720191"/>
                </a:moveTo>
                <a:lnTo>
                  <a:pt x="1568069" y="720191"/>
                </a:lnTo>
                <a:lnTo>
                  <a:pt x="1568069" y="0"/>
                </a:lnTo>
                <a:lnTo>
                  <a:pt x="0" y="0"/>
                </a:lnTo>
                <a:lnTo>
                  <a:pt x="0" y="720191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720966" y="3228720"/>
            <a:ext cx="1245235" cy="702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 fontAlgn="auto">
              <a:lnSpc>
                <a:spcPts val="2665"/>
              </a:lnSpc>
              <a:spcBef>
                <a:spcPts val="100"/>
              </a:spcBef>
              <a:spcAft>
                <a:spcPts val="0"/>
              </a:spcAft>
            </a:pP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99.5%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algn="ctr" fontAlgn="auto">
              <a:lnSpc>
                <a:spcPts val="2665"/>
              </a:lnSpc>
              <a:spcBef>
                <a:spcPts val="0"/>
              </a:spcBef>
              <a:spcAft>
                <a:spcPts val="0"/>
              </a:spcAft>
            </a:pP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accuracy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579486" y="5296608"/>
            <a:ext cx="1564640" cy="704215"/>
          </a:xfrm>
          <a:custGeom>
            <a:avLst/>
            <a:gdLst/>
            <a:ahLst/>
            <a:cxnLst/>
            <a:rect l="l" t="t" r="r" b="b"/>
            <a:pathLst>
              <a:path w="1564640" h="704214">
                <a:moveTo>
                  <a:pt x="1564512" y="0"/>
                </a:moveTo>
                <a:lnTo>
                  <a:pt x="0" y="0"/>
                </a:lnTo>
                <a:lnTo>
                  <a:pt x="0" y="704141"/>
                </a:lnTo>
                <a:lnTo>
                  <a:pt x="1564512" y="704141"/>
                </a:lnTo>
                <a:lnTo>
                  <a:pt x="1564512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7579486" y="5296608"/>
            <a:ext cx="1564640" cy="704215"/>
          </a:xfrm>
          <a:custGeom>
            <a:avLst/>
            <a:gdLst/>
            <a:ahLst/>
            <a:cxnLst/>
            <a:rect l="l" t="t" r="r" b="b"/>
            <a:pathLst>
              <a:path w="1564640" h="704214">
                <a:moveTo>
                  <a:pt x="1564512" y="0"/>
                </a:moveTo>
                <a:lnTo>
                  <a:pt x="0" y="0"/>
                </a:lnTo>
                <a:lnTo>
                  <a:pt x="0" y="704141"/>
                </a:lnTo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740778" y="5268417"/>
            <a:ext cx="1245235" cy="702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 fontAlgn="auto">
              <a:lnSpc>
                <a:spcPts val="2665"/>
              </a:lnSpc>
              <a:spcBef>
                <a:spcPts val="100"/>
              </a:spcBef>
              <a:spcAft>
                <a:spcPts val="0"/>
              </a:spcAft>
            </a:pP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98.6%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algn="ctr" fontAlgn="auto">
              <a:lnSpc>
                <a:spcPts val="2665"/>
              </a:lnSpc>
              <a:spcBef>
                <a:spcPts val="0"/>
              </a:spcBef>
              <a:spcAft>
                <a:spcPts val="0"/>
              </a:spcAft>
            </a:pP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accuracy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885439" y="5287997"/>
            <a:ext cx="1564640" cy="713105"/>
          </a:xfrm>
          <a:custGeom>
            <a:avLst/>
            <a:gdLst/>
            <a:ahLst/>
            <a:cxnLst/>
            <a:rect l="l" t="t" r="r" b="b"/>
            <a:pathLst>
              <a:path w="1564639" h="713104">
                <a:moveTo>
                  <a:pt x="1564639" y="712751"/>
                </a:moveTo>
                <a:lnTo>
                  <a:pt x="1564639" y="0"/>
                </a:lnTo>
                <a:lnTo>
                  <a:pt x="0" y="0"/>
                </a:lnTo>
                <a:lnTo>
                  <a:pt x="0" y="712751"/>
                </a:lnTo>
                <a:lnTo>
                  <a:pt x="1564639" y="712751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2885439" y="5287997"/>
            <a:ext cx="1564640" cy="713105"/>
          </a:xfrm>
          <a:custGeom>
            <a:avLst/>
            <a:gdLst/>
            <a:ahLst/>
            <a:cxnLst/>
            <a:rect l="l" t="t" r="r" b="b"/>
            <a:pathLst>
              <a:path w="1564639" h="713104">
                <a:moveTo>
                  <a:pt x="1564639" y="712751"/>
                </a:moveTo>
                <a:lnTo>
                  <a:pt x="1564639" y="0"/>
                </a:lnTo>
                <a:lnTo>
                  <a:pt x="0" y="0"/>
                </a:lnTo>
                <a:lnTo>
                  <a:pt x="0" y="712751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045715" y="5259882"/>
            <a:ext cx="1245235" cy="702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 fontAlgn="auto">
              <a:lnSpc>
                <a:spcPts val="2665"/>
              </a:lnSpc>
              <a:spcBef>
                <a:spcPts val="100"/>
              </a:spcBef>
              <a:spcAft>
                <a:spcPts val="0"/>
              </a:spcAft>
            </a:pP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92.5%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algn="ctr" fontAlgn="auto">
              <a:lnSpc>
                <a:spcPts val="2665"/>
              </a:lnSpc>
              <a:spcBef>
                <a:spcPts val="0"/>
              </a:spcBef>
              <a:spcAft>
                <a:spcPts val="0"/>
              </a:spcAft>
            </a:pP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accuracy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7558151" y="1906664"/>
            <a:ext cx="1567180" cy="563245"/>
          </a:xfrm>
          <a:custGeom>
            <a:avLst/>
            <a:gdLst/>
            <a:ahLst/>
            <a:cxnLst/>
            <a:rect l="l" t="t" r="r" b="b"/>
            <a:pathLst>
              <a:path w="1567179" h="563244">
                <a:moveTo>
                  <a:pt x="0" y="563232"/>
                </a:moveTo>
                <a:lnTo>
                  <a:pt x="1567179" y="563232"/>
                </a:lnTo>
                <a:lnTo>
                  <a:pt x="1567179" y="0"/>
                </a:lnTo>
                <a:lnTo>
                  <a:pt x="0" y="0"/>
                </a:lnTo>
                <a:lnTo>
                  <a:pt x="0" y="563232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7558151" y="1906664"/>
            <a:ext cx="1567180" cy="563245"/>
          </a:xfrm>
          <a:custGeom>
            <a:avLst/>
            <a:gdLst/>
            <a:ahLst/>
            <a:cxnLst/>
            <a:rect l="l" t="t" r="r" b="b"/>
            <a:pathLst>
              <a:path w="1567179" h="563244">
                <a:moveTo>
                  <a:pt x="0" y="563232"/>
                </a:moveTo>
                <a:lnTo>
                  <a:pt x="1567179" y="563232"/>
                </a:lnTo>
                <a:lnTo>
                  <a:pt x="1567179" y="0"/>
                </a:lnTo>
                <a:lnTo>
                  <a:pt x="0" y="0"/>
                </a:lnTo>
                <a:lnTo>
                  <a:pt x="0" y="563232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696327" y="1892808"/>
            <a:ext cx="1292860" cy="53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 fontAlgn="auto">
              <a:lnSpc>
                <a:spcPts val="2000"/>
              </a:lnSpc>
              <a:spcBef>
                <a:spcPts val="100"/>
              </a:spcBef>
              <a:spcAft>
                <a:spcPts val="0"/>
              </a:spcAft>
            </a:pPr>
            <a:r>
              <a:rPr sz="1800" spc="-10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open-world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algn="ctr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i</a:t>
            </a:r>
            <a:r>
              <a:rPr sz="1800" spc="-15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d</a:t>
            </a:r>
            <a:r>
              <a:rPr sz="1800" spc="-10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en</a:t>
            </a:r>
            <a:r>
              <a:rPr sz="1800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tific</a:t>
            </a:r>
            <a:r>
              <a:rPr sz="1800" spc="-10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a</a:t>
            </a:r>
            <a:r>
              <a:rPr sz="1800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ti</a:t>
            </a:r>
            <a:r>
              <a:rPr sz="1800" spc="-10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o</a:t>
            </a:r>
            <a:r>
              <a:rPr sz="1800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n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9" name="object 4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dirty="0">
                <a:ea typeface="+mn-ea"/>
              </a:rPr>
              <a:pPr marL="25400" fontAlgn="auto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</a:pPr>
              <a:t>103</a:t>
            </a:fld>
            <a:endParaRPr dirty="0">
              <a:ea typeface="+mn-e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8739" y="2502028"/>
            <a:ext cx="2569210" cy="5899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fontAlgn="auto">
              <a:lnSpc>
                <a:spcPts val="2220"/>
              </a:lnSpc>
              <a:spcBef>
                <a:spcPts val="105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100</a:t>
            </a:r>
            <a:r>
              <a:rPr spc="-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titles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lnSpc>
                <a:spcPts val="2220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100 1-minute</a:t>
            </a:r>
            <a:r>
              <a:rPr spc="-9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sessions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8" name="object 48"/>
          <p:cNvSpPr txBox="1">
            <a:spLocks noGrp="1"/>
          </p:cNvSpPr>
          <p:nvPr>
            <p:ph type="title"/>
          </p:nvPr>
        </p:nvSpPr>
        <p:spPr>
          <a:xfrm>
            <a:off x="78740" y="881381"/>
            <a:ext cx="711136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dirty="0"/>
              <a:t>Datasets </a:t>
            </a:r>
            <a:r>
              <a:rPr spc="-5" dirty="0"/>
              <a:t>and identification</a:t>
            </a:r>
            <a:r>
              <a:rPr spc="-40" dirty="0"/>
              <a:t> </a:t>
            </a:r>
            <a:r>
              <a:rPr spc="-5" dirty="0"/>
              <a:t>experiments</a:t>
            </a:r>
          </a:p>
        </p:txBody>
      </p:sp>
    </p:spTree>
    <p:extLst>
      <p:ext uri="{BB962C8B-B14F-4D97-AF65-F5344CB8AC3E}">
        <p14:creationId xmlns:p14="http://schemas.microsoft.com/office/powerpoint/2010/main" val="24801623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20949" y="2372761"/>
            <a:ext cx="4082761" cy="25727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42213" y="1578865"/>
            <a:ext cx="7152005" cy="601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00" fontAlgn="auto">
              <a:lnSpc>
                <a:spcPts val="2745"/>
              </a:lnSpc>
              <a:spcBef>
                <a:spcPts val="100"/>
              </a:spcBef>
              <a:spcAft>
                <a:spcPts val="0"/>
              </a:spcAft>
              <a:tabLst>
                <a:tab pos="5485765" algn="l"/>
              </a:tabLst>
            </a:pPr>
            <a:r>
              <a:rPr sz="2400" b="1" spc="-5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YouTube	</a:t>
            </a:r>
            <a:r>
              <a:rPr sz="24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Netflix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lnSpc>
                <a:spcPts val="1785"/>
              </a:lnSpc>
              <a:spcBef>
                <a:spcPts val="0"/>
              </a:spcBef>
              <a:spcAft>
                <a:spcPts val="0"/>
              </a:spcAft>
              <a:tabLst>
                <a:tab pos="4763135" algn="l"/>
              </a:tabLst>
            </a:pP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(feature: total</a:t>
            </a:r>
            <a:r>
              <a:rPr sz="1600" b="1" spc="1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burst</a:t>
            </a:r>
            <a:r>
              <a:rPr sz="1600" b="1" spc="2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size)	(feature: total burst</a:t>
            </a:r>
            <a:r>
              <a:rPr sz="1600" b="1" spc="5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size)</a:t>
            </a:r>
            <a:endParaRPr sz="16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0933" y="2363735"/>
            <a:ext cx="4226109" cy="26635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62774" y="4747793"/>
            <a:ext cx="176022" cy="1320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228369" y="4751236"/>
            <a:ext cx="171450" cy="1285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95398" y="5109007"/>
            <a:ext cx="9486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11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Predicted</a:t>
            </a:r>
            <a:r>
              <a:rPr sz="1100" spc="-5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1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label</a:t>
            </a:r>
            <a:endParaRPr sz="11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51421" y="5052924"/>
            <a:ext cx="9486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11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Predicted</a:t>
            </a:r>
            <a:r>
              <a:rPr sz="1100" spc="-5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1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label</a:t>
            </a:r>
            <a:endParaRPr sz="11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596260" y="4742422"/>
            <a:ext cx="187325" cy="133985"/>
          </a:xfrm>
          <a:custGeom>
            <a:avLst/>
            <a:gdLst/>
            <a:ahLst/>
            <a:cxnLst/>
            <a:rect l="l" t="t" r="r" b="b"/>
            <a:pathLst>
              <a:path w="187325" h="133985">
                <a:moveTo>
                  <a:pt x="0" y="133565"/>
                </a:moveTo>
                <a:lnTo>
                  <a:pt x="187058" y="133565"/>
                </a:lnTo>
                <a:lnTo>
                  <a:pt x="187058" y="0"/>
                </a:lnTo>
                <a:lnTo>
                  <a:pt x="0" y="0"/>
                </a:lnTo>
                <a:lnTo>
                  <a:pt x="0" y="133565"/>
                </a:lnTo>
                <a:close/>
              </a:path>
            </a:pathLst>
          </a:custGeom>
          <a:ln w="349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812670" y="5261890"/>
            <a:ext cx="2275205" cy="563245"/>
          </a:xfrm>
          <a:custGeom>
            <a:avLst/>
            <a:gdLst/>
            <a:ahLst/>
            <a:cxnLst/>
            <a:rect l="l" t="t" r="r" b="b"/>
            <a:pathLst>
              <a:path w="2275204" h="563245">
                <a:moveTo>
                  <a:pt x="0" y="563232"/>
                </a:moveTo>
                <a:lnTo>
                  <a:pt x="2274951" y="563232"/>
                </a:lnTo>
                <a:lnTo>
                  <a:pt x="2274951" y="0"/>
                </a:lnTo>
                <a:lnTo>
                  <a:pt x="0" y="0"/>
                </a:lnTo>
                <a:lnTo>
                  <a:pt x="0" y="5632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812670" y="5261890"/>
            <a:ext cx="2275205" cy="503343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L="102870" marR="95885" indent="504825" fontAlgn="auto">
              <a:lnSpc>
                <a:spcPts val="1839"/>
              </a:lnSpc>
              <a:spcBef>
                <a:spcPts val="325"/>
              </a:spcBef>
              <a:spcAft>
                <a:spcPts val="0"/>
              </a:spcAft>
            </a:pPr>
            <a:r>
              <a:rPr sz="1800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“unknown”  </a:t>
            </a:r>
            <a:r>
              <a:rPr sz="18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class, 3500</a:t>
            </a:r>
            <a:r>
              <a:rPr sz="1800" spc="-4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samples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673476" y="4875987"/>
            <a:ext cx="149225" cy="351790"/>
          </a:xfrm>
          <a:custGeom>
            <a:avLst/>
            <a:gdLst/>
            <a:ahLst/>
            <a:cxnLst/>
            <a:rect l="l" t="t" r="r" b="b"/>
            <a:pathLst>
              <a:path w="149225" h="351789">
                <a:moveTo>
                  <a:pt x="66251" y="93766"/>
                </a:moveTo>
                <a:lnTo>
                  <a:pt x="33106" y="104884"/>
                </a:lnTo>
                <a:lnTo>
                  <a:pt x="115697" y="351345"/>
                </a:lnTo>
                <a:lnTo>
                  <a:pt x="148844" y="340245"/>
                </a:lnTo>
                <a:lnTo>
                  <a:pt x="66251" y="93766"/>
                </a:lnTo>
                <a:close/>
              </a:path>
              <a:path w="149225" h="351789">
                <a:moveTo>
                  <a:pt x="16383" y="0"/>
                </a:moveTo>
                <a:lnTo>
                  <a:pt x="0" y="115989"/>
                </a:lnTo>
                <a:lnTo>
                  <a:pt x="33106" y="104884"/>
                </a:lnTo>
                <a:lnTo>
                  <a:pt x="27559" y="88328"/>
                </a:lnTo>
                <a:lnTo>
                  <a:pt x="60705" y="77215"/>
                </a:lnTo>
                <a:lnTo>
                  <a:pt x="93836" y="77215"/>
                </a:lnTo>
                <a:lnTo>
                  <a:pt x="16383" y="0"/>
                </a:lnTo>
                <a:close/>
              </a:path>
              <a:path w="149225" h="351789">
                <a:moveTo>
                  <a:pt x="60705" y="77215"/>
                </a:moveTo>
                <a:lnTo>
                  <a:pt x="27559" y="88328"/>
                </a:lnTo>
                <a:lnTo>
                  <a:pt x="33106" y="104884"/>
                </a:lnTo>
                <a:lnTo>
                  <a:pt x="66251" y="93766"/>
                </a:lnTo>
                <a:lnTo>
                  <a:pt x="60705" y="77215"/>
                </a:lnTo>
                <a:close/>
              </a:path>
              <a:path w="149225" h="351789">
                <a:moveTo>
                  <a:pt x="93836" y="77215"/>
                </a:moveTo>
                <a:lnTo>
                  <a:pt x="60705" y="77215"/>
                </a:lnTo>
                <a:lnTo>
                  <a:pt x="66251" y="93766"/>
                </a:lnTo>
                <a:lnTo>
                  <a:pt x="99313" y="82676"/>
                </a:lnTo>
                <a:lnTo>
                  <a:pt x="93836" y="77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-22" y="857251"/>
            <a:ext cx="9144000" cy="546735"/>
          </a:xfrm>
          <a:prstGeom prst="rect">
            <a:avLst/>
          </a:prstGeom>
          <a:solidFill>
            <a:srgbClr val="EAEAEA"/>
          </a:solidFill>
        </p:spPr>
        <p:txBody>
          <a:bodyPr vert="horz" wrap="square" lIns="0" tIns="37465" rIns="0" bIns="0" rtlCol="0">
            <a:spAutoFit/>
          </a:bodyPr>
          <a:lstStyle/>
          <a:p>
            <a:pPr marL="91440">
              <a:spcBef>
                <a:spcPts val="295"/>
              </a:spcBef>
            </a:pPr>
            <a:r>
              <a:rPr spc="-5" dirty="0"/>
              <a:t>Empirical </a:t>
            </a:r>
            <a:r>
              <a:rPr dirty="0"/>
              <a:t>results: confusion</a:t>
            </a:r>
            <a:r>
              <a:rPr spc="-65" dirty="0"/>
              <a:t> </a:t>
            </a:r>
            <a:r>
              <a:rPr dirty="0"/>
              <a:t>matrices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77216" y="5860449"/>
            <a:ext cx="196215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4D4D4D"/>
                </a:solidFill>
                <a:latin typeface="Arial"/>
                <a:ea typeface="+mn-ea"/>
                <a:cs typeface="Arial"/>
              </a:rPr>
              <a:t>56</a:t>
            </a:r>
            <a:endParaRPr sz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340086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20949" y="2372761"/>
            <a:ext cx="4082761" cy="25727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42213" y="1578865"/>
            <a:ext cx="7152005" cy="601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00" fontAlgn="auto">
              <a:lnSpc>
                <a:spcPts val="2745"/>
              </a:lnSpc>
              <a:spcBef>
                <a:spcPts val="100"/>
              </a:spcBef>
              <a:spcAft>
                <a:spcPts val="0"/>
              </a:spcAft>
              <a:tabLst>
                <a:tab pos="5485765" algn="l"/>
              </a:tabLst>
            </a:pPr>
            <a:r>
              <a:rPr sz="2400" b="1" spc="-5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YouTube	</a:t>
            </a:r>
            <a:r>
              <a:rPr sz="24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Netflix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lnSpc>
                <a:spcPts val="1785"/>
              </a:lnSpc>
              <a:spcBef>
                <a:spcPts val="0"/>
              </a:spcBef>
              <a:spcAft>
                <a:spcPts val="0"/>
              </a:spcAft>
              <a:tabLst>
                <a:tab pos="4763135" algn="l"/>
              </a:tabLst>
            </a:pP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(feature: total</a:t>
            </a:r>
            <a:r>
              <a:rPr sz="1600" b="1" spc="1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burst</a:t>
            </a:r>
            <a:r>
              <a:rPr sz="1600" b="1" spc="2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size)	(feature: total burst</a:t>
            </a:r>
            <a:r>
              <a:rPr sz="1600" b="1" spc="5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size)</a:t>
            </a:r>
            <a:endParaRPr sz="16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0933" y="2363735"/>
            <a:ext cx="4226109" cy="26635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62774" y="4747793"/>
            <a:ext cx="176022" cy="1320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228369" y="4751236"/>
            <a:ext cx="171450" cy="1285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95398" y="5109007"/>
            <a:ext cx="9486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11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Predicted</a:t>
            </a:r>
            <a:r>
              <a:rPr sz="1100" spc="-5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1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label</a:t>
            </a:r>
            <a:endParaRPr sz="11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51421" y="5052924"/>
            <a:ext cx="9486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11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Predicted</a:t>
            </a:r>
            <a:r>
              <a:rPr sz="1100" spc="-5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1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label</a:t>
            </a:r>
            <a:endParaRPr sz="11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596260" y="4742422"/>
            <a:ext cx="187325" cy="133985"/>
          </a:xfrm>
          <a:custGeom>
            <a:avLst/>
            <a:gdLst/>
            <a:ahLst/>
            <a:cxnLst/>
            <a:rect l="l" t="t" r="r" b="b"/>
            <a:pathLst>
              <a:path w="187325" h="133985">
                <a:moveTo>
                  <a:pt x="0" y="133565"/>
                </a:moveTo>
                <a:lnTo>
                  <a:pt x="187058" y="133565"/>
                </a:lnTo>
                <a:lnTo>
                  <a:pt x="187058" y="0"/>
                </a:lnTo>
                <a:lnTo>
                  <a:pt x="0" y="0"/>
                </a:lnTo>
                <a:lnTo>
                  <a:pt x="0" y="133565"/>
                </a:lnTo>
                <a:close/>
              </a:path>
            </a:pathLst>
          </a:custGeom>
          <a:ln w="349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812670" y="5261890"/>
            <a:ext cx="2275205" cy="563245"/>
          </a:xfrm>
          <a:custGeom>
            <a:avLst/>
            <a:gdLst/>
            <a:ahLst/>
            <a:cxnLst/>
            <a:rect l="l" t="t" r="r" b="b"/>
            <a:pathLst>
              <a:path w="2275204" h="563245">
                <a:moveTo>
                  <a:pt x="0" y="563232"/>
                </a:moveTo>
                <a:lnTo>
                  <a:pt x="2274951" y="563232"/>
                </a:lnTo>
                <a:lnTo>
                  <a:pt x="2274951" y="0"/>
                </a:lnTo>
                <a:lnTo>
                  <a:pt x="0" y="0"/>
                </a:lnTo>
                <a:lnTo>
                  <a:pt x="0" y="5632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812670" y="5261890"/>
            <a:ext cx="2275205" cy="503343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L="102870" marR="95885" indent="504825" fontAlgn="auto">
              <a:lnSpc>
                <a:spcPts val="1839"/>
              </a:lnSpc>
              <a:spcBef>
                <a:spcPts val="325"/>
              </a:spcBef>
              <a:spcAft>
                <a:spcPts val="0"/>
              </a:spcAft>
            </a:pPr>
            <a:r>
              <a:rPr sz="1800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“unknown”  </a:t>
            </a:r>
            <a:r>
              <a:rPr sz="18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class, 3500</a:t>
            </a:r>
            <a:r>
              <a:rPr sz="1800" spc="-4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samples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673476" y="4875987"/>
            <a:ext cx="149225" cy="351790"/>
          </a:xfrm>
          <a:custGeom>
            <a:avLst/>
            <a:gdLst/>
            <a:ahLst/>
            <a:cxnLst/>
            <a:rect l="l" t="t" r="r" b="b"/>
            <a:pathLst>
              <a:path w="149225" h="351789">
                <a:moveTo>
                  <a:pt x="66251" y="93766"/>
                </a:moveTo>
                <a:lnTo>
                  <a:pt x="33106" y="104884"/>
                </a:lnTo>
                <a:lnTo>
                  <a:pt x="115697" y="351345"/>
                </a:lnTo>
                <a:lnTo>
                  <a:pt x="148844" y="340245"/>
                </a:lnTo>
                <a:lnTo>
                  <a:pt x="66251" y="93766"/>
                </a:lnTo>
                <a:close/>
              </a:path>
              <a:path w="149225" h="351789">
                <a:moveTo>
                  <a:pt x="16383" y="0"/>
                </a:moveTo>
                <a:lnTo>
                  <a:pt x="0" y="115989"/>
                </a:lnTo>
                <a:lnTo>
                  <a:pt x="33106" y="104884"/>
                </a:lnTo>
                <a:lnTo>
                  <a:pt x="27559" y="88328"/>
                </a:lnTo>
                <a:lnTo>
                  <a:pt x="60705" y="77215"/>
                </a:lnTo>
                <a:lnTo>
                  <a:pt x="93836" y="77215"/>
                </a:lnTo>
                <a:lnTo>
                  <a:pt x="16383" y="0"/>
                </a:lnTo>
                <a:close/>
              </a:path>
              <a:path w="149225" h="351789">
                <a:moveTo>
                  <a:pt x="60705" y="77215"/>
                </a:moveTo>
                <a:lnTo>
                  <a:pt x="27559" y="88328"/>
                </a:lnTo>
                <a:lnTo>
                  <a:pt x="33106" y="104884"/>
                </a:lnTo>
                <a:lnTo>
                  <a:pt x="66251" y="93766"/>
                </a:lnTo>
                <a:lnTo>
                  <a:pt x="60705" y="77215"/>
                </a:lnTo>
                <a:close/>
              </a:path>
              <a:path w="149225" h="351789">
                <a:moveTo>
                  <a:pt x="93836" y="77215"/>
                </a:moveTo>
                <a:lnTo>
                  <a:pt x="60705" y="77215"/>
                </a:lnTo>
                <a:lnTo>
                  <a:pt x="66251" y="93766"/>
                </a:lnTo>
                <a:lnTo>
                  <a:pt x="99313" y="82676"/>
                </a:lnTo>
                <a:lnTo>
                  <a:pt x="93836" y="77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3087" y="5414684"/>
            <a:ext cx="2713355" cy="328295"/>
          </a:xfrm>
          <a:custGeom>
            <a:avLst/>
            <a:gdLst/>
            <a:ahLst/>
            <a:cxnLst/>
            <a:rect l="l" t="t" r="r" b="b"/>
            <a:pathLst>
              <a:path w="2713355" h="328295">
                <a:moveTo>
                  <a:pt x="0" y="327786"/>
                </a:moveTo>
                <a:lnTo>
                  <a:pt x="2713228" y="327786"/>
                </a:lnTo>
                <a:lnTo>
                  <a:pt x="2713228" y="0"/>
                </a:lnTo>
                <a:lnTo>
                  <a:pt x="0" y="0"/>
                </a:lnTo>
                <a:lnTo>
                  <a:pt x="0" y="3277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087" y="5414684"/>
            <a:ext cx="2713355" cy="276999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4780" fontAlgn="auto">
              <a:spcBef>
                <a:spcPts val="0"/>
              </a:spcBef>
              <a:spcAft>
                <a:spcPts val="0"/>
              </a:spcAft>
            </a:pPr>
            <a:r>
              <a:rPr sz="18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Exactly </a:t>
            </a:r>
            <a:r>
              <a:rPr sz="18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2 </a:t>
            </a:r>
            <a:r>
              <a:rPr sz="18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false</a:t>
            </a:r>
            <a:r>
              <a:rPr sz="1800" spc="-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positives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008914" y="5012957"/>
            <a:ext cx="104775" cy="399415"/>
          </a:xfrm>
          <a:custGeom>
            <a:avLst/>
            <a:gdLst/>
            <a:ahLst/>
            <a:cxnLst/>
            <a:rect l="l" t="t" r="r" b="b"/>
            <a:pathLst>
              <a:path w="104775" h="399414">
                <a:moveTo>
                  <a:pt x="69363" y="101950"/>
                </a:moveTo>
                <a:lnTo>
                  <a:pt x="34680" y="106112"/>
                </a:lnTo>
                <a:lnTo>
                  <a:pt x="69824" y="399072"/>
                </a:lnTo>
                <a:lnTo>
                  <a:pt x="104508" y="394919"/>
                </a:lnTo>
                <a:lnTo>
                  <a:pt x="69363" y="101950"/>
                </a:lnTo>
                <a:close/>
              </a:path>
              <a:path w="104775" h="399414">
                <a:moveTo>
                  <a:pt x="39535" y="0"/>
                </a:moveTo>
                <a:lnTo>
                  <a:pt x="0" y="110274"/>
                </a:lnTo>
                <a:lnTo>
                  <a:pt x="34680" y="106112"/>
                </a:lnTo>
                <a:lnTo>
                  <a:pt x="32600" y="88772"/>
                </a:lnTo>
                <a:lnTo>
                  <a:pt x="67284" y="84620"/>
                </a:lnTo>
                <a:lnTo>
                  <a:pt x="95351" y="84620"/>
                </a:lnTo>
                <a:lnTo>
                  <a:pt x="39535" y="0"/>
                </a:lnTo>
                <a:close/>
              </a:path>
              <a:path w="104775" h="399414">
                <a:moveTo>
                  <a:pt x="67284" y="84620"/>
                </a:moveTo>
                <a:lnTo>
                  <a:pt x="32600" y="88772"/>
                </a:lnTo>
                <a:lnTo>
                  <a:pt x="34680" y="106112"/>
                </a:lnTo>
                <a:lnTo>
                  <a:pt x="69363" y="101950"/>
                </a:lnTo>
                <a:lnTo>
                  <a:pt x="67284" y="84620"/>
                </a:lnTo>
                <a:close/>
              </a:path>
              <a:path w="104775" h="399414">
                <a:moveTo>
                  <a:pt x="95351" y="84620"/>
                </a:moveTo>
                <a:lnTo>
                  <a:pt x="67284" y="84620"/>
                </a:lnTo>
                <a:lnTo>
                  <a:pt x="69363" y="101950"/>
                </a:lnTo>
                <a:lnTo>
                  <a:pt x="104038" y="97790"/>
                </a:lnTo>
                <a:lnTo>
                  <a:pt x="95351" y="846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309878" y="4980280"/>
            <a:ext cx="104775" cy="434975"/>
          </a:xfrm>
          <a:custGeom>
            <a:avLst/>
            <a:gdLst/>
            <a:ahLst/>
            <a:cxnLst/>
            <a:rect l="l" t="t" r="r" b="b"/>
            <a:pathLst>
              <a:path w="104775" h="434975">
                <a:moveTo>
                  <a:pt x="69744" y="104352"/>
                </a:moveTo>
                <a:lnTo>
                  <a:pt x="34819" y="105148"/>
                </a:lnTo>
                <a:lnTo>
                  <a:pt x="42418" y="434809"/>
                </a:lnTo>
                <a:lnTo>
                  <a:pt x="77343" y="434009"/>
                </a:lnTo>
                <a:lnTo>
                  <a:pt x="69744" y="104352"/>
                </a:lnTo>
                <a:close/>
              </a:path>
              <a:path w="104775" h="434975">
                <a:moveTo>
                  <a:pt x="49910" y="0"/>
                </a:moveTo>
                <a:lnTo>
                  <a:pt x="0" y="105943"/>
                </a:lnTo>
                <a:lnTo>
                  <a:pt x="34819" y="105148"/>
                </a:lnTo>
                <a:lnTo>
                  <a:pt x="34416" y="87680"/>
                </a:lnTo>
                <a:lnTo>
                  <a:pt x="69341" y="86893"/>
                </a:lnTo>
                <a:lnTo>
                  <a:pt x="95840" y="86893"/>
                </a:lnTo>
                <a:lnTo>
                  <a:pt x="49910" y="0"/>
                </a:lnTo>
                <a:close/>
              </a:path>
              <a:path w="104775" h="434975">
                <a:moveTo>
                  <a:pt x="69341" y="86893"/>
                </a:moveTo>
                <a:lnTo>
                  <a:pt x="34416" y="87680"/>
                </a:lnTo>
                <a:lnTo>
                  <a:pt x="34819" y="105148"/>
                </a:lnTo>
                <a:lnTo>
                  <a:pt x="69744" y="104352"/>
                </a:lnTo>
                <a:lnTo>
                  <a:pt x="69341" y="86893"/>
                </a:lnTo>
                <a:close/>
              </a:path>
              <a:path w="104775" h="434975">
                <a:moveTo>
                  <a:pt x="95840" y="86893"/>
                </a:moveTo>
                <a:lnTo>
                  <a:pt x="69341" y="86893"/>
                </a:lnTo>
                <a:lnTo>
                  <a:pt x="69744" y="104352"/>
                </a:lnTo>
                <a:lnTo>
                  <a:pt x="104647" y="103555"/>
                </a:lnTo>
                <a:lnTo>
                  <a:pt x="95840" y="868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257800" y="5268569"/>
            <a:ext cx="3886200" cy="615950"/>
          </a:xfrm>
          <a:custGeom>
            <a:avLst/>
            <a:gdLst/>
            <a:ahLst/>
            <a:cxnLst/>
            <a:rect l="l" t="t" r="r" b="b"/>
            <a:pathLst>
              <a:path w="3886200" h="615950">
                <a:moveTo>
                  <a:pt x="0" y="615556"/>
                </a:moveTo>
                <a:lnTo>
                  <a:pt x="3886200" y="615556"/>
                </a:lnTo>
                <a:lnTo>
                  <a:pt x="3886200" y="0"/>
                </a:lnTo>
                <a:lnTo>
                  <a:pt x="0" y="0"/>
                </a:lnTo>
                <a:lnTo>
                  <a:pt x="0" y="6155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257800" y="5884125"/>
            <a:ext cx="3886200" cy="0"/>
          </a:xfrm>
          <a:custGeom>
            <a:avLst/>
            <a:gdLst/>
            <a:ahLst/>
            <a:cxnLst/>
            <a:rect l="l" t="t" r="r" b="b"/>
            <a:pathLst>
              <a:path w="3886200">
                <a:moveTo>
                  <a:pt x="0" y="0"/>
                </a:moveTo>
                <a:lnTo>
                  <a:pt x="388620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257800" y="5268569"/>
            <a:ext cx="3886200" cy="615950"/>
          </a:xfrm>
          <a:custGeom>
            <a:avLst/>
            <a:gdLst/>
            <a:ahLst/>
            <a:cxnLst/>
            <a:rect l="l" t="t" r="r" b="b"/>
            <a:pathLst>
              <a:path w="3886200" h="615950">
                <a:moveTo>
                  <a:pt x="3886200" y="0"/>
                </a:moveTo>
                <a:lnTo>
                  <a:pt x="0" y="0"/>
                </a:lnTo>
                <a:lnTo>
                  <a:pt x="0" y="615556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368290" y="5249520"/>
            <a:ext cx="3749040" cy="589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 fontAlgn="auto">
              <a:lnSpc>
                <a:spcPts val="2220"/>
              </a:lnSpc>
              <a:spcBef>
                <a:spcPts val="100"/>
              </a:spcBef>
              <a:spcAft>
                <a:spcPts val="0"/>
              </a:spcAft>
            </a:pP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No recurrent</a:t>
            </a:r>
            <a:r>
              <a:rPr b="1" spc="-5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confusions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algn="ctr" fontAlgn="auto">
              <a:lnSpc>
                <a:spcPts val="2220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(despite many same-series</a:t>
            </a:r>
            <a:r>
              <a:rPr spc="-12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titles)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dirty="0">
                <a:ea typeface="+mn-ea"/>
              </a:rPr>
              <a:pPr marL="25400" fontAlgn="auto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</a:pPr>
              <a:t>105</a:t>
            </a:fld>
            <a:endParaRPr dirty="0">
              <a:ea typeface="+mn-ea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-22" y="857251"/>
            <a:ext cx="9144000" cy="546735"/>
          </a:xfrm>
          <a:prstGeom prst="rect">
            <a:avLst/>
          </a:prstGeom>
          <a:solidFill>
            <a:srgbClr val="EAEAEA"/>
          </a:solidFill>
        </p:spPr>
        <p:txBody>
          <a:bodyPr vert="horz" wrap="square" lIns="0" tIns="37465" rIns="0" bIns="0" rtlCol="0">
            <a:spAutoFit/>
          </a:bodyPr>
          <a:lstStyle/>
          <a:p>
            <a:pPr marL="91440">
              <a:spcBef>
                <a:spcPts val="295"/>
              </a:spcBef>
            </a:pPr>
            <a:r>
              <a:rPr spc="-5" dirty="0"/>
              <a:t>Empirical </a:t>
            </a:r>
            <a:r>
              <a:rPr dirty="0"/>
              <a:t>results: confusion</a:t>
            </a:r>
            <a:r>
              <a:rPr spc="-65" dirty="0"/>
              <a:t> </a:t>
            </a:r>
            <a:r>
              <a:rPr dirty="0"/>
              <a:t>matrices</a:t>
            </a:r>
          </a:p>
        </p:txBody>
      </p:sp>
    </p:spTree>
    <p:extLst>
      <p:ext uri="{BB962C8B-B14F-4D97-AF65-F5344CB8AC3E}">
        <p14:creationId xmlns:p14="http://schemas.microsoft.com/office/powerpoint/2010/main" val="40986039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2474364"/>
            <a:ext cx="4630262" cy="34768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08119" y="2497224"/>
            <a:ext cx="4635880" cy="34768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36928" y="4778298"/>
            <a:ext cx="1588770" cy="4768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fontAlgn="auto">
              <a:lnSpc>
                <a:spcPts val="1775"/>
              </a:lnSpc>
              <a:spcBef>
                <a:spcPts val="95"/>
              </a:spcBef>
              <a:spcAft>
                <a:spcPts val="0"/>
              </a:spcAft>
            </a:pP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0 false</a:t>
            </a:r>
            <a:r>
              <a:rPr sz="1600" b="1" spc="-4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600" b="1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positives</a:t>
            </a:r>
            <a:endParaRPr sz="16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3970" fontAlgn="auto">
              <a:lnSpc>
                <a:spcPts val="1775"/>
              </a:lnSpc>
              <a:spcBef>
                <a:spcPts val="0"/>
              </a:spcBef>
              <a:spcAft>
                <a:spcPts val="0"/>
              </a:spcAft>
            </a:pPr>
            <a:r>
              <a:rPr sz="1600" b="1" spc="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with </a:t>
            </a: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0.988</a:t>
            </a:r>
            <a:r>
              <a:rPr sz="1600" b="1" spc="-8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recall</a:t>
            </a:r>
            <a:endParaRPr sz="16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18123" y="4869433"/>
            <a:ext cx="2420620" cy="47625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486409" marR="5080" indent="-474345" fontAlgn="auto">
              <a:lnSpc>
                <a:spcPts val="1630"/>
              </a:lnSpc>
              <a:spcBef>
                <a:spcPts val="390"/>
              </a:spcBef>
              <a:spcAft>
                <a:spcPts val="0"/>
              </a:spcAft>
            </a:pP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0.0005 false </a:t>
            </a:r>
            <a:r>
              <a:rPr sz="1600" b="1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positive </a:t>
            </a: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rate  </a:t>
            </a:r>
            <a:r>
              <a:rPr sz="1600" b="1" spc="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with </a:t>
            </a: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0.93</a:t>
            </a:r>
            <a:r>
              <a:rPr sz="1600" b="1" spc="-3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recall</a:t>
            </a:r>
            <a:endParaRPr sz="16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653019" y="5275746"/>
            <a:ext cx="1040130" cy="366395"/>
          </a:xfrm>
          <a:custGeom>
            <a:avLst/>
            <a:gdLst/>
            <a:ahLst/>
            <a:cxnLst/>
            <a:rect l="l" t="t" r="r" b="b"/>
            <a:pathLst>
              <a:path w="1040129" h="366395">
                <a:moveTo>
                  <a:pt x="963752" y="342132"/>
                </a:moveTo>
                <a:lnTo>
                  <a:pt x="955801" y="366229"/>
                </a:lnTo>
                <a:lnTo>
                  <a:pt x="1040002" y="353923"/>
                </a:lnTo>
                <a:lnTo>
                  <a:pt x="1032132" y="346087"/>
                </a:lnTo>
                <a:lnTo>
                  <a:pt x="975740" y="346087"/>
                </a:lnTo>
                <a:lnTo>
                  <a:pt x="963752" y="342132"/>
                </a:lnTo>
                <a:close/>
              </a:path>
              <a:path w="1040129" h="366395">
                <a:moveTo>
                  <a:pt x="971718" y="317990"/>
                </a:moveTo>
                <a:lnTo>
                  <a:pt x="963752" y="342132"/>
                </a:lnTo>
                <a:lnTo>
                  <a:pt x="975740" y="346087"/>
                </a:lnTo>
                <a:lnTo>
                  <a:pt x="983741" y="321957"/>
                </a:lnTo>
                <a:lnTo>
                  <a:pt x="971718" y="317990"/>
                </a:lnTo>
                <a:close/>
              </a:path>
              <a:path w="1040129" h="366395">
                <a:moveTo>
                  <a:pt x="979677" y="293865"/>
                </a:moveTo>
                <a:lnTo>
                  <a:pt x="971718" y="317990"/>
                </a:lnTo>
                <a:lnTo>
                  <a:pt x="983741" y="321957"/>
                </a:lnTo>
                <a:lnTo>
                  <a:pt x="975740" y="346087"/>
                </a:lnTo>
                <a:lnTo>
                  <a:pt x="1032132" y="346087"/>
                </a:lnTo>
                <a:lnTo>
                  <a:pt x="979677" y="293865"/>
                </a:lnTo>
                <a:close/>
              </a:path>
              <a:path w="1040129" h="366395">
                <a:moveTo>
                  <a:pt x="8000" y="0"/>
                </a:moveTo>
                <a:lnTo>
                  <a:pt x="0" y="24129"/>
                </a:lnTo>
                <a:lnTo>
                  <a:pt x="963752" y="342132"/>
                </a:lnTo>
                <a:lnTo>
                  <a:pt x="971718" y="317990"/>
                </a:lnTo>
                <a:lnTo>
                  <a:pt x="8000" y="0"/>
                </a:lnTo>
                <a:close/>
              </a:path>
            </a:pathLst>
          </a:custGeom>
          <a:solidFill>
            <a:srgbClr val="749BDB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029457" y="5168532"/>
            <a:ext cx="575310" cy="252729"/>
          </a:xfrm>
          <a:custGeom>
            <a:avLst/>
            <a:gdLst/>
            <a:ahLst/>
            <a:cxnLst/>
            <a:rect l="l" t="t" r="r" b="b"/>
            <a:pathLst>
              <a:path w="575310" h="252729">
                <a:moveTo>
                  <a:pt x="500006" y="228758"/>
                </a:moveTo>
                <a:lnTo>
                  <a:pt x="490346" y="252272"/>
                </a:lnTo>
                <a:lnTo>
                  <a:pt x="575309" y="245973"/>
                </a:lnTo>
                <a:lnTo>
                  <a:pt x="564516" y="233603"/>
                </a:lnTo>
                <a:lnTo>
                  <a:pt x="511809" y="233603"/>
                </a:lnTo>
                <a:lnTo>
                  <a:pt x="500006" y="228758"/>
                </a:lnTo>
                <a:close/>
              </a:path>
              <a:path w="575310" h="252729">
                <a:moveTo>
                  <a:pt x="509658" y="205263"/>
                </a:moveTo>
                <a:lnTo>
                  <a:pt x="500006" y="228758"/>
                </a:lnTo>
                <a:lnTo>
                  <a:pt x="511809" y="233603"/>
                </a:lnTo>
                <a:lnTo>
                  <a:pt x="521462" y="210108"/>
                </a:lnTo>
                <a:lnTo>
                  <a:pt x="509658" y="205263"/>
                </a:lnTo>
                <a:close/>
              </a:path>
              <a:path w="575310" h="252729">
                <a:moveTo>
                  <a:pt x="519303" y="181787"/>
                </a:moveTo>
                <a:lnTo>
                  <a:pt x="509658" y="205263"/>
                </a:lnTo>
                <a:lnTo>
                  <a:pt x="521462" y="210108"/>
                </a:lnTo>
                <a:lnTo>
                  <a:pt x="511809" y="233603"/>
                </a:lnTo>
                <a:lnTo>
                  <a:pt x="564516" y="233603"/>
                </a:lnTo>
                <a:lnTo>
                  <a:pt x="519303" y="181787"/>
                </a:lnTo>
                <a:close/>
              </a:path>
              <a:path w="575310" h="252729">
                <a:moveTo>
                  <a:pt x="9652" y="0"/>
                </a:moveTo>
                <a:lnTo>
                  <a:pt x="0" y="23507"/>
                </a:lnTo>
                <a:lnTo>
                  <a:pt x="500006" y="228758"/>
                </a:lnTo>
                <a:lnTo>
                  <a:pt x="509658" y="205263"/>
                </a:lnTo>
                <a:lnTo>
                  <a:pt x="9652" y="0"/>
                </a:lnTo>
                <a:close/>
              </a:path>
            </a:pathLst>
          </a:custGeom>
          <a:solidFill>
            <a:srgbClr val="749BDB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642360" y="2497201"/>
            <a:ext cx="20955" cy="3251200"/>
          </a:xfrm>
          <a:custGeom>
            <a:avLst/>
            <a:gdLst/>
            <a:ahLst/>
            <a:cxnLst/>
            <a:rect l="l" t="t" r="r" b="b"/>
            <a:pathLst>
              <a:path w="20954" h="3251200">
                <a:moveTo>
                  <a:pt x="0" y="0"/>
                </a:moveTo>
                <a:lnTo>
                  <a:pt x="20447" y="3250641"/>
                </a:lnTo>
              </a:path>
            </a:pathLst>
          </a:custGeom>
          <a:ln w="22224">
            <a:solidFill>
              <a:srgbClr val="749BDB"/>
            </a:solidFill>
            <a:prstDash val="sysDash"/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711818" y="2474341"/>
            <a:ext cx="19050" cy="3274060"/>
          </a:xfrm>
          <a:custGeom>
            <a:avLst/>
            <a:gdLst/>
            <a:ahLst/>
            <a:cxnLst/>
            <a:rect l="l" t="t" r="r" b="b"/>
            <a:pathLst>
              <a:path w="19050" h="3274060">
                <a:moveTo>
                  <a:pt x="0" y="0"/>
                </a:moveTo>
                <a:lnTo>
                  <a:pt x="18796" y="3273501"/>
                </a:lnTo>
              </a:path>
            </a:pathLst>
          </a:custGeom>
          <a:ln w="22224">
            <a:solidFill>
              <a:srgbClr val="749BDB"/>
            </a:solidFill>
            <a:prstDash val="sysDash"/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42213" y="1578865"/>
            <a:ext cx="7152005" cy="601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00" fontAlgn="auto">
              <a:lnSpc>
                <a:spcPts val="2745"/>
              </a:lnSpc>
              <a:spcBef>
                <a:spcPts val="100"/>
              </a:spcBef>
              <a:spcAft>
                <a:spcPts val="0"/>
              </a:spcAft>
              <a:tabLst>
                <a:tab pos="5485765" algn="l"/>
              </a:tabLst>
            </a:pPr>
            <a:r>
              <a:rPr sz="2400" b="1" spc="-5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YouTube	</a:t>
            </a:r>
            <a:r>
              <a:rPr sz="24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Netflix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lnSpc>
                <a:spcPts val="1785"/>
              </a:lnSpc>
              <a:spcBef>
                <a:spcPts val="0"/>
              </a:spcBef>
              <a:spcAft>
                <a:spcPts val="0"/>
              </a:spcAft>
              <a:tabLst>
                <a:tab pos="4763135" algn="l"/>
              </a:tabLst>
            </a:pP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(feature: total</a:t>
            </a:r>
            <a:r>
              <a:rPr sz="1600" b="1" spc="1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burst</a:t>
            </a:r>
            <a:r>
              <a:rPr sz="1600" b="1" spc="2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size)	(feature: total burst</a:t>
            </a:r>
            <a:r>
              <a:rPr sz="1600" b="1" spc="5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size)</a:t>
            </a:r>
            <a:endParaRPr sz="16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dirty="0">
                <a:ea typeface="+mn-ea"/>
              </a:rPr>
              <a:pPr marL="25400" fontAlgn="auto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</a:pPr>
              <a:t>106</a:t>
            </a:fld>
            <a:endParaRPr dirty="0">
              <a:ea typeface="+mn-ea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-22" y="857251"/>
            <a:ext cx="9144000" cy="546735"/>
          </a:xfrm>
          <a:prstGeom prst="rect">
            <a:avLst/>
          </a:prstGeom>
          <a:solidFill>
            <a:srgbClr val="EAEAEA"/>
          </a:solidFill>
        </p:spPr>
        <p:txBody>
          <a:bodyPr vert="horz" wrap="square" lIns="0" tIns="37465" rIns="0" bIns="0" rtlCol="0">
            <a:spAutoFit/>
          </a:bodyPr>
          <a:lstStyle/>
          <a:p>
            <a:pPr marL="91440">
              <a:spcBef>
                <a:spcPts val="295"/>
              </a:spcBef>
            </a:pPr>
            <a:r>
              <a:rPr spc="-5" dirty="0"/>
              <a:t>Tuning </a:t>
            </a:r>
            <a:r>
              <a:rPr dirty="0"/>
              <a:t>for</a:t>
            </a:r>
            <a:r>
              <a:rPr spc="-40" dirty="0"/>
              <a:t> </a:t>
            </a:r>
            <a:r>
              <a:rPr dirty="0"/>
              <a:t>precision</a:t>
            </a:r>
          </a:p>
        </p:txBody>
      </p:sp>
    </p:spTree>
    <p:extLst>
      <p:ext uri="{BB962C8B-B14F-4D97-AF65-F5344CB8AC3E}">
        <p14:creationId xmlns:p14="http://schemas.microsoft.com/office/powerpoint/2010/main" val="60189491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2400" y="4839460"/>
            <a:ext cx="2055876" cy="10683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3444" y="4978146"/>
            <a:ext cx="2212848" cy="8321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0630" y="4877561"/>
            <a:ext cx="1939925" cy="951230"/>
          </a:xfrm>
          <a:custGeom>
            <a:avLst/>
            <a:gdLst/>
            <a:ahLst/>
            <a:cxnLst/>
            <a:rect l="l" t="t" r="r" b="b"/>
            <a:pathLst>
              <a:path w="1939925" h="951229">
                <a:moveTo>
                  <a:pt x="1781365" y="0"/>
                </a:moveTo>
                <a:lnTo>
                  <a:pt x="158508" y="0"/>
                </a:lnTo>
                <a:lnTo>
                  <a:pt x="108408" y="8080"/>
                </a:lnTo>
                <a:lnTo>
                  <a:pt x="64895" y="30582"/>
                </a:lnTo>
                <a:lnTo>
                  <a:pt x="30583" y="64893"/>
                </a:lnTo>
                <a:lnTo>
                  <a:pt x="8080" y="108401"/>
                </a:lnTo>
                <a:lnTo>
                  <a:pt x="0" y="158496"/>
                </a:lnTo>
                <a:lnTo>
                  <a:pt x="0" y="792480"/>
                </a:lnTo>
                <a:lnTo>
                  <a:pt x="8080" y="842574"/>
                </a:lnTo>
                <a:lnTo>
                  <a:pt x="30583" y="886082"/>
                </a:lnTo>
                <a:lnTo>
                  <a:pt x="64895" y="920393"/>
                </a:lnTo>
                <a:lnTo>
                  <a:pt x="108408" y="942895"/>
                </a:lnTo>
                <a:lnTo>
                  <a:pt x="158508" y="950976"/>
                </a:lnTo>
                <a:lnTo>
                  <a:pt x="1781365" y="950976"/>
                </a:lnTo>
                <a:lnTo>
                  <a:pt x="1831450" y="942895"/>
                </a:lnTo>
                <a:lnTo>
                  <a:pt x="1874957" y="920393"/>
                </a:lnTo>
                <a:lnTo>
                  <a:pt x="1909271" y="886082"/>
                </a:lnTo>
                <a:lnTo>
                  <a:pt x="1931778" y="842574"/>
                </a:lnTo>
                <a:lnTo>
                  <a:pt x="1939861" y="792480"/>
                </a:lnTo>
                <a:lnTo>
                  <a:pt x="1939861" y="158496"/>
                </a:lnTo>
                <a:lnTo>
                  <a:pt x="1931778" y="108401"/>
                </a:lnTo>
                <a:lnTo>
                  <a:pt x="1909271" y="64893"/>
                </a:lnTo>
                <a:lnTo>
                  <a:pt x="1874957" y="30582"/>
                </a:lnTo>
                <a:lnTo>
                  <a:pt x="1831450" y="8080"/>
                </a:lnTo>
                <a:lnTo>
                  <a:pt x="17813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0630" y="4877561"/>
            <a:ext cx="1939925" cy="951230"/>
          </a:xfrm>
          <a:custGeom>
            <a:avLst/>
            <a:gdLst/>
            <a:ahLst/>
            <a:cxnLst/>
            <a:rect l="l" t="t" r="r" b="b"/>
            <a:pathLst>
              <a:path w="1939925" h="951229">
                <a:moveTo>
                  <a:pt x="0" y="158496"/>
                </a:moveTo>
                <a:lnTo>
                  <a:pt x="8080" y="108401"/>
                </a:lnTo>
                <a:lnTo>
                  <a:pt x="30583" y="64893"/>
                </a:lnTo>
                <a:lnTo>
                  <a:pt x="64895" y="30582"/>
                </a:lnTo>
                <a:lnTo>
                  <a:pt x="108408" y="8080"/>
                </a:lnTo>
                <a:lnTo>
                  <a:pt x="158508" y="0"/>
                </a:lnTo>
                <a:lnTo>
                  <a:pt x="1781365" y="0"/>
                </a:lnTo>
                <a:lnTo>
                  <a:pt x="1831450" y="8080"/>
                </a:lnTo>
                <a:lnTo>
                  <a:pt x="1874957" y="30582"/>
                </a:lnTo>
                <a:lnTo>
                  <a:pt x="1909271" y="64893"/>
                </a:lnTo>
                <a:lnTo>
                  <a:pt x="1931778" y="108401"/>
                </a:lnTo>
                <a:lnTo>
                  <a:pt x="1939861" y="158496"/>
                </a:lnTo>
                <a:lnTo>
                  <a:pt x="1939861" y="792480"/>
                </a:lnTo>
                <a:lnTo>
                  <a:pt x="1931778" y="842574"/>
                </a:lnTo>
                <a:lnTo>
                  <a:pt x="1909271" y="886082"/>
                </a:lnTo>
                <a:lnTo>
                  <a:pt x="1874957" y="920393"/>
                </a:lnTo>
                <a:lnTo>
                  <a:pt x="1831450" y="942895"/>
                </a:lnTo>
                <a:lnTo>
                  <a:pt x="1781365" y="950976"/>
                </a:lnTo>
                <a:lnTo>
                  <a:pt x="158508" y="950976"/>
                </a:lnTo>
                <a:lnTo>
                  <a:pt x="108408" y="942895"/>
                </a:lnTo>
                <a:lnTo>
                  <a:pt x="64895" y="920393"/>
                </a:lnTo>
                <a:lnTo>
                  <a:pt x="30583" y="886082"/>
                </a:lnTo>
                <a:lnTo>
                  <a:pt x="8080" y="842574"/>
                </a:lnTo>
                <a:lnTo>
                  <a:pt x="0" y="792480"/>
                </a:lnTo>
                <a:lnTo>
                  <a:pt x="0" y="158496"/>
                </a:lnTo>
                <a:close/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6472" y="5087061"/>
            <a:ext cx="16262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fontAlgn="auto">
              <a:spcBef>
                <a:spcPts val="95"/>
              </a:spcBef>
              <a:spcAft>
                <a:spcPts val="0"/>
              </a:spcAft>
            </a:pPr>
            <a:r>
              <a:rPr sz="2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detectors</a:t>
            </a:r>
            <a:endParaRPr sz="2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22376" y="3760470"/>
            <a:ext cx="697992" cy="12969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46759" y="3722370"/>
            <a:ext cx="618744" cy="12954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84186" y="3790951"/>
            <a:ext cx="575310" cy="1193165"/>
          </a:xfrm>
          <a:custGeom>
            <a:avLst/>
            <a:gdLst/>
            <a:ahLst/>
            <a:cxnLst/>
            <a:rect l="l" t="t" r="r" b="b"/>
            <a:pathLst>
              <a:path w="575310" h="1193164">
                <a:moveTo>
                  <a:pt x="431152" y="0"/>
                </a:moveTo>
                <a:lnTo>
                  <a:pt x="431152" y="905510"/>
                </a:lnTo>
                <a:lnTo>
                  <a:pt x="574840" y="905510"/>
                </a:lnTo>
                <a:lnTo>
                  <a:pt x="287439" y="1192949"/>
                </a:lnTo>
                <a:lnTo>
                  <a:pt x="0" y="905510"/>
                </a:lnTo>
                <a:lnTo>
                  <a:pt x="143713" y="905510"/>
                </a:lnTo>
                <a:lnTo>
                  <a:pt x="143713" y="0"/>
                </a:lnTo>
                <a:lnTo>
                  <a:pt x="431152" y="0"/>
                </a:lnTo>
                <a:close/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403718" y="3636773"/>
            <a:ext cx="75819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b="1" spc="-2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v</a:t>
            </a: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ictim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280275" y="3895853"/>
            <a:ext cx="100330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ne</a:t>
            </a:r>
            <a:r>
              <a:rPr b="1" spc="-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</a:t>
            </a:r>
            <a:r>
              <a:rPr b="1" spc="3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w</a:t>
            </a: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ork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986022" y="1884553"/>
            <a:ext cx="13354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Pulp</a:t>
            </a:r>
            <a:r>
              <a:rPr sz="1800" b="1" spc="-7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Fiction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-22" y="1522476"/>
            <a:ext cx="9144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92405" algn="ctr" fontAlgn="auto">
              <a:spcBef>
                <a:spcPts val="100"/>
              </a:spcBef>
              <a:spcAft>
                <a:spcPts val="0"/>
              </a:spcAft>
            </a:pP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Die Hard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967353" y="2491104"/>
            <a:ext cx="13182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12</a:t>
            </a:r>
            <a:r>
              <a:rPr sz="1800" b="1" spc="-8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Monkeys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983991" y="2203514"/>
            <a:ext cx="1405255" cy="25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fontAlgn="auto">
              <a:lnSpc>
                <a:spcPts val="1989"/>
              </a:lnSpc>
              <a:spcBef>
                <a:spcPts val="0"/>
              </a:spcBef>
              <a:spcAft>
                <a:spcPts val="0"/>
              </a:spcAft>
            </a:pPr>
            <a:r>
              <a:rPr sz="1800" b="1" spc="-5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</a:t>
            </a: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r</a:t>
            </a:r>
            <a:r>
              <a:rPr sz="1800" b="1" spc="-1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m</a:t>
            </a: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age</a:t>
            </a: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</a:t>
            </a:r>
            <a:r>
              <a:rPr sz="1800" b="1" spc="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do</a:t>
            </a: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n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704590" y="1913623"/>
            <a:ext cx="250456" cy="2504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702303" y="1570342"/>
            <a:ext cx="250456" cy="2504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703573" y="2234044"/>
            <a:ext cx="250456" cy="2504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703573" y="2544178"/>
            <a:ext cx="250456" cy="2504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967861" y="2182368"/>
            <a:ext cx="1600835" cy="328295"/>
          </a:xfrm>
          <a:custGeom>
            <a:avLst/>
            <a:gdLst/>
            <a:ahLst/>
            <a:cxnLst/>
            <a:rect l="l" t="t" r="r" b="b"/>
            <a:pathLst>
              <a:path w="1600835" h="328294">
                <a:moveTo>
                  <a:pt x="0" y="327787"/>
                </a:moveTo>
                <a:lnTo>
                  <a:pt x="1600453" y="327787"/>
                </a:lnTo>
                <a:lnTo>
                  <a:pt x="1600453" y="0"/>
                </a:lnTo>
                <a:lnTo>
                  <a:pt x="0" y="0"/>
                </a:lnTo>
                <a:lnTo>
                  <a:pt x="0" y="327787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054222" y="2168652"/>
            <a:ext cx="14281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1800" b="1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Armageddon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743701" y="4539908"/>
            <a:ext cx="2400299" cy="139166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196963" y="4644859"/>
            <a:ext cx="1363472" cy="9887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923770" y="3663692"/>
            <a:ext cx="3128010" cy="2276475"/>
          </a:xfrm>
          <a:custGeom>
            <a:avLst/>
            <a:gdLst/>
            <a:ahLst/>
            <a:cxnLst/>
            <a:rect l="l" t="t" r="r" b="b"/>
            <a:pathLst>
              <a:path w="3128010" h="2276475">
                <a:moveTo>
                  <a:pt x="2005965" y="2060579"/>
                </a:moveTo>
                <a:lnTo>
                  <a:pt x="1194203" y="2060579"/>
                </a:lnTo>
                <a:lnTo>
                  <a:pt x="1222926" y="2099069"/>
                </a:lnTo>
                <a:lnTo>
                  <a:pt x="1255132" y="2134347"/>
                </a:lnTo>
                <a:lnTo>
                  <a:pt x="1290542" y="2166208"/>
                </a:lnTo>
                <a:lnTo>
                  <a:pt x="1328875" y="2194447"/>
                </a:lnTo>
                <a:lnTo>
                  <a:pt x="1369852" y="2218858"/>
                </a:lnTo>
                <a:lnTo>
                  <a:pt x="1413193" y="2239236"/>
                </a:lnTo>
                <a:lnTo>
                  <a:pt x="1458617" y="2255376"/>
                </a:lnTo>
                <a:lnTo>
                  <a:pt x="1504267" y="2266795"/>
                </a:lnTo>
                <a:lnTo>
                  <a:pt x="1549965" y="2273727"/>
                </a:lnTo>
                <a:lnTo>
                  <a:pt x="1595455" y="2276306"/>
                </a:lnTo>
                <a:lnTo>
                  <a:pt x="1640481" y="2274670"/>
                </a:lnTo>
                <a:lnTo>
                  <a:pt x="1684789" y="2268954"/>
                </a:lnTo>
                <a:lnTo>
                  <a:pt x="1728124" y="2259293"/>
                </a:lnTo>
                <a:lnTo>
                  <a:pt x="1770228" y="2245823"/>
                </a:lnTo>
                <a:lnTo>
                  <a:pt x="1810848" y="2228680"/>
                </a:lnTo>
                <a:lnTo>
                  <a:pt x="1849727" y="2207999"/>
                </a:lnTo>
                <a:lnTo>
                  <a:pt x="1886611" y="2183917"/>
                </a:lnTo>
                <a:lnTo>
                  <a:pt x="1921243" y="2156569"/>
                </a:lnTo>
                <a:lnTo>
                  <a:pt x="1953369" y="2126091"/>
                </a:lnTo>
                <a:lnTo>
                  <a:pt x="1982732" y="2092618"/>
                </a:lnTo>
                <a:lnTo>
                  <a:pt x="2005965" y="2060579"/>
                </a:lnTo>
                <a:close/>
              </a:path>
              <a:path w="3128010" h="2276475">
                <a:moveTo>
                  <a:pt x="2595872" y="1860745"/>
                </a:moveTo>
                <a:lnTo>
                  <a:pt x="422170" y="1860745"/>
                </a:lnTo>
                <a:lnTo>
                  <a:pt x="425980" y="1867425"/>
                </a:lnTo>
                <a:lnTo>
                  <a:pt x="454590" y="1910755"/>
                </a:lnTo>
                <a:lnTo>
                  <a:pt x="483999" y="1947758"/>
                </a:lnTo>
                <a:lnTo>
                  <a:pt x="516008" y="1981690"/>
                </a:lnTo>
                <a:lnTo>
                  <a:pt x="550388" y="2012495"/>
                </a:lnTo>
                <a:lnTo>
                  <a:pt x="586909" y="2040117"/>
                </a:lnTo>
                <a:lnTo>
                  <a:pt x="625341" y="2064497"/>
                </a:lnTo>
                <a:lnTo>
                  <a:pt x="665453" y="2085579"/>
                </a:lnTo>
                <a:lnTo>
                  <a:pt x="707017" y="2103307"/>
                </a:lnTo>
                <a:lnTo>
                  <a:pt x="749801" y="2117622"/>
                </a:lnTo>
                <a:lnTo>
                  <a:pt x="793576" y="2128468"/>
                </a:lnTo>
                <a:lnTo>
                  <a:pt x="838113" y="2135789"/>
                </a:lnTo>
                <a:lnTo>
                  <a:pt x="883180" y="2139526"/>
                </a:lnTo>
                <a:lnTo>
                  <a:pt x="928549" y="2139624"/>
                </a:lnTo>
                <a:lnTo>
                  <a:pt x="973988" y="2136024"/>
                </a:lnTo>
                <a:lnTo>
                  <a:pt x="1019269" y="2128671"/>
                </a:lnTo>
                <a:lnTo>
                  <a:pt x="1064161" y="2117507"/>
                </a:lnTo>
                <a:lnTo>
                  <a:pt x="1108434" y="2102475"/>
                </a:lnTo>
                <a:lnTo>
                  <a:pt x="1151858" y="2083518"/>
                </a:lnTo>
                <a:lnTo>
                  <a:pt x="1194203" y="2060579"/>
                </a:lnTo>
                <a:lnTo>
                  <a:pt x="2005965" y="2060579"/>
                </a:lnTo>
                <a:lnTo>
                  <a:pt x="2009078" y="2056287"/>
                </a:lnTo>
                <a:lnTo>
                  <a:pt x="2032151" y="2017232"/>
                </a:lnTo>
                <a:lnTo>
                  <a:pt x="2051695" y="1975590"/>
                </a:lnTo>
                <a:lnTo>
                  <a:pt x="2067455" y="1931497"/>
                </a:lnTo>
                <a:lnTo>
                  <a:pt x="2510611" y="1931497"/>
                </a:lnTo>
                <a:lnTo>
                  <a:pt x="2548028" y="1905404"/>
                </a:lnTo>
                <a:lnTo>
                  <a:pt x="2582440" y="1875344"/>
                </a:lnTo>
                <a:lnTo>
                  <a:pt x="2595872" y="1860745"/>
                </a:lnTo>
                <a:close/>
              </a:path>
              <a:path w="3128010" h="2276475">
                <a:moveTo>
                  <a:pt x="2510611" y="1931497"/>
                </a:moveTo>
                <a:lnTo>
                  <a:pt x="2067455" y="1931497"/>
                </a:lnTo>
                <a:lnTo>
                  <a:pt x="2107898" y="1953522"/>
                </a:lnTo>
                <a:lnTo>
                  <a:pt x="2150329" y="1970936"/>
                </a:lnTo>
                <a:lnTo>
                  <a:pt x="2194356" y="1983622"/>
                </a:lnTo>
                <a:lnTo>
                  <a:pt x="2239590" y="1991465"/>
                </a:lnTo>
                <a:lnTo>
                  <a:pt x="2285641" y="1994349"/>
                </a:lnTo>
                <a:lnTo>
                  <a:pt x="2334446" y="1991950"/>
                </a:lnTo>
                <a:lnTo>
                  <a:pt x="2381643" y="1984170"/>
                </a:lnTo>
                <a:lnTo>
                  <a:pt x="2426917" y="1971317"/>
                </a:lnTo>
                <a:lnTo>
                  <a:pt x="2469950" y="1953699"/>
                </a:lnTo>
                <a:lnTo>
                  <a:pt x="2510426" y="1931626"/>
                </a:lnTo>
                <a:lnTo>
                  <a:pt x="2510611" y="1931497"/>
                </a:lnTo>
                <a:close/>
              </a:path>
              <a:path w="3128010" h="2276475">
                <a:moveTo>
                  <a:pt x="748944" y="200436"/>
                </a:moveTo>
                <a:lnTo>
                  <a:pt x="702459" y="204474"/>
                </a:lnTo>
                <a:lnTo>
                  <a:pt x="656145" y="212959"/>
                </a:lnTo>
                <a:lnTo>
                  <a:pt x="611672" y="225532"/>
                </a:lnTo>
                <a:lnTo>
                  <a:pt x="569214" y="241965"/>
                </a:lnTo>
                <a:lnTo>
                  <a:pt x="528948" y="262029"/>
                </a:lnTo>
                <a:lnTo>
                  <a:pt x="491047" y="285496"/>
                </a:lnTo>
                <a:lnTo>
                  <a:pt x="455686" y="312137"/>
                </a:lnTo>
                <a:lnTo>
                  <a:pt x="423041" y="341726"/>
                </a:lnTo>
                <a:lnTo>
                  <a:pt x="393286" y="374032"/>
                </a:lnTo>
                <a:lnTo>
                  <a:pt x="366595" y="408828"/>
                </a:lnTo>
                <a:lnTo>
                  <a:pt x="343144" y="445885"/>
                </a:lnTo>
                <a:lnTo>
                  <a:pt x="323107" y="484976"/>
                </a:lnTo>
                <a:lnTo>
                  <a:pt x="306659" y="525871"/>
                </a:lnTo>
                <a:lnTo>
                  <a:pt x="293975" y="568343"/>
                </a:lnTo>
                <a:lnTo>
                  <a:pt x="285230" y="612164"/>
                </a:lnTo>
                <a:lnTo>
                  <a:pt x="280599" y="657104"/>
                </a:lnTo>
                <a:lnTo>
                  <a:pt x="280256" y="702936"/>
                </a:lnTo>
                <a:lnTo>
                  <a:pt x="284375" y="749431"/>
                </a:lnTo>
                <a:lnTo>
                  <a:pt x="281708" y="756416"/>
                </a:lnTo>
                <a:lnTo>
                  <a:pt x="232951" y="765363"/>
                </a:lnTo>
                <a:lnTo>
                  <a:pt x="186755" y="781595"/>
                </a:lnTo>
                <a:lnTo>
                  <a:pt x="143882" y="804629"/>
                </a:lnTo>
                <a:lnTo>
                  <a:pt x="105094" y="833981"/>
                </a:lnTo>
                <a:lnTo>
                  <a:pt x="71153" y="869167"/>
                </a:lnTo>
                <a:lnTo>
                  <a:pt x="42821" y="909705"/>
                </a:lnTo>
                <a:lnTo>
                  <a:pt x="22282" y="951349"/>
                </a:lnTo>
                <a:lnTo>
                  <a:pt x="8414" y="994443"/>
                </a:lnTo>
                <a:lnTo>
                  <a:pt x="1044" y="1038323"/>
                </a:lnTo>
                <a:lnTo>
                  <a:pt x="0" y="1082328"/>
                </a:lnTo>
                <a:lnTo>
                  <a:pt x="5107" y="1125794"/>
                </a:lnTo>
                <a:lnTo>
                  <a:pt x="16192" y="1168058"/>
                </a:lnTo>
                <a:lnTo>
                  <a:pt x="33081" y="1208458"/>
                </a:lnTo>
                <a:lnTo>
                  <a:pt x="55602" y="1246330"/>
                </a:lnTo>
                <a:lnTo>
                  <a:pt x="83580" y="1281012"/>
                </a:lnTo>
                <a:lnTo>
                  <a:pt x="116843" y="1311840"/>
                </a:lnTo>
                <a:lnTo>
                  <a:pt x="155216" y="1338153"/>
                </a:lnTo>
                <a:lnTo>
                  <a:pt x="126266" y="1373555"/>
                </a:lnTo>
                <a:lnTo>
                  <a:pt x="103062" y="1412318"/>
                </a:lnTo>
                <a:lnTo>
                  <a:pt x="85827" y="1453769"/>
                </a:lnTo>
                <a:lnTo>
                  <a:pt x="74783" y="1497231"/>
                </a:lnTo>
                <a:lnTo>
                  <a:pt x="70153" y="1542030"/>
                </a:lnTo>
                <a:lnTo>
                  <a:pt x="72158" y="1587492"/>
                </a:lnTo>
                <a:lnTo>
                  <a:pt x="80992" y="1632846"/>
                </a:lnTo>
                <a:lnTo>
                  <a:pt x="96047" y="1675366"/>
                </a:lnTo>
                <a:lnTo>
                  <a:pt x="116783" y="1714629"/>
                </a:lnTo>
                <a:lnTo>
                  <a:pt x="142657" y="1750211"/>
                </a:lnTo>
                <a:lnTo>
                  <a:pt x="173129" y="1781691"/>
                </a:lnTo>
                <a:lnTo>
                  <a:pt x="207656" y="1808646"/>
                </a:lnTo>
                <a:lnTo>
                  <a:pt x="245697" y="1830652"/>
                </a:lnTo>
                <a:lnTo>
                  <a:pt x="286711" y="1847288"/>
                </a:lnTo>
                <a:lnTo>
                  <a:pt x="330155" y="1858131"/>
                </a:lnTo>
                <a:lnTo>
                  <a:pt x="375489" y="1862757"/>
                </a:lnTo>
                <a:lnTo>
                  <a:pt x="422170" y="1860745"/>
                </a:lnTo>
                <a:lnTo>
                  <a:pt x="2595872" y="1860745"/>
                </a:lnTo>
                <a:lnTo>
                  <a:pt x="2640428" y="1804938"/>
                </a:lnTo>
                <a:lnTo>
                  <a:pt x="2663370" y="1765210"/>
                </a:lnTo>
                <a:lnTo>
                  <a:pt x="2681856" y="1722877"/>
                </a:lnTo>
                <a:lnTo>
                  <a:pt x="2695569" y="1678246"/>
                </a:lnTo>
                <a:lnTo>
                  <a:pt x="2704192" y="1631626"/>
                </a:lnTo>
                <a:lnTo>
                  <a:pt x="2707408" y="1583326"/>
                </a:lnTo>
                <a:lnTo>
                  <a:pt x="2756815" y="1573726"/>
                </a:lnTo>
                <a:lnTo>
                  <a:pt x="2804806" y="1559214"/>
                </a:lnTo>
                <a:lnTo>
                  <a:pt x="2851006" y="1539942"/>
                </a:lnTo>
                <a:lnTo>
                  <a:pt x="2895035" y="1516060"/>
                </a:lnTo>
                <a:lnTo>
                  <a:pt x="2936516" y="1487721"/>
                </a:lnTo>
                <a:lnTo>
                  <a:pt x="2972556" y="1457470"/>
                </a:lnTo>
                <a:lnTo>
                  <a:pt x="3004943" y="1424567"/>
                </a:lnTo>
                <a:lnTo>
                  <a:pt x="3033639" y="1389295"/>
                </a:lnTo>
                <a:lnTo>
                  <a:pt x="3058606" y="1351942"/>
                </a:lnTo>
                <a:lnTo>
                  <a:pt x="3079806" y="1312791"/>
                </a:lnTo>
                <a:lnTo>
                  <a:pt x="3097201" y="1272130"/>
                </a:lnTo>
                <a:lnTo>
                  <a:pt x="3110754" y="1230244"/>
                </a:lnTo>
                <a:lnTo>
                  <a:pt x="3120425" y="1187418"/>
                </a:lnTo>
                <a:lnTo>
                  <a:pt x="3126178" y="1143938"/>
                </a:lnTo>
                <a:lnTo>
                  <a:pt x="3127974" y="1100090"/>
                </a:lnTo>
                <a:lnTo>
                  <a:pt x="3125775" y="1056160"/>
                </a:lnTo>
                <a:lnTo>
                  <a:pt x="3119543" y="1012432"/>
                </a:lnTo>
                <a:lnTo>
                  <a:pt x="3109240" y="969193"/>
                </a:lnTo>
                <a:lnTo>
                  <a:pt x="3094828" y="926728"/>
                </a:lnTo>
                <a:lnTo>
                  <a:pt x="3076269" y="885323"/>
                </a:lnTo>
                <a:lnTo>
                  <a:pt x="3053526" y="845264"/>
                </a:lnTo>
                <a:lnTo>
                  <a:pt x="3026559" y="806835"/>
                </a:lnTo>
                <a:lnTo>
                  <a:pt x="3031657" y="794457"/>
                </a:lnTo>
                <a:lnTo>
                  <a:pt x="3044212" y="756416"/>
                </a:lnTo>
                <a:lnTo>
                  <a:pt x="3054032" y="709277"/>
                </a:lnTo>
                <a:lnTo>
                  <a:pt x="3057812" y="662349"/>
                </a:lnTo>
                <a:lnTo>
                  <a:pt x="3055806" y="616073"/>
                </a:lnTo>
                <a:lnTo>
                  <a:pt x="3048268" y="570889"/>
                </a:lnTo>
                <a:lnTo>
                  <a:pt x="3035453" y="527239"/>
                </a:lnTo>
                <a:lnTo>
                  <a:pt x="3017614" y="485562"/>
                </a:lnTo>
                <a:lnTo>
                  <a:pt x="2995006" y="446301"/>
                </a:lnTo>
                <a:lnTo>
                  <a:pt x="2967884" y="409896"/>
                </a:lnTo>
                <a:lnTo>
                  <a:pt x="2936501" y="376787"/>
                </a:lnTo>
                <a:lnTo>
                  <a:pt x="2901112" y="347416"/>
                </a:lnTo>
                <a:lnTo>
                  <a:pt x="2861970" y="322223"/>
                </a:lnTo>
                <a:lnTo>
                  <a:pt x="2819331" y="301649"/>
                </a:lnTo>
                <a:lnTo>
                  <a:pt x="2773448" y="286135"/>
                </a:lnTo>
                <a:lnTo>
                  <a:pt x="2768410" y="266450"/>
                </a:lnTo>
                <a:lnTo>
                  <a:pt x="1015133" y="266450"/>
                </a:lnTo>
                <a:lnTo>
                  <a:pt x="973827" y="245016"/>
                </a:lnTo>
                <a:lnTo>
                  <a:pt x="930885" y="227671"/>
                </a:lnTo>
                <a:lnTo>
                  <a:pt x="886618" y="214479"/>
                </a:lnTo>
                <a:lnTo>
                  <a:pt x="841332" y="205501"/>
                </a:lnTo>
                <a:lnTo>
                  <a:pt x="795338" y="200799"/>
                </a:lnTo>
                <a:lnTo>
                  <a:pt x="748944" y="200436"/>
                </a:lnTo>
                <a:close/>
              </a:path>
              <a:path w="3128010" h="2276475">
                <a:moveTo>
                  <a:pt x="1355407" y="63244"/>
                </a:moveTo>
                <a:lnTo>
                  <a:pt x="1309710" y="66017"/>
                </a:lnTo>
                <a:lnTo>
                  <a:pt x="1264845" y="74087"/>
                </a:lnTo>
                <a:lnTo>
                  <a:pt x="1221299" y="87306"/>
                </a:lnTo>
                <a:lnTo>
                  <a:pt x="1179563" y="105526"/>
                </a:lnTo>
                <a:lnTo>
                  <a:pt x="1140124" y="128598"/>
                </a:lnTo>
                <a:lnTo>
                  <a:pt x="1103473" y="156374"/>
                </a:lnTo>
                <a:lnTo>
                  <a:pt x="1070098" y="188708"/>
                </a:lnTo>
                <a:lnTo>
                  <a:pt x="1040437" y="225532"/>
                </a:lnTo>
                <a:lnTo>
                  <a:pt x="1015133" y="266450"/>
                </a:lnTo>
                <a:lnTo>
                  <a:pt x="2768410" y="266450"/>
                </a:lnTo>
                <a:lnTo>
                  <a:pt x="2761527" y="239557"/>
                </a:lnTo>
                <a:lnTo>
                  <a:pt x="2743363" y="195325"/>
                </a:lnTo>
                <a:lnTo>
                  <a:pt x="2730482" y="173232"/>
                </a:lnTo>
                <a:lnTo>
                  <a:pt x="1626257" y="173232"/>
                </a:lnTo>
                <a:lnTo>
                  <a:pt x="1605695" y="154552"/>
                </a:lnTo>
                <a:lnTo>
                  <a:pt x="1560856" y="121905"/>
                </a:lnTo>
                <a:lnTo>
                  <a:pt x="1492592" y="88186"/>
                </a:lnTo>
                <a:lnTo>
                  <a:pt x="1447337" y="74180"/>
                </a:lnTo>
                <a:lnTo>
                  <a:pt x="1401445" y="65915"/>
                </a:lnTo>
                <a:lnTo>
                  <a:pt x="1355407" y="63244"/>
                </a:lnTo>
                <a:close/>
              </a:path>
              <a:path w="3128010" h="2276475">
                <a:moveTo>
                  <a:pt x="1917515" y="0"/>
                </a:moveTo>
                <a:lnTo>
                  <a:pt x="1873183" y="1911"/>
                </a:lnTo>
                <a:lnTo>
                  <a:pt x="1829804" y="9898"/>
                </a:lnTo>
                <a:lnTo>
                  <a:pt x="1788034" y="23743"/>
                </a:lnTo>
                <a:lnTo>
                  <a:pt x="1748528" y="43229"/>
                </a:lnTo>
                <a:lnTo>
                  <a:pt x="1711942" y="68139"/>
                </a:lnTo>
                <a:lnTo>
                  <a:pt x="1678931" y="98255"/>
                </a:lnTo>
                <a:lnTo>
                  <a:pt x="1650151" y="133358"/>
                </a:lnTo>
                <a:lnTo>
                  <a:pt x="1626257" y="173232"/>
                </a:lnTo>
                <a:lnTo>
                  <a:pt x="2730482" y="173232"/>
                </a:lnTo>
                <a:lnTo>
                  <a:pt x="2719298" y="154050"/>
                </a:lnTo>
                <a:lnTo>
                  <a:pt x="2695057" y="123194"/>
                </a:lnTo>
                <a:lnTo>
                  <a:pt x="2159784" y="123194"/>
                </a:lnTo>
                <a:lnTo>
                  <a:pt x="2136329" y="96012"/>
                </a:lnTo>
                <a:lnTo>
                  <a:pt x="2080989" y="50650"/>
                </a:lnTo>
                <a:lnTo>
                  <a:pt x="2006417" y="15275"/>
                </a:lnTo>
                <a:lnTo>
                  <a:pt x="1962145" y="4382"/>
                </a:lnTo>
                <a:lnTo>
                  <a:pt x="1917515" y="0"/>
                </a:lnTo>
                <a:close/>
              </a:path>
              <a:path w="3128010" h="2276475">
                <a:moveTo>
                  <a:pt x="2443805" y="773"/>
                </a:moveTo>
                <a:lnTo>
                  <a:pt x="2398878" y="1608"/>
                </a:lnTo>
                <a:lnTo>
                  <a:pt x="2354419" y="8075"/>
                </a:lnTo>
                <a:lnTo>
                  <a:pt x="2311018" y="20127"/>
                </a:lnTo>
                <a:lnTo>
                  <a:pt x="2269264" y="37714"/>
                </a:lnTo>
                <a:lnTo>
                  <a:pt x="2229748" y="60786"/>
                </a:lnTo>
                <a:lnTo>
                  <a:pt x="2193058" y="89296"/>
                </a:lnTo>
                <a:lnTo>
                  <a:pt x="2159784" y="123194"/>
                </a:lnTo>
                <a:lnTo>
                  <a:pt x="2695057" y="123194"/>
                </a:lnTo>
                <a:lnTo>
                  <a:pt x="2654830" y="82808"/>
                </a:lnTo>
                <a:lnTo>
                  <a:pt x="2616405" y="54744"/>
                </a:lnTo>
                <a:lnTo>
                  <a:pt x="2575501" y="32557"/>
                </a:lnTo>
                <a:lnTo>
                  <a:pt x="2532706" y="16199"/>
                </a:lnTo>
                <a:lnTo>
                  <a:pt x="2488611" y="5621"/>
                </a:lnTo>
                <a:lnTo>
                  <a:pt x="2443805" y="7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923770" y="3663692"/>
            <a:ext cx="3128010" cy="2276475"/>
          </a:xfrm>
          <a:custGeom>
            <a:avLst/>
            <a:gdLst/>
            <a:ahLst/>
            <a:cxnLst/>
            <a:rect l="l" t="t" r="r" b="b"/>
            <a:pathLst>
              <a:path w="3128010" h="2276475">
                <a:moveTo>
                  <a:pt x="284375" y="749431"/>
                </a:moveTo>
                <a:lnTo>
                  <a:pt x="280256" y="702936"/>
                </a:lnTo>
                <a:lnTo>
                  <a:pt x="280599" y="657104"/>
                </a:lnTo>
                <a:lnTo>
                  <a:pt x="285230" y="612164"/>
                </a:lnTo>
                <a:lnTo>
                  <a:pt x="293975" y="568343"/>
                </a:lnTo>
                <a:lnTo>
                  <a:pt x="306659" y="525871"/>
                </a:lnTo>
                <a:lnTo>
                  <a:pt x="323107" y="484976"/>
                </a:lnTo>
                <a:lnTo>
                  <a:pt x="343144" y="445885"/>
                </a:lnTo>
                <a:lnTo>
                  <a:pt x="366595" y="408828"/>
                </a:lnTo>
                <a:lnTo>
                  <a:pt x="393286" y="374032"/>
                </a:lnTo>
                <a:lnTo>
                  <a:pt x="423041" y="341726"/>
                </a:lnTo>
                <a:lnTo>
                  <a:pt x="455686" y="312137"/>
                </a:lnTo>
                <a:lnTo>
                  <a:pt x="491047" y="285496"/>
                </a:lnTo>
                <a:lnTo>
                  <a:pt x="528948" y="262029"/>
                </a:lnTo>
                <a:lnTo>
                  <a:pt x="569214" y="241965"/>
                </a:lnTo>
                <a:lnTo>
                  <a:pt x="611672" y="225532"/>
                </a:lnTo>
                <a:lnTo>
                  <a:pt x="656145" y="212959"/>
                </a:lnTo>
                <a:lnTo>
                  <a:pt x="702459" y="204474"/>
                </a:lnTo>
                <a:lnTo>
                  <a:pt x="748944" y="200436"/>
                </a:lnTo>
                <a:lnTo>
                  <a:pt x="795338" y="200799"/>
                </a:lnTo>
                <a:lnTo>
                  <a:pt x="841332" y="205501"/>
                </a:lnTo>
                <a:lnTo>
                  <a:pt x="886618" y="214479"/>
                </a:lnTo>
                <a:lnTo>
                  <a:pt x="930885" y="227671"/>
                </a:lnTo>
                <a:lnTo>
                  <a:pt x="973827" y="245016"/>
                </a:lnTo>
                <a:lnTo>
                  <a:pt x="1015133" y="266450"/>
                </a:lnTo>
                <a:lnTo>
                  <a:pt x="1040489" y="225449"/>
                </a:lnTo>
                <a:lnTo>
                  <a:pt x="1070098" y="188708"/>
                </a:lnTo>
                <a:lnTo>
                  <a:pt x="1103473" y="156374"/>
                </a:lnTo>
                <a:lnTo>
                  <a:pt x="1140124" y="128598"/>
                </a:lnTo>
                <a:lnTo>
                  <a:pt x="1179563" y="105526"/>
                </a:lnTo>
                <a:lnTo>
                  <a:pt x="1221299" y="87306"/>
                </a:lnTo>
                <a:lnTo>
                  <a:pt x="1264845" y="74087"/>
                </a:lnTo>
                <a:lnTo>
                  <a:pt x="1309710" y="66017"/>
                </a:lnTo>
                <a:lnTo>
                  <a:pt x="1355407" y="63244"/>
                </a:lnTo>
                <a:lnTo>
                  <a:pt x="1401445" y="65915"/>
                </a:lnTo>
                <a:lnTo>
                  <a:pt x="1447337" y="74180"/>
                </a:lnTo>
                <a:lnTo>
                  <a:pt x="1492592" y="88186"/>
                </a:lnTo>
                <a:lnTo>
                  <a:pt x="1536722" y="108081"/>
                </a:lnTo>
                <a:lnTo>
                  <a:pt x="1583871" y="137418"/>
                </a:lnTo>
                <a:lnTo>
                  <a:pt x="1626257" y="173232"/>
                </a:lnTo>
                <a:lnTo>
                  <a:pt x="1650151" y="133358"/>
                </a:lnTo>
                <a:lnTo>
                  <a:pt x="1678931" y="98255"/>
                </a:lnTo>
                <a:lnTo>
                  <a:pt x="1711942" y="68139"/>
                </a:lnTo>
                <a:lnTo>
                  <a:pt x="1748528" y="43229"/>
                </a:lnTo>
                <a:lnTo>
                  <a:pt x="1788034" y="23743"/>
                </a:lnTo>
                <a:lnTo>
                  <a:pt x="1829804" y="9898"/>
                </a:lnTo>
                <a:lnTo>
                  <a:pt x="1873183" y="1911"/>
                </a:lnTo>
                <a:lnTo>
                  <a:pt x="1917515" y="0"/>
                </a:lnTo>
                <a:lnTo>
                  <a:pt x="1962145" y="4382"/>
                </a:lnTo>
                <a:lnTo>
                  <a:pt x="2006417" y="15275"/>
                </a:lnTo>
                <a:lnTo>
                  <a:pt x="2049675" y="32897"/>
                </a:lnTo>
                <a:lnTo>
                  <a:pt x="2109969" y="71759"/>
                </a:lnTo>
                <a:lnTo>
                  <a:pt x="2159784" y="123194"/>
                </a:lnTo>
                <a:lnTo>
                  <a:pt x="2193058" y="89296"/>
                </a:lnTo>
                <a:lnTo>
                  <a:pt x="2229748" y="60786"/>
                </a:lnTo>
                <a:lnTo>
                  <a:pt x="2269264" y="37714"/>
                </a:lnTo>
                <a:lnTo>
                  <a:pt x="2311018" y="20127"/>
                </a:lnTo>
                <a:lnTo>
                  <a:pt x="2354419" y="8075"/>
                </a:lnTo>
                <a:lnTo>
                  <a:pt x="2398878" y="1608"/>
                </a:lnTo>
                <a:lnTo>
                  <a:pt x="2443805" y="773"/>
                </a:lnTo>
                <a:lnTo>
                  <a:pt x="2488611" y="5621"/>
                </a:lnTo>
                <a:lnTo>
                  <a:pt x="2532706" y="16199"/>
                </a:lnTo>
                <a:lnTo>
                  <a:pt x="2575501" y="32557"/>
                </a:lnTo>
                <a:lnTo>
                  <a:pt x="2616405" y="54744"/>
                </a:lnTo>
                <a:lnTo>
                  <a:pt x="2654830" y="82808"/>
                </a:lnTo>
                <a:lnTo>
                  <a:pt x="2689673" y="116342"/>
                </a:lnTo>
                <a:lnTo>
                  <a:pt x="2719298" y="154050"/>
                </a:lnTo>
                <a:lnTo>
                  <a:pt x="2743363" y="195325"/>
                </a:lnTo>
                <a:lnTo>
                  <a:pt x="2761527" y="239557"/>
                </a:lnTo>
                <a:lnTo>
                  <a:pt x="2773448" y="286135"/>
                </a:lnTo>
                <a:lnTo>
                  <a:pt x="2819331" y="301649"/>
                </a:lnTo>
                <a:lnTo>
                  <a:pt x="2861970" y="322223"/>
                </a:lnTo>
                <a:lnTo>
                  <a:pt x="2901112" y="347416"/>
                </a:lnTo>
                <a:lnTo>
                  <a:pt x="2936501" y="376787"/>
                </a:lnTo>
                <a:lnTo>
                  <a:pt x="2967884" y="409896"/>
                </a:lnTo>
                <a:lnTo>
                  <a:pt x="2995006" y="446301"/>
                </a:lnTo>
                <a:lnTo>
                  <a:pt x="3017614" y="485562"/>
                </a:lnTo>
                <a:lnTo>
                  <a:pt x="3035453" y="527239"/>
                </a:lnTo>
                <a:lnTo>
                  <a:pt x="3048268" y="570889"/>
                </a:lnTo>
                <a:lnTo>
                  <a:pt x="3055806" y="616073"/>
                </a:lnTo>
                <a:lnTo>
                  <a:pt x="3057812" y="662349"/>
                </a:lnTo>
                <a:lnTo>
                  <a:pt x="3054032" y="709277"/>
                </a:lnTo>
                <a:lnTo>
                  <a:pt x="3044212" y="756416"/>
                </a:lnTo>
                <a:lnTo>
                  <a:pt x="3031657" y="794457"/>
                </a:lnTo>
                <a:lnTo>
                  <a:pt x="3026559" y="806835"/>
                </a:lnTo>
                <a:lnTo>
                  <a:pt x="3053526" y="845264"/>
                </a:lnTo>
                <a:lnTo>
                  <a:pt x="3076269" y="885323"/>
                </a:lnTo>
                <a:lnTo>
                  <a:pt x="3094828" y="926728"/>
                </a:lnTo>
                <a:lnTo>
                  <a:pt x="3109240" y="969193"/>
                </a:lnTo>
                <a:lnTo>
                  <a:pt x="3119543" y="1012432"/>
                </a:lnTo>
                <a:lnTo>
                  <a:pt x="3125775" y="1056160"/>
                </a:lnTo>
                <a:lnTo>
                  <a:pt x="3127974" y="1100090"/>
                </a:lnTo>
                <a:lnTo>
                  <a:pt x="3126178" y="1143938"/>
                </a:lnTo>
                <a:lnTo>
                  <a:pt x="3120425" y="1187418"/>
                </a:lnTo>
                <a:lnTo>
                  <a:pt x="3110754" y="1230244"/>
                </a:lnTo>
                <a:lnTo>
                  <a:pt x="3097201" y="1272130"/>
                </a:lnTo>
                <a:lnTo>
                  <a:pt x="3079806" y="1312791"/>
                </a:lnTo>
                <a:lnTo>
                  <a:pt x="3058606" y="1351942"/>
                </a:lnTo>
                <a:lnTo>
                  <a:pt x="3033639" y="1389295"/>
                </a:lnTo>
                <a:lnTo>
                  <a:pt x="3004943" y="1424567"/>
                </a:lnTo>
                <a:lnTo>
                  <a:pt x="2972556" y="1457470"/>
                </a:lnTo>
                <a:lnTo>
                  <a:pt x="2936516" y="1487721"/>
                </a:lnTo>
                <a:lnTo>
                  <a:pt x="2895035" y="1516060"/>
                </a:lnTo>
                <a:lnTo>
                  <a:pt x="2851006" y="1539942"/>
                </a:lnTo>
                <a:lnTo>
                  <a:pt x="2804806" y="1559214"/>
                </a:lnTo>
                <a:lnTo>
                  <a:pt x="2756815" y="1573726"/>
                </a:lnTo>
                <a:lnTo>
                  <a:pt x="2707408" y="1583326"/>
                </a:lnTo>
                <a:lnTo>
                  <a:pt x="2704192" y="1631626"/>
                </a:lnTo>
                <a:lnTo>
                  <a:pt x="2695569" y="1678246"/>
                </a:lnTo>
                <a:lnTo>
                  <a:pt x="2681856" y="1722877"/>
                </a:lnTo>
                <a:lnTo>
                  <a:pt x="2663370" y="1765210"/>
                </a:lnTo>
                <a:lnTo>
                  <a:pt x="2640428" y="1804938"/>
                </a:lnTo>
                <a:lnTo>
                  <a:pt x="2613346" y="1841752"/>
                </a:lnTo>
                <a:lnTo>
                  <a:pt x="2582440" y="1875344"/>
                </a:lnTo>
                <a:lnTo>
                  <a:pt x="2548028" y="1905404"/>
                </a:lnTo>
                <a:lnTo>
                  <a:pt x="2510426" y="1931626"/>
                </a:lnTo>
                <a:lnTo>
                  <a:pt x="2469950" y="1953699"/>
                </a:lnTo>
                <a:lnTo>
                  <a:pt x="2426917" y="1971317"/>
                </a:lnTo>
                <a:lnTo>
                  <a:pt x="2381643" y="1984170"/>
                </a:lnTo>
                <a:lnTo>
                  <a:pt x="2334446" y="1991950"/>
                </a:lnTo>
                <a:lnTo>
                  <a:pt x="2285641" y="1994349"/>
                </a:lnTo>
                <a:lnTo>
                  <a:pt x="2239590" y="1991465"/>
                </a:lnTo>
                <a:lnTo>
                  <a:pt x="2194356" y="1983622"/>
                </a:lnTo>
                <a:lnTo>
                  <a:pt x="2150329" y="1970936"/>
                </a:lnTo>
                <a:lnTo>
                  <a:pt x="2107898" y="1953522"/>
                </a:lnTo>
                <a:lnTo>
                  <a:pt x="2067455" y="1931497"/>
                </a:lnTo>
                <a:lnTo>
                  <a:pt x="2051695" y="1975590"/>
                </a:lnTo>
                <a:lnTo>
                  <a:pt x="2032151" y="2017232"/>
                </a:lnTo>
                <a:lnTo>
                  <a:pt x="2009078" y="2056287"/>
                </a:lnTo>
                <a:lnTo>
                  <a:pt x="1982732" y="2092618"/>
                </a:lnTo>
                <a:lnTo>
                  <a:pt x="1953369" y="2126091"/>
                </a:lnTo>
                <a:lnTo>
                  <a:pt x="1921243" y="2156569"/>
                </a:lnTo>
                <a:lnTo>
                  <a:pt x="1886611" y="2183917"/>
                </a:lnTo>
                <a:lnTo>
                  <a:pt x="1849727" y="2207999"/>
                </a:lnTo>
                <a:lnTo>
                  <a:pt x="1810848" y="2228680"/>
                </a:lnTo>
                <a:lnTo>
                  <a:pt x="1770228" y="2245823"/>
                </a:lnTo>
                <a:lnTo>
                  <a:pt x="1728124" y="2259293"/>
                </a:lnTo>
                <a:lnTo>
                  <a:pt x="1684789" y="2268954"/>
                </a:lnTo>
                <a:lnTo>
                  <a:pt x="1640481" y="2274670"/>
                </a:lnTo>
                <a:lnTo>
                  <a:pt x="1595455" y="2276306"/>
                </a:lnTo>
                <a:lnTo>
                  <a:pt x="1549965" y="2273727"/>
                </a:lnTo>
                <a:lnTo>
                  <a:pt x="1504267" y="2266795"/>
                </a:lnTo>
                <a:lnTo>
                  <a:pt x="1458617" y="2255376"/>
                </a:lnTo>
                <a:lnTo>
                  <a:pt x="1413193" y="2239236"/>
                </a:lnTo>
                <a:lnTo>
                  <a:pt x="1369852" y="2218858"/>
                </a:lnTo>
                <a:lnTo>
                  <a:pt x="1328875" y="2194447"/>
                </a:lnTo>
                <a:lnTo>
                  <a:pt x="1290542" y="2166208"/>
                </a:lnTo>
                <a:lnTo>
                  <a:pt x="1255132" y="2134347"/>
                </a:lnTo>
                <a:lnTo>
                  <a:pt x="1222926" y="2099069"/>
                </a:lnTo>
                <a:lnTo>
                  <a:pt x="1194203" y="2060579"/>
                </a:lnTo>
                <a:lnTo>
                  <a:pt x="1151858" y="2083518"/>
                </a:lnTo>
                <a:lnTo>
                  <a:pt x="1108434" y="2102475"/>
                </a:lnTo>
                <a:lnTo>
                  <a:pt x="1064161" y="2117507"/>
                </a:lnTo>
                <a:lnTo>
                  <a:pt x="1019269" y="2128671"/>
                </a:lnTo>
                <a:lnTo>
                  <a:pt x="973988" y="2136024"/>
                </a:lnTo>
                <a:lnTo>
                  <a:pt x="928549" y="2139624"/>
                </a:lnTo>
                <a:lnTo>
                  <a:pt x="883180" y="2139526"/>
                </a:lnTo>
                <a:lnTo>
                  <a:pt x="838113" y="2135789"/>
                </a:lnTo>
                <a:lnTo>
                  <a:pt x="793576" y="2128468"/>
                </a:lnTo>
                <a:lnTo>
                  <a:pt x="749801" y="2117622"/>
                </a:lnTo>
                <a:lnTo>
                  <a:pt x="707017" y="2103307"/>
                </a:lnTo>
                <a:lnTo>
                  <a:pt x="665453" y="2085579"/>
                </a:lnTo>
                <a:lnTo>
                  <a:pt x="625341" y="2064497"/>
                </a:lnTo>
                <a:lnTo>
                  <a:pt x="586909" y="2040117"/>
                </a:lnTo>
                <a:lnTo>
                  <a:pt x="550388" y="2012495"/>
                </a:lnTo>
                <a:lnTo>
                  <a:pt x="516008" y="1981690"/>
                </a:lnTo>
                <a:lnTo>
                  <a:pt x="483999" y="1947758"/>
                </a:lnTo>
                <a:lnTo>
                  <a:pt x="454590" y="1910755"/>
                </a:lnTo>
                <a:lnTo>
                  <a:pt x="428012" y="1870740"/>
                </a:lnTo>
                <a:lnTo>
                  <a:pt x="422170" y="1860745"/>
                </a:lnTo>
                <a:lnTo>
                  <a:pt x="375489" y="1862757"/>
                </a:lnTo>
                <a:lnTo>
                  <a:pt x="330155" y="1858131"/>
                </a:lnTo>
                <a:lnTo>
                  <a:pt x="286711" y="1847288"/>
                </a:lnTo>
                <a:lnTo>
                  <a:pt x="245697" y="1830652"/>
                </a:lnTo>
                <a:lnTo>
                  <a:pt x="207656" y="1808646"/>
                </a:lnTo>
                <a:lnTo>
                  <a:pt x="173129" y="1781691"/>
                </a:lnTo>
                <a:lnTo>
                  <a:pt x="142657" y="1750211"/>
                </a:lnTo>
                <a:lnTo>
                  <a:pt x="116783" y="1714629"/>
                </a:lnTo>
                <a:lnTo>
                  <a:pt x="96047" y="1675366"/>
                </a:lnTo>
                <a:lnTo>
                  <a:pt x="80992" y="1632846"/>
                </a:lnTo>
                <a:lnTo>
                  <a:pt x="72158" y="1587492"/>
                </a:lnTo>
                <a:lnTo>
                  <a:pt x="70153" y="1542030"/>
                </a:lnTo>
                <a:lnTo>
                  <a:pt x="74783" y="1497231"/>
                </a:lnTo>
                <a:lnTo>
                  <a:pt x="85827" y="1453769"/>
                </a:lnTo>
                <a:lnTo>
                  <a:pt x="103062" y="1412318"/>
                </a:lnTo>
                <a:lnTo>
                  <a:pt x="126266" y="1373555"/>
                </a:lnTo>
                <a:lnTo>
                  <a:pt x="155216" y="1338153"/>
                </a:lnTo>
                <a:lnTo>
                  <a:pt x="116843" y="1311840"/>
                </a:lnTo>
                <a:lnTo>
                  <a:pt x="83580" y="1281012"/>
                </a:lnTo>
                <a:lnTo>
                  <a:pt x="55602" y="1246330"/>
                </a:lnTo>
                <a:lnTo>
                  <a:pt x="33081" y="1208458"/>
                </a:lnTo>
                <a:lnTo>
                  <a:pt x="16192" y="1168058"/>
                </a:lnTo>
                <a:lnTo>
                  <a:pt x="5107" y="1125794"/>
                </a:lnTo>
                <a:lnTo>
                  <a:pt x="0" y="1082328"/>
                </a:lnTo>
                <a:lnTo>
                  <a:pt x="1044" y="1038323"/>
                </a:lnTo>
                <a:lnTo>
                  <a:pt x="8414" y="994443"/>
                </a:lnTo>
                <a:lnTo>
                  <a:pt x="22282" y="951349"/>
                </a:lnTo>
                <a:lnTo>
                  <a:pt x="42821" y="909705"/>
                </a:lnTo>
                <a:lnTo>
                  <a:pt x="71153" y="869167"/>
                </a:lnTo>
                <a:lnTo>
                  <a:pt x="105094" y="833981"/>
                </a:lnTo>
                <a:lnTo>
                  <a:pt x="143882" y="804629"/>
                </a:lnTo>
                <a:lnTo>
                  <a:pt x="186755" y="781595"/>
                </a:lnTo>
                <a:lnTo>
                  <a:pt x="232951" y="765363"/>
                </a:lnTo>
                <a:lnTo>
                  <a:pt x="281708" y="756416"/>
                </a:lnTo>
                <a:lnTo>
                  <a:pt x="284375" y="749431"/>
                </a:lnTo>
                <a:close/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082290" y="4992980"/>
            <a:ext cx="183515" cy="42545"/>
          </a:xfrm>
          <a:custGeom>
            <a:avLst/>
            <a:gdLst/>
            <a:ahLst/>
            <a:cxnLst/>
            <a:rect l="l" t="t" r="r" b="b"/>
            <a:pathLst>
              <a:path w="183514" h="42545">
                <a:moveTo>
                  <a:pt x="183134" y="41986"/>
                </a:moveTo>
                <a:lnTo>
                  <a:pt x="135356" y="42057"/>
                </a:lnTo>
                <a:lnTo>
                  <a:pt x="88376" y="34961"/>
                </a:lnTo>
                <a:lnTo>
                  <a:pt x="42991" y="20881"/>
                </a:ln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346959" y="5494350"/>
            <a:ext cx="80645" cy="20320"/>
          </a:xfrm>
          <a:custGeom>
            <a:avLst/>
            <a:gdLst/>
            <a:ahLst/>
            <a:cxnLst/>
            <a:rect l="l" t="t" r="r" b="b"/>
            <a:pathLst>
              <a:path w="80645" h="20320">
                <a:moveTo>
                  <a:pt x="80137" y="0"/>
                </a:moveTo>
                <a:lnTo>
                  <a:pt x="60650" y="6971"/>
                </a:lnTo>
                <a:lnTo>
                  <a:pt x="40735" y="12655"/>
                </a:lnTo>
                <a:lnTo>
                  <a:pt x="20486" y="17034"/>
                </a:lnTo>
                <a:lnTo>
                  <a:pt x="0" y="20091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069460" y="5623446"/>
            <a:ext cx="48260" cy="92075"/>
          </a:xfrm>
          <a:custGeom>
            <a:avLst/>
            <a:gdLst/>
            <a:ahLst/>
            <a:cxnLst/>
            <a:rect l="l" t="t" r="r" b="b"/>
            <a:pathLst>
              <a:path w="48260" h="92075">
                <a:moveTo>
                  <a:pt x="48260" y="91655"/>
                </a:moveTo>
                <a:lnTo>
                  <a:pt x="34379" y="69730"/>
                </a:lnTo>
                <a:lnTo>
                  <a:pt x="21701" y="47113"/>
                </a:lnTo>
                <a:lnTo>
                  <a:pt x="10237" y="23854"/>
                </a:ln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991609" y="5486566"/>
            <a:ext cx="19685" cy="100965"/>
          </a:xfrm>
          <a:custGeom>
            <a:avLst/>
            <a:gdLst/>
            <a:ahLst/>
            <a:cxnLst/>
            <a:rect l="l" t="t" r="r" b="b"/>
            <a:pathLst>
              <a:path w="19685" h="100964">
                <a:moveTo>
                  <a:pt x="19176" y="0"/>
                </a:moveTo>
                <a:lnTo>
                  <a:pt x="16394" y="25492"/>
                </a:lnTo>
                <a:lnTo>
                  <a:pt x="12255" y="50784"/>
                </a:lnTo>
                <a:lnTo>
                  <a:pt x="6782" y="75823"/>
                </a:lnTo>
                <a:lnTo>
                  <a:pt x="0" y="100558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394326" y="4865204"/>
            <a:ext cx="235585" cy="375920"/>
          </a:xfrm>
          <a:custGeom>
            <a:avLst/>
            <a:gdLst/>
            <a:ahLst/>
            <a:cxnLst/>
            <a:rect l="l" t="t" r="r" b="b"/>
            <a:pathLst>
              <a:path w="235585" h="375920">
                <a:moveTo>
                  <a:pt x="0" y="0"/>
                </a:moveTo>
                <a:lnTo>
                  <a:pt x="41828" y="23206"/>
                </a:lnTo>
                <a:lnTo>
                  <a:pt x="80214" y="50612"/>
                </a:lnTo>
                <a:lnTo>
                  <a:pt x="114920" y="81841"/>
                </a:lnTo>
                <a:lnTo>
                  <a:pt x="145712" y="116516"/>
                </a:lnTo>
                <a:lnTo>
                  <a:pt x="172354" y="154260"/>
                </a:lnTo>
                <a:lnTo>
                  <a:pt x="194611" y="194697"/>
                </a:lnTo>
                <a:lnTo>
                  <a:pt x="212247" y="237451"/>
                </a:lnTo>
                <a:lnTo>
                  <a:pt x="225027" y="282144"/>
                </a:lnTo>
                <a:lnTo>
                  <a:pt x="232715" y="328400"/>
                </a:lnTo>
                <a:lnTo>
                  <a:pt x="235076" y="375843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844160" y="4464939"/>
            <a:ext cx="104775" cy="140970"/>
          </a:xfrm>
          <a:custGeom>
            <a:avLst/>
            <a:gdLst/>
            <a:ahLst/>
            <a:cxnLst/>
            <a:rect l="l" t="t" r="r" b="b"/>
            <a:pathLst>
              <a:path w="104775" h="140970">
                <a:moveTo>
                  <a:pt x="104775" y="0"/>
                </a:moveTo>
                <a:lnTo>
                  <a:pt x="84885" y="39562"/>
                </a:lnTo>
                <a:lnTo>
                  <a:pt x="60626" y="76469"/>
                </a:lnTo>
                <a:lnTo>
                  <a:pt x="32248" y="110353"/>
                </a:lnTo>
                <a:lnTo>
                  <a:pt x="0" y="140843"/>
                </a:lnTo>
              </a:path>
            </a:pathLst>
          </a:custGeom>
          <a:ln w="50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697602" y="3941953"/>
            <a:ext cx="5715" cy="66675"/>
          </a:xfrm>
          <a:custGeom>
            <a:avLst/>
            <a:gdLst/>
            <a:ahLst/>
            <a:cxnLst/>
            <a:rect l="l" t="t" r="r" b="b"/>
            <a:pathLst>
              <a:path w="5714" h="66675">
                <a:moveTo>
                  <a:pt x="0" y="0"/>
                </a:moveTo>
                <a:lnTo>
                  <a:pt x="2623" y="16541"/>
                </a:lnTo>
                <a:lnTo>
                  <a:pt x="4413" y="33178"/>
                </a:lnTo>
                <a:lnTo>
                  <a:pt x="5393" y="49863"/>
                </a:lnTo>
                <a:lnTo>
                  <a:pt x="5587" y="66548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028947" y="3779520"/>
            <a:ext cx="53975" cy="85090"/>
          </a:xfrm>
          <a:custGeom>
            <a:avLst/>
            <a:gdLst/>
            <a:ahLst/>
            <a:cxnLst/>
            <a:rect l="l" t="t" r="r" b="b"/>
            <a:pathLst>
              <a:path w="53975" h="85089">
                <a:moveTo>
                  <a:pt x="0" y="84836"/>
                </a:moveTo>
                <a:lnTo>
                  <a:pt x="11090" y="62204"/>
                </a:lnTo>
                <a:lnTo>
                  <a:pt x="23764" y="40465"/>
                </a:lnTo>
                <a:lnTo>
                  <a:pt x="37986" y="19702"/>
                </a:lnTo>
                <a:lnTo>
                  <a:pt x="5372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527296" y="3831589"/>
            <a:ext cx="26034" cy="73660"/>
          </a:xfrm>
          <a:custGeom>
            <a:avLst/>
            <a:gdLst/>
            <a:ahLst/>
            <a:cxnLst/>
            <a:rect l="l" t="t" r="r" b="b"/>
            <a:pathLst>
              <a:path w="26035" h="73660">
                <a:moveTo>
                  <a:pt x="0" y="73152"/>
                </a:moveTo>
                <a:lnTo>
                  <a:pt x="4782" y="54328"/>
                </a:lnTo>
                <a:lnTo>
                  <a:pt x="10731" y="35813"/>
                </a:lnTo>
                <a:lnTo>
                  <a:pt x="17823" y="17680"/>
                </a:lnTo>
                <a:lnTo>
                  <a:pt x="26034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938523" y="3929633"/>
            <a:ext cx="93980" cy="71120"/>
          </a:xfrm>
          <a:custGeom>
            <a:avLst/>
            <a:gdLst/>
            <a:ahLst/>
            <a:cxnLst/>
            <a:rect l="l" t="t" r="r" b="b"/>
            <a:pathLst>
              <a:path w="93979" h="71119">
                <a:moveTo>
                  <a:pt x="0" y="0"/>
                </a:moveTo>
                <a:lnTo>
                  <a:pt x="25114" y="15611"/>
                </a:lnTo>
                <a:lnTo>
                  <a:pt x="49180" y="32686"/>
                </a:lnTo>
                <a:lnTo>
                  <a:pt x="72151" y="51167"/>
                </a:lnTo>
                <a:lnTo>
                  <a:pt x="93979" y="70993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208147" y="4413122"/>
            <a:ext cx="16510" cy="74930"/>
          </a:xfrm>
          <a:custGeom>
            <a:avLst/>
            <a:gdLst/>
            <a:ahLst/>
            <a:cxnLst/>
            <a:rect l="l" t="t" r="r" b="b"/>
            <a:pathLst>
              <a:path w="16510" h="74929">
                <a:moveTo>
                  <a:pt x="16382" y="74675"/>
                </a:moveTo>
                <a:lnTo>
                  <a:pt x="11144" y="56274"/>
                </a:lnTo>
                <a:lnTo>
                  <a:pt x="6667" y="37671"/>
                </a:lnTo>
                <a:lnTo>
                  <a:pt x="2952" y="18901"/>
                </a:ln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96595" y="2031112"/>
            <a:ext cx="1003300" cy="58991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 fontAlgn="auto">
              <a:lnSpc>
                <a:spcPts val="2039"/>
              </a:lnSpc>
              <a:spcBef>
                <a:spcPts val="470"/>
              </a:spcBef>
              <a:spcAft>
                <a:spcPts val="0"/>
              </a:spcAft>
            </a:pP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attacker  ne</a:t>
            </a:r>
            <a:r>
              <a:rPr b="1" spc="-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</a:t>
            </a:r>
            <a:r>
              <a:rPr b="1" spc="3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w</a:t>
            </a: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ork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0" y="1948687"/>
            <a:ext cx="2621280" cy="4052570"/>
          </a:xfrm>
          <a:custGeom>
            <a:avLst/>
            <a:gdLst/>
            <a:ahLst/>
            <a:cxnLst/>
            <a:rect l="l" t="t" r="r" b="b"/>
            <a:pathLst>
              <a:path w="2621280" h="4052570">
                <a:moveTo>
                  <a:pt x="0" y="4052062"/>
                </a:moveTo>
                <a:lnTo>
                  <a:pt x="2621280" y="4052062"/>
                </a:lnTo>
                <a:lnTo>
                  <a:pt x="2621280" y="0"/>
                </a:lnTo>
                <a:lnTo>
                  <a:pt x="0" y="0"/>
                </a:lnTo>
                <a:lnTo>
                  <a:pt x="0" y="4052062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6545580" y="3267143"/>
            <a:ext cx="2598420" cy="2733675"/>
          </a:xfrm>
          <a:custGeom>
            <a:avLst/>
            <a:gdLst/>
            <a:ahLst/>
            <a:cxnLst/>
            <a:rect l="l" t="t" r="r" b="b"/>
            <a:pathLst>
              <a:path w="2598420" h="2733675">
                <a:moveTo>
                  <a:pt x="2598420" y="0"/>
                </a:moveTo>
                <a:lnTo>
                  <a:pt x="0" y="0"/>
                </a:lnTo>
                <a:lnTo>
                  <a:pt x="0" y="2733605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192901" y="4776089"/>
            <a:ext cx="400316" cy="38529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811271" y="2484373"/>
            <a:ext cx="2933065" cy="2828290"/>
          </a:xfrm>
          <a:custGeom>
            <a:avLst/>
            <a:gdLst/>
            <a:ahLst/>
            <a:cxnLst/>
            <a:rect l="l" t="t" r="r" b="b"/>
            <a:pathLst>
              <a:path w="2933065" h="2828290">
                <a:moveTo>
                  <a:pt x="2834389" y="2766567"/>
                </a:moveTo>
                <a:lnTo>
                  <a:pt x="2783585" y="2795181"/>
                </a:lnTo>
                <a:lnTo>
                  <a:pt x="2778339" y="2799708"/>
                </a:lnTo>
                <a:lnTo>
                  <a:pt x="2775330" y="2805691"/>
                </a:lnTo>
                <a:lnTo>
                  <a:pt x="2774799" y="2812363"/>
                </a:lnTo>
                <a:lnTo>
                  <a:pt x="2776981" y="2818955"/>
                </a:lnTo>
                <a:lnTo>
                  <a:pt x="2781496" y="2824208"/>
                </a:lnTo>
                <a:lnTo>
                  <a:pt x="2787475" y="2827212"/>
                </a:lnTo>
                <a:lnTo>
                  <a:pt x="2794144" y="2827751"/>
                </a:lnTo>
                <a:lnTo>
                  <a:pt x="2800730" y="2825610"/>
                </a:lnTo>
                <a:lnTo>
                  <a:pt x="2902477" y="2768346"/>
                </a:lnTo>
                <a:lnTo>
                  <a:pt x="2897631" y="2768346"/>
                </a:lnTo>
                <a:lnTo>
                  <a:pt x="2863341" y="2767825"/>
                </a:lnTo>
                <a:lnTo>
                  <a:pt x="2834389" y="2766567"/>
                </a:lnTo>
                <a:close/>
              </a:path>
              <a:path w="2933065" h="2828290">
                <a:moveTo>
                  <a:pt x="2863196" y="2750343"/>
                </a:moveTo>
                <a:lnTo>
                  <a:pt x="2834389" y="2766567"/>
                </a:lnTo>
                <a:lnTo>
                  <a:pt x="2863341" y="2767825"/>
                </a:lnTo>
                <a:lnTo>
                  <a:pt x="2897631" y="2768346"/>
                </a:lnTo>
                <a:lnTo>
                  <a:pt x="2897668" y="2765844"/>
                </a:lnTo>
                <a:lnTo>
                  <a:pt x="2888869" y="2765844"/>
                </a:lnTo>
                <a:lnTo>
                  <a:pt x="2863196" y="2750343"/>
                </a:lnTo>
                <a:close/>
              </a:path>
              <a:path w="2933065" h="2828290">
                <a:moveTo>
                  <a:pt x="2796500" y="2670886"/>
                </a:moveTo>
                <a:lnTo>
                  <a:pt x="2789840" y="2671219"/>
                </a:lnTo>
                <a:lnTo>
                  <a:pt x="2783800" y="2674033"/>
                </a:lnTo>
                <a:lnTo>
                  <a:pt x="2779140" y="2679141"/>
                </a:lnTo>
                <a:lnTo>
                  <a:pt x="2776749" y="2685668"/>
                </a:lnTo>
                <a:lnTo>
                  <a:pt x="2777061" y="2692353"/>
                </a:lnTo>
                <a:lnTo>
                  <a:pt x="2832005" y="2731510"/>
                </a:lnTo>
                <a:lnTo>
                  <a:pt x="2898139" y="2733433"/>
                </a:lnTo>
                <a:lnTo>
                  <a:pt x="2897631" y="2768346"/>
                </a:lnTo>
                <a:lnTo>
                  <a:pt x="2902477" y="2768346"/>
                </a:lnTo>
                <a:lnTo>
                  <a:pt x="2932556" y="2751416"/>
                </a:lnTo>
                <a:lnTo>
                  <a:pt x="2803016" y="2673223"/>
                </a:lnTo>
                <a:lnTo>
                  <a:pt x="2796500" y="2670886"/>
                </a:lnTo>
                <a:close/>
              </a:path>
              <a:path w="2933065" h="2828290">
                <a:moveTo>
                  <a:pt x="34925" y="0"/>
                </a:moveTo>
                <a:lnTo>
                  <a:pt x="0" y="508"/>
                </a:lnTo>
                <a:lnTo>
                  <a:pt x="1142" y="65024"/>
                </a:lnTo>
                <a:lnTo>
                  <a:pt x="4190" y="129921"/>
                </a:lnTo>
                <a:lnTo>
                  <a:pt x="9525" y="194945"/>
                </a:lnTo>
                <a:lnTo>
                  <a:pt x="16890" y="259714"/>
                </a:lnTo>
                <a:lnTo>
                  <a:pt x="26162" y="324484"/>
                </a:lnTo>
                <a:lnTo>
                  <a:pt x="37591" y="389000"/>
                </a:lnTo>
                <a:lnTo>
                  <a:pt x="50800" y="453263"/>
                </a:lnTo>
                <a:lnTo>
                  <a:pt x="65912" y="517398"/>
                </a:lnTo>
                <a:lnTo>
                  <a:pt x="83057" y="581278"/>
                </a:lnTo>
                <a:lnTo>
                  <a:pt x="101853" y="644778"/>
                </a:lnTo>
                <a:lnTo>
                  <a:pt x="122681" y="707898"/>
                </a:lnTo>
                <a:lnTo>
                  <a:pt x="145160" y="770763"/>
                </a:lnTo>
                <a:lnTo>
                  <a:pt x="169417" y="833246"/>
                </a:lnTo>
                <a:lnTo>
                  <a:pt x="195325" y="895223"/>
                </a:lnTo>
                <a:lnTo>
                  <a:pt x="223012" y="956944"/>
                </a:lnTo>
                <a:lnTo>
                  <a:pt x="252221" y="1018032"/>
                </a:lnTo>
                <a:lnTo>
                  <a:pt x="283082" y="1078611"/>
                </a:lnTo>
                <a:lnTo>
                  <a:pt x="315594" y="1138555"/>
                </a:lnTo>
                <a:lnTo>
                  <a:pt x="349630" y="1198118"/>
                </a:lnTo>
                <a:lnTo>
                  <a:pt x="385063" y="1256919"/>
                </a:lnTo>
                <a:lnTo>
                  <a:pt x="460375" y="1372489"/>
                </a:lnTo>
                <a:lnTo>
                  <a:pt x="541401" y="1485392"/>
                </a:lnTo>
                <a:lnTo>
                  <a:pt x="627633" y="1595246"/>
                </a:lnTo>
                <a:lnTo>
                  <a:pt x="719074" y="1701927"/>
                </a:lnTo>
                <a:lnTo>
                  <a:pt x="815466" y="1804924"/>
                </a:lnTo>
                <a:lnTo>
                  <a:pt x="916177" y="1904111"/>
                </a:lnTo>
                <a:lnTo>
                  <a:pt x="1021206" y="1999361"/>
                </a:lnTo>
                <a:lnTo>
                  <a:pt x="1130427" y="2090165"/>
                </a:lnTo>
                <a:lnTo>
                  <a:pt x="1243202" y="2176399"/>
                </a:lnTo>
                <a:lnTo>
                  <a:pt x="1359662" y="2257945"/>
                </a:lnTo>
                <a:lnTo>
                  <a:pt x="1479168" y="2334374"/>
                </a:lnTo>
                <a:lnTo>
                  <a:pt x="1601724" y="2405532"/>
                </a:lnTo>
                <a:lnTo>
                  <a:pt x="1727072" y="2471051"/>
                </a:lnTo>
                <a:lnTo>
                  <a:pt x="1854707" y="2530830"/>
                </a:lnTo>
                <a:lnTo>
                  <a:pt x="1919604" y="2558503"/>
                </a:lnTo>
                <a:lnTo>
                  <a:pt x="1984755" y="2584564"/>
                </a:lnTo>
                <a:lnTo>
                  <a:pt x="2050414" y="2608999"/>
                </a:lnTo>
                <a:lnTo>
                  <a:pt x="2116454" y="2631909"/>
                </a:lnTo>
                <a:lnTo>
                  <a:pt x="2183003" y="2653093"/>
                </a:lnTo>
                <a:lnTo>
                  <a:pt x="2249931" y="2672651"/>
                </a:lnTo>
                <a:lnTo>
                  <a:pt x="2317115" y="2690482"/>
                </a:lnTo>
                <a:lnTo>
                  <a:pt x="2384679" y="2706585"/>
                </a:lnTo>
                <a:lnTo>
                  <a:pt x="2452496" y="2720975"/>
                </a:lnTo>
                <a:lnTo>
                  <a:pt x="2520568" y="2733446"/>
                </a:lnTo>
                <a:lnTo>
                  <a:pt x="2588894" y="2744101"/>
                </a:lnTo>
                <a:lnTo>
                  <a:pt x="2657347" y="2752928"/>
                </a:lnTo>
                <a:lnTo>
                  <a:pt x="2725928" y="2759837"/>
                </a:lnTo>
                <a:lnTo>
                  <a:pt x="2794634" y="2764840"/>
                </a:lnTo>
                <a:lnTo>
                  <a:pt x="2834389" y="2766567"/>
                </a:lnTo>
                <a:lnTo>
                  <a:pt x="2863196" y="2750343"/>
                </a:lnTo>
                <a:lnTo>
                  <a:pt x="2832005" y="2731510"/>
                </a:lnTo>
                <a:lnTo>
                  <a:pt x="2797048" y="2730004"/>
                </a:lnTo>
                <a:lnTo>
                  <a:pt x="2729356" y="2725089"/>
                </a:lnTo>
                <a:lnTo>
                  <a:pt x="2661792" y="2718295"/>
                </a:lnTo>
                <a:lnTo>
                  <a:pt x="2594229" y="2709595"/>
                </a:lnTo>
                <a:lnTo>
                  <a:pt x="2526918" y="2699092"/>
                </a:lnTo>
                <a:lnTo>
                  <a:pt x="2459735" y="2686812"/>
                </a:lnTo>
                <a:lnTo>
                  <a:pt x="2392806" y="2672613"/>
                </a:lnTo>
                <a:lnTo>
                  <a:pt x="2326131" y="2656725"/>
                </a:lnTo>
                <a:lnTo>
                  <a:pt x="2259710" y="2639123"/>
                </a:lnTo>
                <a:lnTo>
                  <a:pt x="2193670" y="2619819"/>
                </a:lnTo>
                <a:lnTo>
                  <a:pt x="2127884" y="2598902"/>
                </a:lnTo>
                <a:lnTo>
                  <a:pt x="2062606" y="2576271"/>
                </a:lnTo>
                <a:lnTo>
                  <a:pt x="1997709" y="2552128"/>
                </a:lnTo>
                <a:lnTo>
                  <a:pt x="1933193" y="2526385"/>
                </a:lnTo>
                <a:lnTo>
                  <a:pt x="1869566" y="2499194"/>
                </a:lnTo>
                <a:lnTo>
                  <a:pt x="1743202" y="2440101"/>
                </a:lnTo>
                <a:lnTo>
                  <a:pt x="1619377" y="2375319"/>
                </a:lnTo>
                <a:lnTo>
                  <a:pt x="1498091" y="2304935"/>
                </a:lnTo>
                <a:lnTo>
                  <a:pt x="1379727" y="2229358"/>
                </a:lnTo>
                <a:lnTo>
                  <a:pt x="1264412" y="2148713"/>
                </a:lnTo>
                <a:lnTo>
                  <a:pt x="1152652" y="2063369"/>
                </a:lnTo>
                <a:lnTo>
                  <a:pt x="1044701" y="1973452"/>
                </a:lnTo>
                <a:lnTo>
                  <a:pt x="940688" y="1879219"/>
                </a:lnTo>
                <a:lnTo>
                  <a:pt x="840866" y="1781048"/>
                </a:lnTo>
                <a:lnTo>
                  <a:pt x="745616" y="1679194"/>
                </a:lnTo>
                <a:lnTo>
                  <a:pt x="655065" y="1573783"/>
                </a:lnTo>
                <a:lnTo>
                  <a:pt x="569721" y="1465071"/>
                </a:lnTo>
                <a:lnTo>
                  <a:pt x="489584" y="1353439"/>
                </a:lnTo>
                <a:lnTo>
                  <a:pt x="415035" y="1238884"/>
                </a:lnTo>
                <a:lnTo>
                  <a:pt x="379983" y="1180719"/>
                </a:lnTo>
                <a:lnTo>
                  <a:pt x="346328" y="1121918"/>
                </a:lnTo>
                <a:lnTo>
                  <a:pt x="314197" y="1062736"/>
                </a:lnTo>
                <a:lnTo>
                  <a:pt x="283717" y="1002919"/>
                </a:lnTo>
                <a:lnTo>
                  <a:pt x="254888" y="942594"/>
                </a:lnTo>
                <a:lnTo>
                  <a:pt x="227583" y="881761"/>
                </a:lnTo>
                <a:lnTo>
                  <a:pt x="201929" y="820674"/>
                </a:lnTo>
                <a:lnTo>
                  <a:pt x="178053" y="758951"/>
                </a:lnTo>
                <a:lnTo>
                  <a:pt x="155828" y="697102"/>
                </a:lnTo>
                <a:lnTo>
                  <a:pt x="135381" y="634873"/>
                </a:lnTo>
                <a:lnTo>
                  <a:pt x="116712" y="572262"/>
                </a:lnTo>
                <a:lnTo>
                  <a:pt x="99949" y="509396"/>
                </a:lnTo>
                <a:lnTo>
                  <a:pt x="84962" y="446277"/>
                </a:lnTo>
                <a:lnTo>
                  <a:pt x="71881" y="382905"/>
                </a:lnTo>
                <a:lnTo>
                  <a:pt x="60832" y="319531"/>
                </a:lnTo>
                <a:lnTo>
                  <a:pt x="51562" y="255777"/>
                </a:lnTo>
                <a:lnTo>
                  <a:pt x="44322" y="192024"/>
                </a:lnTo>
                <a:lnTo>
                  <a:pt x="39115" y="128270"/>
                </a:lnTo>
                <a:lnTo>
                  <a:pt x="35940" y="64388"/>
                </a:lnTo>
                <a:lnTo>
                  <a:pt x="34925" y="0"/>
                </a:lnTo>
                <a:close/>
              </a:path>
              <a:path w="2933065" h="2828290">
                <a:moveTo>
                  <a:pt x="2889250" y="2735668"/>
                </a:moveTo>
                <a:lnTo>
                  <a:pt x="2863196" y="2750343"/>
                </a:lnTo>
                <a:lnTo>
                  <a:pt x="2888869" y="2765844"/>
                </a:lnTo>
                <a:lnTo>
                  <a:pt x="2889250" y="2735668"/>
                </a:lnTo>
                <a:close/>
              </a:path>
              <a:path w="2933065" h="2828290">
                <a:moveTo>
                  <a:pt x="2898107" y="2735668"/>
                </a:moveTo>
                <a:lnTo>
                  <a:pt x="2889250" y="2735668"/>
                </a:lnTo>
                <a:lnTo>
                  <a:pt x="2888869" y="2765844"/>
                </a:lnTo>
                <a:lnTo>
                  <a:pt x="2897668" y="2765844"/>
                </a:lnTo>
                <a:lnTo>
                  <a:pt x="2898107" y="2735668"/>
                </a:lnTo>
                <a:close/>
              </a:path>
              <a:path w="2933065" h="2828290">
                <a:moveTo>
                  <a:pt x="2832005" y="2731510"/>
                </a:moveTo>
                <a:lnTo>
                  <a:pt x="2863196" y="2750343"/>
                </a:lnTo>
                <a:lnTo>
                  <a:pt x="2889250" y="2735668"/>
                </a:lnTo>
                <a:lnTo>
                  <a:pt x="2898107" y="2735668"/>
                </a:lnTo>
                <a:lnTo>
                  <a:pt x="2898139" y="2733433"/>
                </a:lnTo>
                <a:lnTo>
                  <a:pt x="2864865" y="2732925"/>
                </a:lnTo>
                <a:lnTo>
                  <a:pt x="2832005" y="27315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2150491" y="5192129"/>
            <a:ext cx="4281170" cy="245745"/>
          </a:xfrm>
          <a:custGeom>
            <a:avLst/>
            <a:gdLst/>
            <a:ahLst/>
            <a:cxnLst/>
            <a:rect l="l" t="t" r="r" b="b"/>
            <a:pathLst>
              <a:path w="4281170" h="245745">
                <a:moveTo>
                  <a:pt x="4278699" y="28549"/>
                </a:moveTo>
                <a:lnTo>
                  <a:pt x="4242308" y="28549"/>
                </a:lnTo>
                <a:lnTo>
                  <a:pt x="4242943" y="47586"/>
                </a:lnTo>
                <a:lnTo>
                  <a:pt x="4206727" y="48854"/>
                </a:lnTo>
                <a:lnTo>
                  <a:pt x="4207990" y="54119"/>
                </a:lnTo>
                <a:lnTo>
                  <a:pt x="4216590" y="65936"/>
                </a:lnTo>
                <a:lnTo>
                  <a:pt x="4229000" y="73674"/>
                </a:lnTo>
                <a:lnTo>
                  <a:pt x="4243958" y="76149"/>
                </a:lnTo>
                <a:lnTo>
                  <a:pt x="4258641" y="72638"/>
                </a:lnTo>
                <a:lnTo>
                  <a:pt x="4270454" y="64055"/>
                </a:lnTo>
                <a:lnTo>
                  <a:pt x="4278195" y="51667"/>
                </a:lnTo>
                <a:lnTo>
                  <a:pt x="4280661" y="36741"/>
                </a:lnTo>
                <a:lnTo>
                  <a:pt x="4278699" y="28549"/>
                </a:lnTo>
                <a:close/>
              </a:path>
              <a:path w="4281170" h="245745">
                <a:moveTo>
                  <a:pt x="4206082" y="29817"/>
                </a:moveTo>
                <a:lnTo>
                  <a:pt x="4166107" y="31216"/>
                </a:lnTo>
                <a:lnTo>
                  <a:pt x="4166743" y="50253"/>
                </a:lnTo>
                <a:lnTo>
                  <a:pt x="4206727" y="48854"/>
                </a:lnTo>
                <a:lnTo>
                  <a:pt x="4204461" y="39408"/>
                </a:lnTo>
                <a:lnTo>
                  <a:pt x="4206082" y="29817"/>
                </a:lnTo>
                <a:close/>
              </a:path>
              <a:path w="4281170" h="245745">
                <a:moveTo>
                  <a:pt x="4242308" y="28549"/>
                </a:moveTo>
                <a:lnTo>
                  <a:pt x="4206082" y="29817"/>
                </a:lnTo>
                <a:lnTo>
                  <a:pt x="4204461" y="39408"/>
                </a:lnTo>
                <a:lnTo>
                  <a:pt x="4206727" y="48854"/>
                </a:lnTo>
                <a:lnTo>
                  <a:pt x="4242943" y="47586"/>
                </a:lnTo>
                <a:lnTo>
                  <a:pt x="4242308" y="28549"/>
                </a:lnTo>
                <a:close/>
              </a:path>
              <a:path w="4281170" h="245745">
                <a:moveTo>
                  <a:pt x="4241292" y="0"/>
                </a:moveTo>
                <a:lnTo>
                  <a:pt x="4226554" y="3510"/>
                </a:lnTo>
                <a:lnTo>
                  <a:pt x="4214733" y="12093"/>
                </a:lnTo>
                <a:lnTo>
                  <a:pt x="4206984" y="24481"/>
                </a:lnTo>
                <a:lnTo>
                  <a:pt x="4206082" y="29817"/>
                </a:lnTo>
                <a:lnTo>
                  <a:pt x="4242308" y="28549"/>
                </a:lnTo>
                <a:lnTo>
                  <a:pt x="4278699" y="28549"/>
                </a:lnTo>
                <a:lnTo>
                  <a:pt x="4277135" y="22024"/>
                </a:lnTo>
                <a:lnTo>
                  <a:pt x="4268549" y="10207"/>
                </a:lnTo>
                <a:lnTo>
                  <a:pt x="4256176" y="2472"/>
                </a:lnTo>
                <a:lnTo>
                  <a:pt x="4241292" y="0"/>
                </a:lnTo>
                <a:close/>
              </a:path>
              <a:path w="4281170" h="245745">
                <a:moveTo>
                  <a:pt x="4108957" y="33210"/>
                </a:moveTo>
                <a:lnTo>
                  <a:pt x="4032884" y="35864"/>
                </a:lnTo>
                <a:lnTo>
                  <a:pt x="4033520" y="54902"/>
                </a:lnTo>
                <a:lnTo>
                  <a:pt x="4109720" y="52247"/>
                </a:lnTo>
                <a:lnTo>
                  <a:pt x="4108957" y="33210"/>
                </a:lnTo>
                <a:close/>
              </a:path>
              <a:path w="4281170" h="245745">
                <a:moveTo>
                  <a:pt x="3975734" y="37858"/>
                </a:moveTo>
                <a:lnTo>
                  <a:pt x="3899534" y="40525"/>
                </a:lnTo>
                <a:lnTo>
                  <a:pt x="3900297" y="59562"/>
                </a:lnTo>
                <a:lnTo>
                  <a:pt x="3976370" y="56895"/>
                </a:lnTo>
                <a:lnTo>
                  <a:pt x="3975734" y="37858"/>
                </a:lnTo>
                <a:close/>
              </a:path>
              <a:path w="4281170" h="245745">
                <a:moveTo>
                  <a:pt x="3842511" y="42519"/>
                </a:moveTo>
                <a:lnTo>
                  <a:pt x="3766311" y="45173"/>
                </a:lnTo>
                <a:lnTo>
                  <a:pt x="3766947" y="64211"/>
                </a:lnTo>
                <a:lnTo>
                  <a:pt x="3843147" y="61556"/>
                </a:lnTo>
                <a:lnTo>
                  <a:pt x="3842511" y="42519"/>
                </a:lnTo>
                <a:close/>
              </a:path>
              <a:path w="4281170" h="245745">
                <a:moveTo>
                  <a:pt x="3709161" y="47167"/>
                </a:moveTo>
                <a:lnTo>
                  <a:pt x="3633088" y="49834"/>
                </a:lnTo>
                <a:lnTo>
                  <a:pt x="3633724" y="68872"/>
                </a:lnTo>
                <a:lnTo>
                  <a:pt x="3709797" y="66205"/>
                </a:lnTo>
                <a:lnTo>
                  <a:pt x="3709161" y="47167"/>
                </a:lnTo>
                <a:close/>
              </a:path>
              <a:path w="4281170" h="245745">
                <a:moveTo>
                  <a:pt x="3575938" y="51828"/>
                </a:moveTo>
                <a:lnTo>
                  <a:pt x="3499738" y="54482"/>
                </a:lnTo>
                <a:lnTo>
                  <a:pt x="3500374" y="73520"/>
                </a:lnTo>
                <a:lnTo>
                  <a:pt x="3576574" y="70865"/>
                </a:lnTo>
                <a:lnTo>
                  <a:pt x="3575938" y="51828"/>
                </a:lnTo>
                <a:close/>
              </a:path>
              <a:path w="4281170" h="245745">
                <a:moveTo>
                  <a:pt x="3442716" y="56476"/>
                </a:moveTo>
                <a:lnTo>
                  <a:pt x="3366516" y="59143"/>
                </a:lnTo>
                <a:lnTo>
                  <a:pt x="3367151" y="78181"/>
                </a:lnTo>
                <a:lnTo>
                  <a:pt x="3443351" y="75514"/>
                </a:lnTo>
                <a:lnTo>
                  <a:pt x="3442716" y="56476"/>
                </a:lnTo>
                <a:close/>
              </a:path>
              <a:path w="4281170" h="245745">
                <a:moveTo>
                  <a:pt x="3309366" y="61137"/>
                </a:moveTo>
                <a:lnTo>
                  <a:pt x="3233293" y="63792"/>
                </a:lnTo>
                <a:lnTo>
                  <a:pt x="3233928" y="82829"/>
                </a:lnTo>
                <a:lnTo>
                  <a:pt x="3310001" y="80175"/>
                </a:lnTo>
                <a:lnTo>
                  <a:pt x="3309366" y="61137"/>
                </a:lnTo>
                <a:close/>
              </a:path>
              <a:path w="4281170" h="245745">
                <a:moveTo>
                  <a:pt x="3176143" y="65785"/>
                </a:moveTo>
                <a:lnTo>
                  <a:pt x="3099943" y="68452"/>
                </a:lnTo>
                <a:lnTo>
                  <a:pt x="3100578" y="87490"/>
                </a:lnTo>
                <a:lnTo>
                  <a:pt x="3176778" y="84823"/>
                </a:lnTo>
                <a:lnTo>
                  <a:pt x="3176143" y="65785"/>
                </a:lnTo>
                <a:close/>
              </a:path>
              <a:path w="4281170" h="245745">
                <a:moveTo>
                  <a:pt x="3042793" y="70446"/>
                </a:moveTo>
                <a:lnTo>
                  <a:pt x="2966720" y="73101"/>
                </a:lnTo>
                <a:lnTo>
                  <a:pt x="2967355" y="92138"/>
                </a:lnTo>
                <a:lnTo>
                  <a:pt x="3043555" y="89484"/>
                </a:lnTo>
                <a:lnTo>
                  <a:pt x="3042793" y="70446"/>
                </a:lnTo>
                <a:close/>
              </a:path>
              <a:path w="4281170" h="245745">
                <a:moveTo>
                  <a:pt x="2909570" y="75095"/>
                </a:moveTo>
                <a:lnTo>
                  <a:pt x="2833370" y="77762"/>
                </a:lnTo>
                <a:lnTo>
                  <a:pt x="2834132" y="96799"/>
                </a:lnTo>
                <a:lnTo>
                  <a:pt x="2910205" y="94132"/>
                </a:lnTo>
                <a:lnTo>
                  <a:pt x="2909570" y="75095"/>
                </a:lnTo>
                <a:close/>
              </a:path>
              <a:path w="4281170" h="245745">
                <a:moveTo>
                  <a:pt x="2776347" y="79755"/>
                </a:moveTo>
                <a:lnTo>
                  <a:pt x="2700147" y="82410"/>
                </a:lnTo>
                <a:lnTo>
                  <a:pt x="2700782" y="101447"/>
                </a:lnTo>
                <a:lnTo>
                  <a:pt x="2776982" y="98793"/>
                </a:lnTo>
                <a:lnTo>
                  <a:pt x="2776347" y="79755"/>
                </a:lnTo>
                <a:close/>
              </a:path>
              <a:path w="4281170" h="245745">
                <a:moveTo>
                  <a:pt x="2642997" y="84404"/>
                </a:moveTo>
                <a:lnTo>
                  <a:pt x="2566923" y="87071"/>
                </a:lnTo>
                <a:lnTo>
                  <a:pt x="2567559" y="106108"/>
                </a:lnTo>
                <a:lnTo>
                  <a:pt x="2643759" y="103441"/>
                </a:lnTo>
                <a:lnTo>
                  <a:pt x="2642997" y="84404"/>
                </a:lnTo>
                <a:close/>
              </a:path>
              <a:path w="4281170" h="245745">
                <a:moveTo>
                  <a:pt x="2509773" y="89065"/>
                </a:moveTo>
                <a:lnTo>
                  <a:pt x="2433573" y="91719"/>
                </a:lnTo>
                <a:lnTo>
                  <a:pt x="2434335" y="110756"/>
                </a:lnTo>
                <a:lnTo>
                  <a:pt x="2510409" y="108102"/>
                </a:lnTo>
                <a:lnTo>
                  <a:pt x="2509773" y="89065"/>
                </a:lnTo>
                <a:close/>
              </a:path>
              <a:path w="4281170" h="245745">
                <a:moveTo>
                  <a:pt x="2376550" y="93713"/>
                </a:moveTo>
                <a:lnTo>
                  <a:pt x="2300350" y="96380"/>
                </a:lnTo>
                <a:lnTo>
                  <a:pt x="2300985" y="115417"/>
                </a:lnTo>
                <a:lnTo>
                  <a:pt x="2377185" y="112750"/>
                </a:lnTo>
                <a:lnTo>
                  <a:pt x="2376550" y="93713"/>
                </a:lnTo>
                <a:close/>
              </a:path>
              <a:path w="4281170" h="245745">
                <a:moveTo>
                  <a:pt x="2243200" y="98374"/>
                </a:moveTo>
                <a:lnTo>
                  <a:pt x="2167128" y="101028"/>
                </a:lnTo>
                <a:lnTo>
                  <a:pt x="2167762" y="120065"/>
                </a:lnTo>
                <a:lnTo>
                  <a:pt x="2243962" y="117411"/>
                </a:lnTo>
                <a:lnTo>
                  <a:pt x="2243200" y="98374"/>
                </a:lnTo>
                <a:close/>
              </a:path>
              <a:path w="4281170" h="245745">
                <a:moveTo>
                  <a:pt x="2109978" y="103022"/>
                </a:moveTo>
                <a:lnTo>
                  <a:pt x="2033778" y="105689"/>
                </a:lnTo>
                <a:lnTo>
                  <a:pt x="2034539" y="124726"/>
                </a:lnTo>
                <a:lnTo>
                  <a:pt x="2110612" y="122059"/>
                </a:lnTo>
                <a:lnTo>
                  <a:pt x="2109978" y="103022"/>
                </a:lnTo>
                <a:close/>
              </a:path>
              <a:path w="4281170" h="245745">
                <a:moveTo>
                  <a:pt x="1976755" y="107683"/>
                </a:moveTo>
                <a:lnTo>
                  <a:pt x="1900555" y="110337"/>
                </a:lnTo>
                <a:lnTo>
                  <a:pt x="1901189" y="129374"/>
                </a:lnTo>
                <a:lnTo>
                  <a:pt x="1977389" y="126720"/>
                </a:lnTo>
                <a:lnTo>
                  <a:pt x="1976755" y="107683"/>
                </a:lnTo>
                <a:close/>
              </a:path>
              <a:path w="4281170" h="245745">
                <a:moveTo>
                  <a:pt x="1843405" y="112331"/>
                </a:moveTo>
                <a:lnTo>
                  <a:pt x="1767332" y="114998"/>
                </a:lnTo>
                <a:lnTo>
                  <a:pt x="1767967" y="134035"/>
                </a:lnTo>
                <a:lnTo>
                  <a:pt x="1844039" y="131368"/>
                </a:lnTo>
                <a:lnTo>
                  <a:pt x="1843405" y="112331"/>
                </a:lnTo>
                <a:close/>
              </a:path>
              <a:path w="4281170" h="245745">
                <a:moveTo>
                  <a:pt x="1710182" y="116992"/>
                </a:moveTo>
                <a:lnTo>
                  <a:pt x="1633982" y="119646"/>
                </a:lnTo>
                <a:lnTo>
                  <a:pt x="1634617" y="138683"/>
                </a:lnTo>
                <a:lnTo>
                  <a:pt x="1710817" y="136029"/>
                </a:lnTo>
                <a:lnTo>
                  <a:pt x="1710182" y="116992"/>
                </a:lnTo>
                <a:close/>
              </a:path>
              <a:path w="4281170" h="245745">
                <a:moveTo>
                  <a:pt x="1576832" y="121640"/>
                </a:moveTo>
                <a:lnTo>
                  <a:pt x="1500758" y="124307"/>
                </a:lnTo>
                <a:lnTo>
                  <a:pt x="1501394" y="143344"/>
                </a:lnTo>
                <a:lnTo>
                  <a:pt x="1577594" y="140677"/>
                </a:lnTo>
                <a:lnTo>
                  <a:pt x="1576832" y="121640"/>
                </a:lnTo>
                <a:close/>
              </a:path>
              <a:path w="4281170" h="245745">
                <a:moveTo>
                  <a:pt x="1443608" y="126301"/>
                </a:moveTo>
                <a:lnTo>
                  <a:pt x="1367408" y="128955"/>
                </a:lnTo>
                <a:lnTo>
                  <a:pt x="1368170" y="147993"/>
                </a:lnTo>
                <a:lnTo>
                  <a:pt x="1444244" y="145338"/>
                </a:lnTo>
                <a:lnTo>
                  <a:pt x="1443608" y="126301"/>
                </a:lnTo>
                <a:close/>
              </a:path>
              <a:path w="4281170" h="245745">
                <a:moveTo>
                  <a:pt x="1310385" y="130949"/>
                </a:moveTo>
                <a:lnTo>
                  <a:pt x="1234185" y="133616"/>
                </a:lnTo>
                <a:lnTo>
                  <a:pt x="1234820" y="152653"/>
                </a:lnTo>
                <a:lnTo>
                  <a:pt x="1311020" y="149986"/>
                </a:lnTo>
                <a:lnTo>
                  <a:pt x="1310385" y="130949"/>
                </a:lnTo>
                <a:close/>
              </a:path>
              <a:path w="4281170" h="245745">
                <a:moveTo>
                  <a:pt x="1177035" y="135610"/>
                </a:moveTo>
                <a:lnTo>
                  <a:pt x="1100962" y="138264"/>
                </a:lnTo>
                <a:lnTo>
                  <a:pt x="1101597" y="157302"/>
                </a:lnTo>
                <a:lnTo>
                  <a:pt x="1177797" y="154647"/>
                </a:lnTo>
                <a:lnTo>
                  <a:pt x="1177035" y="135610"/>
                </a:lnTo>
                <a:close/>
              </a:path>
              <a:path w="4281170" h="245745">
                <a:moveTo>
                  <a:pt x="1043813" y="140258"/>
                </a:moveTo>
                <a:lnTo>
                  <a:pt x="967613" y="142925"/>
                </a:lnTo>
                <a:lnTo>
                  <a:pt x="968375" y="161963"/>
                </a:lnTo>
                <a:lnTo>
                  <a:pt x="1044447" y="159296"/>
                </a:lnTo>
                <a:lnTo>
                  <a:pt x="1043813" y="140258"/>
                </a:lnTo>
                <a:close/>
              </a:path>
              <a:path w="4281170" h="245745">
                <a:moveTo>
                  <a:pt x="910589" y="144919"/>
                </a:moveTo>
                <a:lnTo>
                  <a:pt x="834389" y="147573"/>
                </a:lnTo>
                <a:lnTo>
                  <a:pt x="835025" y="166611"/>
                </a:lnTo>
                <a:lnTo>
                  <a:pt x="911225" y="163956"/>
                </a:lnTo>
                <a:lnTo>
                  <a:pt x="910589" y="144919"/>
                </a:lnTo>
                <a:close/>
              </a:path>
              <a:path w="4281170" h="245745">
                <a:moveTo>
                  <a:pt x="777239" y="149567"/>
                </a:moveTo>
                <a:lnTo>
                  <a:pt x="701166" y="152234"/>
                </a:lnTo>
                <a:lnTo>
                  <a:pt x="701801" y="171272"/>
                </a:lnTo>
                <a:lnTo>
                  <a:pt x="778001" y="168605"/>
                </a:lnTo>
                <a:lnTo>
                  <a:pt x="777239" y="149567"/>
                </a:lnTo>
                <a:close/>
              </a:path>
              <a:path w="4281170" h="245745">
                <a:moveTo>
                  <a:pt x="644016" y="154228"/>
                </a:moveTo>
                <a:lnTo>
                  <a:pt x="567816" y="156883"/>
                </a:lnTo>
                <a:lnTo>
                  <a:pt x="568578" y="175920"/>
                </a:lnTo>
                <a:lnTo>
                  <a:pt x="644651" y="173266"/>
                </a:lnTo>
                <a:lnTo>
                  <a:pt x="644016" y="154228"/>
                </a:lnTo>
                <a:close/>
              </a:path>
              <a:path w="4281170" h="245745">
                <a:moveTo>
                  <a:pt x="510794" y="158876"/>
                </a:moveTo>
                <a:lnTo>
                  <a:pt x="434594" y="161543"/>
                </a:lnTo>
                <a:lnTo>
                  <a:pt x="435228" y="180581"/>
                </a:lnTo>
                <a:lnTo>
                  <a:pt x="511428" y="177914"/>
                </a:lnTo>
                <a:lnTo>
                  <a:pt x="510794" y="158876"/>
                </a:lnTo>
                <a:close/>
              </a:path>
              <a:path w="4281170" h="245745">
                <a:moveTo>
                  <a:pt x="377444" y="163537"/>
                </a:moveTo>
                <a:lnTo>
                  <a:pt x="301370" y="166192"/>
                </a:lnTo>
                <a:lnTo>
                  <a:pt x="302006" y="185229"/>
                </a:lnTo>
                <a:lnTo>
                  <a:pt x="378078" y="182575"/>
                </a:lnTo>
                <a:lnTo>
                  <a:pt x="377444" y="163537"/>
                </a:lnTo>
                <a:close/>
              </a:path>
              <a:path w="4281170" h="245745">
                <a:moveTo>
                  <a:pt x="244220" y="168186"/>
                </a:moveTo>
                <a:lnTo>
                  <a:pt x="168020" y="170853"/>
                </a:lnTo>
                <a:lnTo>
                  <a:pt x="168656" y="189890"/>
                </a:lnTo>
                <a:lnTo>
                  <a:pt x="244856" y="187223"/>
                </a:lnTo>
                <a:lnTo>
                  <a:pt x="244220" y="168186"/>
                </a:lnTo>
                <a:close/>
              </a:path>
              <a:path w="4281170" h="245745">
                <a:moveTo>
                  <a:pt x="124713" y="118351"/>
                </a:moveTo>
                <a:lnTo>
                  <a:pt x="0" y="186245"/>
                </a:lnTo>
                <a:lnTo>
                  <a:pt x="129031" y="245275"/>
                </a:lnTo>
                <a:lnTo>
                  <a:pt x="124713" y="11835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742816" y="3831997"/>
            <a:ext cx="2085339" cy="824865"/>
          </a:xfrm>
          <a:custGeom>
            <a:avLst/>
            <a:gdLst/>
            <a:ahLst/>
            <a:cxnLst/>
            <a:rect l="l" t="t" r="r" b="b"/>
            <a:pathLst>
              <a:path w="2085340" h="824864">
                <a:moveTo>
                  <a:pt x="0" y="824839"/>
                </a:moveTo>
                <a:lnTo>
                  <a:pt x="2085213" y="824839"/>
                </a:lnTo>
                <a:lnTo>
                  <a:pt x="2085213" y="0"/>
                </a:lnTo>
                <a:lnTo>
                  <a:pt x="0" y="0"/>
                </a:lnTo>
                <a:lnTo>
                  <a:pt x="0" y="824839"/>
                </a:lnTo>
                <a:close/>
              </a:path>
            </a:pathLst>
          </a:custGeom>
          <a:solidFill>
            <a:srgbClr val="FF8F8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4742816" y="3831997"/>
            <a:ext cx="2085339" cy="824865"/>
          </a:xfrm>
          <a:custGeom>
            <a:avLst/>
            <a:gdLst/>
            <a:ahLst/>
            <a:cxnLst/>
            <a:rect l="l" t="t" r="r" b="b"/>
            <a:pathLst>
              <a:path w="2085340" h="824864">
                <a:moveTo>
                  <a:pt x="0" y="824839"/>
                </a:moveTo>
                <a:lnTo>
                  <a:pt x="2085213" y="824839"/>
                </a:lnTo>
                <a:lnTo>
                  <a:pt x="2085213" y="0"/>
                </a:lnTo>
                <a:lnTo>
                  <a:pt x="0" y="0"/>
                </a:lnTo>
                <a:lnTo>
                  <a:pt x="0" y="824839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747577" y="3792855"/>
            <a:ext cx="1783714" cy="81470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495934" marR="65405" indent="-129539" fontAlgn="auto">
              <a:lnSpc>
                <a:spcPts val="2860"/>
              </a:lnSpc>
              <a:spcBef>
                <a:spcPts val="605"/>
              </a:spcBef>
              <a:spcAft>
                <a:spcPts val="0"/>
              </a:spcAft>
            </a:pPr>
            <a:r>
              <a:rPr sz="2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v</a:t>
            </a:r>
            <a:r>
              <a:rPr sz="2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ant</a:t>
            </a:r>
            <a:r>
              <a:rPr sz="2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</a:t>
            </a:r>
            <a:r>
              <a:rPr sz="2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ge  point?</a:t>
            </a:r>
            <a:endParaRPr sz="2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2957958" y="1036194"/>
            <a:ext cx="3096895" cy="2319655"/>
          </a:xfrm>
          <a:custGeom>
            <a:avLst/>
            <a:gdLst/>
            <a:ahLst/>
            <a:cxnLst/>
            <a:rect l="l" t="t" r="r" b="b"/>
            <a:pathLst>
              <a:path w="3096895" h="2319655">
                <a:moveTo>
                  <a:pt x="0" y="1159764"/>
                </a:moveTo>
                <a:lnTo>
                  <a:pt x="1548383" y="0"/>
                </a:lnTo>
                <a:lnTo>
                  <a:pt x="3096768" y="1159764"/>
                </a:lnTo>
                <a:lnTo>
                  <a:pt x="1548383" y="2319528"/>
                </a:lnTo>
                <a:lnTo>
                  <a:pt x="0" y="1159764"/>
                </a:lnTo>
                <a:close/>
              </a:path>
            </a:pathLst>
          </a:custGeom>
          <a:ln w="920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9" name="object 49"/>
          <p:cNvSpPr txBox="1">
            <a:spLocks noGrp="1"/>
          </p:cNvSpPr>
          <p:nvPr>
            <p:ph type="title"/>
          </p:nvPr>
        </p:nvSpPr>
        <p:spPr>
          <a:xfrm>
            <a:off x="-22" y="857251"/>
            <a:ext cx="9144045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1440">
              <a:spcBef>
                <a:spcPts val="105"/>
              </a:spcBef>
            </a:pPr>
            <a:r>
              <a:rPr spc="-5" dirty="0"/>
              <a:t>Attack</a:t>
            </a:r>
            <a:r>
              <a:rPr spc="-10" dirty="0"/>
              <a:t> </a:t>
            </a:r>
            <a:r>
              <a:rPr spc="-5" dirty="0"/>
              <a:t>details</a:t>
            </a:r>
          </a:p>
        </p:txBody>
      </p:sp>
      <p:sp>
        <p:nvSpPr>
          <p:cNvPr id="50" name="object 50"/>
          <p:cNvSpPr/>
          <p:nvPr/>
        </p:nvSpPr>
        <p:spPr>
          <a:xfrm>
            <a:off x="722376" y="3760470"/>
            <a:ext cx="697992" cy="129692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746759" y="3722370"/>
            <a:ext cx="618744" cy="12954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784186" y="3790951"/>
            <a:ext cx="575310" cy="1193165"/>
          </a:xfrm>
          <a:custGeom>
            <a:avLst/>
            <a:gdLst/>
            <a:ahLst/>
            <a:cxnLst/>
            <a:rect l="l" t="t" r="r" b="b"/>
            <a:pathLst>
              <a:path w="575310" h="1193164">
                <a:moveTo>
                  <a:pt x="574840" y="905510"/>
                </a:moveTo>
                <a:lnTo>
                  <a:pt x="0" y="905510"/>
                </a:lnTo>
                <a:lnTo>
                  <a:pt x="287439" y="1192949"/>
                </a:lnTo>
                <a:lnTo>
                  <a:pt x="574840" y="905510"/>
                </a:lnTo>
                <a:close/>
              </a:path>
              <a:path w="575310" h="1193164">
                <a:moveTo>
                  <a:pt x="431152" y="0"/>
                </a:moveTo>
                <a:lnTo>
                  <a:pt x="143713" y="0"/>
                </a:lnTo>
                <a:lnTo>
                  <a:pt x="143713" y="905510"/>
                </a:lnTo>
                <a:lnTo>
                  <a:pt x="431152" y="905510"/>
                </a:lnTo>
                <a:lnTo>
                  <a:pt x="4311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784186" y="3790951"/>
            <a:ext cx="575310" cy="1193165"/>
          </a:xfrm>
          <a:custGeom>
            <a:avLst/>
            <a:gdLst/>
            <a:ahLst/>
            <a:cxnLst/>
            <a:rect l="l" t="t" r="r" b="b"/>
            <a:pathLst>
              <a:path w="575310" h="1193164">
                <a:moveTo>
                  <a:pt x="431152" y="0"/>
                </a:moveTo>
                <a:lnTo>
                  <a:pt x="431152" y="905510"/>
                </a:lnTo>
                <a:lnTo>
                  <a:pt x="574840" y="905510"/>
                </a:lnTo>
                <a:lnTo>
                  <a:pt x="287439" y="1192949"/>
                </a:lnTo>
                <a:lnTo>
                  <a:pt x="0" y="905510"/>
                </a:lnTo>
                <a:lnTo>
                  <a:pt x="143713" y="905510"/>
                </a:lnTo>
                <a:lnTo>
                  <a:pt x="143713" y="0"/>
                </a:lnTo>
                <a:lnTo>
                  <a:pt x="431152" y="0"/>
                </a:lnTo>
                <a:close/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948913" y="3886200"/>
            <a:ext cx="294953" cy="86106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 fontAlgn="auto">
              <a:lnSpc>
                <a:spcPts val="2315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training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439673" y="3963937"/>
            <a:ext cx="2388235" cy="459105"/>
          </a:xfrm>
          <a:custGeom>
            <a:avLst/>
            <a:gdLst/>
            <a:ahLst/>
            <a:cxnLst/>
            <a:rect l="l" t="t" r="r" b="b"/>
            <a:pathLst>
              <a:path w="2388235" h="459104">
                <a:moveTo>
                  <a:pt x="0" y="458584"/>
                </a:moveTo>
                <a:lnTo>
                  <a:pt x="2387854" y="458584"/>
                </a:lnTo>
                <a:lnTo>
                  <a:pt x="2387854" y="0"/>
                </a:lnTo>
                <a:lnTo>
                  <a:pt x="0" y="0"/>
                </a:lnTo>
                <a:lnTo>
                  <a:pt x="0" y="4585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1439673" y="3963937"/>
            <a:ext cx="2388235" cy="459105"/>
          </a:xfrm>
          <a:custGeom>
            <a:avLst/>
            <a:gdLst/>
            <a:ahLst/>
            <a:cxnLst/>
            <a:rect l="l" t="t" r="r" b="b"/>
            <a:pathLst>
              <a:path w="2388235" h="459104">
                <a:moveTo>
                  <a:pt x="0" y="458584"/>
                </a:moveTo>
                <a:lnTo>
                  <a:pt x="2387854" y="458584"/>
                </a:lnTo>
                <a:lnTo>
                  <a:pt x="2387854" y="0"/>
                </a:lnTo>
                <a:lnTo>
                  <a:pt x="0" y="0"/>
                </a:lnTo>
                <a:lnTo>
                  <a:pt x="0" y="458584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444435" y="3924503"/>
            <a:ext cx="11626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39090" fontAlgn="auto">
              <a:spcBef>
                <a:spcPts val="95"/>
              </a:spcBef>
              <a:spcAft>
                <a:spcPts val="0"/>
              </a:spcAft>
            </a:pPr>
            <a:r>
              <a:rPr sz="2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neur</a:t>
            </a:r>
            <a:endParaRPr sz="2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2540363" y="3924503"/>
            <a:ext cx="12827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fontAlgn="auto">
              <a:spcBef>
                <a:spcPts val="95"/>
              </a:spcBef>
              <a:spcAft>
                <a:spcPts val="0"/>
              </a:spcAft>
            </a:pPr>
            <a:r>
              <a:rPr sz="2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al net</a:t>
            </a:r>
            <a:endParaRPr sz="2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121920" y="2670811"/>
            <a:ext cx="1708404" cy="100279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180784" y="2708719"/>
            <a:ext cx="1591310" cy="887094"/>
          </a:xfrm>
          <a:custGeom>
            <a:avLst/>
            <a:gdLst/>
            <a:ahLst/>
            <a:cxnLst/>
            <a:rect l="l" t="t" r="r" b="b"/>
            <a:pathLst>
              <a:path w="1591310" h="887094">
                <a:moveTo>
                  <a:pt x="0" y="887031"/>
                </a:moveTo>
                <a:lnTo>
                  <a:pt x="1590929" y="887031"/>
                </a:lnTo>
                <a:lnTo>
                  <a:pt x="1590929" y="0"/>
                </a:lnTo>
                <a:lnTo>
                  <a:pt x="0" y="0"/>
                </a:lnTo>
                <a:lnTo>
                  <a:pt x="0" y="887031"/>
                </a:lnTo>
                <a:close/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289559" y="2785111"/>
            <a:ext cx="1711452" cy="100431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347676" y="2823527"/>
            <a:ext cx="1595755" cy="887094"/>
          </a:xfrm>
          <a:custGeom>
            <a:avLst/>
            <a:gdLst/>
            <a:ahLst/>
            <a:cxnLst/>
            <a:rect l="l" t="t" r="r" b="b"/>
            <a:pathLst>
              <a:path w="1595755" h="887094">
                <a:moveTo>
                  <a:pt x="0" y="887031"/>
                </a:moveTo>
                <a:lnTo>
                  <a:pt x="1595246" y="887031"/>
                </a:lnTo>
                <a:lnTo>
                  <a:pt x="1595246" y="0"/>
                </a:lnTo>
                <a:lnTo>
                  <a:pt x="0" y="0"/>
                </a:lnTo>
                <a:lnTo>
                  <a:pt x="0" y="887031"/>
                </a:lnTo>
                <a:close/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455676" y="2861311"/>
            <a:ext cx="1726692" cy="100279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423673" y="3018282"/>
            <a:ext cx="1874519" cy="72542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514565" y="2899219"/>
            <a:ext cx="1609090" cy="887094"/>
          </a:xfrm>
          <a:custGeom>
            <a:avLst/>
            <a:gdLst/>
            <a:ahLst/>
            <a:cxnLst/>
            <a:rect l="l" t="t" r="r" b="b"/>
            <a:pathLst>
              <a:path w="1609089" h="887094">
                <a:moveTo>
                  <a:pt x="0" y="887031"/>
                </a:moveTo>
                <a:lnTo>
                  <a:pt x="1608963" y="887031"/>
                </a:lnTo>
                <a:lnTo>
                  <a:pt x="1608963" y="0"/>
                </a:lnTo>
                <a:lnTo>
                  <a:pt x="0" y="0"/>
                </a:lnTo>
                <a:lnTo>
                  <a:pt x="0" y="887031"/>
                </a:lnTo>
                <a:close/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514565" y="2899220"/>
            <a:ext cx="1257300" cy="597599"/>
          </a:xfrm>
          <a:prstGeom prst="rect">
            <a:avLst/>
          </a:prstGeom>
          <a:ln w="31750">
            <a:solidFill>
              <a:srgbClr val="000000"/>
            </a:solidFill>
          </a:ln>
        </p:spPr>
        <p:txBody>
          <a:bodyPr vert="horz" wrap="square" lIns="0" tIns="226060" rIns="0" bIns="0" rtlCol="0">
            <a:spAutoFit/>
          </a:bodyPr>
          <a:lstStyle/>
          <a:p>
            <a:pPr marL="133985" fontAlgn="auto">
              <a:spcBef>
                <a:spcPts val="1780"/>
              </a:spcBef>
              <a:spcAft>
                <a:spcPts val="0"/>
              </a:spcAft>
            </a:pPr>
            <a:r>
              <a:rPr sz="24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metada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68" name="object 6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dirty="0">
                <a:ea typeface="+mn-ea"/>
              </a:rPr>
              <a:pPr marL="25400" fontAlgn="auto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</a:pPr>
              <a:t>107</a:t>
            </a:fld>
            <a:endParaRPr dirty="0">
              <a:ea typeface="+mn-ea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704342" y="3112593"/>
            <a:ext cx="419734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24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ta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492379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7678" y="1725981"/>
            <a:ext cx="6734429" cy="39612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643884" y="2588514"/>
            <a:ext cx="2279904" cy="7010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582923" y="2512314"/>
            <a:ext cx="2357628" cy="8778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65930" y="2591055"/>
            <a:ext cx="1924050" cy="58991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 fontAlgn="auto">
              <a:lnSpc>
                <a:spcPts val="2039"/>
              </a:lnSpc>
              <a:spcBef>
                <a:spcPts val="470"/>
              </a:spcBef>
              <a:spcAft>
                <a:spcPts val="0"/>
              </a:spcAft>
            </a:pPr>
            <a:r>
              <a:rPr spc="-10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traffic </a:t>
            </a:r>
            <a:r>
              <a:rPr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burst</a:t>
            </a:r>
            <a:r>
              <a:rPr spc="-95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sizes  (scaled</a:t>
            </a:r>
            <a:r>
              <a:rPr spc="-55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down)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965955" y="3266314"/>
            <a:ext cx="288290" cy="151765"/>
          </a:xfrm>
          <a:custGeom>
            <a:avLst/>
            <a:gdLst/>
            <a:ahLst/>
            <a:cxnLst/>
            <a:rect l="l" t="t" r="r" b="b"/>
            <a:pathLst>
              <a:path w="288289" h="151764">
                <a:moveTo>
                  <a:pt x="288036" y="0"/>
                </a:moveTo>
                <a:lnTo>
                  <a:pt x="0" y="151256"/>
                </a:lnTo>
              </a:path>
            </a:pathLst>
          </a:custGeom>
          <a:ln w="952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554602" y="3266313"/>
            <a:ext cx="85725" cy="194310"/>
          </a:xfrm>
          <a:custGeom>
            <a:avLst/>
            <a:gdLst/>
            <a:ahLst/>
            <a:cxnLst/>
            <a:rect l="l" t="t" r="r" b="b"/>
            <a:pathLst>
              <a:path w="85725" h="194310">
                <a:moveTo>
                  <a:pt x="0" y="0"/>
                </a:moveTo>
                <a:lnTo>
                  <a:pt x="85725" y="19431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665347" y="3266313"/>
            <a:ext cx="485775" cy="38100"/>
          </a:xfrm>
          <a:custGeom>
            <a:avLst/>
            <a:gdLst/>
            <a:ahLst/>
            <a:cxnLst/>
            <a:rect l="l" t="t" r="r" b="b"/>
            <a:pathLst>
              <a:path w="485775" h="38100">
                <a:moveTo>
                  <a:pt x="485266" y="0"/>
                </a:moveTo>
                <a:lnTo>
                  <a:pt x="0" y="37845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708404" y="2964942"/>
            <a:ext cx="1365504" cy="7010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647445" y="2888742"/>
            <a:ext cx="1490471" cy="8778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29562" y="2967737"/>
            <a:ext cx="1059815" cy="58991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 fontAlgn="auto">
              <a:lnSpc>
                <a:spcPts val="2039"/>
              </a:lnSpc>
              <a:spcBef>
                <a:spcPts val="470"/>
              </a:spcBef>
              <a:spcAft>
                <a:spcPts val="0"/>
              </a:spcAft>
            </a:pPr>
            <a:r>
              <a:rPr dirty="0">
                <a:solidFill>
                  <a:srgbClr val="00AF50"/>
                </a:solidFill>
                <a:latin typeface="Arial"/>
                <a:ea typeface="+mn-ea"/>
                <a:cs typeface="Arial"/>
              </a:rPr>
              <a:t>Mess</a:t>
            </a:r>
            <a:r>
              <a:rPr spc="5" dirty="0">
                <a:solidFill>
                  <a:srgbClr val="00AF50"/>
                </a:solidFill>
                <a:latin typeface="Arial"/>
                <a:ea typeface="+mn-ea"/>
                <a:cs typeface="Arial"/>
              </a:rPr>
              <a:t>a</a:t>
            </a:r>
            <a:r>
              <a:rPr dirty="0">
                <a:solidFill>
                  <a:srgbClr val="00AF50"/>
                </a:solidFill>
                <a:latin typeface="Arial"/>
                <a:ea typeface="+mn-ea"/>
                <a:cs typeface="Arial"/>
              </a:rPr>
              <a:t>ge  delays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622805" y="3563620"/>
            <a:ext cx="266065" cy="198120"/>
          </a:xfrm>
          <a:custGeom>
            <a:avLst/>
            <a:gdLst/>
            <a:ahLst/>
            <a:cxnLst/>
            <a:rect l="l" t="t" r="r" b="b"/>
            <a:pathLst>
              <a:path w="266064" h="198119">
                <a:moveTo>
                  <a:pt x="265938" y="197612"/>
                </a:moveTo>
                <a:lnTo>
                  <a:pt x="0" y="0"/>
                </a:lnTo>
              </a:path>
            </a:pathLst>
          </a:custGeom>
          <a:ln w="9525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432304" y="3602863"/>
            <a:ext cx="72390" cy="158750"/>
          </a:xfrm>
          <a:custGeom>
            <a:avLst/>
            <a:gdLst/>
            <a:ahLst/>
            <a:cxnLst/>
            <a:rect l="l" t="t" r="r" b="b"/>
            <a:pathLst>
              <a:path w="72389" h="158750">
                <a:moveTo>
                  <a:pt x="72262" y="158369"/>
                </a:moveTo>
                <a:lnTo>
                  <a:pt x="0" y="0"/>
                </a:lnTo>
              </a:path>
            </a:pathLst>
          </a:custGeom>
          <a:ln w="9525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916558" y="3582923"/>
            <a:ext cx="281305" cy="187960"/>
          </a:xfrm>
          <a:custGeom>
            <a:avLst/>
            <a:gdLst/>
            <a:ahLst/>
            <a:cxnLst/>
            <a:rect l="l" t="t" r="r" b="b"/>
            <a:pathLst>
              <a:path w="281305" h="187960">
                <a:moveTo>
                  <a:pt x="0" y="187578"/>
                </a:moveTo>
                <a:lnTo>
                  <a:pt x="281178" y="0"/>
                </a:lnTo>
              </a:path>
            </a:pathLst>
          </a:custGeom>
          <a:ln w="9524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779264" y="3261486"/>
            <a:ext cx="660400" cy="199390"/>
          </a:xfrm>
          <a:custGeom>
            <a:avLst/>
            <a:gdLst/>
            <a:ahLst/>
            <a:cxnLst/>
            <a:rect l="l" t="t" r="r" b="b"/>
            <a:pathLst>
              <a:path w="660400" h="199389">
                <a:moveTo>
                  <a:pt x="0" y="0"/>
                </a:moveTo>
                <a:lnTo>
                  <a:pt x="660400" y="199136"/>
                </a:lnTo>
              </a:path>
            </a:pathLst>
          </a:custGeom>
          <a:ln w="952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78739" y="881381"/>
            <a:ext cx="230759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dirty="0"/>
              <a:t>Del</a:t>
            </a:r>
            <a:r>
              <a:rPr spc="-15" dirty="0"/>
              <a:t>a</a:t>
            </a:r>
            <a:r>
              <a:rPr spc="5" dirty="0"/>
              <a:t>y</a:t>
            </a:r>
            <a:r>
              <a:rPr dirty="0"/>
              <a:t>-b</a:t>
            </a:r>
            <a:r>
              <a:rPr spc="-10" dirty="0"/>
              <a:t>u</a:t>
            </a:r>
            <a:r>
              <a:rPr dirty="0"/>
              <a:t>rsts</a:t>
            </a:r>
          </a:p>
        </p:txBody>
      </p:sp>
      <p:sp>
        <p:nvSpPr>
          <p:cNvPr id="19" name="object 19"/>
          <p:cNvSpPr/>
          <p:nvPr/>
        </p:nvSpPr>
        <p:spPr>
          <a:xfrm>
            <a:off x="616915" y="1725942"/>
            <a:ext cx="354330" cy="4123054"/>
          </a:xfrm>
          <a:custGeom>
            <a:avLst/>
            <a:gdLst/>
            <a:ahLst/>
            <a:cxnLst/>
            <a:rect l="l" t="t" r="r" b="b"/>
            <a:pathLst>
              <a:path w="354330" h="4123054">
                <a:moveTo>
                  <a:pt x="0" y="4123054"/>
                </a:moveTo>
                <a:lnTo>
                  <a:pt x="353948" y="4123054"/>
                </a:lnTo>
                <a:lnTo>
                  <a:pt x="353948" y="0"/>
                </a:lnTo>
                <a:lnTo>
                  <a:pt x="0" y="0"/>
                </a:lnTo>
                <a:lnTo>
                  <a:pt x="0" y="41230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20428" y="2659409"/>
            <a:ext cx="294953" cy="22618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fontAlgn="auto">
              <a:lnSpc>
                <a:spcPts val="2315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delay</a:t>
            </a:r>
            <a:r>
              <a:rPr spc="-6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(milliseconds)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01117" y="5495048"/>
            <a:ext cx="6551295" cy="354330"/>
          </a:xfrm>
          <a:custGeom>
            <a:avLst/>
            <a:gdLst/>
            <a:ahLst/>
            <a:cxnLst/>
            <a:rect l="l" t="t" r="r" b="b"/>
            <a:pathLst>
              <a:path w="6551295" h="354329">
                <a:moveTo>
                  <a:pt x="0" y="353949"/>
                </a:moveTo>
                <a:lnTo>
                  <a:pt x="6551041" y="353949"/>
                </a:lnTo>
                <a:lnTo>
                  <a:pt x="6551041" y="0"/>
                </a:lnTo>
                <a:lnTo>
                  <a:pt x="0" y="0"/>
                </a:lnTo>
                <a:lnTo>
                  <a:pt x="0" y="3539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229102" y="5500095"/>
            <a:ext cx="16960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lnSpc>
                <a:spcPts val="2315"/>
              </a:lnSpc>
              <a:spcBef>
                <a:spcPts val="0"/>
              </a:spcBef>
              <a:spcAft>
                <a:spcPts val="0"/>
              </a:spcAft>
            </a:pPr>
            <a:r>
              <a:rPr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time</a:t>
            </a:r>
            <a:r>
              <a:rPr spc="-5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(seconds)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dirty="0">
                <a:ea typeface="+mn-ea"/>
              </a:rPr>
              <a:pPr marL="25400" fontAlgn="auto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</a:pPr>
              <a:t>108</a:t>
            </a:fld>
            <a:endParaRPr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8561431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7678" y="1725981"/>
            <a:ext cx="6734429" cy="39612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268211" y="1192529"/>
            <a:ext cx="2648712" cy="20177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211824" y="1120902"/>
            <a:ext cx="2731007" cy="21732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315836" y="1219708"/>
            <a:ext cx="2553842" cy="192354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15836" y="1219708"/>
            <a:ext cx="2553970" cy="1924050"/>
          </a:xfrm>
          <a:prstGeom prst="rect">
            <a:avLst/>
          </a:prstGeom>
          <a:ln w="9525">
            <a:solidFill>
              <a:srgbClr val="D0D0D0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92075" marR="177800" fontAlgn="auto">
              <a:lnSpc>
                <a:spcPct val="85000"/>
              </a:lnSpc>
              <a:spcBef>
                <a:spcPts val="305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For each </a:t>
            </a:r>
            <a:r>
              <a:rPr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traffic 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burst, compute  aggregate delay  induced. </a:t>
            </a:r>
            <a:r>
              <a:rPr spc="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Use 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resulting</a:t>
            </a:r>
            <a:r>
              <a:rPr spc="-9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time-series  as input to neural  network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643884" y="2588514"/>
            <a:ext cx="2279904" cy="7010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582923" y="2512314"/>
            <a:ext cx="2357628" cy="8778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65930" y="2591055"/>
            <a:ext cx="1924050" cy="58991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 fontAlgn="auto">
              <a:lnSpc>
                <a:spcPts val="2039"/>
              </a:lnSpc>
              <a:spcBef>
                <a:spcPts val="470"/>
              </a:spcBef>
              <a:spcAft>
                <a:spcPts val="0"/>
              </a:spcAft>
            </a:pPr>
            <a:r>
              <a:rPr spc="-10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traffic </a:t>
            </a:r>
            <a:r>
              <a:rPr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burst</a:t>
            </a:r>
            <a:r>
              <a:rPr spc="-95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sizes  (scaled</a:t>
            </a:r>
            <a:r>
              <a:rPr spc="-55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down)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965955" y="3266314"/>
            <a:ext cx="288290" cy="151765"/>
          </a:xfrm>
          <a:custGeom>
            <a:avLst/>
            <a:gdLst/>
            <a:ahLst/>
            <a:cxnLst/>
            <a:rect l="l" t="t" r="r" b="b"/>
            <a:pathLst>
              <a:path w="288289" h="151764">
                <a:moveTo>
                  <a:pt x="288036" y="0"/>
                </a:moveTo>
                <a:lnTo>
                  <a:pt x="0" y="151256"/>
                </a:lnTo>
              </a:path>
            </a:pathLst>
          </a:custGeom>
          <a:ln w="952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554602" y="3266313"/>
            <a:ext cx="85725" cy="194310"/>
          </a:xfrm>
          <a:custGeom>
            <a:avLst/>
            <a:gdLst/>
            <a:ahLst/>
            <a:cxnLst/>
            <a:rect l="l" t="t" r="r" b="b"/>
            <a:pathLst>
              <a:path w="85725" h="194310">
                <a:moveTo>
                  <a:pt x="0" y="0"/>
                </a:moveTo>
                <a:lnTo>
                  <a:pt x="85725" y="19431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665347" y="3266313"/>
            <a:ext cx="485775" cy="38100"/>
          </a:xfrm>
          <a:custGeom>
            <a:avLst/>
            <a:gdLst/>
            <a:ahLst/>
            <a:cxnLst/>
            <a:rect l="l" t="t" r="r" b="b"/>
            <a:pathLst>
              <a:path w="485775" h="38100">
                <a:moveTo>
                  <a:pt x="485266" y="0"/>
                </a:moveTo>
                <a:lnTo>
                  <a:pt x="0" y="37845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708404" y="2964942"/>
            <a:ext cx="1365504" cy="7010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647445" y="2888742"/>
            <a:ext cx="1490471" cy="8778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29562" y="2967737"/>
            <a:ext cx="1059815" cy="58991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 fontAlgn="auto">
              <a:lnSpc>
                <a:spcPts val="2039"/>
              </a:lnSpc>
              <a:spcBef>
                <a:spcPts val="470"/>
              </a:spcBef>
              <a:spcAft>
                <a:spcPts val="0"/>
              </a:spcAft>
            </a:pPr>
            <a:r>
              <a:rPr dirty="0">
                <a:solidFill>
                  <a:srgbClr val="00AF50"/>
                </a:solidFill>
                <a:latin typeface="Arial"/>
                <a:ea typeface="+mn-ea"/>
                <a:cs typeface="Arial"/>
              </a:rPr>
              <a:t>Mess</a:t>
            </a:r>
            <a:r>
              <a:rPr spc="5" dirty="0">
                <a:solidFill>
                  <a:srgbClr val="00AF50"/>
                </a:solidFill>
                <a:latin typeface="Arial"/>
                <a:ea typeface="+mn-ea"/>
                <a:cs typeface="Arial"/>
              </a:rPr>
              <a:t>a</a:t>
            </a:r>
            <a:r>
              <a:rPr dirty="0">
                <a:solidFill>
                  <a:srgbClr val="00AF50"/>
                </a:solidFill>
                <a:latin typeface="Arial"/>
                <a:ea typeface="+mn-ea"/>
                <a:cs typeface="Arial"/>
              </a:rPr>
              <a:t>ge  delays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622805" y="3563620"/>
            <a:ext cx="266065" cy="198120"/>
          </a:xfrm>
          <a:custGeom>
            <a:avLst/>
            <a:gdLst/>
            <a:ahLst/>
            <a:cxnLst/>
            <a:rect l="l" t="t" r="r" b="b"/>
            <a:pathLst>
              <a:path w="266064" h="198119">
                <a:moveTo>
                  <a:pt x="265938" y="197612"/>
                </a:moveTo>
                <a:lnTo>
                  <a:pt x="0" y="0"/>
                </a:lnTo>
              </a:path>
            </a:pathLst>
          </a:custGeom>
          <a:ln w="9525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432304" y="3602863"/>
            <a:ext cx="72390" cy="158750"/>
          </a:xfrm>
          <a:custGeom>
            <a:avLst/>
            <a:gdLst/>
            <a:ahLst/>
            <a:cxnLst/>
            <a:rect l="l" t="t" r="r" b="b"/>
            <a:pathLst>
              <a:path w="72389" h="158750">
                <a:moveTo>
                  <a:pt x="72262" y="158369"/>
                </a:moveTo>
                <a:lnTo>
                  <a:pt x="0" y="0"/>
                </a:lnTo>
              </a:path>
            </a:pathLst>
          </a:custGeom>
          <a:ln w="9525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916558" y="3582923"/>
            <a:ext cx="281305" cy="187960"/>
          </a:xfrm>
          <a:custGeom>
            <a:avLst/>
            <a:gdLst/>
            <a:ahLst/>
            <a:cxnLst/>
            <a:rect l="l" t="t" r="r" b="b"/>
            <a:pathLst>
              <a:path w="281305" h="187960">
                <a:moveTo>
                  <a:pt x="0" y="187578"/>
                </a:moveTo>
                <a:lnTo>
                  <a:pt x="281178" y="0"/>
                </a:lnTo>
              </a:path>
            </a:pathLst>
          </a:custGeom>
          <a:ln w="9524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779264" y="3261486"/>
            <a:ext cx="660400" cy="199390"/>
          </a:xfrm>
          <a:custGeom>
            <a:avLst/>
            <a:gdLst/>
            <a:ahLst/>
            <a:cxnLst/>
            <a:rect l="l" t="t" r="r" b="b"/>
            <a:pathLst>
              <a:path w="660400" h="199389">
                <a:moveTo>
                  <a:pt x="0" y="0"/>
                </a:moveTo>
                <a:lnTo>
                  <a:pt x="660400" y="199136"/>
                </a:lnTo>
              </a:path>
            </a:pathLst>
          </a:custGeom>
          <a:ln w="952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-22" y="857251"/>
            <a:ext cx="9144045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1440">
              <a:spcBef>
                <a:spcPts val="105"/>
              </a:spcBef>
            </a:pPr>
            <a:r>
              <a:rPr dirty="0"/>
              <a:t>Delay-bursts</a:t>
            </a:r>
          </a:p>
        </p:txBody>
      </p:sp>
      <p:sp>
        <p:nvSpPr>
          <p:cNvPr id="23" name="object 23"/>
          <p:cNvSpPr/>
          <p:nvPr/>
        </p:nvSpPr>
        <p:spPr>
          <a:xfrm>
            <a:off x="616915" y="1725942"/>
            <a:ext cx="354330" cy="4123054"/>
          </a:xfrm>
          <a:custGeom>
            <a:avLst/>
            <a:gdLst/>
            <a:ahLst/>
            <a:cxnLst/>
            <a:rect l="l" t="t" r="r" b="b"/>
            <a:pathLst>
              <a:path w="354330" h="4123054">
                <a:moveTo>
                  <a:pt x="0" y="4123054"/>
                </a:moveTo>
                <a:lnTo>
                  <a:pt x="353948" y="4123054"/>
                </a:lnTo>
                <a:lnTo>
                  <a:pt x="353948" y="0"/>
                </a:lnTo>
                <a:lnTo>
                  <a:pt x="0" y="0"/>
                </a:lnTo>
                <a:lnTo>
                  <a:pt x="0" y="41230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20428" y="2659409"/>
            <a:ext cx="294953" cy="22618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fontAlgn="auto">
              <a:lnSpc>
                <a:spcPts val="2315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delay</a:t>
            </a:r>
            <a:r>
              <a:rPr spc="-6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(milliseconds)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01117" y="5495048"/>
            <a:ext cx="6551295" cy="354330"/>
          </a:xfrm>
          <a:custGeom>
            <a:avLst/>
            <a:gdLst/>
            <a:ahLst/>
            <a:cxnLst/>
            <a:rect l="l" t="t" r="r" b="b"/>
            <a:pathLst>
              <a:path w="6551295" h="354329">
                <a:moveTo>
                  <a:pt x="0" y="353949"/>
                </a:moveTo>
                <a:lnTo>
                  <a:pt x="6551041" y="353949"/>
                </a:lnTo>
                <a:lnTo>
                  <a:pt x="6551041" y="0"/>
                </a:lnTo>
                <a:lnTo>
                  <a:pt x="0" y="0"/>
                </a:lnTo>
                <a:lnTo>
                  <a:pt x="0" y="3539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229102" y="5500095"/>
            <a:ext cx="16960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lnSpc>
                <a:spcPts val="2315"/>
              </a:lnSpc>
              <a:spcBef>
                <a:spcPts val="0"/>
              </a:spcBef>
              <a:spcAft>
                <a:spcPts val="0"/>
              </a:spcAft>
            </a:pPr>
            <a:r>
              <a:rPr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time</a:t>
            </a:r>
            <a:r>
              <a:rPr spc="-5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(seconds)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dirty="0">
                <a:ea typeface="+mn-ea"/>
              </a:rPr>
              <a:pPr marL="25400" fontAlgn="auto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</a:pPr>
              <a:t>109</a:t>
            </a:fld>
            <a:endParaRPr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43826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3540" y="1268094"/>
            <a:ext cx="7004684" cy="3599815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356870" marR="5080" lvl="0" indent="-344170" algn="l" defTabSz="914400" rtl="0" eaLnBrk="1" fontAlgn="base" latinLnBrk="0" hangingPunct="1">
              <a:lnSpc>
                <a:spcPts val="2810"/>
              </a:lnSpc>
              <a:spcBef>
                <a:spcPts val="440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356870" algn="l"/>
                <a:tab pos="357505" algn="l"/>
              </a:tabLst>
              <a:defRPr/>
            </a:pPr>
            <a:r>
              <a:rPr kumimoji="0" sz="2600" b="0" i="0" u="heavy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ea typeface="宋体" charset="0"/>
                <a:cs typeface="Calibri"/>
              </a:rPr>
              <a:t>Non-(semi)invasive</a:t>
            </a:r>
            <a:r>
              <a:rPr kumimoji="0" sz="2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: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apply </a:t>
            </a: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combination of </a:t>
            </a:r>
            <a:r>
              <a:rPr kumimoji="0" sz="2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strange  </a:t>
            </a:r>
            <a:r>
              <a:rPr kumimoji="0" sz="2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environmental</a:t>
            </a:r>
            <a:r>
              <a:rPr kumimoji="0" sz="2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conditions</a:t>
            </a:r>
            <a:endParaRPr kumimoji="0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756285" marR="0" lvl="1" indent="-286385" algn="l" defTabSz="914400" rtl="0" eaLnBrk="1" fontAlgn="base" latinLnBrk="0" hangingPunct="1">
              <a:lnSpc>
                <a:spcPct val="100000"/>
              </a:lnSpc>
              <a:spcBef>
                <a:spcPts val="280"/>
              </a:spcBef>
              <a:spcAft>
                <a:spcPct val="0"/>
              </a:spcAft>
              <a:buClrTx/>
              <a:buSzTx/>
              <a:buFont typeface="Courier New"/>
              <a:buChar char="o"/>
              <a:tabLst>
                <a:tab pos="756920" algn="l"/>
              </a:tabLst>
              <a:defRPr/>
            </a:pPr>
            <a:r>
              <a:rPr kumimoji="0" sz="24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Vcc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756285" marR="0" lvl="1" indent="-286385" algn="l" defTabSz="914400" rtl="0" eaLnBrk="1" fontAlgn="base" latinLnBrk="0" hangingPunct="1">
              <a:lnSpc>
                <a:spcPct val="100000"/>
              </a:lnSpc>
              <a:spcBef>
                <a:spcPts val="290"/>
              </a:spcBef>
              <a:spcAft>
                <a:spcPct val="0"/>
              </a:spcAft>
              <a:buClrTx/>
              <a:buSzTx/>
              <a:buFont typeface="Courier New"/>
              <a:buChar char="o"/>
              <a:tabLst>
                <a:tab pos="75692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Glitch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756285" marR="0" lvl="1" indent="-286385" algn="l" defTabSz="914400" rtl="0" eaLnBrk="1" fontAlgn="base" latinLnBrk="0" hangingPunct="1">
              <a:lnSpc>
                <a:spcPct val="100000"/>
              </a:lnSpc>
              <a:spcBef>
                <a:spcPts val="290"/>
              </a:spcBef>
              <a:spcAft>
                <a:spcPct val="0"/>
              </a:spcAft>
              <a:buClrTx/>
              <a:buSzTx/>
              <a:buFont typeface="Courier New"/>
              <a:buChar char="o"/>
              <a:tabLst>
                <a:tab pos="75692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Clock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756285" marR="0" lvl="1" indent="-286385" algn="l" defTabSz="914400" rtl="0" eaLnBrk="1" fontAlgn="base" latinLnBrk="0" hangingPunct="1">
              <a:lnSpc>
                <a:spcPct val="100000"/>
              </a:lnSpc>
              <a:spcBef>
                <a:spcPts val="290"/>
              </a:spcBef>
              <a:spcAft>
                <a:spcPct val="0"/>
              </a:spcAft>
              <a:buClrTx/>
              <a:buSzTx/>
              <a:buFont typeface="Courier New"/>
              <a:buChar char="o"/>
              <a:tabLst>
                <a:tab pos="756920" algn="l"/>
              </a:tabLst>
              <a:defRPr/>
            </a:pP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Temperature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756285" marR="0" lvl="1" indent="-286385" algn="l" defTabSz="914400" rtl="0" eaLnBrk="1" fontAlgn="base" latinLnBrk="0" hangingPunct="1">
              <a:lnSpc>
                <a:spcPct val="100000"/>
              </a:lnSpc>
              <a:spcBef>
                <a:spcPts val="290"/>
              </a:spcBef>
              <a:spcAft>
                <a:spcPct val="0"/>
              </a:spcAft>
              <a:buClrTx/>
              <a:buSzTx/>
              <a:buFont typeface="Courier New"/>
              <a:buChar char="o"/>
              <a:tabLst>
                <a:tab pos="75692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UV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756285" marR="0" lvl="1" indent="-286385" algn="l" defTabSz="914400" rtl="0" eaLnBrk="1" fontAlgn="base" latinLnBrk="0" hangingPunct="1">
              <a:lnSpc>
                <a:spcPct val="100000"/>
              </a:lnSpc>
              <a:spcBef>
                <a:spcPts val="290"/>
              </a:spcBef>
              <a:spcAft>
                <a:spcPct val="0"/>
              </a:spcAft>
              <a:buClrTx/>
              <a:buSzTx/>
              <a:buFont typeface="Courier New"/>
              <a:buChar char="o"/>
              <a:tabLst>
                <a:tab pos="75692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Light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756285" marR="0" lvl="1" indent="-286385" algn="l" defTabSz="914400" rtl="0" eaLnBrk="1" fontAlgn="base" latinLnBrk="0" hangingPunct="1">
              <a:lnSpc>
                <a:spcPct val="100000"/>
              </a:lnSpc>
              <a:spcBef>
                <a:spcPts val="290"/>
              </a:spcBef>
              <a:spcAft>
                <a:spcPct val="0"/>
              </a:spcAft>
              <a:buClrTx/>
              <a:buSzTx/>
              <a:buFont typeface="Courier New"/>
              <a:buChar char="o"/>
              <a:tabLst>
                <a:tab pos="756920" algn="l"/>
              </a:tabLst>
              <a:defRPr/>
            </a:pP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X-Rays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41044" y="4878451"/>
            <a:ext cx="5416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/>
                <a:ea typeface="宋体" charset="0"/>
                <a:cs typeface="Courier New"/>
              </a:rPr>
              <a:t>o</a:t>
            </a:r>
            <a:r>
              <a:rPr kumimoji="0" sz="2400" b="0" i="0" u="none" strike="noStrike" kern="1200" cap="none" spc="-7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/>
                <a:ea typeface="宋体" charset="0"/>
                <a:cs typeface="Courier New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...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8483" y="103410"/>
            <a:ext cx="557466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35" dirty="0"/>
              <a:t>Fault </a:t>
            </a:r>
            <a:r>
              <a:rPr sz="3200" spc="-5" dirty="0"/>
              <a:t>injection </a:t>
            </a:r>
            <a:r>
              <a:rPr sz="3200" spc="-40" dirty="0"/>
              <a:t>attacks</a:t>
            </a:r>
            <a:endParaRPr sz="3200" dirty="0"/>
          </a:p>
        </p:txBody>
      </p:sp>
      <p:sp>
        <p:nvSpPr>
          <p:cNvPr id="5" name="object 5"/>
          <p:cNvSpPr/>
          <p:nvPr/>
        </p:nvSpPr>
        <p:spPr>
          <a:xfrm>
            <a:off x="6008751" y="2732023"/>
            <a:ext cx="1763649" cy="13747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80379" y="4967681"/>
            <a:ext cx="93980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53CE8"/>
                </a:solidFill>
                <a:effectLst/>
                <a:uLnTx/>
                <a:uFillTx/>
                <a:latin typeface="Courier New"/>
                <a:ea typeface="宋体" charset="0"/>
                <a:cs typeface="Courier New"/>
              </a:rPr>
              <a:t>input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/>
              <a:ea typeface="宋体" charset="0"/>
              <a:cs typeface="Courier New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929248" y="4286250"/>
            <a:ext cx="252729" cy="455930"/>
          </a:xfrm>
          <a:custGeom>
            <a:avLst/>
            <a:gdLst/>
            <a:ahLst/>
            <a:cxnLst/>
            <a:rect l="l" t="t" r="r" b="b"/>
            <a:pathLst>
              <a:path w="252729" h="455929">
                <a:moveTo>
                  <a:pt x="63118" y="455675"/>
                </a:moveTo>
                <a:lnTo>
                  <a:pt x="63118" y="226694"/>
                </a:lnTo>
                <a:lnTo>
                  <a:pt x="0" y="226694"/>
                </a:lnTo>
                <a:lnTo>
                  <a:pt x="126237" y="0"/>
                </a:lnTo>
                <a:lnTo>
                  <a:pt x="252475" y="226694"/>
                </a:lnTo>
                <a:lnTo>
                  <a:pt x="189356" y="226694"/>
                </a:lnTo>
                <a:lnTo>
                  <a:pt x="189356" y="455675"/>
                </a:lnTo>
                <a:lnTo>
                  <a:pt x="63118" y="455675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548498" y="4343400"/>
            <a:ext cx="252729" cy="455930"/>
          </a:xfrm>
          <a:custGeom>
            <a:avLst/>
            <a:gdLst/>
            <a:ahLst/>
            <a:cxnLst/>
            <a:rect l="l" t="t" r="r" b="b"/>
            <a:pathLst>
              <a:path w="252729" h="455929">
                <a:moveTo>
                  <a:pt x="63119" y="0"/>
                </a:moveTo>
                <a:lnTo>
                  <a:pt x="63119" y="228981"/>
                </a:lnTo>
                <a:lnTo>
                  <a:pt x="0" y="228981"/>
                </a:lnTo>
                <a:lnTo>
                  <a:pt x="126237" y="455675"/>
                </a:lnTo>
                <a:lnTo>
                  <a:pt x="252475" y="228981"/>
                </a:lnTo>
                <a:lnTo>
                  <a:pt x="189356" y="228981"/>
                </a:lnTo>
                <a:lnTo>
                  <a:pt x="189356" y="0"/>
                </a:lnTo>
                <a:lnTo>
                  <a:pt x="63119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181215" y="4929581"/>
            <a:ext cx="93980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CF0D2F"/>
                </a:solidFill>
                <a:effectLst/>
                <a:uLnTx/>
                <a:uFillTx/>
                <a:latin typeface="Courier New"/>
                <a:ea typeface="宋体" charset="0"/>
                <a:cs typeface="Courier New"/>
              </a:rPr>
              <a:t>error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/>
              <a:ea typeface="宋体" charset="0"/>
              <a:cs typeface="Courier Ne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737174" y="2274089"/>
            <a:ext cx="1525270" cy="1164590"/>
          </a:xfrm>
          <a:custGeom>
            <a:avLst/>
            <a:gdLst/>
            <a:ahLst/>
            <a:cxnLst/>
            <a:rect l="l" t="t" r="r" b="b"/>
            <a:pathLst>
              <a:path w="1525270" h="1164589">
                <a:moveTo>
                  <a:pt x="926981" y="927030"/>
                </a:moveTo>
                <a:lnTo>
                  <a:pt x="729909" y="927030"/>
                </a:lnTo>
                <a:lnTo>
                  <a:pt x="886565" y="1164192"/>
                </a:lnTo>
                <a:lnTo>
                  <a:pt x="926981" y="927030"/>
                </a:lnTo>
                <a:close/>
              </a:path>
              <a:path w="1525270" h="1164589">
                <a:moveTo>
                  <a:pt x="938041" y="862129"/>
                </a:moveTo>
                <a:lnTo>
                  <a:pt x="521456" y="862129"/>
                </a:lnTo>
                <a:lnTo>
                  <a:pt x="495872" y="1132269"/>
                </a:lnTo>
                <a:lnTo>
                  <a:pt x="729909" y="927030"/>
                </a:lnTo>
                <a:lnTo>
                  <a:pt x="926981" y="927030"/>
                </a:lnTo>
                <a:lnTo>
                  <a:pt x="938041" y="862129"/>
                </a:lnTo>
                <a:close/>
              </a:path>
              <a:path w="1525270" h="1164589">
                <a:moveTo>
                  <a:pt x="1215638" y="862129"/>
                </a:moveTo>
                <a:lnTo>
                  <a:pt x="938041" y="862129"/>
                </a:lnTo>
                <a:lnTo>
                  <a:pt x="1328798" y="992721"/>
                </a:lnTo>
                <a:lnTo>
                  <a:pt x="1215638" y="862129"/>
                </a:lnTo>
                <a:close/>
              </a:path>
              <a:path w="1525270" h="1164589">
                <a:moveTo>
                  <a:pt x="404438" y="21387"/>
                </a:moveTo>
                <a:lnTo>
                  <a:pt x="404438" y="334197"/>
                </a:lnTo>
                <a:lnTo>
                  <a:pt x="65542" y="366121"/>
                </a:lnTo>
                <a:lnTo>
                  <a:pt x="377906" y="560856"/>
                </a:lnTo>
                <a:lnTo>
                  <a:pt x="0" y="690394"/>
                </a:lnTo>
                <a:lnTo>
                  <a:pt x="377906" y="744738"/>
                </a:lnTo>
                <a:lnTo>
                  <a:pt x="196306" y="970553"/>
                </a:lnTo>
                <a:lnTo>
                  <a:pt x="521456" y="862129"/>
                </a:lnTo>
                <a:lnTo>
                  <a:pt x="1215638" y="862129"/>
                </a:lnTo>
                <a:lnTo>
                  <a:pt x="1094710" y="722571"/>
                </a:lnTo>
                <a:lnTo>
                  <a:pt x="1525002" y="657680"/>
                </a:lnTo>
                <a:lnTo>
                  <a:pt x="1120563" y="549519"/>
                </a:lnTo>
                <a:lnTo>
                  <a:pt x="1385121" y="366121"/>
                </a:lnTo>
                <a:lnTo>
                  <a:pt x="1055034" y="366121"/>
                </a:lnTo>
                <a:lnTo>
                  <a:pt x="886565" y="280148"/>
                </a:lnTo>
                <a:lnTo>
                  <a:pt x="882538" y="258760"/>
                </a:lnTo>
                <a:lnTo>
                  <a:pt x="651581" y="258760"/>
                </a:lnTo>
                <a:lnTo>
                  <a:pt x="404438" y="21387"/>
                </a:lnTo>
                <a:close/>
              </a:path>
              <a:path w="1525270" h="1164589">
                <a:moveTo>
                  <a:pt x="1215638" y="862129"/>
                </a:moveTo>
                <a:lnTo>
                  <a:pt x="938041" y="862129"/>
                </a:lnTo>
                <a:lnTo>
                  <a:pt x="1215638" y="862129"/>
                </a:lnTo>
                <a:close/>
              </a:path>
              <a:path w="1525270" h="1164589">
                <a:moveTo>
                  <a:pt x="1446674" y="323451"/>
                </a:moveTo>
                <a:lnTo>
                  <a:pt x="1055034" y="366121"/>
                </a:lnTo>
                <a:lnTo>
                  <a:pt x="1385121" y="366121"/>
                </a:lnTo>
                <a:lnTo>
                  <a:pt x="1446674" y="323451"/>
                </a:lnTo>
                <a:close/>
              </a:path>
              <a:path w="1525270" h="1164589">
                <a:moveTo>
                  <a:pt x="1198891" y="75436"/>
                </a:moveTo>
                <a:lnTo>
                  <a:pt x="886565" y="280148"/>
                </a:lnTo>
                <a:lnTo>
                  <a:pt x="1097581" y="280148"/>
                </a:lnTo>
                <a:lnTo>
                  <a:pt x="1198891" y="75436"/>
                </a:lnTo>
                <a:close/>
              </a:path>
              <a:path w="1525270" h="1164589">
                <a:moveTo>
                  <a:pt x="833821" y="0"/>
                </a:moveTo>
                <a:lnTo>
                  <a:pt x="651581" y="258760"/>
                </a:lnTo>
                <a:lnTo>
                  <a:pt x="882538" y="258760"/>
                </a:lnTo>
                <a:lnTo>
                  <a:pt x="833821" y="0"/>
                </a:lnTo>
                <a:close/>
              </a:path>
            </a:pathLst>
          </a:custGeom>
          <a:solidFill>
            <a:srgbClr val="9F9FB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460446" y="3194482"/>
            <a:ext cx="210346" cy="2504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233046" y="3136218"/>
            <a:ext cx="442595" cy="270510"/>
          </a:xfrm>
          <a:custGeom>
            <a:avLst/>
            <a:gdLst/>
            <a:ahLst/>
            <a:cxnLst/>
            <a:rect l="l" t="t" r="r" b="b"/>
            <a:pathLst>
              <a:path w="442595" h="270510">
                <a:moveTo>
                  <a:pt x="442169" y="0"/>
                </a:moveTo>
                <a:lnTo>
                  <a:pt x="431108" y="64900"/>
                </a:lnTo>
                <a:lnTo>
                  <a:pt x="234036" y="64900"/>
                </a:lnTo>
                <a:lnTo>
                  <a:pt x="0" y="270139"/>
                </a:lnTo>
                <a:lnTo>
                  <a:pt x="25584" y="0"/>
                </a:lnTo>
                <a:lnTo>
                  <a:pt x="442169" y="0"/>
                </a:lnTo>
              </a:path>
            </a:pathLst>
          </a:custGeom>
          <a:ln w="122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675216" y="3136218"/>
            <a:ext cx="391160" cy="130810"/>
          </a:xfrm>
          <a:custGeom>
            <a:avLst/>
            <a:gdLst/>
            <a:ahLst/>
            <a:cxnLst/>
            <a:rect l="l" t="t" r="r" b="b"/>
            <a:pathLst>
              <a:path w="391159" h="130810">
                <a:moveTo>
                  <a:pt x="277597" y="0"/>
                </a:moveTo>
                <a:lnTo>
                  <a:pt x="390756" y="130592"/>
                </a:lnTo>
                <a:lnTo>
                  <a:pt x="0" y="0"/>
                </a:lnTo>
                <a:lnTo>
                  <a:pt x="277597" y="0"/>
                </a:lnTo>
              </a:path>
            </a:pathLst>
          </a:custGeom>
          <a:ln w="118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737174" y="2295476"/>
            <a:ext cx="1525270" cy="949325"/>
          </a:xfrm>
          <a:custGeom>
            <a:avLst/>
            <a:gdLst/>
            <a:ahLst/>
            <a:cxnLst/>
            <a:rect l="l" t="t" r="r" b="b"/>
            <a:pathLst>
              <a:path w="1525270" h="949325">
                <a:moveTo>
                  <a:pt x="1055034" y="344733"/>
                </a:moveTo>
                <a:lnTo>
                  <a:pt x="1385121" y="344733"/>
                </a:lnTo>
                <a:lnTo>
                  <a:pt x="1120563" y="528131"/>
                </a:lnTo>
                <a:lnTo>
                  <a:pt x="1525002" y="636292"/>
                </a:lnTo>
                <a:lnTo>
                  <a:pt x="1094710" y="701183"/>
                </a:lnTo>
                <a:lnTo>
                  <a:pt x="1215638" y="840741"/>
                </a:lnTo>
                <a:lnTo>
                  <a:pt x="521456" y="840741"/>
                </a:lnTo>
                <a:lnTo>
                  <a:pt x="196306" y="949166"/>
                </a:lnTo>
                <a:lnTo>
                  <a:pt x="377906" y="723350"/>
                </a:lnTo>
                <a:lnTo>
                  <a:pt x="0" y="669006"/>
                </a:lnTo>
                <a:lnTo>
                  <a:pt x="377906" y="539468"/>
                </a:lnTo>
                <a:lnTo>
                  <a:pt x="65542" y="344733"/>
                </a:lnTo>
                <a:lnTo>
                  <a:pt x="404438" y="312810"/>
                </a:lnTo>
                <a:lnTo>
                  <a:pt x="404438" y="0"/>
                </a:lnTo>
                <a:lnTo>
                  <a:pt x="651581" y="237373"/>
                </a:lnTo>
                <a:lnTo>
                  <a:pt x="882538" y="237373"/>
                </a:lnTo>
                <a:lnTo>
                  <a:pt x="886565" y="258761"/>
                </a:lnTo>
                <a:lnTo>
                  <a:pt x="1055034" y="344733"/>
                </a:lnTo>
              </a:path>
            </a:pathLst>
          </a:custGeom>
          <a:ln w="12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792208" y="2597540"/>
            <a:ext cx="391795" cy="43180"/>
          </a:xfrm>
          <a:custGeom>
            <a:avLst/>
            <a:gdLst/>
            <a:ahLst/>
            <a:cxnLst/>
            <a:rect l="l" t="t" r="r" b="b"/>
            <a:pathLst>
              <a:path w="391795" h="43180">
                <a:moveTo>
                  <a:pt x="0" y="42670"/>
                </a:moveTo>
                <a:lnTo>
                  <a:pt x="330086" y="42670"/>
                </a:lnTo>
                <a:lnTo>
                  <a:pt x="391639" y="0"/>
                </a:lnTo>
                <a:lnTo>
                  <a:pt x="0" y="42670"/>
                </a:lnTo>
              </a:path>
            </a:pathLst>
          </a:custGeom>
          <a:ln w="116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623740" y="2349525"/>
            <a:ext cx="312420" cy="205104"/>
          </a:xfrm>
          <a:custGeom>
            <a:avLst/>
            <a:gdLst/>
            <a:ahLst/>
            <a:cxnLst/>
            <a:rect l="l" t="t" r="r" b="b"/>
            <a:pathLst>
              <a:path w="312420" h="205105">
                <a:moveTo>
                  <a:pt x="312326" y="0"/>
                </a:moveTo>
                <a:lnTo>
                  <a:pt x="211016" y="204711"/>
                </a:lnTo>
                <a:lnTo>
                  <a:pt x="0" y="204711"/>
                </a:lnTo>
                <a:lnTo>
                  <a:pt x="312326" y="0"/>
                </a:lnTo>
              </a:path>
            </a:pathLst>
          </a:custGeom>
          <a:ln w="12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388755" y="2274089"/>
            <a:ext cx="231140" cy="259079"/>
          </a:xfrm>
          <a:custGeom>
            <a:avLst/>
            <a:gdLst/>
            <a:ahLst/>
            <a:cxnLst/>
            <a:rect l="l" t="t" r="r" b="b"/>
            <a:pathLst>
              <a:path w="231140" h="259080">
                <a:moveTo>
                  <a:pt x="182240" y="0"/>
                </a:moveTo>
                <a:lnTo>
                  <a:pt x="230957" y="258760"/>
                </a:lnTo>
                <a:lnTo>
                  <a:pt x="0" y="258760"/>
                </a:lnTo>
                <a:lnTo>
                  <a:pt x="182240" y="0"/>
                </a:lnTo>
              </a:path>
            </a:pathLst>
          </a:custGeom>
          <a:ln w="129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445599" y="2073328"/>
            <a:ext cx="2029578" cy="16303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15128" y="5582594"/>
            <a:ext cx="8623300" cy="41165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6870" marR="0" lvl="0" indent="-344170" algn="l" defTabSz="914400" rtl="0" eaLnBrk="1" fontAlgn="base" latinLnBrk="0" hangingPunct="1">
              <a:lnSpc>
                <a:spcPct val="100000"/>
              </a:lnSpc>
              <a:spcBef>
                <a:spcPts val="90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356870" algn="l"/>
                <a:tab pos="357505" algn="l"/>
              </a:tabLst>
              <a:defRPr/>
            </a:pP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And bypass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security mechanisms </a:t>
            </a: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or </a:t>
            </a:r>
            <a:r>
              <a:rPr kumimoji="0" sz="2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infer</a:t>
            </a:r>
            <a:r>
              <a:rPr kumimoji="0" sz="26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secret</a:t>
            </a:r>
            <a:endParaRPr kumimoji="0" lang="en-US" sz="2600" b="0" i="1" u="none" strike="noStrike" kern="1200" cap="none" spc="-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67479" y="6608281"/>
            <a:ext cx="23737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9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6870" algn="l"/>
                <a:tab pos="357505" algn="l"/>
              </a:tabLst>
              <a:defRPr/>
            </a:pPr>
            <a:r>
              <a:rPr kumimoji="0" lang="en-US" sz="12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slide </a:t>
            </a:r>
            <a:r>
              <a:rPr kumimoji="0" lang="en-US" sz="12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source: </a:t>
            </a:r>
            <a:r>
              <a:rPr kumimoji="0" lang="en-US" sz="12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Helena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lang="en-US" sz="1200" b="0" i="1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Handschuh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181771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-22" y="857250"/>
            <a:ext cx="9144000" cy="557204"/>
          </a:xfrm>
          <a:prstGeom prst="rect">
            <a:avLst/>
          </a:prstGeom>
          <a:solidFill>
            <a:srgbClr val="EAEAEA"/>
          </a:solidFill>
        </p:spPr>
        <p:txBody>
          <a:bodyPr vert="horz" wrap="square" lIns="0" tIns="81915" rIns="0" bIns="0" rtlCol="0">
            <a:spAutoFit/>
          </a:bodyPr>
          <a:lstStyle/>
          <a:p>
            <a:pPr marL="91440">
              <a:lnSpc>
                <a:spcPts val="3654"/>
              </a:lnSpc>
              <a:spcBef>
                <a:spcPts val="645"/>
              </a:spcBef>
            </a:pPr>
            <a:r>
              <a:rPr dirty="0">
                <a:solidFill>
                  <a:srgbClr val="FF0000"/>
                </a:solidFill>
              </a:rPr>
              <a:t>Delay-bursts </a:t>
            </a:r>
            <a:r>
              <a:rPr spc="5" dirty="0">
                <a:solidFill>
                  <a:srgbClr val="000000"/>
                </a:solidFill>
              </a:rPr>
              <a:t>vs. </a:t>
            </a:r>
            <a:r>
              <a:rPr dirty="0">
                <a:solidFill>
                  <a:srgbClr val="2C5DAC"/>
                </a:solidFill>
              </a:rPr>
              <a:t>traffic</a:t>
            </a:r>
            <a:r>
              <a:rPr spc="-85" dirty="0">
                <a:solidFill>
                  <a:srgbClr val="2C5DAC"/>
                </a:solidFill>
              </a:rPr>
              <a:t> </a:t>
            </a:r>
            <a:r>
              <a:rPr dirty="0">
                <a:solidFill>
                  <a:srgbClr val="2C5DAC"/>
                </a:solidFill>
              </a:rPr>
              <a:t>bursts</a:t>
            </a:r>
          </a:p>
        </p:txBody>
      </p:sp>
      <p:sp>
        <p:nvSpPr>
          <p:cNvPr id="5" name="object 5"/>
          <p:cNvSpPr/>
          <p:nvPr/>
        </p:nvSpPr>
        <p:spPr>
          <a:xfrm>
            <a:off x="1404111" y="1430019"/>
            <a:ext cx="5877560" cy="45707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945123" y="4156710"/>
            <a:ext cx="3057144" cy="14432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858255" y="4060698"/>
            <a:ext cx="3008376" cy="16581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993003" y="4184193"/>
            <a:ext cx="2961894" cy="134810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993004" y="4184193"/>
            <a:ext cx="2962275" cy="1348105"/>
          </a:xfrm>
          <a:prstGeom prst="rect">
            <a:avLst/>
          </a:prstGeom>
          <a:ln w="9525">
            <a:solidFill>
              <a:srgbClr val="D0D0D0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92075" marR="387350" fontAlgn="auto">
              <a:lnSpc>
                <a:spcPts val="2450"/>
              </a:lnSpc>
              <a:spcBef>
                <a:spcPts val="315"/>
              </a:spcBef>
              <a:spcAft>
                <a:spcPts val="0"/>
              </a:spcAft>
            </a:pPr>
            <a:r>
              <a:rPr sz="24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delay-bursts</a:t>
            </a:r>
            <a:r>
              <a:rPr sz="2400" b="1" spc="-4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time  </a:t>
            </a: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series</a:t>
            </a:r>
            <a:r>
              <a:rPr sz="24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 </a:t>
            </a:r>
            <a:r>
              <a:rPr sz="24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the </a:t>
            </a: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delays  induced by </a:t>
            </a:r>
            <a:r>
              <a:rPr sz="2400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traffic  </a:t>
            </a: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bursts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dirty="0">
                <a:ea typeface="+mn-ea"/>
              </a:rPr>
              <a:pPr marL="25400" fontAlgn="auto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</a:pPr>
              <a:t>110</a:t>
            </a:fld>
            <a:endParaRPr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1604435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40" y="4453382"/>
            <a:ext cx="8400415" cy="1196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fontAlgn="auto">
              <a:spcBef>
                <a:spcPts val="100"/>
              </a:spcBef>
              <a:spcAft>
                <a:spcPts val="0"/>
              </a:spcAft>
              <a:buFontTx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Maximizes “quality of </a:t>
            </a:r>
            <a:r>
              <a:rPr sz="2400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experience”, </a:t>
            </a:r>
            <a:r>
              <a:rPr sz="24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server </a:t>
            </a: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load, and network  bandwidth</a:t>
            </a:r>
            <a:r>
              <a:rPr sz="2400" spc="3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utilization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355600" indent="-342900" fontAlgn="auto">
              <a:spcBef>
                <a:spcPts val="575"/>
              </a:spcBef>
              <a:spcAft>
                <a:spcPts val="0"/>
              </a:spcAft>
              <a:buFontTx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However, </a:t>
            </a:r>
            <a:r>
              <a:rPr sz="2400" spc="-5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information leakage is</a:t>
            </a:r>
            <a:r>
              <a:rPr sz="2400" spc="65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spc="-5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intrinsic</a:t>
            </a: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…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57655" y="2650999"/>
            <a:ext cx="6444996" cy="18425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04900" y="2675255"/>
            <a:ext cx="6351270" cy="1748155"/>
          </a:xfrm>
          <a:custGeom>
            <a:avLst/>
            <a:gdLst/>
            <a:ahLst/>
            <a:cxnLst/>
            <a:rect l="l" t="t" r="r" b="b"/>
            <a:pathLst>
              <a:path w="6351270" h="1748154">
                <a:moveTo>
                  <a:pt x="0" y="1748155"/>
                </a:moveTo>
                <a:lnTo>
                  <a:pt x="6350888" y="1748155"/>
                </a:lnTo>
                <a:lnTo>
                  <a:pt x="6350888" y="0"/>
                </a:lnTo>
                <a:lnTo>
                  <a:pt x="0" y="0"/>
                </a:lnTo>
                <a:lnTo>
                  <a:pt x="0" y="1748155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04900" y="2675255"/>
            <a:ext cx="6351270" cy="1748155"/>
          </a:xfrm>
          <a:custGeom>
            <a:avLst/>
            <a:gdLst/>
            <a:ahLst/>
            <a:cxnLst/>
            <a:rect l="l" t="t" r="r" b="b"/>
            <a:pathLst>
              <a:path w="6351270" h="1748154">
                <a:moveTo>
                  <a:pt x="0" y="1748155"/>
                </a:moveTo>
                <a:lnTo>
                  <a:pt x="6350888" y="1748155"/>
                </a:lnTo>
                <a:lnTo>
                  <a:pt x="6350888" y="0"/>
                </a:lnTo>
                <a:lnTo>
                  <a:pt x="0" y="0"/>
                </a:lnTo>
                <a:lnTo>
                  <a:pt x="0" y="1748155"/>
                </a:lnTo>
                <a:close/>
              </a:path>
            </a:pathLst>
          </a:custGeom>
          <a:ln w="9525">
            <a:solidFill>
              <a:srgbClr val="A8B0C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869185" y="3023882"/>
            <a:ext cx="5100320" cy="406400"/>
          </a:xfrm>
          <a:custGeom>
            <a:avLst/>
            <a:gdLst/>
            <a:ahLst/>
            <a:cxnLst/>
            <a:rect l="l" t="t" r="r" b="b"/>
            <a:pathLst>
              <a:path w="5100320" h="406400">
                <a:moveTo>
                  <a:pt x="0" y="406260"/>
                </a:moveTo>
                <a:lnTo>
                  <a:pt x="5099812" y="406260"/>
                </a:lnTo>
                <a:lnTo>
                  <a:pt x="5099812" y="0"/>
                </a:lnTo>
                <a:lnTo>
                  <a:pt x="0" y="0"/>
                </a:lnTo>
                <a:lnTo>
                  <a:pt x="0" y="40626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739" y="1453660"/>
            <a:ext cx="8462010" cy="195374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indent="-342900" fontAlgn="auto">
              <a:spcBef>
                <a:spcPts val="675"/>
              </a:spcBef>
              <a:spcAft>
                <a:spcPts val="0"/>
              </a:spcAft>
              <a:buFontTx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Modern </a:t>
            </a:r>
            <a:r>
              <a:rPr sz="24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streaming traffic</a:t>
            </a:r>
            <a:r>
              <a:rPr sz="2400" spc="-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characteristics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756285" lvl="1" indent="-286385" fontAlgn="auto">
              <a:spcBef>
                <a:spcPts val="480"/>
              </a:spcBef>
              <a:spcAft>
                <a:spcPts val="0"/>
              </a:spcAft>
              <a:buFontTx/>
              <a:buChar char="–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Title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bitrate pattern unique when sampled at few-seconds</a:t>
            </a:r>
            <a:r>
              <a:rPr spc="-14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granularity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756285" lvl="1" indent="-286385" fontAlgn="auto">
              <a:spcBef>
                <a:spcPts val="480"/>
              </a:spcBef>
              <a:spcAft>
                <a:spcPts val="0"/>
              </a:spcAft>
              <a:buFontTx/>
              <a:buChar char="–"/>
              <a:tabLst>
                <a:tab pos="756285" algn="l"/>
                <a:tab pos="756920" algn="l"/>
              </a:tabLs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Fetching </a:t>
            </a: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at segment granularity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(= every few</a:t>
            </a:r>
            <a:r>
              <a:rPr spc="-14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seconds)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fontAlgn="auto">
              <a:spcBef>
                <a:spcPts val="45"/>
              </a:spcBef>
              <a:spcAft>
                <a:spcPts val="0"/>
              </a:spcAft>
            </a:pPr>
            <a:endParaRPr sz="250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2587625" fontAlgn="auto">
              <a:spcBef>
                <a:spcPts val="0"/>
              </a:spcBef>
              <a:spcAft>
                <a:spcPts val="0"/>
              </a:spcAft>
            </a:pPr>
            <a:r>
              <a:rPr sz="2400" b="1" spc="-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Buffer </a:t>
            </a:r>
            <a:r>
              <a:rPr sz="2400" b="1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below</a:t>
            </a:r>
            <a:r>
              <a:rPr sz="2400" b="1" spc="-2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threshold?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64760" y="3453079"/>
            <a:ext cx="43370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fontAlgn="auto">
              <a:spcBef>
                <a:spcPts val="105"/>
              </a:spcBef>
              <a:spcAft>
                <a:spcPts val="0"/>
              </a:spcAft>
            </a:pPr>
            <a:r>
              <a:rPr b="1" spc="-4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y</a:t>
            </a: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es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27015" y="4000881"/>
            <a:ext cx="2628900" cy="307777"/>
          </a:xfrm>
          <a:prstGeom prst="rect">
            <a:avLst/>
          </a:prstGeom>
          <a:solidFill>
            <a:srgbClr val="707070"/>
          </a:solidFill>
        </p:spPr>
        <p:txBody>
          <a:bodyPr vert="horz" wrap="square" lIns="0" tIns="0" rIns="0" bIns="0" rtlCol="0">
            <a:spAutoFit/>
          </a:bodyPr>
          <a:lstStyle/>
          <a:p>
            <a:pPr marL="241935" fontAlgn="auto">
              <a:lnSpc>
                <a:spcPts val="2350"/>
              </a:lnSpc>
              <a:spcBef>
                <a:spcPts val="0"/>
              </a:spcBef>
              <a:spcAft>
                <a:spcPts val="0"/>
              </a:spcAft>
            </a:pPr>
            <a:r>
              <a:rPr spc="-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fetch </a:t>
            </a:r>
            <a:r>
              <a:rPr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next</a:t>
            </a:r>
            <a:r>
              <a:rPr spc="-5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segment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42792" y="3635630"/>
            <a:ext cx="32385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fontAlgn="auto">
              <a:spcBef>
                <a:spcPts val="100"/>
              </a:spcBef>
              <a:spcAft>
                <a:spcPts val="0"/>
              </a:spcAft>
            </a:pPr>
            <a:r>
              <a:rPr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no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411091" y="3406013"/>
            <a:ext cx="1730375" cy="619760"/>
          </a:xfrm>
          <a:custGeom>
            <a:avLst/>
            <a:gdLst/>
            <a:ahLst/>
            <a:cxnLst/>
            <a:rect l="l" t="t" r="r" b="b"/>
            <a:pathLst>
              <a:path w="1730375" h="619760">
                <a:moveTo>
                  <a:pt x="1577605" y="571001"/>
                </a:moveTo>
                <a:lnTo>
                  <a:pt x="1561592" y="619251"/>
                </a:lnTo>
                <a:lnTo>
                  <a:pt x="1730248" y="594868"/>
                </a:lnTo>
                <a:lnTo>
                  <a:pt x="1714322" y="578993"/>
                </a:lnTo>
                <a:lnTo>
                  <a:pt x="1601724" y="578993"/>
                </a:lnTo>
                <a:lnTo>
                  <a:pt x="1577605" y="571001"/>
                </a:lnTo>
                <a:close/>
              </a:path>
              <a:path w="1730375" h="619760">
                <a:moveTo>
                  <a:pt x="1593619" y="522745"/>
                </a:moveTo>
                <a:lnTo>
                  <a:pt x="1577605" y="571001"/>
                </a:lnTo>
                <a:lnTo>
                  <a:pt x="1601724" y="578993"/>
                </a:lnTo>
                <a:lnTo>
                  <a:pt x="1617726" y="530732"/>
                </a:lnTo>
                <a:lnTo>
                  <a:pt x="1593619" y="522745"/>
                </a:lnTo>
                <a:close/>
              </a:path>
              <a:path w="1730375" h="619760">
                <a:moveTo>
                  <a:pt x="1609598" y="474599"/>
                </a:moveTo>
                <a:lnTo>
                  <a:pt x="1593619" y="522745"/>
                </a:lnTo>
                <a:lnTo>
                  <a:pt x="1617726" y="530732"/>
                </a:lnTo>
                <a:lnTo>
                  <a:pt x="1601724" y="578993"/>
                </a:lnTo>
                <a:lnTo>
                  <a:pt x="1714322" y="578993"/>
                </a:lnTo>
                <a:lnTo>
                  <a:pt x="1609598" y="474599"/>
                </a:lnTo>
                <a:close/>
              </a:path>
              <a:path w="1730375" h="619760">
                <a:moveTo>
                  <a:pt x="16001" y="0"/>
                </a:moveTo>
                <a:lnTo>
                  <a:pt x="0" y="48260"/>
                </a:lnTo>
                <a:lnTo>
                  <a:pt x="1577605" y="571001"/>
                </a:lnTo>
                <a:lnTo>
                  <a:pt x="1593619" y="522745"/>
                </a:lnTo>
                <a:lnTo>
                  <a:pt x="160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615517" y="3210433"/>
            <a:ext cx="2828925" cy="473709"/>
          </a:xfrm>
          <a:custGeom>
            <a:avLst/>
            <a:gdLst/>
            <a:ahLst/>
            <a:cxnLst/>
            <a:rect l="l" t="t" r="r" b="b"/>
            <a:pathLst>
              <a:path w="2828925" h="473710">
                <a:moveTo>
                  <a:pt x="103682" y="50773"/>
                </a:moveTo>
                <a:lnTo>
                  <a:pt x="83997" y="61975"/>
                </a:lnTo>
                <a:lnTo>
                  <a:pt x="81965" y="63246"/>
                </a:lnTo>
                <a:lnTo>
                  <a:pt x="80060" y="64643"/>
                </a:lnTo>
                <a:lnTo>
                  <a:pt x="78409" y="66421"/>
                </a:lnTo>
                <a:lnTo>
                  <a:pt x="61645" y="83693"/>
                </a:lnTo>
                <a:lnTo>
                  <a:pt x="32943" y="122174"/>
                </a:lnTo>
                <a:lnTo>
                  <a:pt x="12496" y="164084"/>
                </a:lnTo>
                <a:lnTo>
                  <a:pt x="1193" y="209677"/>
                </a:lnTo>
                <a:lnTo>
                  <a:pt x="0" y="235839"/>
                </a:lnTo>
                <a:lnTo>
                  <a:pt x="304" y="239903"/>
                </a:lnTo>
                <a:lnTo>
                  <a:pt x="20116" y="276225"/>
                </a:lnTo>
                <a:lnTo>
                  <a:pt x="52120" y="299974"/>
                </a:lnTo>
                <a:lnTo>
                  <a:pt x="95935" y="320929"/>
                </a:lnTo>
                <a:lnTo>
                  <a:pt x="136702" y="335915"/>
                </a:lnTo>
                <a:lnTo>
                  <a:pt x="201218" y="354965"/>
                </a:lnTo>
                <a:lnTo>
                  <a:pt x="276275" y="372999"/>
                </a:lnTo>
                <a:lnTo>
                  <a:pt x="317550" y="381762"/>
                </a:lnTo>
                <a:lnTo>
                  <a:pt x="383971" y="394208"/>
                </a:lnTo>
                <a:lnTo>
                  <a:pt x="455599" y="406019"/>
                </a:lnTo>
                <a:lnTo>
                  <a:pt x="505637" y="413512"/>
                </a:lnTo>
                <a:lnTo>
                  <a:pt x="611428" y="427355"/>
                </a:lnTo>
                <a:lnTo>
                  <a:pt x="666927" y="433705"/>
                </a:lnTo>
                <a:lnTo>
                  <a:pt x="782243" y="445389"/>
                </a:lnTo>
                <a:lnTo>
                  <a:pt x="902512" y="455041"/>
                </a:lnTo>
                <a:lnTo>
                  <a:pt x="1026972" y="463042"/>
                </a:lnTo>
                <a:lnTo>
                  <a:pt x="1154353" y="468884"/>
                </a:lnTo>
                <a:lnTo>
                  <a:pt x="1218996" y="470916"/>
                </a:lnTo>
                <a:lnTo>
                  <a:pt x="1349171" y="473456"/>
                </a:lnTo>
                <a:lnTo>
                  <a:pt x="1414449" y="473710"/>
                </a:lnTo>
                <a:lnTo>
                  <a:pt x="1479854" y="473456"/>
                </a:lnTo>
                <a:lnTo>
                  <a:pt x="1610029" y="470789"/>
                </a:lnTo>
                <a:lnTo>
                  <a:pt x="1738807" y="465709"/>
                </a:lnTo>
                <a:lnTo>
                  <a:pt x="1864664" y="458343"/>
                </a:lnTo>
                <a:lnTo>
                  <a:pt x="1926640" y="454025"/>
                </a:lnTo>
                <a:lnTo>
                  <a:pt x="1987346" y="449072"/>
                </a:lnTo>
                <a:lnTo>
                  <a:pt x="2046909" y="443611"/>
                </a:lnTo>
                <a:lnTo>
                  <a:pt x="2162352" y="431292"/>
                </a:lnTo>
                <a:lnTo>
                  <a:pt x="2217724" y="424561"/>
                </a:lnTo>
                <a:lnTo>
                  <a:pt x="2230005" y="422910"/>
                </a:lnTo>
                <a:lnTo>
                  <a:pt x="1414322" y="422910"/>
                </a:lnTo>
                <a:lnTo>
                  <a:pt x="1349425" y="422656"/>
                </a:lnTo>
                <a:lnTo>
                  <a:pt x="1220139" y="420116"/>
                </a:lnTo>
                <a:lnTo>
                  <a:pt x="1156004" y="418084"/>
                </a:lnTo>
                <a:lnTo>
                  <a:pt x="1029512" y="412242"/>
                </a:lnTo>
                <a:lnTo>
                  <a:pt x="905941" y="404368"/>
                </a:lnTo>
                <a:lnTo>
                  <a:pt x="786561" y="394716"/>
                </a:lnTo>
                <a:lnTo>
                  <a:pt x="672134" y="383286"/>
                </a:lnTo>
                <a:lnTo>
                  <a:pt x="617270" y="376936"/>
                </a:lnTo>
                <a:lnTo>
                  <a:pt x="564057" y="370205"/>
                </a:lnTo>
                <a:lnTo>
                  <a:pt x="512622" y="363093"/>
                </a:lnTo>
                <a:lnTo>
                  <a:pt x="463092" y="355727"/>
                </a:lnTo>
                <a:lnTo>
                  <a:pt x="415594" y="348106"/>
                </a:lnTo>
                <a:lnTo>
                  <a:pt x="348538" y="336042"/>
                </a:lnTo>
                <a:lnTo>
                  <a:pt x="306755" y="327660"/>
                </a:lnTo>
                <a:lnTo>
                  <a:pt x="267639" y="319024"/>
                </a:lnTo>
                <a:lnTo>
                  <a:pt x="213791" y="305816"/>
                </a:lnTo>
                <a:lnTo>
                  <a:pt x="166547" y="292227"/>
                </a:lnTo>
                <a:lnTo>
                  <a:pt x="126161" y="278256"/>
                </a:lnTo>
                <a:lnTo>
                  <a:pt x="84632" y="259969"/>
                </a:lnTo>
                <a:lnTo>
                  <a:pt x="52120" y="235839"/>
                </a:lnTo>
                <a:lnTo>
                  <a:pt x="51739" y="235204"/>
                </a:lnTo>
                <a:lnTo>
                  <a:pt x="51485" y="235204"/>
                </a:lnTo>
                <a:lnTo>
                  <a:pt x="50977" y="235077"/>
                </a:lnTo>
                <a:lnTo>
                  <a:pt x="50596" y="233299"/>
                </a:lnTo>
                <a:lnTo>
                  <a:pt x="49961" y="231394"/>
                </a:lnTo>
                <a:lnTo>
                  <a:pt x="50222" y="231394"/>
                </a:lnTo>
                <a:lnTo>
                  <a:pt x="49961" y="230124"/>
                </a:lnTo>
                <a:lnTo>
                  <a:pt x="50469" y="230124"/>
                </a:lnTo>
                <a:lnTo>
                  <a:pt x="50850" y="223139"/>
                </a:lnTo>
                <a:lnTo>
                  <a:pt x="51739" y="214884"/>
                </a:lnTo>
                <a:lnTo>
                  <a:pt x="68122" y="163322"/>
                </a:lnTo>
                <a:lnTo>
                  <a:pt x="100888" y="116078"/>
                </a:lnTo>
                <a:lnTo>
                  <a:pt x="110531" y="106172"/>
                </a:lnTo>
                <a:lnTo>
                  <a:pt x="109143" y="106172"/>
                </a:lnTo>
                <a:lnTo>
                  <a:pt x="114858" y="101727"/>
                </a:lnTo>
                <a:lnTo>
                  <a:pt x="116954" y="101727"/>
                </a:lnTo>
                <a:lnTo>
                  <a:pt x="122068" y="98816"/>
                </a:lnTo>
                <a:lnTo>
                  <a:pt x="103682" y="50773"/>
                </a:lnTo>
                <a:close/>
              </a:path>
              <a:path w="2828925" h="473710">
                <a:moveTo>
                  <a:pt x="2777091" y="222987"/>
                </a:moveTo>
                <a:lnTo>
                  <a:pt x="2742615" y="250952"/>
                </a:lnTo>
                <a:lnTo>
                  <a:pt x="2701467" y="270129"/>
                </a:lnTo>
                <a:lnTo>
                  <a:pt x="2661335" y="284606"/>
                </a:lnTo>
                <a:lnTo>
                  <a:pt x="2614218" y="298958"/>
                </a:lnTo>
                <a:lnTo>
                  <a:pt x="2541320" y="317627"/>
                </a:lnTo>
                <a:lnTo>
                  <a:pt x="2479725" y="330962"/>
                </a:lnTo>
                <a:lnTo>
                  <a:pt x="2435656" y="339598"/>
                </a:lnTo>
                <a:lnTo>
                  <a:pt x="2365171" y="351790"/>
                </a:lnTo>
                <a:lnTo>
                  <a:pt x="2315641" y="359664"/>
                </a:lnTo>
                <a:lnTo>
                  <a:pt x="2264333" y="367030"/>
                </a:lnTo>
                <a:lnTo>
                  <a:pt x="2210993" y="374142"/>
                </a:lnTo>
                <a:lnTo>
                  <a:pt x="2156129" y="380873"/>
                </a:lnTo>
                <a:lnTo>
                  <a:pt x="2041829" y="393065"/>
                </a:lnTo>
                <a:lnTo>
                  <a:pt x="1982774" y="398399"/>
                </a:lnTo>
                <a:lnTo>
                  <a:pt x="1861108" y="407797"/>
                </a:lnTo>
                <a:lnTo>
                  <a:pt x="1736013" y="415036"/>
                </a:lnTo>
                <a:lnTo>
                  <a:pt x="1672386" y="417830"/>
                </a:lnTo>
                <a:lnTo>
                  <a:pt x="1608251" y="419989"/>
                </a:lnTo>
                <a:lnTo>
                  <a:pt x="1479092" y="422656"/>
                </a:lnTo>
                <a:lnTo>
                  <a:pt x="1414322" y="422910"/>
                </a:lnTo>
                <a:lnTo>
                  <a:pt x="2230005" y="422910"/>
                </a:lnTo>
                <a:lnTo>
                  <a:pt x="2323642" y="409829"/>
                </a:lnTo>
                <a:lnTo>
                  <a:pt x="2373807" y="401955"/>
                </a:lnTo>
                <a:lnTo>
                  <a:pt x="2421813" y="393700"/>
                </a:lnTo>
                <a:lnTo>
                  <a:pt x="2467914" y="385064"/>
                </a:lnTo>
                <a:lnTo>
                  <a:pt x="2511602" y="376174"/>
                </a:lnTo>
                <a:lnTo>
                  <a:pt x="2553131" y="367030"/>
                </a:lnTo>
                <a:lnTo>
                  <a:pt x="2610535" y="352679"/>
                </a:lnTo>
                <a:lnTo>
                  <a:pt x="2662097" y="337819"/>
                </a:lnTo>
                <a:lnTo>
                  <a:pt x="2707182" y="322325"/>
                </a:lnTo>
                <a:lnTo>
                  <a:pt x="2745917" y="306069"/>
                </a:lnTo>
                <a:lnTo>
                  <a:pt x="2787446" y="282829"/>
                </a:lnTo>
                <a:lnTo>
                  <a:pt x="2816783" y="255143"/>
                </a:lnTo>
                <a:lnTo>
                  <a:pt x="2824657" y="240919"/>
                </a:lnTo>
                <a:lnTo>
                  <a:pt x="2825292" y="239775"/>
                </a:lnTo>
                <a:lnTo>
                  <a:pt x="2825673" y="238633"/>
                </a:lnTo>
                <a:lnTo>
                  <a:pt x="2827578" y="232029"/>
                </a:lnTo>
                <a:lnTo>
                  <a:pt x="2828340" y="228854"/>
                </a:lnTo>
                <a:lnTo>
                  <a:pt x="2828612" y="225298"/>
                </a:lnTo>
                <a:lnTo>
                  <a:pt x="2776016" y="225298"/>
                </a:lnTo>
                <a:lnTo>
                  <a:pt x="2777091" y="222987"/>
                </a:lnTo>
                <a:close/>
              </a:path>
              <a:path w="2828925" h="473710">
                <a:moveTo>
                  <a:pt x="50977" y="233933"/>
                </a:moveTo>
                <a:lnTo>
                  <a:pt x="51485" y="235204"/>
                </a:lnTo>
                <a:lnTo>
                  <a:pt x="51231" y="234357"/>
                </a:lnTo>
                <a:lnTo>
                  <a:pt x="50977" y="233933"/>
                </a:lnTo>
                <a:close/>
              </a:path>
              <a:path w="2828925" h="473710">
                <a:moveTo>
                  <a:pt x="51231" y="234357"/>
                </a:moveTo>
                <a:lnTo>
                  <a:pt x="51485" y="235204"/>
                </a:lnTo>
                <a:lnTo>
                  <a:pt x="51739" y="235204"/>
                </a:lnTo>
                <a:lnTo>
                  <a:pt x="51231" y="234357"/>
                </a:lnTo>
                <a:close/>
              </a:path>
              <a:path w="2828925" h="473710">
                <a:moveTo>
                  <a:pt x="50621" y="233340"/>
                </a:moveTo>
                <a:lnTo>
                  <a:pt x="50977" y="235077"/>
                </a:lnTo>
                <a:lnTo>
                  <a:pt x="50860" y="233933"/>
                </a:lnTo>
                <a:lnTo>
                  <a:pt x="50741" y="233539"/>
                </a:lnTo>
                <a:lnTo>
                  <a:pt x="50621" y="233340"/>
                </a:lnTo>
                <a:close/>
              </a:path>
              <a:path w="2828925" h="473710">
                <a:moveTo>
                  <a:pt x="50836" y="233698"/>
                </a:moveTo>
                <a:lnTo>
                  <a:pt x="50977" y="235077"/>
                </a:lnTo>
                <a:lnTo>
                  <a:pt x="51434" y="235077"/>
                </a:lnTo>
                <a:lnTo>
                  <a:pt x="50977" y="233933"/>
                </a:lnTo>
                <a:lnTo>
                  <a:pt x="50836" y="233698"/>
                </a:lnTo>
                <a:close/>
              </a:path>
              <a:path w="2828925" h="473710">
                <a:moveTo>
                  <a:pt x="50733" y="232696"/>
                </a:moveTo>
                <a:lnTo>
                  <a:pt x="50795" y="233299"/>
                </a:lnTo>
                <a:lnTo>
                  <a:pt x="50883" y="233698"/>
                </a:lnTo>
                <a:lnTo>
                  <a:pt x="50977" y="233933"/>
                </a:lnTo>
                <a:lnTo>
                  <a:pt x="51231" y="234357"/>
                </a:lnTo>
                <a:lnTo>
                  <a:pt x="50733" y="232696"/>
                </a:lnTo>
                <a:close/>
              </a:path>
              <a:path w="2828925" h="473710">
                <a:moveTo>
                  <a:pt x="50496" y="232730"/>
                </a:moveTo>
                <a:lnTo>
                  <a:pt x="50621" y="233340"/>
                </a:lnTo>
                <a:lnTo>
                  <a:pt x="50836" y="233698"/>
                </a:lnTo>
                <a:lnTo>
                  <a:pt x="50723" y="233299"/>
                </a:lnTo>
                <a:lnTo>
                  <a:pt x="50496" y="232730"/>
                </a:lnTo>
                <a:close/>
              </a:path>
              <a:path w="2828925" h="473710">
                <a:moveTo>
                  <a:pt x="49961" y="230124"/>
                </a:moveTo>
                <a:lnTo>
                  <a:pt x="50496" y="232730"/>
                </a:lnTo>
                <a:lnTo>
                  <a:pt x="50820" y="233539"/>
                </a:lnTo>
                <a:lnTo>
                  <a:pt x="50733" y="232696"/>
                </a:lnTo>
                <a:lnTo>
                  <a:pt x="49961" y="230124"/>
                </a:lnTo>
                <a:close/>
              </a:path>
              <a:path w="2828925" h="473710">
                <a:moveTo>
                  <a:pt x="50222" y="231394"/>
                </a:moveTo>
                <a:lnTo>
                  <a:pt x="49961" y="231394"/>
                </a:lnTo>
                <a:lnTo>
                  <a:pt x="50496" y="232730"/>
                </a:lnTo>
                <a:lnTo>
                  <a:pt x="50222" y="231394"/>
                </a:lnTo>
                <a:close/>
              </a:path>
              <a:path w="2828925" h="473710">
                <a:moveTo>
                  <a:pt x="50469" y="230124"/>
                </a:moveTo>
                <a:lnTo>
                  <a:pt x="49961" y="230124"/>
                </a:lnTo>
                <a:lnTo>
                  <a:pt x="50733" y="232696"/>
                </a:lnTo>
                <a:lnTo>
                  <a:pt x="50469" y="230124"/>
                </a:lnTo>
                <a:close/>
              </a:path>
              <a:path w="2828925" h="473710">
                <a:moveTo>
                  <a:pt x="2777413" y="222504"/>
                </a:moveTo>
                <a:lnTo>
                  <a:pt x="2777147" y="222903"/>
                </a:lnTo>
                <a:lnTo>
                  <a:pt x="2776016" y="225298"/>
                </a:lnTo>
                <a:lnTo>
                  <a:pt x="2777299" y="222903"/>
                </a:lnTo>
                <a:lnTo>
                  <a:pt x="2777413" y="222504"/>
                </a:lnTo>
                <a:close/>
              </a:path>
              <a:path w="2828925" h="473710">
                <a:moveTo>
                  <a:pt x="2777885" y="221810"/>
                </a:moveTo>
                <a:lnTo>
                  <a:pt x="2777513" y="222504"/>
                </a:lnTo>
                <a:lnTo>
                  <a:pt x="2777159" y="223393"/>
                </a:lnTo>
                <a:lnTo>
                  <a:pt x="2776016" y="225298"/>
                </a:lnTo>
                <a:lnTo>
                  <a:pt x="2828612" y="225298"/>
                </a:lnTo>
                <a:lnTo>
                  <a:pt x="2828794" y="222758"/>
                </a:lnTo>
                <a:lnTo>
                  <a:pt x="2777794" y="222758"/>
                </a:lnTo>
                <a:lnTo>
                  <a:pt x="2777885" y="221810"/>
                </a:lnTo>
                <a:close/>
              </a:path>
              <a:path w="2828925" h="473710">
                <a:moveTo>
                  <a:pt x="2777299" y="222903"/>
                </a:moveTo>
                <a:lnTo>
                  <a:pt x="2777037" y="223393"/>
                </a:lnTo>
                <a:lnTo>
                  <a:pt x="2777299" y="222903"/>
                </a:lnTo>
                <a:close/>
              </a:path>
              <a:path w="2828925" h="473710">
                <a:moveTo>
                  <a:pt x="2777496" y="222535"/>
                </a:moveTo>
                <a:lnTo>
                  <a:pt x="2777275" y="222987"/>
                </a:lnTo>
                <a:lnTo>
                  <a:pt x="2777159" y="223393"/>
                </a:lnTo>
                <a:lnTo>
                  <a:pt x="2777496" y="222535"/>
                </a:lnTo>
                <a:close/>
              </a:path>
              <a:path w="2828925" h="473710">
                <a:moveTo>
                  <a:pt x="2777569" y="221960"/>
                </a:moveTo>
                <a:lnTo>
                  <a:pt x="2777091" y="222987"/>
                </a:lnTo>
                <a:lnTo>
                  <a:pt x="2777392" y="222535"/>
                </a:lnTo>
                <a:lnTo>
                  <a:pt x="2777569" y="221960"/>
                </a:lnTo>
                <a:close/>
              </a:path>
              <a:path w="2828925" h="473710">
                <a:moveTo>
                  <a:pt x="2777645" y="222156"/>
                </a:moveTo>
                <a:lnTo>
                  <a:pt x="2777413" y="222504"/>
                </a:lnTo>
                <a:lnTo>
                  <a:pt x="2777299" y="222903"/>
                </a:lnTo>
                <a:lnTo>
                  <a:pt x="2777509" y="222504"/>
                </a:lnTo>
                <a:lnTo>
                  <a:pt x="2777645" y="222156"/>
                </a:lnTo>
                <a:close/>
              </a:path>
              <a:path w="2828925" h="473710">
                <a:moveTo>
                  <a:pt x="2777987" y="221742"/>
                </a:moveTo>
                <a:lnTo>
                  <a:pt x="2777794" y="222758"/>
                </a:lnTo>
                <a:lnTo>
                  <a:pt x="2777987" y="221742"/>
                </a:lnTo>
                <a:close/>
              </a:path>
              <a:path w="2828925" h="473710">
                <a:moveTo>
                  <a:pt x="2804979" y="219837"/>
                </a:moveTo>
                <a:lnTo>
                  <a:pt x="2778556" y="219837"/>
                </a:lnTo>
                <a:lnTo>
                  <a:pt x="2778152" y="220865"/>
                </a:lnTo>
                <a:lnTo>
                  <a:pt x="2777794" y="222758"/>
                </a:lnTo>
                <a:lnTo>
                  <a:pt x="2828794" y="222758"/>
                </a:lnTo>
                <a:lnTo>
                  <a:pt x="2828848" y="221996"/>
                </a:lnTo>
                <a:lnTo>
                  <a:pt x="2804979" y="219837"/>
                </a:lnTo>
                <a:close/>
              </a:path>
              <a:path w="2828925" h="473710">
                <a:moveTo>
                  <a:pt x="2777886" y="221794"/>
                </a:moveTo>
                <a:lnTo>
                  <a:pt x="2777645" y="222156"/>
                </a:lnTo>
                <a:lnTo>
                  <a:pt x="2777496" y="222535"/>
                </a:lnTo>
                <a:lnTo>
                  <a:pt x="2777886" y="221794"/>
                </a:lnTo>
                <a:close/>
              </a:path>
              <a:path w="2828925" h="473710">
                <a:moveTo>
                  <a:pt x="2777948" y="221145"/>
                </a:moveTo>
                <a:lnTo>
                  <a:pt x="2777638" y="221810"/>
                </a:lnTo>
                <a:lnTo>
                  <a:pt x="2777513" y="222156"/>
                </a:lnTo>
                <a:lnTo>
                  <a:pt x="2777413" y="222504"/>
                </a:lnTo>
                <a:lnTo>
                  <a:pt x="2777645" y="222156"/>
                </a:lnTo>
                <a:lnTo>
                  <a:pt x="2777918" y="221462"/>
                </a:lnTo>
                <a:lnTo>
                  <a:pt x="2777948" y="221145"/>
                </a:lnTo>
                <a:close/>
              </a:path>
              <a:path w="2828925" h="473710">
                <a:moveTo>
                  <a:pt x="2777918" y="221462"/>
                </a:moveTo>
                <a:lnTo>
                  <a:pt x="2777645" y="222156"/>
                </a:lnTo>
                <a:lnTo>
                  <a:pt x="2777876" y="221810"/>
                </a:lnTo>
                <a:lnTo>
                  <a:pt x="2777918" y="221462"/>
                </a:lnTo>
                <a:close/>
              </a:path>
              <a:path w="2828925" h="473710">
                <a:moveTo>
                  <a:pt x="2778021" y="220376"/>
                </a:moveTo>
                <a:lnTo>
                  <a:pt x="2777569" y="221960"/>
                </a:lnTo>
                <a:lnTo>
                  <a:pt x="2777948" y="221145"/>
                </a:lnTo>
                <a:lnTo>
                  <a:pt x="2778021" y="220376"/>
                </a:lnTo>
                <a:close/>
              </a:path>
              <a:path w="2828925" h="473710">
                <a:moveTo>
                  <a:pt x="2777921" y="221742"/>
                </a:moveTo>
                <a:close/>
              </a:path>
              <a:path w="2828925" h="473710">
                <a:moveTo>
                  <a:pt x="2778152" y="220865"/>
                </a:moveTo>
                <a:lnTo>
                  <a:pt x="2777918" y="221462"/>
                </a:lnTo>
                <a:lnTo>
                  <a:pt x="2777891" y="221742"/>
                </a:lnTo>
                <a:lnTo>
                  <a:pt x="2778152" y="220865"/>
                </a:lnTo>
                <a:close/>
              </a:path>
              <a:path w="2828925" h="473710">
                <a:moveTo>
                  <a:pt x="2778203" y="220595"/>
                </a:moveTo>
                <a:lnTo>
                  <a:pt x="2777948" y="221145"/>
                </a:lnTo>
                <a:lnTo>
                  <a:pt x="2777918" y="221462"/>
                </a:lnTo>
                <a:lnTo>
                  <a:pt x="2778152" y="220865"/>
                </a:lnTo>
                <a:lnTo>
                  <a:pt x="2778203" y="220595"/>
                </a:lnTo>
                <a:close/>
              </a:path>
              <a:path w="2828925" h="473710">
                <a:moveTo>
                  <a:pt x="2778683" y="218059"/>
                </a:moveTo>
                <a:lnTo>
                  <a:pt x="2778021" y="220376"/>
                </a:lnTo>
                <a:lnTo>
                  <a:pt x="2777948" y="221145"/>
                </a:lnTo>
                <a:lnTo>
                  <a:pt x="2778203" y="220595"/>
                </a:lnTo>
                <a:lnTo>
                  <a:pt x="2778683" y="218059"/>
                </a:lnTo>
                <a:close/>
              </a:path>
              <a:path w="2828925" h="473710">
                <a:moveTo>
                  <a:pt x="2778556" y="219837"/>
                </a:moveTo>
                <a:lnTo>
                  <a:pt x="2778203" y="220595"/>
                </a:lnTo>
                <a:lnTo>
                  <a:pt x="2778152" y="220865"/>
                </a:lnTo>
                <a:lnTo>
                  <a:pt x="2778556" y="219837"/>
                </a:lnTo>
                <a:close/>
              </a:path>
              <a:path w="2828925" h="473710">
                <a:moveTo>
                  <a:pt x="2785323" y="218059"/>
                </a:moveTo>
                <a:lnTo>
                  <a:pt x="2778683" y="218059"/>
                </a:lnTo>
                <a:lnTo>
                  <a:pt x="2778203" y="220595"/>
                </a:lnTo>
                <a:lnTo>
                  <a:pt x="2778556" y="219837"/>
                </a:lnTo>
                <a:lnTo>
                  <a:pt x="2804979" y="219837"/>
                </a:lnTo>
                <a:lnTo>
                  <a:pt x="2785323" y="218059"/>
                </a:lnTo>
                <a:close/>
              </a:path>
              <a:path w="2828925" h="473710">
                <a:moveTo>
                  <a:pt x="2778302" y="217424"/>
                </a:moveTo>
                <a:lnTo>
                  <a:pt x="2778021" y="220376"/>
                </a:lnTo>
                <a:lnTo>
                  <a:pt x="2778683" y="218059"/>
                </a:lnTo>
                <a:lnTo>
                  <a:pt x="2785323" y="218059"/>
                </a:lnTo>
                <a:lnTo>
                  <a:pt x="2778302" y="217424"/>
                </a:lnTo>
                <a:close/>
              </a:path>
              <a:path w="2828925" h="473710">
                <a:moveTo>
                  <a:pt x="232411" y="40005"/>
                </a:moveTo>
                <a:lnTo>
                  <a:pt x="122605" y="40005"/>
                </a:lnTo>
                <a:lnTo>
                  <a:pt x="147751" y="84200"/>
                </a:lnTo>
                <a:lnTo>
                  <a:pt x="122068" y="98816"/>
                </a:lnTo>
                <a:lnTo>
                  <a:pt x="138734" y="142367"/>
                </a:lnTo>
                <a:lnTo>
                  <a:pt x="232411" y="40005"/>
                </a:lnTo>
                <a:close/>
              </a:path>
              <a:path w="2828925" h="473710">
                <a:moveTo>
                  <a:pt x="114858" y="101727"/>
                </a:moveTo>
                <a:lnTo>
                  <a:pt x="109143" y="106172"/>
                </a:lnTo>
                <a:lnTo>
                  <a:pt x="112255" y="104401"/>
                </a:lnTo>
                <a:lnTo>
                  <a:pt x="114858" y="101727"/>
                </a:lnTo>
                <a:close/>
              </a:path>
              <a:path w="2828925" h="473710">
                <a:moveTo>
                  <a:pt x="112255" y="104401"/>
                </a:moveTo>
                <a:lnTo>
                  <a:pt x="109143" y="106172"/>
                </a:lnTo>
                <a:lnTo>
                  <a:pt x="110531" y="106172"/>
                </a:lnTo>
                <a:lnTo>
                  <a:pt x="112255" y="104401"/>
                </a:lnTo>
                <a:close/>
              </a:path>
              <a:path w="2828925" h="473710">
                <a:moveTo>
                  <a:pt x="116954" y="101727"/>
                </a:moveTo>
                <a:lnTo>
                  <a:pt x="114858" y="101727"/>
                </a:lnTo>
                <a:lnTo>
                  <a:pt x="112255" y="104401"/>
                </a:lnTo>
                <a:lnTo>
                  <a:pt x="116954" y="101727"/>
                </a:lnTo>
                <a:close/>
              </a:path>
              <a:path w="2828925" h="473710">
                <a:moveTo>
                  <a:pt x="122605" y="40005"/>
                </a:moveTo>
                <a:lnTo>
                  <a:pt x="103682" y="50773"/>
                </a:lnTo>
                <a:lnTo>
                  <a:pt x="122068" y="98816"/>
                </a:lnTo>
                <a:lnTo>
                  <a:pt x="147751" y="84200"/>
                </a:lnTo>
                <a:lnTo>
                  <a:pt x="122605" y="40005"/>
                </a:lnTo>
                <a:close/>
              </a:path>
              <a:path w="2828925" h="473710">
                <a:moveTo>
                  <a:pt x="84251" y="0"/>
                </a:moveTo>
                <a:lnTo>
                  <a:pt x="103682" y="50773"/>
                </a:lnTo>
                <a:lnTo>
                  <a:pt x="122605" y="40005"/>
                </a:lnTo>
                <a:lnTo>
                  <a:pt x="232411" y="40005"/>
                </a:lnTo>
                <a:lnTo>
                  <a:pt x="253796" y="16637"/>
                </a:lnTo>
                <a:lnTo>
                  <a:pt x="842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-22" y="857251"/>
            <a:ext cx="9144000" cy="546735"/>
          </a:xfrm>
          <a:prstGeom prst="rect">
            <a:avLst/>
          </a:prstGeom>
          <a:solidFill>
            <a:srgbClr val="EAEAEA"/>
          </a:solidFill>
        </p:spPr>
        <p:txBody>
          <a:bodyPr vert="horz" wrap="square" lIns="0" tIns="37465" rIns="0" bIns="0" rtlCol="0">
            <a:spAutoFit/>
          </a:bodyPr>
          <a:lstStyle/>
          <a:p>
            <a:pPr marL="91440">
              <a:spcBef>
                <a:spcPts val="295"/>
              </a:spcBef>
            </a:pPr>
            <a:r>
              <a:rPr spc="-5" dirty="0"/>
              <a:t>Mitigating </a:t>
            </a:r>
            <a:r>
              <a:rPr dirty="0"/>
              <a:t>the DASH</a:t>
            </a:r>
            <a:r>
              <a:rPr spc="-25" dirty="0"/>
              <a:t> </a:t>
            </a:r>
            <a:r>
              <a:rPr spc="-5" dirty="0"/>
              <a:t>leak</a:t>
            </a:r>
          </a:p>
        </p:txBody>
      </p:sp>
      <p:sp>
        <p:nvSpPr>
          <p:cNvPr id="16" name="object 16"/>
          <p:cNvSpPr/>
          <p:nvPr/>
        </p:nvSpPr>
        <p:spPr>
          <a:xfrm>
            <a:off x="1537514" y="3219958"/>
            <a:ext cx="3289935" cy="983615"/>
          </a:xfrm>
          <a:custGeom>
            <a:avLst/>
            <a:gdLst/>
            <a:ahLst/>
            <a:cxnLst/>
            <a:rect l="l" t="t" r="r" b="b"/>
            <a:pathLst>
              <a:path w="3289935" h="983614">
                <a:moveTo>
                  <a:pt x="182284" y="46370"/>
                </a:moveTo>
                <a:lnTo>
                  <a:pt x="148157" y="78105"/>
                </a:lnTo>
                <a:lnTo>
                  <a:pt x="122884" y="108712"/>
                </a:lnTo>
                <a:lnTo>
                  <a:pt x="99389" y="142367"/>
                </a:lnTo>
                <a:lnTo>
                  <a:pt x="77799" y="178689"/>
                </a:lnTo>
                <a:lnTo>
                  <a:pt x="58495" y="217424"/>
                </a:lnTo>
                <a:lnTo>
                  <a:pt x="41477" y="258318"/>
                </a:lnTo>
                <a:lnTo>
                  <a:pt x="27126" y="300990"/>
                </a:lnTo>
                <a:lnTo>
                  <a:pt x="15442" y="345186"/>
                </a:lnTo>
                <a:lnTo>
                  <a:pt x="6806" y="390398"/>
                </a:lnTo>
                <a:lnTo>
                  <a:pt x="1472" y="436625"/>
                </a:lnTo>
                <a:lnTo>
                  <a:pt x="0" y="479933"/>
                </a:lnTo>
                <a:lnTo>
                  <a:pt x="13" y="485775"/>
                </a:lnTo>
                <a:lnTo>
                  <a:pt x="1091" y="496189"/>
                </a:lnTo>
                <a:lnTo>
                  <a:pt x="1218" y="497967"/>
                </a:lnTo>
                <a:lnTo>
                  <a:pt x="1599" y="499744"/>
                </a:lnTo>
                <a:lnTo>
                  <a:pt x="2107" y="501523"/>
                </a:lnTo>
                <a:lnTo>
                  <a:pt x="5790" y="512699"/>
                </a:lnTo>
                <a:lnTo>
                  <a:pt x="6171" y="513969"/>
                </a:lnTo>
                <a:lnTo>
                  <a:pt x="37540" y="557149"/>
                </a:lnTo>
                <a:lnTo>
                  <a:pt x="67766" y="581533"/>
                </a:lnTo>
                <a:lnTo>
                  <a:pt x="105866" y="604647"/>
                </a:lnTo>
                <a:lnTo>
                  <a:pt x="151459" y="627126"/>
                </a:lnTo>
                <a:lnTo>
                  <a:pt x="204672" y="649224"/>
                </a:lnTo>
                <a:lnTo>
                  <a:pt x="265378" y="670814"/>
                </a:lnTo>
                <a:lnTo>
                  <a:pt x="333069" y="691896"/>
                </a:lnTo>
                <a:lnTo>
                  <a:pt x="407618" y="712597"/>
                </a:lnTo>
                <a:lnTo>
                  <a:pt x="447496" y="722884"/>
                </a:lnTo>
                <a:lnTo>
                  <a:pt x="489025" y="732917"/>
                </a:lnTo>
                <a:lnTo>
                  <a:pt x="531951" y="742823"/>
                </a:lnTo>
                <a:lnTo>
                  <a:pt x="622756" y="762381"/>
                </a:lnTo>
                <a:lnTo>
                  <a:pt x="719276" y="781304"/>
                </a:lnTo>
                <a:lnTo>
                  <a:pt x="821511" y="799719"/>
                </a:lnTo>
                <a:lnTo>
                  <a:pt x="929080" y="817372"/>
                </a:lnTo>
                <a:lnTo>
                  <a:pt x="1041729" y="834517"/>
                </a:lnTo>
                <a:lnTo>
                  <a:pt x="1159077" y="850900"/>
                </a:lnTo>
                <a:lnTo>
                  <a:pt x="1280870" y="866521"/>
                </a:lnTo>
                <a:lnTo>
                  <a:pt x="1536902" y="895477"/>
                </a:lnTo>
                <a:lnTo>
                  <a:pt x="1807031" y="920877"/>
                </a:lnTo>
                <a:lnTo>
                  <a:pt x="2089225" y="942340"/>
                </a:lnTo>
                <a:lnTo>
                  <a:pt x="2380944" y="959739"/>
                </a:lnTo>
                <a:lnTo>
                  <a:pt x="2680029" y="972566"/>
                </a:lnTo>
                <a:lnTo>
                  <a:pt x="2983559" y="980567"/>
                </a:lnTo>
                <a:lnTo>
                  <a:pt x="3289248" y="983234"/>
                </a:lnTo>
                <a:lnTo>
                  <a:pt x="3289756" y="932561"/>
                </a:lnTo>
                <a:lnTo>
                  <a:pt x="2984067" y="929767"/>
                </a:lnTo>
                <a:lnTo>
                  <a:pt x="2681299" y="921893"/>
                </a:lnTo>
                <a:lnTo>
                  <a:pt x="2383357" y="908939"/>
                </a:lnTo>
                <a:lnTo>
                  <a:pt x="2092527" y="891667"/>
                </a:lnTo>
                <a:lnTo>
                  <a:pt x="1811095" y="870204"/>
                </a:lnTo>
                <a:lnTo>
                  <a:pt x="1541855" y="844931"/>
                </a:lnTo>
                <a:lnTo>
                  <a:pt x="1412442" y="830961"/>
                </a:lnTo>
                <a:lnTo>
                  <a:pt x="1286839" y="816102"/>
                </a:lnTo>
                <a:lnTo>
                  <a:pt x="1165554" y="800481"/>
                </a:lnTo>
                <a:lnTo>
                  <a:pt x="1048841" y="784225"/>
                </a:lnTo>
                <a:lnTo>
                  <a:pt x="936700" y="767207"/>
                </a:lnTo>
                <a:lnTo>
                  <a:pt x="829766" y="749554"/>
                </a:lnTo>
                <a:lnTo>
                  <a:pt x="728293" y="731266"/>
                </a:lnTo>
                <a:lnTo>
                  <a:pt x="632535" y="712469"/>
                </a:lnTo>
                <a:lnTo>
                  <a:pt x="587069" y="702944"/>
                </a:lnTo>
                <a:lnTo>
                  <a:pt x="500328" y="683387"/>
                </a:lnTo>
                <a:lnTo>
                  <a:pt x="459434" y="673481"/>
                </a:lnTo>
                <a:lnTo>
                  <a:pt x="382726" y="653288"/>
                </a:lnTo>
                <a:lnTo>
                  <a:pt x="313003" y="632841"/>
                </a:lnTo>
                <a:lnTo>
                  <a:pt x="250646" y="612013"/>
                </a:lnTo>
                <a:lnTo>
                  <a:pt x="195909" y="591058"/>
                </a:lnTo>
                <a:lnTo>
                  <a:pt x="149300" y="569976"/>
                </a:lnTo>
                <a:lnTo>
                  <a:pt x="111200" y="549148"/>
                </a:lnTo>
                <a:lnTo>
                  <a:pt x="71068" y="519049"/>
                </a:lnTo>
                <a:lnTo>
                  <a:pt x="58580" y="504190"/>
                </a:lnTo>
                <a:lnTo>
                  <a:pt x="58241" y="504190"/>
                </a:lnTo>
                <a:lnTo>
                  <a:pt x="56082" y="500761"/>
                </a:lnTo>
                <a:lnTo>
                  <a:pt x="56448" y="500761"/>
                </a:lnTo>
                <a:lnTo>
                  <a:pt x="54457" y="496950"/>
                </a:lnTo>
                <a:lnTo>
                  <a:pt x="54050" y="496950"/>
                </a:lnTo>
                <a:lnTo>
                  <a:pt x="52399" y="493014"/>
                </a:lnTo>
                <a:lnTo>
                  <a:pt x="52797" y="493014"/>
                </a:lnTo>
                <a:lnTo>
                  <a:pt x="52191" y="491109"/>
                </a:lnTo>
                <a:lnTo>
                  <a:pt x="51510" y="491109"/>
                </a:lnTo>
                <a:lnTo>
                  <a:pt x="50494" y="485775"/>
                </a:lnTo>
                <a:lnTo>
                  <a:pt x="50964" y="485775"/>
                </a:lnTo>
                <a:lnTo>
                  <a:pt x="50367" y="479933"/>
                </a:lnTo>
                <a:lnTo>
                  <a:pt x="52272" y="439419"/>
                </a:lnTo>
                <a:lnTo>
                  <a:pt x="57225" y="397256"/>
                </a:lnTo>
                <a:lnTo>
                  <a:pt x="65226" y="355600"/>
                </a:lnTo>
                <a:lnTo>
                  <a:pt x="76021" y="314833"/>
                </a:lnTo>
                <a:lnTo>
                  <a:pt x="89229" y="275336"/>
                </a:lnTo>
                <a:lnTo>
                  <a:pt x="105038" y="237617"/>
                </a:lnTo>
                <a:lnTo>
                  <a:pt x="122884" y="202056"/>
                </a:lnTo>
                <a:lnTo>
                  <a:pt x="142569" y="169037"/>
                </a:lnTo>
                <a:lnTo>
                  <a:pt x="175081" y="124587"/>
                </a:lnTo>
                <a:lnTo>
                  <a:pt x="203672" y="94067"/>
                </a:lnTo>
                <a:lnTo>
                  <a:pt x="182284" y="46370"/>
                </a:lnTo>
                <a:close/>
              </a:path>
              <a:path w="3289935" h="983614">
                <a:moveTo>
                  <a:pt x="56082" y="500761"/>
                </a:moveTo>
                <a:lnTo>
                  <a:pt x="58241" y="504190"/>
                </a:lnTo>
                <a:lnTo>
                  <a:pt x="57379" y="502541"/>
                </a:lnTo>
                <a:lnTo>
                  <a:pt x="56082" y="500761"/>
                </a:lnTo>
                <a:close/>
              </a:path>
              <a:path w="3289935" h="983614">
                <a:moveTo>
                  <a:pt x="57379" y="502541"/>
                </a:moveTo>
                <a:lnTo>
                  <a:pt x="58241" y="504190"/>
                </a:lnTo>
                <a:lnTo>
                  <a:pt x="58580" y="504190"/>
                </a:lnTo>
                <a:lnTo>
                  <a:pt x="57379" y="502541"/>
                </a:lnTo>
                <a:close/>
              </a:path>
              <a:path w="3289935" h="983614">
                <a:moveTo>
                  <a:pt x="56448" y="500761"/>
                </a:moveTo>
                <a:lnTo>
                  <a:pt x="56082" y="500761"/>
                </a:lnTo>
                <a:lnTo>
                  <a:pt x="57379" y="502541"/>
                </a:lnTo>
                <a:lnTo>
                  <a:pt x="56448" y="500761"/>
                </a:lnTo>
                <a:close/>
              </a:path>
              <a:path w="3289935" h="983614">
                <a:moveTo>
                  <a:pt x="52399" y="493014"/>
                </a:moveTo>
                <a:lnTo>
                  <a:pt x="54050" y="496950"/>
                </a:lnTo>
                <a:lnTo>
                  <a:pt x="53417" y="494961"/>
                </a:lnTo>
                <a:lnTo>
                  <a:pt x="52399" y="493014"/>
                </a:lnTo>
                <a:close/>
              </a:path>
              <a:path w="3289935" h="983614">
                <a:moveTo>
                  <a:pt x="53417" y="494961"/>
                </a:moveTo>
                <a:lnTo>
                  <a:pt x="54050" y="496950"/>
                </a:lnTo>
                <a:lnTo>
                  <a:pt x="54457" y="496950"/>
                </a:lnTo>
                <a:lnTo>
                  <a:pt x="53417" y="494961"/>
                </a:lnTo>
                <a:close/>
              </a:path>
              <a:path w="3289935" h="983614">
                <a:moveTo>
                  <a:pt x="52797" y="493014"/>
                </a:moveTo>
                <a:lnTo>
                  <a:pt x="52399" y="493014"/>
                </a:lnTo>
                <a:lnTo>
                  <a:pt x="53417" y="494961"/>
                </a:lnTo>
                <a:lnTo>
                  <a:pt x="52797" y="493014"/>
                </a:lnTo>
                <a:close/>
              </a:path>
              <a:path w="3289935" h="983614">
                <a:moveTo>
                  <a:pt x="50494" y="485775"/>
                </a:moveTo>
                <a:lnTo>
                  <a:pt x="51510" y="491109"/>
                </a:lnTo>
                <a:lnTo>
                  <a:pt x="51187" y="487954"/>
                </a:lnTo>
                <a:lnTo>
                  <a:pt x="50494" y="485775"/>
                </a:lnTo>
                <a:close/>
              </a:path>
              <a:path w="3289935" h="983614">
                <a:moveTo>
                  <a:pt x="51187" y="487954"/>
                </a:moveTo>
                <a:lnTo>
                  <a:pt x="51510" y="491109"/>
                </a:lnTo>
                <a:lnTo>
                  <a:pt x="52191" y="491109"/>
                </a:lnTo>
                <a:lnTo>
                  <a:pt x="51187" y="487954"/>
                </a:lnTo>
                <a:close/>
              </a:path>
              <a:path w="3289935" h="983614">
                <a:moveTo>
                  <a:pt x="50964" y="485775"/>
                </a:moveTo>
                <a:lnTo>
                  <a:pt x="50494" y="485775"/>
                </a:lnTo>
                <a:lnTo>
                  <a:pt x="51187" y="487954"/>
                </a:lnTo>
                <a:lnTo>
                  <a:pt x="50964" y="485775"/>
                </a:lnTo>
                <a:close/>
              </a:path>
              <a:path w="3289935" h="983614">
                <a:moveTo>
                  <a:pt x="308214" y="35941"/>
                </a:moveTo>
                <a:lnTo>
                  <a:pt x="205434" y="35941"/>
                </a:lnTo>
                <a:lnTo>
                  <a:pt x="226262" y="82296"/>
                </a:lnTo>
                <a:lnTo>
                  <a:pt x="206818" y="91056"/>
                </a:lnTo>
                <a:lnTo>
                  <a:pt x="203672" y="94067"/>
                </a:lnTo>
                <a:lnTo>
                  <a:pt x="223849" y="139065"/>
                </a:lnTo>
                <a:lnTo>
                  <a:pt x="308214" y="35941"/>
                </a:lnTo>
                <a:close/>
              </a:path>
              <a:path w="3289935" h="983614">
                <a:moveTo>
                  <a:pt x="206818" y="91056"/>
                </a:moveTo>
                <a:lnTo>
                  <a:pt x="203148" y="92710"/>
                </a:lnTo>
                <a:lnTo>
                  <a:pt x="203672" y="94067"/>
                </a:lnTo>
                <a:lnTo>
                  <a:pt x="206818" y="91056"/>
                </a:lnTo>
                <a:close/>
              </a:path>
              <a:path w="3289935" h="983614">
                <a:moveTo>
                  <a:pt x="205434" y="35941"/>
                </a:moveTo>
                <a:lnTo>
                  <a:pt x="182284" y="46370"/>
                </a:lnTo>
                <a:lnTo>
                  <a:pt x="203063" y="92710"/>
                </a:lnTo>
                <a:lnTo>
                  <a:pt x="210133" y="87884"/>
                </a:lnTo>
                <a:lnTo>
                  <a:pt x="213859" y="87884"/>
                </a:lnTo>
                <a:lnTo>
                  <a:pt x="226262" y="82296"/>
                </a:lnTo>
                <a:lnTo>
                  <a:pt x="205434" y="35941"/>
                </a:lnTo>
                <a:close/>
              </a:path>
              <a:path w="3289935" h="983614">
                <a:moveTo>
                  <a:pt x="210133" y="87884"/>
                </a:moveTo>
                <a:lnTo>
                  <a:pt x="203148" y="92710"/>
                </a:lnTo>
                <a:lnTo>
                  <a:pt x="206818" y="91056"/>
                </a:lnTo>
                <a:lnTo>
                  <a:pt x="210133" y="87884"/>
                </a:lnTo>
                <a:close/>
              </a:path>
              <a:path w="3289935" h="983614">
                <a:moveTo>
                  <a:pt x="213859" y="87884"/>
                </a:moveTo>
                <a:lnTo>
                  <a:pt x="210133" y="87884"/>
                </a:lnTo>
                <a:lnTo>
                  <a:pt x="206818" y="91056"/>
                </a:lnTo>
                <a:lnTo>
                  <a:pt x="213859" y="87884"/>
                </a:lnTo>
                <a:close/>
              </a:path>
              <a:path w="3289935" h="983614">
                <a:moveTo>
                  <a:pt x="161492" y="0"/>
                </a:moveTo>
                <a:lnTo>
                  <a:pt x="182284" y="46370"/>
                </a:lnTo>
                <a:lnTo>
                  <a:pt x="205434" y="35941"/>
                </a:lnTo>
                <a:lnTo>
                  <a:pt x="308214" y="35941"/>
                </a:lnTo>
                <a:lnTo>
                  <a:pt x="331799" y="7112"/>
                </a:lnTo>
                <a:lnTo>
                  <a:pt x="1614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dirty="0">
                <a:ea typeface="+mn-ea"/>
              </a:rPr>
              <a:pPr marL="25400" fontAlgn="auto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</a:pPr>
              <a:t>111</a:t>
            </a:fld>
            <a:endParaRPr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8393753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656142" y="2380"/>
            <a:ext cx="7824788" cy="985839"/>
          </a:xfrm>
          <a:prstGeom prst="rect">
            <a:avLst/>
          </a:prstGeom>
          <a:solidFill>
            <a:srgbClr val="D0EBB3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 w="3175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9900"/>
                </a:soli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DAISY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innerShdw blurRad="114300">
                    <a:prstClr val="black"/>
                  </a:inn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D</a:t>
            </a:r>
            <a:r>
              <a:rPr kumimoji="0" lang="en-US" altLang="zh-CN" sz="2000" b="0" i="0" u="none" strike="noStrike" kern="0" cap="none" spc="0" normalizeH="0" baseline="0" noProof="0" dirty="0">
                <a:ln>
                  <a:solidFill>
                    <a:srgbClr val="339933"/>
                  </a:solidFill>
                </a:ln>
                <a:solidFill>
                  <a:srgbClr val="009900"/>
                </a:solidFill>
                <a:effectLst>
                  <a:innerShdw blurRad="114300">
                    <a:prstClr val="black"/>
                  </a:inn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ata</a:t>
            </a:r>
            <a:r>
              <a:rPr kumimoji="0" lang="en-US" altLang="zh-CN" sz="2400" b="0" i="0" u="none" strike="noStrike" kern="0" cap="none" spc="0" normalizeH="0" baseline="0" noProof="0" dirty="0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innerShdw blurRad="114300">
                    <a:prstClr val="black"/>
                  </a:inn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 </a:t>
            </a:r>
            <a:r>
              <a:rPr kumimoji="0" lang="en-US" altLang="zh-CN" sz="2400" b="1" i="0" u="none" strike="noStrike" kern="0" cap="none" spc="0" normalizeH="0" baseline="0" noProof="0" dirty="0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innerShdw blurRad="114300">
                    <a:prstClr val="black"/>
                  </a:inn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A</a:t>
            </a:r>
            <a:r>
              <a:rPr kumimoji="0" lang="en-US" altLang="zh-CN" sz="2000" b="0" i="0" u="none" strike="noStrike" kern="0" cap="none" spc="0" normalizeH="0" baseline="0" noProof="0" dirty="0">
                <a:ln>
                  <a:solidFill>
                    <a:srgbClr val="339933"/>
                  </a:solidFill>
                </a:ln>
                <a:solidFill>
                  <a:srgbClr val="009900"/>
                </a:solidFill>
                <a:effectLst>
                  <a:innerShdw blurRad="114300">
                    <a:prstClr val="black"/>
                  </a:inn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nalysis</a:t>
            </a:r>
            <a:r>
              <a:rPr kumimoji="0" lang="en-US" altLang="zh-CN" sz="2400" b="0" i="0" u="none" strike="noStrike" kern="0" cap="none" spc="0" normalizeH="0" baseline="0" noProof="0" dirty="0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innerShdw blurRad="114300">
                    <a:prstClr val="black"/>
                  </a:inn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 </a:t>
            </a:r>
            <a:r>
              <a:rPr kumimoji="0" lang="en-US" altLang="zh-CN" sz="2000" b="0" i="0" u="none" strike="noStrike" kern="0" cap="none" spc="0" normalizeH="0" baseline="0" noProof="0" dirty="0">
                <a:ln>
                  <a:solidFill>
                    <a:srgbClr val="339933"/>
                  </a:solidFill>
                </a:ln>
                <a:solidFill>
                  <a:srgbClr val="009900"/>
                </a:solidFill>
                <a:effectLst>
                  <a:innerShdw blurRad="114300">
                    <a:prstClr val="black"/>
                  </a:inn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and</a:t>
            </a:r>
            <a:r>
              <a:rPr kumimoji="0" lang="en-US" altLang="zh-CN" sz="2400" b="0" i="0" u="none" strike="noStrike" kern="0" cap="none" spc="0" normalizeH="0" baseline="0" noProof="0" dirty="0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innerShdw blurRad="114300">
                    <a:prstClr val="black"/>
                  </a:inn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 </a:t>
            </a:r>
            <a:r>
              <a:rPr kumimoji="0" lang="en-US" altLang="zh-CN" sz="2400" b="1" i="0" u="none" strike="noStrike" kern="0" cap="none" spc="0" normalizeH="0" baseline="0" noProof="0" dirty="0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innerShdw blurRad="114300">
                    <a:prstClr val="black"/>
                  </a:inn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I</a:t>
            </a:r>
            <a:r>
              <a:rPr kumimoji="0" lang="en-US" altLang="zh-CN" sz="2000" b="0" i="0" u="none" strike="noStrike" kern="0" cap="none" spc="0" normalizeH="0" baseline="0" noProof="0" dirty="0">
                <a:ln>
                  <a:solidFill>
                    <a:srgbClr val="339933"/>
                  </a:solidFill>
                </a:ln>
                <a:solidFill>
                  <a:srgbClr val="009900"/>
                </a:solidFill>
                <a:effectLst>
                  <a:innerShdw blurRad="114300">
                    <a:prstClr val="black"/>
                  </a:inn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nformation</a:t>
            </a:r>
            <a:r>
              <a:rPr kumimoji="0" lang="en-US" altLang="zh-CN" sz="2400" b="0" i="0" u="none" strike="noStrike" kern="0" cap="none" spc="0" normalizeH="0" baseline="0" noProof="0" dirty="0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innerShdw blurRad="114300">
                    <a:prstClr val="black"/>
                  </a:inn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 </a:t>
            </a:r>
            <a:r>
              <a:rPr kumimoji="0" lang="en-US" altLang="zh-CN" sz="2400" b="1" i="0" u="none" strike="noStrike" kern="0" cap="none" spc="0" normalizeH="0" baseline="0" noProof="0" dirty="0" err="1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innerShdw blurRad="114300">
                    <a:prstClr val="black"/>
                  </a:inn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S</a:t>
            </a:r>
            <a:r>
              <a:rPr kumimoji="0" lang="en-US" altLang="zh-CN" sz="2000" b="0" i="0" u="none" strike="noStrike" kern="0" cap="none" spc="0" normalizeH="0" baseline="0" noProof="0" dirty="0" err="1">
                <a:ln>
                  <a:solidFill>
                    <a:srgbClr val="339933"/>
                  </a:solidFill>
                </a:ln>
                <a:solidFill>
                  <a:srgbClr val="009900"/>
                </a:solidFill>
                <a:effectLst>
                  <a:innerShdw blurRad="114300">
                    <a:prstClr val="black"/>
                  </a:inn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ecurit</a:t>
            </a:r>
            <a:r>
              <a:rPr kumimoji="0" lang="en-US" altLang="zh-CN" sz="2400" b="1" i="0" u="none" strike="noStrike" kern="0" cap="none" spc="0" normalizeH="0" baseline="0" noProof="0" dirty="0" err="1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innerShdw blurRad="114300">
                    <a:prstClr val="black"/>
                  </a:inn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Y</a:t>
            </a:r>
            <a:r>
              <a:rPr kumimoji="0" lang="en-US" altLang="zh-CN" sz="2400" b="0" i="0" u="none" strike="noStrike" kern="0" cap="none" spc="0" normalizeH="0" baseline="0" noProof="0" dirty="0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innerShdw blurRad="114300">
                    <a:prstClr val="black"/>
                  </a:inn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 L</a:t>
            </a:r>
            <a:r>
              <a:rPr kumimoji="0" lang="en-US" altLang="zh-CN" sz="2000" b="0" i="0" u="none" strike="noStrike" kern="0" cap="none" spc="0" normalizeH="0" baseline="0" noProof="0" dirty="0">
                <a:ln>
                  <a:solidFill>
                    <a:srgbClr val="339933"/>
                  </a:solidFill>
                </a:ln>
                <a:solidFill>
                  <a:srgbClr val="009900"/>
                </a:solidFill>
                <a:effectLst>
                  <a:innerShdw blurRad="114300">
                    <a:prstClr val="black"/>
                  </a:inn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ab</a:t>
            </a:r>
          </a:p>
        </p:txBody>
      </p:sp>
      <p:pic>
        <p:nvPicPr>
          <p:cNvPr id="5123" name="Picture 2" descr="C:\YCHEN_new\YCHEN\HOME\research_mine\my_stevens\my_lab_webpages\daisy_lab_2_4\images_daisy\imag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5750" y="0"/>
            <a:ext cx="12382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3" descr="C:\YCHEN_new\YCHEN\HOME\research_mine\my_stevens\my_lab_webpages\daisy_lab_2_4\images_daisy\imag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382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extBox 152"/>
          <p:cNvSpPr txBox="1">
            <a:spLocks noChangeArrowheads="1"/>
          </p:cNvSpPr>
          <p:nvPr/>
        </p:nvSpPr>
        <p:spPr bwMode="auto">
          <a:xfrm>
            <a:off x="0" y="838200"/>
            <a:ext cx="9144000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宋体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0"/>
              </a:rPr>
              <a:t>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0"/>
              </a:rPr>
              <a:t>Friend or Foe? Your Wearable Devices Reveal Your Personal PIN</a:t>
            </a:r>
            <a:endParaRPr kumimoji="0" lang="en-US" altLang="zh-CN" sz="1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宋体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宋体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宋体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charset="0"/>
              </a:rPr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宋体" charset="0"/>
              </a:rPr>
              <a:t>Chen Wang</a:t>
            </a:r>
            <a:r>
              <a:rPr kumimoji="0" lang="en-US" altLang="zh-CN" sz="2000" b="0" i="0" u="none" strike="noStrike" kern="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宋体" charset="0"/>
              </a:rPr>
              <a:t>†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0"/>
              </a:rPr>
              <a:t>,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宋体" charset="0"/>
              </a:rPr>
              <a:t> Xiaonan </a:t>
            </a:r>
            <a:r>
              <a:rPr kumimoji="0" lang="en-US" altLang="zh-C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宋体" charset="0"/>
              </a:rPr>
              <a:t>Guo</a:t>
            </a:r>
            <a:r>
              <a:rPr kumimoji="0" lang="en-US" altLang="zh-CN" sz="2000" b="0" i="0" u="none" strike="noStrike" kern="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宋体" charset="0"/>
              </a:rPr>
              <a:t>†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0"/>
              </a:rPr>
              <a:t>, 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宋体" charset="0"/>
              </a:rPr>
              <a:t>Yan Wang*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0"/>
              </a:rPr>
              <a:t>, </a:t>
            </a:r>
            <a:r>
              <a:rPr kumimoji="0" lang="en-US" altLang="zh-C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宋体" charset="0"/>
              </a:rPr>
              <a:t>Yingying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宋体" charset="0"/>
              </a:rPr>
              <a:t> Chen</a:t>
            </a:r>
            <a:r>
              <a:rPr kumimoji="0" lang="en-US" altLang="zh-CN" sz="2000" b="0" i="0" u="none" strike="noStrike" kern="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宋体" charset="0"/>
              </a:rPr>
              <a:t>†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宋体" charset="0"/>
              </a:rPr>
              <a:t>, Bo Liu</a:t>
            </a:r>
            <a:r>
              <a:rPr kumimoji="0" lang="en-US" altLang="zh-CN" sz="2000" b="0" i="0" u="none" strike="noStrike" kern="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宋体" charset="0"/>
              </a:rPr>
              <a:t>†</a:t>
            </a:r>
            <a:endParaRPr kumimoji="0" lang="en-US" altLang="zh-CN" sz="2000" b="0" i="0" u="none" strike="noStrike" kern="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charset="0"/>
              <a:ea typeface="宋体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1" i="0" u="none" strike="noStrike" kern="0" cap="none" spc="0" normalizeH="0" baseline="30000" noProof="0" dirty="0">
              <a:ln>
                <a:noFill/>
              </a:ln>
              <a:solidFill>
                <a:srgbClr val="17375E"/>
              </a:solidFill>
              <a:effectLst/>
              <a:uLnTx/>
              <a:uFillTx/>
              <a:latin typeface="Arial" charset="0"/>
              <a:ea typeface="宋体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宋体" charset="0"/>
              </a:rPr>
              <a:t>†</a:t>
            </a:r>
            <a:r>
              <a:rPr kumimoji="0" lang="en-US" altLang="zh-CN" sz="18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宋体" charset="0"/>
              </a:rPr>
              <a:t>Dept. of ECE, Stevens Institute of Technology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宋体" charset="0"/>
              </a:rPr>
              <a:t>* Dept. of CS, Binghamton University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72191"/>
      </p:ext>
    </p:extLst>
  </p:cSld>
  <p:clrMapOvr>
    <a:masterClrMapping/>
  </p:clrMapOvr>
  <p:transition advTm="27565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Wearable device</a:t>
            </a:r>
          </a:p>
          <a:p>
            <a:endParaRPr lang="en-US" dirty="0"/>
          </a:p>
          <a:p>
            <a:r>
              <a:rPr lang="en-US" sz="2600" dirty="0"/>
              <a:t>Enable a broad range of useful applications</a:t>
            </a:r>
          </a:p>
          <a:p>
            <a:endParaRPr lang="en-US" dirty="0"/>
          </a:p>
          <a:p>
            <a:endParaRPr lang="en-US" sz="1200" dirty="0"/>
          </a:p>
          <a:p>
            <a:endParaRPr lang="en-US" sz="4000" dirty="0"/>
          </a:p>
          <a:p>
            <a:r>
              <a:rPr lang="en-US" sz="2600" dirty="0"/>
              <a:t>Sensitive information could be leaked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1984D-6F95-4A8B-A0A3-B9D5A3D1C360}" type="slidenum">
              <a:rPr kumimoji="0" lang="en-US" altLang="zh-CN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413" y="5018876"/>
            <a:ext cx="1143610" cy="10972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4625" y="5030545"/>
            <a:ext cx="1518028" cy="1097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5081" y="4591975"/>
            <a:ext cx="2325295" cy="3693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0"/>
              </a:rPr>
              <a:t>Electronic door lock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00667" y="4624241"/>
            <a:ext cx="1587571" cy="338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0"/>
              </a:rPr>
              <a:t>ATM machine</a:t>
            </a:r>
          </a:p>
        </p:txBody>
      </p:sp>
      <p:pic>
        <p:nvPicPr>
          <p:cNvPr id="2050" name="Picture 2" descr="http://images10.newegg.com/ProductImage/23-173-006-1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363" y="5047695"/>
            <a:ext cx="1463040" cy="1097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679185" y="4624241"/>
            <a:ext cx="2900373" cy="3693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0"/>
              </a:rPr>
              <a:t>Keypad controlled server</a:t>
            </a:r>
          </a:p>
        </p:txBody>
      </p:sp>
      <p:pic>
        <p:nvPicPr>
          <p:cNvPr id="2052" name="Picture 4" descr="http://pc.net/images/db/i_dont_want_a_smartwatch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920" y="976765"/>
            <a:ext cx="1469571" cy="1097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urbanwearables.technology/wp-content/uploads/2015/02/best-fitness-trackers-2015-with-built-in-heart-rate-monitor-image..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45" y="1037554"/>
            <a:ext cx="1706880" cy="1097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i.huffpost.com/gen/1011372/images/o-FITNESS-TRACKER-facebook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15" r="48091" b="-1500"/>
          <a:stretch/>
        </p:blipFill>
        <p:spPr bwMode="auto">
          <a:xfrm>
            <a:off x="1075070" y="2832759"/>
            <a:ext cx="1940961" cy="11887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5402" y="2811442"/>
            <a:ext cx="1138237" cy="113823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37269" y="2943903"/>
            <a:ext cx="2274572" cy="983739"/>
          </a:xfrm>
          <a:prstGeom prst="rect">
            <a:avLst/>
          </a:prstGeom>
        </p:spPr>
      </p:pic>
      <p:pic>
        <p:nvPicPr>
          <p:cNvPr id="2058" name="Picture 10" descr="http://bwcio.com/wp-content/uploads/2015/09/Smartwatch-vulnerability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583" y="2684804"/>
            <a:ext cx="1336675" cy="13366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365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11"/>
    </mc:Choice>
    <mc:Fallback xmlns="">
      <p:transition xmlns:p14="http://schemas.microsoft.com/office/powerpoint/2010/main" spd="slow" advTm="60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9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Related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819" y="1023143"/>
            <a:ext cx="8229600" cy="4983163"/>
          </a:xfrm>
        </p:spPr>
        <p:txBody>
          <a:bodyPr/>
          <a:lstStyle/>
          <a:p>
            <a:r>
              <a:rPr lang="en-US" sz="2400" dirty="0"/>
              <a:t>Traditional attacks: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sz="2400" dirty="0"/>
              <a:t>Audio-based and vibration-based attacks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sz="1200" dirty="0"/>
          </a:p>
          <a:p>
            <a:r>
              <a:rPr lang="en-US" sz="2400" dirty="0"/>
              <a:t>Concurrent smartwatch-based attacks </a:t>
            </a:r>
          </a:p>
          <a:p>
            <a:pPr lvl="1"/>
            <a:r>
              <a:rPr lang="en-US" sz="1600" dirty="0"/>
              <a:t>Hard to deal with non-contextual inputs such as PINs</a:t>
            </a:r>
          </a:p>
          <a:p>
            <a:pPr lvl="1"/>
            <a:r>
              <a:rPr lang="en-US" sz="1600" dirty="0"/>
              <a:t>Rely on training.  </a:t>
            </a:r>
          </a:p>
          <a:p>
            <a:pPr lvl="1"/>
            <a:r>
              <a:rPr lang="en-US" sz="1600" dirty="0"/>
              <a:t>Difficult to recover fine-grained hand movement trajectories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1984D-6F95-4A8B-A0A3-B9D5A3D1C360}" type="slidenum">
              <a:rPr kumimoji="0" lang="en-US" altLang="zh-CN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912301" y="3429256"/>
            <a:ext cx="7410366" cy="1303935"/>
            <a:chOff x="912301" y="3429256"/>
            <a:chExt cx="7410366" cy="130393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99256" y="3430600"/>
              <a:ext cx="1424620" cy="93432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96715" y="3429256"/>
              <a:ext cx="549146" cy="991894"/>
            </a:xfrm>
            <a:prstGeom prst="rect">
              <a:avLst/>
            </a:prstGeom>
          </p:spPr>
        </p:pic>
        <p:sp>
          <p:nvSpPr>
            <p:cNvPr id="15" name="Arc 14"/>
            <p:cNvSpPr/>
            <p:nvPr/>
          </p:nvSpPr>
          <p:spPr>
            <a:xfrm>
              <a:off x="4553707" y="3665137"/>
              <a:ext cx="409462" cy="582745"/>
            </a:xfrm>
            <a:prstGeom prst="arc">
              <a:avLst>
                <a:gd name="adj1" fmla="val 16200000"/>
                <a:gd name="adj2" fmla="val 5292966"/>
              </a:avLst>
            </a:prstGeom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  <p:sp>
          <p:nvSpPr>
            <p:cNvPr id="16" name="Arc 15"/>
            <p:cNvSpPr/>
            <p:nvPr/>
          </p:nvSpPr>
          <p:spPr>
            <a:xfrm>
              <a:off x="4559920" y="3766794"/>
              <a:ext cx="253418" cy="379434"/>
            </a:xfrm>
            <a:prstGeom prst="arc">
              <a:avLst>
                <a:gd name="adj1" fmla="val 16200000"/>
                <a:gd name="adj2" fmla="val 5292966"/>
              </a:avLst>
            </a:prstGeom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  <p:sp>
          <p:nvSpPr>
            <p:cNvPr id="17" name="Arc 16"/>
            <p:cNvSpPr/>
            <p:nvPr/>
          </p:nvSpPr>
          <p:spPr>
            <a:xfrm>
              <a:off x="4435458" y="3855274"/>
              <a:ext cx="268080" cy="202473"/>
            </a:xfrm>
            <a:prstGeom prst="arc">
              <a:avLst>
                <a:gd name="adj1" fmla="val 16200000"/>
                <a:gd name="adj2" fmla="val 5292966"/>
              </a:avLst>
            </a:prstGeom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12301" y="4425414"/>
              <a:ext cx="7410366" cy="307777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BBE0E3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宋体"/>
                  <a:cs typeface="+mn-cs"/>
                </a:rPr>
                <a:t>Relies on a linguistic model and labelled training data Sensitive to environment noise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66528" y="1365646"/>
            <a:ext cx="7410366" cy="1706557"/>
            <a:chOff x="966528" y="1365646"/>
            <a:chExt cx="7410366" cy="1706557"/>
          </a:xfrm>
        </p:grpSpPr>
        <p:grpSp>
          <p:nvGrpSpPr>
            <p:cNvPr id="11" name="Group 10"/>
            <p:cNvGrpSpPr/>
            <p:nvPr/>
          </p:nvGrpSpPr>
          <p:grpSpPr>
            <a:xfrm>
              <a:off x="1002836" y="1410233"/>
              <a:ext cx="1440828" cy="1333313"/>
              <a:chOff x="1002836" y="1490207"/>
              <a:chExt cx="1440828" cy="1333313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2836" y="1726240"/>
                <a:ext cx="1382400" cy="1097280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1072064" y="1490207"/>
                <a:ext cx="1371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  <a:ea typeface="宋体" charset="0"/>
                  </a:rPr>
                  <a:t>Shoulder surfing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4832239" y="1400754"/>
              <a:ext cx="1502530" cy="1322519"/>
              <a:chOff x="4832239" y="1480728"/>
              <a:chExt cx="1502530" cy="1322519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32239" y="1810469"/>
                <a:ext cx="1455827" cy="992778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4963169" y="1480728"/>
                <a:ext cx="1371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  <a:ea typeface="宋体" charset="0"/>
                  </a:rPr>
                  <a:t>Keypad overlay</a:t>
                </a: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6835578" y="1395527"/>
              <a:ext cx="1359757" cy="1325568"/>
              <a:chOff x="6835578" y="1475501"/>
              <a:chExt cx="1359757" cy="1325568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35578" y="1810469"/>
                <a:ext cx="1359757" cy="990600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6938916" y="1475501"/>
                <a:ext cx="115307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  <a:ea typeface="宋体" charset="0"/>
                  </a:rPr>
                  <a:t>ATM Skimmer</a:t>
                </a: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2794853" y="1365646"/>
              <a:ext cx="1489166" cy="1325569"/>
              <a:chOff x="2794853" y="1445620"/>
              <a:chExt cx="1489166" cy="1325569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94853" y="1778412"/>
                <a:ext cx="1489166" cy="992777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2903118" y="1445620"/>
                <a:ext cx="127263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  <a:ea typeface="宋体" charset="0"/>
                  </a:rPr>
                  <a:t>Hidden camera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966528" y="2764426"/>
              <a:ext cx="7410366" cy="307777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BBE0E3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宋体"/>
                  <a:cs typeface="+mn-cs"/>
                </a:rPr>
                <a:t>Require direct visual contact to key entry actions and additional installation efforts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35577" y="4752665"/>
            <a:ext cx="1561817" cy="117136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28650" y="5099873"/>
            <a:ext cx="7881937" cy="843629"/>
          </a:xfrm>
          <a:prstGeom prst="rect">
            <a:avLst/>
          </a:prstGeom>
          <a:solidFill>
            <a:srgbClr val="FFC000"/>
          </a:solidFill>
          <a:ln w="38100">
            <a:solidFill>
              <a:srgbClr val="7030A0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9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0"/>
              </a:rPr>
              <a:t>Our goal: </a:t>
            </a:r>
            <a:r>
              <a:rPr kumimoji="0" lang="en-US" altLang="zh-CN" sz="1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0"/>
              </a:rPr>
              <a:t>Training-free and contextual-free key entry inference system without additional devices and not subject to environmental noises.  </a:t>
            </a:r>
            <a:endParaRPr kumimoji="0" lang="zh-CN" altLang="en-US" sz="1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023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32"/>
    </mc:Choice>
    <mc:Fallback xmlns="">
      <p:transition xmlns:p14="http://schemas.microsoft.com/office/powerpoint/2010/main" spd="slow" advTm="88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6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ounded Rectangle 149"/>
          <p:cNvSpPr/>
          <p:nvPr/>
        </p:nvSpPr>
        <p:spPr bwMode="auto">
          <a:xfrm>
            <a:off x="810486" y="4769154"/>
            <a:ext cx="955045" cy="30488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grpSp>
        <p:nvGrpSpPr>
          <p:cNvPr id="157" name="Group 156"/>
          <p:cNvGrpSpPr/>
          <p:nvPr/>
        </p:nvGrpSpPr>
        <p:grpSpPr>
          <a:xfrm>
            <a:off x="1079852" y="4764584"/>
            <a:ext cx="499185" cy="114239"/>
            <a:chOff x="1678054" y="5853588"/>
            <a:chExt cx="409555" cy="75343"/>
          </a:xfrm>
        </p:grpSpPr>
        <p:cxnSp>
          <p:nvCxnSpPr>
            <p:cNvPr id="158" name="Straight Connector 157"/>
            <p:cNvCxnSpPr/>
            <p:nvPr/>
          </p:nvCxnSpPr>
          <p:spPr>
            <a:xfrm flipV="1">
              <a:off x="1997727" y="5853588"/>
              <a:ext cx="89882" cy="75343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159" name="Straight Connector 158"/>
            <p:cNvCxnSpPr/>
            <p:nvPr/>
          </p:nvCxnSpPr>
          <p:spPr>
            <a:xfrm>
              <a:off x="1678054" y="5927598"/>
              <a:ext cx="320926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Basic Idea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913" y="1143000"/>
            <a:ext cx="7879675" cy="1592314"/>
          </a:xfrm>
        </p:spPr>
        <p:txBody>
          <a:bodyPr/>
          <a:lstStyle/>
          <a:p>
            <a:r>
              <a:rPr lang="en-US" sz="2200" dirty="0"/>
              <a:t>Basic idea</a:t>
            </a:r>
          </a:p>
          <a:p>
            <a:pPr lvl="1"/>
            <a:r>
              <a:rPr lang="en-US" sz="1800" dirty="0"/>
              <a:t>Exploit </a:t>
            </a:r>
            <a:r>
              <a:rPr lang="en-US" sz="1800" dirty="0">
                <a:solidFill>
                  <a:srgbClr val="FF0000"/>
                </a:solidFill>
              </a:rPr>
              <a:t>embedded sensors </a:t>
            </a:r>
            <a:r>
              <a:rPr lang="en-US" sz="1800" dirty="0"/>
              <a:t>in wearable devices</a:t>
            </a:r>
          </a:p>
          <a:p>
            <a:pPr lvl="1"/>
            <a:r>
              <a:rPr lang="en-US" sz="1800" dirty="0"/>
              <a:t>Capture dynamics of key entry activities</a:t>
            </a:r>
          </a:p>
          <a:p>
            <a:pPr lvl="1"/>
            <a:r>
              <a:rPr lang="en-US" sz="1800" dirty="0"/>
              <a:t>Derive </a:t>
            </a:r>
            <a:r>
              <a:rPr lang="en-US" sz="1800" dirty="0">
                <a:solidFill>
                  <a:srgbClr val="FF0000"/>
                </a:solidFill>
              </a:rPr>
              <a:t>fine-grained hand movement trajectories </a:t>
            </a:r>
            <a:r>
              <a:rPr lang="en-US" sz="1800" dirty="0"/>
              <a:t>of key entries.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1984D-6F95-4A8B-A0A3-B9D5A3D1C360}" type="slidenum">
              <a:rPr kumimoji="0" lang="en-US" altLang="zh-CN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3"/>
          <a:srcRect l="79583" t="9144" r="10312" b="72837"/>
          <a:stretch/>
        </p:blipFill>
        <p:spPr>
          <a:xfrm>
            <a:off x="7837425" y="3212893"/>
            <a:ext cx="609601" cy="494931"/>
          </a:xfrm>
          <a:prstGeom prst="rect">
            <a:avLst/>
          </a:prstGeom>
          <a:noFill/>
          <a:ln w="9525">
            <a:noFill/>
            <a:miter/>
          </a:ln>
        </p:spPr>
      </p:pic>
      <p:cxnSp>
        <p:nvCxnSpPr>
          <p:cNvPr id="135" name="Straight Connector 134"/>
          <p:cNvCxnSpPr/>
          <p:nvPr/>
        </p:nvCxnSpPr>
        <p:spPr>
          <a:xfrm>
            <a:off x="7366145" y="3320930"/>
            <a:ext cx="0" cy="2167419"/>
          </a:xfrm>
          <a:prstGeom prst="line">
            <a:avLst/>
          </a:prstGeom>
          <a:ln w="38100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</p:cxnSp>
      <p:sp>
        <p:nvSpPr>
          <p:cNvPr id="140" name="Oval 139"/>
          <p:cNvSpPr>
            <a:spLocks noChangeArrowheads="1"/>
          </p:cNvSpPr>
          <p:nvPr/>
        </p:nvSpPr>
        <p:spPr bwMode="auto">
          <a:xfrm>
            <a:off x="5909743" y="5011271"/>
            <a:ext cx="83506" cy="67897"/>
          </a:xfrm>
          <a:prstGeom prst="ellipse">
            <a:avLst/>
          </a:prstGeom>
          <a:noFill/>
          <a:ln w="28575" algn="ctr">
            <a:solidFill>
              <a:schemeClr val="tx1"/>
            </a:solidFill>
            <a:rou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+mn-cs"/>
            </a:endParaRPr>
          </a:p>
        </p:txBody>
      </p:sp>
      <p:cxnSp>
        <p:nvCxnSpPr>
          <p:cNvPr id="143" name="Straight Arrow Connector 142"/>
          <p:cNvCxnSpPr/>
          <p:nvPr/>
        </p:nvCxnSpPr>
        <p:spPr>
          <a:xfrm>
            <a:off x="5951496" y="3710643"/>
            <a:ext cx="1426193" cy="0"/>
          </a:xfrm>
          <a:prstGeom prst="straightConnector1">
            <a:avLst/>
          </a:prstGeom>
          <a:ln w="38100" cap="flat" cmpd="sng">
            <a:solidFill>
              <a:schemeClr val="tx1"/>
            </a:solidFill>
            <a:prstDash val="solid"/>
            <a:headEnd type="arrow" w="med" len="med"/>
            <a:tailEnd type="arrow" w="med" len="med"/>
          </a:ln>
        </p:spPr>
      </p:cxnSp>
      <p:cxnSp>
        <p:nvCxnSpPr>
          <p:cNvPr id="144" name="Straight Connector 143"/>
          <p:cNvCxnSpPr/>
          <p:nvPr/>
        </p:nvCxnSpPr>
        <p:spPr>
          <a:xfrm>
            <a:off x="4723080" y="3274162"/>
            <a:ext cx="0" cy="2198281"/>
          </a:xfrm>
          <a:prstGeom prst="line">
            <a:avLst/>
          </a:prstGeom>
          <a:ln w="38100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</p:cxnSp>
      <p:sp>
        <p:nvSpPr>
          <p:cNvPr id="146" name="Oval 145"/>
          <p:cNvSpPr>
            <a:spLocks noChangeArrowheads="1"/>
          </p:cNvSpPr>
          <p:nvPr/>
        </p:nvSpPr>
        <p:spPr bwMode="auto">
          <a:xfrm>
            <a:off x="4681327" y="4193859"/>
            <a:ext cx="83506" cy="68779"/>
          </a:xfrm>
          <a:prstGeom prst="ellipse">
            <a:avLst/>
          </a:prstGeom>
          <a:noFill/>
          <a:ln w="28575" algn="ctr">
            <a:solidFill>
              <a:schemeClr val="tx1"/>
            </a:solidFill>
            <a:rou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+mn-cs"/>
            </a:endParaRPr>
          </a:p>
        </p:txBody>
      </p:sp>
      <p:sp>
        <p:nvSpPr>
          <p:cNvPr id="148" name="TextBox 1"/>
          <p:cNvSpPr txBox="1"/>
          <p:nvPr/>
        </p:nvSpPr>
        <p:spPr>
          <a:xfrm>
            <a:off x="5906433" y="3207470"/>
            <a:ext cx="1598916" cy="415498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t>Hand movement between two key clicks</a:t>
            </a:r>
            <a:endParaRPr kumimoji="0" lang="en-US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+mn-cs"/>
            </a:endParaRPr>
          </a:p>
        </p:txBody>
      </p:sp>
      <p:pic>
        <p:nvPicPr>
          <p:cNvPr id="149" name="Picture 148" descr="http://images.clipartpanda.com/pointing-hand-icon-3390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698" y="3564286"/>
            <a:ext cx="815519" cy="656037"/>
          </a:xfrm>
          <a:prstGeom prst="rect">
            <a:avLst/>
          </a:prstGeom>
          <a:noFill/>
          <a:ln w="9525">
            <a:noFill/>
            <a:miter/>
          </a:ln>
        </p:spPr>
      </p:pic>
      <p:grpSp>
        <p:nvGrpSpPr>
          <p:cNvPr id="242" name="Group 241"/>
          <p:cNvGrpSpPr/>
          <p:nvPr/>
        </p:nvGrpSpPr>
        <p:grpSpPr>
          <a:xfrm>
            <a:off x="1083626" y="4510974"/>
            <a:ext cx="470928" cy="340434"/>
            <a:chOff x="626426" y="4899519"/>
            <a:chExt cx="470928" cy="340434"/>
          </a:xfrm>
        </p:grpSpPr>
        <p:sp>
          <p:nvSpPr>
            <p:cNvPr id="151" name="Rectangle 150"/>
            <p:cNvSpPr>
              <a:spLocks noChangeArrowheads="1"/>
            </p:cNvSpPr>
            <p:nvPr/>
          </p:nvSpPr>
          <p:spPr bwMode="auto">
            <a:xfrm>
              <a:off x="626426" y="4997764"/>
              <a:ext cx="376742" cy="242189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+mn-cs"/>
              </a:endParaRPr>
            </a:p>
          </p:txBody>
        </p:sp>
        <p:cxnSp>
          <p:nvCxnSpPr>
            <p:cNvPr id="152" name="Straight Connector 151"/>
            <p:cNvCxnSpPr/>
            <p:nvPr/>
          </p:nvCxnSpPr>
          <p:spPr>
            <a:xfrm flipV="1">
              <a:off x="626426" y="4904090"/>
              <a:ext cx="94186" cy="9596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153" name="Straight Connector 152"/>
            <p:cNvCxnSpPr/>
            <p:nvPr/>
          </p:nvCxnSpPr>
          <p:spPr>
            <a:xfrm flipV="1">
              <a:off x="720611" y="4899519"/>
              <a:ext cx="376742" cy="4571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154" name="Straight Connector 153"/>
            <p:cNvCxnSpPr/>
            <p:nvPr/>
          </p:nvCxnSpPr>
          <p:spPr>
            <a:xfrm flipV="1">
              <a:off x="1003168" y="4899519"/>
              <a:ext cx="94186" cy="98245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155" name="Straight Connector 154"/>
            <p:cNvCxnSpPr/>
            <p:nvPr/>
          </p:nvCxnSpPr>
          <p:spPr>
            <a:xfrm>
              <a:off x="1097354" y="4904090"/>
              <a:ext cx="0" cy="230764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156" name="Straight Connector 155"/>
            <p:cNvCxnSpPr/>
            <p:nvPr/>
          </p:nvCxnSpPr>
          <p:spPr>
            <a:xfrm flipV="1">
              <a:off x="1003168" y="5134851"/>
              <a:ext cx="94186" cy="9596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162" name="Straight Connector 161"/>
            <p:cNvCxnSpPr/>
            <p:nvPr/>
          </p:nvCxnSpPr>
          <p:spPr>
            <a:xfrm flipH="1">
              <a:off x="790308" y="4942930"/>
              <a:ext cx="190255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cxnSp>
      </p:grpSp>
      <p:sp>
        <p:nvSpPr>
          <p:cNvPr id="163" name="TextBox 2"/>
          <p:cNvSpPr txBox="1"/>
          <p:nvPr/>
        </p:nvSpPr>
        <p:spPr>
          <a:xfrm>
            <a:off x="4308477" y="2967473"/>
            <a:ext cx="1260280" cy="276999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+mn-cs"/>
              </a:rPr>
              <a:t>Key click 1</a:t>
            </a:r>
          </a:p>
        </p:txBody>
      </p:sp>
      <p:sp>
        <p:nvSpPr>
          <p:cNvPr id="164" name="TextBox 109"/>
          <p:cNvSpPr txBox="1"/>
          <p:nvPr/>
        </p:nvSpPr>
        <p:spPr>
          <a:xfrm>
            <a:off x="6907420" y="2977883"/>
            <a:ext cx="1260280" cy="276999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+mn-cs"/>
              </a:rPr>
              <a:t>Key click 2</a:t>
            </a:r>
          </a:p>
        </p:txBody>
      </p:sp>
      <p:grpSp>
        <p:nvGrpSpPr>
          <p:cNvPr id="237" name="Group 236"/>
          <p:cNvGrpSpPr/>
          <p:nvPr/>
        </p:nvGrpSpPr>
        <p:grpSpPr>
          <a:xfrm>
            <a:off x="3806057" y="3875317"/>
            <a:ext cx="919831" cy="1258307"/>
            <a:chOff x="3291764" y="3887679"/>
            <a:chExt cx="919831" cy="1258307"/>
          </a:xfrm>
        </p:grpSpPr>
        <p:sp>
          <p:nvSpPr>
            <p:cNvPr id="166" name="Freeform 165"/>
            <p:cNvSpPr/>
            <p:nvPr/>
          </p:nvSpPr>
          <p:spPr>
            <a:xfrm>
              <a:off x="3291764" y="3887679"/>
              <a:ext cx="914400" cy="353499"/>
            </a:xfrm>
            <a:custGeom>
              <a:avLst/>
              <a:gdLst>
                <a:gd name="connsiteX0" fmla="*/ 0 w 914400"/>
                <a:gd name="connsiteY0" fmla="*/ 0 h 353499"/>
                <a:gd name="connsiteX1" fmla="*/ 23283 w 914400"/>
                <a:gd name="connsiteY1" fmla="*/ 4234 h 353499"/>
                <a:gd name="connsiteX2" fmla="*/ 27517 w 914400"/>
                <a:gd name="connsiteY2" fmla="*/ 8467 h 353499"/>
                <a:gd name="connsiteX3" fmla="*/ 29633 w 914400"/>
                <a:gd name="connsiteY3" fmla="*/ 14817 h 353499"/>
                <a:gd name="connsiteX4" fmla="*/ 33867 w 914400"/>
                <a:gd name="connsiteY4" fmla="*/ 19050 h 353499"/>
                <a:gd name="connsiteX5" fmla="*/ 42333 w 914400"/>
                <a:gd name="connsiteY5" fmla="*/ 29634 h 353499"/>
                <a:gd name="connsiteX6" fmla="*/ 44450 w 914400"/>
                <a:gd name="connsiteY6" fmla="*/ 35984 h 353499"/>
                <a:gd name="connsiteX7" fmla="*/ 52917 w 914400"/>
                <a:gd name="connsiteY7" fmla="*/ 46567 h 353499"/>
                <a:gd name="connsiteX8" fmla="*/ 59267 w 914400"/>
                <a:gd name="connsiteY8" fmla="*/ 50800 h 353499"/>
                <a:gd name="connsiteX9" fmla="*/ 67733 w 914400"/>
                <a:gd name="connsiteY9" fmla="*/ 61384 h 353499"/>
                <a:gd name="connsiteX10" fmla="*/ 88900 w 914400"/>
                <a:gd name="connsiteY10" fmla="*/ 67734 h 353499"/>
                <a:gd name="connsiteX11" fmla="*/ 118533 w 914400"/>
                <a:gd name="connsiteY11" fmla="*/ 74084 h 353499"/>
                <a:gd name="connsiteX12" fmla="*/ 124883 w 914400"/>
                <a:gd name="connsiteY12" fmla="*/ 76200 h 353499"/>
                <a:gd name="connsiteX13" fmla="*/ 190500 w 914400"/>
                <a:gd name="connsiteY13" fmla="*/ 76200 h 353499"/>
                <a:gd name="connsiteX14" fmla="*/ 203200 w 914400"/>
                <a:gd name="connsiteY14" fmla="*/ 71967 h 353499"/>
                <a:gd name="connsiteX15" fmla="*/ 224367 w 914400"/>
                <a:gd name="connsiteY15" fmla="*/ 65617 h 353499"/>
                <a:gd name="connsiteX16" fmla="*/ 230717 w 914400"/>
                <a:gd name="connsiteY16" fmla="*/ 63500 h 353499"/>
                <a:gd name="connsiteX17" fmla="*/ 245533 w 914400"/>
                <a:gd name="connsiteY17" fmla="*/ 57150 h 353499"/>
                <a:gd name="connsiteX18" fmla="*/ 256117 w 914400"/>
                <a:gd name="connsiteY18" fmla="*/ 48684 h 353499"/>
                <a:gd name="connsiteX19" fmla="*/ 275167 w 914400"/>
                <a:gd name="connsiteY19" fmla="*/ 42334 h 353499"/>
                <a:gd name="connsiteX20" fmla="*/ 281517 w 914400"/>
                <a:gd name="connsiteY20" fmla="*/ 40217 h 353499"/>
                <a:gd name="connsiteX21" fmla="*/ 287867 w 914400"/>
                <a:gd name="connsiteY21" fmla="*/ 38100 h 353499"/>
                <a:gd name="connsiteX22" fmla="*/ 306917 w 914400"/>
                <a:gd name="connsiteY22" fmla="*/ 27517 h 353499"/>
                <a:gd name="connsiteX23" fmla="*/ 328083 w 914400"/>
                <a:gd name="connsiteY23" fmla="*/ 29634 h 353499"/>
                <a:gd name="connsiteX24" fmla="*/ 340783 w 914400"/>
                <a:gd name="connsiteY24" fmla="*/ 33867 h 353499"/>
                <a:gd name="connsiteX25" fmla="*/ 347133 w 914400"/>
                <a:gd name="connsiteY25" fmla="*/ 35984 h 353499"/>
                <a:gd name="connsiteX26" fmla="*/ 353483 w 914400"/>
                <a:gd name="connsiteY26" fmla="*/ 42334 h 353499"/>
                <a:gd name="connsiteX27" fmla="*/ 378883 w 914400"/>
                <a:gd name="connsiteY27" fmla="*/ 52917 h 353499"/>
                <a:gd name="connsiteX28" fmla="*/ 385233 w 914400"/>
                <a:gd name="connsiteY28" fmla="*/ 55034 h 353499"/>
                <a:gd name="connsiteX29" fmla="*/ 391583 w 914400"/>
                <a:gd name="connsiteY29" fmla="*/ 57150 h 353499"/>
                <a:gd name="connsiteX30" fmla="*/ 408517 w 914400"/>
                <a:gd name="connsiteY30" fmla="*/ 63500 h 353499"/>
                <a:gd name="connsiteX31" fmla="*/ 548217 w 914400"/>
                <a:gd name="connsiteY31" fmla="*/ 65617 h 353499"/>
                <a:gd name="connsiteX32" fmla="*/ 554567 w 914400"/>
                <a:gd name="connsiteY32" fmla="*/ 67734 h 353499"/>
                <a:gd name="connsiteX33" fmla="*/ 567267 w 914400"/>
                <a:gd name="connsiteY33" fmla="*/ 76200 h 353499"/>
                <a:gd name="connsiteX34" fmla="*/ 573617 w 914400"/>
                <a:gd name="connsiteY34" fmla="*/ 78317 h 353499"/>
                <a:gd name="connsiteX35" fmla="*/ 586317 w 914400"/>
                <a:gd name="connsiteY35" fmla="*/ 84667 h 353499"/>
                <a:gd name="connsiteX36" fmla="*/ 635000 w 914400"/>
                <a:gd name="connsiteY36" fmla="*/ 82550 h 353499"/>
                <a:gd name="connsiteX37" fmla="*/ 641350 w 914400"/>
                <a:gd name="connsiteY37" fmla="*/ 80434 h 353499"/>
                <a:gd name="connsiteX38" fmla="*/ 654050 w 914400"/>
                <a:gd name="connsiteY38" fmla="*/ 78317 h 353499"/>
                <a:gd name="connsiteX39" fmla="*/ 690033 w 914400"/>
                <a:gd name="connsiteY39" fmla="*/ 80434 h 353499"/>
                <a:gd name="connsiteX40" fmla="*/ 696383 w 914400"/>
                <a:gd name="connsiteY40" fmla="*/ 84667 h 353499"/>
                <a:gd name="connsiteX41" fmla="*/ 709083 w 914400"/>
                <a:gd name="connsiteY41" fmla="*/ 88900 h 353499"/>
                <a:gd name="connsiteX42" fmla="*/ 715433 w 914400"/>
                <a:gd name="connsiteY42" fmla="*/ 91017 h 353499"/>
                <a:gd name="connsiteX43" fmla="*/ 726017 w 914400"/>
                <a:gd name="connsiteY43" fmla="*/ 97367 h 353499"/>
                <a:gd name="connsiteX44" fmla="*/ 732367 w 914400"/>
                <a:gd name="connsiteY44" fmla="*/ 99484 h 353499"/>
                <a:gd name="connsiteX45" fmla="*/ 747183 w 914400"/>
                <a:gd name="connsiteY45" fmla="*/ 103717 h 353499"/>
                <a:gd name="connsiteX46" fmla="*/ 759883 w 914400"/>
                <a:gd name="connsiteY46" fmla="*/ 110067 h 353499"/>
                <a:gd name="connsiteX47" fmla="*/ 770467 w 914400"/>
                <a:gd name="connsiteY47" fmla="*/ 116417 h 353499"/>
                <a:gd name="connsiteX48" fmla="*/ 781050 w 914400"/>
                <a:gd name="connsiteY48" fmla="*/ 124884 h 353499"/>
                <a:gd name="connsiteX49" fmla="*/ 789517 w 914400"/>
                <a:gd name="connsiteY49" fmla="*/ 129117 h 353499"/>
                <a:gd name="connsiteX50" fmla="*/ 795867 w 914400"/>
                <a:gd name="connsiteY50" fmla="*/ 135467 h 353499"/>
                <a:gd name="connsiteX51" fmla="*/ 802217 w 914400"/>
                <a:gd name="connsiteY51" fmla="*/ 137584 h 353499"/>
                <a:gd name="connsiteX52" fmla="*/ 808567 w 914400"/>
                <a:gd name="connsiteY52" fmla="*/ 141817 h 353499"/>
                <a:gd name="connsiteX53" fmla="*/ 812800 w 914400"/>
                <a:gd name="connsiteY53" fmla="*/ 148167 h 353499"/>
                <a:gd name="connsiteX54" fmla="*/ 823383 w 914400"/>
                <a:gd name="connsiteY54" fmla="*/ 156634 h 353499"/>
                <a:gd name="connsiteX55" fmla="*/ 831850 w 914400"/>
                <a:gd name="connsiteY55" fmla="*/ 169334 h 353499"/>
                <a:gd name="connsiteX56" fmla="*/ 833967 w 914400"/>
                <a:gd name="connsiteY56" fmla="*/ 177800 h 353499"/>
                <a:gd name="connsiteX57" fmla="*/ 838200 w 914400"/>
                <a:gd name="connsiteY57" fmla="*/ 182034 h 353499"/>
                <a:gd name="connsiteX58" fmla="*/ 840317 w 914400"/>
                <a:gd name="connsiteY58" fmla="*/ 190500 h 353499"/>
                <a:gd name="connsiteX59" fmla="*/ 844550 w 914400"/>
                <a:gd name="connsiteY59" fmla="*/ 196850 h 353499"/>
                <a:gd name="connsiteX60" fmla="*/ 848783 w 914400"/>
                <a:gd name="connsiteY60" fmla="*/ 209550 h 353499"/>
                <a:gd name="connsiteX61" fmla="*/ 853017 w 914400"/>
                <a:gd name="connsiteY61" fmla="*/ 222250 h 353499"/>
                <a:gd name="connsiteX62" fmla="*/ 855133 w 914400"/>
                <a:gd name="connsiteY62" fmla="*/ 228600 h 353499"/>
                <a:gd name="connsiteX63" fmla="*/ 861483 w 914400"/>
                <a:gd name="connsiteY63" fmla="*/ 239184 h 353499"/>
                <a:gd name="connsiteX64" fmla="*/ 867833 w 914400"/>
                <a:gd name="connsiteY64" fmla="*/ 260350 h 353499"/>
                <a:gd name="connsiteX65" fmla="*/ 878417 w 914400"/>
                <a:gd name="connsiteY65" fmla="*/ 287867 h 353499"/>
                <a:gd name="connsiteX66" fmla="*/ 884767 w 914400"/>
                <a:gd name="connsiteY66" fmla="*/ 309034 h 353499"/>
                <a:gd name="connsiteX67" fmla="*/ 889000 w 914400"/>
                <a:gd name="connsiteY67" fmla="*/ 317500 h 353499"/>
                <a:gd name="connsiteX68" fmla="*/ 899583 w 914400"/>
                <a:gd name="connsiteY68" fmla="*/ 330200 h 353499"/>
                <a:gd name="connsiteX69" fmla="*/ 908050 w 914400"/>
                <a:gd name="connsiteY69" fmla="*/ 349250 h 353499"/>
                <a:gd name="connsiteX70" fmla="*/ 914400 w 914400"/>
                <a:gd name="connsiteY70" fmla="*/ 353484 h 353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14400" h="353499">
                  <a:moveTo>
                    <a:pt x="0" y="0"/>
                  </a:moveTo>
                  <a:cubicBezTo>
                    <a:pt x="2339" y="292"/>
                    <a:pt x="18130" y="1142"/>
                    <a:pt x="23283" y="4234"/>
                  </a:cubicBezTo>
                  <a:cubicBezTo>
                    <a:pt x="24994" y="5261"/>
                    <a:pt x="26106" y="7056"/>
                    <a:pt x="27517" y="8467"/>
                  </a:cubicBezTo>
                  <a:cubicBezTo>
                    <a:pt x="28222" y="10584"/>
                    <a:pt x="28485" y="12904"/>
                    <a:pt x="29633" y="14817"/>
                  </a:cubicBezTo>
                  <a:cubicBezTo>
                    <a:pt x="30660" y="16528"/>
                    <a:pt x="32620" y="17492"/>
                    <a:pt x="33867" y="19050"/>
                  </a:cubicBezTo>
                  <a:cubicBezTo>
                    <a:pt x="44558" y="32413"/>
                    <a:pt x="32103" y="19402"/>
                    <a:pt x="42333" y="29634"/>
                  </a:cubicBezTo>
                  <a:cubicBezTo>
                    <a:pt x="43039" y="31751"/>
                    <a:pt x="43452" y="33988"/>
                    <a:pt x="44450" y="35984"/>
                  </a:cubicBezTo>
                  <a:cubicBezTo>
                    <a:pt x="46285" y="39654"/>
                    <a:pt x="49634" y="43941"/>
                    <a:pt x="52917" y="46567"/>
                  </a:cubicBezTo>
                  <a:cubicBezTo>
                    <a:pt x="54904" y="48156"/>
                    <a:pt x="57150" y="49389"/>
                    <a:pt x="59267" y="50800"/>
                  </a:cubicBezTo>
                  <a:cubicBezTo>
                    <a:pt x="60762" y="53042"/>
                    <a:pt x="64718" y="59877"/>
                    <a:pt x="67733" y="61384"/>
                  </a:cubicBezTo>
                  <a:cubicBezTo>
                    <a:pt x="75210" y="65123"/>
                    <a:pt x="81308" y="65457"/>
                    <a:pt x="88900" y="67734"/>
                  </a:cubicBezTo>
                  <a:cubicBezTo>
                    <a:pt x="110442" y="74196"/>
                    <a:pt x="92780" y="70864"/>
                    <a:pt x="118533" y="74084"/>
                  </a:cubicBezTo>
                  <a:cubicBezTo>
                    <a:pt x="120650" y="74789"/>
                    <a:pt x="122695" y="75762"/>
                    <a:pt x="124883" y="76200"/>
                  </a:cubicBezTo>
                  <a:cubicBezTo>
                    <a:pt x="149012" y="81025"/>
                    <a:pt x="160077" y="77468"/>
                    <a:pt x="190500" y="76200"/>
                  </a:cubicBezTo>
                  <a:cubicBezTo>
                    <a:pt x="194733" y="74789"/>
                    <a:pt x="198871" y="73049"/>
                    <a:pt x="203200" y="71967"/>
                  </a:cubicBezTo>
                  <a:cubicBezTo>
                    <a:pt x="215993" y="68768"/>
                    <a:pt x="208912" y="70769"/>
                    <a:pt x="224367" y="65617"/>
                  </a:cubicBezTo>
                  <a:cubicBezTo>
                    <a:pt x="226484" y="64911"/>
                    <a:pt x="228721" y="64498"/>
                    <a:pt x="230717" y="63500"/>
                  </a:cubicBezTo>
                  <a:cubicBezTo>
                    <a:pt x="241179" y="58269"/>
                    <a:pt x="236190" y="60265"/>
                    <a:pt x="245533" y="57150"/>
                  </a:cubicBezTo>
                  <a:cubicBezTo>
                    <a:pt x="249052" y="53632"/>
                    <a:pt x="251311" y="50820"/>
                    <a:pt x="256117" y="48684"/>
                  </a:cubicBezTo>
                  <a:cubicBezTo>
                    <a:pt x="256142" y="48673"/>
                    <a:pt x="271979" y="43397"/>
                    <a:pt x="275167" y="42334"/>
                  </a:cubicBezTo>
                  <a:lnTo>
                    <a:pt x="281517" y="40217"/>
                  </a:lnTo>
                  <a:cubicBezTo>
                    <a:pt x="283634" y="39511"/>
                    <a:pt x="286010" y="39338"/>
                    <a:pt x="287867" y="38100"/>
                  </a:cubicBezTo>
                  <a:cubicBezTo>
                    <a:pt x="302424" y="28396"/>
                    <a:pt x="295740" y="31243"/>
                    <a:pt x="306917" y="27517"/>
                  </a:cubicBezTo>
                  <a:cubicBezTo>
                    <a:pt x="313972" y="28223"/>
                    <a:pt x="321114" y="28327"/>
                    <a:pt x="328083" y="29634"/>
                  </a:cubicBezTo>
                  <a:cubicBezTo>
                    <a:pt x="332469" y="30456"/>
                    <a:pt x="336550" y="32456"/>
                    <a:pt x="340783" y="33867"/>
                  </a:cubicBezTo>
                  <a:lnTo>
                    <a:pt x="347133" y="35984"/>
                  </a:lnTo>
                  <a:cubicBezTo>
                    <a:pt x="349250" y="38101"/>
                    <a:pt x="350992" y="40674"/>
                    <a:pt x="353483" y="42334"/>
                  </a:cubicBezTo>
                  <a:cubicBezTo>
                    <a:pt x="361830" y="47899"/>
                    <a:pt x="369560" y="49809"/>
                    <a:pt x="378883" y="52917"/>
                  </a:cubicBezTo>
                  <a:lnTo>
                    <a:pt x="385233" y="55034"/>
                  </a:lnTo>
                  <a:lnTo>
                    <a:pt x="391583" y="57150"/>
                  </a:lnTo>
                  <a:cubicBezTo>
                    <a:pt x="398439" y="61721"/>
                    <a:pt x="398956" y="63231"/>
                    <a:pt x="408517" y="63500"/>
                  </a:cubicBezTo>
                  <a:cubicBezTo>
                    <a:pt x="455071" y="64811"/>
                    <a:pt x="501650" y="64911"/>
                    <a:pt x="548217" y="65617"/>
                  </a:cubicBezTo>
                  <a:cubicBezTo>
                    <a:pt x="550334" y="66323"/>
                    <a:pt x="552617" y="66650"/>
                    <a:pt x="554567" y="67734"/>
                  </a:cubicBezTo>
                  <a:cubicBezTo>
                    <a:pt x="559014" y="70205"/>
                    <a:pt x="562440" y="74591"/>
                    <a:pt x="567267" y="76200"/>
                  </a:cubicBezTo>
                  <a:cubicBezTo>
                    <a:pt x="569384" y="76906"/>
                    <a:pt x="571621" y="77319"/>
                    <a:pt x="573617" y="78317"/>
                  </a:cubicBezTo>
                  <a:cubicBezTo>
                    <a:pt x="590030" y="86524"/>
                    <a:pt x="570356" y="79346"/>
                    <a:pt x="586317" y="84667"/>
                  </a:cubicBezTo>
                  <a:cubicBezTo>
                    <a:pt x="602545" y="83961"/>
                    <a:pt x="618805" y="83796"/>
                    <a:pt x="635000" y="82550"/>
                  </a:cubicBezTo>
                  <a:cubicBezTo>
                    <a:pt x="637225" y="82379"/>
                    <a:pt x="639172" y="80918"/>
                    <a:pt x="641350" y="80434"/>
                  </a:cubicBezTo>
                  <a:cubicBezTo>
                    <a:pt x="645540" y="79503"/>
                    <a:pt x="649817" y="79023"/>
                    <a:pt x="654050" y="78317"/>
                  </a:cubicBezTo>
                  <a:cubicBezTo>
                    <a:pt x="666044" y="79023"/>
                    <a:pt x="678151" y="78652"/>
                    <a:pt x="690033" y="80434"/>
                  </a:cubicBezTo>
                  <a:cubicBezTo>
                    <a:pt x="692549" y="80811"/>
                    <a:pt x="694058" y="83634"/>
                    <a:pt x="696383" y="84667"/>
                  </a:cubicBezTo>
                  <a:cubicBezTo>
                    <a:pt x="700461" y="86479"/>
                    <a:pt x="704850" y="87489"/>
                    <a:pt x="709083" y="88900"/>
                  </a:cubicBezTo>
                  <a:cubicBezTo>
                    <a:pt x="711200" y="89606"/>
                    <a:pt x="713520" y="89869"/>
                    <a:pt x="715433" y="91017"/>
                  </a:cubicBezTo>
                  <a:cubicBezTo>
                    <a:pt x="718961" y="93134"/>
                    <a:pt x="722337" y="95527"/>
                    <a:pt x="726017" y="97367"/>
                  </a:cubicBezTo>
                  <a:cubicBezTo>
                    <a:pt x="728013" y="98365"/>
                    <a:pt x="730222" y="98871"/>
                    <a:pt x="732367" y="99484"/>
                  </a:cubicBezTo>
                  <a:cubicBezTo>
                    <a:pt x="735538" y="100390"/>
                    <a:pt x="743795" y="102023"/>
                    <a:pt x="747183" y="103717"/>
                  </a:cubicBezTo>
                  <a:cubicBezTo>
                    <a:pt x="763596" y="111924"/>
                    <a:pt x="743922" y="104746"/>
                    <a:pt x="759883" y="110067"/>
                  </a:cubicBezTo>
                  <a:cubicBezTo>
                    <a:pt x="768153" y="118335"/>
                    <a:pt x="759476" y="110921"/>
                    <a:pt x="770467" y="116417"/>
                  </a:cubicBezTo>
                  <a:cubicBezTo>
                    <a:pt x="785855" y="124111"/>
                    <a:pt x="769231" y="117004"/>
                    <a:pt x="781050" y="124884"/>
                  </a:cubicBezTo>
                  <a:cubicBezTo>
                    <a:pt x="783675" y="126634"/>
                    <a:pt x="786695" y="127706"/>
                    <a:pt x="789517" y="129117"/>
                  </a:cubicBezTo>
                  <a:cubicBezTo>
                    <a:pt x="791634" y="131234"/>
                    <a:pt x="793376" y="133807"/>
                    <a:pt x="795867" y="135467"/>
                  </a:cubicBezTo>
                  <a:cubicBezTo>
                    <a:pt x="797723" y="136705"/>
                    <a:pt x="800221" y="136586"/>
                    <a:pt x="802217" y="137584"/>
                  </a:cubicBezTo>
                  <a:cubicBezTo>
                    <a:pt x="804492" y="138722"/>
                    <a:pt x="806450" y="140406"/>
                    <a:pt x="808567" y="141817"/>
                  </a:cubicBezTo>
                  <a:cubicBezTo>
                    <a:pt x="809978" y="143934"/>
                    <a:pt x="811001" y="146368"/>
                    <a:pt x="812800" y="148167"/>
                  </a:cubicBezTo>
                  <a:cubicBezTo>
                    <a:pt x="821138" y="156505"/>
                    <a:pt x="817094" y="148249"/>
                    <a:pt x="823383" y="156634"/>
                  </a:cubicBezTo>
                  <a:cubicBezTo>
                    <a:pt x="826436" y="160704"/>
                    <a:pt x="831850" y="169334"/>
                    <a:pt x="831850" y="169334"/>
                  </a:cubicBezTo>
                  <a:cubicBezTo>
                    <a:pt x="832556" y="172156"/>
                    <a:pt x="832666" y="175198"/>
                    <a:pt x="833967" y="177800"/>
                  </a:cubicBezTo>
                  <a:cubicBezTo>
                    <a:pt x="834860" y="179585"/>
                    <a:pt x="837307" y="180249"/>
                    <a:pt x="838200" y="182034"/>
                  </a:cubicBezTo>
                  <a:cubicBezTo>
                    <a:pt x="839501" y="184636"/>
                    <a:pt x="839171" y="187826"/>
                    <a:pt x="840317" y="190500"/>
                  </a:cubicBezTo>
                  <a:cubicBezTo>
                    <a:pt x="841319" y="192838"/>
                    <a:pt x="843517" y="194525"/>
                    <a:pt x="844550" y="196850"/>
                  </a:cubicBezTo>
                  <a:cubicBezTo>
                    <a:pt x="846362" y="200928"/>
                    <a:pt x="847372" y="205317"/>
                    <a:pt x="848783" y="209550"/>
                  </a:cubicBezTo>
                  <a:lnTo>
                    <a:pt x="853017" y="222250"/>
                  </a:lnTo>
                  <a:cubicBezTo>
                    <a:pt x="853722" y="224367"/>
                    <a:pt x="853985" y="226687"/>
                    <a:pt x="855133" y="228600"/>
                  </a:cubicBezTo>
                  <a:lnTo>
                    <a:pt x="861483" y="239184"/>
                  </a:lnTo>
                  <a:cubicBezTo>
                    <a:pt x="863002" y="245257"/>
                    <a:pt x="865259" y="255202"/>
                    <a:pt x="867833" y="260350"/>
                  </a:cubicBezTo>
                  <a:cubicBezTo>
                    <a:pt x="874367" y="273417"/>
                    <a:pt x="872540" y="268764"/>
                    <a:pt x="878417" y="287867"/>
                  </a:cubicBezTo>
                  <a:cubicBezTo>
                    <a:pt x="880850" y="295775"/>
                    <a:pt x="880786" y="301073"/>
                    <a:pt x="884767" y="309034"/>
                  </a:cubicBezTo>
                  <a:cubicBezTo>
                    <a:pt x="886178" y="311856"/>
                    <a:pt x="887166" y="314933"/>
                    <a:pt x="889000" y="317500"/>
                  </a:cubicBezTo>
                  <a:cubicBezTo>
                    <a:pt x="894866" y="325712"/>
                    <a:pt x="895630" y="321306"/>
                    <a:pt x="899583" y="330200"/>
                  </a:cubicBezTo>
                  <a:cubicBezTo>
                    <a:pt x="905458" y="343417"/>
                    <a:pt x="900865" y="340268"/>
                    <a:pt x="908050" y="349250"/>
                  </a:cubicBezTo>
                  <a:cubicBezTo>
                    <a:pt x="911836" y="353983"/>
                    <a:pt x="910622" y="353484"/>
                    <a:pt x="914400" y="353484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  <p:sp>
          <p:nvSpPr>
            <p:cNvPr id="184" name="Freeform 183"/>
            <p:cNvSpPr/>
            <p:nvPr/>
          </p:nvSpPr>
          <p:spPr>
            <a:xfrm>
              <a:off x="3293881" y="5020469"/>
              <a:ext cx="917575" cy="125517"/>
            </a:xfrm>
            <a:custGeom>
              <a:avLst/>
              <a:gdLst>
                <a:gd name="connsiteX0" fmla="*/ 0 w 917575"/>
                <a:gd name="connsiteY0" fmla="*/ 0 h 125517"/>
                <a:gd name="connsiteX1" fmla="*/ 14288 w 917575"/>
                <a:gd name="connsiteY1" fmla="*/ 1587 h 125517"/>
                <a:gd name="connsiteX2" fmla="*/ 19050 w 917575"/>
                <a:gd name="connsiteY2" fmla="*/ 4762 h 125517"/>
                <a:gd name="connsiteX3" fmla="*/ 25400 w 917575"/>
                <a:gd name="connsiteY3" fmla="*/ 6350 h 125517"/>
                <a:gd name="connsiteX4" fmla="*/ 36513 w 917575"/>
                <a:gd name="connsiteY4" fmla="*/ 12700 h 125517"/>
                <a:gd name="connsiteX5" fmla="*/ 41275 w 917575"/>
                <a:gd name="connsiteY5" fmla="*/ 14287 h 125517"/>
                <a:gd name="connsiteX6" fmla="*/ 46038 w 917575"/>
                <a:gd name="connsiteY6" fmla="*/ 17462 h 125517"/>
                <a:gd name="connsiteX7" fmla="*/ 50800 w 917575"/>
                <a:gd name="connsiteY7" fmla="*/ 19050 h 125517"/>
                <a:gd name="connsiteX8" fmla="*/ 60325 w 917575"/>
                <a:gd name="connsiteY8" fmla="*/ 25400 h 125517"/>
                <a:gd name="connsiteX9" fmla="*/ 73025 w 917575"/>
                <a:gd name="connsiteY9" fmla="*/ 30162 h 125517"/>
                <a:gd name="connsiteX10" fmla="*/ 92075 w 917575"/>
                <a:gd name="connsiteY10" fmla="*/ 36512 h 125517"/>
                <a:gd name="connsiteX11" fmla="*/ 101600 w 917575"/>
                <a:gd name="connsiteY11" fmla="*/ 39687 h 125517"/>
                <a:gd name="connsiteX12" fmla="*/ 107950 w 917575"/>
                <a:gd name="connsiteY12" fmla="*/ 41275 h 125517"/>
                <a:gd name="connsiteX13" fmla="*/ 112713 w 917575"/>
                <a:gd name="connsiteY13" fmla="*/ 42862 h 125517"/>
                <a:gd name="connsiteX14" fmla="*/ 122238 w 917575"/>
                <a:gd name="connsiteY14" fmla="*/ 44450 h 125517"/>
                <a:gd name="connsiteX15" fmla="*/ 165100 w 917575"/>
                <a:gd name="connsiteY15" fmla="*/ 42862 h 125517"/>
                <a:gd name="connsiteX16" fmla="*/ 177800 w 917575"/>
                <a:gd name="connsiteY16" fmla="*/ 39687 h 125517"/>
                <a:gd name="connsiteX17" fmla="*/ 187325 w 917575"/>
                <a:gd name="connsiteY17" fmla="*/ 38100 h 125517"/>
                <a:gd name="connsiteX18" fmla="*/ 215900 w 917575"/>
                <a:gd name="connsiteY18" fmla="*/ 33337 h 125517"/>
                <a:gd name="connsiteX19" fmla="*/ 260350 w 917575"/>
                <a:gd name="connsiteY19" fmla="*/ 30162 h 125517"/>
                <a:gd name="connsiteX20" fmla="*/ 269875 w 917575"/>
                <a:gd name="connsiteY20" fmla="*/ 28575 h 125517"/>
                <a:gd name="connsiteX21" fmla="*/ 284163 w 917575"/>
                <a:gd name="connsiteY21" fmla="*/ 26987 h 125517"/>
                <a:gd name="connsiteX22" fmla="*/ 290513 w 917575"/>
                <a:gd name="connsiteY22" fmla="*/ 25400 h 125517"/>
                <a:gd name="connsiteX23" fmla="*/ 296863 w 917575"/>
                <a:gd name="connsiteY23" fmla="*/ 22225 h 125517"/>
                <a:gd name="connsiteX24" fmla="*/ 328613 w 917575"/>
                <a:gd name="connsiteY24" fmla="*/ 19050 h 125517"/>
                <a:gd name="connsiteX25" fmla="*/ 366713 w 917575"/>
                <a:gd name="connsiteY25" fmla="*/ 19050 h 125517"/>
                <a:gd name="connsiteX26" fmla="*/ 373063 w 917575"/>
                <a:gd name="connsiteY26" fmla="*/ 22225 h 125517"/>
                <a:gd name="connsiteX27" fmla="*/ 385763 w 917575"/>
                <a:gd name="connsiteY27" fmla="*/ 30162 h 125517"/>
                <a:gd name="connsiteX28" fmla="*/ 392113 w 917575"/>
                <a:gd name="connsiteY28" fmla="*/ 34925 h 125517"/>
                <a:gd name="connsiteX29" fmla="*/ 409575 w 917575"/>
                <a:gd name="connsiteY29" fmla="*/ 42862 h 125517"/>
                <a:gd name="connsiteX30" fmla="*/ 419100 w 917575"/>
                <a:gd name="connsiteY30" fmla="*/ 49212 h 125517"/>
                <a:gd name="connsiteX31" fmla="*/ 425450 w 917575"/>
                <a:gd name="connsiteY31" fmla="*/ 52387 h 125517"/>
                <a:gd name="connsiteX32" fmla="*/ 430213 w 917575"/>
                <a:gd name="connsiteY32" fmla="*/ 57150 h 125517"/>
                <a:gd name="connsiteX33" fmla="*/ 438150 w 917575"/>
                <a:gd name="connsiteY33" fmla="*/ 58737 h 125517"/>
                <a:gd name="connsiteX34" fmla="*/ 444500 w 917575"/>
                <a:gd name="connsiteY34" fmla="*/ 60325 h 125517"/>
                <a:gd name="connsiteX35" fmla="*/ 457200 w 917575"/>
                <a:gd name="connsiteY35" fmla="*/ 65087 h 125517"/>
                <a:gd name="connsiteX36" fmla="*/ 482600 w 917575"/>
                <a:gd name="connsiteY36" fmla="*/ 58737 h 125517"/>
                <a:gd name="connsiteX37" fmla="*/ 498475 w 917575"/>
                <a:gd name="connsiteY37" fmla="*/ 49212 h 125517"/>
                <a:gd name="connsiteX38" fmla="*/ 504825 w 917575"/>
                <a:gd name="connsiteY38" fmla="*/ 46037 h 125517"/>
                <a:gd name="connsiteX39" fmla="*/ 517525 w 917575"/>
                <a:gd name="connsiteY39" fmla="*/ 38100 h 125517"/>
                <a:gd name="connsiteX40" fmla="*/ 523875 w 917575"/>
                <a:gd name="connsiteY40" fmla="*/ 34925 h 125517"/>
                <a:gd name="connsiteX41" fmla="*/ 531813 w 917575"/>
                <a:gd name="connsiteY41" fmla="*/ 31750 h 125517"/>
                <a:gd name="connsiteX42" fmla="*/ 539750 w 917575"/>
                <a:gd name="connsiteY42" fmla="*/ 26987 h 125517"/>
                <a:gd name="connsiteX43" fmla="*/ 547688 w 917575"/>
                <a:gd name="connsiteY43" fmla="*/ 25400 h 125517"/>
                <a:gd name="connsiteX44" fmla="*/ 557213 w 917575"/>
                <a:gd name="connsiteY44" fmla="*/ 22225 h 125517"/>
                <a:gd name="connsiteX45" fmla="*/ 563563 w 917575"/>
                <a:gd name="connsiteY45" fmla="*/ 20637 h 125517"/>
                <a:gd name="connsiteX46" fmla="*/ 573088 w 917575"/>
                <a:gd name="connsiteY46" fmla="*/ 17462 h 125517"/>
                <a:gd name="connsiteX47" fmla="*/ 581025 w 917575"/>
                <a:gd name="connsiteY47" fmla="*/ 15875 h 125517"/>
                <a:gd name="connsiteX48" fmla="*/ 595313 w 917575"/>
                <a:gd name="connsiteY48" fmla="*/ 17462 h 125517"/>
                <a:gd name="connsiteX49" fmla="*/ 600075 w 917575"/>
                <a:gd name="connsiteY49" fmla="*/ 20637 h 125517"/>
                <a:gd name="connsiteX50" fmla="*/ 612775 w 917575"/>
                <a:gd name="connsiteY50" fmla="*/ 25400 h 125517"/>
                <a:gd name="connsiteX51" fmla="*/ 615950 w 917575"/>
                <a:gd name="connsiteY51" fmla="*/ 30162 h 125517"/>
                <a:gd name="connsiteX52" fmla="*/ 627063 w 917575"/>
                <a:gd name="connsiteY52" fmla="*/ 34925 h 125517"/>
                <a:gd name="connsiteX53" fmla="*/ 636588 w 917575"/>
                <a:gd name="connsiteY53" fmla="*/ 39687 h 125517"/>
                <a:gd name="connsiteX54" fmla="*/ 639763 w 917575"/>
                <a:gd name="connsiteY54" fmla="*/ 44450 h 125517"/>
                <a:gd name="connsiteX55" fmla="*/ 654050 w 917575"/>
                <a:gd name="connsiteY55" fmla="*/ 49212 h 125517"/>
                <a:gd name="connsiteX56" fmla="*/ 663575 w 917575"/>
                <a:gd name="connsiteY56" fmla="*/ 52387 h 125517"/>
                <a:gd name="connsiteX57" fmla="*/ 681038 w 917575"/>
                <a:gd name="connsiteY57" fmla="*/ 55562 h 125517"/>
                <a:gd name="connsiteX58" fmla="*/ 715963 w 917575"/>
                <a:gd name="connsiteY58" fmla="*/ 50800 h 125517"/>
                <a:gd name="connsiteX59" fmla="*/ 728663 w 917575"/>
                <a:gd name="connsiteY59" fmla="*/ 47625 h 125517"/>
                <a:gd name="connsiteX60" fmla="*/ 733425 w 917575"/>
                <a:gd name="connsiteY60" fmla="*/ 44450 h 125517"/>
                <a:gd name="connsiteX61" fmla="*/ 741363 w 917575"/>
                <a:gd name="connsiteY61" fmla="*/ 42862 h 125517"/>
                <a:gd name="connsiteX62" fmla="*/ 758825 w 917575"/>
                <a:gd name="connsiteY62" fmla="*/ 38100 h 125517"/>
                <a:gd name="connsiteX63" fmla="*/ 787400 w 917575"/>
                <a:gd name="connsiteY63" fmla="*/ 31750 h 125517"/>
                <a:gd name="connsiteX64" fmla="*/ 798513 w 917575"/>
                <a:gd name="connsiteY64" fmla="*/ 28575 h 125517"/>
                <a:gd name="connsiteX65" fmla="*/ 803275 w 917575"/>
                <a:gd name="connsiteY65" fmla="*/ 30162 h 125517"/>
                <a:gd name="connsiteX66" fmla="*/ 811213 w 917575"/>
                <a:gd name="connsiteY66" fmla="*/ 38100 h 125517"/>
                <a:gd name="connsiteX67" fmla="*/ 819150 w 917575"/>
                <a:gd name="connsiteY67" fmla="*/ 47625 h 125517"/>
                <a:gd name="connsiteX68" fmla="*/ 828675 w 917575"/>
                <a:gd name="connsiteY68" fmla="*/ 53975 h 125517"/>
                <a:gd name="connsiteX69" fmla="*/ 833438 w 917575"/>
                <a:gd name="connsiteY69" fmla="*/ 58737 h 125517"/>
                <a:gd name="connsiteX70" fmla="*/ 838200 w 917575"/>
                <a:gd name="connsiteY70" fmla="*/ 65087 h 125517"/>
                <a:gd name="connsiteX71" fmla="*/ 846138 w 917575"/>
                <a:gd name="connsiteY71" fmla="*/ 69850 h 125517"/>
                <a:gd name="connsiteX72" fmla="*/ 850900 w 917575"/>
                <a:gd name="connsiteY72" fmla="*/ 74612 h 125517"/>
                <a:gd name="connsiteX73" fmla="*/ 860425 w 917575"/>
                <a:gd name="connsiteY73" fmla="*/ 79375 h 125517"/>
                <a:gd name="connsiteX74" fmla="*/ 866775 w 917575"/>
                <a:gd name="connsiteY74" fmla="*/ 85725 h 125517"/>
                <a:gd name="connsiteX75" fmla="*/ 876300 w 917575"/>
                <a:gd name="connsiteY75" fmla="*/ 90487 h 125517"/>
                <a:gd name="connsiteX76" fmla="*/ 885825 w 917575"/>
                <a:gd name="connsiteY76" fmla="*/ 96837 h 125517"/>
                <a:gd name="connsiteX77" fmla="*/ 892175 w 917575"/>
                <a:gd name="connsiteY77" fmla="*/ 100012 h 125517"/>
                <a:gd name="connsiteX78" fmla="*/ 896938 w 917575"/>
                <a:gd name="connsiteY78" fmla="*/ 104775 h 125517"/>
                <a:gd name="connsiteX79" fmla="*/ 901700 w 917575"/>
                <a:gd name="connsiteY79" fmla="*/ 107950 h 125517"/>
                <a:gd name="connsiteX80" fmla="*/ 908050 w 917575"/>
                <a:gd name="connsiteY80" fmla="*/ 117475 h 125517"/>
                <a:gd name="connsiteX81" fmla="*/ 915988 w 917575"/>
                <a:gd name="connsiteY81" fmla="*/ 125412 h 125517"/>
                <a:gd name="connsiteX82" fmla="*/ 917575 w 917575"/>
                <a:gd name="connsiteY82" fmla="*/ 125412 h 125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7575" h="125517">
                  <a:moveTo>
                    <a:pt x="0" y="0"/>
                  </a:moveTo>
                  <a:cubicBezTo>
                    <a:pt x="4763" y="529"/>
                    <a:pt x="9639" y="425"/>
                    <a:pt x="14288" y="1587"/>
                  </a:cubicBezTo>
                  <a:cubicBezTo>
                    <a:pt x="16139" y="2050"/>
                    <a:pt x="17296" y="4010"/>
                    <a:pt x="19050" y="4762"/>
                  </a:cubicBezTo>
                  <a:cubicBezTo>
                    <a:pt x="21055" y="5622"/>
                    <a:pt x="23357" y="5584"/>
                    <a:pt x="25400" y="6350"/>
                  </a:cubicBezTo>
                  <a:cubicBezTo>
                    <a:pt x="36536" y="10527"/>
                    <a:pt x="27298" y="8093"/>
                    <a:pt x="36513" y="12700"/>
                  </a:cubicBezTo>
                  <a:cubicBezTo>
                    <a:pt x="38010" y="13448"/>
                    <a:pt x="39688" y="13758"/>
                    <a:pt x="41275" y="14287"/>
                  </a:cubicBezTo>
                  <a:cubicBezTo>
                    <a:pt x="42863" y="15345"/>
                    <a:pt x="44331" y="16609"/>
                    <a:pt x="46038" y="17462"/>
                  </a:cubicBezTo>
                  <a:cubicBezTo>
                    <a:pt x="47535" y="18210"/>
                    <a:pt x="49337" y="18237"/>
                    <a:pt x="50800" y="19050"/>
                  </a:cubicBezTo>
                  <a:cubicBezTo>
                    <a:pt x="54136" y="20903"/>
                    <a:pt x="56705" y="24194"/>
                    <a:pt x="60325" y="25400"/>
                  </a:cubicBezTo>
                  <a:cubicBezTo>
                    <a:pt x="74450" y="30106"/>
                    <a:pt x="52197" y="22588"/>
                    <a:pt x="73025" y="30162"/>
                  </a:cubicBezTo>
                  <a:cubicBezTo>
                    <a:pt x="79297" y="32443"/>
                    <a:pt x="85738" y="34400"/>
                    <a:pt x="92075" y="36512"/>
                  </a:cubicBezTo>
                  <a:cubicBezTo>
                    <a:pt x="92085" y="36515"/>
                    <a:pt x="101589" y="39684"/>
                    <a:pt x="101600" y="39687"/>
                  </a:cubicBezTo>
                  <a:cubicBezTo>
                    <a:pt x="103717" y="40216"/>
                    <a:pt x="105852" y="40676"/>
                    <a:pt x="107950" y="41275"/>
                  </a:cubicBezTo>
                  <a:cubicBezTo>
                    <a:pt x="109559" y="41735"/>
                    <a:pt x="111079" y="42499"/>
                    <a:pt x="112713" y="42862"/>
                  </a:cubicBezTo>
                  <a:cubicBezTo>
                    <a:pt x="115855" y="43560"/>
                    <a:pt x="119063" y="43921"/>
                    <a:pt x="122238" y="44450"/>
                  </a:cubicBezTo>
                  <a:cubicBezTo>
                    <a:pt x="136525" y="43921"/>
                    <a:pt x="150831" y="43754"/>
                    <a:pt x="165100" y="42862"/>
                  </a:cubicBezTo>
                  <a:cubicBezTo>
                    <a:pt x="174661" y="42264"/>
                    <a:pt x="170489" y="41312"/>
                    <a:pt x="177800" y="39687"/>
                  </a:cubicBezTo>
                  <a:cubicBezTo>
                    <a:pt x="180942" y="38989"/>
                    <a:pt x="184158" y="38676"/>
                    <a:pt x="187325" y="38100"/>
                  </a:cubicBezTo>
                  <a:cubicBezTo>
                    <a:pt x="196795" y="36378"/>
                    <a:pt x="206290" y="34173"/>
                    <a:pt x="215900" y="33337"/>
                  </a:cubicBezTo>
                  <a:cubicBezTo>
                    <a:pt x="237774" y="31435"/>
                    <a:pt x="240271" y="32393"/>
                    <a:pt x="260350" y="30162"/>
                  </a:cubicBezTo>
                  <a:cubicBezTo>
                    <a:pt x="263549" y="29807"/>
                    <a:pt x="266684" y="29000"/>
                    <a:pt x="269875" y="28575"/>
                  </a:cubicBezTo>
                  <a:cubicBezTo>
                    <a:pt x="274625" y="27942"/>
                    <a:pt x="279400" y="27516"/>
                    <a:pt x="284163" y="26987"/>
                  </a:cubicBezTo>
                  <a:cubicBezTo>
                    <a:pt x="286280" y="26458"/>
                    <a:pt x="288470" y="26166"/>
                    <a:pt x="290513" y="25400"/>
                  </a:cubicBezTo>
                  <a:cubicBezTo>
                    <a:pt x="292729" y="24569"/>
                    <a:pt x="294596" y="22905"/>
                    <a:pt x="296863" y="22225"/>
                  </a:cubicBezTo>
                  <a:cubicBezTo>
                    <a:pt x="303888" y="20117"/>
                    <a:pt x="325850" y="19247"/>
                    <a:pt x="328613" y="19050"/>
                  </a:cubicBezTo>
                  <a:cubicBezTo>
                    <a:pt x="343846" y="15241"/>
                    <a:pt x="339568" y="15656"/>
                    <a:pt x="366713" y="19050"/>
                  </a:cubicBezTo>
                  <a:cubicBezTo>
                    <a:pt x="369061" y="19344"/>
                    <a:pt x="371019" y="21033"/>
                    <a:pt x="373063" y="22225"/>
                  </a:cubicBezTo>
                  <a:cubicBezTo>
                    <a:pt x="377375" y="24740"/>
                    <a:pt x="381609" y="27393"/>
                    <a:pt x="385763" y="30162"/>
                  </a:cubicBezTo>
                  <a:cubicBezTo>
                    <a:pt x="387965" y="31630"/>
                    <a:pt x="389828" y="33592"/>
                    <a:pt x="392113" y="34925"/>
                  </a:cubicBezTo>
                  <a:cubicBezTo>
                    <a:pt x="401578" y="40446"/>
                    <a:pt x="401996" y="40336"/>
                    <a:pt x="409575" y="42862"/>
                  </a:cubicBezTo>
                  <a:cubicBezTo>
                    <a:pt x="412750" y="44979"/>
                    <a:pt x="415687" y="47505"/>
                    <a:pt x="419100" y="49212"/>
                  </a:cubicBezTo>
                  <a:cubicBezTo>
                    <a:pt x="421217" y="50270"/>
                    <a:pt x="423524" y="51011"/>
                    <a:pt x="425450" y="52387"/>
                  </a:cubicBezTo>
                  <a:cubicBezTo>
                    <a:pt x="427277" y="53692"/>
                    <a:pt x="428205" y="56146"/>
                    <a:pt x="430213" y="57150"/>
                  </a:cubicBezTo>
                  <a:cubicBezTo>
                    <a:pt x="432626" y="58357"/>
                    <a:pt x="435516" y="58152"/>
                    <a:pt x="438150" y="58737"/>
                  </a:cubicBezTo>
                  <a:cubicBezTo>
                    <a:pt x="440280" y="59210"/>
                    <a:pt x="442457" y="59559"/>
                    <a:pt x="444500" y="60325"/>
                  </a:cubicBezTo>
                  <a:cubicBezTo>
                    <a:pt x="461092" y="66548"/>
                    <a:pt x="440910" y="61016"/>
                    <a:pt x="457200" y="65087"/>
                  </a:cubicBezTo>
                  <a:cubicBezTo>
                    <a:pt x="464782" y="63571"/>
                    <a:pt x="475134" y="62183"/>
                    <a:pt x="482600" y="58737"/>
                  </a:cubicBezTo>
                  <a:cubicBezTo>
                    <a:pt x="498717" y="51298"/>
                    <a:pt x="488666" y="54817"/>
                    <a:pt x="498475" y="49212"/>
                  </a:cubicBezTo>
                  <a:cubicBezTo>
                    <a:pt x="500530" y="48038"/>
                    <a:pt x="502781" y="47229"/>
                    <a:pt x="504825" y="46037"/>
                  </a:cubicBezTo>
                  <a:cubicBezTo>
                    <a:pt x="509137" y="43522"/>
                    <a:pt x="513060" y="40333"/>
                    <a:pt x="517525" y="38100"/>
                  </a:cubicBezTo>
                  <a:cubicBezTo>
                    <a:pt x="519642" y="37042"/>
                    <a:pt x="521712" y="35886"/>
                    <a:pt x="523875" y="34925"/>
                  </a:cubicBezTo>
                  <a:cubicBezTo>
                    <a:pt x="526479" y="33768"/>
                    <a:pt x="529264" y="33025"/>
                    <a:pt x="531813" y="31750"/>
                  </a:cubicBezTo>
                  <a:cubicBezTo>
                    <a:pt x="534573" y="30370"/>
                    <a:pt x="536885" y="28133"/>
                    <a:pt x="539750" y="26987"/>
                  </a:cubicBezTo>
                  <a:cubicBezTo>
                    <a:pt x="542255" y="25985"/>
                    <a:pt x="545085" y="26110"/>
                    <a:pt x="547688" y="25400"/>
                  </a:cubicBezTo>
                  <a:cubicBezTo>
                    <a:pt x="550917" y="24520"/>
                    <a:pt x="553966" y="23037"/>
                    <a:pt x="557213" y="22225"/>
                  </a:cubicBezTo>
                  <a:cubicBezTo>
                    <a:pt x="559330" y="21696"/>
                    <a:pt x="561473" y="21264"/>
                    <a:pt x="563563" y="20637"/>
                  </a:cubicBezTo>
                  <a:cubicBezTo>
                    <a:pt x="566769" y="19675"/>
                    <a:pt x="569806" y="18118"/>
                    <a:pt x="573088" y="17462"/>
                  </a:cubicBezTo>
                  <a:lnTo>
                    <a:pt x="581025" y="15875"/>
                  </a:lnTo>
                  <a:cubicBezTo>
                    <a:pt x="585788" y="16404"/>
                    <a:pt x="590664" y="16300"/>
                    <a:pt x="595313" y="17462"/>
                  </a:cubicBezTo>
                  <a:cubicBezTo>
                    <a:pt x="597164" y="17925"/>
                    <a:pt x="598419" y="19690"/>
                    <a:pt x="600075" y="20637"/>
                  </a:cubicBezTo>
                  <a:cubicBezTo>
                    <a:pt x="606531" y="24326"/>
                    <a:pt x="605831" y="23663"/>
                    <a:pt x="612775" y="25400"/>
                  </a:cubicBezTo>
                  <a:cubicBezTo>
                    <a:pt x="613833" y="26987"/>
                    <a:pt x="614484" y="28941"/>
                    <a:pt x="615950" y="30162"/>
                  </a:cubicBezTo>
                  <a:cubicBezTo>
                    <a:pt x="620905" y="34291"/>
                    <a:pt x="622100" y="32443"/>
                    <a:pt x="627063" y="34925"/>
                  </a:cubicBezTo>
                  <a:cubicBezTo>
                    <a:pt x="639365" y="41077"/>
                    <a:pt x="624622" y="35700"/>
                    <a:pt x="636588" y="39687"/>
                  </a:cubicBezTo>
                  <a:cubicBezTo>
                    <a:pt x="637646" y="41275"/>
                    <a:pt x="638210" y="43341"/>
                    <a:pt x="639763" y="44450"/>
                  </a:cubicBezTo>
                  <a:cubicBezTo>
                    <a:pt x="643606" y="47195"/>
                    <a:pt x="649621" y="47883"/>
                    <a:pt x="654050" y="49212"/>
                  </a:cubicBezTo>
                  <a:cubicBezTo>
                    <a:pt x="657256" y="50174"/>
                    <a:pt x="660346" y="51506"/>
                    <a:pt x="663575" y="52387"/>
                  </a:cubicBezTo>
                  <a:cubicBezTo>
                    <a:pt x="667070" y="53340"/>
                    <a:pt x="677916" y="55042"/>
                    <a:pt x="681038" y="55562"/>
                  </a:cubicBezTo>
                  <a:cubicBezTo>
                    <a:pt x="712382" y="53473"/>
                    <a:pt x="695415" y="56279"/>
                    <a:pt x="715963" y="50800"/>
                  </a:cubicBezTo>
                  <a:cubicBezTo>
                    <a:pt x="720179" y="49676"/>
                    <a:pt x="728663" y="47625"/>
                    <a:pt x="728663" y="47625"/>
                  </a:cubicBezTo>
                  <a:cubicBezTo>
                    <a:pt x="730250" y="46567"/>
                    <a:pt x="731639" y="45120"/>
                    <a:pt x="733425" y="44450"/>
                  </a:cubicBezTo>
                  <a:cubicBezTo>
                    <a:pt x="735952" y="43502"/>
                    <a:pt x="738745" y="43516"/>
                    <a:pt x="741363" y="42862"/>
                  </a:cubicBezTo>
                  <a:cubicBezTo>
                    <a:pt x="747216" y="41399"/>
                    <a:pt x="753046" y="39834"/>
                    <a:pt x="758825" y="38100"/>
                  </a:cubicBezTo>
                  <a:cubicBezTo>
                    <a:pt x="780984" y="31452"/>
                    <a:pt x="764949" y="34244"/>
                    <a:pt x="787400" y="31750"/>
                  </a:cubicBezTo>
                  <a:cubicBezTo>
                    <a:pt x="789648" y="31001"/>
                    <a:pt x="796516" y="28575"/>
                    <a:pt x="798513" y="28575"/>
                  </a:cubicBezTo>
                  <a:cubicBezTo>
                    <a:pt x="800186" y="28575"/>
                    <a:pt x="801688" y="29633"/>
                    <a:pt x="803275" y="30162"/>
                  </a:cubicBezTo>
                  <a:cubicBezTo>
                    <a:pt x="805921" y="32808"/>
                    <a:pt x="808749" y="35284"/>
                    <a:pt x="811213" y="38100"/>
                  </a:cubicBezTo>
                  <a:cubicBezTo>
                    <a:pt x="816794" y="44478"/>
                    <a:pt x="811674" y="41810"/>
                    <a:pt x="819150" y="47625"/>
                  </a:cubicBezTo>
                  <a:cubicBezTo>
                    <a:pt x="822162" y="49968"/>
                    <a:pt x="825976" y="51277"/>
                    <a:pt x="828675" y="53975"/>
                  </a:cubicBezTo>
                  <a:cubicBezTo>
                    <a:pt x="830263" y="55562"/>
                    <a:pt x="831977" y="57032"/>
                    <a:pt x="833438" y="58737"/>
                  </a:cubicBezTo>
                  <a:cubicBezTo>
                    <a:pt x="835160" y="60746"/>
                    <a:pt x="836209" y="63345"/>
                    <a:pt x="838200" y="65087"/>
                  </a:cubicBezTo>
                  <a:cubicBezTo>
                    <a:pt x="840522" y="67119"/>
                    <a:pt x="843669" y="67999"/>
                    <a:pt x="846138" y="69850"/>
                  </a:cubicBezTo>
                  <a:cubicBezTo>
                    <a:pt x="847934" y="71197"/>
                    <a:pt x="849032" y="73367"/>
                    <a:pt x="850900" y="74612"/>
                  </a:cubicBezTo>
                  <a:cubicBezTo>
                    <a:pt x="853854" y="76581"/>
                    <a:pt x="857517" y="77339"/>
                    <a:pt x="860425" y="79375"/>
                  </a:cubicBezTo>
                  <a:cubicBezTo>
                    <a:pt x="862877" y="81092"/>
                    <a:pt x="864502" y="83777"/>
                    <a:pt x="866775" y="85725"/>
                  </a:cubicBezTo>
                  <a:cubicBezTo>
                    <a:pt x="870692" y="89082"/>
                    <a:pt x="871691" y="88951"/>
                    <a:pt x="876300" y="90487"/>
                  </a:cubicBezTo>
                  <a:cubicBezTo>
                    <a:pt x="879475" y="92604"/>
                    <a:pt x="882412" y="95130"/>
                    <a:pt x="885825" y="96837"/>
                  </a:cubicBezTo>
                  <a:cubicBezTo>
                    <a:pt x="887942" y="97895"/>
                    <a:pt x="890249" y="98636"/>
                    <a:pt x="892175" y="100012"/>
                  </a:cubicBezTo>
                  <a:cubicBezTo>
                    <a:pt x="894002" y="101317"/>
                    <a:pt x="895213" y="103338"/>
                    <a:pt x="896938" y="104775"/>
                  </a:cubicBezTo>
                  <a:cubicBezTo>
                    <a:pt x="898404" y="105996"/>
                    <a:pt x="900113" y="106892"/>
                    <a:pt x="901700" y="107950"/>
                  </a:cubicBezTo>
                  <a:lnTo>
                    <a:pt x="908050" y="117475"/>
                  </a:lnTo>
                  <a:cubicBezTo>
                    <a:pt x="911225" y="122238"/>
                    <a:pt x="910696" y="122766"/>
                    <a:pt x="915988" y="125412"/>
                  </a:cubicBezTo>
                  <a:cubicBezTo>
                    <a:pt x="916461" y="125649"/>
                    <a:pt x="917046" y="125412"/>
                    <a:pt x="917575" y="125412"/>
                  </a:cubicBezTo>
                </a:path>
              </a:pathLst>
            </a:custGeom>
            <a:noFill/>
            <a:ln w="28575">
              <a:solidFill>
                <a:srgbClr val="87CB3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  <p:sp>
          <p:nvSpPr>
            <p:cNvPr id="182" name="Freeform 181"/>
            <p:cNvSpPr/>
            <p:nvPr/>
          </p:nvSpPr>
          <p:spPr>
            <a:xfrm>
              <a:off x="3297195" y="5026382"/>
              <a:ext cx="914400" cy="33338"/>
            </a:xfrm>
            <a:custGeom>
              <a:avLst/>
              <a:gdLst>
                <a:gd name="connsiteX0" fmla="*/ 0 w 914400"/>
                <a:gd name="connsiteY0" fmla="*/ 31750 h 33338"/>
                <a:gd name="connsiteX1" fmla="*/ 114300 w 914400"/>
                <a:gd name="connsiteY1" fmla="*/ 15875 h 33338"/>
                <a:gd name="connsiteX2" fmla="*/ 119062 w 914400"/>
                <a:gd name="connsiteY2" fmla="*/ 12700 h 33338"/>
                <a:gd name="connsiteX3" fmla="*/ 157162 w 914400"/>
                <a:gd name="connsiteY3" fmla="*/ 14288 h 33338"/>
                <a:gd name="connsiteX4" fmla="*/ 163512 w 914400"/>
                <a:gd name="connsiteY4" fmla="*/ 15875 h 33338"/>
                <a:gd name="connsiteX5" fmla="*/ 173037 w 914400"/>
                <a:gd name="connsiteY5" fmla="*/ 19050 h 33338"/>
                <a:gd name="connsiteX6" fmla="*/ 182562 w 914400"/>
                <a:gd name="connsiteY6" fmla="*/ 22225 h 33338"/>
                <a:gd name="connsiteX7" fmla="*/ 187325 w 914400"/>
                <a:gd name="connsiteY7" fmla="*/ 23813 h 33338"/>
                <a:gd name="connsiteX8" fmla="*/ 192087 w 914400"/>
                <a:gd name="connsiteY8" fmla="*/ 25400 h 33338"/>
                <a:gd name="connsiteX9" fmla="*/ 203200 w 914400"/>
                <a:gd name="connsiteY9" fmla="*/ 30163 h 33338"/>
                <a:gd name="connsiteX10" fmla="*/ 212725 w 914400"/>
                <a:gd name="connsiteY10" fmla="*/ 33338 h 33338"/>
                <a:gd name="connsiteX11" fmla="*/ 261937 w 914400"/>
                <a:gd name="connsiteY11" fmla="*/ 31750 h 33338"/>
                <a:gd name="connsiteX12" fmla="*/ 273050 w 914400"/>
                <a:gd name="connsiteY12" fmla="*/ 26988 h 33338"/>
                <a:gd name="connsiteX13" fmla="*/ 279400 w 914400"/>
                <a:gd name="connsiteY13" fmla="*/ 25400 h 33338"/>
                <a:gd name="connsiteX14" fmla="*/ 284162 w 914400"/>
                <a:gd name="connsiteY14" fmla="*/ 23813 h 33338"/>
                <a:gd name="connsiteX15" fmla="*/ 292100 w 914400"/>
                <a:gd name="connsiteY15" fmla="*/ 22225 h 33338"/>
                <a:gd name="connsiteX16" fmla="*/ 300037 w 914400"/>
                <a:gd name="connsiteY16" fmla="*/ 19050 h 33338"/>
                <a:gd name="connsiteX17" fmla="*/ 311150 w 914400"/>
                <a:gd name="connsiteY17" fmla="*/ 15875 h 33338"/>
                <a:gd name="connsiteX18" fmla="*/ 320675 w 914400"/>
                <a:gd name="connsiteY18" fmla="*/ 12700 h 33338"/>
                <a:gd name="connsiteX19" fmla="*/ 344487 w 914400"/>
                <a:gd name="connsiteY19" fmla="*/ 4763 h 33338"/>
                <a:gd name="connsiteX20" fmla="*/ 354012 w 914400"/>
                <a:gd name="connsiteY20" fmla="*/ 1588 h 33338"/>
                <a:gd name="connsiteX21" fmla="*/ 358775 w 914400"/>
                <a:gd name="connsiteY21" fmla="*/ 0 h 33338"/>
                <a:gd name="connsiteX22" fmla="*/ 371475 w 914400"/>
                <a:gd name="connsiteY22" fmla="*/ 1588 h 33338"/>
                <a:gd name="connsiteX23" fmla="*/ 381000 w 914400"/>
                <a:gd name="connsiteY23" fmla="*/ 4763 h 33338"/>
                <a:gd name="connsiteX24" fmla="*/ 393700 w 914400"/>
                <a:gd name="connsiteY24" fmla="*/ 11113 h 33338"/>
                <a:gd name="connsiteX25" fmla="*/ 403225 w 914400"/>
                <a:gd name="connsiteY25" fmla="*/ 14288 h 33338"/>
                <a:gd name="connsiteX26" fmla="*/ 407987 w 914400"/>
                <a:gd name="connsiteY26" fmla="*/ 15875 h 33338"/>
                <a:gd name="connsiteX27" fmla="*/ 412750 w 914400"/>
                <a:gd name="connsiteY27" fmla="*/ 19050 h 33338"/>
                <a:gd name="connsiteX28" fmla="*/ 419100 w 914400"/>
                <a:gd name="connsiteY28" fmla="*/ 20638 h 33338"/>
                <a:gd name="connsiteX29" fmla="*/ 428625 w 914400"/>
                <a:gd name="connsiteY29" fmla="*/ 23813 h 33338"/>
                <a:gd name="connsiteX30" fmla="*/ 433387 w 914400"/>
                <a:gd name="connsiteY30" fmla="*/ 25400 h 33338"/>
                <a:gd name="connsiteX31" fmla="*/ 438150 w 914400"/>
                <a:gd name="connsiteY31" fmla="*/ 26988 h 33338"/>
                <a:gd name="connsiteX32" fmla="*/ 444500 w 914400"/>
                <a:gd name="connsiteY32" fmla="*/ 28575 h 33338"/>
                <a:gd name="connsiteX33" fmla="*/ 461962 w 914400"/>
                <a:gd name="connsiteY33" fmla="*/ 30163 h 33338"/>
                <a:gd name="connsiteX34" fmla="*/ 514350 w 914400"/>
                <a:gd name="connsiteY34" fmla="*/ 28575 h 33338"/>
                <a:gd name="connsiteX35" fmla="*/ 522287 w 914400"/>
                <a:gd name="connsiteY35" fmla="*/ 26988 h 33338"/>
                <a:gd name="connsiteX36" fmla="*/ 544512 w 914400"/>
                <a:gd name="connsiteY36" fmla="*/ 22225 h 33338"/>
                <a:gd name="connsiteX37" fmla="*/ 554037 w 914400"/>
                <a:gd name="connsiteY37" fmla="*/ 19050 h 33338"/>
                <a:gd name="connsiteX38" fmla="*/ 584200 w 914400"/>
                <a:gd name="connsiteY38" fmla="*/ 15875 h 33338"/>
                <a:gd name="connsiteX39" fmla="*/ 608012 w 914400"/>
                <a:gd name="connsiteY39" fmla="*/ 12700 h 33338"/>
                <a:gd name="connsiteX40" fmla="*/ 647700 w 914400"/>
                <a:gd name="connsiteY40" fmla="*/ 12700 h 33338"/>
                <a:gd name="connsiteX41" fmla="*/ 661987 w 914400"/>
                <a:gd name="connsiteY41" fmla="*/ 17463 h 33338"/>
                <a:gd name="connsiteX42" fmla="*/ 666750 w 914400"/>
                <a:gd name="connsiteY42" fmla="*/ 20638 h 33338"/>
                <a:gd name="connsiteX43" fmla="*/ 676275 w 914400"/>
                <a:gd name="connsiteY43" fmla="*/ 23813 h 33338"/>
                <a:gd name="connsiteX44" fmla="*/ 727075 w 914400"/>
                <a:gd name="connsiteY44" fmla="*/ 19050 h 33338"/>
                <a:gd name="connsiteX45" fmla="*/ 741362 w 914400"/>
                <a:gd name="connsiteY45" fmla="*/ 15875 h 33338"/>
                <a:gd name="connsiteX46" fmla="*/ 757237 w 914400"/>
                <a:gd name="connsiteY46" fmla="*/ 14288 h 33338"/>
                <a:gd name="connsiteX47" fmla="*/ 784225 w 914400"/>
                <a:gd name="connsiteY47" fmla="*/ 11113 h 33338"/>
                <a:gd name="connsiteX48" fmla="*/ 792162 w 914400"/>
                <a:gd name="connsiteY48" fmla="*/ 9525 h 33338"/>
                <a:gd name="connsiteX49" fmla="*/ 809625 w 914400"/>
                <a:gd name="connsiteY49" fmla="*/ 11113 h 33338"/>
                <a:gd name="connsiteX50" fmla="*/ 823912 w 914400"/>
                <a:gd name="connsiteY50" fmla="*/ 14288 h 33338"/>
                <a:gd name="connsiteX51" fmla="*/ 842962 w 914400"/>
                <a:gd name="connsiteY51" fmla="*/ 20638 h 33338"/>
                <a:gd name="connsiteX52" fmla="*/ 850900 w 914400"/>
                <a:gd name="connsiteY52" fmla="*/ 23813 h 33338"/>
                <a:gd name="connsiteX53" fmla="*/ 860425 w 914400"/>
                <a:gd name="connsiteY53" fmla="*/ 25400 h 33338"/>
                <a:gd name="connsiteX54" fmla="*/ 865187 w 914400"/>
                <a:gd name="connsiteY54" fmla="*/ 28575 h 33338"/>
                <a:gd name="connsiteX55" fmla="*/ 877887 w 914400"/>
                <a:gd name="connsiteY55" fmla="*/ 31750 h 33338"/>
                <a:gd name="connsiteX56" fmla="*/ 903287 w 914400"/>
                <a:gd name="connsiteY56" fmla="*/ 25400 h 33338"/>
                <a:gd name="connsiteX57" fmla="*/ 908050 w 914400"/>
                <a:gd name="connsiteY57" fmla="*/ 19050 h 33338"/>
                <a:gd name="connsiteX58" fmla="*/ 912812 w 914400"/>
                <a:gd name="connsiteY58" fmla="*/ 1588 h 33338"/>
                <a:gd name="connsiteX59" fmla="*/ 914400 w 914400"/>
                <a:gd name="connsiteY59" fmla="*/ 0 h 33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914400" h="33338">
                  <a:moveTo>
                    <a:pt x="0" y="31750"/>
                  </a:moveTo>
                  <a:cubicBezTo>
                    <a:pt x="38100" y="26458"/>
                    <a:pt x="76317" y="21952"/>
                    <a:pt x="114300" y="15875"/>
                  </a:cubicBezTo>
                  <a:cubicBezTo>
                    <a:pt x="116184" y="15574"/>
                    <a:pt x="117156" y="12771"/>
                    <a:pt x="119062" y="12700"/>
                  </a:cubicBezTo>
                  <a:lnTo>
                    <a:pt x="157162" y="14288"/>
                  </a:lnTo>
                  <a:cubicBezTo>
                    <a:pt x="159279" y="14817"/>
                    <a:pt x="161422" y="15248"/>
                    <a:pt x="163512" y="15875"/>
                  </a:cubicBezTo>
                  <a:cubicBezTo>
                    <a:pt x="166718" y="16837"/>
                    <a:pt x="169862" y="17992"/>
                    <a:pt x="173037" y="19050"/>
                  </a:cubicBezTo>
                  <a:lnTo>
                    <a:pt x="182562" y="22225"/>
                  </a:lnTo>
                  <a:lnTo>
                    <a:pt x="187325" y="23813"/>
                  </a:lnTo>
                  <a:lnTo>
                    <a:pt x="192087" y="25400"/>
                  </a:lnTo>
                  <a:cubicBezTo>
                    <a:pt x="199643" y="30437"/>
                    <a:pt x="193881" y="27367"/>
                    <a:pt x="203200" y="30163"/>
                  </a:cubicBezTo>
                  <a:cubicBezTo>
                    <a:pt x="206406" y="31125"/>
                    <a:pt x="212725" y="33338"/>
                    <a:pt x="212725" y="33338"/>
                  </a:cubicBezTo>
                  <a:cubicBezTo>
                    <a:pt x="229129" y="32809"/>
                    <a:pt x="245553" y="32714"/>
                    <a:pt x="261937" y="31750"/>
                  </a:cubicBezTo>
                  <a:cubicBezTo>
                    <a:pt x="265057" y="31566"/>
                    <a:pt x="270701" y="27869"/>
                    <a:pt x="273050" y="26988"/>
                  </a:cubicBezTo>
                  <a:cubicBezTo>
                    <a:pt x="275093" y="26222"/>
                    <a:pt x="277302" y="25999"/>
                    <a:pt x="279400" y="25400"/>
                  </a:cubicBezTo>
                  <a:cubicBezTo>
                    <a:pt x="281009" y="24940"/>
                    <a:pt x="282539" y="24219"/>
                    <a:pt x="284162" y="23813"/>
                  </a:cubicBezTo>
                  <a:cubicBezTo>
                    <a:pt x="286780" y="23159"/>
                    <a:pt x="289515" y="23000"/>
                    <a:pt x="292100" y="22225"/>
                  </a:cubicBezTo>
                  <a:cubicBezTo>
                    <a:pt x="294829" y="21406"/>
                    <a:pt x="297369" y="20050"/>
                    <a:pt x="300037" y="19050"/>
                  </a:cubicBezTo>
                  <a:cubicBezTo>
                    <a:pt x="307138" y="16387"/>
                    <a:pt x="302827" y="18372"/>
                    <a:pt x="311150" y="15875"/>
                  </a:cubicBezTo>
                  <a:cubicBezTo>
                    <a:pt x="314356" y="14913"/>
                    <a:pt x="317500" y="13758"/>
                    <a:pt x="320675" y="12700"/>
                  </a:cubicBezTo>
                  <a:lnTo>
                    <a:pt x="344487" y="4763"/>
                  </a:lnTo>
                  <a:lnTo>
                    <a:pt x="354012" y="1588"/>
                  </a:lnTo>
                  <a:lnTo>
                    <a:pt x="358775" y="0"/>
                  </a:lnTo>
                  <a:cubicBezTo>
                    <a:pt x="363008" y="529"/>
                    <a:pt x="367303" y="694"/>
                    <a:pt x="371475" y="1588"/>
                  </a:cubicBezTo>
                  <a:cubicBezTo>
                    <a:pt x="374747" y="2289"/>
                    <a:pt x="381000" y="4763"/>
                    <a:pt x="381000" y="4763"/>
                  </a:cubicBezTo>
                  <a:cubicBezTo>
                    <a:pt x="390296" y="11734"/>
                    <a:pt x="383793" y="8141"/>
                    <a:pt x="393700" y="11113"/>
                  </a:cubicBezTo>
                  <a:cubicBezTo>
                    <a:pt x="396906" y="12075"/>
                    <a:pt x="400050" y="13230"/>
                    <a:pt x="403225" y="14288"/>
                  </a:cubicBezTo>
                  <a:lnTo>
                    <a:pt x="407987" y="15875"/>
                  </a:lnTo>
                  <a:cubicBezTo>
                    <a:pt x="409575" y="16933"/>
                    <a:pt x="410996" y="18298"/>
                    <a:pt x="412750" y="19050"/>
                  </a:cubicBezTo>
                  <a:cubicBezTo>
                    <a:pt x="414755" y="19910"/>
                    <a:pt x="417010" y="20011"/>
                    <a:pt x="419100" y="20638"/>
                  </a:cubicBezTo>
                  <a:cubicBezTo>
                    <a:pt x="422306" y="21600"/>
                    <a:pt x="425450" y="22755"/>
                    <a:pt x="428625" y="23813"/>
                  </a:cubicBezTo>
                  <a:lnTo>
                    <a:pt x="433387" y="25400"/>
                  </a:lnTo>
                  <a:cubicBezTo>
                    <a:pt x="434975" y="25929"/>
                    <a:pt x="436526" y="26582"/>
                    <a:pt x="438150" y="26988"/>
                  </a:cubicBezTo>
                  <a:cubicBezTo>
                    <a:pt x="440267" y="27517"/>
                    <a:pt x="442337" y="28287"/>
                    <a:pt x="444500" y="28575"/>
                  </a:cubicBezTo>
                  <a:cubicBezTo>
                    <a:pt x="450293" y="29347"/>
                    <a:pt x="456141" y="29634"/>
                    <a:pt x="461962" y="30163"/>
                  </a:cubicBezTo>
                  <a:cubicBezTo>
                    <a:pt x="479425" y="29634"/>
                    <a:pt x="496903" y="29493"/>
                    <a:pt x="514350" y="28575"/>
                  </a:cubicBezTo>
                  <a:cubicBezTo>
                    <a:pt x="517044" y="28433"/>
                    <a:pt x="519632" y="27471"/>
                    <a:pt x="522287" y="26988"/>
                  </a:cubicBezTo>
                  <a:cubicBezTo>
                    <a:pt x="534114" y="24837"/>
                    <a:pt x="531403" y="25970"/>
                    <a:pt x="544512" y="22225"/>
                  </a:cubicBezTo>
                  <a:cubicBezTo>
                    <a:pt x="547730" y="21306"/>
                    <a:pt x="550755" y="19706"/>
                    <a:pt x="554037" y="19050"/>
                  </a:cubicBezTo>
                  <a:cubicBezTo>
                    <a:pt x="570874" y="15684"/>
                    <a:pt x="554836" y="18544"/>
                    <a:pt x="584200" y="15875"/>
                  </a:cubicBezTo>
                  <a:cubicBezTo>
                    <a:pt x="589865" y="15360"/>
                    <a:pt x="602103" y="13544"/>
                    <a:pt x="608012" y="12700"/>
                  </a:cubicBezTo>
                  <a:cubicBezTo>
                    <a:pt x="622881" y="7746"/>
                    <a:pt x="617722" y="8832"/>
                    <a:pt x="647700" y="12700"/>
                  </a:cubicBezTo>
                  <a:cubicBezTo>
                    <a:pt x="652679" y="13342"/>
                    <a:pt x="657810" y="14679"/>
                    <a:pt x="661987" y="17463"/>
                  </a:cubicBezTo>
                  <a:cubicBezTo>
                    <a:pt x="663575" y="18521"/>
                    <a:pt x="665006" y="19863"/>
                    <a:pt x="666750" y="20638"/>
                  </a:cubicBezTo>
                  <a:cubicBezTo>
                    <a:pt x="669808" y="21997"/>
                    <a:pt x="676275" y="23813"/>
                    <a:pt x="676275" y="23813"/>
                  </a:cubicBezTo>
                  <a:lnTo>
                    <a:pt x="727075" y="19050"/>
                  </a:lnTo>
                  <a:cubicBezTo>
                    <a:pt x="744736" y="17141"/>
                    <a:pt x="726261" y="18032"/>
                    <a:pt x="741362" y="15875"/>
                  </a:cubicBezTo>
                  <a:cubicBezTo>
                    <a:pt x="746627" y="15123"/>
                    <a:pt x="751948" y="14845"/>
                    <a:pt x="757237" y="14288"/>
                  </a:cubicBezTo>
                  <a:cubicBezTo>
                    <a:pt x="761865" y="13801"/>
                    <a:pt x="779145" y="11895"/>
                    <a:pt x="784225" y="11113"/>
                  </a:cubicBezTo>
                  <a:cubicBezTo>
                    <a:pt x="786892" y="10703"/>
                    <a:pt x="789516" y="10054"/>
                    <a:pt x="792162" y="9525"/>
                  </a:cubicBezTo>
                  <a:cubicBezTo>
                    <a:pt x="797983" y="10054"/>
                    <a:pt x="803825" y="10388"/>
                    <a:pt x="809625" y="11113"/>
                  </a:cubicBezTo>
                  <a:cubicBezTo>
                    <a:pt x="811982" y="11408"/>
                    <a:pt x="821188" y="13437"/>
                    <a:pt x="823912" y="14288"/>
                  </a:cubicBezTo>
                  <a:cubicBezTo>
                    <a:pt x="830301" y="16285"/>
                    <a:pt x="836747" y="18152"/>
                    <a:pt x="842962" y="20638"/>
                  </a:cubicBezTo>
                  <a:cubicBezTo>
                    <a:pt x="845608" y="21696"/>
                    <a:pt x="848151" y="23063"/>
                    <a:pt x="850900" y="23813"/>
                  </a:cubicBezTo>
                  <a:cubicBezTo>
                    <a:pt x="854005" y="24660"/>
                    <a:pt x="857250" y="24871"/>
                    <a:pt x="860425" y="25400"/>
                  </a:cubicBezTo>
                  <a:cubicBezTo>
                    <a:pt x="862012" y="26458"/>
                    <a:pt x="863481" y="27722"/>
                    <a:pt x="865187" y="28575"/>
                  </a:cubicBezTo>
                  <a:cubicBezTo>
                    <a:pt x="868443" y="30203"/>
                    <a:pt x="874864" y="31146"/>
                    <a:pt x="877887" y="31750"/>
                  </a:cubicBezTo>
                  <a:cubicBezTo>
                    <a:pt x="885568" y="30982"/>
                    <a:pt x="896916" y="31771"/>
                    <a:pt x="903287" y="25400"/>
                  </a:cubicBezTo>
                  <a:cubicBezTo>
                    <a:pt x="905158" y="23529"/>
                    <a:pt x="906462" y="21167"/>
                    <a:pt x="908050" y="19050"/>
                  </a:cubicBezTo>
                  <a:cubicBezTo>
                    <a:pt x="908670" y="15949"/>
                    <a:pt x="910797" y="3603"/>
                    <a:pt x="912812" y="1588"/>
                  </a:cubicBezTo>
                  <a:lnTo>
                    <a:pt x="914400" y="0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</p:grpSp>
      <p:grpSp>
        <p:nvGrpSpPr>
          <p:cNvPr id="238" name="Group 237"/>
          <p:cNvGrpSpPr/>
          <p:nvPr/>
        </p:nvGrpSpPr>
        <p:grpSpPr>
          <a:xfrm>
            <a:off x="4719538" y="3415472"/>
            <a:ext cx="1244600" cy="1915955"/>
            <a:chOff x="4205245" y="3427834"/>
            <a:chExt cx="1244600" cy="1915955"/>
          </a:xfrm>
        </p:grpSpPr>
        <p:sp>
          <p:nvSpPr>
            <p:cNvPr id="179" name="Freeform 178"/>
            <p:cNvSpPr/>
            <p:nvPr/>
          </p:nvSpPr>
          <p:spPr>
            <a:xfrm>
              <a:off x="4206164" y="3427834"/>
              <a:ext cx="1238250" cy="819150"/>
            </a:xfrm>
            <a:custGeom>
              <a:avLst/>
              <a:gdLst>
                <a:gd name="connsiteX0" fmla="*/ 0 w 1238250"/>
                <a:gd name="connsiteY0" fmla="*/ 819150 h 819150"/>
                <a:gd name="connsiteX1" fmla="*/ 11113 w 1238250"/>
                <a:gd name="connsiteY1" fmla="*/ 720725 h 819150"/>
                <a:gd name="connsiteX2" fmla="*/ 14288 w 1238250"/>
                <a:gd name="connsiteY2" fmla="*/ 706437 h 819150"/>
                <a:gd name="connsiteX3" fmla="*/ 15875 w 1238250"/>
                <a:gd name="connsiteY3" fmla="*/ 698500 h 819150"/>
                <a:gd name="connsiteX4" fmla="*/ 17463 w 1238250"/>
                <a:gd name="connsiteY4" fmla="*/ 692150 h 819150"/>
                <a:gd name="connsiteX5" fmla="*/ 22225 w 1238250"/>
                <a:gd name="connsiteY5" fmla="*/ 661987 h 819150"/>
                <a:gd name="connsiteX6" fmla="*/ 25400 w 1238250"/>
                <a:gd name="connsiteY6" fmla="*/ 641350 h 819150"/>
                <a:gd name="connsiteX7" fmla="*/ 28575 w 1238250"/>
                <a:gd name="connsiteY7" fmla="*/ 592137 h 819150"/>
                <a:gd name="connsiteX8" fmla="*/ 30163 w 1238250"/>
                <a:gd name="connsiteY8" fmla="*/ 585787 h 819150"/>
                <a:gd name="connsiteX9" fmla="*/ 36513 w 1238250"/>
                <a:gd name="connsiteY9" fmla="*/ 561975 h 819150"/>
                <a:gd name="connsiteX10" fmla="*/ 38100 w 1238250"/>
                <a:gd name="connsiteY10" fmla="*/ 557212 h 819150"/>
                <a:gd name="connsiteX11" fmla="*/ 39688 w 1238250"/>
                <a:gd name="connsiteY11" fmla="*/ 544512 h 819150"/>
                <a:gd name="connsiteX12" fmla="*/ 41275 w 1238250"/>
                <a:gd name="connsiteY12" fmla="*/ 539750 h 819150"/>
                <a:gd name="connsiteX13" fmla="*/ 42863 w 1238250"/>
                <a:gd name="connsiteY13" fmla="*/ 533400 h 819150"/>
                <a:gd name="connsiteX14" fmla="*/ 46038 w 1238250"/>
                <a:gd name="connsiteY14" fmla="*/ 479425 h 819150"/>
                <a:gd name="connsiteX15" fmla="*/ 47625 w 1238250"/>
                <a:gd name="connsiteY15" fmla="*/ 474662 h 819150"/>
                <a:gd name="connsiteX16" fmla="*/ 49213 w 1238250"/>
                <a:gd name="connsiteY16" fmla="*/ 465137 h 819150"/>
                <a:gd name="connsiteX17" fmla="*/ 50800 w 1238250"/>
                <a:gd name="connsiteY17" fmla="*/ 457200 h 819150"/>
                <a:gd name="connsiteX18" fmla="*/ 53975 w 1238250"/>
                <a:gd name="connsiteY18" fmla="*/ 433387 h 819150"/>
                <a:gd name="connsiteX19" fmla="*/ 55563 w 1238250"/>
                <a:gd name="connsiteY19" fmla="*/ 398462 h 819150"/>
                <a:gd name="connsiteX20" fmla="*/ 57150 w 1238250"/>
                <a:gd name="connsiteY20" fmla="*/ 392112 h 819150"/>
                <a:gd name="connsiteX21" fmla="*/ 60325 w 1238250"/>
                <a:gd name="connsiteY21" fmla="*/ 328612 h 819150"/>
                <a:gd name="connsiteX22" fmla="*/ 61913 w 1238250"/>
                <a:gd name="connsiteY22" fmla="*/ 292100 h 819150"/>
                <a:gd name="connsiteX23" fmla="*/ 65088 w 1238250"/>
                <a:gd name="connsiteY23" fmla="*/ 233362 h 819150"/>
                <a:gd name="connsiteX24" fmla="*/ 66675 w 1238250"/>
                <a:gd name="connsiteY24" fmla="*/ 204787 h 819150"/>
                <a:gd name="connsiteX25" fmla="*/ 68263 w 1238250"/>
                <a:gd name="connsiteY25" fmla="*/ 193675 h 819150"/>
                <a:gd name="connsiteX26" fmla="*/ 69850 w 1238250"/>
                <a:gd name="connsiteY26" fmla="*/ 180975 h 819150"/>
                <a:gd name="connsiteX27" fmla="*/ 71438 w 1238250"/>
                <a:gd name="connsiteY27" fmla="*/ 173037 h 819150"/>
                <a:gd name="connsiteX28" fmla="*/ 74613 w 1238250"/>
                <a:gd name="connsiteY28" fmla="*/ 146050 h 819150"/>
                <a:gd name="connsiteX29" fmla="*/ 76200 w 1238250"/>
                <a:gd name="connsiteY29" fmla="*/ 112712 h 819150"/>
                <a:gd name="connsiteX30" fmla="*/ 80963 w 1238250"/>
                <a:gd name="connsiteY30" fmla="*/ 80962 h 819150"/>
                <a:gd name="connsiteX31" fmla="*/ 82550 w 1238250"/>
                <a:gd name="connsiteY31" fmla="*/ 55562 h 819150"/>
                <a:gd name="connsiteX32" fmla="*/ 84138 w 1238250"/>
                <a:gd name="connsiteY32" fmla="*/ 49212 h 819150"/>
                <a:gd name="connsiteX33" fmla="*/ 87313 w 1238250"/>
                <a:gd name="connsiteY33" fmla="*/ 23812 h 819150"/>
                <a:gd name="connsiteX34" fmla="*/ 92075 w 1238250"/>
                <a:gd name="connsiteY34" fmla="*/ 3175 h 819150"/>
                <a:gd name="connsiteX35" fmla="*/ 96838 w 1238250"/>
                <a:gd name="connsiteY35" fmla="*/ 0 h 819150"/>
                <a:gd name="connsiteX36" fmla="*/ 98425 w 1238250"/>
                <a:gd name="connsiteY36" fmla="*/ 4762 h 819150"/>
                <a:gd name="connsiteX37" fmla="*/ 101600 w 1238250"/>
                <a:gd name="connsiteY37" fmla="*/ 9525 h 819150"/>
                <a:gd name="connsiteX38" fmla="*/ 104775 w 1238250"/>
                <a:gd name="connsiteY38" fmla="*/ 19050 h 819150"/>
                <a:gd name="connsiteX39" fmla="*/ 103188 w 1238250"/>
                <a:gd name="connsiteY39" fmla="*/ 34925 h 819150"/>
                <a:gd name="connsiteX40" fmla="*/ 101600 w 1238250"/>
                <a:gd name="connsiteY40" fmla="*/ 41275 h 819150"/>
                <a:gd name="connsiteX41" fmla="*/ 103188 w 1238250"/>
                <a:gd name="connsiteY41" fmla="*/ 101600 h 819150"/>
                <a:gd name="connsiteX42" fmla="*/ 107950 w 1238250"/>
                <a:gd name="connsiteY42" fmla="*/ 117475 h 819150"/>
                <a:gd name="connsiteX43" fmla="*/ 109538 w 1238250"/>
                <a:gd name="connsiteY43" fmla="*/ 127000 h 819150"/>
                <a:gd name="connsiteX44" fmla="*/ 112713 w 1238250"/>
                <a:gd name="connsiteY44" fmla="*/ 138112 h 819150"/>
                <a:gd name="connsiteX45" fmla="*/ 115888 w 1238250"/>
                <a:gd name="connsiteY45" fmla="*/ 149225 h 819150"/>
                <a:gd name="connsiteX46" fmla="*/ 119063 w 1238250"/>
                <a:gd name="connsiteY46" fmla="*/ 165100 h 819150"/>
                <a:gd name="connsiteX47" fmla="*/ 122238 w 1238250"/>
                <a:gd name="connsiteY47" fmla="*/ 169862 h 819150"/>
                <a:gd name="connsiteX48" fmla="*/ 123825 w 1238250"/>
                <a:gd name="connsiteY48" fmla="*/ 179387 h 819150"/>
                <a:gd name="connsiteX49" fmla="*/ 127000 w 1238250"/>
                <a:gd name="connsiteY49" fmla="*/ 188912 h 819150"/>
                <a:gd name="connsiteX50" fmla="*/ 128588 w 1238250"/>
                <a:gd name="connsiteY50" fmla="*/ 214312 h 819150"/>
                <a:gd name="connsiteX51" fmla="*/ 131763 w 1238250"/>
                <a:gd name="connsiteY51" fmla="*/ 230187 h 819150"/>
                <a:gd name="connsiteX52" fmla="*/ 133350 w 1238250"/>
                <a:gd name="connsiteY52" fmla="*/ 261937 h 819150"/>
                <a:gd name="connsiteX53" fmla="*/ 134938 w 1238250"/>
                <a:gd name="connsiteY53" fmla="*/ 266700 h 819150"/>
                <a:gd name="connsiteX54" fmla="*/ 138113 w 1238250"/>
                <a:gd name="connsiteY54" fmla="*/ 293687 h 819150"/>
                <a:gd name="connsiteX55" fmla="*/ 139700 w 1238250"/>
                <a:gd name="connsiteY55" fmla="*/ 298450 h 819150"/>
                <a:gd name="connsiteX56" fmla="*/ 141288 w 1238250"/>
                <a:gd name="connsiteY56" fmla="*/ 314325 h 819150"/>
                <a:gd name="connsiteX57" fmla="*/ 142875 w 1238250"/>
                <a:gd name="connsiteY57" fmla="*/ 320675 h 819150"/>
                <a:gd name="connsiteX58" fmla="*/ 146050 w 1238250"/>
                <a:gd name="connsiteY58" fmla="*/ 336550 h 819150"/>
                <a:gd name="connsiteX59" fmla="*/ 146050 w 1238250"/>
                <a:gd name="connsiteY59" fmla="*/ 336550 h 819150"/>
                <a:gd name="connsiteX60" fmla="*/ 149225 w 1238250"/>
                <a:gd name="connsiteY60" fmla="*/ 363537 h 819150"/>
                <a:gd name="connsiteX61" fmla="*/ 150813 w 1238250"/>
                <a:gd name="connsiteY61" fmla="*/ 390525 h 819150"/>
                <a:gd name="connsiteX62" fmla="*/ 153988 w 1238250"/>
                <a:gd name="connsiteY62" fmla="*/ 401637 h 819150"/>
                <a:gd name="connsiteX63" fmla="*/ 158750 w 1238250"/>
                <a:gd name="connsiteY63" fmla="*/ 425450 h 819150"/>
                <a:gd name="connsiteX64" fmla="*/ 161925 w 1238250"/>
                <a:gd name="connsiteY64" fmla="*/ 439737 h 819150"/>
                <a:gd name="connsiteX65" fmla="*/ 163513 w 1238250"/>
                <a:gd name="connsiteY65" fmla="*/ 446087 h 819150"/>
                <a:gd name="connsiteX66" fmla="*/ 165100 w 1238250"/>
                <a:gd name="connsiteY66" fmla="*/ 455612 h 819150"/>
                <a:gd name="connsiteX67" fmla="*/ 166688 w 1238250"/>
                <a:gd name="connsiteY67" fmla="*/ 460375 h 819150"/>
                <a:gd name="connsiteX68" fmla="*/ 168275 w 1238250"/>
                <a:gd name="connsiteY68" fmla="*/ 466725 h 819150"/>
                <a:gd name="connsiteX69" fmla="*/ 169863 w 1238250"/>
                <a:gd name="connsiteY69" fmla="*/ 474662 h 819150"/>
                <a:gd name="connsiteX70" fmla="*/ 171450 w 1238250"/>
                <a:gd name="connsiteY70" fmla="*/ 484187 h 819150"/>
                <a:gd name="connsiteX71" fmla="*/ 174625 w 1238250"/>
                <a:gd name="connsiteY71" fmla="*/ 488950 h 819150"/>
                <a:gd name="connsiteX72" fmla="*/ 176213 w 1238250"/>
                <a:gd name="connsiteY72" fmla="*/ 493712 h 819150"/>
                <a:gd name="connsiteX73" fmla="*/ 180975 w 1238250"/>
                <a:gd name="connsiteY73" fmla="*/ 503237 h 819150"/>
                <a:gd name="connsiteX74" fmla="*/ 185738 w 1238250"/>
                <a:gd name="connsiteY74" fmla="*/ 523875 h 819150"/>
                <a:gd name="connsiteX75" fmla="*/ 187325 w 1238250"/>
                <a:gd name="connsiteY75" fmla="*/ 530225 h 819150"/>
                <a:gd name="connsiteX76" fmla="*/ 188913 w 1238250"/>
                <a:gd name="connsiteY76" fmla="*/ 538162 h 819150"/>
                <a:gd name="connsiteX77" fmla="*/ 192088 w 1238250"/>
                <a:gd name="connsiteY77" fmla="*/ 546100 h 819150"/>
                <a:gd name="connsiteX78" fmla="*/ 200025 w 1238250"/>
                <a:gd name="connsiteY78" fmla="*/ 563562 h 819150"/>
                <a:gd name="connsiteX79" fmla="*/ 203200 w 1238250"/>
                <a:gd name="connsiteY79" fmla="*/ 571500 h 819150"/>
                <a:gd name="connsiteX80" fmla="*/ 209550 w 1238250"/>
                <a:gd name="connsiteY80" fmla="*/ 581025 h 819150"/>
                <a:gd name="connsiteX81" fmla="*/ 212725 w 1238250"/>
                <a:gd name="connsiteY81" fmla="*/ 585787 h 819150"/>
                <a:gd name="connsiteX82" fmla="*/ 215900 w 1238250"/>
                <a:gd name="connsiteY82" fmla="*/ 592137 h 819150"/>
                <a:gd name="connsiteX83" fmla="*/ 225425 w 1238250"/>
                <a:gd name="connsiteY83" fmla="*/ 601662 h 819150"/>
                <a:gd name="connsiteX84" fmla="*/ 230188 w 1238250"/>
                <a:gd name="connsiteY84" fmla="*/ 606425 h 819150"/>
                <a:gd name="connsiteX85" fmla="*/ 239713 w 1238250"/>
                <a:gd name="connsiteY85" fmla="*/ 609600 h 819150"/>
                <a:gd name="connsiteX86" fmla="*/ 261938 w 1238250"/>
                <a:gd name="connsiteY86" fmla="*/ 606425 h 819150"/>
                <a:gd name="connsiteX87" fmla="*/ 266700 w 1238250"/>
                <a:gd name="connsiteY87" fmla="*/ 603250 h 819150"/>
                <a:gd name="connsiteX88" fmla="*/ 295275 w 1238250"/>
                <a:gd name="connsiteY88" fmla="*/ 584200 h 819150"/>
                <a:gd name="connsiteX89" fmla="*/ 306388 w 1238250"/>
                <a:gd name="connsiteY89" fmla="*/ 574675 h 819150"/>
                <a:gd name="connsiteX90" fmla="*/ 315913 w 1238250"/>
                <a:gd name="connsiteY90" fmla="*/ 568325 h 819150"/>
                <a:gd name="connsiteX91" fmla="*/ 323850 w 1238250"/>
                <a:gd name="connsiteY91" fmla="*/ 558800 h 819150"/>
                <a:gd name="connsiteX92" fmla="*/ 331788 w 1238250"/>
                <a:gd name="connsiteY92" fmla="*/ 554037 h 819150"/>
                <a:gd name="connsiteX93" fmla="*/ 349250 w 1238250"/>
                <a:gd name="connsiteY93" fmla="*/ 546100 h 819150"/>
                <a:gd name="connsiteX94" fmla="*/ 371475 w 1238250"/>
                <a:gd name="connsiteY94" fmla="*/ 538162 h 819150"/>
                <a:gd name="connsiteX95" fmla="*/ 384175 w 1238250"/>
                <a:gd name="connsiteY95" fmla="*/ 533400 h 819150"/>
                <a:gd name="connsiteX96" fmla="*/ 388938 w 1238250"/>
                <a:gd name="connsiteY96" fmla="*/ 530225 h 819150"/>
                <a:gd name="connsiteX97" fmla="*/ 393700 w 1238250"/>
                <a:gd name="connsiteY97" fmla="*/ 525462 h 819150"/>
                <a:gd name="connsiteX98" fmla="*/ 401638 w 1238250"/>
                <a:gd name="connsiteY98" fmla="*/ 522287 h 819150"/>
                <a:gd name="connsiteX99" fmla="*/ 407988 w 1238250"/>
                <a:gd name="connsiteY99" fmla="*/ 519112 h 819150"/>
                <a:gd name="connsiteX100" fmla="*/ 423863 w 1238250"/>
                <a:gd name="connsiteY100" fmla="*/ 511175 h 819150"/>
                <a:gd name="connsiteX101" fmla="*/ 454025 w 1238250"/>
                <a:gd name="connsiteY101" fmla="*/ 514350 h 819150"/>
                <a:gd name="connsiteX102" fmla="*/ 463550 w 1238250"/>
                <a:gd name="connsiteY102" fmla="*/ 517525 h 819150"/>
                <a:gd name="connsiteX103" fmla="*/ 474663 w 1238250"/>
                <a:gd name="connsiteY103" fmla="*/ 519112 h 819150"/>
                <a:gd name="connsiteX104" fmla="*/ 490538 w 1238250"/>
                <a:gd name="connsiteY104" fmla="*/ 522287 h 819150"/>
                <a:gd name="connsiteX105" fmla="*/ 509588 w 1238250"/>
                <a:gd name="connsiteY105" fmla="*/ 520700 h 819150"/>
                <a:gd name="connsiteX106" fmla="*/ 519113 w 1238250"/>
                <a:gd name="connsiteY106" fmla="*/ 515937 h 819150"/>
                <a:gd name="connsiteX107" fmla="*/ 525463 w 1238250"/>
                <a:gd name="connsiteY107" fmla="*/ 514350 h 819150"/>
                <a:gd name="connsiteX108" fmla="*/ 531813 w 1238250"/>
                <a:gd name="connsiteY108" fmla="*/ 509587 h 819150"/>
                <a:gd name="connsiteX109" fmla="*/ 538163 w 1238250"/>
                <a:gd name="connsiteY109" fmla="*/ 503237 h 819150"/>
                <a:gd name="connsiteX110" fmla="*/ 542925 w 1238250"/>
                <a:gd name="connsiteY110" fmla="*/ 501650 h 819150"/>
                <a:gd name="connsiteX111" fmla="*/ 546100 w 1238250"/>
                <a:gd name="connsiteY111" fmla="*/ 496887 h 819150"/>
                <a:gd name="connsiteX112" fmla="*/ 550863 w 1238250"/>
                <a:gd name="connsiteY112" fmla="*/ 493712 h 819150"/>
                <a:gd name="connsiteX113" fmla="*/ 569913 w 1238250"/>
                <a:gd name="connsiteY113" fmla="*/ 485775 h 819150"/>
                <a:gd name="connsiteX114" fmla="*/ 581025 w 1238250"/>
                <a:gd name="connsiteY114" fmla="*/ 487362 h 819150"/>
                <a:gd name="connsiteX115" fmla="*/ 595313 w 1238250"/>
                <a:gd name="connsiteY115" fmla="*/ 488950 h 819150"/>
                <a:gd name="connsiteX116" fmla="*/ 603250 w 1238250"/>
                <a:gd name="connsiteY116" fmla="*/ 492125 h 819150"/>
                <a:gd name="connsiteX117" fmla="*/ 614363 w 1238250"/>
                <a:gd name="connsiteY117" fmla="*/ 495300 h 819150"/>
                <a:gd name="connsiteX118" fmla="*/ 619125 w 1238250"/>
                <a:gd name="connsiteY118" fmla="*/ 496887 h 819150"/>
                <a:gd name="connsiteX119" fmla="*/ 644525 w 1238250"/>
                <a:gd name="connsiteY119" fmla="*/ 501650 h 819150"/>
                <a:gd name="connsiteX120" fmla="*/ 655638 w 1238250"/>
                <a:gd name="connsiteY120" fmla="*/ 504825 h 819150"/>
                <a:gd name="connsiteX121" fmla="*/ 660400 w 1238250"/>
                <a:gd name="connsiteY121" fmla="*/ 508000 h 819150"/>
                <a:gd name="connsiteX122" fmla="*/ 674688 w 1238250"/>
                <a:gd name="connsiteY122" fmla="*/ 512762 h 819150"/>
                <a:gd name="connsiteX123" fmla="*/ 679450 w 1238250"/>
                <a:gd name="connsiteY123" fmla="*/ 514350 h 819150"/>
                <a:gd name="connsiteX124" fmla="*/ 696913 w 1238250"/>
                <a:gd name="connsiteY124" fmla="*/ 522287 h 819150"/>
                <a:gd name="connsiteX125" fmla="*/ 744538 w 1238250"/>
                <a:gd name="connsiteY125" fmla="*/ 531812 h 819150"/>
                <a:gd name="connsiteX126" fmla="*/ 788988 w 1238250"/>
                <a:gd name="connsiteY126" fmla="*/ 544512 h 819150"/>
                <a:gd name="connsiteX127" fmla="*/ 831850 w 1238250"/>
                <a:gd name="connsiteY127" fmla="*/ 550862 h 819150"/>
                <a:gd name="connsiteX128" fmla="*/ 841375 w 1238250"/>
                <a:gd name="connsiteY128" fmla="*/ 552450 h 819150"/>
                <a:gd name="connsiteX129" fmla="*/ 854075 w 1238250"/>
                <a:gd name="connsiteY129" fmla="*/ 550862 h 819150"/>
                <a:gd name="connsiteX130" fmla="*/ 873125 w 1238250"/>
                <a:gd name="connsiteY130" fmla="*/ 539750 h 819150"/>
                <a:gd name="connsiteX131" fmla="*/ 877888 w 1238250"/>
                <a:gd name="connsiteY131" fmla="*/ 536575 h 819150"/>
                <a:gd name="connsiteX132" fmla="*/ 884238 w 1238250"/>
                <a:gd name="connsiteY132" fmla="*/ 531812 h 819150"/>
                <a:gd name="connsiteX133" fmla="*/ 893763 w 1238250"/>
                <a:gd name="connsiteY133" fmla="*/ 525462 h 819150"/>
                <a:gd name="connsiteX134" fmla="*/ 912813 w 1238250"/>
                <a:gd name="connsiteY134" fmla="*/ 511175 h 819150"/>
                <a:gd name="connsiteX135" fmla="*/ 912813 w 1238250"/>
                <a:gd name="connsiteY135" fmla="*/ 511175 h 819150"/>
                <a:gd name="connsiteX136" fmla="*/ 925513 w 1238250"/>
                <a:gd name="connsiteY136" fmla="*/ 500062 h 819150"/>
                <a:gd name="connsiteX137" fmla="*/ 930275 w 1238250"/>
                <a:gd name="connsiteY137" fmla="*/ 493712 h 819150"/>
                <a:gd name="connsiteX138" fmla="*/ 944563 w 1238250"/>
                <a:gd name="connsiteY138" fmla="*/ 485775 h 819150"/>
                <a:gd name="connsiteX139" fmla="*/ 950913 w 1238250"/>
                <a:gd name="connsiteY139" fmla="*/ 482600 h 819150"/>
                <a:gd name="connsiteX140" fmla="*/ 966788 w 1238250"/>
                <a:gd name="connsiteY140" fmla="*/ 476250 h 819150"/>
                <a:gd name="connsiteX141" fmla="*/ 985838 w 1238250"/>
                <a:gd name="connsiteY141" fmla="*/ 477837 h 819150"/>
                <a:gd name="connsiteX142" fmla="*/ 996950 w 1238250"/>
                <a:gd name="connsiteY142" fmla="*/ 485775 h 819150"/>
                <a:gd name="connsiteX143" fmla="*/ 1001713 w 1238250"/>
                <a:gd name="connsiteY143" fmla="*/ 487362 h 819150"/>
                <a:gd name="connsiteX144" fmla="*/ 1012825 w 1238250"/>
                <a:gd name="connsiteY144" fmla="*/ 495300 h 819150"/>
                <a:gd name="connsiteX145" fmla="*/ 1019175 w 1238250"/>
                <a:gd name="connsiteY145" fmla="*/ 501650 h 819150"/>
                <a:gd name="connsiteX146" fmla="*/ 1035050 w 1238250"/>
                <a:gd name="connsiteY146" fmla="*/ 506412 h 819150"/>
                <a:gd name="connsiteX147" fmla="*/ 1063625 w 1238250"/>
                <a:gd name="connsiteY147" fmla="*/ 504825 h 819150"/>
                <a:gd name="connsiteX148" fmla="*/ 1098550 w 1238250"/>
                <a:gd name="connsiteY148" fmla="*/ 493712 h 819150"/>
                <a:gd name="connsiteX149" fmla="*/ 1103313 w 1238250"/>
                <a:gd name="connsiteY149" fmla="*/ 490537 h 819150"/>
                <a:gd name="connsiteX150" fmla="*/ 1116013 w 1238250"/>
                <a:gd name="connsiteY150" fmla="*/ 484187 h 819150"/>
                <a:gd name="connsiteX151" fmla="*/ 1125538 w 1238250"/>
                <a:gd name="connsiteY151" fmla="*/ 476250 h 819150"/>
                <a:gd name="connsiteX152" fmla="*/ 1131888 w 1238250"/>
                <a:gd name="connsiteY152" fmla="*/ 471487 h 819150"/>
                <a:gd name="connsiteX153" fmla="*/ 1136650 w 1238250"/>
                <a:gd name="connsiteY153" fmla="*/ 468312 h 819150"/>
                <a:gd name="connsiteX154" fmla="*/ 1146175 w 1238250"/>
                <a:gd name="connsiteY154" fmla="*/ 458787 h 819150"/>
                <a:gd name="connsiteX155" fmla="*/ 1150938 w 1238250"/>
                <a:gd name="connsiteY155" fmla="*/ 452437 h 819150"/>
                <a:gd name="connsiteX156" fmla="*/ 1173163 w 1238250"/>
                <a:gd name="connsiteY156" fmla="*/ 439737 h 819150"/>
                <a:gd name="connsiteX157" fmla="*/ 1185863 w 1238250"/>
                <a:gd name="connsiteY157" fmla="*/ 436562 h 819150"/>
                <a:gd name="connsiteX158" fmla="*/ 1190625 w 1238250"/>
                <a:gd name="connsiteY158" fmla="*/ 434975 h 819150"/>
                <a:gd name="connsiteX159" fmla="*/ 1206500 w 1238250"/>
                <a:gd name="connsiteY159" fmla="*/ 430212 h 819150"/>
                <a:gd name="connsiteX160" fmla="*/ 1238250 w 1238250"/>
                <a:gd name="connsiteY160" fmla="*/ 425450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1238250" h="819150">
                  <a:moveTo>
                    <a:pt x="0" y="819150"/>
                  </a:moveTo>
                  <a:cubicBezTo>
                    <a:pt x="3704" y="786342"/>
                    <a:pt x="7199" y="753509"/>
                    <a:pt x="11113" y="720725"/>
                  </a:cubicBezTo>
                  <a:cubicBezTo>
                    <a:pt x="11733" y="715535"/>
                    <a:pt x="13173" y="711453"/>
                    <a:pt x="14288" y="706437"/>
                  </a:cubicBezTo>
                  <a:cubicBezTo>
                    <a:pt x="14873" y="703803"/>
                    <a:pt x="15290" y="701134"/>
                    <a:pt x="15875" y="698500"/>
                  </a:cubicBezTo>
                  <a:cubicBezTo>
                    <a:pt x="16348" y="696370"/>
                    <a:pt x="17061" y="694294"/>
                    <a:pt x="17463" y="692150"/>
                  </a:cubicBezTo>
                  <a:cubicBezTo>
                    <a:pt x="20936" y="673632"/>
                    <a:pt x="19913" y="677019"/>
                    <a:pt x="22225" y="661987"/>
                  </a:cubicBezTo>
                  <a:cubicBezTo>
                    <a:pt x="23334" y="654778"/>
                    <a:pt x="24630" y="648667"/>
                    <a:pt x="25400" y="641350"/>
                  </a:cubicBezTo>
                  <a:cubicBezTo>
                    <a:pt x="29363" y="603704"/>
                    <a:pt x="24222" y="642193"/>
                    <a:pt x="28575" y="592137"/>
                  </a:cubicBezTo>
                  <a:cubicBezTo>
                    <a:pt x="28764" y="589963"/>
                    <a:pt x="29735" y="587926"/>
                    <a:pt x="30163" y="585787"/>
                  </a:cubicBezTo>
                  <a:cubicBezTo>
                    <a:pt x="33784" y="567681"/>
                    <a:pt x="28846" y="584975"/>
                    <a:pt x="36513" y="561975"/>
                  </a:cubicBezTo>
                  <a:lnTo>
                    <a:pt x="38100" y="557212"/>
                  </a:lnTo>
                  <a:cubicBezTo>
                    <a:pt x="38629" y="552979"/>
                    <a:pt x="38925" y="548709"/>
                    <a:pt x="39688" y="544512"/>
                  </a:cubicBezTo>
                  <a:cubicBezTo>
                    <a:pt x="39987" y="542866"/>
                    <a:pt x="40815" y="541359"/>
                    <a:pt x="41275" y="539750"/>
                  </a:cubicBezTo>
                  <a:cubicBezTo>
                    <a:pt x="41874" y="537652"/>
                    <a:pt x="42334" y="535517"/>
                    <a:pt x="42863" y="533400"/>
                  </a:cubicBezTo>
                  <a:cubicBezTo>
                    <a:pt x="43046" y="530111"/>
                    <a:pt x="45522" y="484328"/>
                    <a:pt x="46038" y="479425"/>
                  </a:cubicBezTo>
                  <a:cubicBezTo>
                    <a:pt x="46213" y="477761"/>
                    <a:pt x="47262" y="476296"/>
                    <a:pt x="47625" y="474662"/>
                  </a:cubicBezTo>
                  <a:cubicBezTo>
                    <a:pt x="48323" y="471520"/>
                    <a:pt x="48637" y="468304"/>
                    <a:pt x="49213" y="465137"/>
                  </a:cubicBezTo>
                  <a:cubicBezTo>
                    <a:pt x="49696" y="462482"/>
                    <a:pt x="50356" y="459861"/>
                    <a:pt x="50800" y="457200"/>
                  </a:cubicBezTo>
                  <a:cubicBezTo>
                    <a:pt x="51899" y="450605"/>
                    <a:pt x="53169" y="439834"/>
                    <a:pt x="53975" y="433387"/>
                  </a:cubicBezTo>
                  <a:cubicBezTo>
                    <a:pt x="54504" y="421745"/>
                    <a:pt x="54669" y="410081"/>
                    <a:pt x="55563" y="398462"/>
                  </a:cubicBezTo>
                  <a:cubicBezTo>
                    <a:pt x="55730" y="396287"/>
                    <a:pt x="57041" y="394291"/>
                    <a:pt x="57150" y="392112"/>
                  </a:cubicBezTo>
                  <a:cubicBezTo>
                    <a:pt x="60446" y="326189"/>
                    <a:pt x="53929" y="354205"/>
                    <a:pt x="60325" y="328612"/>
                  </a:cubicBezTo>
                  <a:cubicBezTo>
                    <a:pt x="60854" y="316441"/>
                    <a:pt x="61454" y="304274"/>
                    <a:pt x="61913" y="292100"/>
                  </a:cubicBezTo>
                  <a:cubicBezTo>
                    <a:pt x="63933" y="238579"/>
                    <a:pt x="61181" y="260707"/>
                    <a:pt x="65088" y="233362"/>
                  </a:cubicBezTo>
                  <a:cubicBezTo>
                    <a:pt x="65617" y="223837"/>
                    <a:pt x="65914" y="214296"/>
                    <a:pt x="66675" y="204787"/>
                  </a:cubicBezTo>
                  <a:cubicBezTo>
                    <a:pt x="66973" y="201057"/>
                    <a:pt x="67768" y="197384"/>
                    <a:pt x="68263" y="193675"/>
                  </a:cubicBezTo>
                  <a:cubicBezTo>
                    <a:pt x="68827" y="189446"/>
                    <a:pt x="69201" y="185192"/>
                    <a:pt x="69850" y="180975"/>
                  </a:cubicBezTo>
                  <a:cubicBezTo>
                    <a:pt x="70260" y="178308"/>
                    <a:pt x="71028" y="175704"/>
                    <a:pt x="71438" y="173037"/>
                  </a:cubicBezTo>
                  <a:cubicBezTo>
                    <a:pt x="72307" y="167391"/>
                    <a:pt x="74028" y="151315"/>
                    <a:pt x="74613" y="146050"/>
                  </a:cubicBezTo>
                  <a:cubicBezTo>
                    <a:pt x="75142" y="134937"/>
                    <a:pt x="75460" y="123813"/>
                    <a:pt x="76200" y="112712"/>
                  </a:cubicBezTo>
                  <a:cubicBezTo>
                    <a:pt x="76916" y="101979"/>
                    <a:pt x="78859" y="91480"/>
                    <a:pt x="80963" y="80962"/>
                  </a:cubicBezTo>
                  <a:cubicBezTo>
                    <a:pt x="81492" y="72495"/>
                    <a:pt x="81706" y="64003"/>
                    <a:pt x="82550" y="55562"/>
                  </a:cubicBezTo>
                  <a:cubicBezTo>
                    <a:pt x="82767" y="53391"/>
                    <a:pt x="83814" y="51370"/>
                    <a:pt x="84138" y="49212"/>
                  </a:cubicBezTo>
                  <a:cubicBezTo>
                    <a:pt x="85404" y="40774"/>
                    <a:pt x="86107" y="32259"/>
                    <a:pt x="87313" y="23812"/>
                  </a:cubicBezTo>
                  <a:cubicBezTo>
                    <a:pt x="87579" y="21952"/>
                    <a:pt x="89322" y="5010"/>
                    <a:pt x="92075" y="3175"/>
                  </a:cubicBezTo>
                  <a:lnTo>
                    <a:pt x="96838" y="0"/>
                  </a:lnTo>
                  <a:cubicBezTo>
                    <a:pt x="97367" y="1587"/>
                    <a:pt x="97677" y="3265"/>
                    <a:pt x="98425" y="4762"/>
                  </a:cubicBezTo>
                  <a:cubicBezTo>
                    <a:pt x="99278" y="6469"/>
                    <a:pt x="100825" y="7781"/>
                    <a:pt x="101600" y="9525"/>
                  </a:cubicBezTo>
                  <a:cubicBezTo>
                    <a:pt x="102959" y="12583"/>
                    <a:pt x="104775" y="19050"/>
                    <a:pt x="104775" y="19050"/>
                  </a:cubicBezTo>
                  <a:cubicBezTo>
                    <a:pt x="104246" y="24342"/>
                    <a:pt x="103940" y="29660"/>
                    <a:pt x="103188" y="34925"/>
                  </a:cubicBezTo>
                  <a:cubicBezTo>
                    <a:pt x="102879" y="37085"/>
                    <a:pt x="101600" y="39093"/>
                    <a:pt x="101600" y="41275"/>
                  </a:cubicBezTo>
                  <a:cubicBezTo>
                    <a:pt x="101600" y="61390"/>
                    <a:pt x="102231" y="81507"/>
                    <a:pt x="103188" y="101600"/>
                  </a:cubicBezTo>
                  <a:cubicBezTo>
                    <a:pt x="103372" y="105470"/>
                    <a:pt x="107482" y="114665"/>
                    <a:pt x="107950" y="117475"/>
                  </a:cubicBezTo>
                  <a:cubicBezTo>
                    <a:pt x="108479" y="120650"/>
                    <a:pt x="108907" y="123844"/>
                    <a:pt x="109538" y="127000"/>
                  </a:cubicBezTo>
                  <a:cubicBezTo>
                    <a:pt x="111196" y="135292"/>
                    <a:pt x="110691" y="131036"/>
                    <a:pt x="112713" y="138112"/>
                  </a:cubicBezTo>
                  <a:cubicBezTo>
                    <a:pt x="116702" y="152074"/>
                    <a:pt x="112078" y="137799"/>
                    <a:pt x="115888" y="149225"/>
                  </a:cubicBezTo>
                  <a:cubicBezTo>
                    <a:pt x="116473" y="153324"/>
                    <a:pt x="116845" y="160665"/>
                    <a:pt x="119063" y="165100"/>
                  </a:cubicBezTo>
                  <a:cubicBezTo>
                    <a:pt x="119916" y="166806"/>
                    <a:pt x="121180" y="168275"/>
                    <a:pt x="122238" y="169862"/>
                  </a:cubicBezTo>
                  <a:cubicBezTo>
                    <a:pt x="122767" y="173037"/>
                    <a:pt x="123044" y="176264"/>
                    <a:pt x="123825" y="179387"/>
                  </a:cubicBezTo>
                  <a:cubicBezTo>
                    <a:pt x="124637" y="182634"/>
                    <a:pt x="127000" y="188912"/>
                    <a:pt x="127000" y="188912"/>
                  </a:cubicBezTo>
                  <a:cubicBezTo>
                    <a:pt x="127529" y="197379"/>
                    <a:pt x="127616" y="205885"/>
                    <a:pt x="128588" y="214312"/>
                  </a:cubicBezTo>
                  <a:cubicBezTo>
                    <a:pt x="129207" y="219673"/>
                    <a:pt x="131763" y="230187"/>
                    <a:pt x="131763" y="230187"/>
                  </a:cubicBezTo>
                  <a:cubicBezTo>
                    <a:pt x="132292" y="240770"/>
                    <a:pt x="132432" y="251380"/>
                    <a:pt x="133350" y="261937"/>
                  </a:cubicBezTo>
                  <a:cubicBezTo>
                    <a:pt x="133495" y="263604"/>
                    <a:pt x="134701" y="265043"/>
                    <a:pt x="134938" y="266700"/>
                  </a:cubicBezTo>
                  <a:cubicBezTo>
                    <a:pt x="137051" y="281488"/>
                    <a:pt x="135435" y="281635"/>
                    <a:pt x="138113" y="293687"/>
                  </a:cubicBezTo>
                  <a:cubicBezTo>
                    <a:pt x="138476" y="295321"/>
                    <a:pt x="139171" y="296862"/>
                    <a:pt x="139700" y="298450"/>
                  </a:cubicBezTo>
                  <a:cubicBezTo>
                    <a:pt x="140229" y="303742"/>
                    <a:pt x="140536" y="309060"/>
                    <a:pt x="141288" y="314325"/>
                  </a:cubicBezTo>
                  <a:cubicBezTo>
                    <a:pt x="141597" y="316485"/>
                    <a:pt x="142418" y="318542"/>
                    <a:pt x="142875" y="320675"/>
                  </a:cubicBezTo>
                  <a:cubicBezTo>
                    <a:pt x="144006" y="325952"/>
                    <a:pt x="144992" y="331258"/>
                    <a:pt x="146050" y="336550"/>
                  </a:cubicBezTo>
                  <a:lnTo>
                    <a:pt x="146050" y="336550"/>
                  </a:lnTo>
                  <a:cubicBezTo>
                    <a:pt x="148010" y="356148"/>
                    <a:pt x="146886" y="347160"/>
                    <a:pt x="149225" y="363537"/>
                  </a:cubicBezTo>
                  <a:cubicBezTo>
                    <a:pt x="149754" y="372533"/>
                    <a:pt x="149695" y="381583"/>
                    <a:pt x="150813" y="390525"/>
                  </a:cubicBezTo>
                  <a:cubicBezTo>
                    <a:pt x="151291" y="394347"/>
                    <a:pt x="153106" y="397887"/>
                    <a:pt x="153988" y="401637"/>
                  </a:cubicBezTo>
                  <a:cubicBezTo>
                    <a:pt x="157201" y="415292"/>
                    <a:pt x="156351" y="414654"/>
                    <a:pt x="158750" y="425450"/>
                  </a:cubicBezTo>
                  <a:cubicBezTo>
                    <a:pt x="159808" y="430212"/>
                    <a:pt x="160828" y="434983"/>
                    <a:pt x="161925" y="439737"/>
                  </a:cubicBezTo>
                  <a:cubicBezTo>
                    <a:pt x="162416" y="441863"/>
                    <a:pt x="163085" y="443948"/>
                    <a:pt x="163513" y="446087"/>
                  </a:cubicBezTo>
                  <a:cubicBezTo>
                    <a:pt x="164144" y="449243"/>
                    <a:pt x="164402" y="452470"/>
                    <a:pt x="165100" y="455612"/>
                  </a:cubicBezTo>
                  <a:cubicBezTo>
                    <a:pt x="165463" y="457246"/>
                    <a:pt x="166228" y="458766"/>
                    <a:pt x="166688" y="460375"/>
                  </a:cubicBezTo>
                  <a:cubicBezTo>
                    <a:pt x="167287" y="462473"/>
                    <a:pt x="167802" y="464595"/>
                    <a:pt x="168275" y="466725"/>
                  </a:cubicBezTo>
                  <a:cubicBezTo>
                    <a:pt x="168860" y="469359"/>
                    <a:pt x="169380" y="472007"/>
                    <a:pt x="169863" y="474662"/>
                  </a:cubicBezTo>
                  <a:cubicBezTo>
                    <a:pt x="170439" y="477829"/>
                    <a:pt x="170432" y="481133"/>
                    <a:pt x="171450" y="484187"/>
                  </a:cubicBezTo>
                  <a:cubicBezTo>
                    <a:pt x="172053" y="485997"/>
                    <a:pt x="173772" y="487243"/>
                    <a:pt x="174625" y="488950"/>
                  </a:cubicBezTo>
                  <a:cubicBezTo>
                    <a:pt x="175373" y="490447"/>
                    <a:pt x="175533" y="492183"/>
                    <a:pt x="176213" y="493712"/>
                  </a:cubicBezTo>
                  <a:cubicBezTo>
                    <a:pt x="177655" y="496956"/>
                    <a:pt x="179388" y="500062"/>
                    <a:pt x="180975" y="503237"/>
                  </a:cubicBezTo>
                  <a:cubicBezTo>
                    <a:pt x="183480" y="520768"/>
                    <a:pt x="180983" y="508023"/>
                    <a:pt x="185738" y="523875"/>
                  </a:cubicBezTo>
                  <a:cubicBezTo>
                    <a:pt x="186365" y="525965"/>
                    <a:pt x="186852" y="528095"/>
                    <a:pt x="187325" y="530225"/>
                  </a:cubicBezTo>
                  <a:cubicBezTo>
                    <a:pt x="187910" y="532859"/>
                    <a:pt x="188138" y="535578"/>
                    <a:pt x="188913" y="538162"/>
                  </a:cubicBezTo>
                  <a:cubicBezTo>
                    <a:pt x="189732" y="540892"/>
                    <a:pt x="191030" y="543454"/>
                    <a:pt x="192088" y="546100"/>
                  </a:cubicBezTo>
                  <a:cubicBezTo>
                    <a:pt x="195007" y="560699"/>
                    <a:pt x="191353" y="547662"/>
                    <a:pt x="200025" y="563562"/>
                  </a:cubicBezTo>
                  <a:cubicBezTo>
                    <a:pt x="201390" y="566064"/>
                    <a:pt x="201835" y="568998"/>
                    <a:pt x="203200" y="571500"/>
                  </a:cubicBezTo>
                  <a:cubicBezTo>
                    <a:pt x="205027" y="574850"/>
                    <a:pt x="207433" y="577850"/>
                    <a:pt x="209550" y="581025"/>
                  </a:cubicBezTo>
                  <a:cubicBezTo>
                    <a:pt x="210608" y="582612"/>
                    <a:pt x="211872" y="584081"/>
                    <a:pt x="212725" y="585787"/>
                  </a:cubicBezTo>
                  <a:cubicBezTo>
                    <a:pt x="213783" y="587904"/>
                    <a:pt x="214422" y="590289"/>
                    <a:pt x="215900" y="592137"/>
                  </a:cubicBezTo>
                  <a:cubicBezTo>
                    <a:pt x="218705" y="595643"/>
                    <a:pt x="222250" y="598487"/>
                    <a:pt x="225425" y="601662"/>
                  </a:cubicBezTo>
                  <a:cubicBezTo>
                    <a:pt x="227013" y="603250"/>
                    <a:pt x="228058" y="605715"/>
                    <a:pt x="230188" y="606425"/>
                  </a:cubicBezTo>
                  <a:lnTo>
                    <a:pt x="239713" y="609600"/>
                  </a:lnTo>
                  <a:cubicBezTo>
                    <a:pt x="241038" y="609434"/>
                    <a:pt x="259197" y="607339"/>
                    <a:pt x="261938" y="606425"/>
                  </a:cubicBezTo>
                  <a:cubicBezTo>
                    <a:pt x="263748" y="605822"/>
                    <a:pt x="265075" y="604250"/>
                    <a:pt x="266700" y="603250"/>
                  </a:cubicBezTo>
                  <a:cubicBezTo>
                    <a:pt x="274560" y="598413"/>
                    <a:pt x="288402" y="591073"/>
                    <a:pt x="295275" y="584200"/>
                  </a:cubicBezTo>
                  <a:cubicBezTo>
                    <a:pt x="300758" y="578717"/>
                    <a:pt x="299598" y="579428"/>
                    <a:pt x="306388" y="574675"/>
                  </a:cubicBezTo>
                  <a:cubicBezTo>
                    <a:pt x="309514" y="572487"/>
                    <a:pt x="315913" y="568325"/>
                    <a:pt x="315913" y="568325"/>
                  </a:cubicBezTo>
                  <a:cubicBezTo>
                    <a:pt x="318602" y="564291"/>
                    <a:pt x="319775" y="561856"/>
                    <a:pt x="323850" y="558800"/>
                  </a:cubicBezTo>
                  <a:cubicBezTo>
                    <a:pt x="326319" y="556949"/>
                    <a:pt x="329185" y="555694"/>
                    <a:pt x="331788" y="554037"/>
                  </a:cubicBezTo>
                  <a:cubicBezTo>
                    <a:pt x="344375" y="546027"/>
                    <a:pt x="336994" y="548551"/>
                    <a:pt x="349250" y="546100"/>
                  </a:cubicBezTo>
                  <a:cubicBezTo>
                    <a:pt x="369242" y="536103"/>
                    <a:pt x="347262" y="546233"/>
                    <a:pt x="371475" y="538162"/>
                  </a:cubicBezTo>
                  <a:cubicBezTo>
                    <a:pt x="396364" y="529866"/>
                    <a:pt x="360237" y="539383"/>
                    <a:pt x="384175" y="533400"/>
                  </a:cubicBezTo>
                  <a:cubicBezTo>
                    <a:pt x="385763" y="532342"/>
                    <a:pt x="387472" y="531447"/>
                    <a:pt x="388938" y="530225"/>
                  </a:cubicBezTo>
                  <a:cubicBezTo>
                    <a:pt x="390663" y="528788"/>
                    <a:pt x="391796" y="526652"/>
                    <a:pt x="393700" y="525462"/>
                  </a:cubicBezTo>
                  <a:cubicBezTo>
                    <a:pt x="396117" y="523952"/>
                    <a:pt x="399034" y="523444"/>
                    <a:pt x="401638" y="522287"/>
                  </a:cubicBezTo>
                  <a:cubicBezTo>
                    <a:pt x="403801" y="521326"/>
                    <a:pt x="405981" y="520366"/>
                    <a:pt x="407988" y="519112"/>
                  </a:cubicBezTo>
                  <a:cubicBezTo>
                    <a:pt x="420884" y="511053"/>
                    <a:pt x="406935" y="516818"/>
                    <a:pt x="423863" y="511175"/>
                  </a:cubicBezTo>
                  <a:cubicBezTo>
                    <a:pt x="433655" y="511874"/>
                    <a:pt x="444299" y="511697"/>
                    <a:pt x="454025" y="514350"/>
                  </a:cubicBezTo>
                  <a:cubicBezTo>
                    <a:pt x="457254" y="515231"/>
                    <a:pt x="460289" y="516773"/>
                    <a:pt x="463550" y="517525"/>
                  </a:cubicBezTo>
                  <a:cubicBezTo>
                    <a:pt x="467196" y="518366"/>
                    <a:pt x="470965" y="518543"/>
                    <a:pt x="474663" y="519112"/>
                  </a:cubicBezTo>
                  <a:cubicBezTo>
                    <a:pt x="484775" y="520668"/>
                    <a:pt x="482126" y="520185"/>
                    <a:pt x="490538" y="522287"/>
                  </a:cubicBezTo>
                  <a:cubicBezTo>
                    <a:pt x="496888" y="521758"/>
                    <a:pt x="503368" y="522082"/>
                    <a:pt x="509588" y="520700"/>
                  </a:cubicBezTo>
                  <a:cubicBezTo>
                    <a:pt x="513053" y="519930"/>
                    <a:pt x="515817" y="517255"/>
                    <a:pt x="519113" y="515937"/>
                  </a:cubicBezTo>
                  <a:cubicBezTo>
                    <a:pt x="521139" y="515127"/>
                    <a:pt x="523346" y="514879"/>
                    <a:pt x="525463" y="514350"/>
                  </a:cubicBezTo>
                  <a:cubicBezTo>
                    <a:pt x="527580" y="512762"/>
                    <a:pt x="529822" y="511329"/>
                    <a:pt x="531813" y="509587"/>
                  </a:cubicBezTo>
                  <a:cubicBezTo>
                    <a:pt x="534066" y="507616"/>
                    <a:pt x="535727" y="504977"/>
                    <a:pt x="538163" y="503237"/>
                  </a:cubicBezTo>
                  <a:cubicBezTo>
                    <a:pt x="539525" y="502265"/>
                    <a:pt x="541338" y="502179"/>
                    <a:pt x="542925" y="501650"/>
                  </a:cubicBezTo>
                  <a:cubicBezTo>
                    <a:pt x="543983" y="500062"/>
                    <a:pt x="544751" y="498236"/>
                    <a:pt x="546100" y="496887"/>
                  </a:cubicBezTo>
                  <a:cubicBezTo>
                    <a:pt x="547449" y="495538"/>
                    <a:pt x="549206" y="494659"/>
                    <a:pt x="550863" y="493712"/>
                  </a:cubicBezTo>
                  <a:cubicBezTo>
                    <a:pt x="556868" y="490281"/>
                    <a:pt x="563380" y="487952"/>
                    <a:pt x="569913" y="485775"/>
                  </a:cubicBezTo>
                  <a:lnTo>
                    <a:pt x="581025" y="487362"/>
                  </a:lnTo>
                  <a:cubicBezTo>
                    <a:pt x="585780" y="487956"/>
                    <a:pt x="590627" y="487946"/>
                    <a:pt x="595313" y="488950"/>
                  </a:cubicBezTo>
                  <a:cubicBezTo>
                    <a:pt x="598099" y="489547"/>
                    <a:pt x="600547" y="491224"/>
                    <a:pt x="603250" y="492125"/>
                  </a:cubicBezTo>
                  <a:cubicBezTo>
                    <a:pt x="606905" y="493343"/>
                    <a:pt x="610673" y="494193"/>
                    <a:pt x="614363" y="495300"/>
                  </a:cubicBezTo>
                  <a:cubicBezTo>
                    <a:pt x="615966" y="495781"/>
                    <a:pt x="617489" y="496536"/>
                    <a:pt x="619125" y="496887"/>
                  </a:cubicBezTo>
                  <a:cubicBezTo>
                    <a:pt x="627548" y="498692"/>
                    <a:pt x="636168" y="499561"/>
                    <a:pt x="644525" y="501650"/>
                  </a:cubicBezTo>
                  <a:cubicBezTo>
                    <a:pt x="648263" y="502584"/>
                    <a:pt x="651934" y="503767"/>
                    <a:pt x="655638" y="504825"/>
                  </a:cubicBezTo>
                  <a:cubicBezTo>
                    <a:pt x="657225" y="505883"/>
                    <a:pt x="658639" y="507266"/>
                    <a:pt x="660400" y="508000"/>
                  </a:cubicBezTo>
                  <a:cubicBezTo>
                    <a:pt x="665034" y="509931"/>
                    <a:pt x="669925" y="511174"/>
                    <a:pt x="674688" y="512762"/>
                  </a:cubicBezTo>
                  <a:cubicBezTo>
                    <a:pt x="676275" y="513291"/>
                    <a:pt x="677953" y="513602"/>
                    <a:pt x="679450" y="514350"/>
                  </a:cubicBezTo>
                  <a:cubicBezTo>
                    <a:pt x="682686" y="515968"/>
                    <a:pt x="692775" y="521341"/>
                    <a:pt x="696913" y="522287"/>
                  </a:cubicBezTo>
                  <a:cubicBezTo>
                    <a:pt x="712695" y="525894"/>
                    <a:pt x="728972" y="527364"/>
                    <a:pt x="744538" y="531812"/>
                  </a:cubicBezTo>
                  <a:cubicBezTo>
                    <a:pt x="759355" y="536045"/>
                    <a:pt x="774001" y="540928"/>
                    <a:pt x="788988" y="544512"/>
                  </a:cubicBezTo>
                  <a:cubicBezTo>
                    <a:pt x="809610" y="549443"/>
                    <a:pt x="814257" y="548516"/>
                    <a:pt x="831850" y="550862"/>
                  </a:cubicBezTo>
                  <a:cubicBezTo>
                    <a:pt x="835041" y="551287"/>
                    <a:pt x="838200" y="551921"/>
                    <a:pt x="841375" y="552450"/>
                  </a:cubicBezTo>
                  <a:cubicBezTo>
                    <a:pt x="845608" y="551921"/>
                    <a:pt x="849878" y="551625"/>
                    <a:pt x="854075" y="550862"/>
                  </a:cubicBezTo>
                  <a:cubicBezTo>
                    <a:pt x="861086" y="549587"/>
                    <a:pt x="868330" y="542947"/>
                    <a:pt x="873125" y="539750"/>
                  </a:cubicBezTo>
                  <a:cubicBezTo>
                    <a:pt x="874713" y="538692"/>
                    <a:pt x="876362" y="537720"/>
                    <a:pt x="877888" y="536575"/>
                  </a:cubicBezTo>
                  <a:cubicBezTo>
                    <a:pt x="880005" y="534987"/>
                    <a:pt x="882070" y="533329"/>
                    <a:pt x="884238" y="531812"/>
                  </a:cubicBezTo>
                  <a:cubicBezTo>
                    <a:pt x="887364" y="529624"/>
                    <a:pt x="893763" y="525462"/>
                    <a:pt x="893763" y="525462"/>
                  </a:cubicBezTo>
                  <a:cubicBezTo>
                    <a:pt x="900361" y="515566"/>
                    <a:pt x="895302" y="521682"/>
                    <a:pt x="912813" y="511175"/>
                  </a:cubicBezTo>
                  <a:lnTo>
                    <a:pt x="912813" y="511175"/>
                  </a:lnTo>
                  <a:cubicBezTo>
                    <a:pt x="922099" y="501888"/>
                    <a:pt x="917637" y="505312"/>
                    <a:pt x="925513" y="500062"/>
                  </a:cubicBezTo>
                  <a:cubicBezTo>
                    <a:pt x="927100" y="497945"/>
                    <a:pt x="928298" y="495470"/>
                    <a:pt x="930275" y="493712"/>
                  </a:cubicBezTo>
                  <a:cubicBezTo>
                    <a:pt x="939880" y="485174"/>
                    <a:pt x="936756" y="489121"/>
                    <a:pt x="944563" y="485775"/>
                  </a:cubicBezTo>
                  <a:cubicBezTo>
                    <a:pt x="946738" y="484843"/>
                    <a:pt x="948716" y="483479"/>
                    <a:pt x="950913" y="482600"/>
                  </a:cubicBezTo>
                  <a:cubicBezTo>
                    <a:pt x="970530" y="474753"/>
                    <a:pt x="951896" y="483696"/>
                    <a:pt x="966788" y="476250"/>
                  </a:cubicBezTo>
                  <a:cubicBezTo>
                    <a:pt x="973138" y="476779"/>
                    <a:pt x="979575" y="476663"/>
                    <a:pt x="985838" y="477837"/>
                  </a:cubicBezTo>
                  <a:cubicBezTo>
                    <a:pt x="993467" y="479267"/>
                    <a:pt x="991207" y="481946"/>
                    <a:pt x="996950" y="485775"/>
                  </a:cubicBezTo>
                  <a:cubicBezTo>
                    <a:pt x="998342" y="486703"/>
                    <a:pt x="1000125" y="486833"/>
                    <a:pt x="1001713" y="487362"/>
                  </a:cubicBezTo>
                  <a:cubicBezTo>
                    <a:pt x="1005270" y="489733"/>
                    <a:pt x="1009674" y="492543"/>
                    <a:pt x="1012825" y="495300"/>
                  </a:cubicBezTo>
                  <a:cubicBezTo>
                    <a:pt x="1015078" y="497271"/>
                    <a:pt x="1016608" y="500110"/>
                    <a:pt x="1019175" y="501650"/>
                  </a:cubicBezTo>
                  <a:cubicBezTo>
                    <a:pt x="1021938" y="503308"/>
                    <a:pt x="1031211" y="505453"/>
                    <a:pt x="1035050" y="506412"/>
                  </a:cubicBezTo>
                  <a:cubicBezTo>
                    <a:pt x="1044575" y="505883"/>
                    <a:pt x="1054121" y="505651"/>
                    <a:pt x="1063625" y="504825"/>
                  </a:cubicBezTo>
                  <a:cubicBezTo>
                    <a:pt x="1073414" y="503974"/>
                    <a:pt x="1095542" y="494915"/>
                    <a:pt x="1098550" y="493712"/>
                  </a:cubicBezTo>
                  <a:cubicBezTo>
                    <a:pt x="1100322" y="493003"/>
                    <a:pt x="1101638" y="491451"/>
                    <a:pt x="1103313" y="490537"/>
                  </a:cubicBezTo>
                  <a:cubicBezTo>
                    <a:pt x="1107468" y="488271"/>
                    <a:pt x="1111858" y="486453"/>
                    <a:pt x="1116013" y="484187"/>
                  </a:cubicBezTo>
                  <a:cubicBezTo>
                    <a:pt x="1122441" y="480681"/>
                    <a:pt x="1119663" y="481285"/>
                    <a:pt x="1125538" y="476250"/>
                  </a:cubicBezTo>
                  <a:cubicBezTo>
                    <a:pt x="1127547" y="474528"/>
                    <a:pt x="1129735" y="473025"/>
                    <a:pt x="1131888" y="471487"/>
                  </a:cubicBezTo>
                  <a:cubicBezTo>
                    <a:pt x="1133440" y="470378"/>
                    <a:pt x="1135224" y="469579"/>
                    <a:pt x="1136650" y="468312"/>
                  </a:cubicBezTo>
                  <a:cubicBezTo>
                    <a:pt x="1140006" y="465329"/>
                    <a:pt x="1143481" y="462379"/>
                    <a:pt x="1146175" y="458787"/>
                  </a:cubicBezTo>
                  <a:cubicBezTo>
                    <a:pt x="1147763" y="456670"/>
                    <a:pt x="1148905" y="454131"/>
                    <a:pt x="1150938" y="452437"/>
                  </a:cubicBezTo>
                  <a:cubicBezTo>
                    <a:pt x="1157642" y="446850"/>
                    <a:pt x="1164867" y="442290"/>
                    <a:pt x="1173163" y="439737"/>
                  </a:cubicBezTo>
                  <a:cubicBezTo>
                    <a:pt x="1177334" y="438454"/>
                    <a:pt x="1181723" y="437942"/>
                    <a:pt x="1185863" y="436562"/>
                  </a:cubicBezTo>
                  <a:lnTo>
                    <a:pt x="1190625" y="434975"/>
                  </a:lnTo>
                  <a:cubicBezTo>
                    <a:pt x="1200206" y="428589"/>
                    <a:pt x="1190157" y="434298"/>
                    <a:pt x="1206500" y="430212"/>
                  </a:cubicBezTo>
                  <a:cubicBezTo>
                    <a:pt x="1232910" y="423610"/>
                    <a:pt x="1208116" y="425450"/>
                    <a:pt x="1238250" y="42545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  <p:sp>
          <p:nvSpPr>
            <p:cNvPr id="186" name="Freeform 185"/>
            <p:cNvSpPr/>
            <p:nvPr/>
          </p:nvSpPr>
          <p:spPr>
            <a:xfrm>
              <a:off x="4212514" y="4732000"/>
              <a:ext cx="1229784" cy="611789"/>
            </a:xfrm>
            <a:custGeom>
              <a:avLst/>
              <a:gdLst>
                <a:gd name="connsiteX0" fmla="*/ 0 w 1229784"/>
                <a:gd name="connsiteY0" fmla="*/ 419173 h 611789"/>
                <a:gd name="connsiteX1" fmla="*/ 14817 w 1229784"/>
                <a:gd name="connsiteY1" fmla="*/ 402239 h 611789"/>
                <a:gd name="connsiteX2" fmla="*/ 16934 w 1229784"/>
                <a:gd name="connsiteY2" fmla="*/ 395889 h 611789"/>
                <a:gd name="connsiteX3" fmla="*/ 25400 w 1229784"/>
                <a:gd name="connsiteY3" fmla="*/ 383189 h 611789"/>
                <a:gd name="connsiteX4" fmla="*/ 29634 w 1229784"/>
                <a:gd name="connsiteY4" fmla="*/ 376839 h 611789"/>
                <a:gd name="connsiteX5" fmla="*/ 35984 w 1229784"/>
                <a:gd name="connsiteY5" fmla="*/ 364139 h 611789"/>
                <a:gd name="connsiteX6" fmla="*/ 42334 w 1229784"/>
                <a:gd name="connsiteY6" fmla="*/ 340856 h 611789"/>
                <a:gd name="connsiteX7" fmla="*/ 44450 w 1229784"/>
                <a:gd name="connsiteY7" fmla="*/ 306989 h 611789"/>
                <a:gd name="connsiteX8" fmla="*/ 46567 w 1229784"/>
                <a:gd name="connsiteY8" fmla="*/ 300639 h 611789"/>
                <a:gd name="connsiteX9" fmla="*/ 50800 w 1229784"/>
                <a:gd name="connsiteY9" fmla="*/ 283706 h 611789"/>
                <a:gd name="connsiteX10" fmla="*/ 55034 w 1229784"/>
                <a:gd name="connsiteY10" fmla="*/ 271006 h 611789"/>
                <a:gd name="connsiteX11" fmla="*/ 59267 w 1229784"/>
                <a:gd name="connsiteY11" fmla="*/ 254073 h 611789"/>
                <a:gd name="connsiteX12" fmla="*/ 61384 w 1229784"/>
                <a:gd name="connsiteY12" fmla="*/ 247723 h 611789"/>
                <a:gd name="connsiteX13" fmla="*/ 63500 w 1229784"/>
                <a:gd name="connsiteY13" fmla="*/ 239256 h 611789"/>
                <a:gd name="connsiteX14" fmla="*/ 67734 w 1229784"/>
                <a:gd name="connsiteY14" fmla="*/ 218089 h 611789"/>
                <a:gd name="connsiteX15" fmla="*/ 71967 w 1229784"/>
                <a:gd name="connsiteY15" fmla="*/ 205389 h 611789"/>
                <a:gd name="connsiteX16" fmla="*/ 74084 w 1229784"/>
                <a:gd name="connsiteY16" fmla="*/ 196923 h 611789"/>
                <a:gd name="connsiteX17" fmla="*/ 78317 w 1229784"/>
                <a:gd name="connsiteY17" fmla="*/ 184223 h 611789"/>
                <a:gd name="connsiteX18" fmla="*/ 80434 w 1229784"/>
                <a:gd name="connsiteY18" fmla="*/ 175756 h 611789"/>
                <a:gd name="connsiteX19" fmla="*/ 82550 w 1229784"/>
                <a:gd name="connsiteY19" fmla="*/ 165173 h 611789"/>
                <a:gd name="connsiteX20" fmla="*/ 84667 w 1229784"/>
                <a:gd name="connsiteY20" fmla="*/ 158823 h 611789"/>
                <a:gd name="connsiteX21" fmla="*/ 86784 w 1229784"/>
                <a:gd name="connsiteY21" fmla="*/ 144006 h 611789"/>
                <a:gd name="connsiteX22" fmla="*/ 91017 w 1229784"/>
                <a:gd name="connsiteY22" fmla="*/ 127073 h 611789"/>
                <a:gd name="connsiteX23" fmla="*/ 93134 w 1229784"/>
                <a:gd name="connsiteY23" fmla="*/ 118606 h 611789"/>
                <a:gd name="connsiteX24" fmla="*/ 95250 w 1229784"/>
                <a:gd name="connsiteY24" fmla="*/ 110139 h 611789"/>
                <a:gd name="connsiteX25" fmla="*/ 97367 w 1229784"/>
                <a:gd name="connsiteY25" fmla="*/ 103789 h 611789"/>
                <a:gd name="connsiteX26" fmla="*/ 101600 w 1229784"/>
                <a:gd name="connsiteY26" fmla="*/ 74156 h 611789"/>
                <a:gd name="connsiteX27" fmla="*/ 105834 w 1229784"/>
                <a:gd name="connsiteY27" fmla="*/ 61456 h 611789"/>
                <a:gd name="connsiteX28" fmla="*/ 107950 w 1229784"/>
                <a:gd name="connsiteY28" fmla="*/ 48756 h 611789"/>
                <a:gd name="connsiteX29" fmla="*/ 112184 w 1229784"/>
                <a:gd name="connsiteY29" fmla="*/ 36056 h 611789"/>
                <a:gd name="connsiteX30" fmla="*/ 114300 w 1229784"/>
                <a:gd name="connsiteY30" fmla="*/ 29706 h 611789"/>
                <a:gd name="connsiteX31" fmla="*/ 120650 w 1229784"/>
                <a:gd name="connsiteY31" fmla="*/ 14889 h 611789"/>
                <a:gd name="connsiteX32" fmla="*/ 122767 w 1229784"/>
                <a:gd name="connsiteY32" fmla="*/ 6423 h 611789"/>
                <a:gd name="connsiteX33" fmla="*/ 124884 w 1229784"/>
                <a:gd name="connsiteY33" fmla="*/ 73 h 611789"/>
                <a:gd name="connsiteX34" fmla="*/ 131234 w 1229784"/>
                <a:gd name="connsiteY34" fmla="*/ 4306 h 611789"/>
                <a:gd name="connsiteX35" fmla="*/ 133350 w 1229784"/>
                <a:gd name="connsiteY35" fmla="*/ 14889 h 611789"/>
                <a:gd name="connsiteX36" fmla="*/ 135467 w 1229784"/>
                <a:gd name="connsiteY36" fmla="*/ 21239 h 611789"/>
                <a:gd name="connsiteX37" fmla="*/ 137584 w 1229784"/>
                <a:gd name="connsiteY37" fmla="*/ 29706 h 611789"/>
                <a:gd name="connsiteX38" fmla="*/ 139700 w 1229784"/>
                <a:gd name="connsiteY38" fmla="*/ 36056 h 611789"/>
                <a:gd name="connsiteX39" fmla="*/ 141817 w 1229784"/>
                <a:gd name="connsiteY39" fmla="*/ 46639 h 611789"/>
                <a:gd name="connsiteX40" fmla="*/ 143934 w 1229784"/>
                <a:gd name="connsiteY40" fmla="*/ 97439 h 611789"/>
                <a:gd name="connsiteX41" fmla="*/ 146050 w 1229784"/>
                <a:gd name="connsiteY41" fmla="*/ 105906 h 611789"/>
                <a:gd name="connsiteX42" fmla="*/ 150284 w 1229784"/>
                <a:gd name="connsiteY42" fmla="*/ 124956 h 611789"/>
                <a:gd name="connsiteX43" fmla="*/ 152400 w 1229784"/>
                <a:gd name="connsiteY43" fmla="*/ 150356 h 611789"/>
                <a:gd name="connsiteX44" fmla="*/ 154517 w 1229784"/>
                <a:gd name="connsiteY44" fmla="*/ 156706 h 611789"/>
                <a:gd name="connsiteX45" fmla="*/ 158750 w 1229784"/>
                <a:gd name="connsiteY45" fmla="*/ 190573 h 611789"/>
                <a:gd name="connsiteX46" fmla="*/ 160867 w 1229784"/>
                <a:gd name="connsiteY46" fmla="*/ 224439 h 611789"/>
                <a:gd name="connsiteX47" fmla="*/ 162984 w 1229784"/>
                <a:gd name="connsiteY47" fmla="*/ 230789 h 611789"/>
                <a:gd name="connsiteX48" fmla="*/ 167217 w 1229784"/>
                <a:gd name="connsiteY48" fmla="*/ 340856 h 611789"/>
                <a:gd name="connsiteX49" fmla="*/ 173567 w 1229784"/>
                <a:gd name="connsiteY49" fmla="*/ 404356 h 611789"/>
                <a:gd name="connsiteX50" fmla="*/ 175684 w 1229784"/>
                <a:gd name="connsiteY50" fmla="*/ 501723 h 611789"/>
                <a:gd name="connsiteX51" fmla="*/ 179917 w 1229784"/>
                <a:gd name="connsiteY51" fmla="*/ 535589 h 611789"/>
                <a:gd name="connsiteX52" fmla="*/ 182034 w 1229784"/>
                <a:gd name="connsiteY52" fmla="*/ 563106 h 611789"/>
                <a:gd name="connsiteX53" fmla="*/ 184150 w 1229784"/>
                <a:gd name="connsiteY53" fmla="*/ 569456 h 611789"/>
                <a:gd name="connsiteX54" fmla="*/ 188384 w 1229784"/>
                <a:gd name="connsiteY54" fmla="*/ 594856 h 611789"/>
                <a:gd name="connsiteX55" fmla="*/ 190500 w 1229784"/>
                <a:gd name="connsiteY55" fmla="*/ 601206 h 611789"/>
                <a:gd name="connsiteX56" fmla="*/ 198967 w 1229784"/>
                <a:gd name="connsiteY56" fmla="*/ 609673 h 611789"/>
                <a:gd name="connsiteX57" fmla="*/ 205317 w 1229784"/>
                <a:gd name="connsiteY57" fmla="*/ 611789 h 611789"/>
                <a:gd name="connsiteX58" fmla="*/ 224367 w 1229784"/>
                <a:gd name="connsiteY58" fmla="*/ 609673 h 611789"/>
                <a:gd name="connsiteX59" fmla="*/ 230717 w 1229784"/>
                <a:gd name="connsiteY59" fmla="*/ 588506 h 611789"/>
                <a:gd name="connsiteX60" fmla="*/ 234950 w 1229784"/>
                <a:gd name="connsiteY60" fmla="*/ 550406 h 611789"/>
                <a:gd name="connsiteX61" fmla="*/ 239184 w 1229784"/>
                <a:gd name="connsiteY61" fmla="*/ 529239 h 611789"/>
                <a:gd name="connsiteX62" fmla="*/ 243417 w 1229784"/>
                <a:gd name="connsiteY62" fmla="*/ 508073 h 611789"/>
                <a:gd name="connsiteX63" fmla="*/ 245534 w 1229784"/>
                <a:gd name="connsiteY63" fmla="*/ 480556 h 611789"/>
                <a:gd name="connsiteX64" fmla="*/ 247650 w 1229784"/>
                <a:gd name="connsiteY64" fmla="*/ 474206 h 611789"/>
                <a:gd name="connsiteX65" fmla="*/ 249767 w 1229784"/>
                <a:gd name="connsiteY65" fmla="*/ 440339 h 611789"/>
                <a:gd name="connsiteX66" fmla="*/ 251884 w 1229784"/>
                <a:gd name="connsiteY66" fmla="*/ 421289 h 611789"/>
                <a:gd name="connsiteX67" fmla="*/ 256117 w 1229784"/>
                <a:gd name="connsiteY67" fmla="*/ 395889 h 611789"/>
                <a:gd name="connsiteX68" fmla="*/ 258234 w 1229784"/>
                <a:gd name="connsiteY68" fmla="*/ 389539 h 611789"/>
                <a:gd name="connsiteX69" fmla="*/ 264584 w 1229784"/>
                <a:gd name="connsiteY69" fmla="*/ 366256 h 611789"/>
                <a:gd name="connsiteX70" fmla="*/ 268817 w 1229784"/>
                <a:gd name="connsiteY70" fmla="*/ 357789 h 611789"/>
                <a:gd name="connsiteX71" fmla="*/ 270934 w 1229784"/>
                <a:gd name="connsiteY71" fmla="*/ 347206 h 611789"/>
                <a:gd name="connsiteX72" fmla="*/ 273050 w 1229784"/>
                <a:gd name="connsiteY72" fmla="*/ 338739 h 611789"/>
                <a:gd name="connsiteX73" fmla="*/ 277284 w 1229784"/>
                <a:gd name="connsiteY73" fmla="*/ 317573 h 611789"/>
                <a:gd name="connsiteX74" fmla="*/ 279400 w 1229784"/>
                <a:gd name="connsiteY74" fmla="*/ 311223 h 611789"/>
                <a:gd name="connsiteX75" fmla="*/ 287867 w 1229784"/>
                <a:gd name="connsiteY75" fmla="*/ 283706 h 611789"/>
                <a:gd name="connsiteX76" fmla="*/ 296334 w 1229784"/>
                <a:gd name="connsiteY76" fmla="*/ 254073 h 611789"/>
                <a:gd name="connsiteX77" fmla="*/ 304800 w 1229784"/>
                <a:gd name="connsiteY77" fmla="*/ 243489 h 611789"/>
                <a:gd name="connsiteX78" fmla="*/ 306917 w 1229784"/>
                <a:gd name="connsiteY78" fmla="*/ 237139 h 611789"/>
                <a:gd name="connsiteX79" fmla="*/ 313267 w 1229784"/>
                <a:gd name="connsiteY79" fmla="*/ 230789 h 611789"/>
                <a:gd name="connsiteX80" fmla="*/ 332317 w 1229784"/>
                <a:gd name="connsiteY80" fmla="*/ 220206 h 611789"/>
                <a:gd name="connsiteX81" fmla="*/ 351367 w 1229784"/>
                <a:gd name="connsiteY81" fmla="*/ 226556 h 611789"/>
                <a:gd name="connsiteX82" fmla="*/ 364067 w 1229784"/>
                <a:gd name="connsiteY82" fmla="*/ 235023 h 611789"/>
                <a:gd name="connsiteX83" fmla="*/ 376767 w 1229784"/>
                <a:gd name="connsiteY83" fmla="*/ 247723 h 611789"/>
                <a:gd name="connsiteX84" fmla="*/ 385234 w 1229784"/>
                <a:gd name="connsiteY84" fmla="*/ 260423 h 611789"/>
                <a:gd name="connsiteX85" fmla="*/ 402167 w 1229784"/>
                <a:gd name="connsiteY85" fmla="*/ 290056 h 611789"/>
                <a:gd name="connsiteX86" fmla="*/ 406400 w 1229784"/>
                <a:gd name="connsiteY86" fmla="*/ 296406 h 611789"/>
                <a:gd name="connsiteX87" fmla="*/ 410634 w 1229784"/>
                <a:gd name="connsiteY87" fmla="*/ 309106 h 611789"/>
                <a:gd name="connsiteX88" fmla="*/ 419100 w 1229784"/>
                <a:gd name="connsiteY88" fmla="*/ 321806 h 611789"/>
                <a:gd name="connsiteX89" fmla="*/ 431800 w 1229784"/>
                <a:gd name="connsiteY89" fmla="*/ 342973 h 611789"/>
                <a:gd name="connsiteX90" fmla="*/ 444500 w 1229784"/>
                <a:gd name="connsiteY90" fmla="*/ 347206 h 611789"/>
                <a:gd name="connsiteX91" fmla="*/ 459317 w 1229784"/>
                <a:gd name="connsiteY91" fmla="*/ 342973 h 611789"/>
                <a:gd name="connsiteX92" fmla="*/ 467784 w 1229784"/>
                <a:gd name="connsiteY92" fmla="*/ 336623 h 611789"/>
                <a:gd name="connsiteX93" fmla="*/ 474134 w 1229784"/>
                <a:gd name="connsiteY93" fmla="*/ 334506 h 611789"/>
                <a:gd name="connsiteX94" fmla="*/ 480484 w 1229784"/>
                <a:gd name="connsiteY94" fmla="*/ 330273 h 611789"/>
                <a:gd name="connsiteX95" fmla="*/ 493184 w 1229784"/>
                <a:gd name="connsiteY95" fmla="*/ 326039 h 611789"/>
                <a:gd name="connsiteX96" fmla="*/ 508000 w 1229784"/>
                <a:gd name="connsiteY96" fmla="*/ 321806 h 611789"/>
                <a:gd name="connsiteX97" fmla="*/ 529167 w 1229784"/>
                <a:gd name="connsiteY97" fmla="*/ 323923 h 611789"/>
                <a:gd name="connsiteX98" fmla="*/ 541867 w 1229784"/>
                <a:gd name="connsiteY98" fmla="*/ 328156 h 611789"/>
                <a:gd name="connsiteX99" fmla="*/ 552450 w 1229784"/>
                <a:gd name="connsiteY99" fmla="*/ 340856 h 611789"/>
                <a:gd name="connsiteX100" fmla="*/ 556684 w 1229784"/>
                <a:gd name="connsiteY100" fmla="*/ 347206 h 611789"/>
                <a:gd name="connsiteX101" fmla="*/ 563034 w 1229784"/>
                <a:gd name="connsiteY101" fmla="*/ 355673 h 611789"/>
                <a:gd name="connsiteX102" fmla="*/ 565150 w 1229784"/>
                <a:gd name="connsiteY102" fmla="*/ 362023 h 611789"/>
                <a:gd name="connsiteX103" fmla="*/ 571500 w 1229784"/>
                <a:gd name="connsiteY103" fmla="*/ 364139 h 611789"/>
                <a:gd name="connsiteX104" fmla="*/ 618067 w 1229784"/>
                <a:gd name="connsiteY104" fmla="*/ 359906 h 611789"/>
                <a:gd name="connsiteX105" fmla="*/ 643467 w 1229784"/>
                <a:gd name="connsiteY105" fmla="*/ 351439 h 611789"/>
                <a:gd name="connsiteX106" fmla="*/ 656167 w 1229784"/>
                <a:gd name="connsiteY106" fmla="*/ 347206 h 611789"/>
                <a:gd name="connsiteX107" fmla="*/ 677334 w 1229784"/>
                <a:gd name="connsiteY107" fmla="*/ 338739 h 611789"/>
                <a:gd name="connsiteX108" fmla="*/ 700617 w 1229784"/>
                <a:gd name="connsiteY108" fmla="*/ 334506 h 611789"/>
                <a:gd name="connsiteX109" fmla="*/ 759884 w 1229784"/>
                <a:gd name="connsiteY109" fmla="*/ 336623 h 611789"/>
                <a:gd name="connsiteX110" fmla="*/ 766234 w 1229784"/>
                <a:gd name="connsiteY110" fmla="*/ 338739 h 611789"/>
                <a:gd name="connsiteX111" fmla="*/ 770467 w 1229784"/>
                <a:gd name="connsiteY111" fmla="*/ 342973 h 611789"/>
                <a:gd name="connsiteX112" fmla="*/ 808567 w 1229784"/>
                <a:gd name="connsiteY112" fmla="*/ 338739 h 611789"/>
                <a:gd name="connsiteX113" fmla="*/ 821267 w 1229784"/>
                <a:gd name="connsiteY113" fmla="*/ 332389 h 611789"/>
                <a:gd name="connsiteX114" fmla="*/ 831850 w 1229784"/>
                <a:gd name="connsiteY114" fmla="*/ 330273 h 611789"/>
                <a:gd name="connsiteX115" fmla="*/ 846667 w 1229784"/>
                <a:gd name="connsiteY115" fmla="*/ 323923 h 611789"/>
                <a:gd name="connsiteX116" fmla="*/ 853017 w 1229784"/>
                <a:gd name="connsiteY116" fmla="*/ 321806 h 611789"/>
                <a:gd name="connsiteX117" fmla="*/ 869950 w 1229784"/>
                <a:gd name="connsiteY117" fmla="*/ 323923 h 611789"/>
                <a:gd name="connsiteX118" fmla="*/ 884767 w 1229784"/>
                <a:gd name="connsiteY118" fmla="*/ 328156 h 611789"/>
                <a:gd name="connsiteX119" fmla="*/ 908050 w 1229784"/>
                <a:gd name="connsiteY119" fmla="*/ 330273 h 611789"/>
                <a:gd name="connsiteX120" fmla="*/ 933450 w 1229784"/>
                <a:gd name="connsiteY120" fmla="*/ 328156 h 611789"/>
                <a:gd name="connsiteX121" fmla="*/ 954617 w 1229784"/>
                <a:gd name="connsiteY121" fmla="*/ 321806 h 611789"/>
                <a:gd name="connsiteX122" fmla="*/ 960967 w 1229784"/>
                <a:gd name="connsiteY122" fmla="*/ 317573 h 611789"/>
                <a:gd name="connsiteX123" fmla="*/ 973667 w 1229784"/>
                <a:gd name="connsiteY123" fmla="*/ 313339 h 611789"/>
                <a:gd name="connsiteX124" fmla="*/ 1001184 w 1229784"/>
                <a:gd name="connsiteY124" fmla="*/ 317573 h 611789"/>
                <a:gd name="connsiteX125" fmla="*/ 1007534 w 1229784"/>
                <a:gd name="connsiteY125" fmla="*/ 321806 h 611789"/>
                <a:gd name="connsiteX126" fmla="*/ 1020234 w 1229784"/>
                <a:gd name="connsiteY126" fmla="*/ 336623 h 611789"/>
                <a:gd name="connsiteX127" fmla="*/ 1032934 w 1229784"/>
                <a:gd name="connsiteY127" fmla="*/ 353556 h 611789"/>
                <a:gd name="connsiteX128" fmla="*/ 1035050 w 1229784"/>
                <a:gd name="connsiteY128" fmla="*/ 359906 h 611789"/>
                <a:gd name="connsiteX129" fmla="*/ 1039284 w 1229784"/>
                <a:gd name="connsiteY129" fmla="*/ 366256 h 611789"/>
                <a:gd name="connsiteX130" fmla="*/ 1051984 w 1229784"/>
                <a:gd name="connsiteY130" fmla="*/ 372606 h 611789"/>
                <a:gd name="connsiteX131" fmla="*/ 1077384 w 1229784"/>
                <a:gd name="connsiteY131" fmla="*/ 370489 h 611789"/>
                <a:gd name="connsiteX132" fmla="*/ 1092200 w 1229784"/>
                <a:gd name="connsiteY132" fmla="*/ 364139 h 611789"/>
                <a:gd name="connsiteX133" fmla="*/ 1102784 w 1229784"/>
                <a:gd name="connsiteY133" fmla="*/ 362023 h 611789"/>
                <a:gd name="connsiteX134" fmla="*/ 1121834 w 1229784"/>
                <a:gd name="connsiteY134" fmla="*/ 351439 h 611789"/>
                <a:gd name="connsiteX135" fmla="*/ 1134534 w 1229784"/>
                <a:gd name="connsiteY135" fmla="*/ 340856 h 611789"/>
                <a:gd name="connsiteX136" fmla="*/ 1140884 w 1229784"/>
                <a:gd name="connsiteY136" fmla="*/ 338739 h 611789"/>
                <a:gd name="connsiteX137" fmla="*/ 1153584 w 1229784"/>
                <a:gd name="connsiteY137" fmla="*/ 332389 h 611789"/>
                <a:gd name="connsiteX138" fmla="*/ 1187450 w 1229784"/>
                <a:gd name="connsiteY138" fmla="*/ 330273 h 611789"/>
                <a:gd name="connsiteX139" fmla="*/ 1195917 w 1229784"/>
                <a:gd name="connsiteY139" fmla="*/ 332389 h 611789"/>
                <a:gd name="connsiteX140" fmla="*/ 1204384 w 1229784"/>
                <a:gd name="connsiteY140" fmla="*/ 345089 h 611789"/>
                <a:gd name="connsiteX141" fmla="*/ 1210734 w 1229784"/>
                <a:gd name="connsiteY141" fmla="*/ 349323 h 611789"/>
                <a:gd name="connsiteX142" fmla="*/ 1219200 w 1229784"/>
                <a:gd name="connsiteY142" fmla="*/ 359906 h 611789"/>
                <a:gd name="connsiteX143" fmla="*/ 1223434 w 1229784"/>
                <a:gd name="connsiteY143" fmla="*/ 364139 h 611789"/>
                <a:gd name="connsiteX144" fmla="*/ 1229784 w 1229784"/>
                <a:gd name="connsiteY144" fmla="*/ 364139 h 611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229784" h="611789">
                  <a:moveTo>
                    <a:pt x="0" y="419173"/>
                  </a:moveTo>
                  <a:cubicBezTo>
                    <a:pt x="5519" y="413654"/>
                    <a:pt x="11316" y="409241"/>
                    <a:pt x="14817" y="402239"/>
                  </a:cubicBezTo>
                  <a:cubicBezTo>
                    <a:pt x="15815" y="400243"/>
                    <a:pt x="15850" y="397839"/>
                    <a:pt x="16934" y="395889"/>
                  </a:cubicBezTo>
                  <a:cubicBezTo>
                    <a:pt x="19405" y="391442"/>
                    <a:pt x="22578" y="387422"/>
                    <a:pt x="25400" y="383189"/>
                  </a:cubicBezTo>
                  <a:lnTo>
                    <a:pt x="29634" y="376839"/>
                  </a:lnTo>
                  <a:cubicBezTo>
                    <a:pt x="37347" y="353692"/>
                    <a:pt x="25047" y="388746"/>
                    <a:pt x="35984" y="364139"/>
                  </a:cubicBezTo>
                  <a:cubicBezTo>
                    <a:pt x="39889" y="355354"/>
                    <a:pt x="40523" y="349907"/>
                    <a:pt x="42334" y="340856"/>
                  </a:cubicBezTo>
                  <a:cubicBezTo>
                    <a:pt x="43039" y="329567"/>
                    <a:pt x="43266" y="318238"/>
                    <a:pt x="44450" y="306989"/>
                  </a:cubicBezTo>
                  <a:cubicBezTo>
                    <a:pt x="44684" y="304770"/>
                    <a:pt x="45980" y="302792"/>
                    <a:pt x="46567" y="300639"/>
                  </a:cubicBezTo>
                  <a:cubicBezTo>
                    <a:pt x="48098" y="295026"/>
                    <a:pt x="48960" y="289225"/>
                    <a:pt x="50800" y="283706"/>
                  </a:cubicBezTo>
                  <a:cubicBezTo>
                    <a:pt x="52211" y="279473"/>
                    <a:pt x="53952" y="275335"/>
                    <a:pt x="55034" y="271006"/>
                  </a:cubicBezTo>
                  <a:cubicBezTo>
                    <a:pt x="56445" y="265362"/>
                    <a:pt x="57427" y="259592"/>
                    <a:pt x="59267" y="254073"/>
                  </a:cubicBezTo>
                  <a:cubicBezTo>
                    <a:pt x="59973" y="251956"/>
                    <a:pt x="60771" y="249868"/>
                    <a:pt x="61384" y="247723"/>
                  </a:cubicBezTo>
                  <a:cubicBezTo>
                    <a:pt x="62183" y="244926"/>
                    <a:pt x="62890" y="242101"/>
                    <a:pt x="63500" y="239256"/>
                  </a:cubicBezTo>
                  <a:cubicBezTo>
                    <a:pt x="65008" y="232220"/>
                    <a:pt x="65459" y="224915"/>
                    <a:pt x="67734" y="218089"/>
                  </a:cubicBezTo>
                  <a:cubicBezTo>
                    <a:pt x="69145" y="213856"/>
                    <a:pt x="70884" y="209718"/>
                    <a:pt x="71967" y="205389"/>
                  </a:cubicBezTo>
                  <a:cubicBezTo>
                    <a:pt x="72673" y="202567"/>
                    <a:pt x="73248" y="199709"/>
                    <a:pt x="74084" y="196923"/>
                  </a:cubicBezTo>
                  <a:cubicBezTo>
                    <a:pt x="75366" y="192649"/>
                    <a:pt x="77235" y="188552"/>
                    <a:pt x="78317" y="184223"/>
                  </a:cubicBezTo>
                  <a:cubicBezTo>
                    <a:pt x="79023" y="181401"/>
                    <a:pt x="79803" y="178596"/>
                    <a:pt x="80434" y="175756"/>
                  </a:cubicBezTo>
                  <a:cubicBezTo>
                    <a:pt x="81214" y="172244"/>
                    <a:pt x="81678" y="168663"/>
                    <a:pt x="82550" y="165173"/>
                  </a:cubicBezTo>
                  <a:cubicBezTo>
                    <a:pt x="83091" y="163008"/>
                    <a:pt x="83961" y="160940"/>
                    <a:pt x="84667" y="158823"/>
                  </a:cubicBezTo>
                  <a:cubicBezTo>
                    <a:pt x="85373" y="153884"/>
                    <a:pt x="85806" y="148898"/>
                    <a:pt x="86784" y="144006"/>
                  </a:cubicBezTo>
                  <a:cubicBezTo>
                    <a:pt x="87925" y="138301"/>
                    <a:pt x="89606" y="132717"/>
                    <a:pt x="91017" y="127073"/>
                  </a:cubicBezTo>
                  <a:lnTo>
                    <a:pt x="93134" y="118606"/>
                  </a:lnTo>
                  <a:cubicBezTo>
                    <a:pt x="93839" y="115784"/>
                    <a:pt x="94330" y="112899"/>
                    <a:pt x="95250" y="110139"/>
                  </a:cubicBezTo>
                  <a:lnTo>
                    <a:pt x="97367" y="103789"/>
                  </a:lnTo>
                  <a:cubicBezTo>
                    <a:pt x="97992" y="98790"/>
                    <a:pt x="100077" y="80250"/>
                    <a:pt x="101600" y="74156"/>
                  </a:cubicBezTo>
                  <a:cubicBezTo>
                    <a:pt x="102682" y="69827"/>
                    <a:pt x="105834" y="61456"/>
                    <a:pt x="105834" y="61456"/>
                  </a:cubicBezTo>
                  <a:cubicBezTo>
                    <a:pt x="106539" y="57223"/>
                    <a:pt x="106909" y="52920"/>
                    <a:pt x="107950" y="48756"/>
                  </a:cubicBezTo>
                  <a:cubicBezTo>
                    <a:pt x="109032" y="44427"/>
                    <a:pt x="110773" y="40289"/>
                    <a:pt x="112184" y="36056"/>
                  </a:cubicBezTo>
                  <a:cubicBezTo>
                    <a:pt x="112890" y="33939"/>
                    <a:pt x="113759" y="31870"/>
                    <a:pt x="114300" y="29706"/>
                  </a:cubicBezTo>
                  <a:cubicBezTo>
                    <a:pt x="117034" y="18771"/>
                    <a:pt x="114803" y="23660"/>
                    <a:pt x="120650" y="14889"/>
                  </a:cubicBezTo>
                  <a:cubicBezTo>
                    <a:pt x="121356" y="12067"/>
                    <a:pt x="121968" y="9220"/>
                    <a:pt x="122767" y="6423"/>
                  </a:cubicBezTo>
                  <a:cubicBezTo>
                    <a:pt x="123380" y="4278"/>
                    <a:pt x="122719" y="614"/>
                    <a:pt x="124884" y="73"/>
                  </a:cubicBezTo>
                  <a:cubicBezTo>
                    <a:pt x="127352" y="-544"/>
                    <a:pt x="129117" y="2895"/>
                    <a:pt x="131234" y="4306"/>
                  </a:cubicBezTo>
                  <a:cubicBezTo>
                    <a:pt x="131939" y="7834"/>
                    <a:pt x="132478" y="11399"/>
                    <a:pt x="133350" y="14889"/>
                  </a:cubicBezTo>
                  <a:cubicBezTo>
                    <a:pt x="133891" y="17054"/>
                    <a:pt x="134854" y="19094"/>
                    <a:pt x="135467" y="21239"/>
                  </a:cubicBezTo>
                  <a:cubicBezTo>
                    <a:pt x="136266" y="24036"/>
                    <a:pt x="136785" y="26909"/>
                    <a:pt x="137584" y="29706"/>
                  </a:cubicBezTo>
                  <a:cubicBezTo>
                    <a:pt x="138197" y="31851"/>
                    <a:pt x="139159" y="33892"/>
                    <a:pt x="139700" y="36056"/>
                  </a:cubicBezTo>
                  <a:cubicBezTo>
                    <a:pt x="140572" y="39546"/>
                    <a:pt x="141111" y="43111"/>
                    <a:pt x="141817" y="46639"/>
                  </a:cubicBezTo>
                  <a:cubicBezTo>
                    <a:pt x="142523" y="63572"/>
                    <a:pt x="142727" y="80534"/>
                    <a:pt x="143934" y="97439"/>
                  </a:cubicBezTo>
                  <a:cubicBezTo>
                    <a:pt x="144141" y="100341"/>
                    <a:pt x="145480" y="103053"/>
                    <a:pt x="146050" y="105906"/>
                  </a:cubicBezTo>
                  <a:cubicBezTo>
                    <a:pt x="149773" y="124525"/>
                    <a:pt x="146165" y="112602"/>
                    <a:pt x="150284" y="124956"/>
                  </a:cubicBezTo>
                  <a:cubicBezTo>
                    <a:pt x="150989" y="133423"/>
                    <a:pt x="151277" y="141935"/>
                    <a:pt x="152400" y="150356"/>
                  </a:cubicBezTo>
                  <a:cubicBezTo>
                    <a:pt x="152695" y="152568"/>
                    <a:pt x="154240" y="154492"/>
                    <a:pt x="154517" y="156706"/>
                  </a:cubicBezTo>
                  <a:cubicBezTo>
                    <a:pt x="159094" y="193316"/>
                    <a:pt x="153171" y="173830"/>
                    <a:pt x="158750" y="190573"/>
                  </a:cubicBezTo>
                  <a:cubicBezTo>
                    <a:pt x="159456" y="201862"/>
                    <a:pt x="159683" y="213190"/>
                    <a:pt x="160867" y="224439"/>
                  </a:cubicBezTo>
                  <a:cubicBezTo>
                    <a:pt x="161101" y="226658"/>
                    <a:pt x="162862" y="228561"/>
                    <a:pt x="162984" y="230789"/>
                  </a:cubicBezTo>
                  <a:cubicBezTo>
                    <a:pt x="164984" y="267451"/>
                    <a:pt x="164289" y="304257"/>
                    <a:pt x="167217" y="340856"/>
                  </a:cubicBezTo>
                  <a:cubicBezTo>
                    <a:pt x="171737" y="397359"/>
                    <a:pt x="167979" y="376421"/>
                    <a:pt x="173567" y="404356"/>
                  </a:cubicBezTo>
                  <a:cubicBezTo>
                    <a:pt x="174273" y="436812"/>
                    <a:pt x="174565" y="469279"/>
                    <a:pt x="175684" y="501723"/>
                  </a:cubicBezTo>
                  <a:cubicBezTo>
                    <a:pt x="176439" y="523612"/>
                    <a:pt x="176288" y="521075"/>
                    <a:pt x="179917" y="535589"/>
                  </a:cubicBezTo>
                  <a:cubicBezTo>
                    <a:pt x="180623" y="544761"/>
                    <a:pt x="180893" y="553978"/>
                    <a:pt x="182034" y="563106"/>
                  </a:cubicBezTo>
                  <a:cubicBezTo>
                    <a:pt x="182311" y="565320"/>
                    <a:pt x="183751" y="567261"/>
                    <a:pt x="184150" y="569456"/>
                  </a:cubicBezTo>
                  <a:cubicBezTo>
                    <a:pt x="188017" y="590724"/>
                    <a:pt x="184177" y="580130"/>
                    <a:pt x="188384" y="594856"/>
                  </a:cubicBezTo>
                  <a:cubicBezTo>
                    <a:pt x="188997" y="597001"/>
                    <a:pt x="189203" y="599390"/>
                    <a:pt x="190500" y="601206"/>
                  </a:cubicBezTo>
                  <a:cubicBezTo>
                    <a:pt x="192820" y="604454"/>
                    <a:pt x="195180" y="608411"/>
                    <a:pt x="198967" y="609673"/>
                  </a:cubicBezTo>
                  <a:lnTo>
                    <a:pt x="205317" y="611789"/>
                  </a:lnTo>
                  <a:cubicBezTo>
                    <a:pt x="211667" y="611084"/>
                    <a:pt x="218977" y="613103"/>
                    <a:pt x="224367" y="609673"/>
                  </a:cubicBezTo>
                  <a:cubicBezTo>
                    <a:pt x="225898" y="608699"/>
                    <a:pt x="229879" y="591858"/>
                    <a:pt x="230717" y="588506"/>
                  </a:cubicBezTo>
                  <a:cubicBezTo>
                    <a:pt x="232027" y="574102"/>
                    <a:pt x="232538" y="564072"/>
                    <a:pt x="234950" y="550406"/>
                  </a:cubicBezTo>
                  <a:cubicBezTo>
                    <a:pt x="236200" y="543320"/>
                    <a:pt x="238001" y="536337"/>
                    <a:pt x="239184" y="529239"/>
                  </a:cubicBezTo>
                  <a:cubicBezTo>
                    <a:pt x="241778" y="513670"/>
                    <a:pt x="240259" y="520702"/>
                    <a:pt x="243417" y="508073"/>
                  </a:cubicBezTo>
                  <a:cubicBezTo>
                    <a:pt x="244123" y="498901"/>
                    <a:pt x="244393" y="489684"/>
                    <a:pt x="245534" y="480556"/>
                  </a:cubicBezTo>
                  <a:cubicBezTo>
                    <a:pt x="245811" y="478342"/>
                    <a:pt x="247416" y="476425"/>
                    <a:pt x="247650" y="474206"/>
                  </a:cubicBezTo>
                  <a:cubicBezTo>
                    <a:pt x="248834" y="462957"/>
                    <a:pt x="248865" y="451614"/>
                    <a:pt x="249767" y="440339"/>
                  </a:cubicBezTo>
                  <a:cubicBezTo>
                    <a:pt x="250277" y="433970"/>
                    <a:pt x="251092" y="427629"/>
                    <a:pt x="251884" y="421289"/>
                  </a:cubicBezTo>
                  <a:cubicBezTo>
                    <a:pt x="252781" y="414114"/>
                    <a:pt x="254268" y="403285"/>
                    <a:pt x="256117" y="395889"/>
                  </a:cubicBezTo>
                  <a:cubicBezTo>
                    <a:pt x="256658" y="393724"/>
                    <a:pt x="257647" y="391692"/>
                    <a:pt x="258234" y="389539"/>
                  </a:cubicBezTo>
                  <a:cubicBezTo>
                    <a:pt x="259047" y="386557"/>
                    <a:pt x="262146" y="371945"/>
                    <a:pt x="264584" y="366256"/>
                  </a:cubicBezTo>
                  <a:cubicBezTo>
                    <a:pt x="265827" y="363356"/>
                    <a:pt x="267406" y="360611"/>
                    <a:pt x="268817" y="357789"/>
                  </a:cubicBezTo>
                  <a:cubicBezTo>
                    <a:pt x="269523" y="354261"/>
                    <a:pt x="270154" y="350718"/>
                    <a:pt x="270934" y="347206"/>
                  </a:cubicBezTo>
                  <a:cubicBezTo>
                    <a:pt x="271565" y="344366"/>
                    <a:pt x="272440" y="341584"/>
                    <a:pt x="273050" y="338739"/>
                  </a:cubicBezTo>
                  <a:cubicBezTo>
                    <a:pt x="274558" y="331704"/>
                    <a:pt x="275009" y="324399"/>
                    <a:pt x="277284" y="317573"/>
                  </a:cubicBezTo>
                  <a:cubicBezTo>
                    <a:pt x="277989" y="315456"/>
                    <a:pt x="278898" y="313397"/>
                    <a:pt x="279400" y="311223"/>
                  </a:cubicBezTo>
                  <a:cubicBezTo>
                    <a:pt x="285245" y="285893"/>
                    <a:pt x="279250" y="296633"/>
                    <a:pt x="287867" y="283706"/>
                  </a:cubicBezTo>
                  <a:cubicBezTo>
                    <a:pt x="288433" y="281443"/>
                    <a:pt x="293903" y="257720"/>
                    <a:pt x="296334" y="254073"/>
                  </a:cubicBezTo>
                  <a:cubicBezTo>
                    <a:pt x="301674" y="246062"/>
                    <a:pt x="298768" y="249522"/>
                    <a:pt x="304800" y="243489"/>
                  </a:cubicBezTo>
                  <a:cubicBezTo>
                    <a:pt x="305506" y="241372"/>
                    <a:pt x="305679" y="238995"/>
                    <a:pt x="306917" y="237139"/>
                  </a:cubicBezTo>
                  <a:cubicBezTo>
                    <a:pt x="308577" y="234648"/>
                    <a:pt x="310904" y="232627"/>
                    <a:pt x="313267" y="230789"/>
                  </a:cubicBezTo>
                  <a:cubicBezTo>
                    <a:pt x="324183" y="222299"/>
                    <a:pt x="322737" y="223400"/>
                    <a:pt x="332317" y="220206"/>
                  </a:cubicBezTo>
                  <a:cubicBezTo>
                    <a:pt x="342661" y="222275"/>
                    <a:pt x="342605" y="221299"/>
                    <a:pt x="351367" y="226556"/>
                  </a:cubicBezTo>
                  <a:cubicBezTo>
                    <a:pt x="355730" y="229174"/>
                    <a:pt x="361014" y="230953"/>
                    <a:pt x="364067" y="235023"/>
                  </a:cubicBezTo>
                  <a:cubicBezTo>
                    <a:pt x="371944" y="245524"/>
                    <a:pt x="367482" y="241532"/>
                    <a:pt x="376767" y="247723"/>
                  </a:cubicBezTo>
                  <a:cubicBezTo>
                    <a:pt x="382047" y="263562"/>
                    <a:pt x="374332" y="243575"/>
                    <a:pt x="385234" y="260423"/>
                  </a:cubicBezTo>
                  <a:cubicBezTo>
                    <a:pt x="391414" y="269974"/>
                    <a:pt x="395857" y="280590"/>
                    <a:pt x="402167" y="290056"/>
                  </a:cubicBezTo>
                  <a:cubicBezTo>
                    <a:pt x="403578" y="292173"/>
                    <a:pt x="405367" y="294081"/>
                    <a:pt x="406400" y="296406"/>
                  </a:cubicBezTo>
                  <a:cubicBezTo>
                    <a:pt x="408212" y="300484"/>
                    <a:pt x="408159" y="305393"/>
                    <a:pt x="410634" y="309106"/>
                  </a:cubicBezTo>
                  <a:cubicBezTo>
                    <a:pt x="413456" y="313339"/>
                    <a:pt x="416825" y="317255"/>
                    <a:pt x="419100" y="321806"/>
                  </a:cubicBezTo>
                  <a:cubicBezTo>
                    <a:pt x="419290" y="322186"/>
                    <a:pt x="426005" y="340075"/>
                    <a:pt x="431800" y="342973"/>
                  </a:cubicBezTo>
                  <a:cubicBezTo>
                    <a:pt x="435791" y="344969"/>
                    <a:pt x="444500" y="347206"/>
                    <a:pt x="444500" y="347206"/>
                  </a:cubicBezTo>
                  <a:cubicBezTo>
                    <a:pt x="446328" y="346749"/>
                    <a:pt x="456958" y="344321"/>
                    <a:pt x="459317" y="342973"/>
                  </a:cubicBezTo>
                  <a:cubicBezTo>
                    <a:pt x="462380" y="341223"/>
                    <a:pt x="464721" y="338373"/>
                    <a:pt x="467784" y="336623"/>
                  </a:cubicBezTo>
                  <a:cubicBezTo>
                    <a:pt x="469721" y="335516"/>
                    <a:pt x="472138" y="335504"/>
                    <a:pt x="474134" y="334506"/>
                  </a:cubicBezTo>
                  <a:cubicBezTo>
                    <a:pt x="476409" y="333368"/>
                    <a:pt x="478159" y="331306"/>
                    <a:pt x="480484" y="330273"/>
                  </a:cubicBezTo>
                  <a:cubicBezTo>
                    <a:pt x="484562" y="328461"/>
                    <a:pt x="488951" y="327450"/>
                    <a:pt x="493184" y="326039"/>
                  </a:cubicBezTo>
                  <a:cubicBezTo>
                    <a:pt x="502282" y="323006"/>
                    <a:pt x="497385" y="324460"/>
                    <a:pt x="508000" y="321806"/>
                  </a:cubicBezTo>
                  <a:cubicBezTo>
                    <a:pt x="515056" y="322512"/>
                    <a:pt x="522198" y="322616"/>
                    <a:pt x="529167" y="323923"/>
                  </a:cubicBezTo>
                  <a:cubicBezTo>
                    <a:pt x="533553" y="324745"/>
                    <a:pt x="541867" y="328156"/>
                    <a:pt x="541867" y="328156"/>
                  </a:cubicBezTo>
                  <a:cubicBezTo>
                    <a:pt x="552372" y="343915"/>
                    <a:pt x="538874" y="324566"/>
                    <a:pt x="552450" y="340856"/>
                  </a:cubicBezTo>
                  <a:cubicBezTo>
                    <a:pt x="554079" y="342810"/>
                    <a:pt x="555205" y="345136"/>
                    <a:pt x="556684" y="347206"/>
                  </a:cubicBezTo>
                  <a:cubicBezTo>
                    <a:pt x="558735" y="350077"/>
                    <a:pt x="560917" y="352851"/>
                    <a:pt x="563034" y="355673"/>
                  </a:cubicBezTo>
                  <a:cubicBezTo>
                    <a:pt x="563739" y="357790"/>
                    <a:pt x="563572" y="360445"/>
                    <a:pt x="565150" y="362023"/>
                  </a:cubicBezTo>
                  <a:cubicBezTo>
                    <a:pt x="566728" y="363601"/>
                    <a:pt x="569271" y="364228"/>
                    <a:pt x="571500" y="364139"/>
                  </a:cubicBezTo>
                  <a:cubicBezTo>
                    <a:pt x="587074" y="363516"/>
                    <a:pt x="602545" y="361317"/>
                    <a:pt x="618067" y="359906"/>
                  </a:cubicBezTo>
                  <a:lnTo>
                    <a:pt x="643467" y="351439"/>
                  </a:lnTo>
                  <a:lnTo>
                    <a:pt x="656167" y="347206"/>
                  </a:lnTo>
                  <a:cubicBezTo>
                    <a:pt x="663689" y="343445"/>
                    <a:pt x="668621" y="340481"/>
                    <a:pt x="677334" y="338739"/>
                  </a:cubicBezTo>
                  <a:cubicBezTo>
                    <a:pt x="692125" y="335782"/>
                    <a:pt x="684368" y="337215"/>
                    <a:pt x="700617" y="334506"/>
                  </a:cubicBezTo>
                  <a:cubicBezTo>
                    <a:pt x="720373" y="335212"/>
                    <a:pt x="740157" y="335350"/>
                    <a:pt x="759884" y="336623"/>
                  </a:cubicBezTo>
                  <a:cubicBezTo>
                    <a:pt x="762110" y="336767"/>
                    <a:pt x="764321" y="337591"/>
                    <a:pt x="766234" y="338739"/>
                  </a:cubicBezTo>
                  <a:cubicBezTo>
                    <a:pt x="767945" y="339766"/>
                    <a:pt x="769056" y="341562"/>
                    <a:pt x="770467" y="342973"/>
                  </a:cubicBezTo>
                  <a:cubicBezTo>
                    <a:pt x="783167" y="341562"/>
                    <a:pt x="796057" y="341345"/>
                    <a:pt x="808567" y="338739"/>
                  </a:cubicBezTo>
                  <a:cubicBezTo>
                    <a:pt x="813201" y="337774"/>
                    <a:pt x="816819" y="334006"/>
                    <a:pt x="821267" y="332389"/>
                  </a:cubicBezTo>
                  <a:cubicBezTo>
                    <a:pt x="824648" y="331160"/>
                    <a:pt x="828360" y="331145"/>
                    <a:pt x="831850" y="330273"/>
                  </a:cubicBezTo>
                  <a:cubicBezTo>
                    <a:pt x="839787" y="328289"/>
                    <a:pt x="838193" y="327554"/>
                    <a:pt x="846667" y="323923"/>
                  </a:cubicBezTo>
                  <a:cubicBezTo>
                    <a:pt x="848718" y="323044"/>
                    <a:pt x="850900" y="322512"/>
                    <a:pt x="853017" y="321806"/>
                  </a:cubicBezTo>
                  <a:cubicBezTo>
                    <a:pt x="858661" y="322512"/>
                    <a:pt x="864353" y="322906"/>
                    <a:pt x="869950" y="323923"/>
                  </a:cubicBezTo>
                  <a:cubicBezTo>
                    <a:pt x="887897" y="327186"/>
                    <a:pt x="862613" y="325202"/>
                    <a:pt x="884767" y="328156"/>
                  </a:cubicBezTo>
                  <a:cubicBezTo>
                    <a:pt x="892492" y="329186"/>
                    <a:pt x="900289" y="329567"/>
                    <a:pt x="908050" y="330273"/>
                  </a:cubicBezTo>
                  <a:cubicBezTo>
                    <a:pt x="916517" y="329567"/>
                    <a:pt x="925020" y="329210"/>
                    <a:pt x="933450" y="328156"/>
                  </a:cubicBezTo>
                  <a:cubicBezTo>
                    <a:pt x="937731" y="327621"/>
                    <a:pt x="952217" y="322873"/>
                    <a:pt x="954617" y="321806"/>
                  </a:cubicBezTo>
                  <a:cubicBezTo>
                    <a:pt x="956942" y="320773"/>
                    <a:pt x="958642" y="318606"/>
                    <a:pt x="960967" y="317573"/>
                  </a:cubicBezTo>
                  <a:cubicBezTo>
                    <a:pt x="965045" y="315761"/>
                    <a:pt x="973667" y="313339"/>
                    <a:pt x="973667" y="313339"/>
                  </a:cubicBezTo>
                  <a:cubicBezTo>
                    <a:pt x="979743" y="313947"/>
                    <a:pt x="993554" y="313758"/>
                    <a:pt x="1001184" y="317573"/>
                  </a:cubicBezTo>
                  <a:cubicBezTo>
                    <a:pt x="1003459" y="318711"/>
                    <a:pt x="1005417" y="320395"/>
                    <a:pt x="1007534" y="321806"/>
                  </a:cubicBezTo>
                  <a:cubicBezTo>
                    <a:pt x="1020523" y="341291"/>
                    <a:pt x="999704" y="310959"/>
                    <a:pt x="1020234" y="336623"/>
                  </a:cubicBezTo>
                  <a:cubicBezTo>
                    <a:pt x="1039372" y="360546"/>
                    <a:pt x="1021350" y="341975"/>
                    <a:pt x="1032934" y="353556"/>
                  </a:cubicBezTo>
                  <a:cubicBezTo>
                    <a:pt x="1033639" y="355673"/>
                    <a:pt x="1034052" y="357910"/>
                    <a:pt x="1035050" y="359906"/>
                  </a:cubicBezTo>
                  <a:cubicBezTo>
                    <a:pt x="1036188" y="362181"/>
                    <a:pt x="1037485" y="364457"/>
                    <a:pt x="1039284" y="366256"/>
                  </a:cubicBezTo>
                  <a:cubicBezTo>
                    <a:pt x="1043387" y="370358"/>
                    <a:pt x="1046820" y="370884"/>
                    <a:pt x="1051984" y="372606"/>
                  </a:cubicBezTo>
                  <a:cubicBezTo>
                    <a:pt x="1060451" y="371900"/>
                    <a:pt x="1069070" y="372239"/>
                    <a:pt x="1077384" y="370489"/>
                  </a:cubicBezTo>
                  <a:cubicBezTo>
                    <a:pt x="1082642" y="369382"/>
                    <a:pt x="1087103" y="365838"/>
                    <a:pt x="1092200" y="364139"/>
                  </a:cubicBezTo>
                  <a:cubicBezTo>
                    <a:pt x="1095613" y="363001"/>
                    <a:pt x="1099256" y="362728"/>
                    <a:pt x="1102784" y="362023"/>
                  </a:cubicBezTo>
                  <a:cubicBezTo>
                    <a:pt x="1117340" y="352318"/>
                    <a:pt x="1110657" y="355165"/>
                    <a:pt x="1121834" y="351439"/>
                  </a:cubicBezTo>
                  <a:cubicBezTo>
                    <a:pt x="1126516" y="346757"/>
                    <a:pt x="1128639" y="343803"/>
                    <a:pt x="1134534" y="340856"/>
                  </a:cubicBezTo>
                  <a:cubicBezTo>
                    <a:pt x="1136530" y="339858"/>
                    <a:pt x="1138888" y="339737"/>
                    <a:pt x="1140884" y="338739"/>
                  </a:cubicBezTo>
                  <a:cubicBezTo>
                    <a:pt x="1146780" y="335791"/>
                    <a:pt x="1146847" y="333098"/>
                    <a:pt x="1153584" y="332389"/>
                  </a:cubicBezTo>
                  <a:cubicBezTo>
                    <a:pt x="1164833" y="331205"/>
                    <a:pt x="1176161" y="330978"/>
                    <a:pt x="1187450" y="330273"/>
                  </a:cubicBezTo>
                  <a:cubicBezTo>
                    <a:pt x="1190272" y="330978"/>
                    <a:pt x="1193315" y="331088"/>
                    <a:pt x="1195917" y="332389"/>
                  </a:cubicBezTo>
                  <a:cubicBezTo>
                    <a:pt x="1201466" y="335163"/>
                    <a:pt x="1200704" y="340674"/>
                    <a:pt x="1204384" y="345089"/>
                  </a:cubicBezTo>
                  <a:cubicBezTo>
                    <a:pt x="1206013" y="347043"/>
                    <a:pt x="1208617" y="347912"/>
                    <a:pt x="1210734" y="349323"/>
                  </a:cubicBezTo>
                  <a:cubicBezTo>
                    <a:pt x="1214090" y="359394"/>
                    <a:pt x="1210497" y="352944"/>
                    <a:pt x="1219200" y="359906"/>
                  </a:cubicBezTo>
                  <a:cubicBezTo>
                    <a:pt x="1220758" y="361153"/>
                    <a:pt x="1221581" y="363398"/>
                    <a:pt x="1223434" y="364139"/>
                  </a:cubicBezTo>
                  <a:cubicBezTo>
                    <a:pt x="1225399" y="364925"/>
                    <a:pt x="1227667" y="364139"/>
                    <a:pt x="1229784" y="364139"/>
                  </a:cubicBezTo>
                </a:path>
              </a:pathLst>
            </a:custGeom>
            <a:noFill/>
            <a:ln w="28575">
              <a:solidFill>
                <a:srgbClr val="87CB3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  <p:sp>
          <p:nvSpPr>
            <p:cNvPr id="193" name="Freeform 192"/>
            <p:cNvSpPr/>
            <p:nvPr/>
          </p:nvSpPr>
          <p:spPr>
            <a:xfrm>
              <a:off x="4205245" y="4964316"/>
              <a:ext cx="1244600" cy="176805"/>
            </a:xfrm>
            <a:custGeom>
              <a:avLst/>
              <a:gdLst>
                <a:gd name="connsiteX0" fmla="*/ 0 w 1244600"/>
                <a:gd name="connsiteY0" fmla="*/ 79838 h 176805"/>
                <a:gd name="connsiteX1" fmla="*/ 49213 w 1244600"/>
                <a:gd name="connsiteY1" fmla="*/ 463 h 176805"/>
                <a:gd name="connsiteX2" fmla="*/ 53975 w 1244600"/>
                <a:gd name="connsiteY2" fmla="*/ 2050 h 176805"/>
                <a:gd name="connsiteX3" fmla="*/ 58738 w 1244600"/>
                <a:gd name="connsiteY3" fmla="*/ 6813 h 176805"/>
                <a:gd name="connsiteX4" fmla="*/ 61913 w 1244600"/>
                <a:gd name="connsiteY4" fmla="*/ 11575 h 176805"/>
                <a:gd name="connsiteX5" fmla="*/ 66675 w 1244600"/>
                <a:gd name="connsiteY5" fmla="*/ 22688 h 176805"/>
                <a:gd name="connsiteX6" fmla="*/ 68263 w 1244600"/>
                <a:gd name="connsiteY6" fmla="*/ 32213 h 176805"/>
                <a:gd name="connsiteX7" fmla="*/ 71438 w 1244600"/>
                <a:gd name="connsiteY7" fmla="*/ 41738 h 176805"/>
                <a:gd name="connsiteX8" fmla="*/ 73025 w 1244600"/>
                <a:gd name="connsiteY8" fmla="*/ 54438 h 176805"/>
                <a:gd name="connsiteX9" fmla="*/ 76200 w 1244600"/>
                <a:gd name="connsiteY9" fmla="*/ 68725 h 176805"/>
                <a:gd name="connsiteX10" fmla="*/ 82550 w 1244600"/>
                <a:gd name="connsiteY10" fmla="*/ 78250 h 176805"/>
                <a:gd name="connsiteX11" fmla="*/ 93663 w 1244600"/>
                <a:gd name="connsiteY11" fmla="*/ 81425 h 176805"/>
                <a:gd name="connsiteX12" fmla="*/ 115888 w 1244600"/>
                <a:gd name="connsiteY12" fmla="*/ 79838 h 176805"/>
                <a:gd name="connsiteX13" fmla="*/ 127000 w 1244600"/>
                <a:gd name="connsiteY13" fmla="*/ 75075 h 176805"/>
                <a:gd name="connsiteX14" fmla="*/ 133350 w 1244600"/>
                <a:gd name="connsiteY14" fmla="*/ 73488 h 176805"/>
                <a:gd name="connsiteX15" fmla="*/ 142875 w 1244600"/>
                <a:gd name="connsiteY15" fmla="*/ 67138 h 176805"/>
                <a:gd name="connsiteX16" fmla="*/ 152400 w 1244600"/>
                <a:gd name="connsiteY16" fmla="*/ 62375 h 176805"/>
                <a:gd name="connsiteX17" fmla="*/ 160338 w 1244600"/>
                <a:gd name="connsiteY17" fmla="*/ 63963 h 176805"/>
                <a:gd name="connsiteX18" fmla="*/ 161925 w 1244600"/>
                <a:gd name="connsiteY18" fmla="*/ 70313 h 176805"/>
                <a:gd name="connsiteX19" fmla="*/ 165100 w 1244600"/>
                <a:gd name="connsiteY19" fmla="*/ 89363 h 176805"/>
                <a:gd name="connsiteX20" fmla="*/ 168275 w 1244600"/>
                <a:gd name="connsiteY20" fmla="*/ 133813 h 176805"/>
                <a:gd name="connsiteX21" fmla="*/ 171450 w 1244600"/>
                <a:gd name="connsiteY21" fmla="*/ 143338 h 176805"/>
                <a:gd name="connsiteX22" fmla="*/ 174625 w 1244600"/>
                <a:gd name="connsiteY22" fmla="*/ 148100 h 176805"/>
                <a:gd name="connsiteX23" fmla="*/ 182563 w 1244600"/>
                <a:gd name="connsiteY23" fmla="*/ 162388 h 176805"/>
                <a:gd name="connsiteX24" fmla="*/ 187325 w 1244600"/>
                <a:gd name="connsiteY24" fmla="*/ 163975 h 176805"/>
                <a:gd name="connsiteX25" fmla="*/ 188913 w 1244600"/>
                <a:gd name="connsiteY25" fmla="*/ 168738 h 176805"/>
                <a:gd name="connsiteX26" fmla="*/ 200025 w 1244600"/>
                <a:gd name="connsiteY26" fmla="*/ 173500 h 176805"/>
                <a:gd name="connsiteX27" fmla="*/ 204788 w 1244600"/>
                <a:gd name="connsiteY27" fmla="*/ 176675 h 176805"/>
                <a:gd name="connsiteX28" fmla="*/ 223838 w 1244600"/>
                <a:gd name="connsiteY28" fmla="*/ 175088 h 176805"/>
                <a:gd name="connsiteX29" fmla="*/ 233363 w 1244600"/>
                <a:gd name="connsiteY29" fmla="*/ 170325 h 176805"/>
                <a:gd name="connsiteX30" fmla="*/ 238125 w 1244600"/>
                <a:gd name="connsiteY30" fmla="*/ 168738 h 176805"/>
                <a:gd name="connsiteX31" fmla="*/ 249238 w 1244600"/>
                <a:gd name="connsiteY31" fmla="*/ 163975 h 176805"/>
                <a:gd name="connsiteX32" fmla="*/ 254000 w 1244600"/>
                <a:gd name="connsiteY32" fmla="*/ 160800 h 176805"/>
                <a:gd name="connsiteX33" fmla="*/ 271463 w 1244600"/>
                <a:gd name="connsiteY33" fmla="*/ 149688 h 176805"/>
                <a:gd name="connsiteX34" fmla="*/ 282575 w 1244600"/>
                <a:gd name="connsiteY34" fmla="*/ 135400 h 176805"/>
                <a:gd name="connsiteX35" fmla="*/ 292100 w 1244600"/>
                <a:gd name="connsiteY35" fmla="*/ 129050 h 176805"/>
                <a:gd name="connsiteX36" fmla="*/ 296863 w 1244600"/>
                <a:gd name="connsiteY36" fmla="*/ 125875 h 176805"/>
                <a:gd name="connsiteX37" fmla="*/ 303213 w 1244600"/>
                <a:gd name="connsiteY37" fmla="*/ 122700 h 176805"/>
                <a:gd name="connsiteX38" fmla="*/ 315913 w 1244600"/>
                <a:gd name="connsiteY38" fmla="*/ 116350 h 176805"/>
                <a:gd name="connsiteX39" fmla="*/ 320675 w 1244600"/>
                <a:gd name="connsiteY39" fmla="*/ 113175 h 176805"/>
                <a:gd name="connsiteX40" fmla="*/ 328613 w 1244600"/>
                <a:gd name="connsiteY40" fmla="*/ 106825 h 176805"/>
                <a:gd name="connsiteX41" fmla="*/ 336550 w 1244600"/>
                <a:gd name="connsiteY41" fmla="*/ 105238 h 176805"/>
                <a:gd name="connsiteX42" fmla="*/ 344488 w 1244600"/>
                <a:gd name="connsiteY42" fmla="*/ 100475 h 176805"/>
                <a:gd name="connsiteX43" fmla="*/ 350838 w 1244600"/>
                <a:gd name="connsiteY43" fmla="*/ 97300 h 176805"/>
                <a:gd name="connsiteX44" fmla="*/ 355600 w 1244600"/>
                <a:gd name="connsiteY44" fmla="*/ 92538 h 176805"/>
                <a:gd name="connsiteX45" fmla="*/ 377825 w 1244600"/>
                <a:gd name="connsiteY45" fmla="*/ 79838 h 176805"/>
                <a:gd name="connsiteX46" fmla="*/ 393700 w 1244600"/>
                <a:gd name="connsiteY46" fmla="*/ 70313 h 176805"/>
                <a:gd name="connsiteX47" fmla="*/ 400050 w 1244600"/>
                <a:gd name="connsiteY47" fmla="*/ 65550 h 176805"/>
                <a:gd name="connsiteX48" fmla="*/ 407988 w 1244600"/>
                <a:gd name="connsiteY48" fmla="*/ 63963 h 176805"/>
                <a:gd name="connsiteX49" fmla="*/ 463550 w 1244600"/>
                <a:gd name="connsiteY49" fmla="*/ 65550 h 176805"/>
                <a:gd name="connsiteX50" fmla="*/ 471488 w 1244600"/>
                <a:gd name="connsiteY50" fmla="*/ 67138 h 176805"/>
                <a:gd name="connsiteX51" fmla="*/ 481013 w 1244600"/>
                <a:gd name="connsiteY51" fmla="*/ 75075 h 176805"/>
                <a:gd name="connsiteX52" fmla="*/ 496888 w 1244600"/>
                <a:gd name="connsiteY52" fmla="*/ 81425 h 176805"/>
                <a:gd name="connsiteX53" fmla="*/ 501650 w 1244600"/>
                <a:gd name="connsiteY53" fmla="*/ 84600 h 176805"/>
                <a:gd name="connsiteX54" fmla="*/ 514350 w 1244600"/>
                <a:gd name="connsiteY54" fmla="*/ 87775 h 176805"/>
                <a:gd name="connsiteX55" fmla="*/ 533400 w 1244600"/>
                <a:gd name="connsiteY55" fmla="*/ 92538 h 176805"/>
                <a:gd name="connsiteX56" fmla="*/ 563563 w 1244600"/>
                <a:gd name="connsiteY56" fmla="*/ 100475 h 176805"/>
                <a:gd name="connsiteX57" fmla="*/ 593725 w 1244600"/>
                <a:gd name="connsiteY57" fmla="*/ 98888 h 176805"/>
                <a:gd name="connsiteX58" fmla="*/ 606425 w 1244600"/>
                <a:gd name="connsiteY58" fmla="*/ 95713 h 176805"/>
                <a:gd name="connsiteX59" fmla="*/ 614363 w 1244600"/>
                <a:gd name="connsiteY59" fmla="*/ 94125 h 176805"/>
                <a:gd name="connsiteX60" fmla="*/ 630238 w 1244600"/>
                <a:gd name="connsiteY60" fmla="*/ 89363 h 176805"/>
                <a:gd name="connsiteX61" fmla="*/ 638175 w 1244600"/>
                <a:gd name="connsiteY61" fmla="*/ 86188 h 176805"/>
                <a:gd name="connsiteX62" fmla="*/ 647700 w 1244600"/>
                <a:gd name="connsiteY62" fmla="*/ 84600 h 176805"/>
                <a:gd name="connsiteX63" fmla="*/ 652463 w 1244600"/>
                <a:gd name="connsiteY63" fmla="*/ 83013 h 176805"/>
                <a:gd name="connsiteX64" fmla="*/ 663575 w 1244600"/>
                <a:gd name="connsiteY64" fmla="*/ 76663 h 176805"/>
                <a:gd name="connsiteX65" fmla="*/ 673100 w 1244600"/>
                <a:gd name="connsiteY65" fmla="*/ 71900 h 176805"/>
                <a:gd name="connsiteX66" fmla="*/ 704850 w 1244600"/>
                <a:gd name="connsiteY66" fmla="*/ 73488 h 176805"/>
                <a:gd name="connsiteX67" fmla="*/ 715963 w 1244600"/>
                <a:gd name="connsiteY67" fmla="*/ 76663 h 176805"/>
                <a:gd name="connsiteX68" fmla="*/ 722313 w 1244600"/>
                <a:gd name="connsiteY68" fmla="*/ 78250 h 176805"/>
                <a:gd name="connsiteX69" fmla="*/ 741363 w 1244600"/>
                <a:gd name="connsiteY69" fmla="*/ 84600 h 176805"/>
                <a:gd name="connsiteX70" fmla="*/ 746125 w 1244600"/>
                <a:gd name="connsiteY70" fmla="*/ 86188 h 176805"/>
                <a:gd name="connsiteX71" fmla="*/ 750888 w 1244600"/>
                <a:gd name="connsiteY71" fmla="*/ 87775 h 176805"/>
                <a:gd name="connsiteX72" fmla="*/ 769938 w 1244600"/>
                <a:gd name="connsiteY72" fmla="*/ 83013 h 176805"/>
                <a:gd name="connsiteX73" fmla="*/ 785813 w 1244600"/>
                <a:gd name="connsiteY73" fmla="*/ 76663 h 176805"/>
                <a:gd name="connsiteX74" fmla="*/ 806450 w 1244600"/>
                <a:gd name="connsiteY74" fmla="*/ 71900 h 176805"/>
                <a:gd name="connsiteX75" fmla="*/ 811213 w 1244600"/>
                <a:gd name="connsiteY75" fmla="*/ 70313 h 176805"/>
                <a:gd name="connsiteX76" fmla="*/ 822325 w 1244600"/>
                <a:gd name="connsiteY76" fmla="*/ 68725 h 176805"/>
                <a:gd name="connsiteX77" fmla="*/ 833438 w 1244600"/>
                <a:gd name="connsiteY77" fmla="*/ 65550 h 176805"/>
                <a:gd name="connsiteX78" fmla="*/ 855663 w 1244600"/>
                <a:gd name="connsiteY78" fmla="*/ 63963 h 176805"/>
                <a:gd name="connsiteX79" fmla="*/ 887413 w 1244600"/>
                <a:gd name="connsiteY79" fmla="*/ 65550 h 176805"/>
                <a:gd name="connsiteX80" fmla="*/ 892175 w 1244600"/>
                <a:gd name="connsiteY80" fmla="*/ 68725 h 176805"/>
                <a:gd name="connsiteX81" fmla="*/ 901700 w 1244600"/>
                <a:gd name="connsiteY81" fmla="*/ 71900 h 176805"/>
                <a:gd name="connsiteX82" fmla="*/ 912813 w 1244600"/>
                <a:gd name="connsiteY82" fmla="*/ 78250 h 176805"/>
                <a:gd name="connsiteX83" fmla="*/ 917575 w 1244600"/>
                <a:gd name="connsiteY83" fmla="*/ 81425 h 176805"/>
                <a:gd name="connsiteX84" fmla="*/ 923925 w 1244600"/>
                <a:gd name="connsiteY84" fmla="*/ 83013 h 176805"/>
                <a:gd name="connsiteX85" fmla="*/ 952500 w 1244600"/>
                <a:gd name="connsiteY85" fmla="*/ 86188 h 176805"/>
                <a:gd name="connsiteX86" fmla="*/ 962025 w 1244600"/>
                <a:gd name="connsiteY86" fmla="*/ 87775 h 176805"/>
                <a:gd name="connsiteX87" fmla="*/ 985838 w 1244600"/>
                <a:gd name="connsiteY87" fmla="*/ 89363 h 176805"/>
                <a:gd name="connsiteX88" fmla="*/ 1008063 w 1244600"/>
                <a:gd name="connsiteY88" fmla="*/ 89363 h 176805"/>
                <a:gd name="connsiteX89" fmla="*/ 1014413 w 1244600"/>
                <a:gd name="connsiteY89" fmla="*/ 84600 h 176805"/>
                <a:gd name="connsiteX90" fmla="*/ 1017588 w 1244600"/>
                <a:gd name="connsiteY90" fmla="*/ 68725 h 176805"/>
                <a:gd name="connsiteX91" fmla="*/ 1019175 w 1244600"/>
                <a:gd name="connsiteY91" fmla="*/ 62375 h 176805"/>
                <a:gd name="connsiteX92" fmla="*/ 1027113 w 1244600"/>
                <a:gd name="connsiteY92" fmla="*/ 49675 h 176805"/>
                <a:gd name="connsiteX93" fmla="*/ 1030288 w 1244600"/>
                <a:gd name="connsiteY93" fmla="*/ 44913 h 176805"/>
                <a:gd name="connsiteX94" fmla="*/ 1035050 w 1244600"/>
                <a:gd name="connsiteY94" fmla="*/ 40150 h 176805"/>
                <a:gd name="connsiteX95" fmla="*/ 1039813 w 1244600"/>
                <a:gd name="connsiteY95" fmla="*/ 33800 h 176805"/>
                <a:gd name="connsiteX96" fmla="*/ 1046163 w 1244600"/>
                <a:gd name="connsiteY96" fmla="*/ 30625 h 176805"/>
                <a:gd name="connsiteX97" fmla="*/ 1084263 w 1244600"/>
                <a:gd name="connsiteY97" fmla="*/ 32213 h 176805"/>
                <a:gd name="connsiteX98" fmla="*/ 1089025 w 1244600"/>
                <a:gd name="connsiteY98" fmla="*/ 33800 h 176805"/>
                <a:gd name="connsiteX99" fmla="*/ 1093788 w 1244600"/>
                <a:gd name="connsiteY99" fmla="*/ 36975 h 176805"/>
                <a:gd name="connsiteX100" fmla="*/ 1106488 w 1244600"/>
                <a:gd name="connsiteY100" fmla="*/ 54438 h 176805"/>
                <a:gd name="connsiteX101" fmla="*/ 1116013 w 1244600"/>
                <a:gd name="connsiteY101" fmla="*/ 62375 h 176805"/>
                <a:gd name="connsiteX102" fmla="*/ 1125538 w 1244600"/>
                <a:gd name="connsiteY102" fmla="*/ 67138 h 176805"/>
                <a:gd name="connsiteX103" fmla="*/ 1131888 w 1244600"/>
                <a:gd name="connsiteY103" fmla="*/ 71900 h 176805"/>
                <a:gd name="connsiteX104" fmla="*/ 1144588 w 1244600"/>
                <a:gd name="connsiteY104" fmla="*/ 78250 h 176805"/>
                <a:gd name="connsiteX105" fmla="*/ 1157288 w 1244600"/>
                <a:gd name="connsiteY105" fmla="*/ 86188 h 176805"/>
                <a:gd name="connsiteX106" fmla="*/ 1163638 w 1244600"/>
                <a:gd name="connsiteY106" fmla="*/ 95713 h 176805"/>
                <a:gd name="connsiteX107" fmla="*/ 1165225 w 1244600"/>
                <a:gd name="connsiteY107" fmla="*/ 100475 h 176805"/>
                <a:gd name="connsiteX108" fmla="*/ 1174750 w 1244600"/>
                <a:gd name="connsiteY108" fmla="*/ 103650 h 176805"/>
                <a:gd name="connsiteX109" fmla="*/ 1203325 w 1244600"/>
                <a:gd name="connsiteY109" fmla="*/ 102063 h 176805"/>
                <a:gd name="connsiteX110" fmla="*/ 1228725 w 1244600"/>
                <a:gd name="connsiteY110" fmla="*/ 98888 h 176805"/>
                <a:gd name="connsiteX111" fmla="*/ 1239838 w 1244600"/>
                <a:gd name="connsiteY111" fmla="*/ 94125 h 176805"/>
                <a:gd name="connsiteX112" fmla="*/ 1244600 w 1244600"/>
                <a:gd name="connsiteY112" fmla="*/ 92538 h 176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1244600" h="176805">
                  <a:moveTo>
                    <a:pt x="0" y="79838"/>
                  </a:moveTo>
                  <a:cubicBezTo>
                    <a:pt x="16404" y="53380"/>
                    <a:pt x="31466" y="26040"/>
                    <a:pt x="49213" y="463"/>
                  </a:cubicBezTo>
                  <a:cubicBezTo>
                    <a:pt x="50167" y="-912"/>
                    <a:pt x="52583" y="1122"/>
                    <a:pt x="53975" y="2050"/>
                  </a:cubicBezTo>
                  <a:cubicBezTo>
                    <a:pt x="55843" y="3295"/>
                    <a:pt x="57301" y="5088"/>
                    <a:pt x="58738" y="6813"/>
                  </a:cubicBezTo>
                  <a:cubicBezTo>
                    <a:pt x="59959" y="8279"/>
                    <a:pt x="60966" y="9919"/>
                    <a:pt x="61913" y="11575"/>
                  </a:cubicBezTo>
                  <a:cubicBezTo>
                    <a:pt x="63680" y="14667"/>
                    <a:pt x="65865" y="19042"/>
                    <a:pt x="66675" y="22688"/>
                  </a:cubicBezTo>
                  <a:cubicBezTo>
                    <a:pt x="67373" y="25830"/>
                    <a:pt x="67482" y="29090"/>
                    <a:pt x="68263" y="32213"/>
                  </a:cubicBezTo>
                  <a:cubicBezTo>
                    <a:pt x="69075" y="35460"/>
                    <a:pt x="71438" y="41738"/>
                    <a:pt x="71438" y="41738"/>
                  </a:cubicBezTo>
                  <a:cubicBezTo>
                    <a:pt x="71967" y="45971"/>
                    <a:pt x="72422" y="50215"/>
                    <a:pt x="73025" y="54438"/>
                  </a:cubicBezTo>
                  <a:cubicBezTo>
                    <a:pt x="73372" y="56869"/>
                    <a:pt x="74383" y="65455"/>
                    <a:pt x="76200" y="68725"/>
                  </a:cubicBezTo>
                  <a:cubicBezTo>
                    <a:pt x="78053" y="72061"/>
                    <a:pt x="78930" y="77043"/>
                    <a:pt x="82550" y="78250"/>
                  </a:cubicBezTo>
                  <a:cubicBezTo>
                    <a:pt x="89383" y="80528"/>
                    <a:pt x="85689" y="79432"/>
                    <a:pt x="93663" y="81425"/>
                  </a:cubicBezTo>
                  <a:cubicBezTo>
                    <a:pt x="101071" y="80896"/>
                    <a:pt x="108512" y="80706"/>
                    <a:pt x="115888" y="79838"/>
                  </a:cubicBezTo>
                  <a:cubicBezTo>
                    <a:pt x="119714" y="79388"/>
                    <a:pt x="123653" y="76330"/>
                    <a:pt x="127000" y="75075"/>
                  </a:cubicBezTo>
                  <a:cubicBezTo>
                    <a:pt x="129043" y="74309"/>
                    <a:pt x="131233" y="74017"/>
                    <a:pt x="133350" y="73488"/>
                  </a:cubicBezTo>
                  <a:cubicBezTo>
                    <a:pt x="136525" y="71371"/>
                    <a:pt x="139255" y="68345"/>
                    <a:pt x="142875" y="67138"/>
                  </a:cubicBezTo>
                  <a:cubicBezTo>
                    <a:pt x="149448" y="64947"/>
                    <a:pt x="146246" y="66478"/>
                    <a:pt x="152400" y="62375"/>
                  </a:cubicBezTo>
                  <a:cubicBezTo>
                    <a:pt x="155046" y="62904"/>
                    <a:pt x="158265" y="62235"/>
                    <a:pt x="160338" y="63963"/>
                  </a:cubicBezTo>
                  <a:cubicBezTo>
                    <a:pt x="162014" y="65360"/>
                    <a:pt x="161523" y="68169"/>
                    <a:pt x="161925" y="70313"/>
                  </a:cubicBezTo>
                  <a:cubicBezTo>
                    <a:pt x="163111" y="76640"/>
                    <a:pt x="165100" y="89363"/>
                    <a:pt x="165100" y="89363"/>
                  </a:cubicBezTo>
                  <a:cubicBezTo>
                    <a:pt x="165566" y="100071"/>
                    <a:pt x="164574" y="120242"/>
                    <a:pt x="168275" y="133813"/>
                  </a:cubicBezTo>
                  <a:cubicBezTo>
                    <a:pt x="169155" y="137042"/>
                    <a:pt x="169593" y="140553"/>
                    <a:pt x="171450" y="143338"/>
                  </a:cubicBezTo>
                  <a:cubicBezTo>
                    <a:pt x="172508" y="144925"/>
                    <a:pt x="173772" y="146394"/>
                    <a:pt x="174625" y="148100"/>
                  </a:cubicBezTo>
                  <a:cubicBezTo>
                    <a:pt x="176861" y="152572"/>
                    <a:pt x="176558" y="160387"/>
                    <a:pt x="182563" y="162388"/>
                  </a:cubicBezTo>
                  <a:lnTo>
                    <a:pt x="187325" y="163975"/>
                  </a:lnTo>
                  <a:cubicBezTo>
                    <a:pt x="187854" y="165563"/>
                    <a:pt x="187730" y="167555"/>
                    <a:pt x="188913" y="168738"/>
                  </a:cubicBezTo>
                  <a:cubicBezTo>
                    <a:pt x="190875" y="170700"/>
                    <a:pt x="197178" y="172551"/>
                    <a:pt x="200025" y="173500"/>
                  </a:cubicBezTo>
                  <a:cubicBezTo>
                    <a:pt x="201613" y="174558"/>
                    <a:pt x="202884" y="176548"/>
                    <a:pt x="204788" y="176675"/>
                  </a:cubicBezTo>
                  <a:cubicBezTo>
                    <a:pt x="211146" y="177099"/>
                    <a:pt x="217618" y="176470"/>
                    <a:pt x="223838" y="175088"/>
                  </a:cubicBezTo>
                  <a:cubicBezTo>
                    <a:pt x="227303" y="174318"/>
                    <a:pt x="230119" y="171767"/>
                    <a:pt x="233363" y="170325"/>
                  </a:cubicBezTo>
                  <a:cubicBezTo>
                    <a:pt x="234892" y="169645"/>
                    <a:pt x="236538" y="169267"/>
                    <a:pt x="238125" y="168738"/>
                  </a:cubicBezTo>
                  <a:cubicBezTo>
                    <a:pt x="250085" y="160765"/>
                    <a:pt x="234883" y="170128"/>
                    <a:pt x="249238" y="163975"/>
                  </a:cubicBezTo>
                  <a:cubicBezTo>
                    <a:pt x="250992" y="163223"/>
                    <a:pt x="252382" y="161811"/>
                    <a:pt x="254000" y="160800"/>
                  </a:cubicBezTo>
                  <a:cubicBezTo>
                    <a:pt x="259367" y="157446"/>
                    <a:pt x="266597" y="153581"/>
                    <a:pt x="271463" y="149688"/>
                  </a:cubicBezTo>
                  <a:cubicBezTo>
                    <a:pt x="291844" y="133383"/>
                    <a:pt x="264059" y="153917"/>
                    <a:pt x="282575" y="135400"/>
                  </a:cubicBezTo>
                  <a:cubicBezTo>
                    <a:pt x="285273" y="132702"/>
                    <a:pt x="288925" y="131167"/>
                    <a:pt x="292100" y="129050"/>
                  </a:cubicBezTo>
                  <a:cubicBezTo>
                    <a:pt x="293688" y="127992"/>
                    <a:pt x="295156" y="126728"/>
                    <a:pt x="296863" y="125875"/>
                  </a:cubicBezTo>
                  <a:cubicBezTo>
                    <a:pt x="298980" y="124817"/>
                    <a:pt x="301206" y="123954"/>
                    <a:pt x="303213" y="122700"/>
                  </a:cubicBezTo>
                  <a:cubicBezTo>
                    <a:pt x="314007" y="115954"/>
                    <a:pt x="304771" y="119136"/>
                    <a:pt x="315913" y="116350"/>
                  </a:cubicBezTo>
                  <a:cubicBezTo>
                    <a:pt x="317500" y="115292"/>
                    <a:pt x="319149" y="114320"/>
                    <a:pt x="320675" y="113175"/>
                  </a:cubicBezTo>
                  <a:cubicBezTo>
                    <a:pt x="323386" y="111142"/>
                    <a:pt x="325582" y="108340"/>
                    <a:pt x="328613" y="106825"/>
                  </a:cubicBezTo>
                  <a:cubicBezTo>
                    <a:pt x="331026" y="105618"/>
                    <a:pt x="333904" y="105767"/>
                    <a:pt x="336550" y="105238"/>
                  </a:cubicBezTo>
                  <a:cubicBezTo>
                    <a:pt x="339196" y="103650"/>
                    <a:pt x="341791" y="101974"/>
                    <a:pt x="344488" y="100475"/>
                  </a:cubicBezTo>
                  <a:cubicBezTo>
                    <a:pt x="346557" y="99326"/>
                    <a:pt x="348912" y="98675"/>
                    <a:pt x="350838" y="97300"/>
                  </a:cubicBezTo>
                  <a:cubicBezTo>
                    <a:pt x="352665" y="95995"/>
                    <a:pt x="353821" y="93907"/>
                    <a:pt x="355600" y="92538"/>
                  </a:cubicBezTo>
                  <a:cubicBezTo>
                    <a:pt x="370908" y="80762"/>
                    <a:pt x="366003" y="82792"/>
                    <a:pt x="377825" y="79838"/>
                  </a:cubicBezTo>
                  <a:cubicBezTo>
                    <a:pt x="383117" y="76663"/>
                    <a:pt x="388763" y="74016"/>
                    <a:pt x="393700" y="70313"/>
                  </a:cubicBezTo>
                  <a:cubicBezTo>
                    <a:pt x="395817" y="68725"/>
                    <a:pt x="397632" y="66625"/>
                    <a:pt x="400050" y="65550"/>
                  </a:cubicBezTo>
                  <a:cubicBezTo>
                    <a:pt x="402516" y="64454"/>
                    <a:pt x="405342" y="64492"/>
                    <a:pt x="407988" y="63963"/>
                  </a:cubicBezTo>
                  <a:cubicBezTo>
                    <a:pt x="426509" y="64492"/>
                    <a:pt x="445045" y="64625"/>
                    <a:pt x="463550" y="65550"/>
                  </a:cubicBezTo>
                  <a:cubicBezTo>
                    <a:pt x="466245" y="65685"/>
                    <a:pt x="468961" y="66190"/>
                    <a:pt x="471488" y="67138"/>
                  </a:cubicBezTo>
                  <a:cubicBezTo>
                    <a:pt x="480948" y="70686"/>
                    <a:pt x="471571" y="69991"/>
                    <a:pt x="481013" y="75075"/>
                  </a:cubicBezTo>
                  <a:cubicBezTo>
                    <a:pt x="486031" y="77777"/>
                    <a:pt x="492146" y="78263"/>
                    <a:pt x="496888" y="81425"/>
                  </a:cubicBezTo>
                  <a:cubicBezTo>
                    <a:pt x="498475" y="82483"/>
                    <a:pt x="499944" y="83747"/>
                    <a:pt x="501650" y="84600"/>
                  </a:cubicBezTo>
                  <a:cubicBezTo>
                    <a:pt x="504906" y="86228"/>
                    <a:pt x="511327" y="87171"/>
                    <a:pt x="514350" y="87775"/>
                  </a:cubicBezTo>
                  <a:cubicBezTo>
                    <a:pt x="531272" y="94544"/>
                    <a:pt x="512232" y="87653"/>
                    <a:pt x="533400" y="92538"/>
                  </a:cubicBezTo>
                  <a:cubicBezTo>
                    <a:pt x="543530" y="94876"/>
                    <a:pt x="553509" y="97829"/>
                    <a:pt x="563563" y="100475"/>
                  </a:cubicBezTo>
                  <a:cubicBezTo>
                    <a:pt x="573617" y="99946"/>
                    <a:pt x="583719" y="100000"/>
                    <a:pt x="593725" y="98888"/>
                  </a:cubicBezTo>
                  <a:cubicBezTo>
                    <a:pt x="598062" y="98406"/>
                    <a:pt x="602146" y="96569"/>
                    <a:pt x="606425" y="95713"/>
                  </a:cubicBezTo>
                  <a:lnTo>
                    <a:pt x="614363" y="94125"/>
                  </a:lnTo>
                  <a:cubicBezTo>
                    <a:pt x="627662" y="87476"/>
                    <a:pt x="612843" y="94107"/>
                    <a:pt x="630238" y="89363"/>
                  </a:cubicBezTo>
                  <a:cubicBezTo>
                    <a:pt x="632987" y="88613"/>
                    <a:pt x="635426" y="86938"/>
                    <a:pt x="638175" y="86188"/>
                  </a:cubicBezTo>
                  <a:cubicBezTo>
                    <a:pt x="641280" y="85341"/>
                    <a:pt x="644558" y="85298"/>
                    <a:pt x="647700" y="84600"/>
                  </a:cubicBezTo>
                  <a:cubicBezTo>
                    <a:pt x="649334" y="84237"/>
                    <a:pt x="650875" y="83542"/>
                    <a:pt x="652463" y="83013"/>
                  </a:cubicBezTo>
                  <a:cubicBezTo>
                    <a:pt x="664058" y="75282"/>
                    <a:pt x="649485" y="84714"/>
                    <a:pt x="663575" y="76663"/>
                  </a:cubicBezTo>
                  <a:cubicBezTo>
                    <a:pt x="672193" y="71739"/>
                    <a:pt x="664368" y="74812"/>
                    <a:pt x="673100" y="71900"/>
                  </a:cubicBezTo>
                  <a:cubicBezTo>
                    <a:pt x="683683" y="72429"/>
                    <a:pt x="694318" y="72318"/>
                    <a:pt x="704850" y="73488"/>
                  </a:cubicBezTo>
                  <a:cubicBezTo>
                    <a:pt x="708679" y="73913"/>
                    <a:pt x="712246" y="75649"/>
                    <a:pt x="715963" y="76663"/>
                  </a:cubicBezTo>
                  <a:cubicBezTo>
                    <a:pt x="718068" y="77237"/>
                    <a:pt x="720223" y="77623"/>
                    <a:pt x="722313" y="78250"/>
                  </a:cubicBezTo>
                  <a:cubicBezTo>
                    <a:pt x="728700" y="80166"/>
                    <a:pt x="735030" y="82489"/>
                    <a:pt x="741363" y="84600"/>
                  </a:cubicBezTo>
                  <a:lnTo>
                    <a:pt x="746125" y="86188"/>
                  </a:lnTo>
                  <a:lnTo>
                    <a:pt x="750888" y="87775"/>
                  </a:lnTo>
                  <a:cubicBezTo>
                    <a:pt x="760259" y="86214"/>
                    <a:pt x="760952" y="86607"/>
                    <a:pt x="769938" y="83013"/>
                  </a:cubicBezTo>
                  <a:cubicBezTo>
                    <a:pt x="775230" y="80896"/>
                    <a:pt x="780333" y="78229"/>
                    <a:pt x="785813" y="76663"/>
                  </a:cubicBezTo>
                  <a:cubicBezTo>
                    <a:pt x="813954" y="68622"/>
                    <a:pt x="781482" y="77448"/>
                    <a:pt x="806450" y="71900"/>
                  </a:cubicBezTo>
                  <a:cubicBezTo>
                    <a:pt x="808084" y="71537"/>
                    <a:pt x="809572" y="70641"/>
                    <a:pt x="811213" y="70313"/>
                  </a:cubicBezTo>
                  <a:cubicBezTo>
                    <a:pt x="814882" y="69579"/>
                    <a:pt x="818621" y="69254"/>
                    <a:pt x="822325" y="68725"/>
                  </a:cubicBezTo>
                  <a:cubicBezTo>
                    <a:pt x="825331" y="67723"/>
                    <a:pt x="830454" y="65882"/>
                    <a:pt x="833438" y="65550"/>
                  </a:cubicBezTo>
                  <a:cubicBezTo>
                    <a:pt x="840820" y="64730"/>
                    <a:pt x="848255" y="64492"/>
                    <a:pt x="855663" y="63963"/>
                  </a:cubicBezTo>
                  <a:cubicBezTo>
                    <a:pt x="866246" y="64492"/>
                    <a:pt x="876905" y="64180"/>
                    <a:pt x="887413" y="65550"/>
                  </a:cubicBezTo>
                  <a:cubicBezTo>
                    <a:pt x="889305" y="65797"/>
                    <a:pt x="890432" y="67950"/>
                    <a:pt x="892175" y="68725"/>
                  </a:cubicBezTo>
                  <a:cubicBezTo>
                    <a:pt x="895233" y="70084"/>
                    <a:pt x="901700" y="71900"/>
                    <a:pt x="901700" y="71900"/>
                  </a:cubicBezTo>
                  <a:cubicBezTo>
                    <a:pt x="913311" y="79640"/>
                    <a:pt x="898706" y="70188"/>
                    <a:pt x="912813" y="78250"/>
                  </a:cubicBezTo>
                  <a:cubicBezTo>
                    <a:pt x="914469" y="79197"/>
                    <a:pt x="915821" y="80673"/>
                    <a:pt x="917575" y="81425"/>
                  </a:cubicBezTo>
                  <a:cubicBezTo>
                    <a:pt x="919580" y="82285"/>
                    <a:pt x="921786" y="82585"/>
                    <a:pt x="923925" y="83013"/>
                  </a:cubicBezTo>
                  <a:cubicBezTo>
                    <a:pt x="937307" y="85689"/>
                    <a:pt x="935049" y="84249"/>
                    <a:pt x="952500" y="86188"/>
                  </a:cubicBezTo>
                  <a:cubicBezTo>
                    <a:pt x="955699" y="86543"/>
                    <a:pt x="958821" y="87470"/>
                    <a:pt x="962025" y="87775"/>
                  </a:cubicBezTo>
                  <a:cubicBezTo>
                    <a:pt x="969944" y="88529"/>
                    <a:pt x="977900" y="88834"/>
                    <a:pt x="985838" y="89363"/>
                  </a:cubicBezTo>
                  <a:cubicBezTo>
                    <a:pt x="994541" y="92263"/>
                    <a:pt x="994539" y="92969"/>
                    <a:pt x="1008063" y="89363"/>
                  </a:cubicBezTo>
                  <a:cubicBezTo>
                    <a:pt x="1010620" y="88681"/>
                    <a:pt x="1012296" y="86188"/>
                    <a:pt x="1014413" y="84600"/>
                  </a:cubicBezTo>
                  <a:cubicBezTo>
                    <a:pt x="1017672" y="74821"/>
                    <a:pt x="1014670" y="84776"/>
                    <a:pt x="1017588" y="68725"/>
                  </a:cubicBezTo>
                  <a:cubicBezTo>
                    <a:pt x="1017978" y="66578"/>
                    <a:pt x="1018199" y="64326"/>
                    <a:pt x="1019175" y="62375"/>
                  </a:cubicBezTo>
                  <a:cubicBezTo>
                    <a:pt x="1021408" y="57910"/>
                    <a:pt x="1024433" y="53887"/>
                    <a:pt x="1027113" y="49675"/>
                  </a:cubicBezTo>
                  <a:cubicBezTo>
                    <a:pt x="1028137" y="48065"/>
                    <a:pt x="1028939" y="46262"/>
                    <a:pt x="1030288" y="44913"/>
                  </a:cubicBezTo>
                  <a:cubicBezTo>
                    <a:pt x="1031875" y="43325"/>
                    <a:pt x="1033589" y="41855"/>
                    <a:pt x="1035050" y="40150"/>
                  </a:cubicBezTo>
                  <a:cubicBezTo>
                    <a:pt x="1036772" y="38141"/>
                    <a:pt x="1037804" y="35522"/>
                    <a:pt x="1039813" y="33800"/>
                  </a:cubicBezTo>
                  <a:cubicBezTo>
                    <a:pt x="1041610" y="32260"/>
                    <a:pt x="1044046" y="31683"/>
                    <a:pt x="1046163" y="30625"/>
                  </a:cubicBezTo>
                  <a:cubicBezTo>
                    <a:pt x="1058863" y="31154"/>
                    <a:pt x="1071587" y="31274"/>
                    <a:pt x="1084263" y="32213"/>
                  </a:cubicBezTo>
                  <a:cubicBezTo>
                    <a:pt x="1085932" y="32337"/>
                    <a:pt x="1087528" y="33052"/>
                    <a:pt x="1089025" y="33800"/>
                  </a:cubicBezTo>
                  <a:cubicBezTo>
                    <a:pt x="1090732" y="34653"/>
                    <a:pt x="1092200" y="35917"/>
                    <a:pt x="1093788" y="36975"/>
                  </a:cubicBezTo>
                  <a:cubicBezTo>
                    <a:pt x="1097098" y="41941"/>
                    <a:pt x="1102123" y="50073"/>
                    <a:pt x="1106488" y="54438"/>
                  </a:cubicBezTo>
                  <a:cubicBezTo>
                    <a:pt x="1109410" y="57360"/>
                    <a:pt x="1112574" y="60083"/>
                    <a:pt x="1116013" y="62375"/>
                  </a:cubicBezTo>
                  <a:cubicBezTo>
                    <a:pt x="1118967" y="64344"/>
                    <a:pt x="1122494" y="65312"/>
                    <a:pt x="1125538" y="67138"/>
                  </a:cubicBezTo>
                  <a:cubicBezTo>
                    <a:pt x="1127807" y="68499"/>
                    <a:pt x="1129603" y="70567"/>
                    <a:pt x="1131888" y="71900"/>
                  </a:cubicBezTo>
                  <a:cubicBezTo>
                    <a:pt x="1135976" y="74285"/>
                    <a:pt x="1140530" y="75815"/>
                    <a:pt x="1144588" y="78250"/>
                  </a:cubicBezTo>
                  <a:cubicBezTo>
                    <a:pt x="1154161" y="83995"/>
                    <a:pt x="1149958" y="81302"/>
                    <a:pt x="1157288" y="86188"/>
                  </a:cubicBezTo>
                  <a:cubicBezTo>
                    <a:pt x="1159405" y="89363"/>
                    <a:pt x="1162432" y="92093"/>
                    <a:pt x="1163638" y="95713"/>
                  </a:cubicBezTo>
                  <a:cubicBezTo>
                    <a:pt x="1164167" y="97300"/>
                    <a:pt x="1163863" y="99503"/>
                    <a:pt x="1165225" y="100475"/>
                  </a:cubicBezTo>
                  <a:cubicBezTo>
                    <a:pt x="1167948" y="102420"/>
                    <a:pt x="1174750" y="103650"/>
                    <a:pt x="1174750" y="103650"/>
                  </a:cubicBezTo>
                  <a:lnTo>
                    <a:pt x="1203325" y="102063"/>
                  </a:lnTo>
                  <a:cubicBezTo>
                    <a:pt x="1224600" y="100690"/>
                    <a:pt x="1217667" y="102573"/>
                    <a:pt x="1228725" y="98888"/>
                  </a:cubicBezTo>
                  <a:cubicBezTo>
                    <a:pt x="1235975" y="94055"/>
                    <a:pt x="1230869" y="96688"/>
                    <a:pt x="1239838" y="94125"/>
                  </a:cubicBezTo>
                  <a:cubicBezTo>
                    <a:pt x="1241447" y="93665"/>
                    <a:pt x="1244600" y="92538"/>
                    <a:pt x="1244600" y="92538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</p:grpSp>
      <p:grpSp>
        <p:nvGrpSpPr>
          <p:cNvPr id="239" name="Group 238"/>
          <p:cNvGrpSpPr/>
          <p:nvPr/>
        </p:nvGrpSpPr>
        <p:grpSpPr>
          <a:xfrm>
            <a:off x="5955532" y="3845684"/>
            <a:ext cx="1422400" cy="1516308"/>
            <a:chOff x="5441239" y="3858046"/>
            <a:chExt cx="1422400" cy="1516308"/>
          </a:xfrm>
        </p:grpSpPr>
        <p:sp>
          <p:nvSpPr>
            <p:cNvPr id="177" name="Freeform 176"/>
            <p:cNvSpPr/>
            <p:nvPr/>
          </p:nvSpPr>
          <p:spPr>
            <a:xfrm>
              <a:off x="5441239" y="3858046"/>
              <a:ext cx="1422400" cy="307975"/>
            </a:xfrm>
            <a:custGeom>
              <a:avLst/>
              <a:gdLst>
                <a:gd name="connsiteX0" fmla="*/ 0 w 1422400"/>
                <a:gd name="connsiteY0" fmla="*/ 0 h 307975"/>
                <a:gd name="connsiteX1" fmla="*/ 76200 w 1422400"/>
                <a:gd name="connsiteY1" fmla="*/ 15875 h 307975"/>
                <a:gd name="connsiteX2" fmla="*/ 82550 w 1422400"/>
                <a:gd name="connsiteY2" fmla="*/ 34925 h 307975"/>
                <a:gd name="connsiteX3" fmla="*/ 88900 w 1422400"/>
                <a:gd name="connsiteY3" fmla="*/ 44450 h 307975"/>
                <a:gd name="connsiteX4" fmla="*/ 95250 w 1422400"/>
                <a:gd name="connsiteY4" fmla="*/ 66675 h 307975"/>
                <a:gd name="connsiteX5" fmla="*/ 101600 w 1422400"/>
                <a:gd name="connsiteY5" fmla="*/ 76200 h 307975"/>
                <a:gd name="connsiteX6" fmla="*/ 104775 w 1422400"/>
                <a:gd name="connsiteY6" fmla="*/ 85725 h 307975"/>
                <a:gd name="connsiteX7" fmla="*/ 117475 w 1422400"/>
                <a:gd name="connsiteY7" fmla="*/ 104775 h 307975"/>
                <a:gd name="connsiteX8" fmla="*/ 161925 w 1422400"/>
                <a:gd name="connsiteY8" fmla="*/ 101600 h 307975"/>
                <a:gd name="connsiteX9" fmla="*/ 168275 w 1422400"/>
                <a:gd name="connsiteY9" fmla="*/ 92075 h 307975"/>
                <a:gd name="connsiteX10" fmla="*/ 177800 w 1422400"/>
                <a:gd name="connsiteY10" fmla="*/ 85725 h 307975"/>
                <a:gd name="connsiteX11" fmla="*/ 184150 w 1422400"/>
                <a:gd name="connsiteY11" fmla="*/ 76200 h 307975"/>
                <a:gd name="connsiteX12" fmla="*/ 187325 w 1422400"/>
                <a:gd name="connsiteY12" fmla="*/ 66675 h 307975"/>
                <a:gd name="connsiteX13" fmla="*/ 206375 w 1422400"/>
                <a:gd name="connsiteY13" fmla="*/ 53975 h 307975"/>
                <a:gd name="connsiteX14" fmla="*/ 222250 w 1422400"/>
                <a:gd name="connsiteY14" fmla="*/ 57150 h 307975"/>
                <a:gd name="connsiteX15" fmla="*/ 225425 w 1422400"/>
                <a:gd name="connsiteY15" fmla="*/ 66675 h 307975"/>
                <a:gd name="connsiteX16" fmla="*/ 231775 w 1422400"/>
                <a:gd name="connsiteY16" fmla="*/ 76200 h 307975"/>
                <a:gd name="connsiteX17" fmla="*/ 234950 w 1422400"/>
                <a:gd name="connsiteY17" fmla="*/ 88900 h 307975"/>
                <a:gd name="connsiteX18" fmla="*/ 238125 w 1422400"/>
                <a:gd name="connsiteY18" fmla="*/ 98425 h 307975"/>
                <a:gd name="connsiteX19" fmla="*/ 244475 w 1422400"/>
                <a:gd name="connsiteY19" fmla="*/ 133350 h 307975"/>
                <a:gd name="connsiteX20" fmla="*/ 250825 w 1422400"/>
                <a:gd name="connsiteY20" fmla="*/ 142875 h 307975"/>
                <a:gd name="connsiteX21" fmla="*/ 266700 w 1422400"/>
                <a:gd name="connsiteY21" fmla="*/ 171450 h 307975"/>
                <a:gd name="connsiteX22" fmla="*/ 276225 w 1422400"/>
                <a:gd name="connsiteY22" fmla="*/ 174625 h 307975"/>
                <a:gd name="connsiteX23" fmla="*/ 292100 w 1422400"/>
                <a:gd name="connsiteY23" fmla="*/ 190500 h 307975"/>
                <a:gd name="connsiteX24" fmla="*/ 298450 w 1422400"/>
                <a:gd name="connsiteY24" fmla="*/ 200025 h 307975"/>
                <a:gd name="connsiteX25" fmla="*/ 307975 w 1422400"/>
                <a:gd name="connsiteY25" fmla="*/ 203200 h 307975"/>
                <a:gd name="connsiteX26" fmla="*/ 317500 w 1422400"/>
                <a:gd name="connsiteY26" fmla="*/ 209550 h 307975"/>
                <a:gd name="connsiteX27" fmla="*/ 336550 w 1422400"/>
                <a:gd name="connsiteY27" fmla="*/ 215900 h 307975"/>
                <a:gd name="connsiteX28" fmla="*/ 358775 w 1422400"/>
                <a:gd name="connsiteY28" fmla="*/ 225425 h 307975"/>
                <a:gd name="connsiteX29" fmla="*/ 377825 w 1422400"/>
                <a:gd name="connsiteY29" fmla="*/ 222250 h 307975"/>
                <a:gd name="connsiteX30" fmla="*/ 393700 w 1422400"/>
                <a:gd name="connsiteY30" fmla="*/ 193675 h 307975"/>
                <a:gd name="connsiteX31" fmla="*/ 396875 w 1422400"/>
                <a:gd name="connsiteY31" fmla="*/ 184150 h 307975"/>
                <a:gd name="connsiteX32" fmla="*/ 409575 w 1422400"/>
                <a:gd name="connsiteY32" fmla="*/ 155575 h 307975"/>
                <a:gd name="connsiteX33" fmla="*/ 412750 w 1422400"/>
                <a:gd name="connsiteY33" fmla="*/ 146050 h 307975"/>
                <a:gd name="connsiteX34" fmla="*/ 425450 w 1422400"/>
                <a:gd name="connsiteY34" fmla="*/ 127000 h 307975"/>
                <a:gd name="connsiteX35" fmla="*/ 434975 w 1422400"/>
                <a:gd name="connsiteY35" fmla="*/ 104775 h 307975"/>
                <a:gd name="connsiteX36" fmla="*/ 441325 w 1422400"/>
                <a:gd name="connsiteY36" fmla="*/ 95250 h 307975"/>
                <a:gd name="connsiteX37" fmla="*/ 444500 w 1422400"/>
                <a:gd name="connsiteY37" fmla="*/ 85725 h 307975"/>
                <a:gd name="connsiteX38" fmla="*/ 466725 w 1422400"/>
                <a:gd name="connsiteY38" fmla="*/ 53975 h 307975"/>
                <a:gd name="connsiteX39" fmla="*/ 473075 w 1422400"/>
                <a:gd name="connsiteY39" fmla="*/ 44450 h 307975"/>
                <a:gd name="connsiteX40" fmla="*/ 482600 w 1422400"/>
                <a:gd name="connsiteY40" fmla="*/ 41275 h 307975"/>
                <a:gd name="connsiteX41" fmla="*/ 501650 w 1422400"/>
                <a:gd name="connsiteY41" fmla="*/ 28575 h 307975"/>
                <a:gd name="connsiteX42" fmla="*/ 530225 w 1422400"/>
                <a:gd name="connsiteY42" fmla="*/ 12700 h 307975"/>
                <a:gd name="connsiteX43" fmla="*/ 552450 w 1422400"/>
                <a:gd name="connsiteY43" fmla="*/ 9525 h 307975"/>
                <a:gd name="connsiteX44" fmla="*/ 571500 w 1422400"/>
                <a:gd name="connsiteY44" fmla="*/ 12700 h 307975"/>
                <a:gd name="connsiteX45" fmla="*/ 581025 w 1422400"/>
                <a:gd name="connsiteY45" fmla="*/ 19050 h 307975"/>
                <a:gd name="connsiteX46" fmla="*/ 590550 w 1422400"/>
                <a:gd name="connsiteY46" fmla="*/ 22225 h 307975"/>
                <a:gd name="connsiteX47" fmla="*/ 596900 w 1422400"/>
                <a:gd name="connsiteY47" fmla="*/ 31750 h 307975"/>
                <a:gd name="connsiteX48" fmla="*/ 606425 w 1422400"/>
                <a:gd name="connsiteY48" fmla="*/ 34925 h 307975"/>
                <a:gd name="connsiteX49" fmla="*/ 619125 w 1422400"/>
                <a:gd name="connsiteY49" fmla="*/ 53975 h 307975"/>
                <a:gd name="connsiteX50" fmla="*/ 628650 w 1422400"/>
                <a:gd name="connsiteY50" fmla="*/ 63500 h 307975"/>
                <a:gd name="connsiteX51" fmla="*/ 650875 w 1422400"/>
                <a:gd name="connsiteY51" fmla="*/ 85725 h 307975"/>
                <a:gd name="connsiteX52" fmla="*/ 657225 w 1422400"/>
                <a:gd name="connsiteY52" fmla="*/ 95250 h 307975"/>
                <a:gd name="connsiteX53" fmla="*/ 666750 w 1422400"/>
                <a:gd name="connsiteY53" fmla="*/ 98425 h 307975"/>
                <a:gd name="connsiteX54" fmla="*/ 723900 w 1422400"/>
                <a:gd name="connsiteY54" fmla="*/ 101600 h 307975"/>
                <a:gd name="connsiteX55" fmla="*/ 752475 w 1422400"/>
                <a:gd name="connsiteY55" fmla="*/ 107950 h 307975"/>
                <a:gd name="connsiteX56" fmla="*/ 838200 w 1422400"/>
                <a:gd name="connsiteY56" fmla="*/ 104775 h 307975"/>
                <a:gd name="connsiteX57" fmla="*/ 904875 w 1422400"/>
                <a:gd name="connsiteY57" fmla="*/ 98425 h 307975"/>
                <a:gd name="connsiteX58" fmla="*/ 914400 w 1422400"/>
                <a:gd name="connsiteY58" fmla="*/ 95250 h 307975"/>
                <a:gd name="connsiteX59" fmla="*/ 936625 w 1422400"/>
                <a:gd name="connsiteY59" fmla="*/ 92075 h 307975"/>
                <a:gd name="connsiteX60" fmla="*/ 1101725 w 1422400"/>
                <a:gd name="connsiteY60" fmla="*/ 98425 h 307975"/>
                <a:gd name="connsiteX61" fmla="*/ 1120775 w 1422400"/>
                <a:gd name="connsiteY61" fmla="*/ 101600 h 307975"/>
                <a:gd name="connsiteX62" fmla="*/ 1165225 w 1422400"/>
                <a:gd name="connsiteY62" fmla="*/ 114300 h 307975"/>
                <a:gd name="connsiteX63" fmla="*/ 1193800 w 1422400"/>
                <a:gd name="connsiteY63" fmla="*/ 123825 h 307975"/>
                <a:gd name="connsiteX64" fmla="*/ 1203325 w 1422400"/>
                <a:gd name="connsiteY64" fmla="*/ 127000 h 307975"/>
                <a:gd name="connsiteX65" fmla="*/ 1216025 w 1422400"/>
                <a:gd name="connsiteY65" fmla="*/ 133350 h 307975"/>
                <a:gd name="connsiteX66" fmla="*/ 1244600 w 1422400"/>
                <a:gd name="connsiteY66" fmla="*/ 142875 h 307975"/>
                <a:gd name="connsiteX67" fmla="*/ 1282700 w 1422400"/>
                <a:gd name="connsiteY67" fmla="*/ 155575 h 307975"/>
                <a:gd name="connsiteX68" fmla="*/ 1292225 w 1422400"/>
                <a:gd name="connsiteY68" fmla="*/ 158750 h 307975"/>
                <a:gd name="connsiteX69" fmla="*/ 1301750 w 1422400"/>
                <a:gd name="connsiteY69" fmla="*/ 161925 h 307975"/>
                <a:gd name="connsiteX70" fmla="*/ 1320800 w 1422400"/>
                <a:gd name="connsiteY70" fmla="*/ 171450 h 307975"/>
                <a:gd name="connsiteX71" fmla="*/ 1330325 w 1422400"/>
                <a:gd name="connsiteY71" fmla="*/ 180975 h 307975"/>
                <a:gd name="connsiteX72" fmla="*/ 1339850 w 1422400"/>
                <a:gd name="connsiteY72" fmla="*/ 184150 h 307975"/>
                <a:gd name="connsiteX73" fmla="*/ 1346200 w 1422400"/>
                <a:gd name="connsiteY73" fmla="*/ 193675 h 307975"/>
                <a:gd name="connsiteX74" fmla="*/ 1355725 w 1422400"/>
                <a:gd name="connsiteY74" fmla="*/ 200025 h 307975"/>
                <a:gd name="connsiteX75" fmla="*/ 1371600 w 1422400"/>
                <a:gd name="connsiteY75" fmla="*/ 228600 h 307975"/>
                <a:gd name="connsiteX76" fmla="*/ 1377950 w 1422400"/>
                <a:gd name="connsiteY76" fmla="*/ 238125 h 307975"/>
                <a:gd name="connsiteX77" fmla="*/ 1387475 w 1422400"/>
                <a:gd name="connsiteY77" fmla="*/ 247650 h 307975"/>
                <a:gd name="connsiteX78" fmla="*/ 1397000 w 1422400"/>
                <a:gd name="connsiteY78" fmla="*/ 266700 h 307975"/>
                <a:gd name="connsiteX79" fmla="*/ 1406525 w 1422400"/>
                <a:gd name="connsiteY79" fmla="*/ 276225 h 307975"/>
                <a:gd name="connsiteX80" fmla="*/ 1416050 w 1422400"/>
                <a:gd name="connsiteY80" fmla="*/ 295275 h 307975"/>
                <a:gd name="connsiteX81" fmla="*/ 1422400 w 1422400"/>
                <a:gd name="connsiteY81" fmla="*/ 307975 h 307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422400" h="307975">
                  <a:moveTo>
                    <a:pt x="0" y="0"/>
                  </a:moveTo>
                  <a:cubicBezTo>
                    <a:pt x="25400" y="5292"/>
                    <a:pt x="52305" y="5766"/>
                    <a:pt x="76200" y="15875"/>
                  </a:cubicBezTo>
                  <a:cubicBezTo>
                    <a:pt x="82364" y="18483"/>
                    <a:pt x="78837" y="29356"/>
                    <a:pt x="82550" y="34925"/>
                  </a:cubicBezTo>
                  <a:cubicBezTo>
                    <a:pt x="84667" y="38100"/>
                    <a:pt x="87193" y="41037"/>
                    <a:pt x="88900" y="44450"/>
                  </a:cubicBezTo>
                  <a:cubicBezTo>
                    <a:pt x="95079" y="56807"/>
                    <a:pt x="89146" y="52433"/>
                    <a:pt x="95250" y="66675"/>
                  </a:cubicBezTo>
                  <a:cubicBezTo>
                    <a:pt x="96753" y="70182"/>
                    <a:pt x="99893" y="72787"/>
                    <a:pt x="101600" y="76200"/>
                  </a:cubicBezTo>
                  <a:cubicBezTo>
                    <a:pt x="103097" y="79193"/>
                    <a:pt x="103150" y="82799"/>
                    <a:pt x="104775" y="85725"/>
                  </a:cubicBezTo>
                  <a:cubicBezTo>
                    <a:pt x="108481" y="92396"/>
                    <a:pt x="117475" y="104775"/>
                    <a:pt x="117475" y="104775"/>
                  </a:cubicBezTo>
                  <a:cubicBezTo>
                    <a:pt x="132292" y="103717"/>
                    <a:pt x="147514" y="105203"/>
                    <a:pt x="161925" y="101600"/>
                  </a:cubicBezTo>
                  <a:cubicBezTo>
                    <a:pt x="165627" y="100675"/>
                    <a:pt x="165577" y="94773"/>
                    <a:pt x="168275" y="92075"/>
                  </a:cubicBezTo>
                  <a:cubicBezTo>
                    <a:pt x="170973" y="89377"/>
                    <a:pt x="174625" y="87842"/>
                    <a:pt x="177800" y="85725"/>
                  </a:cubicBezTo>
                  <a:cubicBezTo>
                    <a:pt x="179917" y="82550"/>
                    <a:pt x="182443" y="79613"/>
                    <a:pt x="184150" y="76200"/>
                  </a:cubicBezTo>
                  <a:cubicBezTo>
                    <a:pt x="185647" y="73207"/>
                    <a:pt x="184958" y="69042"/>
                    <a:pt x="187325" y="66675"/>
                  </a:cubicBezTo>
                  <a:cubicBezTo>
                    <a:pt x="192721" y="61279"/>
                    <a:pt x="206375" y="53975"/>
                    <a:pt x="206375" y="53975"/>
                  </a:cubicBezTo>
                  <a:cubicBezTo>
                    <a:pt x="211667" y="55033"/>
                    <a:pt x="217760" y="54157"/>
                    <a:pt x="222250" y="57150"/>
                  </a:cubicBezTo>
                  <a:cubicBezTo>
                    <a:pt x="225035" y="59006"/>
                    <a:pt x="223928" y="63682"/>
                    <a:pt x="225425" y="66675"/>
                  </a:cubicBezTo>
                  <a:cubicBezTo>
                    <a:pt x="227132" y="70088"/>
                    <a:pt x="229658" y="73025"/>
                    <a:pt x="231775" y="76200"/>
                  </a:cubicBezTo>
                  <a:cubicBezTo>
                    <a:pt x="232833" y="80433"/>
                    <a:pt x="233751" y="84704"/>
                    <a:pt x="234950" y="88900"/>
                  </a:cubicBezTo>
                  <a:cubicBezTo>
                    <a:pt x="235869" y="92118"/>
                    <a:pt x="237526" y="95132"/>
                    <a:pt x="238125" y="98425"/>
                  </a:cubicBezTo>
                  <a:cubicBezTo>
                    <a:pt x="240001" y="108744"/>
                    <a:pt x="239274" y="122948"/>
                    <a:pt x="244475" y="133350"/>
                  </a:cubicBezTo>
                  <a:cubicBezTo>
                    <a:pt x="246182" y="136763"/>
                    <a:pt x="249118" y="139462"/>
                    <a:pt x="250825" y="142875"/>
                  </a:cubicBezTo>
                  <a:cubicBezTo>
                    <a:pt x="255298" y="151821"/>
                    <a:pt x="254687" y="167446"/>
                    <a:pt x="266700" y="171450"/>
                  </a:cubicBezTo>
                  <a:lnTo>
                    <a:pt x="276225" y="174625"/>
                  </a:lnTo>
                  <a:cubicBezTo>
                    <a:pt x="293158" y="200025"/>
                    <a:pt x="270933" y="169333"/>
                    <a:pt x="292100" y="190500"/>
                  </a:cubicBezTo>
                  <a:cubicBezTo>
                    <a:pt x="294798" y="193198"/>
                    <a:pt x="295470" y="197641"/>
                    <a:pt x="298450" y="200025"/>
                  </a:cubicBezTo>
                  <a:cubicBezTo>
                    <a:pt x="301063" y="202116"/>
                    <a:pt x="304982" y="201703"/>
                    <a:pt x="307975" y="203200"/>
                  </a:cubicBezTo>
                  <a:cubicBezTo>
                    <a:pt x="311388" y="204907"/>
                    <a:pt x="314013" y="208000"/>
                    <a:pt x="317500" y="209550"/>
                  </a:cubicBezTo>
                  <a:cubicBezTo>
                    <a:pt x="323617" y="212268"/>
                    <a:pt x="330981" y="212187"/>
                    <a:pt x="336550" y="215900"/>
                  </a:cubicBezTo>
                  <a:cubicBezTo>
                    <a:pt x="349706" y="224671"/>
                    <a:pt x="342373" y="221325"/>
                    <a:pt x="358775" y="225425"/>
                  </a:cubicBezTo>
                  <a:cubicBezTo>
                    <a:pt x="365125" y="224367"/>
                    <a:pt x="371942" y="224865"/>
                    <a:pt x="377825" y="222250"/>
                  </a:cubicBezTo>
                  <a:cubicBezTo>
                    <a:pt x="388983" y="217291"/>
                    <a:pt x="390551" y="203123"/>
                    <a:pt x="393700" y="193675"/>
                  </a:cubicBezTo>
                  <a:cubicBezTo>
                    <a:pt x="394758" y="190500"/>
                    <a:pt x="395019" y="186935"/>
                    <a:pt x="396875" y="184150"/>
                  </a:cubicBezTo>
                  <a:cubicBezTo>
                    <a:pt x="406938" y="169056"/>
                    <a:pt x="402018" y="178245"/>
                    <a:pt x="409575" y="155575"/>
                  </a:cubicBezTo>
                  <a:cubicBezTo>
                    <a:pt x="410633" y="152400"/>
                    <a:pt x="410894" y="148835"/>
                    <a:pt x="412750" y="146050"/>
                  </a:cubicBezTo>
                  <a:cubicBezTo>
                    <a:pt x="416983" y="139700"/>
                    <a:pt x="423037" y="134240"/>
                    <a:pt x="425450" y="127000"/>
                  </a:cubicBezTo>
                  <a:cubicBezTo>
                    <a:pt x="429012" y="116314"/>
                    <a:pt x="428698" y="115760"/>
                    <a:pt x="434975" y="104775"/>
                  </a:cubicBezTo>
                  <a:cubicBezTo>
                    <a:pt x="436868" y="101462"/>
                    <a:pt x="439618" y="98663"/>
                    <a:pt x="441325" y="95250"/>
                  </a:cubicBezTo>
                  <a:cubicBezTo>
                    <a:pt x="442822" y="92257"/>
                    <a:pt x="442875" y="88651"/>
                    <a:pt x="444500" y="85725"/>
                  </a:cubicBezTo>
                  <a:cubicBezTo>
                    <a:pt x="451799" y="72587"/>
                    <a:pt x="458401" y="65628"/>
                    <a:pt x="466725" y="53975"/>
                  </a:cubicBezTo>
                  <a:cubicBezTo>
                    <a:pt x="468943" y="50870"/>
                    <a:pt x="470095" y="46834"/>
                    <a:pt x="473075" y="44450"/>
                  </a:cubicBezTo>
                  <a:cubicBezTo>
                    <a:pt x="475688" y="42359"/>
                    <a:pt x="479425" y="42333"/>
                    <a:pt x="482600" y="41275"/>
                  </a:cubicBezTo>
                  <a:cubicBezTo>
                    <a:pt x="503739" y="20136"/>
                    <a:pt x="480973" y="40062"/>
                    <a:pt x="501650" y="28575"/>
                  </a:cubicBezTo>
                  <a:cubicBezTo>
                    <a:pt x="515972" y="20619"/>
                    <a:pt x="516755" y="15394"/>
                    <a:pt x="530225" y="12700"/>
                  </a:cubicBezTo>
                  <a:cubicBezTo>
                    <a:pt x="537563" y="11232"/>
                    <a:pt x="545042" y="10583"/>
                    <a:pt x="552450" y="9525"/>
                  </a:cubicBezTo>
                  <a:cubicBezTo>
                    <a:pt x="558800" y="10583"/>
                    <a:pt x="565393" y="10664"/>
                    <a:pt x="571500" y="12700"/>
                  </a:cubicBezTo>
                  <a:cubicBezTo>
                    <a:pt x="575120" y="13907"/>
                    <a:pt x="577612" y="17343"/>
                    <a:pt x="581025" y="19050"/>
                  </a:cubicBezTo>
                  <a:cubicBezTo>
                    <a:pt x="584018" y="20547"/>
                    <a:pt x="587375" y="21167"/>
                    <a:pt x="590550" y="22225"/>
                  </a:cubicBezTo>
                  <a:cubicBezTo>
                    <a:pt x="592667" y="25400"/>
                    <a:pt x="593920" y="29366"/>
                    <a:pt x="596900" y="31750"/>
                  </a:cubicBezTo>
                  <a:cubicBezTo>
                    <a:pt x="599513" y="33841"/>
                    <a:pt x="604058" y="32558"/>
                    <a:pt x="606425" y="34925"/>
                  </a:cubicBezTo>
                  <a:cubicBezTo>
                    <a:pt x="611821" y="40321"/>
                    <a:pt x="613729" y="48579"/>
                    <a:pt x="619125" y="53975"/>
                  </a:cubicBezTo>
                  <a:cubicBezTo>
                    <a:pt x="622300" y="57150"/>
                    <a:pt x="625893" y="59956"/>
                    <a:pt x="628650" y="63500"/>
                  </a:cubicBezTo>
                  <a:cubicBezTo>
                    <a:pt x="646482" y="86426"/>
                    <a:pt x="632674" y="79658"/>
                    <a:pt x="650875" y="85725"/>
                  </a:cubicBezTo>
                  <a:cubicBezTo>
                    <a:pt x="652992" y="88900"/>
                    <a:pt x="654245" y="92866"/>
                    <a:pt x="657225" y="95250"/>
                  </a:cubicBezTo>
                  <a:cubicBezTo>
                    <a:pt x="659838" y="97341"/>
                    <a:pt x="663418" y="98108"/>
                    <a:pt x="666750" y="98425"/>
                  </a:cubicBezTo>
                  <a:cubicBezTo>
                    <a:pt x="685743" y="100234"/>
                    <a:pt x="704850" y="100542"/>
                    <a:pt x="723900" y="101600"/>
                  </a:cubicBezTo>
                  <a:cubicBezTo>
                    <a:pt x="728798" y="102825"/>
                    <a:pt x="748444" y="107950"/>
                    <a:pt x="752475" y="107950"/>
                  </a:cubicBezTo>
                  <a:cubicBezTo>
                    <a:pt x="781070" y="107950"/>
                    <a:pt x="809625" y="105833"/>
                    <a:pt x="838200" y="104775"/>
                  </a:cubicBezTo>
                  <a:cubicBezTo>
                    <a:pt x="890439" y="96069"/>
                    <a:pt x="807588" y="109235"/>
                    <a:pt x="904875" y="98425"/>
                  </a:cubicBezTo>
                  <a:cubicBezTo>
                    <a:pt x="908201" y="98055"/>
                    <a:pt x="911118" y="95906"/>
                    <a:pt x="914400" y="95250"/>
                  </a:cubicBezTo>
                  <a:cubicBezTo>
                    <a:pt x="921738" y="93782"/>
                    <a:pt x="929217" y="93133"/>
                    <a:pt x="936625" y="92075"/>
                  </a:cubicBezTo>
                  <a:lnTo>
                    <a:pt x="1101725" y="98425"/>
                  </a:lnTo>
                  <a:cubicBezTo>
                    <a:pt x="1108154" y="98758"/>
                    <a:pt x="1114480" y="100251"/>
                    <a:pt x="1120775" y="101600"/>
                  </a:cubicBezTo>
                  <a:cubicBezTo>
                    <a:pt x="1143101" y="106384"/>
                    <a:pt x="1145234" y="107636"/>
                    <a:pt x="1165225" y="114300"/>
                  </a:cubicBezTo>
                  <a:lnTo>
                    <a:pt x="1193800" y="123825"/>
                  </a:lnTo>
                  <a:cubicBezTo>
                    <a:pt x="1196975" y="124883"/>
                    <a:pt x="1200332" y="125503"/>
                    <a:pt x="1203325" y="127000"/>
                  </a:cubicBezTo>
                  <a:cubicBezTo>
                    <a:pt x="1207558" y="129117"/>
                    <a:pt x="1211700" y="131428"/>
                    <a:pt x="1216025" y="133350"/>
                  </a:cubicBezTo>
                  <a:cubicBezTo>
                    <a:pt x="1240517" y="144235"/>
                    <a:pt x="1222875" y="136086"/>
                    <a:pt x="1244600" y="142875"/>
                  </a:cubicBezTo>
                  <a:cubicBezTo>
                    <a:pt x="1257378" y="146868"/>
                    <a:pt x="1270000" y="151342"/>
                    <a:pt x="1282700" y="155575"/>
                  </a:cubicBezTo>
                  <a:lnTo>
                    <a:pt x="1292225" y="158750"/>
                  </a:lnTo>
                  <a:cubicBezTo>
                    <a:pt x="1295400" y="159808"/>
                    <a:pt x="1298965" y="160069"/>
                    <a:pt x="1301750" y="161925"/>
                  </a:cubicBezTo>
                  <a:cubicBezTo>
                    <a:pt x="1314060" y="170131"/>
                    <a:pt x="1307655" y="167068"/>
                    <a:pt x="1320800" y="171450"/>
                  </a:cubicBezTo>
                  <a:cubicBezTo>
                    <a:pt x="1323975" y="174625"/>
                    <a:pt x="1326589" y="178484"/>
                    <a:pt x="1330325" y="180975"/>
                  </a:cubicBezTo>
                  <a:cubicBezTo>
                    <a:pt x="1333110" y="182831"/>
                    <a:pt x="1337237" y="182059"/>
                    <a:pt x="1339850" y="184150"/>
                  </a:cubicBezTo>
                  <a:cubicBezTo>
                    <a:pt x="1342830" y="186534"/>
                    <a:pt x="1343502" y="190977"/>
                    <a:pt x="1346200" y="193675"/>
                  </a:cubicBezTo>
                  <a:cubicBezTo>
                    <a:pt x="1348898" y="196373"/>
                    <a:pt x="1352550" y="197908"/>
                    <a:pt x="1355725" y="200025"/>
                  </a:cubicBezTo>
                  <a:cubicBezTo>
                    <a:pt x="1361313" y="216790"/>
                    <a:pt x="1357044" y="206765"/>
                    <a:pt x="1371600" y="228600"/>
                  </a:cubicBezTo>
                  <a:cubicBezTo>
                    <a:pt x="1373717" y="231775"/>
                    <a:pt x="1375252" y="235427"/>
                    <a:pt x="1377950" y="238125"/>
                  </a:cubicBezTo>
                  <a:cubicBezTo>
                    <a:pt x="1381125" y="241300"/>
                    <a:pt x="1384600" y="244201"/>
                    <a:pt x="1387475" y="247650"/>
                  </a:cubicBezTo>
                  <a:cubicBezTo>
                    <a:pt x="1412454" y="277625"/>
                    <a:pt x="1377907" y="238061"/>
                    <a:pt x="1397000" y="266700"/>
                  </a:cubicBezTo>
                  <a:cubicBezTo>
                    <a:pt x="1399491" y="270436"/>
                    <a:pt x="1403350" y="273050"/>
                    <a:pt x="1406525" y="276225"/>
                  </a:cubicBezTo>
                  <a:cubicBezTo>
                    <a:pt x="1414505" y="300166"/>
                    <a:pt x="1403740" y="270656"/>
                    <a:pt x="1416050" y="295275"/>
                  </a:cubicBezTo>
                  <a:cubicBezTo>
                    <a:pt x="1423347" y="309868"/>
                    <a:pt x="1415227" y="300802"/>
                    <a:pt x="1422400" y="307975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  <p:sp>
          <p:nvSpPr>
            <p:cNvPr id="188" name="Freeform 187"/>
            <p:cNvSpPr/>
            <p:nvPr/>
          </p:nvSpPr>
          <p:spPr>
            <a:xfrm>
              <a:off x="5446531" y="4994539"/>
              <a:ext cx="1253067" cy="124884"/>
            </a:xfrm>
            <a:custGeom>
              <a:avLst/>
              <a:gdLst>
                <a:gd name="connsiteX0" fmla="*/ 0 w 1253067"/>
                <a:gd name="connsiteY0" fmla="*/ 107950 h 124884"/>
                <a:gd name="connsiteX1" fmla="*/ 19050 w 1253067"/>
                <a:gd name="connsiteY1" fmla="*/ 103717 h 124884"/>
                <a:gd name="connsiteX2" fmla="*/ 25400 w 1253067"/>
                <a:gd name="connsiteY2" fmla="*/ 101600 h 124884"/>
                <a:gd name="connsiteX3" fmla="*/ 35983 w 1253067"/>
                <a:gd name="connsiteY3" fmla="*/ 93134 h 124884"/>
                <a:gd name="connsiteX4" fmla="*/ 40217 w 1253067"/>
                <a:gd name="connsiteY4" fmla="*/ 88900 h 124884"/>
                <a:gd name="connsiteX5" fmla="*/ 46567 w 1253067"/>
                <a:gd name="connsiteY5" fmla="*/ 84667 h 124884"/>
                <a:gd name="connsiteX6" fmla="*/ 52917 w 1253067"/>
                <a:gd name="connsiteY6" fmla="*/ 78317 h 124884"/>
                <a:gd name="connsiteX7" fmla="*/ 59267 w 1253067"/>
                <a:gd name="connsiteY7" fmla="*/ 76200 h 124884"/>
                <a:gd name="connsiteX8" fmla="*/ 65617 w 1253067"/>
                <a:gd name="connsiteY8" fmla="*/ 71967 h 124884"/>
                <a:gd name="connsiteX9" fmla="*/ 69850 w 1253067"/>
                <a:gd name="connsiteY9" fmla="*/ 65617 h 124884"/>
                <a:gd name="connsiteX10" fmla="*/ 76200 w 1253067"/>
                <a:gd name="connsiteY10" fmla="*/ 63500 h 124884"/>
                <a:gd name="connsiteX11" fmla="*/ 78317 w 1253067"/>
                <a:gd name="connsiteY11" fmla="*/ 57150 h 124884"/>
                <a:gd name="connsiteX12" fmla="*/ 91017 w 1253067"/>
                <a:gd name="connsiteY12" fmla="*/ 46567 h 124884"/>
                <a:gd name="connsiteX13" fmla="*/ 105833 w 1253067"/>
                <a:gd name="connsiteY13" fmla="*/ 31750 h 124884"/>
                <a:gd name="connsiteX14" fmla="*/ 120650 w 1253067"/>
                <a:gd name="connsiteY14" fmla="*/ 21167 h 124884"/>
                <a:gd name="connsiteX15" fmla="*/ 127000 w 1253067"/>
                <a:gd name="connsiteY15" fmla="*/ 19050 h 124884"/>
                <a:gd name="connsiteX16" fmla="*/ 146050 w 1253067"/>
                <a:gd name="connsiteY16" fmla="*/ 23284 h 124884"/>
                <a:gd name="connsiteX17" fmla="*/ 152400 w 1253067"/>
                <a:gd name="connsiteY17" fmla="*/ 27517 h 124884"/>
                <a:gd name="connsiteX18" fmla="*/ 158750 w 1253067"/>
                <a:gd name="connsiteY18" fmla="*/ 29634 h 124884"/>
                <a:gd name="connsiteX19" fmla="*/ 165100 w 1253067"/>
                <a:gd name="connsiteY19" fmla="*/ 33867 h 124884"/>
                <a:gd name="connsiteX20" fmla="*/ 177800 w 1253067"/>
                <a:gd name="connsiteY20" fmla="*/ 38100 h 124884"/>
                <a:gd name="connsiteX21" fmla="*/ 192617 w 1253067"/>
                <a:gd name="connsiteY21" fmla="*/ 35984 h 124884"/>
                <a:gd name="connsiteX22" fmla="*/ 207433 w 1253067"/>
                <a:gd name="connsiteY22" fmla="*/ 19050 h 124884"/>
                <a:gd name="connsiteX23" fmla="*/ 211667 w 1253067"/>
                <a:gd name="connsiteY23" fmla="*/ 14817 h 124884"/>
                <a:gd name="connsiteX24" fmla="*/ 215900 w 1253067"/>
                <a:gd name="connsiteY24" fmla="*/ 8467 h 124884"/>
                <a:gd name="connsiteX25" fmla="*/ 228600 w 1253067"/>
                <a:gd name="connsiteY25" fmla="*/ 0 h 124884"/>
                <a:gd name="connsiteX26" fmla="*/ 247650 w 1253067"/>
                <a:gd name="connsiteY26" fmla="*/ 2117 h 124884"/>
                <a:gd name="connsiteX27" fmla="*/ 258233 w 1253067"/>
                <a:gd name="connsiteY27" fmla="*/ 10584 h 124884"/>
                <a:gd name="connsiteX28" fmla="*/ 270933 w 1253067"/>
                <a:gd name="connsiteY28" fmla="*/ 19050 h 124884"/>
                <a:gd name="connsiteX29" fmla="*/ 281517 w 1253067"/>
                <a:gd name="connsiteY29" fmla="*/ 27517 h 124884"/>
                <a:gd name="connsiteX30" fmla="*/ 289983 w 1253067"/>
                <a:gd name="connsiteY30" fmla="*/ 46567 h 124884"/>
                <a:gd name="connsiteX31" fmla="*/ 292100 w 1253067"/>
                <a:gd name="connsiteY31" fmla="*/ 52917 h 124884"/>
                <a:gd name="connsiteX32" fmla="*/ 298450 w 1253067"/>
                <a:gd name="connsiteY32" fmla="*/ 59267 h 124884"/>
                <a:gd name="connsiteX33" fmla="*/ 306917 w 1253067"/>
                <a:gd name="connsiteY33" fmla="*/ 74084 h 124884"/>
                <a:gd name="connsiteX34" fmla="*/ 319617 w 1253067"/>
                <a:gd name="connsiteY34" fmla="*/ 84667 h 124884"/>
                <a:gd name="connsiteX35" fmla="*/ 334433 w 1253067"/>
                <a:gd name="connsiteY35" fmla="*/ 99484 h 124884"/>
                <a:gd name="connsiteX36" fmla="*/ 345017 w 1253067"/>
                <a:gd name="connsiteY36" fmla="*/ 105834 h 124884"/>
                <a:gd name="connsiteX37" fmla="*/ 357717 w 1253067"/>
                <a:gd name="connsiteY37" fmla="*/ 114300 h 124884"/>
                <a:gd name="connsiteX38" fmla="*/ 364067 w 1253067"/>
                <a:gd name="connsiteY38" fmla="*/ 118534 h 124884"/>
                <a:gd name="connsiteX39" fmla="*/ 381000 w 1253067"/>
                <a:gd name="connsiteY39" fmla="*/ 124884 h 124884"/>
                <a:gd name="connsiteX40" fmla="*/ 446617 w 1253067"/>
                <a:gd name="connsiteY40" fmla="*/ 114300 h 124884"/>
                <a:gd name="connsiteX41" fmla="*/ 486833 w 1253067"/>
                <a:gd name="connsiteY41" fmla="*/ 88900 h 124884"/>
                <a:gd name="connsiteX42" fmla="*/ 497417 w 1253067"/>
                <a:gd name="connsiteY42" fmla="*/ 80434 h 124884"/>
                <a:gd name="connsiteX43" fmla="*/ 510117 w 1253067"/>
                <a:gd name="connsiteY43" fmla="*/ 71967 h 124884"/>
                <a:gd name="connsiteX44" fmla="*/ 522817 w 1253067"/>
                <a:gd name="connsiteY44" fmla="*/ 59267 h 124884"/>
                <a:gd name="connsiteX45" fmla="*/ 529167 w 1253067"/>
                <a:gd name="connsiteY45" fmla="*/ 55034 h 124884"/>
                <a:gd name="connsiteX46" fmla="*/ 541867 w 1253067"/>
                <a:gd name="connsiteY46" fmla="*/ 48684 h 124884"/>
                <a:gd name="connsiteX47" fmla="*/ 565150 w 1253067"/>
                <a:gd name="connsiteY47" fmla="*/ 65617 h 124884"/>
                <a:gd name="connsiteX48" fmla="*/ 579967 w 1253067"/>
                <a:gd name="connsiteY48" fmla="*/ 78317 h 124884"/>
                <a:gd name="connsiteX49" fmla="*/ 603250 w 1253067"/>
                <a:gd name="connsiteY49" fmla="*/ 74084 h 124884"/>
                <a:gd name="connsiteX50" fmla="*/ 611717 w 1253067"/>
                <a:gd name="connsiteY50" fmla="*/ 67734 h 124884"/>
                <a:gd name="connsiteX51" fmla="*/ 618067 w 1253067"/>
                <a:gd name="connsiteY51" fmla="*/ 63500 h 124884"/>
                <a:gd name="connsiteX52" fmla="*/ 622300 w 1253067"/>
                <a:gd name="connsiteY52" fmla="*/ 55034 h 124884"/>
                <a:gd name="connsiteX53" fmla="*/ 628650 w 1253067"/>
                <a:gd name="connsiteY53" fmla="*/ 48684 h 124884"/>
                <a:gd name="connsiteX54" fmla="*/ 637117 w 1253067"/>
                <a:gd name="connsiteY54" fmla="*/ 35984 h 124884"/>
                <a:gd name="connsiteX55" fmla="*/ 719667 w 1253067"/>
                <a:gd name="connsiteY55" fmla="*/ 50800 h 124884"/>
                <a:gd name="connsiteX56" fmla="*/ 736600 w 1253067"/>
                <a:gd name="connsiteY56" fmla="*/ 61384 h 124884"/>
                <a:gd name="connsiteX57" fmla="*/ 747183 w 1253067"/>
                <a:gd name="connsiteY57" fmla="*/ 65617 h 124884"/>
                <a:gd name="connsiteX58" fmla="*/ 759883 w 1253067"/>
                <a:gd name="connsiteY58" fmla="*/ 74084 h 124884"/>
                <a:gd name="connsiteX59" fmla="*/ 791633 w 1253067"/>
                <a:gd name="connsiteY59" fmla="*/ 82550 h 124884"/>
                <a:gd name="connsiteX60" fmla="*/ 802217 w 1253067"/>
                <a:gd name="connsiteY60" fmla="*/ 86784 h 124884"/>
                <a:gd name="connsiteX61" fmla="*/ 821267 w 1253067"/>
                <a:gd name="connsiteY61" fmla="*/ 88900 h 124884"/>
                <a:gd name="connsiteX62" fmla="*/ 857250 w 1253067"/>
                <a:gd name="connsiteY62" fmla="*/ 84667 h 124884"/>
                <a:gd name="connsiteX63" fmla="*/ 867833 w 1253067"/>
                <a:gd name="connsiteY63" fmla="*/ 74084 h 124884"/>
                <a:gd name="connsiteX64" fmla="*/ 901700 w 1253067"/>
                <a:gd name="connsiteY64" fmla="*/ 48684 h 124884"/>
                <a:gd name="connsiteX65" fmla="*/ 920750 w 1253067"/>
                <a:gd name="connsiteY65" fmla="*/ 42334 h 124884"/>
                <a:gd name="connsiteX66" fmla="*/ 929217 w 1253067"/>
                <a:gd name="connsiteY66" fmla="*/ 38100 h 124884"/>
                <a:gd name="connsiteX67" fmla="*/ 939800 w 1253067"/>
                <a:gd name="connsiteY67" fmla="*/ 35984 h 124884"/>
                <a:gd name="connsiteX68" fmla="*/ 954617 w 1253067"/>
                <a:gd name="connsiteY68" fmla="*/ 29634 h 124884"/>
                <a:gd name="connsiteX69" fmla="*/ 960967 w 1253067"/>
                <a:gd name="connsiteY69" fmla="*/ 25400 h 124884"/>
                <a:gd name="connsiteX70" fmla="*/ 986367 w 1253067"/>
                <a:gd name="connsiteY70" fmla="*/ 23284 h 124884"/>
                <a:gd name="connsiteX71" fmla="*/ 1003300 w 1253067"/>
                <a:gd name="connsiteY71" fmla="*/ 21167 h 124884"/>
                <a:gd name="connsiteX72" fmla="*/ 1028700 w 1253067"/>
                <a:gd name="connsiteY72" fmla="*/ 25400 h 124884"/>
                <a:gd name="connsiteX73" fmla="*/ 1035050 w 1253067"/>
                <a:gd name="connsiteY73" fmla="*/ 29634 h 124884"/>
                <a:gd name="connsiteX74" fmla="*/ 1056217 w 1253067"/>
                <a:gd name="connsiteY74" fmla="*/ 40217 h 124884"/>
                <a:gd name="connsiteX75" fmla="*/ 1062567 w 1253067"/>
                <a:gd name="connsiteY75" fmla="*/ 44450 h 124884"/>
                <a:gd name="connsiteX76" fmla="*/ 1071033 w 1253067"/>
                <a:gd name="connsiteY76" fmla="*/ 50800 h 124884"/>
                <a:gd name="connsiteX77" fmla="*/ 1083733 w 1253067"/>
                <a:gd name="connsiteY77" fmla="*/ 55034 h 124884"/>
                <a:gd name="connsiteX78" fmla="*/ 1090083 w 1253067"/>
                <a:gd name="connsiteY78" fmla="*/ 57150 h 124884"/>
                <a:gd name="connsiteX79" fmla="*/ 1096433 w 1253067"/>
                <a:gd name="connsiteY79" fmla="*/ 59267 h 124884"/>
                <a:gd name="connsiteX80" fmla="*/ 1107017 w 1253067"/>
                <a:gd name="connsiteY80" fmla="*/ 61384 h 124884"/>
                <a:gd name="connsiteX81" fmla="*/ 1147233 w 1253067"/>
                <a:gd name="connsiteY81" fmla="*/ 65617 h 124884"/>
                <a:gd name="connsiteX82" fmla="*/ 1191683 w 1253067"/>
                <a:gd name="connsiteY82" fmla="*/ 63500 h 124884"/>
                <a:gd name="connsiteX83" fmla="*/ 1210733 w 1253067"/>
                <a:gd name="connsiteY83" fmla="*/ 57150 h 124884"/>
                <a:gd name="connsiteX84" fmla="*/ 1236133 w 1253067"/>
                <a:gd name="connsiteY84" fmla="*/ 48684 h 124884"/>
                <a:gd name="connsiteX85" fmla="*/ 1242483 w 1253067"/>
                <a:gd name="connsiteY85" fmla="*/ 46567 h 124884"/>
                <a:gd name="connsiteX86" fmla="*/ 1248833 w 1253067"/>
                <a:gd name="connsiteY86" fmla="*/ 44450 h 124884"/>
                <a:gd name="connsiteX87" fmla="*/ 1253067 w 1253067"/>
                <a:gd name="connsiteY87" fmla="*/ 42334 h 124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1253067" h="124884">
                  <a:moveTo>
                    <a:pt x="0" y="107950"/>
                  </a:moveTo>
                  <a:cubicBezTo>
                    <a:pt x="7280" y="106494"/>
                    <a:pt x="12071" y="105711"/>
                    <a:pt x="19050" y="103717"/>
                  </a:cubicBezTo>
                  <a:cubicBezTo>
                    <a:pt x="21195" y="103104"/>
                    <a:pt x="23283" y="102306"/>
                    <a:pt x="25400" y="101600"/>
                  </a:cubicBezTo>
                  <a:cubicBezTo>
                    <a:pt x="33831" y="88952"/>
                    <a:pt x="24623" y="99950"/>
                    <a:pt x="35983" y="93134"/>
                  </a:cubicBezTo>
                  <a:cubicBezTo>
                    <a:pt x="37695" y="92107"/>
                    <a:pt x="38658" y="90147"/>
                    <a:pt x="40217" y="88900"/>
                  </a:cubicBezTo>
                  <a:cubicBezTo>
                    <a:pt x="42203" y="87311"/>
                    <a:pt x="44613" y="86296"/>
                    <a:pt x="46567" y="84667"/>
                  </a:cubicBezTo>
                  <a:cubicBezTo>
                    <a:pt x="48867" y="82751"/>
                    <a:pt x="50426" y="79977"/>
                    <a:pt x="52917" y="78317"/>
                  </a:cubicBezTo>
                  <a:cubicBezTo>
                    <a:pt x="54773" y="77079"/>
                    <a:pt x="57271" y="77198"/>
                    <a:pt x="59267" y="76200"/>
                  </a:cubicBezTo>
                  <a:cubicBezTo>
                    <a:pt x="61542" y="75062"/>
                    <a:pt x="63500" y="73378"/>
                    <a:pt x="65617" y="71967"/>
                  </a:cubicBezTo>
                  <a:cubicBezTo>
                    <a:pt x="67028" y="69850"/>
                    <a:pt x="67864" y="67206"/>
                    <a:pt x="69850" y="65617"/>
                  </a:cubicBezTo>
                  <a:cubicBezTo>
                    <a:pt x="71592" y="64223"/>
                    <a:pt x="74622" y="65078"/>
                    <a:pt x="76200" y="63500"/>
                  </a:cubicBezTo>
                  <a:cubicBezTo>
                    <a:pt x="77778" y="61922"/>
                    <a:pt x="77079" y="59006"/>
                    <a:pt x="78317" y="57150"/>
                  </a:cubicBezTo>
                  <a:cubicBezTo>
                    <a:pt x="81577" y="52260"/>
                    <a:pt x="86331" y="49691"/>
                    <a:pt x="91017" y="46567"/>
                  </a:cubicBezTo>
                  <a:cubicBezTo>
                    <a:pt x="100721" y="32010"/>
                    <a:pt x="94656" y="35476"/>
                    <a:pt x="105833" y="31750"/>
                  </a:cubicBezTo>
                  <a:cubicBezTo>
                    <a:pt x="109361" y="21167"/>
                    <a:pt x="105833" y="26106"/>
                    <a:pt x="120650" y="21167"/>
                  </a:cubicBezTo>
                  <a:lnTo>
                    <a:pt x="127000" y="19050"/>
                  </a:lnTo>
                  <a:cubicBezTo>
                    <a:pt x="128884" y="19427"/>
                    <a:pt x="143434" y="22163"/>
                    <a:pt x="146050" y="23284"/>
                  </a:cubicBezTo>
                  <a:cubicBezTo>
                    <a:pt x="148388" y="24286"/>
                    <a:pt x="150125" y="26379"/>
                    <a:pt x="152400" y="27517"/>
                  </a:cubicBezTo>
                  <a:cubicBezTo>
                    <a:pt x="154396" y="28515"/>
                    <a:pt x="156754" y="28636"/>
                    <a:pt x="158750" y="29634"/>
                  </a:cubicBezTo>
                  <a:cubicBezTo>
                    <a:pt x="161025" y="30772"/>
                    <a:pt x="162775" y="32834"/>
                    <a:pt x="165100" y="33867"/>
                  </a:cubicBezTo>
                  <a:cubicBezTo>
                    <a:pt x="169178" y="35679"/>
                    <a:pt x="177800" y="38100"/>
                    <a:pt x="177800" y="38100"/>
                  </a:cubicBezTo>
                  <a:cubicBezTo>
                    <a:pt x="182739" y="37395"/>
                    <a:pt x="187838" y="37418"/>
                    <a:pt x="192617" y="35984"/>
                  </a:cubicBezTo>
                  <a:cubicBezTo>
                    <a:pt x="201185" y="33414"/>
                    <a:pt x="201587" y="24895"/>
                    <a:pt x="207433" y="19050"/>
                  </a:cubicBezTo>
                  <a:cubicBezTo>
                    <a:pt x="208844" y="17639"/>
                    <a:pt x="210420" y="16375"/>
                    <a:pt x="211667" y="14817"/>
                  </a:cubicBezTo>
                  <a:cubicBezTo>
                    <a:pt x="213256" y="12831"/>
                    <a:pt x="213986" y="10142"/>
                    <a:pt x="215900" y="8467"/>
                  </a:cubicBezTo>
                  <a:cubicBezTo>
                    <a:pt x="219729" y="5117"/>
                    <a:pt x="228600" y="0"/>
                    <a:pt x="228600" y="0"/>
                  </a:cubicBezTo>
                  <a:cubicBezTo>
                    <a:pt x="234950" y="706"/>
                    <a:pt x="241452" y="567"/>
                    <a:pt x="247650" y="2117"/>
                  </a:cubicBezTo>
                  <a:cubicBezTo>
                    <a:pt x="252834" y="3413"/>
                    <a:pt x="254419" y="7724"/>
                    <a:pt x="258233" y="10584"/>
                  </a:cubicBezTo>
                  <a:cubicBezTo>
                    <a:pt x="262303" y="13637"/>
                    <a:pt x="267335" y="15452"/>
                    <a:pt x="270933" y="19050"/>
                  </a:cubicBezTo>
                  <a:cubicBezTo>
                    <a:pt x="276966" y="25083"/>
                    <a:pt x="273506" y="22177"/>
                    <a:pt x="281517" y="27517"/>
                  </a:cubicBezTo>
                  <a:cubicBezTo>
                    <a:pt x="292435" y="60274"/>
                    <a:pt x="279922" y="26446"/>
                    <a:pt x="289983" y="46567"/>
                  </a:cubicBezTo>
                  <a:cubicBezTo>
                    <a:pt x="290981" y="48563"/>
                    <a:pt x="290862" y="51061"/>
                    <a:pt x="292100" y="52917"/>
                  </a:cubicBezTo>
                  <a:cubicBezTo>
                    <a:pt x="293760" y="55408"/>
                    <a:pt x="296534" y="56967"/>
                    <a:pt x="298450" y="59267"/>
                  </a:cubicBezTo>
                  <a:cubicBezTo>
                    <a:pt x="308445" y="71262"/>
                    <a:pt x="296568" y="59597"/>
                    <a:pt x="306917" y="74084"/>
                  </a:cubicBezTo>
                  <a:cubicBezTo>
                    <a:pt x="310622" y="79270"/>
                    <a:pt x="314553" y="81291"/>
                    <a:pt x="319617" y="84667"/>
                  </a:cubicBezTo>
                  <a:cubicBezTo>
                    <a:pt x="329321" y="99224"/>
                    <a:pt x="323256" y="95758"/>
                    <a:pt x="334433" y="99484"/>
                  </a:cubicBezTo>
                  <a:cubicBezTo>
                    <a:pt x="343932" y="108981"/>
                    <a:pt x="332651" y="98964"/>
                    <a:pt x="345017" y="105834"/>
                  </a:cubicBezTo>
                  <a:cubicBezTo>
                    <a:pt x="349464" y="108305"/>
                    <a:pt x="353484" y="111478"/>
                    <a:pt x="357717" y="114300"/>
                  </a:cubicBezTo>
                  <a:cubicBezTo>
                    <a:pt x="359834" y="115711"/>
                    <a:pt x="361705" y="117589"/>
                    <a:pt x="364067" y="118534"/>
                  </a:cubicBezTo>
                  <a:cubicBezTo>
                    <a:pt x="376722" y="123596"/>
                    <a:pt x="371046" y="121565"/>
                    <a:pt x="381000" y="124884"/>
                  </a:cubicBezTo>
                  <a:cubicBezTo>
                    <a:pt x="402184" y="123769"/>
                    <a:pt x="427060" y="126034"/>
                    <a:pt x="446617" y="114300"/>
                  </a:cubicBezTo>
                  <a:cubicBezTo>
                    <a:pt x="458161" y="107374"/>
                    <a:pt x="479739" y="94575"/>
                    <a:pt x="486833" y="88900"/>
                  </a:cubicBezTo>
                  <a:cubicBezTo>
                    <a:pt x="490361" y="86078"/>
                    <a:pt x="493763" y="83091"/>
                    <a:pt x="497417" y="80434"/>
                  </a:cubicBezTo>
                  <a:cubicBezTo>
                    <a:pt x="501532" y="77442"/>
                    <a:pt x="506519" y="75565"/>
                    <a:pt x="510117" y="71967"/>
                  </a:cubicBezTo>
                  <a:cubicBezTo>
                    <a:pt x="514350" y="67734"/>
                    <a:pt x="517836" y="62588"/>
                    <a:pt x="522817" y="59267"/>
                  </a:cubicBezTo>
                  <a:cubicBezTo>
                    <a:pt x="524934" y="57856"/>
                    <a:pt x="526892" y="56172"/>
                    <a:pt x="529167" y="55034"/>
                  </a:cubicBezTo>
                  <a:cubicBezTo>
                    <a:pt x="546694" y="46271"/>
                    <a:pt x="523669" y="60815"/>
                    <a:pt x="541867" y="48684"/>
                  </a:cubicBezTo>
                  <a:cubicBezTo>
                    <a:pt x="552870" y="53085"/>
                    <a:pt x="557861" y="53469"/>
                    <a:pt x="565150" y="65617"/>
                  </a:cubicBezTo>
                  <a:cubicBezTo>
                    <a:pt x="572997" y="78695"/>
                    <a:pt x="567509" y="75202"/>
                    <a:pt x="579967" y="78317"/>
                  </a:cubicBezTo>
                  <a:cubicBezTo>
                    <a:pt x="587728" y="76906"/>
                    <a:pt x="595767" y="76578"/>
                    <a:pt x="603250" y="74084"/>
                  </a:cubicBezTo>
                  <a:cubicBezTo>
                    <a:pt x="606597" y="72968"/>
                    <a:pt x="608846" y="69785"/>
                    <a:pt x="611717" y="67734"/>
                  </a:cubicBezTo>
                  <a:cubicBezTo>
                    <a:pt x="613787" y="66255"/>
                    <a:pt x="615950" y="64911"/>
                    <a:pt x="618067" y="63500"/>
                  </a:cubicBezTo>
                  <a:cubicBezTo>
                    <a:pt x="619478" y="60678"/>
                    <a:pt x="620466" y="57601"/>
                    <a:pt x="622300" y="55034"/>
                  </a:cubicBezTo>
                  <a:cubicBezTo>
                    <a:pt x="624040" y="52598"/>
                    <a:pt x="626990" y="51175"/>
                    <a:pt x="628650" y="48684"/>
                  </a:cubicBezTo>
                  <a:cubicBezTo>
                    <a:pt x="640903" y="30304"/>
                    <a:pt x="616860" y="56241"/>
                    <a:pt x="637117" y="35984"/>
                  </a:cubicBezTo>
                  <a:cubicBezTo>
                    <a:pt x="708477" y="47493"/>
                    <a:pt x="681240" y="41194"/>
                    <a:pt x="719667" y="50800"/>
                  </a:cubicBezTo>
                  <a:cubicBezTo>
                    <a:pt x="724706" y="54160"/>
                    <a:pt x="731491" y="58829"/>
                    <a:pt x="736600" y="61384"/>
                  </a:cubicBezTo>
                  <a:cubicBezTo>
                    <a:pt x="739998" y="63083"/>
                    <a:pt x="743848" y="63798"/>
                    <a:pt x="747183" y="65617"/>
                  </a:cubicBezTo>
                  <a:cubicBezTo>
                    <a:pt x="751650" y="68053"/>
                    <a:pt x="754947" y="72850"/>
                    <a:pt x="759883" y="74084"/>
                  </a:cubicBezTo>
                  <a:cubicBezTo>
                    <a:pt x="768588" y="76260"/>
                    <a:pt x="782885" y="79634"/>
                    <a:pt x="791633" y="82550"/>
                  </a:cubicBezTo>
                  <a:cubicBezTo>
                    <a:pt x="795238" y="83752"/>
                    <a:pt x="798502" y="85988"/>
                    <a:pt x="802217" y="86784"/>
                  </a:cubicBezTo>
                  <a:cubicBezTo>
                    <a:pt x="808464" y="88123"/>
                    <a:pt x="814917" y="88195"/>
                    <a:pt x="821267" y="88900"/>
                  </a:cubicBezTo>
                  <a:cubicBezTo>
                    <a:pt x="833261" y="87489"/>
                    <a:pt x="845407" y="87035"/>
                    <a:pt x="857250" y="84667"/>
                  </a:cubicBezTo>
                  <a:cubicBezTo>
                    <a:pt x="865421" y="83033"/>
                    <a:pt x="862485" y="78541"/>
                    <a:pt x="867833" y="74084"/>
                  </a:cubicBezTo>
                  <a:cubicBezTo>
                    <a:pt x="878674" y="65050"/>
                    <a:pt x="888313" y="53146"/>
                    <a:pt x="901700" y="48684"/>
                  </a:cubicBezTo>
                  <a:cubicBezTo>
                    <a:pt x="908050" y="46567"/>
                    <a:pt x="914763" y="45328"/>
                    <a:pt x="920750" y="42334"/>
                  </a:cubicBezTo>
                  <a:cubicBezTo>
                    <a:pt x="923572" y="40923"/>
                    <a:pt x="926223" y="39098"/>
                    <a:pt x="929217" y="38100"/>
                  </a:cubicBezTo>
                  <a:cubicBezTo>
                    <a:pt x="932630" y="36962"/>
                    <a:pt x="936272" y="36689"/>
                    <a:pt x="939800" y="35984"/>
                  </a:cubicBezTo>
                  <a:cubicBezTo>
                    <a:pt x="944739" y="33867"/>
                    <a:pt x="949811" y="32037"/>
                    <a:pt x="954617" y="29634"/>
                  </a:cubicBezTo>
                  <a:cubicBezTo>
                    <a:pt x="956892" y="28496"/>
                    <a:pt x="958472" y="25899"/>
                    <a:pt x="960967" y="25400"/>
                  </a:cubicBezTo>
                  <a:cubicBezTo>
                    <a:pt x="969298" y="23734"/>
                    <a:pt x="977913" y="24129"/>
                    <a:pt x="986367" y="23284"/>
                  </a:cubicBezTo>
                  <a:cubicBezTo>
                    <a:pt x="992027" y="22718"/>
                    <a:pt x="997656" y="21873"/>
                    <a:pt x="1003300" y="21167"/>
                  </a:cubicBezTo>
                  <a:cubicBezTo>
                    <a:pt x="1011767" y="22578"/>
                    <a:pt x="1020406" y="23188"/>
                    <a:pt x="1028700" y="25400"/>
                  </a:cubicBezTo>
                  <a:cubicBezTo>
                    <a:pt x="1031158" y="26056"/>
                    <a:pt x="1032810" y="28428"/>
                    <a:pt x="1035050" y="29634"/>
                  </a:cubicBezTo>
                  <a:cubicBezTo>
                    <a:pt x="1041995" y="33374"/>
                    <a:pt x="1049653" y="35842"/>
                    <a:pt x="1056217" y="40217"/>
                  </a:cubicBezTo>
                  <a:cubicBezTo>
                    <a:pt x="1058334" y="41628"/>
                    <a:pt x="1060497" y="42971"/>
                    <a:pt x="1062567" y="44450"/>
                  </a:cubicBezTo>
                  <a:cubicBezTo>
                    <a:pt x="1065438" y="46500"/>
                    <a:pt x="1067878" y="49222"/>
                    <a:pt x="1071033" y="50800"/>
                  </a:cubicBezTo>
                  <a:cubicBezTo>
                    <a:pt x="1075024" y="52796"/>
                    <a:pt x="1079500" y="53623"/>
                    <a:pt x="1083733" y="55034"/>
                  </a:cubicBezTo>
                  <a:lnTo>
                    <a:pt x="1090083" y="57150"/>
                  </a:lnTo>
                  <a:cubicBezTo>
                    <a:pt x="1092200" y="57856"/>
                    <a:pt x="1094245" y="58829"/>
                    <a:pt x="1096433" y="59267"/>
                  </a:cubicBezTo>
                  <a:cubicBezTo>
                    <a:pt x="1099961" y="59973"/>
                    <a:pt x="1103447" y="60938"/>
                    <a:pt x="1107017" y="61384"/>
                  </a:cubicBezTo>
                  <a:cubicBezTo>
                    <a:pt x="1120392" y="63056"/>
                    <a:pt x="1147233" y="65617"/>
                    <a:pt x="1147233" y="65617"/>
                  </a:cubicBezTo>
                  <a:cubicBezTo>
                    <a:pt x="1162050" y="64911"/>
                    <a:pt x="1176940" y="65138"/>
                    <a:pt x="1191683" y="63500"/>
                  </a:cubicBezTo>
                  <a:cubicBezTo>
                    <a:pt x="1191691" y="63499"/>
                    <a:pt x="1207555" y="58209"/>
                    <a:pt x="1210733" y="57150"/>
                  </a:cubicBezTo>
                  <a:lnTo>
                    <a:pt x="1236133" y="48684"/>
                  </a:lnTo>
                  <a:lnTo>
                    <a:pt x="1242483" y="46567"/>
                  </a:lnTo>
                  <a:cubicBezTo>
                    <a:pt x="1244600" y="45861"/>
                    <a:pt x="1246837" y="45447"/>
                    <a:pt x="1248833" y="44450"/>
                  </a:cubicBezTo>
                  <a:lnTo>
                    <a:pt x="1253067" y="42334"/>
                  </a:lnTo>
                </a:path>
              </a:pathLst>
            </a:custGeom>
            <a:noFill/>
            <a:ln w="28575">
              <a:solidFill>
                <a:srgbClr val="87CB3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  <p:sp>
          <p:nvSpPr>
            <p:cNvPr id="194" name="Freeform 193"/>
            <p:cNvSpPr/>
            <p:nvPr/>
          </p:nvSpPr>
          <p:spPr>
            <a:xfrm>
              <a:off x="5453020" y="4799679"/>
              <a:ext cx="1246188" cy="574675"/>
            </a:xfrm>
            <a:custGeom>
              <a:avLst/>
              <a:gdLst>
                <a:gd name="connsiteX0" fmla="*/ 0 w 1246188"/>
                <a:gd name="connsiteY0" fmla="*/ 255587 h 574675"/>
                <a:gd name="connsiteX1" fmla="*/ 120650 w 1246188"/>
                <a:gd name="connsiteY1" fmla="*/ 133350 h 574675"/>
                <a:gd name="connsiteX2" fmla="*/ 125413 w 1246188"/>
                <a:gd name="connsiteY2" fmla="*/ 131762 h 574675"/>
                <a:gd name="connsiteX3" fmla="*/ 136525 w 1246188"/>
                <a:gd name="connsiteY3" fmla="*/ 117475 h 574675"/>
                <a:gd name="connsiteX4" fmla="*/ 141288 w 1246188"/>
                <a:gd name="connsiteY4" fmla="*/ 114300 h 574675"/>
                <a:gd name="connsiteX5" fmla="*/ 150813 w 1246188"/>
                <a:gd name="connsiteY5" fmla="*/ 104775 h 574675"/>
                <a:gd name="connsiteX6" fmla="*/ 153988 w 1246188"/>
                <a:gd name="connsiteY6" fmla="*/ 96837 h 574675"/>
                <a:gd name="connsiteX7" fmla="*/ 158750 w 1246188"/>
                <a:gd name="connsiteY7" fmla="*/ 90487 h 574675"/>
                <a:gd name="connsiteX8" fmla="*/ 165100 w 1246188"/>
                <a:gd name="connsiteY8" fmla="*/ 80962 h 574675"/>
                <a:gd name="connsiteX9" fmla="*/ 168275 w 1246188"/>
                <a:gd name="connsiteY9" fmla="*/ 73025 h 574675"/>
                <a:gd name="connsiteX10" fmla="*/ 174625 w 1246188"/>
                <a:gd name="connsiteY10" fmla="*/ 63500 h 574675"/>
                <a:gd name="connsiteX11" fmla="*/ 179388 w 1246188"/>
                <a:gd name="connsiteY11" fmla="*/ 55562 h 574675"/>
                <a:gd name="connsiteX12" fmla="*/ 193675 w 1246188"/>
                <a:gd name="connsiteY12" fmla="*/ 36512 h 574675"/>
                <a:gd name="connsiteX13" fmla="*/ 196850 w 1246188"/>
                <a:gd name="connsiteY13" fmla="*/ 31750 h 574675"/>
                <a:gd name="connsiteX14" fmla="*/ 204788 w 1246188"/>
                <a:gd name="connsiteY14" fmla="*/ 17462 h 574675"/>
                <a:gd name="connsiteX15" fmla="*/ 209550 w 1246188"/>
                <a:gd name="connsiteY15" fmla="*/ 12700 h 574675"/>
                <a:gd name="connsiteX16" fmla="*/ 217488 w 1246188"/>
                <a:gd name="connsiteY16" fmla="*/ 1587 h 574675"/>
                <a:gd name="connsiteX17" fmla="*/ 225425 w 1246188"/>
                <a:gd name="connsiteY17" fmla="*/ 0 h 574675"/>
                <a:gd name="connsiteX18" fmla="*/ 233363 w 1246188"/>
                <a:gd name="connsiteY18" fmla="*/ 1587 h 574675"/>
                <a:gd name="connsiteX19" fmla="*/ 246063 w 1246188"/>
                <a:gd name="connsiteY19" fmla="*/ 12700 h 574675"/>
                <a:gd name="connsiteX20" fmla="*/ 250825 w 1246188"/>
                <a:gd name="connsiteY20" fmla="*/ 15875 h 574675"/>
                <a:gd name="connsiteX21" fmla="*/ 254000 w 1246188"/>
                <a:gd name="connsiteY21" fmla="*/ 20637 h 574675"/>
                <a:gd name="connsiteX22" fmla="*/ 257175 w 1246188"/>
                <a:gd name="connsiteY22" fmla="*/ 30162 h 574675"/>
                <a:gd name="connsiteX23" fmla="*/ 263525 w 1246188"/>
                <a:gd name="connsiteY23" fmla="*/ 39687 h 574675"/>
                <a:gd name="connsiteX24" fmla="*/ 266700 w 1246188"/>
                <a:gd name="connsiteY24" fmla="*/ 44450 h 574675"/>
                <a:gd name="connsiteX25" fmla="*/ 271463 w 1246188"/>
                <a:gd name="connsiteY25" fmla="*/ 55562 h 574675"/>
                <a:gd name="connsiteX26" fmla="*/ 279400 w 1246188"/>
                <a:gd name="connsiteY26" fmla="*/ 74612 h 574675"/>
                <a:gd name="connsiteX27" fmla="*/ 279400 w 1246188"/>
                <a:gd name="connsiteY27" fmla="*/ 74612 h 574675"/>
                <a:gd name="connsiteX28" fmla="*/ 284163 w 1246188"/>
                <a:gd name="connsiteY28" fmla="*/ 84137 h 574675"/>
                <a:gd name="connsiteX29" fmla="*/ 295275 w 1246188"/>
                <a:gd name="connsiteY29" fmla="*/ 104775 h 574675"/>
                <a:gd name="connsiteX30" fmla="*/ 296863 w 1246188"/>
                <a:gd name="connsiteY30" fmla="*/ 111125 h 574675"/>
                <a:gd name="connsiteX31" fmla="*/ 301625 w 1246188"/>
                <a:gd name="connsiteY31" fmla="*/ 119062 h 574675"/>
                <a:gd name="connsiteX32" fmla="*/ 304800 w 1246188"/>
                <a:gd name="connsiteY32" fmla="*/ 125412 h 574675"/>
                <a:gd name="connsiteX33" fmla="*/ 309563 w 1246188"/>
                <a:gd name="connsiteY33" fmla="*/ 131762 h 574675"/>
                <a:gd name="connsiteX34" fmla="*/ 314325 w 1246188"/>
                <a:gd name="connsiteY34" fmla="*/ 142875 h 574675"/>
                <a:gd name="connsiteX35" fmla="*/ 320675 w 1246188"/>
                <a:gd name="connsiteY35" fmla="*/ 152400 h 574675"/>
                <a:gd name="connsiteX36" fmla="*/ 325438 w 1246188"/>
                <a:gd name="connsiteY36" fmla="*/ 165100 h 574675"/>
                <a:gd name="connsiteX37" fmla="*/ 333375 w 1246188"/>
                <a:gd name="connsiteY37" fmla="*/ 179387 h 574675"/>
                <a:gd name="connsiteX38" fmla="*/ 334963 w 1246188"/>
                <a:gd name="connsiteY38" fmla="*/ 185737 h 574675"/>
                <a:gd name="connsiteX39" fmla="*/ 338138 w 1246188"/>
                <a:gd name="connsiteY39" fmla="*/ 192087 h 574675"/>
                <a:gd name="connsiteX40" fmla="*/ 341313 w 1246188"/>
                <a:gd name="connsiteY40" fmla="*/ 201612 h 574675"/>
                <a:gd name="connsiteX41" fmla="*/ 342900 w 1246188"/>
                <a:gd name="connsiteY41" fmla="*/ 212725 h 574675"/>
                <a:gd name="connsiteX42" fmla="*/ 347663 w 1246188"/>
                <a:gd name="connsiteY42" fmla="*/ 223837 h 574675"/>
                <a:gd name="connsiteX43" fmla="*/ 354013 w 1246188"/>
                <a:gd name="connsiteY43" fmla="*/ 249237 h 574675"/>
                <a:gd name="connsiteX44" fmla="*/ 355600 w 1246188"/>
                <a:gd name="connsiteY44" fmla="*/ 260350 h 574675"/>
                <a:gd name="connsiteX45" fmla="*/ 361950 w 1246188"/>
                <a:gd name="connsiteY45" fmla="*/ 279400 h 574675"/>
                <a:gd name="connsiteX46" fmla="*/ 363538 w 1246188"/>
                <a:gd name="connsiteY46" fmla="*/ 284162 h 574675"/>
                <a:gd name="connsiteX47" fmla="*/ 366713 w 1246188"/>
                <a:gd name="connsiteY47" fmla="*/ 288925 h 574675"/>
                <a:gd name="connsiteX48" fmla="*/ 373063 w 1246188"/>
                <a:gd name="connsiteY48" fmla="*/ 309562 h 574675"/>
                <a:gd name="connsiteX49" fmla="*/ 374650 w 1246188"/>
                <a:gd name="connsiteY49" fmla="*/ 320675 h 574675"/>
                <a:gd name="connsiteX50" fmla="*/ 377825 w 1246188"/>
                <a:gd name="connsiteY50" fmla="*/ 360362 h 574675"/>
                <a:gd name="connsiteX51" fmla="*/ 381000 w 1246188"/>
                <a:gd name="connsiteY51" fmla="*/ 374650 h 574675"/>
                <a:gd name="connsiteX52" fmla="*/ 384175 w 1246188"/>
                <a:gd name="connsiteY52" fmla="*/ 379412 h 574675"/>
                <a:gd name="connsiteX53" fmla="*/ 387350 w 1246188"/>
                <a:gd name="connsiteY53" fmla="*/ 390525 h 574675"/>
                <a:gd name="connsiteX54" fmla="*/ 388938 w 1246188"/>
                <a:gd name="connsiteY54" fmla="*/ 398462 h 574675"/>
                <a:gd name="connsiteX55" fmla="*/ 393700 w 1246188"/>
                <a:gd name="connsiteY55" fmla="*/ 407987 h 574675"/>
                <a:gd name="connsiteX56" fmla="*/ 396875 w 1246188"/>
                <a:gd name="connsiteY56" fmla="*/ 417512 h 574675"/>
                <a:gd name="connsiteX57" fmla="*/ 398463 w 1246188"/>
                <a:gd name="connsiteY57" fmla="*/ 422275 h 574675"/>
                <a:gd name="connsiteX58" fmla="*/ 403225 w 1246188"/>
                <a:gd name="connsiteY58" fmla="*/ 433387 h 574675"/>
                <a:gd name="connsiteX59" fmla="*/ 406400 w 1246188"/>
                <a:gd name="connsiteY59" fmla="*/ 444500 h 574675"/>
                <a:gd name="connsiteX60" fmla="*/ 409575 w 1246188"/>
                <a:gd name="connsiteY60" fmla="*/ 449262 h 574675"/>
                <a:gd name="connsiteX61" fmla="*/ 412750 w 1246188"/>
                <a:gd name="connsiteY61" fmla="*/ 458787 h 574675"/>
                <a:gd name="connsiteX62" fmla="*/ 415925 w 1246188"/>
                <a:gd name="connsiteY62" fmla="*/ 468312 h 574675"/>
                <a:gd name="connsiteX63" fmla="*/ 420688 w 1246188"/>
                <a:gd name="connsiteY63" fmla="*/ 481012 h 574675"/>
                <a:gd name="connsiteX64" fmla="*/ 431800 w 1246188"/>
                <a:gd name="connsiteY64" fmla="*/ 500062 h 574675"/>
                <a:gd name="connsiteX65" fmla="*/ 434975 w 1246188"/>
                <a:gd name="connsiteY65" fmla="*/ 509587 h 574675"/>
                <a:gd name="connsiteX66" fmla="*/ 436563 w 1246188"/>
                <a:gd name="connsiteY66" fmla="*/ 514350 h 574675"/>
                <a:gd name="connsiteX67" fmla="*/ 438150 w 1246188"/>
                <a:gd name="connsiteY67" fmla="*/ 520700 h 574675"/>
                <a:gd name="connsiteX68" fmla="*/ 441325 w 1246188"/>
                <a:gd name="connsiteY68" fmla="*/ 525462 h 574675"/>
                <a:gd name="connsiteX69" fmla="*/ 442913 w 1246188"/>
                <a:gd name="connsiteY69" fmla="*/ 530225 h 574675"/>
                <a:gd name="connsiteX70" fmla="*/ 449263 w 1246188"/>
                <a:gd name="connsiteY70" fmla="*/ 539750 h 574675"/>
                <a:gd name="connsiteX71" fmla="*/ 452438 w 1246188"/>
                <a:gd name="connsiteY71" fmla="*/ 544512 h 574675"/>
                <a:gd name="connsiteX72" fmla="*/ 457200 w 1246188"/>
                <a:gd name="connsiteY72" fmla="*/ 549275 h 574675"/>
                <a:gd name="connsiteX73" fmla="*/ 463550 w 1246188"/>
                <a:gd name="connsiteY73" fmla="*/ 558800 h 574675"/>
                <a:gd name="connsiteX74" fmla="*/ 468313 w 1246188"/>
                <a:gd name="connsiteY74" fmla="*/ 561975 h 574675"/>
                <a:gd name="connsiteX75" fmla="*/ 473075 w 1246188"/>
                <a:gd name="connsiteY75" fmla="*/ 566737 h 574675"/>
                <a:gd name="connsiteX76" fmla="*/ 477838 w 1246188"/>
                <a:gd name="connsiteY76" fmla="*/ 568325 h 574675"/>
                <a:gd name="connsiteX77" fmla="*/ 482600 w 1246188"/>
                <a:gd name="connsiteY77" fmla="*/ 571500 h 574675"/>
                <a:gd name="connsiteX78" fmla="*/ 493713 w 1246188"/>
                <a:gd name="connsiteY78" fmla="*/ 574675 h 574675"/>
                <a:gd name="connsiteX79" fmla="*/ 498475 w 1246188"/>
                <a:gd name="connsiteY79" fmla="*/ 573087 h 574675"/>
                <a:gd name="connsiteX80" fmla="*/ 504825 w 1246188"/>
                <a:gd name="connsiteY80" fmla="*/ 571500 h 574675"/>
                <a:gd name="connsiteX81" fmla="*/ 514350 w 1246188"/>
                <a:gd name="connsiteY81" fmla="*/ 565150 h 574675"/>
                <a:gd name="connsiteX82" fmla="*/ 527050 w 1246188"/>
                <a:gd name="connsiteY82" fmla="*/ 555625 h 574675"/>
                <a:gd name="connsiteX83" fmla="*/ 531813 w 1246188"/>
                <a:gd name="connsiteY83" fmla="*/ 550862 h 574675"/>
                <a:gd name="connsiteX84" fmla="*/ 534988 w 1246188"/>
                <a:gd name="connsiteY84" fmla="*/ 544512 h 574675"/>
                <a:gd name="connsiteX85" fmla="*/ 542925 w 1246188"/>
                <a:gd name="connsiteY85" fmla="*/ 533400 h 574675"/>
                <a:gd name="connsiteX86" fmla="*/ 544513 w 1246188"/>
                <a:gd name="connsiteY86" fmla="*/ 528637 h 574675"/>
                <a:gd name="connsiteX87" fmla="*/ 549275 w 1246188"/>
                <a:gd name="connsiteY87" fmla="*/ 522287 h 574675"/>
                <a:gd name="connsiteX88" fmla="*/ 552450 w 1246188"/>
                <a:gd name="connsiteY88" fmla="*/ 517525 h 574675"/>
                <a:gd name="connsiteX89" fmla="*/ 555625 w 1246188"/>
                <a:gd name="connsiteY89" fmla="*/ 504825 h 574675"/>
                <a:gd name="connsiteX90" fmla="*/ 557213 w 1246188"/>
                <a:gd name="connsiteY90" fmla="*/ 498475 h 574675"/>
                <a:gd name="connsiteX91" fmla="*/ 558800 w 1246188"/>
                <a:gd name="connsiteY91" fmla="*/ 490537 h 574675"/>
                <a:gd name="connsiteX92" fmla="*/ 561975 w 1246188"/>
                <a:gd name="connsiteY92" fmla="*/ 481012 h 574675"/>
                <a:gd name="connsiteX93" fmla="*/ 565150 w 1246188"/>
                <a:gd name="connsiteY93" fmla="*/ 468312 h 574675"/>
                <a:gd name="connsiteX94" fmla="*/ 568325 w 1246188"/>
                <a:gd name="connsiteY94" fmla="*/ 454025 h 574675"/>
                <a:gd name="connsiteX95" fmla="*/ 569913 w 1246188"/>
                <a:gd name="connsiteY95" fmla="*/ 436562 h 574675"/>
                <a:gd name="connsiteX96" fmla="*/ 571500 w 1246188"/>
                <a:gd name="connsiteY96" fmla="*/ 431800 h 574675"/>
                <a:gd name="connsiteX97" fmla="*/ 574675 w 1246188"/>
                <a:gd name="connsiteY97" fmla="*/ 417512 h 574675"/>
                <a:gd name="connsiteX98" fmla="*/ 582613 w 1246188"/>
                <a:gd name="connsiteY98" fmla="*/ 406400 h 574675"/>
                <a:gd name="connsiteX99" fmla="*/ 584200 w 1246188"/>
                <a:gd name="connsiteY99" fmla="*/ 400050 h 574675"/>
                <a:gd name="connsiteX100" fmla="*/ 587375 w 1246188"/>
                <a:gd name="connsiteY100" fmla="*/ 390525 h 574675"/>
                <a:gd name="connsiteX101" fmla="*/ 588963 w 1246188"/>
                <a:gd name="connsiteY101" fmla="*/ 385762 h 574675"/>
                <a:gd name="connsiteX102" fmla="*/ 595313 w 1246188"/>
                <a:gd name="connsiteY102" fmla="*/ 363537 h 574675"/>
                <a:gd name="connsiteX103" fmla="*/ 596900 w 1246188"/>
                <a:gd name="connsiteY103" fmla="*/ 358775 h 574675"/>
                <a:gd name="connsiteX104" fmla="*/ 600075 w 1246188"/>
                <a:gd name="connsiteY104" fmla="*/ 354012 h 574675"/>
                <a:gd name="connsiteX105" fmla="*/ 604838 w 1246188"/>
                <a:gd name="connsiteY105" fmla="*/ 342900 h 574675"/>
                <a:gd name="connsiteX106" fmla="*/ 606425 w 1246188"/>
                <a:gd name="connsiteY106" fmla="*/ 338137 h 574675"/>
                <a:gd name="connsiteX107" fmla="*/ 609600 w 1246188"/>
                <a:gd name="connsiteY107" fmla="*/ 333375 h 574675"/>
                <a:gd name="connsiteX108" fmla="*/ 611188 w 1246188"/>
                <a:gd name="connsiteY108" fmla="*/ 328612 h 574675"/>
                <a:gd name="connsiteX109" fmla="*/ 617538 w 1246188"/>
                <a:gd name="connsiteY109" fmla="*/ 319087 h 574675"/>
                <a:gd name="connsiteX110" fmla="*/ 619125 w 1246188"/>
                <a:gd name="connsiteY110" fmla="*/ 314325 h 574675"/>
                <a:gd name="connsiteX111" fmla="*/ 622300 w 1246188"/>
                <a:gd name="connsiteY111" fmla="*/ 309562 h 574675"/>
                <a:gd name="connsiteX112" fmla="*/ 628650 w 1246188"/>
                <a:gd name="connsiteY112" fmla="*/ 300037 h 574675"/>
                <a:gd name="connsiteX113" fmla="*/ 636588 w 1246188"/>
                <a:gd name="connsiteY113" fmla="*/ 285750 h 574675"/>
                <a:gd name="connsiteX114" fmla="*/ 641350 w 1246188"/>
                <a:gd name="connsiteY114" fmla="*/ 280987 h 574675"/>
                <a:gd name="connsiteX115" fmla="*/ 644525 w 1246188"/>
                <a:gd name="connsiteY115" fmla="*/ 274637 h 574675"/>
                <a:gd name="connsiteX116" fmla="*/ 652463 w 1246188"/>
                <a:gd name="connsiteY116" fmla="*/ 263525 h 574675"/>
                <a:gd name="connsiteX117" fmla="*/ 657225 w 1246188"/>
                <a:gd name="connsiteY117" fmla="*/ 260350 h 574675"/>
                <a:gd name="connsiteX118" fmla="*/ 658813 w 1246188"/>
                <a:gd name="connsiteY118" fmla="*/ 255587 h 574675"/>
                <a:gd name="connsiteX119" fmla="*/ 668338 w 1246188"/>
                <a:gd name="connsiteY119" fmla="*/ 247650 h 574675"/>
                <a:gd name="connsiteX120" fmla="*/ 673100 w 1246188"/>
                <a:gd name="connsiteY120" fmla="*/ 242887 h 574675"/>
                <a:gd name="connsiteX121" fmla="*/ 687388 w 1246188"/>
                <a:gd name="connsiteY121" fmla="*/ 234950 h 574675"/>
                <a:gd name="connsiteX122" fmla="*/ 692150 w 1246188"/>
                <a:gd name="connsiteY122" fmla="*/ 231775 h 574675"/>
                <a:gd name="connsiteX123" fmla="*/ 698500 w 1246188"/>
                <a:gd name="connsiteY123" fmla="*/ 227012 h 574675"/>
                <a:gd name="connsiteX124" fmla="*/ 709613 w 1246188"/>
                <a:gd name="connsiteY124" fmla="*/ 222250 h 574675"/>
                <a:gd name="connsiteX125" fmla="*/ 731838 w 1246188"/>
                <a:gd name="connsiteY125" fmla="*/ 215900 h 574675"/>
                <a:gd name="connsiteX126" fmla="*/ 749300 w 1246188"/>
                <a:gd name="connsiteY126" fmla="*/ 211137 h 574675"/>
                <a:gd name="connsiteX127" fmla="*/ 755650 w 1246188"/>
                <a:gd name="connsiteY127" fmla="*/ 209550 h 574675"/>
                <a:gd name="connsiteX128" fmla="*/ 765175 w 1246188"/>
                <a:gd name="connsiteY128" fmla="*/ 207962 h 574675"/>
                <a:gd name="connsiteX129" fmla="*/ 801688 w 1246188"/>
                <a:gd name="connsiteY129" fmla="*/ 211137 h 574675"/>
                <a:gd name="connsiteX130" fmla="*/ 814388 w 1246188"/>
                <a:gd name="connsiteY130" fmla="*/ 215900 h 574675"/>
                <a:gd name="connsiteX131" fmla="*/ 822325 w 1246188"/>
                <a:gd name="connsiteY131" fmla="*/ 217487 h 574675"/>
                <a:gd name="connsiteX132" fmla="*/ 830263 w 1246188"/>
                <a:gd name="connsiteY132" fmla="*/ 222250 h 574675"/>
                <a:gd name="connsiteX133" fmla="*/ 838200 w 1246188"/>
                <a:gd name="connsiteY133" fmla="*/ 223837 h 574675"/>
                <a:gd name="connsiteX134" fmla="*/ 844550 w 1246188"/>
                <a:gd name="connsiteY134" fmla="*/ 225425 h 574675"/>
                <a:gd name="connsiteX135" fmla="*/ 854075 w 1246188"/>
                <a:gd name="connsiteY135" fmla="*/ 228600 h 574675"/>
                <a:gd name="connsiteX136" fmla="*/ 887413 w 1246188"/>
                <a:gd name="connsiteY136" fmla="*/ 234950 h 574675"/>
                <a:gd name="connsiteX137" fmla="*/ 906463 w 1246188"/>
                <a:gd name="connsiteY137" fmla="*/ 239712 h 574675"/>
                <a:gd name="connsiteX138" fmla="*/ 933450 w 1246188"/>
                <a:gd name="connsiteY138" fmla="*/ 242887 h 574675"/>
                <a:gd name="connsiteX139" fmla="*/ 955675 w 1246188"/>
                <a:gd name="connsiteY139" fmla="*/ 242887 h 574675"/>
                <a:gd name="connsiteX140" fmla="*/ 985838 w 1246188"/>
                <a:gd name="connsiteY140" fmla="*/ 244475 h 574675"/>
                <a:gd name="connsiteX141" fmla="*/ 1019175 w 1246188"/>
                <a:gd name="connsiteY141" fmla="*/ 247650 h 574675"/>
                <a:gd name="connsiteX142" fmla="*/ 1035050 w 1246188"/>
                <a:gd name="connsiteY142" fmla="*/ 250825 h 574675"/>
                <a:gd name="connsiteX143" fmla="*/ 1049338 w 1246188"/>
                <a:gd name="connsiteY143" fmla="*/ 254000 h 574675"/>
                <a:gd name="connsiteX144" fmla="*/ 1082675 w 1246188"/>
                <a:gd name="connsiteY144" fmla="*/ 255587 h 574675"/>
                <a:gd name="connsiteX145" fmla="*/ 1096963 w 1246188"/>
                <a:gd name="connsiteY145" fmla="*/ 258762 h 574675"/>
                <a:gd name="connsiteX146" fmla="*/ 1125538 w 1246188"/>
                <a:gd name="connsiteY146" fmla="*/ 257175 h 574675"/>
                <a:gd name="connsiteX147" fmla="*/ 1139825 w 1246188"/>
                <a:gd name="connsiteY147" fmla="*/ 255587 h 574675"/>
                <a:gd name="connsiteX148" fmla="*/ 1147763 w 1246188"/>
                <a:gd name="connsiteY148" fmla="*/ 254000 h 574675"/>
                <a:gd name="connsiteX149" fmla="*/ 1225550 w 1246188"/>
                <a:gd name="connsiteY149" fmla="*/ 252412 h 574675"/>
                <a:gd name="connsiteX150" fmla="*/ 1230313 w 1246188"/>
                <a:gd name="connsiteY150" fmla="*/ 247650 h 574675"/>
                <a:gd name="connsiteX151" fmla="*/ 1235075 w 1246188"/>
                <a:gd name="connsiteY151" fmla="*/ 246062 h 574675"/>
                <a:gd name="connsiteX152" fmla="*/ 1239838 w 1246188"/>
                <a:gd name="connsiteY152" fmla="*/ 241300 h 574675"/>
                <a:gd name="connsiteX153" fmla="*/ 1246188 w 1246188"/>
                <a:gd name="connsiteY153" fmla="*/ 234950 h 57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1246188" h="574675">
                  <a:moveTo>
                    <a:pt x="0" y="255587"/>
                  </a:moveTo>
                  <a:cubicBezTo>
                    <a:pt x="40217" y="214841"/>
                    <a:pt x="79911" y="173573"/>
                    <a:pt x="120650" y="133350"/>
                  </a:cubicBezTo>
                  <a:cubicBezTo>
                    <a:pt x="121841" y="132174"/>
                    <a:pt x="124230" y="132945"/>
                    <a:pt x="125413" y="131762"/>
                  </a:cubicBezTo>
                  <a:cubicBezTo>
                    <a:pt x="129679" y="127496"/>
                    <a:pt x="132821" y="122237"/>
                    <a:pt x="136525" y="117475"/>
                  </a:cubicBezTo>
                  <a:cubicBezTo>
                    <a:pt x="137696" y="115969"/>
                    <a:pt x="139862" y="115568"/>
                    <a:pt x="141288" y="114300"/>
                  </a:cubicBezTo>
                  <a:cubicBezTo>
                    <a:pt x="144644" y="111317"/>
                    <a:pt x="150813" y="104775"/>
                    <a:pt x="150813" y="104775"/>
                  </a:cubicBezTo>
                  <a:cubicBezTo>
                    <a:pt x="151871" y="102129"/>
                    <a:pt x="152604" y="99328"/>
                    <a:pt x="153988" y="96837"/>
                  </a:cubicBezTo>
                  <a:cubicBezTo>
                    <a:pt x="155273" y="94524"/>
                    <a:pt x="157233" y="92655"/>
                    <a:pt x="158750" y="90487"/>
                  </a:cubicBezTo>
                  <a:cubicBezTo>
                    <a:pt x="160938" y="87361"/>
                    <a:pt x="163273" y="84312"/>
                    <a:pt x="165100" y="80962"/>
                  </a:cubicBezTo>
                  <a:cubicBezTo>
                    <a:pt x="166465" y="78460"/>
                    <a:pt x="166910" y="75527"/>
                    <a:pt x="168275" y="73025"/>
                  </a:cubicBezTo>
                  <a:cubicBezTo>
                    <a:pt x="170102" y="69675"/>
                    <a:pt x="172576" y="66719"/>
                    <a:pt x="174625" y="63500"/>
                  </a:cubicBezTo>
                  <a:cubicBezTo>
                    <a:pt x="176282" y="60897"/>
                    <a:pt x="177573" y="58058"/>
                    <a:pt x="179388" y="55562"/>
                  </a:cubicBezTo>
                  <a:cubicBezTo>
                    <a:pt x="204311" y="21292"/>
                    <a:pt x="171605" y="69617"/>
                    <a:pt x="193675" y="36512"/>
                  </a:cubicBezTo>
                  <a:cubicBezTo>
                    <a:pt x="194733" y="34925"/>
                    <a:pt x="195997" y="33456"/>
                    <a:pt x="196850" y="31750"/>
                  </a:cubicBezTo>
                  <a:cubicBezTo>
                    <a:pt x="199112" y="27226"/>
                    <a:pt x="201797" y="21450"/>
                    <a:pt x="204788" y="17462"/>
                  </a:cubicBezTo>
                  <a:cubicBezTo>
                    <a:pt x="206135" y="15666"/>
                    <a:pt x="208245" y="14527"/>
                    <a:pt x="209550" y="12700"/>
                  </a:cubicBezTo>
                  <a:cubicBezTo>
                    <a:pt x="212746" y="8225"/>
                    <a:pt x="211984" y="4339"/>
                    <a:pt x="217488" y="1587"/>
                  </a:cubicBezTo>
                  <a:cubicBezTo>
                    <a:pt x="219901" y="380"/>
                    <a:pt x="222779" y="529"/>
                    <a:pt x="225425" y="0"/>
                  </a:cubicBezTo>
                  <a:cubicBezTo>
                    <a:pt x="228071" y="529"/>
                    <a:pt x="230949" y="380"/>
                    <a:pt x="233363" y="1587"/>
                  </a:cubicBezTo>
                  <a:cubicBezTo>
                    <a:pt x="239730" y="4770"/>
                    <a:pt x="241106" y="8569"/>
                    <a:pt x="246063" y="12700"/>
                  </a:cubicBezTo>
                  <a:cubicBezTo>
                    <a:pt x="247529" y="13921"/>
                    <a:pt x="249238" y="14817"/>
                    <a:pt x="250825" y="15875"/>
                  </a:cubicBezTo>
                  <a:cubicBezTo>
                    <a:pt x="251883" y="17462"/>
                    <a:pt x="253225" y="18894"/>
                    <a:pt x="254000" y="20637"/>
                  </a:cubicBezTo>
                  <a:cubicBezTo>
                    <a:pt x="255359" y="23695"/>
                    <a:pt x="255319" y="27377"/>
                    <a:pt x="257175" y="30162"/>
                  </a:cubicBezTo>
                  <a:lnTo>
                    <a:pt x="263525" y="39687"/>
                  </a:lnTo>
                  <a:cubicBezTo>
                    <a:pt x="264583" y="41275"/>
                    <a:pt x="266096" y="42640"/>
                    <a:pt x="266700" y="44450"/>
                  </a:cubicBezTo>
                  <a:cubicBezTo>
                    <a:pt x="269037" y="51457"/>
                    <a:pt x="267540" y="47715"/>
                    <a:pt x="271463" y="55562"/>
                  </a:cubicBezTo>
                  <a:cubicBezTo>
                    <a:pt x="274198" y="66504"/>
                    <a:pt x="272074" y="59961"/>
                    <a:pt x="279400" y="74612"/>
                  </a:cubicBezTo>
                  <a:lnTo>
                    <a:pt x="279400" y="74612"/>
                  </a:lnTo>
                  <a:cubicBezTo>
                    <a:pt x="281591" y="81185"/>
                    <a:pt x="280060" y="77983"/>
                    <a:pt x="284163" y="84137"/>
                  </a:cubicBezTo>
                  <a:cubicBezTo>
                    <a:pt x="291476" y="106075"/>
                    <a:pt x="281723" y="79929"/>
                    <a:pt x="295275" y="104775"/>
                  </a:cubicBezTo>
                  <a:cubicBezTo>
                    <a:pt x="296320" y="106690"/>
                    <a:pt x="295977" y="109131"/>
                    <a:pt x="296863" y="111125"/>
                  </a:cubicBezTo>
                  <a:cubicBezTo>
                    <a:pt x="298116" y="113944"/>
                    <a:pt x="300127" y="116365"/>
                    <a:pt x="301625" y="119062"/>
                  </a:cubicBezTo>
                  <a:cubicBezTo>
                    <a:pt x="302774" y="121131"/>
                    <a:pt x="303546" y="123405"/>
                    <a:pt x="304800" y="125412"/>
                  </a:cubicBezTo>
                  <a:cubicBezTo>
                    <a:pt x="306202" y="127656"/>
                    <a:pt x="308161" y="129518"/>
                    <a:pt x="309563" y="131762"/>
                  </a:cubicBezTo>
                  <a:cubicBezTo>
                    <a:pt x="325451" y="157182"/>
                    <a:pt x="303529" y="123440"/>
                    <a:pt x="314325" y="142875"/>
                  </a:cubicBezTo>
                  <a:cubicBezTo>
                    <a:pt x="316178" y="146211"/>
                    <a:pt x="318848" y="149050"/>
                    <a:pt x="320675" y="152400"/>
                  </a:cubicBezTo>
                  <a:cubicBezTo>
                    <a:pt x="334716" y="178142"/>
                    <a:pt x="316932" y="148089"/>
                    <a:pt x="325438" y="165100"/>
                  </a:cubicBezTo>
                  <a:cubicBezTo>
                    <a:pt x="332708" y="179639"/>
                    <a:pt x="323804" y="155460"/>
                    <a:pt x="333375" y="179387"/>
                  </a:cubicBezTo>
                  <a:cubicBezTo>
                    <a:pt x="334185" y="181413"/>
                    <a:pt x="334197" y="183694"/>
                    <a:pt x="334963" y="185737"/>
                  </a:cubicBezTo>
                  <a:cubicBezTo>
                    <a:pt x="335794" y="187953"/>
                    <a:pt x="337259" y="189890"/>
                    <a:pt x="338138" y="192087"/>
                  </a:cubicBezTo>
                  <a:cubicBezTo>
                    <a:pt x="339381" y="195194"/>
                    <a:pt x="340255" y="198437"/>
                    <a:pt x="341313" y="201612"/>
                  </a:cubicBezTo>
                  <a:cubicBezTo>
                    <a:pt x="341842" y="205316"/>
                    <a:pt x="341916" y="209115"/>
                    <a:pt x="342900" y="212725"/>
                  </a:cubicBezTo>
                  <a:cubicBezTo>
                    <a:pt x="347855" y="230895"/>
                    <a:pt x="344597" y="209531"/>
                    <a:pt x="347663" y="223837"/>
                  </a:cubicBezTo>
                  <a:cubicBezTo>
                    <a:pt x="352766" y="247650"/>
                    <a:pt x="347957" y="234099"/>
                    <a:pt x="354013" y="249237"/>
                  </a:cubicBezTo>
                  <a:cubicBezTo>
                    <a:pt x="354542" y="252941"/>
                    <a:pt x="354816" y="256691"/>
                    <a:pt x="355600" y="260350"/>
                  </a:cubicBezTo>
                  <a:cubicBezTo>
                    <a:pt x="357766" y="270459"/>
                    <a:pt x="358670" y="270654"/>
                    <a:pt x="361950" y="279400"/>
                  </a:cubicBezTo>
                  <a:cubicBezTo>
                    <a:pt x="362538" y="280967"/>
                    <a:pt x="362790" y="282665"/>
                    <a:pt x="363538" y="284162"/>
                  </a:cubicBezTo>
                  <a:cubicBezTo>
                    <a:pt x="364391" y="285869"/>
                    <a:pt x="365979" y="287164"/>
                    <a:pt x="366713" y="288925"/>
                  </a:cubicBezTo>
                  <a:cubicBezTo>
                    <a:pt x="367983" y="291973"/>
                    <a:pt x="372075" y="304127"/>
                    <a:pt x="373063" y="309562"/>
                  </a:cubicBezTo>
                  <a:cubicBezTo>
                    <a:pt x="373732" y="313244"/>
                    <a:pt x="374121" y="316971"/>
                    <a:pt x="374650" y="320675"/>
                  </a:cubicBezTo>
                  <a:cubicBezTo>
                    <a:pt x="376030" y="346890"/>
                    <a:pt x="374704" y="343195"/>
                    <a:pt x="377825" y="360362"/>
                  </a:cubicBezTo>
                  <a:cubicBezTo>
                    <a:pt x="378062" y="361665"/>
                    <a:pt x="380197" y="372777"/>
                    <a:pt x="381000" y="374650"/>
                  </a:cubicBezTo>
                  <a:cubicBezTo>
                    <a:pt x="381751" y="376404"/>
                    <a:pt x="383117" y="377825"/>
                    <a:pt x="384175" y="379412"/>
                  </a:cubicBezTo>
                  <a:cubicBezTo>
                    <a:pt x="385233" y="383116"/>
                    <a:pt x="386416" y="386787"/>
                    <a:pt x="387350" y="390525"/>
                  </a:cubicBezTo>
                  <a:cubicBezTo>
                    <a:pt x="388004" y="393143"/>
                    <a:pt x="388016" y="395926"/>
                    <a:pt x="388938" y="398462"/>
                  </a:cubicBezTo>
                  <a:cubicBezTo>
                    <a:pt x="390151" y="401798"/>
                    <a:pt x="392335" y="404710"/>
                    <a:pt x="393700" y="407987"/>
                  </a:cubicBezTo>
                  <a:cubicBezTo>
                    <a:pt x="394987" y="411076"/>
                    <a:pt x="395817" y="414337"/>
                    <a:pt x="396875" y="417512"/>
                  </a:cubicBezTo>
                  <a:cubicBezTo>
                    <a:pt x="397404" y="419100"/>
                    <a:pt x="397715" y="420778"/>
                    <a:pt x="398463" y="422275"/>
                  </a:cubicBezTo>
                  <a:cubicBezTo>
                    <a:pt x="401287" y="427923"/>
                    <a:pt x="401667" y="427934"/>
                    <a:pt x="403225" y="433387"/>
                  </a:cubicBezTo>
                  <a:cubicBezTo>
                    <a:pt x="403901" y="435753"/>
                    <a:pt x="405134" y="441968"/>
                    <a:pt x="406400" y="444500"/>
                  </a:cubicBezTo>
                  <a:cubicBezTo>
                    <a:pt x="407253" y="446206"/>
                    <a:pt x="408800" y="447519"/>
                    <a:pt x="409575" y="449262"/>
                  </a:cubicBezTo>
                  <a:cubicBezTo>
                    <a:pt x="410934" y="452320"/>
                    <a:pt x="411692" y="455612"/>
                    <a:pt x="412750" y="458787"/>
                  </a:cubicBezTo>
                  <a:lnTo>
                    <a:pt x="415925" y="468312"/>
                  </a:lnTo>
                  <a:cubicBezTo>
                    <a:pt x="417298" y="472432"/>
                    <a:pt x="418792" y="477219"/>
                    <a:pt x="420688" y="481012"/>
                  </a:cubicBezTo>
                  <a:cubicBezTo>
                    <a:pt x="424012" y="487660"/>
                    <a:pt x="429024" y="493121"/>
                    <a:pt x="431800" y="500062"/>
                  </a:cubicBezTo>
                  <a:cubicBezTo>
                    <a:pt x="433043" y="503169"/>
                    <a:pt x="433917" y="506412"/>
                    <a:pt x="434975" y="509587"/>
                  </a:cubicBezTo>
                  <a:cubicBezTo>
                    <a:pt x="435504" y="511175"/>
                    <a:pt x="436157" y="512726"/>
                    <a:pt x="436563" y="514350"/>
                  </a:cubicBezTo>
                  <a:cubicBezTo>
                    <a:pt x="437092" y="516467"/>
                    <a:pt x="437291" y="518695"/>
                    <a:pt x="438150" y="520700"/>
                  </a:cubicBezTo>
                  <a:cubicBezTo>
                    <a:pt x="438901" y="522454"/>
                    <a:pt x="440472" y="523756"/>
                    <a:pt x="441325" y="525462"/>
                  </a:cubicBezTo>
                  <a:cubicBezTo>
                    <a:pt x="442074" y="526959"/>
                    <a:pt x="442100" y="528762"/>
                    <a:pt x="442913" y="530225"/>
                  </a:cubicBezTo>
                  <a:cubicBezTo>
                    <a:pt x="444766" y="533561"/>
                    <a:pt x="447146" y="536575"/>
                    <a:pt x="449263" y="539750"/>
                  </a:cubicBezTo>
                  <a:cubicBezTo>
                    <a:pt x="450321" y="541337"/>
                    <a:pt x="451089" y="543163"/>
                    <a:pt x="452438" y="544512"/>
                  </a:cubicBezTo>
                  <a:cubicBezTo>
                    <a:pt x="454025" y="546100"/>
                    <a:pt x="455822" y="547503"/>
                    <a:pt x="457200" y="549275"/>
                  </a:cubicBezTo>
                  <a:cubicBezTo>
                    <a:pt x="459543" y="552287"/>
                    <a:pt x="460375" y="556683"/>
                    <a:pt x="463550" y="558800"/>
                  </a:cubicBezTo>
                  <a:cubicBezTo>
                    <a:pt x="465138" y="559858"/>
                    <a:pt x="466847" y="560754"/>
                    <a:pt x="468313" y="561975"/>
                  </a:cubicBezTo>
                  <a:cubicBezTo>
                    <a:pt x="470038" y="563412"/>
                    <a:pt x="471207" y="565492"/>
                    <a:pt x="473075" y="566737"/>
                  </a:cubicBezTo>
                  <a:cubicBezTo>
                    <a:pt x="474468" y="567665"/>
                    <a:pt x="476341" y="567576"/>
                    <a:pt x="477838" y="568325"/>
                  </a:cubicBezTo>
                  <a:cubicBezTo>
                    <a:pt x="479544" y="569178"/>
                    <a:pt x="480894" y="570647"/>
                    <a:pt x="482600" y="571500"/>
                  </a:cubicBezTo>
                  <a:cubicBezTo>
                    <a:pt x="484873" y="572636"/>
                    <a:pt x="491685" y="574168"/>
                    <a:pt x="493713" y="574675"/>
                  </a:cubicBezTo>
                  <a:cubicBezTo>
                    <a:pt x="495300" y="574146"/>
                    <a:pt x="496866" y="573547"/>
                    <a:pt x="498475" y="573087"/>
                  </a:cubicBezTo>
                  <a:cubicBezTo>
                    <a:pt x="500573" y="572488"/>
                    <a:pt x="502874" y="572476"/>
                    <a:pt x="504825" y="571500"/>
                  </a:cubicBezTo>
                  <a:cubicBezTo>
                    <a:pt x="508238" y="569794"/>
                    <a:pt x="511175" y="567267"/>
                    <a:pt x="514350" y="565150"/>
                  </a:cubicBezTo>
                  <a:cubicBezTo>
                    <a:pt x="520024" y="561368"/>
                    <a:pt x="521012" y="560908"/>
                    <a:pt x="527050" y="555625"/>
                  </a:cubicBezTo>
                  <a:cubicBezTo>
                    <a:pt x="528740" y="554146"/>
                    <a:pt x="530508" y="552689"/>
                    <a:pt x="531813" y="550862"/>
                  </a:cubicBezTo>
                  <a:cubicBezTo>
                    <a:pt x="533189" y="548936"/>
                    <a:pt x="533734" y="546519"/>
                    <a:pt x="534988" y="544512"/>
                  </a:cubicBezTo>
                  <a:cubicBezTo>
                    <a:pt x="536781" y="541643"/>
                    <a:pt x="541248" y="536753"/>
                    <a:pt x="542925" y="533400"/>
                  </a:cubicBezTo>
                  <a:cubicBezTo>
                    <a:pt x="543674" y="531903"/>
                    <a:pt x="543683" y="530090"/>
                    <a:pt x="544513" y="528637"/>
                  </a:cubicBezTo>
                  <a:cubicBezTo>
                    <a:pt x="545826" y="526340"/>
                    <a:pt x="547737" y="524440"/>
                    <a:pt x="549275" y="522287"/>
                  </a:cubicBezTo>
                  <a:cubicBezTo>
                    <a:pt x="550384" y="520735"/>
                    <a:pt x="551392" y="519112"/>
                    <a:pt x="552450" y="517525"/>
                  </a:cubicBezTo>
                  <a:lnTo>
                    <a:pt x="555625" y="504825"/>
                  </a:lnTo>
                  <a:cubicBezTo>
                    <a:pt x="556154" y="502708"/>
                    <a:pt x="556785" y="500615"/>
                    <a:pt x="557213" y="498475"/>
                  </a:cubicBezTo>
                  <a:cubicBezTo>
                    <a:pt x="557742" y="495829"/>
                    <a:pt x="558090" y="493140"/>
                    <a:pt x="558800" y="490537"/>
                  </a:cubicBezTo>
                  <a:cubicBezTo>
                    <a:pt x="559680" y="487308"/>
                    <a:pt x="561163" y="484259"/>
                    <a:pt x="561975" y="481012"/>
                  </a:cubicBezTo>
                  <a:cubicBezTo>
                    <a:pt x="563033" y="476779"/>
                    <a:pt x="564432" y="472616"/>
                    <a:pt x="565150" y="468312"/>
                  </a:cubicBezTo>
                  <a:cubicBezTo>
                    <a:pt x="567013" y="457137"/>
                    <a:pt x="565720" y="461841"/>
                    <a:pt x="568325" y="454025"/>
                  </a:cubicBezTo>
                  <a:cubicBezTo>
                    <a:pt x="568854" y="448204"/>
                    <a:pt x="569086" y="442348"/>
                    <a:pt x="569913" y="436562"/>
                  </a:cubicBezTo>
                  <a:cubicBezTo>
                    <a:pt x="570150" y="434906"/>
                    <a:pt x="571137" y="433433"/>
                    <a:pt x="571500" y="431800"/>
                  </a:cubicBezTo>
                  <a:cubicBezTo>
                    <a:pt x="572474" y="427418"/>
                    <a:pt x="572533" y="421797"/>
                    <a:pt x="574675" y="417512"/>
                  </a:cubicBezTo>
                  <a:cubicBezTo>
                    <a:pt x="575835" y="415192"/>
                    <a:pt x="581536" y="407836"/>
                    <a:pt x="582613" y="406400"/>
                  </a:cubicBezTo>
                  <a:cubicBezTo>
                    <a:pt x="583142" y="404283"/>
                    <a:pt x="583573" y="402140"/>
                    <a:pt x="584200" y="400050"/>
                  </a:cubicBezTo>
                  <a:cubicBezTo>
                    <a:pt x="585162" y="396844"/>
                    <a:pt x="586317" y="393700"/>
                    <a:pt x="587375" y="390525"/>
                  </a:cubicBezTo>
                  <a:cubicBezTo>
                    <a:pt x="587904" y="388937"/>
                    <a:pt x="588557" y="387386"/>
                    <a:pt x="588963" y="385762"/>
                  </a:cubicBezTo>
                  <a:cubicBezTo>
                    <a:pt x="592951" y="369810"/>
                    <a:pt x="590757" y="377206"/>
                    <a:pt x="595313" y="363537"/>
                  </a:cubicBezTo>
                  <a:cubicBezTo>
                    <a:pt x="595842" y="361950"/>
                    <a:pt x="595972" y="360167"/>
                    <a:pt x="596900" y="358775"/>
                  </a:cubicBezTo>
                  <a:lnTo>
                    <a:pt x="600075" y="354012"/>
                  </a:lnTo>
                  <a:cubicBezTo>
                    <a:pt x="603382" y="340790"/>
                    <a:pt x="599355" y="353868"/>
                    <a:pt x="604838" y="342900"/>
                  </a:cubicBezTo>
                  <a:cubicBezTo>
                    <a:pt x="605586" y="341403"/>
                    <a:pt x="605677" y="339634"/>
                    <a:pt x="606425" y="338137"/>
                  </a:cubicBezTo>
                  <a:cubicBezTo>
                    <a:pt x="607278" y="336431"/>
                    <a:pt x="608747" y="335081"/>
                    <a:pt x="609600" y="333375"/>
                  </a:cubicBezTo>
                  <a:cubicBezTo>
                    <a:pt x="610349" y="331878"/>
                    <a:pt x="610375" y="330075"/>
                    <a:pt x="611188" y="328612"/>
                  </a:cubicBezTo>
                  <a:cubicBezTo>
                    <a:pt x="613041" y="325276"/>
                    <a:pt x="617538" y="319087"/>
                    <a:pt x="617538" y="319087"/>
                  </a:cubicBezTo>
                  <a:cubicBezTo>
                    <a:pt x="618067" y="317500"/>
                    <a:pt x="618377" y="315822"/>
                    <a:pt x="619125" y="314325"/>
                  </a:cubicBezTo>
                  <a:cubicBezTo>
                    <a:pt x="619978" y="312618"/>
                    <a:pt x="621548" y="311316"/>
                    <a:pt x="622300" y="309562"/>
                  </a:cubicBezTo>
                  <a:cubicBezTo>
                    <a:pt x="626401" y="299995"/>
                    <a:pt x="620280" y="305617"/>
                    <a:pt x="628650" y="300037"/>
                  </a:cubicBezTo>
                  <a:cubicBezTo>
                    <a:pt x="630647" y="294048"/>
                    <a:pt x="631130" y="291209"/>
                    <a:pt x="636588" y="285750"/>
                  </a:cubicBezTo>
                  <a:cubicBezTo>
                    <a:pt x="638175" y="284162"/>
                    <a:pt x="640045" y="282814"/>
                    <a:pt x="641350" y="280987"/>
                  </a:cubicBezTo>
                  <a:cubicBezTo>
                    <a:pt x="642725" y="279061"/>
                    <a:pt x="643351" y="276692"/>
                    <a:pt x="644525" y="274637"/>
                  </a:cubicBezTo>
                  <a:cubicBezTo>
                    <a:pt x="645727" y="272534"/>
                    <a:pt x="651327" y="264661"/>
                    <a:pt x="652463" y="263525"/>
                  </a:cubicBezTo>
                  <a:cubicBezTo>
                    <a:pt x="653812" y="262176"/>
                    <a:pt x="655638" y="261408"/>
                    <a:pt x="657225" y="260350"/>
                  </a:cubicBezTo>
                  <a:cubicBezTo>
                    <a:pt x="657754" y="258762"/>
                    <a:pt x="657885" y="256980"/>
                    <a:pt x="658813" y="255587"/>
                  </a:cubicBezTo>
                  <a:cubicBezTo>
                    <a:pt x="662292" y="250368"/>
                    <a:pt x="663944" y="251312"/>
                    <a:pt x="668338" y="247650"/>
                  </a:cubicBezTo>
                  <a:cubicBezTo>
                    <a:pt x="670063" y="246213"/>
                    <a:pt x="671328" y="244265"/>
                    <a:pt x="673100" y="242887"/>
                  </a:cubicBezTo>
                  <a:cubicBezTo>
                    <a:pt x="681288" y="236518"/>
                    <a:pt x="680202" y="237344"/>
                    <a:pt x="687388" y="234950"/>
                  </a:cubicBezTo>
                  <a:cubicBezTo>
                    <a:pt x="688975" y="233892"/>
                    <a:pt x="690598" y="232884"/>
                    <a:pt x="692150" y="231775"/>
                  </a:cubicBezTo>
                  <a:cubicBezTo>
                    <a:pt x="694303" y="230237"/>
                    <a:pt x="696177" y="228279"/>
                    <a:pt x="698500" y="227012"/>
                  </a:cubicBezTo>
                  <a:cubicBezTo>
                    <a:pt x="702038" y="225082"/>
                    <a:pt x="705839" y="223665"/>
                    <a:pt x="709613" y="222250"/>
                  </a:cubicBezTo>
                  <a:cubicBezTo>
                    <a:pt x="722455" y="217434"/>
                    <a:pt x="721130" y="218041"/>
                    <a:pt x="731838" y="215900"/>
                  </a:cubicBezTo>
                  <a:cubicBezTo>
                    <a:pt x="742575" y="210531"/>
                    <a:pt x="734200" y="213883"/>
                    <a:pt x="749300" y="211137"/>
                  </a:cubicBezTo>
                  <a:cubicBezTo>
                    <a:pt x="751447" y="210747"/>
                    <a:pt x="753511" y="209978"/>
                    <a:pt x="755650" y="209550"/>
                  </a:cubicBezTo>
                  <a:cubicBezTo>
                    <a:pt x="758806" y="208919"/>
                    <a:pt x="762000" y="208491"/>
                    <a:pt x="765175" y="207962"/>
                  </a:cubicBezTo>
                  <a:cubicBezTo>
                    <a:pt x="777346" y="209020"/>
                    <a:pt x="789546" y="209788"/>
                    <a:pt x="801688" y="211137"/>
                  </a:cubicBezTo>
                  <a:cubicBezTo>
                    <a:pt x="810669" y="212135"/>
                    <a:pt x="805723" y="213012"/>
                    <a:pt x="814388" y="215900"/>
                  </a:cubicBezTo>
                  <a:cubicBezTo>
                    <a:pt x="816948" y="216753"/>
                    <a:pt x="819679" y="216958"/>
                    <a:pt x="822325" y="217487"/>
                  </a:cubicBezTo>
                  <a:cubicBezTo>
                    <a:pt x="824971" y="219075"/>
                    <a:pt x="827398" y="221104"/>
                    <a:pt x="830263" y="222250"/>
                  </a:cubicBezTo>
                  <a:cubicBezTo>
                    <a:pt x="832768" y="223252"/>
                    <a:pt x="835566" y="223252"/>
                    <a:pt x="838200" y="223837"/>
                  </a:cubicBezTo>
                  <a:cubicBezTo>
                    <a:pt x="840330" y="224310"/>
                    <a:pt x="842460" y="224798"/>
                    <a:pt x="844550" y="225425"/>
                  </a:cubicBezTo>
                  <a:cubicBezTo>
                    <a:pt x="847756" y="226387"/>
                    <a:pt x="850808" y="227874"/>
                    <a:pt x="854075" y="228600"/>
                  </a:cubicBezTo>
                  <a:cubicBezTo>
                    <a:pt x="865118" y="231054"/>
                    <a:pt x="876438" y="232207"/>
                    <a:pt x="887413" y="234950"/>
                  </a:cubicBezTo>
                  <a:cubicBezTo>
                    <a:pt x="893763" y="236537"/>
                    <a:pt x="900045" y="238428"/>
                    <a:pt x="906463" y="239712"/>
                  </a:cubicBezTo>
                  <a:cubicBezTo>
                    <a:pt x="909203" y="240260"/>
                    <a:pt x="931449" y="242665"/>
                    <a:pt x="933450" y="242887"/>
                  </a:cubicBezTo>
                  <a:cubicBezTo>
                    <a:pt x="947921" y="246506"/>
                    <a:pt x="930411" y="242887"/>
                    <a:pt x="955675" y="242887"/>
                  </a:cubicBezTo>
                  <a:cubicBezTo>
                    <a:pt x="965743" y="242887"/>
                    <a:pt x="975798" y="243722"/>
                    <a:pt x="985838" y="244475"/>
                  </a:cubicBezTo>
                  <a:cubicBezTo>
                    <a:pt x="996969" y="245310"/>
                    <a:pt x="1019175" y="247650"/>
                    <a:pt x="1019175" y="247650"/>
                  </a:cubicBezTo>
                  <a:lnTo>
                    <a:pt x="1035050" y="250825"/>
                  </a:lnTo>
                  <a:cubicBezTo>
                    <a:pt x="1039824" y="251830"/>
                    <a:pt x="1044483" y="253515"/>
                    <a:pt x="1049338" y="254000"/>
                  </a:cubicBezTo>
                  <a:cubicBezTo>
                    <a:pt x="1060408" y="255107"/>
                    <a:pt x="1071563" y="255058"/>
                    <a:pt x="1082675" y="255587"/>
                  </a:cubicBezTo>
                  <a:cubicBezTo>
                    <a:pt x="1085128" y="256201"/>
                    <a:pt x="1094942" y="258762"/>
                    <a:pt x="1096963" y="258762"/>
                  </a:cubicBezTo>
                  <a:cubicBezTo>
                    <a:pt x="1106503" y="258762"/>
                    <a:pt x="1116013" y="257704"/>
                    <a:pt x="1125538" y="257175"/>
                  </a:cubicBezTo>
                  <a:cubicBezTo>
                    <a:pt x="1130300" y="256646"/>
                    <a:pt x="1135081" y="256265"/>
                    <a:pt x="1139825" y="255587"/>
                  </a:cubicBezTo>
                  <a:cubicBezTo>
                    <a:pt x="1142496" y="255205"/>
                    <a:pt x="1145066" y="254100"/>
                    <a:pt x="1147763" y="254000"/>
                  </a:cubicBezTo>
                  <a:cubicBezTo>
                    <a:pt x="1173680" y="253040"/>
                    <a:pt x="1199621" y="252941"/>
                    <a:pt x="1225550" y="252412"/>
                  </a:cubicBezTo>
                  <a:cubicBezTo>
                    <a:pt x="1227138" y="250825"/>
                    <a:pt x="1228445" y="248895"/>
                    <a:pt x="1230313" y="247650"/>
                  </a:cubicBezTo>
                  <a:cubicBezTo>
                    <a:pt x="1231705" y="246722"/>
                    <a:pt x="1233683" y="246990"/>
                    <a:pt x="1235075" y="246062"/>
                  </a:cubicBezTo>
                  <a:cubicBezTo>
                    <a:pt x="1236943" y="244817"/>
                    <a:pt x="1238113" y="242737"/>
                    <a:pt x="1239838" y="241300"/>
                  </a:cubicBezTo>
                  <a:cubicBezTo>
                    <a:pt x="1246405" y="235828"/>
                    <a:pt x="1243238" y="240849"/>
                    <a:pt x="1246188" y="234950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</p:grpSp>
      <p:grpSp>
        <p:nvGrpSpPr>
          <p:cNvPr id="240" name="Group 239"/>
          <p:cNvGrpSpPr/>
          <p:nvPr/>
        </p:nvGrpSpPr>
        <p:grpSpPr>
          <a:xfrm>
            <a:off x="7210326" y="3576867"/>
            <a:ext cx="1287744" cy="1638144"/>
            <a:chOff x="6696033" y="3589229"/>
            <a:chExt cx="1287744" cy="1638144"/>
          </a:xfrm>
        </p:grpSpPr>
        <p:sp>
          <p:nvSpPr>
            <p:cNvPr id="181" name="Freeform 180"/>
            <p:cNvSpPr/>
            <p:nvPr/>
          </p:nvSpPr>
          <p:spPr>
            <a:xfrm>
              <a:off x="6860464" y="3589229"/>
              <a:ext cx="1113367" cy="575734"/>
            </a:xfrm>
            <a:custGeom>
              <a:avLst/>
              <a:gdLst>
                <a:gd name="connsiteX0" fmla="*/ 0 w 1113367"/>
                <a:gd name="connsiteY0" fmla="*/ 575734 h 575734"/>
                <a:gd name="connsiteX1" fmla="*/ 10583 w 1113367"/>
                <a:gd name="connsiteY1" fmla="*/ 567267 h 575734"/>
                <a:gd name="connsiteX2" fmla="*/ 14817 w 1113367"/>
                <a:gd name="connsiteY2" fmla="*/ 554567 h 575734"/>
                <a:gd name="connsiteX3" fmla="*/ 19050 w 1113367"/>
                <a:gd name="connsiteY3" fmla="*/ 512234 h 575734"/>
                <a:gd name="connsiteX4" fmla="*/ 21167 w 1113367"/>
                <a:gd name="connsiteY4" fmla="*/ 501650 h 575734"/>
                <a:gd name="connsiteX5" fmla="*/ 25400 w 1113367"/>
                <a:gd name="connsiteY5" fmla="*/ 478367 h 575734"/>
                <a:gd name="connsiteX6" fmla="*/ 29633 w 1113367"/>
                <a:gd name="connsiteY6" fmla="*/ 404284 h 575734"/>
                <a:gd name="connsiteX7" fmla="*/ 31750 w 1113367"/>
                <a:gd name="connsiteY7" fmla="*/ 387350 h 575734"/>
                <a:gd name="connsiteX8" fmla="*/ 33867 w 1113367"/>
                <a:gd name="connsiteY8" fmla="*/ 381000 h 575734"/>
                <a:gd name="connsiteX9" fmla="*/ 35983 w 1113367"/>
                <a:gd name="connsiteY9" fmla="*/ 372534 h 575734"/>
                <a:gd name="connsiteX10" fmla="*/ 38100 w 1113367"/>
                <a:gd name="connsiteY10" fmla="*/ 355600 h 575734"/>
                <a:gd name="connsiteX11" fmla="*/ 44450 w 1113367"/>
                <a:gd name="connsiteY11" fmla="*/ 287867 h 575734"/>
                <a:gd name="connsiteX12" fmla="*/ 48683 w 1113367"/>
                <a:gd name="connsiteY12" fmla="*/ 264584 h 575734"/>
                <a:gd name="connsiteX13" fmla="*/ 50800 w 1113367"/>
                <a:gd name="connsiteY13" fmla="*/ 232834 h 575734"/>
                <a:gd name="connsiteX14" fmla="*/ 52917 w 1113367"/>
                <a:gd name="connsiteY14" fmla="*/ 222250 h 575734"/>
                <a:gd name="connsiteX15" fmla="*/ 55033 w 1113367"/>
                <a:gd name="connsiteY15" fmla="*/ 158750 h 575734"/>
                <a:gd name="connsiteX16" fmla="*/ 59267 w 1113367"/>
                <a:gd name="connsiteY16" fmla="*/ 112184 h 575734"/>
                <a:gd name="connsiteX17" fmla="*/ 65617 w 1113367"/>
                <a:gd name="connsiteY17" fmla="*/ 91017 h 575734"/>
                <a:gd name="connsiteX18" fmla="*/ 69850 w 1113367"/>
                <a:gd name="connsiteY18" fmla="*/ 74084 h 575734"/>
                <a:gd name="connsiteX19" fmla="*/ 71967 w 1113367"/>
                <a:gd name="connsiteY19" fmla="*/ 67734 h 575734"/>
                <a:gd name="connsiteX20" fmla="*/ 76200 w 1113367"/>
                <a:gd name="connsiteY20" fmla="*/ 46567 h 575734"/>
                <a:gd name="connsiteX21" fmla="*/ 80433 w 1113367"/>
                <a:gd name="connsiteY21" fmla="*/ 31750 h 575734"/>
                <a:gd name="connsiteX22" fmla="*/ 84667 w 1113367"/>
                <a:gd name="connsiteY22" fmla="*/ 10584 h 575734"/>
                <a:gd name="connsiteX23" fmla="*/ 86783 w 1113367"/>
                <a:gd name="connsiteY23" fmla="*/ 4234 h 575734"/>
                <a:gd name="connsiteX24" fmla="*/ 91017 w 1113367"/>
                <a:gd name="connsiteY24" fmla="*/ 0 h 575734"/>
                <a:gd name="connsiteX25" fmla="*/ 103717 w 1113367"/>
                <a:gd name="connsiteY25" fmla="*/ 2117 h 575734"/>
                <a:gd name="connsiteX26" fmla="*/ 114300 w 1113367"/>
                <a:gd name="connsiteY26" fmla="*/ 10584 h 575734"/>
                <a:gd name="connsiteX27" fmla="*/ 122767 w 1113367"/>
                <a:gd name="connsiteY27" fmla="*/ 23284 h 575734"/>
                <a:gd name="connsiteX28" fmla="*/ 129117 w 1113367"/>
                <a:gd name="connsiteY28" fmla="*/ 35984 h 575734"/>
                <a:gd name="connsiteX29" fmla="*/ 141817 w 1113367"/>
                <a:gd name="connsiteY29" fmla="*/ 57150 h 575734"/>
                <a:gd name="connsiteX30" fmla="*/ 148167 w 1113367"/>
                <a:gd name="connsiteY30" fmla="*/ 69850 h 575734"/>
                <a:gd name="connsiteX31" fmla="*/ 150283 w 1113367"/>
                <a:gd name="connsiteY31" fmla="*/ 80434 h 575734"/>
                <a:gd name="connsiteX32" fmla="*/ 154517 w 1113367"/>
                <a:gd name="connsiteY32" fmla="*/ 97367 h 575734"/>
                <a:gd name="connsiteX33" fmla="*/ 156633 w 1113367"/>
                <a:gd name="connsiteY33" fmla="*/ 110067 h 575734"/>
                <a:gd name="connsiteX34" fmla="*/ 160867 w 1113367"/>
                <a:gd name="connsiteY34" fmla="*/ 118534 h 575734"/>
                <a:gd name="connsiteX35" fmla="*/ 167217 w 1113367"/>
                <a:gd name="connsiteY35" fmla="*/ 137584 h 575734"/>
                <a:gd name="connsiteX36" fmla="*/ 169333 w 1113367"/>
                <a:gd name="connsiteY36" fmla="*/ 143934 h 575734"/>
                <a:gd name="connsiteX37" fmla="*/ 173567 w 1113367"/>
                <a:gd name="connsiteY37" fmla="*/ 148167 h 575734"/>
                <a:gd name="connsiteX38" fmla="*/ 175683 w 1113367"/>
                <a:gd name="connsiteY38" fmla="*/ 165100 h 575734"/>
                <a:gd name="connsiteX39" fmla="*/ 179917 w 1113367"/>
                <a:gd name="connsiteY39" fmla="*/ 201084 h 575734"/>
                <a:gd name="connsiteX40" fmla="*/ 182033 w 1113367"/>
                <a:gd name="connsiteY40" fmla="*/ 207434 h 575734"/>
                <a:gd name="connsiteX41" fmla="*/ 184150 w 1113367"/>
                <a:gd name="connsiteY41" fmla="*/ 220134 h 575734"/>
                <a:gd name="connsiteX42" fmla="*/ 186267 w 1113367"/>
                <a:gd name="connsiteY42" fmla="*/ 237067 h 575734"/>
                <a:gd name="connsiteX43" fmla="*/ 190500 w 1113367"/>
                <a:gd name="connsiteY43" fmla="*/ 251884 h 575734"/>
                <a:gd name="connsiteX44" fmla="*/ 192617 w 1113367"/>
                <a:gd name="connsiteY44" fmla="*/ 266700 h 575734"/>
                <a:gd name="connsiteX45" fmla="*/ 194733 w 1113367"/>
                <a:gd name="connsiteY45" fmla="*/ 273050 h 575734"/>
                <a:gd name="connsiteX46" fmla="*/ 203200 w 1113367"/>
                <a:gd name="connsiteY46" fmla="*/ 315384 h 575734"/>
                <a:gd name="connsiteX47" fmla="*/ 209550 w 1113367"/>
                <a:gd name="connsiteY47" fmla="*/ 328084 h 575734"/>
                <a:gd name="connsiteX48" fmla="*/ 213783 w 1113367"/>
                <a:gd name="connsiteY48" fmla="*/ 338667 h 575734"/>
                <a:gd name="connsiteX49" fmla="*/ 218017 w 1113367"/>
                <a:gd name="connsiteY49" fmla="*/ 347134 h 575734"/>
                <a:gd name="connsiteX50" fmla="*/ 222250 w 1113367"/>
                <a:gd name="connsiteY50" fmla="*/ 361950 h 575734"/>
                <a:gd name="connsiteX51" fmla="*/ 226483 w 1113367"/>
                <a:gd name="connsiteY51" fmla="*/ 368300 h 575734"/>
                <a:gd name="connsiteX52" fmla="*/ 230717 w 1113367"/>
                <a:gd name="connsiteY52" fmla="*/ 381000 h 575734"/>
                <a:gd name="connsiteX53" fmla="*/ 234950 w 1113367"/>
                <a:gd name="connsiteY53" fmla="*/ 385234 h 575734"/>
                <a:gd name="connsiteX54" fmla="*/ 239183 w 1113367"/>
                <a:gd name="connsiteY54" fmla="*/ 391584 h 575734"/>
                <a:gd name="connsiteX55" fmla="*/ 245533 w 1113367"/>
                <a:gd name="connsiteY55" fmla="*/ 395817 h 575734"/>
                <a:gd name="connsiteX56" fmla="*/ 258233 w 1113367"/>
                <a:gd name="connsiteY56" fmla="*/ 408517 h 575734"/>
                <a:gd name="connsiteX57" fmla="*/ 262467 w 1113367"/>
                <a:gd name="connsiteY57" fmla="*/ 412750 h 575734"/>
                <a:gd name="connsiteX58" fmla="*/ 268817 w 1113367"/>
                <a:gd name="connsiteY58" fmla="*/ 414867 h 575734"/>
                <a:gd name="connsiteX59" fmla="*/ 275167 w 1113367"/>
                <a:gd name="connsiteY59" fmla="*/ 419100 h 575734"/>
                <a:gd name="connsiteX60" fmla="*/ 285750 w 1113367"/>
                <a:gd name="connsiteY60" fmla="*/ 421217 h 575734"/>
                <a:gd name="connsiteX61" fmla="*/ 323850 w 1113367"/>
                <a:gd name="connsiteY61" fmla="*/ 419100 h 575734"/>
                <a:gd name="connsiteX62" fmla="*/ 330200 w 1113367"/>
                <a:gd name="connsiteY62" fmla="*/ 414867 h 575734"/>
                <a:gd name="connsiteX63" fmla="*/ 336550 w 1113367"/>
                <a:gd name="connsiteY63" fmla="*/ 412750 h 575734"/>
                <a:gd name="connsiteX64" fmla="*/ 359833 w 1113367"/>
                <a:gd name="connsiteY64" fmla="*/ 397934 h 575734"/>
                <a:gd name="connsiteX65" fmla="*/ 378883 w 1113367"/>
                <a:gd name="connsiteY65" fmla="*/ 381000 h 575734"/>
                <a:gd name="connsiteX66" fmla="*/ 385233 w 1113367"/>
                <a:gd name="connsiteY66" fmla="*/ 374650 h 575734"/>
                <a:gd name="connsiteX67" fmla="*/ 393700 w 1113367"/>
                <a:gd name="connsiteY67" fmla="*/ 370417 h 575734"/>
                <a:gd name="connsiteX68" fmla="*/ 408517 w 1113367"/>
                <a:gd name="connsiteY68" fmla="*/ 357717 h 575734"/>
                <a:gd name="connsiteX69" fmla="*/ 421217 w 1113367"/>
                <a:gd name="connsiteY69" fmla="*/ 351367 h 575734"/>
                <a:gd name="connsiteX70" fmla="*/ 431800 w 1113367"/>
                <a:gd name="connsiteY70" fmla="*/ 345017 h 575734"/>
                <a:gd name="connsiteX71" fmla="*/ 446617 w 1113367"/>
                <a:gd name="connsiteY71" fmla="*/ 340784 h 575734"/>
                <a:gd name="connsiteX72" fmla="*/ 474133 w 1113367"/>
                <a:gd name="connsiteY72" fmla="*/ 342900 h 575734"/>
                <a:gd name="connsiteX73" fmla="*/ 505883 w 1113367"/>
                <a:gd name="connsiteY73" fmla="*/ 347134 h 575734"/>
                <a:gd name="connsiteX74" fmla="*/ 512233 w 1113367"/>
                <a:gd name="connsiteY74" fmla="*/ 349250 h 575734"/>
                <a:gd name="connsiteX75" fmla="*/ 531283 w 1113367"/>
                <a:gd name="connsiteY75" fmla="*/ 357717 h 575734"/>
                <a:gd name="connsiteX76" fmla="*/ 539750 w 1113367"/>
                <a:gd name="connsiteY76" fmla="*/ 361950 h 575734"/>
                <a:gd name="connsiteX77" fmla="*/ 558800 w 1113367"/>
                <a:gd name="connsiteY77" fmla="*/ 364067 h 575734"/>
                <a:gd name="connsiteX78" fmla="*/ 596900 w 1113367"/>
                <a:gd name="connsiteY78" fmla="*/ 368300 h 575734"/>
                <a:gd name="connsiteX79" fmla="*/ 641350 w 1113367"/>
                <a:gd name="connsiteY79" fmla="*/ 366184 h 575734"/>
                <a:gd name="connsiteX80" fmla="*/ 647700 w 1113367"/>
                <a:gd name="connsiteY80" fmla="*/ 364067 h 575734"/>
                <a:gd name="connsiteX81" fmla="*/ 658283 w 1113367"/>
                <a:gd name="connsiteY81" fmla="*/ 361950 h 575734"/>
                <a:gd name="connsiteX82" fmla="*/ 713317 w 1113367"/>
                <a:gd name="connsiteY82" fmla="*/ 355600 h 575734"/>
                <a:gd name="connsiteX83" fmla="*/ 755650 w 1113367"/>
                <a:gd name="connsiteY83" fmla="*/ 357717 h 575734"/>
                <a:gd name="connsiteX84" fmla="*/ 774700 w 1113367"/>
                <a:gd name="connsiteY84" fmla="*/ 364067 h 575734"/>
                <a:gd name="connsiteX85" fmla="*/ 781050 w 1113367"/>
                <a:gd name="connsiteY85" fmla="*/ 366184 h 575734"/>
                <a:gd name="connsiteX86" fmla="*/ 797983 w 1113367"/>
                <a:gd name="connsiteY86" fmla="*/ 364067 h 575734"/>
                <a:gd name="connsiteX87" fmla="*/ 812800 w 1113367"/>
                <a:gd name="connsiteY87" fmla="*/ 357717 h 575734"/>
                <a:gd name="connsiteX88" fmla="*/ 827617 w 1113367"/>
                <a:gd name="connsiteY88" fmla="*/ 353484 h 575734"/>
                <a:gd name="connsiteX89" fmla="*/ 840317 w 1113367"/>
                <a:gd name="connsiteY89" fmla="*/ 345017 h 575734"/>
                <a:gd name="connsiteX90" fmla="*/ 846667 w 1113367"/>
                <a:gd name="connsiteY90" fmla="*/ 342900 h 575734"/>
                <a:gd name="connsiteX91" fmla="*/ 865717 w 1113367"/>
                <a:gd name="connsiteY91" fmla="*/ 334434 h 575734"/>
                <a:gd name="connsiteX92" fmla="*/ 869950 w 1113367"/>
                <a:gd name="connsiteY92" fmla="*/ 330200 h 575734"/>
                <a:gd name="connsiteX93" fmla="*/ 876300 w 1113367"/>
                <a:gd name="connsiteY93" fmla="*/ 328084 h 575734"/>
                <a:gd name="connsiteX94" fmla="*/ 901700 w 1113367"/>
                <a:gd name="connsiteY94" fmla="*/ 321734 h 575734"/>
                <a:gd name="connsiteX95" fmla="*/ 908050 w 1113367"/>
                <a:gd name="connsiteY95" fmla="*/ 319617 h 575734"/>
                <a:gd name="connsiteX96" fmla="*/ 920750 w 1113367"/>
                <a:gd name="connsiteY96" fmla="*/ 317500 h 575734"/>
                <a:gd name="connsiteX97" fmla="*/ 1045633 w 1113367"/>
                <a:gd name="connsiteY97" fmla="*/ 315384 h 575734"/>
                <a:gd name="connsiteX98" fmla="*/ 1062567 w 1113367"/>
                <a:gd name="connsiteY98" fmla="*/ 309034 h 575734"/>
                <a:gd name="connsiteX99" fmla="*/ 1075267 w 1113367"/>
                <a:gd name="connsiteY99" fmla="*/ 304800 h 575734"/>
                <a:gd name="connsiteX100" fmla="*/ 1081617 w 1113367"/>
                <a:gd name="connsiteY100" fmla="*/ 302684 h 575734"/>
                <a:gd name="connsiteX101" fmla="*/ 1096433 w 1113367"/>
                <a:gd name="connsiteY101" fmla="*/ 296334 h 575734"/>
                <a:gd name="connsiteX102" fmla="*/ 1111250 w 1113367"/>
                <a:gd name="connsiteY102" fmla="*/ 292100 h 575734"/>
                <a:gd name="connsiteX103" fmla="*/ 1113367 w 1113367"/>
                <a:gd name="connsiteY103" fmla="*/ 289984 h 575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1113367" h="575734">
                  <a:moveTo>
                    <a:pt x="0" y="575734"/>
                  </a:moveTo>
                  <a:cubicBezTo>
                    <a:pt x="3528" y="572912"/>
                    <a:pt x="7992" y="570968"/>
                    <a:pt x="10583" y="567267"/>
                  </a:cubicBezTo>
                  <a:cubicBezTo>
                    <a:pt x="13142" y="563611"/>
                    <a:pt x="14817" y="554567"/>
                    <a:pt x="14817" y="554567"/>
                  </a:cubicBezTo>
                  <a:cubicBezTo>
                    <a:pt x="20949" y="511625"/>
                    <a:pt x="11543" y="579790"/>
                    <a:pt x="19050" y="512234"/>
                  </a:cubicBezTo>
                  <a:cubicBezTo>
                    <a:pt x="19447" y="508658"/>
                    <a:pt x="20620" y="505206"/>
                    <a:pt x="21167" y="501650"/>
                  </a:cubicBezTo>
                  <a:cubicBezTo>
                    <a:pt x="24586" y="479425"/>
                    <a:pt x="21081" y="491321"/>
                    <a:pt x="25400" y="478367"/>
                  </a:cubicBezTo>
                  <a:cubicBezTo>
                    <a:pt x="26560" y="454005"/>
                    <a:pt x="27414" y="428699"/>
                    <a:pt x="29633" y="404284"/>
                  </a:cubicBezTo>
                  <a:cubicBezTo>
                    <a:pt x="30148" y="398619"/>
                    <a:pt x="30732" y="392947"/>
                    <a:pt x="31750" y="387350"/>
                  </a:cubicBezTo>
                  <a:cubicBezTo>
                    <a:pt x="32149" y="385155"/>
                    <a:pt x="33254" y="383145"/>
                    <a:pt x="33867" y="381000"/>
                  </a:cubicBezTo>
                  <a:cubicBezTo>
                    <a:pt x="34666" y="378203"/>
                    <a:pt x="35505" y="375403"/>
                    <a:pt x="35983" y="372534"/>
                  </a:cubicBezTo>
                  <a:cubicBezTo>
                    <a:pt x="36918" y="366923"/>
                    <a:pt x="37600" y="361267"/>
                    <a:pt x="38100" y="355600"/>
                  </a:cubicBezTo>
                  <a:cubicBezTo>
                    <a:pt x="46516" y="260221"/>
                    <a:pt x="38409" y="327128"/>
                    <a:pt x="44450" y="287867"/>
                  </a:cubicBezTo>
                  <a:cubicBezTo>
                    <a:pt x="47484" y="268146"/>
                    <a:pt x="45062" y="279071"/>
                    <a:pt x="48683" y="264584"/>
                  </a:cubicBezTo>
                  <a:cubicBezTo>
                    <a:pt x="49389" y="254001"/>
                    <a:pt x="49744" y="243388"/>
                    <a:pt x="50800" y="232834"/>
                  </a:cubicBezTo>
                  <a:cubicBezTo>
                    <a:pt x="51158" y="229254"/>
                    <a:pt x="52712" y="225842"/>
                    <a:pt x="52917" y="222250"/>
                  </a:cubicBezTo>
                  <a:cubicBezTo>
                    <a:pt x="54125" y="201106"/>
                    <a:pt x="54093" y="179908"/>
                    <a:pt x="55033" y="158750"/>
                  </a:cubicBezTo>
                  <a:cubicBezTo>
                    <a:pt x="55723" y="143218"/>
                    <a:pt x="56477" y="127531"/>
                    <a:pt x="59267" y="112184"/>
                  </a:cubicBezTo>
                  <a:cubicBezTo>
                    <a:pt x="61511" y="99841"/>
                    <a:pt x="61926" y="105781"/>
                    <a:pt x="65617" y="91017"/>
                  </a:cubicBezTo>
                  <a:cubicBezTo>
                    <a:pt x="67028" y="85373"/>
                    <a:pt x="68010" y="79603"/>
                    <a:pt x="69850" y="74084"/>
                  </a:cubicBezTo>
                  <a:cubicBezTo>
                    <a:pt x="70556" y="71967"/>
                    <a:pt x="71465" y="69908"/>
                    <a:pt x="71967" y="67734"/>
                  </a:cubicBezTo>
                  <a:cubicBezTo>
                    <a:pt x="73585" y="60723"/>
                    <a:pt x="73924" y="53393"/>
                    <a:pt x="76200" y="46567"/>
                  </a:cubicBezTo>
                  <a:cubicBezTo>
                    <a:pt x="78220" y="40509"/>
                    <a:pt x="79103" y="38402"/>
                    <a:pt x="80433" y="31750"/>
                  </a:cubicBezTo>
                  <a:cubicBezTo>
                    <a:pt x="83206" y="17883"/>
                    <a:pt x="81388" y="22060"/>
                    <a:pt x="84667" y="10584"/>
                  </a:cubicBezTo>
                  <a:cubicBezTo>
                    <a:pt x="85280" y="8439"/>
                    <a:pt x="85635" y="6147"/>
                    <a:pt x="86783" y="4234"/>
                  </a:cubicBezTo>
                  <a:cubicBezTo>
                    <a:pt x="87810" y="2522"/>
                    <a:pt x="89606" y="1411"/>
                    <a:pt x="91017" y="0"/>
                  </a:cubicBezTo>
                  <a:cubicBezTo>
                    <a:pt x="95250" y="706"/>
                    <a:pt x="99645" y="760"/>
                    <a:pt x="103717" y="2117"/>
                  </a:cubicBezTo>
                  <a:cubicBezTo>
                    <a:pt x="106497" y="3044"/>
                    <a:pt x="112372" y="8013"/>
                    <a:pt x="114300" y="10584"/>
                  </a:cubicBezTo>
                  <a:cubicBezTo>
                    <a:pt x="117353" y="14654"/>
                    <a:pt x="122767" y="23284"/>
                    <a:pt x="122767" y="23284"/>
                  </a:cubicBezTo>
                  <a:cubicBezTo>
                    <a:pt x="127058" y="36161"/>
                    <a:pt x="122082" y="23087"/>
                    <a:pt x="129117" y="35984"/>
                  </a:cubicBezTo>
                  <a:cubicBezTo>
                    <a:pt x="140348" y="56574"/>
                    <a:pt x="132528" y="47863"/>
                    <a:pt x="141817" y="57150"/>
                  </a:cubicBezTo>
                  <a:cubicBezTo>
                    <a:pt x="143934" y="61383"/>
                    <a:pt x="146550" y="65402"/>
                    <a:pt x="148167" y="69850"/>
                  </a:cubicBezTo>
                  <a:cubicBezTo>
                    <a:pt x="149396" y="73231"/>
                    <a:pt x="149474" y="76928"/>
                    <a:pt x="150283" y="80434"/>
                  </a:cubicBezTo>
                  <a:cubicBezTo>
                    <a:pt x="151591" y="86103"/>
                    <a:pt x="153561" y="91628"/>
                    <a:pt x="154517" y="97367"/>
                  </a:cubicBezTo>
                  <a:cubicBezTo>
                    <a:pt x="155222" y="101600"/>
                    <a:pt x="155400" y="105956"/>
                    <a:pt x="156633" y="110067"/>
                  </a:cubicBezTo>
                  <a:cubicBezTo>
                    <a:pt x="157540" y="113089"/>
                    <a:pt x="159695" y="115604"/>
                    <a:pt x="160867" y="118534"/>
                  </a:cubicBezTo>
                  <a:cubicBezTo>
                    <a:pt x="163353" y="124749"/>
                    <a:pt x="165100" y="131234"/>
                    <a:pt x="167217" y="137584"/>
                  </a:cubicBezTo>
                  <a:cubicBezTo>
                    <a:pt x="167922" y="139701"/>
                    <a:pt x="167755" y="142357"/>
                    <a:pt x="169333" y="143934"/>
                  </a:cubicBezTo>
                  <a:lnTo>
                    <a:pt x="173567" y="148167"/>
                  </a:lnTo>
                  <a:cubicBezTo>
                    <a:pt x="174272" y="153811"/>
                    <a:pt x="175055" y="159447"/>
                    <a:pt x="175683" y="165100"/>
                  </a:cubicBezTo>
                  <a:cubicBezTo>
                    <a:pt x="176733" y="174551"/>
                    <a:pt x="177897" y="190984"/>
                    <a:pt x="179917" y="201084"/>
                  </a:cubicBezTo>
                  <a:cubicBezTo>
                    <a:pt x="180355" y="203272"/>
                    <a:pt x="181549" y="205256"/>
                    <a:pt x="182033" y="207434"/>
                  </a:cubicBezTo>
                  <a:cubicBezTo>
                    <a:pt x="182964" y="211624"/>
                    <a:pt x="183543" y="215885"/>
                    <a:pt x="184150" y="220134"/>
                  </a:cubicBezTo>
                  <a:cubicBezTo>
                    <a:pt x="184955" y="225765"/>
                    <a:pt x="185332" y="231456"/>
                    <a:pt x="186267" y="237067"/>
                  </a:cubicBezTo>
                  <a:cubicBezTo>
                    <a:pt x="187154" y="242390"/>
                    <a:pt x="188820" y="246846"/>
                    <a:pt x="190500" y="251884"/>
                  </a:cubicBezTo>
                  <a:cubicBezTo>
                    <a:pt x="191206" y="256823"/>
                    <a:pt x="191639" y="261808"/>
                    <a:pt x="192617" y="266700"/>
                  </a:cubicBezTo>
                  <a:cubicBezTo>
                    <a:pt x="193055" y="268888"/>
                    <a:pt x="194417" y="270841"/>
                    <a:pt x="194733" y="273050"/>
                  </a:cubicBezTo>
                  <a:cubicBezTo>
                    <a:pt x="200671" y="314618"/>
                    <a:pt x="189701" y="301882"/>
                    <a:pt x="203200" y="315384"/>
                  </a:cubicBezTo>
                  <a:cubicBezTo>
                    <a:pt x="208858" y="338012"/>
                    <a:pt x="201163" y="313405"/>
                    <a:pt x="209550" y="328084"/>
                  </a:cubicBezTo>
                  <a:cubicBezTo>
                    <a:pt x="211435" y="331383"/>
                    <a:pt x="212240" y="335195"/>
                    <a:pt x="213783" y="338667"/>
                  </a:cubicBezTo>
                  <a:cubicBezTo>
                    <a:pt x="215065" y="341551"/>
                    <a:pt x="216606" y="344312"/>
                    <a:pt x="218017" y="347134"/>
                  </a:cubicBezTo>
                  <a:cubicBezTo>
                    <a:pt x="218696" y="349852"/>
                    <a:pt x="220730" y="358910"/>
                    <a:pt x="222250" y="361950"/>
                  </a:cubicBezTo>
                  <a:cubicBezTo>
                    <a:pt x="223388" y="364225"/>
                    <a:pt x="225450" y="365975"/>
                    <a:pt x="226483" y="368300"/>
                  </a:cubicBezTo>
                  <a:cubicBezTo>
                    <a:pt x="228295" y="372378"/>
                    <a:pt x="227562" y="377844"/>
                    <a:pt x="230717" y="381000"/>
                  </a:cubicBezTo>
                  <a:cubicBezTo>
                    <a:pt x="232128" y="382411"/>
                    <a:pt x="233703" y="383676"/>
                    <a:pt x="234950" y="385234"/>
                  </a:cubicBezTo>
                  <a:cubicBezTo>
                    <a:pt x="236539" y="387221"/>
                    <a:pt x="237384" y="389785"/>
                    <a:pt x="239183" y="391584"/>
                  </a:cubicBezTo>
                  <a:cubicBezTo>
                    <a:pt x="240982" y="393383"/>
                    <a:pt x="243416" y="394406"/>
                    <a:pt x="245533" y="395817"/>
                  </a:cubicBezTo>
                  <a:cubicBezTo>
                    <a:pt x="252670" y="406521"/>
                    <a:pt x="246420" y="398673"/>
                    <a:pt x="258233" y="408517"/>
                  </a:cubicBezTo>
                  <a:cubicBezTo>
                    <a:pt x="259766" y="409795"/>
                    <a:pt x="260756" y="411723"/>
                    <a:pt x="262467" y="412750"/>
                  </a:cubicBezTo>
                  <a:cubicBezTo>
                    <a:pt x="264380" y="413898"/>
                    <a:pt x="266821" y="413869"/>
                    <a:pt x="268817" y="414867"/>
                  </a:cubicBezTo>
                  <a:cubicBezTo>
                    <a:pt x="271092" y="416005"/>
                    <a:pt x="272785" y="418207"/>
                    <a:pt x="275167" y="419100"/>
                  </a:cubicBezTo>
                  <a:cubicBezTo>
                    <a:pt x="278535" y="420363"/>
                    <a:pt x="282222" y="420511"/>
                    <a:pt x="285750" y="421217"/>
                  </a:cubicBezTo>
                  <a:cubicBezTo>
                    <a:pt x="298450" y="420511"/>
                    <a:pt x="311258" y="420899"/>
                    <a:pt x="323850" y="419100"/>
                  </a:cubicBezTo>
                  <a:cubicBezTo>
                    <a:pt x="326368" y="418740"/>
                    <a:pt x="327925" y="416005"/>
                    <a:pt x="330200" y="414867"/>
                  </a:cubicBezTo>
                  <a:cubicBezTo>
                    <a:pt x="332196" y="413869"/>
                    <a:pt x="334433" y="413456"/>
                    <a:pt x="336550" y="412750"/>
                  </a:cubicBezTo>
                  <a:cubicBezTo>
                    <a:pt x="355268" y="398711"/>
                    <a:pt x="346789" y="402281"/>
                    <a:pt x="359833" y="397934"/>
                  </a:cubicBezTo>
                  <a:cubicBezTo>
                    <a:pt x="386127" y="371640"/>
                    <a:pt x="357082" y="399688"/>
                    <a:pt x="378883" y="381000"/>
                  </a:cubicBezTo>
                  <a:cubicBezTo>
                    <a:pt x="381156" y="379052"/>
                    <a:pt x="382797" y="376390"/>
                    <a:pt x="385233" y="374650"/>
                  </a:cubicBezTo>
                  <a:cubicBezTo>
                    <a:pt x="387801" y="372816"/>
                    <a:pt x="391075" y="372167"/>
                    <a:pt x="393700" y="370417"/>
                  </a:cubicBezTo>
                  <a:cubicBezTo>
                    <a:pt x="418916" y="353606"/>
                    <a:pt x="395312" y="368279"/>
                    <a:pt x="408517" y="357717"/>
                  </a:cubicBezTo>
                  <a:cubicBezTo>
                    <a:pt x="418629" y="349629"/>
                    <a:pt x="410783" y="356584"/>
                    <a:pt x="421217" y="351367"/>
                  </a:cubicBezTo>
                  <a:cubicBezTo>
                    <a:pt x="424897" y="349527"/>
                    <a:pt x="428120" y="346857"/>
                    <a:pt x="431800" y="345017"/>
                  </a:cubicBezTo>
                  <a:cubicBezTo>
                    <a:pt x="434840" y="343497"/>
                    <a:pt x="443899" y="341463"/>
                    <a:pt x="446617" y="340784"/>
                  </a:cubicBezTo>
                  <a:lnTo>
                    <a:pt x="474133" y="342900"/>
                  </a:lnTo>
                  <a:cubicBezTo>
                    <a:pt x="486308" y="343959"/>
                    <a:pt x="494725" y="344345"/>
                    <a:pt x="505883" y="347134"/>
                  </a:cubicBezTo>
                  <a:cubicBezTo>
                    <a:pt x="508047" y="347675"/>
                    <a:pt x="510116" y="348545"/>
                    <a:pt x="512233" y="349250"/>
                  </a:cubicBezTo>
                  <a:cubicBezTo>
                    <a:pt x="530902" y="361698"/>
                    <a:pt x="501074" y="342614"/>
                    <a:pt x="531283" y="357717"/>
                  </a:cubicBezTo>
                  <a:cubicBezTo>
                    <a:pt x="534105" y="359128"/>
                    <a:pt x="536675" y="361240"/>
                    <a:pt x="539750" y="361950"/>
                  </a:cubicBezTo>
                  <a:cubicBezTo>
                    <a:pt x="545975" y="363387"/>
                    <a:pt x="552455" y="363320"/>
                    <a:pt x="558800" y="364067"/>
                  </a:cubicBezTo>
                  <a:cubicBezTo>
                    <a:pt x="592730" y="368059"/>
                    <a:pt x="557656" y="364377"/>
                    <a:pt x="596900" y="368300"/>
                  </a:cubicBezTo>
                  <a:cubicBezTo>
                    <a:pt x="611717" y="367595"/>
                    <a:pt x="626568" y="367416"/>
                    <a:pt x="641350" y="366184"/>
                  </a:cubicBezTo>
                  <a:cubicBezTo>
                    <a:pt x="643573" y="365999"/>
                    <a:pt x="645535" y="364608"/>
                    <a:pt x="647700" y="364067"/>
                  </a:cubicBezTo>
                  <a:cubicBezTo>
                    <a:pt x="651190" y="363194"/>
                    <a:pt x="654729" y="362511"/>
                    <a:pt x="658283" y="361950"/>
                  </a:cubicBezTo>
                  <a:cubicBezTo>
                    <a:pt x="688647" y="357156"/>
                    <a:pt x="684513" y="358001"/>
                    <a:pt x="713317" y="355600"/>
                  </a:cubicBezTo>
                  <a:cubicBezTo>
                    <a:pt x="727428" y="356306"/>
                    <a:pt x="741654" y="355786"/>
                    <a:pt x="755650" y="357717"/>
                  </a:cubicBezTo>
                  <a:cubicBezTo>
                    <a:pt x="762281" y="358632"/>
                    <a:pt x="768350" y="361950"/>
                    <a:pt x="774700" y="364067"/>
                  </a:cubicBezTo>
                  <a:lnTo>
                    <a:pt x="781050" y="366184"/>
                  </a:lnTo>
                  <a:cubicBezTo>
                    <a:pt x="786694" y="365478"/>
                    <a:pt x="792487" y="365533"/>
                    <a:pt x="797983" y="364067"/>
                  </a:cubicBezTo>
                  <a:cubicBezTo>
                    <a:pt x="803175" y="362682"/>
                    <a:pt x="807740" y="359524"/>
                    <a:pt x="812800" y="357717"/>
                  </a:cubicBezTo>
                  <a:cubicBezTo>
                    <a:pt x="817637" y="355989"/>
                    <a:pt x="822678" y="354895"/>
                    <a:pt x="827617" y="353484"/>
                  </a:cubicBezTo>
                  <a:cubicBezTo>
                    <a:pt x="831850" y="350662"/>
                    <a:pt x="835869" y="347488"/>
                    <a:pt x="840317" y="345017"/>
                  </a:cubicBezTo>
                  <a:cubicBezTo>
                    <a:pt x="842267" y="343933"/>
                    <a:pt x="844607" y="343758"/>
                    <a:pt x="846667" y="342900"/>
                  </a:cubicBezTo>
                  <a:cubicBezTo>
                    <a:pt x="853081" y="340227"/>
                    <a:pt x="859367" y="337256"/>
                    <a:pt x="865717" y="334434"/>
                  </a:cubicBezTo>
                  <a:cubicBezTo>
                    <a:pt x="867128" y="333023"/>
                    <a:pt x="868239" y="331227"/>
                    <a:pt x="869950" y="330200"/>
                  </a:cubicBezTo>
                  <a:cubicBezTo>
                    <a:pt x="871863" y="329052"/>
                    <a:pt x="874211" y="328867"/>
                    <a:pt x="876300" y="328084"/>
                  </a:cubicBezTo>
                  <a:cubicBezTo>
                    <a:pt x="893158" y="321762"/>
                    <a:pt x="880965" y="324695"/>
                    <a:pt x="901700" y="321734"/>
                  </a:cubicBezTo>
                  <a:cubicBezTo>
                    <a:pt x="903817" y="321028"/>
                    <a:pt x="905872" y="320101"/>
                    <a:pt x="908050" y="319617"/>
                  </a:cubicBezTo>
                  <a:cubicBezTo>
                    <a:pt x="912240" y="318686"/>
                    <a:pt x="916460" y="317632"/>
                    <a:pt x="920750" y="317500"/>
                  </a:cubicBezTo>
                  <a:cubicBezTo>
                    <a:pt x="962364" y="316220"/>
                    <a:pt x="1004005" y="316089"/>
                    <a:pt x="1045633" y="315384"/>
                  </a:cubicBezTo>
                  <a:cubicBezTo>
                    <a:pt x="1063961" y="310801"/>
                    <a:pt x="1044122" y="316412"/>
                    <a:pt x="1062567" y="309034"/>
                  </a:cubicBezTo>
                  <a:cubicBezTo>
                    <a:pt x="1066710" y="307377"/>
                    <a:pt x="1071034" y="306211"/>
                    <a:pt x="1075267" y="304800"/>
                  </a:cubicBezTo>
                  <a:cubicBezTo>
                    <a:pt x="1077384" y="304094"/>
                    <a:pt x="1079566" y="303563"/>
                    <a:pt x="1081617" y="302684"/>
                  </a:cubicBezTo>
                  <a:cubicBezTo>
                    <a:pt x="1086556" y="300567"/>
                    <a:pt x="1091383" y="298170"/>
                    <a:pt x="1096433" y="296334"/>
                  </a:cubicBezTo>
                  <a:cubicBezTo>
                    <a:pt x="1101412" y="294523"/>
                    <a:pt x="1106475" y="294487"/>
                    <a:pt x="1111250" y="292100"/>
                  </a:cubicBezTo>
                  <a:cubicBezTo>
                    <a:pt x="1112142" y="291654"/>
                    <a:pt x="1112661" y="290689"/>
                    <a:pt x="1113367" y="289984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  <p:sp>
          <p:nvSpPr>
            <p:cNvPr id="191" name="Freeform 190"/>
            <p:cNvSpPr/>
            <p:nvPr/>
          </p:nvSpPr>
          <p:spPr>
            <a:xfrm>
              <a:off x="6705948" y="4962789"/>
              <a:ext cx="1267883" cy="264584"/>
            </a:xfrm>
            <a:custGeom>
              <a:avLst/>
              <a:gdLst>
                <a:gd name="connsiteX0" fmla="*/ 0 w 1267883"/>
                <a:gd name="connsiteY0" fmla="*/ 78317 h 264584"/>
                <a:gd name="connsiteX1" fmla="*/ 10583 w 1267883"/>
                <a:gd name="connsiteY1" fmla="*/ 76200 h 264584"/>
                <a:gd name="connsiteX2" fmla="*/ 16933 w 1267883"/>
                <a:gd name="connsiteY2" fmla="*/ 71967 h 264584"/>
                <a:gd name="connsiteX3" fmla="*/ 50800 w 1267883"/>
                <a:gd name="connsiteY3" fmla="*/ 74084 h 264584"/>
                <a:gd name="connsiteX4" fmla="*/ 57150 w 1267883"/>
                <a:gd name="connsiteY4" fmla="*/ 76200 h 264584"/>
                <a:gd name="connsiteX5" fmla="*/ 74083 w 1267883"/>
                <a:gd name="connsiteY5" fmla="*/ 80434 h 264584"/>
                <a:gd name="connsiteX6" fmla="*/ 88900 w 1267883"/>
                <a:gd name="connsiteY6" fmla="*/ 84667 h 264584"/>
                <a:gd name="connsiteX7" fmla="*/ 99483 w 1267883"/>
                <a:gd name="connsiteY7" fmla="*/ 86784 h 264584"/>
                <a:gd name="connsiteX8" fmla="*/ 135466 w 1267883"/>
                <a:gd name="connsiteY8" fmla="*/ 88900 h 264584"/>
                <a:gd name="connsiteX9" fmla="*/ 179916 w 1267883"/>
                <a:gd name="connsiteY9" fmla="*/ 91017 h 264584"/>
                <a:gd name="connsiteX10" fmla="*/ 186266 w 1267883"/>
                <a:gd name="connsiteY10" fmla="*/ 88900 h 264584"/>
                <a:gd name="connsiteX11" fmla="*/ 196850 w 1267883"/>
                <a:gd name="connsiteY11" fmla="*/ 80434 h 264584"/>
                <a:gd name="connsiteX12" fmla="*/ 203200 w 1267883"/>
                <a:gd name="connsiteY12" fmla="*/ 69850 h 264584"/>
                <a:gd name="connsiteX13" fmla="*/ 207433 w 1267883"/>
                <a:gd name="connsiteY13" fmla="*/ 63500 h 264584"/>
                <a:gd name="connsiteX14" fmla="*/ 213783 w 1267883"/>
                <a:gd name="connsiteY14" fmla="*/ 55034 h 264584"/>
                <a:gd name="connsiteX15" fmla="*/ 220133 w 1267883"/>
                <a:gd name="connsiteY15" fmla="*/ 42334 h 264584"/>
                <a:gd name="connsiteX16" fmla="*/ 226483 w 1267883"/>
                <a:gd name="connsiteY16" fmla="*/ 31750 h 264584"/>
                <a:gd name="connsiteX17" fmla="*/ 234950 w 1267883"/>
                <a:gd name="connsiteY17" fmla="*/ 21167 h 264584"/>
                <a:gd name="connsiteX18" fmla="*/ 237066 w 1267883"/>
                <a:gd name="connsiteY18" fmla="*/ 14817 h 264584"/>
                <a:gd name="connsiteX19" fmla="*/ 251883 w 1267883"/>
                <a:gd name="connsiteY19" fmla="*/ 0 h 264584"/>
                <a:gd name="connsiteX20" fmla="*/ 256116 w 1267883"/>
                <a:gd name="connsiteY20" fmla="*/ 4234 h 264584"/>
                <a:gd name="connsiteX21" fmla="*/ 260350 w 1267883"/>
                <a:gd name="connsiteY21" fmla="*/ 16934 h 264584"/>
                <a:gd name="connsiteX22" fmla="*/ 262466 w 1267883"/>
                <a:gd name="connsiteY22" fmla="*/ 23284 h 264584"/>
                <a:gd name="connsiteX23" fmla="*/ 266700 w 1267883"/>
                <a:gd name="connsiteY23" fmla="*/ 29634 h 264584"/>
                <a:gd name="connsiteX24" fmla="*/ 270933 w 1267883"/>
                <a:gd name="connsiteY24" fmla="*/ 44450 h 264584"/>
                <a:gd name="connsiteX25" fmla="*/ 275166 w 1267883"/>
                <a:gd name="connsiteY25" fmla="*/ 57150 h 264584"/>
                <a:gd name="connsiteX26" fmla="*/ 277283 w 1267883"/>
                <a:gd name="connsiteY26" fmla="*/ 63500 h 264584"/>
                <a:gd name="connsiteX27" fmla="*/ 285750 w 1267883"/>
                <a:gd name="connsiteY27" fmla="*/ 76200 h 264584"/>
                <a:gd name="connsiteX28" fmla="*/ 292100 w 1267883"/>
                <a:gd name="connsiteY28" fmla="*/ 91017 h 264584"/>
                <a:gd name="connsiteX29" fmla="*/ 296333 w 1267883"/>
                <a:gd name="connsiteY29" fmla="*/ 103717 h 264584"/>
                <a:gd name="connsiteX30" fmla="*/ 302683 w 1267883"/>
                <a:gd name="connsiteY30" fmla="*/ 118534 h 264584"/>
                <a:gd name="connsiteX31" fmla="*/ 306916 w 1267883"/>
                <a:gd name="connsiteY31" fmla="*/ 127000 h 264584"/>
                <a:gd name="connsiteX32" fmla="*/ 309033 w 1267883"/>
                <a:gd name="connsiteY32" fmla="*/ 133350 h 264584"/>
                <a:gd name="connsiteX33" fmla="*/ 315383 w 1267883"/>
                <a:gd name="connsiteY33" fmla="*/ 150284 h 264584"/>
                <a:gd name="connsiteX34" fmla="*/ 317500 w 1267883"/>
                <a:gd name="connsiteY34" fmla="*/ 158750 h 264584"/>
                <a:gd name="connsiteX35" fmla="*/ 323850 w 1267883"/>
                <a:gd name="connsiteY35" fmla="*/ 171450 h 264584"/>
                <a:gd name="connsiteX36" fmla="*/ 325966 w 1267883"/>
                <a:gd name="connsiteY36" fmla="*/ 177800 h 264584"/>
                <a:gd name="connsiteX37" fmla="*/ 330200 w 1267883"/>
                <a:gd name="connsiteY37" fmla="*/ 186267 h 264584"/>
                <a:gd name="connsiteX38" fmla="*/ 336550 w 1267883"/>
                <a:gd name="connsiteY38" fmla="*/ 201084 h 264584"/>
                <a:gd name="connsiteX39" fmla="*/ 338666 w 1267883"/>
                <a:gd name="connsiteY39" fmla="*/ 209550 h 264584"/>
                <a:gd name="connsiteX40" fmla="*/ 340783 w 1267883"/>
                <a:gd name="connsiteY40" fmla="*/ 215900 h 264584"/>
                <a:gd name="connsiteX41" fmla="*/ 342900 w 1267883"/>
                <a:gd name="connsiteY41" fmla="*/ 226484 h 264584"/>
                <a:gd name="connsiteX42" fmla="*/ 349250 w 1267883"/>
                <a:gd name="connsiteY42" fmla="*/ 243417 h 264584"/>
                <a:gd name="connsiteX43" fmla="*/ 351366 w 1267883"/>
                <a:gd name="connsiteY43" fmla="*/ 249767 h 264584"/>
                <a:gd name="connsiteX44" fmla="*/ 359833 w 1267883"/>
                <a:gd name="connsiteY44" fmla="*/ 264584 h 264584"/>
                <a:gd name="connsiteX45" fmla="*/ 368300 w 1267883"/>
                <a:gd name="connsiteY45" fmla="*/ 260350 h 264584"/>
                <a:gd name="connsiteX46" fmla="*/ 374650 w 1267883"/>
                <a:gd name="connsiteY46" fmla="*/ 237067 h 264584"/>
                <a:gd name="connsiteX47" fmla="*/ 376766 w 1267883"/>
                <a:gd name="connsiteY47" fmla="*/ 228600 h 264584"/>
                <a:gd name="connsiteX48" fmla="*/ 378883 w 1267883"/>
                <a:gd name="connsiteY48" fmla="*/ 218017 h 264584"/>
                <a:gd name="connsiteX49" fmla="*/ 381000 w 1267883"/>
                <a:gd name="connsiteY49" fmla="*/ 203200 h 264584"/>
                <a:gd name="connsiteX50" fmla="*/ 383116 w 1267883"/>
                <a:gd name="connsiteY50" fmla="*/ 196850 h 264584"/>
                <a:gd name="connsiteX51" fmla="*/ 387350 w 1267883"/>
                <a:gd name="connsiteY51" fmla="*/ 179917 h 264584"/>
                <a:gd name="connsiteX52" fmla="*/ 389466 w 1267883"/>
                <a:gd name="connsiteY52" fmla="*/ 171450 h 264584"/>
                <a:gd name="connsiteX53" fmla="*/ 391583 w 1267883"/>
                <a:gd name="connsiteY53" fmla="*/ 165100 h 264584"/>
                <a:gd name="connsiteX54" fmla="*/ 395816 w 1267883"/>
                <a:gd name="connsiteY54" fmla="*/ 146050 h 264584"/>
                <a:gd name="connsiteX55" fmla="*/ 400050 w 1267883"/>
                <a:gd name="connsiteY55" fmla="*/ 137584 h 264584"/>
                <a:gd name="connsiteX56" fmla="*/ 402166 w 1267883"/>
                <a:gd name="connsiteY56" fmla="*/ 122767 h 264584"/>
                <a:gd name="connsiteX57" fmla="*/ 406400 w 1267883"/>
                <a:gd name="connsiteY57" fmla="*/ 107950 h 264584"/>
                <a:gd name="connsiteX58" fmla="*/ 408516 w 1267883"/>
                <a:gd name="connsiteY58" fmla="*/ 99484 h 264584"/>
                <a:gd name="connsiteX59" fmla="*/ 416983 w 1267883"/>
                <a:gd name="connsiteY59" fmla="*/ 86784 h 264584"/>
                <a:gd name="connsiteX60" fmla="*/ 419100 w 1267883"/>
                <a:gd name="connsiteY60" fmla="*/ 80434 h 264584"/>
                <a:gd name="connsiteX61" fmla="*/ 431800 w 1267883"/>
                <a:gd name="connsiteY61" fmla="*/ 63500 h 264584"/>
                <a:gd name="connsiteX62" fmla="*/ 436033 w 1267883"/>
                <a:gd name="connsiteY62" fmla="*/ 57150 h 264584"/>
                <a:gd name="connsiteX63" fmla="*/ 440266 w 1267883"/>
                <a:gd name="connsiteY63" fmla="*/ 42334 h 264584"/>
                <a:gd name="connsiteX64" fmla="*/ 457200 w 1267883"/>
                <a:gd name="connsiteY64" fmla="*/ 29634 h 264584"/>
                <a:gd name="connsiteX65" fmla="*/ 488950 w 1267883"/>
                <a:gd name="connsiteY65" fmla="*/ 33867 h 264584"/>
                <a:gd name="connsiteX66" fmla="*/ 497416 w 1267883"/>
                <a:gd name="connsiteY66" fmla="*/ 38100 h 264584"/>
                <a:gd name="connsiteX67" fmla="*/ 510116 w 1267883"/>
                <a:gd name="connsiteY67" fmla="*/ 42334 h 264584"/>
                <a:gd name="connsiteX68" fmla="*/ 518583 w 1267883"/>
                <a:gd name="connsiteY68" fmla="*/ 52917 h 264584"/>
                <a:gd name="connsiteX69" fmla="*/ 533400 w 1267883"/>
                <a:gd name="connsiteY69" fmla="*/ 65617 h 264584"/>
                <a:gd name="connsiteX70" fmla="*/ 546100 w 1267883"/>
                <a:gd name="connsiteY70" fmla="*/ 80434 h 264584"/>
                <a:gd name="connsiteX71" fmla="*/ 550333 w 1267883"/>
                <a:gd name="connsiteY71" fmla="*/ 86784 h 264584"/>
                <a:gd name="connsiteX72" fmla="*/ 563033 w 1267883"/>
                <a:gd name="connsiteY72" fmla="*/ 91017 h 264584"/>
                <a:gd name="connsiteX73" fmla="*/ 569383 w 1267883"/>
                <a:gd name="connsiteY73" fmla="*/ 93134 h 264584"/>
                <a:gd name="connsiteX74" fmla="*/ 605366 w 1267883"/>
                <a:gd name="connsiteY74" fmla="*/ 84667 h 264584"/>
                <a:gd name="connsiteX75" fmla="*/ 618066 w 1267883"/>
                <a:gd name="connsiteY75" fmla="*/ 80434 h 264584"/>
                <a:gd name="connsiteX76" fmla="*/ 635000 w 1267883"/>
                <a:gd name="connsiteY76" fmla="*/ 74084 h 264584"/>
                <a:gd name="connsiteX77" fmla="*/ 647700 w 1267883"/>
                <a:gd name="connsiteY77" fmla="*/ 69850 h 264584"/>
                <a:gd name="connsiteX78" fmla="*/ 664633 w 1267883"/>
                <a:gd name="connsiteY78" fmla="*/ 65617 h 264584"/>
                <a:gd name="connsiteX79" fmla="*/ 692150 w 1267883"/>
                <a:gd name="connsiteY79" fmla="*/ 67734 h 264584"/>
                <a:gd name="connsiteX80" fmla="*/ 706966 w 1267883"/>
                <a:gd name="connsiteY80" fmla="*/ 71967 h 264584"/>
                <a:gd name="connsiteX81" fmla="*/ 723900 w 1267883"/>
                <a:gd name="connsiteY81" fmla="*/ 80434 h 264584"/>
                <a:gd name="connsiteX82" fmla="*/ 730250 w 1267883"/>
                <a:gd name="connsiteY82" fmla="*/ 82550 h 264584"/>
                <a:gd name="connsiteX83" fmla="*/ 734483 w 1267883"/>
                <a:gd name="connsiteY83" fmla="*/ 88900 h 264584"/>
                <a:gd name="connsiteX84" fmla="*/ 740833 w 1267883"/>
                <a:gd name="connsiteY84" fmla="*/ 91017 h 264584"/>
                <a:gd name="connsiteX85" fmla="*/ 747183 w 1267883"/>
                <a:gd name="connsiteY85" fmla="*/ 95250 h 264584"/>
                <a:gd name="connsiteX86" fmla="*/ 753533 w 1267883"/>
                <a:gd name="connsiteY86" fmla="*/ 97367 h 264584"/>
                <a:gd name="connsiteX87" fmla="*/ 776816 w 1267883"/>
                <a:gd name="connsiteY87" fmla="*/ 105834 h 264584"/>
                <a:gd name="connsiteX88" fmla="*/ 787400 w 1267883"/>
                <a:gd name="connsiteY88" fmla="*/ 107950 h 264584"/>
                <a:gd name="connsiteX89" fmla="*/ 804333 w 1267883"/>
                <a:gd name="connsiteY89" fmla="*/ 112184 h 264584"/>
                <a:gd name="connsiteX90" fmla="*/ 842433 w 1267883"/>
                <a:gd name="connsiteY90" fmla="*/ 110067 h 264584"/>
                <a:gd name="connsiteX91" fmla="*/ 853016 w 1267883"/>
                <a:gd name="connsiteY91" fmla="*/ 105834 h 264584"/>
                <a:gd name="connsiteX92" fmla="*/ 863600 w 1267883"/>
                <a:gd name="connsiteY92" fmla="*/ 103717 h 264584"/>
                <a:gd name="connsiteX93" fmla="*/ 869950 w 1267883"/>
                <a:gd name="connsiteY93" fmla="*/ 101600 h 264584"/>
                <a:gd name="connsiteX94" fmla="*/ 878416 w 1267883"/>
                <a:gd name="connsiteY94" fmla="*/ 99484 h 264584"/>
                <a:gd name="connsiteX95" fmla="*/ 897466 w 1267883"/>
                <a:gd name="connsiteY95" fmla="*/ 101600 h 264584"/>
                <a:gd name="connsiteX96" fmla="*/ 903816 w 1267883"/>
                <a:gd name="connsiteY96" fmla="*/ 105834 h 264584"/>
                <a:gd name="connsiteX97" fmla="*/ 916516 w 1267883"/>
                <a:gd name="connsiteY97" fmla="*/ 112184 h 264584"/>
                <a:gd name="connsiteX98" fmla="*/ 920750 w 1267883"/>
                <a:gd name="connsiteY98" fmla="*/ 116417 h 264584"/>
                <a:gd name="connsiteX99" fmla="*/ 927100 w 1267883"/>
                <a:gd name="connsiteY99" fmla="*/ 118534 h 264584"/>
                <a:gd name="connsiteX100" fmla="*/ 933450 w 1267883"/>
                <a:gd name="connsiteY100" fmla="*/ 122767 h 264584"/>
                <a:gd name="connsiteX101" fmla="*/ 960966 w 1267883"/>
                <a:gd name="connsiteY101" fmla="*/ 118534 h 264584"/>
                <a:gd name="connsiteX102" fmla="*/ 980016 w 1267883"/>
                <a:gd name="connsiteY102" fmla="*/ 107950 h 264584"/>
                <a:gd name="connsiteX103" fmla="*/ 992716 w 1267883"/>
                <a:gd name="connsiteY103" fmla="*/ 99484 h 264584"/>
                <a:gd name="connsiteX104" fmla="*/ 999066 w 1267883"/>
                <a:gd name="connsiteY104" fmla="*/ 93134 h 264584"/>
                <a:gd name="connsiteX105" fmla="*/ 1011766 w 1267883"/>
                <a:gd name="connsiteY105" fmla="*/ 88900 h 264584"/>
                <a:gd name="connsiteX106" fmla="*/ 1020233 w 1267883"/>
                <a:gd name="connsiteY106" fmla="*/ 84667 h 264584"/>
                <a:gd name="connsiteX107" fmla="*/ 1030816 w 1267883"/>
                <a:gd name="connsiteY107" fmla="*/ 82550 h 264584"/>
                <a:gd name="connsiteX108" fmla="*/ 1037166 w 1267883"/>
                <a:gd name="connsiteY108" fmla="*/ 80434 h 264584"/>
                <a:gd name="connsiteX109" fmla="*/ 1056216 w 1267883"/>
                <a:gd name="connsiteY109" fmla="*/ 82550 h 264584"/>
                <a:gd name="connsiteX110" fmla="*/ 1073150 w 1267883"/>
                <a:gd name="connsiteY110" fmla="*/ 88900 h 264584"/>
                <a:gd name="connsiteX111" fmla="*/ 1083733 w 1267883"/>
                <a:gd name="connsiteY111" fmla="*/ 99484 h 264584"/>
                <a:gd name="connsiteX112" fmla="*/ 1096433 w 1267883"/>
                <a:gd name="connsiteY112" fmla="*/ 107950 h 264584"/>
                <a:gd name="connsiteX113" fmla="*/ 1104900 w 1267883"/>
                <a:gd name="connsiteY113" fmla="*/ 118534 h 264584"/>
                <a:gd name="connsiteX114" fmla="*/ 1117600 w 1267883"/>
                <a:gd name="connsiteY114" fmla="*/ 124884 h 264584"/>
                <a:gd name="connsiteX115" fmla="*/ 1126066 w 1267883"/>
                <a:gd name="connsiteY115" fmla="*/ 129117 h 264584"/>
                <a:gd name="connsiteX116" fmla="*/ 1138766 w 1267883"/>
                <a:gd name="connsiteY116" fmla="*/ 133350 h 264584"/>
                <a:gd name="connsiteX117" fmla="*/ 1166283 w 1267883"/>
                <a:gd name="connsiteY117" fmla="*/ 129117 h 264584"/>
                <a:gd name="connsiteX118" fmla="*/ 1172633 w 1267883"/>
                <a:gd name="connsiteY118" fmla="*/ 124884 h 264584"/>
                <a:gd name="connsiteX119" fmla="*/ 1185333 w 1267883"/>
                <a:gd name="connsiteY119" fmla="*/ 120650 h 264584"/>
                <a:gd name="connsiteX120" fmla="*/ 1198033 w 1267883"/>
                <a:gd name="connsiteY120" fmla="*/ 116417 h 264584"/>
                <a:gd name="connsiteX121" fmla="*/ 1204383 w 1267883"/>
                <a:gd name="connsiteY121" fmla="*/ 114300 h 264584"/>
                <a:gd name="connsiteX122" fmla="*/ 1234016 w 1267883"/>
                <a:gd name="connsiteY122" fmla="*/ 116417 h 264584"/>
                <a:gd name="connsiteX123" fmla="*/ 1263650 w 1267883"/>
                <a:gd name="connsiteY123" fmla="*/ 114300 h 264584"/>
                <a:gd name="connsiteX124" fmla="*/ 1267883 w 1267883"/>
                <a:gd name="connsiteY124" fmla="*/ 107950 h 264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267883" h="264584">
                  <a:moveTo>
                    <a:pt x="0" y="78317"/>
                  </a:moveTo>
                  <a:cubicBezTo>
                    <a:pt x="3528" y="77611"/>
                    <a:pt x="7215" y="77463"/>
                    <a:pt x="10583" y="76200"/>
                  </a:cubicBezTo>
                  <a:cubicBezTo>
                    <a:pt x="12965" y="75307"/>
                    <a:pt x="14393" y="72101"/>
                    <a:pt x="16933" y="71967"/>
                  </a:cubicBezTo>
                  <a:lnTo>
                    <a:pt x="50800" y="74084"/>
                  </a:lnTo>
                  <a:cubicBezTo>
                    <a:pt x="52917" y="74789"/>
                    <a:pt x="54998" y="75613"/>
                    <a:pt x="57150" y="76200"/>
                  </a:cubicBezTo>
                  <a:cubicBezTo>
                    <a:pt x="62763" y="77731"/>
                    <a:pt x="68563" y="78595"/>
                    <a:pt x="74083" y="80434"/>
                  </a:cubicBezTo>
                  <a:cubicBezTo>
                    <a:pt x="81153" y="82790"/>
                    <a:pt x="80929" y="82895"/>
                    <a:pt x="88900" y="84667"/>
                  </a:cubicBezTo>
                  <a:cubicBezTo>
                    <a:pt x="92412" y="85448"/>
                    <a:pt x="95900" y="86458"/>
                    <a:pt x="99483" y="86784"/>
                  </a:cubicBezTo>
                  <a:cubicBezTo>
                    <a:pt x="111449" y="87872"/>
                    <a:pt x="123472" y="88195"/>
                    <a:pt x="135466" y="88900"/>
                  </a:cubicBezTo>
                  <a:cubicBezTo>
                    <a:pt x="158228" y="96489"/>
                    <a:pt x="143713" y="93431"/>
                    <a:pt x="179916" y="91017"/>
                  </a:cubicBezTo>
                  <a:cubicBezTo>
                    <a:pt x="182033" y="90311"/>
                    <a:pt x="184270" y="89898"/>
                    <a:pt x="186266" y="88900"/>
                  </a:cubicBezTo>
                  <a:cubicBezTo>
                    <a:pt x="191606" y="86230"/>
                    <a:pt x="192912" y="84371"/>
                    <a:pt x="196850" y="80434"/>
                  </a:cubicBezTo>
                  <a:cubicBezTo>
                    <a:pt x="200525" y="69407"/>
                    <a:pt x="196558" y="78152"/>
                    <a:pt x="203200" y="69850"/>
                  </a:cubicBezTo>
                  <a:cubicBezTo>
                    <a:pt x="204789" y="67864"/>
                    <a:pt x="205954" y="65570"/>
                    <a:pt x="207433" y="63500"/>
                  </a:cubicBezTo>
                  <a:cubicBezTo>
                    <a:pt x="209483" y="60629"/>
                    <a:pt x="211666" y="57856"/>
                    <a:pt x="213783" y="55034"/>
                  </a:cubicBezTo>
                  <a:cubicBezTo>
                    <a:pt x="219104" y="39073"/>
                    <a:pt x="211926" y="58747"/>
                    <a:pt x="220133" y="42334"/>
                  </a:cubicBezTo>
                  <a:cubicBezTo>
                    <a:pt x="225629" y="31343"/>
                    <a:pt x="218215" y="40020"/>
                    <a:pt x="226483" y="31750"/>
                  </a:cubicBezTo>
                  <a:cubicBezTo>
                    <a:pt x="231805" y="15786"/>
                    <a:pt x="224007" y="34847"/>
                    <a:pt x="234950" y="21167"/>
                  </a:cubicBezTo>
                  <a:cubicBezTo>
                    <a:pt x="236344" y="19425"/>
                    <a:pt x="235983" y="16767"/>
                    <a:pt x="237066" y="14817"/>
                  </a:cubicBezTo>
                  <a:cubicBezTo>
                    <a:pt x="244785" y="923"/>
                    <a:pt x="241577" y="3436"/>
                    <a:pt x="251883" y="0"/>
                  </a:cubicBezTo>
                  <a:cubicBezTo>
                    <a:pt x="253294" y="1411"/>
                    <a:pt x="255223" y="2449"/>
                    <a:pt x="256116" y="4234"/>
                  </a:cubicBezTo>
                  <a:cubicBezTo>
                    <a:pt x="258112" y="8225"/>
                    <a:pt x="258939" y="12701"/>
                    <a:pt x="260350" y="16934"/>
                  </a:cubicBezTo>
                  <a:cubicBezTo>
                    <a:pt x="261056" y="19051"/>
                    <a:pt x="261228" y="21428"/>
                    <a:pt x="262466" y="23284"/>
                  </a:cubicBezTo>
                  <a:lnTo>
                    <a:pt x="266700" y="29634"/>
                  </a:lnTo>
                  <a:cubicBezTo>
                    <a:pt x="273821" y="51004"/>
                    <a:pt x="262948" y="17835"/>
                    <a:pt x="270933" y="44450"/>
                  </a:cubicBezTo>
                  <a:cubicBezTo>
                    <a:pt x="272215" y="48724"/>
                    <a:pt x="273755" y="52917"/>
                    <a:pt x="275166" y="57150"/>
                  </a:cubicBezTo>
                  <a:cubicBezTo>
                    <a:pt x="275872" y="59267"/>
                    <a:pt x="276045" y="61644"/>
                    <a:pt x="277283" y="63500"/>
                  </a:cubicBezTo>
                  <a:lnTo>
                    <a:pt x="285750" y="76200"/>
                  </a:lnTo>
                  <a:cubicBezTo>
                    <a:pt x="292557" y="96626"/>
                    <a:pt x="281645" y="64880"/>
                    <a:pt x="292100" y="91017"/>
                  </a:cubicBezTo>
                  <a:cubicBezTo>
                    <a:pt x="293757" y="95160"/>
                    <a:pt x="294338" y="99726"/>
                    <a:pt x="296333" y="103717"/>
                  </a:cubicBezTo>
                  <a:cubicBezTo>
                    <a:pt x="310378" y="131811"/>
                    <a:pt x="293335" y="96723"/>
                    <a:pt x="302683" y="118534"/>
                  </a:cubicBezTo>
                  <a:cubicBezTo>
                    <a:pt x="303926" y="121434"/>
                    <a:pt x="305673" y="124100"/>
                    <a:pt x="306916" y="127000"/>
                  </a:cubicBezTo>
                  <a:cubicBezTo>
                    <a:pt x="307795" y="129051"/>
                    <a:pt x="308250" y="131261"/>
                    <a:pt x="309033" y="133350"/>
                  </a:cubicBezTo>
                  <a:cubicBezTo>
                    <a:pt x="311714" y="140498"/>
                    <a:pt x="313462" y="143563"/>
                    <a:pt x="315383" y="150284"/>
                  </a:cubicBezTo>
                  <a:cubicBezTo>
                    <a:pt x="316182" y="153081"/>
                    <a:pt x="316420" y="156049"/>
                    <a:pt x="317500" y="158750"/>
                  </a:cubicBezTo>
                  <a:cubicBezTo>
                    <a:pt x="319258" y="163144"/>
                    <a:pt x="321928" y="167125"/>
                    <a:pt x="323850" y="171450"/>
                  </a:cubicBezTo>
                  <a:cubicBezTo>
                    <a:pt x="324756" y="173489"/>
                    <a:pt x="325087" y="175749"/>
                    <a:pt x="325966" y="177800"/>
                  </a:cubicBezTo>
                  <a:cubicBezTo>
                    <a:pt x="327209" y="180700"/>
                    <a:pt x="328957" y="183367"/>
                    <a:pt x="330200" y="186267"/>
                  </a:cubicBezTo>
                  <a:cubicBezTo>
                    <a:pt x="339544" y="208069"/>
                    <a:pt x="322507" y="173000"/>
                    <a:pt x="336550" y="201084"/>
                  </a:cubicBezTo>
                  <a:cubicBezTo>
                    <a:pt x="337255" y="203906"/>
                    <a:pt x="337867" y="206753"/>
                    <a:pt x="338666" y="209550"/>
                  </a:cubicBezTo>
                  <a:cubicBezTo>
                    <a:pt x="339279" y="211695"/>
                    <a:pt x="340242" y="213735"/>
                    <a:pt x="340783" y="215900"/>
                  </a:cubicBezTo>
                  <a:cubicBezTo>
                    <a:pt x="341656" y="219390"/>
                    <a:pt x="342256" y="222944"/>
                    <a:pt x="342900" y="226484"/>
                  </a:cubicBezTo>
                  <a:cubicBezTo>
                    <a:pt x="345616" y="241425"/>
                    <a:pt x="341854" y="236023"/>
                    <a:pt x="349250" y="243417"/>
                  </a:cubicBezTo>
                  <a:cubicBezTo>
                    <a:pt x="349955" y="245534"/>
                    <a:pt x="350487" y="247716"/>
                    <a:pt x="351366" y="249767"/>
                  </a:cubicBezTo>
                  <a:cubicBezTo>
                    <a:pt x="354587" y="257283"/>
                    <a:pt x="355584" y="258209"/>
                    <a:pt x="359833" y="264584"/>
                  </a:cubicBezTo>
                  <a:cubicBezTo>
                    <a:pt x="362655" y="263173"/>
                    <a:pt x="366407" y="262874"/>
                    <a:pt x="368300" y="260350"/>
                  </a:cubicBezTo>
                  <a:cubicBezTo>
                    <a:pt x="371428" y="256179"/>
                    <a:pt x="373465" y="242398"/>
                    <a:pt x="374650" y="237067"/>
                  </a:cubicBezTo>
                  <a:cubicBezTo>
                    <a:pt x="375281" y="234227"/>
                    <a:pt x="376135" y="231440"/>
                    <a:pt x="376766" y="228600"/>
                  </a:cubicBezTo>
                  <a:cubicBezTo>
                    <a:pt x="377546" y="225088"/>
                    <a:pt x="378291" y="221566"/>
                    <a:pt x="378883" y="218017"/>
                  </a:cubicBezTo>
                  <a:cubicBezTo>
                    <a:pt x="379703" y="213096"/>
                    <a:pt x="380022" y="208092"/>
                    <a:pt x="381000" y="203200"/>
                  </a:cubicBezTo>
                  <a:cubicBezTo>
                    <a:pt x="381438" y="201012"/>
                    <a:pt x="382529" y="199002"/>
                    <a:pt x="383116" y="196850"/>
                  </a:cubicBezTo>
                  <a:cubicBezTo>
                    <a:pt x="384647" y="191237"/>
                    <a:pt x="385939" y="185561"/>
                    <a:pt x="387350" y="179917"/>
                  </a:cubicBezTo>
                  <a:cubicBezTo>
                    <a:pt x="388056" y="177095"/>
                    <a:pt x="388546" y="174210"/>
                    <a:pt x="389466" y="171450"/>
                  </a:cubicBezTo>
                  <a:cubicBezTo>
                    <a:pt x="390172" y="169333"/>
                    <a:pt x="391042" y="167265"/>
                    <a:pt x="391583" y="165100"/>
                  </a:cubicBezTo>
                  <a:cubicBezTo>
                    <a:pt x="392586" y="161090"/>
                    <a:pt x="394190" y="150385"/>
                    <a:pt x="395816" y="146050"/>
                  </a:cubicBezTo>
                  <a:cubicBezTo>
                    <a:pt x="396924" y="143096"/>
                    <a:pt x="398639" y="140406"/>
                    <a:pt x="400050" y="137584"/>
                  </a:cubicBezTo>
                  <a:cubicBezTo>
                    <a:pt x="400755" y="132645"/>
                    <a:pt x="401274" y="127676"/>
                    <a:pt x="402166" y="122767"/>
                  </a:cubicBezTo>
                  <a:cubicBezTo>
                    <a:pt x="403821" y="113666"/>
                    <a:pt x="404133" y="115886"/>
                    <a:pt x="406400" y="107950"/>
                  </a:cubicBezTo>
                  <a:cubicBezTo>
                    <a:pt x="407199" y="105153"/>
                    <a:pt x="407215" y="102086"/>
                    <a:pt x="408516" y="99484"/>
                  </a:cubicBezTo>
                  <a:cubicBezTo>
                    <a:pt x="410791" y="94933"/>
                    <a:pt x="415374" y="91611"/>
                    <a:pt x="416983" y="86784"/>
                  </a:cubicBezTo>
                  <a:cubicBezTo>
                    <a:pt x="417689" y="84667"/>
                    <a:pt x="418016" y="82384"/>
                    <a:pt x="419100" y="80434"/>
                  </a:cubicBezTo>
                  <a:cubicBezTo>
                    <a:pt x="432527" y="56264"/>
                    <a:pt x="422456" y="75180"/>
                    <a:pt x="431800" y="63500"/>
                  </a:cubicBezTo>
                  <a:cubicBezTo>
                    <a:pt x="433389" y="61514"/>
                    <a:pt x="434622" y="59267"/>
                    <a:pt x="436033" y="57150"/>
                  </a:cubicBezTo>
                  <a:cubicBezTo>
                    <a:pt x="436215" y="56421"/>
                    <a:pt x="439129" y="43850"/>
                    <a:pt x="440266" y="42334"/>
                  </a:cubicBezTo>
                  <a:cubicBezTo>
                    <a:pt x="448374" y="31523"/>
                    <a:pt x="447929" y="32723"/>
                    <a:pt x="457200" y="29634"/>
                  </a:cubicBezTo>
                  <a:cubicBezTo>
                    <a:pt x="462202" y="30134"/>
                    <a:pt x="481432" y="31361"/>
                    <a:pt x="488950" y="33867"/>
                  </a:cubicBezTo>
                  <a:cubicBezTo>
                    <a:pt x="491943" y="34865"/>
                    <a:pt x="494487" y="36928"/>
                    <a:pt x="497416" y="38100"/>
                  </a:cubicBezTo>
                  <a:cubicBezTo>
                    <a:pt x="501559" y="39757"/>
                    <a:pt x="510116" y="42334"/>
                    <a:pt x="510116" y="42334"/>
                  </a:cubicBezTo>
                  <a:cubicBezTo>
                    <a:pt x="524517" y="56731"/>
                    <a:pt x="502577" y="34243"/>
                    <a:pt x="518583" y="52917"/>
                  </a:cubicBezTo>
                  <a:cubicBezTo>
                    <a:pt x="525427" y="60902"/>
                    <a:pt x="525910" y="60624"/>
                    <a:pt x="533400" y="65617"/>
                  </a:cubicBezTo>
                  <a:cubicBezTo>
                    <a:pt x="543118" y="80195"/>
                    <a:pt x="530702" y="62469"/>
                    <a:pt x="546100" y="80434"/>
                  </a:cubicBezTo>
                  <a:cubicBezTo>
                    <a:pt x="547755" y="82365"/>
                    <a:pt x="548176" y="85436"/>
                    <a:pt x="550333" y="86784"/>
                  </a:cubicBezTo>
                  <a:cubicBezTo>
                    <a:pt x="554117" y="89149"/>
                    <a:pt x="558800" y="89606"/>
                    <a:pt x="563033" y="91017"/>
                  </a:cubicBezTo>
                  <a:lnTo>
                    <a:pt x="569383" y="93134"/>
                  </a:lnTo>
                  <a:cubicBezTo>
                    <a:pt x="581377" y="90312"/>
                    <a:pt x="593443" y="87777"/>
                    <a:pt x="605366" y="84667"/>
                  </a:cubicBezTo>
                  <a:cubicBezTo>
                    <a:pt x="609684" y="83541"/>
                    <a:pt x="618066" y="80434"/>
                    <a:pt x="618066" y="80434"/>
                  </a:cubicBezTo>
                  <a:cubicBezTo>
                    <a:pt x="629118" y="73065"/>
                    <a:pt x="619505" y="78310"/>
                    <a:pt x="635000" y="74084"/>
                  </a:cubicBezTo>
                  <a:cubicBezTo>
                    <a:pt x="639305" y="72910"/>
                    <a:pt x="643324" y="70725"/>
                    <a:pt x="647700" y="69850"/>
                  </a:cubicBezTo>
                  <a:cubicBezTo>
                    <a:pt x="660471" y="67297"/>
                    <a:pt x="654870" y="68872"/>
                    <a:pt x="664633" y="65617"/>
                  </a:cubicBezTo>
                  <a:cubicBezTo>
                    <a:pt x="673805" y="66323"/>
                    <a:pt x="683014" y="66659"/>
                    <a:pt x="692150" y="67734"/>
                  </a:cubicBezTo>
                  <a:cubicBezTo>
                    <a:pt x="694335" y="67991"/>
                    <a:pt x="704335" y="70771"/>
                    <a:pt x="706966" y="71967"/>
                  </a:cubicBezTo>
                  <a:cubicBezTo>
                    <a:pt x="712711" y="74579"/>
                    <a:pt x="717913" y="78439"/>
                    <a:pt x="723900" y="80434"/>
                  </a:cubicBezTo>
                  <a:lnTo>
                    <a:pt x="730250" y="82550"/>
                  </a:lnTo>
                  <a:cubicBezTo>
                    <a:pt x="731661" y="84667"/>
                    <a:pt x="732497" y="87311"/>
                    <a:pt x="734483" y="88900"/>
                  </a:cubicBezTo>
                  <a:cubicBezTo>
                    <a:pt x="736225" y="90294"/>
                    <a:pt x="738837" y="90019"/>
                    <a:pt x="740833" y="91017"/>
                  </a:cubicBezTo>
                  <a:cubicBezTo>
                    <a:pt x="743108" y="92155"/>
                    <a:pt x="744908" y="94112"/>
                    <a:pt x="747183" y="95250"/>
                  </a:cubicBezTo>
                  <a:cubicBezTo>
                    <a:pt x="749179" y="96248"/>
                    <a:pt x="751537" y="96369"/>
                    <a:pt x="753533" y="97367"/>
                  </a:cubicBezTo>
                  <a:cubicBezTo>
                    <a:pt x="773040" y="107121"/>
                    <a:pt x="754587" y="101793"/>
                    <a:pt x="776816" y="105834"/>
                  </a:cubicBezTo>
                  <a:cubicBezTo>
                    <a:pt x="780356" y="106478"/>
                    <a:pt x="783894" y="107141"/>
                    <a:pt x="787400" y="107950"/>
                  </a:cubicBezTo>
                  <a:cubicBezTo>
                    <a:pt x="793069" y="109258"/>
                    <a:pt x="804333" y="112184"/>
                    <a:pt x="804333" y="112184"/>
                  </a:cubicBezTo>
                  <a:cubicBezTo>
                    <a:pt x="817033" y="111478"/>
                    <a:pt x="829820" y="111712"/>
                    <a:pt x="842433" y="110067"/>
                  </a:cubicBezTo>
                  <a:cubicBezTo>
                    <a:pt x="846200" y="109576"/>
                    <a:pt x="849377" y="106926"/>
                    <a:pt x="853016" y="105834"/>
                  </a:cubicBezTo>
                  <a:cubicBezTo>
                    <a:pt x="856462" y="104800"/>
                    <a:pt x="860110" y="104590"/>
                    <a:pt x="863600" y="103717"/>
                  </a:cubicBezTo>
                  <a:cubicBezTo>
                    <a:pt x="865765" y="103176"/>
                    <a:pt x="867805" y="102213"/>
                    <a:pt x="869950" y="101600"/>
                  </a:cubicBezTo>
                  <a:cubicBezTo>
                    <a:pt x="872747" y="100801"/>
                    <a:pt x="875594" y="100189"/>
                    <a:pt x="878416" y="99484"/>
                  </a:cubicBezTo>
                  <a:cubicBezTo>
                    <a:pt x="884766" y="100189"/>
                    <a:pt x="891268" y="100050"/>
                    <a:pt x="897466" y="101600"/>
                  </a:cubicBezTo>
                  <a:cubicBezTo>
                    <a:pt x="899934" y="102217"/>
                    <a:pt x="901592" y="104598"/>
                    <a:pt x="903816" y="105834"/>
                  </a:cubicBezTo>
                  <a:cubicBezTo>
                    <a:pt x="907953" y="108133"/>
                    <a:pt x="912502" y="109676"/>
                    <a:pt x="916516" y="112184"/>
                  </a:cubicBezTo>
                  <a:cubicBezTo>
                    <a:pt x="918208" y="113242"/>
                    <a:pt x="919039" y="115390"/>
                    <a:pt x="920750" y="116417"/>
                  </a:cubicBezTo>
                  <a:cubicBezTo>
                    <a:pt x="922663" y="117565"/>
                    <a:pt x="925104" y="117536"/>
                    <a:pt x="927100" y="118534"/>
                  </a:cubicBezTo>
                  <a:cubicBezTo>
                    <a:pt x="929375" y="119672"/>
                    <a:pt x="931333" y="121356"/>
                    <a:pt x="933450" y="122767"/>
                  </a:cubicBezTo>
                  <a:cubicBezTo>
                    <a:pt x="936554" y="122457"/>
                    <a:pt x="954271" y="122253"/>
                    <a:pt x="960966" y="118534"/>
                  </a:cubicBezTo>
                  <a:cubicBezTo>
                    <a:pt x="982806" y="106401"/>
                    <a:pt x="965645" y="112741"/>
                    <a:pt x="980016" y="107950"/>
                  </a:cubicBezTo>
                  <a:cubicBezTo>
                    <a:pt x="991349" y="96620"/>
                    <a:pt x="974770" y="112303"/>
                    <a:pt x="992716" y="99484"/>
                  </a:cubicBezTo>
                  <a:cubicBezTo>
                    <a:pt x="995152" y="97744"/>
                    <a:pt x="996449" y="94588"/>
                    <a:pt x="999066" y="93134"/>
                  </a:cubicBezTo>
                  <a:cubicBezTo>
                    <a:pt x="1002967" y="90967"/>
                    <a:pt x="1007775" y="90895"/>
                    <a:pt x="1011766" y="88900"/>
                  </a:cubicBezTo>
                  <a:cubicBezTo>
                    <a:pt x="1014588" y="87489"/>
                    <a:pt x="1017240" y="85665"/>
                    <a:pt x="1020233" y="84667"/>
                  </a:cubicBezTo>
                  <a:cubicBezTo>
                    <a:pt x="1023646" y="83529"/>
                    <a:pt x="1027326" y="83422"/>
                    <a:pt x="1030816" y="82550"/>
                  </a:cubicBezTo>
                  <a:cubicBezTo>
                    <a:pt x="1032980" y="82009"/>
                    <a:pt x="1035049" y="81139"/>
                    <a:pt x="1037166" y="80434"/>
                  </a:cubicBezTo>
                  <a:cubicBezTo>
                    <a:pt x="1043516" y="81139"/>
                    <a:pt x="1049891" y="81647"/>
                    <a:pt x="1056216" y="82550"/>
                  </a:cubicBezTo>
                  <a:cubicBezTo>
                    <a:pt x="1064511" y="83735"/>
                    <a:pt x="1067188" y="83683"/>
                    <a:pt x="1073150" y="88900"/>
                  </a:cubicBezTo>
                  <a:cubicBezTo>
                    <a:pt x="1076905" y="92185"/>
                    <a:pt x="1079582" y="96717"/>
                    <a:pt x="1083733" y="99484"/>
                  </a:cubicBezTo>
                  <a:lnTo>
                    <a:pt x="1096433" y="107950"/>
                  </a:lnTo>
                  <a:cubicBezTo>
                    <a:pt x="1099576" y="112666"/>
                    <a:pt x="1100591" y="115087"/>
                    <a:pt x="1104900" y="118534"/>
                  </a:cubicBezTo>
                  <a:cubicBezTo>
                    <a:pt x="1112721" y="124790"/>
                    <a:pt x="1109175" y="121273"/>
                    <a:pt x="1117600" y="124884"/>
                  </a:cubicBezTo>
                  <a:cubicBezTo>
                    <a:pt x="1120500" y="126127"/>
                    <a:pt x="1123137" y="127945"/>
                    <a:pt x="1126066" y="129117"/>
                  </a:cubicBezTo>
                  <a:cubicBezTo>
                    <a:pt x="1130209" y="130774"/>
                    <a:pt x="1138766" y="133350"/>
                    <a:pt x="1138766" y="133350"/>
                  </a:cubicBezTo>
                  <a:cubicBezTo>
                    <a:pt x="1142596" y="132925"/>
                    <a:pt x="1159864" y="131868"/>
                    <a:pt x="1166283" y="129117"/>
                  </a:cubicBezTo>
                  <a:cubicBezTo>
                    <a:pt x="1168621" y="128115"/>
                    <a:pt x="1170308" y="125917"/>
                    <a:pt x="1172633" y="124884"/>
                  </a:cubicBezTo>
                  <a:cubicBezTo>
                    <a:pt x="1176711" y="123072"/>
                    <a:pt x="1181100" y="122061"/>
                    <a:pt x="1185333" y="120650"/>
                  </a:cubicBezTo>
                  <a:lnTo>
                    <a:pt x="1198033" y="116417"/>
                  </a:lnTo>
                  <a:lnTo>
                    <a:pt x="1204383" y="114300"/>
                  </a:lnTo>
                  <a:cubicBezTo>
                    <a:pt x="1214261" y="115006"/>
                    <a:pt x="1224113" y="116417"/>
                    <a:pt x="1234016" y="116417"/>
                  </a:cubicBezTo>
                  <a:cubicBezTo>
                    <a:pt x="1243919" y="116417"/>
                    <a:pt x="1254043" y="116702"/>
                    <a:pt x="1263650" y="114300"/>
                  </a:cubicBezTo>
                  <a:cubicBezTo>
                    <a:pt x="1266118" y="113683"/>
                    <a:pt x="1267883" y="107950"/>
                    <a:pt x="1267883" y="107950"/>
                  </a:cubicBezTo>
                </a:path>
              </a:pathLst>
            </a:custGeom>
            <a:noFill/>
            <a:ln w="28575">
              <a:solidFill>
                <a:srgbClr val="87CB3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  <p:sp>
          <p:nvSpPr>
            <p:cNvPr id="195" name="Freeform 194"/>
            <p:cNvSpPr/>
            <p:nvPr/>
          </p:nvSpPr>
          <p:spPr>
            <a:xfrm>
              <a:off x="6696033" y="4960016"/>
              <a:ext cx="1287744" cy="179394"/>
            </a:xfrm>
            <a:custGeom>
              <a:avLst/>
              <a:gdLst>
                <a:gd name="connsiteX0" fmla="*/ 0 w 1287744"/>
                <a:gd name="connsiteY0" fmla="*/ 87313 h 179394"/>
                <a:gd name="connsiteX1" fmla="*/ 119062 w 1287744"/>
                <a:gd name="connsiteY1" fmla="*/ 34925 h 179394"/>
                <a:gd name="connsiteX2" fmla="*/ 123825 w 1287744"/>
                <a:gd name="connsiteY2" fmla="*/ 31750 h 179394"/>
                <a:gd name="connsiteX3" fmla="*/ 136525 w 1287744"/>
                <a:gd name="connsiteY3" fmla="*/ 22225 h 179394"/>
                <a:gd name="connsiteX4" fmla="*/ 149225 w 1287744"/>
                <a:gd name="connsiteY4" fmla="*/ 7938 h 179394"/>
                <a:gd name="connsiteX5" fmla="*/ 153987 w 1287744"/>
                <a:gd name="connsiteY5" fmla="*/ 6350 h 179394"/>
                <a:gd name="connsiteX6" fmla="*/ 158750 w 1287744"/>
                <a:gd name="connsiteY6" fmla="*/ 3175 h 179394"/>
                <a:gd name="connsiteX7" fmla="*/ 166687 w 1287744"/>
                <a:gd name="connsiteY7" fmla="*/ 1588 h 179394"/>
                <a:gd name="connsiteX8" fmla="*/ 171450 w 1287744"/>
                <a:gd name="connsiteY8" fmla="*/ 0 h 179394"/>
                <a:gd name="connsiteX9" fmla="*/ 180975 w 1287744"/>
                <a:gd name="connsiteY9" fmla="*/ 1588 h 179394"/>
                <a:gd name="connsiteX10" fmla="*/ 184150 w 1287744"/>
                <a:gd name="connsiteY10" fmla="*/ 11113 h 179394"/>
                <a:gd name="connsiteX11" fmla="*/ 187325 w 1287744"/>
                <a:gd name="connsiteY11" fmla="*/ 19050 h 179394"/>
                <a:gd name="connsiteX12" fmla="*/ 190500 w 1287744"/>
                <a:gd name="connsiteY12" fmla="*/ 33338 h 179394"/>
                <a:gd name="connsiteX13" fmla="*/ 193675 w 1287744"/>
                <a:gd name="connsiteY13" fmla="*/ 39688 h 179394"/>
                <a:gd name="connsiteX14" fmla="*/ 198437 w 1287744"/>
                <a:gd name="connsiteY14" fmla="*/ 53975 h 179394"/>
                <a:gd name="connsiteX15" fmla="*/ 201612 w 1287744"/>
                <a:gd name="connsiteY15" fmla="*/ 63500 h 179394"/>
                <a:gd name="connsiteX16" fmla="*/ 203200 w 1287744"/>
                <a:gd name="connsiteY16" fmla="*/ 71438 h 179394"/>
                <a:gd name="connsiteX17" fmla="*/ 204787 w 1287744"/>
                <a:gd name="connsiteY17" fmla="*/ 85725 h 179394"/>
                <a:gd name="connsiteX18" fmla="*/ 206375 w 1287744"/>
                <a:gd name="connsiteY18" fmla="*/ 90488 h 179394"/>
                <a:gd name="connsiteX19" fmla="*/ 211137 w 1287744"/>
                <a:gd name="connsiteY19" fmla="*/ 103188 h 179394"/>
                <a:gd name="connsiteX20" fmla="*/ 212725 w 1287744"/>
                <a:gd name="connsiteY20" fmla="*/ 107950 h 179394"/>
                <a:gd name="connsiteX21" fmla="*/ 219075 w 1287744"/>
                <a:gd name="connsiteY21" fmla="*/ 117475 h 179394"/>
                <a:gd name="connsiteX22" fmla="*/ 223837 w 1287744"/>
                <a:gd name="connsiteY22" fmla="*/ 127000 h 179394"/>
                <a:gd name="connsiteX23" fmla="*/ 227012 w 1287744"/>
                <a:gd name="connsiteY23" fmla="*/ 138113 h 179394"/>
                <a:gd name="connsiteX24" fmla="*/ 236537 w 1287744"/>
                <a:gd name="connsiteY24" fmla="*/ 153988 h 179394"/>
                <a:gd name="connsiteX25" fmla="*/ 239712 w 1287744"/>
                <a:gd name="connsiteY25" fmla="*/ 158750 h 179394"/>
                <a:gd name="connsiteX26" fmla="*/ 244475 w 1287744"/>
                <a:gd name="connsiteY26" fmla="*/ 161925 h 179394"/>
                <a:gd name="connsiteX27" fmla="*/ 247650 w 1287744"/>
                <a:gd name="connsiteY27" fmla="*/ 166688 h 179394"/>
                <a:gd name="connsiteX28" fmla="*/ 257175 w 1287744"/>
                <a:gd name="connsiteY28" fmla="*/ 173038 h 179394"/>
                <a:gd name="connsiteX29" fmla="*/ 260350 w 1287744"/>
                <a:gd name="connsiteY29" fmla="*/ 177800 h 179394"/>
                <a:gd name="connsiteX30" fmla="*/ 274637 w 1287744"/>
                <a:gd name="connsiteY30" fmla="*/ 176213 h 179394"/>
                <a:gd name="connsiteX31" fmla="*/ 279400 w 1287744"/>
                <a:gd name="connsiteY31" fmla="*/ 171450 h 179394"/>
                <a:gd name="connsiteX32" fmla="*/ 284162 w 1287744"/>
                <a:gd name="connsiteY32" fmla="*/ 168275 h 179394"/>
                <a:gd name="connsiteX33" fmla="*/ 285750 w 1287744"/>
                <a:gd name="connsiteY33" fmla="*/ 163513 h 179394"/>
                <a:gd name="connsiteX34" fmla="*/ 290512 w 1287744"/>
                <a:gd name="connsiteY34" fmla="*/ 160338 h 179394"/>
                <a:gd name="connsiteX35" fmla="*/ 300037 w 1287744"/>
                <a:gd name="connsiteY35" fmla="*/ 150813 h 179394"/>
                <a:gd name="connsiteX36" fmla="*/ 304800 w 1287744"/>
                <a:gd name="connsiteY36" fmla="*/ 141288 h 179394"/>
                <a:gd name="connsiteX37" fmla="*/ 309562 w 1287744"/>
                <a:gd name="connsiteY37" fmla="*/ 136525 h 179394"/>
                <a:gd name="connsiteX38" fmla="*/ 314325 w 1287744"/>
                <a:gd name="connsiteY38" fmla="*/ 127000 h 179394"/>
                <a:gd name="connsiteX39" fmla="*/ 319087 w 1287744"/>
                <a:gd name="connsiteY39" fmla="*/ 123825 h 179394"/>
                <a:gd name="connsiteX40" fmla="*/ 330200 w 1287744"/>
                <a:gd name="connsiteY40" fmla="*/ 127000 h 179394"/>
                <a:gd name="connsiteX41" fmla="*/ 336550 w 1287744"/>
                <a:gd name="connsiteY41" fmla="*/ 131763 h 179394"/>
                <a:gd name="connsiteX42" fmla="*/ 342900 w 1287744"/>
                <a:gd name="connsiteY42" fmla="*/ 134938 h 179394"/>
                <a:gd name="connsiteX43" fmla="*/ 360362 w 1287744"/>
                <a:gd name="connsiteY43" fmla="*/ 150813 h 179394"/>
                <a:gd name="connsiteX44" fmla="*/ 365125 w 1287744"/>
                <a:gd name="connsiteY44" fmla="*/ 155575 h 179394"/>
                <a:gd name="connsiteX45" fmla="*/ 374650 w 1287744"/>
                <a:gd name="connsiteY45" fmla="*/ 161925 h 179394"/>
                <a:gd name="connsiteX46" fmla="*/ 388937 w 1287744"/>
                <a:gd name="connsiteY46" fmla="*/ 158750 h 179394"/>
                <a:gd name="connsiteX47" fmla="*/ 395287 w 1287744"/>
                <a:gd name="connsiteY47" fmla="*/ 153988 h 179394"/>
                <a:gd name="connsiteX48" fmla="*/ 412750 w 1287744"/>
                <a:gd name="connsiteY48" fmla="*/ 141288 h 179394"/>
                <a:gd name="connsiteX49" fmla="*/ 423862 w 1287744"/>
                <a:gd name="connsiteY49" fmla="*/ 128588 h 179394"/>
                <a:gd name="connsiteX50" fmla="*/ 425450 w 1287744"/>
                <a:gd name="connsiteY50" fmla="*/ 123825 h 179394"/>
                <a:gd name="connsiteX51" fmla="*/ 434975 w 1287744"/>
                <a:gd name="connsiteY51" fmla="*/ 117475 h 179394"/>
                <a:gd name="connsiteX52" fmla="*/ 444500 w 1287744"/>
                <a:gd name="connsiteY52" fmla="*/ 109538 h 179394"/>
                <a:gd name="connsiteX53" fmla="*/ 454025 w 1287744"/>
                <a:gd name="connsiteY53" fmla="*/ 106363 h 179394"/>
                <a:gd name="connsiteX54" fmla="*/ 474662 w 1287744"/>
                <a:gd name="connsiteY54" fmla="*/ 100013 h 179394"/>
                <a:gd name="connsiteX55" fmla="*/ 485775 w 1287744"/>
                <a:gd name="connsiteY55" fmla="*/ 96838 h 179394"/>
                <a:gd name="connsiteX56" fmla="*/ 490537 w 1287744"/>
                <a:gd name="connsiteY56" fmla="*/ 95250 h 179394"/>
                <a:gd name="connsiteX57" fmla="*/ 515937 w 1287744"/>
                <a:gd name="connsiteY57" fmla="*/ 96838 h 179394"/>
                <a:gd name="connsiteX58" fmla="*/ 527050 w 1287744"/>
                <a:gd name="connsiteY58" fmla="*/ 103188 h 179394"/>
                <a:gd name="connsiteX59" fmla="*/ 538162 w 1287744"/>
                <a:gd name="connsiteY59" fmla="*/ 107950 h 179394"/>
                <a:gd name="connsiteX60" fmla="*/ 542925 w 1287744"/>
                <a:gd name="connsiteY60" fmla="*/ 111125 h 179394"/>
                <a:gd name="connsiteX61" fmla="*/ 561975 w 1287744"/>
                <a:gd name="connsiteY61" fmla="*/ 119063 h 179394"/>
                <a:gd name="connsiteX62" fmla="*/ 587375 w 1287744"/>
                <a:gd name="connsiteY62" fmla="*/ 117475 h 179394"/>
                <a:gd name="connsiteX63" fmla="*/ 592137 w 1287744"/>
                <a:gd name="connsiteY63" fmla="*/ 115888 h 179394"/>
                <a:gd name="connsiteX64" fmla="*/ 619125 w 1287744"/>
                <a:gd name="connsiteY64" fmla="*/ 103188 h 179394"/>
                <a:gd name="connsiteX65" fmla="*/ 630237 w 1287744"/>
                <a:gd name="connsiteY65" fmla="*/ 92075 h 179394"/>
                <a:gd name="connsiteX66" fmla="*/ 638175 w 1287744"/>
                <a:gd name="connsiteY66" fmla="*/ 82550 h 179394"/>
                <a:gd name="connsiteX67" fmla="*/ 644525 w 1287744"/>
                <a:gd name="connsiteY67" fmla="*/ 74613 h 179394"/>
                <a:gd name="connsiteX68" fmla="*/ 650875 w 1287744"/>
                <a:gd name="connsiteY68" fmla="*/ 68263 h 179394"/>
                <a:gd name="connsiteX69" fmla="*/ 663575 w 1287744"/>
                <a:gd name="connsiteY69" fmla="*/ 58738 h 179394"/>
                <a:gd name="connsiteX70" fmla="*/ 676275 w 1287744"/>
                <a:gd name="connsiteY70" fmla="*/ 49213 h 179394"/>
                <a:gd name="connsiteX71" fmla="*/ 687387 w 1287744"/>
                <a:gd name="connsiteY71" fmla="*/ 44450 h 179394"/>
                <a:gd name="connsiteX72" fmla="*/ 692150 w 1287744"/>
                <a:gd name="connsiteY72" fmla="*/ 41275 h 179394"/>
                <a:gd name="connsiteX73" fmla="*/ 698500 w 1287744"/>
                <a:gd name="connsiteY73" fmla="*/ 39688 h 179394"/>
                <a:gd name="connsiteX74" fmla="*/ 714375 w 1287744"/>
                <a:gd name="connsiteY74" fmla="*/ 34925 h 179394"/>
                <a:gd name="connsiteX75" fmla="*/ 725487 w 1287744"/>
                <a:gd name="connsiteY75" fmla="*/ 33338 h 179394"/>
                <a:gd name="connsiteX76" fmla="*/ 747712 w 1287744"/>
                <a:gd name="connsiteY76" fmla="*/ 36513 h 179394"/>
                <a:gd name="connsiteX77" fmla="*/ 766762 w 1287744"/>
                <a:gd name="connsiteY77" fmla="*/ 42863 h 179394"/>
                <a:gd name="connsiteX78" fmla="*/ 784225 w 1287744"/>
                <a:gd name="connsiteY78" fmla="*/ 50800 h 179394"/>
                <a:gd name="connsiteX79" fmla="*/ 790575 w 1287744"/>
                <a:gd name="connsiteY79" fmla="*/ 55563 h 179394"/>
                <a:gd name="connsiteX80" fmla="*/ 796925 w 1287744"/>
                <a:gd name="connsiteY80" fmla="*/ 58738 h 179394"/>
                <a:gd name="connsiteX81" fmla="*/ 798512 w 1287744"/>
                <a:gd name="connsiteY81" fmla="*/ 63500 h 179394"/>
                <a:gd name="connsiteX82" fmla="*/ 803275 w 1287744"/>
                <a:gd name="connsiteY82" fmla="*/ 66675 h 179394"/>
                <a:gd name="connsiteX83" fmla="*/ 808037 w 1287744"/>
                <a:gd name="connsiteY83" fmla="*/ 71438 h 179394"/>
                <a:gd name="connsiteX84" fmla="*/ 828675 w 1287744"/>
                <a:gd name="connsiteY84" fmla="*/ 85725 h 179394"/>
                <a:gd name="connsiteX85" fmla="*/ 833437 w 1287744"/>
                <a:gd name="connsiteY85" fmla="*/ 88900 h 179394"/>
                <a:gd name="connsiteX86" fmla="*/ 838200 w 1287744"/>
                <a:gd name="connsiteY86" fmla="*/ 90488 h 179394"/>
                <a:gd name="connsiteX87" fmla="*/ 842962 w 1287744"/>
                <a:gd name="connsiteY87" fmla="*/ 93663 h 179394"/>
                <a:gd name="connsiteX88" fmla="*/ 866775 w 1287744"/>
                <a:gd name="connsiteY88" fmla="*/ 96838 h 179394"/>
                <a:gd name="connsiteX89" fmla="*/ 914400 w 1287744"/>
                <a:gd name="connsiteY89" fmla="*/ 95250 h 179394"/>
                <a:gd name="connsiteX90" fmla="*/ 922337 w 1287744"/>
                <a:gd name="connsiteY90" fmla="*/ 93663 h 179394"/>
                <a:gd name="connsiteX91" fmla="*/ 927100 w 1287744"/>
                <a:gd name="connsiteY91" fmla="*/ 90488 h 179394"/>
                <a:gd name="connsiteX92" fmla="*/ 939800 w 1287744"/>
                <a:gd name="connsiteY92" fmla="*/ 85725 h 179394"/>
                <a:gd name="connsiteX93" fmla="*/ 944562 w 1287744"/>
                <a:gd name="connsiteY93" fmla="*/ 82550 h 179394"/>
                <a:gd name="connsiteX94" fmla="*/ 960437 w 1287744"/>
                <a:gd name="connsiteY94" fmla="*/ 79375 h 179394"/>
                <a:gd name="connsiteX95" fmla="*/ 977900 w 1287744"/>
                <a:gd name="connsiteY95" fmla="*/ 74613 h 179394"/>
                <a:gd name="connsiteX96" fmla="*/ 996950 w 1287744"/>
                <a:gd name="connsiteY96" fmla="*/ 68263 h 179394"/>
                <a:gd name="connsiteX97" fmla="*/ 1004887 w 1287744"/>
                <a:gd name="connsiteY97" fmla="*/ 63500 h 179394"/>
                <a:gd name="connsiteX98" fmla="*/ 1017587 w 1287744"/>
                <a:gd name="connsiteY98" fmla="*/ 60325 h 179394"/>
                <a:gd name="connsiteX99" fmla="*/ 1022350 w 1287744"/>
                <a:gd name="connsiteY99" fmla="*/ 57150 h 179394"/>
                <a:gd name="connsiteX100" fmla="*/ 1038225 w 1287744"/>
                <a:gd name="connsiteY100" fmla="*/ 52388 h 179394"/>
                <a:gd name="connsiteX101" fmla="*/ 1042987 w 1287744"/>
                <a:gd name="connsiteY101" fmla="*/ 49213 h 179394"/>
                <a:gd name="connsiteX102" fmla="*/ 1079500 w 1287744"/>
                <a:gd name="connsiteY102" fmla="*/ 50800 h 179394"/>
                <a:gd name="connsiteX103" fmla="*/ 1095375 w 1287744"/>
                <a:gd name="connsiteY103" fmla="*/ 60325 h 179394"/>
                <a:gd name="connsiteX104" fmla="*/ 1109662 w 1287744"/>
                <a:gd name="connsiteY104" fmla="*/ 69850 h 179394"/>
                <a:gd name="connsiteX105" fmla="*/ 1112837 w 1287744"/>
                <a:gd name="connsiteY105" fmla="*/ 74613 h 179394"/>
                <a:gd name="connsiteX106" fmla="*/ 1122362 w 1287744"/>
                <a:gd name="connsiteY106" fmla="*/ 80963 h 179394"/>
                <a:gd name="connsiteX107" fmla="*/ 1136650 w 1287744"/>
                <a:gd name="connsiteY107" fmla="*/ 96838 h 179394"/>
                <a:gd name="connsiteX108" fmla="*/ 1141412 w 1287744"/>
                <a:gd name="connsiteY108" fmla="*/ 101600 h 179394"/>
                <a:gd name="connsiteX109" fmla="*/ 1146175 w 1287744"/>
                <a:gd name="connsiteY109" fmla="*/ 104775 h 179394"/>
                <a:gd name="connsiteX110" fmla="*/ 1152525 w 1287744"/>
                <a:gd name="connsiteY110" fmla="*/ 109538 h 179394"/>
                <a:gd name="connsiteX111" fmla="*/ 1158875 w 1287744"/>
                <a:gd name="connsiteY111" fmla="*/ 111125 h 179394"/>
                <a:gd name="connsiteX112" fmla="*/ 1163637 w 1287744"/>
                <a:gd name="connsiteY112" fmla="*/ 114300 h 179394"/>
                <a:gd name="connsiteX113" fmla="*/ 1179512 w 1287744"/>
                <a:gd name="connsiteY113" fmla="*/ 119063 h 179394"/>
                <a:gd name="connsiteX114" fmla="*/ 1184275 w 1287744"/>
                <a:gd name="connsiteY114" fmla="*/ 120650 h 179394"/>
                <a:gd name="connsiteX115" fmla="*/ 1216025 w 1287744"/>
                <a:gd name="connsiteY115" fmla="*/ 115888 h 179394"/>
                <a:gd name="connsiteX116" fmla="*/ 1227137 w 1287744"/>
                <a:gd name="connsiteY116" fmla="*/ 112713 h 179394"/>
                <a:gd name="connsiteX117" fmla="*/ 1236662 w 1287744"/>
                <a:gd name="connsiteY117" fmla="*/ 109538 h 179394"/>
                <a:gd name="connsiteX118" fmla="*/ 1246187 w 1287744"/>
                <a:gd name="connsiteY118" fmla="*/ 103188 h 179394"/>
                <a:gd name="connsiteX119" fmla="*/ 1250950 w 1287744"/>
                <a:gd name="connsiteY119" fmla="*/ 100013 h 179394"/>
                <a:gd name="connsiteX120" fmla="*/ 1262062 w 1287744"/>
                <a:gd name="connsiteY120" fmla="*/ 95250 h 179394"/>
                <a:gd name="connsiteX121" fmla="*/ 1273175 w 1287744"/>
                <a:gd name="connsiteY121" fmla="*/ 87313 h 179394"/>
                <a:gd name="connsiteX122" fmla="*/ 1277937 w 1287744"/>
                <a:gd name="connsiteY122" fmla="*/ 84138 h 179394"/>
                <a:gd name="connsiteX123" fmla="*/ 1287462 w 1287744"/>
                <a:gd name="connsiteY123" fmla="*/ 79375 h 179394"/>
                <a:gd name="connsiteX124" fmla="*/ 1287462 w 1287744"/>
                <a:gd name="connsiteY124" fmla="*/ 76200 h 17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287744" h="179394">
                  <a:moveTo>
                    <a:pt x="0" y="87313"/>
                  </a:moveTo>
                  <a:lnTo>
                    <a:pt x="119062" y="34925"/>
                  </a:lnTo>
                  <a:cubicBezTo>
                    <a:pt x="120803" y="34144"/>
                    <a:pt x="122299" y="32895"/>
                    <a:pt x="123825" y="31750"/>
                  </a:cubicBezTo>
                  <a:cubicBezTo>
                    <a:pt x="138909" y="20437"/>
                    <a:pt x="125757" y="29403"/>
                    <a:pt x="136525" y="22225"/>
                  </a:cubicBezTo>
                  <a:cubicBezTo>
                    <a:pt x="139551" y="17687"/>
                    <a:pt x="144565" y="9492"/>
                    <a:pt x="149225" y="7938"/>
                  </a:cubicBezTo>
                  <a:cubicBezTo>
                    <a:pt x="150812" y="7409"/>
                    <a:pt x="152490" y="7098"/>
                    <a:pt x="153987" y="6350"/>
                  </a:cubicBezTo>
                  <a:cubicBezTo>
                    <a:pt x="155694" y="5497"/>
                    <a:pt x="156963" y="3845"/>
                    <a:pt x="158750" y="3175"/>
                  </a:cubicBezTo>
                  <a:cubicBezTo>
                    <a:pt x="161276" y="2228"/>
                    <a:pt x="164070" y="2242"/>
                    <a:pt x="166687" y="1588"/>
                  </a:cubicBezTo>
                  <a:cubicBezTo>
                    <a:pt x="168311" y="1182"/>
                    <a:pt x="169862" y="529"/>
                    <a:pt x="171450" y="0"/>
                  </a:cubicBezTo>
                  <a:cubicBezTo>
                    <a:pt x="174625" y="529"/>
                    <a:pt x="178553" y="-532"/>
                    <a:pt x="180975" y="1588"/>
                  </a:cubicBezTo>
                  <a:cubicBezTo>
                    <a:pt x="183494" y="3792"/>
                    <a:pt x="182907" y="8006"/>
                    <a:pt x="184150" y="11113"/>
                  </a:cubicBezTo>
                  <a:lnTo>
                    <a:pt x="187325" y="19050"/>
                  </a:lnTo>
                  <a:cubicBezTo>
                    <a:pt x="187757" y="21213"/>
                    <a:pt x="189537" y="30770"/>
                    <a:pt x="190500" y="33338"/>
                  </a:cubicBezTo>
                  <a:cubicBezTo>
                    <a:pt x="191331" y="35554"/>
                    <a:pt x="192796" y="37491"/>
                    <a:pt x="193675" y="39688"/>
                  </a:cubicBezTo>
                  <a:cubicBezTo>
                    <a:pt x="193682" y="39705"/>
                    <a:pt x="197640" y="51585"/>
                    <a:pt x="198437" y="53975"/>
                  </a:cubicBezTo>
                  <a:lnTo>
                    <a:pt x="201612" y="63500"/>
                  </a:lnTo>
                  <a:cubicBezTo>
                    <a:pt x="202141" y="66146"/>
                    <a:pt x="202818" y="68767"/>
                    <a:pt x="203200" y="71438"/>
                  </a:cubicBezTo>
                  <a:cubicBezTo>
                    <a:pt x="203878" y="76181"/>
                    <a:pt x="203999" y="80999"/>
                    <a:pt x="204787" y="85725"/>
                  </a:cubicBezTo>
                  <a:cubicBezTo>
                    <a:pt x="205062" y="87376"/>
                    <a:pt x="205915" y="88879"/>
                    <a:pt x="206375" y="90488"/>
                  </a:cubicBezTo>
                  <a:cubicBezTo>
                    <a:pt x="210555" y="105119"/>
                    <a:pt x="204796" y="88394"/>
                    <a:pt x="211137" y="103188"/>
                  </a:cubicBezTo>
                  <a:cubicBezTo>
                    <a:pt x="211796" y="104726"/>
                    <a:pt x="211912" y="106487"/>
                    <a:pt x="212725" y="107950"/>
                  </a:cubicBezTo>
                  <a:cubicBezTo>
                    <a:pt x="214578" y="111286"/>
                    <a:pt x="219075" y="117475"/>
                    <a:pt x="219075" y="117475"/>
                  </a:cubicBezTo>
                  <a:cubicBezTo>
                    <a:pt x="223062" y="129441"/>
                    <a:pt x="217685" y="114698"/>
                    <a:pt x="223837" y="127000"/>
                  </a:cubicBezTo>
                  <a:cubicBezTo>
                    <a:pt x="225759" y="130844"/>
                    <a:pt x="225483" y="134036"/>
                    <a:pt x="227012" y="138113"/>
                  </a:cubicBezTo>
                  <a:cubicBezTo>
                    <a:pt x="229103" y="143691"/>
                    <a:pt x="233373" y="149242"/>
                    <a:pt x="236537" y="153988"/>
                  </a:cubicBezTo>
                  <a:cubicBezTo>
                    <a:pt x="237595" y="155575"/>
                    <a:pt x="238125" y="157692"/>
                    <a:pt x="239712" y="158750"/>
                  </a:cubicBezTo>
                  <a:lnTo>
                    <a:pt x="244475" y="161925"/>
                  </a:lnTo>
                  <a:cubicBezTo>
                    <a:pt x="245533" y="163513"/>
                    <a:pt x="246214" y="165431"/>
                    <a:pt x="247650" y="166688"/>
                  </a:cubicBezTo>
                  <a:cubicBezTo>
                    <a:pt x="250522" y="169201"/>
                    <a:pt x="257175" y="173038"/>
                    <a:pt x="257175" y="173038"/>
                  </a:cubicBezTo>
                  <a:cubicBezTo>
                    <a:pt x="258233" y="174625"/>
                    <a:pt x="258860" y="176608"/>
                    <a:pt x="260350" y="177800"/>
                  </a:cubicBezTo>
                  <a:cubicBezTo>
                    <a:pt x="265020" y="181536"/>
                    <a:pt x="270060" y="177739"/>
                    <a:pt x="274637" y="176213"/>
                  </a:cubicBezTo>
                  <a:cubicBezTo>
                    <a:pt x="276225" y="174625"/>
                    <a:pt x="277675" y="172887"/>
                    <a:pt x="279400" y="171450"/>
                  </a:cubicBezTo>
                  <a:cubicBezTo>
                    <a:pt x="280866" y="170229"/>
                    <a:pt x="282970" y="169765"/>
                    <a:pt x="284162" y="168275"/>
                  </a:cubicBezTo>
                  <a:cubicBezTo>
                    <a:pt x="285207" y="166968"/>
                    <a:pt x="284705" y="164820"/>
                    <a:pt x="285750" y="163513"/>
                  </a:cubicBezTo>
                  <a:cubicBezTo>
                    <a:pt x="286942" y="162023"/>
                    <a:pt x="289086" y="161605"/>
                    <a:pt x="290512" y="160338"/>
                  </a:cubicBezTo>
                  <a:cubicBezTo>
                    <a:pt x="293868" y="157355"/>
                    <a:pt x="297054" y="154169"/>
                    <a:pt x="300037" y="150813"/>
                  </a:cubicBezTo>
                  <a:cubicBezTo>
                    <a:pt x="310025" y="139577"/>
                    <a:pt x="297448" y="152316"/>
                    <a:pt x="304800" y="141288"/>
                  </a:cubicBezTo>
                  <a:cubicBezTo>
                    <a:pt x="306045" y="139420"/>
                    <a:pt x="307975" y="138113"/>
                    <a:pt x="309562" y="136525"/>
                  </a:cubicBezTo>
                  <a:cubicBezTo>
                    <a:pt x="310853" y="132652"/>
                    <a:pt x="311248" y="130077"/>
                    <a:pt x="314325" y="127000"/>
                  </a:cubicBezTo>
                  <a:cubicBezTo>
                    <a:pt x="315674" y="125651"/>
                    <a:pt x="317500" y="124883"/>
                    <a:pt x="319087" y="123825"/>
                  </a:cubicBezTo>
                  <a:cubicBezTo>
                    <a:pt x="322791" y="124883"/>
                    <a:pt x="326693" y="125406"/>
                    <a:pt x="330200" y="127000"/>
                  </a:cubicBezTo>
                  <a:cubicBezTo>
                    <a:pt x="332609" y="128095"/>
                    <a:pt x="334306" y="130361"/>
                    <a:pt x="336550" y="131763"/>
                  </a:cubicBezTo>
                  <a:cubicBezTo>
                    <a:pt x="338557" y="133017"/>
                    <a:pt x="340893" y="133684"/>
                    <a:pt x="342900" y="134938"/>
                  </a:cubicBezTo>
                  <a:cubicBezTo>
                    <a:pt x="349930" y="139332"/>
                    <a:pt x="354330" y="144781"/>
                    <a:pt x="360362" y="150813"/>
                  </a:cubicBezTo>
                  <a:cubicBezTo>
                    <a:pt x="361950" y="152401"/>
                    <a:pt x="363257" y="154330"/>
                    <a:pt x="365125" y="155575"/>
                  </a:cubicBezTo>
                  <a:lnTo>
                    <a:pt x="374650" y="161925"/>
                  </a:lnTo>
                  <a:cubicBezTo>
                    <a:pt x="375490" y="161757"/>
                    <a:pt x="387439" y="159499"/>
                    <a:pt x="388937" y="158750"/>
                  </a:cubicBezTo>
                  <a:cubicBezTo>
                    <a:pt x="391303" y="157567"/>
                    <a:pt x="393134" y="155526"/>
                    <a:pt x="395287" y="153988"/>
                  </a:cubicBezTo>
                  <a:cubicBezTo>
                    <a:pt x="400480" y="150279"/>
                    <a:pt x="409541" y="145299"/>
                    <a:pt x="412750" y="141288"/>
                  </a:cubicBezTo>
                  <a:cubicBezTo>
                    <a:pt x="420502" y="131597"/>
                    <a:pt x="416704" y="135746"/>
                    <a:pt x="423862" y="128588"/>
                  </a:cubicBezTo>
                  <a:cubicBezTo>
                    <a:pt x="424391" y="127000"/>
                    <a:pt x="424522" y="125218"/>
                    <a:pt x="425450" y="123825"/>
                  </a:cubicBezTo>
                  <a:cubicBezTo>
                    <a:pt x="428847" y="118729"/>
                    <a:pt x="429982" y="119140"/>
                    <a:pt x="434975" y="117475"/>
                  </a:cubicBezTo>
                  <a:cubicBezTo>
                    <a:pt x="437967" y="114483"/>
                    <a:pt x="440521" y="111306"/>
                    <a:pt x="444500" y="109538"/>
                  </a:cubicBezTo>
                  <a:cubicBezTo>
                    <a:pt x="447558" y="108179"/>
                    <a:pt x="454025" y="106363"/>
                    <a:pt x="454025" y="106363"/>
                  </a:cubicBezTo>
                  <a:cubicBezTo>
                    <a:pt x="465788" y="98520"/>
                    <a:pt x="449814" y="108297"/>
                    <a:pt x="474662" y="100013"/>
                  </a:cubicBezTo>
                  <a:cubicBezTo>
                    <a:pt x="486088" y="96203"/>
                    <a:pt x="471813" y="100827"/>
                    <a:pt x="485775" y="96838"/>
                  </a:cubicBezTo>
                  <a:cubicBezTo>
                    <a:pt x="487384" y="96378"/>
                    <a:pt x="488950" y="95779"/>
                    <a:pt x="490537" y="95250"/>
                  </a:cubicBezTo>
                  <a:cubicBezTo>
                    <a:pt x="499004" y="95779"/>
                    <a:pt x="507500" y="95950"/>
                    <a:pt x="515937" y="96838"/>
                  </a:cubicBezTo>
                  <a:cubicBezTo>
                    <a:pt x="521191" y="97391"/>
                    <a:pt x="522554" y="100378"/>
                    <a:pt x="527050" y="103188"/>
                  </a:cubicBezTo>
                  <a:cubicBezTo>
                    <a:pt x="531534" y="105991"/>
                    <a:pt x="533532" y="106407"/>
                    <a:pt x="538162" y="107950"/>
                  </a:cubicBezTo>
                  <a:cubicBezTo>
                    <a:pt x="539750" y="109008"/>
                    <a:pt x="541268" y="110178"/>
                    <a:pt x="542925" y="111125"/>
                  </a:cubicBezTo>
                  <a:cubicBezTo>
                    <a:pt x="548930" y="114556"/>
                    <a:pt x="555442" y="116885"/>
                    <a:pt x="561975" y="119063"/>
                  </a:cubicBezTo>
                  <a:cubicBezTo>
                    <a:pt x="570442" y="118534"/>
                    <a:pt x="578938" y="118363"/>
                    <a:pt x="587375" y="117475"/>
                  </a:cubicBezTo>
                  <a:cubicBezTo>
                    <a:pt x="589039" y="117300"/>
                    <a:pt x="590584" y="116509"/>
                    <a:pt x="592137" y="115888"/>
                  </a:cubicBezTo>
                  <a:cubicBezTo>
                    <a:pt x="596573" y="114113"/>
                    <a:pt x="613120" y="108192"/>
                    <a:pt x="619125" y="103188"/>
                  </a:cubicBezTo>
                  <a:cubicBezTo>
                    <a:pt x="623149" y="99834"/>
                    <a:pt x="627331" y="96434"/>
                    <a:pt x="630237" y="92075"/>
                  </a:cubicBezTo>
                  <a:cubicBezTo>
                    <a:pt x="634658" y="85445"/>
                    <a:pt x="632063" y="88662"/>
                    <a:pt x="638175" y="82550"/>
                  </a:cubicBezTo>
                  <a:cubicBezTo>
                    <a:pt x="640845" y="74538"/>
                    <a:pt x="637823" y="80358"/>
                    <a:pt x="644525" y="74613"/>
                  </a:cubicBezTo>
                  <a:cubicBezTo>
                    <a:pt x="646798" y="72665"/>
                    <a:pt x="648638" y="70252"/>
                    <a:pt x="650875" y="68263"/>
                  </a:cubicBezTo>
                  <a:cubicBezTo>
                    <a:pt x="660171" y="59999"/>
                    <a:pt x="656066" y="64199"/>
                    <a:pt x="663575" y="58738"/>
                  </a:cubicBezTo>
                  <a:cubicBezTo>
                    <a:pt x="667855" y="55626"/>
                    <a:pt x="671255" y="50887"/>
                    <a:pt x="676275" y="49213"/>
                  </a:cubicBezTo>
                  <a:cubicBezTo>
                    <a:pt x="681617" y="47432"/>
                    <a:pt x="681895" y="47588"/>
                    <a:pt x="687387" y="44450"/>
                  </a:cubicBezTo>
                  <a:cubicBezTo>
                    <a:pt x="689044" y="43503"/>
                    <a:pt x="690396" y="42027"/>
                    <a:pt x="692150" y="41275"/>
                  </a:cubicBezTo>
                  <a:cubicBezTo>
                    <a:pt x="694155" y="40416"/>
                    <a:pt x="696410" y="40315"/>
                    <a:pt x="698500" y="39688"/>
                  </a:cubicBezTo>
                  <a:cubicBezTo>
                    <a:pt x="704865" y="37779"/>
                    <a:pt x="708188" y="36050"/>
                    <a:pt x="714375" y="34925"/>
                  </a:cubicBezTo>
                  <a:cubicBezTo>
                    <a:pt x="718056" y="34256"/>
                    <a:pt x="721783" y="33867"/>
                    <a:pt x="725487" y="33338"/>
                  </a:cubicBezTo>
                  <a:cubicBezTo>
                    <a:pt x="731452" y="33934"/>
                    <a:pt x="741159" y="34130"/>
                    <a:pt x="747712" y="36513"/>
                  </a:cubicBezTo>
                  <a:cubicBezTo>
                    <a:pt x="766697" y="43417"/>
                    <a:pt x="751263" y="39762"/>
                    <a:pt x="766762" y="42863"/>
                  </a:cubicBezTo>
                  <a:cubicBezTo>
                    <a:pt x="779876" y="51605"/>
                    <a:pt x="758865" y="38120"/>
                    <a:pt x="784225" y="50800"/>
                  </a:cubicBezTo>
                  <a:cubicBezTo>
                    <a:pt x="786592" y="51983"/>
                    <a:pt x="788331" y="54161"/>
                    <a:pt x="790575" y="55563"/>
                  </a:cubicBezTo>
                  <a:cubicBezTo>
                    <a:pt x="792582" y="56817"/>
                    <a:pt x="794808" y="57680"/>
                    <a:pt x="796925" y="58738"/>
                  </a:cubicBezTo>
                  <a:cubicBezTo>
                    <a:pt x="797454" y="60325"/>
                    <a:pt x="797467" y="62194"/>
                    <a:pt x="798512" y="63500"/>
                  </a:cubicBezTo>
                  <a:cubicBezTo>
                    <a:pt x="799704" y="64990"/>
                    <a:pt x="801809" y="65453"/>
                    <a:pt x="803275" y="66675"/>
                  </a:cubicBezTo>
                  <a:cubicBezTo>
                    <a:pt x="805000" y="68112"/>
                    <a:pt x="806312" y="70001"/>
                    <a:pt x="808037" y="71438"/>
                  </a:cubicBezTo>
                  <a:cubicBezTo>
                    <a:pt x="828933" y="88852"/>
                    <a:pt x="815069" y="77950"/>
                    <a:pt x="828675" y="85725"/>
                  </a:cubicBezTo>
                  <a:cubicBezTo>
                    <a:pt x="830331" y="86672"/>
                    <a:pt x="831731" y="88047"/>
                    <a:pt x="833437" y="88900"/>
                  </a:cubicBezTo>
                  <a:cubicBezTo>
                    <a:pt x="834934" y="89649"/>
                    <a:pt x="836703" y="89739"/>
                    <a:pt x="838200" y="90488"/>
                  </a:cubicBezTo>
                  <a:cubicBezTo>
                    <a:pt x="839906" y="91341"/>
                    <a:pt x="841208" y="92912"/>
                    <a:pt x="842962" y="93663"/>
                  </a:cubicBezTo>
                  <a:cubicBezTo>
                    <a:pt x="848623" y="96089"/>
                    <a:pt x="864178" y="96602"/>
                    <a:pt x="866775" y="96838"/>
                  </a:cubicBezTo>
                  <a:cubicBezTo>
                    <a:pt x="882650" y="96309"/>
                    <a:pt x="898542" y="96156"/>
                    <a:pt x="914400" y="95250"/>
                  </a:cubicBezTo>
                  <a:cubicBezTo>
                    <a:pt x="917094" y="95096"/>
                    <a:pt x="919811" y="94610"/>
                    <a:pt x="922337" y="93663"/>
                  </a:cubicBezTo>
                  <a:cubicBezTo>
                    <a:pt x="924124" y="92993"/>
                    <a:pt x="925346" y="91240"/>
                    <a:pt x="927100" y="90488"/>
                  </a:cubicBezTo>
                  <a:cubicBezTo>
                    <a:pt x="942722" y="83793"/>
                    <a:pt x="923932" y="94793"/>
                    <a:pt x="939800" y="85725"/>
                  </a:cubicBezTo>
                  <a:cubicBezTo>
                    <a:pt x="941456" y="84778"/>
                    <a:pt x="942739" y="83111"/>
                    <a:pt x="944562" y="82550"/>
                  </a:cubicBezTo>
                  <a:cubicBezTo>
                    <a:pt x="949720" y="80963"/>
                    <a:pt x="955317" y="81082"/>
                    <a:pt x="960437" y="79375"/>
                  </a:cubicBezTo>
                  <a:cubicBezTo>
                    <a:pt x="972522" y="75347"/>
                    <a:pt x="966680" y="76856"/>
                    <a:pt x="977900" y="74613"/>
                  </a:cubicBezTo>
                  <a:cubicBezTo>
                    <a:pt x="997646" y="64740"/>
                    <a:pt x="964450" y="80764"/>
                    <a:pt x="996950" y="68263"/>
                  </a:cubicBezTo>
                  <a:cubicBezTo>
                    <a:pt x="999830" y="67155"/>
                    <a:pt x="1002022" y="64646"/>
                    <a:pt x="1004887" y="63500"/>
                  </a:cubicBezTo>
                  <a:cubicBezTo>
                    <a:pt x="1013962" y="59870"/>
                    <a:pt x="1010577" y="63830"/>
                    <a:pt x="1017587" y="60325"/>
                  </a:cubicBezTo>
                  <a:cubicBezTo>
                    <a:pt x="1019294" y="59472"/>
                    <a:pt x="1020569" y="57835"/>
                    <a:pt x="1022350" y="57150"/>
                  </a:cubicBezTo>
                  <a:cubicBezTo>
                    <a:pt x="1027506" y="55167"/>
                    <a:pt x="1032933" y="53975"/>
                    <a:pt x="1038225" y="52388"/>
                  </a:cubicBezTo>
                  <a:cubicBezTo>
                    <a:pt x="1039812" y="51330"/>
                    <a:pt x="1041177" y="49816"/>
                    <a:pt x="1042987" y="49213"/>
                  </a:cubicBezTo>
                  <a:cubicBezTo>
                    <a:pt x="1054626" y="45333"/>
                    <a:pt x="1068511" y="49507"/>
                    <a:pt x="1079500" y="50800"/>
                  </a:cubicBezTo>
                  <a:cubicBezTo>
                    <a:pt x="1085698" y="53899"/>
                    <a:pt x="1089629" y="55536"/>
                    <a:pt x="1095375" y="60325"/>
                  </a:cubicBezTo>
                  <a:cubicBezTo>
                    <a:pt x="1106185" y="69334"/>
                    <a:pt x="1100979" y="66956"/>
                    <a:pt x="1109662" y="69850"/>
                  </a:cubicBezTo>
                  <a:cubicBezTo>
                    <a:pt x="1110720" y="71438"/>
                    <a:pt x="1111401" y="73356"/>
                    <a:pt x="1112837" y="74613"/>
                  </a:cubicBezTo>
                  <a:cubicBezTo>
                    <a:pt x="1115709" y="77126"/>
                    <a:pt x="1122362" y="80963"/>
                    <a:pt x="1122362" y="80963"/>
                  </a:cubicBezTo>
                  <a:cubicBezTo>
                    <a:pt x="1128443" y="90084"/>
                    <a:pt x="1124188" y="84376"/>
                    <a:pt x="1136650" y="96838"/>
                  </a:cubicBezTo>
                  <a:cubicBezTo>
                    <a:pt x="1138237" y="98425"/>
                    <a:pt x="1139544" y="100355"/>
                    <a:pt x="1141412" y="101600"/>
                  </a:cubicBezTo>
                  <a:cubicBezTo>
                    <a:pt x="1143000" y="102658"/>
                    <a:pt x="1144622" y="103666"/>
                    <a:pt x="1146175" y="104775"/>
                  </a:cubicBezTo>
                  <a:cubicBezTo>
                    <a:pt x="1148328" y="106313"/>
                    <a:pt x="1150158" y="108355"/>
                    <a:pt x="1152525" y="109538"/>
                  </a:cubicBezTo>
                  <a:cubicBezTo>
                    <a:pt x="1154476" y="110514"/>
                    <a:pt x="1156758" y="110596"/>
                    <a:pt x="1158875" y="111125"/>
                  </a:cubicBezTo>
                  <a:cubicBezTo>
                    <a:pt x="1160462" y="112183"/>
                    <a:pt x="1161894" y="113525"/>
                    <a:pt x="1163637" y="114300"/>
                  </a:cubicBezTo>
                  <a:cubicBezTo>
                    <a:pt x="1170419" y="117314"/>
                    <a:pt x="1173053" y="117218"/>
                    <a:pt x="1179512" y="119063"/>
                  </a:cubicBezTo>
                  <a:cubicBezTo>
                    <a:pt x="1181121" y="119523"/>
                    <a:pt x="1182687" y="120121"/>
                    <a:pt x="1184275" y="120650"/>
                  </a:cubicBezTo>
                  <a:cubicBezTo>
                    <a:pt x="1221620" y="118161"/>
                    <a:pt x="1196872" y="122272"/>
                    <a:pt x="1216025" y="115888"/>
                  </a:cubicBezTo>
                  <a:cubicBezTo>
                    <a:pt x="1219680" y="114670"/>
                    <a:pt x="1223455" y="113846"/>
                    <a:pt x="1227137" y="112713"/>
                  </a:cubicBezTo>
                  <a:cubicBezTo>
                    <a:pt x="1230336" y="111729"/>
                    <a:pt x="1236662" y="109538"/>
                    <a:pt x="1236662" y="109538"/>
                  </a:cubicBezTo>
                  <a:lnTo>
                    <a:pt x="1246187" y="103188"/>
                  </a:lnTo>
                  <a:cubicBezTo>
                    <a:pt x="1247775" y="102130"/>
                    <a:pt x="1249140" y="100617"/>
                    <a:pt x="1250950" y="100013"/>
                  </a:cubicBezTo>
                  <a:cubicBezTo>
                    <a:pt x="1256292" y="98232"/>
                    <a:pt x="1256570" y="98388"/>
                    <a:pt x="1262062" y="95250"/>
                  </a:cubicBezTo>
                  <a:cubicBezTo>
                    <a:pt x="1265803" y="93112"/>
                    <a:pt x="1269768" y="89747"/>
                    <a:pt x="1273175" y="87313"/>
                  </a:cubicBezTo>
                  <a:cubicBezTo>
                    <a:pt x="1274727" y="86204"/>
                    <a:pt x="1276231" y="84991"/>
                    <a:pt x="1277937" y="84138"/>
                  </a:cubicBezTo>
                  <a:cubicBezTo>
                    <a:pt x="1281505" y="82354"/>
                    <a:pt x="1284733" y="83014"/>
                    <a:pt x="1287462" y="79375"/>
                  </a:cubicBezTo>
                  <a:cubicBezTo>
                    <a:pt x="1288097" y="78528"/>
                    <a:pt x="1287462" y="77258"/>
                    <a:pt x="1287462" y="76200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</p:grpSp>
      <p:grpSp>
        <p:nvGrpSpPr>
          <p:cNvPr id="217" name="Group 216"/>
          <p:cNvGrpSpPr/>
          <p:nvPr/>
        </p:nvGrpSpPr>
        <p:grpSpPr>
          <a:xfrm>
            <a:off x="3304494" y="3197446"/>
            <a:ext cx="5229906" cy="2669954"/>
            <a:chOff x="1663787" y="3142712"/>
            <a:chExt cx="5229906" cy="2669954"/>
          </a:xfrm>
        </p:grpSpPr>
        <p:grpSp>
          <p:nvGrpSpPr>
            <p:cNvPr id="214" name="Group 213"/>
            <p:cNvGrpSpPr/>
            <p:nvPr/>
          </p:nvGrpSpPr>
          <p:grpSpPr>
            <a:xfrm>
              <a:off x="2155830" y="3142712"/>
              <a:ext cx="4737863" cy="2277636"/>
              <a:chOff x="2155830" y="3142712"/>
              <a:chExt cx="4737863" cy="2277636"/>
            </a:xfrm>
          </p:grpSpPr>
          <p:cxnSp>
            <p:nvCxnSpPr>
              <p:cNvPr id="199" name="Straight Arrow Connector 198"/>
              <p:cNvCxnSpPr/>
              <p:nvPr/>
            </p:nvCxnSpPr>
            <p:spPr>
              <a:xfrm>
                <a:off x="2155830" y="5420348"/>
                <a:ext cx="4737863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Arrow Connector 200"/>
              <p:cNvCxnSpPr/>
              <p:nvPr/>
            </p:nvCxnSpPr>
            <p:spPr>
              <a:xfrm flipV="1">
                <a:off x="2155830" y="3142712"/>
                <a:ext cx="0" cy="2274997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>
                <a:off x="2162175" y="3343275"/>
                <a:ext cx="4445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>
                <a:off x="2157413" y="3889375"/>
                <a:ext cx="4445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>
                <a:off x="2159530" y="4435475"/>
                <a:ext cx="4445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>
                <a:off x="2161647" y="4983692"/>
                <a:ext cx="4445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>
                <a:off x="3124126" y="5386847"/>
                <a:ext cx="0" cy="3086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>
                <a:off x="4093634" y="5384730"/>
                <a:ext cx="0" cy="3086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>
                <a:off x="5065184" y="5386847"/>
                <a:ext cx="0" cy="3086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>
                <a:off x="6040967" y="5380496"/>
                <a:ext cx="0" cy="3086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5" name="TextBox 214"/>
            <p:cNvSpPr txBox="1"/>
            <p:nvPr/>
          </p:nvSpPr>
          <p:spPr>
            <a:xfrm rot="16200000">
              <a:off x="1266279" y="4117301"/>
              <a:ext cx="10720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charset="0"/>
                  <a:cs typeface="Times New Roman" panose="02020603050405020304" pitchFamily="18" charset="0"/>
                </a:rPr>
                <a:t>Acceleration</a:t>
              </a:r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3977277" y="5535667"/>
              <a:ext cx="1219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charset="0"/>
                  <a:cs typeface="Times New Roman" panose="02020603050405020304" pitchFamily="18" charset="0"/>
                </a:rPr>
                <a:t>Sample Index</a:t>
              </a:r>
            </a:p>
          </p:txBody>
        </p:sp>
      </p:grpSp>
      <p:sp>
        <p:nvSpPr>
          <p:cNvPr id="142" name="Oval 141"/>
          <p:cNvSpPr>
            <a:spLocks noChangeArrowheads="1"/>
          </p:cNvSpPr>
          <p:nvPr/>
        </p:nvSpPr>
        <p:spPr bwMode="auto">
          <a:xfrm>
            <a:off x="7324392" y="4111347"/>
            <a:ext cx="56715" cy="45719"/>
          </a:xfrm>
          <a:prstGeom prst="ellipse">
            <a:avLst/>
          </a:prstGeom>
          <a:noFill/>
          <a:ln w="28575" algn="ctr">
            <a:solidFill>
              <a:schemeClr val="tx1"/>
            </a:solidFill>
            <a:rou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+mn-cs"/>
            </a:endParaRPr>
          </a:p>
        </p:txBody>
      </p:sp>
      <p:sp>
        <p:nvSpPr>
          <p:cNvPr id="243" name="Rounded Rectangle 242"/>
          <p:cNvSpPr/>
          <p:nvPr/>
        </p:nvSpPr>
        <p:spPr bwMode="auto">
          <a:xfrm>
            <a:off x="1037083" y="4891302"/>
            <a:ext cx="486917" cy="16774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244" name="Rounded Rectangle 243"/>
          <p:cNvSpPr/>
          <p:nvPr/>
        </p:nvSpPr>
        <p:spPr bwMode="auto">
          <a:xfrm rot="18747856">
            <a:off x="1429561" y="4832816"/>
            <a:ext cx="263052" cy="13375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cxnSp>
        <p:nvCxnSpPr>
          <p:cNvPr id="245" name="Straight Connector 244"/>
          <p:cNvCxnSpPr/>
          <p:nvPr/>
        </p:nvCxnSpPr>
        <p:spPr>
          <a:xfrm>
            <a:off x="1078325" y="4874495"/>
            <a:ext cx="391160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246" name="TextBox 91"/>
          <p:cNvSpPr txBox="1"/>
          <p:nvPr/>
        </p:nvSpPr>
        <p:spPr>
          <a:xfrm>
            <a:off x="2852964" y="4540129"/>
            <a:ext cx="593332" cy="26161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+mn-cs"/>
              </a:rPr>
              <a:t>Key2</a:t>
            </a:r>
          </a:p>
        </p:txBody>
      </p:sp>
      <p:sp>
        <p:nvSpPr>
          <p:cNvPr id="247" name="Rounded Rectangle 246"/>
          <p:cNvSpPr/>
          <p:nvPr/>
        </p:nvSpPr>
        <p:spPr bwMode="auto">
          <a:xfrm>
            <a:off x="2164064" y="4763471"/>
            <a:ext cx="955045" cy="30488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grpSp>
        <p:nvGrpSpPr>
          <p:cNvPr id="248" name="Group 247"/>
          <p:cNvGrpSpPr/>
          <p:nvPr/>
        </p:nvGrpSpPr>
        <p:grpSpPr>
          <a:xfrm>
            <a:off x="2433430" y="4758901"/>
            <a:ext cx="499185" cy="114239"/>
            <a:chOff x="1678054" y="5853588"/>
            <a:chExt cx="409555" cy="75343"/>
          </a:xfrm>
        </p:grpSpPr>
        <p:cxnSp>
          <p:nvCxnSpPr>
            <p:cNvPr id="249" name="Straight Connector 248"/>
            <p:cNvCxnSpPr/>
            <p:nvPr/>
          </p:nvCxnSpPr>
          <p:spPr>
            <a:xfrm flipV="1">
              <a:off x="1997727" y="5853588"/>
              <a:ext cx="89882" cy="75343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250" name="Straight Connector 249"/>
            <p:cNvCxnSpPr/>
            <p:nvPr/>
          </p:nvCxnSpPr>
          <p:spPr>
            <a:xfrm>
              <a:off x="1678054" y="5927598"/>
              <a:ext cx="320926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cxnSp>
      </p:grpSp>
      <p:grpSp>
        <p:nvGrpSpPr>
          <p:cNvPr id="251" name="Group 250"/>
          <p:cNvGrpSpPr/>
          <p:nvPr/>
        </p:nvGrpSpPr>
        <p:grpSpPr>
          <a:xfrm>
            <a:off x="2437204" y="4505291"/>
            <a:ext cx="470928" cy="340434"/>
            <a:chOff x="626426" y="4899519"/>
            <a:chExt cx="470928" cy="340434"/>
          </a:xfrm>
        </p:grpSpPr>
        <p:sp>
          <p:nvSpPr>
            <p:cNvPr id="252" name="Rectangle 251"/>
            <p:cNvSpPr>
              <a:spLocks noChangeArrowheads="1"/>
            </p:cNvSpPr>
            <p:nvPr/>
          </p:nvSpPr>
          <p:spPr bwMode="auto">
            <a:xfrm>
              <a:off x="626426" y="4997764"/>
              <a:ext cx="376742" cy="242189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+mn-cs"/>
              </a:endParaRPr>
            </a:p>
          </p:txBody>
        </p:sp>
        <p:cxnSp>
          <p:nvCxnSpPr>
            <p:cNvPr id="253" name="Straight Connector 252"/>
            <p:cNvCxnSpPr/>
            <p:nvPr/>
          </p:nvCxnSpPr>
          <p:spPr>
            <a:xfrm flipV="1">
              <a:off x="626426" y="4904090"/>
              <a:ext cx="94186" cy="9596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254" name="Straight Connector 253"/>
            <p:cNvCxnSpPr/>
            <p:nvPr/>
          </p:nvCxnSpPr>
          <p:spPr>
            <a:xfrm flipV="1">
              <a:off x="720611" y="4899519"/>
              <a:ext cx="376742" cy="4571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255" name="Straight Connector 254"/>
            <p:cNvCxnSpPr/>
            <p:nvPr/>
          </p:nvCxnSpPr>
          <p:spPr>
            <a:xfrm flipV="1">
              <a:off x="1003168" y="4899519"/>
              <a:ext cx="94186" cy="98245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256" name="Straight Connector 255"/>
            <p:cNvCxnSpPr/>
            <p:nvPr/>
          </p:nvCxnSpPr>
          <p:spPr>
            <a:xfrm>
              <a:off x="1097354" y="4904090"/>
              <a:ext cx="0" cy="230764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257" name="Straight Connector 256"/>
            <p:cNvCxnSpPr/>
            <p:nvPr/>
          </p:nvCxnSpPr>
          <p:spPr>
            <a:xfrm flipV="1">
              <a:off x="1003168" y="5134851"/>
              <a:ext cx="94186" cy="9596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258" name="Straight Connector 257"/>
            <p:cNvCxnSpPr/>
            <p:nvPr/>
          </p:nvCxnSpPr>
          <p:spPr>
            <a:xfrm flipH="1">
              <a:off x="790308" y="4942930"/>
              <a:ext cx="190255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cxnSp>
      </p:grpSp>
      <p:sp>
        <p:nvSpPr>
          <p:cNvPr id="259" name="Rounded Rectangle 258"/>
          <p:cNvSpPr/>
          <p:nvPr/>
        </p:nvSpPr>
        <p:spPr bwMode="auto">
          <a:xfrm>
            <a:off x="2390661" y="4885619"/>
            <a:ext cx="486917" cy="16774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260" name="Rounded Rectangle 259"/>
          <p:cNvSpPr/>
          <p:nvPr/>
        </p:nvSpPr>
        <p:spPr bwMode="auto">
          <a:xfrm rot="18747856">
            <a:off x="2783139" y="4827133"/>
            <a:ext cx="263052" cy="13375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cxnSp>
        <p:nvCxnSpPr>
          <p:cNvPr id="261" name="Straight Connector 260"/>
          <p:cNvCxnSpPr/>
          <p:nvPr/>
        </p:nvCxnSpPr>
        <p:spPr>
          <a:xfrm>
            <a:off x="2431903" y="4868812"/>
            <a:ext cx="391160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134" name="Straight Connector 133"/>
          <p:cNvCxnSpPr/>
          <p:nvPr/>
        </p:nvCxnSpPr>
        <p:spPr>
          <a:xfrm>
            <a:off x="5958707" y="3303260"/>
            <a:ext cx="0" cy="2174473"/>
          </a:xfrm>
          <a:prstGeom prst="line">
            <a:avLst/>
          </a:prstGeom>
          <a:ln w="38100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</p:cxnSp>
      <p:sp>
        <p:nvSpPr>
          <p:cNvPr id="262" name="TextBox 261"/>
          <p:cNvSpPr txBox="1"/>
          <p:nvPr/>
        </p:nvSpPr>
        <p:spPr>
          <a:xfrm>
            <a:off x="1260857" y="2895600"/>
            <a:ext cx="1624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0"/>
              </a:rPr>
              <a:t>Moving distance between two keys</a:t>
            </a:r>
          </a:p>
        </p:txBody>
      </p:sp>
      <p:cxnSp>
        <p:nvCxnSpPr>
          <p:cNvPr id="264" name="Straight Arrow Connector 263"/>
          <p:cNvCxnSpPr/>
          <p:nvPr/>
        </p:nvCxnSpPr>
        <p:spPr>
          <a:xfrm>
            <a:off x="684262" y="5653596"/>
            <a:ext cx="98741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Arrow Connector 266"/>
          <p:cNvCxnSpPr/>
          <p:nvPr/>
        </p:nvCxnSpPr>
        <p:spPr>
          <a:xfrm flipV="1">
            <a:off x="690621" y="5028000"/>
            <a:ext cx="8241" cy="6047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Arrow Connector 268"/>
          <p:cNvCxnSpPr/>
          <p:nvPr/>
        </p:nvCxnSpPr>
        <p:spPr>
          <a:xfrm flipV="1">
            <a:off x="701141" y="5288630"/>
            <a:ext cx="451482" cy="3752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91"/>
          <p:cNvSpPr txBox="1"/>
          <p:nvPr/>
        </p:nvSpPr>
        <p:spPr>
          <a:xfrm>
            <a:off x="1548071" y="4544586"/>
            <a:ext cx="593332" cy="26161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+mn-cs"/>
              </a:rPr>
              <a:t>Key1</a:t>
            </a:r>
          </a:p>
        </p:txBody>
      </p:sp>
      <p:sp>
        <p:nvSpPr>
          <p:cNvPr id="274" name="TextBox 273"/>
          <p:cNvSpPr txBox="1"/>
          <p:nvPr/>
        </p:nvSpPr>
        <p:spPr>
          <a:xfrm>
            <a:off x="1186786" y="5231515"/>
            <a:ext cx="385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0"/>
              </a:rPr>
              <a:t>Y</a:t>
            </a:r>
          </a:p>
        </p:txBody>
      </p:sp>
      <p:sp>
        <p:nvSpPr>
          <p:cNvPr id="275" name="TextBox 274"/>
          <p:cNvSpPr txBox="1"/>
          <p:nvPr/>
        </p:nvSpPr>
        <p:spPr>
          <a:xfrm>
            <a:off x="1648858" y="5498558"/>
            <a:ext cx="385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0"/>
              </a:rPr>
              <a:t>X</a:t>
            </a:r>
          </a:p>
        </p:txBody>
      </p:sp>
      <p:sp>
        <p:nvSpPr>
          <p:cNvPr id="276" name="TextBox 275"/>
          <p:cNvSpPr txBox="1"/>
          <p:nvPr/>
        </p:nvSpPr>
        <p:spPr>
          <a:xfrm>
            <a:off x="533400" y="4651671"/>
            <a:ext cx="385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0"/>
              </a:rPr>
              <a:t>Z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75677" y="4360912"/>
            <a:ext cx="1333249" cy="27699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Pressing point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5315508" y="4347675"/>
            <a:ext cx="1333249" cy="27699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Releasing point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3829209" y="4339355"/>
            <a:ext cx="1333249" cy="27699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Pressing point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844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474"/>
    </mc:Choice>
    <mc:Fallback xmlns="">
      <p:transition xmlns:p14="http://schemas.microsoft.com/office/powerpoint/2010/main" spd="slow" advTm="88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11111E-6 L 3.61111E-6 0.0555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0.05556 L 3.61111E-6 0.08449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3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-8.33333E-7 0.02778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0.08264 L 3.61111E-6 0.08287 C 0.00139 0.08171 0.00399 0.08079 0.00538 0.0794 C 0.00607 0.07894 0.00659 0.07801 0.00729 0.07755 C 0.00781 0.07732 0.00833 0.07732 0.00868 0.07708 C 0.00937 0.07662 0.00989 0.07616 0.01059 0.0757 C 0.01145 0.075 0.01232 0.07384 0.01336 0.07338 C 0.01389 0.07292 0.01458 0.07245 0.0151 0.07199 C 0.01614 0.0713 0.01701 0.07037 0.01788 0.06968 C 0.0184 0.06921 0.01892 0.06875 0.01927 0.06829 C 0.01996 0.06783 0.02066 0.06759 0.02118 0.06713 C 0.02222 0.06644 0.02291 0.06528 0.02395 0.06458 C 0.02465 0.06435 0.02517 0.06389 0.02586 0.06343 C 0.0283 0.06158 0.02604 0.06273 0.02864 0.06158 C 0.03229 0.05648 0.02743 0.0625 0.03177 0.05903 C 0.03246 0.05857 0.03281 0.05787 0.03316 0.05718 C 0.03385 0.05648 0.03437 0.05602 0.03507 0.05533 C 0.03802 0.05301 0.03472 0.05695 0.03836 0.05347 C 0.04132 0.0507 0.03819 0.05232 0.04114 0.05116 C 0.04514 0.04745 0.0401 0.05185 0.04392 0.04931 C 0.04705 0.04722 0.04323 0.04861 0.04705 0.04745 C 0.04739 0.04676 0.04757 0.04607 0.04809 0.0456 C 0.04843 0.04514 0.04895 0.04514 0.04948 0.04491 C 0.05 0.04468 0.05069 0.04398 0.05121 0.04375 C 0.05173 0.04352 0.05225 0.04329 0.0526 0.04306 C 0.05399 0.04236 0.05503 0.0412 0.05642 0.04051 C 0.05677 0.04051 0.05729 0.04028 0.05781 0.04005 C 0.06024 0.03866 0.05885 0.03889 0.06093 0.0382 C 0.0625 0.0375 0.06423 0.03727 0.06562 0.03634 C 0.06857 0.03426 0.06684 0.03519 0.07118 0.0338 L 0.07309 0.0331 C 0.07361 0.0331 0.0743 0.03264 0.07482 0.03264 C 0.07586 0.03241 0.07673 0.03218 0.0776 0.03195 C 0.08142 0.03171 0.08507 0.03148 0.08871 0.03148 L 0.11371 0.03264 C 0.11493 0.03264 0.11597 0.0331 0.11701 0.0331 C 0.11857 0.03357 0.12014 0.03357 0.1217 0.0338 C 0.12257 0.03426 0.12343 0.03472 0.12448 0.03495 C 0.125 0.03519 0.12691 0.03588 0.1276 0.03634 C 0.12812 0.03658 0.12847 0.03727 0.12899 0.0375 C 0.12986 0.03796 0.13177 0.03866 0.13177 0.03889 C 0.13576 0.04236 0.13073 0.03796 0.13455 0.04051 C 0.13593 0.04167 0.13628 0.04259 0.13784 0.04375 C 0.13819 0.04398 0.13871 0.04421 0.13923 0.04421 C 0.13975 0.04468 0.1401 0.04514 0.14062 0.0456 C 0.14149 0.04607 0.1434 0.04676 0.1434 0.04699 C 0.14392 0.04722 0.14427 0.04769 0.14479 0.04792 C 0.14566 0.04861 0.14757 0.04931 0.14757 0.04954 C 0.14861 0.0537 0.14791 0.05185 0.14948 0.05486 C 0.15034 0.0588 0.14965 0.05764 0.15086 0.05903 " pathEditMode="relative" rAng="0" ptsTypes="AAAAAAAAAAAAAAAAAAAAAAAAAAAAAAAAAAAAAAAAAAAAAAAAAA">
                                      <p:cBhvr>
                                        <p:cTn id="35" dur="1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5" y="-254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2778 L -8.33333E-7 1.11111E-6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 animBg="1"/>
      <p:bldP spid="146" grpId="0" animBg="1"/>
      <p:bldP spid="148" grpId="0"/>
      <p:bldP spid="142" grpId="0" animBg="1"/>
      <p:bldP spid="262" grpId="0"/>
      <p:bldP spid="5" grpId="0" animBg="1"/>
      <p:bldP spid="89" grpId="0" animBg="1"/>
      <p:bldP spid="90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Attacking Scenarios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819" y="1295400"/>
            <a:ext cx="8229600" cy="4825315"/>
          </a:xfrm>
        </p:spPr>
        <p:txBody>
          <a:bodyPr/>
          <a:lstStyle/>
          <a:p>
            <a:r>
              <a:rPr lang="en-US" dirty="0"/>
              <a:t>Sniffing attacks</a:t>
            </a:r>
          </a:p>
          <a:p>
            <a:r>
              <a:rPr lang="en-US" dirty="0"/>
              <a:t>Internal attacks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1984D-6F95-4A8B-A0A3-B9D5A3D1C360}" type="slidenum">
              <a:rPr kumimoji="0" lang="en-US" altLang="zh-CN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pic>
        <p:nvPicPr>
          <p:cNvPr id="5" name="Picture 4" descr="C:\Users\Richard\Desktop\CNS\rogue a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3142" y="4709618"/>
            <a:ext cx="1623290" cy="144780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2354" y="1331773"/>
            <a:ext cx="2157919" cy="1095417"/>
          </a:xfrm>
          <a:prstGeom prst="rect">
            <a:avLst/>
          </a:prstGeom>
        </p:spPr>
      </p:pic>
      <p:sp>
        <p:nvSpPr>
          <p:cNvPr id="9" name="Lightning Bolt 8"/>
          <p:cNvSpPr/>
          <p:nvPr/>
        </p:nvSpPr>
        <p:spPr>
          <a:xfrm rot="2878321">
            <a:off x="2600981" y="4540161"/>
            <a:ext cx="377260" cy="854665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7881" y="4298110"/>
            <a:ext cx="567461" cy="55174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591746" y="3588981"/>
            <a:ext cx="839716" cy="1154608"/>
            <a:chOff x="3201022" y="3581425"/>
            <a:chExt cx="839716" cy="1154608"/>
          </a:xfrm>
        </p:grpSpPr>
        <p:pic>
          <p:nvPicPr>
            <p:cNvPr id="5130" name="Picture 10" descr="https://image.freepik.com/free-icon/smartphone-iphone_318-30998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07" r="12066"/>
            <a:stretch/>
          </p:blipFill>
          <p:spPr bwMode="auto">
            <a:xfrm>
              <a:off x="3201022" y="3581425"/>
              <a:ext cx="839716" cy="115460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2" name="Picture 2" descr="https://upload.wikimedia.org/wikipedia/commons/thumb/d/da/Bluetooth.svg/2000px-Bluetooth.svg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7132" y="3803318"/>
              <a:ext cx="411221" cy="62731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4" name="Picture 4" descr="http://cdn.xl.thumbs.canstockphoto.com/canstock19625180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4"/>
          <a:stretch/>
        </p:blipFill>
        <p:spPr bwMode="auto">
          <a:xfrm>
            <a:off x="1595810" y="2546663"/>
            <a:ext cx="1368855" cy="12309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1855615" y="3049242"/>
            <a:ext cx="812630" cy="1505759"/>
            <a:chOff x="3598153" y="3048000"/>
            <a:chExt cx="896937" cy="1939255"/>
          </a:xfrm>
        </p:grpSpPr>
        <p:grpSp>
          <p:nvGrpSpPr>
            <p:cNvPr id="14" name="Group 13"/>
            <p:cNvGrpSpPr/>
            <p:nvPr/>
          </p:nvGrpSpPr>
          <p:grpSpPr>
            <a:xfrm>
              <a:off x="3598153" y="3048000"/>
              <a:ext cx="896937" cy="1939255"/>
              <a:chOff x="3839907" y="3372512"/>
              <a:chExt cx="896937" cy="1939255"/>
            </a:xfrm>
          </p:grpSpPr>
          <p:pic>
            <p:nvPicPr>
              <p:cNvPr id="3078" name="Picture 6" descr="http://dve19nd2omvt4.cloudfront.net/mobile-living/wp-content/uploads/2015/02/8-things-you-didnt-know-you-could-do-with-a-samsung-gear-watch-4420-con-768x432-main-2.gif"/>
              <p:cNvPicPr>
                <a:picLocks noChangeAspect="1" noChangeArrowheads="1" noCrop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 flipH="1">
                <a:off x="3491099" y="4066021"/>
                <a:ext cx="1594554" cy="8969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ounded Rectangle 11"/>
              <p:cNvSpPr/>
              <p:nvPr/>
            </p:nvSpPr>
            <p:spPr>
              <a:xfrm>
                <a:off x="4055824" y="3372512"/>
                <a:ext cx="147876" cy="513688"/>
              </a:xfrm>
              <a:prstGeom prst="roundRect">
                <a:avLst>
                  <a:gd name="adj" fmla="val 49947"/>
                </a:avLst>
              </a:prstGeom>
              <a:solidFill>
                <a:srgbClr val="AF8774"/>
              </a:solidFill>
              <a:ln>
                <a:solidFill>
                  <a:srgbClr val="AF87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宋体"/>
                  <a:cs typeface="+mn-cs"/>
                </a:endParaRPr>
              </a:p>
            </p:txBody>
          </p:sp>
        </p:grpSp>
        <p:sp>
          <p:nvSpPr>
            <p:cNvPr id="15" name="Rounded Rectangle 14"/>
            <p:cNvSpPr/>
            <p:nvPr/>
          </p:nvSpPr>
          <p:spPr>
            <a:xfrm>
              <a:off x="3888008" y="4373562"/>
              <a:ext cx="350617" cy="350837"/>
            </a:xfrm>
            <a:prstGeom prst="roundRect">
              <a:avLst>
                <a:gd name="adj" fmla="val 745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</p:grpSp>
      <p:pic>
        <p:nvPicPr>
          <p:cNvPr id="5126" name="Picture 6" descr="http://www.thinkfuture.es/wp-content/uploads/2011/03/wifi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81679" y="3888893"/>
            <a:ext cx="594630" cy="5547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upload.wikimedia.org/wikipedia/commons/thumb/d/da/Bluetooth.svg/2000px-Bluetooth.svg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007" y="4116503"/>
            <a:ext cx="140096" cy="2137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868826" y="5070542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0"/>
              </a:rPr>
              <a:t>Bluetooth sniffing</a:t>
            </a:r>
          </a:p>
        </p:txBody>
      </p:sp>
      <p:pic>
        <p:nvPicPr>
          <p:cNvPr id="5132" name="Picture 12" descr="http://securitygeekpro.com/wp-content/uploads/2015/02/ios.jpg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72" r="760"/>
          <a:stretch/>
        </p:blipFill>
        <p:spPr bwMode="auto">
          <a:xfrm>
            <a:off x="6102673" y="2975461"/>
            <a:ext cx="1588041" cy="1272946"/>
          </a:xfrm>
          <a:prstGeom prst="ellipse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/>
          <a:srcRect l="22053" r="16543"/>
          <a:stretch/>
        </p:blipFill>
        <p:spPr>
          <a:xfrm>
            <a:off x="6896694" y="4072003"/>
            <a:ext cx="1143000" cy="100395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796455" y="4893712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0"/>
              </a:rPr>
              <a:t>Malwares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70273" y="1482545"/>
            <a:ext cx="1832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0"/>
              </a:rPr>
              <a:t>Device pairing using Bluetooth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891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59"/>
    </mc:Choice>
    <mc:Fallback xmlns="">
      <p:transition xmlns:p14="http://schemas.microsoft.com/office/powerpoint/2010/main" spd="slow" advTm="61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/>
      <p:bldP spid="21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Challenges</a:t>
            </a:r>
          </a:p>
          <a:p>
            <a:pPr lvl="1"/>
            <a:r>
              <a:rPr lang="en-US" sz="1800" dirty="0"/>
              <a:t>Robust fine-grained hand movement tracking</a:t>
            </a:r>
          </a:p>
          <a:p>
            <a:pPr lvl="1"/>
            <a:r>
              <a:rPr lang="en-US" sz="1800" dirty="0"/>
              <a:t>Training free key entry recognition</a:t>
            </a:r>
          </a:p>
          <a:p>
            <a:pPr lvl="1"/>
            <a:r>
              <a:rPr lang="en-US" sz="1800" dirty="0"/>
              <a:t>Recovering PIN sequence without contextual information</a:t>
            </a:r>
          </a:p>
          <a:p>
            <a:pPr lvl="1"/>
            <a:r>
              <a:rPr lang="en-US" sz="1800" dirty="0"/>
              <a:t>Sensing with single free-axis wearable device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1984D-6F95-4A8B-A0A3-B9D5A3D1C360}" type="slidenum">
              <a:rPr kumimoji="0" lang="en-US" altLang="zh-CN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808" y="4506913"/>
            <a:ext cx="1619250" cy="1619250"/>
          </a:xfrm>
          <a:prstGeom prst="rect">
            <a:avLst/>
          </a:prstGeom>
        </p:spPr>
      </p:pic>
      <p:pic>
        <p:nvPicPr>
          <p:cNvPr id="24" name="Picture 4" descr="http://cdn.xl.thumbs.canstockphoto.com/canstock19625180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4"/>
          <a:stretch/>
        </p:blipFill>
        <p:spPr bwMode="auto">
          <a:xfrm>
            <a:off x="960593" y="3994704"/>
            <a:ext cx="1368855" cy="12309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reeform 24"/>
          <p:cNvSpPr/>
          <p:nvPr/>
        </p:nvSpPr>
        <p:spPr>
          <a:xfrm>
            <a:off x="1147709" y="4253502"/>
            <a:ext cx="952979" cy="568013"/>
          </a:xfrm>
          <a:custGeom>
            <a:avLst/>
            <a:gdLst>
              <a:gd name="connsiteX0" fmla="*/ 0 w 952979"/>
              <a:gd name="connsiteY0" fmla="*/ 9748 h 568013"/>
              <a:gd name="connsiteX1" fmla="*/ 558266 w 952979"/>
              <a:gd name="connsiteY1" fmla="*/ 122 h 568013"/>
              <a:gd name="connsiteX2" fmla="*/ 606392 w 952979"/>
              <a:gd name="connsiteY2" fmla="*/ 9748 h 568013"/>
              <a:gd name="connsiteX3" fmla="*/ 577516 w 952979"/>
              <a:gd name="connsiteY3" fmla="*/ 67499 h 568013"/>
              <a:gd name="connsiteX4" fmla="*/ 529390 w 952979"/>
              <a:gd name="connsiteY4" fmla="*/ 154127 h 568013"/>
              <a:gd name="connsiteX5" fmla="*/ 500514 w 952979"/>
              <a:gd name="connsiteY5" fmla="*/ 173377 h 568013"/>
              <a:gd name="connsiteX6" fmla="*/ 452388 w 952979"/>
              <a:gd name="connsiteY6" fmla="*/ 221503 h 568013"/>
              <a:gd name="connsiteX7" fmla="*/ 423512 w 952979"/>
              <a:gd name="connsiteY7" fmla="*/ 231129 h 568013"/>
              <a:gd name="connsiteX8" fmla="*/ 365760 w 952979"/>
              <a:gd name="connsiteY8" fmla="*/ 269630 h 568013"/>
              <a:gd name="connsiteX9" fmla="*/ 336885 w 952979"/>
              <a:gd name="connsiteY9" fmla="*/ 288880 h 568013"/>
              <a:gd name="connsiteX10" fmla="*/ 308009 w 952979"/>
              <a:gd name="connsiteY10" fmla="*/ 298505 h 568013"/>
              <a:gd name="connsiteX11" fmla="*/ 288758 w 952979"/>
              <a:gd name="connsiteY11" fmla="*/ 327381 h 568013"/>
              <a:gd name="connsiteX12" fmla="*/ 259883 w 952979"/>
              <a:gd name="connsiteY12" fmla="*/ 346632 h 568013"/>
              <a:gd name="connsiteX13" fmla="*/ 279133 w 952979"/>
              <a:gd name="connsiteY13" fmla="*/ 481385 h 568013"/>
              <a:gd name="connsiteX14" fmla="*/ 298384 w 952979"/>
              <a:gd name="connsiteY14" fmla="*/ 510261 h 568013"/>
              <a:gd name="connsiteX15" fmla="*/ 356135 w 952979"/>
              <a:gd name="connsiteY15" fmla="*/ 529512 h 568013"/>
              <a:gd name="connsiteX16" fmla="*/ 385011 w 952979"/>
              <a:gd name="connsiteY16" fmla="*/ 539137 h 568013"/>
              <a:gd name="connsiteX17" fmla="*/ 423512 w 952979"/>
              <a:gd name="connsiteY17" fmla="*/ 558388 h 568013"/>
              <a:gd name="connsiteX18" fmla="*/ 471638 w 952979"/>
              <a:gd name="connsiteY18" fmla="*/ 568013 h 568013"/>
              <a:gd name="connsiteX19" fmla="*/ 837398 w 952979"/>
              <a:gd name="connsiteY19" fmla="*/ 558388 h 568013"/>
              <a:gd name="connsiteX20" fmla="*/ 924026 w 952979"/>
              <a:gd name="connsiteY20" fmla="*/ 548762 h 568013"/>
              <a:gd name="connsiteX21" fmla="*/ 952901 w 952979"/>
              <a:gd name="connsiteY21" fmla="*/ 529512 h 56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52979" h="568013">
                <a:moveTo>
                  <a:pt x="0" y="9748"/>
                </a:moveTo>
                <a:lnTo>
                  <a:pt x="558266" y="122"/>
                </a:lnTo>
                <a:cubicBezTo>
                  <a:pt x="574626" y="122"/>
                  <a:pt x="594824" y="-1820"/>
                  <a:pt x="606392" y="9748"/>
                </a:cubicBezTo>
                <a:cubicBezTo>
                  <a:pt x="614362" y="17718"/>
                  <a:pt x="578161" y="66531"/>
                  <a:pt x="577516" y="67499"/>
                </a:cubicBezTo>
                <a:cubicBezTo>
                  <a:pt x="558918" y="123294"/>
                  <a:pt x="569290" y="120878"/>
                  <a:pt x="529390" y="154127"/>
                </a:cubicBezTo>
                <a:cubicBezTo>
                  <a:pt x="520503" y="161533"/>
                  <a:pt x="510139" y="166960"/>
                  <a:pt x="500514" y="173377"/>
                </a:cubicBezTo>
                <a:cubicBezTo>
                  <a:pt x="481263" y="202254"/>
                  <a:pt x="484474" y="205460"/>
                  <a:pt x="452388" y="221503"/>
                </a:cubicBezTo>
                <a:cubicBezTo>
                  <a:pt x="443313" y="226040"/>
                  <a:pt x="432381" y="226202"/>
                  <a:pt x="423512" y="231129"/>
                </a:cubicBezTo>
                <a:cubicBezTo>
                  <a:pt x="403287" y="242365"/>
                  <a:pt x="385011" y="256796"/>
                  <a:pt x="365760" y="269630"/>
                </a:cubicBezTo>
                <a:cubicBezTo>
                  <a:pt x="356135" y="276047"/>
                  <a:pt x="347859" y="285222"/>
                  <a:pt x="336885" y="288880"/>
                </a:cubicBezTo>
                <a:lnTo>
                  <a:pt x="308009" y="298505"/>
                </a:lnTo>
                <a:cubicBezTo>
                  <a:pt x="301592" y="308130"/>
                  <a:pt x="296938" y="319201"/>
                  <a:pt x="288758" y="327381"/>
                </a:cubicBezTo>
                <a:cubicBezTo>
                  <a:pt x="280578" y="335561"/>
                  <a:pt x="261642" y="335199"/>
                  <a:pt x="259883" y="346632"/>
                </a:cubicBezTo>
                <a:cubicBezTo>
                  <a:pt x="257280" y="363555"/>
                  <a:pt x="262065" y="447250"/>
                  <a:pt x="279133" y="481385"/>
                </a:cubicBezTo>
                <a:cubicBezTo>
                  <a:pt x="284307" y="491732"/>
                  <a:pt x="288574" y="504130"/>
                  <a:pt x="298384" y="510261"/>
                </a:cubicBezTo>
                <a:cubicBezTo>
                  <a:pt x="315591" y="521016"/>
                  <a:pt x="336885" y="523095"/>
                  <a:pt x="356135" y="529512"/>
                </a:cubicBezTo>
                <a:cubicBezTo>
                  <a:pt x="365760" y="532720"/>
                  <a:pt x="375936" y="534599"/>
                  <a:pt x="385011" y="539137"/>
                </a:cubicBezTo>
                <a:cubicBezTo>
                  <a:pt x="397845" y="545554"/>
                  <a:pt x="409900" y="553851"/>
                  <a:pt x="423512" y="558388"/>
                </a:cubicBezTo>
                <a:cubicBezTo>
                  <a:pt x="439032" y="563561"/>
                  <a:pt x="455596" y="564805"/>
                  <a:pt x="471638" y="568013"/>
                </a:cubicBezTo>
                <a:lnTo>
                  <a:pt x="837398" y="558388"/>
                </a:lnTo>
                <a:cubicBezTo>
                  <a:pt x="866425" y="557153"/>
                  <a:pt x="895368" y="553539"/>
                  <a:pt x="924026" y="548762"/>
                </a:cubicBezTo>
                <a:cubicBezTo>
                  <a:pt x="955945" y="543442"/>
                  <a:pt x="952901" y="547600"/>
                  <a:pt x="952901" y="529512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pic>
        <p:nvPicPr>
          <p:cNvPr id="26" name="Content Placeholder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8733" y="4759358"/>
            <a:ext cx="761429" cy="1254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2253436" y="5514083"/>
            <a:ext cx="242552" cy="434765"/>
          </a:xfrm>
          <a:prstGeom prst="rect">
            <a:avLst/>
          </a:prstGeom>
        </p:spPr>
      </p:pic>
      <p:pic>
        <p:nvPicPr>
          <p:cNvPr id="7170" name="Picture 2" descr="https://cdn3.iconfinder.com/data/icons/metro-design/512/erase-512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551" y="5122014"/>
            <a:ext cx="855034" cy="8550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2710162" y="3192412"/>
            <a:ext cx="289497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 w="22225">
                  <a:solidFill>
                    <a:srgbClr val="333399"/>
                  </a:solidFill>
                  <a:prstDash val="solid"/>
                </a:ln>
                <a:solidFill>
                  <a:srgbClr val="333399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charset="0"/>
                <a:ea typeface="宋体" charset="0"/>
              </a:rPr>
              <a:t>Training Data</a:t>
            </a:r>
          </a:p>
        </p:txBody>
      </p:sp>
      <p:pic>
        <p:nvPicPr>
          <p:cNvPr id="30" name="Picture 2" descr="https://cdn3.iconfinder.com/data/icons/metro-design/512/erase-512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413" y="3564768"/>
            <a:ext cx="855034" cy="8550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5651387" y="3352800"/>
            <a:ext cx="3522518" cy="2485439"/>
            <a:chOff x="5651387" y="3352800"/>
            <a:chExt cx="3522518" cy="2485439"/>
          </a:xfrm>
        </p:grpSpPr>
        <p:sp>
          <p:nvSpPr>
            <p:cNvPr id="14" name="Rectangle 13"/>
            <p:cNvSpPr/>
            <p:nvPr/>
          </p:nvSpPr>
          <p:spPr>
            <a:xfrm rot="20504434">
              <a:off x="5835855" y="5315019"/>
              <a:ext cx="182096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 w="0"/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宋体" charset="0"/>
                </a:rPr>
                <a:t>Keypad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 w="0"/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宋体" charset="0"/>
                </a:rPr>
                <a:t>coordinate</a:t>
              </a:r>
            </a:p>
          </p:txBody>
        </p:sp>
        <p:pic>
          <p:nvPicPr>
            <p:cNvPr id="9" name="Picture 10" descr="http://wallblog.co.uk/files/2013/09/smartwatch_T174581505.jp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5611" y="3629797"/>
              <a:ext cx="1509195" cy="101116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http://www.dmclub.co.uk/ycm/images/keypad.gif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01746">
              <a:off x="5651387" y="4579387"/>
              <a:ext cx="904377" cy="94693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>
            <a:xfrm flipV="1">
              <a:off x="6137661" y="4453416"/>
              <a:ext cx="273450" cy="596676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H="1" flipV="1">
              <a:off x="5953645" y="4568954"/>
              <a:ext cx="179483" cy="475761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6146518" y="4844416"/>
              <a:ext cx="553633" cy="198829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7484963" y="3507132"/>
              <a:ext cx="151962" cy="69044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 flipV="1">
              <a:off x="6929736" y="3937574"/>
              <a:ext cx="555231" cy="25999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7487370" y="4197572"/>
              <a:ext cx="702490" cy="3657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 rot="206915">
              <a:off x="7738231" y="3504154"/>
              <a:ext cx="143567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宋体" charset="0"/>
                </a:rPr>
                <a:t>Wearable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宋体" charset="0"/>
                </a:rPr>
                <a:t>coordinate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715000" y="4191000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alatino"/>
                  <a:ea typeface="宋体" charset="0"/>
                  <a:cs typeface="Palatino"/>
                </a:rPr>
                <a:t>Y</a:t>
              </a:r>
              <a:r>
                <a:rPr kumimoji="0" lang="en-US" sz="1800" b="0" i="0" u="none" strike="noStrike" kern="0" cap="none" spc="0" normalizeH="0" baseline="-2500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alatino"/>
                  <a:ea typeface="宋体" charset="0"/>
                  <a:cs typeface="Palatino"/>
                </a:rPr>
                <a:t>k</a:t>
              </a: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latino"/>
                <a:ea typeface="宋体" charset="0"/>
                <a:cs typeface="Palatino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324600" y="4114800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alatino"/>
                  <a:ea typeface="宋体" charset="0"/>
                  <a:cs typeface="Palatino"/>
                </a:rPr>
                <a:t>Z</a:t>
              </a:r>
              <a:r>
                <a:rPr kumimoji="0" lang="en-US" sz="1800" b="0" i="0" u="none" strike="noStrike" kern="0" cap="none" spc="0" normalizeH="0" baseline="-2500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alatino"/>
                  <a:ea typeface="宋体" charset="0"/>
                  <a:cs typeface="Palatino"/>
                </a:rPr>
                <a:t>k</a:t>
              </a: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latino"/>
                <a:ea typeface="宋体" charset="0"/>
                <a:cs typeface="Palatino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629400" y="4724400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alatino"/>
                  <a:ea typeface="宋体" charset="0"/>
                  <a:cs typeface="Palatino"/>
                </a:rPr>
                <a:t>X</a:t>
              </a:r>
              <a:r>
                <a:rPr kumimoji="0" lang="en-US" sz="1800" b="0" i="0" u="none" strike="noStrike" kern="0" cap="none" spc="0" normalizeH="0" baseline="-2500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alatino"/>
                  <a:ea typeface="宋体" charset="0"/>
                  <a:cs typeface="Palatino"/>
                </a:rPr>
                <a:t>k</a:t>
              </a: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latino"/>
                <a:ea typeface="宋体" charset="0"/>
                <a:cs typeface="Palatino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162800" y="3352800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alatino"/>
                  <a:ea typeface="宋体" charset="0"/>
                  <a:cs typeface="Palatino"/>
                </a:rPr>
                <a:t>Y</a:t>
              </a:r>
              <a:r>
                <a:rPr kumimoji="0" lang="en-US" sz="1800" b="0" i="0" u="none" strike="noStrike" kern="0" cap="none" spc="0" normalizeH="0" baseline="-2500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alatino"/>
                  <a:ea typeface="宋体" charset="0"/>
                  <a:cs typeface="Palatino"/>
                </a:rPr>
                <a:t>d</a:t>
              </a: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latino"/>
                <a:ea typeface="宋体" charset="0"/>
                <a:cs typeface="Palatino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553200" y="3733800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alatino"/>
                  <a:ea typeface="宋体" charset="0"/>
                  <a:cs typeface="Palatino"/>
                </a:rPr>
                <a:t>Z</a:t>
              </a:r>
              <a:r>
                <a:rPr kumimoji="0" lang="en-US" sz="1800" b="0" i="0" u="none" strike="noStrike" kern="0" cap="none" spc="0" normalizeH="0" baseline="-2500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alatino"/>
                  <a:ea typeface="宋体" charset="0"/>
                  <a:cs typeface="Palatino"/>
                </a:rPr>
                <a:t>d</a:t>
              </a: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latino"/>
                <a:ea typeface="宋体" charset="0"/>
                <a:cs typeface="Palatino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153400" y="4114800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alatino"/>
                  <a:ea typeface="宋体" charset="0"/>
                  <a:cs typeface="Palatino"/>
                </a:rPr>
                <a:t>X</a:t>
              </a:r>
              <a:r>
                <a:rPr kumimoji="0" lang="en-US" sz="1800" b="0" i="0" u="none" strike="noStrike" kern="0" cap="none" spc="0" normalizeH="0" baseline="-2500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alatino"/>
                  <a:ea typeface="宋体" charset="0"/>
                  <a:cs typeface="Palatino"/>
                </a:rPr>
                <a:t>d</a:t>
              </a: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latino"/>
                <a:ea typeface="宋体" charset="0"/>
                <a:cs typeface="Palatino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8378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81"/>
    </mc:Choice>
    <mc:Fallback xmlns="">
      <p:transition xmlns:p14="http://schemas.microsoft.com/office/powerpoint/2010/main" spd="slow" advTm="70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" name="Straight Arrow Connector 73"/>
          <p:cNvCxnSpPr>
            <a:endCxn id="72" idx="0"/>
          </p:cNvCxnSpPr>
          <p:nvPr/>
        </p:nvCxnSpPr>
        <p:spPr>
          <a:xfrm>
            <a:off x="4305399" y="1828800"/>
            <a:ext cx="0" cy="240022"/>
          </a:xfrm>
          <a:prstGeom prst="straightConnector1">
            <a:avLst/>
          </a:prstGeom>
          <a:ln w="381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4382801" y="1295400"/>
            <a:ext cx="0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231" y="0"/>
            <a:ext cx="7881938" cy="990600"/>
          </a:xfrm>
          <a:noFill/>
        </p:spPr>
        <p:txBody>
          <a:bodyPr anchor="ctr"/>
          <a:lstStyle/>
          <a:p>
            <a:r>
              <a:rPr lang="en-US" sz="3200" dirty="0"/>
              <a:t>Framework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1984D-6F95-4A8B-A0A3-B9D5A3D1C360}" type="slidenum">
              <a:rPr kumimoji="0" lang="en-US" altLang="zh-CN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838200" y="4317375"/>
            <a:ext cx="6705600" cy="1587923"/>
          </a:xfrm>
          <a:prstGeom prst="roundRect">
            <a:avLst>
              <a:gd name="adj" fmla="val 5366"/>
            </a:avLst>
          </a:prstGeom>
          <a:solidFill>
            <a:srgbClr val="FFE1E1"/>
          </a:solidFill>
          <a:ln w="381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838201" y="2459778"/>
            <a:ext cx="6553200" cy="1738613"/>
          </a:xfrm>
          <a:prstGeom prst="roundRect">
            <a:avLst>
              <a:gd name="adj" fmla="val 5366"/>
            </a:avLst>
          </a:prstGeom>
          <a:solidFill>
            <a:srgbClr val="E1EBF7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3352800" y="1024272"/>
            <a:ext cx="2133600" cy="343272"/>
          </a:xfrm>
          <a:prstGeom prst="roundRect">
            <a:avLst>
              <a:gd name="adj" fmla="val 50000"/>
            </a:avLst>
          </a:prstGeom>
          <a:solidFill>
            <a:srgbClr val="F9AB6B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Motion Sensor Readings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438400" y="1542985"/>
            <a:ext cx="3889618" cy="3371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Key Click Detection and Trace Segmentation</a:t>
            </a:r>
          </a:p>
        </p:txBody>
      </p:sp>
      <p:sp>
        <p:nvSpPr>
          <p:cNvPr id="72" name="Rectangle 71"/>
          <p:cNvSpPr/>
          <p:nvPr/>
        </p:nvSpPr>
        <p:spPr>
          <a:xfrm>
            <a:off x="3491626" y="2068822"/>
            <a:ext cx="1627545" cy="2933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Data Calibration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7249865" y="1474347"/>
            <a:ext cx="1817935" cy="929878"/>
            <a:chOff x="6858000" y="2256341"/>
            <a:chExt cx="1752600" cy="1325059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77" name="Rounded Rectangle 76"/>
            <p:cNvSpPr/>
            <p:nvPr/>
          </p:nvSpPr>
          <p:spPr>
            <a:xfrm>
              <a:off x="6858000" y="2256341"/>
              <a:ext cx="1752600" cy="1325059"/>
            </a:xfrm>
            <a:prstGeom prst="roundRect">
              <a:avLst>
                <a:gd name="adj" fmla="val 8755"/>
              </a:avLst>
            </a:prstGeom>
            <a:grp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6934200" y="2346678"/>
              <a:ext cx="1600201" cy="72853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/>
                  <a:cs typeface="Times New Roman" panose="02020603050405020304" pitchFamily="18" charset="0"/>
                </a:rPr>
                <a:t>Quaternion-based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/>
                  <a:cs typeface="Times New Roman" panose="02020603050405020304" pitchFamily="18" charset="0"/>
                </a:rPr>
                <a:t>Coordinate Alignment</a:t>
              </a: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6934200" y="3119283"/>
              <a:ext cx="1600201" cy="37644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/>
                  <a:cs typeface="Times New Roman" panose="02020603050405020304" pitchFamily="18" charset="0"/>
                </a:rPr>
                <a:t>Noise Reduction</a:t>
              </a:r>
            </a:p>
          </p:txBody>
        </p:sp>
      </p:grpSp>
      <p:sp>
        <p:nvSpPr>
          <p:cNvPr id="81" name="Rectangle 80"/>
          <p:cNvSpPr/>
          <p:nvPr/>
        </p:nvSpPr>
        <p:spPr>
          <a:xfrm>
            <a:off x="2590800" y="3733799"/>
            <a:ext cx="3886200" cy="383277"/>
          </a:xfrm>
          <a:prstGeom prst="rect">
            <a:avLst/>
          </a:prstGeom>
          <a:solidFill>
            <a:srgbClr val="8FDFE3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Geometric-based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Subpath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Recovery</a:t>
            </a:r>
          </a:p>
        </p:txBody>
      </p:sp>
      <p:cxnSp>
        <p:nvCxnSpPr>
          <p:cNvPr id="82" name="Straight Arrow Connector 81"/>
          <p:cNvCxnSpPr/>
          <p:nvPr/>
        </p:nvCxnSpPr>
        <p:spPr>
          <a:xfrm>
            <a:off x="3387198" y="4112030"/>
            <a:ext cx="0" cy="415245"/>
          </a:xfrm>
          <a:prstGeom prst="straightConnector1">
            <a:avLst/>
          </a:prstGeom>
          <a:ln w="381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898408" y="3645888"/>
            <a:ext cx="16923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宋体" charset="0"/>
                <a:cs typeface="Times New Roman" panose="02020603050405020304" pitchFamily="18" charset="0"/>
              </a:rPr>
              <a:t>Fine-grained </a:t>
            </a: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srgbClr val="80808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宋体" charset="0"/>
                <a:cs typeface="Times New Roman" panose="02020603050405020304" pitchFamily="18" charset="0"/>
              </a:rPr>
              <a:t>Subpath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宋体" charset="0"/>
                <a:cs typeface="Times New Roman" panose="02020603050405020304" pitchFamily="18" charset="0"/>
              </a:rPr>
              <a:t> Recovery</a:t>
            </a:r>
          </a:p>
        </p:txBody>
      </p:sp>
      <p:sp>
        <p:nvSpPr>
          <p:cNvPr id="100" name="Snip Single Corner Rectangle 99"/>
          <p:cNvSpPr/>
          <p:nvPr/>
        </p:nvSpPr>
        <p:spPr>
          <a:xfrm>
            <a:off x="1360934" y="2590800"/>
            <a:ext cx="2821960" cy="1057098"/>
          </a:xfrm>
          <a:prstGeom prst="snip1Rect">
            <a:avLst>
              <a:gd name="adj" fmla="val 7052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9144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Distance Estimation</a:t>
            </a:r>
          </a:p>
        </p:txBody>
      </p:sp>
      <p:sp>
        <p:nvSpPr>
          <p:cNvPr id="101" name="Snip Single Corner Rectangle 100"/>
          <p:cNvSpPr/>
          <p:nvPr/>
        </p:nvSpPr>
        <p:spPr>
          <a:xfrm>
            <a:off x="4511847" y="2605321"/>
            <a:ext cx="2650953" cy="1036226"/>
          </a:xfrm>
          <a:prstGeom prst="snip1Rect">
            <a:avLst>
              <a:gd name="adj" fmla="val 7052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91440" bIns="0"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Direction Derivation</a:t>
            </a:r>
          </a:p>
        </p:txBody>
      </p:sp>
      <p:sp>
        <p:nvSpPr>
          <p:cNvPr id="104" name="Rectangle 103"/>
          <p:cNvSpPr/>
          <p:nvPr/>
        </p:nvSpPr>
        <p:spPr>
          <a:xfrm>
            <a:off x="4563893" y="2937528"/>
            <a:ext cx="600575" cy="609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3395067" y="2937528"/>
            <a:ext cx="600575" cy="609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cxnSp>
        <p:nvCxnSpPr>
          <p:cNvPr id="106" name="Straight Arrow Connector 105"/>
          <p:cNvCxnSpPr/>
          <p:nvPr/>
        </p:nvCxnSpPr>
        <p:spPr>
          <a:xfrm>
            <a:off x="3048000" y="2937528"/>
            <a:ext cx="0" cy="796272"/>
          </a:xfrm>
          <a:prstGeom prst="straightConnector1">
            <a:avLst/>
          </a:prstGeom>
          <a:ln w="381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ectangle 106"/>
          <p:cNvSpPr/>
          <p:nvPr/>
        </p:nvSpPr>
        <p:spPr>
          <a:xfrm>
            <a:off x="1797780" y="2890341"/>
            <a:ext cx="2259378" cy="353990"/>
          </a:xfrm>
          <a:prstGeom prst="rect">
            <a:avLst/>
          </a:prstGeom>
          <a:solidFill>
            <a:srgbClr val="8FDFE3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Starting and End Point Searching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1941995" y="3311932"/>
            <a:ext cx="2073201" cy="241712"/>
          </a:xfrm>
          <a:prstGeom prst="rect">
            <a:avLst/>
          </a:prstGeom>
          <a:solidFill>
            <a:srgbClr val="8FDFE3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Distance Calculation</a:t>
            </a:r>
          </a:p>
        </p:txBody>
      </p:sp>
      <p:cxnSp>
        <p:nvCxnSpPr>
          <p:cNvPr id="109" name="Straight Arrow Connector 108"/>
          <p:cNvCxnSpPr/>
          <p:nvPr/>
        </p:nvCxnSpPr>
        <p:spPr>
          <a:xfrm>
            <a:off x="5783448" y="2937528"/>
            <a:ext cx="0" cy="79627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109"/>
          <p:cNvSpPr/>
          <p:nvPr/>
        </p:nvSpPr>
        <p:spPr>
          <a:xfrm>
            <a:off x="4969269" y="2867877"/>
            <a:ext cx="1804779" cy="263389"/>
          </a:xfrm>
          <a:prstGeom prst="rect">
            <a:avLst/>
          </a:prstGeom>
          <a:solidFill>
            <a:srgbClr val="8FDFE3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Quadrant Determination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4754748" y="3231311"/>
            <a:ext cx="2103252" cy="304898"/>
          </a:xfrm>
          <a:prstGeom prst="rect">
            <a:avLst/>
          </a:prstGeom>
          <a:solidFill>
            <a:srgbClr val="8FDFE3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Slope-based Angle Calculation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898408" y="5280901"/>
            <a:ext cx="1996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宋体" charset="0"/>
                <a:cs typeface="Times New Roman" panose="02020603050405020304" pitchFamily="18" charset="0"/>
              </a:rPr>
              <a:t>Backward PIN Sequence Inference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4175073" y="5975899"/>
            <a:ext cx="3153833" cy="320010"/>
          </a:xfrm>
          <a:prstGeom prst="roundRect">
            <a:avLst>
              <a:gd name="adj" fmla="val 50000"/>
            </a:avLst>
          </a:prstGeom>
          <a:solidFill>
            <a:srgbClr val="F9AB6B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Recovered key sequence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5035928" y="4533622"/>
            <a:ext cx="2193053" cy="468922"/>
          </a:xfrm>
          <a:prstGeom prst="rect">
            <a:avLst/>
          </a:prstGeom>
          <a:solidFill>
            <a:srgbClr val="BAFEC2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Point-wise</a:t>
            </a: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Euclidean Distance  Accumulation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7748892" y="3913515"/>
            <a:ext cx="1230071" cy="613760"/>
          </a:xfrm>
          <a:prstGeom prst="roundRect">
            <a:avLst>
              <a:gd name="adj" fmla="val 50000"/>
            </a:avLst>
          </a:prstGeom>
          <a:solidFill>
            <a:srgbClr val="F9AB6B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Key Pad Dimension</a:t>
            </a:r>
          </a:p>
        </p:txBody>
      </p:sp>
      <p:cxnSp>
        <p:nvCxnSpPr>
          <p:cNvPr id="116" name="Shape 237"/>
          <p:cNvCxnSpPr>
            <a:stCxn id="115" idx="2"/>
            <a:endCxn id="114" idx="3"/>
          </p:cNvCxnSpPr>
          <p:nvPr/>
        </p:nvCxnSpPr>
        <p:spPr>
          <a:xfrm rot="5400000">
            <a:off x="7676051" y="4080206"/>
            <a:ext cx="240808" cy="1134947"/>
          </a:xfrm>
          <a:prstGeom prst="bentConnector2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Parallelogram 116"/>
          <p:cNvSpPr/>
          <p:nvPr/>
        </p:nvSpPr>
        <p:spPr>
          <a:xfrm>
            <a:off x="1299817" y="4527275"/>
            <a:ext cx="3203886" cy="481158"/>
          </a:xfrm>
          <a:prstGeom prst="parallelogram">
            <a:avLst>
              <a:gd name="adj" fmla="val 16667"/>
            </a:avLst>
          </a:prstGeom>
          <a:solidFill>
            <a:srgbClr val="FFD243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Backward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Subpath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ntegration</a:t>
            </a:r>
          </a:p>
        </p:txBody>
      </p:sp>
      <p:sp>
        <p:nvSpPr>
          <p:cNvPr id="118" name="Flowchart: Decision 117"/>
          <p:cNvSpPr/>
          <p:nvPr/>
        </p:nvSpPr>
        <p:spPr>
          <a:xfrm>
            <a:off x="3966663" y="5183874"/>
            <a:ext cx="3577137" cy="598564"/>
          </a:xfrm>
          <a:prstGeom prst="flowChartDecision">
            <a:avLst/>
          </a:prstGeom>
          <a:solidFill>
            <a:srgbClr val="BAFEC2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Tree based 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K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ey Sequence Derivation</a:t>
            </a:r>
          </a:p>
        </p:txBody>
      </p:sp>
      <p:cxnSp>
        <p:nvCxnSpPr>
          <p:cNvPr id="119" name="Straight Arrow Connector 118"/>
          <p:cNvCxnSpPr>
            <a:stCxn id="117" idx="2"/>
            <a:endCxn id="114" idx="1"/>
          </p:cNvCxnSpPr>
          <p:nvPr/>
        </p:nvCxnSpPr>
        <p:spPr>
          <a:xfrm>
            <a:off x="4463606" y="4767854"/>
            <a:ext cx="572322" cy="229"/>
          </a:xfrm>
          <a:prstGeom prst="straightConnector1">
            <a:avLst/>
          </a:prstGeom>
          <a:ln w="381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>
            <a:stCxn id="118" idx="2"/>
            <a:endCxn id="113" idx="0"/>
          </p:cNvCxnSpPr>
          <p:nvPr/>
        </p:nvCxnSpPr>
        <p:spPr>
          <a:xfrm flipH="1">
            <a:off x="5751990" y="5782438"/>
            <a:ext cx="3242" cy="193461"/>
          </a:xfrm>
          <a:prstGeom prst="straightConnector1">
            <a:avLst/>
          </a:prstGeom>
          <a:ln w="381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endCxn id="72" idx="3"/>
          </p:cNvCxnSpPr>
          <p:nvPr/>
        </p:nvCxnSpPr>
        <p:spPr>
          <a:xfrm flipH="1">
            <a:off x="5119171" y="2201849"/>
            <a:ext cx="2130694" cy="136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>
            <a:stCxn id="72" idx="2"/>
          </p:cNvCxnSpPr>
          <p:nvPr/>
        </p:nvCxnSpPr>
        <p:spPr>
          <a:xfrm>
            <a:off x="4305399" y="2362200"/>
            <a:ext cx="0" cy="304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/>
          <p:nvPr/>
        </p:nvCxnSpPr>
        <p:spPr>
          <a:xfrm flipH="1">
            <a:off x="3383660" y="2667000"/>
            <a:ext cx="9217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/>
          <p:nvPr/>
        </p:nvCxnSpPr>
        <p:spPr>
          <a:xfrm flipH="1">
            <a:off x="4287494" y="2667000"/>
            <a:ext cx="100546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/>
          <p:cNvCxnSpPr/>
          <p:nvPr/>
        </p:nvCxnSpPr>
        <p:spPr>
          <a:xfrm>
            <a:off x="5292960" y="2667000"/>
            <a:ext cx="0" cy="2008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/>
          <p:cNvCxnSpPr/>
          <p:nvPr/>
        </p:nvCxnSpPr>
        <p:spPr>
          <a:xfrm>
            <a:off x="3383660" y="2667000"/>
            <a:ext cx="0" cy="2008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Arrow Connector 219"/>
          <p:cNvCxnSpPr/>
          <p:nvPr/>
        </p:nvCxnSpPr>
        <p:spPr>
          <a:xfrm>
            <a:off x="5755231" y="4998357"/>
            <a:ext cx="0" cy="191489"/>
          </a:xfrm>
          <a:prstGeom prst="straightConnector1">
            <a:avLst/>
          </a:prstGeom>
          <a:ln w="381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5841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634"/>
    </mc:Choice>
    <mc:Fallback xmlns="">
      <p:transition xmlns:p14="http://schemas.microsoft.com/office/powerpoint/2010/main" spd="slow" advTm="78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1" grpId="0" animBg="1"/>
      <p:bldP spid="72" grpId="0" animBg="1"/>
      <p:bldP spid="81" grpId="0" animBg="1"/>
      <p:bldP spid="86" grpId="0"/>
      <p:bldP spid="100" grpId="0" animBg="1"/>
      <p:bldP spid="101" grpId="0" animBg="1"/>
      <p:bldP spid="104" grpId="0"/>
      <p:bldP spid="105" grpId="0"/>
      <p:bldP spid="107" grpId="0" animBg="1"/>
      <p:bldP spid="108" grpId="0" animBg="1"/>
      <p:bldP spid="110" grpId="0" animBg="1"/>
      <p:bldP spid="111" grpId="0" animBg="1"/>
      <p:bldP spid="112" grpId="0"/>
      <p:bldP spid="113" grpId="0" animBg="1"/>
      <p:bldP spid="114" grpId="0" animBg="1"/>
      <p:bldP spid="115" grpId="0" animBg="1"/>
      <p:bldP spid="117" grpId="0" animBg="1"/>
      <p:bldP spid="118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Quaternion-based Coordinate Alignment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1984D-6F95-4A8B-A0A3-B9D5A3D1C360}" type="slidenum">
              <a:rPr kumimoji="0" lang="en-US" altLang="zh-CN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410044"/>
          </a:xfrm>
        </p:spPr>
        <p:txBody>
          <a:bodyPr/>
          <a:lstStyle/>
          <a:p>
            <a:r>
              <a:rPr lang="en-US" altLang="zh-CN" dirty="0"/>
              <a:t>Quaternion</a:t>
            </a:r>
          </a:p>
          <a:p>
            <a:pPr lvl="1"/>
            <a:endParaRPr lang="en-US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202" y="3657630"/>
            <a:ext cx="2027209" cy="38256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0092" y="4174787"/>
            <a:ext cx="305237" cy="22161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0842" y="4566096"/>
            <a:ext cx="292693" cy="22579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9033" y="5114208"/>
            <a:ext cx="601507" cy="376768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162718" y="4176940"/>
            <a:ext cx="3041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0"/>
              </a:rPr>
              <a:t>Sensor reading in world coordinate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148830" y="4566096"/>
            <a:ext cx="3041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0"/>
              </a:rPr>
              <a:t>Sensor reading in device coordinate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772318" y="4979427"/>
            <a:ext cx="3923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0"/>
              </a:rPr>
              <a:t>conversion from the world coordinate to keypad coordinate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66800" y="1724366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0"/>
              </a:rPr>
              <a:t>Device coordinate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505200" y="1710835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0"/>
              </a:rPr>
              <a:t>World coordinate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781989" y="1710835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0"/>
              </a:rPr>
              <a:t>Keypad coordinate </a:t>
            </a:r>
          </a:p>
        </p:txBody>
      </p:sp>
      <p:sp>
        <p:nvSpPr>
          <p:cNvPr id="43" name="Right Arrow 42"/>
          <p:cNvSpPr/>
          <p:nvPr/>
        </p:nvSpPr>
        <p:spPr>
          <a:xfrm>
            <a:off x="3048000" y="1783984"/>
            <a:ext cx="457200" cy="22303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44" name="Right Arrow 43"/>
          <p:cNvSpPr/>
          <p:nvPr/>
        </p:nvSpPr>
        <p:spPr>
          <a:xfrm>
            <a:off x="5344776" y="1786797"/>
            <a:ext cx="457200" cy="22303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pic>
        <p:nvPicPr>
          <p:cNvPr id="45" name="Picture 10" descr="http://wallblog.co.uk/files/2013/09/smartwatch_T174581505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292" y="2459400"/>
            <a:ext cx="953506" cy="6892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Straight Arrow Connector 45"/>
          <p:cNvCxnSpPr/>
          <p:nvPr/>
        </p:nvCxnSpPr>
        <p:spPr>
          <a:xfrm flipV="1">
            <a:off x="1929276" y="2313185"/>
            <a:ext cx="136774" cy="5332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 flipV="1">
            <a:off x="1417060" y="2670697"/>
            <a:ext cx="512218" cy="1757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1930796" y="2846437"/>
            <a:ext cx="443832" cy="249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2048782" y="2310217"/>
            <a:ext cx="1150480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宋体" charset="0"/>
              </a:rPr>
              <a:t>Wearable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宋体" charset="0"/>
              </a:rPr>
              <a:t>coordinate</a:t>
            </a:r>
          </a:p>
        </p:txBody>
      </p:sp>
      <p:sp>
        <p:nvSpPr>
          <p:cNvPr id="3" name="Rectangle 2"/>
          <p:cNvSpPr/>
          <p:nvPr/>
        </p:nvSpPr>
        <p:spPr>
          <a:xfrm>
            <a:off x="1566364" y="5114208"/>
            <a:ext cx="1415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0"/>
              </a:rPr>
              <a:t>Quaternion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172200" y="2133600"/>
            <a:ext cx="1676401" cy="1253698"/>
            <a:chOff x="6172200" y="2133600"/>
            <a:chExt cx="1676401" cy="1253698"/>
          </a:xfrm>
        </p:grpSpPr>
        <p:pic>
          <p:nvPicPr>
            <p:cNvPr id="62" name="Picture 8" descr="http://www.dmclub.co.uk/ycm/images/keypad.gif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01746">
              <a:off x="6303522" y="2611839"/>
              <a:ext cx="571384" cy="64550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3" name="Straight Arrow Connector 62"/>
            <p:cNvCxnSpPr/>
            <p:nvPr/>
          </p:nvCxnSpPr>
          <p:spPr>
            <a:xfrm flipV="1">
              <a:off x="6610748" y="2438400"/>
              <a:ext cx="247252" cy="494308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H="1" flipV="1">
              <a:off x="6449929" y="2477289"/>
              <a:ext cx="157955" cy="451751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V="1">
              <a:off x="6616344" y="2742052"/>
              <a:ext cx="479984" cy="185985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65"/>
            <p:cNvSpPr/>
            <p:nvPr/>
          </p:nvSpPr>
          <p:spPr>
            <a:xfrm>
              <a:off x="6683433" y="2971800"/>
              <a:ext cx="1165168" cy="41549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 w="0"/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宋体" charset="0"/>
                </a:rPr>
                <a:t>Keypad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 w="0"/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宋体" charset="0"/>
                </a:rPr>
                <a:t>coordinate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6172200" y="2133600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alatino"/>
                  <a:ea typeface="宋体" charset="0"/>
                  <a:cs typeface="Palatino"/>
                </a:rPr>
                <a:t>Y</a:t>
              </a:r>
              <a:r>
                <a:rPr kumimoji="0" lang="en-US" sz="1800" b="0" i="0" u="none" strike="noStrike" kern="0" cap="none" spc="0" normalizeH="0" baseline="-2500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alatino"/>
                  <a:ea typeface="宋体" charset="0"/>
                  <a:cs typeface="Palatino"/>
                </a:rPr>
                <a:t>k</a:t>
              </a: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latino"/>
                <a:ea typeface="宋体" charset="0"/>
                <a:cs typeface="Palatino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781800" y="2133600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alatino"/>
                  <a:ea typeface="宋体" charset="0"/>
                  <a:cs typeface="Palatino"/>
                </a:rPr>
                <a:t>Z</a:t>
              </a:r>
              <a:r>
                <a:rPr kumimoji="0" lang="en-US" sz="1800" b="0" i="0" u="none" strike="noStrike" kern="0" cap="none" spc="0" normalizeH="0" baseline="-2500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alatino"/>
                  <a:ea typeface="宋体" charset="0"/>
                  <a:cs typeface="Palatino"/>
                </a:rPr>
                <a:t>k</a:t>
              </a: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latino"/>
                <a:ea typeface="宋体" charset="0"/>
                <a:cs typeface="Palatino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010400" y="2667000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alatino"/>
                  <a:ea typeface="宋体" charset="0"/>
                  <a:cs typeface="Palatino"/>
                </a:rPr>
                <a:t>X</a:t>
              </a:r>
              <a:r>
                <a:rPr kumimoji="0" lang="en-US" sz="1800" b="0" i="0" u="none" strike="noStrike" kern="0" cap="none" spc="0" normalizeH="0" baseline="-2500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alatino"/>
                  <a:ea typeface="宋体" charset="0"/>
                  <a:cs typeface="Palatino"/>
                </a:rPr>
                <a:t>k</a:t>
              </a: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latino"/>
                <a:ea typeface="宋体" charset="0"/>
                <a:cs typeface="Palatino"/>
              </a:endParaRPr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1676400" y="19812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latino"/>
                <a:ea typeface="宋体" charset="0"/>
                <a:cs typeface="Palatino"/>
              </a:rPr>
              <a:t>Y</a:t>
            </a:r>
            <a:r>
              <a:rPr kumimoji="0" lang="en-US" sz="1800" b="0" i="0" u="none" strike="noStrike" kern="0" cap="none" spc="0" normalizeH="0" baseline="-2500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latino"/>
                <a:ea typeface="宋体" charset="0"/>
                <a:cs typeface="Palatino"/>
              </a:rPr>
              <a:t>d</a:t>
            </a:r>
            <a:endParaRPr kumimoji="0" lang="en-US" sz="1800" b="0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"/>
              <a:ea typeface="宋体" charset="0"/>
              <a:cs typeface="Palatino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990600" y="23622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latino"/>
                <a:ea typeface="宋体" charset="0"/>
                <a:cs typeface="Palatino"/>
              </a:rPr>
              <a:t>Z</a:t>
            </a:r>
            <a:r>
              <a:rPr kumimoji="0" lang="en-US" sz="1800" b="0" i="0" u="none" strike="noStrike" kern="0" cap="none" spc="0" normalizeH="0" baseline="-2500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latino"/>
                <a:ea typeface="宋体" charset="0"/>
                <a:cs typeface="Palatino"/>
              </a:rPr>
              <a:t>d</a:t>
            </a:r>
            <a:endParaRPr kumimoji="0" lang="en-US" sz="1800" b="0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"/>
              <a:ea typeface="宋体" charset="0"/>
              <a:cs typeface="Palatino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362200" y="27432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latino"/>
                <a:ea typeface="宋体" charset="0"/>
                <a:cs typeface="Palatino"/>
              </a:rPr>
              <a:t>X</a:t>
            </a:r>
            <a:r>
              <a:rPr kumimoji="0" lang="en-US" sz="1800" b="0" i="0" u="none" strike="noStrike" kern="0" cap="none" spc="0" normalizeH="0" baseline="-2500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latino"/>
                <a:ea typeface="宋体" charset="0"/>
                <a:cs typeface="Palatino"/>
              </a:rPr>
              <a:t>d</a:t>
            </a:r>
            <a:endParaRPr kumimoji="0" lang="en-US" sz="1800" b="0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"/>
              <a:ea typeface="宋体" charset="0"/>
              <a:cs typeface="Palatino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352800" y="2057400"/>
            <a:ext cx="2381949" cy="1359932"/>
            <a:chOff x="3352800" y="2057400"/>
            <a:chExt cx="2381949" cy="1359932"/>
          </a:xfrm>
        </p:grpSpPr>
        <p:cxnSp>
          <p:nvCxnSpPr>
            <p:cNvPr id="54" name="Straight Arrow Connector 53"/>
            <p:cNvCxnSpPr/>
            <p:nvPr/>
          </p:nvCxnSpPr>
          <p:spPr>
            <a:xfrm>
              <a:off x="3780741" y="3227979"/>
              <a:ext cx="1096059" cy="0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V="1">
              <a:off x="3780741" y="2267649"/>
              <a:ext cx="0" cy="960329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3781874" y="2559766"/>
              <a:ext cx="761181" cy="668214"/>
            </a:xfrm>
            <a:prstGeom prst="straightConnector1">
              <a:avLst/>
            </a:prstGeom>
            <a:ln w="38100">
              <a:solidFill>
                <a:schemeClr val="accent1">
                  <a:lumMod val="9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56"/>
            <p:cNvSpPr/>
            <p:nvPr/>
          </p:nvSpPr>
          <p:spPr>
            <a:xfrm rot="521435">
              <a:off x="4320788" y="2841340"/>
              <a:ext cx="1413961" cy="283013"/>
            </a:xfrm>
            <a:prstGeom prst="rect">
              <a:avLst/>
            </a:prstGeom>
            <a:noFill/>
            <a:scene3d>
              <a:camera prst="isometricOffAxis1Right"/>
              <a:lightRig rig="threePt" dir="t"/>
            </a:scene3d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 w="0"/>
                  <a:solidFill>
                    <a:srgbClr val="BBE0E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宋体" charset="0"/>
                </a:rPr>
                <a:t>World coordinate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343400" y="2209800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alatino"/>
                  <a:ea typeface="宋体" charset="0"/>
                  <a:cs typeface="Palatino"/>
                </a:rPr>
                <a:t>Y</a:t>
              </a:r>
              <a:r>
                <a:rPr kumimoji="0" lang="en-US" sz="1800" b="0" i="0" u="none" strike="noStrike" kern="0" cap="none" spc="0" normalizeH="0" baseline="-2500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alatino"/>
                  <a:ea typeface="宋体" charset="0"/>
                  <a:cs typeface="Palatino"/>
                </a:rPr>
                <a:t>d</a:t>
              </a: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latino"/>
                <a:ea typeface="宋体" charset="0"/>
                <a:cs typeface="Palatino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352800" y="2057400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alatino"/>
                  <a:ea typeface="宋体" charset="0"/>
                  <a:cs typeface="Palatino"/>
                </a:rPr>
                <a:t>Z</a:t>
              </a:r>
              <a:r>
                <a:rPr kumimoji="0" lang="en-US" sz="1800" b="0" i="0" u="none" strike="noStrike" kern="0" cap="none" spc="0" normalizeH="0" baseline="-2500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alatino"/>
                  <a:ea typeface="宋体" charset="0"/>
                  <a:cs typeface="Palatino"/>
                </a:rPr>
                <a:t>d</a:t>
              </a: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latino"/>
                <a:ea typeface="宋体" charset="0"/>
                <a:cs typeface="Palatino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800600" y="3048000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alatino"/>
                  <a:ea typeface="宋体" charset="0"/>
                  <a:cs typeface="Palatino"/>
                </a:rPr>
                <a:t>X</a:t>
              </a:r>
              <a:r>
                <a:rPr kumimoji="0" lang="en-US" sz="1800" b="0" i="0" u="none" strike="noStrike" kern="0" cap="none" spc="0" normalizeH="0" baseline="-2500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alatino"/>
                  <a:ea typeface="宋体" charset="0"/>
                  <a:cs typeface="Palatino"/>
                </a:rPr>
                <a:t>d</a:t>
              </a: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latino"/>
                <a:ea typeface="宋体" charset="0"/>
                <a:cs typeface="Palatin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071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92"/>
    </mc:Choice>
    <mc:Fallback xmlns="">
      <p:transition xmlns:p14="http://schemas.microsoft.com/office/powerpoint/2010/main" spd="slow" advTm="6439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3540" y="912455"/>
            <a:ext cx="7309484" cy="2362835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356870" marR="0" lvl="0" indent="-344170" algn="l" defTabSz="914400" rtl="0" eaLnBrk="1" fontAlgn="base" latinLnBrk="0" hangingPunct="1">
              <a:lnSpc>
                <a:spcPct val="100000"/>
              </a:lnSpc>
              <a:spcBef>
                <a:spcPts val="830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356870" algn="l"/>
                <a:tab pos="357505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Ask 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for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cryptographic computation</a:t>
            </a:r>
            <a:r>
              <a:rPr kumimoji="0" sz="2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twice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756285" marR="0" lvl="1" indent="-286385" algn="l" defTabSz="914400" rtl="0" eaLnBrk="1" fontAlgn="base" latinLnBrk="0" hangingPunct="1">
              <a:lnSpc>
                <a:spcPct val="100000"/>
              </a:lnSpc>
              <a:spcBef>
                <a:spcPts val="615"/>
              </a:spcBef>
              <a:spcAft>
                <a:spcPct val="0"/>
              </a:spcAft>
              <a:buClrTx/>
              <a:buSzTx/>
              <a:buFont typeface="Courier New"/>
              <a:buChar char="o"/>
              <a:tabLst>
                <a:tab pos="756920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With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any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input and no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fault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(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reference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756285" marR="0" lvl="1" indent="-286385" algn="l" defTabSz="914400" rtl="0" eaLnBrk="1" fontAlgn="base" latinLnBrk="0" hangingPunct="1">
              <a:lnSpc>
                <a:spcPct val="100000"/>
              </a:lnSpc>
              <a:spcBef>
                <a:spcPts val="580"/>
              </a:spcBef>
              <a:spcAft>
                <a:spcPct val="0"/>
              </a:spcAft>
              <a:buClrTx/>
              <a:buSzTx/>
              <a:buFont typeface="Courier New"/>
              <a:buChar char="o"/>
              <a:tabLst>
                <a:tab pos="756920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With the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same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input and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fault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injection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356870" marR="5080" lvl="0" indent="-344170" algn="l" defTabSz="914400" rtl="0" eaLnBrk="1" fontAlgn="base" latinLnBrk="0" hangingPunct="1">
              <a:lnSpc>
                <a:spcPct val="100000"/>
              </a:lnSpc>
              <a:spcBef>
                <a:spcPts val="630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356870" algn="l"/>
                <a:tab pos="357505" algn="l"/>
              </a:tabLst>
              <a:defRPr/>
            </a:pP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Infer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information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about the </a:t>
            </a:r>
            <a:r>
              <a:rPr kumimoji="0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key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from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the output  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differential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3540" y="5675385"/>
            <a:ext cx="6821170" cy="4540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56870" marR="0" lvl="0" indent="-344170" algn="l" defTabSz="914400" rtl="0" eaLnBrk="1" fontAlgn="base" latinLnBrk="0" hangingPunct="1">
              <a:lnSpc>
                <a:spcPct val="100000"/>
              </a:lnSpc>
              <a:spcBef>
                <a:spcPts val="110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356870" algn="l"/>
                <a:tab pos="357505" algn="l"/>
              </a:tabLst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Sometimes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 single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fault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injection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is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enough!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3540" y="84962"/>
            <a:ext cx="576135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30" dirty="0"/>
              <a:t>Differential </a:t>
            </a:r>
            <a:r>
              <a:rPr sz="3200" spc="-35" dirty="0"/>
              <a:t>Fault</a:t>
            </a:r>
            <a:r>
              <a:rPr sz="3200" spc="75" dirty="0"/>
              <a:t> </a:t>
            </a:r>
            <a:r>
              <a:rPr sz="3200" spc="-10" dirty="0"/>
              <a:t>Analysis</a:t>
            </a:r>
            <a:endParaRPr sz="3200" dirty="0"/>
          </a:p>
        </p:txBody>
      </p:sp>
      <p:sp>
        <p:nvSpPr>
          <p:cNvPr id="5" name="object 5"/>
          <p:cNvSpPr/>
          <p:nvPr/>
        </p:nvSpPr>
        <p:spPr>
          <a:xfrm>
            <a:off x="214312" y="3525498"/>
            <a:ext cx="8615933" cy="1969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22830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1938" cy="990599"/>
          </a:xfrm>
          <a:noFill/>
        </p:spPr>
        <p:txBody>
          <a:bodyPr anchor="ctr"/>
          <a:lstStyle/>
          <a:p>
            <a:r>
              <a:rPr lang="en-US" sz="3200" dirty="0"/>
              <a:t>Fine-grained </a:t>
            </a:r>
            <a:r>
              <a:rPr lang="en-US" sz="3200" dirty="0" err="1"/>
              <a:t>Subpath</a:t>
            </a:r>
            <a:r>
              <a:rPr lang="en-US" sz="3200" dirty="0"/>
              <a:t> Recovery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1984D-6F95-4A8B-A0A3-B9D5A3D1C360}" type="slidenum">
              <a:rPr kumimoji="0" lang="en-US" altLang="zh-CN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4189889"/>
            <a:ext cx="2438400" cy="1828800"/>
          </a:xfrm>
          <a:prstGeom prst="rect">
            <a:avLst/>
          </a:prstGeom>
        </p:spPr>
      </p:pic>
      <p:pic>
        <p:nvPicPr>
          <p:cNvPr id="10" name="Picture 4" descr="http://cdn.xl.thumbs.canstockphoto.com/canstock19625180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4"/>
          <a:stretch/>
        </p:blipFill>
        <p:spPr bwMode="auto">
          <a:xfrm>
            <a:off x="956996" y="1948456"/>
            <a:ext cx="1645348" cy="14795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294620" y="2627282"/>
            <a:ext cx="627634" cy="1162970"/>
            <a:chOff x="3598156" y="3048000"/>
            <a:chExt cx="896937" cy="1939253"/>
          </a:xfrm>
        </p:grpSpPr>
        <p:grpSp>
          <p:nvGrpSpPr>
            <p:cNvPr id="12" name="Group 11"/>
            <p:cNvGrpSpPr/>
            <p:nvPr/>
          </p:nvGrpSpPr>
          <p:grpSpPr>
            <a:xfrm>
              <a:off x="3598156" y="3048000"/>
              <a:ext cx="896937" cy="1939253"/>
              <a:chOff x="3839910" y="3372512"/>
              <a:chExt cx="896937" cy="1939253"/>
            </a:xfrm>
          </p:grpSpPr>
          <p:pic>
            <p:nvPicPr>
              <p:cNvPr id="14" name="Picture 6" descr="http://dve19nd2omvt4.cloudfront.net/mobile-living/wp-content/uploads/2015/02/8-things-you-didnt-know-you-could-do-with-a-samsung-gear-watch-4420-con-768x432-main-2.gif"/>
              <p:cNvPicPr>
                <a:picLocks noChangeAspect="1" noChangeArrowheads="1" noCrop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 flipH="1">
                <a:off x="3491101" y="4066019"/>
                <a:ext cx="1594555" cy="8969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Rounded Rectangle 14"/>
              <p:cNvSpPr/>
              <p:nvPr/>
            </p:nvSpPr>
            <p:spPr>
              <a:xfrm>
                <a:off x="4055824" y="3372512"/>
                <a:ext cx="147876" cy="513688"/>
              </a:xfrm>
              <a:prstGeom prst="roundRect">
                <a:avLst>
                  <a:gd name="adj" fmla="val 49947"/>
                </a:avLst>
              </a:prstGeom>
              <a:solidFill>
                <a:srgbClr val="AF8774"/>
              </a:solidFill>
              <a:ln>
                <a:solidFill>
                  <a:srgbClr val="AF87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" name="Rounded Rectangle 12"/>
            <p:cNvSpPr/>
            <p:nvPr/>
          </p:nvSpPr>
          <p:spPr>
            <a:xfrm>
              <a:off x="3888008" y="4373562"/>
              <a:ext cx="350617" cy="350837"/>
            </a:xfrm>
            <a:prstGeom prst="roundRect">
              <a:avLst>
                <a:gd name="adj" fmla="val 745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741746" y="1409994"/>
            <a:ext cx="2243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Arial"/>
                <a:ea typeface="宋体" charset="0"/>
                <a:cs typeface="Times New Roman" panose="02020603050405020304" pitchFamily="18" charset="0"/>
              </a:rPr>
              <a:t>Input “5419-Enter”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903003" y="2286000"/>
            <a:ext cx="1867288" cy="3174444"/>
            <a:chOff x="3962447" y="1988769"/>
            <a:chExt cx="1867288" cy="3174444"/>
          </a:xfrm>
        </p:grpSpPr>
        <p:cxnSp>
          <p:nvCxnSpPr>
            <p:cNvPr id="42" name="Straight Connector 41"/>
            <p:cNvCxnSpPr/>
            <p:nvPr/>
          </p:nvCxnSpPr>
          <p:spPr>
            <a:xfrm flipH="1" flipV="1">
              <a:off x="5114937" y="1988769"/>
              <a:ext cx="505581" cy="5857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5367727" y="2748899"/>
              <a:ext cx="0" cy="552824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5054149" y="3702427"/>
              <a:ext cx="775586" cy="648257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5127623" y="5163213"/>
              <a:ext cx="558069" cy="0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ight Arrow 49"/>
            <p:cNvSpPr/>
            <p:nvPr/>
          </p:nvSpPr>
          <p:spPr>
            <a:xfrm>
              <a:off x="3962447" y="3643523"/>
              <a:ext cx="403443" cy="37398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3768571" y="1143000"/>
            <a:ext cx="1717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Arial"/>
                <a:ea typeface="宋体" charset="0"/>
                <a:cs typeface="Times New Roman" panose="02020603050405020304" pitchFamily="18" charset="0"/>
              </a:rPr>
              <a:t>Key-click trace segmentation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360203" y="1414046"/>
            <a:ext cx="1945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Arial"/>
                <a:ea typeface="宋体" charset="0"/>
                <a:cs typeface="Times New Roman" panose="02020603050405020304" pitchFamily="18" charset="0"/>
              </a:rPr>
              <a:t>Subpath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Arial"/>
                <a:ea typeface="宋体" charset="0"/>
                <a:cs typeface="Times New Roman" panose="02020603050405020304" pitchFamily="18" charset="0"/>
              </a:rPr>
              <a:t> recovery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124200" y="1822679"/>
            <a:ext cx="2248349" cy="4152717"/>
            <a:chOff x="2146637" y="1489824"/>
            <a:chExt cx="2248349" cy="415271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53866" y="1491706"/>
              <a:ext cx="1341120" cy="100584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53866" y="2526632"/>
              <a:ext cx="1341120" cy="100584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48000" y="3561558"/>
              <a:ext cx="1341120" cy="100584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48000" y="4636701"/>
              <a:ext cx="1341120" cy="1005840"/>
            </a:xfrm>
            <a:prstGeom prst="rect">
              <a:avLst/>
            </a:prstGeom>
          </p:spPr>
        </p:pic>
        <p:sp>
          <p:nvSpPr>
            <p:cNvPr id="49" name="Right Arrow 48"/>
            <p:cNvSpPr/>
            <p:nvPr/>
          </p:nvSpPr>
          <p:spPr>
            <a:xfrm>
              <a:off x="2146637" y="3628974"/>
              <a:ext cx="403443" cy="37398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574985" y="148982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1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607055" y="259898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2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562107" y="364589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3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551253" y="474713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4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1186053" y="3974368"/>
            <a:ext cx="1297535" cy="673850"/>
            <a:chOff x="829189" y="3665162"/>
            <a:chExt cx="1297535" cy="673850"/>
          </a:xfrm>
        </p:grpSpPr>
        <p:sp>
          <p:nvSpPr>
            <p:cNvPr id="55" name="TextBox 54"/>
            <p:cNvSpPr txBox="1"/>
            <p:nvPr/>
          </p:nvSpPr>
          <p:spPr>
            <a:xfrm>
              <a:off x="829189" y="396968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1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128521" y="396968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2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454868" y="396904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3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720925" y="396904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4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88880" y="3665162"/>
              <a:ext cx="12378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Subpaths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0"/>
              </a:endParaRPr>
            </a:p>
          </p:txBody>
        </p:sp>
      </p:grpSp>
      <p:cxnSp>
        <p:nvCxnSpPr>
          <p:cNvPr id="20" name="Straight Arrow Connector 19"/>
          <p:cNvCxnSpPr/>
          <p:nvPr/>
        </p:nvCxnSpPr>
        <p:spPr>
          <a:xfrm flipH="1">
            <a:off x="1154289" y="2536618"/>
            <a:ext cx="35928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1166716" y="2155376"/>
            <a:ext cx="0" cy="4008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1166716" y="2155376"/>
            <a:ext cx="777410" cy="77262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1922255" y="2913670"/>
            <a:ext cx="43072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674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22"/>
    </mc:Choice>
    <mc:Fallback xmlns="">
      <p:transition xmlns:p14="http://schemas.microsoft.com/office/powerpoint/2010/main" spd="slow" advTm="51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n-US" sz="3200" dirty="0" err="1"/>
              <a:t>Subpath</a:t>
            </a:r>
            <a:r>
              <a:rPr lang="en-US" sz="3200" dirty="0"/>
              <a:t> Distance Estimation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Starting and ending points searching based on pressing and releasing points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400" dirty="0"/>
              <a:t>Distance calculation </a:t>
            </a:r>
          </a:p>
          <a:p>
            <a:pPr lvl="1"/>
            <a:r>
              <a:rPr lang="en-US" sz="2000" dirty="0"/>
              <a:t>Double integration with Trapezoidal rule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1984D-6F95-4A8B-A0A3-B9D5A3D1C360}" type="slidenum">
              <a:rPr kumimoji="0" lang="en-US" altLang="zh-CN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905000"/>
            <a:ext cx="6771118" cy="3200400"/>
          </a:xfrm>
          <a:prstGeom prst="rect">
            <a:avLst/>
          </a:prstGeom>
          <a:ln w="12700">
            <a:noFill/>
            <a:prstDash val="dash"/>
          </a:ln>
        </p:spPr>
      </p:pic>
      <p:graphicFrame>
        <p:nvGraphicFramePr>
          <p:cNvPr id="6" name="Object 6">
            <a:hlinkClick r:id="" action="ppaction://ole?verb=1"/>
          </p:cNvPr>
          <p:cNvGraphicFramePr>
            <a:graphicFrameLocks noChangeAspect="1"/>
          </p:cNvGraphicFramePr>
          <p:nvPr>
            <p:extLst/>
          </p:nvPr>
        </p:nvGraphicFramePr>
        <p:xfrm>
          <a:off x="3129098" y="2165981"/>
          <a:ext cx="169504" cy="3112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1" r:id="rId5" imgW="114345" imgH="216065" progId="Equation.KSEE3">
                  <p:embed/>
                </p:oleObj>
              </mc:Choice>
              <mc:Fallback>
                <p:oleObj r:id="rId5" imgW="114345" imgH="216065" progId="Equation.KSEE3">
                  <p:embed/>
                  <p:pic>
                    <p:nvPicPr>
                      <p:cNvPr id="6" name="Object 6">
                        <a:hlinkClick r:id="" action="ppaction://ole?verb=1"/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9098" y="2165981"/>
                        <a:ext cx="169504" cy="3112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0">
            <a:hlinkClick r:id="" action="ppaction://ole?verb=1"/>
          </p:cNvPr>
          <p:cNvGraphicFramePr>
            <a:graphicFrameLocks noChangeAspect="1"/>
          </p:cNvGraphicFramePr>
          <p:nvPr>
            <p:extLst/>
          </p:nvPr>
        </p:nvGraphicFramePr>
        <p:xfrm>
          <a:off x="4053294" y="1948371"/>
          <a:ext cx="96860" cy="179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2" r:id="rId7" imgW="114345" imgH="216065" progId="Equation.KSEE3">
                  <p:embed/>
                </p:oleObj>
              </mc:Choice>
              <mc:Fallback>
                <p:oleObj r:id="rId7" imgW="114345" imgH="216065" progId="Equation.KSEE3">
                  <p:embed/>
                  <p:pic>
                    <p:nvPicPr>
                      <p:cNvPr id="7" name="Object 10">
                        <a:hlinkClick r:id="" action="ppaction://ole?verb=1"/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3294" y="1948371"/>
                        <a:ext cx="96860" cy="1793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3" name="Group 32"/>
          <p:cNvGrpSpPr/>
          <p:nvPr/>
        </p:nvGrpSpPr>
        <p:grpSpPr>
          <a:xfrm>
            <a:off x="2337523" y="2268648"/>
            <a:ext cx="2167193" cy="2409787"/>
            <a:chOff x="2337523" y="2268648"/>
            <a:chExt cx="2167193" cy="2409787"/>
          </a:xfrm>
        </p:grpSpPr>
        <p:sp>
          <p:nvSpPr>
            <p:cNvPr id="12" name="Oval 43"/>
            <p:cNvSpPr>
              <a:spLocks noChangeArrowheads="1"/>
            </p:cNvSpPr>
            <p:nvPr/>
          </p:nvSpPr>
          <p:spPr bwMode="auto">
            <a:xfrm>
              <a:off x="3218478" y="3265902"/>
              <a:ext cx="123765" cy="127929"/>
            </a:xfrm>
            <a:prstGeom prst="ellips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6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charset="0"/>
                <a:cs typeface="Arial" panose="020B0604020202020204" pitchFamily="34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3276600" y="2268648"/>
              <a:ext cx="0" cy="2409787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52"/>
            <p:cNvSpPr txBox="1">
              <a:spLocks noChangeArrowheads="1"/>
            </p:cNvSpPr>
            <p:nvPr/>
          </p:nvSpPr>
          <p:spPr bwMode="auto">
            <a:xfrm>
              <a:off x="2337523" y="3624893"/>
              <a:ext cx="2167193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charset="0"/>
                  <a:cs typeface="Arial" panose="020B0604020202020204" pitchFamily="34" charset="0"/>
                </a:rPr>
                <a:t>Starting point: first zero-crossing point before the unique acceleration pattern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375629" y="2268648"/>
            <a:ext cx="2038384" cy="2409787"/>
            <a:chOff x="5375629" y="2268648"/>
            <a:chExt cx="2038384" cy="2409787"/>
          </a:xfrm>
        </p:grpSpPr>
        <p:sp>
          <p:nvSpPr>
            <p:cNvPr id="13" name="Oval 55"/>
            <p:cNvSpPr>
              <a:spLocks noChangeArrowheads="1"/>
            </p:cNvSpPr>
            <p:nvPr/>
          </p:nvSpPr>
          <p:spPr bwMode="auto">
            <a:xfrm>
              <a:off x="5603047" y="3266836"/>
              <a:ext cx="123765" cy="129247"/>
            </a:xfrm>
            <a:prstGeom prst="ellips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6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charset="0"/>
                <a:cs typeface="Arial" panose="020B0604020202020204" pitchFamily="34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5667189" y="2268648"/>
              <a:ext cx="0" cy="2409787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66"/>
            <p:cNvSpPr txBox="1">
              <a:spLocks noChangeArrowheads="1"/>
            </p:cNvSpPr>
            <p:nvPr/>
          </p:nvSpPr>
          <p:spPr bwMode="auto">
            <a:xfrm>
              <a:off x="5375629" y="3971426"/>
              <a:ext cx="2038384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charset="0"/>
                  <a:cs typeface="Arial" panose="020B0604020202020204" pitchFamily="34" charset="0"/>
                </a:rPr>
                <a:t>Ending point: first zero-crossing point after the unique acceleration pattern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038600" y="3048000"/>
            <a:ext cx="710269" cy="585615"/>
            <a:chOff x="4038600" y="3048000"/>
            <a:chExt cx="710269" cy="585615"/>
          </a:xfrm>
        </p:grpSpPr>
        <p:sp>
          <p:nvSpPr>
            <p:cNvPr id="24" name="Oval 23"/>
            <p:cNvSpPr/>
            <p:nvPr/>
          </p:nvSpPr>
          <p:spPr>
            <a:xfrm>
              <a:off x="4038600" y="3048000"/>
              <a:ext cx="152400" cy="1524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5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4596469" y="3481215"/>
              <a:ext cx="152400" cy="1524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5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962400" y="2590800"/>
            <a:ext cx="1176606" cy="1710006"/>
            <a:chOff x="3962400" y="2590800"/>
            <a:chExt cx="1176606" cy="1710006"/>
          </a:xfrm>
        </p:grpSpPr>
        <p:sp>
          <p:nvSpPr>
            <p:cNvPr id="25" name="Diamond 24"/>
            <p:cNvSpPr/>
            <p:nvPr/>
          </p:nvSpPr>
          <p:spPr>
            <a:xfrm>
              <a:off x="3962400" y="2590800"/>
              <a:ext cx="186006" cy="186006"/>
            </a:xfrm>
            <a:prstGeom prst="diamond">
              <a:avLst/>
            </a:prstGeom>
            <a:solidFill>
              <a:srgbClr val="EB7778"/>
            </a:solidFill>
            <a:ln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  <p:sp>
          <p:nvSpPr>
            <p:cNvPr id="30" name="Diamond 29"/>
            <p:cNvSpPr/>
            <p:nvPr/>
          </p:nvSpPr>
          <p:spPr>
            <a:xfrm>
              <a:off x="4953000" y="4114800"/>
              <a:ext cx="186006" cy="186006"/>
            </a:xfrm>
            <a:prstGeom prst="diamond">
              <a:avLst/>
            </a:prstGeom>
            <a:solidFill>
              <a:srgbClr val="EB7778"/>
            </a:solidFill>
            <a:ln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58287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79"/>
    </mc:Choice>
    <mc:Fallback xmlns="">
      <p:transition xmlns:p14="http://schemas.microsoft.com/office/powerpoint/2010/main" spd="slow" advTm="73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1938" cy="990599"/>
          </a:xfrm>
          <a:noFill/>
        </p:spPr>
        <p:txBody>
          <a:bodyPr anchor="ctr"/>
          <a:lstStyle/>
          <a:p>
            <a:r>
              <a:rPr lang="en-US" sz="3200" dirty="0" err="1"/>
              <a:t>Subpath</a:t>
            </a:r>
            <a:r>
              <a:rPr lang="en-US" sz="3200" dirty="0"/>
              <a:t> Direction Derivation</a:t>
            </a:r>
          </a:p>
        </p:txBody>
      </p:sp>
      <p:cxnSp>
        <p:nvCxnSpPr>
          <p:cNvPr id="169" name="Straight Arrow Connector 168"/>
          <p:cNvCxnSpPr/>
          <p:nvPr/>
        </p:nvCxnSpPr>
        <p:spPr>
          <a:xfrm flipV="1">
            <a:off x="1298387" y="1475817"/>
            <a:ext cx="1586655" cy="950119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919804" y="1451542"/>
            <a:ext cx="356030" cy="1004633"/>
            <a:chOff x="919804" y="1451542"/>
            <a:chExt cx="356030" cy="1004633"/>
          </a:xfrm>
        </p:grpSpPr>
        <p:cxnSp>
          <p:nvCxnSpPr>
            <p:cNvPr id="170" name="Straight Arrow Connector 169"/>
            <p:cNvCxnSpPr/>
            <p:nvPr/>
          </p:nvCxnSpPr>
          <p:spPr>
            <a:xfrm flipV="1">
              <a:off x="1271890" y="1451542"/>
              <a:ext cx="3944" cy="1004633"/>
            </a:xfrm>
            <a:prstGeom prst="straightConnector1">
              <a:avLst/>
            </a:prstGeom>
            <a:ln w="57150">
              <a:prstDash val="solid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72" name="TextBox 171"/>
            <p:cNvSpPr txBox="1"/>
            <p:nvPr/>
          </p:nvSpPr>
          <p:spPr>
            <a:xfrm>
              <a:off x="919804" y="1879767"/>
              <a:ext cx="230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Y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271889" y="2456172"/>
            <a:ext cx="1613153" cy="336151"/>
            <a:chOff x="1271889" y="2456172"/>
            <a:chExt cx="1613153" cy="336151"/>
          </a:xfrm>
        </p:grpSpPr>
        <p:cxnSp>
          <p:nvCxnSpPr>
            <p:cNvPr id="171" name="Straight Arrow Connector 170"/>
            <p:cNvCxnSpPr/>
            <p:nvPr/>
          </p:nvCxnSpPr>
          <p:spPr>
            <a:xfrm>
              <a:off x="1271889" y="2456172"/>
              <a:ext cx="1613153" cy="4100"/>
            </a:xfrm>
            <a:prstGeom prst="straightConnector1">
              <a:avLst/>
            </a:prstGeom>
            <a:ln w="57150">
              <a:prstDash val="solid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73" name="TextBox 172"/>
            <p:cNvSpPr txBox="1"/>
            <p:nvPr/>
          </p:nvSpPr>
          <p:spPr>
            <a:xfrm>
              <a:off x="1894093" y="2484546"/>
              <a:ext cx="2704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X</a:t>
              </a:r>
            </a:p>
          </p:txBody>
        </p:sp>
      </p:grpSp>
      <p:sp>
        <p:nvSpPr>
          <p:cNvPr id="19" name="Right Arrow 18"/>
          <p:cNvSpPr/>
          <p:nvPr/>
        </p:nvSpPr>
        <p:spPr>
          <a:xfrm rot="3137430">
            <a:off x="5352698" y="2719539"/>
            <a:ext cx="552284" cy="40274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201682" y="1380206"/>
            <a:ext cx="2251190" cy="1162584"/>
            <a:chOff x="3201682" y="1380206"/>
            <a:chExt cx="2251190" cy="1162584"/>
          </a:xfrm>
        </p:grpSpPr>
        <p:sp>
          <p:nvSpPr>
            <p:cNvPr id="175" name="TextBox 174"/>
            <p:cNvSpPr txBox="1"/>
            <p:nvPr/>
          </p:nvSpPr>
          <p:spPr>
            <a:xfrm>
              <a:off x="3409070" y="2173458"/>
              <a:ext cx="1891555" cy="36933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宋体"/>
                  <a:cs typeface="+mn-cs"/>
                </a:rPr>
                <a:t>Range 0</a:t>
              </a:r>
              <a:r>
                <a: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宋体"/>
                  <a:cs typeface="+mn-cs"/>
                </a:rPr>
                <a:t>o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宋体"/>
                  <a:cs typeface="+mn-cs"/>
                </a:rPr>
                <a:t> ~ 90</a:t>
              </a:r>
              <a:r>
                <a: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宋体"/>
                  <a:cs typeface="+mn-cs"/>
                </a:rPr>
                <a:t>o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1682" y="1380206"/>
              <a:ext cx="2251190" cy="734698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642868" y="2083137"/>
            <a:ext cx="777554" cy="475692"/>
            <a:chOff x="1642868" y="2083137"/>
            <a:chExt cx="777554" cy="475692"/>
          </a:xfrm>
        </p:grpSpPr>
        <p:sp>
          <p:nvSpPr>
            <p:cNvPr id="174" name="Arc 173"/>
            <p:cNvSpPr/>
            <p:nvPr/>
          </p:nvSpPr>
          <p:spPr>
            <a:xfrm rot="17698255">
              <a:off x="1685691" y="2150265"/>
              <a:ext cx="365741" cy="451388"/>
            </a:xfrm>
            <a:prstGeom prst="arc">
              <a:avLst>
                <a:gd name="adj1" fmla="val 19228418"/>
                <a:gd name="adj2" fmla="val 4864489"/>
              </a:avLst>
            </a:prstGeom>
            <a:ln w="57150">
              <a:solidFill>
                <a:schemeClr val="accent6"/>
              </a:solidFill>
              <a:headEnd type="triangle" w="med" len="med"/>
              <a:tailEnd type="non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8966" y="2083137"/>
              <a:ext cx="261456" cy="342798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1271889" y="1451542"/>
            <a:ext cx="1613153" cy="1003210"/>
            <a:chOff x="1271889" y="1451542"/>
            <a:chExt cx="1613153" cy="1003210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2885042" y="1451542"/>
              <a:ext cx="0" cy="1003210"/>
            </a:xfrm>
            <a:prstGeom prst="line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271889" y="1451542"/>
              <a:ext cx="1613153" cy="0"/>
            </a:xfrm>
            <a:prstGeom prst="line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1190817" y="3548137"/>
            <a:ext cx="7228414" cy="2556793"/>
            <a:chOff x="1190817" y="3548137"/>
            <a:chExt cx="7228414" cy="255679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19200" y="4495800"/>
              <a:ext cx="2720803" cy="1162923"/>
            </a:xfrm>
            <a:prstGeom prst="rect">
              <a:avLst/>
            </a:prstGeom>
          </p:spPr>
        </p:pic>
        <p:sp>
          <p:nvSpPr>
            <p:cNvPr id="177" name="TextBox 176"/>
            <p:cNvSpPr txBox="1"/>
            <p:nvPr/>
          </p:nvSpPr>
          <p:spPr>
            <a:xfrm>
              <a:off x="1190817" y="3919070"/>
              <a:ext cx="31315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Quadrant Determination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 charset="0"/>
                <a:ea typeface="宋体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934200" y="3552932"/>
              <a:ext cx="148503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Q1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0</a:t>
              </a:r>
              <a:r>
                <a:rPr kumimoji="0" lang="en-US" sz="1800" b="1" i="0" u="none" strike="noStrike" kern="0" cap="none" spc="0" normalizeH="0" baseline="3000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o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  ~ 90</a:t>
              </a:r>
              <a:r>
                <a:rPr kumimoji="0" lang="en-US" sz="1800" b="1" i="0" u="none" strike="noStrike" kern="0" cap="none" spc="0" normalizeH="0" baseline="3000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o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 charset="0"/>
                <a:ea typeface="宋体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934200" y="5181600"/>
              <a:ext cx="148503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Q4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270</a:t>
              </a:r>
              <a:r>
                <a:rPr kumimoji="0" lang="en-US" sz="1800" b="1" i="0" u="none" strike="noStrike" kern="0" cap="none" spc="0" normalizeH="0" baseline="3000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o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  ~ 360</a:t>
              </a:r>
              <a:r>
                <a:rPr kumimoji="0" lang="en-US" sz="1800" b="1" i="0" u="none" strike="noStrike" kern="0" cap="none" spc="0" normalizeH="0" baseline="3000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o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 charset="0"/>
                <a:ea typeface="宋体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800600" y="5181600"/>
              <a:ext cx="14692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Q3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180</a:t>
              </a:r>
              <a:r>
                <a:rPr kumimoji="0" lang="en-US" sz="1800" b="1" i="0" u="none" strike="noStrike" kern="0" cap="none" spc="0" normalizeH="0" baseline="3000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o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  ~ 270</a:t>
              </a:r>
              <a:r>
                <a:rPr kumimoji="0" lang="en-US" sz="1800" b="1" i="0" u="none" strike="noStrike" kern="0" cap="none" spc="0" normalizeH="0" baseline="3000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o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 charset="0"/>
                <a:ea typeface="宋体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800600" y="3548137"/>
              <a:ext cx="14692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Q2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90</a:t>
              </a:r>
              <a:r>
                <a:rPr kumimoji="0" lang="en-US" sz="1800" b="1" i="0" u="none" strike="noStrike" kern="0" cap="none" spc="0" normalizeH="0" baseline="3000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o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  ~ 180</a:t>
              </a:r>
              <a:r>
                <a:rPr kumimoji="0" lang="en-US" sz="1800" b="1" i="0" u="none" strike="noStrike" kern="0" cap="none" spc="0" normalizeH="0" baseline="3000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o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 charset="0"/>
                <a:ea typeface="宋体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800600" y="2920911"/>
            <a:ext cx="3911663" cy="3327489"/>
            <a:chOff x="4800600" y="2920911"/>
            <a:chExt cx="3911663" cy="3327489"/>
          </a:xfrm>
        </p:grpSpPr>
        <p:cxnSp>
          <p:nvCxnSpPr>
            <p:cNvPr id="18" name="Straight Arrow Connector 17"/>
            <p:cNvCxnSpPr/>
            <p:nvPr/>
          </p:nvCxnSpPr>
          <p:spPr>
            <a:xfrm flipV="1">
              <a:off x="6434175" y="3124201"/>
              <a:ext cx="0" cy="3124199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4800600" y="4724400"/>
              <a:ext cx="3462375" cy="0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6503212" y="2920911"/>
              <a:ext cx="7072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Y</a:t>
              </a: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8005050" y="4783693"/>
              <a:ext cx="7072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X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0"/>
              </a:endParaRPr>
            </a:p>
          </p:txBody>
        </p:sp>
      </p:grpSp>
      <p:sp>
        <p:nvSpPr>
          <p:cNvPr id="3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934200" y="6381750"/>
            <a:ext cx="2133600" cy="3397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1984D-6F95-4A8B-A0A3-B9D5A3D1C360}" type="slidenum">
              <a:rPr kumimoji="0" lang="en-US" altLang="zh-CN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738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75"/>
    </mc:Choice>
    <mc:Fallback xmlns="">
      <p:transition xmlns:p14="http://schemas.microsoft.com/office/powerpoint/2010/main" spd="slow" advTm="65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Backward PIN Sequence Inference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Backward </a:t>
            </a:r>
            <a:r>
              <a:rPr lang="en-US" dirty="0" err="1"/>
              <a:t>Subpath</a:t>
            </a:r>
            <a:r>
              <a:rPr lang="en-US" dirty="0"/>
              <a:t> Integration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1984D-6F95-4A8B-A0A3-B9D5A3D1C360}" type="slidenum">
              <a:rPr kumimoji="0" lang="en-US" altLang="zh-CN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3581400" y="1604686"/>
            <a:ext cx="5413053" cy="4059790"/>
            <a:chOff x="3581400" y="1604686"/>
            <a:chExt cx="5413053" cy="405979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400" y="1604686"/>
              <a:ext cx="5413053" cy="405979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001374" y="2840196"/>
              <a:ext cx="2604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796805" y="2840196"/>
              <a:ext cx="2604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07647" y="2837714"/>
              <a:ext cx="2604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01374" y="3346623"/>
              <a:ext cx="2604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796805" y="3346623"/>
              <a:ext cx="2604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00199" y="3346623"/>
              <a:ext cx="2604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1374" y="3850567"/>
              <a:ext cx="2604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96805" y="3850567"/>
              <a:ext cx="2604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charset="0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600199" y="3733884"/>
              <a:ext cx="2604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800614" y="4352028"/>
              <a:ext cx="2604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541617" y="3192734"/>
              <a:ext cx="6298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charset="0"/>
                  <a:cs typeface="Times New Roman" panose="02020603050405020304" pitchFamily="18" charset="0"/>
                </a:rPr>
                <a:t>Enter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620060" y="3838180"/>
              <a:ext cx="2604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charset="0"/>
                  <a:cs typeface="Times New Roman" panose="02020603050405020304" pitchFamily="18" charset="0"/>
                </a:rPr>
                <a:t>9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545009" y="2810222"/>
            <a:ext cx="1487973" cy="1411622"/>
            <a:chOff x="6535766" y="-41446"/>
            <a:chExt cx="1487973" cy="1411622"/>
          </a:xfrm>
          <a:solidFill>
            <a:schemeClr val="bg2">
              <a:lumMod val="60000"/>
              <a:lumOff val="40000"/>
              <a:alpha val="71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6535766" y="-41446"/>
              <a:ext cx="667521" cy="388469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535766" y="475549"/>
              <a:ext cx="667521" cy="388469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7356218" y="981707"/>
              <a:ext cx="667521" cy="388469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066462" y="3004457"/>
            <a:ext cx="2765426" cy="1070553"/>
            <a:chOff x="6057219" y="152789"/>
            <a:chExt cx="2765426" cy="1070553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6057219" y="178059"/>
              <a:ext cx="0" cy="495624"/>
            </a:xfrm>
            <a:prstGeom prst="line">
              <a:avLst/>
            </a:prstGeom>
            <a:ln w="762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15" idx="2"/>
            </p:cNvCxnSpPr>
            <p:nvPr/>
          </p:nvCxnSpPr>
          <p:spPr>
            <a:xfrm flipV="1">
              <a:off x="7696527" y="152796"/>
              <a:ext cx="1126118" cy="1065405"/>
            </a:xfrm>
            <a:prstGeom prst="line">
              <a:avLst/>
            </a:prstGeom>
            <a:ln w="762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057221" y="152789"/>
              <a:ext cx="1639307" cy="1070553"/>
            </a:xfrm>
            <a:prstGeom prst="line">
              <a:avLst/>
            </a:prstGeom>
            <a:ln w="762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/>
          <p:cNvCxnSpPr/>
          <p:nvPr/>
        </p:nvCxnSpPr>
        <p:spPr>
          <a:xfrm flipV="1">
            <a:off x="1242222" y="4324445"/>
            <a:ext cx="1074813" cy="897176"/>
          </a:xfrm>
          <a:prstGeom prst="line">
            <a:avLst/>
          </a:prstGeom>
          <a:ln w="76200">
            <a:solidFill>
              <a:schemeClr val="tx1"/>
            </a:solidFill>
            <a:prstDash val="sys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1708690" y="1993822"/>
            <a:ext cx="141879" cy="566353"/>
          </a:xfrm>
          <a:prstGeom prst="line">
            <a:avLst/>
          </a:prstGeom>
          <a:ln w="76200">
            <a:solidFill>
              <a:schemeClr val="tx1"/>
            </a:solidFill>
            <a:prstDash val="sys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074691" y="3073761"/>
            <a:ext cx="1267997" cy="908876"/>
          </a:xfrm>
          <a:prstGeom prst="line">
            <a:avLst/>
          </a:prstGeom>
          <a:ln w="76200">
            <a:solidFill>
              <a:schemeClr val="tx1"/>
            </a:solidFill>
            <a:prstDash val="sys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57200" y="1981200"/>
            <a:ext cx="1184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0"/>
              </a:rPr>
              <a:t>subpath1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16097" y="5257800"/>
            <a:ext cx="1184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0"/>
              </a:rPr>
              <a:t>subpath3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62778" y="3745468"/>
            <a:ext cx="1184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0"/>
              </a:rPr>
              <a:t>subpath2</a:t>
            </a:r>
          </a:p>
        </p:txBody>
      </p:sp>
      <p:sp>
        <p:nvSpPr>
          <p:cNvPr id="34" name="Right Arrow 33"/>
          <p:cNvSpPr/>
          <p:nvPr/>
        </p:nvSpPr>
        <p:spPr>
          <a:xfrm>
            <a:off x="2895600" y="3245022"/>
            <a:ext cx="685800" cy="4888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428491" y="4475139"/>
            <a:ext cx="2289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宋体" charset="0"/>
              </a:rPr>
              <a:t>Ground truth “419”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86201" y="4188395"/>
            <a:ext cx="2110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0"/>
              </a:rPr>
              <a:t>Estimated as“259”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128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64"/>
    </mc:Choice>
    <mc:Fallback xmlns="">
      <p:transition xmlns:p14="http://schemas.microsoft.com/office/powerpoint/2010/main" spd="slow" advTm="11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33333E-6 L 0.60538 -0.19213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60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48819 -0.00764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10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44444E-6 L 0.41163 0.1456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3" y="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 animBg="1"/>
      <p:bldP spid="49" grpId="0"/>
      <p:bldP spid="5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Point-wise Euclidean Distance Accumulation</a:t>
            </a:r>
          </a:p>
        </p:txBody>
      </p:sp>
      <p:sp>
        <p:nvSpPr>
          <p:cNvPr id="37" name="Content Placeholder 2"/>
          <p:cNvSpPr txBox="1">
            <a:spLocks/>
          </p:cNvSpPr>
          <p:nvPr/>
        </p:nvSpPr>
        <p:spPr bwMode="auto">
          <a:xfrm>
            <a:off x="533400" y="1143001"/>
            <a:ext cx="7315200" cy="152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宋体" pitchFamily="-84" charset="-122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宋体" pitchFamily="-84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宋体" pitchFamily="-84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宋体" pitchFamily="-84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宋体" pitchFamily="-84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宋体" pitchFamily="-84" charset="-122"/>
              </a:rPr>
              <a:t>Example of candidate sequence 846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宋体" pitchFamily="-84" charset="-122"/>
              </a:rPr>
              <a:t>The third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宋体" pitchFamily="-84" charset="-122"/>
              </a:rPr>
              <a:t>subpath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宋体" pitchFamily="-84" charset="-122"/>
              </a:rPr>
              <a:t>: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宋体" pitchFamily="-84" charset="-122"/>
              </a:rPr>
              <a:t>d3= 1.2cm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宋体" pitchFamily="-84" charset="-122"/>
              </a:rPr>
              <a:t>D3=d3=1.2cm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宋体" pitchFamily="-8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1984D-6F95-4A8B-A0A3-B9D5A3D1C360}" type="slidenum">
              <a:rPr kumimoji="0" lang="en-US" altLang="zh-CN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685800" y="1809647"/>
            <a:ext cx="8378434" cy="4362553"/>
            <a:chOff x="575390" y="1520973"/>
            <a:chExt cx="8378434" cy="4362553"/>
          </a:xfrm>
        </p:grpSpPr>
        <p:sp>
          <p:nvSpPr>
            <p:cNvPr id="19" name="Rounded Rectangle 18"/>
            <p:cNvSpPr/>
            <p:nvPr/>
          </p:nvSpPr>
          <p:spPr>
            <a:xfrm>
              <a:off x="7586757" y="2008193"/>
              <a:ext cx="512822" cy="327748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68582" rIns="137160" bIns="6858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7704633" y="2014398"/>
              <a:ext cx="290280" cy="309197"/>
            </a:xfrm>
            <a:prstGeom prst="ellipse">
              <a:avLst/>
            </a:prstGeom>
            <a:solidFill>
              <a:srgbClr val="FF7979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68582" rIns="137160" bIns="6858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117138" y="1520973"/>
              <a:ext cx="18366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charset="0"/>
                  <a:cs typeface="Times New Roman" panose="02020603050405020304" pitchFamily="18" charset="0"/>
                </a:rPr>
                <a:t>Key “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charset="0"/>
                  <a:cs typeface="Times New Roman" panose="02020603050405020304" pitchFamily="18" charset="0"/>
                </a:rPr>
                <a:t>Enter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charset="0"/>
                  <a:cs typeface="Times New Roman" panose="02020603050405020304" pitchFamily="18" charset="0"/>
                </a:rPr>
                <a:t>”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575390" y="1981200"/>
              <a:ext cx="8035210" cy="3902326"/>
              <a:chOff x="575390" y="1981200"/>
              <a:chExt cx="8035210" cy="3902326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575390" y="5029200"/>
                <a:ext cx="8035210" cy="854326"/>
                <a:chOff x="575390" y="5029200"/>
                <a:chExt cx="8035210" cy="854326"/>
              </a:xfrm>
            </p:grpSpPr>
            <p:cxnSp>
              <p:nvCxnSpPr>
                <p:cNvPr id="91" name="Straight Arrow Connector 90"/>
                <p:cNvCxnSpPr/>
                <p:nvPr/>
              </p:nvCxnSpPr>
              <p:spPr>
                <a:xfrm flipH="1">
                  <a:off x="4828445" y="5653763"/>
                  <a:ext cx="675932" cy="0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prstDash val="solid"/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Arrow Connector 91"/>
                <p:cNvCxnSpPr/>
                <p:nvPr/>
              </p:nvCxnSpPr>
              <p:spPr>
                <a:xfrm flipH="1">
                  <a:off x="4823915" y="5281418"/>
                  <a:ext cx="680462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prstDash val="sysDot"/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Rectangle 32"/>
                <p:cNvSpPr/>
                <p:nvPr/>
              </p:nvSpPr>
              <p:spPr>
                <a:xfrm>
                  <a:off x="5566013" y="5124746"/>
                  <a:ext cx="16674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  <a:ea typeface="宋体" charset="0"/>
                    </a:rPr>
                    <a:t>Estimated </a:t>
                  </a:r>
                  <a:r>
                    <a:rPr kumimoji="0" lang="en-US" sz="14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  <a:ea typeface="宋体" charset="0"/>
                    </a:rPr>
                    <a:t>subpath</a:t>
                  </a: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  <a:ea typeface="宋体" charset="0"/>
                  </a:endParaRPr>
                </a:p>
              </p:txBody>
            </p:sp>
            <p:sp>
              <p:nvSpPr>
                <p:cNvPr id="94" name="Rectangle 93"/>
                <p:cNvSpPr/>
                <p:nvPr/>
              </p:nvSpPr>
              <p:spPr>
                <a:xfrm>
                  <a:off x="5559765" y="5478451"/>
                  <a:ext cx="3050835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  <a:ea typeface="宋体" charset="0"/>
                    </a:rPr>
                    <a:t>Subpath</a:t>
                  </a: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  <a:ea typeface="宋体" charset="0"/>
                    </a:rPr>
                    <a:t> of candidate PIN sequence</a:t>
                  </a:r>
                </a:p>
              </p:txBody>
            </p:sp>
            <p:sp>
              <p:nvSpPr>
                <p:cNvPr id="96" name="Diamond 95"/>
                <p:cNvSpPr/>
                <p:nvPr/>
              </p:nvSpPr>
              <p:spPr>
                <a:xfrm>
                  <a:off x="732991" y="5125675"/>
                  <a:ext cx="230976" cy="252052"/>
                </a:xfrm>
                <a:prstGeom prst="diamond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endParaRPr>
                </a:p>
              </p:txBody>
            </p:sp>
            <p:sp>
              <p:nvSpPr>
                <p:cNvPr id="98" name="Rectangle 97"/>
                <p:cNvSpPr/>
                <p:nvPr/>
              </p:nvSpPr>
              <p:spPr>
                <a:xfrm>
                  <a:off x="1260201" y="5111690"/>
                  <a:ext cx="3318537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  <a:ea typeface="宋体" charset="0"/>
                    </a:rPr>
                    <a:t>Estimated starting position of a </a:t>
                  </a:r>
                  <a:r>
                    <a:rPr kumimoji="0" lang="en-US" sz="14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  <a:ea typeface="宋体" charset="0"/>
                    </a:rPr>
                    <a:t>subpath</a:t>
                  </a: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  <a:ea typeface="宋体" charset="0"/>
                  </a:endParaRPr>
                </a:p>
              </p:txBody>
            </p:sp>
            <p:sp>
              <p:nvSpPr>
                <p:cNvPr id="100" name="Oval 99"/>
                <p:cNvSpPr/>
                <p:nvPr/>
              </p:nvSpPr>
              <p:spPr>
                <a:xfrm>
                  <a:off x="723993" y="5511077"/>
                  <a:ext cx="234904" cy="250212"/>
                </a:xfrm>
                <a:prstGeom prst="ellipse">
                  <a:avLst/>
                </a:prstGeom>
                <a:solidFill>
                  <a:srgbClr val="FF7979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37160" tIns="68582" rIns="137160" bIns="6858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1260201" y="5503201"/>
                  <a:ext cx="1548822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  <a:ea typeface="宋体" charset="0"/>
                    </a:rPr>
                    <a:t>Real key position</a:t>
                  </a:r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575390" y="5029200"/>
                  <a:ext cx="8023187" cy="854326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endParaRPr>
                </a:p>
              </p:txBody>
            </p:sp>
          </p:grpSp>
          <p:sp>
            <p:nvSpPr>
              <p:cNvPr id="25" name="Oval 24"/>
              <p:cNvSpPr/>
              <p:nvPr/>
            </p:nvSpPr>
            <p:spPr>
              <a:xfrm>
                <a:off x="4384076" y="1981200"/>
                <a:ext cx="354383" cy="354383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rPr>
                  <a:t>1</a:t>
                </a: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5454605" y="1981200"/>
                <a:ext cx="354383" cy="354383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rPr>
                  <a:t>2</a:t>
                </a: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6450358" y="1981200"/>
                <a:ext cx="354383" cy="354383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rPr>
                  <a:t>3</a:t>
                </a:r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4384076" y="2846017"/>
                <a:ext cx="354383" cy="354383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rPr>
                  <a:t>4</a:t>
                </a: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5454605" y="2846017"/>
                <a:ext cx="354383" cy="354383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rPr>
                  <a:t>5</a:t>
                </a:r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6450358" y="2846017"/>
                <a:ext cx="354383" cy="354383"/>
              </a:xfrm>
              <a:prstGeom prst="ellipse">
                <a:avLst/>
              </a:prstGeom>
              <a:solidFill>
                <a:srgbClr val="EB7778"/>
              </a:solidFill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rPr>
                  <a:t>6</a:t>
                </a: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4384076" y="3733800"/>
                <a:ext cx="354383" cy="354383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rPr>
                  <a:t>7</a:t>
                </a: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5454605" y="3733800"/>
                <a:ext cx="354383" cy="354383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rPr>
                  <a:t>8</a:t>
                </a: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6450358" y="3733800"/>
                <a:ext cx="354383" cy="354383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rPr>
                  <a:t>9</a:t>
                </a:r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5454605" y="4495800"/>
                <a:ext cx="354383" cy="354383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rPr>
                  <a:t>0</a:t>
                </a: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6929711" y="2535205"/>
            <a:ext cx="995232" cy="1374495"/>
            <a:chOff x="6819301" y="2246531"/>
            <a:chExt cx="995232" cy="1374495"/>
          </a:xfrm>
        </p:grpSpPr>
        <p:sp>
          <p:nvSpPr>
            <p:cNvPr id="7" name="Diamond 6"/>
            <p:cNvSpPr/>
            <p:nvPr/>
          </p:nvSpPr>
          <p:spPr>
            <a:xfrm rot="21113494">
              <a:off x="6819301" y="3341218"/>
              <a:ext cx="256411" cy="279808"/>
            </a:xfrm>
            <a:prstGeom prst="diamond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  <p:cxnSp>
          <p:nvCxnSpPr>
            <p:cNvPr id="88" name="Straight Arrow Connector 87"/>
            <p:cNvCxnSpPr/>
            <p:nvPr/>
          </p:nvCxnSpPr>
          <p:spPr>
            <a:xfrm flipH="1">
              <a:off x="6950409" y="2246531"/>
              <a:ext cx="864124" cy="1238553"/>
            </a:xfrm>
            <a:prstGeom prst="straightConnector1">
              <a:avLst/>
            </a:prstGeom>
            <a:ln w="57150">
              <a:solidFill>
                <a:schemeClr val="tx1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Rectangle 117"/>
            <p:cNvSpPr/>
            <p:nvPr/>
          </p:nvSpPr>
          <p:spPr>
            <a:xfrm rot="18324545">
              <a:off x="7009742" y="2778724"/>
              <a:ext cx="11919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charset="0"/>
                  <a:cs typeface="Times New Roman" panose="02020603050405020304" pitchFamily="18" charset="0"/>
                </a:rPr>
                <a:t>Subpath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charset="0"/>
                  <a:cs typeface="Times New Roman" panose="02020603050405020304" pitchFamily="18" charset="0"/>
                </a:rPr>
                <a:t> 3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444410" y="2476734"/>
            <a:ext cx="2491314" cy="1527078"/>
            <a:chOff x="5334000" y="2188060"/>
            <a:chExt cx="2491314" cy="1527078"/>
          </a:xfrm>
        </p:grpSpPr>
        <p:sp>
          <p:nvSpPr>
            <p:cNvPr id="8" name="TextBox 7"/>
            <p:cNvSpPr txBox="1"/>
            <p:nvPr/>
          </p:nvSpPr>
          <p:spPr>
            <a:xfrm>
              <a:off x="5334000" y="3345806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d3=1.2cm</a:t>
              </a: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6241670" y="2188060"/>
              <a:ext cx="1583644" cy="1522958"/>
              <a:chOff x="6241670" y="2188060"/>
              <a:chExt cx="1583644" cy="1522958"/>
            </a:xfrm>
          </p:grpSpPr>
          <p:cxnSp>
            <p:nvCxnSpPr>
              <p:cNvPr id="73" name="Straight Arrow Connector 72"/>
              <p:cNvCxnSpPr/>
              <p:nvPr/>
            </p:nvCxnSpPr>
            <p:spPr>
              <a:xfrm flipH="1">
                <a:off x="6658784" y="2188060"/>
                <a:ext cx="1166530" cy="841622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prstDash val="solid"/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/>
              <p:cNvCxnSpPr/>
              <p:nvPr/>
            </p:nvCxnSpPr>
            <p:spPr>
              <a:xfrm flipH="1" flipV="1">
                <a:off x="6620936" y="3029682"/>
                <a:ext cx="326570" cy="451440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H="1">
                <a:off x="6241670" y="3039298"/>
                <a:ext cx="371959" cy="301196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flipH="1">
                <a:off x="6652113" y="3477535"/>
                <a:ext cx="288337" cy="233483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6407071" y="3221948"/>
                <a:ext cx="313734" cy="43410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9559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575"/>
    </mc:Choice>
    <mc:Fallback xmlns="">
      <p:transition xmlns:p14="http://schemas.microsoft.com/office/powerpoint/2010/main" spd="slow" advTm="83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uild="allAtOnce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Point-wise Euclidean Distance Accumulation</a:t>
            </a:r>
          </a:p>
        </p:txBody>
      </p:sp>
      <p:sp>
        <p:nvSpPr>
          <p:cNvPr id="37" name="Content Placeholder 2"/>
          <p:cNvSpPr txBox="1">
            <a:spLocks/>
          </p:cNvSpPr>
          <p:nvPr/>
        </p:nvSpPr>
        <p:spPr bwMode="auto">
          <a:xfrm>
            <a:off x="533400" y="1143001"/>
            <a:ext cx="7315200" cy="495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宋体" pitchFamily="-84" charset="-122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宋体" pitchFamily="-84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宋体" pitchFamily="-84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宋体" pitchFamily="-84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宋体" pitchFamily="-84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宋体" pitchFamily="-84" charset="-122"/>
              </a:rPr>
              <a:t>Example of candidate sequence 846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宋体" pitchFamily="-84" charset="-122"/>
              </a:rPr>
              <a:t>The third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宋体" pitchFamily="-84" charset="-122"/>
              </a:rPr>
              <a:t>subpath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宋体" pitchFamily="-84" charset="-122"/>
              </a:rPr>
              <a:t>: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宋体" pitchFamily="-84" charset="-122"/>
              </a:rPr>
              <a:t>d3= 1.2cm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宋体" pitchFamily="-84" charset="-122"/>
              </a:rPr>
              <a:t>D3=d3=1.2cm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宋体" pitchFamily="-84" charset="-122"/>
              </a:rPr>
              <a:t>The second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宋体" pitchFamily="-84" charset="-122"/>
              </a:rPr>
              <a:t>subpath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宋体" pitchFamily="-84" charset="-122"/>
              </a:rPr>
              <a:t>: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宋体" pitchFamily="-84" charset="-122"/>
              </a:rPr>
              <a:t>d2=2.1cm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宋体" pitchFamily="-84" charset="-122"/>
              </a:rPr>
              <a:t>D2=D3+d2=3.3cm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宋体" pitchFamily="-8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t>14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689366" y="1809647"/>
            <a:ext cx="8378434" cy="4362553"/>
            <a:chOff x="575390" y="1520973"/>
            <a:chExt cx="8378434" cy="4362553"/>
          </a:xfrm>
        </p:grpSpPr>
        <p:sp>
          <p:nvSpPr>
            <p:cNvPr id="19" name="Rounded Rectangle 18"/>
            <p:cNvSpPr/>
            <p:nvPr/>
          </p:nvSpPr>
          <p:spPr>
            <a:xfrm>
              <a:off x="7586757" y="2008193"/>
              <a:ext cx="512822" cy="327748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68582" rIns="137160" bIns="6858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7704633" y="2014398"/>
              <a:ext cx="290280" cy="309197"/>
            </a:xfrm>
            <a:prstGeom prst="ellipse">
              <a:avLst/>
            </a:prstGeom>
            <a:solidFill>
              <a:srgbClr val="FF7979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68582" rIns="137160" bIns="6858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117138" y="1520973"/>
              <a:ext cx="18366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charset="0"/>
                  <a:cs typeface="Times New Roman" panose="02020603050405020304" pitchFamily="18" charset="0"/>
                </a:rPr>
                <a:t>Key “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charset="0"/>
                  <a:cs typeface="Times New Roman" panose="02020603050405020304" pitchFamily="18" charset="0"/>
                </a:rPr>
                <a:t>Enter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charset="0"/>
                  <a:cs typeface="Times New Roman" panose="02020603050405020304" pitchFamily="18" charset="0"/>
                </a:rPr>
                <a:t>”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575390" y="1981200"/>
              <a:ext cx="8035210" cy="3902326"/>
              <a:chOff x="575390" y="1981200"/>
              <a:chExt cx="8035210" cy="3902326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575390" y="5029200"/>
                <a:ext cx="8035210" cy="854326"/>
                <a:chOff x="575390" y="5029200"/>
                <a:chExt cx="8035210" cy="854326"/>
              </a:xfrm>
            </p:grpSpPr>
            <p:cxnSp>
              <p:nvCxnSpPr>
                <p:cNvPr id="91" name="Straight Arrow Connector 90"/>
                <p:cNvCxnSpPr/>
                <p:nvPr/>
              </p:nvCxnSpPr>
              <p:spPr>
                <a:xfrm flipH="1">
                  <a:off x="4828445" y="5653763"/>
                  <a:ext cx="675932" cy="0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prstDash val="solid"/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Arrow Connector 91"/>
                <p:cNvCxnSpPr/>
                <p:nvPr/>
              </p:nvCxnSpPr>
              <p:spPr>
                <a:xfrm flipH="1">
                  <a:off x="4823915" y="5281418"/>
                  <a:ext cx="680462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prstDash val="sysDot"/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Rectangle 32"/>
                <p:cNvSpPr/>
                <p:nvPr/>
              </p:nvSpPr>
              <p:spPr>
                <a:xfrm>
                  <a:off x="5566013" y="5124746"/>
                  <a:ext cx="16674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  <a:ea typeface="宋体" charset="0"/>
                    </a:rPr>
                    <a:t>Estimated </a:t>
                  </a:r>
                  <a:r>
                    <a:rPr kumimoji="0" lang="en-US" sz="14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  <a:ea typeface="宋体" charset="0"/>
                    </a:rPr>
                    <a:t>subpath</a:t>
                  </a: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  <a:ea typeface="宋体" charset="0"/>
                  </a:endParaRPr>
                </a:p>
              </p:txBody>
            </p:sp>
            <p:sp>
              <p:nvSpPr>
                <p:cNvPr id="94" name="Rectangle 93"/>
                <p:cNvSpPr/>
                <p:nvPr/>
              </p:nvSpPr>
              <p:spPr>
                <a:xfrm>
                  <a:off x="5559765" y="5478451"/>
                  <a:ext cx="3050835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  <a:ea typeface="宋体" charset="0"/>
                    </a:rPr>
                    <a:t>Subpath</a:t>
                  </a: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  <a:ea typeface="宋体" charset="0"/>
                    </a:rPr>
                    <a:t> of candidate PIN sequence</a:t>
                  </a:r>
                </a:p>
              </p:txBody>
            </p:sp>
            <p:sp>
              <p:nvSpPr>
                <p:cNvPr id="96" name="Diamond 95"/>
                <p:cNvSpPr/>
                <p:nvPr/>
              </p:nvSpPr>
              <p:spPr>
                <a:xfrm>
                  <a:off x="732991" y="5125675"/>
                  <a:ext cx="230976" cy="252052"/>
                </a:xfrm>
                <a:prstGeom prst="diamond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endParaRPr>
                </a:p>
              </p:txBody>
            </p:sp>
            <p:sp>
              <p:nvSpPr>
                <p:cNvPr id="98" name="Rectangle 97"/>
                <p:cNvSpPr/>
                <p:nvPr/>
              </p:nvSpPr>
              <p:spPr>
                <a:xfrm>
                  <a:off x="1260201" y="5111690"/>
                  <a:ext cx="3318537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  <a:ea typeface="宋体" charset="0"/>
                    </a:rPr>
                    <a:t>Estimated starting position of a </a:t>
                  </a:r>
                  <a:r>
                    <a:rPr kumimoji="0" lang="en-US" sz="14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  <a:ea typeface="宋体" charset="0"/>
                    </a:rPr>
                    <a:t>subpath</a:t>
                  </a: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  <a:ea typeface="宋体" charset="0"/>
                  </a:endParaRPr>
                </a:p>
              </p:txBody>
            </p:sp>
            <p:sp>
              <p:nvSpPr>
                <p:cNvPr id="100" name="Oval 99"/>
                <p:cNvSpPr/>
                <p:nvPr/>
              </p:nvSpPr>
              <p:spPr>
                <a:xfrm>
                  <a:off x="723993" y="5511077"/>
                  <a:ext cx="234904" cy="250212"/>
                </a:xfrm>
                <a:prstGeom prst="ellipse">
                  <a:avLst/>
                </a:prstGeom>
                <a:solidFill>
                  <a:srgbClr val="FF7979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37160" tIns="68582" rIns="137160" bIns="6858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1260201" y="5503201"/>
                  <a:ext cx="1548822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  <a:ea typeface="宋体" charset="0"/>
                    </a:rPr>
                    <a:t>Real key position</a:t>
                  </a:r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575390" y="5029200"/>
                  <a:ext cx="8023187" cy="854326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endParaRPr>
                </a:p>
              </p:txBody>
            </p:sp>
          </p:grpSp>
          <p:sp>
            <p:nvSpPr>
              <p:cNvPr id="25" name="Oval 24"/>
              <p:cNvSpPr/>
              <p:nvPr/>
            </p:nvSpPr>
            <p:spPr>
              <a:xfrm>
                <a:off x="4384076" y="1981200"/>
                <a:ext cx="354383" cy="354383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rPr>
                  <a:t>1</a:t>
                </a: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5454605" y="1981200"/>
                <a:ext cx="354383" cy="354383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rPr>
                  <a:t>2</a:t>
                </a: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6450358" y="1981200"/>
                <a:ext cx="354383" cy="354383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rPr>
                  <a:t>3</a:t>
                </a:r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4384076" y="2846017"/>
                <a:ext cx="354383" cy="354383"/>
              </a:xfrm>
              <a:prstGeom prst="ellipse">
                <a:avLst/>
              </a:prstGeom>
              <a:solidFill>
                <a:srgbClr val="EB7778"/>
              </a:solidFill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rPr>
                  <a:t>4</a:t>
                </a: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5454605" y="2846017"/>
                <a:ext cx="354383" cy="354383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rPr>
                  <a:t>5</a:t>
                </a:r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6450358" y="2846017"/>
                <a:ext cx="354383" cy="354383"/>
              </a:xfrm>
              <a:prstGeom prst="ellipse">
                <a:avLst/>
              </a:prstGeom>
              <a:solidFill>
                <a:srgbClr val="EB7778"/>
              </a:solidFill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rPr>
                  <a:t>6</a:t>
                </a: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4384076" y="3733800"/>
                <a:ext cx="354383" cy="354383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rPr>
                  <a:t>7</a:t>
                </a: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5454605" y="3733800"/>
                <a:ext cx="354383" cy="354383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rPr>
                  <a:t>8</a:t>
                </a: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6450358" y="3733800"/>
                <a:ext cx="354383" cy="354383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rPr>
                  <a:t>9</a:t>
                </a:r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5454605" y="4495800"/>
                <a:ext cx="354383" cy="354383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rPr>
                  <a:t>0</a:t>
                </a:r>
              </a:p>
            </p:txBody>
          </p:sp>
        </p:grpSp>
      </p:grpSp>
      <p:grpSp>
        <p:nvGrpSpPr>
          <p:cNvPr id="34" name="Group 33"/>
          <p:cNvGrpSpPr/>
          <p:nvPr/>
        </p:nvGrpSpPr>
        <p:grpSpPr>
          <a:xfrm>
            <a:off x="6553200" y="2476734"/>
            <a:ext cx="1447800" cy="1321598"/>
            <a:chOff x="6439224" y="2188060"/>
            <a:chExt cx="1447800" cy="1321598"/>
          </a:xfrm>
        </p:grpSpPr>
        <p:sp>
          <p:nvSpPr>
            <p:cNvPr id="8" name="TextBox 7"/>
            <p:cNvSpPr txBox="1"/>
            <p:nvPr/>
          </p:nvSpPr>
          <p:spPr>
            <a:xfrm>
              <a:off x="6439224" y="3140326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d3=1.2cm</a:t>
              </a:r>
            </a:p>
          </p:txBody>
        </p:sp>
        <p:cxnSp>
          <p:nvCxnSpPr>
            <p:cNvPr id="73" name="Straight Arrow Connector 72"/>
            <p:cNvCxnSpPr/>
            <p:nvPr/>
          </p:nvCxnSpPr>
          <p:spPr>
            <a:xfrm flipH="1">
              <a:off x="6658784" y="2188060"/>
              <a:ext cx="1166530" cy="841622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4753656" y="2007384"/>
            <a:ext cx="1959004" cy="1280296"/>
            <a:chOff x="4356045" y="1877977"/>
            <a:chExt cx="1959004" cy="1280296"/>
          </a:xfrm>
        </p:grpSpPr>
        <p:sp>
          <p:nvSpPr>
            <p:cNvPr id="52" name="Diamond 51"/>
            <p:cNvSpPr/>
            <p:nvPr/>
          </p:nvSpPr>
          <p:spPr>
            <a:xfrm rot="20785513">
              <a:off x="4356045" y="1877977"/>
              <a:ext cx="256411" cy="279808"/>
            </a:xfrm>
            <a:prstGeom prst="diamond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4479189" y="2004193"/>
              <a:ext cx="1835860" cy="1154080"/>
              <a:chOff x="339087" y="3004676"/>
              <a:chExt cx="1835860" cy="1154080"/>
            </a:xfrm>
          </p:grpSpPr>
          <p:sp>
            <p:nvSpPr>
              <p:cNvPr id="54" name="Rectangle 53"/>
              <p:cNvSpPr/>
              <p:nvPr/>
            </p:nvSpPr>
            <p:spPr>
              <a:xfrm rot="1876016">
                <a:off x="621015" y="3605621"/>
                <a:ext cx="1133644" cy="369332"/>
              </a:xfrm>
              <a:prstGeom prst="rect">
                <a:avLst/>
              </a:prstGeom>
              <a:ln>
                <a:noFill/>
                <a:prstDash val="sysDot"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charset="0"/>
                    <a:cs typeface="Times New Roman" panose="02020603050405020304" pitchFamily="18" charset="0"/>
                  </a:rPr>
                  <a:t>Subpath2</a:t>
                </a: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endParaRPr>
              </a:p>
            </p:txBody>
          </p:sp>
          <p:cxnSp>
            <p:nvCxnSpPr>
              <p:cNvPr id="55" name="Straight Arrow Connector 54"/>
              <p:cNvCxnSpPr/>
              <p:nvPr/>
            </p:nvCxnSpPr>
            <p:spPr>
              <a:xfrm flipH="1" flipV="1">
                <a:off x="339087" y="3004676"/>
                <a:ext cx="1835860" cy="115408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prstDash val="sysDot"/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10"/>
          <p:cNvGrpSpPr/>
          <p:nvPr/>
        </p:nvGrpSpPr>
        <p:grpSpPr>
          <a:xfrm>
            <a:off x="4191000" y="2070430"/>
            <a:ext cx="2514600" cy="1727902"/>
            <a:chOff x="4191000" y="2070430"/>
            <a:chExt cx="2514600" cy="1727902"/>
          </a:xfrm>
        </p:grpSpPr>
        <p:grpSp>
          <p:nvGrpSpPr>
            <p:cNvPr id="56" name="Group 55"/>
            <p:cNvGrpSpPr/>
            <p:nvPr/>
          </p:nvGrpSpPr>
          <p:grpSpPr>
            <a:xfrm>
              <a:off x="4191000" y="2070430"/>
              <a:ext cx="2514600" cy="1230570"/>
              <a:chOff x="3922911" y="2047416"/>
              <a:chExt cx="2514600" cy="1230570"/>
            </a:xfrm>
          </p:grpSpPr>
          <p:cxnSp>
            <p:nvCxnSpPr>
              <p:cNvPr id="57" name="Straight Connector 56"/>
              <p:cNvCxnSpPr/>
              <p:nvPr/>
            </p:nvCxnSpPr>
            <p:spPr>
              <a:xfrm flipV="1">
                <a:off x="4400753" y="2147725"/>
                <a:ext cx="203362" cy="1117552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flipH="1" flipV="1">
                <a:off x="4075311" y="2047416"/>
                <a:ext cx="532083" cy="10031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flipH="1" flipV="1">
                <a:off x="3922911" y="3200873"/>
                <a:ext cx="472765" cy="61469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 flipH="1">
                <a:off x="4054334" y="2088774"/>
                <a:ext cx="181606" cy="112121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 flipH="1" flipV="1">
                <a:off x="4391989" y="3260045"/>
                <a:ext cx="2045522" cy="17941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prstDash val="solid"/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TextBox 61"/>
            <p:cNvSpPr txBox="1"/>
            <p:nvPr/>
          </p:nvSpPr>
          <p:spPr>
            <a:xfrm>
              <a:off x="4572000" y="3429000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d2=2.1cm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0377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07"/>
    </mc:Choice>
    <mc:Fallback xmlns="">
      <p:transition xmlns:p14="http://schemas.microsoft.com/office/powerpoint/2010/main" spd="slow" advTm="27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Point-wise Euclidean Distance Accumulation</a:t>
            </a:r>
          </a:p>
        </p:txBody>
      </p:sp>
      <p:sp>
        <p:nvSpPr>
          <p:cNvPr id="37" name="Content Placeholder 2"/>
          <p:cNvSpPr txBox="1">
            <a:spLocks/>
          </p:cNvSpPr>
          <p:nvPr/>
        </p:nvSpPr>
        <p:spPr bwMode="auto">
          <a:xfrm>
            <a:off x="533400" y="1143001"/>
            <a:ext cx="7315200" cy="495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宋体" pitchFamily="-84" charset="-122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宋体" pitchFamily="-84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宋体" pitchFamily="-84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宋体" pitchFamily="-84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宋体" pitchFamily="-84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宋体" pitchFamily="-84" charset="-122"/>
              </a:rPr>
              <a:t>Example of candidate sequence 846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宋体" pitchFamily="-84" charset="-122"/>
              </a:rPr>
              <a:t>The third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宋体" pitchFamily="-84" charset="-122"/>
              </a:rPr>
              <a:t>subpath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宋体" pitchFamily="-84" charset="-122"/>
              </a:rPr>
              <a:t>: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宋体" pitchFamily="-84" charset="-122"/>
              </a:rPr>
              <a:t>d3= 1.2cm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宋体" pitchFamily="-84" charset="-122"/>
              </a:rPr>
              <a:t>D3=d3=1.2cm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宋体" pitchFamily="-84" charset="-122"/>
              </a:rPr>
              <a:t>The second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宋体" pitchFamily="-84" charset="-122"/>
              </a:rPr>
              <a:t>subpath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宋体" pitchFamily="-84" charset="-122"/>
              </a:rPr>
              <a:t>: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宋体" pitchFamily="-84" charset="-122"/>
              </a:rPr>
              <a:t>d2=2.1cm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宋体" pitchFamily="-84" charset="-122"/>
              </a:rPr>
              <a:t>D2=D3+d2=3.3cm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宋体" pitchFamily="-84" charset="-122"/>
              </a:rPr>
              <a:t>The first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宋体" pitchFamily="-84" charset="-122"/>
              </a:rPr>
              <a:t>subpath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宋体" pitchFamily="-84" charset="-122"/>
            </a:endParaRP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宋体" pitchFamily="-84" charset="-122"/>
              </a:rPr>
              <a:t>d1=0.8cm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50000"/>
                  </a:srgbClr>
                </a:solidFill>
                <a:effectLst/>
                <a:uLnTx/>
                <a:uFillTx/>
                <a:latin typeface="Arial"/>
                <a:ea typeface="宋体"/>
                <a:cs typeface="宋体" pitchFamily="-84" charset="-122"/>
              </a:rPr>
              <a:t>D1=D2+d1=4.1cm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宋体" pitchFamily="-8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t>15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689366" y="1809647"/>
            <a:ext cx="8378434" cy="4362553"/>
            <a:chOff x="575390" y="1520973"/>
            <a:chExt cx="8378434" cy="4362553"/>
          </a:xfrm>
        </p:grpSpPr>
        <p:sp>
          <p:nvSpPr>
            <p:cNvPr id="19" name="Rounded Rectangle 18"/>
            <p:cNvSpPr/>
            <p:nvPr/>
          </p:nvSpPr>
          <p:spPr>
            <a:xfrm>
              <a:off x="7586757" y="2008193"/>
              <a:ext cx="512822" cy="327748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68582" rIns="137160" bIns="6858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7704633" y="2014398"/>
              <a:ext cx="290280" cy="309197"/>
            </a:xfrm>
            <a:prstGeom prst="ellipse">
              <a:avLst/>
            </a:prstGeom>
            <a:solidFill>
              <a:srgbClr val="FF7979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68582" rIns="137160" bIns="6858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117138" y="1520973"/>
              <a:ext cx="18366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charset="0"/>
                  <a:cs typeface="Times New Roman" panose="02020603050405020304" pitchFamily="18" charset="0"/>
                </a:rPr>
                <a:t>Key “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charset="0"/>
                  <a:cs typeface="Times New Roman" panose="02020603050405020304" pitchFamily="18" charset="0"/>
                </a:rPr>
                <a:t>Enter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charset="0"/>
                  <a:cs typeface="Times New Roman" panose="02020603050405020304" pitchFamily="18" charset="0"/>
                </a:rPr>
                <a:t>”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575390" y="1981200"/>
              <a:ext cx="8035210" cy="3902326"/>
              <a:chOff x="575390" y="1981200"/>
              <a:chExt cx="8035210" cy="3902326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575390" y="5029200"/>
                <a:ext cx="8035210" cy="854326"/>
                <a:chOff x="575390" y="5029200"/>
                <a:chExt cx="8035210" cy="854326"/>
              </a:xfrm>
            </p:grpSpPr>
            <p:cxnSp>
              <p:nvCxnSpPr>
                <p:cNvPr id="91" name="Straight Arrow Connector 90"/>
                <p:cNvCxnSpPr/>
                <p:nvPr/>
              </p:nvCxnSpPr>
              <p:spPr>
                <a:xfrm flipH="1">
                  <a:off x="4828445" y="5653763"/>
                  <a:ext cx="675932" cy="0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prstDash val="solid"/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Arrow Connector 91"/>
                <p:cNvCxnSpPr/>
                <p:nvPr/>
              </p:nvCxnSpPr>
              <p:spPr>
                <a:xfrm flipH="1">
                  <a:off x="4823915" y="5281418"/>
                  <a:ext cx="680462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prstDash val="sysDot"/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Rectangle 32"/>
                <p:cNvSpPr/>
                <p:nvPr/>
              </p:nvSpPr>
              <p:spPr>
                <a:xfrm>
                  <a:off x="5566013" y="5124746"/>
                  <a:ext cx="16674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  <a:ea typeface="宋体" charset="0"/>
                    </a:rPr>
                    <a:t>Estimated </a:t>
                  </a:r>
                  <a:r>
                    <a:rPr kumimoji="0" lang="en-US" sz="14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  <a:ea typeface="宋体" charset="0"/>
                    </a:rPr>
                    <a:t>subpath</a:t>
                  </a: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  <a:ea typeface="宋体" charset="0"/>
                  </a:endParaRPr>
                </a:p>
              </p:txBody>
            </p:sp>
            <p:sp>
              <p:nvSpPr>
                <p:cNvPr id="94" name="Rectangle 93"/>
                <p:cNvSpPr/>
                <p:nvPr/>
              </p:nvSpPr>
              <p:spPr>
                <a:xfrm>
                  <a:off x="5559765" y="5478451"/>
                  <a:ext cx="3050835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  <a:ea typeface="宋体" charset="0"/>
                    </a:rPr>
                    <a:t>Subpath</a:t>
                  </a: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  <a:ea typeface="宋体" charset="0"/>
                    </a:rPr>
                    <a:t> of candidate PIN sequence</a:t>
                  </a:r>
                </a:p>
              </p:txBody>
            </p:sp>
            <p:sp>
              <p:nvSpPr>
                <p:cNvPr id="96" name="Diamond 95"/>
                <p:cNvSpPr/>
                <p:nvPr/>
              </p:nvSpPr>
              <p:spPr>
                <a:xfrm>
                  <a:off x="732991" y="5125675"/>
                  <a:ext cx="230976" cy="252052"/>
                </a:xfrm>
                <a:prstGeom prst="diamond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endParaRPr>
                </a:p>
              </p:txBody>
            </p:sp>
            <p:sp>
              <p:nvSpPr>
                <p:cNvPr id="98" name="Rectangle 97"/>
                <p:cNvSpPr/>
                <p:nvPr/>
              </p:nvSpPr>
              <p:spPr>
                <a:xfrm>
                  <a:off x="1260201" y="5111690"/>
                  <a:ext cx="3318537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  <a:ea typeface="宋体" charset="0"/>
                    </a:rPr>
                    <a:t>Estimated starting position of a </a:t>
                  </a:r>
                  <a:r>
                    <a:rPr kumimoji="0" lang="en-US" sz="14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  <a:ea typeface="宋体" charset="0"/>
                    </a:rPr>
                    <a:t>subpath</a:t>
                  </a: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  <a:ea typeface="宋体" charset="0"/>
                  </a:endParaRPr>
                </a:p>
              </p:txBody>
            </p:sp>
            <p:sp>
              <p:nvSpPr>
                <p:cNvPr id="100" name="Oval 99"/>
                <p:cNvSpPr/>
                <p:nvPr/>
              </p:nvSpPr>
              <p:spPr>
                <a:xfrm>
                  <a:off x="723993" y="5511077"/>
                  <a:ext cx="234904" cy="250212"/>
                </a:xfrm>
                <a:prstGeom prst="ellipse">
                  <a:avLst/>
                </a:prstGeom>
                <a:solidFill>
                  <a:srgbClr val="FF7979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37160" tIns="68582" rIns="137160" bIns="6858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1260201" y="5503201"/>
                  <a:ext cx="1548822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charset="0"/>
                      <a:ea typeface="宋体" charset="0"/>
                    </a:rPr>
                    <a:t>Real key position</a:t>
                  </a:r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575390" y="5029200"/>
                  <a:ext cx="8023187" cy="854326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endParaRPr>
                </a:p>
              </p:txBody>
            </p:sp>
          </p:grpSp>
          <p:sp>
            <p:nvSpPr>
              <p:cNvPr id="25" name="Oval 24"/>
              <p:cNvSpPr/>
              <p:nvPr/>
            </p:nvSpPr>
            <p:spPr>
              <a:xfrm>
                <a:off x="4384076" y="1981200"/>
                <a:ext cx="354383" cy="354383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rPr>
                  <a:t>1</a:t>
                </a: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5454605" y="1981200"/>
                <a:ext cx="354383" cy="354383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rPr>
                  <a:t>2</a:t>
                </a: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6450358" y="1981200"/>
                <a:ext cx="354383" cy="354383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rPr>
                  <a:t>3</a:t>
                </a:r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4384076" y="2846017"/>
                <a:ext cx="354383" cy="354383"/>
              </a:xfrm>
              <a:prstGeom prst="ellipse">
                <a:avLst/>
              </a:prstGeom>
              <a:solidFill>
                <a:srgbClr val="EB7778"/>
              </a:solidFill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rPr>
                  <a:t>4</a:t>
                </a: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5454605" y="2846017"/>
                <a:ext cx="354383" cy="354383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rPr>
                  <a:t>5</a:t>
                </a:r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6450358" y="2846017"/>
                <a:ext cx="354383" cy="354383"/>
              </a:xfrm>
              <a:prstGeom prst="ellipse">
                <a:avLst/>
              </a:prstGeom>
              <a:solidFill>
                <a:srgbClr val="EB7778"/>
              </a:solidFill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rPr>
                  <a:t>6</a:t>
                </a: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4384076" y="3733800"/>
                <a:ext cx="354383" cy="354383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rPr>
                  <a:t>7</a:t>
                </a: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5454605" y="3733800"/>
                <a:ext cx="354383" cy="354383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rPr>
                  <a:t>8</a:t>
                </a: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6450358" y="3733800"/>
                <a:ext cx="354383" cy="354383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rPr>
                  <a:t>9</a:t>
                </a:r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5454605" y="4495800"/>
                <a:ext cx="354383" cy="354383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rPr>
                  <a:t>0</a:t>
                </a:r>
              </a:p>
            </p:txBody>
          </p:sp>
        </p:grpSp>
      </p:grpSp>
      <p:grpSp>
        <p:nvGrpSpPr>
          <p:cNvPr id="34" name="Group 33"/>
          <p:cNvGrpSpPr/>
          <p:nvPr/>
        </p:nvGrpSpPr>
        <p:grpSpPr>
          <a:xfrm>
            <a:off x="6553200" y="2476734"/>
            <a:ext cx="1447800" cy="1321598"/>
            <a:chOff x="6439224" y="2188060"/>
            <a:chExt cx="1447800" cy="1321598"/>
          </a:xfrm>
        </p:grpSpPr>
        <p:sp>
          <p:nvSpPr>
            <p:cNvPr id="8" name="TextBox 7"/>
            <p:cNvSpPr txBox="1"/>
            <p:nvPr/>
          </p:nvSpPr>
          <p:spPr>
            <a:xfrm>
              <a:off x="6439224" y="3140326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d3=1.2cm</a:t>
              </a:r>
            </a:p>
          </p:txBody>
        </p:sp>
        <p:cxnSp>
          <p:nvCxnSpPr>
            <p:cNvPr id="73" name="Straight Arrow Connector 72"/>
            <p:cNvCxnSpPr/>
            <p:nvPr/>
          </p:nvCxnSpPr>
          <p:spPr>
            <a:xfrm flipH="1">
              <a:off x="6658784" y="2188060"/>
              <a:ext cx="1166530" cy="841622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4660078" y="2743200"/>
            <a:ext cx="2045522" cy="557800"/>
            <a:chOff x="4660078" y="2743200"/>
            <a:chExt cx="2045522" cy="557800"/>
          </a:xfrm>
        </p:grpSpPr>
        <p:cxnSp>
          <p:nvCxnSpPr>
            <p:cNvPr id="61" name="Straight Arrow Connector 60"/>
            <p:cNvCxnSpPr/>
            <p:nvPr/>
          </p:nvCxnSpPr>
          <p:spPr>
            <a:xfrm flipH="1" flipV="1">
              <a:off x="4660078" y="3283059"/>
              <a:ext cx="2045522" cy="17941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4953000" y="2743200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d2=2.1cm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 rot="20633048">
            <a:off x="3864588" y="3391090"/>
            <a:ext cx="1358737" cy="1094644"/>
            <a:chOff x="3379474" y="3322522"/>
            <a:chExt cx="1358737" cy="1094644"/>
          </a:xfrm>
        </p:grpSpPr>
        <p:sp>
          <p:nvSpPr>
            <p:cNvPr id="64" name="Diamond 63"/>
            <p:cNvSpPr/>
            <p:nvPr/>
          </p:nvSpPr>
          <p:spPr>
            <a:xfrm rot="1980048">
              <a:off x="4457302" y="4137358"/>
              <a:ext cx="256411" cy="279808"/>
            </a:xfrm>
            <a:prstGeom prst="diamond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rot="966952">
              <a:off x="4200345" y="3322522"/>
              <a:ext cx="537866" cy="910215"/>
            </a:xfrm>
            <a:prstGeom prst="straightConnector1">
              <a:avLst/>
            </a:prstGeom>
            <a:ln w="57150">
              <a:solidFill>
                <a:schemeClr val="tx1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65"/>
            <p:cNvSpPr/>
            <p:nvPr/>
          </p:nvSpPr>
          <p:spPr>
            <a:xfrm rot="1001995">
              <a:off x="3379474" y="3479268"/>
              <a:ext cx="1133644" cy="369332"/>
            </a:xfrm>
            <a:prstGeom prst="rect">
              <a:avLst/>
            </a:prstGeom>
            <a:ln>
              <a:noFill/>
              <a:prstDash val="sysDot"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charset="0"/>
                  <a:cs typeface="Times New Roman" panose="02020603050405020304" pitchFamily="18" charset="0"/>
                </a:rPr>
                <a:t>Subpath1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659563" y="3289833"/>
            <a:ext cx="2503237" cy="1499099"/>
            <a:chOff x="4659563" y="3289833"/>
            <a:chExt cx="2503237" cy="1499099"/>
          </a:xfrm>
        </p:grpSpPr>
        <p:grpSp>
          <p:nvGrpSpPr>
            <p:cNvPr id="67" name="Group 66"/>
            <p:cNvGrpSpPr/>
            <p:nvPr/>
          </p:nvGrpSpPr>
          <p:grpSpPr>
            <a:xfrm>
              <a:off x="4659563" y="3289833"/>
              <a:ext cx="1097868" cy="1420687"/>
              <a:chOff x="4354213" y="3269015"/>
              <a:chExt cx="1097868" cy="1420687"/>
            </a:xfrm>
          </p:grpSpPr>
          <p:cxnSp>
            <p:nvCxnSpPr>
              <p:cNvPr id="68" name="Straight Connector 67"/>
              <p:cNvCxnSpPr/>
              <p:nvPr/>
            </p:nvCxnSpPr>
            <p:spPr>
              <a:xfrm flipV="1">
                <a:off x="4843944" y="4193095"/>
                <a:ext cx="608137" cy="2708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flipV="1">
                <a:off x="5416444" y="4180909"/>
                <a:ext cx="0" cy="508793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flipH="1">
                <a:off x="4843944" y="4199953"/>
                <a:ext cx="6461" cy="489749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/>
              <p:cNvCxnSpPr/>
              <p:nvPr/>
            </p:nvCxnSpPr>
            <p:spPr>
              <a:xfrm flipH="1">
                <a:off x="4850405" y="4483026"/>
                <a:ext cx="569338" cy="259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/>
              <p:cNvCxnSpPr/>
              <p:nvPr/>
            </p:nvCxnSpPr>
            <p:spPr>
              <a:xfrm>
                <a:off x="4354213" y="3269015"/>
                <a:ext cx="1055437" cy="901167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prstDash val="solid"/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4" name="TextBox 73"/>
            <p:cNvSpPr txBox="1"/>
            <p:nvPr/>
          </p:nvSpPr>
          <p:spPr>
            <a:xfrm>
              <a:off x="5715000" y="4419600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d1=0.8cm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1219200" y="4572000"/>
            <a:ext cx="2743200" cy="381000"/>
          </a:xfrm>
          <a:prstGeom prst="rect">
            <a:avLst/>
          </a:prstGeom>
          <a:noFill/>
          <a:ln w="38100" cmpd="sng">
            <a:solidFill>
              <a:srgbClr val="009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607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9"/>
    </mc:Choice>
    <mc:Fallback xmlns="">
      <p:transition xmlns:p14="http://schemas.microsoft.com/office/powerpoint/2010/main" spd="slow" advTm="6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Tree-based Key Sequence Inference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t>16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3504438" y="1592058"/>
            <a:ext cx="1401770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charset="0"/>
                <a:cs typeface="Times New Roman" panose="02020603050405020304" pitchFamily="18" charset="0"/>
              </a:rPr>
              <a:t>“ENTER” key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2271194" y="1524000"/>
            <a:ext cx="1413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charset="0"/>
                <a:cs typeface="Times New Roman" panose="02020603050405020304" pitchFamily="18" charset="0"/>
              </a:rPr>
              <a:t>Root node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861208" y="1930612"/>
            <a:ext cx="4615792" cy="886782"/>
            <a:chOff x="1861208" y="2263919"/>
            <a:chExt cx="4615792" cy="886782"/>
          </a:xfrm>
        </p:grpSpPr>
        <p:sp>
          <p:nvSpPr>
            <p:cNvPr id="99" name="TextBox 98"/>
            <p:cNvSpPr txBox="1"/>
            <p:nvPr/>
          </p:nvSpPr>
          <p:spPr>
            <a:xfrm>
              <a:off x="2095854" y="2491612"/>
              <a:ext cx="2185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191100" y="2473063"/>
              <a:ext cx="1405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5586537" y="2465985"/>
              <a:ext cx="1064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charset="0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066508" y="2443659"/>
              <a:ext cx="2909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2754441" y="2477362"/>
              <a:ext cx="2185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4471256" y="2801035"/>
              <a:ext cx="63292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charset="0"/>
                  <a:cs typeface="Times New Roman" panose="02020603050405020304" pitchFamily="18" charset="0"/>
                </a:rPr>
                <a:t>……</a:t>
              </a: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3077788" y="2731785"/>
              <a:ext cx="69818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charset="0"/>
                  <a:cs typeface="Times New Roman" panose="02020603050405020304" pitchFamily="18" charset="0"/>
                </a:rPr>
                <a:t>……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112692" y="2437887"/>
              <a:ext cx="4055124" cy="472888"/>
              <a:chOff x="2738092" y="2514356"/>
              <a:chExt cx="4055124" cy="291830"/>
            </a:xfrm>
          </p:grpSpPr>
          <p:cxnSp>
            <p:nvCxnSpPr>
              <p:cNvPr id="92" name="Straight Arrow Connector 91"/>
              <p:cNvCxnSpPr/>
              <p:nvPr/>
            </p:nvCxnSpPr>
            <p:spPr bwMode="auto">
              <a:xfrm>
                <a:off x="4664000" y="2534709"/>
                <a:ext cx="0" cy="24680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4" name="Straight Connector 93"/>
              <p:cNvCxnSpPr/>
              <p:nvPr/>
            </p:nvCxnSpPr>
            <p:spPr bwMode="auto">
              <a:xfrm flipV="1">
                <a:off x="2738093" y="2518100"/>
                <a:ext cx="4055123" cy="8204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7" name="Straight Arrow Connector 96"/>
              <p:cNvCxnSpPr/>
              <p:nvPr/>
            </p:nvCxnSpPr>
            <p:spPr bwMode="auto">
              <a:xfrm>
                <a:off x="2738092" y="2514356"/>
                <a:ext cx="0" cy="267162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8" name="Straight Arrow Connector 97"/>
              <p:cNvCxnSpPr/>
              <p:nvPr/>
            </p:nvCxnSpPr>
            <p:spPr bwMode="auto">
              <a:xfrm>
                <a:off x="6793216" y="2527444"/>
                <a:ext cx="0" cy="27874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0" name="Straight Arrow Connector 119"/>
              <p:cNvCxnSpPr/>
              <p:nvPr/>
            </p:nvCxnSpPr>
            <p:spPr bwMode="auto">
              <a:xfrm>
                <a:off x="3369453" y="2527444"/>
                <a:ext cx="0" cy="254074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2" name="Straight Arrow Connector 161"/>
              <p:cNvCxnSpPr/>
              <p:nvPr/>
            </p:nvCxnSpPr>
            <p:spPr bwMode="auto">
              <a:xfrm>
                <a:off x="6151467" y="2521990"/>
                <a:ext cx="0" cy="284196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78" name="Straight Arrow Connector 177"/>
            <p:cNvCxnSpPr/>
            <p:nvPr/>
          </p:nvCxnSpPr>
          <p:spPr bwMode="auto">
            <a:xfrm>
              <a:off x="4038600" y="2263919"/>
              <a:ext cx="0" cy="24301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" name="TextBox 4"/>
            <p:cNvSpPr txBox="1"/>
            <p:nvPr/>
          </p:nvSpPr>
          <p:spPr>
            <a:xfrm>
              <a:off x="1861208" y="2873702"/>
              <a:ext cx="533400" cy="276999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D(K</a:t>
              </a:r>
              <a:r>
                <a:rPr kumimoji="0" lang="en-US" sz="1200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1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)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2471244" y="2873702"/>
              <a:ext cx="533400" cy="276999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D(K</a:t>
              </a:r>
              <a:r>
                <a:rPr kumimoji="0" lang="en-US" sz="1200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2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)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3776720" y="2873702"/>
              <a:ext cx="533400" cy="276999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D(K</a:t>
              </a:r>
              <a:r>
                <a:rPr kumimoji="0" lang="en-US" sz="1200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6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)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5257800" y="2873702"/>
              <a:ext cx="533400" cy="276999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D(K</a:t>
              </a:r>
              <a:r>
                <a:rPr kumimoji="0" lang="en-US" sz="1200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9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)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5943600" y="2873702"/>
              <a:ext cx="533400" cy="276999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D(K</a:t>
              </a:r>
              <a:r>
                <a:rPr kumimoji="0" lang="en-US" sz="1200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0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)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66800" y="2780472"/>
            <a:ext cx="6477000" cy="820820"/>
            <a:chOff x="1066800" y="3113779"/>
            <a:chExt cx="6477000" cy="820820"/>
          </a:xfrm>
        </p:grpSpPr>
        <p:sp>
          <p:nvSpPr>
            <p:cNvPr id="111" name="TextBox 110"/>
            <p:cNvSpPr txBox="1"/>
            <p:nvPr/>
          </p:nvSpPr>
          <p:spPr>
            <a:xfrm>
              <a:off x="2702990" y="3334435"/>
              <a:ext cx="18155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charset="0"/>
                  <a:cs typeface="Times New Roman" panose="02020603050405020304" pitchFamily="18" charset="0"/>
                </a:rPr>
                <a:t>4</a:t>
              </a:r>
              <a:endPara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charset="0"/>
                <a:cs typeface="Times New Roman" panose="02020603050405020304" pitchFamily="18" charset="0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3149441" y="3564011"/>
              <a:ext cx="6140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charset="0"/>
                  <a:cs typeface="Times New Roman" panose="02020603050405020304" pitchFamily="18" charset="0"/>
                </a:rPr>
                <a:t>……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5325620" y="3302139"/>
              <a:ext cx="218577" cy="323165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7187657" y="3277819"/>
              <a:ext cx="21857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6088467" y="3546742"/>
              <a:ext cx="6297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charset="0"/>
                  <a:cs typeface="Times New Roman" panose="02020603050405020304" pitchFamily="18" charset="0"/>
                </a:rPr>
                <a:t>……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1407778" y="3311331"/>
              <a:ext cx="15004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charset="0"/>
                  <a:cs typeface="Times New Roman" panose="02020603050405020304" pitchFamily="18" charset="0"/>
                </a:rPr>
                <a:t>1</a:t>
              </a: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charset="0"/>
                <a:cs typeface="Times New Roman" panose="02020603050405020304" pitchFamily="18" charset="0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4278997" y="3316588"/>
              <a:ext cx="11616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charset="0"/>
                  <a:cs typeface="Times New Roman" panose="02020603050405020304" pitchFamily="18" charset="0"/>
                </a:rPr>
                <a:t>0</a:t>
              </a: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charset="0"/>
                <a:cs typeface="Times New Roman" panose="02020603050405020304" pitchFamily="18" charset="0"/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1752600" y="3576606"/>
              <a:ext cx="64594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charset="0"/>
                  <a:cs typeface="Times New Roman" panose="02020603050405020304" pitchFamily="18" charset="0"/>
                </a:rPr>
                <a:t>……</a:t>
              </a:r>
            </a:p>
          </p:txBody>
        </p:sp>
        <p:cxnSp>
          <p:nvCxnSpPr>
            <p:cNvPr id="93" name="Straight Arrow Connector 92"/>
            <p:cNvCxnSpPr/>
            <p:nvPr/>
          </p:nvCxnSpPr>
          <p:spPr bwMode="auto">
            <a:xfrm>
              <a:off x="3938262" y="3137246"/>
              <a:ext cx="0" cy="19862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2" name="Straight Connector 111"/>
            <p:cNvCxnSpPr/>
            <p:nvPr/>
          </p:nvCxnSpPr>
          <p:spPr bwMode="auto">
            <a:xfrm>
              <a:off x="5266750" y="3308873"/>
              <a:ext cx="1904315" cy="401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4" name="Straight Arrow Connector 113"/>
            <p:cNvCxnSpPr/>
            <p:nvPr/>
          </p:nvCxnSpPr>
          <p:spPr bwMode="auto">
            <a:xfrm>
              <a:off x="7171065" y="3302062"/>
              <a:ext cx="0" cy="32807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9" name="Straight Connector 128"/>
            <p:cNvCxnSpPr/>
            <p:nvPr/>
          </p:nvCxnSpPr>
          <p:spPr bwMode="auto">
            <a:xfrm>
              <a:off x="1407900" y="3326017"/>
              <a:ext cx="2804267" cy="985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3" name="Straight Arrow Connector 152"/>
            <p:cNvCxnSpPr/>
            <p:nvPr/>
          </p:nvCxnSpPr>
          <p:spPr bwMode="auto">
            <a:xfrm>
              <a:off x="1407900" y="3319041"/>
              <a:ext cx="0" cy="32807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5" name="Straight Arrow Connector 154"/>
            <p:cNvCxnSpPr/>
            <p:nvPr/>
          </p:nvCxnSpPr>
          <p:spPr bwMode="auto">
            <a:xfrm>
              <a:off x="4198644" y="3328488"/>
              <a:ext cx="0" cy="32840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6" name="Straight Arrow Connector 165"/>
            <p:cNvCxnSpPr/>
            <p:nvPr/>
          </p:nvCxnSpPr>
          <p:spPr bwMode="auto">
            <a:xfrm>
              <a:off x="5258916" y="3308875"/>
              <a:ext cx="0" cy="32807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7" name="Straight Arrow Connector 166"/>
            <p:cNvCxnSpPr/>
            <p:nvPr/>
          </p:nvCxnSpPr>
          <p:spPr bwMode="auto">
            <a:xfrm>
              <a:off x="2689332" y="3328815"/>
              <a:ext cx="0" cy="32807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5" name="Straight Arrow Connector 174"/>
            <p:cNvCxnSpPr/>
            <p:nvPr/>
          </p:nvCxnSpPr>
          <p:spPr bwMode="auto">
            <a:xfrm>
              <a:off x="5517023" y="3113779"/>
              <a:ext cx="0" cy="19509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8" name="TextBox 157"/>
            <p:cNvSpPr txBox="1"/>
            <p:nvPr/>
          </p:nvSpPr>
          <p:spPr>
            <a:xfrm>
              <a:off x="1066800" y="3657600"/>
              <a:ext cx="685800" cy="276999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D(K</a:t>
              </a:r>
              <a:r>
                <a:rPr kumimoji="0" lang="en-US" sz="1200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1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,K</a:t>
              </a:r>
              <a:r>
                <a:rPr kumimoji="0" lang="en-US" sz="1200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6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)</a:t>
              </a: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2362200" y="3657600"/>
              <a:ext cx="685800" cy="276999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D(K</a:t>
              </a:r>
              <a:r>
                <a:rPr kumimoji="0" lang="en-US" sz="1200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4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,K</a:t>
              </a:r>
              <a:r>
                <a:rPr kumimoji="0" lang="en-US" sz="1200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6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)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3810000" y="3657600"/>
              <a:ext cx="685800" cy="276999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D(K</a:t>
              </a:r>
              <a:r>
                <a:rPr kumimoji="0" lang="en-US" sz="1200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0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,K</a:t>
              </a:r>
              <a:r>
                <a:rPr kumimoji="0" lang="en-US" sz="1200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6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)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4931104" y="3657600"/>
              <a:ext cx="685800" cy="276999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D(K</a:t>
              </a:r>
              <a:r>
                <a:rPr kumimoji="0" lang="en-US" sz="1200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1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,K</a:t>
              </a:r>
              <a:r>
                <a:rPr kumimoji="0" lang="en-US" sz="1200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9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)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6858000" y="3657600"/>
              <a:ext cx="685800" cy="276999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D(K</a:t>
              </a:r>
              <a:r>
                <a:rPr kumimoji="0" lang="en-US" sz="1200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0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,K</a:t>
              </a:r>
              <a:r>
                <a:rPr kumimoji="0" lang="en-US" sz="1200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9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)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81000" y="3254060"/>
            <a:ext cx="8678485" cy="1413064"/>
            <a:chOff x="381000" y="3587367"/>
            <a:chExt cx="8678485" cy="1413064"/>
          </a:xfrm>
        </p:grpSpPr>
        <p:sp>
          <p:nvSpPr>
            <p:cNvPr id="117" name="TextBox 116"/>
            <p:cNvSpPr txBox="1"/>
            <p:nvPr/>
          </p:nvSpPr>
          <p:spPr>
            <a:xfrm>
              <a:off x="7086600" y="4456187"/>
              <a:ext cx="572831" cy="293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charset="0"/>
                  <a:cs typeface="Times New Roman" panose="02020603050405020304" pitchFamily="18" charset="0"/>
                </a:rPr>
                <a:t>……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5558956" y="4452965"/>
              <a:ext cx="58109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charset="0"/>
                  <a:cs typeface="Times New Roman" panose="02020603050405020304" pitchFamily="18" charset="0"/>
                </a:rPr>
                <a:t>……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2767346" y="4495800"/>
              <a:ext cx="66165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charset="0"/>
                  <a:cs typeface="Times New Roman" panose="02020603050405020304" pitchFamily="18" charset="0"/>
                </a:rPr>
                <a:t>……</a:t>
              </a: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665327" y="4126676"/>
              <a:ext cx="7584692" cy="629163"/>
              <a:chOff x="665327" y="4110843"/>
              <a:chExt cx="7584692" cy="345150"/>
            </a:xfrm>
          </p:grpSpPr>
          <p:sp>
            <p:nvSpPr>
              <p:cNvPr id="118" name="TextBox 117"/>
              <p:cNvSpPr txBox="1"/>
              <p:nvPr/>
            </p:nvSpPr>
            <p:spPr>
              <a:xfrm>
                <a:off x="2158945" y="4129154"/>
                <a:ext cx="92396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5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charset="0"/>
                    <a:cs typeface="Times New Roman" panose="02020603050405020304" pitchFamily="18" charset="0"/>
                  </a:rPr>
                  <a:t>8</a:t>
                </a:r>
                <a:endPara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2" name="Straight Connector 121"/>
              <p:cNvCxnSpPr/>
              <p:nvPr/>
            </p:nvCxnSpPr>
            <p:spPr bwMode="auto">
              <a:xfrm>
                <a:off x="5096676" y="4121984"/>
                <a:ext cx="3149738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3" name="Straight Arrow Connector 122"/>
              <p:cNvCxnSpPr/>
              <p:nvPr/>
            </p:nvCxnSpPr>
            <p:spPr bwMode="auto">
              <a:xfrm>
                <a:off x="8250019" y="4118085"/>
                <a:ext cx="0" cy="22647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24" name="TextBox 123"/>
              <p:cNvSpPr txBox="1"/>
              <p:nvPr/>
            </p:nvSpPr>
            <p:spPr>
              <a:xfrm>
                <a:off x="8053278" y="4118081"/>
                <a:ext cx="92396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5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charset="0"/>
                    <a:cs typeface="Times New Roman" panose="02020603050405020304" pitchFamily="18" charset="0"/>
                  </a:rPr>
                  <a:t>0</a:t>
                </a:r>
                <a:endPara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6225085" y="4124240"/>
                <a:ext cx="116169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5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charset="0"/>
                    <a:cs typeface="Times New Roman" panose="02020603050405020304" pitchFamily="18" charset="0"/>
                  </a:rPr>
                  <a:t>4</a:t>
                </a:r>
                <a:endPara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31" name="Straight Connector 130"/>
              <p:cNvCxnSpPr/>
              <p:nvPr/>
            </p:nvCxnSpPr>
            <p:spPr bwMode="auto">
              <a:xfrm>
                <a:off x="824853" y="4138545"/>
                <a:ext cx="2869795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9" name="Straight Arrow Connector 138"/>
              <p:cNvCxnSpPr/>
              <p:nvPr/>
            </p:nvCxnSpPr>
            <p:spPr bwMode="auto">
              <a:xfrm>
                <a:off x="5096675" y="4130483"/>
                <a:ext cx="0" cy="247718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40" name="TextBox 139"/>
              <p:cNvSpPr txBox="1"/>
              <p:nvPr/>
            </p:nvSpPr>
            <p:spPr>
              <a:xfrm>
                <a:off x="4922475" y="4110843"/>
                <a:ext cx="116169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5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charset="0"/>
                    <a:cs typeface="Times New Roman" panose="02020603050405020304" pitchFamily="18" charset="0"/>
                  </a:rPr>
                  <a:t>1</a:t>
                </a:r>
                <a:endPara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3528076" y="4132828"/>
                <a:ext cx="92396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5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charset="0"/>
                    <a:cs typeface="Times New Roman" panose="02020603050405020304" pitchFamily="18" charset="0"/>
                  </a:rPr>
                  <a:t>0</a:t>
                </a:r>
                <a:endPara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46" name="Straight Arrow Connector 145"/>
              <p:cNvCxnSpPr/>
              <p:nvPr/>
            </p:nvCxnSpPr>
            <p:spPr bwMode="auto">
              <a:xfrm>
                <a:off x="3687601" y="4146501"/>
                <a:ext cx="0" cy="193124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48" name="TextBox 147"/>
              <p:cNvSpPr txBox="1"/>
              <p:nvPr/>
            </p:nvSpPr>
            <p:spPr>
              <a:xfrm>
                <a:off x="665327" y="4117193"/>
                <a:ext cx="92396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5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charset="0"/>
                    <a:cs typeface="Times New Roman" panose="02020603050405020304" pitchFamily="18" charset="0"/>
                  </a:rPr>
                  <a:t>1</a:t>
                </a:r>
                <a:endPara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49" name="Straight Arrow Connector 148"/>
              <p:cNvCxnSpPr/>
              <p:nvPr/>
            </p:nvCxnSpPr>
            <p:spPr bwMode="auto">
              <a:xfrm>
                <a:off x="824852" y="4130867"/>
                <a:ext cx="0" cy="22647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1" name="Straight Arrow Connector 160"/>
              <p:cNvCxnSpPr/>
              <p:nvPr/>
            </p:nvCxnSpPr>
            <p:spPr bwMode="auto">
              <a:xfrm>
                <a:off x="6553200" y="4122763"/>
                <a:ext cx="0" cy="22647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8" name="Straight Arrow Connector 167"/>
              <p:cNvCxnSpPr/>
              <p:nvPr/>
            </p:nvCxnSpPr>
            <p:spPr bwMode="auto">
              <a:xfrm>
                <a:off x="2325112" y="4141432"/>
                <a:ext cx="0" cy="22647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69" name="TextBox 168"/>
            <p:cNvSpPr txBox="1"/>
            <p:nvPr/>
          </p:nvSpPr>
          <p:spPr>
            <a:xfrm>
              <a:off x="1262840" y="4489682"/>
              <a:ext cx="67568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charset="0"/>
                  <a:cs typeface="Times New Roman" panose="02020603050405020304" pitchFamily="18" charset="0"/>
                </a:rPr>
                <a:t>……</a:t>
              </a:r>
            </a:p>
          </p:txBody>
        </p:sp>
        <p:cxnSp>
          <p:nvCxnSpPr>
            <p:cNvPr id="176" name="Straight Arrow Connector 175"/>
            <p:cNvCxnSpPr/>
            <p:nvPr/>
          </p:nvCxnSpPr>
          <p:spPr bwMode="auto">
            <a:xfrm>
              <a:off x="5482523" y="3903243"/>
              <a:ext cx="0" cy="24301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7" name="Straight Arrow Connector 176"/>
            <p:cNvCxnSpPr/>
            <p:nvPr/>
          </p:nvCxnSpPr>
          <p:spPr bwMode="auto">
            <a:xfrm>
              <a:off x="2737043" y="3903243"/>
              <a:ext cx="0" cy="25681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0" name="TextBox 179"/>
            <p:cNvSpPr txBox="1"/>
            <p:nvPr/>
          </p:nvSpPr>
          <p:spPr>
            <a:xfrm rot="16200000">
              <a:off x="8168287" y="4109233"/>
              <a:ext cx="1413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charset="0"/>
                  <a:cs typeface="Times New Roman" panose="02020603050405020304" pitchFamily="18" charset="0"/>
                </a:rPr>
                <a:t>Leaf node</a:t>
              </a: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381000" y="4572000"/>
              <a:ext cx="838200" cy="276999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D(K</a:t>
              </a:r>
              <a:r>
                <a:rPr kumimoji="0" lang="en-US" sz="1200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1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,K</a:t>
              </a:r>
              <a:r>
                <a:rPr kumimoji="0" lang="en-US" sz="1200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4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,K</a:t>
              </a:r>
              <a:r>
                <a:rPr kumimoji="0" lang="en-US" sz="1200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6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)</a:t>
              </a: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1905000" y="4572000"/>
              <a:ext cx="838200" cy="276999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D(K</a:t>
              </a:r>
              <a:r>
                <a:rPr kumimoji="0" lang="en-US" sz="1200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8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,K</a:t>
              </a:r>
              <a:r>
                <a:rPr kumimoji="0" lang="en-US" sz="1200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4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,K</a:t>
              </a:r>
              <a:r>
                <a:rPr kumimoji="0" lang="en-US" sz="1200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6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)</a:t>
              </a: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3429000" y="4572000"/>
              <a:ext cx="838200" cy="276999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D(K</a:t>
              </a:r>
              <a:r>
                <a:rPr kumimoji="0" lang="en-US" sz="1200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0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,K</a:t>
              </a:r>
              <a:r>
                <a:rPr kumimoji="0" lang="en-US" sz="1200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4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,K</a:t>
              </a:r>
              <a:r>
                <a:rPr kumimoji="0" lang="en-US" sz="1200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6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)</a:t>
              </a: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4724400" y="4572000"/>
              <a:ext cx="838200" cy="276999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D(K</a:t>
              </a:r>
              <a:r>
                <a:rPr kumimoji="0" lang="en-US" sz="1200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1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,K</a:t>
              </a:r>
              <a:r>
                <a:rPr kumimoji="0" lang="en-US" sz="1200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1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,K</a:t>
              </a:r>
              <a:r>
                <a:rPr kumimoji="0" lang="en-US" sz="1200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9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)</a:t>
              </a: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6172200" y="4572000"/>
              <a:ext cx="838200" cy="276999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D(K</a:t>
              </a:r>
              <a:r>
                <a:rPr kumimoji="0" lang="en-US" sz="1200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4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,K</a:t>
              </a:r>
              <a:r>
                <a:rPr kumimoji="0" lang="en-US" sz="1200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1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,K</a:t>
              </a:r>
              <a:r>
                <a:rPr kumimoji="0" lang="en-US" sz="1200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9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)</a:t>
              </a: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7772400" y="4572000"/>
              <a:ext cx="838200" cy="276999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D(K</a:t>
              </a:r>
              <a:r>
                <a:rPr kumimoji="0" lang="en-US" sz="1200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0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,K</a:t>
              </a:r>
              <a:r>
                <a:rPr kumimoji="0" lang="en-US" sz="1200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1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,K</a:t>
              </a:r>
              <a:r>
                <a:rPr kumimoji="0" lang="en-US" sz="1200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9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charset="0"/>
                </a:rPr>
                <a:t>)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025158" y="1870556"/>
            <a:ext cx="3949093" cy="3219079"/>
            <a:chOff x="4025158" y="2203863"/>
            <a:chExt cx="3949093" cy="3219079"/>
          </a:xfrm>
        </p:grpSpPr>
        <p:sp>
          <p:nvSpPr>
            <p:cNvPr id="30" name="Rectangle 29"/>
            <p:cNvSpPr/>
            <p:nvPr/>
          </p:nvSpPr>
          <p:spPr>
            <a:xfrm>
              <a:off x="5567213" y="4838167"/>
              <a:ext cx="240703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</a:rPr>
                <a:t>M</a:t>
              </a:r>
              <a:r>
                <a:rPr kumimoji="0" lang="en-US" sz="1600" b="1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</a:rPr>
                <a:t>inimum accumulated Euclidean distance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宋体" charset="0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4025158" y="2203863"/>
              <a:ext cx="2528042" cy="2400647"/>
              <a:chOff x="4025158" y="2203863"/>
              <a:chExt cx="2528042" cy="2400647"/>
            </a:xfrm>
          </p:grpSpPr>
          <p:cxnSp>
            <p:nvCxnSpPr>
              <p:cNvPr id="95" name="Straight Arrow Connector 94"/>
              <p:cNvCxnSpPr/>
              <p:nvPr/>
            </p:nvCxnSpPr>
            <p:spPr bwMode="auto">
              <a:xfrm>
                <a:off x="6552144" y="4121165"/>
                <a:ext cx="0" cy="483345"/>
              </a:xfrm>
              <a:prstGeom prst="straightConnector1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3" name="Straight Arrow Connector 162"/>
              <p:cNvCxnSpPr/>
              <p:nvPr/>
            </p:nvCxnSpPr>
            <p:spPr bwMode="auto">
              <a:xfrm>
                <a:off x="4038600" y="2203863"/>
                <a:ext cx="0" cy="26920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4025158" y="2459581"/>
                <a:ext cx="1471139" cy="0"/>
              </a:xfrm>
              <a:prstGeom prst="line">
                <a:avLst/>
              </a:prstGeom>
              <a:ln w="5715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Arrow Connector 115"/>
              <p:cNvCxnSpPr/>
              <p:nvPr/>
            </p:nvCxnSpPr>
            <p:spPr bwMode="auto">
              <a:xfrm>
                <a:off x="5266750" y="3290160"/>
                <a:ext cx="0" cy="344336"/>
              </a:xfrm>
              <a:prstGeom prst="straightConnector1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0" name="Straight Arrow Connector 169"/>
              <p:cNvCxnSpPr/>
              <p:nvPr/>
            </p:nvCxnSpPr>
            <p:spPr bwMode="auto">
              <a:xfrm flipH="1">
                <a:off x="5511800" y="2437887"/>
                <a:ext cx="2943" cy="427233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4" name="Straight Connector 163"/>
              <p:cNvCxnSpPr/>
              <p:nvPr/>
            </p:nvCxnSpPr>
            <p:spPr>
              <a:xfrm>
                <a:off x="5455046" y="4142201"/>
                <a:ext cx="1098154" cy="0"/>
              </a:xfrm>
              <a:prstGeom prst="line">
                <a:avLst/>
              </a:prstGeom>
              <a:ln w="5715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Arrow Connector 164"/>
              <p:cNvCxnSpPr/>
              <p:nvPr/>
            </p:nvCxnSpPr>
            <p:spPr bwMode="auto">
              <a:xfrm>
                <a:off x="5511800" y="3074013"/>
                <a:ext cx="0" cy="260422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0" name="Straight Connector 159"/>
              <p:cNvCxnSpPr/>
              <p:nvPr/>
            </p:nvCxnSpPr>
            <p:spPr>
              <a:xfrm flipV="1">
                <a:off x="5227949" y="3322320"/>
                <a:ext cx="304171" cy="3697"/>
              </a:xfrm>
              <a:prstGeom prst="line">
                <a:avLst/>
              </a:prstGeom>
              <a:ln w="5715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Arrow Connector 178"/>
              <p:cNvCxnSpPr/>
              <p:nvPr/>
            </p:nvCxnSpPr>
            <p:spPr bwMode="auto">
              <a:xfrm>
                <a:off x="5482523" y="3886200"/>
                <a:ext cx="0" cy="260055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40" name="TextBox 39"/>
          <p:cNvSpPr txBox="1"/>
          <p:nvPr/>
        </p:nvSpPr>
        <p:spPr>
          <a:xfrm>
            <a:off x="2616041" y="5638800"/>
            <a:ext cx="3860959" cy="369332"/>
          </a:xfrm>
          <a:prstGeom prst="rect">
            <a:avLst/>
          </a:prstGeom>
          <a:ln w="38100" cmpd="sng">
            <a:solidFill>
              <a:srgbClr val="FF66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Revealed PIN sequence: “419”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835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21"/>
    </mc:Choice>
    <mc:Fallback xmlns="">
      <p:transition xmlns:p14="http://schemas.microsoft.com/office/powerpoint/2010/main" spd="slow" advTm="64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Experimental Methodology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Three Keypads</a:t>
            </a:r>
          </a:p>
          <a:p>
            <a:pPr lvl="1"/>
            <a:r>
              <a:rPr lang="en-US" sz="1800" dirty="0"/>
              <a:t>Real ATM machine</a:t>
            </a:r>
          </a:p>
          <a:p>
            <a:pPr lvl="1"/>
            <a:r>
              <a:rPr lang="en-US" sz="1800" dirty="0"/>
              <a:t>Detachable ATM pad</a:t>
            </a:r>
          </a:p>
          <a:p>
            <a:pPr lvl="1"/>
            <a:r>
              <a:rPr lang="en-US" sz="1800" dirty="0"/>
              <a:t>Keyboard number pad</a:t>
            </a:r>
          </a:p>
          <a:p>
            <a:r>
              <a:rPr lang="en-US" sz="2400" dirty="0"/>
              <a:t>Three wearable Devices</a:t>
            </a:r>
          </a:p>
          <a:p>
            <a:pPr lvl="1"/>
            <a:r>
              <a:rPr lang="en-US" sz="1800" dirty="0"/>
              <a:t>LG150 (200Hz)</a:t>
            </a:r>
          </a:p>
          <a:p>
            <a:pPr lvl="1"/>
            <a:r>
              <a:rPr lang="en-US" sz="1800" dirty="0"/>
              <a:t>Moto360 (25Hz)</a:t>
            </a:r>
          </a:p>
          <a:p>
            <a:pPr lvl="1"/>
            <a:r>
              <a:rPr lang="en-US" sz="1800" dirty="0" err="1"/>
              <a:t>Invensense</a:t>
            </a:r>
            <a:r>
              <a:rPr lang="en-US" sz="1800" dirty="0"/>
              <a:t> MPU-9150 (100Hz)</a:t>
            </a:r>
          </a:p>
          <a:p>
            <a:r>
              <a:rPr lang="en-US" sz="2400" dirty="0"/>
              <a:t>Data collection</a:t>
            </a:r>
          </a:p>
          <a:p>
            <a:pPr lvl="1"/>
            <a:r>
              <a:rPr lang="en-US" sz="1800" dirty="0"/>
              <a:t>Number of volunteers: 20</a:t>
            </a:r>
          </a:p>
          <a:p>
            <a:pPr lvl="1"/>
            <a:r>
              <a:rPr lang="en-US" sz="1800" dirty="0"/>
              <a:t>Key-entry: 4-digit PIN sequences (5 key clicks)</a:t>
            </a:r>
          </a:p>
          <a:p>
            <a:r>
              <a:rPr lang="en-US" sz="2400" dirty="0"/>
              <a:t>Evaluation Metrics: </a:t>
            </a:r>
            <a:r>
              <a:rPr lang="en-US" sz="2000" dirty="0"/>
              <a:t>Top-k success rate, number of trials until success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t>17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8861" y="1423015"/>
            <a:ext cx="1517323" cy="10722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54" y="1379484"/>
            <a:ext cx="1466602" cy="1099952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371600"/>
            <a:ext cx="1066061" cy="1144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2810655"/>
            <a:ext cx="3733061" cy="15592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12860" y="4074268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LG 150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12668" y="4074268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Moto 360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52789" y="3188267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MPU-9150</a:t>
            </a:r>
          </a:p>
        </p:txBody>
      </p:sp>
    </p:spTree>
    <p:extLst>
      <p:ext uri="{BB962C8B-B14F-4D97-AF65-F5344CB8AC3E}">
        <p14:creationId xmlns:p14="http://schemas.microsoft.com/office/powerpoint/2010/main" val="40043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414"/>
    </mc:Choice>
    <mc:Fallback xmlns="">
      <p:transition xmlns:p14="http://schemas.microsoft.com/office/powerpoint/2010/main" spd="slow" advTm="87414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of Different Wearable Devices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Performance of </a:t>
            </a:r>
            <a:r>
              <a:rPr lang="en-US" altLang="zh-CN" sz="2000" dirty="0"/>
              <a:t>Backward PIN-Sequence Inference with three kinds of wearables on the detachable ATM Keypad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t>18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92" y="1828800"/>
            <a:ext cx="4338108" cy="32535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492" y="1828800"/>
            <a:ext cx="4338108" cy="32535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3000" y="5334000"/>
            <a:ext cx="2895600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Higher sampling rate leads to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+mn-cs"/>
                <a:sym typeface="Wingdings" panose="05000000000000000000" pitchFamily="2" charset="2"/>
              </a:rPr>
              <a:t> higher successful rate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5828242" y="2044332"/>
            <a:ext cx="0" cy="2603868"/>
          </a:xfrm>
          <a:prstGeom prst="line">
            <a:avLst/>
          </a:prstGeom>
          <a:ln w="19050" cmpd="sng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905375" y="5257800"/>
            <a:ext cx="3933825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Adversary can break over 97% PIN entries from the LG W150 and IMU within 5tries. 90% for Moto 360.</a:t>
            </a:r>
          </a:p>
        </p:txBody>
      </p:sp>
      <p:sp>
        <p:nvSpPr>
          <p:cNvPr id="14" name="Oval 13"/>
          <p:cNvSpPr/>
          <p:nvPr/>
        </p:nvSpPr>
        <p:spPr>
          <a:xfrm>
            <a:off x="5752042" y="2057400"/>
            <a:ext cx="152400" cy="159155"/>
          </a:xfrm>
          <a:prstGeom prst="ellipse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752042" y="2362200"/>
            <a:ext cx="152400" cy="157918"/>
          </a:xfrm>
          <a:prstGeom prst="ellipse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679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60"/>
    </mc:Choice>
    <mc:Fallback xmlns="">
      <p:transition xmlns:p14="http://schemas.microsoft.com/office/powerpoint/2010/main" spd="slow" advTm="97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14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Attacks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How long does it take to perform a decryption?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838242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Distance Estimation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Fix 100 Hz sampling rate, testing 2.5cm (Short), 5cm (Medium) and 6.4cm (Long) moving distance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t>19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892" y="2286000"/>
            <a:ext cx="4298508" cy="32238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1925" y="5570454"/>
            <a:ext cx="3581400" cy="33855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The mean error is only in mm-level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000" y="2362200"/>
            <a:ext cx="4064000" cy="304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86400" y="5587425"/>
            <a:ext cx="2819400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80th percentile errors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are less than 1.5cm 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5029200" y="2931969"/>
            <a:ext cx="3429000" cy="0"/>
          </a:xfrm>
          <a:prstGeom prst="line">
            <a:avLst/>
          </a:prstGeom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6410033" y="2864620"/>
            <a:ext cx="126998" cy="134698"/>
          </a:xfrm>
          <a:prstGeom prst="ellipse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075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75"/>
    </mc:Choice>
    <mc:Fallback xmlns="">
      <p:transition xmlns:p14="http://schemas.microsoft.com/office/powerpoint/2010/main" spd="slow" advTm="37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6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0"/>
            <a:ext cx="7881938" cy="990600"/>
          </a:xfrm>
        </p:spPr>
        <p:txBody>
          <a:bodyPr/>
          <a:lstStyle/>
          <a:p>
            <a:pPr>
              <a:defRPr/>
            </a:pPr>
            <a:r>
              <a:rPr altLang="zh-CN" sz="3200" dirty="0"/>
              <a:t>Conclusion</a:t>
            </a:r>
            <a:endParaRPr lang="zh-CN" altLang="en-US" sz="3200" dirty="0"/>
          </a:p>
        </p:txBody>
      </p:sp>
      <p:sp>
        <p:nvSpPr>
          <p:cNvPr id="23555" name="内容占位符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190999"/>
          </a:xfrm>
        </p:spPr>
        <p:txBody>
          <a:bodyPr/>
          <a:lstStyle/>
          <a:p>
            <a:pPr>
              <a:spcBef>
                <a:spcPts val="1680"/>
              </a:spcBef>
            </a:pPr>
            <a:r>
              <a:rPr lang="en-US" sz="2000" dirty="0">
                <a:solidFill>
                  <a:srgbClr val="FF0000"/>
                </a:solidFill>
              </a:rPr>
              <a:t>Wrist-worn wearable devices </a:t>
            </a:r>
            <a:r>
              <a:rPr lang="en-US" sz="2000" dirty="0"/>
              <a:t>can be exploited to recover user’s </a:t>
            </a:r>
            <a:r>
              <a:rPr lang="en-US" sz="2000" dirty="0">
                <a:solidFill>
                  <a:srgbClr val="FF0000"/>
                </a:solidFill>
              </a:rPr>
              <a:t>fine-grained hand movements </a:t>
            </a:r>
            <a:r>
              <a:rPr lang="en-US" sz="2000" dirty="0"/>
              <a:t>during key-entry activities</a:t>
            </a:r>
          </a:p>
          <a:p>
            <a:pPr>
              <a:spcBef>
                <a:spcPts val="1680"/>
              </a:spcBef>
            </a:pPr>
            <a:r>
              <a:rPr lang="en-US" sz="2000" dirty="0"/>
              <a:t>Present a </a:t>
            </a:r>
            <a:r>
              <a:rPr lang="en-US" sz="2000" dirty="0">
                <a:solidFill>
                  <a:srgbClr val="FF0000"/>
                </a:solidFill>
              </a:rPr>
              <a:t>PIN-sequence inference framework </a:t>
            </a:r>
            <a:r>
              <a:rPr lang="en-US" sz="2000" dirty="0"/>
              <a:t>to recover the user’s secret key entries without requiring any training or contextual information</a:t>
            </a:r>
          </a:p>
          <a:p>
            <a:pPr>
              <a:spcBef>
                <a:spcPts val="1680"/>
              </a:spcBef>
            </a:pPr>
            <a:r>
              <a:rPr lang="en-US" sz="2000" dirty="0"/>
              <a:t>The </a:t>
            </a:r>
            <a:r>
              <a:rPr lang="en-US" sz="2000"/>
              <a:t>system devises a </a:t>
            </a:r>
            <a:r>
              <a:rPr lang="en-US" sz="2000" dirty="0">
                <a:solidFill>
                  <a:srgbClr val="FF0000"/>
                </a:solidFill>
              </a:rPr>
              <a:t>Backward PIN-sequence Inference Algorithm </a:t>
            </a:r>
            <a:r>
              <a:rPr lang="en-US" sz="2000" dirty="0"/>
              <a:t>to reveal user’s secret PINs</a:t>
            </a:r>
          </a:p>
          <a:p>
            <a:pPr>
              <a:spcBef>
                <a:spcPts val="1680"/>
              </a:spcBef>
            </a:pPr>
            <a:r>
              <a:rPr lang="en-US" sz="2000" dirty="0"/>
              <a:t>Extensive experiments show that our system can achieve high accuracy in revealing the user’s PIN sequences</a:t>
            </a:r>
            <a:r>
              <a:rPr lang="en-US" sz="2000" dirty="0">
                <a:solidFill>
                  <a:srgbClr val="FF0000"/>
                </a:solidFill>
              </a:rPr>
              <a:t> with one or within three tries</a:t>
            </a:r>
            <a:endParaRPr lang="en-US" altLang="zh-CN" sz="2000" dirty="0">
              <a:solidFill>
                <a:srgbClr val="FF0000"/>
              </a:solidFill>
            </a:endParaRPr>
          </a:p>
        </p:txBody>
      </p:sp>
      <p:sp>
        <p:nvSpPr>
          <p:cNvPr id="23556" name="灯片编号占位符 3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70742835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3540" y="1237614"/>
            <a:ext cx="7939405" cy="47396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6870" marR="0" lvl="0" indent="-344170" algn="l" defTabSz="914400" rtl="0" eaLnBrk="1" fontAlgn="base" latinLnBrk="0" hangingPunct="1">
              <a:lnSpc>
                <a:spcPct val="100000"/>
              </a:lnSpc>
              <a:spcBef>
                <a:spcPts val="90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356870" algn="l"/>
                <a:tab pos="357505" algn="l"/>
              </a:tabLst>
              <a:defRPr/>
            </a:pP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Security </a:t>
            </a: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as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 </a:t>
            </a: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design</a:t>
            </a:r>
            <a:r>
              <a:rPr kumimoji="0" sz="26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dimension</a:t>
            </a:r>
            <a:endParaRPr kumimoji="0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756285" marR="0" lvl="1" indent="-286385" algn="l" defTabSz="914400" rtl="0" eaLnBrk="1" fontAlgn="base" latinLnBrk="0" hangingPunct="1">
              <a:lnSpc>
                <a:spcPts val="2590"/>
              </a:lnSpc>
              <a:spcBef>
                <a:spcPts val="10"/>
              </a:spcBef>
              <a:spcAft>
                <a:spcPct val="0"/>
              </a:spcAft>
              <a:buClrTx/>
              <a:buSzTx/>
              <a:buFont typeface="Courier New"/>
              <a:buChar char="o"/>
              <a:tabLst>
                <a:tab pos="756920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Adding security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against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implementation 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attacks</a:t>
            </a:r>
            <a:r>
              <a:rPr kumimoji="0" sz="24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consumes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756285" marR="0" lvl="0" indent="0" algn="l" defTabSz="914400" rtl="0" eaLnBrk="1" fontAlgn="base" latinLnBrk="0" hangingPunct="1">
              <a:lnSpc>
                <a:spcPts val="259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resources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1156335" marR="0" lvl="2" indent="-229235" algn="l" defTabSz="914400" rtl="0" eaLnBrk="1" fontAlgn="base" latinLnBrk="0" hangingPunct="1">
              <a:lnSpc>
                <a:spcPct val="100000"/>
              </a:lnSpc>
              <a:spcBef>
                <a:spcPts val="10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1155700" algn="l"/>
                <a:tab pos="1156335" algn="l"/>
              </a:tabLst>
              <a:defRPr/>
            </a:pP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Extra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area,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time, </a:t>
            </a:r>
            <a:r>
              <a:rPr kumimoji="0" sz="22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power,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product development,</a:t>
            </a:r>
            <a:r>
              <a:rPr kumimoji="0" sz="22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…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914400" marR="0" lvl="2" indent="0" algn="l" defTabSz="914400" rtl="0" eaLnBrk="1" fontAlgn="base" latinLnBrk="0" hangingPunct="1">
              <a:lnSpc>
                <a:spcPct val="100000"/>
              </a:lnSpc>
              <a:spcBef>
                <a:spcPts val="4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356870" marR="0" lvl="0" indent="-34417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356870" algn="l"/>
                <a:tab pos="357505" algn="l"/>
              </a:tabLst>
              <a:defRPr/>
            </a:pPr>
            <a:r>
              <a:rPr kumimoji="0" sz="26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Attacker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will </a:t>
            </a:r>
            <a:r>
              <a:rPr kumimoji="0" sz="2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go </a:t>
            </a:r>
            <a:r>
              <a:rPr kumimoji="0" sz="2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for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the </a:t>
            </a: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easiest 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entry</a:t>
            </a:r>
            <a:r>
              <a:rPr kumimoji="0" sz="2600" b="0" i="0" u="none" strike="noStrike" kern="1200" cap="none" spc="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point</a:t>
            </a:r>
            <a:endParaRPr kumimoji="0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756285" marR="0" lvl="1" indent="-286385" algn="l" defTabSz="914400" rtl="0" eaLnBrk="1" fontAlgn="base" latinLnBrk="0" hangingPunct="1">
              <a:lnSpc>
                <a:spcPct val="100000"/>
              </a:lnSpc>
              <a:spcBef>
                <a:spcPts val="10"/>
              </a:spcBef>
              <a:spcAft>
                <a:spcPct val="0"/>
              </a:spcAft>
              <a:buClrTx/>
              <a:buSzTx/>
              <a:buFont typeface="Courier New"/>
              <a:buChar char="o"/>
              <a:tabLst>
                <a:tab pos="756920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If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strong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crypto algorithm,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try other</a:t>
            </a:r>
            <a:r>
              <a:rPr kumimoji="0" sz="240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weaknesses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756285" marR="0" lvl="1" indent="-28638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/>
              <a:buChar char="o"/>
              <a:tabLst>
                <a:tab pos="75692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Monitor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power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consumption, EM radiation,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time,</a:t>
            </a:r>
            <a:r>
              <a:rPr kumimoji="0" sz="2400" b="0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…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756285" marR="0" lvl="1" indent="-28638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/>
              <a:buChar char="o"/>
              <a:tabLst>
                <a:tab pos="75692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Inject glitches: clock,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voltage, lasers,</a:t>
            </a:r>
            <a:r>
              <a:rPr kumimoji="0" sz="24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…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/>
              <a:buChar char="o"/>
              <a:tabLst/>
              <a:defRPr/>
            </a:pPr>
            <a:endParaRPr kumimoji="0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356870" marR="0" lvl="0" indent="-34417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356870" algn="l"/>
                <a:tab pos="357505" algn="l"/>
              </a:tabLst>
              <a:defRPr/>
            </a:pP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Threat of </a:t>
            </a:r>
            <a:r>
              <a:rPr kumimoji="0" sz="2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power </a:t>
            </a: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analysis</a:t>
            </a:r>
            <a:r>
              <a:rPr kumimoji="0" sz="26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attacks:</a:t>
            </a:r>
            <a:endParaRPr kumimoji="0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756285" marR="0" lvl="1" indent="-286385" algn="l" defTabSz="914400" rtl="0" eaLnBrk="1" fontAlgn="base" latinLnBrk="0" hangingPunct="1">
              <a:lnSpc>
                <a:spcPct val="100000"/>
              </a:lnSpc>
              <a:spcBef>
                <a:spcPts val="10"/>
              </a:spcBef>
              <a:spcAft>
                <a:spcPct val="0"/>
              </a:spcAft>
              <a:buClrTx/>
              <a:buSzTx/>
              <a:buFont typeface="Courier New"/>
              <a:buChar char="o"/>
              <a:tabLst>
                <a:tab pos="756920" algn="l"/>
              </a:tabLst>
              <a:defRPr/>
            </a:pP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Passive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and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non-invasive, 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low-cost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equipment,</a:t>
            </a:r>
            <a:r>
              <a:rPr kumimoji="0" sz="24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…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756285" marR="0" lvl="1" indent="-28638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/>
              <a:buChar char="o"/>
              <a:tabLst>
                <a:tab pos="756920" algn="l"/>
              </a:tabLst>
              <a:defRPr/>
            </a:pP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Arms-race between 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attacks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and</a:t>
            </a:r>
            <a:r>
              <a:rPr kumimoji="0" sz="24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countermeasures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09152" y="0"/>
            <a:ext cx="3674333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spc="-5" dirty="0"/>
              <a:t>Conclusio</a:t>
            </a:r>
            <a:r>
              <a:rPr lang="en-US" altLang="zh-CN" sz="4400" spc="-5" dirty="0"/>
              <a:t>n</a:t>
            </a:r>
            <a:r>
              <a:rPr sz="4400" spc="-5" dirty="0"/>
              <a:t>s</a:t>
            </a:r>
            <a:endParaRPr sz="4400" dirty="0"/>
          </a:p>
        </p:txBody>
      </p:sp>
    </p:spTree>
    <p:extLst>
      <p:ext uri="{BB962C8B-B14F-4D97-AF65-F5344CB8AC3E}">
        <p14:creationId xmlns:p14="http://schemas.microsoft.com/office/powerpoint/2010/main" val="176328360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TextBox 5"/>
          <p:cNvSpPr txBox="1"/>
          <p:nvPr/>
        </p:nvSpPr>
        <p:spPr>
          <a:xfrm>
            <a:off x="3307988" y="2373119"/>
            <a:ext cx="24201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Q &amp; A</a:t>
            </a:r>
          </a:p>
        </p:txBody>
      </p:sp>
      <p:pic>
        <p:nvPicPr>
          <p:cNvPr id="5" name="Picture 9" descr="imgres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411" y="3385498"/>
            <a:ext cx="1662089" cy="165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46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Attacks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How long does it take to perform a decryption?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answer may be data-dependent.</a:t>
            </a:r>
          </a:p>
          <a:p>
            <a:pPr marL="0" indent="0"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3232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Attacks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How long does it take to perform a decryption?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answer may be data-dependent.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dirty="0"/>
              <a:t>For instance…</a:t>
            </a:r>
          </a:p>
        </p:txBody>
      </p:sp>
    </p:spTree>
    <p:extLst>
      <p:ext uri="{BB962C8B-B14F-4D97-AF65-F5344CB8AC3E}">
        <p14:creationId xmlns:p14="http://schemas.microsoft.com/office/powerpoint/2010/main" val="409818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Attacks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How long does it take to perform a decryption?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The answer may be data-dependent.</a:t>
                </a:r>
              </a:p>
              <a:p>
                <a:pPr marL="0" indent="0">
                  <a:buNone/>
                </a:pPr>
                <a:endParaRPr lang="en-US" sz="1200" dirty="0"/>
              </a:p>
              <a:p>
                <a:pPr marL="0" indent="0">
                  <a:buNone/>
                </a:pPr>
                <a:r>
                  <a:rPr lang="en-US" dirty="0"/>
                  <a:t>For instance…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𝑁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𝑃𝑄</m:t>
                    </m:r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259" t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2683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Attacks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How long does it take to perform a decryption?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The answer may be data-dependent.</a:t>
                </a:r>
              </a:p>
              <a:p>
                <a:pPr marL="0" indent="0">
                  <a:buNone/>
                </a:pPr>
                <a:endParaRPr lang="en-US" sz="1200" dirty="0"/>
              </a:p>
              <a:p>
                <a:pPr marL="0" indent="0">
                  <a:buNone/>
                </a:pPr>
                <a:r>
                  <a:rPr lang="en-US" dirty="0"/>
                  <a:t>For instance…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𝑁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𝑃𝑄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Watch decryption times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𝑧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𝐸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𝑚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/>
                  <a:t> 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𝑚</m:t>
                    </m:r>
                    <m:r>
                      <a:rPr lang="en-US" b="0" i="1" smtClean="0">
                        <a:latin typeface="Cambria Math"/>
                      </a:rPr>
                      <m:t>&lt;</m:t>
                    </m:r>
                    <m:r>
                      <a:rPr lang="en-US" b="0" i="1" smtClean="0">
                        <a:latin typeface="Cambria Math"/>
                      </a:rPr>
                      <m:t>𝑃</m:t>
                    </m:r>
                  </m:oMath>
                </a14:m>
                <a:r>
                  <a:rPr lang="en-US" dirty="0"/>
                  <a:t> and 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𝑚</m:t>
                    </m:r>
                    <m:r>
                      <a:rPr lang="en-US" b="0" i="1" smtClean="0">
                        <a:latin typeface="Cambria Math"/>
                      </a:rPr>
                      <m:t>&gt;</m:t>
                    </m:r>
                    <m:r>
                      <a:rPr lang="en-US" b="0" i="1" smtClean="0">
                        <a:latin typeface="Cambria Math"/>
                      </a:rPr>
                      <m:t>𝑃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259" t="-1111" r="-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5674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Attacks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How long does it take to perform a decryption?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answer may be data-dependent.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dirty="0"/>
              <a:t>For instance…</a:t>
            </a:r>
          </a:p>
          <a:p>
            <a:endParaRPr lang="en-US" b="0" dirty="0"/>
          </a:p>
          <a:p>
            <a:r>
              <a:rPr lang="en-US" dirty="0"/>
              <a:t>Watch decryption times for  where  and where .</a:t>
            </a:r>
          </a:p>
          <a:p>
            <a:r>
              <a:rPr lang="en-US" dirty="0"/>
              <a:t>If there is a minute difference,  can be determined with binary search.</a:t>
            </a:r>
          </a:p>
        </p:txBody>
      </p:sp>
    </p:spTree>
    <p:extLst>
      <p:ext uri="{BB962C8B-B14F-4D97-AF65-F5344CB8AC3E}">
        <p14:creationId xmlns:p14="http://schemas.microsoft.com/office/powerpoint/2010/main" val="472304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36572"/>
            <a:ext cx="704723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5" dirty="0"/>
              <a:t>A </a:t>
            </a:r>
            <a:r>
              <a:rPr sz="3200" spc="-10" dirty="0"/>
              <a:t>side-channel timing </a:t>
            </a:r>
            <a:r>
              <a:rPr sz="3200" spc="-35" dirty="0"/>
              <a:t>attack</a:t>
            </a:r>
            <a:endParaRPr sz="3200" dirty="0"/>
          </a:p>
        </p:txBody>
      </p:sp>
      <p:sp>
        <p:nvSpPr>
          <p:cNvPr id="3" name="object 3"/>
          <p:cNvSpPr/>
          <p:nvPr/>
        </p:nvSpPr>
        <p:spPr>
          <a:xfrm>
            <a:off x="1307926" y="1555315"/>
            <a:ext cx="1876425" cy="21804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6838" y="4013399"/>
            <a:ext cx="5034915" cy="1981200"/>
          </a:xfrm>
          <a:custGeom>
            <a:avLst/>
            <a:gdLst/>
            <a:ahLst/>
            <a:cxnLst/>
            <a:rect l="l" t="t" r="r" b="b"/>
            <a:pathLst>
              <a:path w="5034915" h="1981200">
                <a:moveTo>
                  <a:pt x="0" y="330200"/>
                </a:moveTo>
                <a:lnTo>
                  <a:pt x="3580" y="281403"/>
                </a:lnTo>
                <a:lnTo>
                  <a:pt x="13980" y="234831"/>
                </a:lnTo>
                <a:lnTo>
                  <a:pt x="30690" y="190992"/>
                </a:lnTo>
                <a:lnTo>
                  <a:pt x="53199" y="150399"/>
                </a:lnTo>
                <a:lnTo>
                  <a:pt x="80995" y="113561"/>
                </a:lnTo>
                <a:lnTo>
                  <a:pt x="113568" y="80989"/>
                </a:lnTo>
                <a:lnTo>
                  <a:pt x="150408" y="53195"/>
                </a:lnTo>
                <a:lnTo>
                  <a:pt x="191003" y="30688"/>
                </a:lnTo>
                <a:lnTo>
                  <a:pt x="234842" y="13979"/>
                </a:lnTo>
                <a:lnTo>
                  <a:pt x="281416" y="3580"/>
                </a:lnTo>
                <a:lnTo>
                  <a:pt x="330212" y="0"/>
                </a:lnTo>
                <a:lnTo>
                  <a:pt x="4704397" y="0"/>
                </a:lnTo>
                <a:lnTo>
                  <a:pt x="4753193" y="3580"/>
                </a:lnTo>
                <a:lnTo>
                  <a:pt x="4799766" y="13979"/>
                </a:lnTo>
                <a:lnTo>
                  <a:pt x="4843604" y="30688"/>
                </a:lnTo>
                <a:lnTo>
                  <a:pt x="4884198" y="53195"/>
                </a:lnTo>
                <a:lnTo>
                  <a:pt x="4921036" y="80989"/>
                </a:lnTo>
                <a:lnTo>
                  <a:pt x="4953607" y="113561"/>
                </a:lnTo>
                <a:lnTo>
                  <a:pt x="4981402" y="150399"/>
                </a:lnTo>
                <a:lnTo>
                  <a:pt x="5003909" y="190992"/>
                </a:lnTo>
                <a:lnTo>
                  <a:pt x="5020617" y="234831"/>
                </a:lnTo>
                <a:lnTo>
                  <a:pt x="5031017" y="281403"/>
                </a:lnTo>
                <a:lnTo>
                  <a:pt x="5034597" y="330200"/>
                </a:lnTo>
                <a:lnTo>
                  <a:pt x="5034597" y="1650961"/>
                </a:lnTo>
                <a:lnTo>
                  <a:pt x="5031017" y="1699758"/>
                </a:lnTo>
                <a:lnTo>
                  <a:pt x="5020617" y="1746331"/>
                </a:lnTo>
                <a:lnTo>
                  <a:pt x="5003909" y="1790171"/>
                </a:lnTo>
                <a:lnTo>
                  <a:pt x="4981402" y="1830766"/>
                </a:lnTo>
                <a:lnTo>
                  <a:pt x="4953607" y="1867605"/>
                </a:lnTo>
                <a:lnTo>
                  <a:pt x="4921036" y="1900179"/>
                </a:lnTo>
                <a:lnTo>
                  <a:pt x="4884198" y="1927975"/>
                </a:lnTo>
                <a:lnTo>
                  <a:pt x="4843604" y="1950483"/>
                </a:lnTo>
                <a:lnTo>
                  <a:pt x="4799766" y="1967193"/>
                </a:lnTo>
                <a:lnTo>
                  <a:pt x="4753193" y="1977594"/>
                </a:lnTo>
                <a:lnTo>
                  <a:pt x="4704397" y="1981174"/>
                </a:lnTo>
                <a:lnTo>
                  <a:pt x="330212" y="1981174"/>
                </a:lnTo>
                <a:lnTo>
                  <a:pt x="281416" y="1977594"/>
                </a:lnTo>
                <a:lnTo>
                  <a:pt x="234842" y="1967193"/>
                </a:lnTo>
                <a:lnTo>
                  <a:pt x="191003" y="1950483"/>
                </a:lnTo>
                <a:lnTo>
                  <a:pt x="150408" y="1927975"/>
                </a:lnTo>
                <a:lnTo>
                  <a:pt x="113568" y="1900179"/>
                </a:lnTo>
                <a:lnTo>
                  <a:pt x="80995" y="1867605"/>
                </a:lnTo>
                <a:lnTo>
                  <a:pt x="53199" y="1830766"/>
                </a:lnTo>
                <a:lnTo>
                  <a:pt x="30690" y="1790171"/>
                </a:lnTo>
                <a:lnTo>
                  <a:pt x="13980" y="1746331"/>
                </a:lnTo>
                <a:lnTo>
                  <a:pt x="3580" y="1699758"/>
                </a:lnTo>
                <a:lnTo>
                  <a:pt x="0" y="1650961"/>
                </a:lnTo>
                <a:lnTo>
                  <a:pt x="0" y="330200"/>
                </a:lnTo>
                <a:close/>
              </a:path>
            </a:pathLst>
          </a:custGeom>
          <a:ln w="2540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5255" y="4229681"/>
            <a:ext cx="4667885" cy="14903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/>
                <a:ea typeface="宋体" charset="0"/>
                <a:cs typeface="Courier New"/>
              </a:rPr>
              <a:t>FUNCTION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/>
                <a:ea typeface="宋体" charset="0"/>
                <a:cs typeface="Courier New"/>
              </a:rPr>
              <a:t>check (USER_PIN,</a:t>
            </a:r>
            <a:r>
              <a:rPr kumimoji="0" sz="16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/>
                <a:ea typeface="宋体" charset="0"/>
                <a:cs typeface="Courier New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/>
                <a:ea typeface="宋体" charset="0"/>
                <a:cs typeface="Courier New"/>
              </a:rPr>
              <a:t>CORRECT_PIN)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/>
              <a:ea typeface="宋体" charset="0"/>
              <a:cs typeface="Courier New"/>
            </a:endParaRPr>
          </a:p>
          <a:p>
            <a:pPr marL="255904" marR="0" lvl="0" indent="0" algn="l" defTabSz="914400" rtl="0" eaLnBrk="1" fontAlgn="base" latinLnBrk="0" hangingPunct="1">
              <a:lnSpc>
                <a:spcPct val="100000"/>
              </a:lnSpc>
              <a:spcBef>
                <a:spcPts val="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/>
                <a:ea typeface="宋体" charset="0"/>
                <a:cs typeface="Courier New"/>
              </a:rPr>
              <a:t>FOR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/>
                <a:ea typeface="宋体" charset="0"/>
                <a:cs typeface="Courier New"/>
              </a:rPr>
              <a:t>i=1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/>
                <a:ea typeface="宋体" charset="0"/>
                <a:cs typeface="Courier New"/>
              </a:rPr>
              <a:t>TO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/>
                <a:ea typeface="宋体" charset="0"/>
                <a:cs typeface="Courier New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/>
                <a:ea typeface="宋体" charset="0"/>
                <a:cs typeface="Courier New"/>
              </a:rPr>
              <a:t>PIN_LENGTH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/>
              <a:ea typeface="宋体" charset="0"/>
              <a:cs typeface="Courier New"/>
            </a:endParaRPr>
          </a:p>
          <a:p>
            <a:pPr marL="50038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/>
                <a:ea typeface="宋体" charset="0"/>
                <a:cs typeface="Courier New"/>
              </a:rPr>
              <a:t>IF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/>
                <a:ea typeface="宋体" charset="0"/>
                <a:cs typeface="Courier New"/>
              </a:rPr>
              <a:t>USER_PIN[i]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/>
                <a:ea typeface="宋体" charset="0"/>
                <a:cs typeface="Courier New"/>
              </a:rPr>
              <a:t>!=</a:t>
            </a: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/>
                <a:ea typeface="宋体" charset="0"/>
                <a:cs typeface="Courier New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/>
                <a:ea typeface="宋体" charset="0"/>
                <a:cs typeface="Courier New"/>
              </a:rPr>
              <a:t>CORRECT_PIN[i]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/>
              <a:ea typeface="宋体" charset="0"/>
              <a:cs typeface="Courier New"/>
            </a:endParaRPr>
          </a:p>
          <a:p>
            <a:pPr marL="74422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/>
                <a:ea typeface="宋体" charset="0"/>
                <a:cs typeface="Courier New"/>
              </a:rPr>
              <a:t>RETURN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/>
                <a:ea typeface="宋体" charset="0"/>
                <a:cs typeface="Courier New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/>
                <a:ea typeface="宋体" charset="0"/>
                <a:cs typeface="Courier New"/>
              </a:rPr>
              <a:t>-1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/>
              <a:ea typeface="宋体" charset="0"/>
              <a:cs typeface="Courier New"/>
            </a:endParaRPr>
          </a:p>
          <a:p>
            <a:pPr marL="255904" marR="3427095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/>
                <a:ea typeface="宋体" charset="0"/>
                <a:cs typeface="Courier New"/>
              </a:rPr>
              <a:t>ENDFOR  RETURN</a:t>
            </a:r>
            <a:r>
              <a:rPr kumimoji="0" sz="1600" b="1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/>
                <a:ea typeface="宋体" charset="0"/>
                <a:cs typeface="Courier New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/>
                <a:ea typeface="宋体" charset="0"/>
                <a:cs typeface="Courier New"/>
              </a:rPr>
              <a:t>0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/>
              <a:ea typeface="宋体" charset="0"/>
              <a:cs typeface="Courier Ne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74541" y="4229681"/>
            <a:ext cx="2346960" cy="17348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/>
                <a:ea typeface="宋体" charset="0"/>
                <a:cs typeface="Courier New"/>
              </a:rPr>
              <a:t>MAIN</a:t>
            </a:r>
            <a:r>
              <a:rPr kumimoji="0" sz="1600" b="1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/>
                <a:ea typeface="宋体" charset="0"/>
                <a:cs typeface="Courier New"/>
              </a:rPr>
              <a:t>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/>
                <a:ea typeface="宋体" charset="0"/>
                <a:cs typeface="Courier New"/>
              </a:rPr>
              <a:t>FUNCTION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/>
              <a:ea typeface="宋体" charset="0"/>
              <a:cs typeface="Courier New"/>
            </a:endParaRPr>
          </a:p>
          <a:p>
            <a:pPr marL="256540" marR="0" lvl="0" indent="0" algn="l" defTabSz="914400" rtl="0" eaLnBrk="1" fontAlgn="base" latinLnBrk="0" hangingPunct="1">
              <a:lnSpc>
                <a:spcPct val="100000"/>
              </a:lnSpc>
              <a:spcBef>
                <a:spcPts val="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/>
                <a:ea typeface="宋体" charset="0"/>
                <a:cs typeface="Courier New"/>
              </a:rPr>
              <a:t>…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/>
              <a:ea typeface="宋体" charset="0"/>
              <a:cs typeface="Courier New"/>
            </a:endParaRPr>
          </a:p>
          <a:p>
            <a:pPr marL="500380" marR="5080" lvl="0" indent="-24384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/>
                <a:ea typeface="宋体" charset="0"/>
                <a:cs typeface="Courier New"/>
              </a:rPr>
              <a:t>IF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/>
                <a:ea typeface="宋体" charset="0"/>
                <a:cs typeface="Courier New"/>
              </a:rPr>
              <a:t>check(…) ==</a:t>
            </a:r>
            <a:r>
              <a:rPr kumimoji="0" sz="1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/>
                <a:ea typeface="宋体" charset="0"/>
                <a:cs typeface="Courier New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/>
                <a:ea typeface="宋体" charset="0"/>
                <a:cs typeface="Courier New"/>
              </a:rPr>
              <a:t>-1 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/>
                <a:ea typeface="宋体" charset="0"/>
                <a:cs typeface="Courier New"/>
              </a:rPr>
              <a:t>COUNTER++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/>
              <a:ea typeface="宋体" charset="0"/>
              <a:cs typeface="Courier New"/>
            </a:endParaRPr>
          </a:p>
          <a:p>
            <a:pPr marL="25654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/>
                <a:ea typeface="宋体" charset="0"/>
                <a:cs typeface="Courier New"/>
              </a:rPr>
              <a:t>ELSE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/>
              <a:ea typeface="宋体" charset="0"/>
              <a:cs typeface="Courier New"/>
            </a:endParaRPr>
          </a:p>
          <a:p>
            <a:pPr marL="50038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/>
                <a:ea typeface="宋体" charset="0"/>
                <a:cs typeface="Courier New"/>
              </a:rPr>
              <a:t>COUNTER =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/>
                <a:ea typeface="宋体" charset="0"/>
                <a:cs typeface="Courier New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/>
                <a:ea typeface="宋体" charset="0"/>
                <a:cs typeface="Courier New"/>
              </a:rPr>
              <a:t>0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/>
              <a:ea typeface="宋体" charset="0"/>
              <a:cs typeface="Courier New"/>
            </a:endParaRPr>
          </a:p>
          <a:p>
            <a:pPr marL="256540" marR="0" lvl="0" indent="0" algn="l" defTabSz="914400" rtl="0" eaLnBrk="1" fontAlgn="base" latinLnBrk="0" hangingPunct="1">
              <a:lnSpc>
                <a:spcPct val="100000"/>
              </a:lnSpc>
              <a:spcBef>
                <a:spcPts val="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/>
                <a:ea typeface="宋体" charset="0"/>
                <a:cs typeface="Courier New"/>
              </a:rPr>
              <a:t>…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/>
              <a:ea typeface="宋体" charset="0"/>
              <a:cs typeface="Courier New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651326" y="4013399"/>
            <a:ext cx="3367404" cy="1981200"/>
          </a:xfrm>
          <a:custGeom>
            <a:avLst/>
            <a:gdLst/>
            <a:ahLst/>
            <a:cxnLst/>
            <a:rect l="l" t="t" r="r" b="b"/>
            <a:pathLst>
              <a:path w="3367404" h="1981200">
                <a:moveTo>
                  <a:pt x="0" y="330200"/>
                </a:moveTo>
                <a:lnTo>
                  <a:pt x="3580" y="281403"/>
                </a:lnTo>
                <a:lnTo>
                  <a:pt x="13979" y="234831"/>
                </a:lnTo>
                <a:lnTo>
                  <a:pt x="30688" y="190992"/>
                </a:lnTo>
                <a:lnTo>
                  <a:pt x="53195" y="150399"/>
                </a:lnTo>
                <a:lnTo>
                  <a:pt x="80989" y="113561"/>
                </a:lnTo>
                <a:lnTo>
                  <a:pt x="113561" y="80989"/>
                </a:lnTo>
                <a:lnTo>
                  <a:pt x="150399" y="53195"/>
                </a:lnTo>
                <a:lnTo>
                  <a:pt x="190992" y="30688"/>
                </a:lnTo>
                <a:lnTo>
                  <a:pt x="234831" y="13979"/>
                </a:lnTo>
                <a:lnTo>
                  <a:pt x="281403" y="3580"/>
                </a:lnTo>
                <a:lnTo>
                  <a:pt x="330200" y="0"/>
                </a:lnTo>
                <a:lnTo>
                  <a:pt x="3036824" y="0"/>
                </a:lnTo>
                <a:lnTo>
                  <a:pt x="3085623" y="3580"/>
                </a:lnTo>
                <a:lnTo>
                  <a:pt x="3132203" y="13979"/>
                </a:lnTo>
                <a:lnTo>
                  <a:pt x="3176054" y="30688"/>
                </a:lnTo>
                <a:lnTo>
                  <a:pt x="3216662" y="53195"/>
                </a:lnTo>
                <a:lnTo>
                  <a:pt x="3253517" y="80989"/>
                </a:lnTo>
                <a:lnTo>
                  <a:pt x="3286106" y="113561"/>
                </a:lnTo>
                <a:lnTo>
                  <a:pt x="3313917" y="150399"/>
                </a:lnTo>
                <a:lnTo>
                  <a:pt x="3336439" y="190992"/>
                </a:lnTo>
                <a:lnTo>
                  <a:pt x="3353160" y="234831"/>
                </a:lnTo>
                <a:lnTo>
                  <a:pt x="3363567" y="281403"/>
                </a:lnTo>
                <a:lnTo>
                  <a:pt x="3367151" y="330200"/>
                </a:lnTo>
                <a:lnTo>
                  <a:pt x="3367151" y="1650961"/>
                </a:lnTo>
                <a:lnTo>
                  <a:pt x="3363567" y="1699758"/>
                </a:lnTo>
                <a:lnTo>
                  <a:pt x="3353160" y="1746331"/>
                </a:lnTo>
                <a:lnTo>
                  <a:pt x="3336439" y="1790171"/>
                </a:lnTo>
                <a:lnTo>
                  <a:pt x="3313917" y="1830766"/>
                </a:lnTo>
                <a:lnTo>
                  <a:pt x="3286106" y="1867605"/>
                </a:lnTo>
                <a:lnTo>
                  <a:pt x="3253517" y="1900179"/>
                </a:lnTo>
                <a:lnTo>
                  <a:pt x="3216662" y="1927975"/>
                </a:lnTo>
                <a:lnTo>
                  <a:pt x="3176054" y="1950483"/>
                </a:lnTo>
                <a:lnTo>
                  <a:pt x="3132203" y="1967193"/>
                </a:lnTo>
                <a:lnTo>
                  <a:pt x="3085623" y="1977594"/>
                </a:lnTo>
                <a:lnTo>
                  <a:pt x="3036824" y="1981174"/>
                </a:lnTo>
                <a:lnTo>
                  <a:pt x="330200" y="1981174"/>
                </a:lnTo>
                <a:lnTo>
                  <a:pt x="281403" y="1977594"/>
                </a:lnTo>
                <a:lnTo>
                  <a:pt x="234831" y="1967193"/>
                </a:lnTo>
                <a:lnTo>
                  <a:pt x="190992" y="1950483"/>
                </a:lnTo>
                <a:lnTo>
                  <a:pt x="150399" y="1927975"/>
                </a:lnTo>
                <a:lnTo>
                  <a:pt x="113561" y="1900179"/>
                </a:lnTo>
                <a:lnTo>
                  <a:pt x="80989" y="1867605"/>
                </a:lnTo>
                <a:lnTo>
                  <a:pt x="53195" y="1830766"/>
                </a:lnTo>
                <a:lnTo>
                  <a:pt x="30688" y="1790171"/>
                </a:lnTo>
                <a:lnTo>
                  <a:pt x="13979" y="1746331"/>
                </a:lnTo>
                <a:lnTo>
                  <a:pt x="3580" y="1699758"/>
                </a:lnTo>
                <a:lnTo>
                  <a:pt x="0" y="1650961"/>
                </a:lnTo>
                <a:lnTo>
                  <a:pt x="0" y="330200"/>
                </a:lnTo>
                <a:close/>
              </a:path>
            </a:pathLst>
          </a:custGeom>
          <a:ln w="2540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6066" y="878785"/>
            <a:ext cx="8091805" cy="24866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6870" marR="0" lvl="0" indent="-344170" algn="l" defTabSz="914400" rtl="0" eaLnBrk="1" fontAlgn="base" latinLnBrk="0" hangingPunct="1">
              <a:lnSpc>
                <a:spcPct val="100000"/>
              </a:lnSpc>
              <a:spcBef>
                <a:spcPts val="105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356870" algn="l"/>
                <a:tab pos="357505" algn="l"/>
              </a:tabLst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4-digit PIN</a:t>
            </a: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verification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3653154" marR="0" lvl="1" indent="-286385" algn="l" defTabSz="914400" rtl="0" eaLnBrk="1" fontAlgn="base" latinLnBrk="0" hangingPunct="1">
              <a:lnSpc>
                <a:spcPct val="100000"/>
              </a:lnSpc>
              <a:spcBef>
                <a:spcPts val="2805"/>
              </a:spcBef>
              <a:spcAft>
                <a:spcPct val="0"/>
              </a:spcAft>
              <a:buClrTx/>
              <a:buSzTx/>
              <a:buFont typeface="Courier New"/>
              <a:buChar char="o"/>
              <a:tabLst>
                <a:tab pos="3653790" algn="l"/>
              </a:tabLst>
              <a:defRPr/>
            </a:pP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10000 possible</a:t>
            </a:r>
            <a:r>
              <a:rPr kumimoji="0" sz="2000" b="0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combinations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3653154" marR="0" lvl="1" indent="-286385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Courier New"/>
              <a:buChar char="o"/>
              <a:tabLst>
                <a:tab pos="3653790" algn="l"/>
              </a:tabLst>
              <a:defRPr/>
            </a:pP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On 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average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5000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attempts</a:t>
            </a:r>
            <a:r>
              <a:rPr kumimoji="0" sz="2000" b="0" i="0" u="none" strike="noStrike" kern="1200" cap="none" spc="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necessary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3653154" marR="0" lvl="1" indent="-286385" algn="l" defTabSz="914400" rtl="0" eaLnBrk="1" fontAlgn="base" latinLnBrk="0" hangingPunct="1">
              <a:lnSpc>
                <a:spcPct val="100000"/>
              </a:lnSpc>
              <a:spcBef>
                <a:spcPts val="1205"/>
              </a:spcBef>
              <a:spcAft>
                <a:spcPct val="0"/>
              </a:spcAft>
              <a:buClrTx/>
              <a:buSzTx/>
              <a:buFont typeface="Courier New"/>
              <a:buChar char="o"/>
              <a:tabLst>
                <a:tab pos="3653790" algn="l"/>
              </a:tabLst>
              <a:defRPr/>
            </a:pP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Typically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only 3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attempts allowed</a:t>
            </a:r>
            <a:r>
              <a:rPr kumimoji="0" sz="2000" b="0" i="0" u="none" strike="noStrike" kern="1200" cap="none" spc="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(counter)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3653154" marR="0" lvl="1" indent="-286385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Courier New"/>
              <a:buChar char="o"/>
              <a:tabLst>
                <a:tab pos="365379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Probability of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correct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guess:</a:t>
            </a:r>
            <a:r>
              <a:rPr kumimoji="0" sz="20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3/10000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7853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8E069-78E7-1A4B-AAF0-56339A63A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BA35F-F6B5-9049-A3F2-E63F71A42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038" y="888185"/>
            <a:ext cx="8524875" cy="4313238"/>
          </a:xfrm>
        </p:spPr>
        <p:txBody>
          <a:bodyPr/>
          <a:lstStyle/>
          <a:p>
            <a:r>
              <a:rPr lang="en-US" b="1" dirty="0"/>
              <a:t>Definition</a:t>
            </a:r>
          </a:p>
          <a:p>
            <a:pPr lvl="1"/>
            <a:r>
              <a:rPr lang="en-US" dirty="0"/>
              <a:t>Fault Attacks</a:t>
            </a:r>
          </a:p>
          <a:p>
            <a:pPr lvl="1"/>
            <a:r>
              <a:rPr lang="en-US" dirty="0"/>
              <a:t>Timing Attacks</a:t>
            </a:r>
          </a:p>
          <a:p>
            <a:pPr lvl="1"/>
            <a:r>
              <a:rPr lang="en-US" dirty="0"/>
              <a:t>Cache Attacks</a:t>
            </a:r>
          </a:p>
          <a:p>
            <a:pPr lvl="1"/>
            <a:r>
              <a:rPr lang="en-US" dirty="0"/>
              <a:t>Power Analysis</a:t>
            </a:r>
          </a:p>
          <a:p>
            <a:pPr lvl="1"/>
            <a:r>
              <a:rPr lang="en-US" dirty="0"/>
              <a:t>Electromagnetic Emissions</a:t>
            </a:r>
          </a:p>
          <a:p>
            <a:pPr lvl="1"/>
            <a:r>
              <a:rPr lang="en-US" dirty="0"/>
              <a:t>Acoustic Emissions</a:t>
            </a:r>
          </a:p>
          <a:p>
            <a:pPr lvl="1"/>
            <a:r>
              <a:rPr lang="en-US" dirty="0"/>
              <a:t>Information Disclosure</a:t>
            </a:r>
          </a:p>
          <a:p>
            <a:pPr lvl="1"/>
            <a:endParaRPr lang="en-US" b="1" dirty="0"/>
          </a:p>
          <a:p>
            <a:r>
              <a:rPr lang="en-US" b="1" dirty="0"/>
              <a:t>Side Channel Attack Example</a:t>
            </a:r>
          </a:p>
          <a:p>
            <a:pPr lvl="1"/>
            <a:r>
              <a:rPr lang="en-US" dirty="0">
                <a:solidFill>
                  <a:prstClr val="black"/>
                </a:solidFill>
              </a:rPr>
              <a:t>Remote Identification of</a:t>
            </a:r>
            <a:r>
              <a:rPr lang="en-US" spc="-45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Encrypted Video</a:t>
            </a:r>
            <a:r>
              <a:rPr lang="en-US" spc="-5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Streams</a:t>
            </a:r>
            <a:endParaRPr lang="en-US" b="1" dirty="0"/>
          </a:p>
          <a:p>
            <a:pPr lvl="1"/>
            <a:r>
              <a:rPr lang="en-US" dirty="0"/>
              <a:t>Friend or Foe? Your Wearable Devices Reveal Your Personal PIN</a:t>
            </a:r>
          </a:p>
          <a:p>
            <a:pPr marL="182562" lvl="1" indent="0">
              <a:buNone/>
            </a:pPr>
            <a:endParaRPr lang="en-US" dirty="0"/>
          </a:p>
          <a:p>
            <a:r>
              <a:rPr lang="en-US" dirty="0"/>
              <a:t>The Future (</a:t>
            </a:r>
            <a:r>
              <a:rPr lang="en-US" b="1" dirty="0"/>
              <a:t>AR</a:t>
            </a:r>
            <a:r>
              <a:rPr lang="en-US" dirty="0"/>
              <a:t>) 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956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7252" y="0"/>
            <a:ext cx="7188834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5" dirty="0"/>
              <a:t>A </a:t>
            </a:r>
            <a:r>
              <a:rPr sz="3200" spc="-10" dirty="0"/>
              <a:t>side-channel timing </a:t>
            </a:r>
            <a:r>
              <a:rPr sz="3200" spc="-35" dirty="0"/>
              <a:t>attack</a:t>
            </a:r>
            <a:r>
              <a:rPr sz="3200" spc="175" dirty="0"/>
              <a:t> </a:t>
            </a:r>
            <a:endParaRPr sz="3200" dirty="0"/>
          </a:p>
        </p:txBody>
      </p:sp>
      <p:sp>
        <p:nvSpPr>
          <p:cNvPr id="3" name="object 3"/>
          <p:cNvSpPr/>
          <p:nvPr/>
        </p:nvSpPr>
        <p:spPr>
          <a:xfrm>
            <a:off x="1317117" y="1642997"/>
            <a:ext cx="1876425" cy="21804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5257" y="966467"/>
            <a:ext cx="8208645" cy="50641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6870" marR="0" lvl="0" indent="-344170" algn="l" defTabSz="914400" rtl="0" eaLnBrk="1" fontAlgn="base" latinLnBrk="0" hangingPunct="1">
              <a:lnSpc>
                <a:spcPct val="100000"/>
              </a:lnSpc>
              <a:spcBef>
                <a:spcPts val="105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356870" algn="l"/>
                <a:tab pos="357505" algn="l"/>
              </a:tabLst>
              <a:defRPr/>
            </a:pP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Execution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time of </a:t>
            </a:r>
            <a:r>
              <a:rPr kumimoji="0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check(…)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leaks</a:t>
            </a:r>
            <a:r>
              <a:rPr kumimoji="0" sz="28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information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3653154" marR="0" lvl="1" indent="-286385" algn="l" defTabSz="914400" rtl="0" eaLnBrk="1" fontAlgn="base" latinLnBrk="0" hangingPunct="1">
              <a:lnSpc>
                <a:spcPct val="100000"/>
              </a:lnSpc>
              <a:spcBef>
                <a:spcPts val="1970"/>
              </a:spcBef>
              <a:spcAft>
                <a:spcPct val="0"/>
              </a:spcAft>
              <a:buClrTx/>
              <a:buSzTx/>
              <a:buFont typeface="Courier New"/>
              <a:buChar char="o"/>
              <a:tabLst>
                <a:tab pos="3653790" algn="l"/>
              </a:tabLst>
              <a:defRPr/>
            </a:pPr>
            <a:r>
              <a:rPr kumimoji="0" sz="20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Test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random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PIN,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measure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time</a:t>
            </a:r>
            <a:r>
              <a:rPr kumimoji="0" sz="2000" b="0" i="0" u="none" strike="noStrike" kern="1200" cap="none" spc="20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N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3653154" marR="0" lvl="1" indent="-286385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Courier New"/>
              <a:buChar char="o"/>
              <a:tabLst>
                <a:tab pos="3653790" algn="l"/>
              </a:tabLst>
              <a:defRPr/>
            </a:pP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Change 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first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PIN digit,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measure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time</a:t>
            </a:r>
            <a:r>
              <a:rPr kumimoji="0" sz="2000" b="0" i="0" u="none" strike="noStrike" kern="1200" cap="none" spc="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N’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4110354" marR="0" lvl="2" indent="-286385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Courier New"/>
              <a:buChar char="o"/>
              <a:tabLst>
                <a:tab pos="411099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If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N ==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N’ both digit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guesses are</a:t>
            </a:r>
            <a:r>
              <a:rPr kumimoji="0" sz="2000" b="0" i="0" u="none" strike="noStrike" kern="1200" cap="none" spc="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wrong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4110354" marR="0" lvl="2" indent="-286385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Courier New"/>
              <a:buChar char="o"/>
              <a:tabLst>
                <a:tab pos="411099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If N &gt; N’ the 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first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digit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guess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was</a:t>
            </a:r>
            <a:r>
              <a:rPr kumimoji="0" sz="2000" b="0" i="0" u="none" strike="noStrike" kern="1200" cap="none" spc="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correct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4110354" marR="0" lvl="2" indent="-286385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Courier New"/>
              <a:buChar char="o"/>
              <a:tabLst>
                <a:tab pos="411099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If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N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&lt; N’ the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new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digit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guess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is</a:t>
            </a:r>
            <a:r>
              <a:rPr kumimoji="0" sz="2000" b="0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correct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914400" marR="0" lvl="2" indent="0" algn="l" defTabSz="914400" rtl="0" eaLnBrk="1" fontAlgn="base" latinLnBrk="0" hangingPunct="1">
              <a:lnSpc>
                <a:spcPct val="100000"/>
              </a:lnSpc>
              <a:spcBef>
                <a:spcPts val="5"/>
              </a:spcBef>
              <a:spcAft>
                <a:spcPct val="0"/>
              </a:spcAft>
              <a:buClrTx/>
              <a:buSzTx/>
              <a:buFont typeface="Courier New"/>
              <a:buChar char="o"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356870" marR="0" lvl="0" indent="-34417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356870" algn="l"/>
                <a:tab pos="357505" algn="l"/>
              </a:tabLst>
              <a:defRPr/>
            </a:pP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Average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5 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(worst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case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10) </a:t>
            </a: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attempts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per</a:t>
            </a:r>
            <a:r>
              <a:rPr kumimoji="0" sz="2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digit</a:t>
            </a:r>
          </a:p>
          <a:p>
            <a:pPr marL="356870" marR="0" lvl="0" indent="-344170" algn="l" defTabSz="914400" rtl="0" eaLnBrk="1" fontAlgn="base" latinLnBrk="0" hangingPunct="1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356870" algn="l"/>
                <a:tab pos="357505" algn="l"/>
              </a:tabLst>
              <a:defRPr/>
            </a:pP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Average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20 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(worst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case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40) </a:t>
            </a: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attempts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per</a:t>
            </a:r>
            <a:r>
              <a:rPr kumimoji="0" sz="28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PIN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sz="4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356870" marR="0" lvl="0" indent="-34417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356870" algn="l"/>
                <a:tab pos="357505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…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but 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recall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that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only 3 </a:t>
            </a: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attempts 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are</a:t>
            </a:r>
            <a:r>
              <a:rPr kumimoji="0" sz="280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allowed</a:t>
            </a:r>
          </a:p>
        </p:txBody>
      </p:sp>
    </p:spTree>
    <p:extLst>
      <p:ext uri="{BB962C8B-B14F-4D97-AF65-F5344CB8AC3E}">
        <p14:creationId xmlns:p14="http://schemas.microsoft.com/office/powerpoint/2010/main" val="1216006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28902" y="5361308"/>
            <a:ext cx="998564" cy="7059"/>
          </a:xfrm>
          <a:custGeom>
            <a:avLst/>
            <a:gdLst/>
            <a:ahLst/>
            <a:cxnLst/>
            <a:rect l="l" t="t" r="r" b="b"/>
            <a:pathLst>
              <a:path w="1167765" h="8254">
                <a:moveTo>
                  <a:pt x="-18876" y="4006"/>
                </a:moveTo>
                <a:lnTo>
                  <a:pt x="1186162" y="4006"/>
                </a:lnTo>
              </a:path>
            </a:pathLst>
          </a:custGeom>
          <a:ln w="457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376559" y="5300023"/>
            <a:ext cx="136291" cy="135748"/>
          </a:xfrm>
          <a:custGeom>
            <a:avLst/>
            <a:gdLst/>
            <a:ahLst/>
            <a:cxnLst/>
            <a:rect l="l" t="t" r="r" b="b"/>
            <a:pathLst>
              <a:path w="159384" h="158750">
                <a:moveTo>
                  <a:pt x="1079" y="0"/>
                </a:moveTo>
                <a:lnTo>
                  <a:pt x="40182" y="79552"/>
                </a:lnTo>
                <a:lnTo>
                  <a:pt x="0" y="158559"/>
                </a:lnTo>
                <a:lnTo>
                  <a:pt x="159092" y="80365"/>
                </a:lnTo>
                <a:lnTo>
                  <a:pt x="10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09879" y="5059905"/>
            <a:ext cx="269867" cy="244447"/>
          </a:xfrm>
          <a:prstGeom prst="rect">
            <a:avLst/>
          </a:prstGeom>
        </p:spPr>
        <p:txBody>
          <a:bodyPr vert="horz" wrap="square" lIns="0" tIns="14118" rIns="0" bIns="0" rtlCol="0">
            <a:spAutoFit/>
          </a:bodyPr>
          <a:lstStyle/>
          <a:p>
            <a:pPr marL="10860" marR="0" lvl="0" indent="0" algn="l" defTabSz="914400" rtl="0" eaLnBrk="1" fontAlgn="base" latinLnBrk="0" hangingPunct="1">
              <a:lnSpc>
                <a:spcPct val="100000"/>
              </a:lnSpc>
              <a:spcBef>
                <a:spcPts val="11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96" b="0" i="0" u="none" strike="noStrike" kern="1200" cap="none" spc="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No</a:t>
            </a:r>
            <a:endParaRPr kumimoji="0" sz="14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07206" y="1416001"/>
            <a:ext cx="3925295" cy="2791673"/>
          </a:xfrm>
          <a:prstGeom prst="rect">
            <a:avLst/>
          </a:prstGeom>
        </p:spPr>
        <p:txBody>
          <a:bodyPr vert="horz" wrap="square" lIns="0" tIns="7059" rIns="0" bIns="0" rtlCol="0">
            <a:spAutoFit/>
          </a:bodyPr>
          <a:lstStyle/>
          <a:p>
            <a:pPr marL="228598" marR="505522" lvl="0" indent="0" algn="l" defTabSz="914400" rtl="0" eaLnBrk="1" fontAlgn="base" latinLnBrk="0" hangingPunct="1">
              <a:lnSpc>
                <a:spcPct val="101699"/>
              </a:lnSpc>
              <a:spcBef>
                <a:spcPts val="56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Example control flow </a:t>
            </a:r>
            <a:r>
              <a:rPr kumimoji="0" sz="2394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of  </a:t>
            </a:r>
            <a:r>
              <a:rPr kumimoji="0" sz="2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login form</a:t>
            </a:r>
          </a:p>
          <a:p>
            <a:pPr marL="228598" marR="4344" lvl="0" indent="-218281" algn="l" defTabSz="914400" rtl="0" eaLnBrk="1" fontAlgn="base" latinLnBrk="0" hangingPunct="1">
              <a:lnSpc>
                <a:spcPct val="101699"/>
              </a:lnSpc>
              <a:spcBef>
                <a:spcPts val="637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591" b="0" i="0" u="none" strike="noStrike" kern="1200" cap="none" spc="6" normalizeH="0" baseline="595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ebdings"/>
                <a:ea typeface="宋体" charset="0"/>
                <a:cs typeface="Webdings"/>
              </a:rPr>
              <a:t></a:t>
            </a:r>
            <a:r>
              <a:rPr kumimoji="0" sz="2394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Control </a:t>
            </a:r>
            <a:r>
              <a:rPr kumimoji="0" sz="2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flow have</a:t>
            </a:r>
            <a:r>
              <a:rPr kumimoji="0" sz="2394" b="0" i="0" u="none" strike="noStrike" kern="1200" cap="none" spc="-5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 </a:t>
            </a:r>
            <a:r>
              <a:rPr kumimoji="0" sz="2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different  length </a:t>
            </a:r>
            <a:r>
              <a:rPr kumimoji="0" sz="2394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and </a:t>
            </a:r>
            <a:r>
              <a:rPr kumimoji="0" sz="2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therefore  different execution</a:t>
            </a:r>
            <a:r>
              <a:rPr kumimoji="0" sz="2394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 </a:t>
            </a:r>
            <a:r>
              <a:rPr kumimoji="0" sz="2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time</a:t>
            </a:r>
          </a:p>
          <a:p>
            <a:pPr marL="228598" marR="79276" lvl="0" indent="-218281" algn="l" defTabSz="914400" rtl="0" eaLnBrk="1" fontAlgn="base" latinLnBrk="0" hangingPunct="1">
              <a:lnSpc>
                <a:spcPct val="101699"/>
              </a:lnSpc>
              <a:spcBef>
                <a:spcPts val="573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591" b="0" i="0" u="none" strike="noStrike" kern="1200" cap="none" spc="13" normalizeH="0" baseline="595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ebdings"/>
                <a:ea typeface="宋体" charset="0"/>
                <a:cs typeface="Webdings"/>
              </a:rPr>
              <a:t></a:t>
            </a:r>
            <a:r>
              <a:rPr kumimoji="0" sz="2394" b="0" i="0" u="heavy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ahoma"/>
                <a:ea typeface="宋体" charset="0"/>
                <a:cs typeface="Tahoma"/>
              </a:rPr>
              <a:t>Can we </a:t>
            </a:r>
            <a:r>
              <a:rPr kumimoji="0" sz="2394" b="0" i="0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ahoma"/>
                <a:ea typeface="宋体" charset="0"/>
                <a:cs typeface="Tahoma"/>
              </a:rPr>
              <a:t>measure the </a:t>
            </a:r>
            <a:r>
              <a:rPr kumimoji="0" sz="2394" b="0" i="0" u="heavy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ahoma"/>
                <a:ea typeface="宋体" charset="0"/>
                <a:cs typeface="Tahoma"/>
              </a:rPr>
              <a:t>time </a:t>
            </a:r>
            <a:r>
              <a:rPr kumimoji="0" sz="2394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 </a:t>
            </a:r>
            <a:r>
              <a:rPr kumimoji="0" sz="2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difference </a:t>
            </a:r>
            <a:r>
              <a:rPr kumimoji="0" sz="2394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between</a:t>
            </a:r>
            <a:r>
              <a:rPr kumimoji="0" sz="2394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 </a:t>
            </a:r>
            <a:r>
              <a:rPr kumimoji="0" sz="2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control</a:t>
            </a:r>
          </a:p>
        </p:txBody>
      </p:sp>
      <p:sp>
        <p:nvSpPr>
          <p:cNvPr id="12" name="object 12"/>
          <p:cNvSpPr/>
          <p:nvPr/>
        </p:nvSpPr>
        <p:spPr>
          <a:xfrm>
            <a:off x="1035973" y="4141071"/>
            <a:ext cx="3610360" cy="0"/>
          </a:xfrm>
          <a:custGeom>
            <a:avLst/>
            <a:gdLst/>
            <a:ahLst/>
            <a:cxnLst/>
            <a:rect l="l" t="t" r="r" b="b"/>
            <a:pathLst>
              <a:path w="4222115">
                <a:moveTo>
                  <a:pt x="0" y="0"/>
                </a:moveTo>
                <a:lnTo>
                  <a:pt x="4221850" y="0"/>
                </a:lnTo>
              </a:path>
            </a:pathLst>
          </a:custGeom>
          <a:ln w="227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25114" y="4168095"/>
            <a:ext cx="1853235" cy="382142"/>
          </a:xfrm>
          <a:prstGeom prst="rect">
            <a:avLst/>
          </a:prstGeom>
        </p:spPr>
        <p:txBody>
          <a:bodyPr vert="horz" wrap="square" lIns="0" tIns="13575" rIns="0" bIns="0" rtlCol="0">
            <a:spAutoFit/>
          </a:bodyPr>
          <a:lstStyle/>
          <a:p>
            <a:pPr marL="10860" marR="0" lvl="0" indent="0" algn="l" defTabSz="914400" rtl="0" eaLnBrk="1" fontAlgn="base" latinLnBrk="0" hangingPunct="1">
              <a:lnSpc>
                <a:spcPct val="100000"/>
              </a:lnSpc>
              <a:spcBef>
                <a:spcPts val="107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394" b="0" i="0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ahoma"/>
                <a:ea typeface="宋体" charset="0"/>
                <a:cs typeface="Tahoma"/>
              </a:rPr>
              <a:t>flow </a:t>
            </a:r>
            <a:r>
              <a:rPr kumimoji="0" sz="2394" b="0" i="0" u="heavy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ahoma"/>
                <a:ea typeface="宋体" charset="0"/>
                <a:cs typeface="Tahoma"/>
              </a:rPr>
              <a:t>1 and</a:t>
            </a:r>
            <a:r>
              <a:rPr kumimoji="0" sz="2394" b="0" i="0" u="heavy" strike="noStrike" kern="1200" cap="none" spc="-5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ahoma"/>
                <a:ea typeface="宋体" charset="0"/>
                <a:cs typeface="Tahoma"/>
              </a:rPr>
              <a:t> </a:t>
            </a:r>
            <a:r>
              <a:rPr kumimoji="0" sz="2394" b="0" i="0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ahoma"/>
                <a:ea typeface="宋体" charset="0"/>
                <a:cs typeface="Tahoma"/>
              </a:rPr>
              <a:t>2</a:t>
            </a:r>
            <a:r>
              <a:rPr kumimoji="0" sz="2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?</a:t>
            </a:r>
            <a:endParaRPr kumimoji="0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宋体" charset="0"/>
              <a:cs typeface="Tahom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589557" y="1091925"/>
            <a:ext cx="847612" cy="944808"/>
          </a:xfrm>
          <a:custGeom>
            <a:avLst/>
            <a:gdLst/>
            <a:ahLst/>
            <a:cxnLst/>
            <a:rect l="l" t="t" r="r" b="b"/>
            <a:pathLst>
              <a:path w="991234" h="1104900">
                <a:moveTo>
                  <a:pt x="495503" y="0"/>
                </a:moveTo>
                <a:lnTo>
                  <a:pt x="0" y="552145"/>
                </a:lnTo>
                <a:lnTo>
                  <a:pt x="495503" y="1104277"/>
                </a:lnTo>
                <a:lnTo>
                  <a:pt x="991006" y="552145"/>
                </a:lnTo>
                <a:lnTo>
                  <a:pt x="495503" y="0"/>
                </a:lnTo>
                <a:close/>
              </a:path>
            </a:pathLst>
          </a:custGeom>
          <a:solidFill>
            <a:srgbClr val="C6E6E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589554" y="1091930"/>
            <a:ext cx="847612" cy="944808"/>
          </a:xfrm>
          <a:custGeom>
            <a:avLst/>
            <a:gdLst/>
            <a:ahLst/>
            <a:cxnLst/>
            <a:rect l="l" t="t" r="r" b="b"/>
            <a:pathLst>
              <a:path w="991234" h="1104900">
                <a:moveTo>
                  <a:pt x="0" y="552133"/>
                </a:moveTo>
                <a:lnTo>
                  <a:pt x="495504" y="1104267"/>
                </a:lnTo>
                <a:lnTo>
                  <a:pt x="991009" y="552133"/>
                </a:lnTo>
                <a:lnTo>
                  <a:pt x="495504" y="0"/>
                </a:lnTo>
                <a:lnTo>
                  <a:pt x="0" y="552133"/>
                </a:lnTo>
                <a:close/>
              </a:path>
            </a:pathLst>
          </a:custGeom>
          <a:ln w="94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776342" y="1363539"/>
            <a:ext cx="474033" cy="357077"/>
          </a:xfrm>
          <a:prstGeom prst="rect">
            <a:avLst/>
          </a:prstGeom>
        </p:spPr>
        <p:txBody>
          <a:bodyPr vert="horz" wrap="square" lIns="0" tIns="14661" rIns="0" bIns="0" rtlCol="0">
            <a:spAutoFit/>
          </a:bodyPr>
          <a:lstStyle/>
          <a:p>
            <a:pPr marL="10860" marR="4344" lvl="0" indent="72217" algn="l" defTabSz="914400" rtl="0" eaLnBrk="1" fontAlgn="base" latinLnBrk="0" hangingPunct="1">
              <a:lnSpc>
                <a:spcPct val="100000"/>
              </a:lnSpc>
              <a:spcBef>
                <a:spcPts val="11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112" b="0" i="0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User  exis</a:t>
            </a:r>
            <a:r>
              <a:rPr kumimoji="0" sz="111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t</a:t>
            </a:r>
            <a:r>
              <a:rPr kumimoji="0" sz="1112" b="0" i="0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s?</a:t>
            </a:r>
            <a:endParaRPr kumimoji="0" sz="111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163335" y="1156498"/>
            <a:ext cx="807430" cy="807430"/>
          </a:xfrm>
          <a:custGeom>
            <a:avLst/>
            <a:gdLst/>
            <a:ahLst/>
            <a:cxnLst/>
            <a:rect l="l" t="t" r="r" b="b"/>
            <a:pathLst>
              <a:path w="944245" h="944244">
                <a:moveTo>
                  <a:pt x="802246" y="0"/>
                </a:moveTo>
                <a:lnTo>
                  <a:pt x="141566" y="0"/>
                </a:lnTo>
                <a:lnTo>
                  <a:pt x="96817" y="7217"/>
                </a:lnTo>
                <a:lnTo>
                  <a:pt x="57955" y="27315"/>
                </a:lnTo>
                <a:lnTo>
                  <a:pt x="27311" y="57961"/>
                </a:lnTo>
                <a:lnTo>
                  <a:pt x="7216" y="96822"/>
                </a:lnTo>
                <a:lnTo>
                  <a:pt x="0" y="141566"/>
                </a:lnTo>
                <a:lnTo>
                  <a:pt x="0" y="802246"/>
                </a:lnTo>
                <a:lnTo>
                  <a:pt x="7217" y="846990"/>
                </a:lnTo>
                <a:lnTo>
                  <a:pt x="27315" y="885852"/>
                </a:lnTo>
                <a:lnTo>
                  <a:pt x="57961" y="916497"/>
                </a:lnTo>
                <a:lnTo>
                  <a:pt x="96822" y="936595"/>
                </a:lnTo>
                <a:lnTo>
                  <a:pt x="141566" y="943813"/>
                </a:lnTo>
                <a:lnTo>
                  <a:pt x="802246" y="943813"/>
                </a:lnTo>
                <a:lnTo>
                  <a:pt x="846990" y="936595"/>
                </a:lnTo>
                <a:lnTo>
                  <a:pt x="885852" y="916497"/>
                </a:lnTo>
                <a:lnTo>
                  <a:pt x="916497" y="885852"/>
                </a:lnTo>
                <a:lnTo>
                  <a:pt x="936595" y="846990"/>
                </a:lnTo>
                <a:lnTo>
                  <a:pt x="943813" y="802246"/>
                </a:lnTo>
                <a:lnTo>
                  <a:pt x="943813" y="141566"/>
                </a:lnTo>
                <a:lnTo>
                  <a:pt x="936595" y="96822"/>
                </a:lnTo>
                <a:lnTo>
                  <a:pt x="916497" y="57961"/>
                </a:lnTo>
                <a:lnTo>
                  <a:pt x="885852" y="27315"/>
                </a:lnTo>
                <a:lnTo>
                  <a:pt x="846990" y="7217"/>
                </a:lnTo>
                <a:lnTo>
                  <a:pt x="802246" y="0"/>
                </a:lnTo>
                <a:close/>
              </a:path>
            </a:pathLst>
          </a:custGeom>
          <a:solidFill>
            <a:srgbClr val="C6E6E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163331" y="1156495"/>
            <a:ext cx="807430" cy="807430"/>
          </a:xfrm>
          <a:custGeom>
            <a:avLst/>
            <a:gdLst/>
            <a:ahLst/>
            <a:cxnLst/>
            <a:rect l="l" t="t" r="r" b="b"/>
            <a:pathLst>
              <a:path w="944245" h="944244">
                <a:moveTo>
                  <a:pt x="0" y="802245"/>
                </a:moveTo>
                <a:lnTo>
                  <a:pt x="0" y="141572"/>
                </a:lnTo>
                <a:lnTo>
                  <a:pt x="7217" y="96825"/>
                </a:lnTo>
                <a:lnTo>
                  <a:pt x="27316" y="57962"/>
                </a:lnTo>
                <a:lnTo>
                  <a:pt x="57962" y="27316"/>
                </a:lnTo>
                <a:lnTo>
                  <a:pt x="96825" y="7217"/>
                </a:lnTo>
                <a:lnTo>
                  <a:pt x="141572" y="0"/>
                </a:lnTo>
                <a:lnTo>
                  <a:pt x="802245" y="0"/>
                </a:lnTo>
                <a:lnTo>
                  <a:pt x="846992" y="7217"/>
                </a:lnTo>
                <a:lnTo>
                  <a:pt x="885855" y="27316"/>
                </a:lnTo>
                <a:lnTo>
                  <a:pt x="916502" y="57962"/>
                </a:lnTo>
                <a:lnTo>
                  <a:pt x="936600" y="96825"/>
                </a:lnTo>
                <a:lnTo>
                  <a:pt x="943818" y="141572"/>
                </a:lnTo>
                <a:lnTo>
                  <a:pt x="943818" y="802245"/>
                </a:lnTo>
                <a:lnTo>
                  <a:pt x="936600" y="846992"/>
                </a:lnTo>
                <a:lnTo>
                  <a:pt x="916502" y="885855"/>
                </a:lnTo>
                <a:lnTo>
                  <a:pt x="885855" y="916502"/>
                </a:lnTo>
                <a:lnTo>
                  <a:pt x="846992" y="936600"/>
                </a:lnTo>
                <a:lnTo>
                  <a:pt x="802245" y="943818"/>
                </a:lnTo>
                <a:lnTo>
                  <a:pt x="141572" y="943818"/>
                </a:lnTo>
                <a:lnTo>
                  <a:pt x="96825" y="936600"/>
                </a:lnTo>
                <a:lnTo>
                  <a:pt x="57962" y="916502"/>
                </a:lnTo>
                <a:lnTo>
                  <a:pt x="27316" y="885855"/>
                </a:lnTo>
                <a:lnTo>
                  <a:pt x="7217" y="846992"/>
                </a:lnTo>
                <a:lnTo>
                  <a:pt x="0" y="802245"/>
                </a:lnTo>
                <a:close/>
              </a:path>
            </a:pathLst>
          </a:custGeom>
          <a:ln w="94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340560" y="1307052"/>
            <a:ext cx="452856" cy="485789"/>
          </a:xfrm>
          <a:prstGeom prst="rect">
            <a:avLst/>
          </a:prstGeom>
        </p:spPr>
        <p:txBody>
          <a:bodyPr vert="horz" wrap="square" lIns="0" tIns="23891" rIns="0" bIns="0" rtlCol="0">
            <a:spAutoFit/>
          </a:bodyPr>
          <a:lstStyle/>
          <a:p>
            <a:pPr marL="10860" marR="4344" lvl="0" indent="0" algn="l" defTabSz="914400" rtl="0" eaLnBrk="1" fontAlgn="base" latinLnBrk="0" hangingPunct="1">
              <a:lnSpc>
                <a:spcPts val="1779"/>
              </a:lnSpc>
              <a:spcBef>
                <a:spcPts val="187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96" b="0" i="0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Error  page</a:t>
            </a:r>
            <a:endParaRPr kumimoji="0" sz="14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412760" y="1555331"/>
            <a:ext cx="672225" cy="4887"/>
          </a:xfrm>
          <a:custGeom>
            <a:avLst/>
            <a:gdLst/>
            <a:ahLst/>
            <a:cxnLst/>
            <a:rect l="l" t="t" r="r" b="b"/>
            <a:pathLst>
              <a:path w="786129" h="5715">
                <a:moveTo>
                  <a:pt x="-18876" y="2746"/>
                </a:moveTo>
                <a:lnTo>
                  <a:pt x="804661" y="2746"/>
                </a:lnTo>
              </a:path>
            </a:pathLst>
          </a:custGeom>
          <a:ln w="432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034180" y="1487898"/>
            <a:ext cx="136291" cy="135748"/>
          </a:xfrm>
          <a:custGeom>
            <a:avLst/>
            <a:gdLst/>
            <a:ahLst/>
            <a:cxnLst/>
            <a:rect l="l" t="t" r="r" b="b"/>
            <a:pathLst>
              <a:path w="159384" h="158750">
                <a:moveTo>
                  <a:pt x="0" y="0"/>
                </a:moveTo>
                <a:lnTo>
                  <a:pt x="40195" y="78993"/>
                </a:lnTo>
                <a:lnTo>
                  <a:pt x="1104" y="158546"/>
                </a:lnTo>
                <a:lnTo>
                  <a:pt x="159105" y="7816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672686" y="1613735"/>
            <a:ext cx="269867" cy="244447"/>
          </a:xfrm>
          <a:prstGeom prst="rect">
            <a:avLst/>
          </a:prstGeom>
        </p:spPr>
        <p:txBody>
          <a:bodyPr vert="horz" wrap="square" lIns="0" tIns="14118" rIns="0" bIns="0" rtlCol="0">
            <a:spAutoFit/>
          </a:bodyPr>
          <a:lstStyle/>
          <a:p>
            <a:pPr marL="10860" marR="0" lvl="0" indent="0" algn="l" defTabSz="914400" rtl="0" eaLnBrk="1" fontAlgn="base" latinLnBrk="0" hangingPunct="1">
              <a:lnSpc>
                <a:spcPct val="100000"/>
              </a:lnSpc>
              <a:spcBef>
                <a:spcPts val="11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96" b="0" i="0" u="none" strike="noStrike" kern="1200" cap="none" spc="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No</a:t>
            </a:r>
            <a:endParaRPr kumimoji="0" sz="14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006112" y="2017272"/>
            <a:ext cx="3258" cy="225342"/>
          </a:xfrm>
          <a:custGeom>
            <a:avLst/>
            <a:gdLst/>
            <a:ahLst/>
            <a:cxnLst/>
            <a:rect l="l" t="t" r="r" b="b"/>
            <a:pathLst>
              <a:path w="3809" h="263525">
                <a:moveTo>
                  <a:pt x="0" y="263249"/>
                </a:moveTo>
                <a:lnTo>
                  <a:pt x="264" y="244373"/>
                </a:lnTo>
                <a:lnTo>
                  <a:pt x="3643" y="0"/>
                </a:lnTo>
              </a:path>
            </a:pathLst>
          </a:custGeom>
          <a:ln w="377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939017" y="2191410"/>
            <a:ext cx="135574" cy="1365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115803" y="2073758"/>
            <a:ext cx="338285" cy="244447"/>
          </a:xfrm>
          <a:prstGeom prst="rect">
            <a:avLst/>
          </a:prstGeom>
        </p:spPr>
        <p:txBody>
          <a:bodyPr vert="horz" wrap="square" lIns="0" tIns="14118" rIns="0" bIns="0" rtlCol="0">
            <a:spAutoFit/>
          </a:bodyPr>
          <a:lstStyle/>
          <a:p>
            <a:pPr marL="10860" marR="0" lvl="0" indent="0" algn="l" defTabSz="914400" rtl="0" eaLnBrk="1" fontAlgn="base" latinLnBrk="0" hangingPunct="1">
              <a:lnSpc>
                <a:spcPct val="100000"/>
              </a:lnSpc>
              <a:spcBef>
                <a:spcPts val="11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96" b="0" i="0" u="none" strike="noStrike" kern="1200" cap="none" spc="-12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Y</a:t>
            </a:r>
            <a:r>
              <a:rPr kumimoji="0" sz="1496" b="0" i="0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es</a:t>
            </a:r>
            <a:endParaRPr kumimoji="0" sz="14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589557" y="2326746"/>
            <a:ext cx="847612" cy="944265"/>
          </a:xfrm>
          <a:custGeom>
            <a:avLst/>
            <a:gdLst/>
            <a:ahLst/>
            <a:cxnLst/>
            <a:rect l="l" t="t" r="r" b="b"/>
            <a:pathLst>
              <a:path w="991234" h="1104264">
                <a:moveTo>
                  <a:pt x="495503" y="0"/>
                </a:moveTo>
                <a:lnTo>
                  <a:pt x="0" y="552132"/>
                </a:lnTo>
                <a:lnTo>
                  <a:pt x="495503" y="1104264"/>
                </a:lnTo>
                <a:lnTo>
                  <a:pt x="991006" y="552132"/>
                </a:lnTo>
                <a:lnTo>
                  <a:pt x="495503" y="0"/>
                </a:lnTo>
                <a:close/>
              </a:path>
            </a:pathLst>
          </a:custGeom>
          <a:solidFill>
            <a:srgbClr val="C6E6E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589554" y="2326741"/>
            <a:ext cx="847612" cy="944808"/>
          </a:xfrm>
          <a:custGeom>
            <a:avLst/>
            <a:gdLst/>
            <a:ahLst/>
            <a:cxnLst/>
            <a:rect l="l" t="t" r="r" b="b"/>
            <a:pathLst>
              <a:path w="991234" h="1104900">
                <a:moveTo>
                  <a:pt x="0" y="552133"/>
                </a:moveTo>
                <a:lnTo>
                  <a:pt x="495504" y="1104267"/>
                </a:lnTo>
                <a:lnTo>
                  <a:pt x="991009" y="552133"/>
                </a:lnTo>
                <a:lnTo>
                  <a:pt x="495504" y="0"/>
                </a:lnTo>
                <a:lnTo>
                  <a:pt x="0" y="552133"/>
                </a:lnTo>
                <a:close/>
              </a:path>
            </a:pathLst>
          </a:custGeom>
          <a:ln w="94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752048" y="2582218"/>
            <a:ext cx="522902" cy="357077"/>
          </a:xfrm>
          <a:prstGeom prst="rect">
            <a:avLst/>
          </a:prstGeom>
        </p:spPr>
        <p:txBody>
          <a:bodyPr vert="horz" wrap="square" lIns="0" tIns="14661" rIns="0" bIns="0" rtlCol="0">
            <a:spAutoFit/>
          </a:bodyPr>
          <a:lstStyle/>
          <a:p>
            <a:pPr marL="10860" marR="4344" lvl="0" indent="96652" algn="l" defTabSz="914400" rtl="0" eaLnBrk="1" fontAlgn="base" latinLnBrk="0" hangingPunct="1">
              <a:lnSpc>
                <a:spcPct val="100000"/>
              </a:lnSpc>
              <a:spcBef>
                <a:spcPts val="11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112" b="0" i="0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User  locked?</a:t>
            </a:r>
            <a:endParaRPr kumimoji="0" sz="111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412761" y="2808204"/>
            <a:ext cx="998564" cy="7059"/>
          </a:xfrm>
          <a:custGeom>
            <a:avLst/>
            <a:gdLst/>
            <a:ahLst/>
            <a:cxnLst/>
            <a:rect l="l" t="t" r="r" b="b"/>
            <a:pathLst>
              <a:path w="1167765" h="8255">
                <a:moveTo>
                  <a:pt x="-18876" y="4006"/>
                </a:moveTo>
                <a:lnTo>
                  <a:pt x="1186162" y="4006"/>
                </a:lnTo>
              </a:path>
            </a:pathLst>
          </a:custGeom>
          <a:ln w="457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360410" y="2746914"/>
            <a:ext cx="136291" cy="135748"/>
          </a:xfrm>
          <a:custGeom>
            <a:avLst/>
            <a:gdLst/>
            <a:ahLst/>
            <a:cxnLst/>
            <a:rect l="l" t="t" r="r" b="b"/>
            <a:pathLst>
              <a:path w="159384" h="158750">
                <a:moveTo>
                  <a:pt x="1092" y="0"/>
                </a:moveTo>
                <a:lnTo>
                  <a:pt x="40182" y="79552"/>
                </a:lnTo>
                <a:lnTo>
                  <a:pt x="0" y="158559"/>
                </a:lnTo>
                <a:lnTo>
                  <a:pt x="159105" y="80378"/>
                </a:lnTo>
                <a:lnTo>
                  <a:pt x="10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585345" y="2064614"/>
            <a:ext cx="4344" cy="3301940"/>
          </a:xfrm>
          <a:custGeom>
            <a:avLst/>
            <a:gdLst/>
            <a:ahLst/>
            <a:cxnLst/>
            <a:rect l="l" t="t" r="r" b="b"/>
            <a:pathLst>
              <a:path w="5079" h="3861435">
                <a:moveTo>
                  <a:pt x="2402" y="-18876"/>
                </a:moveTo>
                <a:lnTo>
                  <a:pt x="2402" y="3880206"/>
                </a:lnTo>
              </a:path>
            </a:pathLst>
          </a:custGeom>
          <a:ln w="425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517617" y="1979068"/>
            <a:ext cx="135585" cy="1356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793741" y="2509576"/>
            <a:ext cx="338285" cy="244447"/>
          </a:xfrm>
          <a:prstGeom prst="rect">
            <a:avLst/>
          </a:prstGeom>
        </p:spPr>
        <p:txBody>
          <a:bodyPr vert="horz" wrap="square" lIns="0" tIns="14118" rIns="0" bIns="0" rtlCol="0">
            <a:spAutoFit/>
          </a:bodyPr>
          <a:lstStyle/>
          <a:p>
            <a:pPr marL="10860" marR="0" lvl="0" indent="0" algn="l" defTabSz="914400" rtl="0" eaLnBrk="1" fontAlgn="base" latinLnBrk="0" hangingPunct="1">
              <a:lnSpc>
                <a:spcPct val="100000"/>
              </a:lnSpc>
              <a:spcBef>
                <a:spcPts val="11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96" b="0" i="0" u="none" strike="noStrike" kern="1200" cap="none" spc="-12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Y</a:t>
            </a:r>
            <a:r>
              <a:rPr kumimoji="0" sz="1496" b="0" i="0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es</a:t>
            </a:r>
            <a:endParaRPr kumimoji="0" sz="14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581478" y="3569624"/>
            <a:ext cx="847612" cy="944265"/>
          </a:xfrm>
          <a:custGeom>
            <a:avLst/>
            <a:gdLst/>
            <a:ahLst/>
            <a:cxnLst/>
            <a:rect l="l" t="t" r="r" b="b"/>
            <a:pathLst>
              <a:path w="991234" h="1104264">
                <a:moveTo>
                  <a:pt x="495515" y="0"/>
                </a:moveTo>
                <a:lnTo>
                  <a:pt x="0" y="552132"/>
                </a:lnTo>
                <a:lnTo>
                  <a:pt x="495515" y="1104264"/>
                </a:lnTo>
                <a:lnTo>
                  <a:pt x="991019" y="552132"/>
                </a:lnTo>
                <a:lnTo>
                  <a:pt x="495515" y="0"/>
                </a:lnTo>
                <a:close/>
              </a:path>
            </a:pathLst>
          </a:custGeom>
          <a:solidFill>
            <a:srgbClr val="C6E6E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581483" y="3569621"/>
            <a:ext cx="847612" cy="944808"/>
          </a:xfrm>
          <a:custGeom>
            <a:avLst/>
            <a:gdLst/>
            <a:ahLst/>
            <a:cxnLst/>
            <a:rect l="l" t="t" r="r" b="b"/>
            <a:pathLst>
              <a:path w="991234" h="1104900">
                <a:moveTo>
                  <a:pt x="0" y="552133"/>
                </a:moveTo>
                <a:lnTo>
                  <a:pt x="495504" y="1104267"/>
                </a:lnTo>
                <a:lnTo>
                  <a:pt x="991009" y="552133"/>
                </a:lnTo>
                <a:lnTo>
                  <a:pt x="495504" y="0"/>
                </a:lnTo>
                <a:lnTo>
                  <a:pt x="0" y="552133"/>
                </a:lnTo>
                <a:close/>
              </a:path>
            </a:pathLst>
          </a:custGeom>
          <a:ln w="94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715702" y="3792813"/>
            <a:ext cx="579373" cy="357077"/>
          </a:xfrm>
          <a:prstGeom prst="rect">
            <a:avLst/>
          </a:prstGeom>
        </p:spPr>
        <p:txBody>
          <a:bodyPr vert="horz" wrap="square" lIns="0" tIns="14661" rIns="0" bIns="0" rtlCol="0">
            <a:spAutoFit/>
          </a:bodyPr>
          <a:lstStyle/>
          <a:p>
            <a:pPr marL="10860" marR="4344" lvl="0" indent="124887" algn="l" defTabSz="914400" rtl="0" eaLnBrk="1" fontAlgn="base" latinLnBrk="0" hangingPunct="1">
              <a:lnSpc>
                <a:spcPct val="100000"/>
              </a:lnSpc>
              <a:spcBef>
                <a:spcPts val="11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112" b="0" i="0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User  expi</a:t>
            </a:r>
            <a:r>
              <a:rPr kumimoji="0" sz="111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r</a:t>
            </a:r>
            <a:r>
              <a:rPr kumimoji="0" sz="1112" b="0" i="0" u="none" strike="noStrike" kern="1200" cap="none" spc="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ed?</a:t>
            </a:r>
            <a:endParaRPr kumimoji="0" sz="111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428902" y="4045791"/>
            <a:ext cx="998564" cy="7059"/>
          </a:xfrm>
          <a:custGeom>
            <a:avLst/>
            <a:gdLst/>
            <a:ahLst/>
            <a:cxnLst/>
            <a:rect l="l" t="t" r="r" b="b"/>
            <a:pathLst>
              <a:path w="1167765" h="8254">
                <a:moveTo>
                  <a:pt x="-18876" y="4006"/>
                </a:moveTo>
                <a:lnTo>
                  <a:pt x="1186162" y="4006"/>
                </a:lnTo>
              </a:path>
            </a:pathLst>
          </a:custGeom>
          <a:ln w="457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376559" y="3984503"/>
            <a:ext cx="136291" cy="135748"/>
          </a:xfrm>
          <a:custGeom>
            <a:avLst/>
            <a:gdLst/>
            <a:ahLst/>
            <a:cxnLst/>
            <a:rect l="l" t="t" r="r" b="b"/>
            <a:pathLst>
              <a:path w="159384" h="158750">
                <a:moveTo>
                  <a:pt x="1079" y="0"/>
                </a:moveTo>
                <a:lnTo>
                  <a:pt x="40182" y="79552"/>
                </a:lnTo>
                <a:lnTo>
                  <a:pt x="0" y="158559"/>
                </a:lnTo>
                <a:lnTo>
                  <a:pt x="159092" y="80365"/>
                </a:lnTo>
                <a:lnTo>
                  <a:pt x="10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809878" y="3744384"/>
            <a:ext cx="338285" cy="244447"/>
          </a:xfrm>
          <a:prstGeom prst="rect">
            <a:avLst/>
          </a:prstGeom>
        </p:spPr>
        <p:txBody>
          <a:bodyPr vert="horz" wrap="square" lIns="0" tIns="14118" rIns="0" bIns="0" rtlCol="0">
            <a:spAutoFit/>
          </a:bodyPr>
          <a:lstStyle/>
          <a:p>
            <a:pPr marL="10860" marR="0" lvl="0" indent="0" algn="l" defTabSz="914400" rtl="0" eaLnBrk="1" fontAlgn="base" latinLnBrk="0" hangingPunct="1">
              <a:lnSpc>
                <a:spcPct val="100000"/>
              </a:lnSpc>
              <a:spcBef>
                <a:spcPts val="11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96" b="0" i="0" u="none" strike="noStrike" kern="1200" cap="none" spc="-12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Y</a:t>
            </a:r>
            <a:r>
              <a:rPr kumimoji="0" sz="1496" b="0" i="0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es</a:t>
            </a:r>
            <a:endParaRPr kumimoji="0" sz="14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155449" y="3227150"/>
            <a:ext cx="270953" cy="244447"/>
          </a:xfrm>
          <a:prstGeom prst="rect">
            <a:avLst/>
          </a:prstGeom>
        </p:spPr>
        <p:txBody>
          <a:bodyPr vert="horz" wrap="square" lIns="0" tIns="14118" rIns="0" bIns="0" rtlCol="0">
            <a:spAutoFit/>
          </a:bodyPr>
          <a:lstStyle/>
          <a:p>
            <a:pPr marL="10860" marR="0" lvl="0" indent="0" algn="l" defTabSz="914400" rtl="0" eaLnBrk="1" fontAlgn="base" latinLnBrk="0" hangingPunct="1">
              <a:lnSpc>
                <a:spcPct val="100000"/>
              </a:lnSpc>
              <a:spcBef>
                <a:spcPts val="11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96" b="0" i="0" u="none" strike="noStrike" kern="1200" cap="none" spc="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No</a:t>
            </a:r>
            <a:endParaRPr kumimoji="0" sz="14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468612" y="4797135"/>
            <a:ext cx="1073497" cy="1121823"/>
          </a:xfrm>
          <a:custGeom>
            <a:avLst/>
            <a:gdLst/>
            <a:ahLst/>
            <a:cxnLst/>
            <a:rect l="l" t="t" r="r" b="b"/>
            <a:pathLst>
              <a:path w="1255395" h="1311909">
                <a:moveTo>
                  <a:pt x="632066" y="0"/>
                </a:moveTo>
                <a:lnTo>
                  <a:pt x="0" y="651687"/>
                </a:lnTo>
                <a:lnTo>
                  <a:pt x="623176" y="1311882"/>
                </a:lnTo>
                <a:lnTo>
                  <a:pt x="1255255" y="660196"/>
                </a:lnTo>
                <a:lnTo>
                  <a:pt x="632066" y="0"/>
                </a:lnTo>
                <a:close/>
              </a:path>
            </a:pathLst>
          </a:custGeom>
          <a:solidFill>
            <a:srgbClr val="C6E6E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5468615" y="4797136"/>
            <a:ext cx="1073497" cy="1121823"/>
          </a:xfrm>
          <a:custGeom>
            <a:avLst/>
            <a:gdLst/>
            <a:ahLst/>
            <a:cxnLst/>
            <a:rect l="l" t="t" r="r" b="b"/>
            <a:pathLst>
              <a:path w="1255395" h="1311909">
                <a:moveTo>
                  <a:pt x="0" y="651687"/>
                </a:moveTo>
                <a:lnTo>
                  <a:pt x="623174" y="1311879"/>
                </a:lnTo>
                <a:lnTo>
                  <a:pt x="1255250" y="660191"/>
                </a:lnTo>
                <a:lnTo>
                  <a:pt x="632065" y="0"/>
                </a:lnTo>
                <a:lnTo>
                  <a:pt x="0" y="651687"/>
                </a:lnTo>
                <a:close/>
              </a:path>
            </a:pathLst>
          </a:custGeom>
          <a:ln w="94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675747" y="5158810"/>
            <a:ext cx="660822" cy="357077"/>
          </a:xfrm>
          <a:prstGeom prst="rect">
            <a:avLst/>
          </a:prstGeom>
        </p:spPr>
        <p:txBody>
          <a:bodyPr vert="horz" wrap="square" lIns="0" tIns="14661" rIns="0" bIns="0" rtlCol="0">
            <a:spAutoFit/>
          </a:bodyPr>
          <a:lstStyle/>
          <a:p>
            <a:pPr marL="65702" marR="4344" lvl="0" indent="-55384" algn="l" defTabSz="914400" rtl="0" eaLnBrk="1" fontAlgn="base" latinLnBrk="0" hangingPunct="1">
              <a:lnSpc>
                <a:spcPct val="100000"/>
              </a:lnSpc>
              <a:spcBef>
                <a:spcPts val="11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67" b="0" i="0" u="none" strike="noStrike" kern="1200" cap="none" spc="32" normalizeH="0" baseline="213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P</a:t>
            </a:r>
            <a:r>
              <a:rPr kumimoji="0" sz="1667" b="0" i="0" u="none" strike="noStrike" kern="1200" cap="none" spc="6" normalizeH="0" baseline="213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a</a:t>
            </a:r>
            <a:r>
              <a:rPr kumimoji="0" sz="1112" b="0" i="0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ss</a:t>
            </a:r>
            <a:r>
              <a:rPr kumimoji="0" sz="1112" b="0" i="0" u="none" strike="noStrike" kern="1200" cap="none" spc="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w</a:t>
            </a:r>
            <a:r>
              <a:rPr kumimoji="0" sz="111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ord  </a:t>
            </a:r>
            <a:r>
              <a:rPr kumimoji="0" sz="1667" b="0" i="0" u="none" strike="noStrike" kern="1200" cap="none" spc="6" normalizeH="0" baseline="213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co</a:t>
            </a:r>
            <a:r>
              <a:rPr kumimoji="0" sz="1112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rrect?</a:t>
            </a:r>
            <a:endParaRPr kumimoji="0" sz="111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010406" y="3262937"/>
            <a:ext cx="3258" cy="225342"/>
          </a:xfrm>
          <a:custGeom>
            <a:avLst/>
            <a:gdLst/>
            <a:ahLst/>
            <a:cxnLst/>
            <a:rect l="l" t="t" r="r" b="b"/>
            <a:pathLst>
              <a:path w="3809" h="263525">
                <a:moveTo>
                  <a:pt x="0" y="263240"/>
                </a:moveTo>
                <a:lnTo>
                  <a:pt x="264" y="244373"/>
                </a:lnTo>
                <a:lnTo>
                  <a:pt x="3643" y="0"/>
                </a:lnTo>
              </a:path>
            </a:pathLst>
          </a:custGeom>
          <a:ln w="377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5943317" y="3437069"/>
            <a:ext cx="135574" cy="1365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010406" y="4497747"/>
            <a:ext cx="3258" cy="225342"/>
          </a:xfrm>
          <a:custGeom>
            <a:avLst/>
            <a:gdLst/>
            <a:ahLst/>
            <a:cxnLst/>
            <a:rect l="l" t="t" r="r" b="b"/>
            <a:pathLst>
              <a:path w="3809" h="263525">
                <a:moveTo>
                  <a:pt x="0" y="263240"/>
                </a:moveTo>
                <a:lnTo>
                  <a:pt x="264" y="244373"/>
                </a:lnTo>
                <a:lnTo>
                  <a:pt x="3643" y="0"/>
                </a:lnTo>
              </a:path>
            </a:pathLst>
          </a:custGeom>
          <a:ln w="377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943317" y="4671877"/>
            <a:ext cx="135574" cy="1365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140224" y="4511545"/>
            <a:ext cx="270953" cy="244447"/>
          </a:xfrm>
          <a:prstGeom prst="rect">
            <a:avLst/>
          </a:prstGeom>
        </p:spPr>
        <p:txBody>
          <a:bodyPr vert="horz" wrap="square" lIns="0" tIns="14118" rIns="0" bIns="0" rtlCol="0">
            <a:spAutoFit/>
          </a:bodyPr>
          <a:lstStyle/>
          <a:p>
            <a:pPr marL="10860" marR="0" lvl="0" indent="0" algn="l" defTabSz="914400" rtl="0" eaLnBrk="1" fontAlgn="base" latinLnBrk="0" hangingPunct="1">
              <a:lnSpc>
                <a:spcPct val="100000"/>
              </a:lnSpc>
              <a:spcBef>
                <a:spcPts val="11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96" b="0" i="0" u="none" strike="noStrike" kern="1200" cap="none" spc="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No</a:t>
            </a:r>
            <a:endParaRPr kumimoji="0" sz="14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6010406" y="5885900"/>
            <a:ext cx="3258" cy="225342"/>
          </a:xfrm>
          <a:custGeom>
            <a:avLst/>
            <a:gdLst/>
            <a:ahLst/>
            <a:cxnLst/>
            <a:rect l="l" t="t" r="r" b="b"/>
            <a:pathLst>
              <a:path w="3809" h="263525">
                <a:moveTo>
                  <a:pt x="0" y="263240"/>
                </a:moveTo>
                <a:lnTo>
                  <a:pt x="264" y="244373"/>
                </a:lnTo>
                <a:lnTo>
                  <a:pt x="3643" y="0"/>
                </a:lnTo>
              </a:path>
            </a:pathLst>
          </a:custGeom>
          <a:ln w="377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5943317" y="6060031"/>
            <a:ext cx="135574" cy="1365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099666" y="5907323"/>
            <a:ext cx="338285" cy="244447"/>
          </a:xfrm>
          <a:prstGeom prst="rect">
            <a:avLst/>
          </a:prstGeom>
        </p:spPr>
        <p:txBody>
          <a:bodyPr vert="horz" wrap="square" lIns="0" tIns="14118" rIns="0" bIns="0" rtlCol="0">
            <a:spAutoFit/>
          </a:bodyPr>
          <a:lstStyle/>
          <a:p>
            <a:pPr marL="10860" marR="0" lvl="0" indent="0" algn="l" defTabSz="914400" rtl="0" eaLnBrk="1" fontAlgn="base" latinLnBrk="0" hangingPunct="1">
              <a:lnSpc>
                <a:spcPct val="100000"/>
              </a:lnSpc>
              <a:spcBef>
                <a:spcPts val="11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96" b="0" i="0" u="none" strike="noStrike" kern="1200" cap="none" spc="-12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Y</a:t>
            </a:r>
            <a:r>
              <a:rPr kumimoji="0" sz="1496" b="0" i="0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es</a:t>
            </a:r>
            <a:endParaRPr kumimoji="0" sz="14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6272606" y="1301598"/>
            <a:ext cx="750415" cy="0"/>
          </a:xfrm>
          <a:custGeom>
            <a:avLst/>
            <a:gdLst/>
            <a:ahLst/>
            <a:cxnLst/>
            <a:rect l="l" t="t" r="r" b="b"/>
            <a:pathLst>
              <a:path w="877570">
                <a:moveTo>
                  <a:pt x="877165" y="0"/>
                </a:moveTo>
                <a:lnTo>
                  <a:pt x="839413" y="0"/>
                </a:lnTo>
                <a:lnTo>
                  <a:pt x="0" y="0"/>
                </a:lnTo>
              </a:path>
            </a:pathLst>
          </a:custGeom>
          <a:ln w="75505">
            <a:solidFill>
              <a:srgbClr val="263D0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6927437" y="1175698"/>
            <a:ext cx="251949" cy="251949"/>
          </a:xfrm>
          <a:custGeom>
            <a:avLst/>
            <a:gdLst/>
            <a:ahLst/>
            <a:cxnLst/>
            <a:rect l="l" t="t" r="r" b="b"/>
            <a:pathLst>
              <a:path w="294640" h="294640">
                <a:moveTo>
                  <a:pt x="0" y="0"/>
                </a:moveTo>
                <a:lnTo>
                  <a:pt x="73621" y="147231"/>
                </a:lnTo>
                <a:lnTo>
                  <a:pt x="0" y="294462"/>
                </a:lnTo>
                <a:lnTo>
                  <a:pt x="294474" y="147231"/>
                </a:lnTo>
                <a:lnTo>
                  <a:pt x="0" y="0"/>
                </a:lnTo>
                <a:close/>
              </a:path>
            </a:pathLst>
          </a:custGeom>
          <a:solidFill>
            <a:srgbClr val="263D0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6517681" y="833667"/>
            <a:ext cx="403987" cy="403987"/>
          </a:xfrm>
          <a:custGeom>
            <a:avLst/>
            <a:gdLst/>
            <a:ahLst/>
            <a:cxnLst/>
            <a:rect l="l" t="t" r="r" b="b"/>
            <a:pathLst>
              <a:path w="472440" h="472440">
                <a:moveTo>
                  <a:pt x="235954" y="0"/>
                </a:moveTo>
                <a:lnTo>
                  <a:pt x="190888" y="4319"/>
                </a:lnTo>
                <a:lnTo>
                  <a:pt x="147162" y="17278"/>
                </a:lnTo>
                <a:lnTo>
                  <a:pt x="106120" y="38876"/>
                </a:lnTo>
                <a:lnTo>
                  <a:pt x="69103" y="69113"/>
                </a:lnTo>
                <a:lnTo>
                  <a:pt x="38870" y="106125"/>
                </a:lnTo>
                <a:lnTo>
                  <a:pt x="17275" y="147165"/>
                </a:lnTo>
                <a:lnTo>
                  <a:pt x="4318" y="190888"/>
                </a:lnTo>
                <a:lnTo>
                  <a:pt x="0" y="235954"/>
                </a:lnTo>
                <a:lnTo>
                  <a:pt x="4318" y="281021"/>
                </a:lnTo>
                <a:lnTo>
                  <a:pt x="17275" y="324747"/>
                </a:lnTo>
                <a:lnTo>
                  <a:pt x="38870" y="365789"/>
                </a:lnTo>
                <a:lnTo>
                  <a:pt x="69103" y="402805"/>
                </a:lnTo>
                <a:lnTo>
                  <a:pt x="106120" y="433038"/>
                </a:lnTo>
                <a:lnTo>
                  <a:pt x="147162" y="454633"/>
                </a:lnTo>
                <a:lnTo>
                  <a:pt x="190888" y="467590"/>
                </a:lnTo>
                <a:lnTo>
                  <a:pt x="235954" y="471909"/>
                </a:lnTo>
                <a:lnTo>
                  <a:pt x="281021" y="467590"/>
                </a:lnTo>
                <a:lnTo>
                  <a:pt x="324744" y="454633"/>
                </a:lnTo>
                <a:lnTo>
                  <a:pt x="365783" y="433038"/>
                </a:lnTo>
                <a:lnTo>
                  <a:pt x="402796" y="402805"/>
                </a:lnTo>
                <a:lnTo>
                  <a:pt x="433033" y="365789"/>
                </a:lnTo>
                <a:lnTo>
                  <a:pt x="454631" y="324747"/>
                </a:lnTo>
                <a:lnTo>
                  <a:pt x="467590" y="281021"/>
                </a:lnTo>
                <a:lnTo>
                  <a:pt x="471909" y="235954"/>
                </a:lnTo>
                <a:lnTo>
                  <a:pt x="467590" y="190888"/>
                </a:lnTo>
                <a:lnTo>
                  <a:pt x="454631" y="147165"/>
                </a:lnTo>
                <a:lnTo>
                  <a:pt x="433033" y="106125"/>
                </a:lnTo>
                <a:lnTo>
                  <a:pt x="402796" y="69113"/>
                </a:lnTo>
                <a:lnTo>
                  <a:pt x="365783" y="38876"/>
                </a:lnTo>
                <a:lnTo>
                  <a:pt x="324744" y="17278"/>
                </a:lnTo>
                <a:lnTo>
                  <a:pt x="281021" y="4319"/>
                </a:lnTo>
                <a:lnTo>
                  <a:pt x="235954" y="0"/>
                </a:lnTo>
                <a:close/>
              </a:path>
            </a:pathLst>
          </a:custGeom>
          <a:solidFill>
            <a:srgbClr val="263D0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6517677" y="833669"/>
            <a:ext cx="403987" cy="403987"/>
          </a:xfrm>
          <a:custGeom>
            <a:avLst/>
            <a:gdLst/>
            <a:ahLst/>
            <a:cxnLst/>
            <a:rect l="l" t="t" r="r" b="b"/>
            <a:pathLst>
              <a:path w="472440" h="472440">
                <a:moveTo>
                  <a:pt x="402805" y="69109"/>
                </a:moveTo>
                <a:lnTo>
                  <a:pt x="433040" y="106124"/>
                </a:lnTo>
                <a:lnTo>
                  <a:pt x="454636" y="147164"/>
                </a:lnTo>
                <a:lnTo>
                  <a:pt x="467594" y="190888"/>
                </a:lnTo>
                <a:lnTo>
                  <a:pt x="471913" y="235954"/>
                </a:lnTo>
                <a:lnTo>
                  <a:pt x="467594" y="281021"/>
                </a:lnTo>
                <a:lnTo>
                  <a:pt x="454636" y="324745"/>
                </a:lnTo>
                <a:lnTo>
                  <a:pt x="433040" y="365786"/>
                </a:lnTo>
                <a:lnTo>
                  <a:pt x="402805" y="402803"/>
                </a:lnTo>
                <a:lnTo>
                  <a:pt x="365790" y="433038"/>
                </a:lnTo>
                <a:lnTo>
                  <a:pt x="324749" y="454634"/>
                </a:lnTo>
                <a:lnTo>
                  <a:pt x="281024" y="467592"/>
                </a:lnTo>
                <a:lnTo>
                  <a:pt x="235956" y="471911"/>
                </a:lnTo>
                <a:lnTo>
                  <a:pt x="190889" y="467592"/>
                </a:lnTo>
                <a:lnTo>
                  <a:pt x="147164" y="454634"/>
                </a:lnTo>
                <a:lnTo>
                  <a:pt x="106123" y="433038"/>
                </a:lnTo>
                <a:lnTo>
                  <a:pt x="69108" y="402803"/>
                </a:lnTo>
                <a:lnTo>
                  <a:pt x="38873" y="365786"/>
                </a:lnTo>
                <a:lnTo>
                  <a:pt x="17277" y="324745"/>
                </a:lnTo>
                <a:lnTo>
                  <a:pt x="4319" y="281021"/>
                </a:lnTo>
                <a:lnTo>
                  <a:pt x="0" y="235954"/>
                </a:lnTo>
                <a:lnTo>
                  <a:pt x="4319" y="190888"/>
                </a:lnTo>
                <a:lnTo>
                  <a:pt x="17277" y="147164"/>
                </a:lnTo>
                <a:lnTo>
                  <a:pt x="38873" y="106124"/>
                </a:lnTo>
                <a:lnTo>
                  <a:pt x="69108" y="69109"/>
                </a:lnTo>
                <a:lnTo>
                  <a:pt x="106123" y="38874"/>
                </a:lnTo>
                <a:lnTo>
                  <a:pt x="147164" y="17277"/>
                </a:lnTo>
                <a:lnTo>
                  <a:pt x="190889" y="4319"/>
                </a:lnTo>
                <a:lnTo>
                  <a:pt x="235956" y="0"/>
                </a:lnTo>
                <a:lnTo>
                  <a:pt x="281024" y="4319"/>
                </a:lnTo>
                <a:lnTo>
                  <a:pt x="324749" y="17277"/>
                </a:lnTo>
                <a:lnTo>
                  <a:pt x="365790" y="38874"/>
                </a:lnTo>
                <a:lnTo>
                  <a:pt x="402805" y="69109"/>
                </a:lnTo>
              </a:path>
            </a:pathLst>
          </a:custGeom>
          <a:ln w="94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6654719" y="895443"/>
            <a:ext cx="129775" cy="244447"/>
          </a:xfrm>
          <a:prstGeom prst="rect">
            <a:avLst/>
          </a:prstGeom>
        </p:spPr>
        <p:txBody>
          <a:bodyPr vert="horz" wrap="square" lIns="0" tIns="14118" rIns="0" bIns="0" rtlCol="0">
            <a:spAutoFit/>
          </a:bodyPr>
          <a:lstStyle/>
          <a:p>
            <a:pPr marL="10860" marR="0" lvl="0" indent="0" algn="l" defTabSz="914400" rtl="0" eaLnBrk="1" fontAlgn="base" latinLnBrk="0" hangingPunct="1">
              <a:lnSpc>
                <a:spcPct val="100000"/>
              </a:lnSpc>
              <a:spcBef>
                <a:spcPts val="11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96" b="1" i="0" u="heavy" strike="noStrike" kern="1200" cap="none" spc="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宋体" charset="0"/>
                <a:cs typeface="Arial"/>
              </a:rPr>
              <a:t>1</a:t>
            </a:r>
            <a:endParaRPr kumimoji="0" sz="14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5394574" y="1519674"/>
            <a:ext cx="0" cy="4292902"/>
          </a:xfrm>
          <a:custGeom>
            <a:avLst/>
            <a:gdLst/>
            <a:ahLst/>
            <a:cxnLst/>
            <a:rect l="l" t="t" r="r" b="b"/>
            <a:pathLst>
              <a:path h="5020309">
                <a:moveTo>
                  <a:pt x="0" y="0"/>
                </a:moveTo>
                <a:lnTo>
                  <a:pt x="0" y="5019876"/>
                </a:lnTo>
              </a:path>
            </a:pathLst>
          </a:custGeom>
          <a:ln w="23038">
            <a:solidFill>
              <a:srgbClr val="5C07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5361009" y="5887816"/>
            <a:ext cx="67331" cy="0"/>
          </a:xfrm>
          <a:custGeom>
            <a:avLst/>
            <a:gdLst/>
            <a:ahLst/>
            <a:cxnLst/>
            <a:rect l="l" t="t" r="r" b="b"/>
            <a:pathLst>
              <a:path w="78739">
                <a:moveTo>
                  <a:pt x="0" y="0"/>
                </a:moveTo>
                <a:lnTo>
                  <a:pt x="78506" y="0"/>
                </a:lnTo>
              </a:path>
            </a:pathLst>
          </a:custGeom>
          <a:ln w="23038">
            <a:solidFill>
              <a:srgbClr val="5C07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7818717" y="2098858"/>
            <a:ext cx="0" cy="3713528"/>
          </a:xfrm>
          <a:custGeom>
            <a:avLst/>
            <a:gdLst/>
            <a:ahLst/>
            <a:cxnLst/>
            <a:rect l="l" t="t" r="r" b="b"/>
            <a:pathLst>
              <a:path h="4342765">
                <a:moveTo>
                  <a:pt x="0" y="0"/>
                </a:moveTo>
                <a:lnTo>
                  <a:pt x="0" y="4342555"/>
                </a:lnTo>
              </a:path>
            </a:pathLst>
          </a:custGeom>
          <a:ln w="80073">
            <a:solidFill>
              <a:srgbClr val="5C07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7690961" y="1974572"/>
            <a:ext cx="251949" cy="251949"/>
          </a:xfrm>
          <a:custGeom>
            <a:avLst/>
            <a:gdLst/>
            <a:ahLst/>
            <a:cxnLst/>
            <a:rect l="l" t="t" r="r" b="b"/>
            <a:pathLst>
              <a:path w="294640" h="294639">
                <a:moveTo>
                  <a:pt x="146926" y="0"/>
                </a:moveTo>
                <a:lnTo>
                  <a:pt x="0" y="294627"/>
                </a:lnTo>
                <a:lnTo>
                  <a:pt x="147167" y="220853"/>
                </a:lnTo>
                <a:lnTo>
                  <a:pt x="257643" y="220853"/>
                </a:lnTo>
                <a:lnTo>
                  <a:pt x="146926" y="0"/>
                </a:lnTo>
                <a:close/>
              </a:path>
              <a:path w="294640" h="294639">
                <a:moveTo>
                  <a:pt x="257643" y="220853"/>
                </a:moveTo>
                <a:lnTo>
                  <a:pt x="147167" y="220853"/>
                </a:lnTo>
                <a:lnTo>
                  <a:pt x="294474" y="294322"/>
                </a:lnTo>
                <a:lnTo>
                  <a:pt x="257643" y="220853"/>
                </a:lnTo>
                <a:close/>
              </a:path>
            </a:pathLst>
          </a:custGeom>
          <a:solidFill>
            <a:srgbClr val="5C07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5391403" y="5844489"/>
            <a:ext cx="2439667" cy="1629"/>
          </a:xfrm>
          <a:custGeom>
            <a:avLst/>
            <a:gdLst/>
            <a:ahLst/>
            <a:cxnLst/>
            <a:rect l="l" t="t" r="r" b="b"/>
            <a:pathLst>
              <a:path w="2853054" h="1904">
                <a:moveTo>
                  <a:pt x="0" y="0"/>
                </a:moveTo>
                <a:lnTo>
                  <a:pt x="2852804" y="1396"/>
                </a:lnTo>
              </a:path>
            </a:pathLst>
          </a:custGeom>
          <a:ln w="75505">
            <a:solidFill>
              <a:srgbClr val="5C07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7978465" y="2302528"/>
            <a:ext cx="403987" cy="403987"/>
          </a:xfrm>
          <a:custGeom>
            <a:avLst/>
            <a:gdLst/>
            <a:ahLst/>
            <a:cxnLst/>
            <a:rect l="l" t="t" r="r" b="b"/>
            <a:pathLst>
              <a:path w="472440" h="472439">
                <a:moveTo>
                  <a:pt x="235954" y="0"/>
                </a:moveTo>
                <a:lnTo>
                  <a:pt x="190888" y="4319"/>
                </a:lnTo>
                <a:lnTo>
                  <a:pt x="147165" y="17278"/>
                </a:lnTo>
                <a:lnTo>
                  <a:pt x="106125" y="38876"/>
                </a:lnTo>
                <a:lnTo>
                  <a:pt x="69113" y="69113"/>
                </a:lnTo>
                <a:lnTo>
                  <a:pt x="38876" y="106125"/>
                </a:lnTo>
                <a:lnTo>
                  <a:pt x="17278" y="147165"/>
                </a:lnTo>
                <a:lnTo>
                  <a:pt x="4319" y="190888"/>
                </a:lnTo>
                <a:lnTo>
                  <a:pt x="0" y="235954"/>
                </a:lnTo>
                <a:lnTo>
                  <a:pt x="4319" y="281021"/>
                </a:lnTo>
                <a:lnTo>
                  <a:pt x="17278" y="324747"/>
                </a:lnTo>
                <a:lnTo>
                  <a:pt x="38876" y="365789"/>
                </a:lnTo>
                <a:lnTo>
                  <a:pt x="69113" y="402805"/>
                </a:lnTo>
                <a:lnTo>
                  <a:pt x="106125" y="433038"/>
                </a:lnTo>
                <a:lnTo>
                  <a:pt x="147165" y="454633"/>
                </a:lnTo>
                <a:lnTo>
                  <a:pt x="190888" y="467590"/>
                </a:lnTo>
                <a:lnTo>
                  <a:pt x="235954" y="471909"/>
                </a:lnTo>
                <a:lnTo>
                  <a:pt x="281021" y="467590"/>
                </a:lnTo>
                <a:lnTo>
                  <a:pt x="324747" y="454633"/>
                </a:lnTo>
                <a:lnTo>
                  <a:pt x="365789" y="433038"/>
                </a:lnTo>
                <a:lnTo>
                  <a:pt x="402805" y="402805"/>
                </a:lnTo>
                <a:lnTo>
                  <a:pt x="433038" y="365789"/>
                </a:lnTo>
                <a:lnTo>
                  <a:pt x="454633" y="324747"/>
                </a:lnTo>
                <a:lnTo>
                  <a:pt x="467590" y="281021"/>
                </a:lnTo>
                <a:lnTo>
                  <a:pt x="471909" y="235954"/>
                </a:lnTo>
                <a:lnTo>
                  <a:pt x="467590" y="190888"/>
                </a:lnTo>
                <a:lnTo>
                  <a:pt x="454633" y="147165"/>
                </a:lnTo>
                <a:lnTo>
                  <a:pt x="433038" y="106125"/>
                </a:lnTo>
                <a:lnTo>
                  <a:pt x="402805" y="69113"/>
                </a:lnTo>
                <a:lnTo>
                  <a:pt x="365789" y="38876"/>
                </a:lnTo>
                <a:lnTo>
                  <a:pt x="324747" y="17278"/>
                </a:lnTo>
                <a:lnTo>
                  <a:pt x="281021" y="4319"/>
                </a:lnTo>
                <a:lnTo>
                  <a:pt x="235954" y="0"/>
                </a:lnTo>
                <a:close/>
              </a:path>
            </a:pathLst>
          </a:custGeom>
          <a:solidFill>
            <a:srgbClr val="5C07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7978465" y="2302527"/>
            <a:ext cx="403987" cy="403987"/>
          </a:xfrm>
          <a:custGeom>
            <a:avLst/>
            <a:gdLst/>
            <a:ahLst/>
            <a:cxnLst/>
            <a:rect l="l" t="t" r="r" b="b"/>
            <a:pathLst>
              <a:path w="472440" h="472439">
                <a:moveTo>
                  <a:pt x="402805" y="69108"/>
                </a:moveTo>
                <a:lnTo>
                  <a:pt x="433040" y="106123"/>
                </a:lnTo>
                <a:lnTo>
                  <a:pt x="454636" y="147163"/>
                </a:lnTo>
                <a:lnTo>
                  <a:pt x="467594" y="190887"/>
                </a:lnTo>
                <a:lnTo>
                  <a:pt x="471913" y="235953"/>
                </a:lnTo>
                <a:lnTo>
                  <a:pt x="467594" y="281019"/>
                </a:lnTo>
                <a:lnTo>
                  <a:pt x="454636" y="324745"/>
                </a:lnTo>
                <a:lnTo>
                  <a:pt x="433040" y="365787"/>
                </a:lnTo>
                <a:lnTo>
                  <a:pt x="402805" y="402805"/>
                </a:lnTo>
                <a:lnTo>
                  <a:pt x="365790" y="433040"/>
                </a:lnTo>
                <a:lnTo>
                  <a:pt x="324749" y="454636"/>
                </a:lnTo>
                <a:lnTo>
                  <a:pt x="281024" y="467594"/>
                </a:lnTo>
                <a:lnTo>
                  <a:pt x="235956" y="471913"/>
                </a:lnTo>
                <a:lnTo>
                  <a:pt x="190889" y="467594"/>
                </a:lnTo>
                <a:lnTo>
                  <a:pt x="147164" y="454636"/>
                </a:lnTo>
                <a:lnTo>
                  <a:pt x="106123" y="433040"/>
                </a:lnTo>
                <a:lnTo>
                  <a:pt x="69108" y="402805"/>
                </a:lnTo>
                <a:lnTo>
                  <a:pt x="38873" y="365787"/>
                </a:lnTo>
                <a:lnTo>
                  <a:pt x="17277" y="324745"/>
                </a:lnTo>
                <a:lnTo>
                  <a:pt x="4319" y="281019"/>
                </a:lnTo>
                <a:lnTo>
                  <a:pt x="0" y="235953"/>
                </a:lnTo>
                <a:lnTo>
                  <a:pt x="4319" y="190887"/>
                </a:lnTo>
                <a:lnTo>
                  <a:pt x="17277" y="147163"/>
                </a:lnTo>
                <a:lnTo>
                  <a:pt x="38873" y="106123"/>
                </a:lnTo>
                <a:lnTo>
                  <a:pt x="69108" y="69108"/>
                </a:lnTo>
                <a:lnTo>
                  <a:pt x="106123" y="38873"/>
                </a:lnTo>
                <a:lnTo>
                  <a:pt x="147164" y="17277"/>
                </a:lnTo>
                <a:lnTo>
                  <a:pt x="190889" y="4319"/>
                </a:lnTo>
                <a:lnTo>
                  <a:pt x="235956" y="0"/>
                </a:lnTo>
                <a:lnTo>
                  <a:pt x="281024" y="4319"/>
                </a:lnTo>
                <a:lnTo>
                  <a:pt x="324749" y="17277"/>
                </a:lnTo>
                <a:lnTo>
                  <a:pt x="365790" y="38873"/>
                </a:lnTo>
                <a:lnTo>
                  <a:pt x="402805" y="69108"/>
                </a:lnTo>
              </a:path>
            </a:pathLst>
          </a:custGeom>
          <a:ln w="94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8115511" y="2364305"/>
            <a:ext cx="129775" cy="244447"/>
          </a:xfrm>
          <a:prstGeom prst="rect">
            <a:avLst/>
          </a:prstGeom>
        </p:spPr>
        <p:txBody>
          <a:bodyPr vert="horz" wrap="square" lIns="0" tIns="14118" rIns="0" bIns="0" rtlCol="0">
            <a:spAutoFit/>
          </a:bodyPr>
          <a:lstStyle/>
          <a:p>
            <a:pPr marL="10860" marR="0" lvl="0" indent="0" algn="l" defTabSz="914400" rtl="0" eaLnBrk="1" fontAlgn="base" latinLnBrk="0" hangingPunct="1">
              <a:lnSpc>
                <a:spcPct val="100000"/>
              </a:lnSpc>
              <a:spcBef>
                <a:spcPts val="11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96" b="1" i="0" u="sng" strike="noStrike" kern="1200" cap="none" spc="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宋体" charset="0"/>
                <a:cs typeface="Arial"/>
              </a:rPr>
              <a:t>2</a:t>
            </a:r>
            <a:endParaRPr kumimoji="0" sz="1496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66" name="Title 6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pc="-5" dirty="0"/>
              <a:t>A </a:t>
            </a:r>
            <a:r>
              <a:rPr lang="en-US" sz="2800" spc="-10" dirty="0"/>
              <a:t>side-channel timing </a:t>
            </a:r>
            <a:r>
              <a:rPr lang="en-US" sz="2800" spc="-35" dirty="0"/>
              <a:t>attack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595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366982" y="1174230"/>
            <a:ext cx="2839853" cy="382142"/>
          </a:xfrm>
          <a:prstGeom prst="rect">
            <a:avLst/>
          </a:prstGeom>
        </p:spPr>
        <p:txBody>
          <a:bodyPr vert="horz" wrap="square" lIns="0" tIns="13575" rIns="0" bIns="0" rtlCol="0">
            <a:spAutoFit/>
          </a:bodyPr>
          <a:lstStyle/>
          <a:p>
            <a:pPr marL="10860" marR="0" lvl="0" indent="0" algn="l" defTabSz="914400" rtl="0" eaLnBrk="1" fontAlgn="base" latinLnBrk="0" hangingPunct="1">
              <a:lnSpc>
                <a:spcPct val="100000"/>
              </a:lnSpc>
              <a:spcBef>
                <a:spcPts val="107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Detection </a:t>
            </a:r>
            <a:r>
              <a:rPr kumimoji="0" sz="2394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and</a:t>
            </a:r>
            <a:r>
              <a:rPr kumimoji="0" sz="2394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 </a:t>
            </a:r>
            <a:r>
              <a:rPr kumimoji="0" sz="2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Attack</a:t>
            </a:r>
            <a:endParaRPr kumimoji="0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宋体" charset="0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354391" y="1919517"/>
            <a:ext cx="4826664" cy="3293252"/>
          </a:xfrm>
          <a:custGeom>
            <a:avLst/>
            <a:gdLst/>
            <a:ahLst/>
            <a:cxnLst/>
            <a:rect l="l" t="t" r="r" b="b"/>
            <a:pathLst>
              <a:path w="5644515" h="3851275">
                <a:moveTo>
                  <a:pt x="0" y="3813025"/>
                </a:moveTo>
                <a:lnTo>
                  <a:pt x="66067" y="3775273"/>
                </a:lnTo>
                <a:lnTo>
                  <a:pt x="217078" y="3473251"/>
                </a:lnTo>
                <a:lnTo>
                  <a:pt x="330336" y="2906960"/>
                </a:lnTo>
                <a:lnTo>
                  <a:pt x="471909" y="2038647"/>
                </a:lnTo>
                <a:lnTo>
                  <a:pt x="566290" y="1547861"/>
                </a:lnTo>
                <a:lnTo>
                  <a:pt x="604043" y="1142020"/>
                </a:lnTo>
                <a:lnTo>
                  <a:pt x="688987" y="707863"/>
                </a:lnTo>
                <a:lnTo>
                  <a:pt x="773930" y="226516"/>
                </a:lnTo>
                <a:lnTo>
                  <a:pt x="821121" y="75505"/>
                </a:lnTo>
                <a:lnTo>
                  <a:pt x="896627" y="0"/>
                </a:lnTo>
                <a:lnTo>
                  <a:pt x="943818" y="0"/>
                </a:lnTo>
                <a:lnTo>
                  <a:pt x="1000447" y="47190"/>
                </a:lnTo>
                <a:lnTo>
                  <a:pt x="1066514" y="217078"/>
                </a:lnTo>
                <a:lnTo>
                  <a:pt x="1179772" y="566290"/>
                </a:lnTo>
                <a:lnTo>
                  <a:pt x="1349660" y="1245840"/>
                </a:lnTo>
                <a:lnTo>
                  <a:pt x="1538423" y="2104714"/>
                </a:lnTo>
                <a:lnTo>
                  <a:pt x="1831007" y="2614376"/>
                </a:lnTo>
                <a:lnTo>
                  <a:pt x="1982018" y="2944713"/>
                </a:lnTo>
                <a:lnTo>
                  <a:pt x="2114152" y="3218420"/>
                </a:lnTo>
                <a:lnTo>
                  <a:pt x="2199096" y="3303363"/>
                </a:lnTo>
                <a:lnTo>
                  <a:pt x="2331231" y="3359993"/>
                </a:lnTo>
                <a:lnTo>
                  <a:pt x="2538871" y="3454374"/>
                </a:lnTo>
                <a:lnTo>
                  <a:pt x="2680443" y="3492127"/>
                </a:lnTo>
                <a:lnTo>
                  <a:pt x="2888083" y="3558194"/>
                </a:lnTo>
                <a:lnTo>
                  <a:pt x="2991903" y="3595947"/>
                </a:lnTo>
                <a:lnTo>
                  <a:pt x="3124038" y="3652576"/>
                </a:lnTo>
                <a:lnTo>
                  <a:pt x="3284487" y="3680891"/>
                </a:lnTo>
                <a:lnTo>
                  <a:pt x="3492127" y="3737520"/>
                </a:lnTo>
                <a:lnTo>
                  <a:pt x="3643138" y="3775273"/>
                </a:lnTo>
                <a:lnTo>
                  <a:pt x="3841340" y="3822464"/>
                </a:lnTo>
                <a:lnTo>
                  <a:pt x="4039542" y="3803587"/>
                </a:lnTo>
                <a:lnTo>
                  <a:pt x="4152800" y="3813025"/>
                </a:lnTo>
                <a:lnTo>
                  <a:pt x="4332125" y="3831902"/>
                </a:lnTo>
                <a:lnTo>
                  <a:pt x="4747405" y="3822464"/>
                </a:lnTo>
                <a:lnTo>
                  <a:pt x="4879540" y="3831902"/>
                </a:lnTo>
                <a:lnTo>
                  <a:pt x="4992798" y="3794149"/>
                </a:lnTo>
                <a:lnTo>
                  <a:pt x="5087180" y="3841340"/>
                </a:lnTo>
                <a:lnTo>
                  <a:pt x="5247629" y="3850778"/>
                </a:lnTo>
                <a:lnTo>
                  <a:pt x="5417516" y="3841340"/>
                </a:lnTo>
                <a:lnTo>
                  <a:pt x="5644033" y="3850778"/>
                </a:lnTo>
              </a:path>
            </a:pathLst>
          </a:custGeom>
          <a:ln w="377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18119" y="1708648"/>
            <a:ext cx="5925681" cy="4307562"/>
          </a:xfrm>
          <a:custGeom>
            <a:avLst/>
            <a:gdLst/>
            <a:ahLst/>
            <a:cxnLst/>
            <a:rect l="l" t="t" r="r" b="b"/>
            <a:pathLst>
              <a:path w="6929755" h="5037455">
                <a:moveTo>
                  <a:pt x="0" y="5037048"/>
                </a:moveTo>
                <a:lnTo>
                  <a:pt x="6929361" y="5037048"/>
                </a:lnTo>
                <a:lnTo>
                  <a:pt x="6929361" y="0"/>
                </a:lnTo>
                <a:lnTo>
                  <a:pt x="0" y="0"/>
                </a:lnTo>
                <a:lnTo>
                  <a:pt x="0" y="50370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18119" y="1708647"/>
            <a:ext cx="5925681" cy="4307562"/>
          </a:xfrm>
          <a:custGeom>
            <a:avLst/>
            <a:gdLst/>
            <a:ahLst/>
            <a:cxnLst/>
            <a:rect l="l" t="t" r="r" b="b"/>
            <a:pathLst>
              <a:path w="6929755" h="5037455">
                <a:moveTo>
                  <a:pt x="0" y="0"/>
                </a:moveTo>
                <a:lnTo>
                  <a:pt x="6929341" y="0"/>
                </a:lnTo>
                <a:lnTo>
                  <a:pt x="6929341" y="5037069"/>
                </a:lnTo>
                <a:lnTo>
                  <a:pt x="0" y="5037069"/>
                </a:lnTo>
                <a:lnTo>
                  <a:pt x="0" y="0"/>
                </a:lnTo>
                <a:close/>
              </a:path>
            </a:pathLst>
          </a:custGeom>
          <a:ln w="17547">
            <a:solidFill>
              <a:srgbClr val="EAF2F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03149" y="1858722"/>
            <a:ext cx="5190469" cy="3572350"/>
          </a:xfrm>
          <a:custGeom>
            <a:avLst/>
            <a:gdLst/>
            <a:ahLst/>
            <a:cxnLst/>
            <a:rect l="l" t="t" r="r" b="b"/>
            <a:pathLst>
              <a:path w="6069965" h="4177665">
                <a:moveTo>
                  <a:pt x="0" y="4177068"/>
                </a:moveTo>
                <a:lnTo>
                  <a:pt x="6069761" y="4177068"/>
                </a:lnTo>
                <a:lnTo>
                  <a:pt x="6069761" y="0"/>
                </a:lnTo>
                <a:lnTo>
                  <a:pt x="0" y="0"/>
                </a:lnTo>
                <a:lnTo>
                  <a:pt x="0" y="41770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03150" y="1858725"/>
            <a:ext cx="5190469" cy="3572350"/>
          </a:xfrm>
          <a:custGeom>
            <a:avLst/>
            <a:gdLst/>
            <a:ahLst/>
            <a:cxnLst/>
            <a:rect l="l" t="t" r="r" b="b"/>
            <a:pathLst>
              <a:path w="6069965" h="4177665">
                <a:moveTo>
                  <a:pt x="0" y="0"/>
                </a:moveTo>
                <a:lnTo>
                  <a:pt x="6069752" y="0"/>
                </a:lnTo>
                <a:lnTo>
                  <a:pt x="6069752" y="4177082"/>
                </a:lnTo>
                <a:lnTo>
                  <a:pt x="0" y="4177082"/>
                </a:lnTo>
                <a:lnTo>
                  <a:pt x="0" y="0"/>
                </a:lnTo>
                <a:close/>
              </a:path>
            </a:pathLst>
          </a:custGeom>
          <a:ln w="1754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903150" y="5333025"/>
            <a:ext cx="5190469" cy="15204"/>
          </a:xfrm>
          <a:custGeom>
            <a:avLst/>
            <a:gdLst/>
            <a:ahLst/>
            <a:cxnLst/>
            <a:rect l="l" t="t" r="r" b="b"/>
            <a:pathLst>
              <a:path w="6069965" h="17779">
                <a:moveTo>
                  <a:pt x="0" y="0"/>
                </a:moveTo>
                <a:lnTo>
                  <a:pt x="6069752" y="0"/>
                </a:lnTo>
                <a:lnTo>
                  <a:pt x="6069752" y="17550"/>
                </a:lnTo>
                <a:lnTo>
                  <a:pt x="0" y="17550"/>
                </a:lnTo>
                <a:lnTo>
                  <a:pt x="0" y="0"/>
                </a:lnTo>
                <a:close/>
              </a:path>
            </a:pathLst>
          </a:custGeom>
          <a:solidFill>
            <a:srgbClr val="EAF2F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03150" y="4207442"/>
            <a:ext cx="5190469" cy="15204"/>
          </a:xfrm>
          <a:custGeom>
            <a:avLst/>
            <a:gdLst/>
            <a:ahLst/>
            <a:cxnLst/>
            <a:rect l="l" t="t" r="r" b="b"/>
            <a:pathLst>
              <a:path w="6069965" h="17779">
                <a:moveTo>
                  <a:pt x="0" y="0"/>
                </a:moveTo>
                <a:lnTo>
                  <a:pt x="6069752" y="0"/>
                </a:lnTo>
                <a:lnTo>
                  <a:pt x="6069752" y="17550"/>
                </a:lnTo>
                <a:lnTo>
                  <a:pt x="0" y="17550"/>
                </a:lnTo>
                <a:lnTo>
                  <a:pt x="0" y="0"/>
                </a:lnTo>
                <a:close/>
              </a:path>
            </a:pathLst>
          </a:custGeom>
          <a:solidFill>
            <a:srgbClr val="EAF2F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903150" y="3066851"/>
            <a:ext cx="5190469" cy="15204"/>
          </a:xfrm>
          <a:custGeom>
            <a:avLst/>
            <a:gdLst/>
            <a:ahLst/>
            <a:cxnLst/>
            <a:rect l="l" t="t" r="r" b="b"/>
            <a:pathLst>
              <a:path w="6069965" h="17779">
                <a:moveTo>
                  <a:pt x="0" y="0"/>
                </a:moveTo>
                <a:lnTo>
                  <a:pt x="6069752" y="0"/>
                </a:lnTo>
                <a:lnTo>
                  <a:pt x="6069752" y="17550"/>
                </a:lnTo>
                <a:lnTo>
                  <a:pt x="0" y="17550"/>
                </a:lnTo>
                <a:lnTo>
                  <a:pt x="0" y="0"/>
                </a:lnTo>
                <a:close/>
              </a:path>
            </a:pathLst>
          </a:custGeom>
          <a:solidFill>
            <a:srgbClr val="EAF2F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903150" y="1941267"/>
            <a:ext cx="5190469" cy="15204"/>
          </a:xfrm>
          <a:custGeom>
            <a:avLst/>
            <a:gdLst/>
            <a:ahLst/>
            <a:cxnLst/>
            <a:rect l="l" t="t" r="r" b="b"/>
            <a:pathLst>
              <a:path w="6069965" h="17780">
                <a:moveTo>
                  <a:pt x="0" y="0"/>
                </a:moveTo>
                <a:lnTo>
                  <a:pt x="6069752" y="0"/>
                </a:lnTo>
                <a:lnTo>
                  <a:pt x="6069752" y="17550"/>
                </a:lnTo>
                <a:lnTo>
                  <a:pt x="0" y="17550"/>
                </a:lnTo>
                <a:lnTo>
                  <a:pt x="0" y="0"/>
                </a:lnTo>
                <a:close/>
              </a:path>
            </a:pathLst>
          </a:custGeom>
          <a:solidFill>
            <a:srgbClr val="EAF2F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993156" y="5265491"/>
            <a:ext cx="60272" cy="30408"/>
          </a:xfrm>
          <a:custGeom>
            <a:avLst/>
            <a:gdLst/>
            <a:ahLst/>
            <a:cxnLst/>
            <a:rect l="l" t="t" r="r" b="b"/>
            <a:pathLst>
              <a:path w="70485" h="35560">
                <a:moveTo>
                  <a:pt x="0" y="35101"/>
                </a:moveTo>
                <a:lnTo>
                  <a:pt x="70170" y="0"/>
                </a:lnTo>
              </a:path>
            </a:pathLst>
          </a:custGeom>
          <a:ln w="17549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053159" y="5190452"/>
            <a:ext cx="45068" cy="75476"/>
          </a:xfrm>
          <a:custGeom>
            <a:avLst/>
            <a:gdLst/>
            <a:ahLst/>
            <a:cxnLst/>
            <a:rect l="l" t="t" r="r" b="b"/>
            <a:pathLst>
              <a:path w="52705" h="88264">
                <a:moveTo>
                  <a:pt x="0" y="87753"/>
                </a:moveTo>
                <a:lnTo>
                  <a:pt x="52627" y="0"/>
                </a:lnTo>
              </a:path>
            </a:pathLst>
          </a:custGeom>
          <a:ln w="17544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098162" y="5085398"/>
            <a:ext cx="45068" cy="105340"/>
          </a:xfrm>
          <a:custGeom>
            <a:avLst/>
            <a:gdLst/>
            <a:ahLst/>
            <a:cxnLst/>
            <a:rect l="l" t="t" r="r" b="b"/>
            <a:pathLst>
              <a:path w="52705" h="123189">
                <a:moveTo>
                  <a:pt x="0" y="122855"/>
                </a:moveTo>
                <a:lnTo>
                  <a:pt x="52627" y="0"/>
                </a:lnTo>
              </a:path>
            </a:pathLst>
          </a:custGeom>
          <a:ln w="17543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143164" y="4920312"/>
            <a:ext cx="60272" cy="165613"/>
          </a:xfrm>
          <a:custGeom>
            <a:avLst/>
            <a:gdLst/>
            <a:ahLst/>
            <a:cxnLst/>
            <a:rect l="l" t="t" r="r" b="b"/>
            <a:pathLst>
              <a:path w="70485" h="193675">
                <a:moveTo>
                  <a:pt x="0" y="193058"/>
                </a:moveTo>
                <a:lnTo>
                  <a:pt x="70170" y="0"/>
                </a:lnTo>
              </a:path>
            </a:pathLst>
          </a:custGeom>
          <a:ln w="17543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203167" y="4725211"/>
            <a:ext cx="45068" cy="195477"/>
          </a:xfrm>
          <a:custGeom>
            <a:avLst/>
            <a:gdLst/>
            <a:ahLst/>
            <a:cxnLst/>
            <a:rect l="l" t="t" r="r" b="b"/>
            <a:pathLst>
              <a:path w="52705" h="228600">
                <a:moveTo>
                  <a:pt x="0" y="228159"/>
                </a:moveTo>
                <a:lnTo>
                  <a:pt x="52627" y="0"/>
                </a:lnTo>
              </a:path>
            </a:pathLst>
          </a:custGeom>
          <a:ln w="17543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248170" y="4440063"/>
            <a:ext cx="45068" cy="285614"/>
          </a:xfrm>
          <a:custGeom>
            <a:avLst/>
            <a:gdLst/>
            <a:ahLst/>
            <a:cxnLst/>
            <a:rect l="l" t="t" r="r" b="b"/>
            <a:pathLst>
              <a:path w="52705" h="334010">
                <a:moveTo>
                  <a:pt x="0" y="333464"/>
                </a:moveTo>
                <a:lnTo>
                  <a:pt x="52627" y="0"/>
                </a:lnTo>
              </a:path>
            </a:pathLst>
          </a:custGeom>
          <a:ln w="17542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293172" y="4139907"/>
            <a:ext cx="60272" cy="300275"/>
          </a:xfrm>
          <a:custGeom>
            <a:avLst/>
            <a:gdLst/>
            <a:ahLst/>
            <a:cxnLst/>
            <a:rect l="l" t="t" r="r" b="b"/>
            <a:pathLst>
              <a:path w="70485" h="351154">
                <a:moveTo>
                  <a:pt x="0" y="351015"/>
                </a:moveTo>
                <a:lnTo>
                  <a:pt x="70170" y="0"/>
                </a:lnTo>
              </a:path>
            </a:pathLst>
          </a:custGeom>
          <a:ln w="17542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353176" y="3824744"/>
            <a:ext cx="45068" cy="315479"/>
          </a:xfrm>
          <a:custGeom>
            <a:avLst/>
            <a:gdLst/>
            <a:ahLst/>
            <a:cxnLst/>
            <a:rect l="l" t="t" r="r" b="b"/>
            <a:pathLst>
              <a:path w="52705" h="368935">
                <a:moveTo>
                  <a:pt x="0" y="368566"/>
                </a:moveTo>
                <a:lnTo>
                  <a:pt x="52627" y="0"/>
                </a:lnTo>
              </a:path>
            </a:pathLst>
          </a:custGeom>
          <a:ln w="17542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398178" y="3494572"/>
            <a:ext cx="60272" cy="330683"/>
          </a:xfrm>
          <a:custGeom>
            <a:avLst/>
            <a:gdLst/>
            <a:ahLst/>
            <a:cxnLst/>
            <a:rect l="l" t="t" r="r" b="b"/>
            <a:pathLst>
              <a:path w="70485" h="386714">
                <a:moveTo>
                  <a:pt x="0" y="386116"/>
                </a:moveTo>
                <a:lnTo>
                  <a:pt x="70170" y="0"/>
                </a:lnTo>
              </a:path>
            </a:pathLst>
          </a:custGeom>
          <a:ln w="17542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458182" y="3119378"/>
            <a:ext cx="45068" cy="375207"/>
          </a:xfrm>
          <a:custGeom>
            <a:avLst/>
            <a:gdLst/>
            <a:ahLst/>
            <a:cxnLst/>
            <a:rect l="l" t="t" r="r" b="b"/>
            <a:pathLst>
              <a:path w="52705" h="438785">
                <a:moveTo>
                  <a:pt x="0" y="438769"/>
                </a:moveTo>
                <a:lnTo>
                  <a:pt x="52627" y="0"/>
                </a:lnTo>
              </a:path>
            </a:pathLst>
          </a:custGeom>
          <a:ln w="17542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503184" y="2804215"/>
            <a:ext cx="45068" cy="315479"/>
          </a:xfrm>
          <a:custGeom>
            <a:avLst/>
            <a:gdLst/>
            <a:ahLst/>
            <a:cxnLst/>
            <a:rect l="l" t="t" r="r" b="b"/>
            <a:pathLst>
              <a:path w="52705" h="368935">
                <a:moveTo>
                  <a:pt x="0" y="368566"/>
                </a:moveTo>
                <a:lnTo>
                  <a:pt x="52627" y="0"/>
                </a:lnTo>
              </a:path>
            </a:pathLst>
          </a:custGeom>
          <a:ln w="17542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548187" y="2519067"/>
            <a:ext cx="60272" cy="285614"/>
          </a:xfrm>
          <a:custGeom>
            <a:avLst/>
            <a:gdLst/>
            <a:ahLst/>
            <a:cxnLst/>
            <a:rect l="l" t="t" r="r" b="b"/>
            <a:pathLst>
              <a:path w="70485" h="334010">
                <a:moveTo>
                  <a:pt x="0" y="333464"/>
                </a:moveTo>
                <a:lnTo>
                  <a:pt x="70170" y="0"/>
                </a:lnTo>
              </a:path>
            </a:pathLst>
          </a:custGeom>
          <a:ln w="17542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608190" y="2263935"/>
            <a:ext cx="45068" cy="255207"/>
          </a:xfrm>
          <a:custGeom>
            <a:avLst/>
            <a:gdLst/>
            <a:ahLst/>
            <a:cxnLst/>
            <a:rect l="l" t="t" r="r" b="b"/>
            <a:pathLst>
              <a:path w="52705" h="298450">
                <a:moveTo>
                  <a:pt x="0" y="298363"/>
                </a:moveTo>
                <a:lnTo>
                  <a:pt x="52627" y="0"/>
                </a:lnTo>
              </a:path>
            </a:pathLst>
          </a:custGeom>
          <a:ln w="17542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653192" y="2098849"/>
            <a:ext cx="45068" cy="165613"/>
          </a:xfrm>
          <a:custGeom>
            <a:avLst/>
            <a:gdLst/>
            <a:ahLst/>
            <a:cxnLst/>
            <a:rect l="l" t="t" r="r" b="b"/>
            <a:pathLst>
              <a:path w="52705" h="193675">
                <a:moveTo>
                  <a:pt x="0" y="193058"/>
                </a:moveTo>
                <a:lnTo>
                  <a:pt x="52627" y="0"/>
                </a:lnTo>
              </a:path>
            </a:pathLst>
          </a:custGeom>
          <a:ln w="17543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698195" y="2023810"/>
            <a:ext cx="60272" cy="75476"/>
          </a:xfrm>
          <a:custGeom>
            <a:avLst/>
            <a:gdLst/>
            <a:ahLst/>
            <a:cxnLst/>
            <a:rect l="l" t="t" r="r" b="b"/>
            <a:pathLst>
              <a:path w="70485" h="88264">
                <a:moveTo>
                  <a:pt x="0" y="87753"/>
                </a:moveTo>
                <a:lnTo>
                  <a:pt x="70170" y="0"/>
                </a:lnTo>
              </a:path>
            </a:pathLst>
          </a:custGeom>
          <a:ln w="17545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758198" y="2023810"/>
            <a:ext cx="45068" cy="0"/>
          </a:xfrm>
          <a:custGeom>
            <a:avLst/>
            <a:gdLst/>
            <a:ahLst/>
            <a:cxnLst/>
            <a:rect l="l" t="t" r="r" b="b"/>
            <a:pathLst>
              <a:path w="52705">
                <a:moveTo>
                  <a:pt x="0" y="0"/>
                </a:moveTo>
                <a:lnTo>
                  <a:pt x="52627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803201" y="2023810"/>
            <a:ext cx="60272" cy="45068"/>
          </a:xfrm>
          <a:custGeom>
            <a:avLst/>
            <a:gdLst/>
            <a:ahLst/>
            <a:cxnLst/>
            <a:rect l="l" t="t" r="r" b="b"/>
            <a:pathLst>
              <a:path w="70485" h="52705">
                <a:moveTo>
                  <a:pt x="0" y="0"/>
                </a:moveTo>
                <a:lnTo>
                  <a:pt x="70170" y="52652"/>
                </a:lnTo>
              </a:path>
            </a:pathLst>
          </a:custGeom>
          <a:ln w="17547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863204" y="2068834"/>
            <a:ext cx="45068" cy="120544"/>
          </a:xfrm>
          <a:custGeom>
            <a:avLst/>
            <a:gdLst/>
            <a:ahLst/>
            <a:cxnLst/>
            <a:rect l="l" t="t" r="r" b="b"/>
            <a:pathLst>
              <a:path w="52705" h="140969">
                <a:moveTo>
                  <a:pt x="0" y="0"/>
                </a:moveTo>
                <a:lnTo>
                  <a:pt x="52627" y="140406"/>
                </a:lnTo>
              </a:path>
            </a:pathLst>
          </a:custGeom>
          <a:ln w="17543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908206" y="2188896"/>
            <a:ext cx="45068" cy="150409"/>
          </a:xfrm>
          <a:custGeom>
            <a:avLst/>
            <a:gdLst/>
            <a:ahLst/>
            <a:cxnLst/>
            <a:rect l="l" t="t" r="r" b="b"/>
            <a:pathLst>
              <a:path w="52705" h="175894">
                <a:moveTo>
                  <a:pt x="0" y="0"/>
                </a:moveTo>
                <a:lnTo>
                  <a:pt x="52627" y="175507"/>
                </a:lnTo>
              </a:path>
            </a:pathLst>
          </a:custGeom>
          <a:ln w="17543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953209" y="2338973"/>
            <a:ext cx="60272" cy="165613"/>
          </a:xfrm>
          <a:custGeom>
            <a:avLst/>
            <a:gdLst/>
            <a:ahLst/>
            <a:cxnLst/>
            <a:rect l="l" t="t" r="r" b="b"/>
            <a:pathLst>
              <a:path w="70485" h="193675">
                <a:moveTo>
                  <a:pt x="0" y="0"/>
                </a:moveTo>
                <a:lnTo>
                  <a:pt x="70170" y="193058"/>
                </a:lnTo>
              </a:path>
            </a:pathLst>
          </a:custGeom>
          <a:ln w="17543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013212" y="2504059"/>
            <a:ext cx="45068" cy="225342"/>
          </a:xfrm>
          <a:custGeom>
            <a:avLst/>
            <a:gdLst/>
            <a:ahLst/>
            <a:cxnLst/>
            <a:rect l="l" t="t" r="r" b="b"/>
            <a:pathLst>
              <a:path w="52704" h="263525">
                <a:moveTo>
                  <a:pt x="0" y="0"/>
                </a:moveTo>
                <a:lnTo>
                  <a:pt x="52627" y="263261"/>
                </a:lnTo>
              </a:path>
            </a:pathLst>
          </a:custGeom>
          <a:ln w="17542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058214" y="2729176"/>
            <a:ext cx="45068" cy="210138"/>
          </a:xfrm>
          <a:custGeom>
            <a:avLst/>
            <a:gdLst/>
            <a:ahLst/>
            <a:cxnLst/>
            <a:rect l="l" t="t" r="r" b="b"/>
            <a:pathLst>
              <a:path w="52704" h="245745">
                <a:moveTo>
                  <a:pt x="0" y="0"/>
                </a:moveTo>
                <a:lnTo>
                  <a:pt x="52627" y="245710"/>
                </a:lnTo>
              </a:path>
            </a:pathLst>
          </a:custGeom>
          <a:ln w="17542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103217" y="2939285"/>
            <a:ext cx="60272" cy="195477"/>
          </a:xfrm>
          <a:custGeom>
            <a:avLst/>
            <a:gdLst/>
            <a:ahLst/>
            <a:cxnLst/>
            <a:rect l="l" t="t" r="r" b="b"/>
            <a:pathLst>
              <a:path w="70485" h="228600">
                <a:moveTo>
                  <a:pt x="0" y="0"/>
                </a:moveTo>
                <a:lnTo>
                  <a:pt x="70170" y="228159"/>
                </a:lnTo>
              </a:path>
            </a:pathLst>
          </a:custGeom>
          <a:ln w="17543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163221" y="3134386"/>
            <a:ext cx="45068" cy="210138"/>
          </a:xfrm>
          <a:custGeom>
            <a:avLst/>
            <a:gdLst/>
            <a:ahLst/>
            <a:cxnLst/>
            <a:rect l="l" t="t" r="r" b="b"/>
            <a:pathLst>
              <a:path w="52704" h="245745">
                <a:moveTo>
                  <a:pt x="0" y="0"/>
                </a:moveTo>
                <a:lnTo>
                  <a:pt x="52627" y="245710"/>
                </a:lnTo>
              </a:path>
            </a:pathLst>
          </a:custGeom>
          <a:ln w="17542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208223" y="3344495"/>
            <a:ext cx="45068" cy="210138"/>
          </a:xfrm>
          <a:custGeom>
            <a:avLst/>
            <a:gdLst/>
            <a:ahLst/>
            <a:cxnLst/>
            <a:rect l="l" t="t" r="r" b="b"/>
            <a:pathLst>
              <a:path w="52704" h="245745">
                <a:moveTo>
                  <a:pt x="0" y="0"/>
                </a:moveTo>
                <a:lnTo>
                  <a:pt x="52627" y="245710"/>
                </a:lnTo>
              </a:path>
            </a:pathLst>
          </a:custGeom>
          <a:ln w="17542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253226" y="3554604"/>
            <a:ext cx="60272" cy="225342"/>
          </a:xfrm>
          <a:custGeom>
            <a:avLst/>
            <a:gdLst/>
            <a:ahLst/>
            <a:cxnLst/>
            <a:rect l="l" t="t" r="r" b="b"/>
            <a:pathLst>
              <a:path w="70485" h="263525">
                <a:moveTo>
                  <a:pt x="0" y="0"/>
                </a:moveTo>
                <a:lnTo>
                  <a:pt x="70170" y="263261"/>
                </a:lnTo>
              </a:path>
            </a:pathLst>
          </a:custGeom>
          <a:ln w="17543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313229" y="3779721"/>
            <a:ext cx="45068" cy="135205"/>
          </a:xfrm>
          <a:custGeom>
            <a:avLst/>
            <a:gdLst/>
            <a:ahLst/>
            <a:cxnLst/>
            <a:rect l="l" t="t" r="r" b="b"/>
            <a:pathLst>
              <a:path w="52704" h="158114">
                <a:moveTo>
                  <a:pt x="0" y="0"/>
                </a:moveTo>
                <a:lnTo>
                  <a:pt x="52627" y="157956"/>
                </a:lnTo>
              </a:path>
            </a:pathLst>
          </a:custGeom>
          <a:ln w="17543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358231" y="3914791"/>
            <a:ext cx="60272" cy="105340"/>
          </a:xfrm>
          <a:custGeom>
            <a:avLst/>
            <a:gdLst/>
            <a:ahLst/>
            <a:cxnLst/>
            <a:rect l="l" t="t" r="r" b="b"/>
            <a:pathLst>
              <a:path w="70485" h="123189">
                <a:moveTo>
                  <a:pt x="0" y="0"/>
                </a:moveTo>
                <a:lnTo>
                  <a:pt x="70170" y="122855"/>
                </a:lnTo>
              </a:path>
            </a:pathLst>
          </a:custGeom>
          <a:ln w="17544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418235" y="4019845"/>
            <a:ext cx="45068" cy="75476"/>
          </a:xfrm>
          <a:custGeom>
            <a:avLst/>
            <a:gdLst/>
            <a:ahLst/>
            <a:cxnLst/>
            <a:rect l="l" t="t" r="r" b="b"/>
            <a:pathLst>
              <a:path w="52704" h="88264">
                <a:moveTo>
                  <a:pt x="0" y="0"/>
                </a:moveTo>
                <a:lnTo>
                  <a:pt x="52627" y="87753"/>
                </a:lnTo>
              </a:path>
            </a:pathLst>
          </a:custGeom>
          <a:ln w="17544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463237" y="4094884"/>
            <a:ext cx="45068" cy="75476"/>
          </a:xfrm>
          <a:custGeom>
            <a:avLst/>
            <a:gdLst/>
            <a:ahLst/>
            <a:cxnLst/>
            <a:rect l="l" t="t" r="r" b="b"/>
            <a:pathLst>
              <a:path w="52704" h="88264">
                <a:moveTo>
                  <a:pt x="0" y="0"/>
                </a:moveTo>
                <a:lnTo>
                  <a:pt x="52627" y="87753"/>
                </a:lnTo>
              </a:path>
            </a:pathLst>
          </a:custGeom>
          <a:ln w="17544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508240" y="4169923"/>
            <a:ext cx="60272" cy="105340"/>
          </a:xfrm>
          <a:custGeom>
            <a:avLst/>
            <a:gdLst/>
            <a:ahLst/>
            <a:cxnLst/>
            <a:rect l="l" t="t" r="r" b="b"/>
            <a:pathLst>
              <a:path w="70485" h="123189">
                <a:moveTo>
                  <a:pt x="0" y="0"/>
                </a:moveTo>
                <a:lnTo>
                  <a:pt x="70170" y="122855"/>
                </a:lnTo>
              </a:path>
            </a:pathLst>
          </a:custGeom>
          <a:ln w="17544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3568243" y="4274977"/>
            <a:ext cx="45068" cy="105340"/>
          </a:xfrm>
          <a:custGeom>
            <a:avLst/>
            <a:gdLst/>
            <a:ahLst/>
            <a:cxnLst/>
            <a:rect l="l" t="t" r="r" b="b"/>
            <a:pathLst>
              <a:path w="52704" h="123189">
                <a:moveTo>
                  <a:pt x="0" y="0"/>
                </a:moveTo>
                <a:lnTo>
                  <a:pt x="52627" y="122855"/>
                </a:lnTo>
              </a:path>
            </a:pathLst>
          </a:custGeom>
          <a:ln w="17543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3613246" y="4380031"/>
            <a:ext cx="45068" cy="105340"/>
          </a:xfrm>
          <a:custGeom>
            <a:avLst/>
            <a:gdLst/>
            <a:ahLst/>
            <a:cxnLst/>
            <a:rect l="l" t="t" r="r" b="b"/>
            <a:pathLst>
              <a:path w="52704" h="123189">
                <a:moveTo>
                  <a:pt x="0" y="0"/>
                </a:moveTo>
                <a:lnTo>
                  <a:pt x="52627" y="122855"/>
                </a:lnTo>
              </a:path>
            </a:pathLst>
          </a:custGeom>
          <a:ln w="17543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3658248" y="4485086"/>
            <a:ext cx="60272" cy="105340"/>
          </a:xfrm>
          <a:custGeom>
            <a:avLst/>
            <a:gdLst/>
            <a:ahLst/>
            <a:cxnLst/>
            <a:rect l="l" t="t" r="r" b="b"/>
            <a:pathLst>
              <a:path w="70485" h="123189">
                <a:moveTo>
                  <a:pt x="0" y="0"/>
                </a:moveTo>
                <a:lnTo>
                  <a:pt x="70170" y="122855"/>
                </a:lnTo>
              </a:path>
            </a:pathLst>
          </a:custGeom>
          <a:ln w="17544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3718251" y="4590140"/>
            <a:ext cx="45068" cy="120544"/>
          </a:xfrm>
          <a:custGeom>
            <a:avLst/>
            <a:gdLst/>
            <a:ahLst/>
            <a:cxnLst/>
            <a:rect l="l" t="t" r="r" b="b"/>
            <a:pathLst>
              <a:path w="52704" h="140970">
                <a:moveTo>
                  <a:pt x="0" y="0"/>
                </a:moveTo>
                <a:lnTo>
                  <a:pt x="52627" y="140406"/>
                </a:lnTo>
              </a:path>
            </a:pathLst>
          </a:custGeom>
          <a:ln w="17543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3763253" y="4710203"/>
            <a:ext cx="45068" cy="105340"/>
          </a:xfrm>
          <a:custGeom>
            <a:avLst/>
            <a:gdLst/>
            <a:ahLst/>
            <a:cxnLst/>
            <a:rect l="l" t="t" r="r" b="b"/>
            <a:pathLst>
              <a:path w="52704" h="123189">
                <a:moveTo>
                  <a:pt x="0" y="0"/>
                </a:moveTo>
                <a:lnTo>
                  <a:pt x="52627" y="122855"/>
                </a:lnTo>
              </a:path>
            </a:pathLst>
          </a:custGeom>
          <a:ln w="17543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3808256" y="4815258"/>
            <a:ext cx="60272" cy="45068"/>
          </a:xfrm>
          <a:custGeom>
            <a:avLst/>
            <a:gdLst/>
            <a:ahLst/>
            <a:cxnLst/>
            <a:rect l="l" t="t" r="r" b="b"/>
            <a:pathLst>
              <a:path w="70485" h="52704">
                <a:moveTo>
                  <a:pt x="0" y="0"/>
                </a:moveTo>
                <a:lnTo>
                  <a:pt x="70170" y="52652"/>
                </a:lnTo>
              </a:path>
            </a:pathLst>
          </a:custGeom>
          <a:ln w="17547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3868260" y="4860280"/>
            <a:ext cx="45068" cy="30408"/>
          </a:xfrm>
          <a:custGeom>
            <a:avLst/>
            <a:gdLst/>
            <a:ahLst/>
            <a:cxnLst/>
            <a:rect l="l" t="t" r="r" b="b"/>
            <a:pathLst>
              <a:path w="52704" h="35560">
                <a:moveTo>
                  <a:pt x="0" y="0"/>
                </a:moveTo>
                <a:lnTo>
                  <a:pt x="52627" y="35101"/>
                </a:lnTo>
              </a:path>
            </a:pathLst>
          </a:custGeom>
          <a:ln w="17548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3913261" y="4890296"/>
            <a:ext cx="60272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0" y="0"/>
                </a:moveTo>
                <a:lnTo>
                  <a:pt x="70170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3973265" y="4890295"/>
            <a:ext cx="45068" cy="15204"/>
          </a:xfrm>
          <a:custGeom>
            <a:avLst/>
            <a:gdLst/>
            <a:ahLst/>
            <a:cxnLst/>
            <a:rect l="l" t="t" r="r" b="b"/>
            <a:pathLst>
              <a:path w="52704" h="17779">
                <a:moveTo>
                  <a:pt x="0" y="0"/>
                </a:moveTo>
                <a:lnTo>
                  <a:pt x="52627" y="17550"/>
                </a:lnTo>
              </a:path>
            </a:pathLst>
          </a:custGeom>
          <a:ln w="17549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4018268" y="4905303"/>
            <a:ext cx="45068" cy="15204"/>
          </a:xfrm>
          <a:custGeom>
            <a:avLst/>
            <a:gdLst/>
            <a:ahLst/>
            <a:cxnLst/>
            <a:rect l="l" t="t" r="r" b="b"/>
            <a:pathLst>
              <a:path w="52704" h="17779">
                <a:moveTo>
                  <a:pt x="0" y="0"/>
                </a:moveTo>
                <a:lnTo>
                  <a:pt x="52627" y="17550"/>
                </a:lnTo>
              </a:path>
            </a:pathLst>
          </a:custGeom>
          <a:ln w="17549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063270" y="4920311"/>
            <a:ext cx="60272" cy="15204"/>
          </a:xfrm>
          <a:custGeom>
            <a:avLst/>
            <a:gdLst/>
            <a:ahLst/>
            <a:cxnLst/>
            <a:rect l="l" t="t" r="r" b="b"/>
            <a:pathLst>
              <a:path w="70485" h="17779">
                <a:moveTo>
                  <a:pt x="0" y="0"/>
                </a:moveTo>
                <a:lnTo>
                  <a:pt x="70170" y="1755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4123274" y="4935319"/>
            <a:ext cx="45068" cy="0"/>
          </a:xfrm>
          <a:custGeom>
            <a:avLst/>
            <a:gdLst/>
            <a:ahLst/>
            <a:cxnLst/>
            <a:rect l="l" t="t" r="r" b="b"/>
            <a:pathLst>
              <a:path w="52704">
                <a:moveTo>
                  <a:pt x="0" y="0"/>
                </a:moveTo>
                <a:lnTo>
                  <a:pt x="52627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168276" y="4935319"/>
            <a:ext cx="45068" cy="15204"/>
          </a:xfrm>
          <a:custGeom>
            <a:avLst/>
            <a:gdLst/>
            <a:ahLst/>
            <a:cxnLst/>
            <a:rect l="l" t="t" r="r" b="b"/>
            <a:pathLst>
              <a:path w="52704" h="17779">
                <a:moveTo>
                  <a:pt x="0" y="0"/>
                </a:moveTo>
                <a:lnTo>
                  <a:pt x="52627" y="17550"/>
                </a:lnTo>
              </a:path>
            </a:pathLst>
          </a:custGeom>
          <a:ln w="17549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4213278" y="4950326"/>
            <a:ext cx="60272" cy="15204"/>
          </a:xfrm>
          <a:custGeom>
            <a:avLst/>
            <a:gdLst/>
            <a:ahLst/>
            <a:cxnLst/>
            <a:rect l="l" t="t" r="r" b="b"/>
            <a:pathLst>
              <a:path w="70485" h="17779">
                <a:moveTo>
                  <a:pt x="0" y="0"/>
                </a:moveTo>
                <a:lnTo>
                  <a:pt x="70170" y="1755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4273282" y="4965335"/>
            <a:ext cx="45068" cy="0"/>
          </a:xfrm>
          <a:custGeom>
            <a:avLst/>
            <a:gdLst/>
            <a:ahLst/>
            <a:cxnLst/>
            <a:rect l="l" t="t" r="r" b="b"/>
            <a:pathLst>
              <a:path w="52704">
                <a:moveTo>
                  <a:pt x="0" y="0"/>
                </a:moveTo>
                <a:lnTo>
                  <a:pt x="52627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4318284" y="4965334"/>
            <a:ext cx="60272" cy="15204"/>
          </a:xfrm>
          <a:custGeom>
            <a:avLst/>
            <a:gdLst/>
            <a:ahLst/>
            <a:cxnLst/>
            <a:rect l="l" t="t" r="r" b="b"/>
            <a:pathLst>
              <a:path w="70485" h="17779">
                <a:moveTo>
                  <a:pt x="0" y="0"/>
                </a:moveTo>
                <a:lnTo>
                  <a:pt x="70170" y="1755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4378287" y="4980342"/>
            <a:ext cx="45068" cy="15204"/>
          </a:xfrm>
          <a:custGeom>
            <a:avLst/>
            <a:gdLst/>
            <a:ahLst/>
            <a:cxnLst/>
            <a:rect l="l" t="t" r="r" b="b"/>
            <a:pathLst>
              <a:path w="52704" h="17779">
                <a:moveTo>
                  <a:pt x="0" y="0"/>
                </a:moveTo>
                <a:lnTo>
                  <a:pt x="52627" y="17550"/>
                </a:lnTo>
              </a:path>
            </a:pathLst>
          </a:custGeom>
          <a:ln w="17549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4423290" y="4995351"/>
            <a:ext cx="45068" cy="45068"/>
          </a:xfrm>
          <a:custGeom>
            <a:avLst/>
            <a:gdLst/>
            <a:ahLst/>
            <a:cxnLst/>
            <a:rect l="l" t="t" r="r" b="b"/>
            <a:pathLst>
              <a:path w="52704" h="52704">
                <a:moveTo>
                  <a:pt x="0" y="0"/>
                </a:moveTo>
                <a:lnTo>
                  <a:pt x="52627" y="52652"/>
                </a:lnTo>
              </a:path>
            </a:pathLst>
          </a:custGeom>
          <a:ln w="17546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4468292" y="5040374"/>
            <a:ext cx="60272" cy="45068"/>
          </a:xfrm>
          <a:custGeom>
            <a:avLst/>
            <a:gdLst/>
            <a:ahLst/>
            <a:cxnLst/>
            <a:rect l="l" t="t" r="r" b="b"/>
            <a:pathLst>
              <a:path w="70485" h="52704">
                <a:moveTo>
                  <a:pt x="0" y="0"/>
                </a:moveTo>
                <a:lnTo>
                  <a:pt x="70170" y="52652"/>
                </a:lnTo>
              </a:path>
            </a:pathLst>
          </a:custGeom>
          <a:ln w="17547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4528296" y="5085397"/>
            <a:ext cx="45068" cy="30408"/>
          </a:xfrm>
          <a:custGeom>
            <a:avLst/>
            <a:gdLst/>
            <a:ahLst/>
            <a:cxnLst/>
            <a:rect l="l" t="t" r="r" b="b"/>
            <a:pathLst>
              <a:path w="52704" h="35560">
                <a:moveTo>
                  <a:pt x="0" y="0"/>
                </a:moveTo>
                <a:lnTo>
                  <a:pt x="52627" y="35101"/>
                </a:lnTo>
              </a:path>
            </a:pathLst>
          </a:custGeom>
          <a:ln w="17548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4573299" y="5115412"/>
            <a:ext cx="45068" cy="30408"/>
          </a:xfrm>
          <a:custGeom>
            <a:avLst/>
            <a:gdLst/>
            <a:ahLst/>
            <a:cxnLst/>
            <a:rect l="l" t="t" r="r" b="b"/>
            <a:pathLst>
              <a:path w="52704" h="35560">
                <a:moveTo>
                  <a:pt x="0" y="0"/>
                </a:moveTo>
                <a:lnTo>
                  <a:pt x="52627" y="35101"/>
                </a:lnTo>
              </a:path>
            </a:pathLst>
          </a:custGeom>
          <a:ln w="17548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4618300" y="5145429"/>
            <a:ext cx="60272" cy="15204"/>
          </a:xfrm>
          <a:custGeom>
            <a:avLst/>
            <a:gdLst/>
            <a:ahLst/>
            <a:cxnLst/>
            <a:rect l="l" t="t" r="r" b="b"/>
            <a:pathLst>
              <a:path w="70485" h="17779">
                <a:moveTo>
                  <a:pt x="0" y="0"/>
                </a:moveTo>
                <a:lnTo>
                  <a:pt x="70170" y="1755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4678304" y="5160436"/>
            <a:ext cx="45068" cy="15204"/>
          </a:xfrm>
          <a:custGeom>
            <a:avLst/>
            <a:gdLst/>
            <a:ahLst/>
            <a:cxnLst/>
            <a:rect l="l" t="t" r="r" b="b"/>
            <a:pathLst>
              <a:path w="52704" h="17779">
                <a:moveTo>
                  <a:pt x="0" y="0"/>
                </a:moveTo>
                <a:lnTo>
                  <a:pt x="52627" y="17550"/>
                </a:lnTo>
              </a:path>
            </a:pathLst>
          </a:custGeom>
          <a:ln w="17549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4723307" y="5175444"/>
            <a:ext cx="45068" cy="15204"/>
          </a:xfrm>
          <a:custGeom>
            <a:avLst/>
            <a:gdLst/>
            <a:ahLst/>
            <a:cxnLst/>
            <a:rect l="l" t="t" r="r" b="b"/>
            <a:pathLst>
              <a:path w="52704" h="17779">
                <a:moveTo>
                  <a:pt x="0" y="0"/>
                </a:moveTo>
                <a:lnTo>
                  <a:pt x="52627" y="17550"/>
                </a:lnTo>
              </a:path>
            </a:pathLst>
          </a:custGeom>
          <a:ln w="17549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4768309" y="5190452"/>
            <a:ext cx="60272" cy="15204"/>
          </a:xfrm>
          <a:custGeom>
            <a:avLst/>
            <a:gdLst/>
            <a:ahLst/>
            <a:cxnLst/>
            <a:rect l="l" t="t" r="r" b="b"/>
            <a:pathLst>
              <a:path w="70485" h="17779">
                <a:moveTo>
                  <a:pt x="0" y="0"/>
                </a:moveTo>
                <a:lnTo>
                  <a:pt x="70170" y="1755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4828312" y="5205460"/>
            <a:ext cx="45068" cy="15204"/>
          </a:xfrm>
          <a:custGeom>
            <a:avLst/>
            <a:gdLst/>
            <a:ahLst/>
            <a:cxnLst/>
            <a:rect l="l" t="t" r="r" b="b"/>
            <a:pathLst>
              <a:path w="52704" h="17779">
                <a:moveTo>
                  <a:pt x="0" y="0"/>
                </a:moveTo>
                <a:lnTo>
                  <a:pt x="52627" y="17550"/>
                </a:lnTo>
              </a:path>
            </a:pathLst>
          </a:custGeom>
          <a:ln w="17549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4873315" y="5220467"/>
            <a:ext cx="60272" cy="15204"/>
          </a:xfrm>
          <a:custGeom>
            <a:avLst/>
            <a:gdLst/>
            <a:ahLst/>
            <a:cxnLst/>
            <a:rect l="l" t="t" r="r" b="b"/>
            <a:pathLst>
              <a:path w="70485" h="17779">
                <a:moveTo>
                  <a:pt x="0" y="0"/>
                </a:moveTo>
                <a:lnTo>
                  <a:pt x="70170" y="1755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4933318" y="5235475"/>
            <a:ext cx="45068" cy="15204"/>
          </a:xfrm>
          <a:custGeom>
            <a:avLst/>
            <a:gdLst/>
            <a:ahLst/>
            <a:cxnLst/>
            <a:rect l="l" t="t" r="r" b="b"/>
            <a:pathLst>
              <a:path w="52704" h="17779">
                <a:moveTo>
                  <a:pt x="0" y="0"/>
                </a:moveTo>
                <a:lnTo>
                  <a:pt x="52627" y="17550"/>
                </a:lnTo>
              </a:path>
            </a:pathLst>
          </a:custGeom>
          <a:ln w="17549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4978321" y="5250483"/>
            <a:ext cx="45068" cy="30408"/>
          </a:xfrm>
          <a:custGeom>
            <a:avLst/>
            <a:gdLst/>
            <a:ahLst/>
            <a:cxnLst/>
            <a:rect l="l" t="t" r="r" b="b"/>
            <a:pathLst>
              <a:path w="52704" h="35560">
                <a:moveTo>
                  <a:pt x="0" y="0"/>
                </a:moveTo>
                <a:lnTo>
                  <a:pt x="52627" y="35101"/>
                </a:lnTo>
              </a:path>
            </a:pathLst>
          </a:custGeom>
          <a:ln w="17548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5023324" y="5280498"/>
            <a:ext cx="60272" cy="15204"/>
          </a:xfrm>
          <a:custGeom>
            <a:avLst/>
            <a:gdLst/>
            <a:ahLst/>
            <a:cxnLst/>
            <a:rect l="l" t="t" r="r" b="b"/>
            <a:pathLst>
              <a:path w="70485" h="17779">
                <a:moveTo>
                  <a:pt x="0" y="0"/>
                </a:moveTo>
                <a:lnTo>
                  <a:pt x="70170" y="1755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5083326" y="5295506"/>
            <a:ext cx="45068" cy="15204"/>
          </a:xfrm>
          <a:custGeom>
            <a:avLst/>
            <a:gdLst/>
            <a:ahLst/>
            <a:cxnLst/>
            <a:rect l="l" t="t" r="r" b="b"/>
            <a:pathLst>
              <a:path w="52704" h="17779">
                <a:moveTo>
                  <a:pt x="0" y="0"/>
                </a:moveTo>
                <a:lnTo>
                  <a:pt x="52627" y="17550"/>
                </a:lnTo>
              </a:path>
            </a:pathLst>
          </a:custGeom>
          <a:ln w="17549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5128329" y="5310514"/>
            <a:ext cx="45068" cy="0"/>
          </a:xfrm>
          <a:custGeom>
            <a:avLst/>
            <a:gdLst/>
            <a:ahLst/>
            <a:cxnLst/>
            <a:rect l="l" t="t" r="r" b="b"/>
            <a:pathLst>
              <a:path w="52704">
                <a:moveTo>
                  <a:pt x="0" y="0"/>
                </a:moveTo>
                <a:lnTo>
                  <a:pt x="52627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5173331" y="5310514"/>
            <a:ext cx="60272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0" y="0"/>
                </a:moveTo>
                <a:lnTo>
                  <a:pt x="70170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5233335" y="5310514"/>
            <a:ext cx="45068" cy="0"/>
          </a:xfrm>
          <a:custGeom>
            <a:avLst/>
            <a:gdLst/>
            <a:ahLst/>
            <a:cxnLst/>
            <a:rect l="l" t="t" r="r" b="b"/>
            <a:pathLst>
              <a:path w="52704">
                <a:moveTo>
                  <a:pt x="0" y="0"/>
                </a:moveTo>
                <a:lnTo>
                  <a:pt x="52627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5278338" y="5310514"/>
            <a:ext cx="60272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0" y="0"/>
                </a:moveTo>
                <a:lnTo>
                  <a:pt x="70170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5338341" y="5310514"/>
            <a:ext cx="45068" cy="0"/>
          </a:xfrm>
          <a:custGeom>
            <a:avLst/>
            <a:gdLst/>
            <a:ahLst/>
            <a:cxnLst/>
            <a:rect l="l" t="t" r="r" b="b"/>
            <a:pathLst>
              <a:path w="52704">
                <a:moveTo>
                  <a:pt x="0" y="0"/>
                </a:moveTo>
                <a:lnTo>
                  <a:pt x="52627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5383343" y="5310514"/>
            <a:ext cx="45068" cy="0"/>
          </a:xfrm>
          <a:custGeom>
            <a:avLst/>
            <a:gdLst/>
            <a:ahLst/>
            <a:cxnLst/>
            <a:rect l="l" t="t" r="r" b="b"/>
            <a:pathLst>
              <a:path w="52704">
                <a:moveTo>
                  <a:pt x="0" y="0"/>
                </a:moveTo>
                <a:lnTo>
                  <a:pt x="52627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5428346" y="5295506"/>
            <a:ext cx="60272" cy="15204"/>
          </a:xfrm>
          <a:custGeom>
            <a:avLst/>
            <a:gdLst/>
            <a:ahLst/>
            <a:cxnLst/>
            <a:rect l="l" t="t" r="r" b="b"/>
            <a:pathLst>
              <a:path w="70485" h="17779">
                <a:moveTo>
                  <a:pt x="0" y="17550"/>
                </a:moveTo>
                <a:lnTo>
                  <a:pt x="70170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5488350" y="5295506"/>
            <a:ext cx="45068" cy="0"/>
          </a:xfrm>
          <a:custGeom>
            <a:avLst/>
            <a:gdLst/>
            <a:ahLst/>
            <a:cxnLst/>
            <a:rect l="l" t="t" r="r" b="b"/>
            <a:pathLst>
              <a:path w="52704">
                <a:moveTo>
                  <a:pt x="0" y="0"/>
                </a:moveTo>
                <a:lnTo>
                  <a:pt x="52627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5533351" y="5295506"/>
            <a:ext cx="45068" cy="0"/>
          </a:xfrm>
          <a:custGeom>
            <a:avLst/>
            <a:gdLst/>
            <a:ahLst/>
            <a:cxnLst/>
            <a:rect l="l" t="t" r="r" b="b"/>
            <a:pathLst>
              <a:path w="52704">
                <a:moveTo>
                  <a:pt x="0" y="0"/>
                </a:moveTo>
                <a:lnTo>
                  <a:pt x="52627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5578354" y="5295506"/>
            <a:ext cx="60272" cy="15204"/>
          </a:xfrm>
          <a:custGeom>
            <a:avLst/>
            <a:gdLst/>
            <a:ahLst/>
            <a:cxnLst/>
            <a:rect l="l" t="t" r="r" b="b"/>
            <a:pathLst>
              <a:path w="70485" h="17779">
                <a:moveTo>
                  <a:pt x="0" y="0"/>
                </a:moveTo>
                <a:lnTo>
                  <a:pt x="70170" y="1755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5638358" y="5310514"/>
            <a:ext cx="45068" cy="0"/>
          </a:xfrm>
          <a:custGeom>
            <a:avLst/>
            <a:gdLst/>
            <a:ahLst/>
            <a:cxnLst/>
            <a:rect l="l" t="t" r="r" b="b"/>
            <a:pathLst>
              <a:path w="52704">
                <a:moveTo>
                  <a:pt x="0" y="0"/>
                </a:moveTo>
                <a:lnTo>
                  <a:pt x="52627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5683360" y="5310514"/>
            <a:ext cx="45068" cy="0"/>
          </a:xfrm>
          <a:custGeom>
            <a:avLst/>
            <a:gdLst/>
            <a:ahLst/>
            <a:cxnLst/>
            <a:rect l="l" t="t" r="r" b="b"/>
            <a:pathLst>
              <a:path w="52704">
                <a:moveTo>
                  <a:pt x="0" y="0"/>
                </a:moveTo>
                <a:lnTo>
                  <a:pt x="52627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5728363" y="5310514"/>
            <a:ext cx="60272" cy="15204"/>
          </a:xfrm>
          <a:custGeom>
            <a:avLst/>
            <a:gdLst/>
            <a:ahLst/>
            <a:cxnLst/>
            <a:rect l="l" t="t" r="r" b="b"/>
            <a:pathLst>
              <a:path w="70485" h="17779">
                <a:moveTo>
                  <a:pt x="0" y="0"/>
                </a:moveTo>
                <a:lnTo>
                  <a:pt x="70170" y="1755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5788366" y="5325522"/>
            <a:ext cx="45068" cy="0"/>
          </a:xfrm>
          <a:custGeom>
            <a:avLst/>
            <a:gdLst/>
            <a:ahLst/>
            <a:cxnLst/>
            <a:rect l="l" t="t" r="r" b="b"/>
            <a:pathLst>
              <a:path w="52704">
                <a:moveTo>
                  <a:pt x="0" y="0"/>
                </a:moveTo>
                <a:lnTo>
                  <a:pt x="52627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5833368" y="5325522"/>
            <a:ext cx="60272" cy="0"/>
          </a:xfrm>
          <a:custGeom>
            <a:avLst/>
            <a:gdLst/>
            <a:ahLst/>
            <a:cxnLst/>
            <a:rect l="l" t="t" r="r" b="b"/>
            <a:pathLst>
              <a:path w="70484">
                <a:moveTo>
                  <a:pt x="0" y="0"/>
                </a:moveTo>
                <a:lnTo>
                  <a:pt x="70170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5893372" y="5325522"/>
            <a:ext cx="45068" cy="0"/>
          </a:xfrm>
          <a:custGeom>
            <a:avLst/>
            <a:gdLst/>
            <a:ahLst/>
            <a:cxnLst/>
            <a:rect l="l" t="t" r="r" b="b"/>
            <a:pathLst>
              <a:path w="52704">
                <a:moveTo>
                  <a:pt x="0" y="0"/>
                </a:moveTo>
                <a:lnTo>
                  <a:pt x="52627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5938374" y="5325522"/>
            <a:ext cx="45068" cy="0"/>
          </a:xfrm>
          <a:custGeom>
            <a:avLst/>
            <a:gdLst/>
            <a:ahLst/>
            <a:cxnLst/>
            <a:rect l="l" t="t" r="r" b="b"/>
            <a:pathLst>
              <a:path w="52704">
                <a:moveTo>
                  <a:pt x="0" y="0"/>
                </a:moveTo>
                <a:lnTo>
                  <a:pt x="52627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5983377" y="5325522"/>
            <a:ext cx="60272" cy="0"/>
          </a:xfrm>
          <a:custGeom>
            <a:avLst/>
            <a:gdLst/>
            <a:ahLst/>
            <a:cxnLst/>
            <a:rect l="l" t="t" r="r" b="b"/>
            <a:pathLst>
              <a:path w="70484">
                <a:moveTo>
                  <a:pt x="0" y="0"/>
                </a:moveTo>
                <a:lnTo>
                  <a:pt x="70170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6043380" y="5310514"/>
            <a:ext cx="45068" cy="15204"/>
          </a:xfrm>
          <a:custGeom>
            <a:avLst/>
            <a:gdLst/>
            <a:ahLst/>
            <a:cxnLst/>
            <a:rect l="l" t="t" r="r" b="b"/>
            <a:pathLst>
              <a:path w="52704" h="17779">
                <a:moveTo>
                  <a:pt x="0" y="17550"/>
                </a:moveTo>
                <a:lnTo>
                  <a:pt x="52627" y="0"/>
                </a:lnTo>
              </a:path>
            </a:pathLst>
          </a:custGeom>
          <a:ln w="17549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6088382" y="5310514"/>
            <a:ext cx="45068" cy="0"/>
          </a:xfrm>
          <a:custGeom>
            <a:avLst/>
            <a:gdLst/>
            <a:ahLst/>
            <a:cxnLst/>
            <a:rect l="l" t="t" r="r" b="b"/>
            <a:pathLst>
              <a:path w="52704">
                <a:moveTo>
                  <a:pt x="0" y="0"/>
                </a:moveTo>
                <a:lnTo>
                  <a:pt x="52627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6133385" y="5310514"/>
            <a:ext cx="60272" cy="0"/>
          </a:xfrm>
          <a:custGeom>
            <a:avLst/>
            <a:gdLst/>
            <a:ahLst/>
            <a:cxnLst/>
            <a:rect l="l" t="t" r="r" b="b"/>
            <a:pathLst>
              <a:path w="70484">
                <a:moveTo>
                  <a:pt x="0" y="0"/>
                </a:moveTo>
                <a:lnTo>
                  <a:pt x="70170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6193388" y="5310514"/>
            <a:ext cx="45068" cy="0"/>
          </a:xfrm>
          <a:custGeom>
            <a:avLst/>
            <a:gdLst/>
            <a:ahLst/>
            <a:cxnLst/>
            <a:rect l="l" t="t" r="r" b="b"/>
            <a:pathLst>
              <a:path w="52704">
                <a:moveTo>
                  <a:pt x="0" y="0"/>
                </a:moveTo>
                <a:lnTo>
                  <a:pt x="52627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6238391" y="5310514"/>
            <a:ext cx="45068" cy="0"/>
          </a:xfrm>
          <a:custGeom>
            <a:avLst/>
            <a:gdLst/>
            <a:ahLst/>
            <a:cxnLst/>
            <a:rect l="l" t="t" r="r" b="b"/>
            <a:pathLst>
              <a:path w="52704">
                <a:moveTo>
                  <a:pt x="0" y="0"/>
                </a:moveTo>
                <a:lnTo>
                  <a:pt x="52627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6283394" y="5310514"/>
            <a:ext cx="60272" cy="15204"/>
          </a:xfrm>
          <a:custGeom>
            <a:avLst/>
            <a:gdLst/>
            <a:ahLst/>
            <a:cxnLst/>
            <a:rect l="l" t="t" r="r" b="b"/>
            <a:pathLst>
              <a:path w="70484" h="17779">
                <a:moveTo>
                  <a:pt x="0" y="0"/>
                </a:moveTo>
                <a:lnTo>
                  <a:pt x="70170" y="1755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6343397" y="5325522"/>
            <a:ext cx="45068" cy="0"/>
          </a:xfrm>
          <a:custGeom>
            <a:avLst/>
            <a:gdLst/>
            <a:ahLst/>
            <a:cxnLst/>
            <a:rect l="l" t="t" r="r" b="b"/>
            <a:pathLst>
              <a:path w="52704">
                <a:moveTo>
                  <a:pt x="0" y="0"/>
                </a:moveTo>
                <a:lnTo>
                  <a:pt x="52627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6388398" y="5325522"/>
            <a:ext cx="60272" cy="0"/>
          </a:xfrm>
          <a:custGeom>
            <a:avLst/>
            <a:gdLst/>
            <a:ahLst/>
            <a:cxnLst/>
            <a:rect l="l" t="t" r="r" b="b"/>
            <a:pathLst>
              <a:path w="70484">
                <a:moveTo>
                  <a:pt x="0" y="0"/>
                </a:moveTo>
                <a:lnTo>
                  <a:pt x="70170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6448402" y="5325522"/>
            <a:ext cx="45068" cy="15204"/>
          </a:xfrm>
          <a:custGeom>
            <a:avLst/>
            <a:gdLst/>
            <a:ahLst/>
            <a:cxnLst/>
            <a:rect l="l" t="t" r="r" b="b"/>
            <a:pathLst>
              <a:path w="52704" h="17779">
                <a:moveTo>
                  <a:pt x="0" y="0"/>
                </a:moveTo>
                <a:lnTo>
                  <a:pt x="52627" y="17550"/>
                </a:lnTo>
              </a:path>
            </a:pathLst>
          </a:custGeom>
          <a:ln w="17549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6493405" y="5340529"/>
            <a:ext cx="45068" cy="0"/>
          </a:xfrm>
          <a:custGeom>
            <a:avLst/>
            <a:gdLst/>
            <a:ahLst/>
            <a:cxnLst/>
            <a:rect l="l" t="t" r="r" b="b"/>
            <a:pathLst>
              <a:path w="52704">
                <a:moveTo>
                  <a:pt x="0" y="0"/>
                </a:moveTo>
                <a:lnTo>
                  <a:pt x="52627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6538407" y="5340529"/>
            <a:ext cx="60272" cy="0"/>
          </a:xfrm>
          <a:custGeom>
            <a:avLst/>
            <a:gdLst/>
            <a:ahLst/>
            <a:cxnLst/>
            <a:rect l="l" t="t" r="r" b="b"/>
            <a:pathLst>
              <a:path w="70484">
                <a:moveTo>
                  <a:pt x="0" y="0"/>
                </a:moveTo>
                <a:lnTo>
                  <a:pt x="70170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6598411" y="5340529"/>
            <a:ext cx="45068" cy="0"/>
          </a:xfrm>
          <a:custGeom>
            <a:avLst/>
            <a:gdLst/>
            <a:ahLst/>
            <a:cxnLst/>
            <a:rect l="l" t="t" r="r" b="b"/>
            <a:pathLst>
              <a:path w="52704">
                <a:moveTo>
                  <a:pt x="0" y="0"/>
                </a:moveTo>
                <a:lnTo>
                  <a:pt x="52627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6643413" y="5325522"/>
            <a:ext cx="45068" cy="15204"/>
          </a:xfrm>
          <a:custGeom>
            <a:avLst/>
            <a:gdLst/>
            <a:ahLst/>
            <a:cxnLst/>
            <a:rect l="l" t="t" r="r" b="b"/>
            <a:pathLst>
              <a:path w="52704" h="17779">
                <a:moveTo>
                  <a:pt x="0" y="17550"/>
                </a:moveTo>
                <a:lnTo>
                  <a:pt x="52627" y="0"/>
                </a:lnTo>
              </a:path>
            </a:pathLst>
          </a:custGeom>
          <a:ln w="17549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6688415" y="5325522"/>
            <a:ext cx="60272" cy="0"/>
          </a:xfrm>
          <a:custGeom>
            <a:avLst/>
            <a:gdLst/>
            <a:ahLst/>
            <a:cxnLst/>
            <a:rect l="l" t="t" r="r" b="b"/>
            <a:pathLst>
              <a:path w="70484">
                <a:moveTo>
                  <a:pt x="0" y="0"/>
                </a:moveTo>
                <a:lnTo>
                  <a:pt x="70170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6748419" y="5325522"/>
            <a:ext cx="45068" cy="0"/>
          </a:xfrm>
          <a:custGeom>
            <a:avLst/>
            <a:gdLst/>
            <a:ahLst/>
            <a:cxnLst/>
            <a:rect l="l" t="t" r="r" b="b"/>
            <a:pathLst>
              <a:path w="52704">
                <a:moveTo>
                  <a:pt x="0" y="0"/>
                </a:moveTo>
                <a:lnTo>
                  <a:pt x="52627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6793421" y="5325522"/>
            <a:ext cx="60272" cy="0"/>
          </a:xfrm>
          <a:custGeom>
            <a:avLst/>
            <a:gdLst/>
            <a:ahLst/>
            <a:cxnLst/>
            <a:rect l="l" t="t" r="r" b="b"/>
            <a:pathLst>
              <a:path w="70484">
                <a:moveTo>
                  <a:pt x="0" y="0"/>
                </a:moveTo>
                <a:lnTo>
                  <a:pt x="70170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6853424" y="5325522"/>
            <a:ext cx="45068" cy="0"/>
          </a:xfrm>
          <a:custGeom>
            <a:avLst/>
            <a:gdLst/>
            <a:ahLst/>
            <a:cxnLst/>
            <a:rect l="l" t="t" r="r" b="b"/>
            <a:pathLst>
              <a:path w="52704">
                <a:moveTo>
                  <a:pt x="0" y="0"/>
                </a:moveTo>
                <a:lnTo>
                  <a:pt x="52627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6898427" y="5325522"/>
            <a:ext cx="45068" cy="0"/>
          </a:xfrm>
          <a:custGeom>
            <a:avLst/>
            <a:gdLst/>
            <a:ahLst/>
            <a:cxnLst/>
            <a:rect l="l" t="t" r="r" b="b"/>
            <a:pathLst>
              <a:path w="52704">
                <a:moveTo>
                  <a:pt x="0" y="0"/>
                </a:moveTo>
                <a:lnTo>
                  <a:pt x="52627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6943430" y="5325522"/>
            <a:ext cx="60272" cy="0"/>
          </a:xfrm>
          <a:custGeom>
            <a:avLst/>
            <a:gdLst/>
            <a:ahLst/>
            <a:cxnLst/>
            <a:rect l="l" t="t" r="r" b="b"/>
            <a:pathLst>
              <a:path w="70484">
                <a:moveTo>
                  <a:pt x="0" y="0"/>
                </a:moveTo>
                <a:lnTo>
                  <a:pt x="70170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1903150" y="1858725"/>
            <a:ext cx="0" cy="3572350"/>
          </a:xfrm>
          <a:custGeom>
            <a:avLst/>
            <a:gdLst/>
            <a:ahLst/>
            <a:cxnLst/>
            <a:rect l="l" t="t" r="r" b="b"/>
            <a:pathLst>
              <a:path h="4177665">
                <a:moveTo>
                  <a:pt x="0" y="4177082"/>
                </a:moveTo>
                <a:lnTo>
                  <a:pt x="0" y="0"/>
                </a:lnTo>
              </a:path>
            </a:pathLst>
          </a:custGeom>
          <a:ln w="175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1843148" y="5340529"/>
            <a:ext cx="60272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70170" y="0"/>
                </a:moveTo>
                <a:lnTo>
                  <a:pt x="0" y="0"/>
                </a:lnTo>
              </a:path>
            </a:pathLst>
          </a:custGeom>
          <a:ln w="175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1614777" y="5279621"/>
            <a:ext cx="171137" cy="117286"/>
          </a:xfrm>
          <a:prstGeom prst="rect">
            <a:avLst/>
          </a:prstGeom>
        </p:spPr>
        <p:txBody>
          <a:bodyPr vert="vert270" wrap="square" lIns="0" tIns="11946" rIns="0" bIns="0" rtlCol="0">
            <a:spAutoFit/>
          </a:bodyPr>
          <a:lstStyle/>
          <a:p>
            <a:pPr marL="10860" marR="0" lvl="0" indent="0" algn="l" defTabSz="914400" rtl="0" eaLnBrk="1" fontAlgn="base" latinLnBrk="0" hangingPunct="1">
              <a:lnSpc>
                <a:spcPct val="100000"/>
              </a:lnSpc>
              <a:spcBef>
                <a:spcPts val="94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11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宋体" charset="0"/>
                <a:cs typeface="Verdana"/>
              </a:rPr>
              <a:t>0</a:t>
            </a:r>
            <a:endParaRPr kumimoji="0" sz="111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宋体" charset="0"/>
              <a:cs typeface="Verdana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1843148" y="4214946"/>
            <a:ext cx="60272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70170" y="0"/>
                </a:moveTo>
                <a:lnTo>
                  <a:pt x="0" y="0"/>
                </a:lnTo>
              </a:path>
            </a:pathLst>
          </a:custGeom>
          <a:ln w="175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1614777" y="4125820"/>
            <a:ext cx="342273" cy="160183"/>
          </a:xfrm>
          <a:prstGeom prst="rect">
            <a:avLst/>
          </a:prstGeom>
        </p:spPr>
        <p:txBody>
          <a:bodyPr vert="vert270" wrap="square" lIns="0" tIns="11946" rIns="0" bIns="0" rtlCol="0">
            <a:spAutoFit/>
          </a:bodyPr>
          <a:lstStyle/>
          <a:p>
            <a:pPr marL="10860" marR="0" lvl="0" indent="0" algn="l" defTabSz="914400" rtl="0" eaLnBrk="1" fontAlgn="base" latinLnBrk="0" hangingPunct="1">
              <a:lnSpc>
                <a:spcPct val="100000"/>
              </a:lnSpc>
              <a:spcBef>
                <a:spcPts val="94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112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宋体" charset="0"/>
                <a:cs typeface="Verdana"/>
              </a:rPr>
              <a:t>.1</a:t>
            </a:r>
            <a:endParaRPr kumimoji="0" sz="111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宋体" charset="0"/>
              <a:cs typeface="Verdana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1843148" y="3074355"/>
            <a:ext cx="60272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70170" y="0"/>
                </a:moveTo>
                <a:lnTo>
                  <a:pt x="0" y="0"/>
                </a:lnTo>
              </a:path>
            </a:pathLst>
          </a:custGeom>
          <a:ln w="175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1614777" y="2985229"/>
            <a:ext cx="342273" cy="160183"/>
          </a:xfrm>
          <a:prstGeom prst="rect">
            <a:avLst/>
          </a:prstGeom>
        </p:spPr>
        <p:txBody>
          <a:bodyPr vert="vert270" wrap="square" lIns="0" tIns="11946" rIns="0" bIns="0" rtlCol="0">
            <a:spAutoFit/>
          </a:bodyPr>
          <a:lstStyle/>
          <a:p>
            <a:pPr marL="10860" marR="0" lvl="0" indent="0" algn="l" defTabSz="914400" rtl="0" eaLnBrk="1" fontAlgn="base" latinLnBrk="0" hangingPunct="1">
              <a:lnSpc>
                <a:spcPct val="100000"/>
              </a:lnSpc>
              <a:spcBef>
                <a:spcPts val="94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112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宋体" charset="0"/>
                <a:cs typeface="Verdana"/>
              </a:rPr>
              <a:t>.2</a:t>
            </a:r>
            <a:endParaRPr kumimoji="0" sz="111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宋体" charset="0"/>
              <a:cs typeface="Verdana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1843148" y="1948771"/>
            <a:ext cx="60272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70170" y="0"/>
                </a:moveTo>
                <a:lnTo>
                  <a:pt x="0" y="0"/>
                </a:lnTo>
              </a:path>
            </a:pathLst>
          </a:custGeom>
          <a:ln w="175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1614777" y="1859646"/>
            <a:ext cx="342273" cy="160183"/>
          </a:xfrm>
          <a:prstGeom prst="rect">
            <a:avLst/>
          </a:prstGeom>
        </p:spPr>
        <p:txBody>
          <a:bodyPr vert="vert270" wrap="square" lIns="0" tIns="11946" rIns="0" bIns="0" rtlCol="0">
            <a:spAutoFit/>
          </a:bodyPr>
          <a:lstStyle/>
          <a:p>
            <a:pPr marL="10860" marR="0" lvl="0" indent="0" algn="l" defTabSz="914400" rtl="0" eaLnBrk="1" fontAlgn="base" latinLnBrk="0" hangingPunct="1">
              <a:lnSpc>
                <a:spcPct val="100000"/>
              </a:lnSpc>
              <a:spcBef>
                <a:spcPts val="94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112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宋体" charset="0"/>
                <a:cs typeface="Verdana"/>
              </a:rPr>
              <a:t>.3</a:t>
            </a:r>
            <a:endParaRPr kumimoji="0" sz="111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宋体" charset="0"/>
              <a:cs typeface="Verdana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1449768" y="3372579"/>
            <a:ext cx="342273" cy="538106"/>
          </a:xfrm>
          <a:prstGeom prst="rect">
            <a:avLst/>
          </a:prstGeom>
        </p:spPr>
        <p:txBody>
          <a:bodyPr vert="vert270" wrap="square" lIns="0" tIns="11946" rIns="0" bIns="0" rtlCol="0">
            <a:spAutoFit/>
          </a:bodyPr>
          <a:lstStyle/>
          <a:p>
            <a:pPr marL="10860" marR="0" lvl="0" indent="0" algn="l" defTabSz="914400" rtl="0" eaLnBrk="1" fontAlgn="base" latinLnBrk="0" hangingPunct="1">
              <a:lnSpc>
                <a:spcPct val="100000"/>
              </a:lnSpc>
              <a:spcBef>
                <a:spcPts val="94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11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宋体" charset="0"/>
                <a:cs typeface="Verdana"/>
              </a:rPr>
              <a:t>Dens</a:t>
            </a:r>
            <a:r>
              <a:rPr kumimoji="0" sz="1112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宋体" charset="0"/>
                <a:cs typeface="Verdana"/>
              </a:rPr>
              <a:t>i</a:t>
            </a:r>
            <a:r>
              <a:rPr kumimoji="0" sz="111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宋体" charset="0"/>
                <a:cs typeface="Verdana"/>
              </a:rPr>
              <a:t>ty</a:t>
            </a:r>
            <a:endParaRPr kumimoji="0" sz="111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宋体" charset="0"/>
              <a:cs typeface="Verdana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1903150" y="5430576"/>
            <a:ext cx="5190469" cy="0"/>
          </a:xfrm>
          <a:custGeom>
            <a:avLst/>
            <a:gdLst/>
            <a:ahLst/>
            <a:cxnLst/>
            <a:rect l="l" t="t" r="r" b="b"/>
            <a:pathLst>
              <a:path w="6069965">
                <a:moveTo>
                  <a:pt x="0" y="0"/>
                </a:moveTo>
                <a:lnTo>
                  <a:pt x="6069752" y="0"/>
                </a:lnTo>
              </a:path>
            </a:pathLst>
          </a:custGeom>
          <a:ln w="175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2218168" y="5430577"/>
            <a:ext cx="0" cy="60272"/>
          </a:xfrm>
          <a:custGeom>
            <a:avLst/>
            <a:gdLst/>
            <a:ahLst/>
            <a:cxnLst/>
            <a:rect l="l" t="t" r="r" b="b"/>
            <a:pathLst>
              <a:path h="70484">
                <a:moveTo>
                  <a:pt x="0" y="0"/>
                </a:moveTo>
                <a:lnTo>
                  <a:pt x="0" y="70203"/>
                </a:lnTo>
              </a:path>
            </a:pathLst>
          </a:custGeom>
          <a:ln w="175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3778254" y="5430577"/>
            <a:ext cx="0" cy="60272"/>
          </a:xfrm>
          <a:custGeom>
            <a:avLst/>
            <a:gdLst/>
            <a:ahLst/>
            <a:cxnLst/>
            <a:rect l="l" t="t" r="r" b="b"/>
            <a:pathLst>
              <a:path h="70484">
                <a:moveTo>
                  <a:pt x="0" y="0"/>
                </a:moveTo>
                <a:lnTo>
                  <a:pt x="0" y="70203"/>
                </a:lnTo>
              </a:path>
            </a:pathLst>
          </a:custGeom>
          <a:ln w="175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5338340" y="5430577"/>
            <a:ext cx="0" cy="60272"/>
          </a:xfrm>
          <a:custGeom>
            <a:avLst/>
            <a:gdLst/>
            <a:ahLst/>
            <a:cxnLst/>
            <a:rect l="l" t="t" r="r" b="b"/>
            <a:pathLst>
              <a:path h="70484">
                <a:moveTo>
                  <a:pt x="0" y="0"/>
                </a:moveTo>
                <a:lnTo>
                  <a:pt x="0" y="70203"/>
                </a:lnTo>
              </a:path>
            </a:pathLst>
          </a:custGeom>
          <a:ln w="175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6898426" y="5430577"/>
            <a:ext cx="0" cy="60272"/>
          </a:xfrm>
          <a:custGeom>
            <a:avLst/>
            <a:gdLst/>
            <a:ahLst/>
            <a:cxnLst/>
            <a:rect l="l" t="t" r="r" b="b"/>
            <a:pathLst>
              <a:path h="70484">
                <a:moveTo>
                  <a:pt x="0" y="0"/>
                </a:moveTo>
                <a:lnTo>
                  <a:pt x="0" y="70203"/>
                </a:lnTo>
              </a:path>
            </a:pathLst>
          </a:custGeom>
          <a:ln w="175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5409626" y="1771453"/>
            <a:ext cx="339914" cy="244447"/>
          </a:xfrm>
          <a:prstGeom prst="rect">
            <a:avLst/>
          </a:prstGeom>
        </p:spPr>
        <p:txBody>
          <a:bodyPr vert="horz" wrap="square" lIns="0" tIns="14118" rIns="0" bIns="0" rtlCol="0">
            <a:spAutoFit/>
          </a:bodyPr>
          <a:lstStyle/>
          <a:p>
            <a:pPr marL="10860" marR="0" lvl="0" indent="0" algn="l" defTabSz="914400" rtl="0" eaLnBrk="1" fontAlgn="base" latinLnBrk="0" hangingPunct="1">
              <a:lnSpc>
                <a:spcPct val="100000"/>
              </a:lnSpc>
              <a:spcBef>
                <a:spcPts val="11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96" b="0" i="1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s=0</a:t>
            </a:r>
            <a:endParaRPr kumimoji="0" sz="14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5978114" y="1911446"/>
            <a:ext cx="702633" cy="0"/>
          </a:xfrm>
          <a:custGeom>
            <a:avLst/>
            <a:gdLst/>
            <a:ahLst/>
            <a:cxnLst/>
            <a:rect l="l" t="t" r="r" b="b"/>
            <a:pathLst>
              <a:path w="821690">
                <a:moveTo>
                  <a:pt x="0" y="0"/>
                </a:moveTo>
                <a:lnTo>
                  <a:pt x="821121" y="0"/>
                </a:lnTo>
              </a:path>
            </a:pathLst>
          </a:custGeom>
          <a:ln w="28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5881079" y="2643088"/>
            <a:ext cx="818833" cy="937586"/>
          </a:xfrm>
          <a:prstGeom prst="rect">
            <a:avLst/>
          </a:prstGeom>
        </p:spPr>
        <p:txBody>
          <a:bodyPr vert="horz" wrap="square" lIns="0" tIns="14118" rIns="0" bIns="0" rtlCol="0">
            <a:spAutoFit/>
          </a:bodyPr>
          <a:lstStyle/>
          <a:p>
            <a:pPr marL="10860" marR="0" lvl="0" indent="0" algn="l" defTabSz="914400" rtl="0" eaLnBrk="1" fontAlgn="base" latinLnBrk="0" hangingPunct="1">
              <a:lnSpc>
                <a:spcPts val="1787"/>
              </a:lnSpc>
              <a:spcBef>
                <a:spcPts val="111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857" algn="l"/>
              </a:tabLst>
              <a:defRPr/>
            </a:pPr>
            <a:r>
              <a:rPr kumimoji="0" sz="1496" b="0" i="1" u="none" strike="noStrike" kern="1200" cap="none" spc="1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M</a:t>
            </a:r>
            <a:r>
              <a:rPr kumimoji="0" sz="1496" b="0" i="1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in:</a:t>
            </a:r>
            <a:r>
              <a:rPr kumimoji="0" sz="1496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	</a:t>
            </a:r>
            <a:r>
              <a:rPr kumimoji="0" sz="1496" b="0" i="1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34</a:t>
            </a:r>
            <a:endParaRPr kumimoji="0" sz="14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10860" marR="0" lvl="0" indent="0" algn="l" defTabSz="914400" rtl="0" eaLnBrk="1" fontAlgn="base" latinLnBrk="0" hangingPunct="1">
              <a:lnSpc>
                <a:spcPts val="177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96" b="0" i="1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Max:</a:t>
            </a:r>
            <a:r>
              <a:rPr kumimoji="0" sz="1496" b="0" i="1" u="none" strike="noStrike" kern="1200" cap="none" spc="-6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1496" b="0" i="1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150</a:t>
            </a:r>
            <a:endParaRPr kumimoji="0" sz="14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10860" marR="0" lvl="0" indent="0" algn="l" defTabSz="914400" rtl="0" eaLnBrk="1" fontAlgn="base" latinLnBrk="0" hangingPunct="1">
              <a:lnSpc>
                <a:spcPts val="177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6020" algn="l"/>
              </a:tabLst>
              <a:defRPr/>
            </a:pPr>
            <a:r>
              <a:rPr kumimoji="0" sz="1496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Avg:	</a:t>
            </a:r>
            <a:r>
              <a:rPr kumimoji="0" sz="1496" b="0" i="1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39</a:t>
            </a:r>
            <a:endParaRPr kumimoji="0" sz="14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10860" marR="0" lvl="0" indent="0" algn="l" defTabSz="914400" rtl="0" eaLnBrk="1" fontAlgn="base" latinLnBrk="0" hangingPunct="1">
              <a:lnSpc>
                <a:spcPts val="1787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96" b="0" i="1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Med:</a:t>
            </a:r>
            <a:r>
              <a:rPr kumimoji="0" sz="1496" b="0" i="1" u="none" strike="noStrike" kern="1200" cap="none" spc="3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1496" b="0" i="1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37</a:t>
            </a:r>
            <a:endParaRPr kumimoji="0" sz="14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5801674" y="2630775"/>
            <a:ext cx="1031143" cy="1022999"/>
          </a:xfrm>
          <a:custGeom>
            <a:avLst/>
            <a:gdLst/>
            <a:ahLst/>
            <a:cxnLst/>
            <a:rect l="l" t="t" r="r" b="b"/>
            <a:pathLst>
              <a:path w="1205865" h="1196339">
                <a:moveTo>
                  <a:pt x="0" y="1035425"/>
                </a:moveTo>
                <a:lnTo>
                  <a:pt x="16469" y="138948"/>
                </a:lnTo>
                <a:lnTo>
                  <a:pt x="24507" y="94340"/>
                </a:lnTo>
                <a:lnTo>
                  <a:pt x="45315" y="55853"/>
                </a:lnTo>
                <a:lnTo>
                  <a:pt x="76519" y="25775"/>
                </a:lnTo>
                <a:lnTo>
                  <a:pt x="115745" y="6394"/>
                </a:lnTo>
                <a:lnTo>
                  <a:pt x="160618" y="0"/>
                </a:lnTo>
                <a:lnTo>
                  <a:pt x="1066533" y="16639"/>
                </a:lnTo>
                <a:lnTo>
                  <a:pt x="1111141" y="24680"/>
                </a:lnTo>
                <a:lnTo>
                  <a:pt x="1149628" y="45489"/>
                </a:lnTo>
                <a:lnTo>
                  <a:pt x="1179707" y="76691"/>
                </a:lnTo>
                <a:lnTo>
                  <a:pt x="1199087" y="115916"/>
                </a:lnTo>
                <a:lnTo>
                  <a:pt x="1205482" y="160788"/>
                </a:lnTo>
                <a:lnTo>
                  <a:pt x="1189012" y="1057265"/>
                </a:lnTo>
                <a:lnTo>
                  <a:pt x="1180970" y="1101873"/>
                </a:lnTo>
                <a:lnTo>
                  <a:pt x="1160160" y="1140360"/>
                </a:lnTo>
                <a:lnTo>
                  <a:pt x="1128956" y="1170438"/>
                </a:lnTo>
                <a:lnTo>
                  <a:pt x="1089732" y="1189819"/>
                </a:lnTo>
                <a:lnTo>
                  <a:pt x="1044863" y="1196214"/>
                </a:lnTo>
                <a:lnTo>
                  <a:pt x="138948" y="1179574"/>
                </a:lnTo>
                <a:lnTo>
                  <a:pt x="94340" y="1171532"/>
                </a:lnTo>
                <a:lnTo>
                  <a:pt x="55853" y="1150722"/>
                </a:lnTo>
                <a:lnTo>
                  <a:pt x="25775" y="1119518"/>
                </a:lnTo>
                <a:lnTo>
                  <a:pt x="6394" y="1080294"/>
                </a:lnTo>
                <a:lnTo>
                  <a:pt x="0" y="1035425"/>
                </a:lnTo>
                <a:close/>
              </a:path>
            </a:pathLst>
          </a:custGeom>
          <a:ln w="660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32" name="object 132"/>
          <p:cNvSpPr txBox="1"/>
          <p:nvPr/>
        </p:nvSpPr>
        <p:spPr>
          <a:xfrm>
            <a:off x="2117303" y="5502214"/>
            <a:ext cx="211767" cy="183200"/>
          </a:xfrm>
          <a:prstGeom prst="rect">
            <a:avLst/>
          </a:prstGeom>
        </p:spPr>
        <p:txBody>
          <a:bodyPr vert="horz" wrap="square" lIns="0" tIns="11946" rIns="0" bIns="0" rtlCol="0">
            <a:spAutoFit/>
          </a:bodyPr>
          <a:lstStyle/>
          <a:p>
            <a:pPr marL="10860" marR="0" lvl="0" indent="0" algn="l" defTabSz="914400" rtl="0" eaLnBrk="1" fontAlgn="base" latinLnBrk="0" hangingPunct="1">
              <a:lnSpc>
                <a:spcPct val="100000"/>
              </a:lnSpc>
              <a:spcBef>
                <a:spcPts val="94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112" b="0" i="0" u="none" strike="noStrike" kern="1200" cap="none" spc="3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宋体" charset="0"/>
                <a:cs typeface="Verdana"/>
              </a:rPr>
              <a:t>35</a:t>
            </a:r>
            <a:endParaRPr kumimoji="0" sz="111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宋体" charset="0"/>
              <a:cs typeface="Verdana"/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3677389" y="5502214"/>
            <a:ext cx="1549701" cy="319839"/>
          </a:xfrm>
          <a:prstGeom prst="rect">
            <a:avLst/>
          </a:prstGeom>
        </p:spPr>
        <p:txBody>
          <a:bodyPr vert="horz" wrap="square" lIns="0" tIns="11946" rIns="0" bIns="0" rtlCol="0">
            <a:spAutoFit/>
          </a:bodyPr>
          <a:lstStyle/>
          <a:p>
            <a:pPr marL="10860" marR="0" lvl="0" indent="0" algn="l" defTabSz="914400" rtl="0" eaLnBrk="1" fontAlgn="base" latinLnBrk="0" hangingPunct="1">
              <a:lnSpc>
                <a:spcPts val="1197"/>
              </a:lnSpc>
              <a:spcBef>
                <a:spcPts val="94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112" b="0" i="0" u="none" strike="noStrike" kern="1200" cap="none" spc="3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宋体" charset="0"/>
                <a:cs typeface="Verdana"/>
              </a:rPr>
              <a:t>40</a:t>
            </a:r>
            <a:endParaRPr kumimoji="0" sz="111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宋体" charset="0"/>
              <a:cs typeface="Verdana"/>
            </a:endParaRPr>
          </a:p>
          <a:p>
            <a:pPr marL="130860" marR="0" lvl="0" indent="0" algn="l" defTabSz="914400" rtl="0" eaLnBrk="1" fontAlgn="base" latinLnBrk="0" hangingPunct="1">
              <a:lnSpc>
                <a:spcPts val="1197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112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宋体" charset="0"/>
                <a:cs typeface="Verdana"/>
              </a:rPr>
              <a:t>Response Time</a:t>
            </a:r>
            <a:r>
              <a:rPr kumimoji="0" sz="1112" b="0" i="0" u="none" strike="noStrike" kern="1200" cap="none" spc="-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宋体" charset="0"/>
                <a:cs typeface="Verdana"/>
              </a:rPr>
              <a:t> </a:t>
            </a:r>
            <a:r>
              <a:rPr kumimoji="0" sz="1112" b="0" i="0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宋体" charset="0"/>
                <a:cs typeface="Verdana"/>
              </a:rPr>
              <a:t>(ms)</a:t>
            </a:r>
            <a:endParaRPr kumimoji="0" sz="111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宋体" charset="0"/>
              <a:cs typeface="Verdana"/>
            </a:endParaRPr>
          </a:p>
        </p:txBody>
      </p:sp>
      <p:sp>
        <p:nvSpPr>
          <p:cNvPr id="134" name="object 134"/>
          <p:cNvSpPr txBox="1"/>
          <p:nvPr/>
        </p:nvSpPr>
        <p:spPr>
          <a:xfrm>
            <a:off x="5237476" y="5502214"/>
            <a:ext cx="211767" cy="183200"/>
          </a:xfrm>
          <a:prstGeom prst="rect">
            <a:avLst/>
          </a:prstGeom>
        </p:spPr>
        <p:txBody>
          <a:bodyPr vert="horz" wrap="square" lIns="0" tIns="11946" rIns="0" bIns="0" rtlCol="0">
            <a:spAutoFit/>
          </a:bodyPr>
          <a:lstStyle/>
          <a:p>
            <a:pPr marL="10860" marR="0" lvl="0" indent="0" algn="l" defTabSz="914400" rtl="0" eaLnBrk="1" fontAlgn="base" latinLnBrk="0" hangingPunct="1">
              <a:lnSpc>
                <a:spcPct val="100000"/>
              </a:lnSpc>
              <a:spcBef>
                <a:spcPts val="94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112" b="0" i="0" u="none" strike="noStrike" kern="1200" cap="none" spc="3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宋体" charset="0"/>
                <a:cs typeface="Verdana"/>
              </a:rPr>
              <a:t>45</a:t>
            </a:r>
            <a:endParaRPr kumimoji="0" sz="111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宋体" charset="0"/>
              <a:cs typeface="Verdana"/>
            </a:endParaRPr>
          </a:p>
        </p:txBody>
      </p:sp>
      <p:sp>
        <p:nvSpPr>
          <p:cNvPr id="135" name="object 135"/>
          <p:cNvSpPr txBox="1"/>
          <p:nvPr/>
        </p:nvSpPr>
        <p:spPr>
          <a:xfrm>
            <a:off x="6797561" y="5502214"/>
            <a:ext cx="211767" cy="183200"/>
          </a:xfrm>
          <a:prstGeom prst="rect">
            <a:avLst/>
          </a:prstGeom>
        </p:spPr>
        <p:txBody>
          <a:bodyPr vert="horz" wrap="square" lIns="0" tIns="11946" rIns="0" bIns="0" rtlCol="0">
            <a:spAutoFit/>
          </a:bodyPr>
          <a:lstStyle/>
          <a:p>
            <a:pPr marL="10860" marR="0" lvl="0" indent="0" algn="l" defTabSz="914400" rtl="0" eaLnBrk="1" fontAlgn="base" latinLnBrk="0" hangingPunct="1">
              <a:lnSpc>
                <a:spcPct val="100000"/>
              </a:lnSpc>
              <a:spcBef>
                <a:spcPts val="94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112" b="0" i="0" u="none" strike="noStrike" kern="1200" cap="none" spc="3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宋体" charset="0"/>
                <a:cs typeface="Verdana"/>
              </a:rPr>
              <a:t>50</a:t>
            </a:r>
            <a:endParaRPr kumimoji="0" sz="111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宋体" charset="0"/>
              <a:cs typeface="Verdana"/>
            </a:endParaRPr>
          </a:p>
        </p:txBody>
      </p:sp>
      <p:sp>
        <p:nvSpPr>
          <p:cNvPr id="138" name="Title 1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9301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091410" y="1524959"/>
            <a:ext cx="2839853" cy="382142"/>
          </a:xfrm>
          <a:prstGeom prst="rect">
            <a:avLst/>
          </a:prstGeom>
        </p:spPr>
        <p:txBody>
          <a:bodyPr vert="horz" wrap="square" lIns="0" tIns="13575" rIns="0" bIns="0" rtlCol="0">
            <a:spAutoFit/>
          </a:bodyPr>
          <a:lstStyle/>
          <a:p>
            <a:pPr marL="10860" marR="0" lvl="0" indent="0" algn="l" defTabSz="914400" rtl="0" eaLnBrk="1" fontAlgn="base" latinLnBrk="0" hangingPunct="1">
              <a:lnSpc>
                <a:spcPct val="100000"/>
              </a:lnSpc>
              <a:spcBef>
                <a:spcPts val="107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Detection </a:t>
            </a:r>
            <a:r>
              <a:rPr kumimoji="0" sz="2394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and</a:t>
            </a:r>
            <a:r>
              <a:rPr kumimoji="0" sz="2394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 </a:t>
            </a:r>
            <a:r>
              <a:rPr kumimoji="0" sz="2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Attack</a:t>
            </a:r>
            <a:endParaRPr kumimoji="0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宋体" charset="0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078819" y="2270246"/>
            <a:ext cx="4826664" cy="3293252"/>
          </a:xfrm>
          <a:custGeom>
            <a:avLst/>
            <a:gdLst/>
            <a:ahLst/>
            <a:cxnLst/>
            <a:rect l="l" t="t" r="r" b="b"/>
            <a:pathLst>
              <a:path w="5644515" h="3851275">
                <a:moveTo>
                  <a:pt x="0" y="3813025"/>
                </a:moveTo>
                <a:lnTo>
                  <a:pt x="66067" y="3775273"/>
                </a:lnTo>
                <a:lnTo>
                  <a:pt x="217078" y="3473251"/>
                </a:lnTo>
                <a:lnTo>
                  <a:pt x="330336" y="2906960"/>
                </a:lnTo>
                <a:lnTo>
                  <a:pt x="471909" y="2038647"/>
                </a:lnTo>
                <a:lnTo>
                  <a:pt x="566290" y="1547861"/>
                </a:lnTo>
                <a:lnTo>
                  <a:pt x="604043" y="1142020"/>
                </a:lnTo>
                <a:lnTo>
                  <a:pt x="688987" y="707863"/>
                </a:lnTo>
                <a:lnTo>
                  <a:pt x="773930" y="226516"/>
                </a:lnTo>
                <a:lnTo>
                  <a:pt x="821121" y="75505"/>
                </a:lnTo>
                <a:lnTo>
                  <a:pt x="896627" y="0"/>
                </a:lnTo>
                <a:lnTo>
                  <a:pt x="943818" y="0"/>
                </a:lnTo>
                <a:lnTo>
                  <a:pt x="1000447" y="47190"/>
                </a:lnTo>
                <a:lnTo>
                  <a:pt x="1066514" y="217078"/>
                </a:lnTo>
                <a:lnTo>
                  <a:pt x="1179772" y="566290"/>
                </a:lnTo>
                <a:lnTo>
                  <a:pt x="1349660" y="1245840"/>
                </a:lnTo>
                <a:lnTo>
                  <a:pt x="1538423" y="2104714"/>
                </a:lnTo>
                <a:lnTo>
                  <a:pt x="1831007" y="2614376"/>
                </a:lnTo>
                <a:lnTo>
                  <a:pt x="1982018" y="2944713"/>
                </a:lnTo>
                <a:lnTo>
                  <a:pt x="2114152" y="3218420"/>
                </a:lnTo>
                <a:lnTo>
                  <a:pt x="2199096" y="3303363"/>
                </a:lnTo>
                <a:lnTo>
                  <a:pt x="2331231" y="3359993"/>
                </a:lnTo>
                <a:lnTo>
                  <a:pt x="2538871" y="3454374"/>
                </a:lnTo>
                <a:lnTo>
                  <a:pt x="2680443" y="3492127"/>
                </a:lnTo>
                <a:lnTo>
                  <a:pt x="2888083" y="3558194"/>
                </a:lnTo>
                <a:lnTo>
                  <a:pt x="2991903" y="3595947"/>
                </a:lnTo>
                <a:lnTo>
                  <a:pt x="3124038" y="3652576"/>
                </a:lnTo>
                <a:lnTo>
                  <a:pt x="3284487" y="3680891"/>
                </a:lnTo>
                <a:lnTo>
                  <a:pt x="3492127" y="3737520"/>
                </a:lnTo>
                <a:lnTo>
                  <a:pt x="3643138" y="3775273"/>
                </a:lnTo>
                <a:lnTo>
                  <a:pt x="3841340" y="3822464"/>
                </a:lnTo>
                <a:lnTo>
                  <a:pt x="4039542" y="3803587"/>
                </a:lnTo>
                <a:lnTo>
                  <a:pt x="4152800" y="3813025"/>
                </a:lnTo>
                <a:lnTo>
                  <a:pt x="4332125" y="3831902"/>
                </a:lnTo>
                <a:lnTo>
                  <a:pt x="4747405" y="3822464"/>
                </a:lnTo>
                <a:lnTo>
                  <a:pt x="4879540" y="3831902"/>
                </a:lnTo>
                <a:lnTo>
                  <a:pt x="4992798" y="3794149"/>
                </a:lnTo>
                <a:lnTo>
                  <a:pt x="5087180" y="3841340"/>
                </a:lnTo>
                <a:lnTo>
                  <a:pt x="5247629" y="3850778"/>
                </a:lnTo>
                <a:lnTo>
                  <a:pt x="5417516" y="3841340"/>
                </a:lnTo>
                <a:lnTo>
                  <a:pt x="5644033" y="3850778"/>
                </a:lnTo>
              </a:path>
            </a:pathLst>
          </a:custGeom>
          <a:ln w="377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42547" y="2059377"/>
            <a:ext cx="5925681" cy="4307562"/>
          </a:xfrm>
          <a:custGeom>
            <a:avLst/>
            <a:gdLst/>
            <a:ahLst/>
            <a:cxnLst/>
            <a:rect l="l" t="t" r="r" b="b"/>
            <a:pathLst>
              <a:path w="6929755" h="5037455">
                <a:moveTo>
                  <a:pt x="0" y="5037048"/>
                </a:moveTo>
                <a:lnTo>
                  <a:pt x="6929361" y="5037048"/>
                </a:lnTo>
                <a:lnTo>
                  <a:pt x="6929361" y="0"/>
                </a:lnTo>
                <a:lnTo>
                  <a:pt x="0" y="0"/>
                </a:lnTo>
                <a:lnTo>
                  <a:pt x="0" y="50370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42547" y="2059376"/>
            <a:ext cx="5925681" cy="4307562"/>
          </a:xfrm>
          <a:custGeom>
            <a:avLst/>
            <a:gdLst/>
            <a:ahLst/>
            <a:cxnLst/>
            <a:rect l="l" t="t" r="r" b="b"/>
            <a:pathLst>
              <a:path w="6929755" h="5037455">
                <a:moveTo>
                  <a:pt x="0" y="0"/>
                </a:moveTo>
                <a:lnTo>
                  <a:pt x="6929341" y="0"/>
                </a:lnTo>
                <a:lnTo>
                  <a:pt x="6929341" y="5037069"/>
                </a:lnTo>
                <a:lnTo>
                  <a:pt x="0" y="5037069"/>
                </a:lnTo>
                <a:lnTo>
                  <a:pt x="0" y="0"/>
                </a:lnTo>
                <a:close/>
              </a:path>
            </a:pathLst>
          </a:custGeom>
          <a:ln w="17547">
            <a:solidFill>
              <a:srgbClr val="EAF2F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27577" y="2209451"/>
            <a:ext cx="5190469" cy="3572350"/>
          </a:xfrm>
          <a:custGeom>
            <a:avLst/>
            <a:gdLst/>
            <a:ahLst/>
            <a:cxnLst/>
            <a:rect l="l" t="t" r="r" b="b"/>
            <a:pathLst>
              <a:path w="6069965" h="4177665">
                <a:moveTo>
                  <a:pt x="0" y="4177068"/>
                </a:moveTo>
                <a:lnTo>
                  <a:pt x="6069761" y="4177068"/>
                </a:lnTo>
                <a:lnTo>
                  <a:pt x="6069761" y="0"/>
                </a:lnTo>
                <a:lnTo>
                  <a:pt x="0" y="0"/>
                </a:lnTo>
                <a:lnTo>
                  <a:pt x="0" y="41770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27578" y="2209454"/>
            <a:ext cx="5190469" cy="3572350"/>
          </a:xfrm>
          <a:custGeom>
            <a:avLst/>
            <a:gdLst/>
            <a:ahLst/>
            <a:cxnLst/>
            <a:rect l="l" t="t" r="r" b="b"/>
            <a:pathLst>
              <a:path w="6069965" h="4177665">
                <a:moveTo>
                  <a:pt x="0" y="0"/>
                </a:moveTo>
                <a:lnTo>
                  <a:pt x="6069752" y="0"/>
                </a:lnTo>
                <a:lnTo>
                  <a:pt x="6069752" y="4177082"/>
                </a:lnTo>
                <a:lnTo>
                  <a:pt x="0" y="4177082"/>
                </a:lnTo>
                <a:lnTo>
                  <a:pt x="0" y="0"/>
                </a:lnTo>
                <a:close/>
              </a:path>
            </a:pathLst>
          </a:custGeom>
          <a:ln w="1754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27578" y="5683754"/>
            <a:ext cx="5190469" cy="15204"/>
          </a:xfrm>
          <a:custGeom>
            <a:avLst/>
            <a:gdLst/>
            <a:ahLst/>
            <a:cxnLst/>
            <a:rect l="l" t="t" r="r" b="b"/>
            <a:pathLst>
              <a:path w="6069965" h="17779">
                <a:moveTo>
                  <a:pt x="0" y="0"/>
                </a:moveTo>
                <a:lnTo>
                  <a:pt x="6069752" y="0"/>
                </a:lnTo>
                <a:lnTo>
                  <a:pt x="6069752" y="17550"/>
                </a:lnTo>
                <a:lnTo>
                  <a:pt x="0" y="17550"/>
                </a:lnTo>
                <a:lnTo>
                  <a:pt x="0" y="0"/>
                </a:lnTo>
                <a:close/>
              </a:path>
            </a:pathLst>
          </a:custGeom>
          <a:solidFill>
            <a:srgbClr val="EAF2F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27578" y="4558171"/>
            <a:ext cx="5190469" cy="15204"/>
          </a:xfrm>
          <a:custGeom>
            <a:avLst/>
            <a:gdLst/>
            <a:ahLst/>
            <a:cxnLst/>
            <a:rect l="l" t="t" r="r" b="b"/>
            <a:pathLst>
              <a:path w="6069965" h="17779">
                <a:moveTo>
                  <a:pt x="0" y="0"/>
                </a:moveTo>
                <a:lnTo>
                  <a:pt x="6069752" y="0"/>
                </a:lnTo>
                <a:lnTo>
                  <a:pt x="6069752" y="17550"/>
                </a:lnTo>
                <a:lnTo>
                  <a:pt x="0" y="17550"/>
                </a:lnTo>
                <a:lnTo>
                  <a:pt x="0" y="0"/>
                </a:lnTo>
                <a:close/>
              </a:path>
            </a:pathLst>
          </a:custGeom>
          <a:solidFill>
            <a:srgbClr val="EAF2F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627578" y="3417580"/>
            <a:ext cx="5190469" cy="15204"/>
          </a:xfrm>
          <a:custGeom>
            <a:avLst/>
            <a:gdLst/>
            <a:ahLst/>
            <a:cxnLst/>
            <a:rect l="l" t="t" r="r" b="b"/>
            <a:pathLst>
              <a:path w="6069965" h="17779">
                <a:moveTo>
                  <a:pt x="0" y="0"/>
                </a:moveTo>
                <a:lnTo>
                  <a:pt x="6069752" y="0"/>
                </a:lnTo>
                <a:lnTo>
                  <a:pt x="6069752" y="17550"/>
                </a:lnTo>
                <a:lnTo>
                  <a:pt x="0" y="17550"/>
                </a:lnTo>
                <a:lnTo>
                  <a:pt x="0" y="0"/>
                </a:lnTo>
                <a:close/>
              </a:path>
            </a:pathLst>
          </a:custGeom>
          <a:solidFill>
            <a:srgbClr val="EAF2F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627578" y="2291996"/>
            <a:ext cx="5190469" cy="15204"/>
          </a:xfrm>
          <a:custGeom>
            <a:avLst/>
            <a:gdLst/>
            <a:ahLst/>
            <a:cxnLst/>
            <a:rect l="l" t="t" r="r" b="b"/>
            <a:pathLst>
              <a:path w="6069965" h="17780">
                <a:moveTo>
                  <a:pt x="0" y="0"/>
                </a:moveTo>
                <a:lnTo>
                  <a:pt x="6069752" y="0"/>
                </a:lnTo>
                <a:lnTo>
                  <a:pt x="6069752" y="17550"/>
                </a:lnTo>
                <a:lnTo>
                  <a:pt x="0" y="17550"/>
                </a:lnTo>
                <a:lnTo>
                  <a:pt x="0" y="0"/>
                </a:lnTo>
                <a:close/>
              </a:path>
            </a:pathLst>
          </a:custGeom>
          <a:solidFill>
            <a:srgbClr val="EAF2F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717584" y="5616220"/>
            <a:ext cx="60272" cy="30408"/>
          </a:xfrm>
          <a:custGeom>
            <a:avLst/>
            <a:gdLst/>
            <a:ahLst/>
            <a:cxnLst/>
            <a:rect l="l" t="t" r="r" b="b"/>
            <a:pathLst>
              <a:path w="70485" h="35560">
                <a:moveTo>
                  <a:pt x="0" y="35101"/>
                </a:moveTo>
                <a:lnTo>
                  <a:pt x="70170" y="0"/>
                </a:lnTo>
              </a:path>
            </a:pathLst>
          </a:custGeom>
          <a:ln w="17549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777587" y="5541181"/>
            <a:ext cx="45068" cy="75476"/>
          </a:xfrm>
          <a:custGeom>
            <a:avLst/>
            <a:gdLst/>
            <a:ahLst/>
            <a:cxnLst/>
            <a:rect l="l" t="t" r="r" b="b"/>
            <a:pathLst>
              <a:path w="52705" h="88264">
                <a:moveTo>
                  <a:pt x="0" y="87753"/>
                </a:moveTo>
                <a:lnTo>
                  <a:pt x="52627" y="0"/>
                </a:lnTo>
              </a:path>
            </a:pathLst>
          </a:custGeom>
          <a:ln w="17544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822590" y="5436127"/>
            <a:ext cx="45068" cy="105340"/>
          </a:xfrm>
          <a:custGeom>
            <a:avLst/>
            <a:gdLst/>
            <a:ahLst/>
            <a:cxnLst/>
            <a:rect l="l" t="t" r="r" b="b"/>
            <a:pathLst>
              <a:path w="52705" h="123189">
                <a:moveTo>
                  <a:pt x="0" y="122855"/>
                </a:moveTo>
                <a:lnTo>
                  <a:pt x="52627" y="0"/>
                </a:lnTo>
              </a:path>
            </a:pathLst>
          </a:custGeom>
          <a:ln w="17543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867592" y="5271041"/>
            <a:ext cx="60272" cy="165613"/>
          </a:xfrm>
          <a:custGeom>
            <a:avLst/>
            <a:gdLst/>
            <a:ahLst/>
            <a:cxnLst/>
            <a:rect l="l" t="t" r="r" b="b"/>
            <a:pathLst>
              <a:path w="70485" h="193675">
                <a:moveTo>
                  <a:pt x="0" y="193058"/>
                </a:moveTo>
                <a:lnTo>
                  <a:pt x="70170" y="0"/>
                </a:lnTo>
              </a:path>
            </a:pathLst>
          </a:custGeom>
          <a:ln w="17543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927595" y="5075940"/>
            <a:ext cx="45068" cy="195477"/>
          </a:xfrm>
          <a:custGeom>
            <a:avLst/>
            <a:gdLst/>
            <a:ahLst/>
            <a:cxnLst/>
            <a:rect l="l" t="t" r="r" b="b"/>
            <a:pathLst>
              <a:path w="52705" h="228600">
                <a:moveTo>
                  <a:pt x="0" y="228159"/>
                </a:moveTo>
                <a:lnTo>
                  <a:pt x="52627" y="0"/>
                </a:lnTo>
              </a:path>
            </a:pathLst>
          </a:custGeom>
          <a:ln w="17543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972598" y="4790792"/>
            <a:ext cx="45068" cy="285614"/>
          </a:xfrm>
          <a:custGeom>
            <a:avLst/>
            <a:gdLst/>
            <a:ahLst/>
            <a:cxnLst/>
            <a:rect l="l" t="t" r="r" b="b"/>
            <a:pathLst>
              <a:path w="52705" h="334010">
                <a:moveTo>
                  <a:pt x="0" y="333464"/>
                </a:moveTo>
                <a:lnTo>
                  <a:pt x="52627" y="0"/>
                </a:lnTo>
              </a:path>
            </a:pathLst>
          </a:custGeom>
          <a:ln w="17542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017600" y="4490636"/>
            <a:ext cx="60272" cy="300275"/>
          </a:xfrm>
          <a:custGeom>
            <a:avLst/>
            <a:gdLst/>
            <a:ahLst/>
            <a:cxnLst/>
            <a:rect l="l" t="t" r="r" b="b"/>
            <a:pathLst>
              <a:path w="70485" h="351154">
                <a:moveTo>
                  <a:pt x="0" y="351015"/>
                </a:moveTo>
                <a:lnTo>
                  <a:pt x="70170" y="0"/>
                </a:lnTo>
              </a:path>
            </a:pathLst>
          </a:custGeom>
          <a:ln w="17542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077604" y="4175473"/>
            <a:ext cx="45068" cy="315479"/>
          </a:xfrm>
          <a:custGeom>
            <a:avLst/>
            <a:gdLst/>
            <a:ahLst/>
            <a:cxnLst/>
            <a:rect l="l" t="t" r="r" b="b"/>
            <a:pathLst>
              <a:path w="52705" h="368935">
                <a:moveTo>
                  <a:pt x="0" y="368566"/>
                </a:moveTo>
                <a:lnTo>
                  <a:pt x="52627" y="0"/>
                </a:lnTo>
              </a:path>
            </a:pathLst>
          </a:custGeom>
          <a:ln w="17542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122606" y="3845301"/>
            <a:ext cx="60272" cy="330683"/>
          </a:xfrm>
          <a:custGeom>
            <a:avLst/>
            <a:gdLst/>
            <a:ahLst/>
            <a:cxnLst/>
            <a:rect l="l" t="t" r="r" b="b"/>
            <a:pathLst>
              <a:path w="70485" h="386714">
                <a:moveTo>
                  <a:pt x="0" y="386116"/>
                </a:moveTo>
                <a:lnTo>
                  <a:pt x="70170" y="0"/>
                </a:lnTo>
              </a:path>
            </a:pathLst>
          </a:custGeom>
          <a:ln w="17542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182610" y="3470107"/>
            <a:ext cx="45068" cy="375207"/>
          </a:xfrm>
          <a:custGeom>
            <a:avLst/>
            <a:gdLst/>
            <a:ahLst/>
            <a:cxnLst/>
            <a:rect l="l" t="t" r="r" b="b"/>
            <a:pathLst>
              <a:path w="52705" h="438785">
                <a:moveTo>
                  <a:pt x="0" y="438769"/>
                </a:moveTo>
                <a:lnTo>
                  <a:pt x="52627" y="0"/>
                </a:lnTo>
              </a:path>
            </a:pathLst>
          </a:custGeom>
          <a:ln w="17542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227612" y="3154944"/>
            <a:ext cx="45068" cy="315479"/>
          </a:xfrm>
          <a:custGeom>
            <a:avLst/>
            <a:gdLst/>
            <a:ahLst/>
            <a:cxnLst/>
            <a:rect l="l" t="t" r="r" b="b"/>
            <a:pathLst>
              <a:path w="52705" h="368935">
                <a:moveTo>
                  <a:pt x="0" y="368566"/>
                </a:moveTo>
                <a:lnTo>
                  <a:pt x="52627" y="0"/>
                </a:lnTo>
              </a:path>
            </a:pathLst>
          </a:custGeom>
          <a:ln w="17542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272615" y="2869796"/>
            <a:ext cx="60272" cy="285614"/>
          </a:xfrm>
          <a:custGeom>
            <a:avLst/>
            <a:gdLst/>
            <a:ahLst/>
            <a:cxnLst/>
            <a:rect l="l" t="t" r="r" b="b"/>
            <a:pathLst>
              <a:path w="70485" h="334010">
                <a:moveTo>
                  <a:pt x="0" y="333464"/>
                </a:moveTo>
                <a:lnTo>
                  <a:pt x="70170" y="0"/>
                </a:lnTo>
              </a:path>
            </a:pathLst>
          </a:custGeom>
          <a:ln w="17542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332618" y="2614664"/>
            <a:ext cx="45068" cy="255207"/>
          </a:xfrm>
          <a:custGeom>
            <a:avLst/>
            <a:gdLst/>
            <a:ahLst/>
            <a:cxnLst/>
            <a:rect l="l" t="t" r="r" b="b"/>
            <a:pathLst>
              <a:path w="52705" h="298450">
                <a:moveTo>
                  <a:pt x="0" y="298363"/>
                </a:moveTo>
                <a:lnTo>
                  <a:pt x="52627" y="0"/>
                </a:lnTo>
              </a:path>
            </a:pathLst>
          </a:custGeom>
          <a:ln w="17542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377620" y="2449578"/>
            <a:ext cx="45068" cy="165613"/>
          </a:xfrm>
          <a:custGeom>
            <a:avLst/>
            <a:gdLst/>
            <a:ahLst/>
            <a:cxnLst/>
            <a:rect l="l" t="t" r="r" b="b"/>
            <a:pathLst>
              <a:path w="52705" h="193675">
                <a:moveTo>
                  <a:pt x="0" y="193058"/>
                </a:moveTo>
                <a:lnTo>
                  <a:pt x="52627" y="0"/>
                </a:lnTo>
              </a:path>
            </a:pathLst>
          </a:custGeom>
          <a:ln w="17543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422623" y="2374539"/>
            <a:ext cx="60272" cy="75476"/>
          </a:xfrm>
          <a:custGeom>
            <a:avLst/>
            <a:gdLst/>
            <a:ahLst/>
            <a:cxnLst/>
            <a:rect l="l" t="t" r="r" b="b"/>
            <a:pathLst>
              <a:path w="70485" h="88264">
                <a:moveTo>
                  <a:pt x="0" y="87753"/>
                </a:moveTo>
                <a:lnTo>
                  <a:pt x="70170" y="0"/>
                </a:lnTo>
              </a:path>
            </a:pathLst>
          </a:custGeom>
          <a:ln w="17545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482626" y="2374539"/>
            <a:ext cx="45068" cy="0"/>
          </a:xfrm>
          <a:custGeom>
            <a:avLst/>
            <a:gdLst/>
            <a:ahLst/>
            <a:cxnLst/>
            <a:rect l="l" t="t" r="r" b="b"/>
            <a:pathLst>
              <a:path w="52705">
                <a:moveTo>
                  <a:pt x="0" y="0"/>
                </a:moveTo>
                <a:lnTo>
                  <a:pt x="52627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527629" y="2374539"/>
            <a:ext cx="60272" cy="45068"/>
          </a:xfrm>
          <a:custGeom>
            <a:avLst/>
            <a:gdLst/>
            <a:ahLst/>
            <a:cxnLst/>
            <a:rect l="l" t="t" r="r" b="b"/>
            <a:pathLst>
              <a:path w="70485" h="52705">
                <a:moveTo>
                  <a:pt x="0" y="0"/>
                </a:moveTo>
                <a:lnTo>
                  <a:pt x="70170" y="52652"/>
                </a:lnTo>
              </a:path>
            </a:pathLst>
          </a:custGeom>
          <a:ln w="17547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587632" y="2419563"/>
            <a:ext cx="45068" cy="120544"/>
          </a:xfrm>
          <a:custGeom>
            <a:avLst/>
            <a:gdLst/>
            <a:ahLst/>
            <a:cxnLst/>
            <a:rect l="l" t="t" r="r" b="b"/>
            <a:pathLst>
              <a:path w="52705" h="140969">
                <a:moveTo>
                  <a:pt x="0" y="0"/>
                </a:moveTo>
                <a:lnTo>
                  <a:pt x="52627" y="140406"/>
                </a:lnTo>
              </a:path>
            </a:pathLst>
          </a:custGeom>
          <a:ln w="17543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632634" y="2539625"/>
            <a:ext cx="45068" cy="150409"/>
          </a:xfrm>
          <a:custGeom>
            <a:avLst/>
            <a:gdLst/>
            <a:ahLst/>
            <a:cxnLst/>
            <a:rect l="l" t="t" r="r" b="b"/>
            <a:pathLst>
              <a:path w="52705" h="175894">
                <a:moveTo>
                  <a:pt x="0" y="0"/>
                </a:moveTo>
                <a:lnTo>
                  <a:pt x="52627" y="175507"/>
                </a:lnTo>
              </a:path>
            </a:pathLst>
          </a:custGeom>
          <a:ln w="17543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677637" y="2689702"/>
            <a:ext cx="60272" cy="165613"/>
          </a:xfrm>
          <a:custGeom>
            <a:avLst/>
            <a:gdLst/>
            <a:ahLst/>
            <a:cxnLst/>
            <a:rect l="l" t="t" r="r" b="b"/>
            <a:pathLst>
              <a:path w="70485" h="193675">
                <a:moveTo>
                  <a:pt x="0" y="0"/>
                </a:moveTo>
                <a:lnTo>
                  <a:pt x="70170" y="193058"/>
                </a:lnTo>
              </a:path>
            </a:pathLst>
          </a:custGeom>
          <a:ln w="17543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737640" y="2854788"/>
            <a:ext cx="45068" cy="225342"/>
          </a:xfrm>
          <a:custGeom>
            <a:avLst/>
            <a:gdLst/>
            <a:ahLst/>
            <a:cxnLst/>
            <a:rect l="l" t="t" r="r" b="b"/>
            <a:pathLst>
              <a:path w="52704" h="263525">
                <a:moveTo>
                  <a:pt x="0" y="0"/>
                </a:moveTo>
                <a:lnTo>
                  <a:pt x="52627" y="263261"/>
                </a:lnTo>
              </a:path>
            </a:pathLst>
          </a:custGeom>
          <a:ln w="17542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782642" y="3079905"/>
            <a:ext cx="45068" cy="210138"/>
          </a:xfrm>
          <a:custGeom>
            <a:avLst/>
            <a:gdLst/>
            <a:ahLst/>
            <a:cxnLst/>
            <a:rect l="l" t="t" r="r" b="b"/>
            <a:pathLst>
              <a:path w="52704" h="245745">
                <a:moveTo>
                  <a:pt x="0" y="0"/>
                </a:moveTo>
                <a:lnTo>
                  <a:pt x="52627" y="245710"/>
                </a:lnTo>
              </a:path>
            </a:pathLst>
          </a:custGeom>
          <a:ln w="17542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827645" y="3290014"/>
            <a:ext cx="60272" cy="195477"/>
          </a:xfrm>
          <a:custGeom>
            <a:avLst/>
            <a:gdLst/>
            <a:ahLst/>
            <a:cxnLst/>
            <a:rect l="l" t="t" r="r" b="b"/>
            <a:pathLst>
              <a:path w="70485" h="228600">
                <a:moveTo>
                  <a:pt x="0" y="0"/>
                </a:moveTo>
                <a:lnTo>
                  <a:pt x="70170" y="228159"/>
                </a:lnTo>
              </a:path>
            </a:pathLst>
          </a:custGeom>
          <a:ln w="17543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887649" y="3485115"/>
            <a:ext cx="45068" cy="210138"/>
          </a:xfrm>
          <a:custGeom>
            <a:avLst/>
            <a:gdLst/>
            <a:ahLst/>
            <a:cxnLst/>
            <a:rect l="l" t="t" r="r" b="b"/>
            <a:pathLst>
              <a:path w="52704" h="245745">
                <a:moveTo>
                  <a:pt x="0" y="0"/>
                </a:moveTo>
                <a:lnTo>
                  <a:pt x="52627" y="245710"/>
                </a:lnTo>
              </a:path>
            </a:pathLst>
          </a:custGeom>
          <a:ln w="17542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932651" y="3695224"/>
            <a:ext cx="45068" cy="210138"/>
          </a:xfrm>
          <a:custGeom>
            <a:avLst/>
            <a:gdLst/>
            <a:ahLst/>
            <a:cxnLst/>
            <a:rect l="l" t="t" r="r" b="b"/>
            <a:pathLst>
              <a:path w="52704" h="245745">
                <a:moveTo>
                  <a:pt x="0" y="0"/>
                </a:moveTo>
                <a:lnTo>
                  <a:pt x="52627" y="245710"/>
                </a:lnTo>
              </a:path>
            </a:pathLst>
          </a:custGeom>
          <a:ln w="17542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977654" y="3905333"/>
            <a:ext cx="60272" cy="225342"/>
          </a:xfrm>
          <a:custGeom>
            <a:avLst/>
            <a:gdLst/>
            <a:ahLst/>
            <a:cxnLst/>
            <a:rect l="l" t="t" r="r" b="b"/>
            <a:pathLst>
              <a:path w="70485" h="263525">
                <a:moveTo>
                  <a:pt x="0" y="0"/>
                </a:moveTo>
                <a:lnTo>
                  <a:pt x="70170" y="263261"/>
                </a:lnTo>
              </a:path>
            </a:pathLst>
          </a:custGeom>
          <a:ln w="17543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037657" y="4130450"/>
            <a:ext cx="45068" cy="135205"/>
          </a:xfrm>
          <a:custGeom>
            <a:avLst/>
            <a:gdLst/>
            <a:ahLst/>
            <a:cxnLst/>
            <a:rect l="l" t="t" r="r" b="b"/>
            <a:pathLst>
              <a:path w="52704" h="158114">
                <a:moveTo>
                  <a:pt x="0" y="0"/>
                </a:moveTo>
                <a:lnTo>
                  <a:pt x="52627" y="157956"/>
                </a:lnTo>
              </a:path>
            </a:pathLst>
          </a:custGeom>
          <a:ln w="17543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082659" y="4265520"/>
            <a:ext cx="60272" cy="105340"/>
          </a:xfrm>
          <a:custGeom>
            <a:avLst/>
            <a:gdLst/>
            <a:ahLst/>
            <a:cxnLst/>
            <a:rect l="l" t="t" r="r" b="b"/>
            <a:pathLst>
              <a:path w="70485" h="123189">
                <a:moveTo>
                  <a:pt x="0" y="0"/>
                </a:moveTo>
                <a:lnTo>
                  <a:pt x="70170" y="122855"/>
                </a:lnTo>
              </a:path>
            </a:pathLst>
          </a:custGeom>
          <a:ln w="17544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142663" y="4370574"/>
            <a:ext cx="45068" cy="75476"/>
          </a:xfrm>
          <a:custGeom>
            <a:avLst/>
            <a:gdLst/>
            <a:ahLst/>
            <a:cxnLst/>
            <a:rect l="l" t="t" r="r" b="b"/>
            <a:pathLst>
              <a:path w="52704" h="88264">
                <a:moveTo>
                  <a:pt x="0" y="0"/>
                </a:moveTo>
                <a:lnTo>
                  <a:pt x="52627" y="87753"/>
                </a:lnTo>
              </a:path>
            </a:pathLst>
          </a:custGeom>
          <a:ln w="17544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187665" y="4445613"/>
            <a:ext cx="45068" cy="75476"/>
          </a:xfrm>
          <a:custGeom>
            <a:avLst/>
            <a:gdLst/>
            <a:ahLst/>
            <a:cxnLst/>
            <a:rect l="l" t="t" r="r" b="b"/>
            <a:pathLst>
              <a:path w="52704" h="88264">
                <a:moveTo>
                  <a:pt x="0" y="0"/>
                </a:moveTo>
                <a:lnTo>
                  <a:pt x="52627" y="87753"/>
                </a:lnTo>
              </a:path>
            </a:pathLst>
          </a:custGeom>
          <a:ln w="17544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232668" y="4520652"/>
            <a:ext cx="60272" cy="105340"/>
          </a:xfrm>
          <a:custGeom>
            <a:avLst/>
            <a:gdLst/>
            <a:ahLst/>
            <a:cxnLst/>
            <a:rect l="l" t="t" r="r" b="b"/>
            <a:pathLst>
              <a:path w="70485" h="123189">
                <a:moveTo>
                  <a:pt x="0" y="0"/>
                </a:moveTo>
                <a:lnTo>
                  <a:pt x="70170" y="122855"/>
                </a:lnTo>
              </a:path>
            </a:pathLst>
          </a:custGeom>
          <a:ln w="17544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3292671" y="4625706"/>
            <a:ext cx="45068" cy="105340"/>
          </a:xfrm>
          <a:custGeom>
            <a:avLst/>
            <a:gdLst/>
            <a:ahLst/>
            <a:cxnLst/>
            <a:rect l="l" t="t" r="r" b="b"/>
            <a:pathLst>
              <a:path w="52704" h="123189">
                <a:moveTo>
                  <a:pt x="0" y="0"/>
                </a:moveTo>
                <a:lnTo>
                  <a:pt x="52627" y="122855"/>
                </a:lnTo>
              </a:path>
            </a:pathLst>
          </a:custGeom>
          <a:ln w="17543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3337674" y="4730760"/>
            <a:ext cx="45068" cy="105340"/>
          </a:xfrm>
          <a:custGeom>
            <a:avLst/>
            <a:gdLst/>
            <a:ahLst/>
            <a:cxnLst/>
            <a:rect l="l" t="t" r="r" b="b"/>
            <a:pathLst>
              <a:path w="52704" h="123189">
                <a:moveTo>
                  <a:pt x="0" y="0"/>
                </a:moveTo>
                <a:lnTo>
                  <a:pt x="52627" y="122855"/>
                </a:lnTo>
              </a:path>
            </a:pathLst>
          </a:custGeom>
          <a:ln w="17543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3382676" y="4835815"/>
            <a:ext cx="60272" cy="105340"/>
          </a:xfrm>
          <a:custGeom>
            <a:avLst/>
            <a:gdLst/>
            <a:ahLst/>
            <a:cxnLst/>
            <a:rect l="l" t="t" r="r" b="b"/>
            <a:pathLst>
              <a:path w="70485" h="123189">
                <a:moveTo>
                  <a:pt x="0" y="0"/>
                </a:moveTo>
                <a:lnTo>
                  <a:pt x="70170" y="122855"/>
                </a:lnTo>
              </a:path>
            </a:pathLst>
          </a:custGeom>
          <a:ln w="17544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3442679" y="4940869"/>
            <a:ext cx="45068" cy="120544"/>
          </a:xfrm>
          <a:custGeom>
            <a:avLst/>
            <a:gdLst/>
            <a:ahLst/>
            <a:cxnLst/>
            <a:rect l="l" t="t" r="r" b="b"/>
            <a:pathLst>
              <a:path w="52704" h="140970">
                <a:moveTo>
                  <a:pt x="0" y="0"/>
                </a:moveTo>
                <a:lnTo>
                  <a:pt x="52627" y="140406"/>
                </a:lnTo>
              </a:path>
            </a:pathLst>
          </a:custGeom>
          <a:ln w="17543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3487681" y="5060932"/>
            <a:ext cx="45068" cy="105340"/>
          </a:xfrm>
          <a:custGeom>
            <a:avLst/>
            <a:gdLst/>
            <a:ahLst/>
            <a:cxnLst/>
            <a:rect l="l" t="t" r="r" b="b"/>
            <a:pathLst>
              <a:path w="52704" h="123189">
                <a:moveTo>
                  <a:pt x="0" y="0"/>
                </a:moveTo>
                <a:lnTo>
                  <a:pt x="52627" y="122855"/>
                </a:lnTo>
              </a:path>
            </a:pathLst>
          </a:custGeom>
          <a:ln w="17543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3532684" y="5165987"/>
            <a:ext cx="60272" cy="45068"/>
          </a:xfrm>
          <a:custGeom>
            <a:avLst/>
            <a:gdLst/>
            <a:ahLst/>
            <a:cxnLst/>
            <a:rect l="l" t="t" r="r" b="b"/>
            <a:pathLst>
              <a:path w="70485" h="52704">
                <a:moveTo>
                  <a:pt x="0" y="0"/>
                </a:moveTo>
                <a:lnTo>
                  <a:pt x="70170" y="52652"/>
                </a:lnTo>
              </a:path>
            </a:pathLst>
          </a:custGeom>
          <a:ln w="17547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3592688" y="5211009"/>
            <a:ext cx="45068" cy="30408"/>
          </a:xfrm>
          <a:custGeom>
            <a:avLst/>
            <a:gdLst/>
            <a:ahLst/>
            <a:cxnLst/>
            <a:rect l="l" t="t" r="r" b="b"/>
            <a:pathLst>
              <a:path w="52704" h="35560">
                <a:moveTo>
                  <a:pt x="0" y="0"/>
                </a:moveTo>
                <a:lnTo>
                  <a:pt x="52627" y="35101"/>
                </a:lnTo>
              </a:path>
            </a:pathLst>
          </a:custGeom>
          <a:ln w="17548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3637689" y="5241025"/>
            <a:ext cx="60272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0" y="0"/>
                </a:moveTo>
                <a:lnTo>
                  <a:pt x="70170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3697693" y="5241024"/>
            <a:ext cx="45068" cy="15204"/>
          </a:xfrm>
          <a:custGeom>
            <a:avLst/>
            <a:gdLst/>
            <a:ahLst/>
            <a:cxnLst/>
            <a:rect l="l" t="t" r="r" b="b"/>
            <a:pathLst>
              <a:path w="52704" h="17779">
                <a:moveTo>
                  <a:pt x="0" y="0"/>
                </a:moveTo>
                <a:lnTo>
                  <a:pt x="52627" y="17550"/>
                </a:lnTo>
              </a:path>
            </a:pathLst>
          </a:custGeom>
          <a:ln w="17549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3742696" y="5256032"/>
            <a:ext cx="45068" cy="15204"/>
          </a:xfrm>
          <a:custGeom>
            <a:avLst/>
            <a:gdLst/>
            <a:ahLst/>
            <a:cxnLst/>
            <a:rect l="l" t="t" r="r" b="b"/>
            <a:pathLst>
              <a:path w="52704" h="17779">
                <a:moveTo>
                  <a:pt x="0" y="0"/>
                </a:moveTo>
                <a:lnTo>
                  <a:pt x="52627" y="17550"/>
                </a:lnTo>
              </a:path>
            </a:pathLst>
          </a:custGeom>
          <a:ln w="17549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3787698" y="5271040"/>
            <a:ext cx="60272" cy="15204"/>
          </a:xfrm>
          <a:custGeom>
            <a:avLst/>
            <a:gdLst/>
            <a:ahLst/>
            <a:cxnLst/>
            <a:rect l="l" t="t" r="r" b="b"/>
            <a:pathLst>
              <a:path w="70485" h="17779">
                <a:moveTo>
                  <a:pt x="0" y="0"/>
                </a:moveTo>
                <a:lnTo>
                  <a:pt x="70170" y="1755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3847702" y="5286048"/>
            <a:ext cx="45068" cy="0"/>
          </a:xfrm>
          <a:custGeom>
            <a:avLst/>
            <a:gdLst/>
            <a:ahLst/>
            <a:cxnLst/>
            <a:rect l="l" t="t" r="r" b="b"/>
            <a:pathLst>
              <a:path w="52704">
                <a:moveTo>
                  <a:pt x="0" y="0"/>
                </a:moveTo>
                <a:lnTo>
                  <a:pt x="52627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3892704" y="5286048"/>
            <a:ext cx="45068" cy="15204"/>
          </a:xfrm>
          <a:custGeom>
            <a:avLst/>
            <a:gdLst/>
            <a:ahLst/>
            <a:cxnLst/>
            <a:rect l="l" t="t" r="r" b="b"/>
            <a:pathLst>
              <a:path w="52704" h="17779">
                <a:moveTo>
                  <a:pt x="0" y="0"/>
                </a:moveTo>
                <a:lnTo>
                  <a:pt x="52627" y="17550"/>
                </a:lnTo>
              </a:path>
            </a:pathLst>
          </a:custGeom>
          <a:ln w="17549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3937706" y="5301055"/>
            <a:ext cx="60272" cy="15204"/>
          </a:xfrm>
          <a:custGeom>
            <a:avLst/>
            <a:gdLst/>
            <a:ahLst/>
            <a:cxnLst/>
            <a:rect l="l" t="t" r="r" b="b"/>
            <a:pathLst>
              <a:path w="70485" h="17779">
                <a:moveTo>
                  <a:pt x="0" y="0"/>
                </a:moveTo>
                <a:lnTo>
                  <a:pt x="70170" y="1755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3997710" y="5316064"/>
            <a:ext cx="45068" cy="0"/>
          </a:xfrm>
          <a:custGeom>
            <a:avLst/>
            <a:gdLst/>
            <a:ahLst/>
            <a:cxnLst/>
            <a:rect l="l" t="t" r="r" b="b"/>
            <a:pathLst>
              <a:path w="52704">
                <a:moveTo>
                  <a:pt x="0" y="0"/>
                </a:moveTo>
                <a:lnTo>
                  <a:pt x="52627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4042712" y="5316063"/>
            <a:ext cx="60272" cy="15204"/>
          </a:xfrm>
          <a:custGeom>
            <a:avLst/>
            <a:gdLst/>
            <a:ahLst/>
            <a:cxnLst/>
            <a:rect l="l" t="t" r="r" b="b"/>
            <a:pathLst>
              <a:path w="70485" h="17779">
                <a:moveTo>
                  <a:pt x="0" y="0"/>
                </a:moveTo>
                <a:lnTo>
                  <a:pt x="70170" y="1755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4102715" y="5331071"/>
            <a:ext cx="45068" cy="15204"/>
          </a:xfrm>
          <a:custGeom>
            <a:avLst/>
            <a:gdLst/>
            <a:ahLst/>
            <a:cxnLst/>
            <a:rect l="l" t="t" r="r" b="b"/>
            <a:pathLst>
              <a:path w="52704" h="17779">
                <a:moveTo>
                  <a:pt x="0" y="0"/>
                </a:moveTo>
                <a:lnTo>
                  <a:pt x="52627" y="17550"/>
                </a:lnTo>
              </a:path>
            </a:pathLst>
          </a:custGeom>
          <a:ln w="17549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4147718" y="5346080"/>
            <a:ext cx="45068" cy="45068"/>
          </a:xfrm>
          <a:custGeom>
            <a:avLst/>
            <a:gdLst/>
            <a:ahLst/>
            <a:cxnLst/>
            <a:rect l="l" t="t" r="r" b="b"/>
            <a:pathLst>
              <a:path w="52704" h="52704">
                <a:moveTo>
                  <a:pt x="0" y="0"/>
                </a:moveTo>
                <a:lnTo>
                  <a:pt x="52627" y="52652"/>
                </a:lnTo>
              </a:path>
            </a:pathLst>
          </a:custGeom>
          <a:ln w="17546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4192720" y="5391103"/>
            <a:ext cx="60272" cy="45068"/>
          </a:xfrm>
          <a:custGeom>
            <a:avLst/>
            <a:gdLst/>
            <a:ahLst/>
            <a:cxnLst/>
            <a:rect l="l" t="t" r="r" b="b"/>
            <a:pathLst>
              <a:path w="70485" h="52704">
                <a:moveTo>
                  <a:pt x="0" y="0"/>
                </a:moveTo>
                <a:lnTo>
                  <a:pt x="70170" y="52652"/>
                </a:lnTo>
              </a:path>
            </a:pathLst>
          </a:custGeom>
          <a:ln w="17547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4252724" y="5436126"/>
            <a:ext cx="45068" cy="30408"/>
          </a:xfrm>
          <a:custGeom>
            <a:avLst/>
            <a:gdLst/>
            <a:ahLst/>
            <a:cxnLst/>
            <a:rect l="l" t="t" r="r" b="b"/>
            <a:pathLst>
              <a:path w="52704" h="35560">
                <a:moveTo>
                  <a:pt x="0" y="0"/>
                </a:moveTo>
                <a:lnTo>
                  <a:pt x="52627" y="35101"/>
                </a:lnTo>
              </a:path>
            </a:pathLst>
          </a:custGeom>
          <a:ln w="17548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4297727" y="5466141"/>
            <a:ext cx="45068" cy="30408"/>
          </a:xfrm>
          <a:custGeom>
            <a:avLst/>
            <a:gdLst/>
            <a:ahLst/>
            <a:cxnLst/>
            <a:rect l="l" t="t" r="r" b="b"/>
            <a:pathLst>
              <a:path w="52704" h="35560">
                <a:moveTo>
                  <a:pt x="0" y="0"/>
                </a:moveTo>
                <a:lnTo>
                  <a:pt x="52627" y="35101"/>
                </a:lnTo>
              </a:path>
            </a:pathLst>
          </a:custGeom>
          <a:ln w="17548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4342728" y="5496158"/>
            <a:ext cx="60272" cy="15204"/>
          </a:xfrm>
          <a:custGeom>
            <a:avLst/>
            <a:gdLst/>
            <a:ahLst/>
            <a:cxnLst/>
            <a:rect l="l" t="t" r="r" b="b"/>
            <a:pathLst>
              <a:path w="70485" h="17779">
                <a:moveTo>
                  <a:pt x="0" y="0"/>
                </a:moveTo>
                <a:lnTo>
                  <a:pt x="70170" y="1755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4402732" y="5511165"/>
            <a:ext cx="45068" cy="15204"/>
          </a:xfrm>
          <a:custGeom>
            <a:avLst/>
            <a:gdLst/>
            <a:ahLst/>
            <a:cxnLst/>
            <a:rect l="l" t="t" r="r" b="b"/>
            <a:pathLst>
              <a:path w="52704" h="17779">
                <a:moveTo>
                  <a:pt x="0" y="0"/>
                </a:moveTo>
                <a:lnTo>
                  <a:pt x="52627" y="17550"/>
                </a:lnTo>
              </a:path>
            </a:pathLst>
          </a:custGeom>
          <a:ln w="17549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4447735" y="5526173"/>
            <a:ext cx="45068" cy="15204"/>
          </a:xfrm>
          <a:custGeom>
            <a:avLst/>
            <a:gdLst/>
            <a:ahLst/>
            <a:cxnLst/>
            <a:rect l="l" t="t" r="r" b="b"/>
            <a:pathLst>
              <a:path w="52704" h="17779">
                <a:moveTo>
                  <a:pt x="0" y="0"/>
                </a:moveTo>
                <a:lnTo>
                  <a:pt x="52627" y="17550"/>
                </a:lnTo>
              </a:path>
            </a:pathLst>
          </a:custGeom>
          <a:ln w="17549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4492737" y="5541181"/>
            <a:ext cx="60272" cy="15204"/>
          </a:xfrm>
          <a:custGeom>
            <a:avLst/>
            <a:gdLst/>
            <a:ahLst/>
            <a:cxnLst/>
            <a:rect l="l" t="t" r="r" b="b"/>
            <a:pathLst>
              <a:path w="70485" h="17779">
                <a:moveTo>
                  <a:pt x="0" y="0"/>
                </a:moveTo>
                <a:lnTo>
                  <a:pt x="70170" y="1755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4552740" y="5556189"/>
            <a:ext cx="45068" cy="15204"/>
          </a:xfrm>
          <a:custGeom>
            <a:avLst/>
            <a:gdLst/>
            <a:ahLst/>
            <a:cxnLst/>
            <a:rect l="l" t="t" r="r" b="b"/>
            <a:pathLst>
              <a:path w="52704" h="17779">
                <a:moveTo>
                  <a:pt x="0" y="0"/>
                </a:moveTo>
                <a:lnTo>
                  <a:pt x="52627" y="17550"/>
                </a:lnTo>
              </a:path>
            </a:pathLst>
          </a:custGeom>
          <a:ln w="17549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4597743" y="5571196"/>
            <a:ext cx="60272" cy="15204"/>
          </a:xfrm>
          <a:custGeom>
            <a:avLst/>
            <a:gdLst/>
            <a:ahLst/>
            <a:cxnLst/>
            <a:rect l="l" t="t" r="r" b="b"/>
            <a:pathLst>
              <a:path w="70485" h="17779">
                <a:moveTo>
                  <a:pt x="0" y="0"/>
                </a:moveTo>
                <a:lnTo>
                  <a:pt x="70170" y="1755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4657746" y="5586204"/>
            <a:ext cx="45068" cy="15204"/>
          </a:xfrm>
          <a:custGeom>
            <a:avLst/>
            <a:gdLst/>
            <a:ahLst/>
            <a:cxnLst/>
            <a:rect l="l" t="t" r="r" b="b"/>
            <a:pathLst>
              <a:path w="52704" h="17779">
                <a:moveTo>
                  <a:pt x="0" y="0"/>
                </a:moveTo>
                <a:lnTo>
                  <a:pt x="52627" y="17550"/>
                </a:lnTo>
              </a:path>
            </a:pathLst>
          </a:custGeom>
          <a:ln w="17549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4702749" y="5601212"/>
            <a:ext cx="45068" cy="30408"/>
          </a:xfrm>
          <a:custGeom>
            <a:avLst/>
            <a:gdLst/>
            <a:ahLst/>
            <a:cxnLst/>
            <a:rect l="l" t="t" r="r" b="b"/>
            <a:pathLst>
              <a:path w="52704" h="35560">
                <a:moveTo>
                  <a:pt x="0" y="0"/>
                </a:moveTo>
                <a:lnTo>
                  <a:pt x="52627" y="35101"/>
                </a:lnTo>
              </a:path>
            </a:pathLst>
          </a:custGeom>
          <a:ln w="17548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4747752" y="5631227"/>
            <a:ext cx="60272" cy="15204"/>
          </a:xfrm>
          <a:custGeom>
            <a:avLst/>
            <a:gdLst/>
            <a:ahLst/>
            <a:cxnLst/>
            <a:rect l="l" t="t" r="r" b="b"/>
            <a:pathLst>
              <a:path w="70485" h="17779">
                <a:moveTo>
                  <a:pt x="0" y="0"/>
                </a:moveTo>
                <a:lnTo>
                  <a:pt x="70170" y="1755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4807754" y="5646235"/>
            <a:ext cx="45068" cy="15204"/>
          </a:xfrm>
          <a:custGeom>
            <a:avLst/>
            <a:gdLst/>
            <a:ahLst/>
            <a:cxnLst/>
            <a:rect l="l" t="t" r="r" b="b"/>
            <a:pathLst>
              <a:path w="52704" h="17779">
                <a:moveTo>
                  <a:pt x="0" y="0"/>
                </a:moveTo>
                <a:lnTo>
                  <a:pt x="52627" y="17550"/>
                </a:lnTo>
              </a:path>
            </a:pathLst>
          </a:custGeom>
          <a:ln w="17549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4852757" y="5661243"/>
            <a:ext cx="45068" cy="0"/>
          </a:xfrm>
          <a:custGeom>
            <a:avLst/>
            <a:gdLst/>
            <a:ahLst/>
            <a:cxnLst/>
            <a:rect l="l" t="t" r="r" b="b"/>
            <a:pathLst>
              <a:path w="52704">
                <a:moveTo>
                  <a:pt x="0" y="0"/>
                </a:moveTo>
                <a:lnTo>
                  <a:pt x="52627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4897759" y="5661243"/>
            <a:ext cx="60272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0" y="0"/>
                </a:moveTo>
                <a:lnTo>
                  <a:pt x="70170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4957763" y="5661243"/>
            <a:ext cx="45068" cy="0"/>
          </a:xfrm>
          <a:custGeom>
            <a:avLst/>
            <a:gdLst/>
            <a:ahLst/>
            <a:cxnLst/>
            <a:rect l="l" t="t" r="r" b="b"/>
            <a:pathLst>
              <a:path w="52704">
                <a:moveTo>
                  <a:pt x="0" y="0"/>
                </a:moveTo>
                <a:lnTo>
                  <a:pt x="52627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5002766" y="5661243"/>
            <a:ext cx="60272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0" y="0"/>
                </a:moveTo>
                <a:lnTo>
                  <a:pt x="70170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5062769" y="5661243"/>
            <a:ext cx="45068" cy="0"/>
          </a:xfrm>
          <a:custGeom>
            <a:avLst/>
            <a:gdLst/>
            <a:ahLst/>
            <a:cxnLst/>
            <a:rect l="l" t="t" r="r" b="b"/>
            <a:pathLst>
              <a:path w="52704">
                <a:moveTo>
                  <a:pt x="0" y="0"/>
                </a:moveTo>
                <a:lnTo>
                  <a:pt x="52627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5107771" y="5661243"/>
            <a:ext cx="45068" cy="0"/>
          </a:xfrm>
          <a:custGeom>
            <a:avLst/>
            <a:gdLst/>
            <a:ahLst/>
            <a:cxnLst/>
            <a:rect l="l" t="t" r="r" b="b"/>
            <a:pathLst>
              <a:path w="52704">
                <a:moveTo>
                  <a:pt x="0" y="0"/>
                </a:moveTo>
                <a:lnTo>
                  <a:pt x="52627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5152774" y="5646235"/>
            <a:ext cx="60272" cy="15204"/>
          </a:xfrm>
          <a:custGeom>
            <a:avLst/>
            <a:gdLst/>
            <a:ahLst/>
            <a:cxnLst/>
            <a:rect l="l" t="t" r="r" b="b"/>
            <a:pathLst>
              <a:path w="70485" h="17779">
                <a:moveTo>
                  <a:pt x="0" y="17550"/>
                </a:moveTo>
                <a:lnTo>
                  <a:pt x="70170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5212778" y="5646235"/>
            <a:ext cx="45068" cy="0"/>
          </a:xfrm>
          <a:custGeom>
            <a:avLst/>
            <a:gdLst/>
            <a:ahLst/>
            <a:cxnLst/>
            <a:rect l="l" t="t" r="r" b="b"/>
            <a:pathLst>
              <a:path w="52704">
                <a:moveTo>
                  <a:pt x="0" y="0"/>
                </a:moveTo>
                <a:lnTo>
                  <a:pt x="52627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5257779" y="5646235"/>
            <a:ext cx="45068" cy="0"/>
          </a:xfrm>
          <a:custGeom>
            <a:avLst/>
            <a:gdLst/>
            <a:ahLst/>
            <a:cxnLst/>
            <a:rect l="l" t="t" r="r" b="b"/>
            <a:pathLst>
              <a:path w="52704">
                <a:moveTo>
                  <a:pt x="0" y="0"/>
                </a:moveTo>
                <a:lnTo>
                  <a:pt x="52627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5302782" y="5646235"/>
            <a:ext cx="60272" cy="15204"/>
          </a:xfrm>
          <a:custGeom>
            <a:avLst/>
            <a:gdLst/>
            <a:ahLst/>
            <a:cxnLst/>
            <a:rect l="l" t="t" r="r" b="b"/>
            <a:pathLst>
              <a:path w="70485" h="17779">
                <a:moveTo>
                  <a:pt x="0" y="0"/>
                </a:moveTo>
                <a:lnTo>
                  <a:pt x="70170" y="1755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5362786" y="5661243"/>
            <a:ext cx="45068" cy="0"/>
          </a:xfrm>
          <a:custGeom>
            <a:avLst/>
            <a:gdLst/>
            <a:ahLst/>
            <a:cxnLst/>
            <a:rect l="l" t="t" r="r" b="b"/>
            <a:pathLst>
              <a:path w="52704">
                <a:moveTo>
                  <a:pt x="0" y="0"/>
                </a:moveTo>
                <a:lnTo>
                  <a:pt x="52627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5407788" y="5661243"/>
            <a:ext cx="45068" cy="0"/>
          </a:xfrm>
          <a:custGeom>
            <a:avLst/>
            <a:gdLst/>
            <a:ahLst/>
            <a:cxnLst/>
            <a:rect l="l" t="t" r="r" b="b"/>
            <a:pathLst>
              <a:path w="52704">
                <a:moveTo>
                  <a:pt x="0" y="0"/>
                </a:moveTo>
                <a:lnTo>
                  <a:pt x="52627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5452791" y="5661243"/>
            <a:ext cx="60272" cy="15204"/>
          </a:xfrm>
          <a:custGeom>
            <a:avLst/>
            <a:gdLst/>
            <a:ahLst/>
            <a:cxnLst/>
            <a:rect l="l" t="t" r="r" b="b"/>
            <a:pathLst>
              <a:path w="70485" h="17779">
                <a:moveTo>
                  <a:pt x="0" y="0"/>
                </a:moveTo>
                <a:lnTo>
                  <a:pt x="70170" y="1755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5512794" y="5676251"/>
            <a:ext cx="45068" cy="0"/>
          </a:xfrm>
          <a:custGeom>
            <a:avLst/>
            <a:gdLst/>
            <a:ahLst/>
            <a:cxnLst/>
            <a:rect l="l" t="t" r="r" b="b"/>
            <a:pathLst>
              <a:path w="52704">
                <a:moveTo>
                  <a:pt x="0" y="0"/>
                </a:moveTo>
                <a:lnTo>
                  <a:pt x="52627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5557796" y="5676251"/>
            <a:ext cx="60272" cy="0"/>
          </a:xfrm>
          <a:custGeom>
            <a:avLst/>
            <a:gdLst/>
            <a:ahLst/>
            <a:cxnLst/>
            <a:rect l="l" t="t" r="r" b="b"/>
            <a:pathLst>
              <a:path w="70484">
                <a:moveTo>
                  <a:pt x="0" y="0"/>
                </a:moveTo>
                <a:lnTo>
                  <a:pt x="70170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5617800" y="5676251"/>
            <a:ext cx="45068" cy="0"/>
          </a:xfrm>
          <a:custGeom>
            <a:avLst/>
            <a:gdLst/>
            <a:ahLst/>
            <a:cxnLst/>
            <a:rect l="l" t="t" r="r" b="b"/>
            <a:pathLst>
              <a:path w="52704">
                <a:moveTo>
                  <a:pt x="0" y="0"/>
                </a:moveTo>
                <a:lnTo>
                  <a:pt x="52627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5662802" y="5676251"/>
            <a:ext cx="45068" cy="0"/>
          </a:xfrm>
          <a:custGeom>
            <a:avLst/>
            <a:gdLst/>
            <a:ahLst/>
            <a:cxnLst/>
            <a:rect l="l" t="t" r="r" b="b"/>
            <a:pathLst>
              <a:path w="52704">
                <a:moveTo>
                  <a:pt x="0" y="0"/>
                </a:moveTo>
                <a:lnTo>
                  <a:pt x="52627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5707805" y="5676251"/>
            <a:ext cx="60272" cy="0"/>
          </a:xfrm>
          <a:custGeom>
            <a:avLst/>
            <a:gdLst/>
            <a:ahLst/>
            <a:cxnLst/>
            <a:rect l="l" t="t" r="r" b="b"/>
            <a:pathLst>
              <a:path w="70484">
                <a:moveTo>
                  <a:pt x="0" y="0"/>
                </a:moveTo>
                <a:lnTo>
                  <a:pt x="70170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5767808" y="5661243"/>
            <a:ext cx="45068" cy="15204"/>
          </a:xfrm>
          <a:custGeom>
            <a:avLst/>
            <a:gdLst/>
            <a:ahLst/>
            <a:cxnLst/>
            <a:rect l="l" t="t" r="r" b="b"/>
            <a:pathLst>
              <a:path w="52704" h="17779">
                <a:moveTo>
                  <a:pt x="0" y="17550"/>
                </a:moveTo>
                <a:lnTo>
                  <a:pt x="52627" y="0"/>
                </a:lnTo>
              </a:path>
            </a:pathLst>
          </a:custGeom>
          <a:ln w="17549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5812810" y="5661243"/>
            <a:ext cx="45068" cy="0"/>
          </a:xfrm>
          <a:custGeom>
            <a:avLst/>
            <a:gdLst/>
            <a:ahLst/>
            <a:cxnLst/>
            <a:rect l="l" t="t" r="r" b="b"/>
            <a:pathLst>
              <a:path w="52704">
                <a:moveTo>
                  <a:pt x="0" y="0"/>
                </a:moveTo>
                <a:lnTo>
                  <a:pt x="52627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5857813" y="5661243"/>
            <a:ext cx="60272" cy="0"/>
          </a:xfrm>
          <a:custGeom>
            <a:avLst/>
            <a:gdLst/>
            <a:ahLst/>
            <a:cxnLst/>
            <a:rect l="l" t="t" r="r" b="b"/>
            <a:pathLst>
              <a:path w="70484">
                <a:moveTo>
                  <a:pt x="0" y="0"/>
                </a:moveTo>
                <a:lnTo>
                  <a:pt x="70170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5917816" y="5661243"/>
            <a:ext cx="45068" cy="0"/>
          </a:xfrm>
          <a:custGeom>
            <a:avLst/>
            <a:gdLst/>
            <a:ahLst/>
            <a:cxnLst/>
            <a:rect l="l" t="t" r="r" b="b"/>
            <a:pathLst>
              <a:path w="52704">
                <a:moveTo>
                  <a:pt x="0" y="0"/>
                </a:moveTo>
                <a:lnTo>
                  <a:pt x="52627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5962819" y="5661243"/>
            <a:ext cx="45068" cy="0"/>
          </a:xfrm>
          <a:custGeom>
            <a:avLst/>
            <a:gdLst/>
            <a:ahLst/>
            <a:cxnLst/>
            <a:rect l="l" t="t" r="r" b="b"/>
            <a:pathLst>
              <a:path w="52704">
                <a:moveTo>
                  <a:pt x="0" y="0"/>
                </a:moveTo>
                <a:lnTo>
                  <a:pt x="52627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6007822" y="5661243"/>
            <a:ext cx="60272" cy="15204"/>
          </a:xfrm>
          <a:custGeom>
            <a:avLst/>
            <a:gdLst/>
            <a:ahLst/>
            <a:cxnLst/>
            <a:rect l="l" t="t" r="r" b="b"/>
            <a:pathLst>
              <a:path w="70484" h="17779">
                <a:moveTo>
                  <a:pt x="0" y="0"/>
                </a:moveTo>
                <a:lnTo>
                  <a:pt x="70170" y="1755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6067825" y="5676251"/>
            <a:ext cx="45068" cy="0"/>
          </a:xfrm>
          <a:custGeom>
            <a:avLst/>
            <a:gdLst/>
            <a:ahLst/>
            <a:cxnLst/>
            <a:rect l="l" t="t" r="r" b="b"/>
            <a:pathLst>
              <a:path w="52704">
                <a:moveTo>
                  <a:pt x="0" y="0"/>
                </a:moveTo>
                <a:lnTo>
                  <a:pt x="52627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6112826" y="5676251"/>
            <a:ext cx="60272" cy="0"/>
          </a:xfrm>
          <a:custGeom>
            <a:avLst/>
            <a:gdLst/>
            <a:ahLst/>
            <a:cxnLst/>
            <a:rect l="l" t="t" r="r" b="b"/>
            <a:pathLst>
              <a:path w="70484">
                <a:moveTo>
                  <a:pt x="0" y="0"/>
                </a:moveTo>
                <a:lnTo>
                  <a:pt x="70170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6172830" y="5676251"/>
            <a:ext cx="45068" cy="15204"/>
          </a:xfrm>
          <a:custGeom>
            <a:avLst/>
            <a:gdLst/>
            <a:ahLst/>
            <a:cxnLst/>
            <a:rect l="l" t="t" r="r" b="b"/>
            <a:pathLst>
              <a:path w="52704" h="17779">
                <a:moveTo>
                  <a:pt x="0" y="0"/>
                </a:moveTo>
                <a:lnTo>
                  <a:pt x="52627" y="17550"/>
                </a:lnTo>
              </a:path>
            </a:pathLst>
          </a:custGeom>
          <a:ln w="17549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6217833" y="5691258"/>
            <a:ext cx="45068" cy="0"/>
          </a:xfrm>
          <a:custGeom>
            <a:avLst/>
            <a:gdLst/>
            <a:ahLst/>
            <a:cxnLst/>
            <a:rect l="l" t="t" r="r" b="b"/>
            <a:pathLst>
              <a:path w="52704">
                <a:moveTo>
                  <a:pt x="0" y="0"/>
                </a:moveTo>
                <a:lnTo>
                  <a:pt x="52627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6262835" y="5691258"/>
            <a:ext cx="60272" cy="0"/>
          </a:xfrm>
          <a:custGeom>
            <a:avLst/>
            <a:gdLst/>
            <a:ahLst/>
            <a:cxnLst/>
            <a:rect l="l" t="t" r="r" b="b"/>
            <a:pathLst>
              <a:path w="70484">
                <a:moveTo>
                  <a:pt x="0" y="0"/>
                </a:moveTo>
                <a:lnTo>
                  <a:pt x="70170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6322839" y="5691258"/>
            <a:ext cx="45068" cy="0"/>
          </a:xfrm>
          <a:custGeom>
            <a:avLst/>
            <a:gdLst/>
            <a:ahLst/>
            <a:cxnLst/>
            <a:rect l="l" t="t" r="r" b="b"/>
            <a:pathLst>
              <a:path w="52704">
                <a:moveTo>
                  <a:pt x="0" y="0"/>
                </a:moveTo>
                <a:lnTo>
                  <a:pt x="52627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6367841" y="5676251"/>
            <a:ext cx="45068" cy="15204"/>
          </a:xfrm>
          <a:custGeom>
            <a:avLst/>
            <a:gdLst/>
            <a:ahLst/>
            <a:cxnLst/>
            <a:rect l="l" t="t" r="r" b="b"/>
            <a:pathLst>
              <a:path w="52704" h="17779">
                <a:moveTo>
                  <a:pt x="0" y="17550"/>
                </a:moveTo>
                <a:lnTo>
                  <a:pt x="52627" y="0"/>
                </a:lnTo>
              </a:path>
            </a:pathLst>
          </a:custGeom>
          <a:ln w="17549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6412843" y="5676251"/>
            <a:ext cx="60272" cy="0"/>
          </a:xfrm>
          <a:custGeom>
            <a:avLst/>
            <a:gdLst/>
            <a:ahLst/>
            <a:cxnLst/>
            <a:rect l="l" t="t" r="r" b="b"/>
            <a:pathLst>
              <a:path w="70484">
                <a:moveTo>
                  <a:pt x="0" y="0"/>
                </a:moveTo>
                <a:lnTo>
                  <a:pt x="70170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6472847" y="5676251"/>
            <a:ext cx="45068" cy="0"/>
          </a:xfrm>
          <a:custGeom>
            <a:avLst/>
            <a:gdLst/>
            <a:ahLst/>
            <a:cxnLst/>
            <a:rect l="l" t="t" r="r" b="b"/>
            <a:pathLst>
              <a:path w="52704">
                <a:moveTo>
                  <a:pt x="0" y="0"/>
                </a:moveTo>
                <a:lnTo>
                  <a:pt x="52627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6517849" y="5676251"/>
            <a:ext cx="60272" cy="0"/>
          </a:xfrm>
          <a:custGeom>
            <a:avLst/>
            <a:gdLst/>
            <a:ahLst/>
            <a:cxnLst/>
            <a:rect l="l" t="t" r="r" b="b"/>
            <a:pathLst>
              <a:path w="70484">
                <a:moveTo>
                  <a:pt x="0" y="0"/>
                </a:moveTo>
                <a:lnTo>
                  <a:pt x="70170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6577852" y="5676251"/>
            <a:ext cx="45068" cy="0"/>
          </a:xfrm>
          <a:custGeom>
            <a:avLst/>
            <a:gdLst/>
            <a:ahLst/>
            <a:cxnLst/>
            <a:rect l="l" t="t" r="r" b="b"/>
            <a:pathLst>
              <a:path w="52704">
                <a:moveTo>
                  <a:pt x="0" y="0"/>
                </a:moveTo>
                <a:lnTo>
                  <a:pt x="52627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6622855" y="5676251"/>
            <a:ext cx="45068" cy="0"/>
          </a:xfrm>
          <a:custGeom>
            <a:avLst/>
            <a:gdLst/>
            <a:ahLst/>
            <a:cxnLst/>
            <a:rect l="l" t="t" r="r" b="b"/>
            <a:pathLst>
              <a:path w="52704">
                <a:moveTo>
                  <a:pt x="0" y="0"/>
                </a:moveTo>
                <a:lnTo>
                  <a:pt x="52627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6667858" y="5676251"/>
            <a:ext cx="60272" cy="0"/>
          </a:xfrm>
          <a:custGeom>
            <a:avLst/>
            <a:gdLst/>
            <a:ahLst/>
            <a:cxnLst/>
            <a:rect l="l" t="t" r="r" b="b"/>
            <a:pathLst>
              <a:path w="70484">
                <a:moveTo>
                  <a:pt x="0" y="0"/>
                </a:moveTo>
                <a:lnTo>
                  <a:pt x="70170" y="0"/>
                </a:lnTo>
              </a:path>
            </a:pathLst>
          </a:custGeom>
          <a:ln w="17550">
            <a:solidFill>
              <a:srgbClr val="1A47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1627578" y="2209454"/>
            <a:ext cx="0" cy="3572350"/>
          </a:xfrm>
          <a:custGeom>
            <a:avLst/>
            <a:gdLst/>
            <a:ahLst/>
            <a:cxnLst/>
            <a:rect l="l" t="t" r="r" b="b"/>
            <a:pathLst>
              <a:path h="4177665">
                <a:moveTo>
                  <a:pt x="0" y="4177082"/>
                </a:moveTo>
                <a:lnTo>
                  <a:pt x="0" y="0"/>
                </a:lnTo>
              </a:path>
            </a:pathLst>
          </a:custGeom>
          <a:ln w="175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1567576" y="5691258"/>
            <a:ext cx="60272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70170" y="0"/>
                </a:moveTo>
                <a:lnTo>
                  <a:pt x="0" y="0"/>
                </a:lnTo>
              </a:path>
            </a:pathLst>
          </a:custGeom>
          <a:ln w="175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1339205" y="5630350"/>
            <a:ext cx="171137" cy="117286"/>
          </a:xfrm>
          <a:prstGeom prst="rect">
            <a:avLst/>
          </a:prstGeom>
        </p:spPr>
        <p:txBody>
          <a:bodyPr vert="vert270" wrap="square" lIns="0" tIns="11946" rIns="0" bIns="0" rtlCol="0">
            <a:spAutoFit/>
          </a:bodyPr>
          <a:lstStyle/>
          <a:p>
            <a:pPr marL="10860" marR="0" lvl="0" indent="0" algn="l" defTabSz="914400" rtl="0" eaLnBrk="1" fontAlgn="base" latinLnBrk="0" hangingPunct="1">
              <a:lnSpc>
                <a:spcPct val="100000"/>
              </a:lnSpc>
              <a:spcBef>
                <a:spcPts val="94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11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宋体" charset="0"/>
                <a:cs typeface="Verdana"/>
              </a:rPr>
              <a:t>0</a:t>
            </a:r>
            <a:endParaRPr kumimoji="0" sz="111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宋体" charset="0"/>
              <a:cs typeface="Verdana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1567576" y="4565675"/>
            <a:ext cx="60272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70170" y="0"/>
                </a:moveTo>
                <a:lnTo>
                  <a:pt x="0" y="0"/>
                </a:lnTo>
              </a:path>
            </a:pathLst>
          </a:custGeom>
          <a:ln w="175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1339205" y="4476549"/>
            <a:ext cx="342273" cy="160183"/>
          </a:xfrm>
          <a:prstGeom prst="rect">
            <a:avLst/>
          </a:prstGeom>
        </p:spPr>
        <p:txBody>
          <a:bodyPr vert="vert270" wrap="square" lIns="0" tIns="11946" rIns="0" bIns="0" rtlCol="0">
            <a:spAutoFit/>
          </a:bodyPr>
          <a:lstStyle/>
          <a:p>
            <a:pPr marL="10860" marR="0" lvl="0" indent="0" algn="l" defTabSz="914400" rtl="0" eaLnBrk="1" fontAlgn="base" latinLnBrk="0" hangingPunct="1">
              <a:lnSpc>
                <a:spcPct val="100000"/>
              </a:lnSpc>
              <a:spcBef>
                <a:spcPts val="94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112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宋体" charset="0"/>
                <a:cs typeface="Verdana"/>
              </a:rPr>
              <a:t>.1</a:t>
            </a:r>
            <a:endParaRPr kumimoji="0" sz="111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宋体" charset="0"/>
              <a:cs typeface="Verdana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1567576" y="3425084"/>
            <a:ext cx="60272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70170" y="0"/>
                </a:moveTo>
                <a:lnTo>
                  <a:pt x="0" y="0"/>
                </a:lnTo>
              </a:path>
            </a:pathLst>
          </a:custGeom>
          <a:ln w="175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1339205" y="3335958"/>
            <a:ext cx="342273" cy="160183"/>
          </a:xfrm>
          <a:prstGeom prst="rect">
            <a:avLst/>
          </a:prstGeom>
        </p:spPr>
        <p:txBody>
          <a:bodyPr vert="vert270" wrap="square" lIns="0" tIns="11946" rIns="0" bIns="0" rtlCol="0">
            <a:spAutoFit/>
          </a:bodyPr>
          <a:lstStyle/>
          <a:p>
            <a:pPr marL="10860" marR="0" lvl="0" indent="0" algn="l" defTabSz="914400" rtl="0" eaLnBrk="1" fontAlgn="base" latinLnBrk="0" hangingPunct="1">
              <a:lnSpc>
                <a:spcPct val="100000"/>
              </a:lnSpc>
              <a:spcBef>
                <a:spcPts val="94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112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宋体" charset="0"/>
                <a:cs typeface="Verdana"/>
              </a:rPr>
              <a:t>.2</a:t>
            </a:r>
            <a:endParaRPr kumimoji="0" sz="111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宋体" charset="0"/>
              <a:cs typeface="Verdana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1567576" y="2299500"/>
            <a:ext cx="60272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70170" y="0"/>
                </a:moveTo>
                <a:lnTo>
                  <a:pt x="0" y="0"/>
                </a:lnTo>
              </a:path>
            </a:pathLst>
          </a:custGeom>
          <a:ln w="175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1339205" y="2210375"/>
            <a:ext cx="342273" cy="160183"/>
          </a:xfrm>
          <a:prstGeom prst="rect">
            <a:avLst/>
          </a:prstGeom>
        </p:spPr>
        <p:txBody>
          <a:bodyPr vert="vert270" wrap="square" lIns="0" tIns="11946" rIns="0" bIns="0" rtlCol="0">
            <a:spAutoFit/>
          </a:bodyPr>
          <a:lstStyle/>
          <a:p>
            <a:pPr marL="10860" marR="0" lvl="0" indent="0" algn="l" defTabSz="914400" rtl="0" eaLnBrk="1" fontAlgn="base" latinLnBrk="0" hangingPunct="1">
              <a:lnSpc>
                <a:spcPct val="100000"/>
              </a:lnSpc>
              <a:spcBef>
                <a:spcPts val="94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112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宋体" charset="0"/>
                <a:cs typeface="Verdana"/>
              </a:rPr>
              <a:t>.3</a:t>
            </a:r>
            <a:endParaRPr kumimoji="0" sz="111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宋体" charset="0"/>
              <a:cs typeface="Verdana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1174196" y="3723308"/>
            <a:ext cx="342273" cy="538106"/>
          </a:xfrm>
          <a:prstGeom prst="rect">
            <a:avLst/>
          </a:prstGeom>
        </p:spPr>
        <p:txBody>
          <a:bodyPr vert="vert270" wrap="square" lIns="0" tIns="11946" rIns="0" bIns="0" rtlCol="0">
            <a:spAutoFit/>
          </a:bodyPr>
          <a:lstStyle/>
          <a:p>
            <a:pPr marL="10860" marR="0" lvl="0" indent="0" algn="l" defTabSz="914400" rtl="0" eaLnBrk="1" fontAlgn="base" latinLnBrk="0" hangingPunct="1">
              <a:lnSpc>
                <a:spcPct val="100000"/>
              </a:lnSpc>
              <a:spcBef>
                <a:spcPts val="94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11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宋体" charset="0"/>
                <a:cs typeface="Verdana"/>
              </a:rPr>
              <a:t>Dens</a:t>
            </a:r>
            <a:r>
              <a:rPr kumimoji="0" sz="1112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宋体" charset="0"/>
                <a:cs typeface="Verdana"/>
              </a:rPr>
              <a:t>i</a:t>
            </a:r>
            <a:r>
              <a:rPr kumimoji="0" sz="111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宋体" charset="0"/>
                <a:cs typeface="Verdana"/>
              </a:rPr>
              <a:t>ty</a:t>
            </a:r>
            <a:endParaRPr kumimoji="0" sz="111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宋体" charset="0"/>
              <a:cs typeface="Verdana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1627578" y="5781305"/>
            <a:ext cx="5190469" cy="0"/>
          </a:xfrm>
          <a:custGeom>
            <a:avLst/>
            <a:gdLst/>
            <a:ahLst/>
            <a:cxnLst/>
            <a:rect l="l" t="t" r="r" b="b"/>
            <a:pathLst>
              <a:path w="6069965">
                <a:moveTo>
                  <a:pt x="0" y="0"/>
                </a:moveTo>
                <a:lnTo>
                  <a:pt x="6069752" y="0"/>
                </a:lnTo>
              </a:path>
            </a:pathLst>
          </a:custGeom>
          <a:ln w="175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1942596" y="5781306"/>
            <a:ext cx="0" cy="60272"/>
          </a:xfrm>
          <a:custGeom>
            <a:avLst/>
            <a:gdLst/>
            <a:ahLst/>
            <a:cxnLst/>
            <a:rect l="l" t="t" r="r" b="b"/>
            <a:pathLst>
              <a:path h="70484">
                <a:moveTo>
                  <a:pt x="0" y="0"/>
                </a:moveTo>
                <a:lnTo>
                  <a:pt x="0" y="70203"/>
                </a:lnTo>
              </a:path>
            </a:pathLst>
          </a:custGeom>
          <a:ln w="175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3502682" y="5781306"/>
            <a:ext cx="0" cy="60272"/>
          </a:xfrm>
          <a:custGeom>
            <a:avLst/>
            <a:gdLst/>
            <a:ahLst/>
            <a:cxnLst/>
            <a:rect l="l" t="t" r="r" b="b"/>
            <a:pathLst>
              <a:path h="70484">
                <a:moveTo>
                  <a:pt x="0" y="0"/>
                </a:moveTo>
                <a:lnTo>
                  <a:pt x="0" y="70203"/>
                </a:lnTo>
              </a:path>
            </a:pathLst>
          </a:custGeom>
          <a:ln w="175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5062768" y="5781306"/>
            <a:ext cx="0" cy="60272"/>
          </a:xfrm>
          <a:custGeom>
            <a:avLst/>
            <a:gdLst/>
            <a:ahLst/>
            <a:cxnLst/>
            <a:rect l="l" t="t" r="r" b="b"/>
            <a:pathLst>
              <a:path h="70484">
                <a:moveTo>
                  <a:pt x="0" y="0"/>
                </a:moveTo>
                <a:lnTo>
                  <a:pt x="0" y="70203"/>
                </a:lnTo>
              </a:path>
            </a:pathLst>
          </a:custGeom>
          <a:ln w="175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6622854" y="5781306"/>
            <a:ext cx="0" cy="60272"/>
          </a:xfrm>
          <a:custGeom>
            <a:avLst/>
            <a:gdLst/>
            <a:ahLst/>
            <a:cxnLst/>
            <a:rect l="l" t="t" r="r" b="b"/>
            <a:pathLst>
              <a:path h="70484">
                <a:moveTo>
                  <a:pt x="0" y="0"/>
                </a:moveTo>
                <a:lnTo>
                  <a:pt x="0" y="70203"/>
                </a:lnTo>
              </a:path>
            </a:pathLst>
          </a:custGeom>
          <a:ln w="175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1990042" y="2414194"/>
            <a:ext cx="4826664" cy="3294338"/>
          </a:xfrm>
          <a:custGeom>
            <a:avLst/>
            <a:gdLst/>
            <a:ahLst/>
            <a:cxnLst/>
            <a:rect l="l" t="t" r="r" b="b"/>
            <a:pathLst>
              <a:path w="5644515" h="3852545">
                <a:moveTo>
                  <a:pt x="0" y="3814574"/>
                </a:moveTo>
                <a:lnTo>
                  <a:pt x="66067" y="3776822"/>
                </a:lnTo>
                <a:lnTo>
                  <a:pt x="217078" y="3474800"/>
                </a:lnTo>
                <a:lnTo>
                  <a:pt x="330336" y="2908509"/>
                </a:lnTo>
                <a:lnTo>
                  <a:pt x="471909" y="2040196"/>
                </a:lnTo>
                <a:lnTo>
                  <a:pt x="566290" y="1549410"/>
                </a:lnTo>
                <a:lnTo>
                  <a:pt x="604043" y="1143569"/>
                </a:lnTo>
                <a:lnTo>
                  <a:pt x="688987" y="709412"/>
                </a:lnTo>
                <a:lnTo>
                  <a:pt x="773930" y="228065"/>
                </a:lnTo>
                <a:lnTo>
                  <a:pt x="791370" y="157028"/>
                </a:lnTo>
                <a:lnTo>
                  <a:pt x="802099" y="117619"/>
                </a:lnTo>
                <a:lnTo>
                  <a:pt x="821121" y="77054"/>
                </a:lnTo>
                <a:lnTo>
                  <a:pt x="855781" y="35096"/>
                </a:lnTo>
                <a:lnTo>
                  <a:pt x="896627" y="1548"/>
                </a:lnTo>
                <a:lnTo>
                  <a:pt x="907739" y="0"/>
                </a:lnTo>
                <a:lnTo>
                  <a:pt x="923546" y="172"/>
                </a:lnTo>
                <a:lnTo>
                  <a:pt x="1000447" y="48739"/>
                </a:lnTo>
                <a:lnTo>
                  <a:pt x="1066514" y="218627"/>
                </a:lnTo>
                <a:lnTo>
                  <a:pt x="1179772" y="567839"/>
                </a:lnTo>
                <a:lnTo>
                  <a:pt x="1349660" y="1247389"/>
                </a:lnTo>
                <a:lnTo>
                  <a:pt x="1538423" y="2106263"/>
                </a:lnTo>
                <a:lnTo>
                  <a:pt x="1831007" y="2615925"/>
                </a:lnTo>
                <a:lnTo>
                  <a:pt x="1982018" y="2946261"/>
                </a:lnTo>
                <a:lnTo>
                  <a:pt x="2114152" y="3219969"/>
                </a:lnTo>
                <a:lnTo>
                  <a:pt x="2199096" y="3304912"/>
                </a:lnTo>
                <a:lnTo>
                  <a:pt x="2331231" y="3361541"/>
                </a:lnTo>
                <a:lnTo>
                  <a:pt x="2538871" y="3455923"/>
                </a:lnTo>
                <a:lnTo>
                  <a:pt x="2680443" y="3493676"/>
                </a:lnTo>
                <a:lnTo>
                  <a:pt x="2888083" y="3559743"/>
                </a:lnTo>
                <a:lnTo>
                  <a:pt x="2991903" y="3597496"/>
                </a:lnTo>
                <a:lnTo>
                  <a:pt x="3124038" y="3654125"/>
                </a:lnTo>
                <a:lnTo>
                  <a:pt x="3284487" y="3682440"/>
                </a:lnTo>
                <a:lnTo>
                  <a:pt x="3492127" y="3739069"/>
                </a:lnTo>
                <a:lnTo>
                  <a:pt x="3643138" y="3776822"/>
                </a:lnTo>
                <a:lnTo>
                  <a:pt x="3841340" y="3824012"/>
                </a:lnTo>
                <a:lnTo>
                  <a:pt x="4039542" y="3805136"/>
                </a:lnTo>
                <a:lnTo>
                  <a:pt x="4152800" y="3814574"/>
                </a:lnTo>
                <a:lnTo>
                  <a:pt x="4332125" y="3833451"/>
                </a:lnTo>
                <a:lnTo>
                  <a:pt x="4747405" y="3824012"/>
                </a:lnTo>
                <a:lnTo>
                  <a:pt x="4879540" y="3833451"/>
                </a:lnTo>
                <a:lnTo>
                  <a:pt x="4992798" y="3795698"/>
                </a:lnTo>
                <a:lnTo>
                  <a:pt x="5087180" y="3842889"/>
                </a:lnTo>
                <a:lnTo>
                  <a:pt x="5247629" y="3852327"/>
                </a:lnTo>
                <a:lnTo>
                  <a:pt x="5417516" y="3842889"/>
                </a:lnTo>
                <a:lnTo>
                  <a:pt x="5644033" y="3852327"/>
                </a:lnTo>
              </a:path>
            </a:pathLst>
          </a:custGeom>
          <a:ln w="37752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5702542" y="2262175"/>
            <a:ext cx="702633" cy="0"/>
          </a:xfrm>
          <a:custGeom>
            <a:avLst/>
            <a:gdLst/>
            <a:ahLst/>
            <a:cxnLst/>
            <a:rect l="l" t="t" r="r" b="b"/>
            <a:pathLst>
              <a:path w="821690">
                <a:moveTo>
                  <a:pt x="0" y="0"/>
                </a:moveTo>
                <a:lnTo>
                  <a:pt x="821121" y="0"/>
                </a:lnTo>
              </a:path>
            </a:pathLst>
          </a:custGeom>
          <a:ln w="28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5702542" y="2536577"/>
            <a:ext cx="702633" cy="0"/>
          </a:xfrm>
          <a:custGeom>
            <a:avLst/>
            <a:gdLst/>
            <a:ahLst/>
            <a:cxnLst/>
            <a:rect l="l" t="t" r="r" b="b"/>
            <a:pathLst>
              <a:path w="821690">
                <a:moveTo>
                  <a:pt x="0" y="0"/>
                </a:moveTo>
                <a:lnTo>
                  <a:pt x="821121" y="0"/>
                </a:lnTo>
              </a:path>
            </a:pathLst>
          </a:custGeom>
          <a:ln w="28314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5134054" y="2072141"/>
            <a:ext cx="1290151" cy="1879164"/>
          </a:xfrm>
          <a:prstGeom prst="rect">
            <a:avLst/>
          </a:prstGeom>
        </p:spPr>
        <p:txBody>
          <a:bodyPr vert="horz" wrap="square" lIns="0" tIns="9774" rIns="0" bIns="0" rtlCol="0">
            <a:spAutoFit/>
          </a:bodyPr>
          <a:lstStyle/>
          <a:p>
            <a:pPr marL="15204" marR="949687" lvl="0" indent="-4887" algn="l" defTabSz="914400" rtl="0" eaLnBrk="1" fontAlgn="base" latinLnBrk="0" hangingPunct="1">
              <a:lnSpc>
                <a:spcPct val="123900"/>
              </a:lnSpc>
              <a:spcBef>
                <a:spcPts val="77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96" b="0" i="1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s=0  s=1</a:t>
            </a:r>
            <a:endParaRPr kumimoji="0" sz="14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43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3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482174" marR="0" lvl="0" indent="0" algn="l" defTabSz="914400" rtl="0" eaLnBrk="1" fontAlgn="base" latinLnBrk="0" hangingPunct="1">
              <a:lnSpc>
                <a:spcPts val="1787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63171" algn="l"/>
              </a:tabLst>
              <a:defRPr/>
            </a:pPr>
            <a:r>
              <a:rPr kumimoji="0" sz="1496" b="0" i="1" u="none" strike="noStrike" kern="1200" cap="none" spc="1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M</a:t>
            </a:r>
            <a:r>
              <a:rPr kumimoji="0" sz="1496" b="0" i="1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in:</a:t>
            </a:r>
            <a:r>
              <a:rPr kumimoji="0" sz="1496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	</a:t>
            </a:r>
            <a:r>
              <a:rPr kumimoji="0" sz="1496" b="0" i="1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34</a:t>
            </a:r>
            <a:endParaRPr kumimoji="0" sz="14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482174" marR="0" lvl="0" indent="0" algn="l" defTabSz="914400" rtl="0" eaLnBrk="1" fontAlgn="base" latinLnBrk="0" hangingPunct="1">
              <a:lnSpc>
                <a:spcPts val="177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96" b="0" i="1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Max:</a:t>
            </a:r>
            <a:r>
              <a:rPr kumimoji="0" sz="1496" b="0" i="1" u="none" strike="noStrike" kern="1200" cap="none" spc="-6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1496" b="0" i="1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150</a:t>
            </a:r>
            <a:endParaRPr kumimoji="0" sz="14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482174" marR="0" lvl="0" indent="0" algn="l" defTabSz="914400" rtl="0" eaLnBrk="1" fontAlgn="base" latinLnBrk="0" hangingPunct="1">
              <a:lnSpc>
                <a:spcPts val="177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27334" algn="l"/>
              </a:tabLst>
              <a:defRPr/>
            </a:pPr>
            <a:r>
              <a:rPr kumimoji="0" sz="1496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Avg:	</a:t>
            </a:r>
            <a:r>
              <a:rPr kumimoji="0" sz="1496" b="0" i="1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39</a:t>
            </a:r>
            <a:endParaRPr kumimoji="0" sz="14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482174" marR="0" lvl="0" indent="0" algn="l" defTabSz="914400" rtl="0" eaLnBrk="1" fontAlgn="base" latinLnBrk="0" hangingPunct="1">
              <a:lnSpc>
                <a:spcPts val="1787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96" b="0" i="1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Med:</a:t>
            </a:r>
            <a:r>
              <a:rPr kumimoji="0" sz="1496" b="0" i="1" u="none" strike="noStrike" kern="1200" cap="none" spc="3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1496" b="0" i="1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37</a:t>
            </a:r>
            <a:endParaRPr kumimoji="0" sz="14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132" name="object 132"/>
          <p:cNvSpPr txBox="1"/>
          <p:nvPr/>
        </p:nvSpPr>
        <p:spPr>
          <a:xfrm>
            <a:off x="1841731" y="5852943"/>
            <a:ext cx="211767" cy="183200"/>
          </a:xfrm>
          <a:prstGeom prst="rect">
            <a:avLst/>
          </a:prstGeom>
        </p:spPr>
        <p:txBody>
          <a:bodyPr vert="horz" wrap="square" lIns="0" tIns="11946" rIns="0" bIns="0" rtlCol="0">
            <a:spAutoFit/>
          </a:bodyPr>
          <a:lstStyle/>
          <a:p>
            <a:pPr marL="10860" marR="0" lvl="0" indent="0" algn="l" defTabSz="914400" rtl="0" eaLnBrk="1" fontAlgn="base" latinLnBrk="0" hangingPunct="1">
              <a:lnSpc>
                <a:spcPct val="100000"/>
              </a:lnSpc>
              <a:spcBef>
                <a:spcPts val="94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112" b="0" i="0" u="none" strike="noStrike" kern="1200" cap="none" spc="3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宋体" charset="0"/>
                <a:cs typeface="Verdana"/>
              </a:rPr>
              <a:t>35</a:t>
            </a:r>
            <a:endParaRPr kumimoji="0" sz="111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宋体" charset="0"/>
              <a:cs typeface="Verdana"/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3401817" y="5852943"/>
            <a:ext cx="1549701" cy="319839"/>
          </a:xfrm>
          <a:prstGeom prst="rect">
            <a:avLst/>
          </a:prstGeom>
        </p:spPr>
        <p:txBody>
          <a:bodyPr vert="horz" wrap="square" lIns="0" tIns="11946" rIns="0" bIns="0" rtlCol="0">
            <a:spAutoFit/>
          </a:bodyPr>
          <a:lstStyle/>
          <a:p>
            <a:pPr marL="10860" marR="0" lvl="0" indent="0" algn="l" defTabSz="914400" rtl="0" eaLnBrk="1" fontAlgn="base" latinLnBrk="0" hangingPunct="1">
              <a:lnSpc>
                <a:spcPts val="1197"/>
              </a:lnSpc>
              <a:spcBef>
                <a:spcPts val="94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112" b="0" i="0" u="none" strike="noStrike" kern="1200" cap="none" spc="3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宋体" charset="0"/>
                <a:cs typeface="Verdana"/>
              </a:rPr>
              <a:t>40</a:t>
            </a:r>
            <a:endParaRPr kumimoji="0" sz="111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宋体" charset="0"/>
              <a:cs typeface="Verdana"/>
            </a:endParaRPr>
          </a:p>
          <a:p>
            <a:pPr marL="130860" marR="0" lvl="0" indent="0" algn="l" defTabSz="914400" rtl="0" eaLnBrk="1" fontAlgn="base" latinLnBrk="0" hangingPunct="1">
              <a:lnSpc>
                <a:spcPts val="1197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112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宋体" charset="0"/>
                <a:cs typeface="Verdana"/>
              </a:rPr>
              <a:t>Response Time</a:t>
            </a:r>
            <a:r>
              <a:rPr kumimoji="0" sz="1112" b="0" i="0" u="none" strike="noStrike" kern="1200" cap="none" spc="-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宋体" charset="0"/>
                <a:cs typeface="Verdana"/>
              </a:rPr>
              <a:t> </a:t>
            </a:r>
            <a:r>
              <a:rPr kumimoji="0" sz="1112" b="0" i="0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宋体" charset="0"/>
                <a:cs typeface="Verdana"/>
              </a:rPr>
              <a:t>(ms)</a:t>
            </a:r>
            <a:endParaRPr kumimoji="0" sz="111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宋体" charset="0"/>
              <a:cs typeface="Verdana"/>
            </a:endParaRPr>
          </a:p>
        </p:txBody>
      </p:sp>
      <p:sp>
        <p:nvSpPr>
          <p:cNvPr id="134" name="object 134"/>
          <p:cNvSpPr txBox="1"/>
          <p:nvPr/>
        </p:nvSpPr>
        <p:spPr>
          <a:xfrm>
            <a:off x="4961904" y="5852943"/>
            <a:ext cx="211767" cy="183200"/>
          </a:xfrm>
          <a:prstGeom prst="rect">
            <a:avLst/>
          </a:prstGeom>
        </p:spPr>
        <p:txBody>
          <a:bodyPr vert="horz" wrap="square" lIns="0" tIns="11946" rIns="0" bIns="0" rtlCol="0">
            <a:spAutoFit/>
          </a:bodyPr>
          <a:lstStyle/>
          <a:p>
            <a:pPr marL="10860" marR="0" lvl="0" indent="0" algn="l" defTabSz="914400" rtl="0" eaLnBrk="1" fontAlgn="base" latinLnBrk="0" hangingPunct="1">
              <a:lnSpc>
                <a:spcPct val="100000"/>
              </a:lnSpc>
              <a:spcBef>
                <a:spcPts val="94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112" b="0" i="0" u="none" strike="noStrike" kern="1200" cap="none" spc="3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宋体" charset="0"/>
                <a:cs typeface="Verdana"/>
              </a:rPr>
              <a:t>45</a:t>
            </a:r>
            <a:endParaRPr kumimoji="0" sz="111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宋体" charset="0"/>
              <a:cs typeface="Verdana"/>
            </a:endParaRPr>
          </a:p>
        </p:txBody>
      </p:sp>
      <p:sp>
        <p:nvSpPr>
          <p:cNvPr id="135" name="object 135"/>
          <p:cNvSpPr txBox="1"/>
          <p:nvPr/>
        </p:nvSpPr>
        <p:spPr>
          <a:xfrm>
            <a:off x="6521989" y="5852943"/>
            <a:ext cx="211767" cy="183200"/>
          </a:xfrm>
          <a:prstGeom prst="rect">
            <a:avLst/>
          </a:prstGeom>
        </p:spPr>
        <p:txBody>
          <a:bodyPr vert="horz" wrap="square" lIns="0" tIns="11946" rIns="0" bIns="0" rtlCol="0">
            <a:spAutoFit/>
          </a:bodyPr>
          <a:lstStyle/>
          <a:p>
            <a:pPr marL="10860" marR="0" lvl="0" indent="0" algn="l" defTabSz="914400" rtl="0" eaLnBrk="1" fontAlgn="base" latinLnBrk="0" hangingPunct="1">
              <a:lnSpc>
                <a:spcPct val="100000"/>
              </a:lnSpc>
              <a:spcBef>
                <a:spcPts val="94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112" b="0" i="0" u="none" strike="noStrike" kern="1200" cap="none" spc="3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宋体" charset="0"/>
                <a:cs typeface="Verdana"/>
              </a:rPr>
              <a:t>50</a:t>
            </a:r>
            <a:endParaRPr kumimoji="0" sz="111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宋体" charset="0"/>
              <a:cs typeface="Verdana"/>
            </a:endParaRPr>
          </a:p>
        </p:txBody>
      </p:sp>
      <p:sp>
        <p:nvSpPr>
          <p:cNvPr id="138" name="Title 1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824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899328" y="1441025"/>
            <a:ext cx="7137641" cy="3934644"/>
          </a:xfrm>
          <a:prstGeom prst="rect">
            <a:avLst/>
          </a:prstGeom>
        </p:spPr>
        <p:txBody>
          <a:bodyPr vert="horz" wrap="square" lIns="0" tIns="97195" rIns="0" bIns="0" rtlCol="0">
            <a:spAutoFit/>
          </a:bodyPr>
          <a:lstStyle/>
          <a:p>
            <a:pPr marL="202534" marR="0" lvl="0" indent="0" algn="l" defTabSz="914400" rtl="0" eaLnBrk="1" fontAlgn="base" latinLnBrk="0" hangingPunct="1">
              <a:lnSpc>
                <a:spcPct val="100000"/>
              </a:lnSpc>
              <a:spcBef>
                <a:spcPts val="764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Detection </a:t>
            </a:r>
            <a:r>
              <a:rPr kumimoji="0" sz="2394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and</a:t>
            </a:r>
            <a:r>
              <a:rPr kumimoji="0" sz="2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 Attack</a:t>
            </a:r>
          </a:p>
          <a:p>
            <a:pPr marL="10860" marR="0" lvl="0" indent="0" algn="l" defTabSz="914400" rtl="0" eaLnBrk="1" fontAlgn="base" latinLnBrk="0" hangingPunct="1">
              <a:lnSpc>
                <a:spcPct val="100000"/>
              </a:lnSpc>
              <a:spcBef>
                <a:spcPts val="684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591" b="0" i="0" u="none" strike="noStrike" kern="1200" cap="none" spc="0" normalizeH="0" baseline="595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ebdings"/>
                <a:ea typeface="宋体" charset="0"/>
                <a:cs typeface="Webdings"/>
              </a:rPr>
              <a:t></a:t>
            </a:r>
            <a:r>
              <a:rPr kumimoji="0" sz="2394" b="0" i="0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ahoma"/>
                <a:ea typeface="宋体" charset="0"/>
                <a:cs typeface="Tahoma"/>
              </a:rPr>
              <a:t>Statistical analysis </a:t>
            </a:r>
            <a:r>
              <a:rPr kumimoji="0" sz="2394" b="0" i="0" u="heavy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ahoma"/>
                <a:ea typeface="宋体" charset="0"/>
                <a:cs typeface="Tahoma"/>
              </a:rPr>
              <a:t>of </a:t>
            </a:r>
            <a:r>
              <a:rPr kumimoji="0" sz="2394" b="0" i="0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ahoma"/>
                <a:ea typeface="宋体" charset="0"/>
                <a:cs typeface="Tahoma"/>
              </a:rPr>
              <a:t>response times</a:t>
            </a:r>
            <a:r>
              <a:rPr kumimoji="0" sz="2394" b="0" i="0" u="heavy" strike="noStrike" kern="1200" cap="none" spc="2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ahoma"/>
                <a:ea typeface="宋体" charset="0"/>
                <a:cs typeface="Tahoma"/>
              </a:rPr>
              <a:t> </a:t>
            </a:r>
            <a:r>
              <a:rPr kumimoji="0" sz="2394" b="0" i="0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ahoma"/>
                <a:ea typeface="宋体" charset="0"/>
                <a:cs typeface="Tahoma"/>
              </a:rPr>
              <a:t>difficult</a:t>
            </a:r>
            <a:endParaRPr kumimoji="0" sz="23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宋体" charset="0"/>
              <a:cs typeface="Tahoma"/>
            </a:endParaRPr>
          </a:p>
          <a:p>
            <a:pPr marL="482717" marR="268779" lvl="0" indent="-181901" algn="l" defTabSz="914400" rtl="0" eaLnBrk="1" fontAlgn="base" latinLnBrk="0" hangingPunct="1">
              <a:lnSpc>
                <a:spcPct val="101600"/>
              </a:lnSpc>
              <a:spcBef>
                <a:spcPts val="52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207" b="0" i="0" u="none" strike="noStrike" kern="1200" cap="none" spc="6" normalizeH="0" baseline="5555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ebdings"/>
                <a:ea typeface="宋体" charset="0"/>
                <a:cs typeface="Webdings"/>
              </a:rPr>
              <a:t></a:t>
            </a:r>
            <a:r>
              <a:rPr kumimoji="0" sz="2138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Highly skewed </a:t>
            </a:r>
            <a:r>
              <a:rPr kumimoji="0" sz="2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distribution, </a:t>
            </a:r>
            <a:r>
              <a:rPr kumimoji="0" sz="2138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sometimes with </a:t>
            </a:r>
            <a:r>
              <a:rPr kumimoji="0" sz="2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multiple</a:t>
            </a:r>
            <a:r>
              <a:rPr kumimoji="0" lang="en-US" sz="2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 variables</a:t>
            </a:r>
            <a:r>
              <a:rPr kumimoji="0" sz="2138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, depending on network </a:t>
            </a:r>
            <a:r>
              <a:rPr kumimoji="0" sz="2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conditions </a:t>
            </a:r>
            <a:r>
              <a:rPr kumimoji="0" sz="2138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and  measurement </a:t>
            </a:r>
            <a:r>
              <a:rPr kumimoji="0" sz="2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hardware</a:t>
            </a:r>
            <a:endParaRPr kumimoji="0" lang="en-US" sz="213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宋体" charset="0"/>
              <a:cs typeface="Tahoma"/>
            </a:endParaRPr>
          </a:p>
          <a:p>
            <a:pPr marL="482717" marR="268779" lvl="0" indent="-181901" algn="l" defTabSz="914400" rtl="0" eaLnBrk="1" fontAlgn="base" latinLnBrk="0" hangingPunct="1">
              <a:lnSpc>
                <a:spcPct val="101600"/>
              </a:lnSpc>
              <a:spcBef>
                <a:spcPts val="52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207" b="0" i="0" u="none" strike="noStrike" kern="1200" cap="none" spc="6" normalizeH="0" baseline="5555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ebdings"/>
                <a:ea typeface="宋体" charset="0"/>
                <a:cs typeface="Webdings"/>
              </a:rPr>
              <a:t></a:t>
            </a:r>
            <a:r>
              <a:rPr kumimoji="0" sz="2138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Thus, </a:t>
            </a:r>
            <a:r>
              <a:rPr kumimoji="0" sz="2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parametric hypothesis </a:t>
            </a:r>
            <a:r>
              <a:rPr kumimoji="0" sz="2138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tests </a:t>
            </a:r>
            <a:r>
              <a:rPr kumimoji="0" sz="2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(e.g. t-test)</a:t>
            </a:r>
            <a:r>
              <a:rPr kumimoji="0" sz="2138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 useless</a:t>
            </a:r>
            <a:endParaRPr kumimoji="0" sz="213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宋体" charset="0"/>
              <a:cs typeface="Tahoma"/>
            </a:endParaRPr>
          </a:p>
          <a:p>
            <a:pPr marL="301359" marR="0" lvl="0" indent="0" algn="l" defTabSz="914400" rtl="0" eaLnBrk="1" fontAlgn="base" latinLnBrk="0" hangingPunct="1">
              <a:lnSpc>
                <a:spcPct val="100000"/>
              </a:lnSpc>
              <a:spcBef>
                <a:spcPts val="55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207" b="0" i="0" u="none" strike="noStrike" kern="1200" cap="none" spc="6" normalizeH="0" baseline="5555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ebdings"/>
                <a:ea typeface="宋体" charset="0"/>
                <a:cs typeface="Webdings"/>
              </a:rPr>
              <a:t></a:t>
            </a:r>
            <a:r>
              <a:rPr kumimoji="0" sz="2138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Detection and </a:t>
            </a:r>
            <a:r>
              <a:rPr kumimoji="0" sz="2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attack requires </a:t>
            </a:r>
            <a:r>
              <a:rPr kumimoji="0" sz="2138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custom </a:t>
            </a:r>
            <a:r>
              <a:rPr kumimoji="0" sz="2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hypothesis </a:t>
            </a:r>
            <a:r>
              <a:rPr kumimoji="0" sz="2138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tests</a:t>
            </a:r>
            <a:endParaRPr kumimoji="0" sz="213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宋体" charset="0"/>
              <a:cs typeface="Tahoma"/>
            </a:endParaRPr>
          </a:p>
          <a:p>
            <a:pPr marL="228598" marR="122715" lvl="0" indent="-218281" algn="l" defTabSz="914400" rtl="0" eaLnBrk="1" fontAlgn="base" latinLnBrk="0" hangingPunct="1">
              <a:lnSpc>
                <a:spcPct val="101699"/>
              </a:lnSpc>
              <a:spcBef>
                <a:spcPts val="624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591" b="0" i="0" u="none" strike="noStrike" kern="1200" cap="none" spc="6" normalizeH="0" baseline="595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ebdings"/>
                <a:ea typeface="宋体" charset="0"/>
                <a:cs typeface="Webdings"/>
              </a:rPr>
              <a:t></a:t>
            </a:r>
            <a:r>
              <a:rPr kumimoji="0" sz="2394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Detection and </a:t>
            </a:r>
            <a:r>
              <a:rPr kumimoji="0" sz="2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attack may require many </a:t>
            </a:r>
            <a:r>
              <a:rPr kumimoji="0" sz="2394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thousand  </a:t>
            </a:r>
            <a:r>
              <a:rPr kumimoji="0" sz="2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probes (potentially high effort)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4233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28902" y="5361308"/>
            <a:ext cx="998564" cy="7059"/>
          </a:xfrm>
          <a:custGeom>
            <a:avLst/>
            <a:gdLst/>
            <a:ahLst/>
            <a:cxnLst/>
            <a:rect l="l" t="t" r="r" b="b"/>
            <a:pathLst>
              <a:path w="1167765" h="8254">
                <a:moveTo>
                  <a:pt x="-18876" y="4006"/>
                </a:moveTo>
                <a:lnTo>
                  <a:pt x="1186162" y="4006"/>
                </a:lnTo>
              </a:path>
            </a:pathLst>
          </a:custGeom>
          <a:ln w="457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376559" y="5300023"/>
            <a:ext cx="136291" cy="135748"/>
          </a:xfrm>
          <a:custGeom>
            <a:avLst/>
            <a:gdLst/>
            <a:ahLst/>
            <a:cxnLst/>
            <a:rect l="l" t="t" r="r" b="b"/>
            <a:pathLst>
              <a:path w="159384" h="158750">
                <a:moveTo>
                  <a:pt x="1079" y="0"/>
                </a:moveTo>
                <a:lnTo>
                  <a:pt x="40182" y="79552"/>
                </a:lnTo>
                <a:lnTo>
                  <a:pt x="0" y="158559"/>
                </a:lnTo>
                <a:lnTo>
                  <a:pt x="159092" y="80365"/>
                </a:lnTo>
                <a:lnTo>
                  <a:pt x="10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09879" y="5059905"/>
            <a:ext cx="269867" cy="244447"/>
          </a:xfrm>
          <a:prstGeom prst="rect">
            <a:avLst/>
          </a:prstGeom>
        </p:spPr>
        <p:txBody>
          <a:bodyPr vert="horz" wrap="square" lIns="0" tIns="14118" rIns="0" bIns="0" rtlCol="0">
            <a:spAutoFit/>
          </a:bodyPr>
          <a:lstStyle/>
          <a:p>
            <a:pPr marL="10860" marR="0" lvl="0" indent="0" algn="l" defTabSz="914400" rtl="0" eaLnBrk="1" fontAlgn="base" latinLnBrk="0" hangingPunct="1">
              <a:lnSpc>
                <a:spcPct val="100000"/>
              </a:lnSpc>
              <a:spcBef>
                <a:spcPts val="11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96" b="0" i="0" u="none" strike="noStrike" kern="1200" cap="none" spc="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No</a:t>
            </a:r>
            <a:endParaRPr kumimoji="0" sz="14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07206" y="1416002"/>
            <a:ext cx="3707012" cy="1952276"/>
          </a:xfrm>
          <a:prstGeom prst="rect">
            <a:avLst/>
          </a:prstGeom>
        </p:spPr>
        <p:txBody>
          <a:bodyPr vert="horz" wrap="square" lIns="0" tIns="7059" rIns="0" bIns="0" rtlCol="0">
            <a:spAutoFit/>
          </a:bodyPr>
          <a:lstStyle/>
          <a:p>
            <a:pPr marL="228598" marR="468056" lvl="0" indent="0" algn="ctr" defTabSz="914400" rtl="0" eaLnBrk="1" fontAlgn="base" latinLnBrk="0" hangingPunct="1">
              <a:lnSpc>
                <a:spcPct val="101699"/>
              </a:lnSpc>
              <a:spcBef>
                <a:spcPts val="56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Preventing timing</a:t>
            </a:r>
            <a:r>
              <a:rPr kumimoji="0" sz="2394" b="0" i="0" u="none" strike="noStrike" kern="1200" cap="none" spc="-2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 </a:t>
            </a:r>
            <a:r>
              <a:rPr kumimoji="0" sz="2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side  channels (white</a:t>
            </a:r>
            <a:r>
              <a:rPr kumimoji="0" sz="2394" b="0" i="0" u="none" strike="noStrike" kern="1200" cap="none" spc="-1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 </a:t>
            </a:r>
            <a:r>
              <a:rPr kumimoji="0" sz="2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box)</a:t>
            </a:r>
            <a:endParaRPr kumimoji="0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宋体" charset="0"/>
              <a:cs typeface="Tahoma"/>
            </a:endParaRPr>
          </a:p>
          <a:p>
            <a:pPr marL="10860" marR="0" lvl="0" indent="0" algn="l" defTabSz="914400" rtl="0" eaLnBrk="1" fontAlgn="base" latinLnBrk="0" hangingPunct="1">
              <a:lnSpc>
                <a:spcPct val="100000"/>
              </a:lnSpc>
              <a:spcBef>
                <a:spcPts val="684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591" b="0" i="0" u="none" strike="noStrike" kern="1200" cap="none" spc="6" normalizeH="0" baseline="595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ebdings"/>
                <a:ea typeface="宋体" charset="0"/>
                <a:cs typeface="Webdings"/>
              </a:rPr>
              <a:t></a:t>
            </a:r>
            <a:r>
              <a:rPr kumimoji="0" sz="2394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Join </a:t>
            </a:r>
            <a:r>
              <a:rPr kumimoji="0" sz="2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control paths,</a:t>
            </a:r>
            <a:r>
              <a:rPr kumimoji="0" sz="2394" b="0" i="0" u="none" strike="noStrike" kern="1200" cap="none" spc="-2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 </a:t>
            </a:r>
            <a:r>
              <a:rPr kumimoji="0" sz="2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e.g.</a:t>
            </a:r>
            <a:endParaRPr kumimoji="0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宋体" charset="0"/>
              <a:cs typeface="Tahoma"/>
            </a:endParaRPr>
          </a:p>
          <a:p>
            <a:pPr marL="508780" marR="4344" lvl="0" indent="-181901" algn="l" defTabSz="914400" rtl="0" eaLnBrk="1" fontAlgn="base" latinLnBrk="0" hangingPunct="1">
              <a:lnSpc>
                <a:spcPct val="101600"/>
              </a:lnSpc>
              <a:spcBef>
                <a:spcPts val="52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207" b="0" i="0" u="none" strike="noStrike" kern="1200" cap="none" spc="0" normalizeH="0" baseline="5555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ebdings"/>
                <a:ea typeface="宋体" charset="0"/>
                <a:cs typeface="Webdings"/>
              </a:rPr>
              <a:t></a:t>
            </a:r>
            <a:r>
              <a:rPr kumimoji="0" sz="2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Pack all </a:t>
            </a:r>
            <a:r>
              <a:rPr kumimoji="0" sz="2138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db queries </a:t>
            </a:r>
            <a:r>
              <a:rPr kumimoji="0" sz="2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in </a:t>
            </a:r>
            <a:r>
              <a:rPr kumimoji="0" sz="2138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one  SQL</a:t>
            </a:r>
            <a:r>
              <a:rPr kumimoji="0" sz="2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 statement</a:t>
            </a:r>
            <a:endParaRPr kumimoji="0" sz="21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宋体" charset="0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589557" y="1091925"/>
            <a:ext cx="847612" cy="944808"/>
          </a:xfrm>
          <a:custGeom>
            <a:avLst/>
            <a:gdLst/>
            <a:ahLst/>
            <a:cxnLst/>
            <a:rect l="l" t="t" r="r" b="b"/>
            <a:pathLst>
              <a:path w="991234" h="1104900">
                <a:moveTo>
                  <a:pt x="495503" y="0"/>
                </a:moveTo>
                <a:lnTo>
                  <a:pt x="0" y="552145"/>
                </a:lnTo>
                <a:lnTo>
                  <a:pt x="495503" y="1104277"/>
                </a:lnTo>
                <a:lnTo>
                  <a:pt x="991006" y="552145"/>
                </a:lnTo>
                <a:lnTo>
                  <a:pt x="495503" y="0"/>
                </a:lnTo>
                <a:close/>
              </a:path>
            </a:pathLst>
          </a:custGeom>
          <a:solidFill>
            <a:srgbClr val="C6E6E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589554" y="1091930"/>
            <a:ext cx="847612" cy="944808"/>
          </a:xfrm>
          <a:custGeom>
            <a:avLst/>
            <a:gdLst/>
            <a:ahLst/>
            <a:cxnLst/>
            <a:rect l="l" t="t" r="r" b="b"/>
            <a:pathLst>
              <a:path w="991234" h="1104900">
                <a:moveTo>
                  <a:pt x="0" y="552133"/>
                </a:moveTo>
                <a:lnTo>
                  <a:pt x="495504" y="1104267"/>
                </a:lnTo>
                <a:lnTo>
                  <a:pt x="991009" y="552133"/>
                </a:lnTo>
                <a:lnTo>
                  <a:pt x="495504" y="0"/>
                </a:lnTo>
                <a:lnTo>
                  <a:pt x="0" y="552133"/>
                </a:lnTo>
                <a:close/>
              </a:path>
            </a:pathLst>
          </a:custGeom>
          <a:ln w="94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76342" y="1363539"/>
            <a:ext cx="474033" cy="357077"/>
          </a:xfrm>
          <a:prstGeom prst="rect">
            <a:avLst/>
          </a:prstGeom>
        </p:spPr>
        <p:txBody>
          <a:bodyPr vert="horz" wrap="square" lIns="0" tIns="14661" rIns="0" bIns="0" rtlCol="0">
            <a:spAutoFit/>
          </a:bodyPr>
          <a:lstStyle/>
          <a:p>
            <a:pPr marL="10860" marR="4344" lvl="0" indent="72217" algn="l" defTabSz="914400" rtl="0" eaLnBrk="1" fontAlgn="base" latinLnBrk="0" hangingPunct="1">
              <a:lnSpc>
                <a:spcPct val="100000"/>
              </a:lnSpc>
              <a:spcBef>
                <a:spcPts val="11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112" b="0" i="0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User  exis</a:t>
            </a:r>
            <a:r>
              <a:rPr kumimoji="0" sz="111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t</a:t>
            </a:r>
            <a:r>
              <a:rPr kumimoji="0" sz="1112" b="0" i="0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s?</a:t>
            </a:r>
            <a:endParaRPr kumimoji="0" sz="111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163335" y="1156498"/>
            <a:ext cx="807430" cy="807430"/>
          </a:xfrm>
          <a:custGeom>
            <a:avLst/>
            <a:gdLst/>
            <a:ahLst/>
            <a:cxnLst/>
            <a:rect l="l" t="t" r="r" b="b"/>
            <a:pathLst>
              <a:path w="944245" h="944244">
                <a:moveTo>
                  <a:pt x="802246" y="0"/>
                </a:moveTo>
                <a:lnTo>
                  <a:pt x="141566" y="0"/>
                </a:lnTo>
                <a:lnTo>
                  <a:pt x="96817" y="7217"/>
                </a:lnTo>
                <a:lnTo>
                  <a:pt x="57955" y="27315"/>
                </a:lnTo>
                <a:lnTo>
                  <a:pt x="27311" y="57961"/>
                </a:lnTo>
                <a:lnTo>
                  <a:pt x="7216" y="96822"/>
                </a:lnTo>
                <a:lnTo>
                  <a:pt x="0" y="141566"/>
                </a:lnTo>
                <a:lnTo>
                  <a:pt x="0" y="802246"/>
                </a:lnTo>
                <a:lnTo>
                  <a:pt x="7217" y="846990"/>
                </a:lnTo>
                <a:lnTo>
                  <a:pt x="27315" y="885852"/>
                </a:lnTo>
                <a:lnTo>
                  <a:pt x="57961" y="916497"/>
                </a:lnTo>
                <a:lnTo>
                  <a:pt x="96822" y="936595"/>
                </a:lnTo>
                <a:lnTo>
                  <a:pt x="141566" y="943813"/>
                </a:lnTo>
                <a:lnTo>
                  <a:pt x="802246" y="943813"/>
                </a:lnTo>
                <a:lnTo>
                  <a:pt x="846990" y="936595"/>
                </a:lnTo>
                <a:lnTo>
                  <a:pt x="885852" y="916497"/>
                </a:lnTo>
                <a:lnTo>
                  <a:pt x="916497" y="885852"/>
                </a:lnTo>
                <a:lnTo>
                  <a:pt x="936595" y="846990"/>
                </a:lnTo>
                <a:lnTo>
                  <a:pt x="943813" y="802246"/>
                </a:lnTo>
                <a:lnTo>
                  <a:pt x="943813" y="141566"/>
                </a:lnTo>
                <a:lnTo>
                  <a:pt x="936595" y="96822"/>
                </a:lnTo>
                <a:lnTo>
                  <a:pt x="916497" y="57961"/>
                </a:lnTo>
                <a:lnTo>
                  <a:pt x="885852" y="27315"/>
                </a:lnTo>
                <a:lnTo>
                  <a:pt x="846990" y="7217"/>
                </a:lnTo>
                <a:lnTo>
                  <a:pt x="802246" y="0"/>
                </a:lnTo>
                <a:close/>
              </a:path>
            </a:pathLst>
          </a:custGeom>
          <a:solidFill>
            <a:srgbClr val="C6E6E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163331" y="1156495"/>
            <a:ext cx="807430" cy="807430"/>
          </a:xfrm>
          <a:custGeom>
            <a:avLst/>
            <a:gdLst/>
            <a:ahLst/>
            <a:cxnLst/>
            <a:rect l="l" t="t" r="r" b="b"/>
            <a:pathLst>
              <a:path w="944245" h="944244">
                <a:moveTo>
                  <a:pt x="0" y="802245"/>
                </a:moveTo>
                <a:lnTo>
                  <a:pt x="0" y="141572"/>
                </a:lnTo>
                <a:lnTo>
                  <a:pt x="7217" y="96825"/>
                </a:lnTo>
                <a:lnTo>
                  <a:pt x="27316" y="57962"/>
                </a:lnTo>
                <a:lnTo>
                  <a:pt x="57962" y="27316"/>
                </a:lnTo>
                <a:lnTo>
                  <a:pt x="96825" y="7217"/>
                </a:lnTo>
                <a:lnTo>
                  <a:pt x="141572" y="0"/>
                </a:lnTo>
                <a:lnTo>
                  <a:pt x="802245" y="0"/>
                </a:lnTo>
                <a:lnTo>
                  <a:pt x="846992" y="7217"/>
                </a:lnTo>
                <a:lnTo>
                  <a:pt x="885855" y="27316"/>
                </a:lnTo>
                <a:lnTo>
                  <a:pt x="916502" y="57962"/>
                </a:lnTo>
                <a:lnTo>
                  <a:pt x="936600" y="96825"/>
                </a:lnTo>
                <a:lnTo>
                  <a:pt x="943818" y="141572"/>
                </a:lnTo>
                <a:lnTo>
                  <a:pt x="943818" y="802245"/>
                </a:lnTo>
                <a:lnTo>
                  <a:pt x="936600" y="846992"/>
                </a:lnTo>
                <a:lnTo>
                  <a:pt x="916502" y="885855"/>
                </a:lnTo>
                <a:lnTo>
                  <a:pt x="885855" y="916502"/>
                </a:lnTo>
                <a:lnTo>
                  <a:pt x="846992" y="936600"/>
                </a:lnTo>
                <a:lnTo>
                  <a:pt x="802245" y="943818"/>
                </a:lnTo>
                <a:lnTo>
                  <a:pt x="141572" y="943818"/>
                </a:lnTo>
                <a:lnTo>
                  <a:pt x="96825" y="936600"/>
                </a:lnTo>
                <a:lnTo>
                  <a:pt x="57962" y="916502"/>
                </a:lnTo>
                <a:lnTo>
                  <a:pt x="27316" y="885855"/>
                </a:lnTo>
                <a:lnTo>
                  <a:pt x="7217" y="846992"/>
                </a:lnTo>
                <a:lnTo>
                  <a:pt x="0" y="802245"/>
                </a:lnTo>
                <a:close/>
              </a:path>
            </a:pathLst>
          </a:custGeom>
          <a:ln w="94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340560" y="1307052"/>
            <a:ext cx="452856" cy="485789"/>
          </a:xfrm>
          <a:prstGeom prst="rect">
            <a:avLst/>
          </a:prstGeom>
        </p:spPr>
        <p:txBody>
          <a:bodyPr vert="horz" wrap="square" lIns="0" tIns="23891" rIns="0" bIns="0" rtlCol="0">
            <a:spAutoFit/>
          </a:bodyPr>
          <a:lstStyle/>
          <a:p>
            <a:pPr marL="10860" marR="4344" lvl="0" indent="0" algn="l" defTabSz="914400" rtl="0" eaLnBrk="1" fontAlgn="base" latinLnBrk="0" hangingPunct="1">
              <a:lnSpc>
                <a:spcPts val="1779"/>
              </a:lnSpc>
              <a:spcBef>
                <a:spcPts val="187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96" b="0" i="0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Error  page</a:t>
            </a:r>
            <a:endParaRPr kumimoji="0" sz="14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412760" y="1555331"/>
            <a:ext cx="672225" cy="4887"/>
          </a:xfrm>
          <a:custGeom>
            <a:avLst/>
            <a:gdLst/>
            <a:ahLst/>
            <a:cxnLst/>
            <a:rect l="l" t="t" r="r" b="b"/>
            <a:pathLst>
              <a:path w="786129" h="5715">
                <a:moveTo>
                  <a:pt x="-18876" y="2746"/>
                </a:moveTo>
                <a:lnTo>
                  <a:pt x="804661" y="2746"/>
                </a:lnTo>
              </a:path>
            </a:pathLst>
          </a:custGeom>
          <a:ln w="432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034180" y="1487898"/>
            <a:ext cx="136291" cy="135748"/>
          </a:xfrm>
          <a:custGeom>
            <a:avLst/>
            <a:gdLst/>
            <a:ahLst/>
            <a:cxnLst/>
            <a:rect l="l" t="t" r="r" b="b"/>
            <a:pathLst>
              <a:path w="159384" h="158750">
                <a:moveTo>
                  <a:pt x="0" y="0"/>
                </a:moveTo>
                <a:lnTo>
                  <a:pt x="40195" y="78993"/>
                </a:lnTo>
                <a:lnTo>
                  <a:pt x="1104" y="158546"/>
                </a:lnTo>
                <a:lnTo>
                  <a:pt x="159105" y="7816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672686" y="1250559"/>
            <a:ext cx="269867" cy="244447"/>
          </a:xfrm>
          <a:prstGeom prst="rect">
            <a:avLst/>
          </a:prstGeom>
        </p:spPr>
        <p:txBody>
          <a:bodyPr vert="horz" wrap="square" lIns="0" tIns="14118" rIns="0" bIns="0" rtlCol="0">
            <a:spAutoFit/>
          </a:bodyPr>
          <a:lstStyle/>
          <a:p>
            <a:pPr marL="10860" marR="0" lvl="0" indent="0" algn="l" defTabSz="914400" rtl="0" eaLnBrk="1" fontAlgn="base" latinLnBrk="0" hangingPunct="1">
              <a:lnSpc>
                <a:spcPct val="100000"/>
              </a:lnSpc>
              <a:spcBef>
                <a:spcPts val="11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96" b="0" i="0" u="none" strike="noStrike" kern="1200" cap="none" spc="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No</a:t>
            </a:r>
            <a:endParaRPr kumimoji="0" sz="14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006112" y="2017272"/>
            <a:ext cx="3258" cy="225342"/>
          </a:xfrm>
          <a:custGeom>
            <a:avLst/>
            <a:gdLst/>
            <a:ahLst/>
            <a:cxnLst/>
            <a:rect l="l" t="t" r="r" b="b"/>
            <a:pathLst>
              <a:path w="3809" h="263525">
                <a:moveTo>
                  <a:pt x="0" y="263249"/>
                </a:moveTo>
                <a:lnTo>
                  <a:pt x="264" y="244373"/>
                </a:lnTo>
                <a:lnTo>
                  <a:pt x="3643" y="0"/>
                </a:lnTo>
              </a:path>
            </a:pathLst>
          </a:custGeom>
          <a:ln w="377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939017" y="2191410"/>
            <a:ext cx="135574" cy="1365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115803" y="2073758"/>
            <a:ext cx="338285" cy="244447"/>
          </a:xfrm>
          <a:prstGeom prst="rect">
            <a:avLst/>
          </a:prstGeom>
        </p:spPr>
        <p:txBody>
          <a:bodyPr vert="horz" wrap="square" lIns="0" tIns="14118" rIns="0" bIns="0" rtlCol="0">
            <a:spAutoFit/>
          </a:bodyPr>
          <a:lstStyle/>
          <a:p>
            <a:pPr marL="10860" marR="0" lvl="0" indent="0" algn="l" defTabSz="914400" rtl="0" eaLnBrk="1" fontAlgn="base" latinLnBrk="0" hangingPunct="1">
              <a:lnSpc>
                <a:spcPct val="100000"/>
              </a:lnSpc>
              <a:spcBef>
                <a:spcPts val="11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96" b="0" i="0" u="none" strike="noStrike" kern="1200" cap="none" spc="-12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Y</a:t>
            </a:r>
            <a:r>
              <a:rPr kumimoji="0" sz="1496" b="0" i="0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es</a:t>
            </a:r>
            <a:endParaRPr kumimoji="0" sz="14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589557" y="2326746"/>
            <a:ext cx="847612" cy="944265"/>
          </a:xfrm>
          <a:custGeom>
            <a:avLst/>
            <a:gdLst/>
            <a:ahLst/>
            <a:cxnLst/>
            <a:rect l="l" t="t" r="r" b="b"/>
            <a:pathLst>
              <a:path w="991234" h="1104264">
                <a:moveTo>
                  <a:pt x="495503" y="0"/>
                </a:moveTo>
                <a:lnTo>
                  <a:pt x="0" y="552132"/>
                </a:lnTo>
                <a:lnTo>
                  <a:pt x="495503" y="1104264"/>
                </a:lnTo>
                <a:lnTo>
                  <a:pt x="991006" y="552132"/>
                </a:lnTo>
                <a:lnTo>
                  <a:pt x="495503" y="0"/>
                </a:lnTo>
                <a:close/>
              </a:path>
            </a:pathLst>
          </a:custGeom>
          <a:solidFill>
            <a:srgbClr val="C6E6E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589554" y="2326741"/>
            <a:ext cx="847612" cy="944808"/>
          </a:xfrm>
          <a:custGeom>
            <a:avLst/>
            <a:gdLst/>
            <a:ahLst/>
            <a:cxnLst/>
            <a:rect l="l" t="t" r="r" b="b"/>
            <a:pathLst>
              <a:path w="991234" h="1104900">
                <a:moveTo>
                  <a:pt x="0" y="552133"/>
                </a:moveTo>
                <a:lnTo>
                  <a:pt x="495504" y="1104267"/>
                </a:lnTo>
                <a:lnTo>
                  <a:pt x="991009" y="552133"/>
                </a:lnTo>
                <a:lnTo>
                  <a:pt x="495504" y="0"/>
                </a:lnTo>
                <a:lnTo>
                  <a:pt x="0" y="552133"/>
                </a:lnTo>
                <a:close/>
              </a:path>
            </a:pathLst>
          </a:custGeom>
          <a:ln w="94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752048" y="2582218"/>
            <a:ext cx="522902" cy="357077"/>
          </a:xfrm>
          <a:prstGeom prst="rect">
            <a:avLst/>
          </a:prstGeom>
        </p:spPr>
        <p:txBody>
          <a:bodyPr vert="horz" wrap="square" lIns="0" tIns="14661" rIns="0" bIns="0" rtlCol="0">
            <a:spAutoFit/>
          </a:bodyPr>
          <a:lstStyle/>
          <a:p>
            <a:pPr marL="10860" marR="4344" lvl="0" indent="96652" algn="l" defTabSz="914400" rtl="0" eaLnBrk="1" fontAlgn="base" latinLnBrk="0" hangingPunct="1">
              <a:lnSpc>
                <a:spcPct val="100000"/>
              </a:lnSpc>
              <a:spcBef>
                <a:spcPts val="11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112" b="0" i="0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User  locked?</a:t>
            </a:r>
            <a:endParaRPr kumimoji="0" sz="111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412761" y="2808204"/>
            <a:ext cx="998564" cy="7059"/>
          </a:xfrm>
          <a:custGeom>
            <a:avLst/>
            <a:gdLst/>
            <a:ahLst/>
            <a:cxnLst/>
            <a:rect l="l" t="t" r="r" b="b"/>
            <a:pathLst>
              <a:path w="1167765" h="8255">
                <a:moveTo>
                  <a:pt x="-18876" y="4006"/>
                </a:moveTo>
                <a:lnTo>
                  <a:pt x="1186162" y="4006"/>
                </a:lnTo>
              </a:path>
            </a:pathLst>
          </a:custGeom>
          <a:ln w="457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360410" y="2746914"/>
            <a:ext cx="136291" cy="135748"/>
          </a:xfrm>
          <a:custGeom>
            <a:avLst/>
            <a:gdLst/>
            <a:ahLst/>
            <a:cxnLst/>
            <a:rect l="l" t="t" r="r" b="b"/>
            <a:pathLst>
              <a:path w="159384" h="158750">
                <a:moveTo>
                  <a:pt x="1092" y="0"/>
                </a:moveTo>
                <a:lnTo>
                  <a:pt x="40182" y="79552"/>
                </a:lnTo>
                <a:lnTo>
                  <a:pt x="0" y="158559"/>
                </a:lnTo>
                <a:lnTo>
                  <a:pt x="159105" y="80378"/>
                </a:lnTo>
                <a:lnTo>
                  <a:pt x="10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585345" y="2064614"/>
            <a:ext cx="4344" cy="3301940"/>
          </a:xfrm>
          <a:custGeom>
            <a:avLst/>
            <a:gdLst/>
            <a:ahLst/>
            <a:cxnLst/>
            <a:rect l="l" t="t" r="r" b="b"/>
            <a:pathLst>
              <a:path w="5079" h="3861435">
                <a:moveTo>
                  <a:pt x="2402" y="-18876"/>
                </a:moveTo>
                <a:lnTo>
                  <a:pt x="2402" y="3880206"/>
                </a:lnTo>
              </a:path>
            </a:pathLst>
          </a:custGeom>
          <a:ln w="425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517617" y="1979068"/>
            <a:ext cx="135585" cy="1356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793741" y="2509576"/>
            <a:ext cx="338285" cy="244447"/>
          </a:xfrm>
          <a:prstGeom prst="rect">
            <a:avLst/>
          </a:prstGeom>
        </p:spPr>
        <p:txBody>
          <a:bodyPr vert="horz" wrap="square" lIns="0" tIns="14118" rIns="0" bIns="0" rtlCol="0">
            <a:spAutoFit/>
          </a:bodyPr>
          <a:lstStyle/>
          <a:p>
            <a:pPr marL="10860" marR="0" lvl="0" indent="0" algn="l" defTabSz="914400" rtl="0" eaLnBrk="1" fontAlgn="base" latinLnBrk="0" hangingPunct="1">
              <a:lnSpc>
                <a:spcPct val="100000"/>
              </a:lnSpc>
              <a:spcBef>
                <a:spcPts val="11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96" b="0" i="0" u="none" strike="noStrike" kern="1200" cap="none" spc="-12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Y</a:t>
            </a:r>
            <a:r>
              <a:rPr kumimoji="0" sz="1496" b="0" i="0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es</a:t>
            </a:r>
            <a:endParaRPr kumimoji="0" sz="14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581478" y="3569624"/>
            <a:ext cx="847612" cy="944265"/>
          </a:xfrm>
          <a:custGeom>
            <a:avLst/>
            <a:gdLst/>
            <a:ahLst/>
            <a:cxnLst/>
            <a:rect l="l" t="t" r="r" b="b"/>
            <a:pathLst>
              <a:path w="991234" h="1104264">
                <a:moveTo>
                  <a:pt x="495515" y="0"/>
                </a:moveTo>
                <a:lnTo>
                  <a:pt x="0" y="552132"/>
                </a:lnTo>
                <a:lnTo>
                  <a:pt x="495515" y="1104264"/>
                </a:lnTo>
                <a:lnTo>
                  <a:pt x="991019" y="552132"/>
                </a:lnTo>
                <a:lnTo>
                  <a:pt x="495515" y="0"/>
                </a:lnTo>
                <a:close/>
              </a:path>
            </a:pathLst>
          </a:custGeom>
          <a:solidFill>
            <a:srgbClr val="C6E6E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581483" y="3569621"/>
            <a:ext cx="847612" cy="944808"/>
          </a:xfrm>
          <a:custGeom>
            <a:avLst/>
            <a:gdLst/>
            <a:ahLst/>
            <a:cxnLst/>
            <a:rect l="l" t="t" r="r" b="b"/>
            <a:pathLst>
              <a:path w="991234" h="1104900">
                <a:moveTo>
                  <a:pt x="0" y="552133"/>
                </a:moveTo>
                <a:lnTo>
                  <a:pt x="495504" y="1104267"/>
                </a:lnTo>
                <a:lnTo>
                  <a:pt x="991009" y="552133"/>
                </a:lnTo>
                <a:lnTo>
                  <a:pt x="495504" y="0"/>
                </a:lnTo>
                <a:lnTo>
                  <a:pt x="0" y="552133"/>
                </a:lnTo>
                <a:close/>
              </a:path>
            </a:pathLst>
          </a:custGeom>
          <a:ln w="94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715702" y="3792813"/>
            <a:ext cx="579373" cy="357077"/>
          </a:xfrm>
          <a:prstGeom prst="rect">
            <a:avLst/>
          </a:prstGeom>
        </p:spPr>
        <p:txBody>
          <a:bodyPr vert="horz" wrap="square" lIns="0" tIns="14661" rIns="0" bIns="0" rtlCol="0">
            <a:spAutoFit/>
          </a:bodyPr>
          <a:lstStyle/>
          <a:p>
            <a:pPr marL="10860" marR="4344" lvl="0" indent="124887" algn="l" defTabSz="914400" rtl="0" eaLnBrk="1" fontAlgn="base" latinLnBrk="0" hangingPunct="1">
              <a:lnSpc>
                <a:spcPct val="100000"/>
              </a:lnSpc>
              <a:spcBef>
                <a:spcPts val="11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112" b="0" i="0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User  expi</a:t>
            </a:r>
            <a:r>
              <a:rPr kumimoji="0" sz="111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r</a:t>
            </a:r>
            <a:r>
              <a:rPr kumimoji="0" sz="1112" b="0" i="0" u="none" strike="noStrike" kern="1200" cap="none" spc="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ed?</a:t>
            </a:r>
            <a:endParaRPr kumimoji="0" sz="111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428902" y="4045791"/>
            <a:ext cx="998564" cy="7059"/>
          </a:xfrm>
          <a:custGeom>
            <a:avLst/>
            <a:gdLst/>
            <a:ahLst/>
            <a:cxnLst/>
            <a:rect l="l" t="t" r="r" b="b"/>
            <a:pathLst>
              <a:path w="1167765" h="8254">
                <a:moveTo>
                  <a:pt x="-18876" y="4006"/>
                </a:moveTo>
                <a:lnTo>
                  <a:pt x="1186162" y="4006"/>
                </a:lnTo>
              </a:path>
            </a:pathLst>
          </a:custGeom>
          <a:ln w="457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376559" y="3984503"/>
            <a:ext cx="136291" cy="135748"/>
          </a:xfrm>
          <a:custGeom>
            <a:avLst/>
            <a:gdLst/>
            <a:ahLst/>
            <a:cxnLst/>
            <a:rect l="l" t="t" r="r" b="b"/>
            <a:pathLst>
              <a:path w="159384" h="158750">
                <a:moveTo>
                  <a:pt x="1079" y="0"/>
                </a:moveTo>
                <a:lnTo>
                  <a:pt x="40182" y="79552"/>
                </a:lnTo>
                <a:lnTo>
                  <a:pt x="0" y="158559"/>
                </a:lnTo>
                <a:lnTo>
                  <a:pt x="159092" y="80365"/>
                </a:lnTo>
                <a:lnTo>
                  <a:pt x="10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809878" y="3744384"/>
            <a:ext cx="338285" cy="244447"/>
          </a:xfrm>
          <a:prstGeom prst="rect">
            <a:avLst/>
          </a:prstGeom>
        </p:spPr>
        <p:txBody>
          <a:bodyPr vert="horz" wrap="square" lIns="0" tIns="14118" rIns="0" bIns="0" rtlCol="0">
            <a:spAutoFit/>
          </a:bodyPr>
          <a:lstStyle/>
          <a:p>
            <a:pPr marL="10860" marR="0" lvl="0" indent="0" algn="l" defTabSz="914400" rtl="0" eaLnBrk="1" fontAlgn="base" latinLnBrk="0" hangingPunct="1">
              <a:lnSpc>
                <a:spcPct val="100000"/>
              </a:lnSpc>
              <a:spcBef>
                <a:spcPts val="11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96" b="0" i="0" u="none" strike="noStrike" kern="1200" cap="none" spc="-12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Y</a:t>
            </a:r>
            <a:r>
              <a:rPr kumimoji="0" sz="1496" b="0" i="0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es</a:t>
            </a:r>
            <a:endParaRPr kumimoji="0" sz="14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155449" y="3227150"/>
            <a:ext cx="270953" cy="244447"/>
          </a:xfrm>
          <a:prstGeom prst="rect">
            <a:avLst/>
          </a:prstGeom>
        </p:spPr>
        <p:txBody>
          <a:bodyPr vert="horz" wrap="square" lIns="0" tIns="14118" rIns="0" bIns="0" rtlCol="0">
            <a:spAutoFit/>
          </a:bodyPr>
          <a:lstStyle/>
          <a:p>
            <a:pPr marL="10860" marR="0" lvl="0" indent="0" algn="l" defTabSz="914400" rtl="0" eaLnBrk="1" fontAlgn="base" latinLnBrk="0" hangingPunct="1">
              <a:lnSpc>
                <a:spcPct val="100000"/>
              </a:lnSpc>
              <a:spcBef>
                <a:spcPts val="11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96" b="0" i="0" u="none" strike="noStrike" kern="1200" cap="none" spc="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No</a:t>
            </a:r>
            <a:endParaRPr kumimoji="0" sz="14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468612" y="4797135"/>
            <a:ext cx="1073497" cy="1121823"/>
          </a:xfrm>
          <a:custGeom>
            <a:avLst/>
            <a:gdLst/>
            <a:ahLst/>
            <a:cxnLst/>
            <a:rect l="l" t="t" r="r" b="b"/>
            <a:pathLst>
              <a:path w="1255395" h="1311909">
                <a:moveTo>
                  <a:pt x="632066" y="0"/>
                </a:moveTo>
                <a:lnTo>
                  <a:pt x="0" y="651687"/>
                </a:lnTo>
                <a:lnTo>
                  <a:pt x="623176" y="1311882"/>
                </a:lnTo>
                <a:lnTo>
                  <a:pt x="1255255" y="660196"/>
                </a:lnTo>
                <a:lnTo>
                  <a:pt x="632066" y="0"/>
                </a:lnTo>
                <a:close/>
              </a:path>
            </a:pathLst>
          </a:custGeom>
          <a:solidFill>
            <a:srgbClr val="C6E6E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468615" y="4797136"/>
            <a:ext cx="1073497" cy="1121823"/>
          </a:xfrm>
          <a:custGeom>
            <a:avLst/>
            <a:gdLst/>
            <a:ahLst/>
            <a:cxnLst/>
            <a:rect l="l" t="t" r="r" b="b"/>
            <a:pathLst>
              <a:path w="1255395" h="1311909">
                <a:moveTo>
                  <a:pt x="0" y="651687"/>
                </a:moveTo>
                <a:lnTo>
                  <a:pt x="623174" y="1311879"/>
                </a:lnTo>
                <a:lnTo>
                  <a:pt x="1255250" y="660191"/>
                </a:lnTo>
                <a:lnTo>
                  <a:pt x="632065" y="0"/>
                </a:lnTo>
                <a:lnTo>
                  <a:pt x="0" y="651687"/>
                </a:lnTo>
                <a:close/>
              </a:path>
            </a:pathLst>
          </a:custGeom>
          <a:ln w="94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675747" y="5158810"/>
            <a:ext cx="660822" cy="357077"/>
          </a:xfrm>
          <a:prstGeom prst="rect">
            <a:avLst/>
          </a:prstGeom>
        </p:spPr>
        <p:txBody>
          <a:bodyPr vert="horz" wrap="square" lIns="0" tIns="14661" rIns="0" bIns="0" rtlCol="0">
            <a:spAutoFit/>
          </a:bodyPr>
          <a:lstStyle/>
          <a:p>
            <a:pPr marL="65702" marR="4344" lvl="0" indent="-55384" algn="l" defTabSz="914400" rtl="0" eaLnBrk="1" fontAlgn="base" latinLnBrk="0" hangingPunct="1">
              <a:lnSpc>
                <a:spcPct val="100000"/>
              </a:lnSpc>
              <a:spcBef>
                <a:spcPts val="11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67" b="0" i="0" u="none" strike="noStrike" kern="1200" cap="none" spc="32" normalizeH="0" baseline="213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P</a:t>
            </a:r>
            <a:r>
              <a:rPr kumimoji="0" sz="1667" b="0" i="0" u="none" strike="noStrike" kern="1200" cap="none" spc="6" normalizeH="0" baseline="213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a</a:t>
            </a:r>
            <a:r>
              <a:rPr kumimoji="0" sz="1112" b="0" i="0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ss</a:t>
            </a:r>
            <a:r>
              <a:rPr kumimoji="0" sz="1112" b="0" i="0" u="none" strike="noStrike" kern="1200" cap="none" spc="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w</a:t>
            </a:r>
            <a:r>
              <a:rPr kumimoji="0" sz="111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ord  </a:t>
            </a:r>
            <a:r>
              <a:rPr kumimoji="0" sz="1667" b="0" i="0" u="none" strike="noStrike" kern="1200" cap="none" spc="6" normalizeH="0" baseline="213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co</a:t>
            </a:r>
            <a:r>
              <a:rPr kumimoji="0" sz="1112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rrect?</a:t>
            </a:r>
            <a:endParaRPr kumimoji="0" sz="111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010406" y="3262937"/>
            <a:ext cx="3258" cy="225342"/>
          </a:xfrm>
          <a:custGeom>
            <a:avLst/>
            <a:gdLst/>
            <a:ahLst/>
            <a:cxnLst/>
            <a:rect l="l" t="t" r="r" b="b"/>
            <a:pathLst>
              <a:path w="3809" h="263525">
                <a:moveTo>
                  <a:pt x="0" y="263240"/>
                </a:moveTo>
                <a:lnTo>
                  <a:pt x="264" y="244373"/>
                </a:lnTo>
                <a:lnTo>
                  <a:pt x="3643" y="0"/>
                </a:lnTo>
              </a:path>
            </a:pathLst>
          </a:custGeom>
          <a:ln w="377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943317" y="3437069"/>
            <a:ext cx="135574" cy="1365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010406" y="4497747"/>
            <a:ext cx="3258" cy="225342"/>
          </a:xfrm>
          <a:custGeom>
            <a:avLst/>
            <a:gdLst/>
            <a:ahLst/>
            <a:cxnLst/>
            <a:rect l="l" t="t" r="r" b="b"/>
            <a:pathLst>
              <a:path w="3809" h="263525">
                <a:moveTo>
                  <a:pt x="0" y="263240"/>
                </a:moveTo>
                <a:lnTo>
                  <a:pt x="264" y="244373"/>
                </a:lnTo>
                <a:lnTo>
                  <a:pt x="3643" y="0"/>
                </a:lnTo>
              </a:path>
            </a:pathLst>
          </a:custGeom>
          <a:ln w="377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943317" y="4671877"/>
            <a:ext cx="135574" cy="1365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140224" y="4511545"/>
            <a:ext cx="270953" cy="244447"/>
          </a:xfrm>
          <a:prstGeom prst="rect">
            <a:avLst/>
          </a:prstGeom>
        </p:spPr>
        <p:txBody>
          <a:bodyPr vert="horz" wrap="square" lIns="0" tIns="14118" rIns="0" bIns="0" rtlCol="0">
            <a:spAutoFit/>
          </a:bodyPr>
          <a:lstStyle/>
          <a:p>
            <a:pPr marL="10860" marR="0" lvl="0" indent="0" algn="l" defTabSz="914400" rtl="0" eaLnBrk="1" fontAlgn="base" latinLnBrk="0" hangingPunct="1">
              <a:lnSpc>
                <a:spcPct val="100000"/>
              </a:lnSpc>
              <a:spcBef>
                <a:spcPts val="11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96" b="0" i="0" u="none" strike="noStrike" kern="1200" cap="none" spc="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No</a:t>
            </a:r>
            <a:endParaRPr kumimoji="0" sz="14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010406" y="5885900"/>
            <a:ext cx="3258" cy="225342"/>
          </a:xfrm>
          <a:custGeom>
            <a:avLst/>
            <a:gdLst/>
            <a:ahLst/>
            <a:cxnLst/>
            <a:rect l="l" t="t" r="r" b="b"/>
            <a:pathLst>
              <a:path w="3809" h="263525">
                <a:moveTo>
                  <a:pt x="0" y="263240"/>
                </a:moveTo>
                <a:lnTo>
                  <a:pt x="264" y="244373"/>
                </a:lnTo>
                <a:lnTo>
                  <a:pt x="3643" y="0"/>
                </a:lnTo>
              </a:path>
            </a:pathLst>
          </a:custGeom>
          <a:ln w="377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943317" y="6060031"/>
            <a:ext cx="135574" cy="1365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045775" y="3682610"/>
            <a:ext cx="2155139" cy="1630608"/>
          </a:xfrm>
          <a:custGeom>
            <a:avLst/>
            <a:gdLst/>
            <a:ahLst/>
            <a:cxnLst/>
            <a:rect l="l" t="t" r="r" b="b"/>
            <a:pathLst>
              <a:path w="2520315" h="1906904">
                <a:moveTo>
                  <a:pt x="1260001" y="0"/>
                </a:moveTo>
                <a:lnTo>
                  <a:pt x="0" y="953262"/>
                </a:lnTo>
                <a:lnTo>
                  <a:pt x="1260001" y="1906511"/>
                </a:lnTo>
                <a:lnTo>
                  <a:pt x="2519993" y="953262"/>
                </a:lnTo>
                <a:lnTo>
                  <a:pt x="1260001" y="0"/>
                </a:lnTo>
                <a:close/>
              </a:path>
            </a:pathLst>
          </a:custGeom>
          <a:solidFill>
            <a:srgbClr val="C6E6E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045775" y="3682610"/>
            <a:ext cx="2155139" cy="1630608"/>
          </a:xfrm>
          <a:custGeom>
            <a:avLst/>
            <a:gdLst/>
            <a:ahLst/>
            <a:cxnLst/>
            <a:rect l="l" t="t" r="r" b="b"/>
            <a:pathLst>
              <a:path w="2520315" h="1906904">
                <a:moveTo>
                  <a:pt x="0" y="953256"/>
                </a:moveTo>
                <a:lnTo>
                  <a:pt x="1259997" y="1906512"/>
                </a:lnTo>
                <a:lnTo>
                  <a:pt x="2519994" y="953256"/>
                </a:lnTo>
                <a:lnTo>
                  <a:pt x="1259997" y="0"/>
                </a:lnTo>
                <a:lnTo>
                  <a:pt x="0" y="953256"/>
                </a:lnTo>
                <a:close/>
              </a:path>
            </a:pathLst>
          </a:custGeom>
          <a:ln w="94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381732" y="4131778"/>
            <a:ext cx="1483457" cy="699351"/>
          </a:xfrm>
          <a:prstGeom prst="rect">
            <a:avLst/>
          </a:prstGeom>
        </p:spPr>
        <p:txBody>
          <a:bodyPr vert="horz" wrap="square" lIns="0" tIns="14661" rIns="0" bIns="0" rtlCol="0">
            <a:spAutoFit/>
          </a:bodyPr>
          <a:lstStyle/>
          <a:p>
            <a:pPr marL="10317" marR="4344" lvl="0" indent="0" algn="ctr" defTabSz="914400" rtl="0" eaLnBrk="1" fontAlgn="base" latinLnBrk="0" hangingPunct="1">
              <a:lnSpc>
                <a:spcPct val="100000"/>
              </a:lnSpc>
              <a:spcBef>
                <a:spcPts val="11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112" b="0" i="0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User exists </a:t>
            </a:r>
            <a:r>
              <a:rPr kumimoji="0" sz="1112" b="0" i="0" u="none" strike="noStrike" kern="1200" cap="none" spc="2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AND  </a:t>
            </a:r>
            <a:r>
              <a:rPr kumimoji="0" sz="1112" b="0" i="0" u="none" strike="noStrike" kern="1200" cap="none" spc="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Password </a:t>
            </a:r>
            <a:r>
              <a:rPr kumimoji="0" sz="1112" b="0" i="0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correct</a:t>
            </a:r>
            <a:r>
              <a:rPr kumimoji="0" sz="1112" b="0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1112" b="0" i="0" u="none" strike="noStrike" kern="1200" cap="none" spc="2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AND  </a:t>
            </a:r>
            <a:r>
              <a:rPr kumimoji="0" sz="1112" b="0" i="0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User not locked </a:t>
            </a:r>
            <a:r>
              <a:rPr kumimoji="0" sz="1112" b="0" i="0" u="none" strike="noStrike" kern="1200" cap="none" spc="2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AND  </a:t>
            </a:r>
            <a:r>
              <a:rPr kumimoji="0" sz="1112" b="0" i="0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User not</a:t>
            </a:r>
            <a:r>
              <a:rPr kumimoji="0" sz="1112" b="0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1112" b="0" i="0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expired?</a:t>
            </a:r>
            <a:endParaRPr kumimoji="0" sz="111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3967355" y="4086140"/>
            <a:ext cx="807430" cy="807430"/>
          </a:xfrm>
          <a:custGeom>
            <a:avLst/>
            <a:gdLst/>
            <a:ahLst/>
            <a:cxnLst/>
            <a:rect l="l" t="t" r="r" b="b"/>
            <a:pathLst>
              <a:path w="944245" h="944245">
                <a:moveTo>
                  <a:pt x="802246" y="0"/>
                </a:moveTo>
                <a:lnTo>
                  <a:pt x="141566" y="0"/>
                </a:lnTo>
                <a:lnTo>
                  <a:pt x="96822" y="7217"/>
                </a:lnTo>
                <a:lnTo>
                  <a:pt x="57961" y="27316"/>
                </a:lnTo>
                <a:lnTo>
                  <a:pt x="27315" y="57963"/>
                </a:lnTo>
                <a:lnTo>
                  <a:pt x="7217" y="96828"/>
                </a:lnTo>
                <a:lnTo>
                  <a:pt x="0" y="141579"/>
                </a:lnTo>
                <a:lnTo>
                  <a:pt x="0" y="802246"/>
                </a:lnTo>
                <a:lnTo>
                  <a:pt x="7217" y="846997"/>
                </a:lnTo>
                <a:lnTo>
                  <a:pt x="27315" y="885862"/>
                </a:lnTo>
                <a:lnTo>
                  <a:pt x="57961" y="916509"/>
                </a:lnTo>
                <a:lnTo>
                  <a:pt x="96822" y="936608"/>
                </a:lnTo>
                <a:lnTo>
                  <a:pt x="141566" y="943825"/>
                </a:lnTo>
                <a:lnTo>
                  <a:pt x="802246" y="943825"/>
                </a:lnTo>
                <a:lnTo>
                  <a:pt x="846990" y="936608"/>
                </a:lnTo>
                <a:lnTo>
                  <a:pt x="885852" y="916509"/>
                </a:lnTo>
                <a:lnTo>
                  <a:pt x="916497" y="885862"/>
                </a:lnTo>
                <a:lnTo>
                  <a:pt x="936595" y="846997"/>
                </a:lnTo>
                <a:lnTo>
                  <a:pt x="943813" y="802246"/>
                </a:lnTo>
                <a:lnTo>
                  <a:pt x="943813" y="141579"/>
                </a:lnTo>
                <a:lnTo>
                  <a:pt x="936595" y="96828"/>
                </a:lnTo>
                <a:lnTo>
                  <a:pt x="916497" y="57963"/>
                </a:lnTo>
                <a:lnTo>
                  <a:pt x="885852" y="27316"/>
                </a:lnTo>
                <a:lnTo>
                  <a:pt x="846990" y="7217"/>
                </a:lnTo>
                <a:lnTo>
                  <a:pt x="802246" y="0"/>
                </a:lnTo>
                <a:close/>
              </a:path>
            </a:pathLst>
          </a:custGeom>
          <a:solidFill>
            <a:srgbClr val="C6E6E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3967351" y="4086143"/>
            <a:ext cx="807430" cy="807430"/>
          </a:xfrm>
          <a:custGeom>
            <a:avLst/>
            <a:gdLst/>
            <a:ahLst/>
            <a:cxnLst/>
            <a:rect l="l" t="t" r="r" b="b"/>
            <a:pathLst>
              <a:path w="944245" h="944245">
                <a:moveTo>
                  <a:pt x="0" y="802245"/>
                </a:moveTo>
                <a:lnTo>
                  <a:pt x="0" y="141572"/>
                </a:lnTo>
                <a:lnTo>
                  <a:pt x="7217" y="96825"/>
                </a:lnTo>
                <a:lnTo>
                  <a:pt x="27316" y="57962"/>
                </a:lnTo>
                <a:lnTo>
                  <a:pt x="57962" y="27316"/>
                </a:lnTo>
                <a:lnTo>
                  <a:pt x="96825" y="7217"/>
                </a:lnTo>
                <a:lnTo>
                  <a:pt x="141572" y="0"/>
                </a:lnTo>
                <a:lnTo>
                  <a:pt x="802245" y="0"/>
                </a:lnTo>
                <a:lnTo>
                  <a:pt x="846992" y="7217"/>
                </a:lnTo>
                <a:lnTo>
                  <a:pt x="885855" y="27316"/>
                </a:lnTo>
                <a:lnTo>
                  <a:pt x="916502" y="57962"/>
                </a:lnTo>
                <a:lnTo>
                  <a:pt x="936600" y="96825"/>
                </a:lnTo>
                <a:lnTo>
                  <a:pt x="943818" y="141572"/>
                </a:lnTo>
                <a:lnTo>
                  <a:pt x="943818" y="802245"/>
                </a:lnTo>
                <a:lnTo>
                  <a:pt x="936600" y="846992"/>
                </a:lnTo>
                <a:lnTo>
                  <a:pt x="916502" y="885855"/>
                </a:lnTo>
                <a:lnTo>
                  <a:pt x="885855" y="916502"/>
                </a:lnTo>
                <a:lnTo>
                  <a:pt x="846992" y="936600"/>
                </a:lnTo>
                <a:lnTo>
                  <a:pt x="802245" y="943818"/>
                </a:lnTo>
                <a:lnTo>
                  <a:pt x="141572" y="943818"/>
                </a:lnTo>
                <a:lnTo>
                  <a:pt x="96825" y="936600"/>
                </a:lnTo>
                <a:lnTo>
                  <a:pt x="57962" y="916502"/>
                </a:lnTo>
                <a:lnTo>
                  <a:pt x="27316" y="885855"/>
                </a:lnTo>
                <a:lnTo>
                  <a:pt x="7217" y="846992"/>
                </a:lnTo>
                <a:lnTo>
                  <a:pt x="0" y="802245"/>
                </a:lnTo>
                <a:close/>
              </a:path>
            </a:pathLst>
          </a:custGeom>
          <a:ln w="94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144580" y="4236694"/>
            <a:ext cx="452856" cy="485789"/>
          </a:xfrm>
          <a:prstGeom prst="rect">
            <a:avLst/>
          </a:prstGeom>
        </p:spPr>
        <p:txBody>
          <a:bodyPr vert="horz" wrap="square" lIns="0" tIns="23891" rIns="0" bIns="0" rtlCol="0">
            <a:spAutoFit/>
          </a:bodyPr>
          <a:lstStyle/>
          <a:p>
            <a:pPr marL="10860" marR="4344" lvl="0" indent="0" algn="l" defTabSz="914400" rtl="0" eaLnBrk="1" fontAlgn="base" latinLnBrk="0" hangingPunct="1">
              <a:lnSpc>
                <a:spcPts val="1779"/>
              </a:lnSpc>
              <a:spcBef>
                <a:spcPts val="187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96" b="0" i="0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Error  page</a:t>
            </a:r>
            <a:endParaRPr kumimoji="0" sz="14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3192569" y="4490274"/>
            <a:ext cx="672225" cy="4887"/>
          </a:xfrm>
          <a:custGeom>
            <a:avLst/>
            <a:gdLst/>
            <a:ahLst/>
            <a:cxnLst/>
            <a:rect l="l" t="t" r="r" b="b"/>
            <a:pathLst>
              <a:path w="786129" h="5714">
                <a:moveTo>
                  <a:pt x="-18876" y="2741"/>
                </a:moveTo>
                <a:lnTo>
                  <a:pt x="804661" y="2741"/>
                </a:lnTo>
              </a:path>
            </a:pathLst>
          </a:custGeom>
          <a:ln w="432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3813993" y="4422828"/>
            <a:ext cx="136291" cy="135748"/>
          </a:xfrm>
          <a:custGeom>
            <a:avLst/>
            <a:gdLst/>
            <a:ahLst/>
            <a:cxnLst/>
            <a:rect l="l" t="t" r="r" b="b"/>
            <a:pathLst>
              <a:path w="159385" h="158750">
                <a:moveTo>
                  <a:pt x="0" y="0"/>
                </a:moveTo>
                <a:lnTo>
                  <a:pt x="40182" y="79006"/>
                </a:lnTo>
                <a:lnTo>
                  <a:pt x="1104" y="158559"/>
                </a:lnTo>
                <a:lnTo>
                  <a:pt x="159105" y="7816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3412134" y="4188270"/>
            <a:ext cx="269867" cy="244447"/>
          </a:xfrm>
          <a:prstGeom prst="rect">
            <a:avLst/>
          </a:prstGeom>
        </p:spPr>
        <p:txBody>
          <a:bodyPr vert="horz" wrap="square" lIns="0" tIns="14118" rIns="0" bIns="0" rtlCol="0">
            <a:spAutoFit/>
          </a:bodyPr>
          <a:lstStyle/>
          <a:p>
            <a:pPr marL="10860" marR="0" lvl="0" indent="0" algn="l" defTabSz="914400" rtl="0" eaLnBrk="1" fontAlgn="base" latinLnBrk="0" hangingPunct="1">
              <a:lnSpc>
                <a:spcPct val="100000"/>
              </a:lnSpc>
              <a:spcBef>
                <a:spcPts val="11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96" b="0" i="0" u="none" strike="noStrike" kern="1200" cap="none" spc="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No</a:t>
            </a:r>
            <a:endParaRPr kumimoji="0" sz="14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2120358" y="5304813"/>
            <a:ext cx="3258" cy="225342"/>
          </a:xfrm>
          <a:custGeom>
            <a:avLst/>
            <a:gdLst/>
            <a:ahLst/>
            <a:cxnLst/>
            <a:rect l="l" t="t" r="r" b="b"/>
            <a:pathLst>
              <a:path w="3810" h="263525">
                <a:moveTo>
                  <a:pt x="0" y="263240"/>
                </a:moveTo>
                <a:lnTo>
                  <a:pt x="254" y="244373"/>
                </a:lnTo>
                <a:lnTo>
                  <a:pt x="3633" y="0"/>
                </a:lnTo>
              </a:path>
            </a:pathLst>
          </a:custGeom>
          <a:ln w="377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2053262" y="5478940"/>
            <a:ext cx="135574" cy="1365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967490" y="5592567"/>
            <a:ext cx="338285" cy="244447"/>
          </a:xfrm>
          <a:prstGeom prst="rect">
            <a:avLst/>
          </a:prstGeom>
        </p:spPr>
        <p:txBody>
          <a:bodyPr vert="horz" wrap="square" lIns="0" tIns="14118" rIns="0" bIns="0" rtlCol="0">
            <a:spAutoFit/>
          </a:bodyPr>
          <a:lstStyle/>
          <a:p>
            <a:pPr marL="10860" marR="0" lvl="0" indent="0" algn="l" defTabSz="914400" rtl="0" eaLnBrk="1" fontAlgn="base" latinLnBrk="0" hangingPunct="1">
              <a:lnSpc>
                <a:spcPct val="100000"/>
              </a:lnSpc>
              <a:spcBef>
                <a:spcPts val="11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96" b="0" i="0" u="none" strike="noStrike" kern="1200" cap="none" spc="-12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Y</a:t>
            </a:r>
            <a:r>
              <a:rPr kumimoji="0" sz="1496" b="0" i="0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es</a:t>
            </a:r>
            <a:endParaRPr kumimoji="0" sz="14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5417729" y="911172"/>
            <a:ext cx="2489079" cy="5248026"/>
          </a:xfrm>
          <a:custGeom>
            <a:avLst/>
            <a:gdLst/>
            <a:ahLst/>
            <a:cxnLst/>
            <a:rect l="l" t="t" r="r" b="b"/>
            <a:pathLst>
              <a:path w="2910840" h="6137275">
                <a:moveTo>
                  <a:pt x="0" y="6136715"/>
                </a:moveTo>
                <a:lnTo>
                  <a:pt x="2910301" y="0"/>
                </a:lnTo>
              </a:path>
            </a:pathLst>
          </a:custGeom>
          <a:ln w="113258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6099666" y="5925670"/>
            <a:ext cx="338285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860" marR="0" lvl="0" indent="0" algn="l" defTabSz="914400" rtl="0" eaLnBrk="1" fontAlgn="base" latinLnBrk="0" hangingPunct="1">
              <a:lnSpc>
                <a:spcPts val="1766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96" b="0" i="0" u="none" strike="noStrike" kern="1200" cap="none" spc="-12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Y</a:t>
            </a:r>
            <a:r>
              <a:rPr kumimoji="0" sz="1496" b="0" i="0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es</a:t>
            </a:r>
            <a:endParaRPr kumimoji="0" sz="14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13644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27437" y="1175698"/>
            <a:ext cx="251949" cy="251949"/>
          </a:xfrm>
          <a:custGeom>
            <a:avLst/>
            <a:gdLst/>
            <a:ahLst/>
            <a:cxnLst/>
            <a:rect l="l" t="t" r="r" b="b"/>
            <a:pathLst>
              <a:path w="294640" h="294640">
                <a:moveTo>
                  <a:pt x="0" y="0"/>
                </a:moveTo>
                <a:lnTo>
                  <a:pt x="73621" y="147231"/>
                </a:lnTo>
                <a:lnTo>
                  <a:pt x="0" y="294462"/>
                </a:lnTo>
                <a:lnTo>
                  <a:pt x="294474" y="147231"/>
                </a:lnTo>
                <a:lnTo>
                  <a:pt x="0" y="0"/>
                </a:lnTo>
                <a:close/>
              </a:path>
            </a:pathLst>
          </a:custGeom>
          <a:solidFill>
            <a:srgbClr val="263D0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517681" y="833667"/>
            <a:ext cx="403987" cy="403987"/>
          </a:xfrm>
          <a:custGeom>
            <a:avLst/>
            <a:gdLst/>
            <a:ahLst/>
            <a:cxnLst/>
            <a:rect l="l" t="t" r="r" b="b"/>
            <a:pathLst>
              <a:path w="472440" h="472440">
                <a:moveTo>
                  <a:pt x="235954" y="0"/>
                </a:moveTo>
                <a:lnTo>
                  <a:pt x="190888" y="4319"/>
                </a:lnTo>
                <a:lnTo>
                  <a:pt x="147162" y="17278"/>
                </a:lnTo>
                <a:lnTo>
                  <a:pt x="106120" y="38876"/>
                </a:lnTo>
                <a:lnTo>
                  <a:pt x="69103" y="69113"/>
                </a:lnTo>
                <a:lnTo>
                  <a:pt x="38870" y="106125"/>
                </a:lnTo>
                <a:lnTo>
                  <a:pt x="17275" y="147165"/>
                </a:lnTo>
                <a:lnTo>
                  <a:pt x="4318" y="190888"/>
                </a:lnTo>
                <a:lnTo>
                  <a:pt x="0" y="235954"/>
                </a:lnTo>
                <a:lnTo>
                  <a:pt x="4318" y="281021"/>
                </a:lnTo>
                <a:lnTo>
                  <a:pt x="17275" y="324747"/>
                </a:lnTo>
                <a:lnTo>
                  <a:pt x="38870" y="365789"/>
                </a:lnTo>
                <a:lnTo>
                  <a:pt x="69103" y="402805"/>
                </a:lnTo>
                <a:lnTo>
                  <a:pt x="106120" y="433038"/>
                </a:lnTo>
                <a:lnTo>
                  <a:pt x="147162" y="454633"/>
                </a:lnTo>
                <a:lnTo>
                  <a:pt x="190888" y="467590"/>
                </a:lnTo>
                <a:lnTo>
                  <a:pt x="235954" y="471909"/>
                </a:lnTo>
                <a:lnTo>
                  <a:pt x="281021" y="467590"/>
                </a:lnTo>
                <a:lnTo>
                  <a:pt x="324744" y="454633"/>
                </a:lnTo>
                <a:lnTo>
                  <a:pt x="365783" y="433038"/>
                </a:lnTo>
                <a:lnTo>
                  <a:pt x="402796" y="402805"/>
                </a:lnTo>
                <a:lnTo>
                  <a:pt x="433033" y="365789"/>
                </a:lnTo>
                <a:lnTo>
                  <a:pt x="454631" y="324747"/>
                </a:lnTo>
                <a:lnTo>
                  <a:pt x="467590" y="281021"/>
                </a:lnTo>
                <a:lnTo>
                  <a:pt x="471909" y="235954"/>
                </a:lnTo>
                <a:lnTo>
                  <a:pt x="467590" y="190888"/>
                </a:lnTo>
                <a:lnTo>
                  <a:pt x="454631" y="147165"/>
                </a:lnTo>
                <a:lnTo>
                  <a:pt x="433033" y="106125"/>
                </a:lnTo>
                <a:lnTo>
                  <a:pt x="402796" y="69113"/>
                </a:lnTo>
                <a:lnTo>
                  <a:pt x="365783" y="38876"/>
                </a:lnTo>
                <a:lnTo>
                  <a:pt x="324744" y="17278"/>
                </a:lnTo>
                <a:lnTo>
                  <a:pt x="281021" y="4319"/>
                </a:lnTo>
                <a:lnTo>
                  <a:pt x="235954" y="0"/>
                </a:lnTo>
                <a:close/>
              </a:path>
            </a:pathLst>
          </a:custGeom>
          <a:solidFill>
            <a:srgbClr val="263D0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517677" y="833669"/>
            <a:ext cx="403987" cy="403987"/>
          </a:xfrm>
          <a:custGeom>
            <a:avLst/>
            <a:gdLst/>
            <a:ahLst/>
            <a:cxnLst/>
            <a:rect l="l" t="t" r="r" b="b"/>
            <a:pathLst>
              <a:path w="472440" h="472440">
                <a:moveTo>
                  <a:pt x="402805" y="69109"/>
                </a:moveTo>
                <a:lnTo>
                  <a:pt x="433040" y="106124"/>
                </a:lnTo>
                <a:lnTo>
                  <a:pt x="454636" y="147164"/>
                </a:lnTo>
                <a:lnTo>
                  <a:pt x="467594" y="190888"/>
                </a:lnTo>
                <a:lnTo>
                  <a:pt x="471913" y="235954"/>
                </a:lnTo>
                <a:lnTo>
                  <a:pt x="467594" y="281021"/>
                </a:lnTo>
                <a:lnTo>
                  <a:pt x="454636" y="324745"/>
                </a:lnTo>
                <a:lnTo>
                  <a:pt x="433040" y="365786"/>
                </a:lnTo>
                <a:lnTo>
                  <a:pt x="402805" y="402803"/>
                </a:lnTo>
                <a:lnTo>
                  <a:pt x="365790" y="433038"/>
                </a:lnTo>
                <a:lnTo>
                  <a:pt x="324749" y="454634"/>
                </a:lnTo>
                <a:lnTo>
                  <a:pt x="281024" y="467592"/>
                </a:lnTo>
                <a:lnTo>
                  <a:pt x="235956" y="471911"/>
                </a:lnTo>
                <a:lnTo>
                  <a:pt x="190889" y="467592"/>
                </a:lnTo>
                <a:lnTo>
                  <a:pt x="147164" y="454634"/>
                </a:lnTo>
                <a:lnTo>
                  <a:pt x="106123" y="433038"/>
                </a:lnTo>
                <a:lnTo>
                  <a:pt x="69108" y="402803"/>
                </a:lnTo>
                <a:lnTo>
                  <a:pt x="38873" y="365786"/>
                </a:lnTo>
                <a:lnTo>
                  <a:pt x="17277" y="324745"/>
                </a:lnTo>
                <a:lnTo>
                  <a:pt x="4319" y="281021"/>
                </a:lnTo>
                <a:lnTo>
                  <a:pt x="0" y="235954"/>
                </a:lnTo>
                <a:lnTo>
                  <a:pt x="4319" y="190888"/>
                </a:lnTo>
                <a:lnTo>
                  <a:pt x="17277" y="147164"/>
                </a:lnTo>
                <a:lnTo>
                  <a:pt x="38873" y="106124"/>
                </a:lnTo>
                <a:lnTo>
                  <a:pt x="69108" y="69109"/>
                </a:lnTo>
                <a:lnTo>
                  <a:pt x="106123" y="38874"/>
                </a:lnTo>
                <a:lnTo>
                  <a:pt x="147164" y="17277"/>
                </a:lnTo>
                <a:lnTo>
                  <a:pt x="190889" y="4319"/>
                </a:lnTo>
                <a:lnTo>
                  <a:pt x="235956" y="0"/>
                </a:lnTo>
                <a:lnTo>
                  <a:pt x="281024" y="4319"/>
                </a:lnTo>
                <a:lnTo>
                  <a:pt x="324749" y="17277"/>
                </a:lnTo>
                <a:lnTo>
                  <a:pt x="365790" y="38874"/>
                </a:lnTo>
                <a:lnTo>
                  <a:pt x="402805" y="69109"/>
                </a:lnTo>
              </a:path>
            </a:pathLst>
          </a:custGeom>
          <a:ln w="94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65578" y="924651"/>
            <a:ext cx="108055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167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96" b="1" i="0" u="none" strike="noStrike" kern="1200" cap="none" spc="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1</a:t>
            </a:r>
            <a:endParaRPr kumimoji="0" sz="14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428902" y="5361308"/>
            <a:ext cx="998564" cy="7059"/>
          </a:xfrm>
          <a:custGeom>
            <a:avLst/>
            <a:gdLst/>
            <a:ahLst/>
            <a:cxnLst/>
            <a:rect l="l" t="t" r="r" b="b"/>
            <a:pathLst>
              <a:path w="1167765" h="8254">
                <a:moveTo>
                  <a:pt x="-18876" y="4006"/>
                </a:moveTo>
                <a:lnTo>
                  <a:pt x="1186162" y="4006"/>
                </a:lnTo>
              </a:path>
            </a:pathLst>
          </a:custGeom>
          <a:ln w="457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376559" y="5300023"/>
            <a:ext cx="136291" cy="135748"/>
          </a:xfrm>
          <a:custGeom>
            <a:avLst/>
            <a:gdLst/>
            <a:ahLst/>
            <a:cxnLst/>
            <a:rect l="l" t="t" r="r" b="b"/>
            <a:pathLst>
              <a:path w="159384" h="158750">
                <a:moveTo>
                  <a:pt x="1079" y="0"/>
                </a:moveTo>
                <a:lnTo>
                  <a:pt x="40182" y="79552"/>
                </a:lnTo>
                <a:lnTo>
                  <a:pt x="0" y="158559"/>
                </a:lnTo>
                <a:lnTo>
                  <a:pt x="159092" y="80365"/>
                </a:lnTo>
                <a:lnTo>
                  <a:pt x="10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09879" y="5059905"/>
            <a:ext cx="269867" cy="244447"/>
          </a:xfrm>
          <a:prstGeom prst="rect">
            <a:avLst/>
          </a:prstGeom>
        </p:spPr>
        <p:txBody>
          <a:bodyPr vert="horz" wrap="square" lIns="0" tIns="14118" rIns="0" bIns="0" rtlCol="0">
            <a:spAutoFit/>
          </a:bodyPr>
          <a:lstStyle/>
          <a:p>
            <a:pPr marL="10860" marR="0" lvl="0" indent="0" algn="l" defTabSz="914400" rtl="0" eaLnBrk="1" fontAlgn="base" latinLnBrk="0" hangingPunct="1">
              <a:lnSpc>
                <a:spcPct val="100000"/>
              </a:lnSpc>
              <a:spcBef>
                <a:spcPts val="11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96" b="0" i="0" u="none" strike="noStrike" kern="1200" cap="none" spc="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No</a:t>
            </a:r>
            <a:endParaRPr kumimoji="0" sz="14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07206" y="1416001"/>
            <a:ext cx="4059958" cy="2369057"/>
          </a:xfrm>
          <a:prstGeom prst="rect">
            <a:avLst/>
          </a:prstGeom>
        </p:spPr>
        <p:txBody>
          <a:bodyPr vert="horz" wrap="square" lIns="0" tIns="7059" rIns="0" bIns="0" rtlCol="0">
            <a:spAutoFit/>
          </a:bodyPr>
          <a:lstStyle/>
          <a:p>
            <a:pPr marL="228598" marR="820456" lvl="0" indent="0" algn="l" defTabSz="914400" rtl="0" eaLnBrk="1" fontAlgn="base" latinLnBrk="0" hangingPunct="1">
              <a:lnSpc>
                <a:spcPct val="101699"/>
              </a:lnSpc>
              <a:spcBef>
                <a:spcPts val="56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Preventing timing side  channels (black</a:t>
            </a:r>
            <a:r>
              <a:rPr kumimoji="0" sz="2394" b="0" i="0" u="none" strike="noStrike" kern="1200" cap="none" spc="-1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 </a:t>
            </a:r>
            <a:r>
              <a:rPr kumimoji="0" sz="2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box)</a:t>
            </a:r>
            <a:endParaRPr kumimoji="0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宋体" charset="0"/>
              <a:cs typeface="Tahoma"/>
            </a:endParaRPr>
          </a:p>
          <a:p>
            <a:pPr marL="228598" marR="4344" lvl="0" indent="-218281" algn="l" defTabSz="914400" rtl="0" eaLnBrk="1" fontAlgn="base" latinLnBrk="0" hangingPunct="1">
              <a:lnSpc>
                <a:spcPct val="101699"/>
              </a:lnSpc>
              <a:spcBef>
                <a:spcPts val="637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591" b="0" i="0" u="none" strike="noStrike" kern="1200" cap="none" spc="6" normalizeH="0" baseline="595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ebdings"/>
                <a:ea typeface="宋体" charset="0"/>
                <a:cs typeface="Webdings"/>
              </a:rPr>
              <a:t></a:t>
            </a:r>
            <a:r>
              <a:rPr kumimoji="0" sz="2394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Change </a:t>
            </a:r>
            <a:r>
              <a:rPr kumimoji="0" sz="2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control flow </a:t>
            </a:r>
            <a:r>
              <a:rPr kumimoji="0" sz="2394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so </a:t>
            </a:r>
            <a:r>
              <a:rPr kumimoji="0" sz="2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that  paths have </a:t>
            </a:r>
            <a:r>
              <a:rPr kumimoji="0" sz="2394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same </a:t>
            </a:r>
            <a:r>
              <a:rPr kumimoji="0" sz="2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execution  time, e.g.</a:t>
            </a:r>
            <a:endParaRPr kumimoji="0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宋体" charset="0"/>
              <a:cs typeface="Tahoma"/>
            </a:endParaRPr>
          </a:p>
          <a:p>
            <a:pPr marL="326879" marR="0" lvl="0" indent="0" algn="l" defTabSz="914400" rtl="0" eaLnBrk="1" fontAlgn="base" latinLnBrk="0" hangingPunct="1">
              <a:lnSpc>
                <a:spcPct val="100000"/>
              </a:lnSpc>
              <a:spcBef>
                <a:spcPts val="56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207" b="0" i="0" u="none" strike="noStrike" kern="1200" cap="none" spc="6" normalizeH="0" baseline="5555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ebdings"/>
                <a:ea typeface="宋体" charset="0"/>
                <a:cs typeface="Webdings"/>
              </a:rPr>
              <a:t></a:t>
            </a:r>
            <a:r>
              <a:rPr kumimoji="0" sz="2138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Delay short </a:t>
            </a:r>
            <a:r>
              <a:rPr kumimoji="0" sz="2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control</a:t>
            </a:r>
            <a:r>
              <a:rPr kumimoji="0" sz="2138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 </a:t>
            </a:r>
            <a:r>
              <a:rPr kumimoji="0" sz="2138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paths</a:t>
            </a:r>
            <a:endParaRPr kumimoji="0" sz="21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宋体" charset="0"/>
              <a:cs typeface="Tahom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589557" y="1091925"/>
            <a:ext cx="847612" cy="944808"/>
          </a:xfrm>
          <a:custGeom>
            <a:avLst/>
            <a:gdLst/>
            <a:ahLst/>
            <a:cxnLst/>
            <a:rect l="l" t="t" r="r" b="b"/>
            <a:pathLst>
              <a:path w="991234" h="1104900">
                <a:moveTo>
                  <a:pt x="495503" y="0"/>
                </a:moveTo>
                <a:lnTo>
                  <a:pt x="0" y="552145"/>
                </a:lnTo>
                <a:lnTo>
                  <a:pt x="495503" y="1104277"/>
                </a:lnTo>
                <a:lnTo>
                  <a:pt x="991006" y="552145"/>
                </a:lnTo>
                <a:lnTo>
                  <a:pt x="495503" y="0"/>
                </a:lnTo>
                <a:close/>
              </a:path>
            </a:pathLst>
          </a:custGeom>
          <a:solidFill>
            <a:srgbClr val="C6E6E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589554" y="1091930"/>
            <a:ext cx="847612" cy="944808"/>
          </a:xfrm>
          <a:custGeom>
            <a:avLst/>
            <a:gdLst/>
            <a:ahLst/>
            <a:cxnLst/>
            <a:rect l="l" t="t" r="r" b="b"/>
            <a:pathLst>
              <a:path w="991234" h="1104900">
                <a:moveTo>
                  <a:pt x="0" y="552133"/>
                </a:moveTo>
                <a:lnTo>
                  <a:pt x="495504" y="1104267"/>
                </a:lnTo>
                <a:lnTo>
                  <a:pt x="991009" y="552133"/>
                </a:lnTo>
                <a:lnTo>
                  <a:pt x="495504" y="0"/>
                </a:lnTo>
                <a:lnTo>
                  <a:pt x="0" y="552133"/>
                </a:lnTo>
                <a:close/>
              </a:path>
            </a:pathLst>
          </a:custGeom>
          <a:ln w="94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776342" y="1363539"/>
            <a:ext cx="474033" cy="357077"/>
          </a:xfrm>
          <a:prstGeom prst="rect">
            <a:avLst/>
          </a:prstGeom>
        </p:spPr>
        <p:txBody>
          <a:bodyPr vert="horz" wrap="square" lIns="0" tIns="14661" rIns="0" bIns="0" rtlCol="0">
            <a:spAutoFit/>
          </a:bodyPr>
          <a:lstStyle/>
          <a:p>
            <a:pPr marL="10860" marR="4344" lvl="0" indent="72217" algn="l" defTabSz="914400" rtl="0" eaLnBrk="1" fontAlgn="base" latinLnBrk="0" hangingPunct="1">
              <a:lnSpc>
                <a:spcPct val="100000"/>
              </a:lnSpc>
              <a:spcBef>
                <a:spcPts val="11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112" b="0" i="0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User  exis</a:t>
            </a:r>
            <a:r>
              <a:rPr kumimoji="0" sz="111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t</a:t>
            </a:r>
            <a:r>
              <a:rPr kumimoji="0" sz="1112" b="0" i="0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s?</a:t>
            </a:r>
            <a:endParaRPr kumimoji="0" sz="111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163335" y="1156498"/>
            <a:ext cx="807430" cy="807430"/>
          </a:xfrm>
          <a:custGeom>
            <a:avLst/>
            <a:gdLst/>
            <a:ahLst/>
            <a:cxnLst/>
            <a:rect l="l" t="t" r="r" b="b"/>
            <a:pathLst>
              <a:path w="944245" h="944244">
                <a:moveTo>
                  <a:pt x="802246" y="0"/>
                </a:moveTo>
                <a:lnTo>
                  <a:pt x="141566" y="0"/>
                </a:lnTo>
                <a:lnTo>
                  <a:pt x="96817" y="7217"/>
                </a:lnTo>
                <a:lnTo>
                  <a:pt x="57955" y="27315"/>
                </a:lnTo>
                <a:lnTo>
                  <a:pt x="27311" y="57961"/>
                </a:lnTo>
                <a:lnTo>
                  <a:pt x="7216" y="96822"/>
                </a:lnTo>
                <a:lnTo>
                  <a:pt x="0" y="141566"/>
                </a:lnTo>
                <a:lnTo>
                  <a:pt x="0" y="802246"/>
                </a:lnTo>
                <a:lnTo>
                  <a:pt x="7217" y="846990"/>
                </a:lnTo>
                <a:lnTo>
                  <a:pt x="27315" y="885852"/>
                </a:lnTo>
                <a:lnTo>
                  <a:pt x="57961" y="916497"/>
                </a:lnTo>
                <a:lnTo>
                  <a:pt x="96822" y="936595"/>
                </a:lnTo>
                <a:lnTo>
                  <a:pt x="141566" y="943813"/>
                </a:lnTo>
                <a:lnTo>
                  <a:pt x="802246" y="943813"/>
                </a:lnTo>
                <a:lnTo>
                  <a:pt x="846990" y="936595"/>
                </a:lnTo>
                <a:lnTo>
                  <a:pt x="885852" y="916497"/>
                </a:lnTo>
                <a:lnTo>
                  <a:pt x="916497" y="885852"/>
                </a:lnTo>
                <a:lnTo>
                  <a:pt x="936595" y="846990"/>
                </a:lnTo>
                <a:lnTo>
                  <a:pt x="943813" y="802246"/>
                </a:lnTo>
                <a:lnTo>
                  <a:pt x="943813" y="141566"/>
                </a:lnTo>
                <a:lnTo>
                  <a:pt x="936595" y="96822"/>
                </a:lnTo>
                <a:lnTo>
                  <a:pt x="916497" y="57961"/>
                </a:lnTo>
                <a:lnTo>
                  <a:pt x="885852" y="27315"/>
                </a:lnTo>
                <a:lnTo>
                  <a:pt x="846990" y="7217"/>
                </a:lnTo>
                <a:lnTo>
                  <a:pt x="802246" y="0"/>
                </a:lnTo>
                <a:close/>
              </a:path>
            </a:pathLst>
          </a:custGeom>
          <a:solidFill>
            <a:srgbClr val="C6E6E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163331" y="1156495"/>
            <a:ext cx="807430" cy="807430"/>
          </a:xfrm>
          <a:custGeom>
            <a:avLst/>
            <a:gdLst/>
            <a:ahLst/>
            <a:cxnLst/>
            <a:rect l="l" t="t" r="r" b="b"/>
            <a:pathLst>
              <a:path w="944245" h="944244">
                <a:moveTo>
                  <a:pt x="0" y="802245"/>
                </a:moveTo>
                <a:lnTo>
                  <a:pt x="0" y="141572"/>
                </a:lnTo>
                <a:lnTo>
                  <a:pt x="7217" y="96825"/>
                </a:lnTo>
                <a:lnTo>
                  <a:pt x="27316" y="57962"/>
                </a:lnTo>
                <a:lnTo>
                  <a:pt x="57962" y="27316"/>
                </a:lnTo>
                <a:lnTo>
                  <a:pt x="96825" y="7217"/>
                </a:lnTo>
                <a:lnTo>
                  <a:pt x="141572" y="0"/>
                </a:lnTo>
                <a:lnTo>
                  <a:pt x="802245" y="0"/>
                </a:lnTo>
                <a:lnTo>
                  <a:pt x="846992" y="7217"/>
                </a:lnTo>
                <a:lnTo>
                  <a:pt x="885855" y="27316"/>
                </a:lnTo>
                <a:lnTo>
                  <a:pt x="916502" y="57962"/>
                </a:lnTo>
                <a:lnTo>
                  <a:pt x="936600" y="96825"/>
                </a:lnTo>
                <a:lnTo>
                  <a:pt x="943818" y="141572"/>
                </a:lnTo>
                <a:lnTo>
                  <a:pt x="943818" y="802245"/>
                </a:lnTo>
                <a:lnTo>
                  <a:pt x="936600" y="846992"/>
                </a:lnTo>
                <a:lnTo>
                  <a:pt x="916502" y="885855"/>
                </a:lnTo>
                <a:lnTo>
                  <a:pt x="885855" y="916502"/>
                </a:lnTo>
                <a:lnTo>
                  <a:pt x="846992" y="936600"/>
                </a:lnTo>
                <a:lnTo>
                  <a:pt x="802245" y="943818"/>
                </a:lnTo>
                <a:lnTo>
                  <a:pt x="141572" y="943818"/>
                </a:lnTo>
                <a:lnTo>
                  <a:pt x="96825" y="936600"/>
                </a:lnTo>
                <a:lnTo>
                  <a:pt x="57962" y="916502"/>
                </a:lnTo>
                <a:lnTo>
                  <a:pt x="27316" y="885855"/>
                </a:lnTo>
                <a:lnTo>
                  <a:pt x="7217" y="846992"/>
                </a:lnTo>
                <a:lnTo>
                  <a:pt x="0" y="802245"/>
                </a:lnTo>
                <a:close/>
              </a:path>
            </a:pathLst>
          </a:custGeom>
          <a:ln w="94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340560" y="1307052"/>
            <a:ext cx="452856" cy="485789"/>
          </a:xfrm>
          <a:prstGeom prst="rect">
            <a:avLst/>
          </a:prstGeom>
        </p:spPr>
        <p:txBody>
          <a:bodyPr vert="horz" wrap="square" lIns="0" tIns="23891" rIns="0" bIns="0" rtlCol="0">
            <a:spAutoFit/>
          </a:bodyPr>
          <a:lstStyle/>
          <a:p>
            <a:pPr marL="10860" marR="4344" lvl="0" indent="0" algn="l" defTabSz="914400" rtl="0" eaLnBrk="1" fontAlgn="base" latinLnBrk="0" hangingPunct="1">
              <a:lnSpc>
                <a:spcPts val="1779"/>
              </a:lnSpc>
              <a:spcBef>
                <a:spcPts val="187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96" b="0" i="0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Error  page</a:t>
            </a:r>
            <a:endParaRPr kumimoji="0" sz="14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396619" y="1557680"/>
            <a:ext cx="57014" cy="0"/>
          </a:xfrm>
          <a:custGeom>
            <a:avLst/>
            <a:gdLst/>
            <a:ahLst/>
            <a:cxnLst/>
            <a:rect l="l" t="t" r="r" b="b"/>
            <a:pathLst>
              <a:path w="66675">
                <a:moveTo>
                  <a:pt x="0" y="0"/>
                </a:moveTo>
                <a:lnTo>
                  <a:pt x="66064" y="0"/>
                </a:lnTo>
              </a:path>
            </a:pathLst>
          </a:custGeom>
          <a:ln w="432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034180" y="1487898"/>
            <a:ext cx="136291" cy="135748"/>
          </a:xfrm>
          <a:custGeom>
            <a:avLst/>
            <a:gdLst/>
            <a:ahLst/>
            <a:cxnLst/>
            <a:rect l="l" t="t" r="r" b="b"/>
            <a:pathLst>
              <a:path w="159384" h="158750">
                <a:moveTo>
                  <a:pt x="0" y="0"/>
                </a:moveTo>
                <a:lnTo>
                  <a:pt x="40195" y="78993"/>
                </a:lnTo>
                <a:lnTo>
                  <a:pt x="1104" y="158546"/>
                </a:lnTo>
                <a:lnTo>
                  <a:pt x="159105" y="7816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651259" y="1303974"/>
            <a:ext cx="248148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167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96" b="0" i="0" u="none" strike="noStrike" kern="1200" cap="none" spc="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No</a:t>
            </a:r>
            <a:endParaRPr kumimoji="0" sz="14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006112" y="2017272"/>
            <a:ext cx="3258" cy="225342"/>
          </a:xfrm>
          <a:custGeom>
            <a:avLst/>
            <a:gdLst/>
            <a:ahLst/>
            <a:cxnLst/>
            <a:rect l="l" t="t" r="r" b="b"/>
            <a:pathLst>
              <a:path w="3809" h="263525">
                <a:moveTo>
                  <a:pt x="0" y="263249"/>
                </a:moveTo>
                <a:lnTo>
                  <a:pt x="264" y="244373"/>
                </a:lnTo>
                <a:lnTo>
                  <a:pt x="3643" y="0"/>
                </a:lnTo>
              </a:path>
            </a:pathLst>
          </a:custGeom>
          <a:ln w="377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939017" y="2191410"/>
            <a:ext cx="135574" cy="1365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115803" y="2073758"/>
            <a:ext cx="338285" cy="244447"/>
          </a:xfrm>
          <a:prstGeom prst="rect">
            <a:avLst/>
          </a:prstGeom>
        </p:spPr>
        <p:txBody>
          <a:bodyPr vert="horz" wrap="square" lIns="0" tIns="14118" rIns="0" bIns="0" rtlCol="0">
            <a:spAutoFit/>
          </a:bodyPr>
          <a:lstStyle/>
          <a:p>
            <a:pPr marL="10860" marR="0" lvl="0" indent="0" algn="l" defTabSz="914400" rtl="0" eaLnBrk="1" fontAlgn="base" latinLnBrk="0" hangingPunct="1">
              <a:lnSpc>
                <a:spcPct val="100000"/>
              </a:lnSpc>
              <a:spcBef>
                <a:spcPts val="11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96" b="0" i="0" u="none" strike="noStrike" kern="1200" cap="none" spc="-12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Y</a:t>
            </a:r>
            <a:r>
              <a:rPr kumimoji="0" sz="1496" b="0" i="0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es</a:t>
            </a:r>
            <a:endParaRPr kumimoji="0" sz="14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589557" y="2326746"/>
            <a:ext cx="847612" cy="944265"/>
          </a:xfrm>
          <a:custGeom>
            <a:avLst/>
            <a:gdLst/>
            <a:ahLst/>
            <a:cxnLst/>
            <a:rect l="l" t="t" r="r" b="b"/>
            <a:pathLst>
              <a:path w="991234" h="1104264">
                <a:moveTo>
                  <a:pt x="495503" y="0"/>
                </a:moveTo>
                <a:lnTo>
                  <a:pt x="0" y="552132"/>
                </a:lnTo>
                <a:lnTo>
                  <a:pt x="495503" y="1104264"/>
                </a:lnTo>
                <a:lnTo>
                  <a:pt x="991006" y="552132"/>
                </a:lnTo>
                <a:lnTo>
                  <a:pt x="495503" y="0"/>
                </a:lnTo>
                <a:close/>
              </a:path>
            </a:pathLst>
          </a:custGeom>
          <a:solidFill>
            <a:srgbClr val="C6E6E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589554" y="2326741"/>
            <a:ext cx="847612" cy="944808"/>
          </a:xfrm>
          <a:custGeom>
            <a:avLst/>
            <a:gdLst/>
            <a:ahLst/>
            <a:cxnLst/>
            <a:rect l="l" t="t" r="r" b="b"/>
            <a:pathLst>
              <a:path w="991234" h="1104900">
                <a:moveTo>
                  <a:pt x="0" y="552133"/>
                </a:moveTo>
                <a:lnTo>
                  <a:pt x="495504" y="1104267"/>
                </a:lnTo>
                <a:lnTo>
                  <a:pt x="991009" y="552133"/>
                </a:lnTo>
                <a:lnTo>
                  <a:pt x="495504" y="0"/>
                </a:lnTo>
                <a:lnTo>
                  <a:pt x="0" y="552133"/>
                </a:lnTo>
                <a:close/>
              </a:path>
            </a:pathLst>
          </a:custGeom>
          <a:ln w="94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752048" y="2582218"/>
            <a:ext cx="522902" cy="357077"/>
          </a:xfrm>
          <a:prstGeom prst="rect">
            <a:avLst/>
          </a:prstGeom>
        </p:spPr>
        <p:txBody>
          <a:bodyPr vert="horz" wrap="square" lIns="0" tIns="14661" rIns="0" bIns="0" rtlCol="0">
            <a:spAutoFit/>
          </a:bodyPr>
          <a:lstStyle/>
          <a:p>
            <a:pPr marL="10860" marR="4344" lvl="0" indent="96652" algn="l" defTabSz="914400" rtl="0" eaLnBrk="1" fontAlgn="base" latinLnBrk="0" hangingPunct="1">
              <a:lnSpc>
                <a:spcPct val="100000"/>
              </a:lnSpc>
              <a:spcBef>
                <a:spcPts val="11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112" b="0" i="0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User  locked?</a:t>
            </a:r>
            <a:endParaRPr kumimoji="0" sz="111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412761" y="2808204"/>
            <a:ext cx="998564" cy="7059"/>
          </a:xfrm>
          <a:custGeom>
            <a:avLst/>
            <a:gdLst/>
            <a:ahLst/>
            <a:cxnLst/>
            <a:rect l="l" t="t" r="r" b="b"/>
            <a:pathLst>
              <a:path w="1167765" h="8255">
                <a:moveTo>
                  <a:pt x="-18876" y="4006"/>
                </a:moveTo>
                <a:lnTo>
                  <a:pt x="1186162" y="4006"/>
                </a:lnTo>
              </a:path>
            </a:pathLst>
          </a:custGeom>
          <a:ln w="457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360410" y="2746914"/>
            <a:ext cx="136291" cy="135748"/>
          </a:xfrm>
          <a:custGeom>
            <a:avLst/>
            <a:gdLst/>
            <a:ahLst/>
            <a:cxnLst/>
            <a:rect l="l" t="t" r="r" b="b"/>
            <a:pathLst>
              <a:path w="159384" h="158750">
                <a:moveTo>
                  <a:pt x="1092" y="0"/>
                </a:moveTo>
                <a:lnTo>
                  <a:pt x="40182" y="79552"/>
                </a:lnTo>
                <a:lnTo>
                  <a:pt x="0" y="158559"/>
                </a:lnTo>
                <a:lnTo>
                  <a:pt x="159105" y="80378"/>
                </a:lnTo>
                <a:lnTo>
                  <a:pt x="10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585345" y="2064614"/>
            <a:ext cx="4344" cy="3301940"/>
          </a:xfrm>
          <a:custGeom>
            <a:avLst/>
            <a:gdLst/>
            <a:ahLst/>
            <a:cxnLst/>
            <a:rect l="l" t="t" r="r" b="b"/>
            <a:pathLst>
              <a:path w="5079" h="3861435">
                <a:moveTo>
                  <a:pt x="2402" y="-18876"/>
                </a:moveTo>
                <a:lnTo>
                  <a:pt x="2402" y="3880206"/>
                </a:lnTo>
              </a:path>
            </a:pathLst>
          </a:custGeom>
          <a:ln w="425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517617" y="1979068"/>
            <a:ext cx="135585" cy="1356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793741" y="2509576"/>
            <a:ext cx="338285" cy="244447"/>
          </a:xfrm>
          <a:prstGeom prst="rect">
            <a:avLst/>
          </a:prstGeom>
        </p:spPr>
        <p:txBody>
          <a:bodyPr vert="horz" wrap="square" lIns="0" tIns="14118" rIns="0" bIns="0" rtlCol="0">
            <a:spAutoFit/>
          </a:bodyPr>
          <a:lstStyle/>
          <a:p>
            <a:pPr marL="10860" marR="0" lvl="0" indent="0" algn="l" defTabSz="914400" rtl="0" eaLnBrk="1" fontAlgn="base" latinLnBrk="0" hangingPunct="1">
              <a:lnSpc>
                <a:spcPct val="100000"/>
              </a:lnSpc>
              <a:spcBef>
                <a:spcPts val="11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96" b="0" i="0" u="none" strike="noStrike" kern="1200" cap="none" spc="-12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Y</a:t>
            </a:r>
            <a:r>
              <a:rPr kumimoji="0" sz="1496" b="0" i="0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es</a:t>
            </a:r>
            <a:endParaRPr kumimoji="0" sz="14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581478" y="3569624"/>
            <a:ext cx="847612" cy="944265"/>
          </a:xfrm>
          <a:custGeom>
            <a:avLst/>
            <a:gdLst/>
            <a:ahLst/>
            <a:cxnLst/>
            <a:rect l="l" t="t" r="r" b="b"/>
            <a:pathLst>
              <a:path w="991234" h="1104264">
                <a:moveTo>
                  <a:pt x="495515" y="0"/>
                </a:moveTo>
                <a:lnTo>
                  <a:pt x="0" y="552132"/>
                </a:lnTo>
                <a:lnTo>
                  <a:pt x="495515" y="1104264"/>
                </a:lnTo>
                <a:lnTo>
                  <a:pt x="991019" y="552132"/>
                </a:lnTo>
                <a:lnTo>
                  <a:pt x="495515" y="0"/>
                </a:lnTo>
                <a:close/>
              </a:path>
            </a:pathLst>
          </a:custGeom>
          <a:solidFill>
            <a:srgbClr val="C6E6E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581483" y="3569621"/>
            <a:ext cx="847612" cy="944808"/>
          </a:xfrm>
          <a:custGeom>
            <a:avLst/>
            <a:gdLst/>
            <a:ahLst/>
            <a:cxnLst/>
            <a:rect l="l" t="t" r="r" b="b"/>
            <a:pathLst>
              <a:path w="991234" h="1104900">
                <a:moveTo>
                  <a:pt x="0" y="552133"/>
                </a:moveTo>
                <a:lnTo>
                  <a:pt x="495504" y="1104267"/>
                </a:lnTo>
                <a:lnTo>
                  <a:pt x="991009" y="552133"/>
                </a:lnTo>
                <a:lnTo>
                  <a:pt x="495504" y="0"/>
                </a:lnTo>
                <a:lnTo>
                  <a:pt x="0" y="552133"/>
                </a:lnTo>
                <a:close/>
              </a:path>
            </a:pathLst>
          </a:custGeom>
          <a:ln w="94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715702" y="3792813"/>
            <a:ext cx="579373" cy="357077"/>
          </a:xfrm>
          <a:prstGeom prst="rect">
            <a:avLst/>
          </a:prstGeom>
        </p:spPr>
        <p:txBody>
          <a:bodyPr vert="horz" wrap="square" lIns="0" tIns="14661" rIns="0" bIns="0" rtlCol="0">
            <a:spAutoFit/>
          </a:bodyPr>
          <a:lstStyle/>
          <a:p>
            <a:pPr marL="10860" marR="4344" lvl="0" indent="124887" algn="l" defTabSz="914400" rtl="0" eaLnBrk="1" fontAlgn="base" latinLnBrk="0" hangingPunct="1">
              <a:lnSpc>
                <a:spcPct val="100000"/>
              </a:lnSpc>
              <a:spcBef>
                <a:spcPts val="11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112" b="0" i="0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User  expi</a:t>
            </a:r>
            <a:r>
              <a:rPr kumimoji="0" sz="111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r</a:t>
            </a:r>
            <a:r>
              <a:rPr kumimoji="0" sz="1112" b="0" i="0" u="none" strike="noStrike" kern="1200" cap="none" spc="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ed?</a:t>
            </a:r>
            <a:endParaRPr kumimoji="0" sz="111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428902" y="4045791"/>
            <a:ext cx="998564" cy="7059"/>
          </a:xfrm>
          <a:custGeom>
            <a:avLst/>
            <a:gdLst/>
            <a:ahLst/>
            <a:cxnLst/>
            <a:rect l="l" t="t" r="r" b="b"/>
            <a:pathLst>
              <a:path w="1167765" h="8254">
                <a:moveTo>
                  <a:pt x="-18876" y="4006"/>
                </a:moveTo>
                <a:lnTo>
                  <a:pt x="1186162" y="4006"/>
                </a:lnTo>
              </a:path>
            </a:pathLst>
          </a:custGeom>
          <a:ln w="457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376559" y="3984503"/>
            <a:ext cx="136291" cy="135748"/>
          </a:xfrm>
          <a:custGeom>
            <a:avLst/>
            <a:gdLst/>
            <a:ahLst/>
            <a:cxnLst/>
            <a:rect l="l" t="t" r="r" b="b"/>
            <a:pathLst>
              <a:path w="159384" h="158750">
                <a:moveTo>
                  <a:pt x="1079" y="0"/>
                </a:moveTo>
                <a:lnTo>
                  <a:pt x="40182" y="79552"/>
                </a:lnTo>
                <a:lnTo>
                  <a:pt x="0" y="158559"/>
                </a:lnTo>
                <a:lnTo>
                  <a:pt x="159092" y="80365"/>
                </a:lnTo>
                <a:lnTo>
                  <a:pt x="10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809878" y="3744384"/>
            <a:ext cx="338285" cy="244447"/>
          </a:xfrm>
          <a:prstGeom prst="rect">
            <a:avLst/>
          </a:prstGeom>
        </p:spPr>
        <p:txBody>
          <a:bodyPr vert="horz" wrap="square" lIns="0" tIns="14118" rIns="0" bIns="0" rtlCol="0">
            <a:spAutoFit/>
          </a:bodyPr>
          <a:lstStyle/>
          <a:p>
            <a:pPr marL="10860" marR="0" lvl="0" indent="0" algn="l" defTabSz="914400" rtl="0" eaLnBrk="1" fontAlgn="base" latinLnBrk="0" hangingPunct="1">
              <a:lnSpc>
                <a:spcPct val="100000"/>
              </a:lnSpc>
              <a:spcBef>
                <a:spcPts val="11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96" b="0" i="0" u="none" strike="noStrike" kern="1200" cap="none" spc="-12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Y</a:t>
            </a:r>
            <a:r>
              <a:rPr kumimoji="0" sz="1496" b="0" i="0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es</a:t>
            </a:r>
            <a:endParaRPr kumimoji="0" sz="14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155449" y="3227150"/>
            <a:ext cx="270953" cy="244447"/>
          </a:xfrm>
          <a:prstGeom prst="rect">
            <a:avLst/>
          </a:prstGeom>
        </p:spPr>
        <p:txBody>
          <a:bodyPr vert="horz" wrap="square" lIns="0" tIns="14118" rIns="0" bIns="0" rtlCol="0">
            <a:spAutoFit/>
          </a:bodyPr>
          <a:lstStyle/>
          <a:p>
            <a:pPr marL="10860" marR="0" lvl="0" indent="0" algn="l" defTabSz="914400" rtl="0" eaLnBrk="1" fontAlgn="base" latinLnBrk="0" hangingPunct="1">
              <a:lnSpc>
                <a:spcPct val="100000"/>
              </a:lnSpc>
              <a:spcBef>
                <a:spcPts val="11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96" b="0" i="0" u="none" strike="noStrike" kern="1200" cap="none" spc="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No</a:t>
            </a:r>
            <a:endParaRPr kumimoji="0" sz="14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468612" y="4797135"/>
            <a:ext cx="1073497" cy="1121823"/>
          </a:xfrm>
          <a:custGeom>
            <a:avLst/>
            <a:gdLst/>
            <a:ahLst/>
            <a:cxnLst/>
            <a:rect l="l" t="t" r="r" b="b"/>
            <a:pathLst>
              <a:path w="1255395" h="1311909">
                <a:moveTo>
                  <a:pt x="632066" y="0"/>
                </a:moveTo>
                <a:lnTo>
                  <a:pt x="0" y="651687"/>
                </a:lnTo>
                <a:lnTo>
                  <a:pt x="623176" y="1311882"/>
                </a:lnTo>
                <a:lnTo>
                  <a:pt x="1255255" y="660196"/>
                </a:lnTo>
                <a:lnTo>
                  <a:pt x="632066" y="0"/>
                </a:lnTo>
                <a:close/>
              </a:path>
            </a:pathLst>
          </a:custGeom>
          <a:solidFill>
            <a:srgbClr val="C6E6E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5468615" y="4797136"/>
            <a:ext cx="1073497" cy="1121823"/>
          </a:xfrm>
          <a:custGeom>
            <a:avLst/>
            <a:gdLst/>
            <a:ahLst/>
            <a:cxnLst/>
            <a:rect l="l" t="t" r="r" b="b"/>
            <a:pathLst>
              <a:path w="1255395" h="1311909">
                <a:moveTo>
                  <a:pt x="0" y="651687"/>
                </a:moveTo>
                <a:lnTo>
                  <a:pt x="623174" y="1311879"/>
                </a:lnTo>
                <a:lnTo>
                  <a:pt x="1255250" y="660191"/>
                </a:lnTo>
                <a:lnTo>
                  <a:pt x="632065" y="0"/>
                </a:lnTo>
                <a:lnTo>
                  <a:pt x="0" y="651687"/>
                </a:lnTo>
                <a:close/>
              </a:path>
            </a:pathLst>
          </a:custGeom>
          <a:ln w="94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675747" y="5158810"/>
            <a:ext cx="660822" cy="357077"/>
          </a:xfrm>
          <a:prstGeom prst="rect">
            <a:avLst/>
          </a:prstGeom>
        </p:spPr>
        <p:txBody>
          <a:bodyPr vert="horz" wrap="square" lIns="0" tIns="14661" rIns="0" bIns="0" rtlCol="0">
            <a:spAutoFit/>
          </a:bodyPr>
          <a:lstStyle/>
          <a:p>
            <a:pPr marL="65702" marR="4344" lvl="0" indent="-55384" algn="l" defTabSz="914400" rtl="0" eaLnBrk="1" fontAlgn="base" latinLnBrk="0" hangingPunct="1">
              <a:lnSpc>
                <a:spcPct val="100000"/>
              </a:lnSpc>
              <a:spcBef>
                <a:spcPts val="11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67" b="0" i="0" u="none" strike="noStrike" kern="1200" cap="none" spc="32" normalizeH="0" baseline="213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P</a:t>
            </a:r>
            <a:r>
              <a:rPr kumimoji="0" sz="1667" b="0" i="0" u="none" strike="noStrike" kern="1200" cap="none" spc="6" normalizeH="0" baseline="213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a</a:t>
            </a:r>
            <a:r>
              <a:rPr kumimoji="0" sz="1112" b="0" i="0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ss</a:t>
            </a:r>
            <a:r>
              <a:rPr kumimoji="0" sz="1112" b="0" i="0" u="none" strike="noStrike" kern="1200" cap="none" spc="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w</a:t>
            </a:r>
            <a:r>
              <a:rPr kumimoji="0" sz="111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ord  </a:t>
            </a:r>
            <a:r>
              <a:rPr kumimoji="0" sz="1667" b="0" i="0" u="none" strike="noStrike" kern="1200" cap="none" spc="6" normalizeH="0" baseline="213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co</a:t>
            </a:r>
            <a:r>
              <a:rPr kumimoji="0" sz="1112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rrect?</a:t>
            </a:r>
            <a:endParaRPr kumimoji="0" sz="111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010406" y="3262937"/>
            <a:ext cx="3258" cy="225342"/>
          </a:xfrm>
          <a:custGeom>
            <a:avLst/>
            <a:gdLst/>
            <a:ahLst/>
            <a:cxnLst/>
            <a:rect l="l" t="t" r="r" b="b"/>
            <a:pathLst>
              <a:path w="3809" h="263525">
                <a:moveTo>
                  <a:pt x="0" y="263240"/>
                </a:moveTo>
                <a:lnTo>
                  <a:pt x="264" y="244373"/>
                </a:lnTo>
                <a:lnTo>
                  <a:pt x="3643" y="0"/>
                </a:lnTo>
              </a:path>
            </a:pathLst>
          </a:custGeom>
          <a:ln w="377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5943317" y="3437069"/>
            <a:ext cx="135574" cy="1365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010406" y="4497747"/>
            <a:ext cx="3258" cy="225342"/>
          </a:xfrm>
          <a:custGeom>
            <a:avLst/>
            <a:gdLst/>
            <a:ahLst/>
            <a:cxnLst/>
            <a:rect l="l" t="t" r="r" b="b"/>
            <a:pathLst>
              <a:path w="3809" h="263525">
                <a:moveTo>
                  <a:pt x="0" y="263240"/>
                </a:moveTo>
                <a:lnTo>
                  <a:pt x="264" y="244373"/>
                </a:lnTo>
                <a:lnTo>
                  <a:pt x="3643" y="0"/>
                </a:lnTo>
              </a:path>
            </a:pathLst>
          </a:custGeom>
          <a:ln w="377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943317" y="4671877"/>
            <a:ext cx="135574" cy="1365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140224" y="4511545"/>
            <a:ext cx="270953" cy="244447"/>
          </a:xfrm>
          <a:prstGeom prst="rect">
            <a:avLst/>
          </a:prstGeom>
        </p:spPr>
        <p:txBody>
          <a:bodyPr vert="horz" wrap="square" lIns="0" tIns="14118" rIns="0" bIns="0" rtlCol="0">
            <a:spAutoFit/>
          </a:bodyPr>
          <a:lstStyle/>
          <a:p>
            <a:pPr marL="10860" marR="0" lvl="0" indent="0" algn="l" defTabSz="914400" rtl="0" eaLnBrk="1" fontAlgn="base" latinLnBrk="0" hangingPunct="1">
              <a:lnSpc>
                <a:spcPct val="100000"/>
              </a:lnSpc>
              <a:spcBef>
                <a:spcPts val="11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96" b="0" i="0" u="none" strike="noStrike" kern="1200" cap="none" spc="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No</a:t>
            </a:r>
            <a:endParaRPr kumimoji="0" sz="14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6010406" y="5885900"/>
            <a:ext cx="3258" cy="225342"/>
          </a:xfrm>
          <a:custGeom>
            <a:avLst/>
            <a:gdLst/>
            <a:ahLst/>
            <a:cxnLst/>
            <a:rect l="l" t="t" r="r" b="b"/>
            <a:pathLst>
              <a:path w="3809" h="263525">
                <a:moveTo>
                  <a:pt x="0" y="263240"/>
                </a:moveTo>
                <a:lnTo>
                  <a:pt x="264" y="244373"/>
                </a:lnTo>
                <a:lnTo>
                  <a:pt x="3643" y="0"/>
                </a:lnTo>
              </a:path>
            </a:pathLst>
          </a:custGeom>
          <a:ln w="377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5943317" y="6060031"/>
            <a:ext cx="135574" cy="1365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5394574" y="1519674"/>
            <a:ext cx="0" cy="4292902"/>
          </a:xfrm>
          <a:custGeom>
            <a:avLst/>
            <a:gdLst/>
            <a:ahLst/>
            <a:cxnLst/>
            <a:rect l="l" t="t" r="r" b="b"/>
            <a:pathLst>
              <a:path h="5020309">
                <a:moveTo>
                  <a:pt x="0" y="0"/>
                </a:moveTo>
                <a:lnTo>
                  <a:pt x="0" y="5019876"/>
                </a:lnTo>
              </a:path>
            </a:pathLst>
          </a:custGeom>
          <a:ln w="23038">
            <a:solidFill>
              <a:srgbClr val="5C07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5361009" y="5887816"/>
            <a:ext cx="67331" cy="0"/>
          </a:xfrm>
          <a:custGeom>
            <a:avLst/>
            <a:gdLst/>
            <a:ahLst/>
            <a:cxnLst/>
            <a:rect l="l" t="t" r="r" b="b"/>
            <a:pathLst>
              <a:path w="78739">
                <a:moveTo>
                  <a:pt x="0" y="0"/>
                </a:moveTo>
                <a:lnTo>
                  <a:pt x="78506" y="0"/>
                </a:lnTo>
              </a:path>
            </a:pathLst>
          </a:custGeom>
          <a:ln w="23038">
            <a:solidFill>
              <a:srgbClr val="5C07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7818717" y="2098858"/>
            <a:ext cx="0" cy="3713528"/>
          </a:xfrm>
          <a:custGeom>
            <a:avLst/>
            <a:gdLst/>
            <a:ahLst/>
            <a:cxnLst/>
            <a:rect l="l" t="t" r="r" b="b"/>
            <a:pathLst>
              <a:path h="4342765">
                <a:moveTo>
                  <a:pt x="0" y="0"/>
                </a:moveTo>
                <a:lnTo>
                  <a:pt x="0" y="4342555"/>
                </a:lnTo>
              </a:path>
            </a:pathLst>
          </a:custGeom>
          <a:ln w="80073">
            <a:solidFill>
              <a:srgbClr val="5C07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7690961" y="1974572"/>
            <a:ext cx="251949" cy="251949"/>
          </a:xfrm>
          <a:custGeom>
            <a:avLst/>
            <a:gdLst/>
            <a:ahLst/>
            <a:cxnLst/>
            <a:rect l="l" t="t" r="r" b="b"/>
            <a:pathLst>
              <a:path w="294640" h="294639">
                <a:moveTo>
                  <a:pt x="146926" y="0"/>
                </a:moveTo>
                <a:lnTo>
                  <a:pt x="0" y="294627"/>
                </a:lnTo>
                <a:lnTo>
                  <a:pt x="147167" y="220853"/>
                </a:lnTo>
                <a:lnTo>
                  <a:pt x="257643" y="220853"/>
                </a:lnTo>
                <a:lnTo>
                  <a:pt x="146926" y="0"/>
                </a:lnTo>
                <a:close/>
              </a:path>
              <a:path w="294640" h="294639">
                <a:moveTo>
                  <a:pt x="257643" y="220853"/>
                </a:moveTo>
                <a:lnTo>
                  <a:pt x="147167" y="220853"/>
                </a:lnTo>
                <a:lnTo>
                  <a:pt x="294474" y="294322"/>
                </a:lnTo>
                <a:lnTo>
                  <a:pt x="257643" y="220853"/>
                </a:lnTo>
                <a:close/>
              </a:path>
            </a:pathLst>
          </a:custGeom>
          <a:solidFill>
            <a:srgbClr val="5C07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5391403" y="5844489"/>
            <a:ext cx="2439667" cy="1629"/>
          </a:xfrm>
          <a:custGeom>
            <a:avLst/>
            <a:gdLst/>
            <a:ahLst/>
            <a:cxnLst/>
            <a:rect l="l" t="t" r="r" b="b"/>
            <a:pathLst>
              <a:path w="2853054" h="1904">
                <a:moveTo>
                  <a:pt x="0" y="0"/>
                </a:moveTo>
                <a:lnTo>
                  <a:pt x="2852804" y="1396"/>
                </a:lnTo>
              </a:path>
            </a:pathLst>
          </a:custGeom>
          <a:ln w="75505">
            <a:solidFill>
              <a:srgbClr val="5C07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7978465" y="2302528"/>
            <a:ext cx="403987" cy="403987"/>
          </a:xfrm>
          <a:custGeom>
            <a:avLst/>
            <a:gdLst/>
            <a:ahLst/>
            <a:cxnLst/>
            <a:rect l="l" t="t" r="r" b="b"/>
            <a:pathLst>
              <a:path w="472440" h="472439">
                <a:moveTo>
                  <a:pt x="235954" y="0"/>
                </a:moveTo>
                <a:lnTo>
                  <a:pt x="190888" y="4319"/>
                </a:lnTo>
                <a:lnTo>
                  <a:pt x="147165" y="17278"/>
                </a:lnTo>
                <a:lnTo>
                  <a:pt x="106125" y="38876"/>
                </a:lnTo>
                <a:lnTo>
                  <a:pt x="69113" y="69113"/>
                </a:lnTo>
                <a:lnTo>
                  <a:pt x="38876" y="106125"/>
                </a:lnTo>
                <a:lnTo>
                  <a:pt x="17278" y="147165"/>
                </a:lnTo>
                <a:lnTo>
                  <a:pt x="4319" y="190888"/>
                </a:lnTo>
                <a:lnTo>
                  <a:pt x="0" y="235954"/>
                </a:lnTo>
                <a:lnTo>
                  <a:pt x="4319" y="281021"/>
                </a:lnTo>
                <a:lnTo>
                  <a:pt x="17278" y="324747"/>
                </a:lnTo>
                <a:lnTo>
                  <a:pt x="38876" y="365789"/>
                </a:lnTo>
                <a:lnTo>
                  <a:pt x="69113" y="402805"/>
                </a:lnTo>
                <a:lnTo>
                  <a:pt x="106125" y="433038"/>
                </a:lnTo>
                <a:lnTo>
                  <a:pt x="147165" y="454633"/>
                </a:lnTo>
                <a:lnTo>
                  <a:pt x="190888" y="467590"/>
                </a:lnTo>
                <a:lnTo>
                  <a:pt x="235954" y="471909"/>
                </a:lnTo>
                <a:lnTo>
                  <a:pt x="281021" y="467590"/>
                </a:lnTo>
                <a:lnTo>
                  <a:pt x="324747" y="454633"/>
                </a:lnTo>
                <a:lnTo>
                  <a:pt x="365789" y="433038"/>
                </a:lnTo>
                <a:lnTo>
                  <a:pt x="402805" y="402805"/>
                </a:lnTo>
                <a:lnTo>
                  <a:pt x="433038" y="365789"/>
                </a:lnTo>
                <a:lnTo>
                  <a:pt x="454633" y="324747"/>
                </a:lnTo>
                <a:lnTo>
                  <a:pt x="467590" y="281021"/>
                </a:lnTo>
                <a:lnTo>
                  <a:pt x="471909" y="235954"/>
                </a:lnTo>
                <a:lnTo>
                  <a:pt x="467590" y="190888"/>
                </a:lnTo>
                <a:lnTo>
                  <a:pt x="454633" y="147165"/>
                </a:lnTo>
                <a:lnTo>
                  <a:pt x="433038" y="106125"/>
                </a:lnTo>
                <a:lnTo>
                  <a:pt x="402805" y="69113"/>
                </a:lnTo>
                <a:lnTo>
                  <a:pt x="365789" y="38876"/>
                </a:lnTo>
                <a:lnTo>
                  <a:pt x="324747" y="17278"/>
                </a:lnTo>
                <a:lnTo>
                  <a:pt x="281021" y="4319"/>
                </a:lnTo>
                <a:lnTo>
                  <a:pt x="235954" y="0"/>
                </a:lnTo>
                <a:close/>
              </a:path>
            </a:pathLst>
          </a:custGeom>
          <a:solidFill>
            <a:srgbClr val="5C07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7978465" y="2302527"/>
            <a:ext cx="403987" cy="403987"/>
          </a:xfrm>
          <a:custGeom>
            <a:avLst/>
            <a:gdLst/>
            <a:ahLst/>
            <a:cxnLst/>
            <a:rect l="l" t="t" r="r" b="b"/>
            <a:pathLst>
              <a:path w="472440" h="472439">
                <a:moveTo>
                  <a:pt x="402805" y="69108"/>
                </a:moveTo>
                <a:lnTo>
                  <a:pt x="433040" y="106123"/>
                </a:lnTo>
                <a:lnTo>
                  <a:pt x="454636" y="147163"/>
                </a:lnTo>
                <a:lnTo>
                  <a:pt x="467594" y="190887"/>
                </a:lnTo>
                <a:lnTo>
                  <a:pt x="471913" y="235953"/>
                </a:lnTo>
                <a:lnTo>
                  <a:pt x="467594" y="281019"/>
                </a:lnTo>
                <a:lnTo>
                  <a:pt x="454636" y="324745"/>
                </a:lnTo>
                <a:lnTo>
                  <a:pt x="433040" y="365787"/>
                </a:lnTo>
                <a:lnTo>
                  <a:pt x="402805" y="402805"/>
                </a:lnTo>
                <a:lnTo>
                  <a:pt x="365790" y="433040"/>
                </a:lnTo>
                <a:lnTo>
                  <a:pt x="324749" y="454636"/>
                </a:lnTo>
                <a:lnTo>
                  <a:pt x="281024" y="467594"/>
                </a:lnTo>
                <a:lnTo>
                  <a:pt x="235956" y="471913"/>
                </a:lnTo>
                <a:lnTo>
                  <a:pt x="190889" y="467594"/>
                </a:lnTo>
                <a:lnTo>
                  <a:pt x="147164" y="454636"/>
                </a:lnTo>
                <a:lnTo>
                  <a:pt x="106123" y="433040"/>
                </a:lnTo>
                <a:lnTo>
                  <a:pt x="69108" y="402805"/>
                </a:lnTo>
                <a:lnTo>
                  <a:pt x="38873" y="365787"/>
                </a:lnTo>
                <a:lnTo>
                  <a:pt x="17277" y="324745"/>
                </a:lnTo>
                <a:lnTo>
                  <a:pt x="4319" y="281019"/>
                </a:lnTo>
                <a:lnTo>
                  <a:pt x="0" y="235953"/>
                </a:lnTo>
                <a:lnTo>
                  <a:pt x="4319" y="190887"/>
                </a:lnTo>
                <a:lnTo>
                  <a:pt x="17277" y="147163"/>
                </a:lnTo>
                <a:lnTo>
                  <a:pt x="38873" y="106123"/>
                </a:lnTo>
                <a:lnTo>
                  <a:pt x="69108" y="69108"/>
                </a:lnTo>
                <a:lnTo>
                  <a:pt x="106123" y="38873"/>
                </a:lnTo>
                <a:lnTo>
                  <a:pt x="147164" y="17277"/>
                </a:lnTo>
                <a:lnTo>
                  <a:pt x="190889" y="4319"/>
                </a:lnTo>
                <a:lnTo>
                  <a:pt x="235956" y="0"/>
                </a:lnTo>
                <a:lnTo>
                  <a:pt x="281024" y="4319"/>
                </a:lnTo>
                <a:lnTo>
                  <a:pt x="324749" y="17277"/>
                </a:lnTo>
                <a:lnTo>
                  <a:pt x="365790" y="38873"/>
                </a:lnTo>
                <a:lnTo>
                  <a:pt x="402805" y="69108"/>
                </a:lnTo>
              </a:path>
            </a:pathLst>
          </a:custGeom>
          <a:ln w="94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8115511" y="2364305"/>
            <a:ext cx="129775" cy="244447"/>
          </a:xfrm>
          <a:prstGeom prst="rect">
            <a:avLst/>
          </a:prstGeom>
        </p:spPr>
        <p:txBody>
          <a:bodyPr vert="horz" wrap="square" lIns="0" tIns="14118" rIns="0" bIns="0" rtlCol="0">
            <a:spAutoFit/>
          </a:bodyPr>
          <a:lstStyle/>
          <a:p>
            <a:pPr marL="10860" marR="0" lvl="0" indent="0" algn="l" defTabSz="914400" rtl="0" eaLnBrk="1" fontAlgn="base" latinLnBrk="0" hangingPunct="1">
              <a:lnSpc>
                <a:spcPct val="100000"/>
              </a:lnSpc>
              <a:spcBef>
                <a:spcPts val="11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96" b="1" i="0" u="heavy" strike="noStrike" kern="1200" cap="none" spc="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宋体" charset="0"/>
                <a:cs typeface="Arial"/>
              </a:rPr>
              <a:t>2</a:t>
            </a:r>
            <a:endParaRPr kumimoji="0" sz="14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6453112" y="1342115"/>
            <a:ext cx="661908" cy="492495"/>
          </a:xfrm>
          <a:custGeom>
            <a:avLst/>
            <a:gdLst/>
            <a:ahLst/>
            <a:cxnLst/>
            <a:rect l="l" t="t" r="r" b="b"/>
            <a:pathLst>
              <a:path w="774065" h="575944">
                <a:moveTo>
                  <a:pt x="0" y="575741"/>
                </a:moveTo>
                <a:lnTo>
                  <a:pt x="773930" y="575741"/>
                </a:lnTo>
                <a:lnTo>
                  <a:pt x="773930" y="0"/>
                </a:lnTo>
                <a:lnTo>
                  <a:pt x="0" y="0"/>
                </a:lnTo>
                <a:lnTo>
                  <a:pt x="0" y="5757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6453113" y="1269485"/>
            <a:ext cx="661908" cy="565256"/>
          </a:xfrm>
          <a:custGeom>
            <a:avLst/>
            <a:gdLst/>
            <a:ahLst/>
            <a:cxnLst/>
            <a:rect l="l" t="t" r="r" b="b"/>
            <a:pathLst>
              <a:path w="774065" h="661035">
                <a:moveTo>
                  <a:pt x="0" y="0"/>
                </a:moveTo>
                <a:lnTo>
                  <a:pt x="773930" y="0"/>
                </a:lnTo>
                <a:lnTo>
                  <a:pt x="773930" y="660672"/>
                </a:lnTo>
                <a:lnTo>
                  <a:pt x="0" y="660672"/>
                </a:lnTo>
                <a:lnTo>
                  <a:pt x="0" y="0"/>
                </a:lnTo>
                <a:close/>
              </a:path>
            </a:pathLst>
          </a:custGeom>
          <a:ln w="943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6243277" y="777169"/>
            <a:ext cx="912228" cy="565256"/>
          </a:xfrm>
          <a:custGeom>
            <a:avLst/>
            <a:gdLst/>
            <a:ahLst/>
            <a:cxnLst/>
            <a:rect l="l" t="t" r="r" b="b"/>
            <a:pathLst>
              <a:path w="1066800" h="661035">
                <a:moveTo>
                  <a:pt x="0" y="660673"/>
                </a:moveTo>
                <a:lnTo>
                  <a:pt x="1066514" y="660673"/>
                </a:lnTo>
                <a:lnTo>
                  <a:pt x="1066514" y="0"/>
                </a:lnTo>
                <a:lnTo>
                  <a:pt x="0" y="0"/>
                </a:lnTo>
                <a:lnTo>
                  <a:pt x="0" y="6606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6243276" y="777175"/>
            <a:ext cx="912228" cy="565256"/>
          </a:xfrm>
          <a:custGeom>
            <a:avLst/>
            <a:gdLst/>
            <a:ahLst/>
            <a:cxnLst/>
            <a:rect l="l" t="t" r="r" b="b"/>
            <a:pathLst>
              <a:path w="1066800" h="661035">
                <a:moveTo>
                  <a:pt x="0" y="0"/>
                </a:moveTo>
                <a:lnTo>
                  <a:pt x="1066514" y="0"/>
                </a:lnTo>
                <a:lnTo>
                  <a:pt x="1066514" y="660672"/>
                </a:lnTo>
                <a:lnTo>
                  <a:pt x="0" y="660672"/>
                </a:lnTo>
                <a:lnTo>
                  <a:pt x="0" y="0"/>
                </a:lnTo>
                <a:close/>
              </a:path>
            </a:pathLst>
          </a:custGeom>
          <a:ln w="943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6340125" y="728751"/>
            <a:ext cx="750959" cy="258154"/>
          </a:xfrm>
          <a:prstGeom prst="rect">
            <a:avLst/>
          </a:prstGeom>
          <a:solidFill>
            <a:srgbClr val="831000"/>
          </a:solidFill>
          <a:ln w="9438">
            <a:solidFill>
              <a:srgbClr val="222222"/>
            </a:solidFill>
          </a:ln>
        </p:spPr>
        <p:txBody>
          <a:bodyPr vert="horz" wrap="square" lIns="0" tIns="27692" rIns="0" bIns="0" rtlCol="0">
            <a:spAutoFit/>
          </a:bodyPr>
          <a:lstStyle/>
          <a:p>
            <a:pPr marL="116743" marR="0" lvl="0" indent="0" algn="l" defTabSz="914400" rtl="0" eaLnBrk="1" fontAlgn="base" latinLnBrk="0" hangingPunct="1">
              <a:lnSpc>
                <a:spcPct val="100000"/>
              </a:lnSpc>
              <a:spcBef>
                <a:spcPts val="217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96" b="1" i="0" u="none" strike="noStrike" kern="1200" cap="none" spc="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Delay</a:t>
            </a:r>
            <a:endParaRPr kumimoji="0" sz="14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6194853" y="1041667"/>
            <a:ext cx="173584" cy="2411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7082625" y="897298"/>
            <a:ext cx="200907" cy="180816"/>
          </a:xfrm>
          <a:custGeom>
            <a:avLst/>
            <a:gdLst/>
            <a:ahLst/>
            <a:cxnLst/>
            <a:rect l="l" t="t" r="r" b="b"/>
            <a:pathLst>
              <a:path w="234950" h="211455">
                <a:moveTo>
                  <a:pt x="234869" y="210971"/>
                </a:moveTo>
                <a:lnTo>
                  <a:pt x="220834" y="198357"/>
                </a:lnTo>
                <a:lnTo>
                  <a:pt x="0" y="0"/>
                </a:lnTo>
              </a:path>
            </a:pathLst>
          </a:custGeom>
          <a:ln w="377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7200943" y="993828"/>
            <a:ext cx="146608" cy="141178"/>
          </a:xfrm>
          <a:custGeom>
            <a:avLst/>
            <a:gdLst/>
            <a:ahLst/>
            <a:cxnLst/>
            <a:rect l="l" t="t" r="r" b="b"/>
            <a:pathLst>
              <a:path w="171450" h="165100">
                <a:moveTo>
                  <a:pt x="105956" y="0"/>
                </a:moveTo>
                <a:lnTo>
                  <a:pt x="82461" y="85471"/>
                </a:lnTo>
                <a:lnTo>
                  <a:pt x="0" y="117957"/>
                </a:lnTo>
                <a:lnTo>
                  <a:pt x="170942" y="164934"/>
                </a:lnTo>
                <a:lnTo>
                  <a:pt x="1059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6341786" y="1105287"/>
            <a:ext cx="269867" cy="244447"/>
          </a:xfrm>
          <a:prstGeom prst="rect">
            <a:avLst/>
          </a:prstGeom>
        </p:spPr>
        <p:txBody>
          <a:bodyPr vert="horz" wrap="square" lIns="0" tIns="14118" rIns="0" bIns="0" rtlCol="0">
            <a:spAutoFit/>
          </a:bodyPr>
          <a:lstStyle/>
          <a:p>
            <a:pPr marL="10860" marR="0" lvl="0" indent="0" algn="l" defTabSz="914400" rtl="0" eaLnBrk="1" fontAlgn="base" latinLnBrk="0" hangingPunct="1">
              <a:lnSpc>
                <a:spcPct val="100000"/>
              </a:lnSpc>
              <a:spcBef>
                <a:spcPts val="11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96" b="0" i="0" u="none" strike="noStrike" kern="1200" cap="none" spc="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No</a:t>
            </a:r>
            <a:endParaRPr kumimoji="0" sz="14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6099666" y="5925670"/>
            <a:ext cx="338285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860" marR="0" lvl="0" indent="0" algn="l" defTabSz="914400" rtl="0" eaLnBrk="1" fontAlgn="base" latinLnBrk="0" hangingPunct="1">
              <a:lnSpc>
                <a:spcPts val="1766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96" b="0" i="0" u="none" strike="noStrike" kern="1200" cap="none" spc="-12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Y</a:t>
            </a:r>
            <a:r>
              <a:rPr kumimoji="0" sz="1496" b="0" i="0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es</a:t>
            </a:r>
            <a:endParaRPr kumimoji="0" sz="14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72" name="Title 7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6827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99328" y="1441025"/>
            <a:ext cx="6105955" cy="4232289"/>
          </a:xfrm>
          <a:prstGeom prst="rect">
            <a:avLst/>
          </a:prstGeom>
        </p:spPr>
        <p:txBody>
          <a:bodyPr vert="horz" wrap="square" lIns="0" tIns="97195" rIns="0" bIns="0" rtlCol="0">
            <a:spAutoFit/>
          </a:bodyPr>
          <a:lstStyle/>
          <a:p>
            <a:pPr marL="202534" marR="0" lvl="0" indent="0" algn="l" defTabSz="914400" rtl="0" eaLnBrk="1" fontAlgn="base" latinLnBrk="0" hangingPunct="1">
              <a:lnSpc>
                <a:spcPct val="100000"/>
              </a:lnSpc>
              <a:spcBef>
                <a:spcPts val="764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Preventing timing side channels (black</a:t>
            </a:r>
            <a:r>
              <a:rPr kumimoji="0" sz="239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 </a:t>
            </a:r>
            <a:r>
              <a:rPr kumimoji="0" sz="2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box)</a:t>
            </a:r>
          </a:p>
          <a:p>
            <a:pPr marL="228598" marR="39638" lvl="0" indent="-218281" algn="l" defTabSz="914400" rtl="0" eaLnBrk="1" fontAlgn="base" latinLnBrk="0" hangingPunct="1">
              <a:lnSpc>
                <a:spcPct val="101699"/>
              </a:lnSpc>
              <a:spcBef>
                <a:spcPts val="637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591" b="0" i="0" u="none" strike="noStrike" kern="1200" cap="none" spc="0" normalizeH="0" baseline="595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ebdings"/>
                <a:ea typeface="宋体" charset="0"/>
                <a:cs typeface="Webdings"/>
              </a:rPr>
              <a:t></a:t>
            </a:r>
            <a:r>
              <a:rPr kumimoji="0" sz="2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Mitigation: fix response time </a:t>
            </a:r>
            <a:r>
              <a:rPr kumimoji="0" sz="2394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to worst case  </a:t>
            </a:r>
            <a:r>
              <a:rPr kumimoji="0" sz="2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execution time</a:t>
            </a:r>
          </a:p>
          <a:p>
            <a:pPr marL="10860" marR="0" lvl="0" indent="0" algn="l" defTabSz="914400" rtl="0" eaLnBrk="1" fontAlgn="base" latinLnBrk="0" hangingPunct="1">
              <a:lnSpc>
                <a:spcPct val="100000"/>
              </a:lnSpc>
              <a:spcBef>
                <a:spcPts val="62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591" b="0" i="0" u="none" strike="noStrike" kern="1200" cap="none" spc="6" normalizeH="0" baseline="595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ebdings"/>
                <a:ea typeface="宋体" charset="0"/>
                <a:cs typeface="Webdings"/>
              </a:rPr>
              <a:t></a:t>
            </a:r>
            <a:r>
              <a:rPr kumimoji="0" sz="2394" b="0" i="0" u="heavy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ahoma"/>
                <a:ea typeface="宋体" charset="0"/>
                <a:cs typeface="Tahoma"/>
              </a:rPr>
              <a:t>Pro</a:t>
            </a:r>
            <a:r>
              <a:rPr kumimoji="0" sz="2394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:</a:t>
            </a:r>
            <a:endParaRPr kumimoji="0" sz="23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宋体" charset="0"/>
              <a:cs typeface="Tahoma"/>
            </a:endParaRPr>
          </a:p>
          <a:p>
            <a:pPr marL="301359" marR="0" lvl="0" indent="0" algn="l" defTabSz="914400" rtl="0" eaLnBrk="1" fontAlgn="base" latinLnBrk="0" hangingPunct="1">
              <a:lnSpc>
                <a:spcPct val="100000"/>
              </a:lnSpc>
              <a:spcBef>
                <a:spcPts val="62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207" b="0" i="0" u="none" strike="noStrike" kern="1200" cap="none" spc="13" normalizeH="0" baseline="5555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ebdings"/>
                <a:ea typeface="宋体" charset="0"/>
                <a:cs typeface="Webdings"/>
              </a:rPr>
              <a:t></a:t>
            </a:r>
            <a:r>
              <a:rPr kumimoji="0" sz="2138" b="0" i="0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No </a:t>
            </a:r>
            <a:r>
              <a:rPr kumimoji="0" sz="2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differences in </a:t>
            </a:r>
            <a:r>
              <a:rPr kumimoji="0" sz="2138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response</a:t>
            </a:r>
            <a:r>
              <a:rPr kumimoji="0" sz="2138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 </a:t>
            </a:r>
            <a:r>
              <a:rPr kumimoji="0" sz="2138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times</a:t>
            </a:r>
            <a:endParaRPr kumimoji="0" sz="213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宋体" charset="0"/>
              <a:cs typeface="Tahoma"/>
            </a:endParaRPr>
          </a:p>
          <a:p>
            <a:pPr marL="301359" marR="0" lvl="0" indent="0" algn="l" defTabSz="914400" rtl="0" eaLnBrk="1" fontAlgn="base" latinLnBrk="0" hangingPunct="1">
              <a:lnSpc>
                <a:spcPct val="100000"/>
              </a:lnSpc>
              <a:spcBef>
                <a:spcPts val="547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207" b="0" i="0" u="none" strike="noStrike" kern="1200" cap="none" spc="0" normalizeH="0" baseline="5555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ebdings"/>
                <a:ea typeface="宋体" charset="0"/>
                <a:cs typeface="Webdings"/>
              </a:rPr>
              <a:t></a:t>
            </a:r>
            <a:r>
              <a:rPr kumimoji="0" sz="2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Perfect mitigation for timing</a:t>
            </a:r>
            <a:r>
              <a:rPr kumimoji="0" sz="2138" b="0" i="0" u="none" strike="noStrike" kern="1200" cap="none" spc="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 </a:t>
            </a:r>
            <a:r>
              <a:rPr kumimoji="0" sz="2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vulnerabilities</a:t>
            </a:r>
          </a:p>
          <a:p>
            <a:pPr marL="10860" marR="0" lvl="0" indent="0" algn="l" defTabSz="914400" rtl="0" eaLnBrk="1" fontAlgn="base" latinLnBrk="0" hangingPunct="1">
              <a:lnSpc>
                <a:spcPct val="100000"/>
              </a:lnSpc>
              <a:spcBef>
                <a:spcPts val="67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591" b="0" i="0" u="none" strike="noStrike" kern="1200" cap="none" spc="6" normalizeH="0" baseline="595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ebdings"/>
                <a:ea typeface="宋体" charset="0"/>
                <a:cs typeface="Webdings"/>
              </a:rPr>
              <a:t></a:t>
            </a:r>
            <a:r>
              <a:rPr kumimoji="0" sz="2394" b="0" i="0" u="heavy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ahoma"/>
                <a:ea typeface="宋体" charset="0"/>
                <a:cs typeface="Tahoma"/>
              </a:rPr>
              <a:t>Con</a:t>
            </a:r>
            <a:r>
              <a:rPr kumimoji="0" sz="2394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:</a:t>
            </a:r>
            <a:endParaRPr kumimoji="0" sz="23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宋体" charset="0"/>
              <a:cs typeface="Tahoma"/>
            </a:endParaRPr>
          </a:p>
          <a:p>
            <a:pPr marL="301359" marR="0" lvl="0" indent="0" algn="l" defTabSz="914400" rtl="0" eaLnBrk="1" fontAlgn="base" latinLnBrk="0" hangingPunct="1">
              <a:lnSpc>
                <a:spcPct val="100000"/>
              </a:lnSpc>
              <a:spcBef>
                <a:spcPts val="56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207" b="0" i="0" u="none" strike="noStrike" kern="1200" cap="none" spc="6" normalizeH="0" baseline="5555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ebdings"/>
                <a:ea typeface="宋体" charset="0"/>
                <a:cs typeface="Webdings"/>
              </a:rPr>
              <a:t></a:t>
            </a:r>
            <a:r>
              <a:rPr kumimoji="0" sz="2138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Serious </a:t>
            </a:r>
            <a:r>
              <a:rPr kumimoji="0" sz="2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performance impact!</a:t>
            </a:r>
          </a:p>
          <a:p>
            <a:pPr marL="228598" marR="290499" lvl="0" indent="-218281" algn="l" defTabSz="914400" rtl="0" eaLnBrk="1" fontAlgn="base" latinLnBrk="0" hangingPunct="1">
              <a:lnSpc>
                <a:spcPct val="101699"/>
              </a:lnSpc>
              <a:spcBef>
                <a:spcPts val="62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591" b="0" i="0" u="none" strike="noStrike" kern="1200" cap="none" spc="6" normalizeH="0" baseline="595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ebdings"/>
                <a:ea typeface="宋体" charset="0"/>
                <a:cs typeface="Webdings"/>
              </a:rPr>
              <a:t></a:t>
            </a:r>
            <a:r>
              <a:rPr kumimoji="0" sz="2394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More </a:t>
            </a:r>
            <a:r>
              <a:rPr kumimoji="0" sz="2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performant strategies are currently  researched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49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Attacks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If you can run code on the same device where a decryption is being performed, you may be able to selectively force certain cache lines to be flushed.</a:t>
            </a:r>
          </a:p>
          <a:p>
            <a:pPr marL="0" indent="0">
              <a:buNone/>
            </a:pPr>
            <a:r>
              <a:rPr lang="en-US" dirty="0"/>
              <a:t>Decryption times may vary in a key-dependent manner based upon which lines have been flushed.</a:t>
            </a:r>
          </a:p>
        </p:txBody>
      </p:sp>
    </p:spTree>
    <p:extLst>
      <p:ext uri="{BB962C8B-B14F-4D97-AF65-F5344CB8AC3E}">
        <p14:creationId xmlns:p14="http://schemas.microsoft.com/office/powerpoint/2010/main" val="40765338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dirty="0"/>
              <a:t>Power usage of a device may vary in a key-dependent manner.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994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535" y="140788"/>
            <a:ext cx="8520112" cy="647700"/>
          </a:xfrm>
        </p:spPr>
        <p:txBody>
          <a:bodyPr/>
          <a:lstStyle/>
          <a:p>
            <a:r>
              <a:rPr lang="en-US" dirty="0"/>
              <a:t>Side Channels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75" y="1227818"/>
            <a:ext cx="8524875" cy="43132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A side-channel attack is any attack based on information gained from the </a:t>
            </a:r>
            <a:r>
              <a:rPr lang="en-US" dirty="0">
                <a:solidFill>
                  <a:srgbClr val="FF0000"/>
                </a:solidFill>
              </a:rPr>
              <a:t>physical implementation </a:t>
            </a:r>
            <a:r>
              <a:rPr lang="en-US" dirty="0"/>
              <a:t>of a </a:t>
            </a:r>
            <a:r>
              <a:rPr lang="en-US" dirty="0">
                <a:solidFill>
                  <a:srgbClr val="3366FF"/>
                </a:solidFill>
              </a:rPr>
              <a:t>system (process)</a:t>
            </a:r>
            <a:r>
              <a:rPr lang="en-US" dirty="0"/>
              <a:t>, rather than theoretical weaknesses in the algorithms</a:t>
            </a:r>
          </a:p>
          <a:p>
            <a:endParaRPr lang="en-US" dirty="0"/>
          </a:p>
          <a:p>
            <a:r>
              <a:rPr lang="en-US" dirty="0"/>
              <a:t>Similar to covert channels, but information is leaked </a:t>
            </a:r>
            <a:r>
              <a:rPr lang="en-US" dirty="0">
                <a:solidFill>
                  <a:srgbClr val="FF6600"/>
                </a:solidFill>
              </a:rPr>
              <a:t>unintentionally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Usually, some </a:t>
            </a:r>
            <a:r>
              <a:rPr lang="en-US" dirty="0">
                <a:solidFill>
                  <a:srgbClr val="FF0000"/>
                </a:solidFill>
              </a:rPr>
              <a:t>shared resource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11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dirty="0"/>
              <a:t>Power usage of a device may vary in a key-dependent manner.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Careful measurement and analysis of power consumption can be used to determine the key.</a:t>
            </a:r>
          </a:p>
        </p:txBody>
      </p:sp>
    </p:spTree>
    <p:extLst>
      <p:ext uri="{BB962C8B-B14F-4D97-AF65-F5344CB8AC3E}">
        <p14:creationId xmlns:p14="http://schemas.microsoft.com/office/powerpoint/2010/main" val="35444236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3540" y="3359911"/>
            <a:ext cx="5474970" cy="2226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6870" marR="5080" lvl="0" indent="-34417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356870" algn="l"/>
                <a:tab pos="357505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Assume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that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the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processing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of each bit  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affects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the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instantaneous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dynamic</a:t>
            </a:r>
            <a:r>
              <a:rPr kumimoji="0" sz="24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power 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consumption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756285" marR="0" lvl="1" indent="-286385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Courier New"/>
              <a:buChar char="o"/>
              <a:tabLst>
                <a:tab pos="756920" algn="l"/>
              </a:tabLst>
              <a:defRPr/>
            </a:pP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For</a:t>
            </a: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example: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1156335" marR="0" lvl="2" indent="-229235" algn="l" defTabSz="914400" rtl="0" eaLnBrk="1" fontAlgn="base" latinLnBrk="0" hangingPunct="1">
              <a:lnSpc>
                <a:spcPct val="100000"/>
              </a:lnSpc>
              <a:spcBef>
                <a:spcPts val="505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1155700" algn="l"/>
                <a:tab pos="1156335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Bit = 1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ingdings"/>
                <a:ea typeface="宋体" charset="0"/>
                <a:cs typeface="Wingdings"/>
              </a:rPr>
              <a:t>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 charset="0"/>
                <a:cs typeface="Times New Roman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higher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power</a:t>
            </a:r>
            <a:r>
              <a:rPr kumimoji="0" sz="20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consumption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1156335" marR="0" lvl="2" indent="-229235" algn="l" defTabSz="914400" rtl="0" eaLnBrk="1" fontAlgn="base" latinLnBrk="0" hangingPunct="1">
              <a:lnSpc>
                <a:spcPct val="10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1155700" algn="l"/>
                <a:tab pos="1156335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Bit = 0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ingdings"/>
                <a:ea typeface="宋体" charset="0"/>
                <a:cs typeface="Wingdings"/>
              </a:rPr>
              <a:t>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 charset="0"/>
                <a:cs typeface="Times New Roman"/>
              </a:rPr>
              <a:t>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lower power</a:t>
            </a:r>
            <a:r>
              <a:rPr kumimoji="0" sz="20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consumption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3540" y="102258"/>
            <a:ext cx="579755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10" dirty="0"/>
              <a:t>The </a:t>
            </a:r>
            <a:r>
              <a:rPr sz="3200" spc="-20" dirty="0"/>
              <a:t>easy </a:t>
            </a:r>
            <a:r>
              <a:rPr sz="3200" spc="-45" dirty="0"/>
              <a:t>way </a:t>
            </a:r>
            <a:r>
              <a:rPr sz="3200" spc="-40" dirty="0"/>
              <a:t>to </a:t>
            </a:r>
            <a:r>
              <a:rPr sz="3200" spc="-25" dirty="0"/>
              <a:t>start…</a:t>
            </a:r>
            <a:r>
              <a:rPr sz="3200" spc="105" dirty="0"/>
              <a:t> </a:t>
            </a:r>
            <a:r>
              <a:rPr sz="3200" spc="-10" dirty="0"/>
              <a:t>(I)</a:t>
            </a:r>
            <a:endParaRPr sz="3200" dirty="0"/>
          </a:p>
        </p:txBody>
      </p:sp>
      <p:sp>
        <p:nvSpPr>
          <p:cNvPr id="4" name="object 4"/>
          <p:cNvSpPr txBox="1"/>
          <p:nvPr/>
        </p:nvSpPr>
        <p:spPr>
          <a:xfrm>
            <a:off x="383540" y="1310766"/>
            <a:ext cx="8007984" cy="1877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6870" marR="5080" lvl="0" indent="-34417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356870" algn="l"/>
                <a:tab pos="357505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chip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implements an encryption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algorithm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ENC, 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say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AES-128, 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without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power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analysis</a:t>
            </a:r>
            <a:r>
              <a:rPr kumimoji="0" sz="24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protection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756285" marR="0" lvl="1" indent="-286385" algn="l" defTabSz="914400" rtl="0" eaLnBrk="1" fontAlgn="base" latinLnBrk="0" hangingPunct="1">
              <a:lnSpc>
                <a:spcPct val="100000"/>
              </a:lnSpc>
              <a:spcBef>
                <a:spcPts val="495"/>
              </a:spcBef>
              <a:spcAft>
                <a:spcPct val="0"/>
              </a:spcAft>
              <a:buClrTx/>
              <a:buSzTx/>
              <a:buFont typeface="Courier New"/>
              <a:buChar char="o"/>
              <a:tabLst>
                <a:tab pos="75692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Inputs: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plaintext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756285" marR="0" lvl="1" indent="-286385" algn="l" defTabSz="914400" rtl="0" eaLnBrk="1" fontAlgn="base" latinLnBrk="0" hangingPunct="1">
              <a:lnSpc>
                <a:spcPct val="100000"/>
              </a:lnSpc>
              <a:spcBef>
                <a:spcPts val="484"/>
              </a:spcBef>
              <a:spcAft>
                <a:spcPct val="0"/>
              </a:spcAft>
              <a:buClrTx/>
              <a:buSzTx/>
              <a:buFont typeface="Courier New"/>
              <a:buChar char="o"/>
              <a:tabLst>
                <a:tab pos="75692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Output: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ciphertext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=</a:t>
            </a:r>
            <a:r>
              <a:rPr kumimoji="0" sz="20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Enc(plaintext,key)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0" marR="564515" lvl="0" indent="0" algn="r" defTabSz="914400" rtl="0" eaLnBrk="1" fontAlgn="base" latinLnBrk="0" hangingPunct="1">
              <a:lnSpc>
                <a:spcPct val="100000"/>
              </a:lnSpc>
              <a:spcBef>
                <a:spcPts val="87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l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ai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n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e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x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550025" y="3236976"/>
            <a:ext cx="1811274" cy="14287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29627" y="3644849"/>
            <a:ext cx="78930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AES-128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encrypt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01002" y="4661661"/>
            <a:ext cx="9620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ciphertext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31486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3540" y="924587"/>
            <a:ext cx="6085205" cy="127127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6870" marR="0" lvl="0" indent="-344170" algn="l" defTabSz="914400" rtl="0" eaLnBrk="1" fontAlgn="base" latinLnBrk="0" hangingPunct="1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356870" algn="l"/>
                <a:tab pos="357505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Not 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average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power over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time, not peak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power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356870" marR="0" lvl="0" indent="-344170" algn="l" defTabSz="914400" rtl="0" eaLnBrk="1" fontAlgn="base" latinLnBrk="0" hangingPunct="1">
              <a:lnSpc>
                <a:spcPct val="100000"/>
              </a:lnSpc>
              <a:spcBef>
                <a:spcPts val="575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356870" algn="l"/>
                <a:tab pos="357505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Instantaneous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power over</a:t>
            </a:r>
            <a:r>
              <a:rPr kumimoji="0" sz="24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time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46990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/>
                <a:ea typeface="宋体" charset="0"/>
                <a:cs typeface="Courier New"/>
              </a:rPr>
              <a:t>o 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Trace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or curve,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many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samples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3540" y="102058"/>
            <a:ext cx="712089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5" dirty="0"/>
              <a:t>Measuring </a:t>
            </a:r>
            <a:r>
              <a:rPr sz="3200" spc="-20" dirty="0"/>
              <a:t>power</a:t>
            </a:r>
            <a:r>
              <a:rPr sz="3200" spc="35" dirty="0"/>
              <a:t> </a:t>
            </a:r>
            <a:r>
              <a:rPr sz="3200" spc="-15" dirty="0"/>
              <a:t>consumption</a:t>
            </a:r>
            <a:endParaRPr sz="3200" dirty="0"/>
          </a:p>
        </p:txBody>
      </p:sp>
      <p:sp>
        <p:nvSpPr>
          <p:cNvPr id="4" name="object 4"/>
          <p:cNvSpPr/>
          <p:nvPr/>
        </p:nvSpPr>
        <p:spPr>
          <a:xfrm>
            <a:off x="5025516" y="1602521"/>
            <a:ext cx="3571875" cy="4385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935092" y="2116994"/>
            <a:ext cx="3571875" cy="118110"/>
          </a:xfrm>
          <a:custGeom>
            <a:avLst/>
            <a:gdLst/>
            <a:ahLst/>
            <a:cxnLst/>
            <a:rect l="l" t="t" r="r" b="b"/>
            <a:pathLst>
              <a:path w="3571875" h="118110">
                <a:moveTo>
                  <a:pt x="3470783" y="0"/>
                </a:moveTo>
                <a:lnTo>
                  <a:pt x="3463036" y="2031"/>
                </a:lnTo>
                <a:lnTo>
                  <a:pt x="3459480" y="8000"/>
                </a:lnTo>
                <a:lnTo>
                  <a:pt x="3456051" y="14096"/>
                </a:lnTo>
                <a:lnTo>
                  <a:pt x="3458083" y="21843"/>
                </a:lnTo>
                <a:lnTo>
                  <a:pt x="3464052" y="25400"/>
                </a:lnTo>
                <a:lnTo>
                  <a:pt x="3499722" y="46207"/>
                </a:lnTo>
                <a:lnTo>
                  <a:pt x="3546729" y="46227"/>
                </a:lnTo>
                <a:lnTo>
                  <a:pt x="3546729" y="71627"/>
                </a:lnTo>
                <a:lnTo>
                  <a:pt x="3499649" y="71627"/>
                </a:lnTo>
                <a:lnTo>
                  <a:pt x="3457956" y="95884"/>
                </a:lnTo>
                <a:lnTo>
                  <a:pt x="3455924" y="103631"/>
                </a:lnTo>
                <a:lnTo>
                  <a:pt x="3463036" y="115824"/>
                </a:lnTo>
                <a:lnTo>
                  <a:pt x="3470783" y="117855"/>
                </a:lnTo>
                <a:lnTo>
                  <a:pt x="3550087" y="71627"/>
                </a:lnTo>
                <a:lnTo>
                  <a:pt x="3546729" y="71627"/>
                </a:lnTo>
                <a:lnTo>
                  <a:pt x="3550122" y="71607"/>
                </a:lnTo>
                <a:lnTo>
                  <a:pt x="3571875" y="58927"/>
                </a:lnTo>
                <a:lnTo>
                  <a:pt x="3476879" y="3428"/>
                </a:lnTo>
                <a:lnTo>
                  <a:pt x="3470783" y="0"/>
                </a:lnTo>
                <a:close/>
              </a:path>
              <a:path w="3571875" h="118110">
                <a:moveTo>
                  <a:pt x="3521503" y="58913"/>
                </a:moveTo>
                <a:lnTo>
                  <a:pt x="3499684" y="71607"/>
                </a:lnTo>
                <a:lnTo>
                  <a:pt x="3546729" y="71627"/>
                </a:lnTo>
                <a:lnTo>
                  <a:pt x="3546729" y="69850"/>
                </a:lnTo>
                <a:lnTo>
                  <a:pt x="3540252" y="69850"/>
                </a:lnTo>
                <a:lnTo>
                  <a:pt x="3521503" y="58913"/>
                </a:lnTo>
                <a:close/>
              </a:path>
              <a:path w="3571875" h="118110">
                <a:moveTo>
                  <a:pt x="0" y="44703"/>
                </a:moveTo>
                <a:lnTo>
                  <a:pt x="0" y="70103"/>
                </a:lnTo>
                <a:lnTo>
                  <a:pt x="3499684" y="71607"/>
                </a:lnTo>
                <a:lnTo>
                  <a:pt x="3521503" y="58913"/>
                </a:lnTo>
                <a:lnTo>
                  <a:pt x="3499722" y="46207"/>
                </a:lnTo>
                <a:lnTo>
                  <a:pt x="0" y="44703"/>
                </a:lnTo>
                <a:close/>
              </a:path>
              <a:path w="3571875" h="118110">
                <a:moveTo>
                  <a:pt x="3540252" y="48005"/>
                </a:moveTo>
                <a:lnTo>
                  <a:pt x="3521503" y="58913"/>
                </a:lnTo>
                <a:lnTo>
                  <a:pt x="3540252" y="69850"/>
                </a:lnTo>
                <a:lnTo>
                  <a:pt x="3540252" y="48005"/>
                </a:lnTo>
                <a:close/>
              </a:path>
              <a:path w="3571875" h="118110">
                <a:moveTo>
                  <a:pt x="3546729" y="48005"/>
                </a:moveTo>
                <a:lnTo>
                  <a:pt x="3540252" y="48005"/>
                </a:lnTo>
                <a:lnTo>
                  <a:pt x="3540252" y="69850"/>
                </a:lnTo>
                <a:lnTo>
                  <a:pt x="3546729" y="69850"/>
                </a:lnTo>
                <a:lnTo>
                  <a:pt x="3546729" y="48005"/>
                </a:lnTo>
                <a:close/>
              </a:path>
              <a:path w="3571875" h="118110">
                <a:moveTo>
                  <a:pt x="3499722" y="46207"/>
                </a:moveTo>
                <a:lnTo>
                  <a:pt x="3521503" y="58913"/>
                </a:lnTo>
                <a:lnTo>
                  <a:pt x="3540252" y="48005"/>
                </a:lnTo>
                <a:lnTo>
                  <a:pt x="3546729" y="48005"/>
                </a:lnTo>
                <a:lnTo>
                  <a:pt x="3546729" y="46227"/>
                </a:lnTo>
                <a:lnTo>
                  <a:pt x="3499722" y="462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39861" y="2289968"/>
            <a:ext cx="38925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9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</a:t>
            </a:r>
            <a:r>
              <a:rPr kumimoji="0" sz="1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ime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877434" y="1604422"/>
            <a:ext cx="118110" cy="581025"/>
          </a:xfrm>
          <a:custGeom>
            <a:avLst/>
            <a:gdLst/>
            <a:ahLst/>
            <a:cxnLst/>
            <a:rect l="l" t="t" r="r" b="b"/>
            <a:pathLst>
              <a:path w="118110" h="581025">
                <a:moveTo>
                  <a:pt x="59074" y="50392"/>
                </a:moveTo>
                <a:lnTo>
                  <a:pt x="46353" y="72039"/>
                </a:lnTo>
                <a:lnTo>
                  <a:pt x="44957" y="581025"/>
                </a:lnTo>
                <a:lnTo>
                  <a:pt x="70357" y="581025"/>
                </a:lnTo>
                <a:lnTo>
                  <a:pt x="71752" y="72287"/>
                </a:lnTo>
                <a:lnTo>
                  <a:pt x="59074" y="50392"/>
                </a:lnTo>
                <a:close/>
              </a:path>
              <a:path w="118110" h="581025">
                <a:moveTo>
                  <a:pt x="73752" y="25146"/>
                </a:moveTo>
                <a:lnTo>
                  <a:pt x="71881" y="25146"/>
                </a:lnTo>
                <a:lnTo>
                  <a:pt x="71752" y="72287"/>
                </a:lnTo>
                <a:lnTo>
                  <a:pt x="92328" y="107823"/>
                </a:lnTo>
                <a:lnTo>
                  <a:pt x="95885" y="113918"/>
                </a:lnTo>
                <a:lnTo>
                  <a:pt x="103631" y="115950"/>
                </a:lnTo>
                <a:lnTo>
                  <a:pt x="109727" y="112522"/>
                </a:lnTo>
                <a:lnTo>
                  <a:pt x="115824" y="108965"/>
                </a:lnTo>
                <a:lnTo>
                  <a:pt x="117855" y="101218"/>
                </a:lnTo>
                <a:lnTo>
                  <a:pt x="114300" y="95123"/>
                </a:lnTo>
                <a:lnTo>
                  <a:pt x="73752" y="25146"/>
                </a:lnTo>
                <a:close/>
              </a:path>
              <a:path w="118110" h="581025">
                <a:moveTo>
                  <a:pt x="59181" y="0"/>
                </a:moveTo>
                <a:lnTo>
                  <a:pt x="3555" y="94868"/>
                </a:lnTo>
                <a:lnTo>
                  <a:pt x="0" y="100837"/>
                </a:lnTo>
                <a:lnTo>
                  <a:pt x="2031" y="108585"/>
                </a:lnTo>
                <a:lnTo>
                  <a:pt x="8000" y="112140"/>
                </a:lnTo>
                <a:lnTo>
                  <a:pt x="14097" y="115697"/>
                </a:lnTo>
                <a:lnTo>
                  <a:pt x="21843" y="113664"/>
                </a:lnTo>
                <a:lnTo>
                  <a:pt x="25400" y="107696"/>
                </a:lnTo>
                <a:lnTo>
                  <a:pt x="46353" y="72039"/>
                </a:lnTo>
                <a:lnTo>
                  <a:pt x="46481" y="25146"/>
                </a:lnTo>
                <a:lnTo>
                  <a:pt x="73752" y="25146"/>
                </a:lnTo>
                <a:lnTo>
                  <a:pt x="59181" y="0"/>
                </a:lnTo>
                <a:close/>
              </a:path>
              <a:path w="118110" h="581025">
                <a:moveTo>
                  <a:pt x="71864" y="31496"/>
                </a:moveTo>
                <a:lnTo>
                  <a:pt x="48132" y="31496"/>
                </a:lnTo>
                <a:lnTo>
                  <a:pt x="70103" y="31623"/>
                </a:lnTo>
                <a:lnTo>
                  <a:pt x="59074" y="50392"/>
                </a:lnTo>
                <a:lnTo>
                  <a:pt x="71752" y="72287"/>
                </a:lnTo>
                <a:lnTo>
                  <a:pt x="71864" y="31496"/>
                </a:lnTo>
                <a:close/>
              </a:path>
              <a:path w="118110" h="581025">
                <a:moveTo>
                  <a:pt x="71881" y="25146"/>
                </a:moveTo>
                <a:lnTo>
                  <a:pt x="46481" y="25146"/>
                </a:lnTo>
                <a:lnTo>
                  <a:pt x="46353" y="72039"/>
                </a:lnTo>
                <a:lnTo>
                  <a:pt x="59074" y="50392"/>
                </a:lnTo>
                <a:lnTo>
                  <a:pt x="48132" y="31496"/>
                </a:lnTo>
                <a:lnTo>
                  <a:pt x="71864" y="31496"/>
                </a:lnTo>
                <a:lnTo>
                  <a:pt x="71881" y="25146"/>
                </a:lnTo>
                <a:close/>
              </a:path>
              <a:path w="118110" h="581025">
                <a:moveTo>
                  <a:pt x="48132" y="31496"/>
                </a:moveTo>
                <a:lnTo>
                  <a:pt x="59074" y="50392"/>
                </a:lnTo>
                <a:lnTo>
                  <a:pt x="70103" y="31623"/>
                </a:lnTo>
                <a:lnTo>
                  <a:pt x="48132" y="314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735323" y="5134844"/>
            <a:ext cx="961631" cy="7212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860344" y="5251888"/>
            <a:ext cx="240686" cy="2541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095214" y="5322918"/>
            <a:ext cx="410476" cy="3912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784344" y="5495460"/>
            <a:ext cx="415124" cy="4003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690620" y="5138908"/>
            <a:ext cx="1865630" cy="756920"/>
          </a:xfrm>
          <a:custGeom>
            <a:avLst/>
            <a:gdLst/>
            <a:ahLst/>
            <a:cxnLst/>
            <a:rect l="l" t="t" r="r" b="b"/>
            <a:pathLst>
              <a:path w="1865629" h="756920">
                <a:moveTo>
                  <a:pt x="0" y="756920"/>
                </a:moveTo>
                <a:lnTo>
                  <a:pt x="1865502" y="756920"/>
                </a:lnTo>
                <a:lnTo>
                  <a:pt x="1865502" y="0"/>
                </a:lnTo>
                <a:lnTo>
                  <a:pt x="0" y="0"/>
                </a:lnTo>
                <a:lnTo>
                  <a:pt x="0" y="756920"/>
                </a:lnTo>
                <a:close/>
              </a:path>
            </a:pathLst>
          </a:custGeom>
          <a:ln w="25400">
            <a:solidFill>
              <a:srgbClr val="FF0000"/>
            </a:solidFill>
            <a:prstDash val="sysDash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583685" y="5939617"/>
            <a:ext cx="192151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9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CRYPTOGRAPHIC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DEVICES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013072" y="3362228"/>
            <a:ext cx="1082065" cy="78206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62648" y="4000518"/>
            <a:ext cx="1064450" cy="7397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83540" y="2497866"/>
            <a:ext cx="5400040" cy="1398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6870" marR="0" lvl="0" indent="-34417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356870" algn="l"/>
                <a:tab pos="357505" algn="l"/>
              </a:tabLst>
              <a:defRPr/>
            </a:pP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Typical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(automated)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measurement</a:t>
            </a:r>
            <a:r>
              <a:rPr kumimoji="0" sz="24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setup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0" marR="708660" lvl="0" indent="0" algn="r" defTabSz="914400" rtl="0" eaLnBrk="1" fontAlgn="base" latinLnBrk="0" hangingPunct="1">
              <a:lnSpc>
                <a:spcPct val="100000"/>
              </a:lnSpc>
              <a:spcBef>
                <a:spcPts val="169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CENTRAL</a:t>
            </a:r>
            <a:r>
              <a:rPr kumimoji="0" sz="1400" b="1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PC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46863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SCOPE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126478" y="4498942"/>
            <a:ext cx="1114425" cy="58578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149718" y="5134844"/>
            <a:ext cx="1037666" cy="46581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883145" y="3965987"/>
            <a:ext cx="1739900" cy="4514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lvl="0" indent="228600" algn="l" defTabSz="914400" rtl="0" eaLnBrk="1" fontAlgn="base" latinLnBrk="0" hangingPunct="1">
              <a:lnSpc>
                <a:spcPct val="100000"/>
              </a:lnSpc>
              <a:spcBef>
                <a:spcPts val="9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POWER </a:t>
            </a:r>
            <a:r>
              <a:rPr kumimoji="0" sz="14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SUPPLY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/  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FUNCTION </a:t>
            </a:r>
            <a:r>
              <a:rPr kumimoji="0" sz="14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GENERATOR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808098" y="4481352"/>
            <a:ext cx="1579245" cy="1211580"/>
          </a:xfrm>
          <a:custGeom>
            <a:avLst/>
            <a:gdLst/>
            <a:ahLst/>
            <a:cxnLst/>
            <a:rect l="l" t="t" r="r" b="b"/>
            <a:pathLst>
              <a:path w="1579245" h="1211579">
                <a:moveTo>
                  <a:pt x="621776" y="331343"/>
                </a:moveTo>
                <a:lnTo>
                  <a:pt x="146050" y="331343"/>
                </a:lnTo>
                <a:lnTo>
                  <a:pt x="1283081" y="1101128"/>
                </a:lnTo>
                <a:lnTo>
                  <a:pt x="1208277" y="1211554"/>
                </a:lnTo>
                <a:lnTo>
                  <a:pt x="1578737" y="1140231"/>
                </a:lnTo>
                <a:lnTo>
                  <a:pt x="1528641" y="880287"/>
                </a:lnTo>
                <a:lnTo>
                  <a:pt x="1432687" y="880287"/>
                </a:lnTo>
                <a:lnTo>
                  <a:pt x="621776" y="331343"/>
                </a:lnTo>
                <a:close/>
              </a:path>
              <a:path w="1579245" h="1211579">
                <a:moveTo>
                  <a:pt x="1507363" y="769874"/>
                </a:moveTo>
                <a:lnTo>
                  <a:pt x="1432687" y="880287"/>
                </a:lnTo>
                <a:lnTo>
                  <a:pt x="1528641" y="880287"/>
                </a:lnTo>
                <a:lnTo>
                  <a:pt x="1507363" y="769874"/>
                </a:lnTo>
                <a:close/>
              </a:path>
              <a:path w="1579245" h="1211579">
                <a:moveTo>
                  <a:pt x="370331" y="0"/>
                </a:moveTo>
                <a:lnTo>
                  <a:pt x="0" y="71374"/>
                </a:lnTo>
                <a:lnTo>
                  <a:pt x="71246" y="441706"/>
                </a:lnTo>
                <a:lnTo>
                  <a:pt x="146050" y="331343"/>
                </a:lnTo>
                <a:lnTo>
                  <a:pt x="621776" y="331343"/>
                </a:lnTo>
                <a:lnTo>
                  <a:pt x="295528" y="110490"/>
                </a:lnTo>
                <a:lnTo>
                  <a:pt x="370331" y="0"/>
                </a:lnTo>
                <a:close/>
              </a:path>
            </a:pathLst>
          </a:custGeom>
          <a:solidFill>
            <a:srgbClr val="DCE6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084958" y="4688820"/>
            <a:ext cx="947585" cy="7305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779648" y="5054122"/>
            <a:ext cx="481469" cy="48146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356608" y="4157376"/>
            <a:ext cx="533400" cy="906780"/>
          </a:xfrm>
          <a:custGeom>
            <a:avLst/>
            <a:gdLst/>
            <a:ahLst/>
            <a:cxnLst/>
            <a:rect l="l" t="t" r="r" b="b"/>
            <a:pathLst>
              <a:path w="533400" h="906779">
                <a:moveTo>
                  <a:pt x="533400" y="639572"/>
                </a:moveTo>
                <a:lnTo>
                  <a:pt x="0" y="639572"/>
                </a:lnTo>
                <a:lnTo>
                  <a:pt x="266700" y="906272"/>
                </a:lnTo>
                <a:lnTo>
                  <a:pt x="533400" y="639572"/>
                </a:lnTo>
                <a:close/>
              </a:path>
              <a:path w="533400" h="906779">
                <a:moveTo>
                  <a:pt x="400050" y="266700"/>
                </a:moveTo>
                <a:lnTo>
                  <a:pt x="133350" y="266700"/>
                </a:lnTo>
                <a:lnTo>
                  <a:pt x="133350" y="639572"/>
                </a:lnTo>
                <a:lnTo>
                  <a:pt x="400050" y="639572"/>
                </a:lnTo>
                <a:lnTo>
                  <a:pt x="400050" y="266700"/>
                </a:lnTo>
                <a:close/>
              </a:path>
              <a:path w="533400" h="906779">
                <a:moveTo>
                  <a:pt x="266700" y="0"/>
                </a:moveTo>
                <a:lnTo>
                  <a:pt x="0" y="266700"/>
                </a:lnTo>
                <a:lnTo>
                  <a:pt x="533400" y="266700"/>
                </a:lnTo>
                <a:lnTo>
                  <a:pt x="266700" y="0"/>
                </a:lnTo>
                <a:close/>
              </a:path>
            </a:pathLst>
          </a:custGeom>
          <a:solidFill>
            <a:srgbClr val="DCE6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226939" y="3575462"/>
            <a:ext cx="1417320" cy="812165"/>
          </a:xfrm>
          <a:custGeom>
            <a:avLst/>
            <a:gdLst/>
            <a:ahLst/>
            <a:cxnLst/>
            <a:rect l="l" t="t" r="r" b="b"/>
            <a:pathLst>
              <a:path w="1417320" h="812164">
                <a:moveTo>
                  <a:pt x="1046577" y="379094"/>
                </a:moveTo>
                <a:lnTo>
                  <a:pt x="210312" y="379094"/>
                </a:lnTo>
                <a:lnTo>
                  <a:pt x="1121664" y="685673"/>
                </a:lnTo>
                <a:lnTo>
                  <a:pt x="1079119" y="812164"/>
                </a:lnTo>
                <a:lnTo>
                  <a:pt x="1416939" y="644398"/>
                </a:lnTo>
                <a:lnTo>
                  <a:pt x="1311926" y="432943"/>
                </a:lnTo>
                <a:lnTo>
                  <a:pt x="1206627" y="432943"/>
                </a:lnTo>
                <a:lnTo>
                  <a:pt x="1046577" y="379094"/>
                </a:lnTo>
                <a:close/>
              </a:path>
              <a:path w="1417320" h="812164">
                <a:moveTo>
                  <a:pt x="337947" y="0"/>
                </a:moveTo>
                <a:lnTo>
                  <a:pt x="0" y="167639"/>
                </a:lnTo>
                <a:lnTo>
                  <a:pt x="167766" y="505460"/>
                </a:lnTo>
                <a:lnTo>
                  <a:pt x="210312" y="379094"/>
                </a:lnTo>
                <a:lnTo>
                  <a:pt x="1046577" y="379094"/>
                </a:lnTo>
                <a:lnTo>
                  <a:pt x="295401" y="126364"/>
                </a:lnTo>
                <a:lnTo>
                  <a:pt x="337947" y="0"/>
                </a:lnTo>
                <a:close/>
              </a:path>
              <a:path w="1417320" h="812164">
                <a:moveTo>
                  <a:pt x="1249172" y="306578"/>
                </a:moveTo>
                <a:lnTo>
                  <a:pt x="1206627" y="432943"/>
                </a:lnTo>
                <a:lnTo>
                  <a:pt x="1311926" y="432943"/>
                </a:lnTo>
                <a:lnTo>
                  <a:pt x="1249172" y="306578"/>
                </a:lnTo>
                <a:close/>
              </a:path>
            </a:pathLst>
          </a:custGeom>
          <a:solidFill>
            <a:srgbClr val="DCE6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676391" y="4853082"/>
            <a:ext cx="1354455" cy="890269"/>
          </a:xfrm>
          <a:custGeom>
            <a:avLst/>
            <a:gdLst/>
            <a:ahLst/>
            <a:cxnLst/>
            <a:rect l="l" t="t" r="r" b="b"/>
            <a:pathLst>
              <a:path w="1354454" h="890270">
                <a:moveTo>
                  <a:pt x="128778" y="406781"/>
                </a:moveTo>
                <a:lnTo>
                  <a:pt x="0" y="761339"/>
                </a:lnTo>
                <a:lnTo>
                  <a:pt x="354457" y="890143"/>
                </a:lnTo>
                <a:lnTo>
                  <a:pt x="298069" y="769315"/>
                </a:lnTo>
                <a:lnTo>
                  <a:pt x="815508" y="527672"/>
                </a:lnTo>
                <a:lnTo>
                  <a:pt x="185293" y="527672"/>
                </a:lnTo>
                <a:lnTo>
                  <a:pt x="128778" y="406781"/>
                </a:lnTo>
                <a:close/>
              </a:path>
              <a:path w="1354454" h="890270">
                <a:moveTo>
                  <a:pt x="999998" y="0"/>
                </a:moveTo>
                <a:lnTo>
                  <a:pt x="1056386" y="120777"/>
                </a:lnTo>
                <a:lnTo>
                  <a:pt x="185293" y="527672"/>
                </a:lnTo>
                <a:lnTo>
                  <a:pt x="815508" y="527672"/>
                </a:lnTo>
                <a:lnTo>
                  <a:pt x="1169289" y="362458"/>
                </a:lnTo>
                <a:lnTo>
                  <a:pt x="1269574" y="362458"/>
                </a:lnTo>
                <a:lnTo>
                  <a:pt x="1354455" y="128778"/>
                </a:lnTo>
                <a:lnTo>
                  <a:pt x="999998" y="0"/>
                </a:lnTo>
                <a:close/>
              </a:path>
              <a:path w="1354454" h="890270">
                <a:moveTo>
                  <a:pt x="1269574" y="362458"/>
                </a:moveTo>
                <a:lnTo>
                  <a:pt x="1169289" y="362458"/>
                </a:lnTo>
                <a:lnTo>
                  <a:pt x="1225677" y="483311"/>
                </a:lnTo>
                <a:lnTo>
                  <a:pt x="1269574" y="362458"/>
                </a:lnTo>
                <a:close/>
              </a:path>
            </a:pathLst>
          </a:custGeom>
          <a:solidFill>
            <a:srgbClr val="DCE6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778254" y="3535457"/>
            <a:ext cx="2056764" cy="899794"/>
          </a:xfrm>
          <a:custGeom>
            <a:avLst/>
            <a:gdLst/>
            <a:ahLst/>
            <a:cxnLst/>
            <a:rect l="l" t="t" r="r" b="b"/>
            <a:pathLst>
              <a:path w="2056764" h="899795">
                <a:moveTo>
                  <a:pt x="194563" y="381635"/>
                </a:moveTo>
                <a:lnTo>
                  <a:pt x="0" y="704723"/>
                </a:lnTo>
                <a:lnTo>
                  <a:pt x="323088" y="899287"/>
                </a:lnTo>
                <a:lnTo>
                  <a:pt x="290956" y="769874"/>
                </a:lnTo>
                <a:lnTo>
                  <a:pt x="1334443" y="511048"/>
                </a:lnTo>
                <a:lnTo>
                  <a:pt x="226694" y="511048"/>
                </a:lnTo>
                <a:lnTo>
                  <a:pt x="194563" y="381635"/>
                </a:lnTo>
                <a:close/>
              </a:path>
              <a:path w="2056764" h="899795">
                <a:moveTo>
                  <a:pt x="1939676" y="388239"/>
                </a:moveTo>
                <a:lnTo>
                  <a:pt x="1829561" y="388239"/>
                </a:lnTo>
                <a:lnTo>
                  <a:pt x="1861693" y="517652"/>
                </a:lnTo>
                <a:lnTo>
                  <a:pt x="1939676" y="388239"/>
                </a:lnTo>
                <a:close/>
              </a:path>
              <a:path w="2056764" h="899795">
                <a:moveTo>
                  <a:pt x="1733295" y="0"/>
                </a:moveTo>
                <a:lnTo>
                  <a:pt x="1765299" y="129413"/>
                </a:lnTo>
                <a:lnTo>
                  <a:pt x="226694" y="511048"/>
                </a:lnTo>
                <a:lnTo>
                  <a:pt x="1334443" y="511048"/>
                </a:lnTo>
                <a:lnTo>
                  <a:pt x="1829561" y="388239"/>
                </a:lnTo>
                <a:lnTo>
                  <a:pt x="1939676" y="388239"/>
                </a:lnTo>
                <a:lnTo>
                  <a:pt x="2056383" y="194564"/>
                </a:lnTo>
                <a:lnTo>
                  <a:pt x="1733295" y="0"/>
                </a:lnTo>
                <a:close/>
              </a:path>
            </a:pathLst>
          </a:custGeom>
          <a:solidFill>
            <a:srgbClr val="DCE6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7495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129794"/>
            <a:ext cx="787527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5" dirty="0"/>
              <a:t>Measuring </a:t>
            </a:r>
            <a:r>
              <a:rPr sz="3200" spc="-20" dirty="0"/>
              <a:t>power </a:t>
            </a:r>
            <a:r>
              <a:rPr sz="3200" spc="-15" dirty="0"/>
              <a:t>consumption</a:t>
            </a:r>
            <a:r>
              <a:rPr sz="3200" spc="150" dirty="0"/>
              <a:t> </a:t>
            </a:r>
            <a:r>
              <a:rPr sz="3200" spc="-10" dirty="0"/>
              <a:t>(II)</a:t>
            </a:r>
            <a:endParaRPr sz="3200" dirty="0"/>
          </a:p>
        </p:txBody>
      </p:sp>
      <p:sp>
        <p:nvSpPr>
          <p:cNvPr id="3" name="object 3"/>
          <p:cNvSpPr/>
          <p:nvPr/>
        </p:nvSpPr>
        <p:spPr>
          <a:xfrm>
            <a:off x="4771550" y="4070646"/>
            <a:ext cx="454659" cy="817244"/>
          </a:xfrm>
          <a:custGeom>
            <a:avLst/>
            <a:gdLst/>
            <a:ahLst/>
            <a:cxnLst/>
            <a:rect l="l" t="t" r="r" b="b"/>
            <a:pathLst>
              <a:path w="454660" h="817245">
                <a:moveTo>
                  <a:pt x="421948" y="686442"/>
                </a:moveTo>
                <a:lnTo>
                  <a:pt x="403415" y="686442"/>
                </a:lnTo>
                <a:lnTo>
                  <a:pt x="386318" y="694702"/>
                </a:lnTo>
                <a:lnTo>
                  <a:pt x="390707" y="707298"/>
                </a:lnTo>
                <a:lnTo>
                  <a:pt x="399027" y="736847"/>
                </a:lnTo>
                <a:lnTo>
                  <a:pt x="407804" y="774638"/>
                </a:lnTo>
                <a:lnTo>
                  <a:pt x="416124" y="816784"/>
                </a:lnTo>
                <a:lnTo>
                  <a:pt x="454356" y="812880"/>
                </a:lnTo>
                <a:lnTo>
                  <a:pt x="445930" y="774638"/>
                </a:lnTo>
                <a:lnTo>
                  <a:pt x="437171" y="736847"/>
                </a:lnTo>
                <a:lnTo>
                  <a:pt x="428851" y="707298"/>
                </a:lnTo>
                <a:lnTo>
                  <a:pt x="421948" y="686442"/>
                </a:lnTo>
                <a:close/>
              </a:path>
              <a:path w="454660" h="817245">
                <a:moveTo>
                  <a:pt x="387094" y="639959"/>
                </a:moveTo>
                <a:lnTo>
                  <a:pt x="352545" y="639959"/>
                </a:lnTo>
                <a:lnTo>
                  <a:pt x="352545" y="659888"/>
                </a:lnTo>
                <a:lnTo>
                  <a:pt x="369221" y="669508"/>
                </a:lnTo>
                <a:lnTo>
                  <a:pt x="381930" y="682105"/>
                </a:lnTo>
                <a:lnTo>
                  <a:pt x="386318" y="694702"/>
                </a:lnTo>
                <a:lnTo>
                  <a:pt x="403415" y="686442"/>
                </a:lnTo>
                <a:lnTo>
                  <a:pt x="421948" y="686442"/>
                </a:lnTo>
                <a:lnTo>
                  <a:pt x="420513" y="682105"/>
                </a:lnTo>
                <a:lnTo>
                  <a:pt x="420513" y="677767"/>
                </a:lnTo>
                <a:lnTo>
                  <a:pt x="407804" y="656911"/>
                </a:lnTo>
                <a:lnTo>
                  <a:pt x="394639" y="644314"/>
                </a:lnTo>
                <a:lnTo>
                  <a:pt x="387094" y="639959"/>
                </a:lnTo>
                <a:close/>
              </a:path>
              <a:path w="454660" h="817245">
                <a:moveTo>
                  <a:pt x="343775" y="648652"/>
                </a:moveTo>
                <a:lnTo>
                  <a:pt x="292916" y="648652"/>
                </a:lnTo>
                <a:lnTo>
                  <a:pt x="322739" y="656911"/>
                </a:lnTo>
                <a:lnTo>
                  <a:pt x="352545" y="661249"/>
                </a:lnTo>
                <a:lnTo>
                  <a:pt x="352545" y="659888"/>
                </a:lnTo>
                <a:lnTo>
                  <a:pt x="339836" y="652556"/>
                </a:lnTo>
                <a:lnTo>
                  <a:pt x="343775" y="648652"/>
                </a:lnTo>
                <a:close/>
              </a:path>
              <a:path w="454660" h="817245">
                <a:moveTo>
                  <a:pt x="352545" y="639959"/>
                </a:moveTo>
                <a:lnTo>
                  <a:pt x="339836" y="652556"/>
                </a:lnTo>
                <a:lnTo>
                  <a:pt x="352545" y="659888"/>
                </a:lnTo>
                <a:lnTo>
                  <a:pt x="352545" y="639959"/>
                </a:lnTo>
                <a:close/>
              </a:path>
              <a:path w="454660" h="817245">
                <a:moveTo>
                  <a:pt x="16658" y="0"/>
                </a:moveTo>
                <a:lnTo>
                  <a:pt x="3949" y="155534"/>
                </a:lnTo>
                <a:lnTo>
                  <a:pt x="3949" y="231567"/>
                </a:lnTo>
                <a:lnTo>
                  <a:pt x="0" y="303261"/>
                </a:lnTo>
                <a:lnTo>
                  <a:pt x="0" y="370601"/>
                </a:lnTo>
                <a:lnTo>
                  <a:pt x="3949" y="429248"/>
                </a:lnTo>
                <a:lnTo>
                  <a:pt x="8337" y="484424"/>
                </a:lnTo>
                <a:lnTo>
                  <a:pt x="16658" y="530474"/>
                </a:lnTo>
                <a:lnTo>
                  <a:pt x="33773" y="572619"/>
                </a:lnTo>
                <a:lnTo>
                  <a:pt x="71916" y="614765"/>
                </a:lnTo>
                <a:lnTo>
                  <a:pt x="93402" y="623024"/>
                </a:lnTo>
                <a:lnTo>
                  <a:pt x="106111" y="631717"/>
                </a:lnTo>
                <a:lnTo>
                  <a:pt x="152593" y="639959"/>
                </a:lnTo>
                <a:lnTo>
                  <a:pt x="174078" y="644314"/>
                </a:lnTo>
                <a:lnTo>
                  <a:pt x="186805" y="648652"/>
                </a:lnTo>
                <a:lnTo>
                  <a:pt x="220560" y="656911"/>
                </a:lnTo>
                <a:lnTo>
                  <a:pt x="250384" y="652556"/>
                </a:lnTo>
                <a:lnTo>
                  <a:pt x="271869" y="648652"/>
                </a:lnTo>
                <a:lnTo>
                  <a:pt x="343775" y="648652"/>
                </a:lnTo>
                <a:lnTo>
                  <a:pt x="352545" y="639959"/>
                </a:lnTo>
                <a:lnTo>
                  <a:pt x="387094" y="639959"/>
                </a:lnTo>
                <a:lnTo>
                  <a:pt x="365272" y="627362"/>
                </a:lnTo>
                <a:lnTo>
                  <a:pt x="352545" y="623024"/>
                </a:lnTo>
                <a:lnTo>
                  <a:pt x="322739" y="619103"/>
                </a:lnTo>
                <a:lnTo>
                  <a:pt x="220560" y="619103"/>
                </a:lnTo>
                <a:lnTo>
                  <a:pt x="199513" y="614765"/>
                </a:lnTo>
                <a:lnTo>
                  <a:pt x="186155" y="610427"/>
                </a:lnTo>
                <a:lnTo>
                  <a:pt x="106111" y="610427"/>
                </a:lnTo>
                <a:lnTo>
                  <a:pt x="106111" y="593909"/>
                </a:lnTo>
                <a:lnTo>
                  <a:pt x="108660" y="593909"/>
                </a:lnTo>
                <a:lnTo>
                  <a:pt x="97352" y="589571"/>
                </a:lnTo>
                <a:lnTo>
                  <a:pt x="76305" y="572619"/>
                </a:lnTo>
                <a:lnTo>
                  <a:pt x="67747" y="560023"/>
                </a:lnTo>
                <a:lnTo>
                  <a:pt x="46481" y="560023"/>
                </a:lnTo>
                <a:lnTo>
                  <a:pt x="59190" y="547426"/>
                </a:lnTo>
                <a:lnTo>
                  <a:pt x="59342" y="547426"/>
                </a:lnTo>
                <a:lnTo>
                  <a:pt x="50870" y="522232"/>
                </a:lnTo>
                <a:lnTo>
                  <a:pt x="46481" y="484424"/>
                </a:lnTo>
                <a:lnTo>
                  <a:pt x="42532" y="429248"/>
                </a:lnTo>
                <a:lnTo>
                  <a:pt x="38143" y="370601"/>
                </a:lnTo>
                <a:lnTo>
                  <a:pt x="38143" y="303261"/>
                </a:lnTo>
                <a:lnTo>
                  <a:pt x="42532" y="231567"/>
                </a:lnTo>
                <a:lnTo>
                  <a:pt x="42532" y="155534"/>
                </a:lnTo>
                <a:lnTo>
                  <a:pt x="55258" y="3921"/>
                </a:lnTo>
                <a:lnTo>
                  <a:pt x="16658" y="0"/>
                </a:lnTo>
                <a:close/>
              </a:path>
              <a:path w="454660" h="817245">
                <a:moveTo>
                  <a:pt x="271869" y="610427"/>
                </a:moveTo>
                <a:lnTo>
                  <a:pt x="250384" y="614765"/>
                </a:lnTo>
                <a:lnTo>
                  <a:pt x="220560" y="619103"/>
                </a:lnTo>
                <a:lnTo>
                  <a:pt x="322739" y="619103"/>
                </a:lnTo>
                <a:lnTo>
                  <a:pt x="301254" y="614765"/>
                </a:lnTo>
                <a:lnTo>
                  <a:pt x="271869" y="610427"/>
                </a:lnTo>
                <a:close/>
              </a:path>
              <a:path w="454660" h="817245">
                <a:moveTo>
                  <a:pt x="106111" y="593909"/>
                </a:moveTo>
                <a:lnTo>
                  <a:pt x="106111" y="610427"/>
                </a:lnTo>
                <a:lnTo>
                  <a:pt x="118837" y="597813"/>
                </a:lnTo>
                <a:lnTo>
                  <a:pt x="110859" y="594753"/>
                </a:lnTo>
                <a:lnTo>
                  <a:pt x="106111" y="593909"/>
                </a:lnTo>
                <a:close/>
              </a:path>
              <a:path w="454660" h="817245">
                <a:moveTo>
                  <a:pt x="110859" y="594753"/>
                </a:moveTo>
                <a:lnTo>
                  <a:pt x="118837" y="597813"/>
                </a:lnTo>
                <a:lnTo>
                  <a:pt x="106111" y="610427"/>
                </a:lnTo>
                <a:lnTo>
                  <a:pt x="186155" y="610427"/>
                </a:lnTo>
                <a:lnTo>
                  <a:pt x="174078" y="606506"/>
                </a:lnTo>
                <a:lnTo>
                  <a:pt x="152593" y="602168"/>
                </a:lnTo>
                <a:lnTo>
                  <a:pt x="110859" y="594753"/>
                </a:lnTo>
                <a:close/>
              </a:path>
              <a:path w="454660" h="817245">
                <a:moveTo>
                  <a:pt x="108660" y="593909"/>
                </a:moveTo>
                <a:lnTo>
                  <a:pt x="106111" y="593909"/>
                </a:lnTo>
                <a:lnTo>
                  <a:pt x="110859" y="594753"/>
                </a:lnTo>
                <a:lnTo>
                  <a:pt x="108660" y="593909"/>
                </a:lnTo>
                <a:close/>
              </a:path>
              <a:path w="454660" h="817245">
                <a:moveTo>
                  <a:pt x="59190" y="547426"/>
                </a:moveTo>
                <a:lnTo>
                  <a:pt x="46481" y="560023"/>
                </a:lnTo>
                <a:lnTo>
                  <a:pt x="63578" y="560023"/>
                </a:lnTo>
                <a:lnTo>
                  <a:pt x="59491" y="547869"/>
                </a:lnTo>
                <a:lnTo>
                  <a:pt x="59190" y="547426"/>
                </a:lnTo>
                <a:close/>
              </a:path>
              <a:path w="454660" h="817245">
                <a:moveTo>
                  <a:pt x="59491" y="547869"/>
                </a:moveTo>
                <a:lnTo>
                  <a:pt x="63578" y="560023"/>
                </a:lnTo>
                <a:lnTo>
                  <a:pt x="67747" y="560023"/>
                </a:lnTo>
                <a:lnTo>
                  <a:pt x="59491" y="547869"/>
                </a:lnTo>
                <a:close/>
              </a:path>
              <a:path w="454660" h="817245">
                <a:moveTo>
                  <a:pt x="59342" y="547426"/>
                </a:moveTo>
                <a:lnTo>
                  <a:pt x="59190" y="547426"/>
                </a:lnTo>
                <a:lnTo>
                  <a:pt x="59491" y="547869"/>
                </a:lnTo>
                <a:lnTo>
                  <a:pt x="59342" y="547426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32434" y="4807494"/>
            <a:ext cx="127526" cy="2107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16333" y="4976060"/>
            <a:ext cx="0" cy="337185"/>
          </a:xfrm>
          <a:custGeom>
            <a:avLst/>
            <a:gdLst/>
            <a:ahLst/>
            <a:cxnLst/>
            <a:rect l="l" t="t" r="r" b="b"/>
            <a:pathLst>
              <a:path h="337185">
                <a:moveTo>
                  <a:pt x="0" y="0"/>
                </a:moveTo>
                <a:lnTo>
                  <a:pt x="0" y="336714"/>
                </a:lnTo>
              </a:path>
            </a:pathLst>
          </a:custGeom>
          <a:ln w="210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614130" y="4978013"/>
            <a:ext cx="127635" cy="0"/>
          </a:xfrm>
          <a:custGeom>
            <a:avLst/>
            <a:gdLst/>
            <a:ahLst/>
            <a:cxnLst/>
            <a:rect l="l" t="t" r="r" b="b"/>
            <a:pathLst>
              <a:path w="127635">
                <a:moveTo>
                  <a:pt x="0" y="0"/>
                </a:moveTo>
                <a:lnTo>
                  <a:pt x="127602" y="0"/>
                </a:lnTo>
              </a:path>
            </a:pathLst>
          </a:custGeom>
          <a:ln w="21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614130" y="5314944"/>
            <a:ext cx="127635" cy="0"/>
          </a:xfrm>
          <a:custGeom>
            <a:avLst/>
            <a:gdLst/>
            <a:ahLst/>
            <a:cxnLst/>
            <a:rect l="l" t="t" r="r" b="b"/>
            <a:pathLst>
              <a:path w="127635">
                <a:moveTo>
                  <a:pt x="0" y="0"/>
                </a:moveTo>
                <a:lnTo>
                  <a:pt x="127602" y="0"/>
                </a:lnTo>
              </a:path>
            </a:pathLst>
          </a:custGeom>
          <a:ln w="208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444439" y="5146595"/>
            <a:ext cx="127635" cy="0"/>
          </a:xfrm>
          <a:custGeom>
            <a:avLst/>
            <a:gdLst/>
            <a:ahLst/>
            <a:cxnLst/>
            <a:rect l="l" t="t" r="r" b="b"/>
            <a:pathLst>
              <a:path w="127635">
                <a:moveTo>
                  <a:pt x="0" y="0"/>
                </a:moveTo>
                <a:lnTo>
                  <a:pt x="127602" y="0"/>
                </a:lnTo>
              </a:path>
            </a:pathLst>
          </a:custGeom>
          <a:ln w="21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574002" y="4976060"/>
            <a:ext cx="0" cy="337185"/>
          </a:xfrm>
          <a:custGeom>
            <a:avLst/>
            <a:gdLst/>
            <a:ahLst/>
            <a:cxnLst/>
            <a:rect l="l" t="t" r="r" b="b"/>
            <a:pathLst>
              <a:path h="337185">
                <a:moveTo>
                  <a:pt x="0" y="0"/>
                </a:moveTo>
                <a:lnTo>
                  <a:pt x="0" y="336714"/>
                </a:lnTo>
              </a:path>
            </a:pathLst>
          </a:custGeom>
          <a:ln w="214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616333" y="4217922"/>
            <a:ext cx="0" cy="337185"/>
          </a:xfrm>
          <a:custGeom>
            <a:avLst/>
            <a:gdLst/>
            <a:ahLst/>
            <a:cxnLst/>
            <a:rect l="l" t="t" r="r" b="b"/>
            <a:pathLst>
              <a:path h="337185">
                <a:moveTo>
                  <a:pt x="0" y="0"/>
                </a:moveTo>
                <a:lnTo>
                  <a:pt x="0" y="337148"/>
                </a:lnTo>
              </a:path>
            </a:pathLst>
          </a:custGeom>
          <a:ln w="210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614130" y="4220109"/>
            <a:ext cx="127635" cy="0"/>
          </a:xfrm>
          <a:custGeom>
            <a:avLst/>
            <a:gdLst/>
            <a:ahLst/>
            <a:cxnLst/>
            <a:rect l="l" t="t" r="r" b="b"/>
            <a:pathLst>
              <a:path w="127635">
                <a:moveTo>
                  <a:pt x="0" y="0"/>
                </a:moveTo>
                <a:lnTo>
                  <a:pt x="127602" y="0"/>
                </a:lnTo>
              </a:path>
            </a:pathLst>
          </a:custGeom>
          <a:ln w="208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614130" y="4557024"/>
            <a:ext cx="127635" cy="0"/>
          </a:xfrm>
          <a:custGeom>
            <a:avLst/>
            <a:gdLst/>
            <a:ahLst/>
            <a:cxnLst/>
            <a:rect l="l" t="t" r="r" b="b"/>
            <a:pathLst>
              <a:path w="127635">
                <a:moveTo>
                  <a:pt x="0" y="0"/>
                </a:moveTo>
                <a:lnTo>
                  <a:pt x="127602" y="0"/>
                </a:lnTo>
              </a:path>
            </a:pathLst>
          </a:custGeom>
          <a:ln w="21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444439" y="4388458"/>
            <a:ext cx="127635" cy="0"/>
          </a:xfrm>
          <a:custGeom>
            <a:avLst/>
            <a:gdLst/>
            <a:ahLst/>
            <a:cxnLst/>
            <a:rect l="l" t="t" r="r" b="b"/>
            <a:pathLst>
              <a:path w="127635">
                <a:moveTo>
                  <a:pt x="0" y="0"/>
                </a:moveTo>
                <a:lnTo>
                  <a:pt x="127602" y="0"/>
                </a:lnTo>
              </a:path>
            </a:pathLst>
          </a:custGeom>
          <a:ln w="21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574002" y="4217922"/>
            <a:ext cx="0" cy="337185"/>
          </a:xfrm>
          <a:custGeom>
            <a:avLst/>
            <a:gdLst/>
            <a:ahLst/>
            <a:cxnLst/>
            <a:rect l="l" t="t" r="r" b="b"/>
            <a:pathLst>
              <a:path h="337185">
                <a:moveTo>
                  <a:pt x="0" y="0"/>
                </a:moveTo>
                <a:lnTo>
                  <a:pt x="0" y="337148"/>
                </a:lnTo>
              </a:path>
            </a:pathLst>
          </a:custGeom>
          <a:ln w="214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529504" y="4365215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21046" y="0"/>
                </a:moveTo>
                <a:lnTo>
                  <a:pt x="3949" y="0"/>
                </a:lnTo>
                <a:lnTo>
                  <a:pt x="0" y="4337"/>
                </a:lnTo>
                <a:lnTo>
                  <a:pt x="0" y="21289"/>
                </a:lnTo>
                <a:lnTo>
                  <a:pt x="3949" y="29548"/>
                </a:lnTo>
                <a:lnTo>
                  <a:pt x="21046" y="29548"/>
                </a:lnTo>
                <a:lnTo>
                  <a:pt x="29384" y="21289"/>
                </a:lnTo>
                <a:lnTo>
                  <a:pt x="29384" y="4337"/>
                </a:lnTo>
                <a:lnTo>
                  <a:pt x="210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529504" y="4365215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0" y="12596"/>
                </a:moveTo>
                <a:lnTo>
                  <a:pt x="0" y="21289"/>
                </a:lnTo>
                <a:lnTo>
                  <a:pt x="3949" y="29548"/>
                </a:lnTo>
                <a:lnTo>
                  <a:pt x="12708" y="29548"/>
                </a:lnTo>
                <a:lnTo>
                  <a:pt x="21046" y="29548"/>
                </a:lnTo>
                <a:lnTo>
                  <a:pt x="29384" y="21289"/>
                </a:lnTo>
                <a:lnTo>
                  <a:pt x="29384" y="12596"/>
                </a:lnTo>
                <a:lnTo>
                  <a:pt x="29384" y="4337"/>
                </a:lnTo>
                <a:lnTo>
                  <a:pt x="21046" y="0"/>
                </a:lnTo>
                <a:lnTo>
                  <a:pt x="12708" y="0"/>
                </a:lnTo>
                <a:lnTo>
                  <a:pt x="3949" y="0"/>
                </a:lnTo>
                <a:lnTo>
                  <a:pt x="0" y="4337"/>
                </a:lnTo>
                <a:lnTo>
                  <a:pt x="0" y="12596"/>
                </a:lnTo>
                <a:close/>
              </a:path>
            </a:pathLst>
          </a:custGeom>
          <a:ln w="209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743930" y="4555078"/>
            <a:ext cx="0" cy="421005"/>
          </a:xfrm>
          <a:custGeom>
            <a:avLst/>
            <a:gdLst/>
            <a:ahLst/>
            <a:cxnLst/>
            <a:rect l="l" t="t" r="r" b="b"/>
            <a:pathLst>
              <a:path h="421004">
                <a:moveTo>
                  <a:pt x="0" y="0"/>
                </a:moveTo>
                <a:lnTo>
                  <a:pt x="0" y="420982"/>
                </a:lnTo>
              </a:path>
            </a:pathLst>
          </a:custGeom>
          <a:ln w="210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308505" y="4377812"/>
            <a:ext cx="187325" cy="779780"/>
          </a:xfrm>
          <a:custGeom>
            <a:avLst/>
            <a:gdLst/>
            <a:ahLst/>
            <a:cxnLst/>
            <a:rect l="l" t="t" r="r" b="b"/>
            <a:pathLst>
              <a:path w="187325" h="779779">
                <a:moveTo>
                  <a:pt x="178467" y="0"/>
                </a:moveTo>
                <a:lnTo>
                  <a:pt x="4388" y="0"/>
                </a:lnTo>
                <a:lnTo>
                  <a:pt x="0" y="4337"/>
                </a:lnTo>
                <a:lnTo>
                  <a:pt x="0" y="770734"/>
                </a:lnTo>
                <a:lnTo>
                  <a:pt x="4388" y="775072"/>
                </a:lnTo>
                <a:lnTo>
                  <a:pt x="8337" y="775072"/>
                </a:lnTo>
                <a:lnTo>
                  <a:pt x="8337" y="779427"/>
                </a:lnTo>
                <a:lnTo>
                  <a:pt x="50870" y="779427"/>
                </a:lnTo>
                <a:lnTo>
                  <a:pt x="50870" y="766830"/>
                </a:lnTo>
                <a:lnTo>
                  <a:pt x="8337" y="766830"/>
                </a:lnTo>
                <a:lnTo>
                  <a:pt x="8337" y="758137"/>
                </a:lnTo>
                <a:lnTo>
                  <a:pt x="21046" y="758137"/>
                </a:lnTo>
                <a:lnTo>
                  <a:pt x="21046" y="21289"/>
                </a:lnTo>
                <a:lnTo>
                  <a:pt x="8337" y="21289"/>
                </a:lnTo>
                <a:lnTo>
                  <a:pt x="8337" y="8692"/>
                </a:lnTo>
                <a:lnTo>
                  <a:pt x="178467" y="8692"/>
                </a:lnTo>
                <a:lnTo>
                  <a:pt x="178467" y="0"/>
                </a:lnTo>
                <a:close/>
              </a:path>
              <a:path w="187325" h="779779">
                <a:moveTo>
                  <a:pt x="174078" y="758137"/>
                </a:moveTo>
                <a:lnTo>
                  <a:pt x="50870" y="758137"/>
                </a:lnTo>
                <a:lnTo>
                  <a:pt x="50870" y="779427"/>
                </a:lnTo>
                <a:lnTo>
                  <a:pt x="178467" y="779427"/>
                </a:lnTo>
                <a:lnTo>
                  <a:pt x="178467" y="775072"/>
                </a:lnTo>
                <a:lnTo>
                  <a:pt x="174078" y="775072"/>
                </a:lnTo>
                <a:lnTo>
                  <a:pt x="169690" y="770734"/>
                </a:lnTo>
                <a:lnTo>
                  <a:pt x="169690" y="762475"/>
                </a:lnTo>
                <a:lnTo>
                  <a:pt x="174078" y="758137"/>
                </a:lnTo>
                <a:close/>
              </a:path>
              <a:path w="187325" h="779779">
                <a:moveTo>
                  <a:pt x="178467" y="758137"/>
                </a:moveTo>
                <a:lnTo>
                  <a:pt x="174078" y="758137"/>
                </a:lnTo>
                <a:lnTo>
                  <a:pt x="169690" y="762475"/>
                </a:lnTo>
                <a:lnTo>
                  <a:pt x="169690" y="770734"/>
                </a:lnTo>
                <a:lnTo>
                  <a:pt x="174078" y="775072"/>
                </a:lnTo>
                <a:lnTo>
                  <a:pt x="178467" y="775072"/>
                </a:lnTo>
                <a:lnTo>
                  <a:pt x="178467" y="758137"/>
                </a:lnTo>
                <a:close/>
              </a:path>
              <a:path w="187325" h="779779">
                <a:moveTo>
                  <a:pt x="182855" y="758137"/>
                </a:moveTo>
                <a:lnTo>
                  <a:pt x="178467" y="758137"/>
                </a:lnTo>
                <a:lnTo>
                  <a:pt x="178467" y="775072"/>
                </a:lnTo>
                <a:lnTo>
                  <a:pt x="182855" y="775072"/>
                </a:lnTo>
                <a:lnTo>
                  <a:pt x="186787" y="770734"/>
                </a:lnTo>
                <a:lnTo>
                  <a:pt x="186787" y="762475"/>
                </a:lnTo>
                <a:lnTo>
                  <a:pt x="182855" y="758137"/>
                </a:lnTo>
                <a:close/>
              </a:path>
              <a:path w="187325" h="779779">
                <a:moveTo>
                  <a:pt x="8337" y="758137"/>
                </a:moveTo>
                <a:lnTo>
                  <a:pt x="8337" y="766830"/>
                </a:lnTo>
                <a:lnTo>
                  <a:pt x="17097" y="766830"/>
                </a:lnTo>
                <a:lnTo>
                  <a:pt x="8337" y="758137"/>
                </a:lnTo>
                <a:close/>
              </a:path>
              <a:path w="187325" h="779779">
                <a:moveTo>
                  <a:pt x="12708" y="758137"/>
                </a:moveTo>
                <a:lnTo>
                  <a:pt x="8337" y="758137"/>
                </a:lnTo>
                <a:lnTo>
                  <a:pt x="17097" y="766830"/>
                </a:lnTo>
                <a:lnTo>
                  <a:pt x="17097" y="762475"/>
                </a:lnTo>
                <a:lnTo>
                  <a:pt x="12708" y="758137"/>
                </a:lnTo>
                <a:close/>
              </a:path>
              <a:path w="187325" h="779779">
                <a:moveTo>
                  <a:pt x="21046" y="758137"/>
                </a:moveTo>
                <a:lnTo>
                  <a:pt x="12708" y="758137"/>
                </a:lnTo>
                <a:lnTo>
                  <a:pt x="17097" y="762475"/>
                </a:lnTo>
                <a:lnTo>
                  <a:pt x="17097" y="766830"/>
                </a:lnTo>
                <a:lnTo>
                  <a:pt x="21046" y="766830"/>
                </a:lnTo>
                <a:lnTo>
                  <a:pt x="21046" y="758137"/>
                </a:lnTo>
                <a:close/>
              </a:path>
              <a:path w="187325" h="779779">
                <a:moveTo>
                  <a:pt x="50870" y="758137"/>
                </a:moveTo>
                <a:lnTo>
                  <a:pt x="21046" y="758137"/>
                </a:lnTo>
                <a:lnTo>
                  <a:pt x="21046" y="766830"/>
                </a:lnTo>
                <a:lnTo>
                  <a:pt x="50870" y="766830"/>
                </a:lnTo>
                <a:lnTo>
                  <a:pt x="50870" y="758137"/>
                </a:lnTo>
                <a:close/>
              </a:path>
              <a:path w="187325" h="779779">
                <a:moveTo>
                  <a:pt x="17097" y="11259"/>
                </a:moveTo>
                <a:lnTo>
                  <a:pt x="8337" y="16951"/>
                </a:lnTo>
                <a:lnTo>
                  <a:pt x="8337" y="21289"/>
                </a:lnTo>
                <a:lnTo>
                  <a:pt x="21046" y="21289"/>
                </a:lnTo>
                <a:lnTo>
                  <a:pt x="21046" y="16951"/>
                </a:lnTo>
                <a:lnTo>
                  <a:pt x="12708" y="16951"/>
                </a:lnTo>
                <a:lnTo>
                  <a:pt x="17097" y="12596"/>
                </a:lnTo>
                <a:lnTo>
                  <a:pt x="17097" y="11259"/>
                </a:lnTo>
                <a:close/>
              </a:path>
              <a:path w="187325" h="779779">
                <a:moveTo>
                  <a:pt x="178467" y="8692"/>
                </a:moveTo>
                <a:lnTo>
                  <a:pt x="21046" y="8692"/>
                </a:lnTo>
                <a:lnTo>
                  <a:pt x="21046" y="21289"/>
                </a:lnTo>
                <a:lnTo>
                  <a:pt x="178467" y="21289"/>
                </a:lnTo>
                <a:lnTo>
                  <a:pt x="178467" y="8692"/>
                </a:lnTo>
                <a:close/>
              </a:path>
              <a:path w="187325" h="779779">
                <a:moveTo>
                  <a:pt x="17097" y="8692"/>
                </a:moveTo>
                <a:lnTo>
                  <a:pt x="8337" y="8692"/>
                </a:lnTo>
                <a:lnTo>
                  <a:pt x="8337" y="16951"/>
                </a:lnTo>
                <a:lnTo>
                  <a:pt x="17097" y="11259"/>
                </a:lnTo>
                <a:lnTo>
                  <a:pt x="17097" y="8692"/>
                </a:lnTo>
                <a:close/>
              </a:path>
              <a:path w="187325" h="779779">
                <a:moveTo>
                  <a:pt x="21046" y="8692"/>
                </a:moveTo>
                <a:lnTo>
                  <a:pt x="17097" y="11259"/>
                </a:lnTo>
                <a:lnTo>
                  <a:pt x="17097" y="12596"/>
                </a:lnTo>
                <a:lnTo>
                  <a:pt x="12708" y="16951"/>
                </a:lnTo>
                <a:lnTo>
                  <a:pt x="21046" y="16951"/>
                </a:lnTo>
                <a:lnTo>
                  <a:pt x="21046" y="8692"/>
                </a:lnTo>
                <a:close/>
              </a:path>
              <a:path w="187325" h="779779">
                <a:moveTo>
                  <a:pt x="21046" y="8692"/>
                </a:moveTo>
                <a:lnTo>
                  <a:pt x="17097" y="8692"/>
                </a:lnTo>
                <a:lnTo>
                  <a:pt x="17097" y="11259"/>
                </a:lnTo>
                <a:lnTo>
                  <a:pt x="21046" y="86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062070" y="4767518"/>
            <a:ext cx="255270" cy="0"/>
          </a:xfrm>
          <a:custGeom>
            <a:avLst/>
            <a:gdLst/>
            <a:ahLst/>
            <a:cxnLst/>
            <a:rect l="l" t="t" r="r" b="b"/>
            <a:pathLst>
              <a:path w="255270">
                <a:moveTo>
                  <a:pt x="0" y="0"/>
                </a:moveTo>
                <a:lnTo>
                  <a:pt x="254772" y="0"/>
                </a:lnTo>
              </a:path>
            </a:pathLst>
          </a:custGeom>
          <a:ln w="208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741727" y="4767518"/>
            <a:ext cx="255270" cy="0"/>
          </a:xfrm>
          <a:custGeom>
            <a:avLst/>
            <a:gdLst/>
            <a:ahLst/>
            <a:cxnLst/>
            <a:rect l="l" t="t" r="r" b="b"/>
            <a:pathLst>
              <a:path w="255270">
                <a:moveTo>
                  <a:pt x="0" y="0"/>
                </a:moveTo>
                <a:lnTo>
                  <a:pt x="254772" y="0"/>
                </a:lnTo>
              </a:path>
            </a:pathLst>
          </a:custGeom>
          <a:ln w="208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743930" y="3965082"/>
            <a:ext cx="0" cy="253365"/>
          </a:xfrm>
          <a:custGeom>
            <a:avLst/>
            <a:gdLst/>
            <a:ahLst/>
            <a:cxnLst/>
            <a:rect l="l" t="t" r="r" b="b"/>
            <a:pathLst>
              <a:path h="253364">
                <a:moveTo>
                  <a:pt x="0" y="0"/>
                </a:moveTo>
                <a:lnTo>
                  <a:pt x="0" y="252857"/>
                </a:lnTo>
              </a:path>
            </a:pathLst>
          </a:custGeom>
          <a:ln w="210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572036" y="3967251"/>
            <a:ext cx="339725" cy="0"/>
          </a:xfrm>
          <a:custGeom>
            <a:avLst/>
            <a:gdLst/>
            <a:ahLst/>
            <a:cxnLst/>
            <a:rect l="l" t="t" r="r" b="b"/>
            <a:pathLst>
              <a:path w="339725">
                <a:moveTo>
                  <a:pt x="0" y="0"/>
                </a:moveTo>
                <a:lnTo>
                  <a:pt x="339398" y="0"/>
                </a:lnTo>
              </a:path>
            </a:pathLst>
          </a:custGeom>
          <a:ln w="208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743930" y="5312764"/>
            <a:ext cx="0" cy="210820"/>
          </a:xfrm>
          <a:custGeom>
            <a:avLst/>
            <a:gdLst/>
            <a:ahLst/>
            <a:cxnLst/>
            <a:rect l="l" t="t" r="r" b="b"/>
            <a:pathLst>
              <a:path h="210820">
                <a:moveTo>
                  <a:pt x="0" y="0"/>
                </a:moveTo>
                <a:lnTo>
                  <a:pt x="0" y="210720"/>
                </a:lnTo>
              </a:path>
            </a:pathLst>
          </a:custGeom>
          <a:ln w="210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656662" y="5525657"/>
            <a:ext cx="170180" cy="0"/>
          </a:xfrm>
          <a:custGeom>
            <a:avLst/>
            <a:gdLst/>
            <a:ahLst/>
            <a:cxnLst/>
            <a:rect l="l" t="t" r="r" b="b"/>
            <a:pathLst>
              <a:path w="170179">
                <a:moveTo>
                  <a:pt x="0" y="0"/>
                </a:moveTo>
                <a:lnTo>
                  <a:pt x="170136" y="0"/>
                </a:lnTo>
              </a:path>
            </a:pathLst>
          </a:custGeom>
          <a:ln w="208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699194" y="5557373"/>
            <a:ext cx="85090" cy="20955"/>
          </a:xfrm>
          <a:custGeom>
            <a:avLst/>
            <a:gdLst/>
            <a:ahLst/>
            <a:cxnLst/>
            <a:rect l="l" t="t" r="r" b="b"/>
            <a:pathLst>
              <a:path w="85089" h="20954">
                <a:moveTo>
                  <a:pt x="0" y="20854"/>
                </a:moveTo>
                <a:lnTo>
                  <a:pt x="85068" y="20854"/>
                </a:lnTo>
                <a:lnTo>
                  <a:pt x="85068" y="0"/>
                </a:lnTo>
                <a:lnTo>
                  <a:pt x="0" y="0"/>
                </a:lnTo>
                <a:lnTo>
                  <a:pt x="0" y="2085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039031" y="5062304"/>
            <a:ext cx="509905" cy="0"/>
          </a:xfrm>
          <a:custGeom>
            <a:avLst/>
            <a:gdLst/>
            <a:ahLst/>
            <a:cxnLst/>
            <a:rect l="l" t="t" r="r" b="b"/>
            <a:pathLst>
              <a:path w="509904">
                <a:moveTo>
                  <a:pt x="0" y="0"/>
                </a:moveTo>
                <a:lnTo>
                  <a:pt x="509527" y="0"/>
                </a:lnTo>
              </a:path>
            </a:pathLst>
          </a:custGeom>
          <a:ln w="21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039031" y="5146595"/>
            <a:ext cx="509905" cy="0"/>
          </a:xfrm>
          <a:custGeom>
            <a:avLst/>
            <a:gdLst/>
            <a:ahLst/>
            <a:cxnLst/>
            <a:rect l="l" t="t" r="r" b="b"/>
            <a:pathLst>
              <a:path w="509904">
                <a:moveTo>
                  <a:pt x="0" y="0"/>
                </a:moveTo>
                <a:lnTo>
                  <a:pt x="509527" y="0"/>
                </a:lnTo>
              </a:path>
            </a:pathLst>
          </a:custGeom>
          <a:ln w="21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295937" y="4765348"/>
            <a:ext cx="0" cy="295275"/>
          </a:xfrm>
          <a:custGeom>
            <a:avLst/>
            <a:gdLst/>
            <a:ahLst/>
            <a:cxnLst/>
            <a:rect l="l" t="t" r="r" b="b"/>
            <a:pathLst>
              <a:path h="295275">
                <a:moveTo>
                  <a:pt x="0" y="0"/>
                </a:moveTo>
                <a:lnTo>
                  <a:pt x="0" y="295002"/>
                </a:lnTo>
              </a:path>
            </a:pathLst>
          </a:custGeom>
          <a:ln w="210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295937" y="5144641"/>
            <a:ext cx="0" cy="379095"/>
          </a:xfrm>
          <a:custGeom>
            <a:avLst/>
            <a:gdLst/>
            <a:ahLst/>
            <a:cxnLst/>
            <a:rect l="l" t="t" r="r" b="b"/>
            <a:pathLst>
              <a:path h="379095">
                <a:moveTo>
                  <a:pt x="0" y="0"/>
                </a:moveTo>
                <a:lnTo>
                  <a:pt x="0" y="378843"/>
                </a:lnTo>
              </a:path>
            </a:pathLst>
          </a:custGeom>
          <a:ln w="210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208722" y="5525657"/>
            <a:ext cx="170180" cy="0"/>
          </a:xfrm>
          <a:custGeom>
            <a:avLst/>
            <a:gdLst/>
            <a:ahLst/>
            <a:cxnLst/>
            <a:rect l="l" t="t" r="r" b="b"/>
            <a:pathLst>
              <a:path w="170179">
                <a:moveTo>
                  <a:pt x="0" y="0"/>
                </a:moveTo>
                <a:lnTo>
                  <a:pt x="170136" y="0"/>
                </a:lnTo>
              </a:path>
            </a:pathLst>
          </a:custGeom>
          <a:ln w="208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251183" y="5557373"/>
            <a:ext cx="85090" cy="20955"/>
          </a:xfrm>
          <a:custGeom>
            <a:avLst/>
            <a:gdLst/>
            <a:ahLst/>
            <a:cxnLst/>
            <a:rect l="l" t="t" r="r" b="b"/>
            <a:pathLst>
              <a:path w="85089" h="20954">
                <a:moveTo>
                  <a:pt x="0" y="20854"/>
                </a:moveTo>
                <a:lnTo>
                  <a:pt x="85068" y="20854"/>
                </a:lnTo>
                <a:lnTo>
                  <a:pt x="85068" y="0"/>
                </a:lnTo>
                <a:lnTo>
                  <a:pt x="0" y="0"/>
                </a:lnTo>
                <a:lnTo>
                  <a:pt x="0" y="2085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953967" y="4767518"/>
            <a:ext cx="340360" cy="0"/>
          </a:xfrm>
          <a:custGeom>
            <a:avLst/>
            <a:gdLst/>
            <a:ahLst/>
            <a:cxnLst/>
            <a:rect l="l" t="t" r="r" b="b"/>
            <a:pathLst>
              <a:path w="340360">
                <a:moveTo>
                  <a:pt x="0" y="0"/>
                </a:moveTo>
                <a:lnTo>
                  <a:pt x="339836" y="0"/>
                </a:lnTo>
              </a:path>
            </a:pathLst>
          </a:custGeom>
          <a:ln w="208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892380" y="4542047"/>
            <a:ext cx="21590" cy="84455"/>
          </a:xfrm>
          <a:custGeom>
            <a:avLst/>
            <a:gdLst/>
            <a:ahLst/>
            <a:cxnLst/>
            <a:rect l="l" t="t" r="r" b="b"/>
            <a:pathLst>
              <a:path w="21589" h="84454">
                <a:moveTo>
                  <a:pt x="0" y="84284"/>
                </a:moveTo>
                <a:lnTo>
                  <a:pt x="21048" y="84284"/>
                </a:lnTo>
                <a:lnTo>
                  <a:pt x="21048" y="0"/>
                </a:lnTo>
                <a:lnTo>
                  <a:pt x="0" y="0"/>
                </a:lnTo>
                <a:lnTo>
                  <a:pt x="0" y="842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892380" y="4689757"/>
            <a:ext cx="21590" cy="84455"/>
          </a:xfrm>
          <a:custGeom>
            <a:avLst/>
            <a:gdLst/>
            <a:ahLst/>
            <a:cxnLst/>
            <a:rect l="l" t="t" r="r" b="b"/>
            <a:pathLst>
              <a:path w="21589" h="84454">
                <a:moveTo>
                  <a:pt x="0" y="84284"/>
                </a:moveTo>
                <a:lnTo>
                  <a:pt x="21048" y="84284"/>
                </a:lnTo>
                <a:lnTo>
                  <a:pt x="21048" y="0"/>
                </a:lnTo>
                <a:lnTo>
                  <a:pt x="0" y="0"/>
                </a:lnTo>
                <a:lnTo>
                  <a:pt x="0" y="842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892380" y="4837032"/>
            <a:ext cx="21590" cy="84455"/>
          </a:xfrm>
          <a:custGeom>
            <a:avLst/>
            <a:gdLst/>
            <a:ahLst/>
            <a:cxnLst/>
            <a:rect l="l" t="t" r="r" b="b"/>
            <a:pathLst>
              <a:path w="21589" h="84454">
                <a:moveTo>
                  <a:pt x="0" y="84284"/>
                </a:moveTo>
                <a:lnTo>
                  <a:pt x="21048" y="84284"/>
                </a:lnTo>
                <a:lnTo>
                  <a:pt x="21048" y="0"/>
                </a:lnTo>
                <a:lnTo>
                  <a:pt x="0" y="0"/>
                </a:lnTo>
                <a:lnTo>
                  <a:pt x="0" y="842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892380" y="4984326"/>
            <a:ext cx="21590" cy="51435"/>
          </a:xfrm>
          <a:custGeom>
            <a:avLst/>
            <a:gdLst/>
            <a:ahLst/>
            <a:cxnLst/>
            <a:rect l="l" t="t" r="r" b="b"/>
            <a:pathLst>
              <a:path w="21589" h="51435">
                <a:moveTo>
                  <a:pt x="0" y="50831"/>
                </a:moveTo>
                <a:lnTo>
                  <a:pt x="21048" y="50831"/>
                </a:lnTo>
                <a:lnTo>
                  <a:pt x="21048" y="0"/>
                </a:lnTo>
                <a:lnTo>
                  <a:pt x="0" y="0"/>
                </a:lnTo>
                <a:lnTo>
                  <a:pt x="0" y="508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692866" y="4588524"/>
            <a:ext cx="327025" cy="387985"/>
          </a:xfrm>
          <a:custGeom>
            <a:avLst/>
            <a:gdLst/>
            <a:ahLst/>
            <a:cxnLst/>
            <a:rect l="l" t="t" r="r" b="b"/>
            <a:pathLst>
              <a:path w="327025" h="387985">
                <a:moveTo>
                  <a:pt x="99530" y="14776"/>
                </a:moveTo>
                <a:lnTo>
                  <a:pt x="97334" y="16951"/>
                </a:lnTo>
                <a:lnTo>
                  <a:pt x="310013" y="387536"/>
                </a:lnTo>
                <a:lnTo>
                  <a:pt x="326671" y="374939"/>
                </a:lnTo>
                <a:lnTo>
                  <a:pt x="124130" y="21289"/>
                </a:lnTo>
                <a:lnTo>
                  <a:pt x="106111" y="21289"/>
                </a:lnTo>
                <a:lnTo>
                  <a:pt x="99530" y="14776"/>
                </a:lnTo>
                <a:close/>
              </a:path>
              <a:path w="327025" h="387985">
                <a:moveTo>
                  <a:pt x="110499" y="0"/>
                </a:moveTo>
                <a:lnTo>
                  <a:pt x="0" y="0"/>
                </a:lnTo>
                <a:lnTo>
                  <a:pt x="0" y="21289"/>
                </a:lnTo>
                <a:lnTo>
                  <a:pt x="99823" y="21289"/>
                </a:lnTo>
                <a:lnTo>
                  <a:pt x="97334" y="16951"/>
                </a:lnTo>
                <a:lnTo>
                  <a:pt x="99530" y="14776"/>
                </a:lnTo>
                <a:lnTo>
                  <a:pt x="97334" y="12596"/>
                </a:lnTo>
                <a:lnTo>
                  <a:pt x="101731" y="12596"/>
                </a:lnTo>
                <a:lnTo>
                  <a:pt x="106111" y="8259"/>
                </a:lnTo>
                <a:lnTo>
                  <a:pt x="116667" y="8259"/>
                </a:lnTo>
                <a:lnTo>
                  <a:pt x="114431" y="4355"/>
                </a:lnTo>
                <a:lnTo>
                  <a:pt x="110499" y="0"/>
                </a:lnTo>
                <a:close/>
              </a:path>
              <a:path w="327025" h="387985">
                <a:moveTo>
                  <a:pt x="106111" y="8259"/>
                </a:moveTo>
                <a:lnTo>
                  <a:pt x="99533" y="14774"/>
                </a:lnTo>
                <a:lnTo>
                  <a:pt x="106111" y="21289"/>
                </a:lnTo>
                <a:lnTo>
                  <a:pt x="124130" y="21289"/>
                </a:lnTo>
                <a:lnTo>
                  <a:pt x="121646" y="16951"/>
                </a:lnTo>
                <a:lnTo>
                  <a:pt x="106111" y="16951"/>
                </a:lnTo>
                <a:lnTo>
                  <a:pt x="106111" y="8259"/>
                </a:lnTo>
                <a:close/>
              </a:path>
              <a:path w="327025" h="387985">
                <a:moveTo>
                  <a:pt x="99533" y="14774"/>
                </a:moveTo>
                <a:lnTo>
                  <a:pt x="101722" y="16951"/>
                </a:lnTo>
                <a:lnTo>
                  <a:pt x="99533" y="14774"/>
                </a:lnTo>
                <a:close/>
              </a:path>
              <a:path w="327025" h="387985">
                <a:moveTo>
                  <a:pt x="116667" y="8259"/>
                </a:moveTo>
                <a:lnTo>
                  <a:pt x="106111" y="8259"/>
                </a:lnTo>
                <a:lnTo>
                  <a:pt x="106111" y="16951"/>
                </a:lnTo>
                <a:lnTo>
                  <a:pt x="121646" y="16951"/>
                </a:lnTo>
                <a:lnTo>
                  <a:pt x="116667" y="8259"/>
                </a:lnTo>
                <a:close/>
              </a:path>
              <a:path w="327025" h="387985">
                <a:moveTo>
                  <a:pt x="101731" y="12596"/>
                </a:moveTo>
                <a:lnTo>
                  <a:pt x="97334" y="12596"/>
                </a:lnTo>
                <a:lnTo>
                  <a:pt x="99533" y="14774"/>
                </a:lnTo>
                <a:lnTo>
                  <a:pt x="101731" y="125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011200" y="4969771"/>
            <a:ext cx="106680" cy="0"/>
          </a:xfrm>
          <a:custGeom>
            <a:avLst/>
            <a:gdLst/>
            <a:ahLst/>
            <a:cxnLst/>
            <a:rect l="l" t="t" r="r" b="b"/>
            <a:pathLst>
              <a:path w="106679">
                <a:moveTo>
                  <a:pt x="0" y="0"/>
                </a:moveTo>
                <a:lnTo>
                  <a:pt x="106114" y="0"/>
                </a:lnTo>
              </a:path>
            </a:pathLst>
          </a:custGeom>
          <a:ln w="21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748125" y="4879178"/>
            <a:ext cx="21590" cy="84455"/>
          </a:xfrm>
          <a:custGeom>
            <a:avLst/>
            <a:gdLst/>
            <a:ahLst/>
            <a:cxnLst/>
            <a:rect l="l" t="t" r="r" b="b"/>
            <a:pathLst>
              <a:path w="21589" h="84454">
                <a:moveTo>
                  <a:pt x="0" y="84284"/>
                </a:moveTo>
                <a:lnTo>
                  <a:pt x="21485" y="84284"/>
                </a:lnTo>
                <a:lnTo>
                  <a:pt x="21485" y="0"/>
                </a:lnTo>
                <a:lnTo>
                  <a:pt x="0" y="0"/>
                </a:lnTo>
                <a:lnTo>
                  <a:pt x="0" y="842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748125" y="5026471"/>
            <a:ext cx="21590" cy="84455"/>
          </a:xfrm>
          <a:custGeom>
            <a:avLst/>
            <a:gdLst/>
            <a:ahLst/>
            <a:cxnLst/>
            <a:rect l="l" t="t" r="r" b="b"/>
            <a:pathLst>
              <a:path w="21589" h="84454">
                <a:moveTo>
                  <a:pt x="0" y="84284"/>
                </a:moveTo>
                <a:lnTo>
                  <a:pt x="21485" y="84284"/>
                </a:lnTo>
                <a:lnTo>
                  <a:pt x="21485" y="0"/>
                </a:lnTo>
                <a:lnTo>
                  <a:pt x="0" y="0"/>
                </a:lnTo>
                <a:lnTo>
                  <a:pt x="0" y="842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748125" y="5173747"/>
            <a:ext cx="21590" cy="84455"/>
          </a:xfrm>
          <a:custGeom>
            <a:avLst/>
            <a:gdLst/>
            <a:ahLst/>
            <a:cxnLst/>
            <a:rect l="l" t="t" r="r" b="b"/>
            <a:pathLst>
              <a:path w="21589" h="84454">
                <a:moveTo>
                  <a:pt x="0" y="84284"/>
                </a:moveTo>
                <a:lnTo>
                  <a:pt x="21485" y="84284"/>
                </a:lnTo>
                <a:lnTo>
                  <a:pt x="21485" y="0"/>
                </a:lnTo>
                <a:lnTo>
                  <a:pt x="0" y="0"/>
                </a:lnTo>
                <a:lnTo>
                  <a:pt x="0" y="842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5748125" y="5321457"/>
            <a:ext cx="21590" cy="50800"/>
          </a:xfrm>
          <a:custGeom>
            <a:avLst/>
            <a:gdLst/>
            <a:ahLst/>
            <a:cxnLst/>
            <a:rect l="l" t="t" r="r" b="b"/>
            <a:pathLst>
              <a:path w="21589" h="50800">
                <a:moveTo>
                  <a:pt x="0" y="50397"/>
                </a:moveTo>
                <a:lnTo>
                  <a:pt x="21485" y="50397"/>
                </a:lnTo>
                <a:lnTo>
                  <a:pt x="21485" y="0"/>
                </a:lnTo>
                <a:lnTo>
                  <a:pt x="0" y="0"/>
                </a:lnTo>
                <a:lnTo>
                  <a:pt x="0" y="503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548541" y="4908720"/>
            <a:ext cx="327660" cy="383540"/>
          </a:xfrm>
          <a:custGeom>
            <a:avLst/>
            <a:gdLst/>
            <a:ahLst/>
            <a:cxnLst/>
            <a:rect l="l" t="t" r="r" b="b"/>
            <a:pathLst>
              <a:path w="327660" h="383539">
                <a:moveTo>
                  <a:pt x="100286" y="361908"/>
                </a:moveTo>
                <a:lnTo>
                  <a:pt x="0" y="361908"/>
                </a:lnTo>
                <a:lnTo>
                  <a:pt x="0" y="383198"/>
                </a:lnTo>
                <a:lnTo>
                  <a:pt x="106199" y="383198"/>
                </a:lnTo>
                <a:lnTo>
                  <a:pt x="106199" y="378860"/>
                </a:lnTo>
                <a:lnTo>
                  <a:pt x="110587" y="378860"/>
                </a:lnTo>
                <a:lnTo>
                  <a:pt x="114975" y="374939"/>
                </a:lnTo>
                <a:lnTo>
                  <a:pt x="117247" y="374939"/>
                </a:lnTo>
                <a:lnTo>
                  <a:pt x="119761" y="370601"/>
                </a:lnTo>
                <a:lnTo>
                  <a:pt x="106199" y="370601"/>
                </a:lnTo>
                <a:lnTo>
                  <a:pt x="97773" y="366246"/>
                </a:lnTo>
                <a:lnTo>
                  <a:pt x="100286" y="361908"/>
                </a:lnTo>
                <a:close/>
              </a:path>
              <a:path w="327660" h="383539">
                <a:moveTo>
                  <a:pt x="117247" y="374939"/>
                </a:moveTo>
                <a:lnTo>
                  <a:pt x="114975" y="374939"/>
                </a:lnTo>
                <a:lnTo>
                  <a:pt x="114975" y="378860"/>
                </a:lnTo>
                <a:lnTo>
                  <a:pt x="117247" y="374939"/>
                </a:lnTo>
                <a:close/>
              </a:path>
              <a:path w="327660" h="383539">
                <a:moveTo>
                  <a:pt x="106199" y="361908"/>
                </a:moveTo>
                <a:lnTo>
                  <a:pt x="97773" y="366246"/>
                </a:lnTo>
                <a:lnTo>
                  <a:pt x="106199" y="370601"/>
                </a:lnTo>
                <a:lnTo>
                  <a:pt x="106199" y="361908"/>
                </a:lnTo>
                <a:close/>
              </a:path>
              <a:path w="327660" h="383539">
                <a:moveTo>
                  <a:pt x="124798" y="361908"/>
                </a:moveTo>
                <a:lnTo>
                  <a:pt x="106199" y="361908"/>
                </a:lnTo>
                <a:lnTo>
                  <a:pt x="106199" y="370601"/>
                </a:lnTo>
                <a:lnTo>
                  <a:pt x="119761" y="370601"/>
                </a:lnTo>
                <a:lnTo>
                  <a:pt x="124798" y="361908"/>
                </a:lnTo>
                <a:close/>
              </a:path>
              <a:path w="327660" h="383539">
                <a:moveTo>
                  <a:pt x="309995" y="0"/>
                </a:moveTo>
                <a:lnTo>
                  <a:pt x="97773" y="366246"/>
                </a:lnTo>
                <a:lnTo>
                  <a:pt x="102161" y="361908"/>
                </a:lnTo>
                <a:lnTo>
                  <a:pt x="124798" y="361908"/>
                </a:lnTo>
                <a:lnTo>
                  <a:pt x="327198" y="12596"/>
                </a:lnTo>
                <a:lnTo>
                  <a:pt x="309995" y="0"/>
                </a:lnTo>
                <a:close/>
              </a:path>
              <a:path w="327660" h="383539">
                <a:moveTo>
                  <a:pt x="106199" y="361908"/>
                </a:moveTo>
                <a:lnTo>
                  <a:pt x="102161" y="361908"/>
                </a:lnTo>
                <a:lnTo>
                  <a:pt x="97773" y="366246"/>
                </a:lnTo>
                <a:lnTo>
                  <a:pt x="106199" y="361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867314" y="4915028"/>
            <a:ext cx="106680" cy="0"/>
          </a:xfrm>
          <a:custGeom>
            <a:avLst/>
            <a:gdLst/>
            <a:ahLst/>
            <a:cxnLst/>
            <a:rect l="l" t="t" r="r" b="b"/>
            <a:pathLst>
              <a:path w="106679">
                <a:moveTo>
                  <a:pt x="0" y="0"/>
                </a:moveTo>
                <a:lnTo>
                  <a:pt x="106114" y="0"/>
                </a:lnTo>
              </a:path>
            </a:pathLst>
          </a:custGeom>
          <a:ln w="21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70806" y="909934"/>
            <a:ext cx="6254750" cy="36410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6870" marR="0" lvl="0" indent="-344170" algn="l" defTabSz="914400" rtl="0" eaLnBrk="1" fontAlgn="base" latinLnBrk="0" hangingPunct="1">
              <a:lnSpc>
                <a:spcPct val="100000"/>
              </a:lnSpc>
              <a:spcBef>
                <a:spcPts val="105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356870" algn="l"/>
                <a:tab pos="357505" algn="l"/>
              </a:tabLst>
              <a:defRPr/>
            </a:pP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Logic: 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constant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supply voltage, supply current</a:t>
            </a:r>
            <a:r>
              <a:rPr kumimoji="0" sz="2200" b="0" i="0" u="none" strike="noStrike" kern="1200" cap="none" spc="-20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varies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356870" marR="0" lvl="0" indent="-34417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356870" algn="l"/>
                <a:tab pos="357505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Predominant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technology:</a:t>
            </a:r>
            <a:r>
              <a:rPr kumimoji="0" sz="22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CMOS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756285" marR="0" lvl="1" indent="-286385" algn="l" defTabSz="9144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Courier New"/>
              <a:buChar char="o"/>
              <a:tabLst>
                <a:tab pos="756920" algn="l"/>
              </a:tabLst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Low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static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power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consumption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756285" marR="0" lvl="1" indent="-286385" algn="l" defTabSz="914400" rtl="0" eaLnBrk="1" fontAlgn="base" latinLnBrk="0" hangingPunct="1">
              <a:lnSpc>
                <a:spcPct val="100000"/>
              </a:lnSpc>
              <a:spcBef>
                <a:spcPts val="434"/>
              </a:spcBef>
              <a:spcAft>
                <a:spcPct val="0"/>
              </a:spcAft>
              <a:buClrTx/>
              <a:buSzTx/>
              <a:buFont typeface="Courier New"/>
              <a:buChar char="o"/>
              <a:tabLst>
                <a:tab pos="756920" algn="l"/>
              </a:tabLst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Relatively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high dynamic power</a:t>
            </a:r>
            <a:r>
              <a:rPr kumimoji="0" sz="18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consumption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756285" marR="0" lvl="1" indent="-286385" algn="l" defTabSz="914400" rtl="0" eaLnBrk="1" fontAlgn="base" latinLnBrk="0" hangingPunct="1">
              <a:lnSpc>
                <a:spcPct val="100000"/>
              </a:lnSpc>
              <a:spcBef>
                <a:spcPts val="430"/>
              </a:spcBef>
              <a:spcAft>
                <a:spcPct val="0"/>
              </a:spcAft>
              <a:buClrTx/>
              <a:buSzTx/>
              <a:buFont typeface="Courier New"/>
              <a:buChar char="o"/>
              <a:tabLst>
                <a:tab pos="756920" algn="l"/>
              </a:tabLst>
              <a:defRPr/>
            </a:pP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Power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consumption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depends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on</a:t>
            </a:r>
            <a:r>
              <a:rPr kumimoji="0" sz="18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input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/>
              <a:buChar char="o"/>
              <a:tabLst/>
              <a:defRPr/>
            </a:pPr>
            <a:endParaRPr kumimoji="0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356870" marR="0" lvl="0" indent="-344170" algn="l" defTabSz="914400" rtl="0" eaLnBrk="1" fontAlgn="base" latinLnBrk="0" hangingPunct="1">
              <a:lnSpc>
                <a:spcPct val="100000"/>
              </a:lnSpc>
              <a:spcBef>
                <a:spcPts val="5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356870" algn="l"/>
                <a:tab pos="357505" algn="l"/>
              </a:tabLst>
              <a:defRPr/>
            </a:pP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CMOS</a:t>
            </a:r>
            <a:r>
              <a:rPr kumimoji="0" sz="22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inverter: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0" marR="629920" lvl="0" indent="0" algn="r" defTabSz="914400" rtl="0" eaLnBrk="1" fontAlgn="base" latinLnBrk="0" hangingPunct="1">
              <a:lnSpc>
                <a:spcPct val="100000"/>
              </a:lnSpc>
              <a:spcBef>
                <a:spcPts val="193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5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0</a:t>
            </a:r>
            <a:r>
              <a:rPr kumimoji="0" sz="165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-</a:t>
            </a:r>
            <a:r>
              <a:rPr kumimoji="0" sz="165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1</a:t>
            </a:r>
            <a:endParaRPr kumimoji="0" sz="16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0" marR="300355" lvl="0" indent="0" algn="r" defTabSz="914400" rtl="0" eaLnBrk="1" fontAlgn="base" latinLnBrk="0" hangingPunct="1">
              <a:lnSpc>
                <a:spcPct val="100000"/>
              </a:lnSpc>
              <a:spcBef>
                <a:spcPts val="4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5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t</a:t>
            </a:r>
            <a:r>
              <a:rPr kumimoji="0" sz="165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r</a:t>
            </a:r>
            <a:r>
              <a:rPr kumimoji="0" sz="165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a</a:t>
            </a:r>
            <a:r>
              <a:rPr kumimoji="0" sz="165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n</a:t>
            </a:r>
            <a:r>
              <a:rPr kumimoji="0" sz="165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si</a:t>
            </a:r>
            <a:r>
              <a:rPr kumimoji="0" sz="165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t</a:t>
            </a:r>
            <a:r>
              <a:rPr kumimoji="0" sz="16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i</a:t>
            </a:r>
            <a:r>
              <a:rPr kumimoji="0" sz="165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o</a:t>
            </a:r>
            <a:r>
              <a:rPr kumimoji="0" sz="165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n</a:t>
            </a:r>
            <a:endParaRPr kumimoji="0" sz="16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graphicFrame>
        <p:nvGraphicFramePr>
          <p:cNvPr id="46" name="object 46"/>
          <p:cNvGraphicFramePr>
            <a:graphicFrameLocks noGrp="1"/>
          </p:cNvGraphicFramePr>
          <p:nvPr>
            <p:extLst/>
          </p:nvPr>
        </p:nvGraphicFramePr>
        <p:xfrm>
          <a:off x="523853" y="3879067"/>
          <a:ext cx="2787649" cy="18529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61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7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6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205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Input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Output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spc="-15" dirty="0">
                          <a:latin typeface="Calibri"/>
                          <a:cs typeface="Calibri"/>
                        </a:rPr>
                        <a:t>Current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0 </a:t>
                      </a:r>
                      <a:r>
                        <a:rPr sz="1600" spc="0" dirty="0">
                          <a:latin typeface="Wingdings"/>
                          <a:cs typeface="Wingdings"/>
                        </a:rPr>
                        <a:t></a:t>
                      </a:r>
                      <a:r>
                        <a:rPr sz="1600" spc="-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0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1 </a:t>
                      </a:r>
                      <a:r>
                        <a:rPr sz="1600" spc="0" dirty="0">
                          <a:latin typeface="Wingdings"/>
                          <a:cs typeface="Wingdings"/>
                        </a:rPr>
                        <a:t></a:t>
                      </a:r>
                      <a:r>
                        <a:rPr sz="1600" spc="-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1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Low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0 </a:t>
                      </a:r>
                      <a:r>
                        <a:rPr sz="1600" spc="0" dirty="0">
                          <a:latin typeface="Wingdings"/>
                          <a:cs typeface="Wingdings"/>
                        </a:rPr>
                        <a:t></a:t>
                      </a:r>
                      <a:r>
                        <a:rPr sz="1600" spc="-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1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1 </a:t>
                      </a:r>
                      <a:r>
                        <a:rPr sz="1600" spc="0" dirty="0">
                          <a:latin typeface="Wingdings"/>
                          <a:cs typeface="Wingdings"/>
                        </a:rPr>
                        <a:t></a:t>
                      </a:r>
                      <a:r>
                        <a:rPr sz="1600" spc="-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0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Discharge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1 </a:t>
                      </a:r>
                      <a:r>
                        <a:rPr sz="1600" spc="0" dirty="0">
                          <a:latin typeface="Wingdings"/>
                          <a:cs typeface="Wingdings"/>
                        </a:rPr>
                        <a:t></a:t>
                      </a:r>
                      <a:r>
                        <a:rPr sz="1600" spc="-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0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0 </a:t>
                      </a:r>
                      <a:r>
                        <a:rPr sz="1600" spc="0" dirty="0">
                          <a:latin typeface="Wingdings"/>
                          <a:cs typeface="Wingdings"/>
                        </a:rPr>
                        <a:t></a:t>
                      </a:r>
                      <a:r>
                        <a:rPr sz="1600" spc="-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1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Charge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spc="0" dirty="0">
                          <a:latin typeface="Calibri"/>
                          <a:cs typeface="Calibri"/>
                        </a:rPr>
                        <a:t>1 </a:t>
                      </a:r>
                      <a:r>
                        <a:rPr sz="1600" spc="5" dirty="0">
                          <a:latin typeface="Wingdings"/>
                          <a:cs typeface="Wingdings"/>
                        </a:rPr>
                        <a:t></a:t>
                      </a:r>
                      <a:r>
                        <a:rPr sz="1600" spc="-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0" dirty="0">
                          <a:latin typeface="Calibri"/>
                          <a:cs typeface="Calibri"/>
                        </a:rPr>
                        <a:t>1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spc="0" dirty="0">
                          <a:latin typeface="Calibri"/>
                          <a:cs typeface="Calibri"/>
                        </a:rPr>
                        <a:t>0 </a:t>
                      </a:r>
                      <a:r>
                        <a:rPr sz="1600" spc="5" dirty="0">
                          <a:latin typeface="Wingdings"/>
                          <a:cs typeface="Wingdings"/>
                        </a:rPr>
                        <a:t></a:t>
                      </a:r>
                      <a:r>
                        <a:rPr sz="1600" spc="-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0" dirty="0">
                          <a:latin typeface="Calibri"/>
                          <a:cs typeface="Calibri"/>
                        </a:rPr>
                        <a:t>0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Low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7" name="object 47"/>
          <p:cNvSpPr/>
          <p:nvPr/>
        </p:nvSpPr>
        <p:spPr>
          <a:xfrm>
            <a:off x="6888141" y="4171167"/>
            <a:ext cx="1714500" cy="12102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888016" y="3528165"/>
            <a:ext cx="1214755" cy="1143000"/>
          </a:xfrm>
          <a:custGeom>
            <a:avLst/>
            <a:gdLst/>
            <a:ahLst/>
            <a:cxnLst/>
            <a:rect l="l" t="t" r="r" b="b"/>
            <a:pathLst>
              <a:path w="1214754" h="1143000">
                <a:moveTo>
                  <a:pt x="1214501" y="1143000"/>
                </a:moveTo>
                <a:lnTo>
                  <a:pt x="0" y="0"/>
                </a:lnTo>
              </a:path>
            </a:pathLst>
          </a:custGeom>
          <a:ln w="25400">
            <a:solidFill>
              <a:srgbClr val="FF0000"/>
            </a:solidFill>
            <a:prstDash val="dash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7316766" y="3599667"/>
            <a:ext cx="1571625" cy="1071880"/>
          </a:xfrm>
          <a:custGeom>
            <a:avLst/>
            <a:gdLst/>
            <a:ahLst/>
            <a:cxnLst/>
            <a:rect l="l" t="t" r="r" b="b"/>
            <a:pathLst>
              <a:path w="1571625" h="1071879">
                <a:moveTo>
                  <a:pt x="0" y="1071499"/>
                </a:moveTo>
                <a:lnTo>
                  <a:pt x="1571625" y="0"/>
                </a:lnTo>
              </a:path>
            </a:pathLst>
          </a:custGeom>
          <a:ln w="25400">
            <a:solidFill>
              <a:srgbClr val="FF0000"/>
            </a:solidFill>
            <a:prstDash val="dash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5816642" y="1656567"/>
            <a:ext cx="3143250" cy="18764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3746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3540" y="4296843"/>
            <a:ext cx="7365365" cy="762635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356870" marR="0" lvl="0" indent="-344170" algn="l" defTabSz="914400" rtl="0" eaLnBrk="1" fontAlgn="base" latinLnBrk="0" hangingPunct="1">
              <a:lnSpc>
                <a:spcPct val="100000"/>
              </a:lnSpc>
              <a:spcBef>
                <a:spcPts val="655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356870" algn="l"/>
                <a:tab pos="357505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Unprotected software implementation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of 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AES-128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on 8-bit</a:t>
            </a:r>
            <a:r>
              <a:rPr kumimoji="0" sz="2200" b="0" i="0" u="none" strike="noStrike" kern="1200" cap="none" spc="-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µC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469900" marR="0" lvl="0" indent="0" algn="l" defTabSz="914400" rtl="0" eaLnBrk="1" fontAlgn="base" latinLnBrk="0" hangingPunct="1">
              <a:lnSpc>
                <a:spcPct val="100000"/>
              </a:lnSpc>
              <a:spcBef>
                <a:spcPts val="44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/>
                <a:ea typeface="宋体" charset="0"/>
                <a:cs typeface="Courier New"/>
              </a:rPr>
              <a:t>o 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Ten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rounds, last round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shorter,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without</a:t>
            </a:r>
            <a:r>
              <a:rPr kumimoji="0" sz="1800" b="0" i="0" u="none" strike="noStrike" kern="1200" cap="none" spc="2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MixColumns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5602" y="93360"/>
            <a:ext cx="416306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35" dirty="0"/>
              <a:t>Power </a:t>
            </a:r>
            <a:r>
              <a:rPr sz="3200" spc="-10" dirty="0"/>
              <a:t>Analysis</a:t>
            </a:r>
            <a:endParaRPr sz="3200" dirty="0"/>
          </a:p>
        </p:txBody>
      </p:sp>
      <p:sp>
        <p:nvSpPr>
          <p:cNvPr id="4" name="object 4"/>
          <p:cNvSpPr/>
          <p:nvPr/>
        </p:nvSpPr>
        <p:spPr>
          <a:xfrm>
            <a:off x="642937" y="1705217"/>
            <a:ext cx="8001000" cy="18467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2937" y="3657346"/>
            <a:ext cx="8215630" cy="118110"/>
          </a:xfrm>
          <a:custGeom>
            <a:avLst/>
            <a:gdLst/>
            <a:ahLst/>
            <a:cxnLst/>
            <a:rect l="l" t="t" r="r" b="b"/>
            <a:pathLst>
              <a:path w="8215630" h="118110">
                <a:moveTo>
                  <a:pt x="8114347" y="0"/>
                </a:moveTo>
                <a:lnTo>
                  <a:pt x="8106600" y="2031"/>
                </a:lnTo>
                <a:lnTo>
                  <a:pt x="8099488" y="14223"/>
                </a:lnTo>
                <a:lnTo>
                  <a:pt x="8101520" y="21970"/>
                </a:lnTo>
                <a:lnTo>
                  <a:pt x="8143088" y="46219"/>
                </a:lnTo>
                <a:lnTo>
                  <a:pt x="8190420" y="46227"/>
                </a:lnTo>
                <a:lnTo>
                  <a:pt x="8190420" y="71627"/>
                </a:lnTo>
                <a:lnTo>
                  <a:pt x="8143321" y="71627"/>
                </a:lnTo>
                <a:lnTo>
                  <a:pt x="8101520" y="96011"/>
                </a:lnTo>
                <a:lnTo>
                  <a:pt x="8099488" y="103758"/>
                </a:lnTo>
                <a:lnTo>
                  <a:pt x="8103044" y="109854"/>
                </a:lnTo>
                <a:lnTo>
                  <a:pt x="8106473" y="115823"/>
                </a:lnTo>
                <a:lnTo>
                  <a:pt x="8114347" y="117982"/>
                </a:lnTo>
                <a:lnTo>
                  <a:pt x="8120316" y="114426"/>
                </a:lnTo>
                <a:lnTo>
                  <a:pt x="8193574" y="71627"/>
                </a:lnTo>
                <a:lnTo>
                  <a:pt x="8190420" y="71627"/>
                </a:lnTo>
                <a:lnTo>
                  <a:pt x="8193589" y="71619"/>
                </a:lnTo>
                <a:lnTo>
                  <a:pt x="8215312" y="58927"/>
                </a:lnTo>
                <a:lnTo>
                  <a:pt x="8120316" y="3555"/>
                </a:lnTo>
                <a:lnTo>
                  <a:pt x="8114347" y="0"/>
                </a:lnTo>
                <a:close/>
              </a:path>
              <a:path w="8215630" h="118110">
                <a:moveTo>
                  <a:pt x="8164984" y="58991"/>
                </a:moveTo>
                <a:lnTo>
                  <a:pt x="8143336" y="71619"/>
                </a:lnTo>
                <a:lnTo>
                  <a:pt x="8190420" y="71627"/>
                </a:lnTo>
                <a:lnTo>
                  <a:pt x="8190420" y="69976"/>
                </a:lnTo>
                <a:lnTo>
                  <a:pt x="8183816" y="69976"/>
                </a:lnTo>
                <a:lnTo>
                  <a:pt x="8164984" y="58991"/>
                </a:lnTo>
                <a:close/>
              </a:path>
              <a:path w="8215630" h="118110">
                <a:moveTo>
                  <a:pt x="0" y="44703"/>
                </a:moveTo>
                <a:lnTo>
                  <a:pt x="0" y="70103"/>
                </a:lnTo>
                <a:lnTo>
                  <a:pt x="8143336" y="71619"/>
                </a:lnTo>
                <a:lnTo>
                  <a:pt x="8164984" y="58991"/>
                </a:lnTo>
                <a:lnTo>
                  <a:pt x="8143088" y="46219"/>
                </a:lnTo>
                <a:lnTo>
                  <a:pt x="0" y="44703"/>
                </a:lnTo>
                <a:close/>
              </a:path>
              <a:path w="8215630" h="118110">
                <a:moveTo>
                  <a:pt x="8183816" y="48005"/>
                </a:moveTo>
                <a:lnTo>
                  <a:pt x="8164984" y="58991"/>
                </a:lnTo>
                <a:lnTo>
                  <a:pt x="8183816" y="69976"/>
                </a:lnTo>
                <a:lnTo>
                  <a:pt x="8183816" y="48005"/>
                </a:lnTo>
                <a:close/>
              </a:path>
              <a:path w="8215630" h="118110">
                <a:moveTo>
                  <a:pt x="8190420" y="48005"/>
                </a:moveTo>
                <a:lnTo>
                  <a:pt x="8183816" y="48005"/>
                </a:lnTo>
                <a:lnTo>
                  <a:pt x="8183816" y="69976"/>
                </a:lnTo>
                <a:lnTo>
                  <a:pt x="8190420" y="69976"/>
                </a:lnTo>
                <a:lnTo>
                  <a:pt x="8190420" y="48005"/>
                </a:lnTo>
                <a:close/>
              </a:path>
              <a:path w="8215630" h="118110">
                <a:moveTo>
                  <a:pt x="8143088" y="46219"/>
                </a:moveTo>
                <a:lnTo>
                  <a:pt x="8164984" y="58991"/>
                </a:lnTo>
                <a:lnTo>
                  <a:pt x="8183816" y="48005"/>
                </a:lnTo>
                <a:lnTo>
                  <a:pt x="8190420" y="48005"/>
                </a:lnTo>
                <a:lnTo>
                  <a:pt x="8190420" y="46227"/>
                </a:lnTo>
                <a:lnTo>
                  <a:pt x="8143088" y="462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83895" y="1785873"/>
            <a:ext cx="118110" cy="1938655"/>
          </a:xfrm>
          <a:custGeom>
            <a:avLst/>
            <a:gdLst/>
            <a:ahLst/>
            <a:cxnLst/>
            <a:rect l="l" t="t" r="r" b="b"/>
            <a:pathLst>
              <a:path w="118109" h="1938654">
                <a:moveTo>
                  <a:pt x="59001" y="50433"/>
                </a:moveTo>
                <a:lnTo>
                  <a:pt x="46287" y="72197"/>
                </a:lnTo>
                <a:lnTo>
                  <a:pt x="44754" y="1938401"/>
                </a:lnTo>
                <a:lnTo>
                  <a:pt x="70154" y="1938401"/>
                </a:lnTo>
                <a:lnTo>
                  <a:pt x="71678" y="72197"/>
                </a:lnTo>
                <a:lnTo>
                  <a:pt x="59001" y="50433"/>
                </a:lnTo>
                <a:close/>
              </a:path>
              <a:path w="118109" h="1938654">
                <a:moveTo>
                  <a:pt x="73692" y="25146"/>
                </a:moveTo>
                <a:lnTo>
                  <a:pt x="71716" y="25146"/>
                </a:lnTo>
                <a:lnTo>
                  <a:pt x="71687" y="72212"/>
                </a:lnTo>
                <a:lnTo>
                  <a:pt x="95961" y="113918"/>
                </a:lnTo>
                <a:lnTo>
                  <a:pt x="103733" y="115950"/>
                </a:lnTo>
                <a:lnTo>
                  <a:pt x="115862" y="108838"/>
                </a:lnTo>
                <a:lnTo>
                  <a:pt x="117919" y="101091"/>
                </a:lnTo>
                <a:lnTo>
                  <a:pt x="114388" y="94996"/>
                </a:lnTo>
                <a:lnTo>
                  <a:pt x="73692" y="25146"/>
                </a:lnTo>
                <a:close/>
              </a:path>
              <a:path w="118109" h="1938654">
                <a:moveTo>
                  <a:pt x="59042" y="0"/>
                </a:moveTo>
                <a:lnTo>
                  <a:pt x="3543" y="94996"/>
                </a:lnTo>
                <a:lnTo>
                  <a:pt x="0" y="100964"/>
                </a:lnTo>
                <a:lnTo>
                  <a:pt x="2044" y="108838"/>
                </a:lnTo>
                <a:lnTo>
                  <a:pt x="8102" y="112395"/>
                </a:lnTo>
                <a:lnTo>
                  <a:pt x="14160" y="115824"/>
                </a:lnTo>
                <a:lnTo>
                  <a:pt x="21932" y="113791"/>
                </a:lnTo>
                <a:lnTo>
                  <a:pt x="25476" y="107823"/>
                </a:lnTo>
                <a:lnTo>
                  <a:pt x="46278" y="72212"/>
                </a:lnTo>
                <a:lnTo>
                  <a:pt x="46316" y="25146"/>
                </a:lnTo>
                <a:lnTo>
                  <a:pt x="73692" y="25146"/>
                </a:lnTo>
                <a:lnTo>
                  <a:pt x="59042" y="0"/>
                </a:lnTo>
                <a:close/>
              </a:path>
              <a:path w="118109" h="1938654">
                <a:moveTo>
                  <a:pt x="71716" y="25146"/>
                </a:moveTo>
                <a:lnTo>
                  <a:pt x="46316" y="25146"/>
                </a:lnTo>
                <a:lnTo>
                  <a:pt x="46278" y="72212"/>
                </a:lnTo>
                <a:lnTo>
                  <a:pt x="59001" y="50433"/>
                </a:lnTo>
                <a:lnTo>
                  <a:pt x="48044" y="31623"/>
                </a:lnTo>
                <a:lnTo>
                  <a:pt x="71711" y="31623"/>
                </a:lnTo>
                <a:lnTo>
                  <a:pt x="71716" y="25146"/>
                </a:lnTo>
                <a:close/>
              </a:path>
              <a:path w="118109" h="1938654">
                <a:moveTo>
                  <a:pt x="71711" y="31623"/>
                </a:moveTo>
                <a:lnTo>
                  <a:pt x="69989" y="31623"/>
                </a:lnTo>
                <a:lnTo>
                  <a:pt x="59001" y="50433"/>
                </a:lnTo>
                <a:lnTo>
                  <a:pt x="71678" y="72197"/>
                </a:lnTo>
                <a:lnTo>
                  <a:pt x="71711" y="31623"/>
                </a:lnTo>
                <a:close/>
              </a:path>
              <a:path w="118109" h="1938654">
                <a:moveTo>
                  <a:pt x="69989" y="31623"/>
                </a:moveTo>
                <a:lnTo>
                  <a:pt x="48044" y="31623"/>
                </a:lnTo>
                <a:lnTo>
                  <a:pt x="59001" y="50433"/>
                </a:lnTo>
                <a:lnTo>
                  <a:pt x="69989" y="31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5602" y="2276935"/>
            <a:ext cx="177800" cy="1146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ts val="12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Quantized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voltage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67904" y="3740277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i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me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00125" y="1571625"/>
            <a:ext cx="1905" cy="2571750"/>
          </a:xfrm>
          <a:custGeom>
            <a:avLst/>
            <a:gdLst/>
            <a:ahLst/>
            <a:cxnLst/>
            <a:rect l="l" t="t" r="r" b="b"/>
            <a:pathLst>
              <a:path w="1905" h="2571750">
                <a:moveTo>
                  <a:pt x="1587" y="0"/>
                </a:moveTo>
                <a:lnTo>
                  <a:pt x="0" y="2571750"/>
                </a:lnTo>
              </a:path>
            </a:pathLst>
          </a:custGeom>
          <a:ln w="25400">
            <a:solidFill>
              <a:srgbClr val="FF0000"/>
            </a:solidFill>
            <a:prstDash val="dash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714500" y="1571625"/>
            <a:ext cx="1905" cy="2571750"/>
          </a:xfrm>
          <a:custGeom>
            <a:avLst/>
            <a:gdLst/>
            <a:ahLst/>
            <a:cxnLst/>
            <a:rect l="l" t="t" r="r" b="b"/>
            <a:pathLst>
              <a:path w="1905" h="2571750">
                <a:moveTo>
                  <a:pt x="1650" y="0"/>
                </a:moveTo>
                <a:lnTo>
                  <a:pt x="0" y="2571750"/>
                </a:lnTo>
              </a:path>
            </a:pathLst>
          </a:custGeom>
          <a:ln w="25400">
            <a:solidFill>
              <a:srgbClr val="FF0000"/>
            </a:solidFill>
            <a:prstDash val="dash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427351" y="1571625"/>
            <a:ext cx="1905" cy="2571750"/>
          </a:xfrm>
          <a:custGeom>
            <a:avLst/>
            <a:gdLst/>
            <a:ahLst/>
            <a:cxnLst/>
            <a:rect l="l" t="t" r="r" b="b"/>
            <a:pathLst>
              <a:path w="1905" h="2571750">
                <a:moveTo>
                  <a:pt x="1524" y="0"/>
                </a:moveTo>
                <a:lnTo>
                  <a:pt x="0" y="2571750"/>
                </a:lnTo>
              </a:path>
            </a:pathLst>
          </a:custGeom>
          <a:ln w="25400">
            <a:solidFill>
              <a:srgbClr val="FF0000"/>
            </a:solidFill>
            <a:prstDash val="dash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071876" y="1571625"/>
            <a:ext cx="1905" cy="2571750"/>
          </a:xfrm>
          <a:custGeom>
            <a:avLst/>
            <a:gdLst/>
            <a:ahLst/>
            <a:cxnLst/>
            <a:rect l="l" t="t" r="r" b="b"/>
            <a:pathLst>
              <a:path w="1905" h="2571750">
                <a:moveTo>
                  <a:pt x="1524" y="0"/>
                </a:moveTo>
                <a:lnTo>
                  <a:pt x="0" y="2571750"/>
                </a:lnTo>
              </a:path>
            </a:pathLst>
          </a:custGeom>
          <a:ln w="25400">
            <a:solidFill>
              <a:srgbClr val="FF0000"/>
            </a:solidFill>
            <a:prstDash val="dash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784600" y="1571625"/>
            <a:ext cx="1905" cy="2571750"/>
          </a:xfrm>
          <a:custGeom>
            <a:avLst/>
            <a:gdLst/>
            <a:ahLst/>
            <a:cxnLst/>
            <a:rect l="l" t="t" r="r" b="b"/>
            <a:pathLst>
              <a:path w="1904" h="2571750">
                <a:moveTo>
                  <a:pt x="1650" y="0"/>
                </a:moveTo>
                <a:lnTo>
                  <a:pt x="0" y="2571750"/>
                </a:lnTo>
              </a:path>
            </a:pathLst>
          </a:custGeom>
          <a:ln w="25400">
            <a:solidFill>
              <a:srgbClr val="FF0000"/>
            </a:solidFill>
            <a:prstDash val="dash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429125" y="1571625"/>
            <a:ext cx="1905" cy="2571750"/>
          </a:xfrm>
          <a:custGeom>
            <a:avLst/>
            <a:gdLst/>
            <a:ahLst/>
            <a:cxnLst/>
            <a:rect l="l" t="t" r="r" b="b"/>
            <a:pathLst>
              <a:path w="1904" h="2571750">
                <a:moveTo>
                  <a:pt x="1650" y="0"/>
                </a:moveTo>
                <a:lnTo>
                  <a:pt x="0" y="2571750"/>
                </a:lnTo>
              </a:path>
            </a:pathLst>
          </a:custGeom>
          <a:ln w="25400">
            <a:solidFill>
              <a:srgbClr val="FF0000"/>
            </a:solidFill>
            <a:prstDash val="dash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141976" y="1571625"/>
            <a:ext cx="1905" cy="2571750"/>
          </a:xfrm>
          <a:custGeom>
            <a:avLst/>
            <a:gdLst/>
            <a:ahLst/>
            <a:cxnLst/>
            <a:rect l="l" t="t" r="r" b="b"/>
            <a:pathLst>
              <a:path w="1904" h="2571750">
                <a:moveTo>
                  <a:pt x="1524" y="0"/>
                </a:moveTo>
                <a:lnTo>
                  <a:pt x="0" y="2571750"/>
                </a:lnTo>
              </a:path>
            </a:pathLst>
          </a:custGeom>
          <a:ln w="25400">
            <a:solidFill>
              <a:srgbClr val="FF0000"/>
            </a:solidFill>
            <a:prstDash val="dash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856351" y="1571625"/>
            <a:ext cx="1905" cy="2571750"/>
          </a:xfrm>
          <a:custGeom>
            <a:avLst/>
            <a:gdLst/>
            <a:ahLst/>
            <a:cxnLst/>
            <a:rect l="l" t="t" r="r" b="b"/>
            <a:pathLst>
              <a:path w="1904" h="2571750">
                <a:moveTo>
                  <a:pt x="1524" y="0"/>
                </a:moveTo>
                <a:lnTo>
                  <a:pt x="0" y="2571750"/>
                </a:lnTo>
              </a:path>
            </a:pathLst>
          </a:custGeom>
          <a:ln w="25400">
            <a:solidFill>
              <a:srgbClr val="FF0000"/>
            </a:solidFill>
            <a:prstDash val="dash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500876" y="1571625"/>
            <a:ext cx="1905" cy="2571750"/>
          </a:xfrm>
          <a:custGeom>
            <a:avLst/>
            <a:gdLst/>
            <a:ahLst/>
            <a:cxnLst/>
            <a:rect l="l" t="t" r="r" b="b"/>
            <a:pathLst>
              <a:path w="1904" h="2571750">
                <a:moveTo>
                  <a:pt x="1524" y="0"/>
                </a:moveTo>
                <a:lnTo>
                  <a:pt x="0" y="2571750"/>
                </a:lnTo>
              </a:path>
            </a:pathLst>
          </a:custGeom>
          <a:ln w="25400">
            <a:solidFill>
              <a:srgbClr val="FF0000"/>
            </a:solidFill>
            <a:prstDash val="dash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213600" y="1571625"/>
            <a:ext cx="1905" cy="2571750"/>
          </a:xfrm>
          <a:custGeom>
            <a:avLst/>
            <a:gdLst/>
            <a:ahLst/>
            <a:cxnLst/>
            <a:rect l="l" t="t" r="r" b="b"/>
            <a:pathLst>
              <a:path w="1904" h="2571750">
                <a:moveTo>
                  <a:pt x="1650" y="0"/>
                </a:moveTo>
                <a:lnTo>
                  <a:pt x="0" y="2571750"/>
                </a:lnTo>
              </a:path>
            </a:pathLst>
          </a:custGeom>
          <a:ln w="25400">
            <a:solidFill>
              <a:srgbClr val="FF0000"/>
            </a:solidFill>
            <a:prstDash val="dash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643876" y="1571625"/>
            <a:ext cx="1905" cy="2571750"/>
          </a:xfrm>
          <a:custGeom>
            <a:avLst/>
            <a:gdLst/>
            <a:ahLst/>
            <a:cxnLst/>
            <a:rect l="l" t="t" r="r" b="b"/>
            <a:pathLst>
              <a:path w="1904" h="2571750">
                <a:moveTo>
                  <a:pt x="1524" y="0"/>
                </a:moveTo>
                <a:lnTo>
                  <a:pt x="0" y="2571750"/>
                </a:lnTo>
              </a:path>
            </a:pathLst>
          </a:custGeom>
          <a:ln w="25400">
            <a:solidFill>
              <a:srgbClr val="FF0000"/>
            </a:solidFill>
            <a:prstDash val="dash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5113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3540" y="4296843"/>
            <a:ext cx="7365365" cy="762635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356870" marR="0" lvl="0" indent="-344170" algn="l" defTabSz="914400" rtl="0" eaLnBrk="1" fontAlgn="base" latinLnBrk="0" hangingPunct="1">
              <a:lnSpc>
                <a:spcPct val="100000"/>
              </a:lnSpc>
              <a:spcBef>
                <a:spcPts val="655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356870" algn="l"/>
                <a:tab pos="357505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Unprotected software implementation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of 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AES-128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on 8-bit</a:t>
            </a:r>
            <a:r>
              <a:rPr kumimoji="0" sz="2200" b="0" i="0" u="none" strike="noStrike" kern="1200" cap="none" spc="-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µC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469900" marR="0" lvl="0" indent="0" algn="l" defTabSz="914400" rtl="0" eaLnBrk="1" fontAlgn="base" latinLnBrk="0" hangingPunct="1">
              <a:lnSpc>
                <a:spcPct val="100000"/>
              </a:lnSpc>
              <a:spcBef>
                <a:spcPts val="44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/>
                <a:ea typeface="宋体" charset="0"/>
                <a:cs typeface="Courier New"/>
              </a:rPr>
              <a:t>o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Two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rounds,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four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AES building blocks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look</a:t>
            </a:r>
            <a:r>
              <a:rPr kumimoji="0" sz="1800" b="0" i="0" u="none" strike="noStrike" kern="1200" cap="none" spc="2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different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3540" y="8759"/>
            <a:ext cx="430339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35" dirty="0"/>
              <a:t>Power </a:t>
            </a:r>
            <a:r>
              <a:rPr sz="3200" spc="-10" dirty="0"/>
              <a:t>Analysis</a:t>
            </a:r>
            <a:endParaRPr sz="3200" dirty="0"/>
          </a:p>
        </p:txBody>
      </p:sp>
      <p:sp>
        <p:nvSpPr>
          <p:cNvPr id="4" name="object 4"/>
          <p:cNvSpPr/>
          <p:nvPr/>
        </p:nvSpPr>
        <p:spPr>
          <a:xfrm>
            <a:off x="642937" y="1859811"/>
            <a:ext cx="8215249" cy="17679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2937" y="3657346"/>
            <a:ext cx="8215630" cy="118110"/>
          </a:xfrm>
          <a:custGeom>
            <a:avLst/>
            <a:gdLst/>
            <a:ahLst/>
            <a:cxnLst/>
            <a:rect l="l" t="t" r="r" b="b"/>
            <a:pathLst>
              <a:path w="8215630" h="118110">
                <a:moveTo>
                  <a:pt x="8114347" y="0"/>
                </a:moveTo>
                <a:lnTo>
                  <a:pt x="8106600" y="2031"/>
                </a:lnTo>
                <a:lnTo>
                  <a:pt x="8099488" y="14223"/>
                </a:lnTo>
                <a:lnTo>
                  <a:pt x="8101520" y="21970"/>
                </a:lnTo>
                <a:lnTo>
                  <a:pt x="8143088" y="46219"/>
                </a:lnTo>
                <a:lnTo>
                  <a:pt x="8190420" y="46227"/>
                </a:lnTo>
                <a:lnTo>
                  <a:pt x="8190420" y="71627"/>
                </a:lnTo>
                <a:lnTo>
                  <a:pt x="8143321" y="71627"/>
                </a:lnTo>
                <a:lnTo>
                  <a:pt x="8101520" y="96011"/>
                </a:lnTo>
                <a:lnTo>
                  <a:pt x="8099488" y="103758"/>
                </a:lnTo>
                <a:lnTo>
                  <a:pt x="8103044" y="109854"/>
                </a:lnTo>
                <a:lnTo>
                  <a:pt x="8106473" y="115823"/>
                </a:lnTo>
                <a:lnTo>
                  <a:pt x="8114347" y="117982"/>
                </a:lnTo>
                <a:lnTo>
                  <a:pt x="8120316" y="114426"/>
                </a:lnTo>
                <a:lnTo>
                  <a:pt x="8193574" y="71627"/>
                </a:lnTo>
                <a:lnTo>
                  <a:pt x="8190420" y="71627"/>
                </a:lnTo>
                <a:lnTo>
                  <a:pt x="8193589" y="71619"/>
                </a:lnTo>
                <a:lnTo>
                  <a:pt x="8215312" y="58927"/>
                </a:lnTo>
                <a:lnTo>
                  <a:pt x="8120316" y="3555"/>
                </a:lnTo>
                <a:lnTo>
                  <a:pt x="8114347" y="0"/>
                </a:lnTo>
                <a:close/>
              </a:path>
              <a:path w="8215630" h="118110">
                <a:moveTo>
                  <a:pt x="8164984" y="58991"/>
                </a:moveTo>
                <a:lnTo>
                  <a:pt x="8143336" y="71619"/>
                </a:lnTo>
                <a:lnTo>
                  <a:pt x="8190420" y="71627"/>
                </a:lnTo>
                <a:lnTo>
                  <a:pt x="8190420" y="69976"/>
                </a:lnTo>
                <a:lnTo>
                  <a:pt x="8183816" y="69976"/>
                </a:lnTo>
                <a:lnTo>
                  <a:pt x="8164984" y="58991"/>
                </a:lnTo>
                <a:close/>
              </a:path>
              <a:path w="8215630" h="118110">
                <a:moveTo>
                  <a:pt x="0" y="44703"/>
                </a:moveTo>
                <a:lnTo>
                  <a:pt x="0" y="70103"/>
                </a:lnTo>
                <a:lnTo>
                  <a:pt x="8143336" y="71619"/>
                </a:lnTo>
                <a:lnTo>
                  <a:pt x="8164984" y="58991"/>
                </a:lnTo>
                <a:lnTo>
                  <a:pt x="8143088" y="46219"/>
                </a:lnTo>
                <a:lnTo>
                  <a:pt x="0" y="44703"/>
                </a:lnTo>
                <a:close/>
              </a:path>
              <a:path w="8215630" h="118110">
                <a:moveTo>
                  <a:pt x="8183816" y="48005"/>
                </a:moveTo>
                <a:lnTo>
                  <a:pt x="8164984" y="58991"/>
                </a:lnTo>
                <a:lnTo>
                  <a:pt x="8183816" y="69976"/>
                </a:lnTo>
                <a:lnTo>
                  <a:pt x="8183816" y="48005"/>
                </a:lnTo>
                <a:close/>
              </a:path>
              <a:path w="8215630" h="118110">
                <a:moveTo>
                  <a:pt x="8190420" y="48005"/>
                </a:moveTo>
                <a:lnTo>
                  <a:pt x="8183816" y="48005"/>
                </a:lnTo>
                <a:lnTo>
                  <a:pt x="8183816" y="69976"/>
                </a:lnTo>
                <a:lnTo>
                  <a:pt x="8190420" y="69976"/>
                </a:lnTo>
                <a:lnTo>
                  <a:pt x="8190420" y="48005"/>
                </a:lnTo>
                <a:close/>
              </a:path>
              <a:path w="8215630" h="118110">
                <a:moveTo>
                  <a:pt x="8143088" y="46219"/>
                </a:moveTo>
                <a:lnTo>
                  <a:pt x="8164984" y="58991"/>
                </a:lnTo>
                <a:lnTo>
                  <a:pt x="8183816" y="48005"/>
                </a:lnTo>
                <a:lnTo>
                  <a:pt x="8190420" y="48005"/>
                </a:lnTo>
                <a:lnTo>
                  <a:pt x="8190420" y="46227"/>
                </a:lnTo>
                <a:lnTo>
                  <a:pt x="8143088" y="462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83895" y="1785873"/>
            <a:ext cx="118110" cy="1938655"/>
          </a:xfrm>
          <a:custGeom>
            <a:avLst/>
            <a:gdLst/>
            <a:ahLst/>
            <a:cxnLst/>
            <a:rect l="l" t="t" r="r" b="b"/>
            <a:pathLst>
              <a:path w="118109" h="1938654">
                <a:moveTo>
                  <a:pt x="59001" y="50433"/>
                </a:moveTo>
                <a:lnTo>
                  <a:pt x="46287" y="72197"/>
                </a:lnTo>
                <a:lnTo>
                  <a:pt x="44754" y="1938401"/>
                </a:lnTo>
                <a:lnTo>
                  <a:pt x="70154" y="1938401"/>
                </a:lnTo>
                <a:lnTo>
                  <a:pt x="71678" y="72197"/>
                </a:lnTo>
                <a:lnTo>
                  <a:pt x="59001" y="50433"/>
                </a:lnTo>
                <a:close/>
              </a:path>
              <a:path w="118109" h="1938654">
                <a:moveTo>
                  <a:pt x="73692" y="25146"/>
                </a:moveTo>
                <a:lnTo>
                  <a:pt x="71716" y="25146"/>
                </a:lnTo>
                <a:lnTo>
                  <a:pt x="71687" y="72212"/>
                </a:lnTo>
                <a:lnTo>
                  <a:pt x="95961" y="113918"/>
                </a:lnTo>
                <a:lnTo>
                  <a:pt x="103733" y="115950"/>
                </a:lnTo>
                <a:lnTo>
                  <a:pt x="115862" y="108838"/>
                </a:lnTo>
                <a:lnTo>
                  <a:pt x="117919" y="101091"/>
                </a:lnTo>
                <a:lnTo>
                  <a:pt x="114388" y="94996"/>
                </a:lnTo>
                <a:lnTo>
                  <a:pt x="73692" y="25146"/>
                </a:lnTo>
                <a:close/>
              </a:path>
              <a:path w="118109" h="1938654">
                <a:moveTo>
                  <a:pt x="59042" y="0"/>
                </a:moveTo>
                <a:lnTo>
                  <a:pt x="3543" y="94996"/>
                </a:lnTo>
                <a:lnTo>
                  <a:pt x="0" y="100964"/>
                </a:lnTo>
                <a:lnTo>
                  <a:pt x="2044" y="108838"/>
                </a:lnTo>
                <a:lnTo>
                  <a:pt x="8102" y="112395"/>
                </a:lnTo>
                <a:lnTo>
                  <a:pt x="14160" y="115824"/>
                </a:lnTo>
                <a:lnTo>
                  <a:pt x="21932" y="113791"/>
                </a:lnTo>
                <a:lnTo>
                  <a:pt x="25476" y="107823"/>
                </a:lnTo>
                <a:lnTo>
                  <a:pt x="46278" y="72212"/>
                </a:lnTo>
                <a:lnTo>
                  <a:pt x="46316" y="25146"/>
                </a:lnTo>
                <a:lnTo>
                  <a:pt x="73692" y="25146"/>
                </a:lnTo>
                <a:lnTo>
                  <a:pt x="59042" y="0"/>
                </a:lnTo>
                <a:close/>
              </a:path>
              <a:path w="118109" h="1938654">
                <a:moveTo>
                  <a:pt x="71716" y="25146"/>
                </a:moveTo>
                <a:lnTo>
                  <a:pt x="46316" y="25146"/>
                </a:lnTo>
                <a:lnTo>
                  <a:pt x="46278" y="72212"/>
                </a:lnTo>
                <a:lnTo>
                  <a:pt x="59001" y="50433"/>
                </a:lnTo>
                <a:lnTo>
                  <a:pt x="48044" y="31623"/>
                </a:lnTo>
                <a:lnTo>
                  <a:pt x="71711" y="31623"/>
                </a:lnTo>
                <a:lnTo>
                  <a:pt x="71716" y="25146"/>
                </a:lnTo>
                <a:close/>
              </a:path>
              <a:path w="118109" h="1938654">
                <a:moveTo>
                  <a:pt x="71711" y="31623"/>
                </a:moveTo>
                <a:lnTo>
                  <a:pt x="69989" y="31623"/>
                </a:lnTo>
                <a:lnTo>
                  <a:pt x="59001" y="50433"/>
                </a:lnTo>
                <a:lnTo>
                  <a:pt x="71678" y="72197"/>
                </a:lnTo>
                <a:lnTo>
                  <a:pt x="71711" y="31623"/>
                </a:lnTo>
                <a:close/>
              </a:path>
              <a:path w="118109" h="1938654">
                <a:moveTo>
                  <a:pt x="69989" y="31623"/>
                </a:moveTo>
                <a:lnTo>
                  <a:pt x="48044" y="31623"/>
                </a:lnTo>
                <a:lnTo>
                  <a:pt x="59001" y="50433"/>
                </a:lnTo>
                <a:lnTo>
                  <a:pt x="69989" y="31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5602" y="2276935"/>
            <a:ext cx="177800" cy="1146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ts val="12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Quantized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voltage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67904" y="3740277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i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me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500626" y="1571625"/>
            <a:ext cx="1905" cy="2571750"/>
          </a:xfrm>
          <a:custGeom>
            <a:avLst/>
            <a:gdLst/>
            <a:ahLst/>
            <a:cxnLst/>
            <a:rect l="l" t="t" r="r" b="b"/>
            <a:pathLst>
              <a:path w="1904" h="2571750">
                <a:moveTo>
                  <a:pt x="1524" y="0"/>
                </a:moveTo>
                <a:lnTo>
                  <a:pt x="0" y="2571750"/>
                </a:lnTo>
              </a:path>
            </a:pathLst>
          </a:custGeom>
          <a:ln w="25400">
            <a:solidFill>
              <a:srgbClr val="FF0000"/>
            </a:solidFill>
            <a:prstDash val="dash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00125" y="1571625"/>
            <a:ext cx="1905" cy="2571750"/>
          </a:xfrm>
          <a:custGeom>
            <a:avLst/>
            <a:gdLst/>
            <a:ahLst/>
            <a:cxnLst/>
            <a:rect l="l" t="t" r="r" b="b"/>
            <a:pathLst>
              <a:path w="1905" h="2571750">
                <a:moveTo>
                  <a:pt x="1587" y="0"/>
                </a:moveTo>
                <a:lnTo>
                  <a:pt x="0" y="2571750"/>
                </a:lnTo>
              </a:path>
            </a:pathLst>
          </a:custGeom>
          <a:ln w="25400">
            <a:solidFill>
              <a:srgbClr val="FF0000"/>
            </a:solidFill>
            <a:prstDash val="dash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070850" y="1571625"/>
            <a:ext cx="1905" cy="2571750"/>
          </a:xfrm>
          <a:custGeom>
            <a:avLst/>
            <a:gdLst/>
            <a:ahLst/>
            <a:cxnLst/>
            <a:rect l="l" t="t" r="r" b="b"/>
            <a:pathLst>
              <a:path w="1904" h="2571750">
                <a:moveTo>
                  <a:pt x="1650" y="0"/>
                </a:moveTo>
                <a:lnTo>
                  <a:pt x="0" y="2571750"/>
                </a:lnTo>
              </a:path>
            </a:pathLst>
          </a:custGeom>
          <a:ln w="25400">
            <a:solidFill>
              <a:srgbClr val="FF0000"/>
            </a:solidFill>
            <a:prstDash val="dash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6738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3540" y="3784093"/>
            <a:ext cx="6793230" cy="1714500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356870" marR="0" lvl="0" indent="-344170" algn="l" defTabSz="914400" rtl="0" eaLnBrk="1" fontAlgn="base" latinLnBrk="0" hangingPunct="1">
              <a:lnSpc>
                <a:spcPct val="100000"/>
              </a:lnSpc>
              <a:spcBef>
                <a:spcPts val="655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356870" algn="l"/>
                <a:tab pos="357505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Few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clock cycles on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8-bit</a:t>
            </a:r>
            <a:r>
              <a:rPr kumimoji="0" sz="22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µC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756285" marR="0" lvl="1" indent="-286385" algn="l" defTabSz="9144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Courier New"/>
              <a:buChar char="o"/>
              <a:tabLst>
                <a:tab pos="75692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Capacitive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charge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and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discharge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effect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visible in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every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clock</a:t>
            </a:r>
            <a:r>
              <a:rPr kumimoji="0" sz="1800" b="0" i="0" u="none" strike="noStrike" kern="1200" cap="none" spc="3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cycle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756285" marR="0" lvl="1" indent="-286385" algn="l" defTabSz="914400" rtl="0" eaLnBrk="1" fontAlgn="base" latinLnBrk="0" hangingPunct="1">
              <a:lnSpc>
                <a:spcPct val="100000"/>
              </a:lnSpc>
              <a:spcBef>
                <a:spcPts val="434"/>
              </a:spcBef>
              <a:spcAft>
                <a:spcPct val="0"/>
              </a:spcAft>
              <a:buClrTx/>
              <a:buSzTx/>
              <a:buFont typeface="Courier New"/>
              <a:buChar char="o"/>
              <a:tabLst>
                <a:tab pos="75692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Loading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and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unloading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capacitors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in the</a:t>
            </a:r>
            <a:r>
              <a:rPr kumimoji="0" sz="1800" b="0" i="0" u="none" strike="noStrike" kern="1200" cap="none" spc="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circuit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1156335" marR="0" lvl="2" indent="-229235" algn="l" defTabSz="914400" rtl="0" eaLnBrk="1" fontAlgn="base" latinLnBrk="0" hangingPunct="1">
              <a:lnSpc>
                <a:spcPct val="100000"/>
              </a:lnSpc>
              <a:spcBef>
                <a:spcPts val="390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1155700" algn="l"/>
                <a:tab pos="1156335" algn="l"/>
              </a:tabLst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wires,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input/output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capacitances, parasitic capacitances,</a:t>
            </a:r>
            <a:r>
              <a:rPr kumimoji="0" sz="16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etc.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756285" marR="0" lvl="1" indent="-286385" algn="l" defTabSz="914400" rtl="0" eaLnBrk="1" fontAlgn="base" latinLnBrk="0" hangingPunct="1">
              <a:lnSpc>
                <a:spcPct val="100000"/>
              </a:lnSpc>
              <a:spcBef>
                <a:spcPts val="425"/>
              </a:spcBef>
              <a:spcAft>
                <a:spcPct val="0"/>
              </a:spcAft>
              <a:buClrTx/>
              <a:buSzTx/>
              <a:buFont typeface="Courier New"/>
              <a:buChar char="o"/>
              <a:tabLst>
                <a:tab pos="756920" algn="l"/>
              </a:tabLst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Amplitude depends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on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operation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and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operand</a:t>
            </a:r>
            <a:r>
              <a:rPr kumimoji="0" sz="1800" b="0" i="0" u="none" strike="noStrike" kern="1200" cap="none" spc="2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value(s)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14502" y="108506"/>
            <a:ext cx="433832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35" dirty="0"/>
              <a:t>Power </a:t>
            </a:r>
            <a:r>
              <a:rPr sz="3200" spc="-10" dirty="0"/>
              <a:t>Analysis</a:t>
            </a:r>
            <a:endParaRPr sz="3200" dirty="0"/>
          </a:p>
        </p:txBody>
      </p:sp>
      <p:sp>
        <p:nvSpPr>
          <p:cNvPr id="4" name="object 4"/>
          <p:cNvSpPr/>
          <p:nvPr/>
        </p:nvSpPr>
        <p:spPr>
          <a:xfrm>
            <a:off x="642937" y="1956334"/>
            <a:ext cx="7643749" cy="16941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2937" y="3657346"/>
            <a:ext cx="8215630" cy="118110"/>
          </a:xfrm>
          <a:custGeom>
            <a:avLst/>
            <a:gdLst/>
            <a:ahLst/>
            <a:cxnLst/>
            <a:rect l="l" t="t" r="r" b="b"/>
            <a:pathLst>
              <a:path w="8215630" h="118110">
                <a:moveTo>
                  <a:pt x="8114347" y="0"/>
                </a:moveTo>
                <a:lnTo>
                  <a:pt x="8106600" y="2031"/>
                </a:lnTo>
                <a:lnTo>
                  <a:pt x="8099488" y="14223"/>
                </a:lnTo>
                <a:lnTo>
                  <a:pt x="8101520" y="21970"/>
                </a:lnTo>
                <a:lnTo>
                  <a:pt x="8143088" y="46219"/>
                </a:lnTo>
                <a:lnTo>
                  <a:pt x="8190420" y="46227"/>
                </a:lnTo>
                <a:lnTo>
                  <a:pt x="8190420" y="71627"/>
                </a:lnTo>
                <a:lnTo>
                  <a:pt x="8143321" y="71627"/>
                </a:lnTo>
                <a:lnTo>
                  <a:pt x="8101520" y="96011"/>
                </a:lnTo>
                <a:lnTo>
                  <a:pt x="8099488" y="103758"/>
                </a:lnTo>
                <a:lnTo>
                  <a:pt x="8103044" y="109854"/>
                </a:lnTo>
                <a:lnTo>
                  <a:pt x="8106473" y="115823"/>
                </a:lnTo>
                <a:lnTo>
                  <a:pt x="8114347" y="117982"/>
                </a:lnTo>
                <a:lnTo>
                  <a:pt x="8120316" y="114426"/>
                </a:lnTo>
                <a:lnTo>
                  <a:pt x="8193574" y="71627"/>
                </a:lnTo>
                <a:lnTo>
                  <a:pt x="8190420" y="71627"/>
                </a:lnTo>
                <a:lnTo>
                  <a:pt x="8193589" y="71619"/>
                </a:lnTo>
                <a:lnTo>
                  <a:pt x="8215312" y="58927"/>
                </a:lnTo>
                <a:lnTo>
                  <a:pt x="8120316" y="3555"/>
                </a:lnTo>
                <a:lnTo>
                  <a:pt x="8114347" y="0"/>
                </a:lnTo>
                <a:close/>
              </a:path>
              <a:path w="8215630" h="118110">
                <a:moveTo>
                  <a:pt x="8164984" y="58991"/>
                </a:moveTo>
                <a:lnTo>
                  <a:pt x="8143336" y="71619"/>
                </a:lnTo>
                <a:lnTo>
                  <a:pt x="8190420" y="71627"/>
                </a:lnTo>
                <a:lnTo>
                  <a:pt x="8190420" y="69976"/>
                </a:lnTo>
                <a:lnTo>
                  <a:pt x="8183816" y="69976"/>
                </a:lnTo>
                <a:lnTo>
                  <a:pt x="8164984" y="58991"/>
                </a:lnTo>
                <a:close/>
              </a:path>
              <a:path w="8215630" h="118110">
                <a:moveTo>
                  <a:pt x="0" y="44703"/>
                </a:moveTo>
                <a:lnTo>
                  <a:pt x="0" y="70103"/>
                </a:lnTo>
                <a:lnTo>
                  <a:pt x="8143336" y="71619"/>
                </a:lnTo>
                <a:lnTo>
                  <a:pt x="8164984" y="58991"/>
                </a:lnTo>
                <a:lnTo>
                  <a:pt x="8143088" y="46219"/>
                </a:lnTo>
                <a:lnTo>
                  <a:pt x="0" y="44703"/>
                </a:lnTo>
                <a:close/>
              </a:path>
              <a:path w="8215630" h="118110">
                <a:moveTo>
                  <a:pt x="8183816" y="48005"/>
                </a:moveTo>
                <a:lnTo>
                  <a:pt x="8164984" y="58991"/>
                </a:lnTo>
                <a:lnTo>
                  <a:pt x="8183816" y="69976"/>
                </a:lnTo>
                <a:lnTo>
                  <a:pt x="8183816" y="48005"/>
                </a:lnTo>
                <a:close/>
              </a:path>
              <a:path w="8215630" h="118110">
                <a:moveTo>
                  <a:pt x="8190420" y="48005"/>
                </a:moveTo>
                <a:lnTo>
                  <a:pt x="8183816" y="48005"/>
                </a:lnTo>
                <a:lnTo>
                  <a:pt x="8183816" y="69976"/>
                </a:lnTo>
                <a:lnTo>
                  <a:pt x="8190420" y="69976"/>
                </a:lnTo>
                <a:lnTo>
                  <a:pt x="8190420" y="48005"/>
                </a:lnTo>
                <a:close/>
              </a:path>
              <a:path w="8215630" h="118110">
                <a:moveTo>
                  <a:pt x="8143088" y="46219"/>
                </a:moveTo>
                <a:lnTo>
                  <a:pt x="8164984" y="58991"/>
                </a:lnTo>
                <a:lnTo>
                  <a:pt x="8183816" y="48005"/>
                </a:lnTo>
                <a:lnTo>
                  <a:pt x="8190420" y="48005"/>
                </a:lnTo>
                <a:lnTo>
                  <a:pt x="8190420" y="46227"/>
                </a:lnTo>
                <a:lnTo>
                  <a:pt x="8143088" y="462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83895" y="1785873"/>
            <a:ext cx="118110" cy="1938655"/>
          </a:xfrm>
          <a:custGeom>
            <a:avLst/>
            <a:gdLst/>
            <a:ahLst/>
            <a:cxnLst/>
            <a:rect l="l" t="t" r="r" b="b"/>
            <a:pathLst>
              <a:path w="118109" h="1938654">
                <a:moveTo>
                  <a:pt x="59001" y="50433"/>
                </a:moveTo>
                <a:lnTo>
                  <a:pt x="46287" y="72197"/>
                </a:lnTo>
                <a:lnTo>
                  <a:pt x="44754" y="1938401"/>
                </a:lnTo>
                <a:lnTo>
                  <a:pt x="70154" y="1938401"/>
                </a:lnTo>
                <a:lnTo>
                  <a:pt x="71678" y="72197"/>
                </a:lnTo>
                <a:lnTo>
                  <a:pt x="59001" y="50433"/>
                </a:lnTo>
                <a:close/>
              </a:path>
              <a:path w="118109" h="1938654">
                <a:moveTo>
                  <a:pt x="73692" y="25146"/>
                </a:moveTo>
                <a:lnTo>
                  <a:pt x="71716" y="25146"/>
                </a:lnTo>
                <a:lnTo>
                  <a:pt x="71687" y="72212"/>
                </a:lnTo>
                <a:lnTo>
                  <a:pt x="95961" y="113918"/>
                </a:lnTo>
                <a:lnTo>
                  <a:pt x="103733" y="115950"/>
                </a:lnTo>
                <a:lnTo>
                  <a:pt x="115862" y="108838"/>
                </a:lnTo>
                <a:lnTo>
                  <a:pt x="117919" y="101091"/>
                </a:lnTo>
                <a:lnTo>
                  <a:pt x="114388" y="94996"/>
                </a:lnTo>
                <a:lnTo>
                  <a:pt x="73692" y="25146"/>
                </a:lnTo>
                <a:close/>
              </a:path>
              <a:path w="118109" h="1938654">
                <a:moveTo>
                  <a:pt x="59042" y="0"/>
                </a:moveTo>
                <a:lnTo>
                  <a:pt x="3543" y="94996"/>
                </a:lnTo>
                <a:lnTo>
                  <a:pt x="0" y="100964"/>
                </a:lnTo>
                <a:lnTo>
                  <a:pt x="2044" y="108838"/>
                </a:lnTo>
                <a:lnTo>
                  <a:pt x="8102" y="112395"/>
                </a:lnTo>
                <a:lnTo>
                  <a:pt x="14160" y="115824"/>
                </a:lnTo>
                <a:lnTo>
                  <a:pt x="21932" y="113791"/>
                </a:lnTo>
                <a:lnTo>
                  <a:pt x="25476" y="107823"/>
                </a:lnTo>
                <a:lnTo>
                  <a:pt x="46278" y="72212"/>
                </a:lnTo>
                <a:lnTo>
                  <a:pt x="46316" y="25146"/>
                </a:lnTo>
                <a:lnTo>
                  <a:pt x="73692" y="25146"/>
                </a:lnTo>
                <a:lnTo>
                  <a:pt x="59042" y="0"/>
                </a:lnTo>
                <a:close/>
              </a:path>
              <a:path w="118109" h="1938654">
                <a:moveTo>
                  <a:pt x="71716" y="25146"/>
                </a:moveTo>
                <a:lnTo>
                  <a:pt x="46316" y="25146"/>
                </a:lnTo>
                <a:lnTo>
                  <a:pt x="46278" y="72212"/>
                </a:lnTo>
                <a:lnTo>
                  <a:pt x="59001" y="50433"/>
                </a:lnTo>
                <a:lnTo>
                  <a:pt x="48044" y="31623"/>
                </a:lnTo>
                <a:lnTo>
                  <a:pt x="71711" y="31623"/>
                </a:lnTo>
                <a:lnTo>
                  <a:pt x="71716" y="25146"/>
                </a:lnTo>
                <a:close/>
              </a:path>
              <a:path w="118109" h="1938654">
                <a:moveTo>
                  <a:pt x="71711" y="31623"/>
                </a:moveTo>
                <a:lnTo>
                  <a:pt x="69989" y="31623"/>
                </a:lnTo>
                <a:lnTo>
                  <a:pt x="59001" y="50433"/>
                </a:lnTo>
                <a:lnTo>
                  <a:pt x="71678" y="72197"/>
                </a:lnTo>
                <a:lnTo>
                  <a:pt x="71711" y="31623"/>
                </a:lnTo>
                <a:close/>
              </a:path>
              <a:path w="118109" h="1938654">
                <a:moveTo>
                  <a:pt x="69989" y="31623"/>
                </a:moveTo>
                <a:lnTo>
                  <a:pt x="48044" y="31623"/>
                </a:lnTo>
                <a:lnTo>
                  <a:pt x="59001" y="50433"/>
                </a:lnTo>
                <a:lnTo>
                  <a:pt x="69989" y="31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5602" y="2276935"/>
            <a:ext cx="177800" cy="1146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ts val="12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Quantized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voltage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67904" y="3740277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i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me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69496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3540" y="1304670"/>
            <a:ext cx="8063230" cy="88074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6870" marR="5080" lvl="0" indent="-344170" algn="l" defTabSz="914400" rtl="0" eaLnBrk="1" fontAlgn="base" latinLnBrk="0" hangingPunct="1">
              <a:lnSpc>
                <a:spcPct val="100000"/>
              </a:lnSpc>
              <a:spcBef>
                <a:spcPts val="105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356870" algn="l"/>
                <a:tab pos="357505" algn="l"/>
              </a:tabLst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If sequence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of 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patterns,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timing or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amplitude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depends 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on 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secret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values,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power analysis </a:t>
            </a: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attacks 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can</a:t>
            </a:r>
            <a:r>
              <a:rPr kumimoji="0" sz="28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possibly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28268" y="2158441"/>
            <a:ext cx="2570480" cy="4540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1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reveal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the</a:t>
            </a:r>
            <a:r>
              <a:rPr kumimoji="0" sz="28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secrets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3540" y="3182823"/>
            <a:ext cx="8301990" cy="23323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56870" marR="149860" lvl="0" indent="-344170" algn="l" defTabSz="914400" rtl="0" eaLnBrk="1" fontAlgn="base" latinLnBrk="0" hangingPunct="1">
              <a:lnSpc>
                <a:spcPct val="100000"/>
              </a:lnSpc>
              <a:spcBef>
                <a:spcPts val="110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356870" algn="l"/>
                <a:tab pos="357505" algn="l"/>
              </a:tabLst>
              <a:defRPr/>
            </a:pPr>
            <a:r>
              <a:rPr kumimoji="0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Taxonomy: </a:t>
            </a: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attacks 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categorized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according 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to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approach,  requirements,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adversarial </a:t>
            </a:r>
            <a:r>
              <a:rPr kumimoji="0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power,</a:t>
            </a:r>
            <a:r>
              <a:rPr kumimoji="0" sz="28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etc.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sz="4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356870" marR="5080" lvl="0" indent="-34417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356870" algn="l"/>
                <a:tab pos="357505" algn="l"/>
              </a:tabLst>
              <a:defRPr/>
            </a:pP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Categories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and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criteria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not 100% </a:t>
            </a:r>
            <a:r>
              <a:rPr kumimoji="0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clear,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definitions </a:t>
            </a:r>
            <a:r>
              <a:rPr kumimoji="0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vary, 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transitions 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are</a:t>
            </a:r>
            <a:r>
              <a:rPr kumimoji="0" sz="2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smooth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3540" y="109117"/>
            <a:ext cx="10514104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25" dirty="0"/>
              <a:t>From </a:t>
            </a:r>
            <a:r>
              <a:rPr sz="2800" spc="-30" dirty="0"/>
              <a:t>Power </a:t>
            </a:r>
            <a:r>
              <a:rPr sz="2800" spc="-10" dirty="0"/>
              <a:t>Analysis </a:t>
            </a:r>
            <a:r>
              <a:rPr sz="2800" spc="-5" dirty="0"/>
              <a:t>to </a:t>
            </a:r>
            <a:r>
              <a:rPr sz="2800" spc="-30" dirty="0"/>
              <a:t>Power </a:t>
            </a:r>
            <a:r>
              <a:rPr sz="2800" spc="-10" dirty="0"/>
              <a:t>Analysis</a:t>
            </a:r>
            <a:r>
              <a:rPr sz="2800" spc="150" dirty="0"/>
              <a:t> </a:t>
            </a:r>
            <a:r>
              <a:rPr sz="2800" spc="-35" dirty="0"/>
              <a:t>Attacks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33401792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3540" y="1216562"/>
            <a:ext cx="8407400" cy="3693795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356870" marR="0" lvl="0" indent="-34417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356870" algn="l"/>
                <a:tab pos="357505" algn="l"/>
              </a:tabLst>
              <a:defRPr/>
            </a:pP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Patterns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(over 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many-cycle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sequences) </a:t>
            </a:r>
            <a:r>
              <a:rPr kumimoji="0" sz="28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show,</a:t>
            </a:r>
            <a:r>
              <a:rPr kumimoji="0" sz="2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e.g.: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756285" marR="0" lvl="1" indent="-286385" algn="l" defTabSz="914400" rtl="0" eaLnBrk="1" fontAlgn="base" latinLnBrk="0" hangingPunct="1">
              <a:lnSpc>
                <a:spcPct val="100000"/>
              </a:lnSpc>
              <a:spcBef>
                <a:spcPts val="635"/>
              </a:spcBef>
              <a:spcAft>
                <a:spcPct val="0"/>
              </a:spcAft>
              <a:buClrTx/>
              <a:buSzTx/>
              <a:buFont typeface="Courier New"/>
              <a:buChar char="o"/>
              <a:tabLst>
                <a:tab pos="756920" algn="l"/>
              </a:tabLst>
              <a:defRPr/>
            </a:pP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Symmetric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crypto</a:t>
            </a:r>
            <a:r>
              <a:rPr kumimoji="0" sz="26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algorithms</a:t>
            </a:r>
            <a:endParaRPr kumimoji="0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1156335" marR="0" lvl="2" indent="-229235" algn="l" defTabSz="914400" rtl="0" eaLnBrk="1" fontAlgn="base" latinLnBrk="0" hangingPunct="1">
              <a:lnSpc>
                <a:spcPct val="100000"/>
              </a:lnSpc>
              <a:spcBef>
                <a:spcPts val="610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1156335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Number of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rounds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(resp. </a:t>
            </a:r>
            <a:r>
              <a:rPr kumimoji="0" sz="24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key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length),</a:t>
            </a:r>
            <a:r>
              <a:rPr kumimoji="0" sz="24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loops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1156335" marR="0" lvl="2" indent="-229235" algn="l" defTabSz="914400" rtl="0" eaLnBrk="1" fontAlgn="base" latinLnBrk="0" hangingPunct="1">
              <a:lnSpc>
                <a:spcPct val="100000"/>
              </a:lnSpc>
              <a:spcBef>
                <a:spcPts val="575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1156335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Memory accesses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(sometimes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higher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power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consumption)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756285" marR="0" lvl="1" indent="-286385" algn="l" defTabSz="914400" rtl="0" eaLnBrk="1" fontAlgn="base" latinLnBrk="0" hangingPunct="1">
              <a:lnSpc>
                <a:spcPct val="100000"/>
              </a:lnSpc>
              <a:spcBef>
                <a:spcPts val="595"/>
              </a:spcBef>
              <a:spcAft>
                <a:spcPct val="0"/>
              </a:spcAft>
              <a:buClrTx/>
              <a:buSzTx/>
              <a:buFont typeface="Courier New"/>
              <a:buChar char="o"/>
              <a:tabLst>
                <a:tab pos="756920" algn="l"/>
              </a:tabLst>
              <a:defRPr/>
            </a:pPr>
            <a:r>
              <a:rPr kumimoji="0" sz="2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Asymmetric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crypto</a:t>
            </a:r>
            <a:r>
              <a:rPr kumimoji="0" sz="26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algorithms</a:t>
            </a:r>
            <a:endParaRPr kumimoji="0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1156335" marR="0" lvl="2" indent="-229235" algn="l" defTabSz="914400" rtl="0" eaLnBrk="1" fontAlgn="base" latinLnBrk="0" hangingPunct="1">
              <a:lnSpc>
                <a:spcPct val="100000"/>
              </a:lnSpc>
              <a:spcBef>
                <a:spcPts val="610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1156335" algn="l"/>
              </a:tabLst>
              <a:defRPr/>
            </a:pP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Key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length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1156335" marR="0" lvl="2" indent="-229235" algn="l" defTabSz="914400" rtl="0" eaLnBrk="1" fontAlgn="base" latinLnBrk="0" hangingPunct="1">
              <a:lnSpc>
                <a:spcPct val="100000"/>
              </a:lnSpc>
              <a:spcBef>
                <a:spcPts val="575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1156335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Implementation details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(e.g. 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RSA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with</a:t>
            </a:r>
            <a:r>
              <a:rPr kumimoji="0" sz="24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CRT)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1156335" marR="0" lvl="2" indent="-229235" algn="l" defTabSz="914400" rtl="0" eaLnBrk="1" fontAlgn="base" latinLnBrk="0" hangingPunct="1">
              <a:lnSpc>
                <a:spcPct val="100000"/>
              </a:lnSpc>
              <a:spcBef>
                <a:spcPts val="580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1156335" algn="l"/>
              </a:tabLst>
              <a:defRPr/>
            </a:pP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Key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(if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careless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implementation,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e.g.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RSA/ECC)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3540" y="82799"/>
            <a:ext cx="7854315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200" spc="-75" dirty="0"/>
              <a:t>SPA: </a:t>
            </a:r>
            <a:r>
              <a:rPr sz="3200" spc="-5" dirty="0"/>
              <a:t>Simple </a:t>
            </a:r>
            <a:r>
              <a:rPr sz="3200" spc="-25" dirty="0"/>
              <a:t>Power </a:t>
            </a:r>
            <a:r>
              <a:rPr sz="3200" spc="-10" dirty="0"/>
              <a:t>Analysis </a:t>
            </a:r>
            <a:r>
              <a:rPr sz="3200" spc="-25" dirty="0"/>
              <a:t>attacks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30747348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104480"/>
            <a:ext cx="8015605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200" spc="-75" dirty="0"/>
              <a:t>SPA: </a:t>
            </a:r>
            <a:r>
              <a:rPr sz="3200" spc="-5" dirty="0"/>
              <a:t>Simple </a:t>
            </a:r>
            <a:r>
              <a:rPr sz="3200" spc="-25" dirty="0"/>
              <a:t>Power </a:t>
            </a:r>
            <a:r>
              <a:rPr sz="3200" spc="-10" dirty="0"/>
              <a:t>Analysis </a:t>
            </a:r>
            <a:r>
              <a:rPr sz="3200" spc="-25" dirty="0"/>
              <a:t>attacks</a:t>
            </a:r>
            <a:endParaRPr sz="3200" dirty="0"/>
          </a:p>
        </p:txBody>
      </p:sp>
      <p:sp>
        <p:nvSpPr>
          <p:cNvPr id="3" name="object 3"/>
          <p:cNvSpPr/>
          <p:nvPr/>
        </p:nvSpPr>
        <p:spPr>
          <a:xfrm>
            <a:off x="604837" y="6001232"/>
            <a:ext cx="8354695" cy="118110"/>
          </a:xfrm>
          <a:custGeom>
            <a:avLst/>
            <a:gdLst/>
            <a:ahLst/>
            <a:cxnLst/>
            <a:rect l="l" t="t" r="r" b="b"/>
            <a:pathLst>
              <a:path w="8354695" h="118110">
                <a:moveTo>
                  <a:pt x="8303827" y="58947"/>
                </a:moveTo>
                <a:lnTo>
                  <a:pt x="8240458" y="95961"/>
                </a:lnTo>
                <a:lnTo>
                  <a:pt x="8238426" y="103733"/>
                </a:lnTo>
                <a:lnTo>
                  <a:pt x="8241855" y="109804"/>
                </a:lnTo>
                <a:lnTo>
                  <a:pt x="8245411" y="115862"/>
                </a:lnTo>
                <a:lnTo>
                  <a:pt x="8253158" y="117906"/>
                </a:lnTo>
                <a:lnTo>
                  <a:pt x="8332477" y="71653"/>
                </a:lnTo>
                <a:lnTo>
                  <a:pt x="8329231" y="71653"/>
                </a:lnTo>
                <a:lnTo>
                  <a:pt x="8329231" y="69913"/>
                </a:lnTo>
                <a:lnTo>
                  <a:pt x="8322627" y="69913"/>
                </a:lnTo>
                <a:lnTo>
                  <a:pt x="8303827" y="58947"/>
                </a:lnTo>
                <a:close/>
              </a:path>
              <a:path w="8354695" h="118110">
                <a:moveTo>
                  <a:pt x="8282067" y="46253"/>
                </a:moveTo>
                <a:lnTo>
                  <a:pt x="0" y="46253"/>
                </a:lnTo>
                <a:lnTo>
                  <a:pt x="0" y="71653"/>
                </a:lnTo>
                <a:lnTo>
                  <a:pt x="8282045" y="71653"/>
                </a:lnTo>
                <a:lnTo>
                  <a:pt x="8303827" y="58947"/>
                </a:lnTo>
                <a:lnTo>
                  <a:pt x="8282067" y="46253"/>
                </a:lnTo>
                <a:close/>
              </a:path>
              <a:path w="8354695" h="118110">
                <a:moveTo>
                  <a:pt x="8332482" y="46253"/>
                </a:moveTo>
                <a:lnTo>
                  <a:pt x="8329231" y="46253"/>
                </a:lnTo>
                <a:lnTo>
                  <a:pt x="8329231" y="71653"/>
                </a:lnTo>
                <a:lnTo>
                  <a:pt x="8332477" y="71653"/>
                </a:lnTo>
                <a:lnTo>
                  <a:pt x="8354250" y="58953"/>
                </a:lnTo>
                <a:lnTo>
                  <a:pt x="8332482" y="46253"/>
                </a:lnTo>
                <a:close/>
              </a:path>
              <a:path w="8354695" h="118110">
                <a:moveTo>
                  <a:pt x="8322627" y="47980"/>
                </a:moveTo>
                <a:lnTo>
                  <a:pt x="8303827" y="58947"/>
                </a:lnTo>
                <a:lnTo>
                  <a:pt x="8322627" y="69913"/>
                </a:lnTo>
                <a:lnTo>
                  <a:pt x="8322627" y="47980"/>
                </a:lnTo>
                <a:close/>
              </a:path>
              <a:path w="8354695" h="118110">
                <a:moveTo>
                  <a:pt x="8329231" y="47980"/>
                </a:moveTo>
                <a:lnTo>
                  <a:pt x="8322627" y="47980"/>
                </a:lnTo>
                <a:lnTo>
                  <a:pt x="8322627" y="69913"/>
                </a:lnTo>
                <a:lnTo>
                  <a:pt x="8329231" y="69913"/>
                </a:lnTo>
                <a:lnTo>
                  <a:pt x="8329231" y="47980"/>
                </a:lnTo>
                <a:close/>
              </a:path>
              <a:path w="8354695" h="118110">
                <a:moveTo>
                  <a:pt x="8253158" y="0"/>
                </a:moveTo>
                <a:lnTo>
                  <a:pt x="8245411" y="2044"/>
                </a:lnTo>
                <a:lnTo>
                  <a:pt x="8241855" y="8102"/>
                </a:lnTo>
                <a:lnTo>
                  <a:pt x="8238426" y="14160"/>
                </a:lnTo>
                <a:lnTo>
                  <a:pt x="8240458" y="21932"/>
                </a:lnTo>
                <a:lnTo>
                  <a:pt x="8303827" y="58947"/>
                </a:lnTo>
                <a:lnTo>
                  <a:pt x="8322627" y="47980"/>
                </a:lnTo>
                <a:lnTo>
                  <a:pt x="8329231" y="47980"/>
                </a:lnTo>
                <a:lnTo>
                  <a:pt x="8329231" y="46253"/>
                </a:lnTo>
                <a:lnTo>
                  <a:pt x="8332482" y="46253"/>
                </a:lnTo>
                <a:lnTo>
                  <a:pt x="82531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45884" y="3727450"/>
            <a:ext cx="118110" cy="2332990"/>
          </a:xfrm>
          <a:custGeom>
            <a:avLst/>
            <a:gdLst/>
            <a:ahLst/>
            <a:cxnLst/>
            <a:rect l="l" t="t" r="r" b="b"/>
            <a:pathLst>
              <a:path w="118109" h="2332990">
                <a:moveTo>
                  <a:pt x="58951" y="50436"/>
                </a:moveTo>
                <a:lnTo>
                  <a:pt x="46253" y="72204"/>
                </a:lnTo>
                <a:lnTo>
                  <a:pt x="46253" y="2332736"/>
                </a:lnTo>
                <a:lnTo>
                  <a:pt x="71653" y="2332736"/>
                </a:lnTo>
                <a:lnTo>
                  <a:pt x="71647" y="72204"/>
                </a:lnTo>
                <a:lnTo>
                  <a:pt x="58951" y="50436"/>
                </a:lnTo>
                <a:close/>
              </a:path>
              <a:path w="118109" h="2332990">
                <a:moveTo>
                  <a:pt x="58953" y="0"/>
                </a:moveTo>
                <a:lnTo>
                  <a:pt x="3530" y="94995"/>
                </a:lnTo>
                <a:lnTo>
                  <a:pt x="0" y="101092"/>
                </a:lnTo>
                <a:lnTo>
                  <a:pt x="2044" y="108838"/>
                </a:lnTo>
                <a:lnTo>
                  <a:pt x="14160" y="115950"/>
                </a:lnTo>
                <a:lnTo>
                  <a:pt x="21945" y="113918"/>
                </a:lnTo>
                <a:lnTo>
                  <a:pt x="25476" y="107823"/>
                </a:lnTo>
                <a:lnTo>
                  <a:pt x="46247" y="72215"/>
                </a:lnTo>
                <a:lnTo>
                  <a:pt x="46253" y="25145"/>
                </a:lnTo>
                <a:lnTo>
                  <a:pt x="73624" y="25145"/>
                </a:lnTo>
                <a:lnTo>
                  <a:pt x="58953" y="0"/>
                </a:lnTo>
                <a:close/>
              </a:path>
              <a:path w="118109" h="2332990">
                <a:moveTo>
                  <a:pt x="73624" y="25145"/>
                </a:moveTo>
                <a:lnTo>
                  <a:pt x="71653" y="25145"/>
                </a:lnTo>
                <a:lnTo>
                  <a:pt x="71653" y="72215"/>
                </a:lnTo>
                <a:lnTo>
                  <a:pt x="95973" y="113918"/>
                </a:lnTo>
                <a:lnTo>
                  <a:pt x="103746" y="115950"/>
                </a:lnTo>
                <a:lnTo>
                  <a:pt x="115862" y="108838"/>
                </a:lnTo>
                <a:lnTo>
                  <a:pt x="117906" y="101092"/>
                </a:lnTo>
                <a:lnTo>
                  <a:pt x="114376" y="94995"/>
                </a:lnTo>
                <a:lnTo>
                  <a:pt x="73624" y="25145"/>
                </a:lnTo>
                <a:close/>
              </a:path>
              <a:path w="118109" h="2332990">
                <a:moveTo>
                  <a:pt x="71653" y="31623"/>
                </a:moveTo>
                <a:lnTo>
                  <a:pt x="69926" y="31623"/>
                </a:lnTo>
                <a:lnTo>
                  <a:pt x="58951" y="50436"/>
                </a:lnTo>
                <a:lnTo>
                  <a:pt x="71653" y="72215"/>
                </a:lnTo>
                <a:lnTo>
                  <a:pt x="71653" y="31623"/>
                </a:lnTo>
                <a:close/>
              </a:path>
              <a:path w="118109" h="2332990">
                <a:moveTo>
                  <a:pt x="71653" y="25145"/>
                </a:moveTo>
                <a:lnTo>
                  <a:pt x="46253" y="25145"/>
                </a:lnTo>
                <a:lnTo>
                  <a:pt x="46253" y="72204"/>
                </a:lnTo>
                <a:lnTo>
                  <a:pt x="58951" y="50436"/>
                </a:lnTo>
                <a:lnTo>
                  <a:pt x="47980" y="31623"/>
                </a:lnTo>
                <a:lnTo>
                  <a:pt x="71653" y="31623"/>
                </a:lnTo>
                <a:lnTo>
                  <a:pt x="71653" y="25145"/>
                </a:lnTo>
                <a:close/>
              </a:path>
              <a:path w="118109" h="2332990">
                <a:moveTo>
                  <a:pt x="69926" y="31623"/>
                </a:moveTo>
                <a:lnTo>
                  <a:pt x="47980" y="31623"/>
                </a:lnTo>
                <a:lnTo>
                  <a:pt x="58951" y="50436"/>
                </a:lnTo>
                <a:lnTo>
                  <a:pt x="69926" y="31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7502" y="4304922"/>
            <a:ext cx="177800" cy="114998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ts val="12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Quantized</a:t>
            </a:r>
            <a:r>
              <a:rPr kumimoji="0" sz="12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voltage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540622" y="6082690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i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me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38200" y="3498926"/>
            <a:ext cx="7670800" cy="26351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695325" y="3082925"/>
          <a:ext cx="7938132" cy="29019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9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2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69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32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32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05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69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613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593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6862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9784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6169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4510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14097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b="1" dirty="0">
                          <a:latin typeface="Calibri"/>
                          <a:cs typeface="Calibri"/>
                        </a:rPr>
                        <a:t>1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75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2000" b="1" dirty="0">
                          <a:latin typeface="Calibri"/>
                          <a:cs typeface="Calibri"/>
                        </a:rPr>
                        <a:t>1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b="1" dirty="0">
                          <a:latin typeface="Calibri"/>
                          <a:cs typeface="Calibri"/>
                        </a:rPr>
                        <a:t>1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b="1" dirty="0">
                          <a:latin typeface="Calibri"/>
                          <a:cs typeface="Calibri"/>
                        </a:rPr>
                        <a:t>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b="1" dirty="0">
                          <a:latin typeface="Calibri"/>
                          <a:cs typeface="Calibri"/>
                        </a:rPr>
                        <a:t>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b="1" dirty="0">
                          <a:latin typeface="Calibri"/>
                          <a:cs typeface="Calibri"/>
                        </a:rPr>
                        <a:t>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81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2000" b="1" dirty="0">
                          <a:latin typeface="Calibri"/>
                          <a:cs typeface="Calibri"/>
                        </a:rPr>
                        <a:t>1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2000" b="1" dirty="0">
                          <a:latin typeface="Calibri"/>
                          <a:cs typeface="Calibri"/>
                        </a:rPr>
                        <a:t>1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2000" b="1" dirty="0">
                          <a:latin typeface="Calibri"/>
                          <a:cs typeface="Calibri"/>
                        </a:rPr>
                        <a:t>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2000" b="1" dirty="0">
                          <a:latin typeface="Calibri"/>
                          <a:cs typeface="Calibri"/>
                        </a:rPr>
                        <a:t>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2000" b="1" dirty="0">
                          <a:latin typeface="Calibri"/>
                          <a:cs typeface="Calibri"/>
                        </a:rPr>
                        <a:t>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2000" b="1" dirty="0">
                          <a:latin typeface="Calibri"/>
                          <a:cs typeface="Calibri"/>
                        </a:rPr>
                        <a:t>1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9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T w="28575">
                      <a:solidFill>
                        <a:srgbClr val="FF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8563482" y="3066999"/>
            <a:ext cx="205740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9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…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3540" y="1216562"/>
            <a:ext cx="4794250" cy="1494155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356870" marR="0" lvl="0" indent="-34417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356870" algn="l"/>
                <a:tab pos="357505" algn="l"/>
              </a:tabLst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Zoom-in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until 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patterns</a:t>
            </a: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appear: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756285" marR="0" lvl="1" indent="-286385" algn="l" defTabSz="914400" rtl="0" eaLnBrk="1" fontAlgn="base" latinLnBrk="0" hangingPunct="1">
              <a:lnSpc>
                <a:spcPct val="100000"/>
              </a:lnSpc>
              <a:spcBef>
                <a:spcPts val="635"/>
              </a:spcBef>
              <a:spcAft>
                <a:spcPct val="0"/>
              </a:spcAft>
              <a:buClrTx/>
              <a:buSzTx/>
              <a:buFont typeface="Courier New"/>
              <a:buChar char="o"/>
              <a:tabLst>
                <a:tab pos="756920" algn="l"/>
              </a:tabLst>
              <a:defRPr/>
            </a:pPr>
            <a:r>
              <a:rPr kumimoji="0" sz="2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Always </a:t>
            </a: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point</a:t>
            </a:r>
            <a:r>
              <a:rPr kumimoji="0" sz="26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doubling</a:t>
            </a:r>
            <a:endParaRPr kumimoji="0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756285" marR="0" lvl="1" indent="-286385" algn="l" defTabSz="914400" rtl="0" eaLnBrk="1" fontAlgn="base" latinLnBrk="0" hangingPunct="1">
              <a:lnSpc>
                <a:spcPct val="100000"/>
              </a:lnSpc>
              <a:spcBef>
                <a:spcPts val="625"/>
              </a:spcBef>
              <a:spcAft>
                <a:spcPct val="0"/>
              </a:spcAft>
              <a:buClrTx/>
              <a:buSzTx/>
              <a:buFont typeface="Courier New"/>
              <a:buChar char="o"/>
              <a:tabLst>
                <a:tab pos="756920" algn="l"/>
              </a:tabLst>
              <a:defRPr/>
            </a:pP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Sometimes point</a:t>
            </a:r>
            <a:r>
              <a:rPr kumimoji="0" sz="26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addition</a:t>
            </a:r>
            <a:endParaRPr kumimoji="0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4912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Passive</a:t>
            </a:r>
          </a:p>
          <a:p>
            <a:endParaRPr lang="en-US" dirty="0"/>
          </a:p>
          <a:p>
            <a:r>
              <a:rPr lang="en-US" dirty="0"/>
              <a:t>Active</a:t>
            </a:r>
          </a:p>
        </p:txBody>
      </p:sp>
    </p:spTree>
    <p:extLst>
      <p:ext uri="{BB962C8B-B14F-4D97-AF65-F5344CB8AC3E}">
        <p14:creationId xmlns:p14="http://schemas.microsoft.com/office/powerpoint/2010/main" val="21387830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Electromagnetic Emissions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400" dirty="0"/>
              <a:t>One can record electromagnetic emissions of a device – often at a distance.</a:t>
            </a:r>
          </a:p>
        </p:txBody>
      </p:sp>
    </p:spTree>
    <p:extLst>
      <p:ext uri="{BB962C8B-B14F-4D97-AF65-F5344CB8AC3E}">
        <p14:creationId xmlns:p14="http://schemas.microsoft.com/office/powerpoint/2010/main" val="7562117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Electromagnetic Emissions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1050" dirty="0"/>
          </a:p>
          <a:p>
            <a:pPr marL="0" indent="0">
              <a:buNone/>
            </a:pPr>
            <a:r>
              <a:rPr lang="en-US" sz="2400" dirty="0"/>
              <a:t>One can record electromagnetic emissions of a device – often at a distance.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Careful analysis of the emissions may reveal a secret key.</a:t>
            </a:r>
          </a:p>
        </p:txBody>
      </p:sp>
    </p:spTree>
    <p:extLst>
      <p:ext uri="{BB962C8B-B14F-4D97-AF65-F5344CB8AC3E}">
        <p14:creationId xmlns:p14="http://schemas.microsoft.com/office/powerpoint/2010/main" val="41284334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Acoustic Emissions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1050" dirty="0"/>
          </a:p>
          <a:p>
            <a:pPr marL="0" indent="0">
              <a:buNone/>
            </a:pPr>
            <a:r>
              <a:rPr lang="en-US" sz="2400" dirty="0"/>
              <a:t>Modular exponentiation is done with repeated squaring and conditional “side” multiplications.</a:t>
            </a:r>
          </a:p>
        </p:txBody>
      </p:sp>
    </p:spTree>
    <p:extLst>
      <p:ext uri="{BB962C8B-B14F-4D97-AF65-F5344CB8AC3E}">
        <p14:creationId xmlns:p14="http://schemas.microsoft.com/office/powerpoint/2010/main" val="18190340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Acoustic Emissions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1050" dirty="0"/>
          </a:p>
          <a:p>
            <a:pPr marL="0" indent="0">
              <a:buNone/>
            </a:pPr>
            <a:r>
              <a:rPr lang="en-US" sz="2400" dirty="0"/>
              <a:t>Modular exponentiation is done with repeated squaring and conditional “side” multiplications.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It can actually be possible to hear whether or not these conditional multiplications are performed.</a:t>
            </a:r>
          </a:p>
        </p:txBody>
      </p:sp>
    </p:spTree>
    <p:extLst>
      <p:ext uri="{BB962C8B-B14F-4D97-AF65-F5344CB8AC3E}">
        <p14:creationId xmlns:p14="http://schemas.microsoft.com/office/powerpoint/2010/main" val="36705172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Disclosures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dirty="0"/>
              <a:t>A protocol may respond differently to properly and improperly formed data.</a:t>
            </a:r>
          </a:p>
          <a:p>
            <a:pPr marL="0" indent="0"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552579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Disclosures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dirty="0"/>
              <a:t>A protocol may respond differently to properly and improperly formed data.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dirty="0"/>
              <a:t>Careful manipulation of data may elicit responses which disclose information about a desired key or decryption value.</a:t>
            </a:r>
          </a:p>
        </p:txBody>
      </p:sp>
    </p:spTree>
    <p:extLst>
      <p:ext uri="{BB962C8B-B14F-4D97-AF65-F5344CB8AC3E}">
        <p14:creationId xmlns:p14="http://schemas.microsoft.com/office/powerpoint/2010/main" val="33398164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091409" y="1524959"/>
            <a:ext cx="6510485" cy="758744"/>
          </a:xfrm>
          <a:prstGeom prst="rect">
            <a:avLst/>
          </a:prstGeom>
        </p:spPr>
        <p:txBody>
          <a:bodyPr vert="horz" wrap="square" lIns="0" tIns="7059" rIns="0" bIns="0" rtlCol="0">
            <a:spAutoFit/>
          </a:bodyPr>
          <a:lstStyle/>
          <a:p>
            <a:pPr marL="10860" marR="4344" lvl="0" indent="0" algn="l" defTabSz="914400" rtl="0" eaLnBrk="1" fontAlgn="base" latinLnBrk="0" hangingPunct="1">
              <a:lnSpc>
                <a:spcPct val="101699"/>
              </a:lnSpc>
              <a:spcBef>
                <a:spcPts val="56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Example </a:t>
            </a:r>
            <a:r>
              <a:rPr kumimoji="0" sz="239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for </a:t>
            </a:r>
            <a:r>
              <a:rPr kumimoji="0" sz="2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obvious storage side channel: Error  </a:t>
            </a:r>
            <a:r>
              <a:rPr kumimoji="0" sz="2394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messages of </a:t>
            </a:r>
            <a:r>
              <a:rPr kumimoji="0" sz="2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login</a:t>
            </a:r>
            <a:r>
              <a:rPr kumimoji="0" sz="2394" b="0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 </a:t>
            </a:r>
            <a:r>
              <a:rPr kumimoji="0" sz="2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forms</a:t>
            </a:r>
            <a:endParaRPr kumimoji="0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宋体" charset="0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49202" y="2377692"/>
            <a:ext cx="6194897" cy="41206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5" dirty="0"/>
              <a:t>Storage Side</a:t>
            </a:r>
            <a:r>
              <a:rPr lang="en-US" spc="-65" dirty="0"/>
              <a:t> </a:t>
            </a:r>
            <a:r>
              <a:rPr lang="en-US" spc="5" dirty="0"/>
              <a:t>Channels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5496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091409" y="1524959"/>
            <a:ext cx="6510485" cy="758744"/>
          </a:xfrm>
          <a:prstGeom prst="rect">
            <a:avLst/>
          </a:prstGeom>
        </p:spPr>
        <p:txBody>
          <a:bodyPr vert="horz" wrap="square" lIns="0" tIns="7059" rIns="0" bIns="0" rtlCol="0">
            <a:spAutoFit/>
          </a:bodyPr>
          <a:lstStyle/>
          <a:p>
            <a:pPr marL="10860" marR="4344" lvl="0" indent="0" algn="l" defTabSz="914400" rtl="0" eaLnBrk="1" fontAlgn="base" latinLnBrk="0" hangingPunct="1">
              <a:lnSpc>
                <a:spcPct val="101699"/>
              </a:lnSpc>
              <a:spcBef>
                <a:spcPts val="56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Example </a:t>
            </a:r>
            <a:r>
              <a:rPr kumimoji="0" sz="239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for </a:t>
            </a:r>
            <a:r>
              <a:rPr kumimoji="0" sz="2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obvious storage side channel: Error  </a:t>
            </a:r>
            <a:r>
              <a:rPr kumimoji="0" sz="2394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messages of </a:t>
            </a:r>
            <a:r>
              <a:rPr kumimoji="0" sz="2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login</a:t>
            </a:r>
            <a:r>
              <a:rPr kumimoji="0" sz="2394" b="0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 </a:t>
            </a:r>
            <a:r>
              <a:rPr kumimoji="0" sz="2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forms</a:t>
            </a:r>
            <a:endParaRPr kumimoji="0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宋体" charset="0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0476" y="2402744"/>
            <a:ext cx="6194897" cy="41206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87354" y="2142107"/>
            <a:ext cx="6266138" cy="41919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5" dirty="0"/>
              <a:t>Storage Side</a:t>
            </a:r>
            <a:r>
              <a:rPr lang="en-US" spc="-65" dirty="0"/>
              <a:t> </a:t>
            </a:r>
            <a:r>
              <a:rPr lang="en-US" spc="5" dirty="0"/>
              <a:t>Channels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9042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0233" y="743354"/>
            <a:ext cx="3475697" cy="813927"/>
          </a:xfrm>
          <a:prstGeom prst="rect">
            <a:avLst/>
          </a:prstGeom>
        </p:spPr>
        <p:txBody>
          <a:bodyPr vert="horz" wrap="square" lIns="0" tIns="13575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0860">
              <a:lnSpc>
                <a:spcPct val="100000"/>
              </a:lnSpc>
              <a:spcBef>
                <a:spcPts val="107"/>
              </a:spcBef>
            </a:pPr>
            <a:r>
              <a:rPr spc="4" dirty="0">
                <a:solidFill>
                  <a:srgbClr val="000000"/>
                </a:solidFill>
              </a:rPr>
              <a:t>Storage Side</a:t>
            </a:r>
            <a:r>
              <a:rPr spc="-56" dirty="0">
                <a:solidFill>
                  <a:srgbClr val="000000"/>
                </a:solidFill>
              </a:rPr>
              <a:t> </a:t>
            </a:r>
            <a:r>
              <a:rPr spc="4" dirty="0">
                <a:solidFill>
                  <a:srgbClr val="000000"/>
                </a:solidFill>
              </a:rPr>
              <a:t>Channels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73503" y="1524959"/>
            <a:ext cx="6906326" cy="2144636"/>
          </a:xfrm>
          <a:prstGeom prst="rect">
            <a:avLst/>
          </a:prstGeom>
        </p:spPr>
        <p:txBody>
          <a:bodyPr vert="horz" wrap="square" lIns="0" tIns="7059" rIns="0" bIns="0" rtlCol="0">
            <a:spAutoFit/>
          </a:bodyPr>
          <a:lstStyle/>
          <a:p>
            <a:pPr marL="228598" marR="181901" lvl="0" indent="0" algn="l" defTabSz="914400" rtl="0" eaLnBrk="1" fontAlgn="base" latinLnBrk="0" hangingPunct="1">
              <a:lnSpc>
                <a:spcPct val="101699"/>
              </a:lnSpc>
              <a:spcBef>
                <a:spcPts val="56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Example </a:t>
            </a:r>
            <a:r>
              <a:rPr kumimoji="0" sz="239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for </a:t>
            </a:r>
            <a:r>
              <a:rPr kumimoji="0" sz="2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obvious storage side channel: Error  </a:t>
            </a:r>
            <a:r>
              <a:rPr kumimoji="0" sz="2394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messages of </a:t>
            </a:r>
            <a:r>
              <a:rPr kumimoji="0" sz="2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login</a:t>
            </a:r>
            <a:r>
              <a:rPr kumimoji="0" sz="2394" b="0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 </a:t>
            </a:r>
            <a:r>
              <a:rPr kumimoji="0" sz="2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forms</a:t>
            </a:r>
            <a:endParaRPr kumimoji="0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宋体" charset="0"/>
              <a:cs typeface="Tahom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363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1086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591" b="0" i="0" u="none" strike="noStrike" kern="1200" cap="none" spc="-6" normalizeH="0" baseline="496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ebdings"/>
                <a:ea typeface="宋体" charset="0"/>
                <a:cs typeface="Webdings"/>
              </a:rPr>
              <a:t></a:t>
            </a:r>
            <a:r>
              <a:rPr kumimoji="0" sz="239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“Invalid </a:t>
            </a:r>
            <a:r>
              <a:rPr kumimoji="0" sz="2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user name” </a:t>
            </a:r>
            <a:r>
              <a:rPr kumimoji="0" sz="2394" b="0" i="0" u="none" strike="noStrike" kern="1200" cap="none" spc="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宋体" charset="0"/>
                <a:cs typeface="Century Gothic"/>
              </a:rPr>
              <a:t>→ </a:t>
            </a:r>
            <a:r>
              <a:rPr kumimoji="0" sz="2394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user name does </a:t>
            </a:r>
            <a:r>
              <a:rPr kumimoji="0" sz="2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not</a:t>
            </a:r>
            <a:r>
              <a:rPr kumimoji="0" sz="2394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 </a:t>
            </a:r>
            <a:r>
              <a:rPr kumimoji="0" sz="2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exist</a:t>
            </a:r>
            <a:endParaRPr kumimoji="0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宋体" charset="0"/>
              <a:cs typeface="Tahoma"/>
            </a:endParaRPr>
          </a:p>
          <a:p>
            <a:pPr marL="10860" marR="0" lvl="0" indent="0" algn="l" defTabSz="914400" rtl="0" eaLnBrk="1" fontAlgn="base" latinLnBrk="0" hangingPunct="1">
              <a:lnSpc>
                <a:spcPct val="100000"/>
              </a:lnSpc>
              <a:spcBef>
                <a:spcPts val="68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591" b="0" i="0" u="none" strike="noStrike" kern="1200" cap="none" spc="0" normalizeH="0" baseline="496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ebdings"/>
                <a:ea typeface="宋体" charset="0"/>
                <a:cs typeface="Webdings"/>
              </a:rPr>
              <a:t></a:t>
            </a:r>
            <a:r>
              <a:rPr kumimoji="0" sz="2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“Invalid password” </a:t>
            </a:r>
            <a:r>
              <a:rPr kumimoji="0" sz="2394" b="0" i="0" u="none" strike="noStrike" kern="1200" cap="none" spc="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宋体" charset="0"/>
                <a:cs typeface="Century Gothic"/>
              </a:rPr>
              <a:t>→ </a:t>
            </a:r>
            <a:r>
              <a:rPr kumimoji="0" sz="2394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user name</a:t>
            </a:r>
            <a:r>
              <a:rPr kumimoji="0" sz="2394" b="0" i="0" u="none" strike="noStrike" kern="1200" cap="none" spc="6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 </a:t>
            </a:r>
            <a:r>
              <a:rPr kumimoji="0" sz="2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宋体" charset="0"/>
                <a:cs typeface="Tahoma"/>
              </a:rPr>
              <a:t>exists</a:t>
            </a:r>
            <a:endParaRPr kumimoji="0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宋体" charset="0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8732886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52296" y="1640966"/>
            <a:ext cx="707009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800" dirty="0">
                <a:solidFill>
                  <a:srgbClr val="000000"/>
                </a:solidFill>
                <a:latin typeface="Arial Black"/>
                <a:cs typeface="Arial Black"/>
              </a:rPr>
              <a:t>Beauty and the</a:t>
            </a:r>
            <a:r>
              <a:rPr sz="4800" spc="-125" dirty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sz="4800" dirty="0">
                <a:solidFill>
                  <a:srgbClr val="000000"/>
                </a:solidFill>
                <a:latin typeface="Arial Black"/>
                <a:cs typeface="Arial Black"/>
              </a:rPr>
              <a:t>Burst</a:t>
            </a:r>
            <a:endParaRPr sz="4800" dirty="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515" y="5860449"/>
            <a:ext cx="13589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sz="1200" dirty="0">
                <a:solidFill>
                  <a:srgbClr val="4D4D4D"/>
                </a:solidFill>
                <a:latin typeface="Arial"/>
                <a:ea typeface="+mn-ea"/>
                <a:cs typeface="Arial"/>
              </a:rPr>
              <a:pPr marL="25400" fontAlgn="auto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</a:pPr>
              <a:t>49</a:t>
            </a:fld>
            <a:endParaRPr sz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1173" y="2489200"/>
            <a:ext cx="8575675" cy="1367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53005" marR="5080" indent="-2440940" fontAlgn="auto">
              <a:spcBef>
                <a:spcPts val="105"/>
              </a:spcBef>
              <a:spcAft>
                <a:spcPts val="0"/>
              </a:spcAft>
            </a:pPr>
            <a:r>
              <a:rPr sz="44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Remote Identification of</a:t>
            </a:r>
            <a:r>
              <a:rPr sz="4400" spc="-4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44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Encrypted  Video</a:t>
            </a:r>
            <a:r>
              <a:rPr sz="4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44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Streams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67001" y="4254627"/>
            <a:ext cx="1860550" cy="1005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8270" fontAlgn="auto">
              <a:spcBef>
                <a:spcPts val="100"/>
              </a:spcBef>
              <a:spcAft>
                <a:spcPts val="0"/>
              </a:spcAft>
            </a:pPr>
            <a:r>
              <a:rPr dirty="0">
                <a:solidFill>
                  <a:srgbClr val="BE0000"/>
                </a:solidFill>
                <a:latin typeface="Arial"/>
                <a:ea typeface="+mn-ea"/>
                <a:cs typeface="Arial"/>
              </a:rPr>
              <a:t>Roei</a:t>
            </a:r>
            <a:r>
              <a:rPr spc="-30" dirty="0">
                <a:solidFill>
                  <a:srgbClr val="BE0000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srgbClr val="BE0000"/>
                </a:solidFill>
                <a:latin typeface="Arial"/>
                <a:ea typeface="+mn-ea"/>
                <a:cs typeface="Arial"/>
              </a:rPr>
              <a:t>Schuster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marR="5080" indent="249554" fontAlgn="auto">
              <a:lnSpc>
                <a:spcPts val="1839"/>
              </a:lnSpc>
              <a:spcBef>
                <a:spcPts val="1650"/>
              </a:spcBef>
              <a:spcAft>
                <a:spcPts val="0"/>
              </a:spcAft>
            </a:pPr>
            <a:r>
              <a:rPr sz="18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Cornell </a:t>
            </a:r>
            <a:r>
              <a:rPr sz="1800" spc="-4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Tech,  </a:t>
            </a:r>
            <a:r>
              <a:rPr sz="1800" spc="-6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Tel </a:t>
            </a:r>
            <a:r>
              <a:rPr sz="1800" spc="-1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Aviv</a:t>
            </a:r>
            <a:r>
              <a:rPr sz="1800" spc="-1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University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56406" y="4276853"/>
            <a:ext cx="1901189" cy="772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 fontAlgn="auto">
              <a:spcBef>
                <a:spcPts val="100"/>
              </a:spcBef>
              <a:spcAft>
                <a:spcPts val="0"/>
              </a:spcAft>
            </a:pPr>
            <a:r>
              <a:rPr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Vitaly</a:t>
            </a:r>
            <a:r>
              <a:rPr spc="-6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Shmatikov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algn="ctr" fontAlgn="auto">
              <a:spcBef>
                <a:spcPts val="1320"/>
              </a:spcBef>
              <a:spcAft>
                <a:spcPts val="0"/>
              </a:spcAft>
            </a:pPr>
            <a:r>
              <a:rPr sz="18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Cornell</a:t>
            </a:r>
            <a:r>
              <a:rPr sz="1800" spc="-3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5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Tech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82715" y="4285108"/>
            <a:ext cx="2099310" cy="1000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3384" fontAlgn="auto">
              <a:spcBef>
                <a:spcPts val="100"/>
              </a:spcBef>
              <a:spcAft>
                <a:spcPts val="0"/>
              </a:spcAft>
            </a:pPr>
            <a:r>
              <a:rPr sz="18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Eran</a:t>
            </a:r>
            <a:r>
              <a:rPr sz="1800" spc="-4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1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Tromer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60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12700" marR="5080" algn="ctr" fontAlgn="auto">
              <a:lnSpc>
                <a:spcPts val="1839"/>
              </a:lnSpc>
              <a:spcBef>
                <a:spcPts val="0"/>
              </a:spcBef>
              <a:spcAft>
                <a:spcPts val="0"/>
              </a:spcAft>
            </a:pPr>
            <a:r>
              <a:rPr sz="18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Columbia</a:t>
            </a:r>
            <a:r>
              <a:rPr sz="1800" spc="-3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University,  </a:t>
            </a:r>
            <a:r>
              <a:rPr sz="1800" spc="-6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Tel </a:t>
            </a:r>
            <a:r>
              <a:rPr sz="1800" spc="-1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Aviv</a:t>
            </a:r>
            <a:r>
              <a:rPr sz="1800" spc="-7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University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4978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8488" y="928890"/>
            <a:ext cx="375539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6870" marR="0" lvl="0" indent="-344170" algn="l" defTabSz="914400" rtl="0" eaLnBrk="1" fontAlgn="base" latinLnBrk="0" hangingPunct="1">
              <a:lnSpc>
                <a:spcPct val="100000"/>
              </a:lnSpc>
              <a:spcBef>
                <a:spcPts val="105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356870" algn="l"/>
                <a:tab pos="357505" algn="l"/>
              </a:tabLst>
              <a:defRPr/>
            </a:pPr>
            <a:r>
              <a:rPr kumimoji="0" sz="28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Two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orthogonal</a:t>
            </a:r>
            <a:r>
              <a:rPr kumimoji="0" sz="28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criteria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63008" y="4435713"/>
            <a:ext cx="6727825" cy="134302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411480" marR="0" lvl="0" indent="-398780" algn="l" defTabSz="914400" rtl="0" eaLnBrk="1" fontAlgn="base" latinLnBrk="0" hangingPunct="1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Tx/>
              <a:buSzTx/>
              <a:buFontTx/>
              <a:buAutoNum type="alphaLcParenBoth"/>
              <a:tabLst>
                <a:tab pos="412115" algn="l"/>
              </a:tabLst>
              <a:defRPr/>
            </a:pPr>
            <a:r>
              <a:rPr kumimoji="0" sz="2400" b="0" i="0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ea typeface="宋体" charset="0"/>
                <a:cs typeface="Calibri"/>
              </a:rPr>
              <a:t>Side-channels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: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passive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and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(typically)</a:t>
            </a:r>
            <a:r>
              <a:rPr kumimoji="0" sz="24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non-invasive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426720" marR="0" lvl="0" indent="-414020" algn="l" defTabSz="914400" rtl="0" eaLnBrk="1" fontAlgn="base" latinLnBrk="0" hangingPunct="1">
              <a:lnSpc>
                <a:spcPct val="100000"/>
              </a:lnSpc>
              <a:spcBef>
                <a:spcPts val="575"/>
              </a:spcBef>
              <a:spcAft>
                <a:spcPct val="0"/>
              </a:spcAft>
              <a:buClrTx/>
              <a:buSzTx/>
              <a:buFontTx/>
              <a:buAutoNum type="alphaLcParenBoth"/>
              <a:tabLst>
                <a:tab pos="427355" algn="l"/>
              </a:tabLst>
              <a:defRPr/>
            </a:pPr>
            <a:r>
              <a:rPr kumimoji="0" sz="2400" b="0" i="0" u="heavy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ea typeface="宋体" charset="0"/>
                <a:cs typeface="Calibri"/>
              </a:rPr>
              <a:t>Circuit modification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: active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and</a:t>
            </a:r>
            <a:r>
              <a:rPr kumimoji="0" sz="240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invasive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393700" marR="0" lvl="0" indent="-381000" algn="l" defTabSz="914400" rtl="0" eaLnBrk="1" fontAlgn="base" latinLnBrk="0" hangingPunct="1">
              <a:lnSpc>
                <a:spcPct val="100000"/>
              </a:lnSpc>
              <a:spcBef>
                <a:spcPts val="580"/>
              </a:spcBef>
              <a:spcAft>
                <a:spcPct val="0"/>
              </a:spcAft>
              <a:buClrTx/>
              <a:buSzTx/>
              <a:buFontTx/>
              <a:buAutoNum type="alphaLcParenBoth"/>
              <a:tabLst>
                <a:tab pos="393700" algn="l"/>
              </a:tabLst>
              <a:defRPr/>
            </a:pPr>
            <a:r>
              <a:rPr kumimoji="0" sz="2400" b="0" i="0" u="heavy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ea typeface="宋体" charset="0"/>
                <a:cs typeface="Calibri"/>
              </a:rPr>
              <a:t>Fault </a:t>
            </a:r>
            <a:r>
              <a:rPr kumimoji="0" sz="2400" b="0" i="0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ea typeface="宋体" charset="0"/>
                <a:cs typeface="Calibri"/>
              </a:rPr>
              <a:t>injection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: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active,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different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degrees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of</a:t>
            </a:r>
            <a:r>
              <a:rPr kumimoji="0" sz="24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invasion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6397" y="63140"/>
            <a:ext cx="6547484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80" dirty="0"/>
              <a:t>Taxonomy </a:t>
            </a:r>
            <a:r>
              <a:rPr sz="3200" spc="-5" dirty="0"/>
              <a:t>of </a:t>
            </a:r>
            <a:r>
              <a:rPr sz="3200" spc="-30" dirty="0"/>
              <a:t>physical</a:t>
            </a:r>
            <a:r>
              <a:rPr sz="3200" spc="100" dirty="0"/>
              <a:t> </a:t>
            </a:r>
            <a:r>
              <a:rPr sz="3200" spc="-40" dirty="0"/>
              <a:t>attacks</a:t>
            </a:r>
            <a:endParaRPr sz="3200" dirty="0"/>
          </a:p>
        </p:txBody>
      </p:sp>
      <p:sp>
        <p:nvSpPr>
          <p:cNvPr id="5" name="object 5"/>
          <p:cNvSpPr txBox="1"/>
          <p:nvPr/>
        </p:nvSpPr>
        <p:spPr>
          <a:xfrm>
            <a:off x="4035011" y="1457769"/>
            <a:ext cx="3647440" cy="940435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299085" marR="0" lvl="0" indent="-286385" algn="l" defTabSz="914400" rtl="0" eaLnBrk="1" fontAlgn="base" latinLnBrk="0" hangingPunct="1">
              <a:lnSpc>
                <a:spcPct val="100000"/>
              </a:lnSpc>
              <a:spcBef>
                <a:spcPts val="1300"/>
              </a:spcBef>
              <a:spcAft>
                <a:spcPct val="0"/>
              </a:spcAft>
              <a:buClrTx/>
              <a:buSzTx/>
              <a:buFont typeface="Courier New"/>
              <a:buChar char="o"/>
              <a:tabLst>
                <a:tab pos="299720" algn="l"/>
              </a:tabLst>
              <a:defRPr/>
            </a:pPr>
            <a:r>
              <a:rPr kumimoji="0" sz="20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Active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: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perturbate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and</a:t>
            </a:r>
            <a:r>
              <a:rPr kumimoji="0" sz="20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conclude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299085" marR="0" lvl="0" indent="-286385" algn="l" defTabSz="914400" rtl="0" eaLnBrk="1" fontAlgn="base" latinLnBrk="0" hangingPunct="1">
              <a:lnSpc>
                <a:spcPct val="100000"/>
              </a:lnSpc>
              <a:spcBef>
                <a:spcPts val="1205"/>
              </a:spcBef>
              <a:spcAft>
                <a:spcPct val="0"/>
              </a:spcAft>
              <a:buClrTx/>
              <a:buSzTx/>
              <a:buFont typeface="Courier New"/>
              <a:buChar char="o"/>
              <a:tabLst>
                <a:tab pos="299720" algn="l"/>
              </a:tabLst>
              <a:defRPr/>
            </a:pPr>
            <a:r>
              <a:rPr kumimoji="0" sz="20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Passive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: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observe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and</a:t>
            </a:r>
            <a:r>
              <a:rPr kumimoji="0" sz="20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infer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35011" y="2830494"/>
            <a:ext cx="4519295" cy="1397635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299085" marR="0" lvl="0" indent="-286385" algn="l" defTabSz="914400" rtl="0" eaLnBrk="1" fontAlgn="base" latinLnBrk="0" hangingPunct="1">
              <a:lnSpc>
                <a:spcPct val="100000"/>
              </a:lnSpc>
              <a:spcBef>
                <a:spcPts val="1300"/>
              </a:spcBef>
              <a:spcAft>
                <a:spcPct val="0"/>
              </a:spcAft>
              <a:buClrTx/>
              <a:buSzTx/>
              <a:buFont typeface="Courier New"/>
              <a:buChar char="o"/>
              <a:tabLst>
                <a:tab pos="299720" algn="l"/>
              </a:tabLst>
              <a:defRPr/>
            </a:pPr>
            <a:r>
              <a:rPr kumimoji="0" sz="20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Invasive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: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open package,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contact</a:t>
            </a:r>
            <a:r>
              <a:rPr kumimoji="0" sz="2000" b="0" i="0" u="none" strike="noStrike" kern="1200" cap="none" spc="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chip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299085" marR="0" lvl="0" indent="-286385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Courier New"/>
              <a:buChar char="o"/>
              <a:tabLst>
                <a:tab pos="299720" algn="l"/>
              </a:tabLst>
              <a:defRPr/>
            </a:pPr>
            <a:r>
              <a:rPr kumimoji="0" sz="20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Semi-Invasive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: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open package,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no</a:t>
            </a:r>
            <a:r>
              <a:rPr kumimoji="0" sz="20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contact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299085" marR="0" lvl="0" indent="-286385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Courier New"/>
              <a:buChar char="o"/>
              <a:tabLst>
                <a:tab pos="299720" algn="l"/>
              </a:tabLst>
              <a:defRPr/>
            </a:pPr>
            <a:r>
              <a:rPr kumimoji="0" sz="20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Non-Invasive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: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no</a:t>
            </a:r>
            <a:r>
              <a:rPr kumimoji="0" sz="20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modifications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993863" y="2689999"/>
            <a:ext cx="4800600" cy="0"/>
          </a:xfrm>
          <a:custGeom>
            <a:avLst/>
            <a:gdLst/>
            <a:ahLst/>
            <a:cxnLst/>
            <a:rect l="l" t="t" r="r" b="b"/>
            <a:pathLst>
              <a:path w="4800600">
                <a:moveTo>
                  <a:pt x="0" y="0"/>
                </a:moveTo>
                <a:lnTo>
                  <a:pt x="4800600" y="0"/>
                </a:lnTo>
              </a:path>
            </a:pathLst>
          </a:custGeom>
          <a:ln w="25400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49773" y="1772171"/>
            <a:ext cx="573405" cy="2143125"/>
          </a:xfrm>
          <a:custGeom>
            <a:avLst/>
            <a:gdLst/>
            <a:ahLst/>
            <a:cxnLst/>
            <a:rect l="l" t="t" r="r" b="b"/>
            <a:pathLst>
              <a:path w="573405" h="2143125">
                <a:moveTo>
                  <a:pt x="573024" y="1856867"/>
                </a:moveTo>
                <a:lnTo>
                  <a:pt x="0" y="1856867"/>
                </a:lnTo>
                <a:lnTo>
                  <a:pt x="286512" y="2143125"/>
                </a:lnTo>
                <a:lnTo>
                  <a:pt x="573024" y="1856867"/>
                </a:lnTo>
                <a:close/>
              </a:path>
              <a:path w="573405" h="2143125">
                <a:moveTo>
                  <a:pt x="429768" y="286131"/>
                </a:moveTo>
                <a:lnTo>
                  <a:pt x="143256" y="286131"/>
                </a:lnTo>
                <a:lnTo>
                  <a:pt x="143256" y="1856867"/>
                </a:lnTo>
                <a:lnTo>
                  <a:pt x="429768" y="1856867"/>
                </a:lnTo>
                <a:lnTo>
                  <a:pt x="429768" y="286131"/>
                </a:lnTo>
                <a:close/>
              </a:path>
              <a:path w="573405" h="2143125">
                <a:moveTo>
                  <a:pt x="286512" y="0"/>
                </a:moveTo>
                <a:lnTo>
                  <a:pt x="0" y="286131"/>
                </a:lnTo>
                <a:lnTo>
                  <a:pt x="573024" y="286131"/>
                </a:lnTo>
                <a:lnTo>
                  <a:pt x="28651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51235" y="2538489"/>
            <a:ext cx="2500630" cy="643255"/>
          </a:xfrm>
          <a:custGeom>
            <a:avLst/>
            <a:gdLst/>
            <a:ahLst/>
            <a:cxnLst/>
            <a:rect l="l" t="t" r="r" b="b"/>
            <a:pathLst>
              <a:path w="2500629" h="643254">
                <a:moveTo>
                  <a:pt x="321449" y="0"/>
                </a:moveTo>
                <a:lnTo>
                  <a:pt x="0" y="321436"/>
                </a:lnTo>
                <a:lnTo>
                  <a:pt x="321449" y="642873"/>
                </a:lnTo>
                <a:lnTo>
                  <a:pt x="321449" y="482218"/>
                </a:lnTo>
                <a:lnTo>
                  <a:pt x="2339530" y="482218"/>
                </a:lnTo>
                <a:lnTo>
                  <a:pt x="2500312" y="321436"/>
                </a:lnTo>
                <a:lnTo>
                  <a:pt x="2339530" y="160654"/>
                </a:lnTo>
                <a:lnTo>
                  <a:pt x="321449" y="160654"/>
                </a:lnTo>
                <a:lnTo>
                  <a:pt x="321449" y="0"/>
                </a:lnTo>
                <a:close/>
              </a:path>
              <a:path w="2500629" h="643254">
                <a:moveTo>
                  <a:pt x="2339530" y="482218"/>
                </a:moveTo>
                <a:lnTo>
                  <a:pt x="2178875" y="482218"/>
                </a:lnTo>
                <a:lnTo>
                  <a:pt x="2178875" y="642873"/>
                </a:lnTo>
                <a:lnTo>
                  <a:pt x="2339530" y="482218"/>
                </a:lnTo>
                <a:close/>
              </a:path>
              <a:path w="2500629" h="643254">
                <a:moveTo>
                  <a:pt x="2178875" y="0"/>
                </a:moveTo>
                <a:lnTo>
                  <a:pt x="2178875" y="160654"/>
                </a:lnTo>
                <a:lnTo>
                  <a:pt x="2339530" y="160654"/>
                </a:lnTo>
                <a:lnTo>
                  <a:pt x="2178875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13172" y="2718321"/>
            <a:ext cx="610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</a:t>
            </a: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i</a:t>
            </a:r>
            <a:r>
              <a:rPr kumimoji="0" sz="1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v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74206" y="2718321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Passive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12765" y="1501229"/>
            <a:ext cx="14478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Non-Invasive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72861" y="3942092"/>
            <a:ext cx="9264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In</a:t>
            </a:r>
            <a:r>
              <a:rPr kumimoji="0" sz="18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v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as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i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v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2526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2922" y="4723358"/>
            <a:ext cx="1112774" cy="4605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75570" y="4742036"/>
            <a:ext cx="6541094" cy="4095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79309" y="2013889"/>
            <a:ext cx="633768" cy="331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78503" y="2800371"/>
            <a:ext cx="2796713" cy="15660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08339" y="1928313"/>
            <a:ext cx="6631429" cy="5808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35880" y="3064129"/>
            <a:ext cx="1257300" cy="228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6565" y="3629127"/>
            <a:ext cx="5784850" cy="72341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56565" y="2930805"/>
            <a:ext cx="1910080" cy="60995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-22" y="857251"/>
            <a:ext cx="9144000" cy="546735"/>
          </a:xfrm>
          <a:prstGeom prst="rect">
            <a:avLst/>
          </a:prstGeom>
          <a:solidFill>
            <a:srgbClr val="EAEAEA"/>
          </a:solidFill>
        </p:spPr>
        <p:txBody>
          <a:bodyPr vert="horz" wrap="square" lIns="0" tIns="37465" rIns="0" bIns="0" rtlCol="0">
            <a:spAutoFit/>
          </a:bodyPr>
          <a:lstStyle/>
          <a:p>
            <a:pPr marL="91440">
              <a:spcBef>
                <a:spcPts val="295"/>
              </a:spcBef>
            </a:pPr>
            <a:r>
              <a:rPr spc="-5" dirty="0"/>
              <a:t>Video </a:t>
            </a:r>
            <a:r>
              <a:rPr dirty="0"/>
              <a:t>traffic is</a:t>
            </a:r>
            <a:r>
              <a:rPr spc="-25" dirty="0"/>
              <a:t> </a:t>
            </a:r>
            <a:r>
              <a:rPr spc="-5" dirty="0"/>
              <a:t>interesting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64515" y="5860449"/>
            <a:ext cx="13589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sz="1200" dirty="0">
                <a:solidFill>
                  <a:srgbClr val="4D4D4D"/>
                </a:solidFill>
                <a:latin typeface="Arial"/>
                <a:ea typeface="+mn-ea"/>
                <a:cs typeface="Arial"/>
              </a:rPr>
              <a:pPr marL="25400" fontAlgn="auto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</a:pPr>
              <a:t>50</a:t>
            </a:fld>
            <a:endParaRPr sz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96263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514597" y="4840917"/>
            <a:ext cx="5084042" cy="6407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24000" y="1511680"/>
            <a:ext cx="5582158" cy="14084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47267" y="3328993"/>
            <a:ext cx="4519500" cy="11341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99732" y="2985897"/>
            <a:ext cx="939800" cy="2476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514597" y="4414164"/>
            <a:ext cx="1154112" cy="3413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-22" y="857251"/>
            <a:ext cx="9144000" cy="546735"/>
          </a:xfrm>
          <a:prstGeom prst="rect">
            <a:avLst/>
          </a:prstGeom>
          <a:solidFill>
            <a:srgbClr val="EAEAEA"/>
          </a:solidFill>
        </p:spPr>
        <p:txBody>
          <a:bodyPr vert="horz" wrap="square" lIns="0" tIns="37465" rIns="0" bIns="0" rtlCol="0">
            <a:spAutoFit/>
          </a:bodyPr>
          <a:lstStyle/>
          <a:p>
            <a:pPr marL="91440">
              <a:spcBef>
                <a:spcPts val="295"/>
              </a:spcBef>
            </a:pPr>
            <a:r>
              <a:rPr spc="-5" dirty="0"/>
              <a:t>Video </a:t>
            </a:r>
            <a:r>
              <a:rPr dirty="0"/>
              <a:t>traffic is</a:t>
            </a:r>
            <a:r>
              <a:rPr spc="-25" dirty="0"/>
              <a:t> </a:t>
            </a:r>
            <a:r>
              <a:rPr spc="-5" dirty="0"/>
              <a:t>encrypted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4515" y="5860449"/>
            <a:ext cx="13589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sz="1200" dirty="0">
                <a:solidFill>
                  <a:srgbClr val="4D4D4D"/>
                </a:solidFill>
                <a:latin typeface="Arial"/>
                <a:ea typeface="+mn-ea"/>
                <a:cs typeface="Arial"/>
              </a:rPr>
              <a:pPr marL="25400" fontAlgn="auto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</a:pPr>
              <a:t>51</a:t>
            </a:fld>
            <a:endParaRPr sz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66944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14597" y="4840917"/>
            <a:ext cx="5084042" cy="6407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24000" y="1511680"/>
            <a:ext cx="5582158" cy="14084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47267" y="3328993"/>
            <a:ext cx="4519500" cy="11341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99732" y="2985897"/>
            <a:ext cx="939800" cy="2476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14597" y="4414164"/>
            <a:ext cx="1154112" cy="3413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796795" y="2724151"/>
            <a:ext cx="5743956" cy="13776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18489" y="2919223"/>
            <a:ext cx="6021323" cy="10454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44294" y="2751327"/>
            <a:ext cx="5648960" cy="872034"/>
          </a:xfrm>
          <a:prstGeom prst="rect">
            <a:avLst/>
          </a:prstGeom>
          <a:solidFill>
            <a:srgbClr val="FF8F8F"/>
          </a:solidFill>
          <a:ln w="9525">
            <a:solidFill>
              <a:srgbClr val="A8B0CF"/>
            </a:solidFill>
          </a:ln>
        </p:spPr>
        <p:txBody>
          <a:bodyPr vert="horz" wrap="square" lIns="0" tIns="314960" rIns="0" bIns="0" rtlCol="0">
            <a:spAutoFit/>
          </a:bodyPr>
          <a:lstStyle/>
          <a:p>
            <a:pPr marL="91440" fontAlgn="auto">
              <a:spcBef>
                <a:spcPts val="2480"/>
              </a:spcBef>
              <a:spcAft>
                <a:spcPts val="0"/>
              </a:spcAft>
            </a:pPr>
            <a:r>
              <a:rPr sz="36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What can </a:t>
            </a:r>
            <a:r>
              <a:rPr sz="36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still </a:t>
            </a:r>
            <a:r>
              <a:rPr sz="36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be</a:t>
            </a:r>
            <a:r>
              <a:rPr sz="3600" spc="-7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36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learned?</a:t>
            </a:r>
            <a:endParaRPr sz="36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4515" y="5860449"/>
            <a:ext cx="13589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sz="1200" dirty="0">
                <a:solidFill>
                  <a:srgbClr val="4D4D4D"/>
                </a:solidFill>
                <a:latin typeface="Arial"/>
                <a:ea typeface="+mn-ea"/>
                <a:cs typeface="Arial"/>
              </a:rPr>
              <a:pPr marL="25400" fontAlgn="auto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</a:pPr>
              <a:t>52</a:t>
            </a:fld>
            <a:endParaRPr sz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-22" y="857251"/>
            <a:ext cx="9144000" cy="546735"/>
          </a:xfrm>
          <a:prstGeom prst="rect">
            <a:avLst/>
          </a:prstGeom>
          <a:solidFill>
            <a:srgbClr val="EAEAEA"/>
          </a:solidFill>
        </p:spPr>
        <p:txBody>
          <a:bodyPr vert="horz" wrap="square" lIns="0" tIns="37465" rIns="0" bIns="0" rtlCol="0">
            <a:spAutoFit/>
          </a:bodyPr>
          <a:lstStyle/>
          <a:p>
            <a:pPr marL="91440">
              <a:spcBef>
                <a:spcPts val="295"/>
              </a:spcBef>
            </a:pPr>
            <a:r>
              <a:rPr spc="-5" dirty="0"/>
              <a:t>Video </a:t>
            </a:r>
            <a:r>
              <a:rPr dirty="0"/>
              <a:t>traffic is</a:t>
            </a:r>
            <a:r>
              <a:rPr spc="-25" dirty="0"/>
              <a:t> </a:t>
            </a:r>
            <a:r>
              <a:rPr spc="-5" dirty="0"/>
              <a:t>encrypted</a:t>
            </a:r>
          </a:p>
        </p:txBody>
      </p:sp>
    </p:spTree>
    <p:extLst>
      <p:ext uri="{BB962C8B-B14F-4D97-AF65-F5344CB8AC3E}">
        <p14:creationId xmlns:p14="http://schemas.microsoft.com/office/powerpoint/2010/main" val="5065455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76496" y="3513709"/>
            <a:ext cx="3543935" cy="24870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51575" y="3705429"/>
            <a:ext cx="68199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1800" b="1" spc="-4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v</a:t>
            </a: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ictim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288279" y="4195458"/>
            <a:ext cx="815403" cy="8622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5007" y="3983685"/>
            <a:ext cx="1116330" cy="53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 fontAlgn="auto">
              <a:lnSpc>
                <a:spcPts val="2000"/>
              </a:lnSpc>
              <a:spcBef>
                <a:spcPts val="100"/>
              </a:spcBef>
              <a:spcAft>
                <a:spcPts val="0"/>
              </a:spcAft>
            </a:pPr>
            <a:r>
              <a:rPr sz="1800" b="1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</a:t>
            </a: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tr</a:t>
            </a:r>
            <a:r>
              <a:rPr sz="1800" b="1" spc="-1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e</a:t>
            </a:r>
            <a:r>
              <a:rPr sz="1800" b="1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am</a:t>
            </a: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ing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" algn="ctr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sz="1800" b="1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service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45107" y="4419104"/>
            <a:ext cx="535470" cy="5354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53430" y="4414278"/>
            <a:ext cx="590130" cy="59013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53414" y="4750004"/>
            <a:ext cx="4634865" cy="123825"/>
          </a:xfrm>
          <a:custGeom>
            <a:avLst/>
            <a:gdLst/>
            <a:ahLst/>
            <a:cxnLst/>
            <a:rect l="l" t="t" r="r" b="b"/>
            <a:pathLst>
              <a:path w="4634865" h="123825">
                <a:moveTo>
                  <a:pt x="4511421" y="0"/>
                </a:moveTo>
                <a:lnTo>
                  <a:pt x="4511124" y="41265"/>
                </a:lnTo>
                <a:lnTo>
                  <a:pt x="4531741" y="41401"/>
                </a:lnTo>
                <a:lnTo>
                  <a:pt x="4531487" y="82676"/>
                </a:lnTo>
                <a:lnTo>
                  <a:pt x="4510827" y="82676"/>
                </a:lnTo>
                <a:lnTo>
                  <a:pt x="4510532" y="123812"/>
                </a:lnTo>
                <a:lnTo>
                  <a:pt x="4594256" y="82676"/>
                </a:lnTo>
                <a:lnTo>
                  <a:pt x="4531487" y="82676"/>
                </a:lnTo>
                <a:lnTo>
                  <a:pt x="4594534" y="82540"/>
                </a:lnTo>
                <a:lnTo>
                  <a:pt x="4634865" y="62725"/>
                </a:lnTo>
                <a:lnTo>
                  <a:pt x="4511421" y="0"/>
                </a:lnTo>
                <a:close/>
              </a:path>
              <a:path w="4634865" h="123825">
                <a:moveTo>
                  <a:pt x="4511124" y="41265"/>
                </a:moveTo>
                <a:lnTo>
                  <a:pt x="4510828" y="82540"/>
                </a:lnTo>
                <a:lnTo>
                  <a:pt x="4531487" y="82676"/>
                </a:lnTo>
                <a:lnTo>
                  <a:pt x="4531741" y="41401"/>
                </a:lnTo>
                <a:lnTo>
                  <a:pt x="4511124" y="41265"/>
                </a:lnTo>
                <a:close/>
              </a:path>
              <a:path w="4634865" h="123825">
                <a:moveTo>
                  <a:pt x="254" y="11442"/>
                </a:moveTo>
                <a:lnTo>
                  <a:pt x="0" y="52717"/>
                </a:lnTo>
                <a:lnTo>
                  <a:pt x="4510828" y="82540"/>
                </a:lnTo>
                <a:lnTo>
                  <a:pt x="4511124" y="41265"/>
                </a:lnTo>
                <a:lnTo>
                  <a:pt x="254" y="1144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197736" y="4761204"/>
            <a:ext cx="3148965" cy="45720"/>
          </a:xfrm>
          <a:custGeom>
            <a:avLst/>
            <a:gdLst/>
            <a:ahLst/>
            <a:cxnLst/>
            <a:rect l="l" t="t" r="r" b="b"/>
            <a:pathLst>
              <a:path w="3148965" h="45720">
                <a:moveTo>
                  <a:pt x="0" y="0"/>
                </a:moveTo>
                <a:lnTo>
                  <a:pt x="3148711" y="45631"/>
                </a:lnTo>
              </a:path>
            </a:pathLst>
          </a:custGeom>
          <a:ln w="120650">
            <a:solidFill>
              <a:srgbClr val="7E7E7E"/>
            </a:solidFill>
            <a:prstDash val="lgDash"/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14921" y="3442717"/>
            <a:ext cx="2222500" cy="1918335"/>
          </a:xfrm>
          <a:custGeom>
            <a:avLst/>
            <a:gdLst/>
            <a:ahLst/>
            <a:cxnLst/>
            <a:rect l="l" t="t" r="r" b="b"/>
            <a:pathLst>
              <a:path w="2222500" h="1918335">
                <a:moveTo>
                  <a:pt x="0" y="958976"/>
                </a:moveTo>
                <a:lnTo>
                  <a:pt x="1111161" y="0"/>
                </a:lnTo>
                <a:lnTo>
                  <a:pt x="2222411" y="958976"/>
                </a:lnTo>
                <a:lnTo>
                  <a:pt x="1111161" y="1917953"/>
                </a:lnTo>
                <a:lnTo>
                  <a:pt x="0" y="958976"/>
                </a:lnTo>
                <a:close/>
              </a:path>
            </a:pathLst>
          </a:custGeom>
          <a:ln w="920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-22" y="857251"/>
            <a:ext cx="9144000" cy="546735"/>
          </a:xfrm>
          <a:prstGeom prst="rect">
            <a:avLst/>
          </a:prstGeom>
          <a:solidFill>
            <a:srgbClr val="EAEAEA"/>
          </a:solidFill>
        </p:spPr>
        <p:txBody>
          <a:bodyPr vert="horz" wrap="square" lIns="0" tIns="37465" rIns="0" bIns="0" rtlCol="0">
            <a:spAutoFit/>
          </a:bodyPr>
          <a:lstStyle/>
          <a:p>
            <a:pPr marL="91440">
              <a:spcBef>
                <a:spcPts val="295"/>
              </a:spcBef>
            </a:pPr>
            <a:r>
              <a:rPr spc="-5" dirty="0"/>
              <a:t>Traffic </a:t>
            </a:r>
            <a:r>
              <a:rPr dirty="0"/>
              <a:t>analysis for video</a:t>
            </a:r>
            <a:r>
              <a:rPr spc="-75" dirty="0"/>
              <a:t> </a:t>
            </a:r>
            <a:r>
              <a:rPr spc="-5" dirty="0"/>
              <a:t>identification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64515" y="5860449"/>
            <a:ext cx="13589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sz="1200" dirty="0">
                <a:solidFill>
                  <a:srgbClr val="4D4D4D"/>
                </a:solidFill>
                <a:latin typeface="Arial"/>
                <a:ea typeface="+mn-ea"/>
                <a:cs typeface="Arial"/>
              </a:rPr>
              <a:pPr marL="25400" fontAlgn="auto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</a:pPr>
              <a:t>53</a:t>
            </a:fld>
            <a:endParaRPr sz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10102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76496" y="3513709"/>
            <a:ext cx="3543935" cy="24870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51575" y="3705429"/>
            <a:ext cx="68199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1800" b="1" spc="-4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v</a:t>
            </a: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ictim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288279" y="4195458"/>
            <a:ext cx="815403" cy="8622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5007" y="3983685"/>
            <a:ext cx="1116330" cy="53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 fontAlgn="auto">
              <a:lnSpc>
                <a:spcPts val="2000"/>
              </a:lnSpc>
              <a:spcBef>
                <a:spcPts val="100"/>
              </a:spcBef>
              <a:spcAft>
                <a:spcPts val="0"/>
              </a:spcAft>
            </a:pPr>
            <a:r>
              <a:rPr sz="1800" b="1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</a:t>
            </a: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tr</a:t>
            </a:r>
            <a:r>
              <a:rPr sz="1800" b="1" spc="-1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e</a:t>
            </a:r>
            <a:r>
              <a:rPr sz="1800" b="1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am</a:t>
            </a: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ing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" algn="ctr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sz="1800" b="1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service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45107" y="4419104"/>
            <a:ext cx="535470" cy="5354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53430" y="4414278"/>
            <a:ext cx="590130" cy="59013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53414" y="4750004"/>
            <a:ext cx="4634865" cy="123825"/>
          </a:xfrm>
          <a:custGeom>
            <a:avLst/>
            <a:gdLst/>
            <a:ahLst/>
            <a:cxnLst/>
            <a:rect l="l" t="t" r="r" b="b"/>
            <a:pathLst>
              <a:path w="4634865" h="123825">
                <a:moveTo>
                  <a:pt x="4511421" y="0"/>
                </a:moveTo>
                <a:lnTo>
                  <a:pt x="4511124" y="41265"/>
                </a:lnTo>
                <a:lnTo>
                  <a:pt x="4531741" y="41401"/>
                </a:lnTo>
                <a:lnTo>
                  <a:pt x="4531487" y="82676"/>
                </a:lnTo>
                <a:lnTo>
                  <a:pt x="4510827" y="82676"/>
                </a:lnTo>
                <a:lnTo>
                  <a:pt x="4510532" y="123812"/>
                </a:lnTo>
                <a:lnTo>
                  <a:pt x="4594256" y="82676"/>
                </a:lnTo>
                <a:lnTo>
                  <a:pt x="4531487" y="82676"/>
                </a:lnTo>
                <a:lnTo>
                  <a:pt x="4594534" y="82540"/>
                </a:lnTo>
                <a:lnTo>
                  <a:pt x="4634865" y="62725"/>
                </a:lnTo>
                <a:lnTo>
                  <a:pt x="4511421" y="0"/>
                </a:lnTo>
                <a:close/>
              </a:path>
              <a:path w="4634865" h="123825">
                <a:moveTo>
                  <a:pt x="4511124" y="41265"/>
                </a:moveTo>
                <a:lnTo>
                  <a:pt x="4510828" y="82540"/>
                </a:lnTo>
                <a:lnTo>
                  <a:pt x="4531487" y="82676"/>
                </a:lnTo>
                <a:lnTo>
                  <a:pt x="4531741" y="41401"/>
                </a:lnTo>
                <a:lnTo>
                  <a:pt x="4511124" y="41265"/>
                </a:lnTo>
                <a:close/>
              </a:path>
              <a:path w="4634865" h="123825">
                <a:moveTo>
                  <a:pt x="254" y="11442"/>
                </a:moveTo>
                <a:lnTo>
                  <a:pt x="0" y="52717"/>
                </a:lnTo>
                <a:lnTo>
                  <a:pt x="4510828" y="82540"/>
                </a:lnTo>
                <a:lnTo>
                  <a:pt x="4511124" y="41265"/>
                </a:lnTo>
                <a:lnTo>
                  <a:pt x="254" y="1144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197736" y="4761204"/>
            <a:ext cx="3148965" cy="45720"/>
          </a:xfrm>
          <a:custGeom>
            <a:avLst/>
            <a:gdLst/>
            <a:ahLst/>
            <a:cxnLst/>
            <a:rect l="l" t="t" r="r" b="b"/>
            <a:pathLst>
              <a:path w="3148965" h="45720">
                <a:moveTo>
                  <a:pt x="0" y="0"/>
                </a:moveTo>
                <a:lnTo>
                  <a:pt x="3148711" y="45631"/>
                </a:lnTo>
              </a:path>
            </a:pathLst>
          </a:custGeom>
          <a:ln w="120650">
            <a:solidFill>
              <a:srgbClr val="7E7E7E"/>
            </a:solidFill>
            <a:prstDash val="lgDash"/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363467" y="4176102"/>
            <a:ext cx="637908" cy="57336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14921" y="3442717"/>
            <a:ext cx="2222500" cy="1918335"/>
          </a:xfrm>
          <a:custGeom>
            <a:avLst/>
            <a:gdLst/>
            <a:ahLst/>
            <a:cxnLst/>
            <a:rect l="l" t="t" r="r" b="b"/>
            <a:pathLst>
              <a:path w="2222500" h="1918335">
                <a:moveTo>
                  <a:pt x="0" y="958976"/>
                </a:moveTo>
                <a:lnTo>
                  <a:pt x="1111161" y="0"/>
                </a:lnTo>
                <a:lnTo>
                  <a:pt x="2222411" y="958976"/>
                </a:lnTo>
                <a:lnTo>
                  <a:pt x="1111161" y="1917953"/>
                </a:lnTo>
                <a:lnTo>
                  <a:pt x="0" y="958976"/>
                </a:lnTo>
                <a:close/>
              </a:path>
            </a:pathLst>
          </a:custGeom>
          <a:ln w="920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-22" y="857251"/>
            <a:ext cx="9144000" cy="546735"/>
          </a:xfrm>
          <a:prstGeom prst="rect">
            <a:avLst/>
          </a:prstGeom>
          <a:solidFill>
            <a:srgbClr val="EAEAEA"/>
          </a:solidFill>
        </p:spPr>
        <p:txBody>
          <a:bodyPr vert="horz" wrap="square" lIns="0" tIns="37465" rIns="0" bIns="0" rtlCol="0">
            <a:spAutoFit/>
          </a:bodyPr>
          <a:lstStyle/>
          <a:p>
            <a:pPr marL="91440">
              <a:spcBef>
                <a:spcPts val="295"/>
              </a:spcBef>
            </a:pPr>
            <a:r>
              <a:rPr spc="-5" dirty="0"/>
              <a:t>Traffic </a:t>
            </a:r>
            <a:r>
              <a:rPr dirty="0"/>
              <a:t>analysis for video</a:t>
            </a:r>
            <a:r>
              <a:rPr spc="-75" dirty="0"/>
              <a:t> </a:t>
            </a:r>
            <a:r>
              <a:rPr spc="-5" dirty="0"/>
              <a:t>identification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64515" y="5860449"/>
            <a:ext cx="13589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sz="1200" dirty="0">
                <a:solidFill>
                  <a:srgbClr val="4D4D4D"/>
                </a:solidFill>
                <a:latin typeface="Arial"/>
                <a:ea typeface="+mn-ea"/>
                <a:cs typeface="Arial"/>
              </a:rPr>
              <a:pPr marL="25400" fontAlgn="auto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</a:pPr>
              <a:t>54</a:t>
            </a:fld>
            <a:endParaRPr sz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1422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76496" y="3513709"/>
            <a:ext cx="3543935" cy="24870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51575" y="3705429"/>
            <a:ext cx="68199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1800" b="1" spc="-4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v</a:t>
            </a: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ictim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288279" y="4195458"/>
            <a:ext cx="815403" cy="8622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20265" y="3046984"/>
            <a:ext cx="2562225" cy="650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9109" fontAlgn="auto">
              <a:lnSpc>
                <a:spcPts val="2700"/>
              </a:lnSpc>
              <a:spcBef>
                <a:spcPts val="100"/>
              </a:spcBef>
              <a:spcAft>
                <a:spcPts val="0"/>
              </a:spcAft>
            </a:pP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Metadata!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lnSpc>
                <a:spcPts val="2220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packet times, sizes,</a:t>
            </a:r>
            <a:r>
              <a:rPr spc="-16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…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5007" y="3983685"/>
            <a:ext cx="1116330" cy="53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 fontAlgn="auto">
              <a:lnSpc>
                <a:spcPts val="2000"/>
              </a:lnSpc>
              <a:spcBef>
                <a:spcPts val="100"/>
              </a:spcBef>
              <a:spcAft>
                <a:spcPts val="0"/>
              </a:spcAft>
            </a:pPr>
            <a:r>
              <a:rPr sz="1800" b="1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</a:t>
            </a: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tr</a:t>
            </a:r>
            <a:r>
              <a:rPr sz="1800" b="1" spc="-1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e</a:t>
            </a:r>
            <a:r>
              <a:rPr sz="1800" b="1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am</a:t>
            </a: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ing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" algn="ctr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sz="1800" b="1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service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363468" y="3718942"/>
            <a:ext cx="332105" cy="466725"/>
          </a:xfrm>
          <a:custGeom>
            <a:avLst/>
            <a:gdLst/>
            <a:ahLst/>
            <a:cxnLst/>
            <a:rect l="l" t="t" r="r" b="b"/>
            <a:pathLst>
              <a:path w="332104" h="466725">
                <a:moveTo>
                  <a:pt x="36102" y="51619"/>
                </a:moveTo>
                <a:lnTo>
                  <a:pt x="38650" y="83097"/>
                </a:lnTo>
                <a:lnTo>
                  <a:pt x="305943" y="466216"/>
                </a:lnTo>
                <a:lnTo>
                  <a:pt x="331978" y="448056"/>
                </a:lnTo>
                <a:lnTo>
                  <a:pt x="64771" y="64898"/>
                </a:lnTo>
                <a:lnTo>
                  <a:pt x="36102" y="51619"/>
                </a:lnTo>
                <a:close/>
              </a:path>
              <a:path w="332104" h="466725">
                <a:moveTo>
                  <a:pt x="0" y="0"/>
                </a:moveTo>
                <a:lnTo>
                  <a:pt x="11176" y="137032"/>
                </a:lnTo>
                <a:lnTo>
                  <a:pt x="11811" y="145669"/>
                </a:lnTo>
                <a:lnTo>
                  <a:pt x="19558" y="152272"/>
                </a:lnTo>
                <a:lnTo>
                  <a:pt x="36957" y="150748"/>
                </a:lnTo>
                <a:lnTo>
                  <a:pt x="43434" y="143128"/>
                </a:lnTo>
                <a:lnTo>
                  <a:pt x="42799" y="134365"/>
                </a:lnTo>
                <a:lnTo>
                  <a:pt x="38650" y="83097"/>
                </a:lnTo>
                <a:lnTo>
                  <a:pt x="4953" y="34797"/>
                </a:lnTo>
                <a:lnTo>
                  <a:pt x="31115" y="16636"/>
                </a:lnTo>
                <a:lnTo>
                  <a:pt x="35985" y="16636"/>
                </a:lnTo>
                <a:lnTo>
                  <a:pt x="0" y="0"/>
                </a:lnTo>
                <a:close/>
              </a:path>
              <a:path w="332104" h="466725">
                <a:moveTo>
                  <a:pt x="35985" y="16636"/>
                </a:moveTo>
                <a:lnTo>
                  <a:pt x="31115" y="16636"/>
                </a:lnTo>
                <a:lnTo>
                  <a:pt x="64771" y="64898"/>
                </a:lnTo>
                <a:lnTo>
                  <a:pt x="111379" y="86486"/>
                </a:lnTo>
                <a:lnTo>
                  <a:pt x="117530" y="87955"/>
                </a:lnTo>
                <a:lnTo>
                  <a:pt x="123539" y="86994"/>
                </a:lnTo>
                <a:lnTo>
                  <a:pt x="128738" y="83843"/>
                </a:lnTo>
                <a:lnTo>
                  <a:pt x="132461" y="78739"/>
                </a:lnTo>
                <a:lnTo>
                  <a:pt x="133929" y="72642"/>
                </a:lnTo>
                <a:lnTo>
                  <a:pt x="132969" y="66627"/>
                </a:lnTo>
                <a:lnTo>
                  <a:pt x="129817" y="61398"/>
                </a:lnTo>
                <a:lnTo>
                  <a:pt x="124714" y="57657"/>
                </a:lnTo>
                <a:lnTo>
                  <a:pt x="35985" y="16636"/>
                </a:lnTo>
                <a:close/>
              </a:path>
              <a:path w="332104" h="466725">
                <a:moveTo>
                  <a:pt x="31115" y="16636"/>
                </a:moveTo>
                <a:lnTo>
                  <a:pt x="4953" y="34797"/>
                </a:lnTo>
                <a:lnTo>
                  <a:pt x="38650" y="83097"/>
                </a:lnTo>
                <a:lnTo>
                  <a:pt x="36102" y="51619"/>
                </a:lnTo>
                <a:lnTo>
                  <a:pt x="11303" y="40131"/>
                </a:lnTo>
                <a:lnTo>
                  <a:pt x="33909" y="24510"/>
                </a:lnTo>
                <a:lnTo>
                  <a:pt x="36606" y="24510"/>
                </a:lnTo>
                <a:lnTo>
                  <a:pt x="31115" y="16636"/>
                </a:lnTo>
                <a:close/>
              </a:path>
              <a:path w="332104" h="466725">
                <a:moveTo>
                  <a:pt x="36606" y="24510"/>
                </a:moveTo>
                <a:lnTo>
                  <a:pt x="33909" y="24510"/>
                </a:lnTo>
                <a:lnTo>
                  <a:pt x="36102" y="51619"/>
                </a:lnTo>
                <a:lnTo>
                  <a:pt x="64771" y="64898"/>
                </a:lnTo>
                <a:lnTo>
                  <a:pt x="36606" y="24510"/>
                </a:lnTo>
                <a:close/>
              </a:path>
              <a:path w="332104" h="466725">
                <a:moveTo>
                  <a:pt x="33909" y="24510"/>
                </a:moveTo>
                <a:lnTo>
                  <a:pt x="11303" y="40131"/>
                </a:lnTo>
                <a:lnTo>
                  <a:pt x="36102" y="51619"/>
                </a:lnTo>
                <a:lnTo>
                  <a:pt x="33909" y="245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745107" y="4419104"/>
            <a:ext cx="535470" cy="5354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53430" y="4414278"/>
            <a:ext cx="590130" cy="59013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653414" y="4750004"/>
            <a:ext cx="4634865" cy="123825"/>
          </a:xfrm>
          <a:custGeom>
            <a:avLst/>
            <a:gdLst/>
            <a:ahLst/>
            <a:cxnLst/>
            <a:rect l="l" t="t" r="r" b="b"/>
            <a:pathLst>
              <a:path w="4634865" h="123825">
                <a:moveTo>
                  <a:pt x="4511421" y="0"/>
                </a:moveTo>
                <a:lnTo>
                  <a:pt x="4511124" y="41265"/>
                </a:lnTo>
                <a:lnTo>
                  <a:pt x="4531741" y="41401"/>
                </a:lnTo>
                <a:lnTo>
                  <a:pt x="4531487" y="82676"/>
                </a:lnTo>
                <a:lnTo>
                  <a:pt x="4510827" y="82676"/>
                </a:lnTo>
                <a:lnTo>
                  <a:pt x="4510532" y="123812"/>
                </a:lnTo>
                <a:lnTo>
                  <a:pt x="4594256" y="82676"/>
                </a:lnTo>
                <a:lnTo>
                  <a:pt x="4531487" y="82676"/>
                </a:lnTo>
                <a:lnTo>
                  <a:pt x="4594534" y="82540"/>
                </a:lnTo>
                <a:lnTo>
                  <a:pt x="4634865" y="62725"/>
                </a:lnTo>
                <a:lnTo>
                  <a:pt x="4511421" y="0"/>
                </a:lnTo>
                <a:close/>
              </a:path>
              <a:path w="4634865" h="123825">
                <a:moveTo>
                  <a:pt x="4511124" y="41265"/>
                </a:moveTo>
                <a:lnTo>
                  <a:pt x="4510828" y="82540"/>
                </a:lnTo>
                <a:lnTo>
                  <a:pt x="4531487" y="82676"/>
                </a:lnTo>
                <a:lnTo>
                  <a:pt x="4531741" y="41401"/>
                </a:lnTo>
                <a:lnTo>
                  <a:pt x="4511124" y="41265"/>
                </a:lnTo>
                <a:close/>
              </a:path>
              <a:path w="4634865" h="123825">
                <a:moveTo>
                  <a:pt x="254" y="11442"/>
                </a:moveTo>
                <a:lnTo>
                  <a:pt x="0" y="52717"/>
                </a:lnTo>
                <a:lnTo>
                  <a:pt x="4510828" y="82540"/>
                </a:lnTo>
                <a:lnTo>
                  <a:pt x="4511124" y="41265"/>
                </a:lnTo>
                <a:lnTo>
                  <a:pt x="254" y="1144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197736" y="4761204"/>
            <a:ext cx="3148965" cy="45720"/>
          </a:xfrm>
          <a:custGeom>
            <a:avLst/>
            <a:gdLst/>
            <a:ahLst/>
            <a:cxnLst/>
            <a:rect l="l" t="t" r="r" b="b"/>
            <a:pathLst>
              <a:path w="3148965" h="45720">
                <a:moveTo>
                  <a:pt x="0" y="0"/>
                </a:moveTo>
                <a:lnTo>
                  <a:pt x="3148711" y="45631"/>
                </a:lnTo>
              </a:path>
            </a:pathLst>
          </a:custGeom>
          <a:ln w="120650">
            <a:solidFill>
              <a:srgbClr val="7E7E7E"/>
            </a:solidFill>
            <a:prstDash val="lgDash"/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363467" y="4176102"/>
            <a:ext cx="637908" cy="57336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14921" y="3442717"/>
            <a:ext cx="2222500" cy="1918335"/>
          </a:xfrm>
          <a:custGeom>
            <a:avLst/>
            <a:gdLst/>
            <a:ahLst/>
            <a:cxnLst/>
            <a:rect l="l" t="t" r="r" b="b"/>
            <a:pathLst>
              <a:path w="2222500" h="1918335">
                <a:moveTo>
                  <a:pt x="0" y="958976"/>
                </a:moveTo>
                <a:lnTo>
                  <a:pt x="1111161" y="0"/>
                </a:lnTo>
                <a:lnTo>
                  <a:pt x="2222411" y="958976"/>
                </a:lnTo>
                <a:lnTo>
                  <a:pt x="1111161" y="1917953"/>
                </a:lnTo>
                <a:lnTo>
                  <a:pt x="0" y="958976"/>
                </a:lnTo>
                <a:close/>
              </a:path>
            </a:pathLst>
          </a:custGeom>
          <a:ln w="920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-22" y="857251"/>
            <a:ext cx="9144000" cy="546735"/>
          </a:xfrm>
          <a:prstGeom prst="rect">
            <a:avLst/>
          </a:prstGeom>
          <a:solidFill>
            <a:srgbClr val="EAEAEA"/>
          </a:solidFill>
        </p:spPr>
        <p:txBody>
          <a:bodyPr vert="horz" wrap="square" lIns="0" tIns="37465" rIns="0" bIns="0" rtlCol="0">
            <a:spAutoFit/>
          </a:bodyPr>
          <a:lstStyle/>
          <a:p>
            <a:pPr marL="91440">
              <a:spcBef>
                <a:spcPts val="295"/>
              </a:spcBef>
            </a:pPr>
            <a:r>
              <a:rPr spc="-5" dirty="0"/>
              <a:t>Traffic </a:t>
            </a:r>
            <a:r>
              <a:rPr dirty="0"/>
              <a:t>analysis for video</a:t>
            </a:r>
            <a:r>
              <a:rPr spc="-75" dirty="0"/>
              <a:t> </a:t>
            </a:r>
            <a:r>
              <a:rPr spc="-5" dirty="0"/>
              <a:t>identification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4515" y="5860449"/>
            <a:ext cx="13589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sz="1200" dirty="0">
                <a:solidFill>
                  <a:srgbClr val="4D4D4D"/>
                </a:solidFill>
                <a:latin typeface="Arial"/>
                <a:ea typeface="+mn-ea"/>
                <a:cs typeface="Arial"/>
              </a:rPr>
              <a:pPr marL="25400" fontAlgn="auto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</a:pPr>
              <a:t>55</a:t>
            </a:fld>
            <a:endParaRPr sz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9057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04158" y="1821349"/>
            <a:ext cx="3543300" cy="2362200"/>
          </a:xfrm>
          <a:custGeom>
            <a:avLst/>
            <a:gdLst/>
            <a:ahLst/>
            <a:cxnLst/>
            <a:rect l="l" t="t" r="r" b="b"/>
            <a:pathLst>
              <a:path w="3543300" h="2362200">
                <a:moveTo>
                  <a:pt x="2158364" y="0"/>
                </a:moveTo>
                <a:lnTo>
                  <a:pt x="2105772" y="135"/>
                </a:lnTo>
                <a:lnTo>
                  <a:pt x="2053249" y="1160"/>
                </a:lnTo>
                <a:lnTo>
                  <a:pt x="2000852" y="3072"/>
                </a:lnTo>
                <a:lnTo>
                  <a:pt x="1948641" y="5869"/>
                </a:lnTo>
                <a:lnTo>
                  <a:pt x="1896676" y="9548"/>
                </a:lnTo>
                <a:lnTo>
                  <a:pt x="1845015" y="14108"/>
                </a:lnTo>
                <a:lnTo>
                  <a:pt x="1793718" y="19546"/>
                </a:lnTo>
                <a:lnTo>
                  <a:pt x="1742843" y="25861"/>
                </a:lnTo>
                <a:lnTo>
                  <a:pt x="1692450" y="33049"/>
                </a:lnTo>
                <a:lnTo>
                  <a:pt x="1642597" y="41110"/>
                </a:lnTo>
                <a:lnTo>
                  <a:pt x="1593345" y="50040"/>
                </a:lnTo>
                <a:lnTo>
                  <a:pt x="1544751" y="59837"/>
                </a:lnTo>
                <a:lnTo>
                  <a:pt x="1496875" y="70500"/>
                </a:lnTo>
                <a:lnTo>
                  <a:pt x="1449776" y="82026"/>
                </a:lnTo>
                <a:lnTo>
                  <a:pt x="1403514" y="94413"/>
                </a:lnTo>
                <a:lnTo>
                  <a:pt x="1358147" y="107658"/>
                </a:lnTo>
                <a:lnTo>
                  <a:pt x="1313734" y="121760"/>
                </a:lnTo>
                <a:lnTo>
                  <a:pt x="1270335" y="136717"/>
                </a:lnTo>
                <a:lnTo>
                  <a:pt x="1228008" y="152526"/>
                </a:lnTo>
                <a:lnTo>
                  <a:pt x="1186813" y="169184"/>
                </a:lnTo>
                <a:lnTo>
                  <a:pt x="1146809" y="186691"/>
                </a:lnTo>
                <a:lnTo>
                  <a:pt x="1108055" y="205043"/>
                </a:lnTo>
                <a:lnTo>
                  <a:pt x="1070609" y="224239"/>
                </a:lnTo>
                <a:lnTo>
                  <a:pt x="1025176" y="249769"/>
                </a:lnTo>
                <a:lnTo>
                  <a:pt x="983094" y="276028"/>
                </a:lnTo>
                <a:lnTo>
                  <a:pt x="944354" y="302959"/>
                </a:lnTo>
                <a:lnTo>
                  <a:pt x="908946" y="330508"/>
                </a:lnTo>
                <a:lnTo>
                  <a:pt x="876860" y="358617"/>
                </a:lnTo>
                <a:lnTo>
                  <a:pt x="848086" y="387229"/>
                </a:lnTo>
                <a:lnTo>
                  <a:pt x="822614" y="416289"/>
                </a:lnTo>
                <a:lnTo>
                  <a:pt x="781534" y="475524"/>
                </a:lnTo>
                <a:lnTo>
                  <a:pt x="753540" y="535872"/>
                </a:lnTo>
                <a:lnTo>
                  <a:pt x="738553" y="596881"/>
                </a:lnTo>
                <a:lnTo>
                  <a:pt x="735911" y="627492"/>
                </a:lnTo>
                <a:lnTo>
                  <a:pt x="736491" y="658100"/>
                </a:lnTo>
                <a:lnTo>
                  <a:pt x="747275" y="719076"/>
                </a:lnTo>
                <a:lnTo>
                  <a:pt x="770824" y="779360"/>
                </a:lnTo>
                <a:lnTo>
                  <a:pt x="807057" y="838500"/>
                </a:lnTo>
                <a:lnTo>
                  <a:pt x="855895" y="896044"/>
                </a:lnTo>
                <a:lnTo>
                  <a:pt x="885015" y="924077"/>
                </a:lnTo>
                <a:lnTo>
                  <a:pt x="917256" y="951541"/>
                </a:lnTo>
                <a:lnTo>
                  <a:pt x="952608" y="978381"/>
                </a:lnTo>
                <a:lnTo>
                  <a:pt x="991061" y="1004540"/>
                </a:lnTo>
                <a:lnTo>
                  <a:pt x="1032605" y="1029961"/>
                </a:lnTo>
                <a:lnTo>
                  <a:pt x="1077229" y="1054589"/>
                </a:lnTo>
                <a:lnTo>
                  <a:pt x="1124924" y="1078367"/>
                </a:lnTo>
                <a:lnTo>
                  <a:pt x="1175680" y="1101237"/>
                </a:lnTo>
                <a:lnTo>
                  <a:pt x="1229487" y="1123145"/>
                </a:lnTo>
                <a:lnTo>
                  <a:pt x="0" y="2361776"/>
                </a:lnTo>
                <a:lnTo>
                  <a:pt x="1696212" y="1242525"/>
                </a:lnTo>
                <a:lnTo>
                  <a:pt x="2582679" y="1242525"/>
                </a:lnTo>
                <a:lnTo>
                  <a:pt x="2592629" y="1241078"/>
                </a:lnTo>
                <a:lnTo>
                  <a:pt x="2642497" y="1232873"/>
                </a:lnTo>
                <a:lnTo>
                  <a:pt x="2691686" y="1223811"/>
                </a:lnTo>
                <a:lnTo>
                  <a:pt x="2740140" y="1213900"/>
                </a:lnTo>
                <a:lnTo>
                  <a:pt x="2787800" y="1203147"/>
                </a:lnTo>
                <a:lnTo>
                  <a:pt x="2834611" y="1191558"/>
                </a:lnTo>
                <a:lnTo>
                  <a:pt x="2880515" y="1179142"/>
                </a:lnTo>
                <a:lnTo>
                  <a:pt x="2925456" y="1165906"/>
                </a:lnTo>
                <a:lnTo>
                  <a:pt x="2969376" y="1151856"/>
                </a:lnTo>
                <a:lnTo>
                  <a:pt x="3012218" y="1137000"/>
                </a:lnTo>
                <a:lnTo>
                  <a:pt x="3053926" y="1121345"/>
                </a:lnTo>
                <a:lnTo>
                  <a:pt x="3094443" y="1104899"/>
                </a:lnTo>
                <a:lnTo>
                  <a:pt x="3133711" y="1087668"/>
                </a:lnTo>
                <a:lnTo>
                  <a:pt x="3171673" y="1069660"/>
                </a:lnTo>
                <a:lnTo>
                  <a:pt x="3208273" y="1050882"/>
                </a:lnTo>
                <a:lnTo>
                  <a:pt x="3253696" y="1025364"/>
                </a:lnTo>
                <a:lnTo>
                  <a:pt x="3295768" y="999115"/>
                </a:lnTo>
                <a:lnTo>
                  <a:pt x="3334499" y="972191"/>
                </a:lnTo>
                <a:lnTo>
                  <a:pt x="3369900" y="944650"/>
                </a:lnTo>
                <a:lnTo>
                  <a:pt x="3401980" y="916548"/>
                </a:lnTo>
                <a:lnTo>
                  <a:pt x="3430749" y="887941"/>
                </a:lnTo>
                <a:lnTo>
                  <a:pt x="3456217" y="858885"/>
                </a:lnTo>
                <a:lnTo>
                  <a:pt x="3497291" y="799655"/>
                </a:lnTo>
                <a:lnTo>
                  <a:pt x="3525281" y="739311"/>
                </a:lnTo>
                <a:lnTo>
                  <a:pt x="3540267" y="678303"/>
                </a:lnTo>
                <a:lnTo>
                  <a:pt x="3542908" y="647692"/>
                </a:lnTo>
                <a:lnTo>
                  <a:pt x="3542328" y="617085"/>
                </a:lnTo>
                <a:lnTo>
                  <a:pt x="3531544" y="556108"/>
                </a:lnTo>
                <a:lnTo>
                  <a:pt x="3507995" y="495825"/>
                </a:lnTo>
                <a:lnTo>
                  <a:pt x="3471761" y="436687"/>
                </a:lnTo>
                <a:lnTo>
                  <a:pt x="3422920" y="379146"/>
                </a:lnTo>
                <a:lnTo>
                  <a:pt x="3393797" y="351116"/>
                </a:lnTo>
                <a:lnTo>
                  <a:pt x="3361552" y="323655"/>
                </a:lnTo>
                <a:lnTo>
                  <a:pt x="3326196" y="296819"/>
                </a:lnTo>
                <a:lnTo>
                  <a:pt x="3287738" y="270666"/>
                </a:lnTo>
                <a:lnTo>
                  <a:pt x="3246188" y="245250"/>
                </a:lnTo>
                <a:lnTo>
                  <a:pt x="3201556" y="220630"/>
                </a:lnTo>
                <a:lnTo>
                  <a:pt x="3153853" y="196861"/>
                </a:lnTo>
                <a:lnTo>
                  <a:pt x="3103087" y="174000"/>
                </a:lnTo>
                <a:lnTo>
                  <a:pt x="3049269" y="152103"/>
                </a:lnTo>
                <a:lnTo>
                  <a:pt x="3005560" y="135860"/>
                </a:lnTo>
                <a:lnTo>
                  <a:pt x="2960854" y="120545"/>
                </a:lnTo>
                <a:lnTo>
                  <a:pt x="2915212" y="106156"/>
                </a:lnTo>
                <a:lnTo>
                  <a:pt x="2868692" y="92692"/>
                </a:lnTo>
                <a:lnTo>
                  <a:pt x="2821353" y="80149"/>
                </a:lnTo>
                <a:lnTo>
                  <a:pt x="2773256" y="68527"/>
                </a:lnTo>
                <a:lnTo>
                  <a:pt x="2724458" y="57821"/>
                </a:lnTo>
                <a:lnTo>
                  <a:pt x="2675019" y="48031"/>
                </a:lnTo>
                <a:lnTo>
                  <a:pt x="2624997" y="39155"/>
                </a:lnTo>
                <a:lnTo>
                  <a:pt x="2574453" y="31189"/>
                </a:lnTo>
                <a:lnTo>
                  <a:pt x="2523445" y="24132"/>
                </a:lnTo>
                <a:lnTo>
                  <a:pt x="2472032" y="17982"/>
                </a:lnTo>
                <a:lnTo>
                  <a:pt x="2420274" y="12737"/>
                </a:lnTo>
                <a:lnTo>
                  <a:pt x="2368229" y="8393"/>
                </a:lnTo>
                <a:lnTo>
                  <a:pt x="2315956" y="4950"/>
                </a:lnTo>
                <a:lnTo>
                  <a:pt x="2263515" y="2405"/>
                </a:lnTo>
                <a:lnTo>
                  <a:pt x="2210965" y="755"/>
                </a:lnTo>
                <a:lnTo>
                  <a:pt x="2158364" y="0"/>
                </a:lnTo>
                <a:close/>
              </a:path>
              <a:path w="3543300" h="2362200">
                <a:moveTo>
                  <a:pt x="2582679" y="1242525"/>
                </a:moveTo>
                <a:lnTo>
                  <a:pt x="1696212" y="1242525"/>
                </a:lnTo>
                <a:lnTo>
                  <a:pt x="1748904" y="1249985"/>
                </a:lnTo>
                <a:lnTo>
                  <a:pt x="1801886" y="1256466"/>
                </a:lnTo>
                <a:lnTo>
                  <a:pt x="1855101" y="1261974"/>
                </a:lnTo>
                <a:lnTo>
                  <a:pt x="1908491" y="1266518"/>
                </a:lnTo>
                <a:lnTo>
                  <a:pt x="1962000" y="1270105"/>
                </a:lnTo>
                <a:lnTo>
                  <a:pt x="2015571" y="1272741"/>
                </a:lnTo>
                <a:lnTo>
                  <a:pt x="2069146" y="1274434"/>
                </a:lnTo>
                <a:lnTo>
                  <a:pt x="2122670" y="1275191"/>
                </a:lnTo>
                <a:lnTo>
                  <a:pt x="2176084" y="1275019"/>
                </a:lnTo>
                <a:lnTo>
                  <a:pt x="2229332" y="1273926"/>
                </a:lnTo>
                <a:lnTo>
                  <a:pt x="2282356" y="1271918"/>
                </a:lnTo>
                <a:lnTo>
                  <a:pt x="2335101" y="1269004"/>
                </a:lnTo>
                <a:lnTo>
                  <a:pt x="2387508" y="1265190"/>
                </a:lnTo>
                <a:lnTo>
                  <a:pt x="2439522" y="1260483"/>
                </a:lnTo>
                <a:lnTo>
                  <a:pt x="2491085" y="1254890"/>
                </a:lnTo>
                <a:lnTo>
                  <a:pt x="2542139" y="1248420"/>
                </a:lnTo>
                <a:lnTo>
                  <a:pt x="2582679" y="12425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04158" y="1821349"/>
            <a:ext cx="3543300" cy="2362200"/>
          </a:xfrm>
          <a:custGeom>
            <a:avLst/>
            <a:gdLst/>
            <a:ahLst/>
            <a:cxnLst/>
            <a:rect l="l" t="t" r="r" b="b"/>
            <a:pathLst>
              <a:path w="3543300" h="2362200">
                <a:moveTo>
                  <a:pt x="0" y="2361776"/>
                </a:moveTo>
                <a:lnTo>
                  <a:pt x="1229487" y="1123145"/>
                </a:lnTo>
                <a:lnTo>
                  <a:pt x="1175680" y="1101237"/>
                </a:lnTo>
                <a:lnTo>
                  <a:pt x="1124924" y="1078367"/>
                </a:lnTo>
                <a:lnTo>
                  <a:pt x="1077229" y="1054589"/>
                </a:lnTo>
                <a:lnTo>
                  <a:pt x="1032605" y="1029961"/>
                </a:lnTo>
                <a:lnTo>
                  <a:pt x="991061" y="1004540"/>
                </a:lnTo>
                <a:lnTo>
                  <a:pt x="952608" y="978381"/>
                </a:lnTo>
                <a:lnTo>
                  <a:pt x="917256" y="951541"/>
                </a:lnTo>
                <a:lnTo>
                  <a:pt x="885015" y="924077"/>
                </a:lnTo>
                <a:lnTo>
                  <a:pt x="855895" y="896044"/>
                </a:lnTo>
                <a:lnTo>
                  <a:pt x="829905" y="867500"/>
                </a:lnTo>
                <a:lnTo>
                  <a:pt x="787360" y="809101"/>
                </a:lnTo>
                <a:lnTo>
                  <a:pt x="757459" y="749333"/>
                </a:lnTo>
                <a:lnTo>
                  <a:pt x="740282" y="688646"/>
                </a:lnTo>
                <a:lnTo>
                  <a:pt x="735911" y="627492"/>
                </a:lnTo>
                <a:lnTo>
                  <a:pt x="738553" y="596881"/>
                </a:lnTo>
                <a:lnTo>
                  <a:pt x="753540" y="535872"/>
                </a:lnTo>
                <a:lnTo>
                  <a:pt x="781534" y="475524"/>
                </a:lnTo>
                <a:lnTo>
                  <a:pt x="822614" y="416289"/>
                </a:lnTo>
                <a:lnTo>
                  <a:pt x="848086" y="387229"/>
                </a:lnTo>
                <a:lnTo>
                  <a:pt x="876860" y="358617"/>
                </a:lnTo>
                <a:lnTo>
                  <a:pt x="908946" y="330508"/>
                </a:lnTo>
                <a:lnTo>
                  <a:pt x="944354" y="302959"/>
                </a:lnTo>
                <a:lnTo>
                  <a:pt x="983094" y="276028"/>
                </a:lnTo>
                <a:lnTo>
                  <a:pt x="1025176" y="249769"/>
                </a:lnTo>
                <a:lnTo>
                  <a:pt x="1070609" y="224239"/>
                </a:lnTo>
                <a:lnTo>
                  <a:pt x="1108055" y="205043"/>
                </a:lnTo>
                <a:lnTo>
                  <a:pt x="1146809" y="186691"/>
                </a:lnTo>
                <a:lnTo>
                  <a:pt x="1186813" y="169184"/>
                </a:lnTo>
                <a:lnTo>
                  <a:pt x="1228008" y="152526"/>
                </a:lnTo>
                <a:lnTo>
                  <a:pt x="1270335" y="136717"/>
                </a:lnTo>
                <a:lnTo>
                  <a:pt x="1313734" y="121760"/>
                </a:lnTo>
                <a:lnTo>
                  <a:pt x="1358147" y="107658"/>
                </a:lnTo>
                <a:lnTo>
                  <a:pt x="1403514" y="94413"/>
                </a:lnTo>
                <a:lnTo>
                  <a:pt x="1449776" y="82026"/>
                </a:lnTo>
                <a:lnTo>
                  <a:pt x="1496875" y="70500"/>
                </a:lnTo>
                <a:lnTo>
                  <a:pt x="1544751" y="59837"/>
                </a:lnTo>
                <a:lnTo>
                  <a:pt x="1593345" y="50040"/>
                </a:lnTo>
                <a:lnTo>
                  <a:pt x="1642597" y="41110"/>
                </a:lnTo>
                <a:lnTo>
                  <a:pt x="1692450" y="33049"/>
                </a:lnTo>
                <a:lnTo>
                  <a:pt x="1742843" y="25861"/>
                </a:lnTo>
                <a:lnTo>
                  <a:pt x="1793718" y="19546"/>
                </a:lnTo>
                <a:lnTo>
                  <a:pt x="1845015" y="14108"/>
                </a:lnTo>
                <a:lnTo>
                  <a:pt x="1896676" y="9548"/>
                </a:lnTo>
                <a:lnTo>
                  <a:pt x="1948641" y="5869"/>
                </a:lnTo>
                <a:lnTo>
                  <a:pt x="2000852" y="3072"/>
                </a:lnTo>
                <a:lnTo>
                  <a:pt x="2053249" y="1160"/>
                </a:lnTo>
                <a:lnTo>
                  <a:pt x="2105772" y="135"/>
                </a:lnTo>
                <a:lnTo>
                  <a:pt x="2158364" y="0"/>
                </a:lnTo>
                <a:lnTo>
                  <a:pt x="2210965" y="755"/>
                </a:lnTo>
                <a:lnTo>
                  <a:pt x="2263515" y="2405"/>
                </a:lnTo>
                <a:lnTo>
                  <a:pt x="2315956" y="4950"/>
                </a:lnTo>
                <a:lnTo>
                  <a:pt x="2368229" y="8393"/>
                </a:lnTo>
                <a:lnTo>
                  <a:pt x="2420274" y="12737"/>
                </a:lnTo>
                <a:lnTo>
                  <a:pt x="2472032" y="17982"/>
                </a:lnTo>
                <a:lnTo>
                  <a:pt x="2523445" y="24132"/>
                </a:lnTo>
                <a:lnTo>
                  <a:pt x="2574453" y="31189"/>
                </a:lnTo>
                <a:lnTo>
                  <a:pt x="2624997" y="39155"/>
                </a:lnTo>
                <a:lnTo>
                  <a:pt x="2675019" y="48031"/>
                </a:lnTo>
                <a:lnTo>
                  <a:pt x="2724458" y="57821"/>
                </a:lnTo>
                <a:lnTo>
                  <a:pt x="2773256" y="68527"/>
                </a:lnTo>
                <a:lnTo>
                  <a:pt x="2821353" y="80149"/>
                </a:lnTo>
                <a:lnTo>
                  <a:pt x="2868692" y="92692"/>
                </a:lnTo>
                <a:lnTo>
                  <a:pt x="2915212" y="106156"/>
                </a:lnTo>
                <a:lnTo>
                  <a:pt x="2960854" y="120545"/>
                </a:lnTo>
                <a:lnTo>
                  <a:pt x="3005560" y="135860"/>
                </a:lnTo>
                <a:lnTo>
                  <a:pt x="3049269" y="152103"/>
                </a:lnTo>
                <a:lnTo>
                  <a:pt x="3103087" y="174000"/>
                </a:lnTo>
                <a:lnTo>
                  <a:pt x="3153853" y="196861"/>
                </a:lnTo>
                <a:lnTo>
                  <a:pt x="3201556" y="220630"/>
                </a:lnTo>
                <a:lnTo>
                  <a:pt x="3246188" y="245250"/>
                </a:lnTo>
                <a:lnTo>
                  <a:pt x="3287738" y="270666"/>
                </a:lnTo>
                <a:lnTo>
                  <a:pt x="3326196" y="296819"/>
                </a:lnTo>
                <a:lnTo>
                  <a:pt x="3361552" y="323655"/>
                </a:lnTo>
                <a:lnTo>
                  <a:pt x="3393797" y="351116"/>
                </a:lnTo>
                <a:lnTo>
                  <a:pt x="3422920" y="379146"/>
                </a:lnTo>
                <a:lnTo>
                  <a:pt x="3448911" y="407689"/>
                </a:lnTo>
                <a:lnTo>
                  <a:pt x="3491459" y="466084"/>
                </a:lnTo>
                <a:lnTo>
                  <a:pt x="3521361" y="525852"/>
                </a:lnTo>
                <a:lnTo>
                  <a:pt x="3538537" y="586538"/>
                </a:lnTo>
                <a:lnTo>
                  <a:pt x="3542908" y="647692"/>
                </a:lnTo>
                <a:lnTo>
                  <a:pt x="3540267" y="678303"/>
                </a:lnTo>
                <a:lnTo>
                  <a:pt x="3525281" y="739311"/>
                </a:lnTo>
                <a:lnTo>
                  <a:pt x="3497291" y="799655"/>
                </a:lnTo>
                <a:lnTo>
                  <a:pt x="3456217" y="858885"/>
                </a:lnTo>
                <a:lnTo>
                  <a:pt x="3430749" y="887941"/>
                </a:lnTo>
                <a:lnTo>
                  <a:pt x="3401980" y="916548"/>
                </a:lnTo>
                <a:lnTo>
                  <a:pt x="3369900" y="944650"/>
                </a:lnTo>
                <a:lnTo>
                  <a:pt x="3334499" y="972191"/>
                </a:lnTo>
                <a:lnTo>
                  <a:pt x="3295768" y="999115"/>
                </a:lnTo>
                <a:lnTo>
                  <a:pt x="3253696" y="1025364"/>
                </a:lnTo>
                <a:lnTo>
                  <a:pt x="3208273" y="1050882"/>
                </a:lnTo>
                <a:lnTo>
                  <a:pt x="3171673" y="1069660"/>
                </a:lnTo>
                <a:lnTo>
                  <a:pt x="3133711" y="1087668"/>
                </a:lnTo>
                <a:lnTo>
                  <a:pt x="3094443" y="1104899"/>
                </a:lnTo>
                <a:lnTo>
                  <a:pt x="3053926" y="1121345"/>
                </a:lnTo>
                <a:lnTo>
                  <a:pt x="3012218" y="1137000"/>
                </a:lnTo>
                <a:lnTo>
                  <a:pt x="2969376" y="1151856"/>
                </a:lnTo>
                <a:lnTo>
                  <a:pt x="2925456" y="1165906"/>
                </a:lnTo>
                <a:lnTo>
                  <a:pt x="2880515" y="1179142"/>
                </a:lnTo>
                <a:lnTo>
                  <a:pt x="2834611" y="1191558"/>
                </a:lnTo>
                <a:lnTo>
                  <a:pt x="2787800" y="1203147"/>
                </a:lnTo>
                <a:lnTo>
                  <a:pt x="2740140" y="1213900"/>
                </a:lnTo>
                <a:lnTo>
                  <a:pt x="2691686" y="1223811"/>
                </a:lnTo>
                <a:lnTo>
                  <a:pt x="2642497" y="1232873"/>
                </a:lnTo>
                <a:lnTo>
                  <a:pt x="2592629" y="1241078"/>
                </a:lnTo>
                <a:lnTo>
                  <a:pt x="2542139" y="1248420"/>
                </a:lnTo>
                <a:lnTo>
                  <a:pt x="2491085" y="1254890"/>
                </a:lnTo>
                <a:lnTo>
                  <a:pt x="2439522" y="1260483"/>
                </a:lnTo>
                <a:lnTo>
                  <a:pt x="2387508" y="1265190"/>
                </a:lnTo>
                <a:lnTo>
                  <a:pt x="2335101" y="1269004"/>
                </a:lnTo>
                <a:lnTo>
                  <a:pt x="2282356" y="1271918"/>
                </a:lnTo>
                <a:lnTo>
                  <a:pt x="2229332" y="1273926"/>
                </a:lnTo>
                <a:lnTo>
                  <a:pt x="2176084" y="1275019"/>
                </a:lnTo>
                <a:lnTo>
                  <a:pt x="2122670" y="1275191"/>
                </a:lnTo>
                <a:lnTo>
                  <a:pt x="2069146" y="1274434"/>
                </a:lnTo>
                <a:lnTo>
                  <a:pt x="2015571" y="1272741"/>
                </a:lnTo>
                <a:lnTo>
                  <a:pt x="1962000" y="1270105"/>
                </a:lnTo>
                <a:lnTo>
                  <a:pt x="1908491" y="1266518"/>
                </a:lnTo>
                <a:lnTo>
                  <a:pt x="1855101" y="1261974"/>
                </a:lnTo>
                <a:lnTo>
                  <a:pt x="1801886" y="1256466"/>
                </a:lnTo>
                <a:lnTo>
                  <a:pt x="1748904" y="1249985"/>
                </a:lnTo>
                <a:lnTo>
                  <a:pt x="1696212" y="1242525"/>
                </a:lnTo>
                <a:lnTo>
                  <a:pt x="0" y="2361776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976496" y="3513709"/>
            <a:ext cx="3543935" cy="24870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88279" y="4195458"/>
            <a:ext cx="815403" cy="8622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5008" y="1875028"/>
            <a:ext cx="6089015" cy="2642235"/>
          </a:xfrm>
          <a:prstGeom prst="rect">
            <a:avLst/>
          </a:prstGeom>
        </p:spPr>
        <p:txBody>
          <a:bodyPr vert="horz" wrap="square" lIns="0" tIns="59054" rIns="0" bIns="0" rtlCol="0">
            <a:spAutoFit/>
          </a:bodyPr>
          <a:lstStyle/>
          <a:p>
            <a:pPr marL="4350385" marR="233045" indent="1905" algn="ctr" fontAlgn="auto">
              <a:lnSpc>
                <a:spcPct val="85000"/>
              </a:lnSpc>
              <a:spcBef>
                <a:spcPts val="464"/>
              </a:spcBef>
              <a:spcAft>
                <a:spcPts val="0"/>
              </a:spcAft>
            </a:pPr>
            <a:r>
              <a:rPr b="1" spc="-10" dirty="0">
                <a:solidFill>
                  <a:srgbClr val="B1B1B1"/>
                </a:solidFill>
                <a:latin typeface="Arial"/>
                <a:ea typeface="+mn-ea"/>
                <a:cs typeface="Arial"/>
              </a:rPr>
              <a:t>Victim </a:t>
            </a:r>
            <a:r>
              <a:rPr b="1" dirty="0">
                <a:solidFill>
                  <a:srgbClr val="B1B1B1"/>
                </a:solidFill>
                <a:latin typeface="Arial"/>
                <a:ea typeface="+mn-ea"/>
                <a:cs typeface="Arial"/>
              </a:rPr>
              <a:t>is  watching  “Beauty</a:t>
            </a:r>
            <a:r>
              <a:rPr b="1" spc="-114" dirty="0">
                <a:solidFill>
                  <a:srgbClr val="B1B1B1"/>
                </a:solidFill>
                <a:latin typeface="Arial"/>
                <a:ea typeface="+mn-ea"/>
                <a:cs typeface="Arial"/>
              </a:rPr>
              <a:t> </a:t>
            </a:r>
            <a:r>
              <a:rPr b="1" spc="-5" dirty="0">
                <a:solidFill>
                  <a:srgbClr val="B1B1B1"/>
                </a:solidFill>
                <a:latin typeface="Arial"/>
                <a:ea typeface="+mn-ea"/>
                <a:cs typeface="Arial"/>
              </a:rPr>
              <a:t>and  </a:t>
            </a:r>
            <a:r>
              <a:rPr b="1" dirty="0">
                <a:solidFill>
                  <a:srgbClr val="B1B1B1"/>
                </a:solidFill>
                <a:latin typeface="Arial"/>
                <a:ea typeface="+mn-ea"/>
                <a:cs typeface="Arial"/>
              </a:rPr>
              <a:t>the</a:t>
            </a:r>
            <a:r>
              <a:rPr b="1" spc="-60" dirty="0">
                <a:solidFill>
                  <a:srgbClr val="B1B1B1"/>
                </a:solidFill>
                <a:latin typeface="Arial"/>
                <a:ea typeface="+mn-ea"/>
                <a:cs typeface="Arial"/>
              </a:rPr>
              <a:t> </a:t>
            </a:r>
            <a:r>
              <a:rPr b="1" dirty="0">
                <a:solidFill>
                  <a:srgbClr val="B1B1B1"/>
                </a:solidFill>
                <a:latin typeface="Arial"/>
                <a:ea typeface="+mn-ea"/>
                <a:cs typeface="Arial"/>
              </a:rPr>
              <a:t>Beast”!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774189" fontAlgn="auto">
              <a:lnSpc>
                <a:spcPts val="2700"/>
              </a:lnSpc>
              <a:spcBef>
                <a:spcPts val="700"/>
              </a:spcBef>
              <a:spcAft>
                <a:spcPts val="0"/>
              </a:spcAft>
            </a:pP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Metadata!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87780" fontAlgn="auto">
              <a:lnSpc>
                <a:spcPts val="2220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packet times, sizes,</a:t>
            </a:r>
            <a:r>
              <a:rPr spc="-1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…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R="5080" algn="r" fontAlgn="auto">
              <a:spcBef>
                <a:spcPts val="260"/>
              </a:spcBef>
              <a:spcAft>
                <a:spcPts val="0"/>
              </a:spcAft>
            </a:pPr>
            <a:r>
              <a:rPr sz="1800" b="1" spc="-4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v</a:t>
            </a: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ictim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R="4964430" algn="ctr" fontAlgn="auto">
              <a:lnSpc>
                <a:spcPts val="2000"/>
              </a:lnSpc>
              <a:spcBef>
                <a:spcPts val="30"/>
              </a:spcBef>
              <a:spcAft>
                <a:spcPts val="0"/>
              </a:spcAft>
            </a:pPr>
            <a:r>
              <a:rPr sz="1800" b="1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</a:t>
            </a: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tr</a:t>
            </a:r>
            <a:r>
              <a:rPr sz="1800" b="1" spc="-1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e</a:t>
            </a:r>
            <a:r>
              <a:rPr sz="1800" b="1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am</a:t>
            </a: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ing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R="4963160" algn="ctr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sz="1800" b="1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service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363468" y="3718942"/>
            <a:ext cx="332105" cy="466725"/>
          </a:xfrm>
          <a:custGeom>
            <a:avLst/>
            <a:gdLst/>
            <a:ahLst/>
            <a:cxnLst/>
            <a:rect l="l" t="t" r="r" b="b"/>
            <a:pathLst>
              <a:path w="332104" h="466725">
                <a:moveTo>
                  <a:pt x="36102" y="51619"/>
                </a:moveTo>
                <a:lnTo>
                  <a:pt x="38650" y="83097"/>
                </a:lnTo>
                <a:lnTo>
                  <a:pt x="305943" y="466216"/>
                </a:lnTo>
                <a:lnTo>
                  <a:pt x="331978" y="448056"/>
                </a:lnTo>
                <a:lnTo>
                  <a:pt x="64771" y="64898"/>
                </a:lnTo>
                <a:lnTo>
                  <a:pt x="36102" y="51619"/>
                </a:lnTo>
                <a:close/>
              </a:path>
              <a:path w="332104" h="466725">
                <a:moveTo>
                  <a:pt x="0" y="0"/>
                </a:moveTo>
                <a:lnTo>
                  <a:pt x="11176" y="137032"/>
                </a:lnTo>
                <a:lnTo>
                  <a:pt x="11811" y="145669"/>
                </a:lnTo>
                <a:lnTo>
                  <a:pt x="19558" y="152272"/>
                </a:lnTo>
                <a:lnTo>
                  <a:pt x="36957" y="150748"/>
                </a:lnTo>
                <a:lnTo>
                  <a:pt x="43434" y="143128"/>
                </a:lnTo>
                <a:lnTo>
                  <a:pt x="42799" y="134365"/>
                </a:lnTo>
                <a:lnTo>
                  <a:pt x="38650" y="83097"/>
                </a:lnTo>
                <a:lnTo>
                  <a:pt x="4953" y="34797"/>
                </a:lnTo>
                <a:lnTo>
                  <a:pt x="31115" y="16636"/>
                </a:lnTo>
                <a:lnTo>
                  <a:pt x="35985" y="16636"/>
                </a:lnTo>
                <a:lnTo>
                  <a:pt x="0" y="0"/>
                </a:lnTo>
                <a:close/>
              </a:path>
              <a:path w="332104" h="466725">
                <a:moveTo>
                  <a:pt x="35985" y="16636"/>
                </a:moveTo>
                <a:lnTo>
                  <a:pt x="31115" y="16636"/>
                </a:lnTo>
                <a:lnTo>
                  <a:pt x="64771" y="64898"/>
                </a:lnTo>
                <a:lnTo>
                  <a:pt x="111379" y="86486"/>
                </a:lnTo>
                <a:lnTo>
                  <a:pt x="117530" y="87955"/>
                </a:lnTo>
                <a:lnTo>
                  <a:pt x="123539" y="86994"/>
                </a:lnTo>
                <a:lnTo>
                  <a:pt x="128738" y="83843"/>
                </a:lnTo>
                <a:lnTo>
                  <a:pt x="132461" y="78739"/>
                </a:lnTo>
                <a:lnTo>
                  <a:pt x="133929" y="72642"/>
                </a:lnTo>
                <a:lnTo>
                  <a:pt x="132969" y="66627"/>
                </a:lnTo>
                <a:lnTo>
                  <a:pt x="129817" y="61398"/>
                </a:lnTo>
                <a:lnTo>
                  <a:pt x="124714" y="57657"/>
                </a:lnTo>
                <a:lnTo>
                  <a:pt x="35985" y="16636"/>
                </a:lnTo>
                <a:close/>
              </a:path>
              <a:path w="332104" h="466725">
                <a:moveTo>
                  <a:pt x="31115" y="16636"/>
                </a:moveTo>
                <a:lnTo>
                  <a:pt x="4953" y="34797"/>
                </a:lnTo>
                <a:lnTo>
                  <a:pt x="38650" y="83097"/>
                </a:lnTo>
                <a:lnTo>
                  <a:pt x="36102" y="51619"/>
                </a:lnTo>
                <a:lnTo>
                  <a:pt x="11303" y="40131"/>
                </a:lnTo>
                <a:lnTo>
                  <a:pt x="33909" y="24510"/>
                </a:lnTo>
                <a:lnTo>
                  <a:pt x="36606" y="24510"/>
                </a:lnTo>
                <a:lnTo>
                  <a:pt x="31115" y="16636"/>
                </a:lnTo>
                <a:close/>
              </a:path>
              <a:path w="332104" h="466725">
                <a:moveTo>
                  <a:pt x="36606" y="24510"/>
                </a:moveTo>
                <a:lnTo>
                  <a:pt x="33909" y="24510"/>
                </a:lnTo>
                <a:lnTo>
                  <a:pt x="36102" y="51619"/>
                </a:lnTo>
                <a:lnTo>
                  <a:pt x="64771" y="64898"/>
                </a:lnTo>
                <a:lnTo>
                  <a:pt x="36606" y="24510"/>
                </a:lnTo>
                <a:close/>
              </a:path>
              <a:path w="332104" h="466725">
                <a:moveTo>
                  <a:pt x="33909" y="24510"/>
                </a:moveTo>
                <a:lnTo>
                  <a:pt x="11303" y="40131"/>
                </a:lnTo>
                <a:lnTo>
                  <a:pt x="36102" y="51619"/>
                </a:lnTo>
                <a:lnTo>
                  <a:pt x="33909" y="245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745107" y="4419104"/>
            <a:ext cx="535470" cy="5354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53430" y="4414278"/>
            <a:ext cx="590130" cy="59013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653414" y="4750004"/>
            <a:ext cx="4634865" cy="123825"/>
          </a:xfrm>
          <a:custGeom>
            <a:avLst/>
            <a:gdLst/>
            <a:ahLst/>
            <a:cxnLst/>
            <a:rect l="l" t="t" r="r" b="b"/>
            <a:pathLst>
              <a:path w="4634865" h="123825">
                <a:moveTo>
                  <a:pt x="4511421" y="0"/>
                </a:moveTo>
                <a:lnTo>
                  <a:pt x="4511124" y="41265"/>
                </a:lnTo>
                <a:lnTo>
                  <a:pt x="4531741" y="41401"/>
                </a:lnTo>
                <a:lnTo>
                  <a:pt x="4531487" y="82676"/>
                </a:lnTo>
                <a:lnTo>
                  <a:pt x="4510827" y="82676"/>
                </a:lnTo>
                <a:lnTo>
                  <a:pt x="4510532" y="123812"/>
                </a:lnTo>
                <a:lnTo>
                  <a:pt x="4594256" y="82676"/>
                </a:lnTo>
                <a:lnTo>
                  <a:pt x="4531487" y="82676"/>
                </a:lnTo>
                <a:lnTo>
                  <a:pt x="4594534" y="82540"/>
                </a:lnTo>
                <a:lnTo>
                  <a:pt x="4634865" y="62725"/>
                </a:lnTo>
                <a:lnTo>
                  <a:pt x="4511421" y="0"/>
                </a:lnTo>
                <a:close/>
              </a:path>
              <a:path w="4634865" h="123825">
                <a:moveTo>
                  <a:pt x="4511124" y="41265"/>
                </a:moveTo>
                <a:lnTo>
                  <a:pt x="4510828" y="82540"/>
                </a:lnTo>
                <a:lnTo>
                  <a:pt x="4531487" y="82676"/>
                </a:lnTo>
                <a:lnTo>
                  <a:pt x="4531741" y="41401"/>
                </a:lnTo>
                <a:lnTo>
                  <a:pt x="4511124" y="41265"/>
                </a:lnTo>
                <a:close/>
              </a:path>
              <a:path w="4634865" h="123825">
                <a:moveTo>
                  <a:pt x="254" y="11442"/>
                </a:moveTo>
                <a:lnTo>
                  <a:pt x="0" y="52717"/>
                </a:lnTo>
                <a:lnTo>
                  <a:pt x="4510828" y="82540"/>
                </a:lnTo>
                <a:lnTo>
                  <a:pt x="4511124" y="41265"/>
                </a:lnTo>
                <a:lnTo>
                  <a:pt x="254" y="1144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197736" y="4761204"/>
            <a:ext cx="3148965" cy="45720"/>
          </a:xfrm>
          <a:custGeom>
            <a:avLst/>
            <a:gdLst/>
            <a:ahLst/>
            <a:cxnLst/>
            <a:rect l="l" t="t" r="r" b="b"/>
            <a:pathLst>
              <a:path w="3148965" h="45720">
                <a:moveTo>
                  <a:pt x="0" y="0"/>
                </a:moveTo>
                <a:lnTo>
                  <a:pt x="3148711" y="45631"/>
                </a:lnTo>
              </a:path>
            </a:pathLst>
          </a:custGeom>
          <a:ln w="120650">
            <a:solidFill>
              <a:srgbClr val="7E7E7E"/>
            </a:solidFill>
            <a:prstDash val="lgDash"/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363467" y="4176102"/>
            <a:ext cx="637908" cy="57336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14921" y="3442717"/>
            <a:ext cx="2222500" cy="1918335"/>
          </a:xfrm>
          <a:custGeom>
            <a:avLst/>
            <a:gdLst/>
            <a:ahLst/>
            <a:cxnLst/>
            <a:rect l="l" t="t" r="r" b="b"/>
            <a:pathLst>
              <a:path w="2222500" h="1918335">
                <a:moveTo>
                  <a:pt x="0" y="958976"/>
                </a:moveTo>
                <a:lnTo>
                  <a:pt x="1111161" y="0"/>
                </a:lnTo>
                <a:lnTo>
                  <a:pt x="2222411" y="958976"/>
                </a:lnTo>
                <a:lnTo>
                  <a:pt x="1111161" y="1917953"/>
                </a:lnTo>
                <a:lnTo>
                  <a:pt x="0" y="958976"/>
                </a:lnTo>
                <a:close/>
              </a:path>
            </a:pathLst>
          </a:custGeom>
          <a:ln w="920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-22" y="857251"/>
            <a:ext cx="9144000" cy="546735"/>
          </a:xfrm>
          <a:prstGeom prst="rect">
            <a:avLst/>
          </a:prstGeom>
          <a:solidFill>
            <a:srgbClr val="EAEAEA"/>
          </a:solidFill>
        </p:spPr>
        <p:txBody>
          <a:bodyPr vert="horz" wrap="square" lIns="0" tIns="37465" rIns="0" bIns="0" rtlCol="0">
            <a:spAutoFit/>
          </a:bodyPr>
          <a:lstStyle/>
          <a:p>
            <a:pPr marL="91440">
              <a:spcBef>
                <a:spcPts val="295"/>
              </a:spcBef>
            </a:pPr>
            <a:r>
              <a:rPr spc="-5" dirty="0"/>
              <a:t>Traffic </a:t>
            </a:r>
            <a:r>
              <a:rPr dirty="0"/>
              <a:t>analysis for video</a:t>
            </a:r>
            <a:r>
              <a:rPr spc="-75" dirty="0"/>
              <a:t> </a:t>
            </a:r>
            <a:r>
              <a:rPr spc="-5" dirty="0"/>
              <a:t>identification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4515" y="5860449"/>
            <a:ext cx="13589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sz="1200" dirty="0">
                <a:solidFill>
                  <a:srgbClr val="4D4D4D"/>
                </a:solidFill>
                <a:latin typeface="Arial"/>
                <a:ea typeface="+mn-ea"/>
                <a:cs typeface="Arial"/>
              </a:rPr>
              <a:pPr marL="25400" fontAlgn="auto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</a:pPr>
              <a:t>56</a:t>
            </a:fld>
            <a:endParaRPr sz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67631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915" y="5873150"/>
            <a:ext cx="85090" cy="17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fontAlgn="auto">
              <a:lnSpc>
                <a:spcPts val="1325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4D4D4D"/>
                </a:solidFill>
                <a:latin typeface="Arial"/>
                <a:ea typeface="+mn-ea"/>
                <a:cs typeface="Arial"/>
              </a:rPr>
              <a:t>9</a:t>
            </a:r>
            <a:endParaRPr sz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79401" y="2230488"/>
            <a:ext cx="4676775" cy="35074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513830" y="3697516"/>
            <a:ext cx="637908" cy="5733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832222" y="2306193"/>
            <a:ext cx="1682114" cy="1528445"/>
          </a:xfrm>
          <a:custGeom>
            <a:avLst/>
            <a:gdLst/>
            <a:ahLst/>
            <a:cxnLst/>
            <a:rect l="l" t="t" r="r" b="b"/>
            <a:pathLst>
              <a:path w="1682115" h="1528445">
                <a:moveTo>
                  <a:pt x="1681606" y="1527937"/>
                </a:moveTo>
                <a:lnTo>
                  <a:pt x="0" y="0"/>
                </a:lnTo>
              </a:path>
            </a:pathLst>
          </a:custGeom>
          <a:ln w="22225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768977" y="3984244"/>
            <a:ext cx="1744980" cy="1492250"/>
          </a:xfrm>
          <a:custGeom>
            <a:avLst/>
            <a:gdLst/>
            <a:ahLst/>
            <a:cxnLst/>
            <a:rect l="l" t="t" r="r" b="b"/>
            <a:pathLst>
              <a:path w="1744979" h="1492250">
                <a:moveTo>
                  <a:pt x="1744852" y="0"/>
                </a:moveTo>
                <a:lnTo>
                  <a:pt x="0" y="1492199"/>
                </a:lnTo>
              </a:path>
            </a:pathLst>
          </a:custGeom>
          <a:ln w="22225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-22" y="857251"/>
            <a:ext cx="9144000" cy="546735"/>
          </a:xfrm>
          <a:prstGeom prst="rect">
            <a:avLst/>
          </a:prstGeom>
          <a:solidFill>
            <a:srgbClr val="EAEAEA"/>
          </a:solidFill>
        </p:spPr>
        <p:txBody>
          <a:bodyPr vert="horz" wrap="square" lIns="0" tIns="37465" rIns="0" bIns="0" rtlCol="0">
            <a:spAutoFit/>
          </a:bodyPr>
          <a:lstStyle/>
          <a:p>
            <a:pPr marL="91440">
              <a:spcBef>
                <a:spcPts val="295"/>
              </a:spcBef>
            </a:pPr>
            <a:r>
              <a:rPr spc="-5" dirty="0"/>
              <a:t>Initial buffering, then “on”/“off”</a:t>
            </a:r>
            <a:r>
              <a:rPr spc="-50" dirty="0"/>
              <a:t> </a:t>
            </a:r>
            <a:r>
              <a:rPr spc="-5" dirty="0"/>
              <a:t>bursts</a:t>
            </a:r>
          </a:p>
        </p:txBody>
      </p:sp>
      <p:sp>
        <p:nvSpPr>
          <p:cNvPr id="9" name="object 9"/>
          <p:cNvSpPr/>
          <p:nvPr/>
        </p:nvSpPr>
        <p:spPr>
          <a:xfrm>
            <a:off x="99330" y="2367941"/>
            <a:ext cx="406400" cy="3101975"/>
          </a:xfrm>
          <a:custGeom>
            <a:avLst/>
            <a:gdLst/>
            <a:ahLst/>
            <a:cxnLst/>
            <a:rect l="l" t="t" r="r" b="b"/>
            <a:pathLst>
              <a:path w="406400" h="3101975">
                <a:moveTo>
                  <a:pt x="0" y="3101594"/>
                </a:moveTo>
                <a:lnTo>
                  <a:pt x="406260" y="3101594"/>
                </a:lnTo>
                <a:lnTo>
                  <a:pt x="406260" y="0"/>
                </a:lnTo>
                <a:lnTo>
                  <a:pt x="0" y="0"/>
                </a:lnTo>
                <a:lnTo>
                  <a:pt x="0" y="31015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8774" y="2637688"/>
            <a:ext cx="359073" cy="25666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fontAlgn="auto">
              <a:lnSpc>
                <a:spcPts val="2755"/>
              </a:lnSpc>
              <a:spcBef>
                <a:spcPts val="0"/>
              </a:spcBef>
              <a:spcAft>
                <a:spcPts val="0"/>
              </a:spcAft>
            </a:pP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packet size</a:t>
            </a:r>
            <a:r>
              <a:rPr sz="2400" spc="-5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(bytes)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5991" y="5611846"/>
            <a:ext cx="4640580" cy="389255"/>
          </a:xfrm>
          <a:custGeom>
            <a:avLst/>
            <a:gdLst/>
            <a:ahLst/>
            <a:cxnLst/>
            <a:rect l="l" t="t" r="r" b="b"/>
            <a:pathLst>
              <a:path w="4640580" h="389254">
                <a:moveTo>
                  <a:pt x="4640072" y="388904"/>
                </a:moveTo>
                <a:lnTo>
                  <a:pt x="4640072" y="0"/>
                </a:lnTo>
                <a:lnTo>
                  <a:pt x="0" y="0"/>
                </a:lnTo>
                <a:lnTo>
                  <a:pt x="0" y="388904"/>
                </a:lnTo>
                <a:lnTo>
                  <a:pt x="4640072" y="3889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63726" y="5612482"/>
            <a:ext cx="2023745" cy="366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lnSpc>
                <a:spcPts val="2755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time</a:t>
            </a:r>
            <a:r>
              <a:rPr sz="2400" spc="-5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(seconds)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77394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7250"/>
            <a:ext cx="9144000" cy="571500"/>
          </a:xfrm>
          <a:custGeom>
            <a:avLst/>
            <a:gdLst/>
            <a:ahLst/>
            <a:cxnLst/>
            <a:rect l="l" t="t" r="r" b="b"/>
            <a:pathLst>
              <a:path w="9144000" h="571500">
                <a:moveTo>
                  <a:pt x="0" y="0"/>
                </a:moveTo>
                <a:lnTo>
                  <a:pt x="0" y="571500"/>
                </a:lnTo>
                <a:lnTo>
                  <a:pt x="9143999" y="571500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AEAEA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9916" y="5873150"/>
            <a:ext cx="170815" cy="17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fontAlgn="auto">
              <a:lnSpc>
                <a:spcPts val="1325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4D4D4D"/>
                </a:solidFill>
                <a:latin typeface="Arial"/>
                <a:ea typeface="+mn-ea"/>
                <a:cs typeface="Arial"/>
              </a:rPr>
              <a:t>10</a:t>
            </a:r>
            <a:endParaRPr sz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68550" y="1717040"/>
            <a:ext cx="6610350" cy="513715"/>
          </a:xfrm>
          <a:custGeom>
            <a:avLst/>
            <a:gdLst/>
            <a:ahLst/>
            <a:cxnLst/>
            <a:rect l="l" t="t" r="r" b="b"/>
            <a:pathLst>
              <a:path w="6610350" h="513715">
                <a:moveTo>
                  <a:pt x="0" y="513334"/>
                </a:moveTo>
                <a:lnTo>
                  <a:pt x="6610350" y="0"/>
                </a:lnTo>
              </a:path>
            </a:pathLst>
          </a:custGeom>
          <a:ln w="25400">
            <a:solidFill>
              <a:srgbClr val="295AAC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103876" y="1643633"/>
            <a:ext cx="3962400" cy="30998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192268" y="1681225"/>
            <a:ext cx="3361309" cy="29237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174741" y="1663700"/>
            <a:ext cx="3820160" cy="2959100"/>
          </a:xfrm>
          <a:custGeom>
            <a:avLst/>
            <a:gdLst/>
            <a:ahLst/>
            <a:cxnLst/>
            <a:rect l="l" t="t" r="r" b="b"/>
            <a:pathLst>
              <a:path w="3820159" h="2959100">
                <a:moveTo>
                  <a:pt x="0" y="2958719"/>
                </a:moveTo>
                <a:lnTo>
                  <a:pt x="3820160" y="2958719"/>
                </a:lnTo>
                <a:lnTo>
                  <a:pt x="3820160" y="0"/>
                </a:lnTo>
                <a:lnTo>
                  <a:pt x="0" y="0"/>
                </a:lnTo>
                <a:lnTo>
                  <a:pt x="0" y="2958719"/>
                </a:lnTo>
                <a:close/>
              </a:path>
            </a:pathLst>
          </a:custGeom>
          <a:ln w="34925">
            <a:solidFill>
              <a:srgbClr val="2C5DAC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128648" y="1766569"/>
            <a:ext cx="3063875" cy="464184"/>
          </a:xfrm>
          <a:custGeom>
            <a:avLst/>
            <a:gdLst/>
            <a:ahLst/>
            <a:cxnLst/>
            <a:rect l="l" t="t" r="r" b="b"/>
            <a:pathLst>
              <a:path w="3063875" h="464184">
                <a:moveTo>
                  <a:pt x="0" y="463803"/>
                </a:moveTo>
                <a:lnTo>
                  <a:pt x="3063620" y="0"/>
                </a:lnTo>
              </a:path>
            </a:pathLst>
          </a:custGeom>
          <a:ln w="34925">
            <a:solidFill>
              <a:srgbClr val="295AAC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79401" y="2230488"/>
            <a:ext cx="4676775" cy="350748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361057" y="4605021"/>
            <a:ext cx="6616700" cy="833119"/>
          </a:xfrm>
          <a:custGeom>
            <a:avLst/>
            <a:gdLst/>
            <a:ahLst/>
            <a:cxnLst/>
            <a:rect l="l" t="t" r="r" b="b"/>
            <a:pathLst>
              <a:path w="6616700" h="833120">
                <a:moveTo>
                  <a:pt x="0" y="832916"/>
                </a:moveTo>
                <a:lnTo>
                  <a:pt x="6616446" y="0"/>
                </a:lnTo>
              </a:path>
            </a:pathLst>
          </a:custGeom>
          <a:ln w="25399">
            <a:solidFill>
              <a:srgbClr val="295AAC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127599" y="2230374"/>
            <a:ext cx="0" cy="3208020"/>
          </a:xfrm>
          <a:custGeom>
            <a:avLst/>
            <a:gdLst/>
            <a:ahLst/>
            <a:cxnLst/>
            <a:rect l="l" t="t" r="r" b="b"/>
            <a:pathLst>
              <a:path h="3208020">
                <a:moveTo>
                  <a:pt x="0" y="0"/>
                </a:moveTo>
                <a:lnTo>
                  <a:pt x="0" y="3207562"/>
                </a:lnTo>
              </a:path>
            </a:pathLst>
          </a:custGeom>
          <a:ln w="20129">
            <a:solidFill>
              <a:srgbClr val="2C5DAC"/>
            </a:solidFill>
            <a:prstDash val="sysDash"/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372156" y="2219262"/>
            <a:ext cx="0" cy="3230245"/>
          </a:xfrm>
          <a:custGeom>
            <a:avLst/>
            <a:gdLst/>
            <a:ahLst/>
            <a:cxnLst/>
            <a:rect l="l" t="t" r="r" b="b"/>
            <a:pathLst>
              <a:path h="3230245">
                <a:moveTo>
                  <a:pt x="0" y="0"/>
                </a:moveTo>
                <a:lnTo>
                  <a:pt x="0" y="3229787"/>
                </a:lnTo>
              </a:path>
            </a:pathLst>
          </a:custGeom>
          <a:ln w="15011">
            <a:solidFill>
              <a:srgbClr val="2C5DAC"/>
            </a:solidFill>
            <a:prstDash val="sysDash"/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137665" y="2230450"/>
            <a:ext cx="227329" cy="3246120"/>
          </a:xfrm>
          <a:custGeom>
            <a:avLst/>
            <a:gdLst/>
            <a:ahLst/>
            <a:cxnLst/>
            <a:rect l="l" t="t" r="r" b="b"/>
            <a:pathLst>
              <a:path w="227330" h="3246120">
                <a:moveTo>
                  <a:pt x="0" y="3245993"/>
                </a:moveTo>
                <a:lnTo>
                  <a:pt x="226987" y="3245993"/>
                </a:lnTo>
                <a:lnTo>
                  <a:pt x="226987" y="0"/>
                </a:lnTo>
                <a:lnTo>
                  <a:pt x="0" y="0"/>
                </a:lnTo>
                <a:lnTo>
                  <a:pt x="0" y="32459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192267" y="1681226"/>
            <a:ext cx="3685540" cy="2924175"/>
          </a:xfrm>
          <a:custGeom>
            <a:avLst/>
            <a:gdLst/>
            <a:ahLst/>
            <a:cxnLst/>
            <a:rect l="l" t="t" r="r" b="b"/>
            <a:pathLst>
              <a:path w="3685540" h="2924175">
                <a:moveTo>
                  <a:pt x="0" y="2923794"/>
                </a:moveTo>
                <a:lnTo>
                  <a:pt x="3685413" y="2923794"/>
                </a:lnTo>
                <a:lnTo>
                  <a:pt x="3685413" y="0"/>
                </a:lnTo>
                <a:lnTo>
                  <a:pt x="0" y="0"/>
                </a:lnTo>
                <a:lnTo>
                  <a:pt x="0" y="2923794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128648" y="4605021"/>
            <a:ext cx="3051175" cy="833119"/>
          </a:xfrm>
          <a:custGeom>
            <a:avLst/>
            <a:gdLst/>
            <a:ahLst/>
            <a:cxnLst/>
            <a:rect l="l" t="t" r="r" b="b"/>
            <a:pathLst>
              <a:path w="3051175" h="833120">
                <a:moveTo>
                  <a:pt x="0" y="832916"/>
                </a:moveTo>
                <a:lnTo>
                  <a:pt x="3050920" y="0"/>
                </a:lnTo>
              </a:path>
            </a:pathLst>
          </a:custGeom>
          <a:ln w="34925">
            <a:solidFill>
              <a:srgbClr val="295AAC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78740" y="881381"/>
            <a:ext cx="656526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pc="-5" dirty="0"/>
              <a:t>Initial buffering, then “on”/“off”</a:t>
            </a:r>
            <a:r>
              <a:rPr spc="-75" dirty="0"/>
              <a:t> </a:t>
            </a:r>
            <a:r>
              <a:rPr spc="-5" dirty="0"/>
              <a:t>bursts</a:t>
            </a:r>
          </a:p>
        </p:txBody>
      </p:sp>
      <p:sp>
        <p:nvSpPr>
          <p:cNvPr id="19" name="object 19"/>
          <p:cNvSpPr/>
          <p:nvPr/>
        </p:nvSpPr>
        <p:spPr>
          <a:xfrm>
            <a:off x="99330" y="2367941"/>
            <a:ext cx="406400" cy="3101975"/>
          </a:xfrm>
          <a:custGeom>
            <a:avLst/>
            <a:gdLst/>
            <a:ahLst/>
            <a:cxnLst/>
            <a:rect l="l" t="t" r="r" b="b"/>
            <a:pathLst>
              <a:path w="406400" h="3101975">
                <a:moveTo>
                  <a:pt x="0" y="3101594"/>
                </a:moveTo>
                <a:lnTo>
                  <a:pt x="406260" y="3101594"/>
                </a:lnTo>
                <a:lnTo>
                  <a:pt x="406260" y="0"/>
                </a:lnTo>
                <a:lnTo>
                  <a:pt x="0" y="0"/>
                </a:lnTo>
                <a:lnTo>
                  <a:pt x="0" y="31015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8774" y="2637688"/>
            <a:ext cx="359073" cy="25666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fontAlgn="auto">
              <a:lnSpc>
                <a:spcPts val="2755"/>
              </a:lnSpc>
              <a:spcBef>
                <a:spcPts val="0"/>
              </a:spcBef>
              <a:spcAft>
                <a:spcPts val="0"/>
              </a:spcAft>
            </a:pP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packet size</a:t>
            </a:r>
            <a:r>
              <a:rPr sz="2400" spc="-5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(bytes)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5991" y="5611846"/>
            <a:ext cx="4640580" cy="389255"/>
          </a:xfrm>
          <a:custGeom>
            <a:avLst/>
            <a:gdLst/>
            <a:ahLst/>
            <a:cxnLst/>
            <a:rect l="l" t="t" r="r" b="b"/>
            <a:pathLst>
              <a:path w="4640580" h="389254">
                <a:moveTo>
                  <a:pt x="4640072" y="388904"/>
                </a:moveTo>
                <a:lnTo>
                  <a:pt x="4640072" y="0"/>
                </a:lnTo>
                <a:lnTo>
                  <a:pt x="0" y="0"/>
                </a:lnTo>
                <a:lnTo>
                  <a:pt x="0" y="388904"/>
                </a:lnTo>
                <a:lnTo>
                  <a:pt x="4640072" y="3889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63726" y="5612482"/>
            <a:ext cx="2023745" cy="366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lnSpc>
                <a:spcPts val="2755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time</a:t>
            </a:r>
            <a:r>
              <a:rPr sz="2400" spc="-5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(seconds)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5977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9915" y="5873150"/>
            <a:ext cx="149860" cy="17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fontAlgn="auto">
              <a:lnSpc>
                <a:spcPts val="1325"/>
              </a:lnSpc>
              <a:spcBef>
                <a:spcPts val="0"/>
              </a:spcBef>
              <a:spcAft>
                <a:spcPts val="0"/>
              </a:spcAft>
            </a:pPr>
            <a:r>
              <a:rPr sz="1200" spc="-80" dirty="0">
                <a:solidFill>
                  <a:srgbClr val="4D4D4D"/>
                </a:solidFill>
                <a:latin typeface="Arial"/>
                <a:ea typeface="+mn-ea"/>
                <a:cs typeface="Arial"/>
              </a:rPr>
              <a:t>11</a:t>
            </a:r>
            <a:endParaRPr sz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68550" y="1717040"/>
            <a:ext cx="6610350" cy="513715"/>
          </a:xfrm>
          <a:custGeom>
            <a:avLst/>
            <a:gdLst/>
            <a:ahLst/>
            <a:cxnLst/>
            <a:rect l="l" t="t" r="r" b="b"/>
            <a:pathLst>
              <a:path w="6610350" h="513715">
                <a:moveTo>
                  <a:pt x="0" y="513334"/>
                </a:moveTo>
                <a:lnTo>
                  <a:pt x="6610350" y="0"/>
                </a:lnTo>
              </a:path>
            </a:pathLst>
          </a:custGeom>
          <a:ln w="25400">
            <a:solidFill>
              <a:srgbClr val="295AAC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103876" y="1643633"/>
            <a:ext cx="3962400" cy="30998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192268" y="1681225"/>
            <a:ext cx="3361309" cy="29237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174741" y="1663700"/>
            <a:ext cx="3820160" cy="2959100"/>
          </a:xfrm>
          <a:custGeom>
            <a:avLst/>
            <a:gdLst/>
            <a:ahLst/>
            <a:cxnLst/>
            <a:rect l="l" t="t" r="r" b="b"/>
            <a:pathLst>
              <a:path w="3820159" h="2959100">
                <a:moveTo>
                  <a:pt x="0" y="2958719"/>
                </a:moveTo>
                <a:lnTo>
                  <a:pt x="3820160" y="2958719"/>
                </a:lnTo>
                <a:lnTo>
                  <a:pt x="3820160" y="0"/>
                </a:lnTo>
                <a:lnTo>
                  <a:pt x="0" y="0"/>
                </a:lnTo>
                <a:lnTo>
                  <a:pt x="0" y="2958719"/>
                </a:lnTo>
                <a:close/>
              </a:path>
            </a:pathLst>
          </a:custGeom>
          <a:ln w="34925">
            <a:solidFill>
              <a:srgbClr val="2C5DAC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128648" y="1766569"/>
            <a:ext cx="3063875" cy="464184"/>
          </a:xfrm>
          <a:custGeom>
            <a:avLst/>
            <a:gdLst/>
            <a:ahLst/>
            <a:cxnLst/>
            <a:rect l="l" t="t" r="r" b="b"/>
            <a:pathLst>
              <a:path w="3063875" h="464184">
                <a:moveTo>
                  <a:pt x="0" y="463803"/>
                </a:moveTo>
                <a:lnTo>
                  <a:pt x="3063620" y="0"/>
                </a:lnTo>
              </a:path>
            </a:pathLst>
          </a:custGeom>
          <a:ln w="34925">
            <a:solidFill>
              <a:srgbClr val="295AAC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79401" y="2230488"/>
            <a:ext cx="4676775" cy="350748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361057" y="4605021"/>
            <a:ext cx="6616700" cy="833119"/>
          </a:xfrm>
          <a:custGeom>
            <a:avLst/>
            <a:gdLst/>
            <a:ahLst/>
            <a:cxnLst/>
            <a:rect l="l" t="t" r="r" b="b"/>
            <a:pathLst>
              <a:path w="6616700" h="833120">
                <a:moveTo>
                  <a:pt x="0" y="832916"/>
                </a:moveTo>
                <a:lnTo>
                  <a:pt x="6616446" y="0"/>
                </a:lnTo>
              </a:path>
            </a:pathLst>
          </a:custGeom>
          <a:ln w="25399">
            <a:solidFill>
              <a:srgbClr val="295AAC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127599" y="2230374"/>
            <a:ext cx="0" cy="3208020"/>
          </a:xfrm>
          <a:custGeom>
            <a:avLst/>
            <a:gdLst/>
            <a:ahLst/>
            <a:cxnLst/>
            <a:rect l="l" t="t" r="r" b="b"/>
            <a:pathLst>
              <a:path h="3208020">
                <a:moveTo>
                  <a:pt x="0" y="0"/>
                </a:moveTo>
                <a:lnTo>
                  <a:pt x="0" y="3207562"/>
                </a:lnTo>
              </a:path>
            </a:pathLst>
          </a:custGeom>
          <a:ln w="20129">
            <a:solidFill>
              <a:srgbClr val="2C5DAC"/>
            </a:solidFill>
            <a:prstDash val="sysDash"/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372156" y="2219262"/>
            <a:ext cx="0" cy="3230245"/>
          </a:xfrm>
          <a:custGeom>
            <a:avLst/>
            <a:gdLst/>
            <a:ahLst/>
            <a:cxnLst/>
            <a:rect l="l" t="t" r="r" b="b"/>
            <a:pathLst>
              <a:path h="3230245">
                <a:moveTo>
                  <a:pt x="0" y="0"/>
                </a:moveTo>
                <a:lnTo>
                  <a:pt x="0" y="3229787"/>
                </a:lnTo>
              </a:path>
            </a:pathLst>
          </a:custGeom>
          <a:ln w="15011">
            <a:solidFill>
              <a:srgbClr val="2C5DAC"/>
            </a:solidFill>
            <a:prstDash val="sysDash"/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137665" y="2230450"/>
            <a:ext cx="227329" cy="3246120"/>
          </a:xfrm>
          <a:custGeom>
            <a:avLst/>
            <a:gdLst/>
            <a:ahLst/>
            <a:cxnLst/>
            <a:rect l="l" t="t" r="r" b="b"/>
            <a:pathLst>
              <a:path w="227330" h="3246120">
                <a:moveTo>
                  <a:pt x="0" y="3245993"/>
                </a:moveTo>
                <a:lnTo>
                  <a:pt x="226987" y="3245993"/>
                </a:lnTo>
                <a:lnTo>
                  <a:pt x="226987" y="0"/>
                </a:lnTo>
                <a:lnTo>
                  <a:pt x="0" y="0"/>
                </a:lnTo>
                <a:lnTo>
                  <a:pt x="0" y="32459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192267" y="1681226"/>
            <a:ext cx="3685540" cy="2924175"/>
          </a:xfrm>
          <a:custGeom>
            <a:avLst/>
            <a:gdLst/>
            <a:ahLst/>
            <a:cxnLst/>
            <a:rect l="l" t="t" r="r" b="b"/>
            <a:pathLst>
              <a:path w="3685540" h="2924175">
                <a:moveTo>
                  <a:pt x="0" y="2923794"/>
                </a:moveTo>
                <a:lnTo>
                  <a:pt x="3685413" y="2923794"/>
                </a:lnTo>
                <a:lnTo>
                  <a:pt x="3685413" y="0"/>
                </a:lnTo>
                <a:lnTo>
                  <a:pt x="0" y="0"/>
                </a:lnTo>
                <a:lnTo>
                  <a:pt x="0" y="2923794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128648" y="4605021"/>
            <a:ext cx="3051175" cy="833119"/>
          </a:xfrm>
          <a:custGeom>
            <a:avLst/>
            <a:gdLst/>
            <a:ahLst/>
            <a:cxnLst/>
            <a:rect l="l" t="t" r="r" b="b"/>
            <a:pathLst>
              <a:path w="3051175" h="833120">
                <a:moveTo>
                  <a:pt x="0" y="832916"/>
                </a:moveTo>
                <a:lnTo>
                  <a:pt x="3050920" y="0"/>
                </a:lnTo>
              </a:path>
            </a:pathLst>
          </a:custGeom>
          <a:ln w="34925">
            <a:solidFill>
              <a:srgbClr val="295AAC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930396" y="2809494"/>
            <a:ext cx="2756916" cy="12862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813047" y="2690623"/>
            <a:ext cx="3020568" cy="15575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978021" y="2837599"/>
            <a:ext cx="2662174" cy="119109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978022" y="2837599"/>
            <a:ext cx="2662555" cy="1191260"/>
          </a:xfrm>
          <a:custGeom>
            <a:avLst/>
            <a:gdLst/>
            <a:ahLst/>
            <a:cxnLst/>
            <a:rect l="l" t="t" r="r" b="b"/>
            <a:pathLst>
              <a:path w="2662554" h="1191260">
                <a:moveTo>
                  <a:pt x="0" y="1191094"/>
                </a:moveTo>
                <a:lnTo>
                  <a:pt x="2662174" y="1191094"/>
                </a:lnTo>
                <a:lnTo>
                  <a:pt x="2662174" y="0"/>
                </a:lnTo>
                <a:lnTo>
                  <a:pt x="0" y="0"/>
                </a:lnTo>
                <a:lnTo>
                  <a:pt x="0" y="1191094"/>
                </a:lnTo>
                <a:close/>
              </a:path>
            </a:pathLst>
          </a:custGeom>
          <a:ln w="9524">
            <a:solidFill>
              <a:srgbClr val="D0D0D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057650" y="2797760"/>
            <a:ext cx="2435860" cy="11779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fontAlgn="auto">
              <a:lnSpc>
                <a:spcPts val="3110"/>
              </a:lnSpc>
              <a:spcBef>
                <a:spcPts val="95"/>
              </a:spcBef>
              <a:spcAft>
                <a:spcPts val="0"/>
              </a:spcAft>
            </a:pPr>
            <a:r>
              <a:rPr sz="2800" spc="-3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[RLLTBD</a:t>
            </a:r>
            <a:r>
              <a:rPr sz="2800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800" spc="-4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’11],</a:t>
            </a:r>
            <a:endParaRPr sz="2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lnSpc>
                <a:spcPts val="2855"/>
              </a:lnSpc>
              <a:spcBef>
                <a:spcPts val="0"/>
              </a:spcBef>
              <a:spcAft>
                <a:spcPts val="0"/>
              </a:spcAft>
            </a:pPr>
            <a:r>
              <a:rPr sz="2800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[ARNL</a:t>
            </a:r>
            <a:r>
              <a:rPr sz="2800" spc="-10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8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’12],</a:t>
            </a:r>
            <a:endParaRPr sz="2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lnSpc>
                <a:spcPts val="3110"/>
              </a:lnSpc>
              <a:spcBef>
                <a:spcPts val="0"/>
              </a:spcBef>
              <a:spcAft>
                <a:spcPts val="0"/>
              </a:spcAft>
            </a:pPr>
            <a:r>
              <a:rPr sz="28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[MFWS </a:t>
            </a:r>
            <a:r>
              <a:rPr sz="28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’13],</a:t>
            </a:r>
            <a:r>
              <a:rPr sz="2800" spc="-7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8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…</a:t>
            </a:r>
            <a:endParaRPr sz="2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78740" y="881381"/>
            <a:ext cx="656526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pc="-5" dirty="0"/>
              <a:t>Initial buffering, then “on”/“off”</a:t>
            </a:r>
            <a:r>
              <a:rPr spc="-75" dirty="0"/>
              <a:t> </a:t>
            </a:r>
            <a:r>
              <a:rPr spc="-5" dirty="0"/>
              <a:t>bursts</a:t>
            </a:r>
          </a:p>
        </p:txBody>
      </p:sp>
      <p:sp>
        <p:nvSpPr>
          <p:cNvPr id="23" name="object 23"/>
          <p:cNvSpPr/>
          <p:nvPr/>
        </p:nvSpPr>
        <p:spPr>
          <a:xfrm>
            <a:off x="99330" y="2367941"/>
            <a:ext cx="406400" cy="3101975"/>
          </a:xfrm>
          <a:custGeom>
            <a:avLst/>
            <a:gdLst/>
            <a:ahLst/>
            <a:cxnLst/>
            <a:rect l="l" t="t" r="r" b="b"/>
            <a:pathLst>
              <a:path w="406400" h="3101975">
                <a:moveTo>
                  <a:pt x="0" y="3101594"/>
                </a:moveTo>
                <a:lnTo>
                  <a:pt x="406260" y="3101594"/>
                </a:lnTo>
                <a:lnTo>
                  <a:pt x="406260" y="0"/>
                </a:lnTo>
                <a:lnTo>
                  <a:pt x="0" y="0"/>
                </a:lnTo>
                <a:lnTo>
                  <a:pt x="0" y="31015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8774" y="2637688"/>
            <a:ext cx="359073" cy="25666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fontAlgn="auto">
              <a:lnSpc>
                <a:spcPts val="2755"/>
              </a:lnSpc>
              <a:spcBef>
                <a:spcPts val="0"/>
              </a:spcBef>
              <a:spcAft>
                <a:spcPts val="0"/>
              </a:spcAft>
            </a:pP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packet size</a:t>
            </a:r>
            <a:r>
              <a:rPr sz="2400" spc="-5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(bytes)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5991" y="5611846"/>
            <a:ext cx="4640580" cy="389255"/>
          </a:xfrm>
          <a:custGeom>
            <a:avLst/>
            <a:gdLst/>
            <a:ahLst/>
            <a:cxnLst/>
            <a:rect l="l" t="t" r="r" b="b"/>
            <a:pathLst>
              <a:path w="4640580" h="389254">
                <a:moveTo>
                  <a:pt x="4640072" y="388904"/>
                </a:moveTo>
                <a:lnTo>
                  <a:pt x="4640072" y="0"/>
                </a:lnTo>
                <a:lnTo>
                  <a:pt x="0" y="0"/>
                </a:lnTo>
                <a:lnTo>
                  <a:pt x="0" y="388904"/>
                </a:lnTo>
                <a:lnTo>
                  <a:pt x="4640072" y="3889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363726" y="5612482"/>
            <a:ext cx="2023745" cy="366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lnSpc>
                <a:spcPts val="2755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time</a:t>
            </a:r>
            <a:r>
              <a:rPr sz="2400" spc="-5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(seconds)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5942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8592" y="948510"/>
            <a:ext cx="6515100" cy="124142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143760" marR="0" lvl="0" indent="0" algn="l" defTabSz="914400" rtl="0" eaLnBrk="1" fontAlgn="base" latinLnBrk="0" hangingPunct="1">
              <a:lnSpc>
                <a:spcPct val="100000"/>
              </a:lnSpc>
              <a:spcBef>
                <a:spcPts val="434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Physical </a:t>
            </a:r>
            <a:r>
              <a:rPr kumimoji="0" sz="2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attacks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≠</a:t>
            </a:r>
            <a:r>
              <a:rPr kumimoji="0" sz="26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Cryptanalysis</a:t>
            </a:r>
            <a:endParaRPr kumimoji="0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2409190" marR="0" lvl="0" indent="0" algn="l" defTabSz="914400" rtl="0" eaLnBrk="1" fontAlgn="base" latinLnBrk="0" hangingPunct="1">
              <a:lnSpc>
                <a:spcPct val="100000"/>
              </a:lnSpc>
              <a:spcBef>
                <a:spcPts val="325"/>
              </a:spcBef>
              <a:spcAft>
                <a:spcPct val="0"/>
              </a:spcAft>
              <a:buClrTx/>
              <a:buSzTx/>
              <a:buFontTx/>
              <a:buNone/>
              <a:tabLst>
                <a:tab pos="4699000" algn="l"/>
              </a:tabLst>
              <a:defRPr/>
            </a:pP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(</a:t>
            </a:r>
            <a:r>
              <a:rPr kumimoji="0" sz="1900" b="0" i="0" u="none" strike="noStrike" kern="1200" cap="none" spc="-15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gray</a:t>
            </a: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900" b="0" i="0" u="none" strike="noStrike" kern="1200" cap="none" spc="-15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box,</a:t>
            </a: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900" b="0" i="0" u="none" strike="noStrike" kern="1200" cap="none" spc="-1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physics)	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(black </a:t>
            </a:r>
            <a:r>
              <a:rPr kumimoji="0" sz="1900" b="0" i="0" u="none" strike="noStrike" kern="1200" cap="none" spc="-1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box,</a:t>
            </a:r>
            <a:r>
              <a:rPr kumimoji="0" sz="1900" b="0" i="0" u="none" strike="noStrike" kern="1200" cap="none" spc="-75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900" b="0" i="0" u="none" strike="noStrike" kern="1200" cap="none" spc="-1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maths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356870" marR="0" lvl="0" indent="-344170" algn="l" defTabSz="914400" rtl="0" eaLnBrk="1" fontAlgn="base" latinLnBrk="0" hangingPunct="1">
              <a:lnSpc>
                <a:spcPct val="100000"/>
              </a:lnSpc>
              <a:spcBef>
                <a:spcPts val="270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356870" algn="l"/>
                <a:tab pos="357505" algn="l"/>
              </a:tabLst>
              <a:defRPr/>
            </a:pP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Does not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tackle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the algorithm's</a:t>
            </a:r>
            <a:r>
              <a:rPr kumimoji="0" sz="2200" b="0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math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965" y="56826"/>
            <a:ext cx="489775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10" dirty="0"/>
              <a:t>Side-channel</a:t>
            </a:r>
            <a:r>
              <a:rPr sz="3200" spc="10" dirty="0"/>
              <a:t> </a:t>
            </a:r>
            <a:r>
              <a:rPr sz="3200" spc="-25" dirty="0"/>
              <a:t>Leakage</a:t>
            </a:r>
            <a:endParaRPr sz="3200" dirty="0"/>
          </a:p>
        </p:txBody>
      </p:sp>
      <p:sp>
        <p:nvSpPr>
          <p:cNvPr id="4" name="object 4"/>
          <p:cNvSpPr/>
          <p:nvPr/>
        </p:nvSpPr>
        <p:spPr>
          <a:xfrm>
            <a:off x="2071275" y="3064528"/>
            <a:ext cx="927100" cy="215900"/>
          </a:xfrm>
          <a:custGeom>
            <a:avLst/>
            <a:gdLst/>
            <a:ahLst/>
            <a:cxnLst/>
            <a:rect l="l" t="t" r="r" b="b"/>
            <a:pathLst>
              <a:path w="927100" h="215900">
                <a:moveTo>
                  <a:pt x="711200" y="0"/>
                </a:moveTo>
                <a:lnTo>
                  <a:pt x="711200" y="215900"/>
                </a:lnTo>
                <a:lnTo>
                  <a:pt x="855218" y="143890"/>
                </a:lnTo>
                <a:lnTo>
                  <a:pt x="747140" y="143890"/>
                </a:lnTo>
                <a:lnTo>
                  <a:pt x="747140" y="72009"/>
                </a:lnTo>
                <a:lnTo>
                  <a:pt x="855218" y="72009"/>
                </a:lnTo>
                <a:lnTo>
                  <a:pt x="711200" y="0"/>
                </a:lnTo>
                <a:close/>
              </a:path>
              <a:path w="927100" h="215900">
                <a:moveTo>
                  <a:pt x="711200" y="72009"/>
                </a:moveTo>
                <a:lnTo>
                  <a:pt x="0" y="72009"/>
                </a:lnTo>
                <a:lnTo>
                  <a:pt x="0" y="143890"/>
                </a:lnTo>
                <a:lnTo>
                  <a:pt x="711200" y="143890"/>
                </a:lnTo>
                <a:lnTo>
                  <a:pt x="711200" y="72009"/>
                </a:lnTo>
                <a:close/>
              </a:path>
              <a:path w="927100" h="215900">
                <a:moveTo>
                  <a:pt x="855218" y="72009"/>
                </a:moveTo>
                <a:lnTo>
                  <a:pt x="747140" y="72009"/>
                </a:lnTo>
                <a:lnTo>
                  <a:pt x="747140" y="143890"/>
                </a:lnTo>
                <a:lnTo>
                  <a:pt x="855218" y="143890"/>
                </a:lnTo>
                <a:lnTo>
                  <a:pt x="927100" y="107950"/>
                </a:lnTo>
                <a:lnTo>
                  <a:pt x="855218" y="720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565427" y="3064528"/>
            <a:ext cx="929005" cy="215900"/>
          </a:xfrm>
          <a:custGeom>
            <a:avLst/>
            <a:gdLst/>
            <a:ahLst/>
            <a:cxnLst/>
            <a:rect l="l" t="t" r="r" b="b"/>
            <a:pathLst>
              <a:path w="929004" h="215900">
                <a:moveTo>
                  <a:pt x="712724" y="0"/>
                </a:moveTo>
                <a:lnTo>
                  <a:pt x="712724" y="215900"/>
                </a:lnTo>
                <a:lnTo>
                  <a:pt x="856742" y="143890"/>
                </a:lnTo>
                <a:lnTo>
                  <a:pt x="748664" y="143890"/>
                </a:lnTo>
                <a:lnTo>
                  <a:pt x="748664" y="72009"/>
                </a:lnTo>
                <a:lnTo>
                  <a:pt x="856742" y="72009"/>
                </a:lnTo>
                <a:lnTo>
                  <a:pt x="712724" y="0"/>
                </a:lnTo>
                <a:close/>
              </a:path>
              <a:path w="929004" h="215900">
                <a:moveTo>
                  <a:pt x="712724" y="72009"/>
                </a:moveTo>
                <a:lnTo>
                  <a:pt x="0" y="72009"/>
                </a:lnTo>
                <a:lnTo>
                  <a:pt x="0" y="143890"/>
                </a:lnTo>
                <a:lnTo>
                  <a:pt x="712724" y="143890"/>
                </a:lnTo>
                <a:lnTo>
                  <a:pt x="712724" y="72009"/>
                </a:lnTo>
                <a:close/>
              </a:path>
              <a:path w="929004" h="215900">
                <a:moveTo>
                  <a:pt x="856742" y="72009"/>
                </a:moveTo>
                <a:lnTo>
                  <a:pt x="748664" y="72009"/>
                </a:lnTo>
                <a:lnTo>
                  <a:pt x="748664" y="143890"/>
                </a:lnTo>
                <a:lnTo>
                  <a:pt x="856742" y="143890"/>
                </a:lnTo>
                <a:lnTo>
                  <a:pt x="928624" y="107950"/>
                </a:lnTo>
                <a:lnTo>
                  <a:pt x="856742" y="720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46843" y="2945909"/>
            <a:ext cx="629285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I</a:t>
            </a:r>
            <a:r>
              <a:rPr kumimoji="0" sz="2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n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pu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33496" y="2945909"/>
            <a:ext cx="838835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Out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pu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8592" y="4153933"/>
            <a:ext cx="8320405" cy="111376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1639570" lvl="0" indent="0" algn="ctr" defTabSz="914400" rtl="0" eaLnBrk="1" fontAlgn="base" latinLnBrk="0" hangingPunct="1">
              <a:lnSpc>
                <a:spcPct val="100000"/>
              </a:lnSpc>
              <a:spcBef>
                <a:spcPts val="10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Leakage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204497" y="3706512"/>
            <a:ext cx="2009139" cy="0"/>
          </a:xfrm>
          <a:custGeom>
            <a:avLst/>
            <a:gdLst/>
            <a:ahLst/>
            <a:cxnLst/>
            <a:rect l="l" t="t" r="r" b="b"/>
            <a:pathLst>
              <a:path w="2009139">
                <a:moveTo>
                  <a:pt x="0" y="0"/>
                </a:moveTo>
                <a:lnTo>
                  <a:pt x="200875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204497" y="2606692"/>
            <a:ext cx="2009139" cy="0"/>
          </a:xfrm>
          <a:custGeom>
            <a:avLst/>
            <a:gdLst/>
            <a:ahLst/>
            <a:cxnLst/>
            <a:rect l="l" t="t" r="r" b="b"/>
            <a:pathLst>
              <a:path w="2009139">
                <a:moveTo>
                  <a:pt x="0" y="0"/>
                </a:moveTo>
                <a:lnTo>
                  <a:pt x="200875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203988" y="2606566"/>
            <a:ext cx="2009775" cy="1100455"/>
          </a:xfrm>
          <a:custGeom>
            <a:avLst/>
            <a:gdLst/>
            <a:ahLst/>
            <a:cxnLst/>
            <a:rect l="l" t="t" r="r" b="b"/>
            <a:pathLst>
              <a:path w="2009775" h="1100454">
                <a:moveTo>
                  <a:pt x="0" y="1397"/>
                </a:moveTo>
                <a:lnTo>
                  <a:pt x="0" y="635"/>
                </a:lnTo>
                <a:lnTo>
                  <a:pt x="635" y="0"/>
                </a:lnTo>
                <a:lnTo>
                  <a:pt x="1524" y="0"/>
                </a:lnTo>
                <a:lnTo>
                  <a:pt x="2008377" y="0"/>
                </a:lnTo>
                <a:lnTo>
                  <a:pt x="2009139" y="0"/>
                </a:lnTo>
                <a:lnTo>
                  <a:pt x="2009775" y="635"/>
                </a:lnTo>
                <a:lnTo>
                  <a:pt x="2009775" y="1397"/>
                </a:lnTo>
                <a:lnTo>
                  <a:pt x="2009775" y="1098677"/>
                </a:lnTo>
                <a:lnTo>
                  <a:pt x="2009775" y="1099439"/>
                </a:lnTo>
                <a:lnTo>
                  <a:pt x="2009139" y="1100074"/>
                </a:lnTo>
                <a:lnTo>
                  <a:pt x="2008377" y="1100074"/>
                </a:lnTo>
                <a:lnTo>
                  <a:pt x="1524" y="1100074"/>
                </a:lnTo>
                <a:lnTo>
                  <a:pt x="635" y="1100074"/>
                </a:lnTo>
                <a:lnTo>
                  <a:pt x="0" y="1099439"/>
                </a:lnTo>
                <a:lnTo>
                  <a:pt x="0" y="1098677"/>
                </a:lnTo>
                <a:lnTo>
                  <a:pt x="0" y="1397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204497" y="3706512"/>
            <a:ext cx="2009139" cy="0"/>
          </a:xfrm>
          <a:custGeom>
            <a:avLst/>
            <a:gdLst/>
            <a:ahLst/>
            <a:cxnLst/>
            <a:rect l="l" t="t" r="r" b="b"/>
            <a:pathLst>
              <a:path w="2009139">
                <a:moveTo>
                  <a:pt x="0" y="0"/>
                </a:moveTo>
                <a:lnTo>
                  <a:pt x="200875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203988" y="2607328"/>
            <a:ext cx="2009775" cy="1098550"/>
          </a:xfrm>
          <a:custGeom>
            <a:avLst/>
            <a:gdLst/>
            <a:ahLst/>
            <a:cxnLst/>
            <a:rect l="l" t="t" r="r" b="b"/>
            <a:pathLst>
              <a:path w="2009775" h="1098550">
                <a:moveTo>
                  <a:pt x="0" y="1098550"/>
                </a:moveTo>
                <a:lnTo>
                  <a:pt x="2009775" y="1098550"/>
                </a:lnTo>
                <a:lnTo>
                  <a:pt x="2009775" y="0"/>
                </a:lnTo>
                <a:lnTo>
                  <a:pt x="0" y="0"/>
                </a:lnTo>
                <a:lnTo>
                  <a:pt x="0" y="10985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204497" y="2606692"/>
            <a:ext cx="2009139" cy="0"/>
          </a:xfrm>
          <a:custGeom>
            <a:avLst/>
            <a:gdLst/>
            <a:ahLst/>
            <a:cxnLst/>
            <a:rect l="l" t="t" r="r" b="b"/>
            <a:pathLst>
              <a:path w="2009139">
                <a:moveTo>
                  <a:pt x="0" y="0"/>
                </a:moveTo>
                <a:lnTo>
                  <a:pt x="200875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203988" y="2606566"/>
            <a:ext cx="2009775" cy="1100455"/>
          </a:xfrm>
          <a:custGeom>
            <a:avLst/>
            <a:gdLst/>
            <a:ahLst/>
            <a:cxnLst/>
            <a:rect l="l" t="t" r="r" b="b"/>
            <a:pathLst>
              <a:path w="2009775" h="1100454">
                <a:moveTo>
                  <a:pt x="0" y="1397"/>
                </a:moveTo>
                <a:lnTo>
                  <a:pt x="0" y="635"/>
                </a:lnTo>
                <a:lnTo>
                  <a:pt x="635" y="0"/>
                </a:lnTo>
                <a:lnTo>
                  <a:pt x="1524" y="0"/>
                </a:lnTo>
                <a:lnTo>
                  <a:pt x="2008377" y="0"/>
                </a:lnTo>
                <a:lnTo>
                  <a:pt x="2009139" y="0"/>
                </a:lnTo>
                <a:lnTo>
                  <a:pt x="2009775" y="635"/>
                </a:lnTo>
                <a:lnTo>
                  <a:pt x="2009775" y="1397"/>
                </a:lnTo>
                <a:lnTo>
                  <a:pt x="2009775" y="1098677"/>
                </a:lnTo>
                <a:lnTo>
                  <a:pt x="2009775" y="1099439"/>
                </a:lnTo>
                <a:lnTo>
                  <a:pt x="2009139" y="1100074"/>
                </a:lnTo>
                <a:lnTo>
                  <a:pt x="2008377" y="1100074"/>
                </a:lnTo>
                <a:lnTo>
                  <a:pt x="1524" y="1100074"/>
                </a:lnTo>
                <a:lnTo>
                  <a:pt x="635" y="1100074"/>
                </a:lnTo>
                <a:lnTo>
                  <a:pt x="0" y="1099439"/>
                </a:lnTo>
                <a:lnTo>
                  <a:pt x="0" y="1098677"/>
                </a:lnTo>
                <a:lnTo>
                  <a:pt x="0" y="1397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300506" y="2705939"/>
            <a:ext cx="607550" cy="410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989772" y="3826840"/>
            <a:ext cx="2179519" cy="12286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278917" y="3999248"/>
            <a:ext cx="317500" cy="718185"/>
          </a:xfrm>
          <a:custGeom>
            <a:avLst/>
            <a:gdLst/>
            <a:ahLst/>
            <a:cxnLst/>
            <a:rect l="l" t="t" r="r" b="b"/>
            <a:pathLst>
              <a:path w="317500" h="718185">
                <a:moveTo>
                  <a:pt x="210395" y="673029"/>
                </a:moveTo>
                <a:lnTo>
                  <a:pt x="186562" y="717803"/>
                </a:lnTo>
                <a:lnTo>
                  <a:pt x="283590" y="697610"/>
                </a:lnTo>
                <a:lnTo>
                  <a:pt x="276009" y="678941"/>
                </a:lnTo>
                <a:lnTo>
                  <a:pt x="221742" y="678941"/>
                </a:lnTo>
                <a:lnTo>
                  <a:pt x="210565" y="673099"/>
                </a:lnTo>
                <a:lnTo>
                  <a:pt x="210395" y="673029"/>
                </a:lnTo>
                <a:close/>
              </a:path>
              <a:path w="317500" h="718185">
                <a:moveTo>
                  <a:pt x="222295" y="650673"/>
                </a:moveTo>
                <a:lnTo>
                  <a:pt x="210395" y="673029"/>
                </a:lnTo>
                <a:lnTo>
                  <a:pt x="210565" y="673099"/>
                </a:lnTo>
                <a:lnTo>
                  <a:pt x="221742" y="678941"/>
                </a:lnTo>
                <a:lnTo>
                  <a:pt x="233552" y="656462"/>
                </a:lnTo>
                <a:lnTo>
                  <a:pt x="222295" y="650673"/>
                </a:lnTo>
                <a:close/>
              </a:path>
              <a:path w="317500" h="718185">
                <a:moveTo>
                  <a:pt x="246252" y="605662"/>
                </a:moveTo>
                <a:lnTo>
                  <a:pt x="222295" y="650673"/>
                </a:lnTo>
                <a:lnTo>
                  <a:pt x="233552" y="656462"/>
                </a:lnTo>
                <a:lnTo>
                  <a:pt x="221742" y="678941"/>
                </a:lnTo>
                <a:lnTo>
                  <a:pt x="276009" y="678941"/>
                </a:lnTo>
                <a:lnTo>
                  <a:pt x="246252" y="605662"/>
                </a:lnTo>
                <a:close/>
              </a:path>
              <a:path w="317500" h="718185">
                <a:moveTo>
                  <a:pt x="291404" y="243409"/>
                </a:moveTo>
                <a:lnTo>
                  <a:pt x="270256" y="281431"/>
                </a:lnTo>
                <a:lnTo>
                  <a:pt x="233299" y="317880"/>
                </a:lnTo>
                <a:lnTo>
                  <a:pt x="185293" y="356488"/>
                </a:lnTo>
                <a:lnTo>
                  <a:pt x="108076" y="415035"/>
                </a:lnTo>
                <a:lnTo>
                  <a:pt x="95758" y="424687"/>
                </a:lnTo>
                <a:lnTo>
                  <a:pt x="62357" y="453135"/>
                </a:lnTo>
                <a:lnTo>
                  <a:pt x="35460" y="480821"/>
                </a:lnTo>
                <a:lnTo>
                  <a:pt x="18287" y="507872"/>
                </a:lnTo>
                <a:lnTo>
                  <a:pt x="17907" y="508507"/>
                </a:lnTo>
                <a:lnTo>
                  <a:pt x="17652" y="509015"/>
                </a:lnTo>
                <a:lnTo>
                  <a:pt x="17525" y="509650"/>
                </a:lnTo>
                <a:lnTo>
                  <a:pt x="14859" y="518032"/>
                </a:lnTo>
                <a:lnTo>
                  <a:pt x="14605" y="519429"/>
                </a:lnTo>
                <a:lnTo>
                  <a:pt x="13715" y="526795"/>
                </a:lnTo>
                <a:lnTo>
                  <a:pt x="13645" y="530097"/>
                </a:lnTo>
                <a:lnTo>
                  <a:pt x="14350" y="537971"/>
                </a:lnTo>
                <a:lnTo>
                  <a:pt x="14642" y="538883"/>
                </a:lnTo>
                <a:lnTo>
                  <a:pt x="16383" y="545845"/>
                </a:lnTo>
                <a:lnTo>
                  <a:pt x="37846" y="578738"/>
                </a:lnTo>
                <a:lnTo>
                  <a:pt x="72898" y="606424"/>
                </a:lnTo>
                <a:lnTo>
                  <a:pt x="116332" y="631189"/>
                </a:lnTo>
                <a:lnTo>
                  <a:pt x="163702" y="653414"/>
                </a:lnTo>
                <a:lnTo>
                  <a:pt x="210395" y="673029"/>
                </a:lnTo>
                <a:lnTo>
                  <a:pt x="222295" y="650673"/>
                </a:lnTo>
                <a:lnTo>
                  <a:pt x="220218" y="649604"/>
                </a:lnTo>
                <a:lnTo>
                  <a:pt x="197485" y="640206"/>
                </a:lnTo>
                <a:lnTo>
                  <a:pt x="174244" y="630300"/>
                </a:lnTo>
                <a:lnTo>
                  <a:pt x="128270" y="608710"/>
                </a:lnTo>
                <a:lnTo>
                  <a:pt x="87122" y="585469"/>
                </a:lnTo>
                <a:lnTo>
                  <a:pt x="56642" y="561593"/>
                </a:lnTo>
                <a:lnTo>
                  <a:pt x="41145" y="539622"/>
                </a:lnTo>
                <a:lnTo>
                  <a:pt x="40259" y="537590"/>
                </a:lnTo>
                <a:lnTo>
                  <a:pt x="40476" y="537590"/>
                </a:lnTo>
                <a:lnTo>
                  <a:pt x="39660" y="534542"/>
                </a:lnTo>
                <a:lnTo>
                  <a:pt x="39497" y="534542"/>
                </a:lnTo>
                <a:lnTo>
                  <a:pt x="39115" y="532510"/>
                </a:lnTo>
                <a:lnTo>
                  <a:pt x="39351" y="532510"/>
                </a:lnTo>
                <a:lnTo>
                  <a:pt x="39179" y="530097"/>
                </a:lnTo>
                <a:lnTo>
                  <a:pt x="38862" y="530097"/>
                </a:lnTo>
                <a:lnTo>
                  <a:pt x="38988" y="527430"/>
                </a:lnTo>
                <a:lnTo>
                  <a:pt x="39229" y="527430"/>
                </a:lnTo>
                <a:lnTo>
                  <a:pt x="39580" y="524890"/>
                </a:lnTo>
                <a:lnTo>
                  <a:pt x="39370" y="524890"/>
                </a:lnTo>
                <a:lnTo>
                  <a:pt x="39877" y="522731"/>
                </a:lnTo>
                <a:lnTo>
                  <a:pt x="40053" y="522731"/>
                </a:lnTo>
                <a:lnTo>
                  <a:pt x="41179" y="519175"/>
                </a:lnTo>
                <a:lnTo>
                  <a:pt x="41021" y="519175"/>
                </a:lnTo>
                <a:lnTo>
                  <a:pt x="41783" y="517270"/>
                </a:lnTo>
                <a:lnTo>
                  <a:pt x="41938" y="517270"/>
                </a:lnTo>
                <a:lnTo>
                  <a:pt x="44323" y="512317"/>
                </a:lnTo>
                <a:lnTo>
                  <a:pt x="69976" y="480821"/>
                </a:lnTo>
                <a:lnTo>
                  <a:pt x="100075" y="454024"/>
                </a:lnTo>
                <a:lnTo>
                  <a:pt x="201040" y="376554"/>
                </a:lnTo>
                <a:lnTo>
                  <a:pt x="226313" y="356742"/>
                </a:lnTo>
                <a:lnTo>
                  <a:pt x="261365" y="326897"/>
                </a:lnTo>
                <a:lnTo>
                  <a:pt x="290195" y="297306"/>
                </a:lnTo>
                <a:lnTo>
                  <a:pt x="314325" y="256666"/>
                </a:lnTo>
                <a:lnTo>
                  <a:pt x="316357" y="248284"/>
                </a:lnTo>
                <a:lnTo>
                  <a:pt x="316611" y="247522"/>
                </a:lnTo>
                <a:lnTo>
                  <a:pt x="316738" y="245998"/>
                </a:lnTo>
                <a:lnTo>
                  <a:pt x="316833" y="244474"/>
                </a:lnTo>
                <a:lnTo>
                  <a:pt x="291338" y="244474"/>
                </a:lnTo>
                <a:lnTo>
                  <a:pt x="291404" y="243409"/>
                </a:lnTo>
                <a:close/>
              </a:path>
              <a:path w="317500" h="718185">
                <a:moveTo>
                  <a:pt x="40259" y="537590"/>
                </a:moveTo>
                <a:lnTo>
                  <a:pt x="41021" y="539622"/>
                </a:lnTo>
                <a:lnTo>
                  <a:pt x="40822" y="538883"/>
                </a:lnTo>
                <a:lnTo>
                  <a:pt x="40259" y="537590"/>
                </a:lnTo>
                <a:close/>
              </a:path>
              <a:path w="317500" h="718185">
                <a:moveTo>
                  <a:pt x="40822" y="538883"/>
                </a:moveTo>
                <a:lnTo>
                  <a:pt x="41021" y="539622"/>
                </a:lnTo>
                <a:lnTo>
                  <a:pt x="40822" y="538883"/>
                </a:lnTo>
                <a:close/>
              </a:path>
              <a:path w="317500" h="718185">
                <a:moveTo>
                  <a:pt x="40476" y="537590"/>
                </a:moveTo>
                <a:lnTo>
                  <a:pt x="40259" y="537590"/>
                </a:lnTo>
                <a:lnTo>
                  <a:pt x="40822" y="538883"/>
                </a:lnTo>
                <a:lnTo>
                  <a:pt x="40476" y="537590"/>
                </a:lnTo>
                <a:close/>
              </a:path>
              <a:path w="317500" h="718185">
                <a:moveTo>
                  <a:pt x="39115" y="532510"/>
                </a:moveTo>
                <a:lnTo>
                  <a:pt x="39497" y="534542"/>
                </a:lnTo>
                <a:lnTo>
                  <a:pt x="39437" y="533711"/>
                </a:lnTo>
                <a:lnTo>
                  <a:pt x="39115" y="532510"/>
                </a:lnTo>
                <a:close/>
              </a:path>
              <a:path w="317500" h="718185">
                <a:moveTo>
                  <a:pt x="39437" y="533711"/>
                </a:moveTo>
                <a:lnTo>
                  <a:pt x="39497" y="534542"/>
                </a:lnTo>
                <a:lnTo>
                  <a:pt x="39660" y="534542"/>
                </a:lnTo>
                <a:lnTo>
                  <a:pt x="39437" y="533711"/>
                </a:lnTo>
                <a:close/>
              </a:path>
              <a:path w="317500" h="718185">
                <a:moveTo>
                  <a:pt x="39351" y="532510"/>
                </a:moveTo>
                <a:lnTo>
                  <a:pt x="39115" y="532510"/>
                </a:lnTo>
                <a:lnTo>
                  <a:pt x="39437" y="533711"/>
                </a:lnTo>
                <a:lnTo>
                  <a:pt x="39351" y="532510"/>
                </a:lnTo>
                <a:close/>
              </a:path>
              <a:path w="317500" h="718185">
                <a:moveTo>
                  <a:pt x="38988" y="527430"/>
                </a:moveTo>
                <a:lnTo>
                  <a:pt x="38862" y="530097"/>
                </a:lnTo>
                <a:lnTo>
                  <a:pt x="38949" y="529462"/>
                </a:lnTo>
                <a:lnTo>
                  <a:pt x="38988" y="527430"/>
                </a:lnTo>
                <a:close/>
              </a:path>
              <a:path w="317500" h="718185">
                <a:moveTo>
                  <a:pt x="39071" y="528581"/>
                </a:moveTo>
                <a:lnTo>
                  <a:pt x="38862" y="530097"/>
                </a:lnTo>
                <a:lnTo>
                  <a:pt x="39179" y="530097"/>
                </a:lnTo>
                <a:lnTo>
                  <a:pt x="39071" y="528581"/>
                </a:lnTo>
                <a:close/>
              </a:path>
              <a:path w="317500" h="718185">
                <a:moveTo>
                  <a:pt x="39229" y="527430"/>
                </a:moveTo>
                <a:lnTo>
                  <a:pt x="38988" y="527430"/>
                </a:lnTo>
                <a:lnTo>
                  <a:pt x="39071" y="528581"/>
                </a:lnTo>
                <a:lnTo>
                  <a:pt x="39229" y="527430"/>
                </a:lnTo>
                <a:close/>
              </a:path>
              <a:path w="317500" h="718185">
                <a:moveTo>
                  <a:pt x="39877" y="522731"/>
                </a:moveTo>
                <a:lnTo>
                  <a:pt x="39370" y="524890"/>
                </a:lnTo>
                <a:lnTo>
                  <a:pt x="39742" y="523714"/>
                </a:lnTo>
                <a:lnTo>
                  <a:pt x="39877" y="522731"/>
                </a:lnTo>
                <a:close/>
              </a:path>
              <a:path w="317500" h="718185">
                <a:moveTo>
                  <a:pt x="39742" y="523714"/>
                </a:moveTo>
                <a:lnTo>
                  <a:pt x="39370" y="524890"/>
                </a:lnTo>
                <a:lnTo>
                  <a:pt x="39580" y="524890"/>
                </a:lnTo>
                <a:lnTo>
                  <a:pt x="39742" y="523714"/>
                </a:lnTo>
                <a:close/>
              </a:path>
              <a:path w="317500" h="718185">
                <a:moveTo>
                  <a:pt x="40053" y="522731"/>
                </a:moveTo>
                <a:lnTo>
                  <a:pt x="39877" y="522731"/>
                </a:lnTo>
                <a:lnTo>
                  <a:pt x="39742" y="523714"/>
                </a:lnTo>
                <a:lnTo>
                  <a:pt x="40053" y="522731"/>
                </a:lnTo>
                <a:close/>
              </a:path>
              <a:path w="317500" h="718185">
                <a:moveTo>
                  <a:pt x="41783" y="517270"/>
                </a:moveTo>
                <a:lnTo>
                  <a:pt x="41021" y="519175"/>
                </a:lnTo>
                <a:lnTo>
                  <a:pt x="41484" y="518212"/>
                </a:lnTo>
                <a:lnTo>
                  <a:pt x="41783" y="517270"/>
                </a:lnTo>
                <a:close/>
              </a:path>
              <a:path w="317500" h="718185">
                <a:moveTo>
                  <a:pt x="41484" y="518212"/>
                </a:moveTo>
                <a:lnTo>
                  <a:pt x="41021" y="519175"/>
                </a:lnTo>
                <a:lnTo>
                  <a:pt x="41179" y="519175"/>
                </a:lnTo>
                <a:lnTo>
                  <a:pt x="41484" y="518212"/>
                </a:lnTo>
                <a:close/>
              </a:path>
              <a:path w="317500" h="718185">
                <a:moveTo>
                  <a:pt x="41938" y="517270"/>
                </a:moveTo>
                <a:lnTo>
                  <a:pt x="41783" y="517270"/>
                </a:lnTo>
                <a:lnTo>
                  <a:pt x="41484" y="518212"/>
                </a:lnTo>
                <a:lnTo>
                  <a:pt x="41938" y="517270"/>
                </a:lnTo>
                <a:close/>
              </a:path>
              <a:path w="317500" h="718185">
                <a:moveTo>
                  <a:pt x="291719" y="242188"/>
                </a:moveTo>
                <a:lnTo>
                  <a:pt x="291404" y="243409"/>
                </a:lnTo>
                <a:lnTo>
                  <a:pt x="291338" y="244474"/>
                </a:lnTo>
                <a:lnTo>
                  <a:pt x="291719" y="242188"/>
                </a:lnTo>
                <a:close/>
              </a:path>
              <a:path w="317500" h="718185">
                <a:moveTo>
                  <a:pt x="316976" y="242188"/>
                </a:moveTo>
                <a:lnTo>
                  <a:pt x="291719" y="242188"/>
                </a:lnTo>
                <a:lnTo>
                  <a:pt x="291338" y="244474"/>
                </a:lnTo>
                <a:lnTo>
                  <a:pt x="316833" y="244474"/>
                </a:lnTo>
                <a:lnTo>
                  <a:pt x="316976" y="242188"/>
                </a:lnTo>
                <a:close/>
              </a:path>
              <a:path w="317500" h="718185">
                <a:moveTo>
                  <a:pt x="317220" y="236346"/>
                </a:moveTo>
                <a:lnTo>
                  <a:pt x="291846" y="236346"/>
                </a:lnTo>
                <a:lnTo>
                  <a:pt x="291846" y="238251"/>
                </a:lnTo>
                <a:lnTo>
                  <a:pt x="291404" y="243409"/>
                </a:lnTo>
                <a:lnTo>
                  <a:pt x="291719" y="242188"/>
                </a:lnTo>
                <a:lnTo>
                  <a:pt x="316976" y="242188"/>
                </a:lnTo>
                <a:lnTo>
                  <a:pt x="317222" y="238251"/>
                </a:lnTo>
                <a:lnTo>
                  <a:pt x="317220" y="236346"/>
                </a:lnTo>
                <a:close/>
              </a:path>
              <a:path w="317500" h="718185">
                <a:moveTo>
                  <a:pt x="291781" y="237380"/>
                </a:moveTo>
                <a:lnTo>
                  <a:pt x="291726" y="238251"/>
                </a:lnTo>
                <a:lnTo>
                  <a:pt x="291781" y="237380"/>
                </a:lnTo>
                <a:close/>
              </a:path>
              <a:path w="317500" h="718185">
                <a:moveTo>
                  <a:pt x="10922" y="0"/>
                </a:moveTo>
                <a:lnTo>
                  <a:pt x="0" y="22859"/>
                </a:lnTo>
                <a:lnTo>
                  <a:pt x="82042" y="62229"/>
                </a:lnTo>
                <a:lnTo>
                  <a:pt x="108331" y="75310"/>
                </a:lnTo>
                <a:lnTo>
                  <a:pt x="157987" y="101853"/>
                </a:lnTo>
                <a:lnTo>
                  <a:pt x="202311" y="128777"/>
                </a:lnTo>
                <a:lnTo>
                  <a:pt x="239395" y="156209"/>
                </a:lnTo>
                <a:lnTo>
                  <a:pt x="267588" y="183768"/>
                </a:lnTo>
                <a:lnTo>
                  <a:pt x="288036" y="218058"/>
                </a:lnTo>
                <a:lnTo>
                  <a:pt x="291781" y="237380"/>
                </a:lnTo>
                <a:lnTo>
                  <a:pt x="291846" y="236346"/>
                </a:lnTo>
                <a:lnTo>
                  <a:pt x="317220" y="236346"/>
                </a:lnTo>
                <a:lnTo>
                  <a:pt x="317119" y="235838"/>
                </a:lnTo>
                <a:lnTo>
                  <a:pt x="316230" y="226694"/>
                </a:lnTo>
                <a:lnTo>
                  <a:pt x="298704" y="183006"/>
                </a:lnTo>
                <a:lnTo>
                  <a:pt x="272034" y="151383"/>
                </a:lnTo>
                <a:lnTo>
                  <a:pt x="236347" y="121538"/>
                </a:lnTo>
                <a:lnTo>
                  <a:pt x="193801" y="93344"/>
                </a:lnTo>
                <a:lnTo>
                  <a:pt x="145542" y="66039"/>
                </a:lnTo>
                <a:lnTo>
                  <a:pt x="93218" y="39369"/>
                </a:lnTo>
                <a:lnTo>
                  <a:pt x="66039" y="26161"/>
                </a:lnTo>
                <a:lnTo>
                  <a:pt x="1092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542442" y="3994422"/>
            <a:ext cx="317500" cy="718185"/>
          </a:xfrm>
          <a:custGeom>
            <a:avLst/>
            <a:gdLst/>
            <a:ahLst/>
            <a:cxnLst/>
            <a:rect l="l" t="t" r="r" b="b"/>
            <a:pathLst>
              <a:path w="317500" h="718185">
                <a:moveTo>
                  <a:pt x="210354" y="673013"/>
                </a:moveTo>
                <a:lnTo>
                  <a:pt x="186436" y="717803"/>
                </a:lnTo>
                <a:lnTo>
                  <a:pt x="283590" y="697610"/>
                </a:lnTo>
                <a:lnTo>
                  <a:pt x="276051" y="679068"/>
                </a:lnTo>
                <a:lnTo>
                  <a:pt x="221742" y="679068"/>
                </a:lnTo>
                <a:lnTo>
                  <a:pt x="210565" y="673099"/>
                </a:lnTo>
                <a:lnTo>
                  <a:pt x="210354" y="673013"/>
                </a:lnTo>
                <a:close/>
              </a:path>
              <a:path w="317500" h="718185">
                <a:moveTo>
                  <a:pt x="222282" y="650677"/>
                </a:moveTo>
                <a:lnTo>
                  <a:pt x="210354" y="673013"/>
                </a:lnTo>
                <a:lnTo>
                  <a:pt x="210565" y="673099"/>
                </a:lnTo>
                <a:lnTo>
                  <a:pt x="221742" y="679068"/>
                </a:lnTo>
                <a:lnTo>
                  <a:pt x="233425" y="656462"/>
                </a:lnTo>
                <a:lnTo>
                  <a:pt x="222282" y="650677"/>
                </a:lnTo>
                <a:close/>
              </a:path>
              <a:path w="317500" h="718185">
                <a:moveTo>
                  <a:pt x="246252" y="605789"/>
                </a:moveTo>
                <a:lnTo>
                  <a:pt x="222282" y="650677"/>
                </a:lnTo>
                <a:lnTo>
                  <a:pt x="233425" y="656462"/>
                </a:lnTo>
                <a:lnTo>
                  <a:pt x="221742" y="679068"/>
                </a:lnTo>
                <a:lnTo>
                  <a:pt x="276051" y="679068"/>
                </a:lnTo>
                <a:lnTo>
                  <a:pt x="246252" y="605789"/>
                </a:lnTo>
                <a:close/>
              </a:path>
              <a:path w="317500" h="718185">
                <a:moveTo>
                  <a:pt x="291415" y="242915"/>
                </a:moveTo>
                <a:lnTo>
                  <a:pt x="270256" y="281558"/>
                </a:lnTo>
                <a:lnTo>
                  <a:pt x="233299" y="318007"/>
                </a:lnTo>
                <a:lnTo>
                  <a:pt x="185420" y="356615"/>
                </a:lnTo>
                <a:lnTo>
                  <a:pt x="133476" y="395731"/>
                </a:lnTo>
                <a:lnTo>
                  <a:pt x="108076" y="415162"/>
                </a:lnTo>
                <a:lnTo>
                  <a:pt x="72771" y="443864"/>
                </a:lnTo>
                <a:lnTo>
                  <a:pt x="43561" y="471677"/>
                </a:lnTo>
                <a:lnTo>
                  <a:pt x="18287" y="507872"/>
                </a:lnTo>
                <a:lnTo>
                  <a:pt x="18034" y="508507"/>
                </a:lnTo>
                <a:lnTo>
                  <a:pt x="17780" y="509015"/>
                </a:lnTo>
                <a:lnTo>
                  <a:pt x="17525" y="509650"/>
                </a:lnTo>
                <a:lnTo>
                  <a:pt x="14859" y="518032"/>
                </a:lnTo>
                <a:lnTo>
                  <a:pt x="14605" y="518921"/>
                </a:lnTo>
                <a:lnTo>
                  <a:pt x="14605" y="519683"/>
                </a:lnTo>
                <a:lnTo>
                  <a:pt x="13715" y="527049"/>
                </a:lnTo>
                <a:lnTo>
                  <a:pt x="13636" y="528985"/>
                </a:lnTo>
                <a:lnTo>
                  <a:pt x="13751" y="529970"/>
                </a:lnTo>
                <a:lnTo>
                  <a:pt x="14224" y="536701"/>
                </a:lnTo>
                <a:lnTo>
                  <a:pt x="14350" y="538098"/>
                </a:lnTo>
                <a:lnTo>
                  <a:pt x="14605" y="538733"/>
                </a:lnTo>
                <a:lnTo>
                  <a:pt x="16383" y="545972"/>
                </a:lnTo>
                <a:lnTo>
                  <a:pt x="37846" y="578865"/>
                </a:lnTo>
                <a:lnTo>
                  <a:pt x="72898" y="606551"/>
                </a:lnTo>
                <a:lnTo>
                  <a:pt x="116332" y="631316"/>
                </a:lnTo>
                <a:lnTo>
                  <a:pt x="163830" y="653541"/>
                </a:lnTo>
                <a:lnTo>
                  <a:pt x="210354" y="673013"/>
                </a:lnTo>
                <a:lnTo>
                  <a:pt x="222282" y="650677"/>
                </a:lnTo>
                <a:lnTo>
                  <a:pt x="220218" y="649604"/>
                </a:lnTo>
                <a:lnTo>
                  <a:pt x="174244" y="630427"/>
                </a:lnTo>
                <a:lnTo>
                  <a:pt x="151002" y="619886"/>
                </a:lnTo>
                <a:lnTo>
                  <a:pt x="106807" y="597407"/>
                </a:lnTo>
                <a:lnTo>
                  <a:pt x="70358" y="573658"/>
                </a:lnTo>
                <a:lnTo>
                  <a:pt x="43434" y="544702"/>
                </a:lnTo>
                <a:lnTo>
                  <a:pt x="41217" y="539622"/>
                </a:lnTo>
                <a:lnTo>
                  <a:pt x="41021" y="539622"/>
                </a:lnTo>
                <a:lnTo>
                  <a:pt x="40386" y="537717"/>
                </a:lnTo>
                <a:lnTo>
                  <a:pt x="40544" y="537717"/>
                </a:lnTo>
                <a:lnTo>
                  <a:pt x="39782" y="534669"/>
                </a:lnTo>
                <a:lnTo>
                  <a:pt x="39497" y="534669"/>
                </a:lnTo>
                <a:lnTo>
                  <a:pt x="39308" y="533069"/>
                </a:lnTo>
                <a:lnTo>
                  <a:pt x="39342" y="532510"/>
                </a:lnTo>
                <a:lnTo>
                  <a:pt x="39161" y="529970"/>
                </a:lnTo>
                <a:lnTo>
                  <a:pt x="38988" y="529970"/>
                </a:lnTo>
                <a:lnTo>
                  <a:pt x="38988" y="527557"/>
                </a:lnTo>
                <a:lnTo>
                  <a:pt x="39238" y="527557"/>
                </a:lnTo>
                <a:lnTo>
                  <a:pt x="39488" y="525144"/>
                </a:lnTo>
                <a:lnTo>
                  <a:pt x="39243" y="525144"/>
                </a:lnTo>
                <a:lnTo>
                  <a:pt x="39750" y="522604"/>
                </a:lnTo>
                <a:lnTo>
                  <a:pt x="40089" y="522604"/>
                </a:lnTo>
                <a:lnTo>
                  <a:pt x="41232" y="519175"/>
                </a:lnTo>
                <a:lnTo>
                  <a:pt x="41021" y="519175"/>
                </a:lnTo>
                <a:lnTo>
                  <a:pt x="41783" y="517524"/>
                </a:lnTo>
                <a:lnTo>
                  <a:pt x="44323" y="512444"/>
                </a:lnTo>
                <a:lnTo>
                  <a:pt x="69976" y="480821"/>
                </a:lnTo>
                <a:lnTo>
                  <a:pt x="100075" y="454024"/>
                </a:lnTo>
                <a:lnTo>
                  <a:pt x="148717" y="416051"/>
                </a:lnTo>
                <a:lnTo>
                  <a:pt x="201040" y="376554"/>
                </a:lnTo>
                <a:lnTo>
                  <a:pt x="226440" y="356742"/>
                </a:lnTo>
                <a:lnTo>
                  <a:pt x="261238" y="326897"/>
                </a:lnTo>
                <a:lnTo>
                  <a:pt x="290068" y="297306"/>
                </a:lnTo>
                <a:lnTo>
                  <a:pt x="314198" y="256793"/>
                </a:lnTo>
                <a:lnTo>
                  <a:pt x="316704" y="244601"/>
                </a:lnTo>
                <a:lnTo>
                  <a:pt x="291338" y="244601"/>
                </a:lnTo>
                <a:lnTo>
                  <a:pt x="291415" y="242915"/>
                </a:lnTo>
                <a:close/>
              </a:path>
              <a:path w="317500" h="718185">
                <a:moveTo>
                  <a:pt x="40386" y="537717"/>
                </a:moveTo>
                <a:lnTo>
                  <a:pt x="41021" y="539622"/>
                </a:lnTo>
                <a:lnTo>
                  <a:pt x="40757" y="538569"/>
                </a:lnTo>
                <a:lnTo>
                  <a:pt x="40386" y="537717"/>
                </a:lnTo>
                <a:close/>
              </a:path>
              <a:path w="317500" h="718185">
                <a:moveTo>
                  <a:pt x="40757" y="538569"/>
                </a:moveTo>
                <a:lnTo>
                  <a:pt x="41021" y="539622"/>
                </a:lnTo>
                <a:lnTo>
                  <a:pt x="41217" y="539622"/>
                </a:lnTo>
                <a:lnTo>
                  <a:pt x="40757" y="538569"/>
                </a:lnTo>
                <a:close/>
              </a:path>
              <a:path w="317500" h="718185">
                <a:moveTo>
                  <a:pt x="40544" y="537717"/>
                </a:moveTo>
                <a:lnTo>
                  <a:pt x="40386" y="537717"/>
                </a:lnTo>
                <a:lnTo>
                  <a:pt x="40757" y="538569"/>
                </a:lnTo>
                <a:lnTo>
                  <a:pt x="40544" y="537717"/>
                </a:lnTo>
                <a:close/>
              </a:path>
              <a:path w="317500" h="718185">
                <a:moveTo>
                  <a:pt x="39243" y="532510"/>
                </a:moveTo>
                <a:lnTo>
                  <a:pt x="39497" y="534669"/>
                </a:lnTo>
                <a:lnTo>
                  <a:pt x="39382" y="533069"/>
                </a:lnTo>
                <a:lnTo>
                  <a:pt x="39243" y="532510"/>
                </a:lnTo>
                <a:close/>
              </a:path>
              <a:path w="317500" h="718185">
                <a:moveTo>
                  <a:pt x="39382" y="533069"/>
                </a:moveTo>
                <a:lnTo>
                  <a:pt x="39497" y="534669"/>
                </a:lnTo>
                <a:lnTo>
                  <a:pt x="39782" y="534669"/>
                </a:lnTo>
                <a:lnTo>
                  <a:pt x="39382" y="533069"/>
                </a:lnTo>
                <a:close/>
              </a:path>
              <a:path w="317500" h="718185">
                <a:moveTo>
                  <a:pt x="39342" y="532510"/>
                </a:moveTo>
                <a:lnTo>
                  <a:pt x="39382" y="533069"/>
                </a:lnTo>
                <a:lnTo>
                  <a:pt x="39342" y="532510"/>
                </a:lnTo>
                <a:close/>
              </a:path>
              <a:path w="317500" h="718185">
                <a:moveTo>
                  <a:pt x="39090" y="528985"/>
                </a:moveTo>
                <a:lnTo>
                  <a:pt x="38988" y="529970"/>
                </a:lnTo>
                <a:lnTo>
                  <a:pt x="39161" y="529970"/>
                </a:lnTo>
                <a:lnTo>
                  <a:pt x="39090" y="528985"/>
                </a:lnTo>
                <a:close/>
              </a:path>
              <a:path w="317500" h="718185">
                <a:moveTo>
                  <a:pt x="39238" y="527557"/>
                </a:moveTo>
                <a:lnTo>
                  <a:pt x="38988" y="527557"/>
                </a:lnTo>
                <a:lnTo>
                  <a:pt x="39090" y="528985"/>
                </a:lnTo>
                <a:lnTo>
                  <a:pt x="39238" y="527557"/>
                </a:lnTo>
                <a:close/>
              </a:path>
              <a:path w="317500" h="718185">
                <a:moveTo>
                  <a:pt x="39750" y="522604"/>
                </a:moveTo>
                <a:lnTo>
                  <a:pt x="39243" y="525144"/>
                </a:lnTo>
                <a:lnTo>
                  <a:pt x="39598" y="524078"/>
                </a:lnTo>
                <a:lnTo>
                  <a:pt x="39750" y="522604"/>
                </a:lnTo>
                <a:close/>
              </a:path>
              <a:path w="317500" h="718185">
                <a:moveTo>
                  <a:pt x="39598" y="524078"/>
                </a:moveTo>
                <a:lnTo>
                  <a:pt x="39243" y="525144"/>
                </a:lnTo>
                <a:lnTo>
                  <a:pt x="39488" y="525144"/>
                </a:lnTo>
                <a:lnTo>
                  <a:pt x="39598" y="524078"/>
                </a:lnTo>
                <a:close/>
              </a:path>
              <a:path w="317500" h="718185">
                <a:moveTo>
                  <a:pt x="40089" y="522604"/>
                </a:moveTo>
                <a:lnTo>
                  <a:pt x="39750" y="522604"/>
                </a:lnTo>
                <a:lnTo>
                  <a:pt x="39598" y="524078"/>
                </a:lnTo>
                <a:lnTo>
                  <a:pt x="40089" y="522604"/>
                </a:lnTo>
                <a:close/>
              </a:path>
              <a:path w="317500" h="718185">
                <a:moveTo>
                  <a:pt x="41783" y="517524"/>
                </a:moveTo>
                <a:lnTo>
                  <a:pt x="41021" y="519175"/>
                </a:lnTo>
                <a:lnTo>
                  <a:pt x="41681" y="517829"/>
                </a:lnTo>
                <a:lnTo>
                  <a:pt x="41783" y="517524"/>
                </a:lnTo>
                <a:close/>
              </a:path>
              <a:path w="317500" h="718185">
                <a:moveTo>
                  <a:pt x="41681" y="517829"/>
                </a:moveTo>
                <a:lnTo>
                  <a:pt x="41021" y="519175"/>
                </a:lnTo>
                <a:lnTo>
                  <a:pt x="41232" y="519175"/>
                </a:lnTo>
                <a:lnTo>
                  <a:pt x="41681" y="517829"/>
                </a:lnTo>
                <a:close/>
              </a:path>
              <a:path w="317500" h="718185">
                <a:moveTo>
                  <a:pt x="41830" y="517524"/>
                </a:moveTo>
                <a:lnTo>
                  <a:pt x="41681" y="517829"/>
                </a:lnTo>
                <a:lnTo>
                  <a:pt x="41830" y="517524"/>
                </a:lnTo>
                <a:close/>
              </a:path>
              <a:path w="317500" h="718185">
                <a:moveTo>
                  <a:pt x="291592" y="242188"/>
                </a:moveTo>
                <a:lnTo>
                  <a:pt x="291415" y="242915"/>
                </a:lnTo>
                <a:lnTo>
                  <a:pt x="291338" y="244601"/>
                </a:lnTo>
                <a:lnTo>
                  <a:pt x="291592" y="242188"/>
                </a:lnTo>
                <a:close/>
              </a:path>
              <a:path w="317500" h="718185">
                <a:moveTo>
                  <a:pt x="316853" y="242188"/>
                </a:moveTo>
                <a:lnTo>
                  <a:pt x="291592" y="242188"/>
                </a:lnTo>
                <a:lnTo>
                  <a:pt x="291338" y="244601"/>
                </a:lnTo>
                <a:lnTo>
                  <a:pt x="316704" y="244601"/>
                </a:lnTo>
                <a:lnTo>
                  <a:pt x="316853" y="242188"/>
                </a:lnTo>
                <a:close/>
              </a:path>
              <a:path w="317500" h="718185">
                <a:moveTo>
                  <a:pt x="291698" y="236787"/>
                </a:moveTo>
                <a:lnTo>
                  <a:pt x="291415" y="242915"/>
                </a:lnTo>
                <a:lnTo>
                  <a:pt x="291592" y="242188"/>
                </a:lnTo>
                <a:lnTo>
                  <a:pt x="316853" y="242188"/>
                </a:lnTo>
                <a:lnTo>
                  <a:pt x="317087" y="238378"/>
                </a:lnTo>
                <a:lnTo>
                  <a:pt x="291846" y="238378"/>
                </a:lnTo>
                <a:lnTo>
                  <a:pt x="291698" y="236787"/>
                </a:lnTo>
                <a:close/>
              </a:path>
              <a:path w="317500" h="718185">
                <a:moveTo>
                  <a:pt x="291719" y="236346"/>
                </a:moveTo>
                <a:lnTo>
                  <a:pt x="291798" y="237870"/>
                </a:lnTo>
                <a:lnTo>
                  <a:pt x="291846" y="238378"/>
                </a:lnTo>
                <a:lnTo>
                  <a:pt x="291719" y="236346"/>
                </a:lnTo>
                <a:close/>
              </a:path>
              <a:path w="317500" h="718185">
                <a:moveTo>
                  <a:pt x="317119" y="236346"/>
                </a:moveTo>
                <a:lnTo>
                  <a:pt x="291719" y="236346"/>
                </a:lnTo>
                <a:lnTo>
                  <a:pt x="291846" y="238378"/>
                </a:lnTo>
                <a:lnTo>
                  <a:pt x="317087" y="238378"/>
                </a:lnTo>
                <a:lnTo>
                  <a:pt x="317119" y="236346"/>
                </a:lnTo>
                <a:close/>
              </a:path>
              <a:path w="317500" h="718185">
                <a:moveTo>
                  <a:pt x="10922" y="0"/>
                </a:moveTo>
                <a:lnTo>
                  <a:pt x="0" y="22986"/>
                </a:lnTo>
                <a:lnTo>
                  <a:pt x="82169" y="62229"/>
                </a:lnTo>
                <a:lnTo>
                  <a:pt x="108331" y="75437"/>
                </a:lnTo>
                <a:lnTo>
                  <a:pt x="157987" y="101980"/>
                </a:lnTo>
                <a:lnTo>
                  <a:pt x="202311" y="128904"/>
                </a:lnTo>
                <a:lnTo>
                  <a:pt x="239522" y="156336"/>
                </a:lnTo>
                <a:lnTo>
                  <a:pt x="267462" y="183768"/>
                </a:lnTo>
                <a:lnTo>
                  <a:pt x="288036" y="218058"/>
                </a:lnTo>
                <a:lnTo>
                  <a:pt x="291698" y="236787"/>
                </a:lnTo>
                <a:lnTo>
                  <a:pt x="291719" y="236346"/>
                </a:lnTo>
                <a:lnTo>
                  <a:pt x="317119" y="236346"/>
                </a:lnTo>
                <a:lnTo>
                  <a:pt x="317119" y="235965"/>
                </a:lnTo>
                <a:lnTo>
                  <a:pt x="303657" y="191388"/>
                </a:lnTo>
                <a:lnTo>
                  <a:pt x="279526" y="159003"/>
                </a:lnTo>
                <a:lnTo>
                  <a:pt x="236347" y="121665"/>
                </a:lnTo>
                <a:lnTo>
                  <a:pt x="193675" y="93344"/>
                </a:lnTo>
                <a:lnTo>
                  <a:pt x="145414" y="66166"/>
                </a:lnTo>
                <a:lnTo>
                  <a:pt x="93218" y="39369"/>
                </a:lnTo>
                <a:lnTo>
                  <a:pt x="66039" y="26161"/>
                </a:lnTo>
                <a:lnTo>
                  <a:pt x="1092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727102" y="2693281"/>
            <a:ext cx="1449451" cy="10133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1943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9916" y="5873150"/>
            <a:ext cx="170815" cy="17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fontAlgn="auto">
              <a:lnSpc>
                <a:spcPts val="1325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4D4D4D"/>
                </a:solidFill>
                <a:latin typeface="Arial"/>
                <a:ea typeface="+mn-ea"/>
                <a:cs typeface="Arial"/>
              </a:rPr>
              <a:t>12</a:t>
            </a:r>
            <a:endParaRPr sz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68550" y="1717040"/>
            <a:ext cx="6610350" cy="513715"/>
          </a:xfrm>
          <a:custGeom>
            <a:avLst/>
            <a:gdLst/>
            <a:ahLst/>
            <a:cxnLst/>
            <a:rect l="l" t="t" r="r" b="b"/>
            <a:pathLst>
              <a:path w="6610350" h="513715">
                <a:moveTo>
                  <a:pt x="0" y="513334"/>
                </a:moveTo>
                <a:lnTo>
                  <a:pt x="6610350" y="0"/>
                </a:lnTo>
              </a:path>
            </a:pathLst>
          </a:custGeom>
          <a:ln w="25400">
            <a:solidFill>
              <a:srgbClr val="295AAC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103876" y="1643633"/>
            <a:ext cx="3962400" cy="30998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192268" y="1681225"/>
            <a:ext cx="3361309" cy="29237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174741" y="1663700"/>
            <a:ext cx="3820160" cy="2959100"/>
          </a:xfrm>
          <a:custGeom>
            <a:avLst/>
            <a:gdLst/>
            <a:ahLst/>
            <a:cxnLst/>
            <a:rect l="l" t="t" r="r" b="b"/>
            <a:pathLst>
              <a:path w="3820159" h="2959100">
                <a:moveTo>
                  <a:pt x="0" y="2958719"/>
                </a:moveTo>
                <a:lnTo>
                  <a:pt x="3820160" y="2958719"/>
                </a:lnTo>
                <a:lnTo>
                  <a:pt x="3820160" y="0"/>
                </a:lnTo>
                <a:lnTo>
                  <a:pt x="0" y="0"/>
                </a:lnTo>
                <a:lnTo>
                  <a:pt x="0" y="2958719"/>
                </a:lnTo>
                <a:close/>
              </a:path>
            </a:pathLst>
          </a:custGeom>
          <a:ln w="34925">
            <a:solidFill>
              <a:srgbClr val="2C5DAC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128648" y="1766569"/>
            <a:ext cx="3063875" cy="464184"/>
          </a:xfrm>
          <a:custGeom>
            <a:avLst/>
            <a:gdLst/>
            <a:ahLst/>
            <a:cxnLst/>
            <a:rect l="l" t="t" r="r" b="b"/>
            <a:pathLst>
              <a:path w="3063875" h="464184">
                <a:moveTo>
                  <a:pt x="0" y="463803"/>
                </a:moveTo>
                <a:lnTo>
                  <a:pt x="3063620" y="0"/>
                </a:lnTo>
              </a:path>
            </a:pathLst>
          </a:custGeom>
          <a:ln w="34925">
            <a:solidFill>
              <a:srgbClr val="295AAC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79401" y="2230488"/>
            <a:ext cx="4676775" cy="350748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361057" y="4605021"/>
            <a:ext cx="6616700" cy="833119"/>
          </a:xfrm>
          <a:custGeom>
            <a:avLst/>
            <a:gdLst/>
            <a:ahLst/>
            <a:cxnLst/>
            <a:rect l="l" t="t" r="r" b="b"/>
            <a:pathLst>
              <a:path w="6616700" h="833120">
                <a:moveTo>
                  <a:pt x="0" y="832916"/>
                </a:moveTo>
                <a:lnTo>
                  <a:pt x="6616446" y="0"/>
                </a:lnTo>
              </a:path>
            </a:pathLst>
          </a:custGeom>
          <a:ln w="25399">
            <a:solidFill>
              <a:srgbClr val="295AAC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127599" y="2230374"/>
            <a:ext cx="0" cy="3208020"/>
          </a:xfrm>
          <a:custGeom>
            <a:avLst/>
            <a:gdLst/>
            <a:ahLst/>
            <a:cxnLst/>
            <a:rect l="l" t="t" r="r" b="b"/>
            <a:pathLst>
              <a:path h="3208020">
                <a:moveTo>
                  <a:pt x="0" y="0"/>
                </a:moveTo>
                <a:lnTo>
                  <a:pt x="0" y="3207562"/>
                </a:lnTo>
              </a:path>
            </a:pathLst>
          </a:custGeom>
          <a:ln w="20129">
            <a:solidFill>
              <a:srgbClr val="2C5DAC"/>
            </a:solidFill>
            <a:prstDash val="sysDash"/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372156" y="2219262"/>
            <a:ext cx="0" cy="3230245"/>
          </a:xfrm>
          <a:custGeom>
            <a:avLst/>
            <a:gdLst/>
            <a:ahLst/>
            <a:cxnLst/>
            <a:rect l="l" t="t" r="r" b="b"/>
            <a:pathLst>
              <a:path h="3230245">
                <a:moveTo>
                  <a:pt x="0" y="0"/>
                </a:moveTo>
                <a:lnTo>
                  <a:pt x="0" y="3229787"/>
                </a:lnTo>
              </a:path>
            </a:pathLst>
          </a:custGeom>
          <a:ln w="15011">
            <a:solidFill>
              <a:srgbClr val="2C5DAC"/>
            </a:solidFill>
            <a:prstDash val="sysDash"/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137665" y="2230450"/>
            <a:ext cx="227329" cy="3246120"/>
          </a:xfrm>
          <a:custGeom>
            <a:avLst/>
            <a:gdLst/>
            <a:ahLst/>
            <a:cxnLst/>
            <a:rect l="l" t="t" r="r" b="b"/>
            <a:pathLst>
              <a:path w="227330" h="3246120">
                <a:moveTo>
                  <a:pt x="0" y="3245993"/>
                </a:moveTo>
                <a:lnTo>
                  <a:pt x="226987" y="3245993"/>
                </a:lnTo>
                <a:lnTo>
                  <a:pt x="226987" y="0"/>
                </a:lnTo>
                <a:lnTo>
                  <a:pt x="0" y="0"/>
                </a:lnTo>
                <a:lnTo>
                  <a:pt x="0" y="32459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192267" y="1681226"/>
            <a:ext cx="3685540" cy="2924175"/>
          </a:xfrm>
          <a:custGeom>
            <a:avLst/>
            <a:gdLst/>
            <a:ahLst/>
            <a:cxnLst/>
            <a:rect l="l" t="t" r="r" b="b"/>
            <a:pathLst>
              <a:path w="3685540" h="2924175">
                <a:moveTo>
                  <a:pt x="0" y="2923794"/>
                </a:moveTo>
                <a:lnTo>
                  <a:pt x="3685413" y="2923794"/>
                </a:lnTo>
                <a:lnTo>
                  <a:pt x="3685413" y="0"/>
                </a:lnTo>
                <a:lnTo>
                  <a:pt x="0" y="0"/>
                </a:lnTo>
                <a:lnTo>
                  <a:pt x="0" y="2923794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128648" y="4605021"/>
            <a:ext cx="3051175" cy="833119"/>
          </a:xfrm>
          <a:custGeom>
            <a:avLst/>
            <a:gdLst/>
            <a:ahLst/>
            <a:cxnLst/>
            <a:rect l="l" t="t" r="r" b="b"/>
            <a:pathLst>
              <a:path w="3051175" h="833120">
                <a:moveTo>
                  <a:pt x="0" y="832916"/>
                </a:moveTo>
                <a:lnTo>
                  <a:pt x="3050920" y="0"/>
                </a:lnTo>
              </a:path>
            </a:pathLst>
          </a:custGeom>
          <a:ln w="34925">
            <a:solidFill>
              <a:srgbClr val="295AAC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930396" y="2809494"/>
            <a:ext cx="2756916" cy="12862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813047" y="2690623"/>
            <a:ext cx="3020568" cy="15575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978021" y="2837599"/>
            <a:ext cx="2662174" cy="119109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978022" y="2837599"/>
            <a:ext cx="2662555" cy="1191260"/>
          </a:xfrm>
          <a:custGeom>
            <a:avLst/>
            <a:gdLst/>
            <a:ahLst/>
            <a:cxnLst/>
            <a:rect l="l" t="t" r="r" b="b"/>
            <a:pathLst>
              <a:path w="2662554" h="1191260">
                <a:moveTo>
                  <a:pt x="0" y="1191094"/>
                </a:moveTo>
                <a:lnTo>
                  <a:pt x="2662174" y="1191094"/>
                </a:lnTo>
                <a:lnTo>
                  <a:pt x="2662174" y="0"/>
                </a:lnTo>
                <a:lnTo>
                  <a:pt x="0" y="0"/>
                </a:lnTo>
                <a:lnTo>
                  <a:pt x="0" y="1191094"/>
                </a:lnTo>
                <a:close/>
              </a:path>
            </a:pathLst>
          </a:custGeom>
          <a:ln w="9524">
            <a:solidFill>
              <a:srgbClr val="D0D0D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070350" y="2844124"/>
            <a:ext cx="2410460" cy="1122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fontAlgn="auto">
              <a:lnSpc>
                <a:spcPts val="2840"/>
              </a:lnSpc>
              <a:spcBef>
                <a:spcPts val="0"/>
              </a:spcBef>
              <a:spcAft>
                <a:spcPts val="0"/>
              </a:spcAft>
            </a:pPr>
            <a:r>
              <a:rPr sz="2800" spc="-3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[RLLTBD</a:t>
            </a:r>
            <a:r>
              <a:rPr sz="2800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800" spc="-4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’11],</a:t>
            </a:r>
            <a:endParaRPr sz="2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fontAlgn="auto">
              <a:lnSpc>
                <a:spcPts val="2855"/>
              </a:lnSpc>
              <a:spcBef>
                <a:spcPts val="0"/>
              </a:spcBef>
              <a:spcAft>
                <a:spcPts val="0"/>
              </a:spcAft>
            </a:pPr>
            <a:r>
              <a:rPr sz="2800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[ARNL</a:t>
            </a:r>
            <a:r>
              <a:rPr sz="2800" spc="-10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8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’12],</a:t>
            </a:r>
            <a:endParaRPr sz="2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fontAlgn="auto">
              <a:lnSpc>
                <a:spcPts val="3110"/>
              </a:lnSpc>
              <a:spcBef>
                <a:spcPts val="0"/>
              </a:spcBef>
              <a:spcAft>
                <a:spcPts val="0"/>
              </a:spcAft>
            </a:pPr>
            <a:r>
              <a:rPr sz="28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[MFWS </a:t>
            </a:r>
            <a:r>
              <a:rPr sz="28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’13],</a:t>
            </a:r>
            <a:r>
              <a:rPr sz="2800" spc="-8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8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…</a:t>
            </a:r>
            <a:endParaRPr sz="2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814571" y="2789683"/>
            <a:ext cx="4389120" cy="13380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575303" y="2573273"/>
            <a:ext cx="5169408" cy="18288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861435" y="2816518"/>
            <a:ext cx="4294505" cy="1243965"/>
          </a:xfrm>
          <a:custGeom>
            <a:avLst/>
            <a:gdLst/>
            <a:ahLst/>
            <a:cxnLst/>
            <a:rect l="l" t="t" r="r" b="b"/>
            <a:pathLst>
              <a:path w="4294505" h="1243964">
                <a:moveTo>
                  <a:pt x="0" y="1243418"/>
                </a:moveTo>
                <a:lnTo>
                  <a:pt x="4294505" y="1243418"/>
                </a:lnTo>
                <a:lnTo>
                  <a:pt x="4294505" y="0"/>
                </a:lnTo>
                <a:lnTo>
                  <a:pt x="0" y="0"/>
                </a:lnTo>
                <a:lnTo>
                  <a:pt x="0" y="1243418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861435" y="2816518"/>
            <a:ext cx="4294505" cy="1243965"/>
          </a:xfrm>
          <a:custGeom>
            <a:avLst/>
            <a:gdLst/>
            <a:ahLst/>
            <a:cxnLst/>
            <a:rect l="l" t="t" r="r" b="b"/>
            <a:pathLst>
              <a:path w="4294505" h="1243964">
                <a:moveTo>
                  <a:pt x="0" y="1243418"/>
                </a:moveTo>
                <a:lnTo>
                  <a:pt x="4294505" y="1243418"/>
                </a:lnTo>
                <a:lnTo>
                  <a:pt x="4294505" y="0"/>
                </a:lnTo>
                <a:lnTo>
                  <a:pt x="0" y="0"/>
                </a:lnTo>
                <a:lnTo>
                  <a:pt x="0" y="1243418"/>
                </a:lnTo>
                <a:close/>
              </a:path>
            </a:pathLst>
          </a:custGeom>
          <a:ln w="9525">
            <a:solidFill>
              <a:srgbClr val="D0D0D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body" idx="1"/>
          </p:nvPr>
        </p:nvSpPr>
        <p:spPr>
          <a:xfrm>
            <a:off x="3940809" y="3359998"/>
            <a:ext cx="4128770" cy="1270861"/>
          </a:xfrm>
          <a:prstGeom prst="rect">
            <a:avLst/>
          </a:prstGeom>
        </p:spPr>
        <p:txBody>
          <a:bodyPr vert="horz" wrap="square" lIns="0" tIns="115570" rIns="0" bIns="0" rtlCol="0">
            <a:spAutoFit/>
          </a:bodyPr>
          <a:lstStyle/>
          <a:p>
            <a:pPr marL="12700" marR="5080">
              <a:lnSpc>
                <a:spcPts val="4490"/>
              </a:lnSpc>
              <a:spcBef>
                <a:spcPts val="910"/>
              </a:spcBef>
            </a:pPr>
            <a:r>
              <a:rPr dirty="0"/>
              <a:t>Where do</a:t>
            </a:r>
            <a:r>
              <a:rPr spc="-80" dirty="0"/>
              <a:t> </a:t>
            </a:r>
            <a:r>
              <a:rPr dirty="0"/>
              <a:t>bursts  come</a:t>
            </a:r>
            <a:r>
              <a:rPr spc="-15" dirty="0"/>
              <a:t> </a:t>
            </a:r>
            <a:r>
              <a:rPr dirty="0"/>
              <a:t>from?</a:t>
            </a:r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78740" y="881381"/>
            <a:ext cx="656526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pc="-5" dirty="0"/>
              <a:t>Initial buffering, then “on”/“off”</a:t>
            </a:r>
            <a:r>
              <a:rPr spc="-75" dirty="0"/>
              <a:t> </a:t>
            </a:r>
            <a:r>
              <a:rPr spc="-5" dirty="0"/>
              <a:t>bursts</a:t>
            </a:r>
          </a:p>
        </p:txBody>
      </p:sp>
      <p:sp>
        <p:nvSpPr>
          <p:cNvPr id="28" name="object 28"/>
          <p:cNvSpPr/>
          <p:nvPr/>
        </p:nvSpPr>
        <p:spPr>
          <a:xfrm>
            <a:off x="99330" y="2367941"/>
            <a:ext cx="406400" cy="3101975"/>
          </a:xfrm>
          <a:custGeom>
            <a:avLst/>
            <a:gdLst/>
            <a:ahLst/>
            <a:cxnLst/>
            <a:rect l="l" t="t" r="r" b="b"/>
            <a:pathLst>
              <a:path w="406400" h="3101975">
                <a:moveTo>
                  <a:pt x="0" y="3101594"/>
                </a:moveTo>
                <a:lnTo>
                  <a:pt x="406260" y="3101594"/>
                </a:lnTo>
                <a:lnTo>
                  <a:pt x="406260" y="0"/>
                </a:lnTo>
                <a:lnTo>
                  <a:pt x="0" y="0"/>
                </a:lnTo>
                <a:lnTo>
                  <a:pt x="0" y="31015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8774" y="2637688"/>
            <a:ext cx="359073" cy="25666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fontAlgn="auto">
              <a:lnSpc>
                <a:spcPts val="2755"/>
              </a:lnSpc>
              <a:spcBef>
                <a:spcPts val="0"/>
              </a:spcBef>
              <a:spcAft>
                <a:spcPts val="0"/>
              </a:spcAft>
            </a:pP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packet size</a:t>
            </a:r>
            <a:r>
              <a:rPr sz="2400" spc="-5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(bytes)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5991" y="5611846"/>
            <a:ext cx="4640580" cy="389255"/>
          </a:xfrm>
          <a:custGeom>
            <a:avLst/>
            <a:gdLst/>
            <a:ahLst/>
            <a:cxnLst/>
            <a:rect l="l" t="t" r="r" b="b"/>
            <a:pathLst>
              <a:path w="4640580" h="389254">
                <a:moveTo>
                  <a:pt x="4640072" y="388904"/>
                </a:moveTo>
                <a:lnTo>
                  <a:pt x="4640072" y="0"/>
                </a:lnTo>
                <a:lnTo>
                  <a:pt x="0" y="0"/>
                </a:lnTo>
                <a:lnTo>
                  <a:pt x="0" y="388904"/>
                </a:lnTo>
                <a:lnTo>
                  <a:pt x="4640072" y="3889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363726" y="5612482"/>
            <a:ext cx="2023745" cy="366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lnSpc>
                <a:spcPts val="2755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time</a:t>
            </a:r>
            <a:r>
              <a:rPr sz="2400" spc="-5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(seconds)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2822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76496" y="3513709"/>
            <a:ext cx="3543935" cy="24870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288279" y="4195458"/>
            <a:ext cx="815403" cy="8622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45107" y="4419104"/>
            <a:ext cx="535470" cy="5354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53430" y="4414278"/>
            <a:ext cx="590130" cy="59013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425828" y="4730814"/>
            <a:ext cx="4862830" cy="142875"/>
          </a:xfrm>
          <a:custGeom>
            <a:avLst/>
            <a:gdLst/>
            <a:ahLst/>
            <a:cxnLst/>
            <a:rect l="l" t="t" r="r" b="b"/>
            <a:pathLst>
              <a:path w="4862830" h="142875">
                <a:moveTo>
                  <a:pt x="4739386" y="18453"/>
                </a:moveTo>
                <a:lnTo>
                  <a:pt x="4738878" y="59722"/>
                </a:lnTo>
                <a:lnTo>
                  <a:pt x="4759452" y="59982"/>
                </a:lnTo>
                <a:lnTo>
                  <a:pt x="4758944" y="101257"/>
                </a:lnTo>
                <a:lnTo>
                  <a:pt x="4738366" y="101257"/>
                </a:lnTo>
                <a:lnTo>
                  <a:pt x="4737862" y="142265"/>
                </a:lnTo>
                <a:lnTo>
                  <a:pt x="4822519" y="101257"/>
                </a:lnTo>
                <a:lnTo>
                  <a:pt x="4758944" y="101257"/>
                </a:lnTo>
                <a:lnTo>
                  <a:pt x="4738369" y="100997"/>
                </a:lnTo>
                <a:lnTo>
                  <a:pt x="4823054" y="100997"/>
                </a:lnTo>
                <a:lnTo>
                  <a:pt x="4862449" y="81915"/>
                </a:lnTo>
                <a:lnTo>
                  <a:pt x="4739386" y="18453"/>
                </a:lnTo>
                <a:close/>
              </a:path>
              <a:path w="4862830" h="142875">
                <a:moveTo>
                  <a:pt x="4738878" y="59722"/>
                </a:moveTo>
                <a:lnTo>
                  <a:pt x="4738369" y="100997"/>
                </a:lnTo>
                <a:lnTo>
                  <a:pt x="4758944" y="101257"/>
                </a:lnTo>
                <a:lnTo>
                  <a:pt x="4759452" y="59982"/>
                </a:lnTo>
                <a:lnTo>
                  <a:pt x="4738878" y="59722"/>
                </a:lnTo>
                <a:close/>
              </a:path>
              <a:path w="4862830" h="142875">
                <a:moveTo>
                  <a:pt x="508" y="0"/>
                </a:moveTo>
                <a:lnTo>
                  <a:pt x="0" y="41275"/>
                </a:lnTo>
                <a:lnTo>
                  <a:pt x="4738369" y="100997"/>
                </a:lnTo>
                <a:lnTo>
                  <a:pt x="4738878" y="59722"/>
                </a:lnTo>
                <a:lnTo>
                  <a:pt x="5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197736" y="4761204"/>
            <a:ext cx="3148965" cy="45720"/>
          </a:xfrm>
          <a:custGeom>
            <a:avLst/>
            <a:gdLst/>
            <a:ahLst/>
            <a:cxnLst/>
            <a:rect l="l" t="t" r="r" b="b"/>
            <a:pathLst>
              <a:path w="3148965" h="45720">
                <a:moveTo>
                  <a:pt x="0" y="0"/>
                </a:moveTo>
                <a:lnTo>
                  <a:pt x="3148711" y="45631"/>
                </a:lnTo>
              </a:path>
            </a:pathLst>
          </a:custGeom>
          <a:ln w="120650">
            <a:solidFill>
              <a:srgbClr val="7E7E7E"/>
            </a:solidFill>
            <a:prstDash val="lgDash"/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363467" y="4176102"/>
            <a:ext cx="637908" cy="57336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5007" y="3983685"/>
            <a:ext cx="1116330" cy="53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 fontAlgn="auto">
              <a:lnSpc>
                <a:spcPts val="2000"/>
              </a:lnSpc>
              <a:spcBef>
                <a:spcPts val="100"/>
              </a:spcBef>
              <a:spcAft>
                <a:spcPts val="0"/>
              </a:spcAft>
            </a:pPr>
            <a:r>
              <a:rPr sz="1800" b="1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</a:t>
            </a: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tr</a:t>
            </a:r>
            <a:r>
              <a:rPr sz="1800" b="1" spc="-1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e</a:t>
            </a:r>
            <a:r>
              <a:rPr sz="1800" b="1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am</a:t>
            </a: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ing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" algn="ctr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sz="1800" b="1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service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14921" y="3442717"/>
            <a:ext cx="2222500" cy="1918335"/>
          </a:xfrm>
          <a:custGeom>
            <a:avLst/>
            <a:gdLst/>
            <a:ahLst/>
            <a:cxnLst/>
            <a:rect l="l" t="t" r="r" b="b"/>
            <a:pathLst>
              <a:path w="2222500" h="1918335">
                <a:moveTo>
                  <a:pt x="0" y="958976"/>
                </a:moveTo>
                <a:lnTo>
                  <a:pt x="1111161" y="0"/>
                </a:lnTo>
                <a:lnTo>
                  <a:pt x="2222411" y="958976"/>
                </a:lnTo>
                <a:lnTo>
                  <a:pt x="1111161" y="1917953"/>
                </a:lnTo>
                <a:lnTo>
                  <a:pt x="0" y="958976"/>
                </a:lnTo>
                <a:close/>
              </a:path>
            </a:pathLst>
          </a:custGeom>
          <a:ln w="920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-22" y="857251"/>
            <a:ext cx="9144000" cy="546735"/>
          </a:xfrm>
          <a:prstGeom prst="rect">
            <a:avLst/>
          </a:prstGeom>
          <a:solidFill>
            <a:srgbClr val="EAEAEA"/>
          </a:solidFill>
        </p:spPr>
        <p:txBody>
          <a:bodyPr vert="horz" wrap="square" lIns="0" tIns="37465" rIns="0" bIns="0" rtlCol="0">
            <a:spAutoFit/>
          </a:bodyPr>
          <a:lstStyle/>
          <a:p>
            <a:pPr marL="91440">
              <a:spcBef>
                <a:spcPts val="295"/>
              </a:spcBef>
            </a:pPr>
            <a:r>
              <a:rPr spc="-5" dirty="0"/>
              <a:t>Video representation </a:t>
            </a:r>
            <a:r>
              <a:rPr dirty="0"/>
              <a:t>on</a:t>
            </a:r>
            <a:r>
              <a:rPr spc="-50" dirty="0"/>
              <a:t> </a:t>
            </a:r>
            <a:r>
              <a:rPr dirty="0"/>
              <a:t>server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dirty="0">
                <a:ea typeface="+mn-ea"/>
              </a:rPr>
              <a:pPr marL="25400" fontAlgn="auto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</a:pPr>
              <a:t>61</a:t>
            </a:fld>
            <a:endParaRPr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956102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45007" y="3983685"/>
            <a:ext cx="1116330" cy="53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 fontAlgn="auto">
              <a:lnSpc>
                <a:spcPts val="2000"/>
              </a:lnSpc>
              <a:spcBef>
                <a:spcPts val="100"/>
              </a:spcBef>
              <a:spcAft>
                <a:spcPts val="0"/>
              </a:spcAft>
            </a:pPr>
            <a:r>
              <a:rPr sz="1800" b="1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</a:t>
            </a: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tr</a:t>
            </a:r>
            <a:r>
              <a:rPr sz="1800" b="1" spc="-1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e</a:t>
            </a:r>
            <a:r>
              <a:rPr sz="1800" b="1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am</a:t>
            </a: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ing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" algn="ctr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sz="1800" b="1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service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14921" y="3442717"/>
            <a:ext cx="2222500" cy="1918335"/>
          </a:xfrm>
          <a:custGeom>
            <a:avLst/>
            <a:gdLst/>
            <a:ahLst/>
            <a:cxnLst/>
            <a:rect l="l" t="t" r="r" b="b"/>
            <a:pathLst>
              <a:path w="2222500" h="1918335">
                <a:moveTo>
                  <a:pt x="0" y="958976"/>
                </a:moveTo>
                <a:lnTo>
                  <a:pt x="1111161" y="0"/>
                </a:lnTo>
                <a:lnTo>
                  <a:pt x="2222411" y="958976"/>
                </a:lnTo>
                <a:lnTo>
                  <a:pt x="1111161" y="1917953"/>
                </a:lnTo>
                <a:lnTo>
                  <a:pt x="0" y="958976"/>
                </a:lnTo>
                <a:close/>
              </a:path>
            </a:pathLst>
          </a:custGeom>
          <a:ln w="920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-22" y="857251"/>
            <a:ext cx="9144000" cy="546735"/>
          </a:xfrm>
          <a:prstGeom prst="rect">
            <a:avLst/>
          </a:prstGeom>
          <a:solidFill>
            <a:srgbClr val="EAEAEA"/>
          </a:solidFill>
        </p:spPr>
        <p:txBody>
          <a:bodyPr vert="horz" wrap="square" lIns="0" tIns="37465" rIns="0" bIns="0" rtlCol="0">
            <a:spAutoFit/>
          </a:bodyPr>
          <a:lstStyle/>
          <a:p>
            <a:pPr marL="91440">
              <a:spcBef>
                <a:spcPts val="295"/>
              </a:spcBef>
            </a:pPr>
            <a:r>
              <a:rPr spc="-5" dirty="0"/>
              <a:t>Video representation </a:t>
            </a:r>
            <a:r>
              <a:rPr dirty="0"/>
              <a:t>on</a:t>
            </a:r>
            <a:r>
              <a:rPr spc="-50" dirty="0"/>
              <a:t> </a:t>
            </a:r>
            <a:r>
              <a:rPr dirty="0"/>
              <a:t>server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dirty="0">
                <a:ea typeface="+mn-ea"/>
              </a:rPr>
              <a:pPr marL="25400" fontAlgn="auto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</a:pPr>
              <a:t>62</a:t>
            </a:fld>
            <a:endParaRPr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055904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51762" y="2457451"/>
            <a:ext cx="4069715" cy="1059815"/>
          </a:xfrm>
          <a:custGeom>
            <a:avLst/>
            <a:gdLst/>
            <a:ahLst/>
            <a:cxnLst/>
            <a:rect l="l" t="t" r="r" b="b"/>
            <a:pathLst>
              <a:path w="4069715" h="1059814">
                <a:moveTo>
                  <a:pt x="0" y="1059433"/>
                </a:moveTo>
                <a:lnTo>
                  <a:pt x="4069715" y="0"/>
                </a:lnTo>
              </a:path>
            </a:pathLst>
          </a:custGeom>
          <a:ln w="50800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31619" y="5360670"/>
            <a:ext cx="4719320" cy="0"/>
          </a:xfrm>
          <a:custGeom>
            <a:avLst/>
            <a:gdLst/>
            <a:ahLst/>
            <a:cxnLst/>
            <a:rect l="l" t="t" r="r" b="b"/>
            <a:pathLst>
              <a:path w="4719320">
                <a:moveTo>
                  <a:pt x="0" y="0"/>
                </a:moveTo>
                <a:lnTo>
                  <a:pt x="4718939" y="0"/>
                </a:lnTo>
              </a:path>
            </a:pathLst>
          </a:custGeom>
          <a:ln w="50800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5007" y="3983685"/>
            <a:ext cx="1116330" cy="53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 fontAlgn="auto">
              <a:lnSpc>
                <a:spcPts val="2000"/>
              </a:lnSpc>
              <a:spcBef>
                <a:spcPts val="100"/>
              </a:spcBef>
              <a:spcAft>
                <a:spcPts val="0"/>
              </a:spcAft>
            </a:pPr>
            <a:r>
              <a:rPr sz="1800" b="1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</a:t>
            </a: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tr</a:t>
            </a:r>
            <a:r>
              <a:rPr sz="1800" b="1" spc="-1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e</a:t>
            </a:r>
            <a:r>
              <a:rPr sz="1800" b="1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am</a:t>
            </a: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ing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" algn="ctr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sz="1800" b="1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service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4921" y="3442717"/>
            <a:ext cx="2222500" cy="1918335"/>
          </a:xfrm>
          <a:custGeom>
            <a:avLst/>
            <a:gdLst/>
            <a:ahLst/>
            <a:cxnLst/>
            <a:rect l="l" t="t" r="r" b="b"/>
            <a:pathLst>
              <a:path w="2222500" h="1918335">
                <a:moveTo>
                  <a:pt x="0" y="958976"/>
                </a:moveTo>
                <a:lnTo>
                  <a:pt x="1111161" y="0"/>
                </a:lnTo>
                <a:lnTo>
                  <a:pt x="2222411" y="958976"/>
                </a:lnTo>
                <a:lnTo>
                  <a:pt x="1111161" y="1917953"/>
                </a:lnTo>
                <a:lnTo>
                  <a:pt x="0" y="958976"/>
                </a:lnTo>
                <a:close/>
              </a:path>
            </a:pathLst>
          </a:custGeom>
          <a:ln w="920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34811" y="4517390"/>
            <a:ext cx="1729739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fontAlgn="auto">
              <a:spcBef>
                <a:spcPts val="95"/>
              </a:spcBef>
              <a:spcAft>
                <a:spcPts val="0"/>
              </a:spcAft>
            </a:pPr>
            <a:r>
              <a:rPr sz="1600" b="1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The </a:t>
            </a: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Fifth</a:t>
            </a:r>
            <a:r>
              <a:rPr sz="1600" b="1" spc="-1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Element</a:t>
            </a:r>
            <a:endParaRPr sz="16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42073" y="4062348"/>
            <a:ext cx="102933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fontAlgn="auto">
              <a:spcBef>
                <a:spcPts val="95"/>
              </a:spcBef>
              <a:spcAft>
                <a:spcPts val="0"/>
              </a:spcAft>
            </a:pP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Die Hard</a:t>
            </a:r>
            <a:r>
              <a:rPr sz="1600" b="1" spc="-6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II</a:t>
            </a:r>
            <a:endParaRPr sz="16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36235" y="2375280"/>
            <a:ext cx="2811145" cy="15972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55370" fontAlgn="auto">
              <a:spcBef>
                <a:spcPts val="95"/>
              </a:spcBef>
              <a:spcAft>
                <a:spcPts val="0"/>
              </a:spcAft>
            </a:pP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Die</a:t>
            </a:r>
            <a:r>
              <a:rPr sz="1600" b="1" spc="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Hard</a:t>
            </a:r>
            <a:endParaRPr sz="16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fontAlgn="auto">
              <a:spcBef>
                <a:spcPts val="30"/>
              </a:spcBef>
              <a:spcAft>
                <a:spcPts val="0"/>
              </a:spcAft>
            </a:pPr>
            <a:endParaRPr sz="190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1553845" fontAlgn="auto">
              <a:spcBef>
                <a:spcPts val="0"/>
              </a:spcBef>
              <a:spcAft>
                <a:spcPts val="0"/>
              </a:spcAft>
            </a:pPr>
            <a:r>
              <a:rPr sz="1600" b="1" spc="-5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</a:t>
            </a: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rmageddon</a:t>
            </a:r>
            <a:endParaRPr sz="16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spcBef>
                <a:spcPts val="1260"/>
              </a:spcBef>
              <a:spcAft>
                <a:spcPts val="0"/>
              </a:spcAft>
            </a:pP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Pulp</a:t>
            </a:r>
            <a:r>
              <a:rPr sz="16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Fiction</a:t>
            </a:r>
            <a:endParaRPr sz="16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741045" fontAlgn="auto">
              <a:spcBef>
                <a:spcPts val="1090"/>
              </a:spcBef>
              <a:spcAft>
                <a:spcPts val="0"/>
              </a:spcAft>
            </a:pP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12 </a:t>
            </a:r>
            <a:r>
              <a:rPr sz="1600" b="1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Monkeys</a:t>
            </a:r>
            <a:endParaRPr sz="16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139182" y="3311766"/>
            <a:ext cx="250456" cy="2504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144386" y="2408542"/>
            <a:ext cx="250456" cy="2504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52310" y="2927591"/>
            <a:ext cx="250456" cy="2504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880100" y="3691115"/>
            <a:ext cx="250456" cy="2504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928614" y="4517771"/>
            <a:ext cx="250456" cy="2504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099172" y="4093578"/>
            <a:ext cx="250456" cy="2504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525646" y="1418082"/>
            <a:ext cx="4618355" cy="2234565"/>
          </a:xfrm>
          <a:custGeom>
            <a:avLst/>
            <a:gdLst/>
            <a:ahLst/>
            <a:cxnLst/>
            <a:rect l="l" t="t" r="r" b="b"/>
            <a:pathLst>
              <a:path w="4618355" h="2234565">
                <a:moveTo>
                  <a:pt x="0" y="2234184"/>
                </a:moveTo>
                <a:lnTo>
                  <a:pt x="2393060" y="0"/>
                </a:lnTo>
                <a:lnTo>
                  <a:pt x="4618354" y="2077665"/>
                </a:lnTo>
              </a:path>
            </a:pathLst>
          </a:custGeom>
          <a:ln w="920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525646" y="3652267"/>
            <a:ext cx="4618355" cy="2234565"/>
          </a:xfrm>
          <a:custGeom>
            <a:avLst/>
            <a:gdLst/>
            <a:ahLst/>
            <a:cxnLst/>
            <a:rect l="l" t="t" r="r" b="b"/>
            <a:pathLst>
              <a:path w="4618355" h="2234565">
                <a:moveTo>
                  <a:pt x="4618354" y="156518"/>
                </a:moveTo>
                <a:lnTo>
                  <a:pt x="2393060" y="2234184"/>
                </a:lnTo>
                <a:lnTo>
                  <a:pt x="0" y="0"/>
                </a:lnTo>
              </a:path>
            </a:pathLst>
          </a:custGeom>
          <a:ln w="920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-22" y="857251"/>
            <a:ext cx="9144000" cy="546735"/>
          </a:xfrm>
          <a:prstGeom prst="rect">
            <a:avLst/>
          </a:prstGeom>
          <a:solidFill>
            <a:srgbClr val="EAEAEA"/>
          </a:solidFill>
        </p:spPr>
        <p:txBody>
          <a:bodyPr vert="horz" wrap="square" lIns="0" tIns="37465" rIns="0" bIns="0" rtlCol="0">
            <a:spAutoFit/>
          </a:bodyPr>
          <a:lstStyle/>
          <a:p>
            <a:pPr marL="91440">
              <a:spcBef>
                <a:spcPts val="295"/>
              </a:spcBef>
            </a:pPr>
            <a:r>
              <a:rPr spc="-5" dirty="0"/>
              <a:t>Video representation </a:t>
            </a:r>
            <a:r>
              <a:rPr dirty="0"/>
              <a:t>on</a:t>
            </a:r>
            <a:r>
              <a:rPr spc="-50" dirty="0"/>
              <a:t> </a:t>
            </a:r>
            <a:r>
              <a:rPr dirty="0"/>
              <a:t>server</a:t>
            </a: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dirty="0">
                <a:ea typeface="+mn-ea"/>
              </a:rPr>
              <a:pPr marL="25400" fontAlgn="auto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</a:pPr>
              <a:t>63</a:t>
            </a:fld>
            <a:endParaRPr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386883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79541" y="2375280"/>
            <a:ext cx="86042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fontAlgn="auto">
              <a:spcBef>
                <a:spcPts val="95"/>
              </a:spcBef>
              <a:spcAft>
                <a:spcPts val="0"/>
              </a:spcAft>
            </a:pP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Die</a:t>
            </a:r>
            <a:r>
              <a:rPr sz="1600" b="1" spc="-6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Hard</a:t>
            </a:r>
            <a:endParaRPr sz="16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36234" y="2900680"/>
            <a:ext cx="3035300" cy="190757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53845" fontAlgn="auto">
              <a:spcBef>
                <a:spcPts val="95"/>
              </a:spcBef>
              <a:spcAft>
                <a:spcPts val="0"/>
              </a:spcAft>
            </a:pPr>
            <a:r>
              <a:rPr sz="1600" b="1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Armageddon</a:t>
            </a:r>
            <a:endParaRPr sz="16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spcBef>
                <a:spcPts val="1255"/>
              </a:spcBef>
              <a:spcAft>
                <a:spcPts val="0"/>
              </a:spcAft>
            </a:pP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Pulp</a:t>
            </a:r>
            <a:r>
              <a:rPr sz="16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Fiction</a:t>
            </a:r>
            <a:endParaRPr sz="16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741045" fontAlgn="auto">
              <a:spcBef>
                <a:spcPts val="1095"/>
              </a:spcBef>
              <a:spcAft>
                <a:spcPts val="0"/>
              </a:spcAft>
            </a:pP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12 </a:t>
            </a:r>
            <a:r>
              <a:rPr sz="1600" b="1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Monkeys</a:t>
            </a:r>
            <a:endParaRPr sz="16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2018030" fontAlgn="auto">
              <a:spcBef>
                <a:spcPts val="1035"/>
              </a:spcBef>
              <a:spcAft>
                <a:spcPts val="0"/>
              </a:spcAft>
            </a:pP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Die Hard</a:t>
            </a:r>
            <a:r>
              <a:rPr sz="1600" b="1" spc="-6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II</a:t>
            </a:r>
            <a:endParaRPr sz="16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fontAlgn="auto">
              <a:spcBef>
                <a:spcPts val="55"/>
              </a:spcBef>
              <a:spcAft>
                <a:spcPts val="0"/>
              </a:spcAft>
            </a:pPr>
            <a:endParaRPr sz="140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810895" fontAlgn="auto">
              <a:spcBef>
                <a:spcPts val="0"/>
              </a:spcBef>
              <a:spcAft>
                <a:spcPts val="0"/>
              </a:spcAft>
            </a:pPr>
            <a:r>
              <a:rPr sz="1600" b="1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The </a:t>
            </a: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Fifth</a:t>
            </a:r>
            <a:r>
              <a:rPr sz="1600" b="1" spc="3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Element</a:t>
            </a:r>
            <a:endParaRPr sz="16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139182" y="3311766"/>
            <a:ext cx="250456" cy="2504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144386" y="2408542"/>
            <a:ext cx="250456" cy="2504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552310" y="2927591"/>
            <a:ext cx="250456" cy="2504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880100" y="3691115"/>
            <a:ext cx="250456" cy="2504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928614" y="4517771"/>
            <a:ext cx="250456" cy="2504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099172" y="4093578"/>
            <a:ext cx="250456" cy="2504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37236" y="1897583"/>
            <a:ext cx="517525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fontAlgn="auto">
              <a:spcBef>
                <a:spcPts val="105"/>
              </a:spcBef>
              <a:spcAft>
                <a:spcPts val="0"/>
              </a:spcAft>
            </a:pPr>
            <a:r>
              <a:rPr b="1" dirty="0">
                <a:solidFill>
                  <a:srgbClr val="FF5757"/>
                </a:solidFill>
                <a:latin typeface="Arial"/>
                <a:ea typeface="+mn-ea"/>
                <a:cs typeface="Arial"/>
              </a:rPr>
              <a:t>MPEG-DASH</a:t>
            </a:r>
            <a:r>
              <a:rPr b="1" spc="-20" dirty="0">
                <a:solidFill>
                  <a:srgbClr val="FF5757"/>
                </a:solidFill>
                <a:latin typeface="Arial"/>
                <a:ea typeface="+mn-ea"/>
                <a:cs typeface="Arial"/>
              </a:rPr>
              <a:t> </a:t>
            </a:r>
            <a:r>
              <a:rPr b="1" dirty="0">
                <a:solidFill>
                  <a:srgbClr val="FF5757"/>
                </a:solidFill>
                <a:latin typeface="Arial"/>
                <a:ea typeface="+mn-ea"/>
                <a:cs typeface="Arial"/>
              </a:rPr>
              <a:t>standard</a:t>
            </a: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widely adopted by Netflix, </a:t>
            </a:r>
            <a:r>
              <a:rPr b="1" spc="-3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YouTube,</a:t>
            </a:r>
            <a:r>
              <a:rPr b="1" spc="-204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others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525646" y="1418082"/>
            <a:ext cx="4618355" cy="2234565"/>
          </a:xfrm>
          <a:custGeom>
            <a:avLst/>
            <a:gdLst/>
            <a:ahLst/>
            <a:cxnLst/>
            <a:rect l="l" t="t" r="r" b="b"/>
            <a:pathLst>
              <a:path w="4618355" h="2234565">
                <a:moveTo>
                  <a:pt x="0" y="2234184"/>
                </a:moveTo>
                <a:lnTo>
                  <a:pt x="2393060" y="0"/>
                </a:lnTo>
                <a:lnTo>
                  <a:pt x="4618354" y="2077665"/>
                </a:lnTo>
              </a:path>
            </a:pathLst>
          </a:custGeom>
          <a:ln w="920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525646" y="3652267"/>
            <a:ext cx="4618355" cy="2234565"/>
          </a:xfrm>
          <a:custGeom>
            <a:avLst/>
            <a:gdLst/>
            <a:ahLst/>
            <a:cxnLst/>
            <a:rect l="l" t="t" r="r" b="b"/>
            <a:pathLst>
              <a:path w="4618355" h="2234565">
                <a:moveTo>
                  <a:pt x="4618354" y="156518"/>
                </a:moveTo>
                <a:lnTo>
                  <a:pt x="2393060" y="2234184"/>
                </a:lnTo>
                <a:lnTo>
                  <a:pt x="0" y="0"/>
                </a:lnTo>
              </a:path>
            </a:pathLst>
          </a:custGeom>
          <a:ln w="920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-22" y="857251"/>
            <a:ext cx="9144000" cy="546735"/>
          </a:xfrm>
          <a:prstGeom prst="rect">
            <a:avLst/>
          </a:prstGeom>
          <a:solidFill>
            <a:srgbClr val="EAEAEA"/>
          </a:solidFill>
        </p:spPr>
        <p:txBody>
          <a:bodyPr vert="horz" wrap="square" lIns="0" tIns="37465" rIns="0" bIns="0" rtlCol="0">
            <a:spAutoFit/>
          </a:bodyPr>
          <a:lstStyle/>
          <a:p>
            <a:pPr marL="91440">
              <a:spcBef>
                <a:spcPts val="295"/>
              </a:spcBef>
            </a:pPr>
            <a:r>
              <a:rPr spc="-5" dirty="0"/>
              <a:t>Video representation </a:t>
            </a:r>
            <a:r>
              <a:rPr dirty="0"/>
              <a:t>on</a:t>
            </a:r>
            <a:r>
              <a:rPr spc="-50" dirty="0"/>
              <a:t> </a:t>
            </a:r>
            <a:r>
              <a:rPr dirty="0"/>
              <a:t>server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dirty="0">
                <a:ea typeface="+mn-ea"/>
              </a:rPr>
              <a:pPr marL="25400" fontAlgn="auto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</a:pPr>
              <a:t>64</a:t>
            </a:fld>
            <a:endParaRPr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025381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79541" y="2375280"/>
            <a:ext cx="86042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fontAlgn="auto">
              <a:spcBef>
                <a:spcPts val="95"/>
              </a:spcBef>
              <a:spcAft>
                <a:spcPts val="0"/>
              </a:spcAft>
            </a:pP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Die</a:t>
            </a:r>
            <a:r>
              <a:rPr sz="1600" b="1" spc="-6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Hard</a:t>
            </a:r>
            <a:endParaRPr sz="16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36234" y="3164993"/>
            <a:ext cx="1898650" cy="790575"/>
          </a:xfrm>
          <a:prstGeom prst="rect">
            <a:avLst/>
          </a:prstGeom>
        </p:spPr>
        <p:txBody>
          <a:bodyPr vert="horz" wrap="square" lIns="0" tIns="151130" rIns="0" bIns="0" rtlCol="0">
            <a:spAutoFit/>
          </a:bodyPr>
          <a:lstStyle/>
          <a:p>
            <a:pPr marL="12700" fontAlgn="auto">
              <a:spcBef>
                <a:spcPts val="1190"/>
              </a:spcBef>
              <a:spcAft>
                <a:spcPts val="0"/>
              </a:spcAft>
            </a:pP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Pulp Fiction</a:t>
            </a:r>
            <a:endParaRPr sz="16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741045" fontAlgn="auto">
              <a:spcBef>
                <a:spcPts val="1095"/>
              </a:spcBef>
              <a:spcAft>
                <a:spcPts val="0"/>
              </a:spcAft>
            </a:pP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12</a:t>
            </a:r>
            <a:r>
              <a:rPr sz="1600" b="1" spc="-7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600" b="1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Monkeys</a:t>
            </a:r>
            <a:endParaRPr sz="16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34811" y="4062349"/>
            <a:ext cx="2237105" cy="73289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19835" fontAlgn="auto">
              <a:spcBef>
                <a:spcPts val="95"/>
              </a:spcBef>
              <a:spcAft>
                <a:spcPts val="0"/>
              </a:spcAft>
            </a:pP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Die Hard</a:t>
            </a:r>
            <a:r>
              <a:rPr sz="1600" b="1" spc="-6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II</a:t>
            </a:r>
            <a:endParaRPr sz="16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fontAlgn="auto">
              <a:spcBef>
                <a:spcPts val="50"/>
              </a:spcBef>
              <a:spcAft>
                <a:spcPts val="0"/>
              </a:spcAft>
            </a:pPr>
            <a:endParaRPr sz="140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12700" fontAlgn="auto">
              <a:spcBef>
                <a:spcPts val="5"/>
              </a:spcBef>
              <a:spcAft>
                <a:spcPts val="0"/>
              </a:spcAft>
            </a:pPr>
            <a:r>
              <a:rPr sz="1600" b="1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The </a:t>
            </a: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Fifth</a:t>
            </a:r>
            <a:r>
              <a:rPr sz="1600" b="1" spc="3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Element</a:t>
            </a:r>
            <a:endParaRPr sz="16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77889" y="2900679"/>
            <a:ext cx="126936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fontAlgn="auto">
              <a:spcBef>
                <a:spcPts val="95"/>
              </a:spcBef>
              <a:spcAft>
                <a:spcPts val="0"/>
              </a:spcAft>
            </a:pPr>
            <a:r>
              <a:rPr sz="1600" b="1" spc="-5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</a:t>
            </a: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rmageddon</a:t>
            </a:r>
            <a:endParaRPr sz="16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139182" y="3311766"/>
            <a:ext cx="250456" cy="2504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144386" y="2408542"/>
            <a:ext cx="250456" cy="2504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552310" y="2927591"/>
            <a:ext cx="250456" cy="2504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880100" y="3691115"/>
            <a:ext cx="250456" cy="2504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928614" y="4517771"/>
            <a:ext cx="250456" cy="2504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099172" y="4093578"/>
            <a:ext cx="250456" cy="2504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223261" y="2510536"/>
            <a:ext cx="2931795" cy="1341755"/>
          </a:xfrm>
          <a:custGeom>
            <a:avLst/>
            <a:gdLst/>
            <a:ahLst/>
            <a:cxnLst/>
            <a:rect l="l" t="t" r="r" b="b"/>
            <a:pathLst>
              <a:path w="2931795" h="1341755">
                <a:moveTo>
                  <a:pt x="107823" y="1202436"/>
                </a:moveTo>
                <a:lnTo>
                  <a:pt x="0" y="1334389"/>
                </a:lnTo>
                <a:lnTo>
                  <a:pt x="170179" y="1341501"/>
                </a:lnTo>
                <a:lnTo>
                  <a:pt x="154063" y="1305559"/>
                </a:lnTo>
                <a:lnTo>
                  <a:pt x="126237" y="1305559"/>
                </a:lnTo>
                <a:lnTo>
                  <a:pt x="105410" y="1259205"/>
                </a:lnTo>
                <a:lnTo>
                  <a:pt x="128605" y="1248783"/>
                </a:lnTo>
                <a:lnTo>
                  <a:pt x="107823" y="1202436"/>
                </a:lnTo>
                <a:close/>
              </a:path>
              <a:path w="2931795" h="1341755">
                <a:moveTo>
                  <a:pt x="128605" y="1248783"/>
                </a:moveTo>
                <a:lnTo>
                  <a:pt x="105410" y="1259205"/>
                </a:lnTo>
                <a:lnTo>
                  <a:pt x="126237" y="1305559"/>
                </a:lnTo>
                <a:lnTo>
                  <a:pt x="149397" y="1295153"/>
                </a:lnTo>
                <a:lnTo>
                  <a:pt x="128605" y="1248783"/>
                </a:lnTo>
                <a:close/>
              </a:path>
              <a:path w="2931795" h="1341755">
                <a:moveTo>
                  <a:pt x="149397" y="1295153"/>
                </a:moveTo>
                <a:lnTo>
                  <a:pt x="126237" y="1305559"/>
                </a:lnTo>
                <a:lnTo>
                  <a:pt x="154063" y="1305559"/>
                </a:lnTo>
                <a:lnTo>
                  <a:pt x="149397" y="1295153"/>
                </a:lnTo>
                <a:close/>
              </a:path>
              <a:path w="2931795" h="1341755">
                <a:moveTo>
                  <a:pt x="151764" y="1238377"/>
                </a:moveTo>
                <a:lnTo>
                  <a:pt x="128605" y="1248783"/>
                </a:lnTo>
                <a:lnTo>
                  <a:pt x="149397" y="1295153"/>
                </a:lnTo>
                <a:lnTo>
                  <a:pt x="172592" y="1284732"/>
                </a:lnTo>
                <a:lnTo>
                  <a:pt x="151764" y="1238377"/>
                </a:lnTo>
                <a:close/>
              </a:path>
              <a:path w="2931795" h="1341755">
                <a:moveTo>
                  <a:pt x="244475" y="1196847"/>
                </a:moveTo>
                <a:lnTo>
                  <a:pt x="198119" y="1217676"/>
                </a:lnTo>
                <a:lnTo>
                  <a:pt x="218948" y="1264031"/>
                </a:lnTo>
                <a:lnTo>
                  <a:pt x="265302" y="1243202"/>
                </a:lnTo>
                <a:lnTo>
                  <a:pt x="244475" y="1196847"/>
                </a:lnTo>
                <a:close/>
              </a:path>
              <a:path w="2931795" h="1341755">
                <a:moveTo>
                  <a:pt x="337185" y="1155191"/>
                </a:moveTo>
                <a:lnTo>
                  <a:pt x="290829" y="1176020"/>
                </a:lnTo>
                <a:lnTo>
                  <a:pt x="311657" y="1222375"/>
                </a:lnTo>
                <a:lnTo>
                  <a:pt x="358013" y="1201546"/>
                </a:lnTo>
                <a:lnTo>
                  <a:pt x="337185" y="1155191"/>
                </a:lnTo>
                <a:close/>
              </a:path>
              <a:path w="2931795" h="1341755">
                <a:moveTo>
                  <a:pt x="429894" y="1113663"/>
                </a:moveTo>
                <a:lnTo>
                  <a:pt x="383539" y="1134364"/>
                </a:lnTo>
                <a:lnTo>
                  <a:pt x="404367" y="1180719"/>
                </a:lnTo>
                <a:lnTo>
                  <a:pt x="450723" y="1160018"/>
                </a:lnTo>
                <a:lnTo>
                  <a:pt x="429894" y="1113663"/>
                </a:lnTo>
                <a:close/>
              </a:path>
              <a:path w="2931795" h="1341755">
                <a:moveTo>
                  <a:pt x="522604" y="1072007"/>
                </a:moveTo>
                <a:lnTo>
                  <a:pt x="476250" y="1092834"/>
                </a:lnTo>
                <a:lnTo>
                  <a:pt x="497077" y="1139189"/>
                </a:lnTo>
                <a:lnTo>
                  <a:pt x="543305" y="1118362"/>
                </a:lnTo>
                <a:lnTo>
                  <a:pt x="522604" y="1072007"/>
                </a:lnTo>
                <a:close/>
              </a:path>
              <a:path w="2931795" h="1341755">
                <a:moveTo>
                  <a:pt x="615314" y="1030351"/>
                </a:moveTo>
                <a:lnTo>
                  <a:pt x="568960" y="1051178"/>
                </a:lnTo>
                <a:lnTo>
                  <a:pt x="589661" y="1097533"/>
                </a:lnTo>
                <a:lnTo>
                  <a:pt x="636015" y="1076706"/>
                </a:lnTo>
                <a:lnTo>
                  <a:pt x="615314" y="1030351"/>
                </a:lnTo>
                <a:close/>
              </a:path>
              <a:path w="2931795" h="1341755">
                <a:moveTo>
                  <a:pt x="707898" y="988821"/>
                </a:moveTo>
                <a:lnTo>
                  <a:pt x="661542" y="1009650"/>
                </a:lnTo>
                <a:lnTo>
                  <a:pt x="682370" y="1055877"/>
                </a:lnTo>
                <a:lnTo>
                  <a:pt x="728726" y="1035176"/>
                </a:lnTo>
                <a:lnTo>
                  <a:pt x="707898" y="988821"/>
                </a:lnTo>
                <a:close/>
              </a:path>
              <a:path w="2931795" h="1341755">
                <a:moveTo>
                  <a:pt x="800607" y="947165"/>
                </a:moveTo>
                <a:lnTo>
                  <a:pt x="754252" y="967994"/>
                </a:lnTo>
                <a:lnTo>
                  <a:pt x="775080" y="1014349"/>
                </a:lnTo>
                <a:lnTo>
                  <a:pt x="821436" y="993520"/>
                </a:lnTo>
                <a:lnTo>
                  <a:pt x="800607" y="947165"/>
                </a:lnTo>
                <a:close/>
              </a:path>
              <a:path w="2931795" h="1341755">
                <a:moveTo>
                  <a:pt x="893317" y="905637"/>
                </a:moveTo>
                <a:lnTo>
                  <a:pt x="846963" y="926338"/>
                </a:lnTo>
                <a:lnTo>
                  <a:pt x="867790" y="972693"/>
                </a:lnTo>
                <a:lnTo>
                  <a:pt x="914145" y="951864"/>
                </a:lnTo>
                <a:lnTo>
                  <a:pt x="893317" y="905637"/>
                </a:lnTo>
                <a:close/>
              </a:path>
              <a:path w="2931795" h="1341755">
                <a:moveTo>
                  <a:pt x="986027" y="863981"/>
                </a:moveTo>
                <a:lnTo>
                  <a:pt x="939673" y="884808"/>
                </a:lnTo>
                <a:lnTo>
                  <a:pt x="960501" y="931163"/>
                </a:lnTo>
                <a:lnTo>
                  <a:pt x="1006855" y="910336"/>
                </a:lnTo>
                <a:lnTo>
                  <a:pt x="986027" y="863981"/>
                </a:lnTo>
                <a:close/>
              </a:path>
              <a:path w="2931795" h="1341755">
                <a:moveTo>
                  <a:pt x="1078738" y="822325"/>
                </a:moveTo>
                <a:lnTo>
                  <a:pt x="1032382" y="843152"/>
                </a:lnTo>
                <a:lnTo>
                  <a:pt x="1053211" y="889507"/>
                </a:lnTo>
                <a:lnTo>
                  <a:pt x="1099565" y="868680"/>
                </a:lnTo>
                <a:lnTo>
                  <a:pt x="1078738" y="822325"/>
                </a:lnTo>
                <a:close/>
              </a:path>
              <a:path w="2931795" h="1341755">
                <a:moveTo>
                  <a:pt x="1171448" y="780795"/>
                </a:moveTo>
                <a:lnTo>
                  <a:pt x="1125092" y="801624"/>
                </a:lnTo>
                <a:lnTo>
                  <a:pt x="1145793" y="847851"/>
                </a:lnTo>
                <a:lnTo>
                  <a:pt x="1192149" y="827151"/>
                </a:lnTo>
                <a:lnTo>
                  <a:pt x="1171448" y="780795"/>
                </a:lnTo>
                <a:close/>
              </a:path>
              <a:path w="2931795" h="1341755">
                <a:moveTo>
                  <a:pt x="1264030" y="739139"/>
                </a:moveTo>
                <a:lnTo>
                  <a:pt x="1217802" y="759968"/>
                </a:lnTo>
                <a:lnTo>
                  <a:pt x="1238503" y="806322"/>
                </a:lnTo>
                <a:lnTo>
                  <a:pt x="1284859" y="785494"/>
                </a:lnTo>
                <a:lnTo>
                  <a:pt x="1264030" y="739139"/>
                </a:lnTo>
                <a:close/>
              </a:path>
              <a:path w="2931795" h="1341755">
                <a:moveTo>
                  <a:pt x="1356740" y="697611"/>
                </a:moveTo>
                <a:lnTo>
                  <a:pt x="1310386" y="718312"/>
                </a:lnTo>
                <a:lnTo>
                  <a:pt x="1331214" y="764666"/>
                </a:lnTo>
                <a:lnTo>
                  <a:pt x="1377568" y="743838"/>
                </a:lnTo>
                <a:lnTo>
                  <a:pt x="1356740" y="697611"/>
                </a:lnTo>
                <a:close/>
              </a:path>
              <a:path w="2931795" h="1341755">
                <a:moveTo>
                  <a:pt x="1449451" y="655955"/>
                </a:moveTo>
                <a:lnTo>
                  <a:pt x="1403095" y="676782"/>
                </a:lnTo>
                <a:lnTo>
                  <a:pt x="1423924" y="723138"/>
                </a:lnTo>
                <a:lnTo>
                  <a:pt x="1470278" y="702309"/>
                </a:lnTo>
                <a:lnTo>
                  <a:pt x="1449451" y="655955"/>
                </a:lnTo>
                <a:close/>
              </a:path>
              <a:path w="2931795" h="1341755">
                <a:moveTo>
                  <a:pt x="1542161" y="614299"/>
                </a:moveTo>
                <a:lnTo>
                  <a:pt x="1495805" y="635126"/>
                </a:lnTo>
                <a:lnTo>
                  <a:pt x="1516634" y="681482"/>
                </a:lnTo>
                <a:lnTo>
                  <a:pt x="1562989" y="660653"/>
                </a:lnTo>
                <a:lnTo>
                  <a:pt x="1542161" y="614299"/>
                </a:lnTo>
                <a:close/>
              </a:path>
              <a:path w="2931795" h="1341755">
                <a:moveTo>
                  <a:pt x="1634870" y="572769"/>
                </a:moveTo>
                <a:lnTo>
                  <a:pt x="1588515" y="593597"/>
                </a:lnTo>
                <a:lnTo>
                  <a:pt x="1609343" y="639826"/>
                </a:lnTo>
                <a:lnTo>
                  <a:pt x="1655699" y="619125"/>
                </a:lnTo>
                <a:lnTo>
                  <a:pt x="1634870" y="572769"/>
                </a:lnTo>
                <a:close/>
              </a:path>
              <a:path w="2931795" h="1341755">
                <a:moveTo>
                  <a:pt x="1727580" y="531113"/>
                </a:moveTo>
                <a:lnTo>
                  <a:pt x="1681226" y="551941"/>
                </a:lnTo>
                <a:lnTo>
                  <a:pt x="1702053" y="598296"/>
                </a:lnTo>
                <a:lnTo>
                  <a:pt x="1748281" y="577469"/>
                </a:lnTo>
                <a:lnTo>
                  <a:pt x="1727580" y="531113"/>
                </a:lnTo>
                <a:close/>
              </a:path>
              <a:path w="2931795" h="1341755">
                <a:moveTo>
                  <a:pt x="1820290" y="489457"/>
                </a:moveTo>
                <a:lnTo>
                  <a:pt x="1773936" y="510286"/>
                </a:lnTo>
                <a:lnTo>
                  <a:pt x="1794637" y="556640"/>
                </a:lnTo>
                <a:lnTo>
                  <a:pt x="1840991" y="535813"/>
                </a:lnTo>
                <a:lnTo>
                  <a:pt x="1820290" y="489457"/>
                </a:lnTo>
                <a:close/>
              </a:path>
              <a:path w="2931795" h="1341755">
                <a:moveTo>
                  <a:pt x="1912874" y="447928"/>
                </a:moveTo>
                <a:lnTo>
                  <a:pt x="1866518" y="468756"/>
                </a:lnTo>
                <a:lnTo>
                  <a:pt x="1887347" y="515112"/>
                </a:lnTo>
                <a:lnTo>
                  <a:pt x="1933702" y="494283"/>
                </a:lnTo>
                <a:lnTo>
                  <a:pt x="1912874" y="447928"/>
                </a:lnTo>
                <a:close/>
              </a:path>
              <a:path w="2931795" h="1341755">
                <a:moveTo>
                  <a:pt x="2005584" y="406272"/>
                </a:moveTo>
                <a:lnTo>
                  <a:pt x="1959228" y="427100"/>
                </a:lnTo>
                <a:lnTo>
                  <a:pt x="1980056" y="473456"/>
                </a:lnTo>
                <a:lnTo>
                  <a:pt x="2026412" y="452627"/>
                </a:lnTo>
                <a:lnTo>
                  <a:pt x="2005584" y="406272"/>
                </a:lnTo>
                <a:close/>
              </a:path>
              <a:path w="2931795" h="1341755">
                <a:moveTo>
                  <a:pt x="2098293" y="364744"/>
                </a:moveTo>
                <a:lnTo>
                  <a:pt x="2051939" y="385444"/>
                </a:lnTo>
                <a:lnTo>
                  <a:pt x="2072766" y="431800"/>
                </a:lnTo>
                <a:lnTo>
                  <a:pt x="2119122" y="411099"/>
                </a:lnTo>
                <a:lnTo>
                  <a:pt x="2098293" y="364744"/>
                </a:lnTo>
                <a:close/>
              </a:path>
              <a:path w="2931795" h="1341755">
                <a:moveTo>
                  <a:pt x="2191004" y="323088"/>
                </a:moveTo>
                <a:lnTo>
                  <a:pt x="2144649" y="343915"/>
                </a:lnTo>
                <a:lnTo>
                  <a:pt x="2165477" y="390270"/>
                </a:lnTo>
                <a:lnTo>
                  <a:pt x="2211831" y="369443"/>
                </a:lnTo>
                <a:lnTo>
                  <a:pt x="2191004" y="323088"/>
                </a:lnTo>
                <a:close/>
              </a:path>
              <a:path w="2931795" h="1341755">
                <a:moveTo>
                  <a:pt x="2283714" y="281431"/>
                </a:moveTo>
                <a:lnTo>
                  <a:pt x="2237359" y="302259"/>
                </a:lnTo>
                <a:lnTo>
                  <a:pt x="2258187" y="348614"/>
                </a:lnTo>
                <a:lnTo>
                  <a:pt x="2304541" y="327787"/>
                </a:lnTo>
                <a:lnTo>
                  <a:pt x="2283714" y="281431"/>
                </a:lnTo>
                <a:close/>
              </a:path>
              <a:path w="2931795" h="1341755">
                <a:moveTo>
                  <a:pt x="2376424" y="239902"/>
                </a:moveTo>
                <a:lnTo>
                  <a:pt x="2330068" y="260731"/>
                </a:lnTo>
                <a:lnTo>
                  <a:pt x="2350769" y="307086"/>
                </a:lnTo>
                <a:lnTo>
                  <a:pt x="2397125" y="286257"/>
                </a:lnTo>
                <a:lnTo>
                  <a:pt x="2376424" y="239902"/>
                </a:lnTo>
                <a:close/>
              </a:path>
              <a:path w="2931795" h="1341755">
                <a:moveTo>
                  <a:pt x="2469006" y="198247"/>
                </a:moveTo>
                <a:lnTo>
                  <a:pt x="2422779" y="219075"/>
                </a:lnTo>
                <a:lnTo>
                  <a:pt x="2443479" y="265430"/>
                </a:lnTo>
                <a:lnTo>
                  <a:pt x="2489835" y="244601"/>
                </a:lnTo>
                <a:lnTo>
                  <a:pt x="2469006" y="198247"/>
                </a:lnTo>
                <a:close/>
              </a:path>
              <a:path w="2931795" h="1341755">
                <a:moveTo>
                  <a:pt x="2561716" y="156717"/>
                </a:moveTo>
                <a:lnTo>
                  <a:pt x="2515362" y="177418"/>
                </a:lnTo>
                <a:lnTo>
                  <a:pt x="2536190" y="223774"/>
                </a:lnTo>
                <a:lnTo>
                  <a:pt x="2582544" y="203073"/>
                </a:lnTo>
                <a:lnTo>
                  <a:pt x="2561716" y="156717"/>
                </a:lnTo>
                <a:close/>
              </a:path>
              <a:path w="2931795" h="1341755">
                <a:moveTo>
                  <a:pt x="2654427" y="115062"/>
                </a:moveTo>
                <a:lnTo>
                  <a:pt x="2608072" y="135889"/>
                </a:lnTo>
                <a:lnTo>
                  <a:pt x="2628900" y="182244"/>
                </a:lnTo>
                <a:lnTo>
                  <a:pt x="2675254" y="161416"/>
                </a:lnTo>
                <a:lnTo>
                  <a:pt x="2654427" y="115062"/>
                </a:lnTo>
                <a:close/>
              </a:path>
              <a:path w="2931795" h="1341755">
                <a:moveTo>
                  <a:pt x="2747137" y="73405"/>
                </a:moveTo>
                <a:lnTo>
                  <a:pt x="2700781" y="94234"/>
                </a:lnTo>
                <a:lnTo>
                  <a:pt x="2721610" y="140588"/>
                </a:lnTo>
                <a:lnTo>
                  <a:pt x="2767965" y="119761"/>
                </a:lnTo>
                <a:lnTo>
                  <a:pt x="2747137" y="73405"/>
                </a:lnTo>
                <a:close/>
              </a:path>
              <a:path w="2931795" h="1341755">
                <a:moveTo>
                  <a:pt x="2839847" y="31876"/>
                </a:moveTo>
                <a:lnTo>
                  <a:pt x="2793491" y="52704"/>
                </a:lnTo>
                <a:lnTo>
                  <a:pt x="2814319" y="99060"/>
                </a:lnTo>
                <a:lnTo>
                  <a:pt x="2860675" y="78231"/>
                </a:lnTo>
                <a:lnTo>
                  <a:pt x="2839847" y="31876"/>
                </a:lnTo>
                <a:close/>
              </a:path>
              <a:path w="2931795" h="1341755">
                <a:moveTo>
                  <a:pt x="2910713" y="0"/>
                </a:moveTo>
                <a:lnTo>
                  <a:pt x="2886202" y="11049"/>
                </a:lnTo>
                <a:lnTo>
                  <a:pt x="2907029" y="57403"/>
                </a:lnTo>
                <a:lnTo>
                  <a:pt x="2931414" y="46354"/>
                </a:lnTo>
                <a:lnTo>
                  <a:pt x="291071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5" name="object 15"/>
          <p:cNvGraphicFramePr>
            <a:graphicFrameLocks noGrp="1"/>
          </p:cNvGraphicFramePr>
          <p:nvPr/>
        </p:nvGraphicFramePr>
        <p:xfrm>
          <a:off x="1135380" y="3816324"/>
          <a:ext cx="3468370" cy="1676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68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20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665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segment1.m4s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0665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segment2.m4s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0665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segment3.m4s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97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5430">
                <a:tc>
                  <a:txBody>
                    <a:bodyPr/>
                    <a:lstStyle/>
                    <a:p>
                      <a:pPr algn="ctr">
                        <a:lnSpc>
                          <a:spcPts val="1925"/>
                        </a:lnSpc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segment4.m4s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object 16"/>
          <p:cNvSpPr txBox="1"/>
          <p:nvPr/>
        </p:nvSpPr>
        <p:spPr>
          <a:xfrm>
            <a:off x="2002663" y="3258819"/>
            <a:ext cx="1470660" cy="47625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82550" marR="5080" indent="-70485" fontAlgn="auto">
              <a:lnSpc>
                <a:spcPts val="1630"/>
              </a:lnSpc>
              <a:spcBef>
                <a:spcPts val="390"/>
              </a:spcBef>
              <a:spcAft>
                <a:spcPts val="0"/>
              </a:spcAft>
            </a:pPr>
            <a:r>
              <a:rPr sz="1600" b="1" spc="-1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video </a:t>
            </a: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stored in  segment-files</a:t>
            </a:r>
            <a:endParaRPr sz="16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37236" y="1897583"/>
            <a:ext cx="517525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fontAlgn="auto">
              <a:spcBef>
                <a:spcPts val="105"/>
              </a:spcBef>
              <a:spcAft>
                <a:spcPts val="0"/>
              </a:spcAft>
            </a:pPr>
            <a:r>
              <a:rPr b="1" dirty="0">
                <a:solidFill>
                  <a:srgbClr val="FF5757"/>
                </a:solidFill>
                <a:latin typeface="Arial"/>
                <a:ea typeface="+mn-ea"/>
                <a:cs typeface="Arial"/>
              </a:rPr>
              <a:t>MPEG-DASH</a:t>
            </a:r>
            <a:r>
              <a:rPr b="1" spc="-20" dirty="0">
                <a:solidFill>
                  <a:srgbClr val="FF5757"/>
                </a:solidFill>
                <a:latin typeface="Arial"/>
                <a:ea typeface="+mn-ea"/>
                <a:cs typeface="Arial"/>
              </a:rPr>
              <a:t> </a:t>
            </a:r>
            <a:r>
              <a:rPr b="1" dirty="0">
                <a:solidFill>
                  <a:srgbClr val="FF5757"/>
                </a:solidFill>
                <a:latin typeface="Arial"/>
                <a:ea typeface="+mn-ea"/>
                <a:cs typeface="Arial"/>
              </a:rPr>
              <a:t>standard</a:t>
            </a: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widely adopted by Netflix, </a:t>
            </a:r>
            <a:r>
              <a:rPr b="1" spc="-3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YouTube,</a:t>
            </a:r>
            <a:r>
              <a:rPr b="1" spc="-204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others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525646" y="1418082"/>
            <a:ext cx="4618355" cy="2234565"/>
          </a:xfrm>
          <a:custGeom>
            <a:avLst/>
            <a:gdLst/>
            <a:ahLst/>
            <a:cxnLst/>
            <a:rect l="l" t="t" r="r" b="b"/>
            <a:pathLst>
              <a:path w="4618355" h="2234565">
                <a:moveTo>
                  <a:pt x="0" y="2234184"/>
                </a:moveTo>
                <a:lnTo>
                  <a:pt x="2393060" y="0"/>
                </a:lnTo>
                <a:lnTo>
                  <a:pt x="4618354" y="2077665"/>
                </a:lnTo>
              </a:path>
            </a:pathLst>
          </a:custGeom>
          <a:ln w="920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525646" y="3652267"/>
            <a:ext cx="4618355" cy="2234565"/>
          </a:xfrm>
          <a:custGeom>
            <a:avLst/>
            <a:gdLst/>
            <a:ahLst/>
            <a:cxnLst/>
            <a:rect l="l" t="t" r="r" b="b"/>
            <a:pathLst>
              <a:path w="4618355" h="2234565">
                <a:moveTo>
                  <a:pt x="4618354" y="156518"/>
                </a:moveTo>
                <a:lnTo>
                  <a:pt x="2393060" y="2234184"/>
                </a:lnTo>
                <a:lnTo>
                  <a:pt x="0" y="0"/>
                </a:lnTo>
              </a:path>
            </a:pathLst>
          </a:custGeom>
          <a:ln w="920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-22" y="857251"/>
            <a:ext cx="9144000" cy="546735"/>
          </a:xfrm>
          <a:prstGeom prst="rect">
            <a:avLst/>
          </a:prstGeom>
          <a:solidFill>
            <a:srgbClr val="EAEAEA"/>
          </a:solidFill>
        </p:spPr>
        <p:txBody>
          <a:bodyPr vert="horz" wrap="square" lIns="0" tIns="37465" rIns="0" bIns="0" rtlCol="0">
            <a:spAutoFit/>
          </a:bodyPr>
          <a:lstStyle/>
          <a:p>
            <a:pPr marL="91440">
              <a:spcBef>
                <a:spcPts val="295"/>
              </a:spcBef>
            </a:pPr>
            <a:r>
              <a:rPr spc="-5" dirty="0"/>
              <a:t>Video representation </a:t>
            </a:r>
            <a:r>
              <a:rPr dirty="0"/>
              <a:t>on</a:t>
            </a:r>
            <a:r>
              <a:rPr spc="-50" dirty="0"/>
              <a:t> </a:t>
            </a:r>
            <a:r>
              <a:rPr dirty="0"/>
              <a:t>server</a:t>
            </a: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dirty="0">
                <a:ea typeface="+mn-ea"/>
              </a:rPr>
              <a:pPr marL="25400" fontAlgn="auto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</a:pPr>
              <a:t>65</a:t>
            </a:fld>
            <a:endParaRPr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751514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79541" y="2375280"/>
            <a:ext cx="86042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fontAlgn="auto">
              <a:spcBef>
                <a:spcPts val="95"/>
              </a:spcBef>
              <a:spcAft>
                <a:spcPts val="0"/>
              </a:spcAft>
            </a:pP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Die</a:t>
            </a:r>
            <a:r>
              <a:rPr sz="1600" b="1" spc="-6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Hard</a:t>
            </a:r>
            <a:endParaRPr sz="16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36234" y="3164993"/>
            <a:ext cx="1898650" cy="790575"/>
          </a:xfrm>
          <a:prstGeom prst="rect">
            <a:avLst/>
          </a:prstGeom>
        </p:spPr>
        <p:txBody>
          <a:bodyPr vert="horz" wrap="square" lIns="0" tIns="151130" rIns="0" bIns="0" rtlCol="0">
            <a:spAutoFit/>
          </a:bodyPr>
          <a:lstStyle/>
          <a:p>
            <a:pPr marL="12700" fontAlgn="auto">
              <a:spcBef>
                <a:spcPts val="1190"/>
              </a:spcBef>
              <a:spcAft>
                <a:spcPts val="0"/>
              </a:spcAft>
            </a:pP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Pulp Fiction</a:t>
            </a:r>
            <a:endParaRPr sz="16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741045" fontAlgn="auto">
              <a:spcBef>
                <a:spcPts val="1095"/>
              </a:spcBef>
              <a:spcAft>
                <a:spcPts val="0"/>
              </a:spcAft>
            </a:pP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12</a:t>
            </a:r>
            <a:r>
              <a:rPr sz="1600" b="1" spc="-7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600" b="1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Monkeys</a:t>
            </a:r>
            <a:endParaRPr sz="16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34811" y="4062349"/>
            <a:ext cx="2237105" cy="73289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19835" fontAlgn="auto">
              <a:spcBef>
                <a:spcPts val="95"/>
              </a:spcBef>
              <a:spcAft>
                <a:spcPts val="0"/>
              </a:spcAft>
            </a:pP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Die Hard</a:t>
            </a:r>
            <a:r>
              <a:rPr sz="1600" b="1" spc="-6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II</a:t>
            </a:r>
            <a:endParaRPr sz="16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fontAlgn="auto">
              <a:spcBef>
                <a:spcPts val="50"/>
              </a:spcBef>
              <a:spcAft>
                <a:spcPts val="0"/>
              </a:spcAft>
            </a:pPr>
            <a:endParaRPr sz="140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12700" fontAlgn="auto">
              <a:spcBef>
                <a:spcPts val="5"/>
              </a:spcBef>
              <a:spcAft>
                <a:spcPts val="0"/>
              </a:spcAft>
            </a:pPr>
            <a:r>
              <a:rPr sz="1600" b="1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The </a:t>
            </a: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Fifth</a:t>
            </a:r>
            <a:r>
              <a:rPr sz="1600" b="1" spc="3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Element</a:t>
            </a:r>
            <a:endParaRPr sz="16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77889" y="2900679"/>
            <a:ext cx="126936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fontAlgn="auto">
              <a:spcBef>
                <a:spcPts val="95"/>
              </a:spcBef>
              <a:spcAft>
                <a:spcPts val="0"/>
              </a:spcAft>
            </a:pPr>
            <a:r>
              <a:rPr sz="1600" b="1" spc="-5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</a:t>
            </a: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rmageddon</a:t>
            </a:r>
            <a:endParaRPr sz="16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139182" y="3311766"/>
            <a:ext cx="250456" cy="2504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144386" y="2408542"/>
            <a:ext cx="250456" cy="2504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552310" y="2927591"/>
            <a:ext cx="250456" cy="2504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880100" y="3691115"/>
            <a:ext cx="250456" cy="2504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928614" y="4517771"/>
            <a:ext cx="250456" cy="2504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099172" y="4093578"/>
            <a:ext cx="250456" cy="2504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223261" y="2510536"/>
            <a:ext cx="2931795" cy="1341755"/>
          </a:xfrm>
          <a:custGeom>
            <a:avLst/>
            <a:gdLst/>
            <a:ahLst/>
            <a:cxnLst/>
            <a:rect l="l" t="t" r="r" b="b"/>
            <a:pathLst>
              <a:path w="2931795" h="1341755">
                <a:moveTo>
                  <a:pt x="107823" y="1202436"/>
                </a:moveTo>
                <a:lnTo>
                  <a:pt x="0" y="1334389"/>
                </a:lnTo>
                <a:lnTo>
                  <a:pt x="170179" y="1341501"/>
                </a:lnTo>
                <a:lnTo>
                  <a:pt x="154063" y="1305559"/>
                </a:lnTo>
                <a:lnTo>
                  <a:pt x="126237" y="1305559"/>
                </a:lnTo>
                <a:lnTo>
                  <a:pt x="105410" y="1259205"/>
                </a:lnTo>
                <a:lnTo>
                  <a:pt x="128605" y="1248783"/>
                </a:lnTo>
                <a:lnTo>
                  <a:pt x="107823" y="1202436"/>
                </a:lnTo>
                <a:close/>
              </a:path>
              <a:path w="2931795" h="1341755">
                <a:moveTo>
                  <a:pt x="128605" y="1248783"/>
                </a:moveTo>
                <a:lnTo>
                  <a:pt x="105410" y="1259205"/>
                </a:lnTo>
                <a:lnTo>
                  <a:pt x="126237" y="1305559"/>
                </a:lnTo>
                <a:lnTo>
                  <a:pt x="149397" y="1295153"/>
                </a:lnTo>
                <a:lnTo>
                  <a:pt x="128605" y="1248783"/>
                </a:lnTo>
                <a:close/>
              </a:path>
              <a:path w="2931795" h="1341755">
                <a:moveTo>
                  <a:pt x="149397" y="1295153"/>
                </a:moveTo>
                <a:lnTo>
                  <a:pt x="126237" y="1305559"/>
                </a:lnTo>
                <a:lnTo>
                  <a:pt x="154063" y="1305559"/>
                </a:lnTo>
                <a:lnTo>
                  <a:pt x="149397" y="1295153"/>
                </a:lnTo>
                <a:close/>
              </a:path>
              <a:path w="2931795" h="1341755">
                <a:moveTo>
                  <a:pt x="151764" y="1238377"/>
                </a:moveTo>
                <a:lnTo>
                  <a:pt x="128605" y="1248783"/>
                </a:lnTo>
                <a:lnTo>
                  <a:pt x="149397" y="1295153"/>
                </a:lnTo>
                <a:lnTo>
                  <a:pt x="172592" y="1284732"/>
                </a:lnTo>
                <a:lnTo>
                  <a:pt x="151764" y="1238377"/>
                </a:lnTo>
                <a:close/>
              </a:path>
              <a:path w="2931795" h="1341755">
                <a:moveTo>
                  <a:pt x="244475" y="1196847"/>
                </a:moveTo>
                <a:lnTo>
                  <a:pt x="198119" y="1217676"/>
                </a:lnTo>
                <a:lnTo>
                  <a:pt x="218948" y="1264031"/>
                </a:lnTo>
                <a:lnTo>
                  <a:pt x="265302" y="1243202"/>
                </a:lnTo>
                <a:lnTo>
                  <a:pt x="244475" y="1196847"/>
                </a:lnTo>
                <a:close/>
              </a:path>
              <a:path w="2931795" h="1341755">
                <a:moveTo>
                  <a:pt x="337185" y="1155191"/>
                </a:moveTo>
                <a:lnTo>
                  <a:pt x="290829" y="1176020"/>
                </a:lnTo>
                <a:lnTo>
                  <a:pt x="311657" y="1222375"/>
                </a:lnTo>
                <a:lnTo>
                  <a:pt x="358013" y="1201546"/>
                </a:lnTo>
                <a:lnTo>
                  <a:pt x="337185" y="1155191"/>
                </a:lnTo>
                <a:close/>
              </a:path>
              <a:path w="2931795" h="1341755">
                <a:moveTo>
                  <a:pt x="429894" y="1113663"/>
                </a:moveTo>
                <a:lnTo>
                  <a:pt x="383539" y="1134364"/>
                </a:lnTo>
                <a:lnTo>
                  <a:pt x="404367" y="1180719"/>
                </a:lnTo>
                <a:lnTo>
                  <a:pt x="450723" y="1160018"/>
                </a:lnTo>
                <a:lnTo>
                  <a:pt x="429894" y="1113663"/>
                </a:lnTo>
                <a:close/>
              </a:path>
              <a:path w="2931795" h="1341755">
                <a:moveTo>
                  <a:pt x="522604" y="1072007"/>
                </a:moveTo>
                <a:lnTo>
                  <a:pt x="476250" y="1092834"/>
                </a:lnTo>
                <a:lnTo>
                  <a:pt x="497077" y="1139189"/>
                </a:lnTo>
                <a:lnTo>
                  <a:pt x="543305" y="1118362"/>
                </a:lnTo>
                <a:lnTo>
                  <a:pt x="522604" y="1072007"/>
                </a:lnTo>
                <a:close/>
              </a:path>
              <a:path w="2931795" h="1341755">
                <a:moveTo>
                  <a:pt x="615314" y="1030351"/>
                </a:moveTo>
                <a:lnTo>
                  <a:pt x="568960" y="1051178"/>
                </a:lnTo>
                <a:lnTo>
                  <a:pt x="589661" y="1097533"/>
                </a:lnTo>
                <a:lnTo>
                  <a:pt x="636015" y="1076706"/>
                </a:lnTo>
                <a:lnTo>
                  <a:pt x="615314" y="1030351"/>
                </a:lnTo>
                <a:close/>
              </a:path>
              <a:path w="2931795" h="1341755">
                <a:moveTo>
                  <a:pt x="707898" y="988821"/>
                </a:moveTo>
                <a:lnTo>
                  <a:pt x="661542" y="1009650"/>
                </a:lnTo>
                <a:lnTo>
                  <a:pt x="682370" y="1055877"/>
                </a:lnTo>
                <a:lnTo>
                  <a:pt x="728726" y="1035176"/>
                </a:lnTo>
                <a:lnTo>
                  <a:pt x="707898" y="988821"/>
                </a:lnTo>
                <a:close/>
              </a:path>
              <a:path w="2931795" h="1341755">
                <a:moveTo>
                  <a:pt x="800607" y="947165"/>
                </a:moveTo>
                <a:lnTo>
                  <a:pt x="754252" y="967994"/>
                </a:lnTo>
                <a:lnTo>
                  <a:pt x="775080" y="1014349"/>
                </a:lnTo>
                <a:lnTo>
                  <a:pt x="821436" y="993520"/>
                </a:lnTo>
                <a:lnTo>
                  <a:pt x="800607" y="947165"/>
                </a:lnTo>
                <a:close/>
              </a:path>
              <a:path w="2931795" h="1341755">
                <a:moveTo>
                  <a:pt x="893317" y="905637"/>
                </a:moveTo>
                <a:lnTo>
                  <a:pt x="846963" y="926338"/>
                </a:lnTo>
                <a:lnTo>
                  <a:pt x="867790" y="972693"/>
                </a:lnTo>
                <a:lnTo>
                  <a:pt x="914145" y="951864"/>
                </a:lnTo>
                <a:lnTo>
                  <a:pt x="893317" y="905637"/>
                </a:lnTo>
                <a:close/>
              </a:path>
              <a:path w="2931795" h="1341755">
                <a:moveTo>
                  <a:pt x="986027" y="863981"/>
                </a:moveTo>
                <a:lnTo>
                  <a:pt x="939673" y="884808"/>
                </a:lnTo>
                <a:lnTo>
                  <a:pt x="960501" y="931163"/>
                </a:lnTo>
                <a:lnTo>
                  <a:pt x="1006855" y="910336"/>
                </a:lnTo>
                <a:lnTo>
                  <a:pt x="986027" y="863981"/>
                </a:lnTo>
                <a:close/>
              </a:path>
              <a:path w="2931795" h="1341755">
                <a:moveTo>
                  <a:pt x="1078738" y="822325"/>
                </a:moveTo>
                <a:lnTo>
                  <a:pt x="1032382" y="843152"/>
                </a:lnTo>
                <a:lnTo>
                  <a:pt x="1053211" y="889507"/>
                </a:lnTo>
                <a:lnTo>
                  <a:pt x="1099565" y="868680"/>
                </a:lnTo>
                <a:lnTo>
                  <a:pt x="1078738" y="822325"/>
                </a:lnTo>
                <a:close/>
              </a:path>
              <a:path w="2931795" h="1341755">
                <a:moveTo>
                  <a:pt x="1171448" y="780795"/>
                </a:moveTo>
                <a:lnTo>
                  <a:pt x="1125092" y="801624"/>
                </a:lnTo>
                <a:lnTo>
                  <a:pt x="1145793" y="847851"/>
                </a:lnTo>
                <a:lnTo>
                  <a:pt x="1192149" y="827151"/>
                </a:lnTo>
                <a:lnTo>
                  <a:pt x="1171448" y="780795"/>
                </a:lnTo>
                <a:close/>
              </a:path>
              <a:path w="2931795" h="1341755">
                <a:moveTo>
                  <a:pt x="1264030" y="739139"/>
                </a:moveTo>
                <a:lnTo>
                  <a:pt x="1217802" y="759968"/>
                </a:lnTo>
                <a:lnTo>
                  <a:pt x="1238503" y="806322"/>
                </a:lnTo>
                <a:lnTo>
                  <a:pt x="1284859" y="785494"/>
                </a:lnTo>
                <a:lnTo>
                  <a:pt x="1264030" y="739139"/>
                </a:lnTo>
                <a:close/>
              </a:path>
              <a:path w="2931795" h="1341755">
                <a:moveTo>
                  <a:pt x="1356740" y="697611"/>
                </a:moveTo>
                <a:lnTo>
                  <a:pt x="1310386" y="718312"/>
                </a:lnTo>
                <a:lnTo>
                  <a:pt x="1331214" y="764666"/>
                </a:lnTo>
                <a:lnTo>
                  <a:pt x="1377568" y="743838"/>
                </a:lnTo>
                <a:lnTo>
                  <a:pt x="1356740" y="697611"/>
                </a:lnTo>
                <a:close/>
              </a:path>
              <a:path w="2931795" h="1341755">
                <a:moveTo>
                  <a:pt x="1449451" y="655955"/>
                </a:moveTo>
                <a:lnTo>
                  <a:pt x="1403095" y="676782"/>
                </a:lnTo>
                <a:lnTo>
                  <a:pt x="1423924" y="723138"/>
                </a:lnTo>
                <a:lnTo>
                  <a:pt x="1470278" y="702309"/>
                </a:lnTo>
                <a:lnTo>
                  <a:pt x="1449451" y="655955"/>
                </a:lnTo>
                <a:close/>
              </a:path>
              <a:path w="2931795" h="1341755">
                <a:moveTo>
                  <a:pt x="1542161" y="614299"/>
                </a:moveTo>
                <a:lnTo>
                  <a:pt x="1495805" y="635126"/>
                </a:lnTo>
                <a:lnTo>
                  <a:pt x="1516634" y="681482"/>
                </a:lnTo>
                <a:lnTo>
                  <a:pt x="1562989" y="660653"/>
                </a:lnTo>
                <a:lnTo>
                  <a:pt x="1542161" y="614299"/>
                </a:lnTo>
                <a:close/>
              </a:path>
              <a:path w="2931795" h="1341755">
                <a:moveTo>
                  <a:pt x="1634870" y="572769"/>
                </a:moveTo>
                <a:lnTo>
                  <a:pt x="1588515" y="593597"/>
                </a:lnTo>
                <a:lnTo>
                  <a:pt x="1609343" y="639826"/>
                </a:lnTo>
                <a:lnTo>
                  <a:pt x="1655699" y="619125"/>
                </a:lnTo>
                <a:lnTo>
                  <a:pt x="1634870" y="572769"/>
                </a:lnTo>
                <a:close/>
              </a:path>
              <a:path w="2931795" h="1341755">
                <a:moveTo>
                  <a:pt x="1727580" y="531113"/>
                </a:moveTo>
                <a:lnTo>
                  <a:pt x="1681226" y="551941"/>
                </a:lnTo>
                <a:lnTo>
                  <a:pt x="1702053" y="598296"/>
                </a:lnTo>
                <a:lnTo>
                  <a:pt x="1748281" y="577469"/>
                </a:lnTo>
                <a:lnTo>
                  <a:pt x="1727580" y="531113"/>
                </a:lnTo>
                <a:close/>
              </a:path>
              <a:path w="2931795" h="1341755">
                <a:moveTo>
                  <a:pt x="1820290" y="489457"/>
                </a:moveTo>
                <a:lnTo>
                  <a:pt x="1773936" y="510286"/>
                </a:lnTo>
                <a:lnTo>
                  <a:pt x="1794637" y="556640"/>
                </a:lnTo>
                <a:lnTo>
                  <a:pt x="1840991" y="535813"/>
                </a:lnTo>
                <a:lnTo>
                  <a:pt x="1820290" y="489457"/>
                </a:lnTo>
                <a:close/>
              </a:path>
              <a:path w="2931795" h="1341755">
                <a:moveTo>
                  <a:pt x="1912874" y="447928"/>
                </a:moveTo>
                <a:lnTo>
                  <a:pt x="1866518" y="468756"/>
                </a:lnTo>
                <a:lnTo>
                  <a:pt x="1887347" y="515112"/>
                </a:lnTo>
                <a:lnTo>
                  <a:pt x="1933702" y="494283"/>
                </a:lnTo>
                <a:lnTo>
                  <a:pt x="1912874" y="447928"/>
                </a:lnTo>
                <a:close/>
              </a:path>
              <a:path w="2931795" h="1341755">
                <a:moveTo>
                  <a:pt x="2005584" y="406272"/>
                </a:moveTo>
                <a:lnTo>
                  <a:pt x="1959228" y="427100"/>
                </a:lnTo>
                <a:lnTo>
                  <a:pt x="1980056" y="473456"/>
                </a:lnTo>
                <a:lnTo>
                  <a:pt x="2026412" y="452627"/>
                </a:lnTo>
                <a:lnTo>
                  <a:pt x="2005584" y="406272"/>
                </a:lnTo>
                <a:close/>
              </a:path>
              <a:path w="2931795" h="1341755">
                <a:moveTo>
                  <a:pt x="2098293" y="364744"/>
                </a:moveTo>
                <a:lnTo>
                  <a:pt x="2051939" y="385444"/>
                </a:lnTo>
                <a:lnTo>
                  <a:pt x="2072766" y="431800"/>
                </a:lnTo>
                <a:lnTo>
                  <a:pt x="2119122" y="411099"/>
                </a:lnTo>
                <a:lnTo>
                  <a:pt x="2098293" y="364744"/>
                </a:lnTo>
                <a:close/>
              </a:path>
              <a:path w="2931795" h="1341755">
                <a:moveTo>
                  <a:pt x="2191004" y="323088"/>
                </a:moveTo>
                <a:lnTo>
                  <a:pt x="2144649" y="343915"/>
                </a:lnTo>
                <a:lnTo>
                  <a:pt x="2165477" y="390270"/>
                </a:lnTo>
                <a:lnTo>
                  <a:pt x="2211831" y="369443"/>
                </a:lnTo>
                <a:lnTo>
                  <a:pt x="2191004" y="323088"/>
                </a:lnTo>
                <a:close/>
              </a:path>
              <a:path w="2931795" h="1341755">
                <a:moveTo>
                  <a:pt x="2283714" y="281431"/>
                </a:moveTo>
                <a:lnTo>
                  <a:pt x="2237359" y="302259"/>
                </a:lnTo>
                <a:lnTo>
                  <a:pt x="2258187" y="348614"/>
                </a:lnTo>
                <a:lnTo>
                  <a:pt x="2304541" y="327787"/>
                </a:lnTo>
                <a:lnTo>
                  <a:pt x="2283714" y="281431"/>
                </a:lnTo>
                <a:close/>
              </a:path>
              <a:path w="2931795" h="1341755">
                <a:moveTo>
                  <a:pt x="2376424" y="239902"/>
                </a:moveTo>
                <a:lnTo>
                  <a:pt x="2330068" y="260731"/>
                </a:lnTo>
                <a:lnTo>
                  <a:pt x="2350769" y="307086"/>
                </a:lnTo>
                <a:lnTo>
                  <a:pt x="2397125" y="286257"/>
                </a:lnTo>
                <a:lnTo>
                  <a:pt x="2376424" y="239902"/>
                </a:lnTo>
                <a:close/>
              </a:path>
              <a:path w="2931795" h="1341755">
                <a:moveTo>
                  <a:pt x="2469006" y="198247"/>
                </a:moveTo>
                <a:lnTo>
                  <a:pt x="2422779" y="219075"/>
                </a:lnTo>
                <a:lnTo>
                  <a:pt x="2443479" y="265430"/>
                </a:lnTo>
                <a:lnTo>
                  <a:pt x="2489835" y="244601"/>
                </a:lnTo>
                <a:lnTo>
                  <a:pt x="2469006" y="198247"/>
                </a:lnTo>
                <a:close/>
              </a:path>
              <a:path w="2931795" h="1341755">
                <a:moveTo>
                  <a:pt x="2561716" y="156717"/>
                </a:moveTo>
                <a:lnTo>
                  <a:pt x="2515362" y="177418"/>
                </a:lnTo>
                <a:lnTo>
                  <a:pt x="2536190" y="223774"/>
                </a:lnTo>
                <a:lnTo>
                  <a:pt x="2582544" y="203073"/>
                </a:lnTo>
                <a:lnTo>
                  <a:pt x="2561716" y="156717"/>
                </a:lnTo>
                <a:close/>
              </a:path>
              <a:path w="2931795" h="1341755">
                <a:moveTo>
                  <a:pt x="2654427" y="115062"/>
                </a:moveTo>
                <a:lnTo>
                  <a:pt x="2608072" y="135889"/>
                </a:lnTo>
                <a:lnTo>
                  <a:pt x="2628900" y="182244"/>
                </a:lnTo>
                <a:lnTo>
                  <a:pt x="2675254" y="161416"/>
                </a:lnTo>
                <a:lnTo>
                  <a:pt x="2654427" y="115062"/>
                </a:lnTo>
                <a:close/>
              </a:path>
              <a:path w="2931795" h="1341755">
                <a:moveTo>
                  <a:pt x="2747137" y="73405"/>
                </a:moveTo>
                <a:lnTo>
                  <a:pt x="2700781" y="94234"/>
                </a:lnTo>
                <a:lnTo>
                  <a:pt x="2721610" y="140588"/>
                </a:lnTo>
                <a:lnTo>
                  <a:pt x="2767965" y="119761"/>
                </a:lnTo>
                <a:lnTo>
                  <a:pt x="2747137" y="73405"/>
                </a:lnTo>
                <a:close/>
              </a:path>
              <a:path w="2931795" h="1341755">
                <a:moveTo>
                  <a:pt x="2839847" y="31876"/>
                </a:moveTo>
                <a:lnTo>
                  <a:pt x="2793491" y="52704"/>
                </a:lnTo>
                <a:lnTo>
                  <a:pt x="2814319" y="99060"/>
                </a:lnTo>
                <a:lnTo>
                  <a:pt x="2860675" y="78231"/>
                </a:lnTo>
                <a:lnTo>
                  <a:pt x="2839847" y="31876"/>
                </a:lnTo>
                <a:close/>
              </a:path>
              <a:path w="2931795" h="1341755">
                <a:moveTo>
                  <a:pt x="2910713" y="0"/>
                </a:moveTo>
                <a:lnTo>
                  <a:pt x="2886202" y="11049"/>
                </a:lnTo>
                <a:lnTo>
                  <a:pt x="2907029" y="57403"/>
                </a:lnTo>
                <a:lnTo>
                  <a:pt x="2931414" y="46354"/>
                </a:lnTo>
                <a:lnTo>
                  <a:pt x="291071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002663" y="3258819"/>
            <a:ext cx="1470660" cy="47625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82550" marR="5080" indent="-70485" fontAlgn="auto">
              <a:lnSpc>
                <a:spcPts val="1630"/>
              </a:lnSpc>
              <a:spcBef>
                <a:spcPts val="390"/>
              </a:spcBef>
              <a:spcAft>
                <a:spcPts val="0"/>
              </a:spcAft>
            </a:pPr>
            <a:r>
              <a:rPr sz="1600" b="1" spc="-1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video </a:t>
            </a: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stored in  segment-files</a:t>
            </a:r>
            <a:endParaRPr sz="16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4213" y="3039363"/>
            <a:ext cx="1413510" cy="6832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1295" fontAlgn="auto">
              <a:lnSpc>
                <a:spcPts val="1775"/>
              </a:lnSpc>
              <a:spcBef>
                <a:spcPts val="95"/>
              </a:spcBef>
              <a:spcAft>
                <a:spcPts val="0"/>
              </a:spcAft>
            </a:pPr>
            <a:r>
              <a:rPr sz="1600" b="1" spc="-5" dirty="0">
                <a:solidFill>
                  <a:srgbClr val="2C5DAC"/>
                </a:solidFill>
                <a:latin typeface="Arial"/>
                <a:ea typeface="+mn-ea"/>
                <a:cs typeface="Arial"/>
              </a:rPr>
              <a:t>segment </a:t>
            </a: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=</a:t>
            </a:r>
            <a:endParaRPr sz="16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065" marR="5080" algn="ctr" fontAlgn="auto">
              <a:lnSpc>
                <a:spcPts val="1630"/>
              </a:lnSpc>
              <a:spcBef>
                <a:spcPts val="150"/>
              </a:spcBef>
              <a:spcAft>
                <a:spcPts val="0"/>
              </a:spcAft>
            </a:pP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 few</a:t>
            </a:r>
            <a:r>
              <a:rPr sz="1600" b="1" spc="-6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seconds  of</a:t>
            </a:r>
            <a:r>
              <a:rPr sz="1600" b="1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playback</a:t>
            </a:r>
            <a:endParaRPr sz="16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37236" y="1897583"/>
            <a:ext cx="517525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fontAlgn="auto">
              <a:spcBef>
                <a:spcPts val="105"/>
              </a:spcBef>
              <a:spcAft>
                <a:spcPts val="0"/>
              </a:spcAft>
            </a:pPr>
            <a:r>
              <a:rPr b="1" dirty="0">
                <a:solidFill>
                  <a:srgbClr val="FF5757"/>
                </a:solidFill>
                <a:latin typeface="Arial"/>
                <a:ea typeface="+mn-ea"/>
                <a:cs typeface="Arial"/>
              </a:rPr>
              <a:t>MPEG-DASH</a:t>
            </a:r>
            <a:r>
              <a:rPr b="1" spc="-20" dirty="0">
                <a:solidFill>
                  <a:srgbClr val="FF5757"/>
                </a:solidFill>
                <a:latin typeface="Arial"/>
                <a:ea typeface="+mn-ea"/>
                <a:cs typeface="Arial"/>
              </a:rPr>
              <a:t> </a:t>
            </a:r>
            <a:r>
              <a:rPr b="1" dirty="0">
                <a:solidFill>
                  <a:srgbClr val="FF5757"/>
                </a:solidFill>
                <a:latin typeface="Arial"/>
                <a:ea typeface="+mn-ea"/>
                <a:cs typeface="Arial"/>
              </a:rPr>
              <a:t>standard</a:t>
            </a: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: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widely adopted by Netflix, </a:t>
            </a:r>
            <a:r>
              <a:rPr b="1" spc="-3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YouTube,</a:t>
            </a:r>
            <a:r>
              <a:rPr b="1" spc="-204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others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525646" y="1418082"/>
            <a:ext cx="4618355" cy="2234565"/>
          </a:xfrm>
          <a:custGeom>
            <a:avLst/>
            <a:gdLst/>
            <a:ahLst/>
            <a:cxnLst/>
            <a:rect l="l" t="t" r="r" b="b"/>
            <a:pathLst>
              <a:path w="4618355" h="2234565">
                <a:moveTo>
                  <a:pt x="0" y="2234184"/>
                </a:moveTo>
                <a:lnTo>
                  <a:pt x="2393060" y="0"/>
                </a:lnTo>
                <a:lnTo>
                  <a:pt x="4618354" y="2077665"/>
                </a:lnTo>
              </a:path>
            </a:pathLst>
          </a:custGeom>
          <a:ln w="920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525646" y="3652267"/>
            <a:ext cx="4618355" cy="2234565"/>
          </a:xfrm>
          <a:custGeom>
            <a:avLst/>
            <a:gdLst/>
            <a:ahLst/>
            <a:cxnLst/>
            <a:rect l="l" t="t" r="r" b="b"/>
            <a:pathLst>
              <a:path w="4618355" h="2234565">
                <a:moveTo>
                  <a:pt x="4618354" y="156518"/>
                </a:moveTo>
                <a:lnTo>
                  <a:pt x="2393060" y="2234184"/>
                </a:lnTo>
                <a:lnTo>
                  <a:pt x="0" y="0"/>
                </a:lnTo>
              </a:path>
            </a:pathLst>
          </a:custGeom>
          <a:ln w="920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0" name="object 20"/>
          <p:cNvGraphicFramePr>
            <a:graphicFrameLocks noGrp="1"/>
          </p:cNvGraphicFramePr>
          <p:nvPr/>
        </p:nvGraphicFramePr>
        <p:xfrm>
          <a:off x="103737" y="3811562"/>
          <a:ext cx="4495164" cy="1676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26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83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075">
                <a:tc rowSpan="8">
                  <a:txBody>
                    <a:bodyPr/>
                    <a:lstStyle/>
                    <a:p>
                      <a:pPr marL="156845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0-5sec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43180" marR="118745" indent="56515">
                        <a:lnSpc>
                          <a:spcPts val="3500"/>
                        </a:lnSpc>
                        <a:spcBef>
                          <a:spcPts val="195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5-10sec 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10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15sec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R="89535" algn="ctr">
                        <a:lnSpc>
                          <a:spcPct val="100000"/>
                        </a:lnSpc>
                        <a:spcBef>
                          <a:spcPts val="141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15-20sec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6350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6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1800"/>
                        </a:lnSpc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segment1.m4s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0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06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ts val="1800"/>
                        </a:lnSpc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segment2.m4s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15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06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1800"/>
                        </a:lnSpc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segment3.m4s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971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543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1925"/>
                        </a:lnSpc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segment4.m4s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dirty="0">
                <a:ea typeface="+mn-ea"/>
              </a:rPr>
              <a:pPr marL="25400" fontAlgn="auto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</a:pPr>
              <a:t>66</a:t>
            </a:fld>
            <a:endParaRPr dirty="0">
              <a:ea typeface="+mn-ea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-22" y="857251"/>
            <a:ext cx="9144000" cy="546735"/>
          </a:xfrm>
          <a:prstGeom prst="rect">
            <a:avLst/>
          </a:prstGeom>
          <a:solidFill>
            <a:srgbClr val="EAEAEA"/>
          </a:solidFill>
        </p:spPr>
        <p:txBody>
          <a:bodyPr vert="horz" wrap="square" lIns="0" tIns="37465" rIns="0" bIns="0" rtlCol="0">
            <a:spAutoFit/>
          </a:bodyPr>
          <a:lstStyle/>
          <a:p>
            <a:pPr marL="91440">
              <a:spcBef>
                <a:spcPts val="295"/>
              </a:spcBef>
            </a:pPr>
            <a:r>
              <a:rPr spc="-5" dirty="0"/>
              <a:t>Video representation </a:t>
            </a:r>
            <a:r>
              <a:rPr dirty="0"/>
              <a:t>on</a:t>
            </a:r>
            <a:r>
              <a:rPr spc="-50" dirty="0"/>
              <a:t> </a:t>
            </a:r>
            <a:r>
              <a:rPr dirty="0"/>
              <a:t>server</a:t>
            </a:r>
          </a:p>
        </p:txBody>
      </p:sp>
    </p:spTree>
    <p:extLst>
      <p:ext uri="{BB962C8B-B14F-4D97-AF65-F5344CB8AC3E}">
        <p14:creationId xmlns:p14="http://schemas.microsoft.com/office/powerpoint/2010/main" val="97839182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19086" y="1614044"/>
            <a:ext cx="1866264" cy="13096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112764" y="2661665"/>
            <a:ext cx="3031236" cy="33390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60770" y="2686102"/>
            <a:ext cx="2983230" cy="3243580"/>
          </a:xfrm>
          <a:custGeom>
            <a:avLst/>
            <a:gdLst/>
            <a:ahLst/>
            <a:cxnLst/>
            <a:rect l="l" t="t" r="r" b="b"/>
            <a:pathLst>
              <a:path w="2983229" h="3243579">
                <a:moveTo>
                  <a:pt x="0" y="3243453"/>
                </a:moveTo>
                <a:lnTo>
                  <a:pt x="2983229" y="3243453"/>
                </a:lnTo>
                <a:lnTo>
                  <a:pt x="2983229" y="0"/>
                </a:lnTo>
                <a:lnTo>
                  <a:pt x="0" y="0"/>
                </a:lnTo>
                <a:lnTo>
                  <a:pt x="0" y="3243453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160770" y="2686102"/>
            <a:ext cx="2983230" cy="3243580"/>
          </a:xfrm>
          <a:custGeom>
            <a:avLst/>
            <a:gdLst/>
            <a:ahLst/>
            <a:cxnLst/>
            <a:rect l="l" t="t" r="r" b="b"/>
            <a:pathLst>
              <a:path w="2983229" h="3243579">
                <a:moveTo>
                  <a:pt x="0" y="3243453"/>
                </a:moveTo>
                <a:lnTo>
                  <a:pt x="2983229" y="3243453"/>
                </a:lnTo>
                <a:lnTo>
                  <a:pt x="2983229" y="0"/>
                </a:lnTo>
                <a:lnTo>
                  <a:pt x="0" y="0"/>
                </a:lnTo>
                <a:lnTo>
                  <a:pt x="0" y="3243453"/>
                </a:lnTo>
                <a:close/>
              </a:path>
            </a:pathLst>
          </a:custGeom>
          <a:ln w="9525">
            <a:solidFill>
              <a:srgbClr val="A8B0C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2824733"/>
            <a:ext cx="3864864" cy="28651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473" y="2849373"/>
            <a:ext cx="3811270" cy="2770505"/>
          </a:xfrm>
          <a:custGeom>
            <a:avLst/>
            <a:gdLst/>
            <a:ahLst/>
            <a:cxnLst/>
            <a:rect l="l" t="t" r="r" b="b"/>
            <a:pathLst>
              <a:path w="3811270" h="2770504">
                <a:moveTo>
                  <a:pt x="0" y="2770378"/>
                </a:moveTo>
                <a:lnTo>
                  <a:pt x="3811142" y="2770378"/>
                </a:lnTo>
                <a:lnTo>
                  <a:pt x="3811142" y="0"/>
                </a:lnTo>
                <a:lnTo>
                  <a:pt x="0" y="0"/>
                </a:lnTo>
                <a:lnTo>
                  <a:pt x="0" y="277037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473" y="2849373"/>
            <a:ext cx="3811270" cy="2770505"/>
          </a:xfrm>
          <a:custGeom>
            <a:avLst/>
            <a:gdLst/>
            <a:ahLst/>
            <a:cxnLst/>
            <a:rect l="l" t="t" r="r" b="b"/>
            <a:pathLst>
              <a:path w="3811270" h="2770504">
                <a:moveTo>
                  <a:pt x="0" y="2770378"/>
                </a:moveTo>
                <a:lnTo>
                  <a:pt x="3811142" y="2770378"/>
                </a:lnTo>
                <a:lnTo>
                  <a:pt x="3811142" y="0"/>
                </a:lnTo>
                <a:lnTo>
                  <a:pt x="0" y="0"/>
                </a:lnTo>
                <a:lnTo>
                  <a:pt x="0" y="2770378"/>
                </a:lnTo>
                <a:close/>
              </a:path>
            </a:pathLst>
          </a:custGeom>
          <a:ln w="9525">
            <a:solidFill>
              <a:srgbClr val="A8B0C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12569" y="1925319"/>
            <a:ext cx="8559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fontAlgn="auto">
              <a:spcBef>
                <a:spcPts val="95"/>
              </a:spcBef>
              <a:spcAft>
                <a:spcPts val="0"/>
              </a:spcAft>
            </a:pPr>
            <a:r>
              <a:rPr sz="28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c</a:t>
            </a:r>
            <a:r>
              <a:rPr sz="28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l</a:t>
            </a:r>
            <a:r>
              <a:rPr sz="28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</a:t>
            </a:r>
            <a:r>
              <a:rPr sz="28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e</a:t>
            </a:r>
            <a:r>
              <a:rPr sz="28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nt</a:t>
            </a:r>
            <a:endParaRPr sz="2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76066" y="4956200"/>
            <a:ext cx="2914015" cy="255270"/>
          </a:xfrm>
          <a:custGeom>
            <a:avLst/>
            <a:gdLst/>
            <a:ahLst/>
            <a:cxnLst/>
            <a:rect l="l" t="t" r="r" b="b"/>
            <a:pathLst>
              <a:path w="2914015" h="255270">
                <a:moveTo>
                  <a:pt x="147955" y="102895"/>
                </a:moveTo>
                <a:lnTo>
                  <a:pt x="0" y="187451"/>
                </a:lnTo>
                <a:lnTo>
                  <a:pt x="156463" y="255066"/>
                </a:lnTo>
                <a:lnTo>
                  <a:pt x="153706" y="205752"/>
                </a:lnTo>
                <a:lnTo>
                  <a:pt x="128270" y="205752"/>
                </a:lnTo>
                <a:lnTo>
                  <a:pt x="125475" y="155028"/>
                </a:lnTo>
                <a:lnTo>
                  <a:pt x="150791" y="153619"/>
                </a:lnTo>
                <a:lnTo>
                  <a:pt x="147955" y="102895"/>
                </a:lnTo>
                <a:close/>
              </a:path>
              <a:path w="2914015" h="255270">
                <a:moveTo>
                  <a:pt x="150791" y="153619"/>
                </a:moveTo>
                <a:lnTo>
                  <a:pt x="125475" y="155028"/>
                </a:lnTo>
                <a:lnTo>
                  <a:pt x="128270" y="205752"/>
                </a:lnTo>
                <a:lnTo>
                  <a:pt x="153627" y="204341"/>
                </a:lnTo>
                <a:lnTo>
                  <a:pt x="150791" y="153619"/>
                </a:lnTo>
                <a:close/>
              </a:path>
              <a:path w="2914015" h="255270">
                <a:moveTo>
                  <a:pt x="153627" y="204341"/>
                </a:moveTo>
                <a:lnTo>
                  <a:pt x="128270" y="205752"/>
                </a:lnTo>
                <a:lnTo>
                  <a:pt x="153706" y="205752"/>
                </a:lnTo>
                <a:lnTo>
                  <a:pt x="153627" y="204341"/>
                </a:lnTo>
                <a:close/>
              </a:path>
              <a:path w="2914015" h="255270">
                <a:moveTo>
                  <a:pt x="2910713" y="0"/>
                </a:moveTo>
                <a:lnTo>
                  <a:pt x="150791" y="153619"/>
                </a:lnTo>
                <a:lnTo>
                  <a:pt x="153627" y="204341"/>
                </a:lnTo>
                <a:lnTo>
                  <a:pt x="2913507" y="50723"/>
                </a:lnTo>
                <a:lnTo>
                  <a:pt x="291071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04775" y="3198013"/>
            <a:ext cx="2797175" cy="720725"/>
          </a:xfrm>
          <a:custGeom>
            <a:avLst/>
            <a:gdLst/>
            <a:ahLst/>
            <a:cxnLst/>
            <a:rect l="l" t="t" r="r" b="b"/>
            <a:pathLst>
              <a:path w="2797175" h="720725">
                <a:moveTo>
                  <a:pt x="0" y="720191"/>
                </a:moveTo>
                <a:lnTo>
                  <a:pt x="2796793" y="720191"/>
                </a:lnTo>
                <a:lnTo>
                  <a:pt x="2796793" y="0"/>
                </a:lnTo>
                <a:lnTo>
                  <a:pt x="0" y="0"/>
                </a:lnTo>
                <a:lnTo>
                  <a:pt x="0" y="720191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96112" y="3169286"/>
            <a:ext cx="1824355" cy="710451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0014" marR="5080" indent="-120650" fontAlgn="auto">
              <a:lnSpc>
                <a:spcPts val="2450"/>
              </a:lnSpc>
              <a:spcBef>
                <a:spcPts val="540"/>
              </a:spcBef>
              <a:spcAft>
                <a:spcPts val="0"/>
              </a:spcAft>
            </a:pPr>
            <a:r>
              <a:rPr sz="2400" b="1" spc="-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buffer</a:t>
            </a:r>
            <a:r>
              <a:rPr sz="2400" b="1" spc="-8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below  threshold?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134235" y="3979419"/>
            <a:ext cx="43307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fontAlgn="auto">
              <a:spcBef>
                <a:spcPts val="100"/>
              </a:spcBef>
              <a:spcAft>
                <a:spcPts val="0"/>
              </a:spcAft>
            </a:pPr>
            <a:r>
              <a:rPr b="1" spc="-3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y</a:t>
            </a: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es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134490" y="4589322"/>
            <a:ext cx="1442085" cy="810478"/>
          </a:xfrm>
          <a:prstGeom prst="rect">
            <a:avLst/>
          </a:prstGeom>
          <a:solidFill>
            <a:srgbClr val="707070"/>
          </a:solidFill>
        </p:spPr>
        <p:txBody>
          <a:bodyPr vert="horz" wrap="square" lIns="0" tIns="40640" rIns="0" bIns="0" rtlCol="0">
            <a:spAutoFit/>
          </a:bodyPr>
          <a:lstStyle/>
          <a:p>
            <a:pPr marL="232410" marR="224154" indent="-1270" algn="ctr" fontAlgn="auto">
              <a:lnSpc>
                <a:spcPts val="2039"/>
              </a:lnSpc>
              <a:spcBef>
                <a:spcPts val="320"/>
              </a:spcBef>
              <a:spcAft>
                <a:spcPts val="0"/>
              </a:spcAft>
            </a:pPr>
            <a:r>
              <a:rPr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request  next  s</a:t>
            </a:r>
            <a:r>
              <a:rPr spc="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e</a:t>
            </a:r>
            <a:r>
              <a:rPr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gment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84529" y="4157727"/>
            <a:ext cx="32385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fontAlgn="auto">
              <a:spcBef>
                <a:spcPts val="100"/>
              </a:spcBef>
              <a:spcAft>
                <a:spcPts val="0"/>
              </a:spcAft>
            </a:pPr>
            <a:r>
              <a:rPr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no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782698" y="3903092"/>
            <a:ext cx="516890" cy="686435"/>
          </a:xfrm>
          <a:custGeom>
            <a:avLst/>
            <a:gdLst/>
            <a:ahLst/>
            <a:cxnLst/>
            <a:rect l="l" t="t" r="r" b="b"/>
            <a:pathLst>
              <a:path w="516889" h="686435">
                <a:moveTo>
                  <a:pt x="405640" y="578748"/>
                </a:moveTo>
                <a:lnTo>
                  <a:pt x="364744" y="608964"/>
                </a:lnTo>
                <a:lnTo>
                  <a:pt x="516636" y="686180"/>
                </a:lnTo>
                <a:lnTo>
                  <a:pt x="501423" y="599185"/>
                </a:lnTo>
                <a:lnTo>
                  <a:pt x="420750" y="599185"/>
                </a:lnTo>
                <a:lnTo>
                  <a:pt x="405640" y="578748"/>
                </a:lnTo>
                <a:close/>
              </a:path>
              <a:path w="516889" h="686435">
                <a:moveTo>
                  <a:pt x="446537" y="548530"/>
                </a:moveTo>
                <a:lnTo>
                  <a:pt x="405640" y="578748"/>
                </a:lnTo>
                <a:lnTo>
                  <a:pt x="420750" y="599185"/>
                </a:lnTo>
                <a:lnTo>
                  <a:pt x="461644" y="568959"/>
                </a:lnTo>
                <a:lnTo>
                  <a:pt x="446537" y="548530"/>
                </a:lnTo>
                <a:close/>
              </a:path>
              <a:path w="516889" h="686435">
                <a:moveTo>
                  <a:pt x="487299" y="518413"/>
                </a:moveTo>
                <a:lnTo>
                  <a:pt x="446537" y="548530"/>
                </a:lnTo>
                <a:lnTo>
                  <a:pt x="461644" y="568959"/>
                </a:lnTo>
                <a:lnTo>
                  <a:pt x="420750" y="599185"/>
                </a:lnTo>
                <a:lnTo>
                  <a:pt x="501423" y="599185"/>
                </a:lnTo>
                <a:lnTo>
                  <a:pt x="487299" y="518413"/>
                </a:lnTo>
                <a:close/>
              </a:path>
              <a:path w="516889" h="686435">
                <a:moveTo>
                  <a:pt x="40893" y="0"/>
                </a:moveTo>
                <a:lnTo>
                  <a:pt x="0" y="30098"/>
                </a:lnTo>
                <a:lnTo>
                  <a:pt x="405640" y="578748"/>
                </a:lnTo>
                <a:lnTo>
                  <a:pt x="446537" y="548530"/>
                </a:lnTo>
                <a:lnTo>
                  <a:pt x="408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50826" y="3558032"/>
            <a:ext cx="1678305" cy="995680"/>
          </a:xfrm>
          <a:custGeom>
            <a:avLst/>
            <a:gdLst/>
            <a:ahLst/>
            <a:cxnLst/>
            <a:rect l="l" t="t" r="r" b="b"/>
            <a:pathLst>
              <a:path w="1678305" h="995679">
                <a:moveTo>
                  <a:pt x="118072" y="72403"/>
                </a:moveTo>
                <a:lnTo>
                  <a:pt x="91084" y="107061"/>
                </a:lnTo>
                <a:lnTo>
                  <a:pt x="73698" y="141097"/>
                </a:lnTo>
                <a:lnTo>
                  <a:pt x="57746" y="177926"/>
                </a:lnTo>
                <a:lnTo>
                  <a:pt x="43281" y="217550"/>
                </a:lnTo>
                <a:lnTo>
                  <a:pt x="30734" y="258953"/>
                </a:lnTo>
                <a:lnTo>
                  <a:pt x="20066" y="302132"/>
                </a:lnTo>
                <a:lnTo>
                  <a:pt x="11620" y="346329"/>
                </a:lnTo>
                <a:lnTo>
                  <a:pt x="5257" y="392049"/>
                </a:lnTo>
                <a:lnTo>
                  <a:pt x="1346" y="438404"/>
                </a:lnTo>
                <a:lnTo>
                  <a:pt x="0" y="485648"/>
                </a:lnTo>
                <a:lnTo>
                  <a:pt x="342" y="498220"/>
                </a:lnTo>
                <a:lnTo>
                  <a:pt x="5435" y="536575"/>
                </a:lnTo>
                <a:lnTo>
                  <a:pt x="20459" y="585597"/>
                </a:lnTo>
                <a:lnTo>
                  <a:pt x="44196" y="633476"/>
                </a:lnTo>
                <a:lnTo>
                  <a:pt x="75742" y="679195"/>
                </a:lnTo>
                <a:lnTo>
                  <a:pt x="114452" y="723011"/>
                </a:lnTo>
                <a:lnTo>
                  <a:pt x="159613" y="764667"/>
                </a:lnTo>
                <a:lnTo>
                  <a:pt x="210616" y="803782"/>
                </a:lnTo>
                <a:lnTo>
                  <a:pt x="267004" y="840232"/>
                </a:lnTo>
                <a:lnTo>
                  <a:pt x="327990" y="873760"/>
                </a:lnTo>
                <a:lnTo>
                  <a:pt x="393293" y="903859"/>
                </a:lnTo>
                <a:lnTo>
                  <a:pt x="461949" y="930275"/>
                </a:lnTo>
                <a:lnTo>
                  <a:pt x="533844" y="952754"/>
                </a:lnTo>
                <a:lnTo>
                  <a:pt x="607974" y="970661"/>
                </a:lnTo>
                <a:lnTo>
                  <a:pt x="645731" y="978027"/>
                </a:lnTo>
                <a:lnTo>
                  <a:pt x="684060" y="984123"/>
                </a:lnTo>
                <a:lnTo>
                  <a:pt x="722515" y="988822"/>
                </a:lnTo>
                <a:lnTo>
                  <a:pt x="761326" y="992378"/>
                </a:lnTo>
                <a:lnTo>
                  <a:pt x="800366" y="994537"/>
                </a:lnTo>
                <a:lnTo>
                  <a:pt x="839203" y="995172"/>
                </a:lnTo>
                <a:lnTo>
                  <a:pt x="878509" y="994283"/>
                </a:lnTo>
                <a:lnTo>
                  <a:pt x="917689" y="991489"/>
                </a:lnTo>
                <a:lnTo>
                  <a:pt x="956665" y="987044"/>
                </a:lnTo>
                <a:lnTo>
                  <a:pt x="995413" y="980948"/>
                </a:lnTo>
                <a:lnTo>
                  <a:pt x="1033767" y="973328"/>
                </a:lnTo>
                <a:lnTo>
                  <a:pt x="1071841" y="964057"/>
                </a:lnTo>
                <a:lnTo>
                  <a:pt x="1109345" y="953389"/>
                </a:lnTo>
                <a:lnTo>
                  <a:pt x="1136621" y="944372"/>
                </a:lnTo>
                <a:lnTo>
                  <a:pt x="838060" y="944372"/>
                </a:lnTo>
                <a:lnTo>
                  <a:pt x="801268" y="943737"/>
                </a:lnTo>
                <a:lnTo>
                  <a:pt x="727100" y="938276"/>
                </a:lnTo>
                <a:lnTo>
                  <a:pt x="653770" y="927862"/>
                </a:lnTo>
                <a:lnTo>
                  <a:pt x="581825" y="912749"/>
                </a:lnTo>
                <a:lnTo>
                  <a:pt x="511987" y="893318"/>
                </a:lnTo>
                <a:lnTo>
                  <a:pt x="444665" y="869823"/>
                </a:lnTo>
                <a:lnTo>
                  <a:pt x="380631" y="842772"/>
                </a:lnTo>
                <a:lnTo>
                  <a:pt x="320624" y="812419"/>
                </a:lnTo>
                <a:lnTo>
                  <a:pt x="264972" y="779272"/>
                </a:lnTo>
                <a:lnTo>
                  <a:pt x="214566" y="743712"/>
                </a:lnTo>
                <a:lnTo>
                  <a:pt x="169811" y="705993"/>
                </a:lnTo>
                <a:lnTo>
                  <a:pt x="131381" y="666750"/>
                </a:lnTo>
                <a:lnTo>
                  <a:pt x="99961" y="626363"/>
                </a:lnTo>
                <a:lnTo>
                  <a:pt x="75907" y="585469"/>
                </a:lnTo>
                <a:lnTo>
                  <a:pt x="59728" y="544449"/>
                </a:lnTo>
                <a:lnTo>
                  <a:pt x="51727" y="504444"/>
                </a:lnTo>
                <a:lnTo>
                  <a:pt x="50806" y="485648"/>
                </a:lnTo>
                <a:lnTo>
                  <a:pt x="50822" y="480694"/>
                </a:lnTo>
                <a:lnTo>
                  <a:pt x="52104" y="440563"/>
                </a:lnTo>
                <a:lnTo>
                  <a:pt x="55803" y="397001"/>
                </a:lnTo>
                <a:lnTo>
                  <a:pt x="61823" y="354075"/>
                </a:lnTo>
                <a:lnTo>
                  <a:pt x="69951" y="311657"/>
                </a:lnTo>
                <a:lnTo>
                  <a:pt x="80048" y="271144"/>
                </a:lnTo>
                <a:lnTo>
                  <a:pt x="91884" y="232410"/>
                </a:lnTo>
                <a:lnTo>
                  <a:pt x="105232" y="196087"/>
                </a:lnTo>
                <a:lnTo>
                  <a:pt x="127812" y="146050"/>
                </a:lnTo>
                <a:lnTo>
                  <a:pt x="141212" y="121919"/>
                </a:lnTo>
                <a:lnTo>
                  <a:pt x="140182" y="121919"/>
                </a:lnTo>
                <a:lnTo>
                  <a:pt x="144272" y="116712"/>
                </a:lnTo>
                <a:lnTo>
                  <a:pt x="145477" y="116712"/>
                </a:lnTo>
                <a:lnTo>
                  <a:pt x="148437" y="113801"/>
                </a:lnTo>
                <a:lnTo>
                  <a:pt x="118072" y="72403"/>
                </a:lnTo>
                <a:close/>
              </a:path>
              <a:path w="1678305" h="995679">
                <a:moveTo>
                  <a:pt x="1626920" y="359663"/>
                </a:moveTo>
                <a:lnTo>
                  <a:pt x="1624380" y="400304"/>
                </a:lnTo>
                <a:lnTo>
                  <a:pt x="1616979" y="440690"/>
                </a:lnTo>
                <a:lnTo>
                  <a:pt x="1600250" y="493394"/>
                </a:lnTo>
                <a:lnTo>
                  <a:pt x="1575612" y="545465"/>
                </a:lnTo>
                <a:lnTo>
                  <a:pt x="1543640" y="596773"/>
                </a:lnTo>
                <a:lnTo>
                  <a:pt x="1505000" y="646049"/>
                </a:lnTo>
                <a:lnTo>
                  <a:pt x="1460169" y="693293"/>
                </a:lnTo>
                <a:lnTo>
                  <a:pt x="1409623" y="737997"/>
                </a:lnTo>
                <a:lnTo>
                  <a:pt x="1354124" y="779526"/>
                </a:lnTo>
                <a:lnTo>
                  <a:pt x="1294053" y="817626"/>
                </a:lnTo>
                <a:lnTo>
                  <a:pt x="1230299" y="851535"/>
                </a:lnTo>
                <a:lnTo>
                  <a:pt x="1163243" y="880745"/>
                </a:lnTo>
                <a:lnTo>
                  <a:pt x="1093508" y="905002"/>
                </a:lnTo>
                <a:lnTo>
                  <a:pt x="1021829" y="923925"/>
                </a:lnTo>
                <a:lnTo>
                  <a:pt x="948816" y="936879"/>
                </a:lnTo>
                <a:lnTo>
                  <a:pt x="874953" y="943610"/>
                </a:lnTo>
                <a:lnTo>
                  <a:pt x="838060" y="944372"/>
                </a:lnTo>
                <a:lnTo>
                  <a:pt x="1136621" y="944372"/>
                </a:lnTo>
                <a:lnTo>
                  <a:pt x="1182674" y="927735"/>
                </a:lnTo>
                <a:lnTo>
                  <a:pt x="1218361" y="912876"/>
                </a:lnTo>
                <a:lnTo>
                  <a:pt x="1253159" y="896747"/>
                </a:lnTo>
                <a:lnTo>
                  <a:pt x="1287322" y="879475"/>
                </a:lnTo>
                <a:lnTo>
                  <a:pt x="1352600" y="841375"/>
                </a:lnTo>
                <a:lnTo>
                  <a:pt x="1413814" y="799338"/>
                </a:lnTo>
                <a:lnTo>
                  <a:pt x="1470075" y="753363"/>
                </a:lnTo>
                <a:lnTo>
                  <a:pt x="1521129" y="703961"/>
                </a:lnTo>
                <a:lnTo>
                  <a:pt x="1565960" y="651763"/>
                </a:lnTo>
                <a:lnTo>
                  <a:pt x="1604389" y="596645"/>
                </a:lnTo>
                <a:lnTo>
                  <a:pt x="1635429" y="539750"/>
                </a:lnTo>
                <a:lnTo>
                  <a:pt x="1658543" y="480694"/>
                </a:lnTo>
                <a:lnTo>
                  <a:pt x="1672894" y="420750"/>
                </a:lnTo>
                <a:lnTo>
                  <a:pt x="1677437" y="375412"/>
                </a:lnTo>
                <a:lnTo>
                  <a:pt x="1677720" y="360680"/>
                </a:lnTo>
                <a:lnTo>
                  <a:pt x="1626920" y="359663"/>
                </a:lnTo>
                <a:close/>
              </a:path>
              <a:path w="1678305" h="995679">
                <a:moveTo>
                  <a:pt x="224672" y="57023"/>
                </a:moveTo>
                <a:lnTo>
                  <a:pt x="133718" y="57023"/>
                </a:lnTo>
                <a:lnTo>
                  <a:pt x="169367" y="93218"/>
                </a:lnTo>
                <a:lnTo>
                  <a:pt x="148437" y="113801"/>
                </a:lnTo>
                <a:lnTo>
                  <a:pt x="176098" y="151511"/>
                </a:lnTo>
                <a:lnTo>
                  <a:pt x="224672" y="57023"/>
                </a:lnTo>
                <a:close/>
              </a:path>
              <a:path w="1678305" h="995679">
                <a:moveTo>
                  <a:pt x="144272" y="116712"/>
                </a:moveTo>
                <a:lnTo>
                  <a:pt x="140182" y="121919"/>
                </a:lnTo>
                <a:lnTo>
                  <a:pt x="142622" y="119520"/>
                </a:lnTo>
                <a:lnTo>
                  <a:pt x="144272" y="116712"/>
                </a:lnTo>
                <a:close/>
              </a:path>
              <a:path w="1678305" h="995679">
                <a:moveTo>
                  <a:pt x="142622" y="119520"/>
                </a:moveTo>
                <a:lnTo>
                  <a:pt x="140182" y="121919"/>
                </a:lnTo>
                <a:lnTo>
                  <a:pt x="141212" y="121919"/>
                </a:lnTo>
                <a:lnTo>
                  <a:pt x="142622" y="119520"/>
                </a:lnTo>
                <a:close/>
              </a:path>
              <a:path w="1678305" h="995679">
                <a:moveTo>
                  <a:pt x="145477" y="116712"/>
                </a:moveTo>
                <a:lnTo>
                  <a:pt x="144272" y="116712"/>
                </a:lnTo>
                <a:lnTo>
                  <a:pt x="142622" y="119520"/>
                </a:lnTo>
                <a:lnTo>
                  <a:pt x="145477" y="116712"/>
                </a:lnTo>
                <a:close/>
              </a:path>
              <a:path w="1678305" h="995679">
                <a:moveTo>
                  <a:pt x="133718" y="57023"/>
                </a:moveTo>
                <a:lnTo>
                  <a:pt x="118072" y="72403"/>
                </a:lnTo>
                <a:lnTo>
                  <a:pt x="148437" y="113801"/>
                </a:lnTo>
                <a:lnTo>
                  <a:pt x="169367" y="93218"/>
                </a:lnTo>
                <a:lnTo>
                  <a:pt x="133718" y="57023"/>
                </a:lnTo>
                <a:close/>
              </a:path>
              <a:path w="1678305" h="995679">
                <a:moveTo>
                  <a:pt x="253987" y="0"/>
                </a:moveTo>
                <a:lnTo>
                  <a:pt x="86017" y="28701"/>
                </a:lnTo>
                <a:lnTo>
                  <a:pt x="118072" y="72403"/>
                </a:lnTo>
                <a:lnTo>
                  <a:pt x="133718" y="57023"/>
                </a:lnTo>
                <a:lnTo>
                  <a:pt x="224672" y="57023"/>
                </a:lnTo>
                <a:lnTo>
                  <a:pt x="2539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157722" y="2619756"/>
            <a:ext cx="3175" cy="3311525"/>
          </a:xfrm>
          <a:custGeom>
            <a:avLst/>
            <a:gdLst/>
            <a:ahLst/>
            <a:cxnLst/>
            <a:rect l="l" t="t" r="r" b="b"/>
            <a:pathLst>
              <a:path w="3175" h="3311525">
                <a:moveTo>
                  <a:pt x="0" y="0"/>
                </a:moveTo>
                <a:lnTo>
                  <a:pt x="3048" y="3311408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817620" y="2599945"/>
            <a:ext cx="0" cy="3311525"/>
          </a:xfrm>
          <a:custGeom>
            <a:avLst/>
            <a:gdLst/>
            <a:ahLst/>
            <a:cxnLst/>
            <a:rect l="l" t="t" r="r" b="b"/>
            <a:pathLst>
              <a:path h="3311525">
                <a:moveTo>
                  <a:pt x="0" y="0"/>
                </a:moveTo>
                <a:lnTo>
                  <a:pt x="0" y="3311458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488177" y="3549041"/>
            <a:ext cx="2328545" cy="231775"/>
          </a:xfrm>
          <a:custGeom>
            <a:avLst/>
            <a:gdLst/>
            <a:ahLst/>
            <a:cxnLst/>
            <a:rect l="l" t="t" r="r" b="b"/>
            <a:pathLst>
              <a:path w="2328545" h="231775">
                <a:moveTo>
                  <a:pt x="0" y="231749"/>
                </a:moveTo>
                <a:lnTo>
                  <a:pt x="2328291" y="231749"/>
                </a:lnTo>
                <a:lnTo>
                  <a:pt x="2328291" y="0"/>
                </a:lnTo>
                <a:lnTo>
                  <a:pt x="0" y="0"/>
                </a:lnTo>
                <a:lnTo>
                  <a:pt x="0" y="2317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488177" y="3549041"/>
            <a:ext cx="2328545" cy="231775"/>
          </a:xfrm>
          <a:custGeom>
            <a:avLst/>
            <a:gdLst/>
            <a:ahLst/>
            <a:cxnLst/>
            <a:rect l="l" t="t" r="r" b="b"/>
            <a:pathLst>
              <a:path w="2328545" h="231775">
                <a:moveTo>
                  <a:pt x="0" y="231749"/>
                </a:moveTo>
                <a:lnTo>
                  <a:pt x="2328291" y="231749"/>
                </a:lnTo>
                <a:lnTo>
                  <a:pt x="2328291" y="0"/>
                </a:lnTo>
                <a:lnTo>
                  <a:pt x="0" y="0"/>
                </a:lnTo>
                <a:lnTo>
                  <a:pt x="0" y="231749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892797" y="3489325"/>
            <a:ext cx="15227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1800" spc="-5" dirty="0">
                <a:solidFill>
                  <a:srgbClr val="9F9F9F"/>
                </a:solidFill>
                <a:latin typeface="Arial"/>
                <a:ea typeface="+mn-ea"/>
                <a:cs typeface="Arial"/>
              </a:rPr>
              <a:t>segment2.m4s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483413" y="3969854"/>
            <a:ext cx="2338070" cy="230832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0" rIns="0" bIns="0" rtlCol="0">
            <a:spAutoFit/>
          </a:bodyPr>
          <a:lstStyle/>
          <a:p>
            <a:pPr marL="421640" fontAlgn="auto">
              <a:lnSpc>
                <a:spcPts val="1825"/>
              </a:lnSpc>
              <a:spcBef>
                <a:spcPts val="0"/>
              </a:spcBef>
              <a:spcAft>
                <a:spcPts val="0"/>
              </a:spcAft>
            </a:pPr>
            <a:r>
              <a:rPr sz="1800" spc="-5" dirty="0">
                <a:solidFill>
                  <a:srgbClr val="9F9F9F"/>
                </a:solidFill>
                <a:latin typeface="Arial"/>
                <a:ea typeface="+mn-ea"/>
                <a:cs typeface="Arial"/>
              </a:rPr>
              <a:t>segment3.m4s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483413" y="4431245"/>
            <a:ext cx="2338070" cy="230832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0" rIns="0" bIns="0" rtlCol="0">
            <a:spAutoFit/>
          </a:bodyPr>
          <a:lstStyle/>
          <a:p>
            <a:pPr marL="421640" fontAlgn="auto">
              <a:lnSpc>
                <a:spcPts val="1825"/>
              </a:lnSpc>
              <a:spcBef>
                <a:spcPts val="0"/>
              </a:spcBef>
              <a:spcAft>
                <a:spcPts val="0"/>
              </a:spcAft>
            </a:pPr>
            <a:r>
              <a:rPr sz="1800" spc="-5" dirty="0">
                <a:solidFill>
                  <a:srgbClr val="9F9F9F"/>
                </a:solidFill>
                <a:latin typeface="Arial"/>
                <a:ea typeface="+mn-ea"/>
                <a:cs typeface="Arial"/>
              </a:rPr>
              <a:t>segment4.m4s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488177" y="3114574"/>
            <a:ext cx="2328545" cy="231775"/>
          </a:xfrm>
          <a:custGeom>
            <a:avLst/>
            <a:gdLst/>
            <a:ahLst/>
            <a:cxnLst/>
            <a:rect l="l" t="t" r="r" b="b"/>
            <a:pathLst>
              <a:path w="2328545" h="231775">
                <a:moveTo>
                  <a:pt x="0" y="231749"/>
                </a:moveTo>
                <a:lnTo>
                  <a:pt x="2328291" y="231749"/>
                </a:lnTo>
                <a:lnTo>
                  <a:pt x="2328291" y="0"/>
                </a:lnTo>
                <a:lnTo>
                  <a:pt x="0" y="0"/>
                </a:lnTo>
                <a:lnTo>
                  <a:pt x="0" y="2317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488177" y="3114574"/>
            <a:ext cx="2328545" cy="231775"/>
          </a:xfrm>
          <a:custGeom>
            <a:avLst/>
            <a:gdLst/>
            <a:ahLst/>
            <a:cxnLst/>
            <a:rect l="l" t="t" r="r" b="b"/>
            <a:pathLst>
              <a:path w="2328545" h="231775">
                <a:moveTo>
                  <a:pt x="0" y="231749"/>
                </a:moveTo>
                <a:lnTo>
                  <a:pt x="2328291" y="231749"/>
                </a:lnTo>
                <a:lnTo>
                  <a:pt x="2328291" y="0"/>
                </a:lnTo>
                <a:lnTo>
                  <a:pt x="0" y="0"/>
                </a:lnTo>
                <a:lnTo>
                  <a:pt x="0" y="231749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892797" y="3054604"/>
            <a:ext cx="15227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1800" spc="-5" dirty="0">
                <a:solidFill>
                  <a:srgbClr val="9F9F9F"/>
                </a:solidFill>
                <a:latin typeface="Arial"/>
                <a:ea typeface="+mn-ea"/>
                <a:cs typeface="Arial"/>
              </a:rPr>
              <a:t>segment1.m4s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150354" y="1774443"/>
            <a:ext cx="101409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fontAlgn="auto">
              <a:spcBef>
                <a:spcPts val="95"/>
              </a:spcBef>
              <a:spcAft>
                <a:spcPts val="0"/>
              </a:spcAft>
            </a:pPr>
            <a:r>
              <a:rPr sz="28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</a:t>
            </a:r>
            <a:r>
              <a:rPr sz="28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e</a:t>
            </a:r>
            <a:r>
              <a:rPr sz="28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r</a:t>
            </a:r>
            <a:r>
              <a:rPr sz="28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v</a:t>
            </a:r>
            <a:r>
              <a:rPr sz="28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er</a:t>
            </a:r>
            <a:endParaRPr sz="2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483413" y="4860937"/>
            <a:ext cx="2338070" cy="230832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0" rIns="0" bIns="0" rtlCol="0">
            <a:spAutoFit/>
          </a:bodyPr>
          <a:lstStyle/>
          <a:p>
            <a:pPr marL="377825" fontAlgn="auto">
              <a:lnSpc>
                <a:spcPts val="1830"/>
              </a:lnSpc>
              <a:spcBef>
                <a:spcPts val="0"/>
              </a:spcBef>
              <a:spcAft>
                <a:spcPts val="0"/>
              </a:spcAft>
            </a:pPr>
            <a:r>
              <a:rPr sz="1800" b="1" spc="-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segment5.m4s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483413" y="5259590"/>
            <a:ext cx="2338070" cy="230832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0" rIns="0" bIns="0" rtlCol="0">
            <a:spAutoFit/>
          </a:bodyPr>
          <a:lstStyle/>
          <a:p>
            <a:pPr marL="421640" fontAlgn="auto">
              <a:lnSpc>
                <a:spcPts val="1830"/>
              </a:lnSpc>
              <a:spcBef>
                <a:spcPts val="0"/>
              </a:spcBef>
              <a:spcAft>
                <a:spcPts val="0"/>
              </a:spcAft>
            </a:pPr>
            <a:r>
              <a:rPr sz="1800" spc="-5" dirty="0">
                <a:solidFill>
                  <a:srgbClr val="9F9F9F"/>
                </a:solidFill>
                <a:latin typeface="Arial"/>
                <a:ea typeface="+mn-ea"/>
                <a:cs typeface="Arial"/>
              </a:rPr>
              <a:t>segment6.m4s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575812" y="4818608"/>
            <a:ext cx="2912745" cy="106680"/>
          </a:xfrm>
          <a:custGeom>
            <a:avLst/>
            <a:gdLst/>
            <a:ahLst/>
            <a:cxnLst/>
            <a:rect l="l" t="t" r="r" b="b"/>
            <a:pathLst>
              <a:path w="2912745" h="106679">
                <a:moveTo>
                  <a:pt x="508" y="0"/>
                </a:moveTo>
                <a:lnTo>
                  <a:pt x="0" y="25400"/>
                </a:lnTo>
                <a:lnTo>
                  <a:pt x="76200" y="26885"/>
                </a:lnTo>
                <a:lnTo>
                  <a:pt x="76708" y="1498"/>
                </a:lnTo>
                <a:lnTo>
                  <a:pt x="508" y="0"/>
                </a:lnTo>
                <a:close/>
              </a:path>
              <a:path w="2912745" h="106679">
                <a:moveTo>
                  <a:pt x="102108" y="1993"/>
                </a:moveTo>
                <a:lnTo>
                  <a:pt x="101600" y="27381"/>
                </a:lnTo>
                <a:lnTo>
                  <a:pt x="177800" y="28879"/>
                </a:lnTo>
                <a:lnTo>
                  <a:pt x="178308" y="3479"/>
                </a:lnTo>
                <a:lnTo>
                  <a:pt x="102108" y="1993"/>
                </a:lnTo>
                <a:close/>
              </a:path>
              <a:path w="2912745" h="106679">
                <a:moveTo>
                  <a:pt x="203708" y="3975"/>
                </a:moveTo>
                <a:lnTo>
                  <a:pt x="203200" y="29375"/>
                </a:lnTo>
                <a:lnTo>
                  <a:pt x="279400" y="30860"/>
                </a:lnTo>
                <a:lnTo>
                  <a:pt x="279908" y="5460"/>
                </a:lnTo>
                <a:lnTo>
                  <a:pt x="203708" y="3975"/>
                </a:lnTo>
                <a:close/>
              </a:path>
              <a:path w="2912745" h="106679">
                <a:moveTo>
                  <a:pt x="305308" y="5956"/>
                </a:moveTo>
                <a:lnTo>
                  <a:pt x="304800" y="31356"/>
                </a:lnTo>
                <a:lnTo>
                  <a:pt x="381000" y="32842"/>
                </a:lnTo>
                <a:lnTo>
                  <a:pt x="381508" y="7454"/>
                </a:lnTo>
                <a:lnTo>
                  <a:pt x="305308" y="5956"/>
                </a:lnTo>
                <a:close/>
              </a:path>
              <a:path w="2912745" h="106679">
                <a:moveTo>
                  <a:pt x="406908" y="7950"/>
                </a:moveTo>
                <a:lnTo>
                  <a:pt x="406400" y="33337"/>
                </a:lnTo>
                <a:lnTo>
                  <a:pt x="482600" y="34836"/>
                </a:lnTo>
                <a:lnTo>
                  <a:pt x="483108" y="9436"/>
                </a:lnTo>
                <a:lnTo>
                  <a:pt x="406908" y="7950"/>
                </a:lnTo>
                <a:close/>
              </a:path>
              <a:path w="2912745" h="106679">
                <a:moveTo>
                  <a:pt x="508508" y="9931"/>
                </a:moveTo>
                <a:lnTo>
                  <a:pt x="508000" y="35331"/>
                </a:lnTo>
                <a:lnTo>
                  <a:pt x="584200" y="36817"/>
                </a:lnTo>
                <a:lnTo>
                  <a:pt x="584580" y="11417"/>
                </a:lnTo>
                <a:lnTo>
                  <a:pt x="508508" y="9931"/>
                </a:lnTo>
                <a:close/>
              </a:path>
              <a:path w="2912745" h="106679">
                <a:moveTo>
                  <a:pt x="609980" y="11912"/>
                </a:moveTo>
                <a:lnTo>
                  <a:pt x="609473" y="37312"/>
                </a:lnTo>
                <a:lnTo>
                  <a:pt x="685673" y="38798"/>
                </a:lnTo>
                <a:lnTo>
                  <a:pt x="686180" y="13411"/>
                </a:lnTo>
                <a:lnTo>
                  <a:pt x="609980" y="11912"/>
                </a:lnTo>
                <a:close/>
              </a:path>
              <a:path w="2912745" h="106679">
                <a:moveTo>
                  <a:pt x="711580" y="13906"/>
                </a:moveTo>
                <a:lnTo>
                  <a:pt x="711073" y="39293"/>
                </a:lnTo>
                <a:lnTo>
                  <a:pt x="787273" y="40792"/>
                </a:lnTo>
                <a:lnTo>
                  <a:pt x="787780" y="15392"/>
                </a:lnTo>
                <a:lnTo>
                  <a:pt x="711580" y="13906"/>
                </a:lnTo>
                <a:close/>
              </a:path>
              <a:path w="2912745" h="106679">
                <a:moveTo>
                  <a:pt x="813180" y="15887"/>
                </a:moveTo>
                <a:lnTo>
                  <a:pt x="812673" y="41287"/>
                </a:lnTo>
                <a:lnTo>
                  <a:pt x="888873" y="42773"/>
                </a:lnTo>
                <a:lnTo>
                  <a:pt x="889380" y="17373"/>
                </a:lnTo>
                <a:lnTo>
                  <a:pt x="813180" y="15887"/>
                </a:lnTo>
                <a:close/>
              </a:path>
              <a:path w="2912745" h="106679">
                <a:moveTo>
                  <a:pt x="914780" y="17868"/>
                </a:moveTo>
                <a:lnTo>
                  <a:pt x="914273" y="43268"/>
                </a:lnTo>
                <a:lnTo>
                  <a:pt x="990473" y="44754"/>
                </a:lnTo>
                <a:lnTo>
                  <a:pt x="990980" y="19367"/>
                </a:lnTo>
                <a:lnTo>
                  <a:pt x="914780" y="17868"/>
                </a:lnTo>
                <a:close/>
              </a:path>
              <a:path w="2912745" h="106679">
                <a:moveTo>
                  <a:pt x="1016380" y="19862"/>
                </a:moveTo>
                <a:lnTo>
                  <a:pt x="1015873" y="45250"/>
                </a:lnTo>
                <a:lnTo>
                  <a:pt x="1092073" y="46748"/>
                </a:lnTo>
                <a:lnTo>
                  <a:pt x="1092580" y="21348"/>
                </a:lnTo>
                <a:lnTo>
                  <a:pt x="1016380" y="19862"/>
                </a:lnTo>
                <a:close/>
              </a:path>
              <a:path w="2912745" h="106679">
                <a:moveTo>
                  <a:pt x="1117980" y="21843"/>
                </a:moveTo>
                <a:lnTo>
                  <a:pt x="1117473" y="47243"/>
                </a:lnTo>
                <a:lnTo>
                  <a:pt x="1193673" y="48729"/>
                </a:lnTo>
                <a:lnTo>
                  <a:pt x="1194053" y="23329"/>
                </a:lnTo>
                <a:lnTo>
                  <a:pt x="1117980" y="21843"/>
                </a:lnTo>
                <a:close/>
              </a:path>
              <a:path w="2912745" h="106679">
                <a:moveTo>
                  <a:pt x="1219453" y="23825"/>
                </a:moveTo>
                <a:lnTo>
                  <a:pt x="1219073" y="49225"/>
                </a:lnTo>
                <a:lnTo>
                  <a:pt x="1295146" y="50711"/>
                </a:lnTo>
                <a:lnTo>
                  <a:pt x="1295653" y="25323"/>
                </a:lnTo>
                <a:lnTo>
                  <a:pt x="1219453" y="23825"/>
                </a:lnTo>
                <a:close/>
              </a:path>
              <a:path w="2912745" h="106679">
                <a:moveTo>
                  <a:pt x="1321053" y="25819"/>
                </a:moveTo>
                <a:lnTo>
                  <a:pt x="1320546" y="51206"/>
                </a:lnTo>
                <a:lnTo>
                  <a:pt x="1396746" y="52704"/>
                </a:lnTo>
                <a:lnTo>
                  <a:pt x="1397253" y="27304"/>
                </a:lnTo>
                <a:lnTo>
                  <a:pt x="1321053" y="25819"/>
                </a:lnTo>
                <a:close/>
              </a:path>
              <a:path w="2912745" h="106679">
                <a:moveTo>
                  <a:pt x="1422653" y="27800"/>
                </a:moveTo>
                <a:lnTo>
                  <a:pt x="1422146" y="53200"/>
                </a:lnTo>
                <a:lnTo>
                  <a:pt x="1498346" y="54686"/>
                </a:lnTo>
                <a:lnTo>
                  <a:pt x="1498853" y="29286"/>
                </a:lnTo>
                <a:lnTo>
                  <a:pt x="1422653" y="27800"/>
                </a:lnTo>
                <a:close/>
              </a:path>
              <a:path w="2912745" h="106679">
                <a:moveTo>
                  <a:pt x="1524253" y="29781"/>
                </a:moveTo>
                <a:lnTo>
                  <a:pt x="1523746" y="55181"/>
                </a:lnTo>
                <a:lnTo>
                  <a:pt x="1599946" y="56667"/>
                </a:lnTo>
                <a:lnTo>
                  <a:pt x="1600453" y="31280"/>
                </a:lnTo>
                <a:lnTo>
                  <a:pt x="1524253" y="29781"/>
                </a:lnTo>
                <a:close/>
              </a:path>
              <a:path w="2912745" h="106679">
                <a:moveTo>
                  <a:pt x="1625853" y="31775"/>
                </a:moveTo>
                <a:lnTo>
                  <a:pt x="1625346" y="57162"/>
                </a:lnTo>
                <a:lnTo>
                  <a:pt x="1701546" y="58661"/>
                </a:lnTo>
                <a:lnTo>
                  <a:pt x="1702053" y="33261"/>
                </a:lnTo>
                <a:lnTo>
                  <a:pt x="1625853" y="31775"/>
                </a:lnTo>
                <a:close/>
              </a:path>
              <a:path w="2912745" h="106679">
                <a:moveTo>
                  <a:pt x="1727453" y="33756"/>
                </a:moveTo>
                <a:lnTo>
                  <a:pt x="1726946" y="59156"/>
                </a:lnTo>
                <a:lnTo>
                  <a:pt x="1803146" y="60642"/>
                </a:lnTo>
                <a:lnTo>
                  <a:pt x="1803653" y="35242"/>
                </a:lnTo>
                <a:lnTo>
                  <a:pt x="1727453" y="33756"/>
                </a:lnTo>
                <a:close/>
              </a:path>
              <a:path w="2912745" h="106679">
                <a:moveTo>
                  <a:pt x="1829053" y="35737"/>
                </a:moveTo>
                <a:lnTo>
                  <a:pt x="1828546" y="61137"/>
                </a:lnTo>
                <a:lnTo>
                  <a:pt x="1904746" y="62623"/>
                </a:lnTo>
                <a:lnTo>
                  <a:pt x="1905127" y="37236"/>
                </a:lnTo>
                <a:lnTo>
                  <a:pt x="1829053" y="35737"/>
                </a:lnTo>
                <a:close/>
              </a:path>
              <a:path w="2912745" h="106679">
                <a:moveTo>
                  <a:pt x="1930527" y="37731"/>
                </a:moveTo>
                <a:lnTo>
                  <a:pt x="1930018" y="63118"/>
                </a:lnTo>
                <a:lnTo>
                  <a:pt x="2006218" y="64617"/>
                </a:lnTo>
                <a:lnTo>
                  <a:pt x="2006727" y="39217"/>
                </a:lnTo>
                <a:lnTo>
                  <a:pt x="1930527" y="37731"/>
                </a:lnTo>
                <a:close/>
              </a:path>
              <a:path w="2912745" h="106679">
                <a:moveTo>
                  <a:pt x="2032127" y="39712"/>
                </a:moveTo>
                <a:lnTo>
                  <a:pt x="2031618" y="65112"/>
                </a:lnTo>
                <a:lnTo>
                  <a:pt x="2107818" y="66598"/>
                </a:lnTo>
                <a:lnTo>
                  <a:pt x="2108327" y="41198"/>
                </a:lnTo>
                <a:lnTo>
                  <a:pt x="2032127" y="39712"/>
                </a:lnTo>
                <a:close/>
              </a:path>
              <a:path w="2912745" h="106679">
                <a:moveTo>
                  <a:pt x="2133727" y="41694"/>
                </a:moveTo>
                <a:lnTo>
                  <a:pt x="2133218" y="67094"/>
                </a:lnTo>
                <a:lnTo>
                  <a:pt x="2209418" y="68579"/>
                </a:lnTo>
                <a:lnTo>
                  <a:pt x="2209927" y="43192"/>
                </a:lnTo>
                <a:lnTo>
                  <a:pt x="2133727" y="41694"/>
                </a:lnTo>
                <a:close/>
              </a:path>
              <a:path w="2912745" h="106679">
                <a:moveTo>
                  <a:pt x="2235327" y="43687"/>
                </a:moveTo>
                <a:lnTo>
                  <a:pt x="2234818" y="69075"/>
                </a:lnTo>
                <a:lnTo>
                  <a:pt x="2311018" y="70573"/>
                </a:lnTo>
                <a:lnTo>
                  <a:pt x="2311527" y="45173"/>
                </a:lnTo>
                <a:lnTo>
                  <a:pt x="2235327" y="43687"/>
                </a:lnTo>
                <a:close/>
              </a:path>
              <a:path w="2912745" h="106679">
                <a:moveTo>
                  <a:pt x="2336927" y="45669"/>
                </a:moveTo>
                <a:lnTo>
                  <a:pt x="2336418" y="71069"/>
                </a:lnTo>
                <a:lnTo>
                  <a:pt x="2412618" y="72555"/>
                </a:lnTo>
                <a:lnTo>
                  <a:pt x="2413127" y="47155"/>
                </a:lnTo>
                <a:lnTo>
                  <a:pt x="2336927" y="45669"/>
                </a:lnTo>
                <a:close/>
              </a:path>
              <a:path w="2912745" h="106679">
                <a:moveTo>
                  <a:pt x="2438527" y="47650"/>
                </a:moveTo>
                <a:lnTo>
                  <a:pt x="2438018" y="73050"/>
                </a:lnTo>
                <a:lnTo>
                  <a:pt x="2514218" y="74536"/>
                </a:lnTo>
                <a:lnTo>
                  <a:pt x="2514727" y="49148"/>
                </a:lnTo>
                <a:lnTo>
                  <a:pt x="2438527" y="47650"/>
                </a:lnTo>
                <a:close/>
              </a:path>
              <a:path w="2912745" h="106679">
                <a:moveTo>
                  <a:pt x="2540000" y="49644"/>
                </a:moveTo>
                <a:lnTo>
                  <a:pt x="2539618" y="75031"/>
                </a:lnTo>
                <a:lnTo>
                  <a:pt x="2615691" y="76530"/>
                </a:lnTo>
                <a:lnTo>
                  <a:pt x="2616200" y="51130"/>
                </a:lnTo>
                <a:lnTo>
                  <a:pt x="2540000" y="49644"/>
                </a:lnTo>
                <a:close/>
              </a:path>
              <a:path w="2912745" h="106679">
                <a:moveTo>
                  <a:pt x="2641600" y="51625"/>
                </a:moveTo>
                <a:lnTo>
                  <a:pt x="2641091" y="77025"/>
                </a:lnTo>
                <a:lnTo>
                  <a:pt x="2717291" y="78511"/>
                </a:lnTo>
                <a:lnTo>
                  <a:pt x="2717800" y="53111"/>
                </a:lnTo>
                <a:lnTo>
                  <a:pt x="2641600" y="51625"/>
                </a:lnTo>
                <a:close/>
              </a:path>
              <a:path w="2912745" h="106679">
                <a:moveTo>
                  <a:pt x="2743200" y="53606"/>
                </a:moveTo>
                <a:lnTo>
                  <a:pt x="2742691" y="79006"/>
                </a:lnTo>
                <a:lnTo>
                  <a:pt x="2818891" y="80492"/>
                </a:lnTo>
                <a:lnTo>
                  <a:pt x="2819400" y="55105"/>
                </a:lnTo>
                <a:lnTo>
                  <a:pt x="2743200" y="53606"/>
                </a:lnTo>
                <a:close/>
              </a:path>
              <a:path w="2912745" h="106679">
                <a:moveTo>
                  <a:pt x="2836926" y="30035"/>
                </a:moveTo>
                <a:lnTo>
                  <a:pt x="2835402" y="106222"/>
                </a:lnTo>
                <a:lnTo>
                  <a:pt x="2888276" y="81076"/>
                </a:lnTo>
                <a:lnTo>
                  <a:pt x="2848610" y="81076"/>
                </a:lnTo>
                <a:lnTo>
                  <a:pt x="2844291" y="80987"/>
                </a:lnTo>
                <a:lnTo>
                  <a:pt x="2844800" y="55600"/>
                </a:lnTo>
                <a:lnTo>
                  <a:pt x="2885644" y="55600"/>
                </a:lnTo>
                <a:lnTo>
                  <a:pt x="2836926" y="30035"/>
                </a:lnTo>
                <a:close/>
              </a:path>
              <a:path w="2912745" h="106679">
                <a:moveTo>
                  <a:pt x="2844800" y="55600"/>
                </a:moveTo>
                <a:lnTo>
                  <a:pt x="2844291" y="80987"/>
                </a:lnTo>
                <a:lnTo>
                  <a:pt x="2848610" y="81076"/>
                </a:lnTo>
                <a:lnTo>
                  <a:pt x="2849117" y="55676"/>
                </a:lnTo>
                <a:lnTo>
                  <a:pt x="2844800" y="55600"/>
                </a:lnTo>
                <a:close/>
              </a:path>
              <a:path w="2912745" h="106679">
                <a:moveTo>
                  <a:pt x="2885644" y="55600"/>
                </a:moveTo>
                <a:lnTo>
                  <a:pt x="2844800" y="55600"/>
                </a:lnTo>
                <a:lnTo>
                  <a:pt x="2849117" y="55676"/>
                </a:lnTo>
                <a:lnTo>
                  <a:pt x="2848610" y="81076"/>
                </a:lnTo>
                <a:lnTo>
                  <a:pt x="2888276" y="81076"/>
                </a:lnTo>
                <a:lnTo>
                  <a:pt x="2912364" y="69621"/>
                </a:lnTo>
                <a:lnTo>
                  <a:pt x="2885644" y="556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688455" y="1535812"/>
            <a:ext cx="1927860" cy="1053465"/>
          </a:xfrm>
          <a:custGeom>
            <a:avLst/>
            <a:gdLst/>
            <a:ahLst/>
            <a:cxnLst/>
            <a:rect l="l" t="t" r="r" b="b"/>
            <a:pathLst>
              <a:path w="1927859" h="1053464">
                <a:moveTo>
                  <a:pt x="0" y="526668"/>
                </a:moveTo>
                <a:lnTo>
                  <a:pt x="963929" y="0"/>
                </a:lnTo>
                <a:lnTo>
                  <a:pt x="1927860" y="526668"/>
                </a:lnTo>
                <a:lnTo>
                  <a:pt x="963929" y="1053338"/>
                </a:lnTo>
                <a:lnTo>
                  <a:pt x="0" y="526668"/>
                </a:lnTo>
                <a:close/>
              </a:path>
            </a:pathLst>
          </a:custGeom>
          <a:ln w="920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06608" y="3558033"/>
            <a:ext cx="2028189" cy="1495425"/>
          </a:xfrm>
          <a:custGeom>
            <a:avLst/>
            <a:gdLst/>
            <a:ahLst/>
            <a:cxnLst/>
            <a:rect l="l" t="t" r="r" b="b"/>
            <a:pathLst>
              <a:path w="2028189" h="1495425">
                <a:moveTo>
                  <a:pt x="162482" y="73429"/>
                </a:moveTo>
                <a:lnTo>
                  <a:pt x="158034" y="77216"/>
                </a:lnTo>
                <a:lnTo>
                  <a:pt x="155952" y="78867"/>
                </a:lnTo>
                <a:lnTo>
                  <a:pt x="154174" y="81025"/>
                </a:lnTo>
                <a:lnTo>
                  <a:pt x="129205" y="124206"/>
                </a:lnTo>
                <a:lnTo>
                  <a:pt x="107158" y="170434"/>
                </a:lnTo>
                <a:lnTo>
                  <a:pt x="86622" y="221234"/>
                </a:lnTo>
                <a:lnTo>
                  <a:pt x="67953" y="276098"/>
                </a:lnTo>
                <a:lnTo>
                  <a:pt x="51062" y="334772"/>
                </a:lnTo>
                <a:lnTo>
                  <a:pt x="36254" y="396620"/>
                </a:lnTo>
                <a:lnTo>
                  <a:pt x="23668" y="461137"/>
                </a:lnTo>
                <a:lnTo>
                  <a:pt x="13627" y="527557"/>
                </a:lnTo>
                <a:lnTo>
                  <a:pt x="6082" y="596011"/>
                </a:lnTo>
                <a:lnTo>
                  <a:pt x="1451" y="665353"/>
                </a:lnTo>
                <a:lnTo>
                  <a:pt x="0" y="737107"/>
                </a:lnTo>
                <a:lnTo>
                  <a:pt x="2973" y="772922"/>
                </a:lnTo>
                <a:lnTo>
                  <a:pt x="12509" y="811149"/>
                </a:lnTo>
                <a:lnTo>
                  <a:pt x="28850" y="850646"/>
                </a:lnTo>
                <a:lnTo>
                  <a:pt x="49729" y="886968"/>
                </a:lnTo>
                <a:lnTo>
                  <a:pt x="75777" y="922655"/>
                </a:lnTo>
                <a:lnTo>
                  <a:pt x="106676" y="957580"/>
                </a:lnTo>
                <a:lnTo>
                  <a:pt x="142248" y="991743"/>
                </a:lnTo>
                <a:lnTo>
                  <a:pt x="182317" y="1025271"/>
                </a:lnTo>
                <a:lnTo>
                  <a:pt x="226640" y="1058037"/>
                </a:lnTo>
                <a:lnTo>
                  <a:pt x="275065" y="1090041"/>
                </a:lnTo>
                <a:lnTo>
                  <a:pt x="327440" y="1121410"/>
                </a:lnTo>
                <a:lnTo>
                  <a:pt x="383637" y="1151763"/>
                </a:lnTo>
                <a:lnTo>
                  <a:pt x="443429" y="1181303"/>
                </a:lnTo>
                <a:lnTo>
                  <a:pt x="506675" y="1210017"/>
                </a:lnTo>
                <a:lnTo>
                  <a:pt x="573147" y="1237615"/>
                </a:lnTo>
                <a:lnTo>
                  <a:pt x="642679" y="1264246"/>
                </a:lnTo>
                <a:lnTo>
                  <a:pt x="715082" y="1289685"/>
                </a:lnTo>
                <a:lnTo>
                  <a:pt x="790266" y="1314056"/>
                </a:lnTo>
                <a:lnTo>
                  <a:pt x="867990" y="1337183"/>
                </a:lnTo>
                <a:lnTo>
                  <a:pt x="948076" y="1358950"/>
                </a:lnTo>
                <a:lnTo>
                  <a:pt x="1030334" y="1379359"/>
                </a:lnTo>
                <a:lnTo>
                  <a:pt x="1114662" y="1398333"/>
                </a:lnTo>
                <a:lnTo>
                  <a:pt x="1200730" y="1415859"/>
                </a:lnTo>
                <a:lnTo>
                  <a:pt x="1288487" y="1431861"/>
                </a:lnTo>
                <a:lnTo>
                  <a:pt x="1377768" y="1446225"/>
                </a:lnTo>
                <a:lnTo>
                  <a:pt x="1468192" y="1458861"/>
                </a:lnTo>
                <a:lnTo>
                  <a:pt x="1559886" y="1469682"/>
                </a:lnTo>
                <a:lnTo>
                  <a:pt x="1652469" y="1478775"/>
                </a:lnTo>
                <a:lnTo>
                  <a:pt x="1745687" y="1485861"/>
                </a:lnTo>
                <a:lnTo>
                  <a:pt x="1839540" y="1491119"/>
                </a:lnTo>
                <a:lnTo>
                  <a:pt x="1933774" y="1494282"/>
                </a:lnTo>
                <a:lnTo>
                  <a:pt x="2027627" y="1495323"/>
                </a:lnTo>
                <a:lnTo>
                  <a:pt x="2028135" y="1444536"/>
                </a:lnTo>
                <a:lnTo>
                  <a:pt x="1934282" y="1443482"/>
                </a:lnTo>
                <a:lnTo>
                  <a:pt x="1841191" y="1440357"/>
                </a:lnTo>
                <a:lnTo>
                  <a:pt x="1748481" y="1435138"/>
                </a:lnTo>
                <a:lnTo>
                  <a:pt x="1656279" y="1428127"/>
                </a:lnTo>
                <a:lnTo>
                  <a:pt x="1564839" y="1419123"/>
                </a:lnTo>
                <a:lnTo>
                  <a:pt x="1474161" y="1408417"/>
                </a:lnTo>
                <a:lnTo>
                  <a:pt x="1384753" y="1395907"/>
                </a:lnTo>
                <a:lnTo>
                  <a:pt x="1296615" y="1381696"/>
                </a:lnTo>
                <a:lnTo>
                  <a:pt x="1209874" y="1365885"/>
                </a:lnTo>
                <a:lnTo>
                  <a:pt x="1124809" y="1348549"/>
                </a:lnTo>
                <a:lnTo>
                  <a:pt x="1041497" y="1329804"/>
                </a:lnTo>
                <a:lnTo>
                  <a:pt x="960306" y="1309636"/>
                </a:lnTo>
                <a:lnTo>
                  <a:pt x="881325" y="1288161"/>
                </a:lnTo>
                <a:lnTo>
                  <a:pt x="804744" y="1265377"/>
                </a:lnTo>
                <a:lnTo>
                  <a:pt x="730766" y="1241361"/>
                </a:lnTo>
                <a:lnTo>
                  <a:pt x="659532" y="1216317"/>
                </a:lnTo>
                <a:lnTo>
                  <a:pt x="591333" y="1190180"/>
                </a:lnTo>
                <a:lnTo>
                  <a:pt x="526169" y="1163066"/>
                </a:lnTo>
                <a:lnTo>
                  <a:pt x="464447" y="1134999"/>
                </a:lnTo>
                <a:lnTo>
                  <a:pt x="406129" y="1106297"/>
                </a:lnTo>
                <a:lnTo>
                  <a:pt x="351646" y="1076706"/>
                </a:lnTo>
                <a:lnTo>
                  <a:pt x="301151" y="1046480"/>
                </a:lnTo>
                <a:lnTo>
                  <a:pt x="254707" y="1015619"/>
                </a:lnTo>
                <a:lnTo>
                  <a:pt x="212543" y="984377"/>
                </a:lnTo>
                <a:lnTo>
                  <a:pt x="174887" y="952754"/>
                </a:lnTo>
                <a:lnTo>
                  <a:pt x="141880" y="921004"/>
                </a:lnTo>
                <a:lnTo>
                  <a:pt x="113915" y="889127"/>
                </a:lnTo>
                <a:lnTo>
                  <a:pt x="90813" y="857123"/>
                </a:lnTo>
                <a:lnTo>
                  <a:pt x="61720" y="797560"/>
                </a:lnTo>
                <a:lnTo>
                  <a:pt x="61464" y="797560"/>
                </a:lnTo>
                <a:lnTo>
                  <a:pt x="60333" y="794131"/>
                </a:lnTo>
                <a:lnTo>
                  <a:pt x="60598" y="794131"/>
                </a:lnTo>
                <a:lnTo>
                  <a:pt x="53829" y="767334"/>
                </a:lnTo>
                <a:lnTo>
                  <a:pt x="53488" y="767334"/>
                </a:lnTo>
                <a:lnTo>
                  <a:pt x="52802" y="763269"/>
                </a:lnTo>
                <a:lnTo>
                  <a:pt x="53151" y="763269"/>
                </a:lnTo>
                <a:lnTo>
                  <a:pt x="50631" y="732917"/>
                </a:lnTo>
                <a:lnTo>
                  <a:pt x="52218" y="667004"/>
                </a:lnTo>
                <a:lnTo>
                  <a:pt x="56739" y="599820"/>
                </a:lnTo>
                <a:lnTo>
                  <a:pt x="64054" y="533781"/>
                </a:lnTo>
                <a:lnTo>
                  <a:pt x="73821" y="469138"/>
                </a:lnTo>
                <a:lnTo>
                  <a:pt x="86000" y="406781"/>
                </a:lnTo>
                <a:lnTo>
                  <a:pt x="100338" y="347091"/>
                </a:lnTo>
                <a:lnTo>
                  <a:pt x="116594" y="290703"/>
                </a:lnTo>
                <a:lnTo>
                  <a:pt x="134501" y="238125"/>
                </a:lnTo>
                <a:lnTo>
                  <a:pt x="153970" y="190119"/>
                </a:lnTo>
                <a:lnTo>
                  <a:pt x="174595" y="147066"/>
                </a:lnTo>
                <a:lnTo>
                  <a:pt x="192489" y="115824"/>
                </a:lnTo>
                <a:lnTo>
                  <a:pt x="190915" y="115824"/>
                </a:lnTo>
                <a:lnTo>
                  <a:pt x="193012" y="113404"/>
                </a:lnTo>
                <a:lnTo>
                  <a:pt x="162482" y="73429"/>
                </a:lnTo>
                <a:close/>
              </a:path>
              <a:path w="2028189" h="1495425">
                <a:moveTo>
                  <a:pt x="60333" y="794131"/>
                </a:moveTo>
                <a:lnTo>
                  <a:pt x="61464" y="797560"/>
                </a:lnTo>
                <a:lnTo>
                  <a:pt x="61037" y="795870"/>
                </a:lnTo>
                <a:lnTo>
                  <a:pt x="60333" y="794131"/>
                </a:lnTo>
                <a:close/>
              </a:path>
              <a:path w="2028189" h="1495425">
                <a:moveTo>
                  <a:pt x="61037" y="795870"/>
                </a:moveTo>
                <a:lnTo>
                  <a:pt x="61464" y="797560"/>
                </a:lnTo>
                <a:lnTo>
                  <a:pt x="61720" y="797560"/>
                </a:lnTo>
                <a:lnTo>
                  <a:pt x="61037" y="795870"/>
                </a:lnTo>
                <a:close/>
              </a:path>
              <a:path w="2028189" h="1495425">
                <a:moveTo>
                  <a:pt x="60598" y="794131"/>
                </a:moveTo>
                <a:lnTo>
                  <a:pt x="60333" y="794131"/>
                </a:lnTo>
                <a:lnTo>
                  <a:pt x="61037" y="795870"/>
                </a:lnTo>
                <a:lnTo>
                  <a:pt x="60598" y="794131"/>
                </a:lnTo>
                <a:close/>
              </a:path>
              <a:path w="2028189" h="1495425">
                <a:moveTo>
                  <a:pt x="52802" y="763269"/>
                </a:moveTo>
                <a:lnTo>
                  <a:pt x="53488" y="767334"/>
                </a:lnTo>
                <a:lnTo>
                  <a:pt x="53321" y="765324"/>
                </a:lnTo>
                <a:lnTo>
                  <a:pt x="52802" y="763269"/>
                </a:lnTo>
                <a:close/>
              </a:path>
              <a:path w="2028189" h="1495425">
                <a:moveTo>
                  <a:pt x="53321" y="765324"/>
                </a:moveTo>
                <a:lnTo>
                  <a:pt x="53488" y="767334"/>
                </a:lnTo>
                <a:lnTo>
                  <a:pt x="53829" y="767334"/>
                </a:lnTo>
                <a:lnTo>
                  <a:pt x="53321" y="765324"/>
                </a:lnTo>
                <a:close/>
              </a:path>
              <a:path w="2028189" h="1495425">
                <a:moveTo>
                  <a:pt x="53151" y="763269"/>
                </a:moveTo>
                <a:lnTo>
                  <a:pt x="52802" y="763269"/>
                </a:lnTo>
                <a:lnTo>
                  <a:pt x="53321" y="765324"/>
                </a:lnTo>
                <a:lnTo>
                  <a:pt x="53151" y="763269"/>
                </a:lnTo>
                <a:close/>
              </a:path>
              <a:path w="2028189" h="1495425">
                <a:moveTo>
                  <a:pt x="269973" y="57785"/>
                </a:moveTo>
                <a:lnTo>
                  <a:pt x="180856" y="57785"/>
                </a:lnTo>
                <a:lnTo>
                  <a:pt x="213737" y="96519"/>
                </a:lnTo>
                <a:lnTo>
                  <a:pt x="194158" y="113081"/>
                </a:lnTo>
                <a:lnTo>
                  <a:pt x="193540" y="114095"/>
                </a:lnTo>
                <a:lnTo>
                  <a:pt x="223376" y="153162"/>
                </a:lnTo>
                <a:lnTo>
                  <a:pt x="269973" y="57785"/>
                </a:lnTo>
                <a:close/>
              </a:path>
              <a:path w="2028189" h="1495425">
                <a:moveTo>
                  <a:pt x="193012" y="113404"/>
                </a:moveTo>
                <a:lnTo>
                  <a:pt x="190915" y="115824"/>
                </a:lnTo>
                <a:lnTo>
                  <a:pt x="193311" y="113796"/>
                </a:lnTo>
                <a:lnTo>
                  <a:pt x="193012" y="113404"/>
                </a:lnTo>
                <a:close/>
              </a:path>
              <a:path w="2028189" h="1495425">
                <a:moveTo>
                  <a:pt x="193311" y="113796"/>
                </a:moveTo>
                <a:lnTo>
                  <a:pt x="190915" y="115824"/>
                </a:lnTo>
                <a:lnTo>
                  <a:pt x="192489" y="115824"/>
                </a:lnTo>
                <a:lnTo>
                  <a:pt x="193540" y="114095"/>
                </a:lnTo>
                <a:lnTo>
                  <a:pt x="193311" y="113796"/>
                </a:lnTo>
                <a:close/>
              </a:path>
              <a:path w="2028189" h="1495425">
                <a:moveTo>
                  <a:pt x="194158" y="113081"/>
                </a:moveTo>
                <a:lnTo>
                  <a:pt x="193311" y="113796"/>
                </a:lnTo>
                <a:lnTo>
                  <a:pt x="193540" y="114095"/>
                </a:lnTo>
                <a:lnTo>
                  <a:pt x="194158" y="113081"/>
                </a:lnTo>
                <a:close/>
              </a:path>
              <a:path w="2028189" h="1495425">
                <a:moveTo>
                  <a:pt x="196198" y="109728"/>
                </a:moveTo>
                <a:lnTo>
                  <a:pt x="193012" y="113404"/>
                </a:lnTo>
                <a:lnTo>
                  <a:pt x="193311" y="113796"/>
                </a:lnTo>
                <a:lnTo>
                  <a:pt x="194158" y="113081"/>
                </a:lnTo>
                <a:lnTo>
                  <a:pt x="196198" y="109728"/>
                </a:lnTo>
                <a:close/>
              </a:path>
              <a:path w="2028189" h="1495425">
                <a:moveTo>
                  <a:pt x="180856" y="57785"/>
                </a:moveTo>
                <a:lnTo>
                  <a:pt x="162482" y="73429"/>
                </a:lnTo>
                <a:lnTo>
                  <a:pt x="193012" y="113404"/>
                </a:lnTo>
                <a:lnTo>
                  <a:pt x="196198" y="109728"/>
                </a:lnTo>
                <a:lnTo>
                  <a:pt x="198122" y="109728"/>
                </a:lnTo>
                <a:lnTo>
                  <a:pt x="213737" y="96519"/>
                </a:lnTo>
                <a:lnTo>
                  <a:pt x="180856" y="57785"/>
                </a:lnTo>
                <a:close/>
              </a:path>
              <a:path w="2028189" h="1495425">
                <a:moveTo>
                  <a:pt x="198122" y="109728"/>
                </a:moveTo>
                <a:lnTo>
                  <a:pt x="196198" y="109728"/>
                </a:lnTo>
                <a:lnTo>
                  <a:pt x="194158" y="113081"/>
                </a:lnTo>
                <a:lnTo>
                  <a:pt x="198122" y="109728"/>
                </a:lnTo>
                <a:close/>
              </a:path>
              <a:path w="2028189" h="1495425">
                <a:moveTo>
                  <a:pt x="298204" y="0"/>
                </a:moveTo>
                <a:lnTo>
                  <a:pt x="130844" y="32004"/>
                </a:lnTo>
                <a:lnTo>
                  <a:pt x="162482" y="73429"/>
                </a:lnTo>
                <a:lnTo>
                  <a:pt x="180856" y="57785"/>
                </a:lnTo>
                <a:lnTo>
                  <a:pt x="269973" y="57785"/>
                </a:lnTo>
                <a:lnTo>
                  <a:pt x="2982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 txBox="1">
            <a:spLocks noGrp="1"/>
          </p:cNvSpPr>
          <p:nvPr>
            <p:ph type="title"/>
          </p:nvPr>
        </p:nvSpPr>
        <p:spPr>
          <a:xfrm>
            <a:off x="-22" y="857251"/>
            <a:ext cx="9144000" cy="546735"/>
          </a:xfrm>
          <a:prstGeom prst="rect">
            <a:avLst/>
          </a:prstGeom>
          <a:solidFill>
            <a:srgbClr val="EAEAEA"/>
          </a:solidFill>
        </p:spPr>
        <p:txBody>
          <a:bodyPr vert="horz" wrap="square" lIns="0" tIns="37465" rIns="0" bIns="0" rtlCol="0">
            <a:spAutoFit/>
          </a:bodyPr>
          <a:lstStyle/>
          <a:p>
            <a:pPr marL="91440">
              <a:spcBef>
                <a:spcPts val="295"/>
              </a:spcBef>
            </a:pPr>
            <a:r>
              <a:rPr dirty="0"/>
              <a:t>DASH client-server </a:t>
            </a:r>
            <a:r>
              <a:rPr spc="-5" dirty="0"/>
              <a:t>interaction</a:t>
            </a:r>
            <a:r>
              <a:rPr spc="-60" dirty="0"/>
              <a:t> </a:t>
            </a:r>
            <a:r>
              <a:rPr spc="-5" dirty="0"/>
              <a:t>(simplified)</a:t>
            </a:r>
          </a:p>
        </p:txBody>
      </p:sp>
      <p:sp>
        <p:nvSpPr>
          <p:cNvPr id="37" name="object 3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dirty="0">
                <a:ea typeface="+mn-ea"/>
              </a:rPr>
              <a:pPr marL="25400" fontAlgn="auto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</a:pPr>
              <a:t>67</a:t>
            </a:fld>
            <a:endParaRPr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876340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19086" y="1614044"/>
            <a:ext cx="1866264" cy="13096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112764" y="2661665"/>
            <a:ext cx="3031236" cy="33390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60770" y="2686102"/>
            <a:ext cx="2983230" cy="3243580"/>
          </a:xfrm>
          <a:custGeom>
            <a:avLst/>
            <a:gdLst/>
            <a:ahLst/>
            <a:cxnLst/>
            <a:rect l="l" t="t" r="r" b="b"/>
            <a:pathLst>
              <a:path w="2983229" h="3243579">
                <a:moveTo>
                  <a:pt x="0" y="3243453"/>
                </a:moveTo>
                <a:lnTo>
                  <a:pt x="2983229" y="3243453"/>
                </a:lnTo>
                <a:lnTo>
                  <a:pt x="2983229" y="0"/>
                </a:lnTo>
                <a:lnTo>
                  <a:pt x="0" y="0"/>
                </a:lnTo>
                <a:lnTo>
                  <a:pt x="0" y="3243453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160770" y="2686102"/>
            <a:ext cx="2983230" cy="3243580"/>
          </a:xfrm>
          <a:custGeom>
            <a:avLst/>
            <a:gdLst/>
            <a:ahLst/>
            <a:cxnLst/>
            <a:rect l="l" t="t" r="r" b="b"/>
            <a:pathLst>
              <a:path w="2983229" h="3243579">
                <a:moveTo>
                  <a:pt x="0" y="3243453"/>
                </a:moveTo>
                <a:lnTo>
                  <a:pt x="2983229" y="3243453"/>
                </a:lnTo>
                <a:lnTo>
                  <a:pt x="2983229" y="0"/>
                </a:lnTo>
                <a:lnTo>
                  <a:pt x="0" y="0"/>
                </a:lnTo>
                <a:lnTo>
                  <a:pt x="0" y="3243453"/>
                </a:lnTo>
                <a:close/>
              </a:path>
            </a:pathLst>
          </a:custGeom>
          <a:ln w="9525">
            <a:solidFill>
              <a:srgbClr val="A8B0C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2824733"/>
            <a:ext cx="3864864" cy="28651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473" y="2849373"/>
            <a:ext cx="3811270" cy="2770505"/>
          </a:xfrm>
          <a:custGeom>
            <a:avLst/>
            <a:gdLst/>
            <a:ahLst/>
            <a:cxnLst/>
            <a:rect l="l" t="t" r="r" b="b"/>
            <a:pathLst>
              <a:path w="3811270" h="2770504">
                <a:moveTo>
                  <a:pt x="0" y="2770378"/>
                </a:moveTo>
                <a:lnTo>
                  <a:pt x="3811142" y="2770378"/>
                </a:lnTo>
                <a:lnTo>
                  <a:pt x="3811142" y="0"/>
                </a:lnTo>
                <a:lnTo>
                  <a:pt x="0" y="0"/>
                </a:lnTo>
                <a:lnTo>
                  <a:pt x="0" y="277037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473" y="2849373"/>
            <a:ext cx="3811270" cy="2770505"/>
          </a:xfrm>
          <a:custGeom>
            <a:avLst/>
            <a:gdLst/>
            <a:ahLst/>
            <a:cxnLst/>
            <a:rect l="l" t="t" r="r" b="b"/>
            <a:pathLst>
              <a:path w="3811270" h="2770504">
                <a:moveTo>
                  <a:pt x="0" y="2770378"/>
                </a:moveTo>
                <a:lnTo>
                  <a:pt x="3811142" y="2770378"/>
                </a:lnTo>
                <a:lnTo>
                  <a:pt x="3811142" y="0"/>
                </a:lnTo>
                <a:lnTo>
                  <a:pt x="0" y="0"/>
                </a:lnTo>
                <a:lnTo>
                  <a:pt x="0" y="2770378"/>
                </a:lnTo>
                <a:close/>
              </a:path>
            </a:pathLst>
          </a:custGeom>
          <a:ln w="9525">
            <a:solidFill>
              <a:srgbClr val="A8B0C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12569" y="1925319"/>
            <a:ext cx="8559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fontAlgn="auto">
              <a:spcBef>
                <a:spcPts val="95"/>
              </a:spcBef>
              <a:spcAft>
                <a:spcPts val="0"/>
              </a:spcAft>
            </a:pPr>
            <a:r>
              <a:rPr sz="28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c</a:t>
            </a:r>
            <a:r>
              <a:rPr sz="28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l</a:t>
            </a:r>
            <a:r>
              <a:rPr sz="28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</a:t>
            </a:r>
            <a:r>
              <a:rPr sz="28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e</a:t>
            </a:r>
            <a:r>
              <a:rPr sz="28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nt</a:t>
            </a:r>
            <a:endParaRPr sz="2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76066" y="4956200"/>
            <a:ext cx="2914015" cy="255270"/>
          </a:xfrm>
          <a:custGeom>
            <a:avLst/>
            <a:gdLst/>
            <a:ahLst/>
            <a:cxnLst/>
            <a:rect l="l" t="t" r="r" b="b"/>
            <a:pathLst>
              <a:path w="2914015" h="255270">
                <a:moveTo>
                  <a:pt x="147955" y="102895"/>
                </a:moveTo>
                <a:lnTo>
                  <a:pt x="0" y="187451"/>
                </a:lnTo>
                <a:lnTo>
                  <a:pt x="156463" y="255066"/>
                </a:lnTo>
                <a:lnTo>
                  <a:pt x="153706" y="205752"/>
                </a:lnTo>
                <a:lnTo>
                  <a:pt x="128270" y="205752"/>
                </a:lnTo>
                <a:lnTo>
                  <a:pt x="125475" y="155028"/>
                </a:lnTo>
                <a:lnTo>
                  <a:pt x="150791" y="153619"/>
                </a:lnTo>
                <a:lnTo>
                  <a:pt x="147955" y="102895"/>
                </a:lnTo>
                <a:close/>
              </a:path>
              <a:path w="2914015" h="255270">
                <a:moveTo>
                  <a:pt x="150791" y="153619"/>
                </a:moveTo>
                <a:lnTo>
                  <a:pt x="125475" y="155028"/>
                </a:lnTo>
                <a:lnTo>
                  <a:pt x="128270" y="205752"/>
                </a:lnTo>
                <a:lnTo>
                  <a:pt x="153627" y="204341"/>
                </a:lnTo>
                <a:lnTo>
                  <a:pt x="150791" y="153619"/>
                </a:lnTo>
                <a:close/>
              </a:path>
              <a:path w="2914015" h="255270">
                <a:moveTo>
                  <a:pt x="153627" y="204341"/>
                </a:moveTo>
                <a:lnTo>
                  <a:pt x="128270" y="205752"/>
                </a:lnTo>
                <a:lnTo>
                  <a:pt x="153706" y="205752"/>
                </a:lnTo>
                <a:lnTo>
                  <a:pt x="153627" y="204341"/>
                </a:lnTo>
                <a:close/>
              </a:path>
              <a:path w="2914015" h="255270">
                <a:moveTo>
                  <a:pt x="2910713" y="0"/>
                </a:moveTo>
                <a:lnTo>
                  <a:pt x="150791" y="153619"/>
                </a:lnTo>
                <a:lnTo>
                  <a:pt x="153627" y="204341"/>
                </a:lnTo>
                <a:lnTo>
                  <a:pt x="2913507" y="50723"/>
                </a:lnTo>
                <a:lnTo>
                  <a:pt x="291071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04775" y="3198013"/>
            <a:ext cx="2797175" cy="720725"/>
          </a:xfrm>
          <a:custGeom>
            <a:avLst/>
            <a:gdLst/>
            <a:ahLst/>
            <a:cxnLst/>
            <a:rect l="l" t="t" r="r" b="b"/>
            <a:pathLst>
              <a:path w="2797175" h="720725">
                <a:moveTo>
                  <a:pt x="0" y="720191"/>
                </a:moveTo>
                <a:lnTo>
                  <a:pt x="2796793" y="720191"/>
                </a:lnTo>
                <a:lnTo>
                  <a:pt x="2796793" y="0"/>
                </a:lnTo>
                <a:lnTo>
                  <a:pt x="0" y="0"/>
                </a:lnTo>
                <a:lnTo>
                  <a:pt x="0" y="720191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96112" y="3169286"/>
            <a:ext cx="1824355" cy="710451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0014" marR="5080" indent="-120650" fontAlgn="auto">
              <a:lnSpc>
                <a:spcPts val="2450"/>
              </a:lnSpc>
              <a:spcBef>
                <a:spcPts val="540"/>
              </a:spcBef>
              <a:spcAft>
                <a:spcPts val="0"/>
              </a:spcAft>
            </a:pPr>
            <a:r>
              <a:rPr sz="2400" b="1" spc="-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buffer</a:t>
            </a:r>
            <a:r>
              <a:rPr sz="2400" b="1" spc="-8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below  threshold?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134235" y="3979419"/>
            <a:ext cx="43307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fontAlgn="auto">
              <a:spcBef>
                <a:spcPts val="100"/>
              </a:spcBef>
              <a:spcAft>
                <a:spcPts val="0"/>
              </a:spcAft>
            </a:pPr>
            <a:r>
              <a:rPr b="1" spc="-3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y</a:t>
            </a: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es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134490" y="4589322"/>
            <a:ext cx="1442085" cy="810478"/>
          </a:xfrm>
          <a:prstGeom prst="rect">
            <a:avLst/>
          </a:prstGeom>
          <a:solidFill>
            <a:srgbClr val="707070"/>
          </a:solidFill>
        </p:spPr>
        <p:txBody>
          <a:bodyPr vert="horz" wrap="square" lIns="0" tIns="40640" rIns="0" bIns="0" rtlCol="0">
            <a:spAutoFit/>
          </a:bodyPr>
          <a:lstStyle/>
          <a:p>
            <a:pPr marL="232410" marR="224154" indent="-1270" algn="ctr" fontAlgn="auto">
              <a:lnSpc>
                <a:spcPts val="2039"/>
              </a:lnSpc>
              <a:spcBef>
                <a:spcPts val="320"/>
              </a:spcBef>
              <a:spcAft>
                <a:spcPts val="0"/>
              </a:spcAft>
            </a:pPr>
            <a:r>
              <a:rPr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request  next  s</a:t>
            </a:r>
            <a:r>
              <a:rPr spc="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e</a:t>
            </a:r>
            <a:r>
              <a:rPr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gment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84529" y="4157727"/>
            <a:ext cx="32385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fontAlgn="auto">
              <a:spcBef>
                <a:spcPts val="100"/>
              </a:spcBef>
              <a:spcAft>
                <a:spcPts val="0"/>
              </a:spcAft>
            </a:pPr>
            <a:r>
              <a:rPr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no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782698" y="3903092"/>
            <a:ext cx="516890" cy="686435"/>
          </a:xfrm>
          <a:custGeom>
            <a:avLst/>
            <a:gdLst/>
            <a:ahLst/>
            <a:cxnLst/>
            <a:rect l="l" t="t" r="r" b="b"/>
            <a:pathLst>
              <a:path w="516889" h="686435">
                <a:moveTo>
                  <a:pt x="405640" y="578748"/>
                </a:moveTo>
                <a:lnTo>
                  <a:pt x="364744" y="608964"/>
                </a:lnTo>
                <a:lnTo>
                  <a:pt x="516636" y="686180"/>
                </a:lnTo>
                <a:lnTo>
                  <a:pt x="501423" y="599185"/>
                </a:lnTo>
                <a:lnTo>
                  <a:pt x="420750" y="599185"/>
                </a:lnTo>
                <a:lnTo>
                  <a:pt x="405640" y="578748"/>
                </a:lnTo>
                <a:close/>
              </a:path>
              <a:path w="516889" h="686435">
                <a:moveTo>
                  <a:pt x="446537" y="548530"/>
                </a:moveTo>
                <a:lnTo>
                  <a:pt x="405640" y="578748"/>
                </a:lnTo>
                <a:lnTo>
                  <a:pt x="420750" y="599185"/>
                </a:lnTo>
                <a:lnTo>
                  <a:pt x="461644" y="568959"/>
                </a:lnTo>
                <a:lnTo>
                  <a:pt x="446537" y="548530"/>
                </a:lnTo>
                <a:close/>
              </a:path>
              <a:path w="516889" h="686435">
                <a:moveTo>
                  <a:pt x="487299" y="518413"/>
                </a:moveTo>
                <a:lnTo>
                  <a:pt x="446537" y="548530"/>
                </a:lnTo>
                <a:lnTo>
                  <a:pt x="461644" y="568959"/>
                </a:lnTo>
                <a:lnTo>
                  <a:pt x="420750" y="599185"/>
                </a:lnTo>
                <a:lnTo>
                  <a:pt x="501423" y="599185"/>
                </a:lnTo>
                <a:lnTo>
                  <a:pt x="487299" y="518413"/>
                </a:lnTo>
                <a:close/>
              </a:path>
              <a:path w="516889" h="686435">
                <a:moveTo>
                  <a:pt x="40893" y="0"/>
                </a:moveTo>
                <a:lnTo>
                  <a:pt x="0" y="30098"/>
                </a:lnTo>
                <a:lnTo>
                  <a:pt x="405640" y="578748"/>
                </a:lnTo>
                <a:lnTo>
                  <a:pt x="446537" y="548530"/>
                </a:lnTo>
                <a:lnTo>
                  <a:pt x="408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50826" y="3558032"/>
            <a:ext cx="1678305" cy="995680"/>
          </a:xfrm>
          <a:custGeom>
            <a:avLst/>
            <a:gdLst/>
            <a:ahLst/>
            <a:cxnLst/>
            <a:rect l="l" t="t" r="r" b="b"/>
            <a:pathLst>
              <a:path w="1678305" h="995679">
                <a:moveTo>
                  <a:pt x="118072" y="72403"/>
                </a:moveTo>
                <a:lnTo>
                  <a:pt x="91084" y="107061"/>
                </a:lnTo>
                <a:lnTo>
                  <a:pt x="73698" y="141097"/>
                </a:lnTo>
                <a:lnTo>
                  <a:pt x="57746" y="177926"/>
                </a:lnTo>
                <a:lnTo>
                  <a:pt x="43281" y="217550"/>
                </a:lnTo>
                <a:lnTo>
                  <a:pt x="30734" y="258953"/>
                </a:lnTo>
                <a:lnTo>
                  <a:pt x="20066" y="302132"/>
                </a:lnTo>
                <a:lnTo>
                  <a:pt x="11620" y="346329"/>
                </a:lnTo>
                <a:lnTo>
                  <a:pt x="5257" y="392049"/>
                </a:lnTo>
                <a:lnTo>
                  <a:pt x="1346" y="438404"/>
                </a:lnTo>
                <a:lnTo>
                  <a:pt x="0" y="485648"/>
                </a:lnTo>
                <a:lnTo>
                  <a:pt x="342" y="498220"/>
                </a:lnTo>
                <a:lnTo>
                  <a:pt x="5435" y="536575"/>
                </a:lnTo>
                <a:lnTo>
                  <a:pt x="20459" y="585597"/>
                </a:lnTo>
                <a:lnTo>
                  <a:pt x="44196" y="633476"/>
                </a:lnTo>
                <a:lnTo>
                  <a:pt x="75742" y="679195"/>
                </a:lnTo>
                <a:lnTo>
                  <a:pt x="114452" y="723011"/>
                </a:lnTo>
                <a:lnTo>
                  <a:pt x="159613" y="764667"/>
                </a:lnTo>
                <a:lnTo>
                  <a:pt x="210616" y="803782"/>
                </a:lnTo>
                <a:lnTo>
                  <a:pt x="267004" y="840232"/>
                </a:lnTo>
                <a:lnTo>
                  <a:pt x="327990" y="873760"/>
                </a:lnTo>
                <a:lnTo>
                  <a:pt x="393293" y="903859"/>
                </a:lnTo>
                <a:lnTo>
                  <a:pt x="461949" y="930275"/>
                </a:lnTo>
                <a:lnTo>
                  <a:pt x="533844" y="952754"/>
                </a:lnTo>
                <a:lnTo>
                  <a:pt x="607974" y="970661"/>
                </a:lnTo>
                <a:lnTo>
                  <a:pt x="645731" y="978027"/>
                </a:lnTo>
                <a:lnTo>
                  <a:pt x="684060" y="984123"/>
                </a:lnTo>
                <a:lnTo>
                  <a:pt x="722515" y="988822"/>
                </a:lnTo>
                <a:lnTo>
                  <a:pt x="761326" y="992378"/>
                </a:lnTo>
                <a:lnTo>
                  <a:pt x="800366" y="994537"/>
                </a:lnTo>
                <a:lnTo>
                  <a:pt x="839203" y="995172"/>
                </a:lnTo>
                <a:lnTo>
                  <a:pt x="878509" y="994283"/>
                </a:lnTo>
                <a:lnTo>
                  <a:pt x="917689" y="991489"/>
                </a:lnTo>
                <a:lnTo>
                  <a:pt x="956665" y="987044"/>
                </a:lnTo>
                <a:lnTo>
                  <a:pt x="995413" y="980948"/>
                </a:lnTo>
                <a:lnTo>
                  <a:pt x="1033767" y="973328"/>
                </a:lnTo>
                <a:lnTo>
                  <a:pt x="1071841" y="964057"/>
                </a:lnTo>
                <a:lnTo>
                  <a:pt x="1109345" y="953389"/>
                </a:lnTo>
                <a:lnTo>
                  <a:pt x="1136621" y="944372"/>
                </a:lnTo>
                <a:lnTo>
                  <a:pt x="838060" y="944372"/>
                </a:lnTo>
                <a:lnTo>
                  <a:pt x="801268" y="943737"/>
                </a:lnTo>
                <a:lnTo>
                  <a:pt x="727100" y="938276"/>
                </a:lnTo>
                <a:lnTo>
                  <a:pt x="653770" y="927862"/>
                </a:lnTo>
                <a:lnTo>
                  <a:pt x="581825" y="912749"/>
                </a:lnTo>
                <a:lnTo>
                  <a:pt x="511987" y="893318"/>
                </a:lnTo>
                <a:lnTo>
                  <a:pt x="444665" y="869823"/>
                </a:lnTo>
                <a:lnTo>
                  <a:pt x="380631" y="842772"/>
                </a:lnTo>
                <a:lnTo>
                  <a:pt x="320624" y="812419"/>
                </a:lnTo>
                <a:lnTo>
                  <a:pt x="264972" y="779272"/>
                </a:lnTo>
                <a:lnTo>
                  <a:pt x="214566" y="743712"/>
                </a:lnTo>
                <a:lnTo>
                  <a:pt x="169811" y="705993"/>
                </a:lnTo>
                <a:lnTo>
                  <a:pt x="131381" y="666750"/>
                </a:lnTo>
                <a:lnTo>
                  <a:pt x="99961" y="626363"/>
                </a:lnTo>
                <a:lnTo>
                  <a:pt x="75907" y="585469"/>
                </a:lnTo>
                <a:lnTo>
                  <a:pt x="59728" y="544449"/>
                </a:lnTo>
                <a:lnTo>
                  <a:pt x="51727" y="504444"/>
                </a:lnTo>
                <a:lnTo>
                  <a:pt x="50806" y="485648"/>
                </a:lnTo>
                <a:lnTo>
                  <a:pt x="50822" y="480694"/>
                </a:lnTo>
                <a:lnTo>
                  <a:pt x="52104" y="440563"/>
                </a:lnTo>
                <a:lnTo>
                  <a:pt x="55803" y="397001"/>
                </a:lnTo>
                <a:lnTo>
                  <a:pt x="61823" y="354075"/>
                </a:lnTo>
                <a:lnTo>
                  <a:pt x="69951" y="311657"/>
                </a:lnTo>
                <a:lnTo>
                  <a:pt x="80048" y="271144"/>
                </a:lnTo>
                <a:lnTo>
                  <a:pt x="91884" y="232410"/>
                </a:lnTo>
                <a:lnTo>
                  <a:pt x="105232" y="196087"/>
                </a:lnTo>
                <a:lnTo>
                  <a:pt x="127812" y="146050"/>
                </a:lnTo>
                <a:lnTo>
                  <a:pt x="141212" y="121919"/>
                </a:lnTo>
                <a:lnTo>
                  <a:pt x="140182" y="121919"/>
                </a:lnTo>
                <a:lnTo>
                  <a:pt x="144272" y="116712"/>
                </a:lnTo>
                <a:lnTo>
                  <a:pt x="145477" y="116712"/>
                </a:lnTo>
                <a:lnTo>
                  <a:pt x="148437" y="113801"/>
                </a:lnTo>
                <a:lnTo>
                  <a:pt x="118072" y="72403"/>
                </a:lnTo>
                <a:close/>
              </a:path>
              <a:path w="1678305" h="995679">
                <a:moveTo>
                  <a:pt x="1626920" y="359663"/>
                </a:moveTo>
                <a:lnTo>
                  <a:pt x="1624380" y="400304"/>
                </a:lnTo>
                <a:lnTo>
                  <a:pt x="1616979" y="440690"/>
                </a:lnTo>
                <a:lnTo>
                  <a:pt x="1600250" y="493394"/>
                </a:lnTo>
                <a:lnTo>
                  <a:pt x="1575612" y="545465"/>
                </a:lnTo>
                <a:lnTo>
                  <a:pt x="1543640" y="596773"/>
                </a:lnTo>
                <a:lnTo>
                  <a:pt x="1505000" y="646049"/>
                </a:lnTo>
                <a:lnTo>
                  <a:pt x="1460169" y="693293"/>
                </a:lnTo>
                <a:lnTo>
                  <a:pt x="1409623" y="737997"/>
                </a:lnTo>
                <a:lnTo>
                  <a:pt x="1354124" y="779526"/>
                </a:lnTo>
                <a:lnTo>
                  <a:pt x="1294053" y="817626"/>
                </a:lnTo>
                <a:lnTo>
                  <a:pt x="1230299" y="851535"/>
                </a:lnTo>
                <a:lnTo>
                  <a:pt x="1163243" y="880745"/>
                </a:lnTo>
                <a:lnTo>
                  <a:pt x="1093508" y="905002"/>
                </a:lnTo>
                <a:lnTo>
                  <a:pt x="1021829" y="923925"/>
                </a:lnTo>
                <a:lnTo>
                  <a:pt x="948816" y="936879"/>
                </a:lnTo>
                <a:lnTo>
                  <a:pt x="874953" y="943610"/>
                </a:lnTo>
                <a:lnTo>
                  <a:pt x="838060" y="944372"/>
                </a:lnTo>
                <a:lnTo>
                  <a:pt x="1136621" y="944372"/>
                </a:lnTo>
                <a:lnTo>
                  <a:pt x="1182674" y="927735"/>
                </a:lnTo>
                <a:lnTo>
                  <a:pt x="1218361" y="912876"/>
                </a:lnTo>
                <a:lnTo>
                  <a:pt x="1253159" y="896747"/>
                </a:lnTo>
                <a:lnTo>
                  <a:pt x="1287322" y="879475"/>
                </a:lnTo>
                <a:lnTo>
                  <a:pt x="1352600" y="841375"/>
                </a:lnTo>
                <a:lnTo>
                  <a:pt x="1413814" y="799338"/>
                </a:lnTo>
                <a:lnTo>
                  <a:pt x="1470075" y="753363"/>
                </a:lnTo>
                <a:lnTo>
                  <a:pt x="1521129" y="703961"/>
                </a:lnTo>
                <a:lnTo>
                  <a:pt x="1565960" y="651763"/>
                </a:lnTo>
                <a:lnTo>
                  <a:pt x="1604389" y="596645"/>
                </a:lnTo>
                <a:lnTo>
                  <a:pt x="1635429" y="539750"/>
                </a:lnTo>
                <a:lnTo>
                  <a:pt x="1658543" y="480694"/>
                </a:lnTo>
                <a:lnTo>
                  <a:pt x="1672894" y="420750"/>
                </a:lnTo>
                <a:lnTo>
                  <a:pt x="1677437" y="375412"/>
                </a:lnTo>
                <a:lnTo>
                  <a:pt x="1677720" y="360680"/>
                </a:lnTo>
                <a:lnTo>
                  <a:pt x="1626920" y="359663"/>
                </a:lnTo>
                <a:close/>
              </a:path>
              <a:path w="1678305" h="995679">
                <a:moveTo>
                  <a:pt x="224672" y="57023"/>
                </a:moveTo>
                <a:lnTo>
                  <a:pt x="133718" y="57023"/>
                </a:lnTo>
                <a:lnTo>
                  <a:pt x="169367" y="93218"/>
                </a:lnTo>
                <a:lnTo>
                  <a:pt x="148437" y="113801"/>
                </a:lnTo>
                <a:lnTo>
                  <a:pt x="176098" y="151511"/>
                </a:lnTo>
                <a:lnTo>
                  <a:pt x="224672" y="57023"/>
                </a:lnTo>
                <a:close/>
              </a:path>
              <a:path w="1678305" h="995679">
                <a:moveTo>
                  <a:pt x="144272" y="116712"/>
                </a:moveTo>
                <a:lnTo>
                  <a:pt x="140182" y="121919"/>
                </a:lnTo>
                <a:lnTo>
                  <a:pt x="142622" y="119520"/>
                </a:lnTo>
                <a:lnTo>
                  <a:pt x="144272" y="116712"/>
                </a:lnTo>
                <a:close/>
              </a:path>
              <a:path w="1678305" h="995679">
                <a:moveTo>
                  <a:pt x="142622" y="119520"/>
                </a:moveTo>
                <a:lnTo>
                  <a:pt x="140182" y="121919"/>
                </a:lnTo>
                <a:lnTo>
                  <a:pt x="141212" y="121919"/>
                </a:lnTo>
                <a:lnTo>
                  <a:pt x="142622" y="119520"/>
                </a:lnTo>
                <a:close/>
              </a:path>
              <a:path w="1678305" h="995679">
                <a:moveTo>
                  <a:pt x="145477" y="116712"/>
                </a:moveTo>
                <a:lnTo>
                  <a:pt x="144272" y="116712"/>
                </a:lnTo>
                <a:lnTo>
                  <a:pt x="142622" y="119520"/>
                </a:lnTo>
                <a:lnTo>
                  <a:pt x="145477" y="116712"/>
                </a:lnTo>
                <a:close/>
              </a:path>
              <a:path w="1678305" h="995679">
                <a:moveTo>
                  <a:pt x="133718" y="57023"/>
                </a:moveTo>
                <a:lnTo>
                  <a:pt x="118072" y="72403"/>
                </a:lnTo>
                <a:lnTo>
                  <a:pt x="148437" y="113801"/>
                </a:lnTo>
                <a:lnTo>
                  <a:pt x="169367" y="93218"/>
                </a:lnTo>
                <a:lnTo>
                  <a:pt x="133718" y="57023"/>
                </a:lnTo>
                <a:close/>
              </a:path>
              <a:path w="1678305" h="995679">
                <a:moveTo>
                  <a:pt x="253987" y="0"/>
                </a:moveTo>
                <a:lnTo>
                  <a:pt x="86017" y="28701"/>
                </a:lnTo>
                <a:lnTo>
                  <a:pt x="118072" y="72403"/>
                </a:lnTo>
                <a:lnTo>
                  <a:pt x="133718" y="57023"/>
                </a:lnTo>
                <a:lnTo>
                  <a:pt x="224672" y="57023"/>
                </a:lnTo>
                <a:lnTo>
                  <a:pt x="2539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157722" y="2619756"/>
            <a:ext cx="3175" cy="3311525"/>
          </a:xfrm>
          <a:custGeom>
            <a:avLst/>
            <a:gdLst/>
            <a:ahLst/>
            <a:cxnLst/>
            <a:rect l="l" t="t" r="r" b="b"/>
            <a:pathLst>
              <a:path w="3175" h="3311525">
                <a:moveTo>
                  <a:pt x="0" y="0"/>
                </a:moveTo>
                <a:lnTo>
                  <a:pt x="3048" y="3311408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817620" y="2599945"/>
            <a:ext cx="0" cy="3311525"/>
          </a:xfrm>
          <a:custGeom>
            <a:avLst/>
            <a:gdLst/>
            <a:ahLst/>
            <a:cxnLst/>
            <a:rect l="l" t="t" r="r" b="b"/>
            <a:pathLst>
              <a:path h="3311525">
                <a:moveTo>
                  <a:pt x="0" y="0"/>
                </a:moveTo>
                <a:lnTo>
                  <a:pt x="0" y="3311458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488177" y="3549041"/>
            <a:ext cx="2328545" cy="231775"/>
          </a:xfrm>
          <a:custGeom>
            <a:avLst/>
            <a:gdLst/>
            <a:ahLst/>
            <a:cxnLst/>
            <a:rect l="l" t="t" r="r" b="b"/>
            <a:pathLst>
              <a:path w="2328545" h="231775">
                <a:moveTo>
                  <a:pt x="0" y="231749"/>
                </a:moveTo>
                <a:lnTo>
                  <a:pt x="2328291" y="231749"/>
                </a:lnTo>
                <a:lnTo>
                  <a:pt x="2328291" y="0"/>
                </a:lnTo>
                <a:lnTo>
                  <a:pt x="0" y="0"/>
                </a:lnTo>
                <a:lnTo>
                  <a:pt x="0" y="2317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488177" y="3549041"/>
            <a:ext cx="2328545" cy="231775"/>
          </a:xfrm>
          <a:custGeom>
            <a:avLst/>
            <a:gdLst/>
            <a:ahLst/>
            <a:cxnLst/>
            <a:rect l="l" t="t" r="r" b="b"/>
            <a:pathLst>
              <a:path w="2328545" h="231775">
                <a:moveTo>
                  <a:pt x="0" y="231749"/>
                </a:moveTo>
                <a:lnTo>
                  <a:pt x="2328291" y="231749"/>
                </a:lnTo>
                <a:lnTo>
                  <a:pt x="2328291" y="0"/>
                </a:lnTo>
                <a:lnTo>
                  <a:pt x="0" y="0"/>
                </a:lnTo>
                <a:lnTo>
                  <a:pt x="0" y="231749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892797" y="3489325"/>
            <a:ext cx="15227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1800" spc="-5" dirty="0">
                <a:solidFill>
                  <a:srgbClr val="9F9F9F"/>
                </a:solidFill>
                <a:latin typeface="Arial"/>
                <a:ea typeface="+mn-ea"/>
                <a:cs typeface="Arial"/>
              </a:rPr>
              <a:t>segment2.m4s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483413" y="3969854"/>
            <a:ext cx="2338070" cy="230832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0" rIns="0" bIns="0" rtlCol="0">
            <a:spAutoFit/>
          </a:bodyPr>
          <a:lstStyle/>
          <a:p>
            <a:pPr marL="421640" fontAlgn="auto">
              <a:lnSpc>
                <a:spcPts val="1825"/>
              </a:lnSpc>
              <a:spcBef>
                <a:spcPts val="0"/>
              </a:spcBef>
              <a:spcAft>
                <a:spcPts val="0"/>
              </a:spcAft>
            </a:pPr>
            <a:r>
              <a:rPr sz="1800" spc="-5" dirty="0">
                <a:solidFill>
                  <a:srgbClr val="9F9F9F"/>
                </a:solidFill>
                <a:latin typeface="Arial"/>
                <a:ea typeface="+mn-ea"/>
                <a:cs typeface="Arial"/>
              </a:rPr>
              <a:t>segment3.m4s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483413" y="4431245"/>
            <a:ext cx="2338070" cy="230832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0" rIns="0" bIns="0" rtlCol="0">
            <a:spAutoFit/>
          </a:bodyPr>
          <a:lstStyle/>
          <a:p>
            <a:pPr marL="421640" fontAlgn="auto">
              <a:lnSpc>
                <a:spcPts val="1825"/>
              </a:lnSpc>
              <a:spcBef>
                <a:spcPts val="0"/>
              </a:spcBef>
              <a:spcAft>
                <a:spcPts val="0"/>
              </a:spcAft>
            </a:pPr>
            <a:r>
              <a:rPr sz="1800" spc="-5" dirty="0">
                <a:solidFill>
                  <a:srgbClr val="9F9F9F"/>
                </a:solidFill>
                <a:latin typeface="Arial"/>
                <a:ea typeface="+mn-ea"/>
                <a:cs typeface="Arial"/>
              </a:rPr>
              <a:t>segment4.m4s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488177" y="3114574"/>
            <a:ext cx="2328545" cy="231775"/>
          </a:xfrm>
          <a:custGeom>
            <a:avLst/>
            <a:gdLst/>
            <a:ahLst/>
            <a:cxnLst/>
            <a:rect l="l" t="t" r="r" b="b"/>
            <a:pathLst>
              <a:path w="2328545" h="231775">
                <a:moveTo>
                  <a:pt x="0" y="231749"/>
                </a:moveTo>
                <a:lnTo>
                  <a:pt x="2328291" y="231749"/>
                </a:lnTo>
                <a:lnTo>
                  <a:pt x="2328291" y="0"/>
                </a:lnTo>
                <a:lnTo>
                  <a:pt x="0" y="0"/>
                </a:lnTo>
                <a:lnTo>
                  <a:pt x="0" y="2317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488177" y="3114574"/>
            <a:ext cx="2328545" cy="231775"/>
          </a:xfrm>
          <a:custGeom>
            <a:avLst/>
            <a:gdLst/>
            <a:ahLst/>
            <a:cxnLst/>
            <a:rect l="l" t="t" r="r" b="b"/>
            <a:pathLst>
              <a:path w="2328545" h="231775">
                <a:moveTo>
                  <a:pt x="0" y="231749"/>
                </a:moveTo>
                <a:lnTo>
                  <a:pt x="2328291" y="231749"/>
                </a:lnTo>
                <a:lnTo>
                  <a:pt x="2328291" y="0"/>
                </a:lnTo>
                <a:lnTo>
                  <a:pt x="0" y="0"/>
                </a:lnTo>
                <a:lnTo>
                  <a:pt x="0" y="231749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892797" y="3054604"/>
            <a:ext cx="15227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1800" spc="-5" dirty="0">
                <a:solidFill>
                  <a:srgbClr val="9F9F9F"/>
                </a:solidFill>
                <a:latin typeface="Arial"/>
                <a:ea typeface="+mn-ea"/>
                <a:cs typeface="Arial"/>
              </a:rPr>
              <a:t>segment1.m4s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150354" y="1774443"/>
            <a:ext cx="101409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fontAlgn="auto">
              <a:spcBef>
                <a:spcPts val="95"/>
              </a:spcBef>
              <a:spcAft>
                <a:spcPts val="0"/>
              </a:spcAft>
            </a:pPr>
            <a:r>
              <a:rPr sz="28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</a:t>
            </a:r>
            <a:r>
              <a:rPr sz="28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e</a:t>
            </a:r>
            <a:r>
              <a:rPr sz="28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r</a:t>
            </a:r>
            <a:r>
              <a:rPr sz="28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v</a:t>
            </a:r>
            <a:r>
              <a:rPr sz="28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er</a:t>
            </a:r>
            <a:endParaRPr sz="2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483413" y="4860937"/>
            <a:ext cx="2338070" cy="230832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0" rIns="0" bIns="0" rtlCol="0">
            <a:spAutoFit/>
          </a:bodyPr>
          <a:lstStyle/>
          <a:p>
            <a:pPr marL="377825" fontAlgn="auto">
              <a:lnSpc>
                <a:spcPts val="1830"/>
              </a:lnSpc>
              <a:spcBef>
                <a:spcPts val="0"/>
              </a:spcBef>
              <a:spcAft>
                <a:spcPts val="0"/>
              </a:spcAft>
            </a:pPr>
            <a:r>
              <a:rPr sz="1800" b="1" spc="-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segment5.m4s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483413" y="5259590"/>
            <a:ext cx="2338070" cy="230832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0" rIns="0" bIns="0" rtlCol="0">
            <a:spAutoFit/>
          </a:bodyPr>
          <a:lstStyle/>
          <a:p>
            <a:pPr marL="421640" fontAlgn="auto">
              <a:lnSpc>
                <a:spcPts val="1830"/>
              </a:lnSpc>
              <a:spcBef>
                <a:spcPts val="0"/>
              </a:spcBef>
              <a:spcAft>
                <a:spcPts val="0"/>
              </a:spcAft>
            </a:pPr>
            <a:r>
              <a:rPr sz="1800" spc="-5" dirty="0">
                <a:solidFill>
                  <a:srgbClr val="9F9F9F"/>
                </a:solidFill>
                <a:latin typeface="Arial"/>
                <a:ea typeface="+mn-ea"/>
                <a:cs typeface="Arial"/>
              </a:rPr>
              <a:t>segment6.m4s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575812" y="4818608"/>
            <a:ext cx="2912745" cy="106680"/>
          </a:xfrm>
          <a:custGeom>
            <a:avLst/>
            <a:gdLst/>
            <a:ahLst/>
            <a:cxnLst/>
            <a:rect l="l" t="t" r="r" b="b"/>
            <a:pathLst>
              <a:path w="2912745" h="106679">
                <a:moveTo>
                  <a:pt x="508" y="0"/>
                </a:moveTo>
                <a:lnTo>
                  <a:pt x="0" y="25400"/>
                </a:lnTo>
                <a:lnTo>
                  <a:pt x="76200" y="26885"/>
                </a:lnTo>
                <a:lnTo>
                  <a:pt x="76708" y="1498"/>
                </a:lnTo>
                <a:lnTo>
                  <a:pt x="508" y="0"/>
                </a:lnTo>
                <a:close/>
              </a:path>
              <a:path w="2912745" h="106679">
                <a:moveTo>
                  <a:pt x="102108" y="1993"/>
                </a:moveTo>
                <a:lnTo>
                  <a:pt x="101600" y="27381"/>
                </a:lnTo>
                <a:lnTo>
                  <a:pt x="177800" y="28879"/>
                </a:lnTo>
                <a:lnTo>
                  <a:pt x="178308" y="3479"/>
                </a:lnTo>
                <a:lnTo>
                  <a:pt x="102108" y="1993"/>
                </a:lnTo>
                <a:close/>
              </a:path>
              <a:path w="2912745" h="106679">
                <a:moveTo>
                  <a:pt x="203708" y="3975"/>
                </a:moveTo>
                <a:lnTo>
                  <a:pt x="203200" y="29375"/>
                </a:lnTo>
                <a:lnTo>
                  <a:pt x="279400" y="30860"/>
                </a:lnTo>
                <a:lnTo>
                  <a:pt x="279908" y="5460"/>
                </a:lnTo>
                <a:lnTo>
                  <a:pt x="203708" y="3975"/>
                </a:lnTo>
                <a:close/>
              </a:path>
              <a:path w="2912745" h="106679">
                <a:moveTo>
                  <a:pt x="305308" y="5956"/>
                </a:moveTo>
                <a:lnTo>
                  <a:pt x="304800" y="31356"/>
                </a:lnTo>
                <a:lnTo>
                  <a:pt x="381000" y="32842"/>
                </a:lnTo>
                <a:lnTo>
                  <a:pt x="381508" y="7454"/>
                </a:lnTo>
                <a:lnTo>
                  <a:pt x="305308" y="5956"/>
                </a:lnTo>
                <a:close/>
              </a:path>
              <a:path w="2912745" h="106679">
                <a:moveTo>
                  <a:pt x="406908" y="7950"/>
                </a:moveTo>
                <a:lnTo>
                  <a:pt x="406400" y="33337"/>
                </a:lnTo>
                <a:lnTo>
                  <a:pt x="482600" y="34836"/>
                </a:lnTo>
                <a:lnTo>
                  <a:pt x="483108" y="9436"/>
                </a:lnTo>
                <a:lnTo>
                  <a:pt x="406908" y="7950"/>
                </a:lnTo>
                <a:close/>
              </a:path>
              <a:path w="2912745" h="106679">
                <a:moveTo>
                  <a:pt x="508508" y="9931"/>
                </a:moveTo>
                <a:lnTo>
                  <a:pt x="508000" y="35331"/>
                </a:lnTo>
                <a:lnTo>
                  <a:pt x="584200" y="36817"/>
                </a:lnTo>
                <a:lnTo>
                  <a:pt x="584580" y="11417"/>
                </a:lnTo>
                <a:lnTo>
                  <a:pt x="508508" y="9931"/>
                </a:lnTo>
                <a:close/>
              </a:path>
              <a:path w="2912745" h="106679">
                <a:moveTo>
                  <a:pt x="609980" y="11912"/>
                </a:moveTo>
                <a:lnTo>
                  <a:pt x="609473" y="37312"/>
                </a:lnTo>
                <a:lnTo>
                  <a:pt x="685673" y="38798"/>
                </a:lnTo>
                <a:lnTo>
                  <a:pt x="686180" y="13411"/>
                </a:lnTo>
                <a:lnTo>
                  <a:pt x="609980" y="11912"/>
                </a:lnTo>
                <a:close/>
              </a:path>
              <a:path w="2912745" h="106679">
                <a:moveTo>
                  <a:pt x="711580" y="13906"/>
                </a:moveTo>
                <a:lnTo>
                  <a:pt x="711073" y="39293"/>
                </a:lnTo>
                <a:lnTo>
                  <a:pt x="787273" y="40792"/>
                </a:lnTo>
                <a:lnTo>
                  <a:pt x="787780" y="15392"/>
                </a:lnTo>
                <a:lnTo>
                  <a:pt x="711580" y="13906"/>
                </a:lnTo>
                <a:close/>
              </a:path>
              <a:path w="2912745" h="106679">
                <a:moveTo>
                  <a:pt x="813180" y="15887"/>
                </a:moveTo>
                <a:lnTo>
                  <a:pt x="812673" y="41287"/>
                </a:lnTo>
                <a:lnTo>
                  <a:pt x="888873" y="42773"/>
                </a:lnTo>
                <a:lnTo>
                  <a:pt x="889380" y="17373"/>
                </a:lnTo>
                <a:lnTo>
                  <a:pt x="813180" y="15887"/>
                </a:lnTo>
                <a:close/>
              </a:path>
              <a:path w="2912745" h="106679">
                <a:moveTo>
                  <a:pt x="914780" y="17868"/>
                </a:moveTo>
                <a:lnTo>
                  <a:pt x="914273" y="43268"/>
                </a:lnTo>
                <a:lnTo>
                  <a:pt x="990473" y="44754"/>
                </a:lnTo>
                <a:lnTo>
                  <a:pt x="990980" y="19367"/>
                </a:lnTo>
                <a:lnTo>
                  <a:pt x="914780" y="17868"/>
                </a:lnTo>
                <a:close/>
              </a:path>
              <a:path w="2912745" h="106679">
                <a:moveTo>
                  <a:pt x="1016380" y="19862"/>
                </a:moveTo>
                <a:lnTo>
                  <a:pt x="1015873" y="45250"/>
                </a:lnTo>
                <a:lnTo>
                  <a:pt x="1092073" y="46748"/>
                </a:lnTo>
                <a:lnTo>
                  <a:pt x="1092580" y="21348"/>
                </a:lnTo>
                <a:lnTo>
                  <a:pt x="1016380" y="19862"/>
                </a:lnTo>
                <a:close/>
              </a:path>
              <a:path w="2912745" h="106679">
                <a:moveTo>
                  <a:pt x="1117980" y="21843"/>
                </a:moveTo>
                <a:lnTo>
                  <a:pt x="1117473" y="47243"/>
                </a:lnTo>
                <a:lnTo>
                  <a:pt x="1193673" y="48729"/>
                </a:lnTo>
                <a:lnTo>
                  <a:pt x="1194053" y="23329"/>
                </a:lnTo>
                <a:lnTo>
                  <a:pt x="1117980" y="21843"/>
                </a:lnTo>
                <a:close/>
              </a:path>
              <a:path w="2912745" h="106679">
                <a:moveTo>
                  <a:pt x="1219453" y="23825"/>
                </a:moveTo>
                <a:lnTo>
                  <a:pt x="1219073" y="49225"/>
                </a:lnTo>
                <a:lnTo>
                  <a:pt x="1295146" y="50711"/>
                </a:lnTo>
                <a:lnTo>
                  <a:pt x="1295653" y="25323"/>
                </a:lnTo>
                <a:lnTo>
                  <a:pt x="1219453" y="23825"/>
                </a:lnTo>
                <a:close/>
              </a:path>
              <a:path w="2912745" h="106679">
                <a:moveTo>
                  <a:pt x="1321053" y="25819"/>
                </a:moveTo>
                <a:lnTo>
                  <a:pt x="1320546" y="51206"/>
                </a:lnTo>
                <a:lnTo>
                  <a:pt x="1396746" y="52704"/>
                </a:lnTo>
                <a:lnTo>
                  <a:pt x="1397253" y="27304"/>
                </a:lnTo>
                <a:lnTo>
                  <a:pt x="1321053" y="25819"/>
                </a:lnTo>
                <a:close/>
              </a:path>
              <a:path w="2912745" h="106679">
                <a:moveTo>
                  <a:pt x="1422653" y="27800"/>
                </a:moveTo>
                <a:lnTo>
                  <a:pt x="1422146" y="53200"/>
                </a:lnTo>
                <a:lnTo>
                  <a:pt x="1498346" y="54686"/>
                </a:lnTo>
                <a:lnTo>
                  <a:pt x="1498853" y="29286"/>
                </a:lnTo>
                <a:lnTo>
                  <a:pt x="1422653" y="27800"/>
                </a:lnTo>
                <a:close/>
              </a:path>
              <a:path w="2912745" h="106679">
                <a:moveTo>
                  <a:pt x="1524253" y="29781"/>
                </a:moveTo>
                <a:lnTo>
                  <a:pt x="1523746" y="55181"/>
                </a:lnTo>
                <a:lnTo>
                  <a:pt x="1599946" y="56667"/>
                </a:lnTo>
                <a:lnTo>
                  <a:pt x="1600453" y="31280"/>
                </a:lnTo>
                <a:lnTo>
                  <a:pt x="1524253" y="29781"/>
                </a:lnTo>
                <a:close/>
              </a:path>
              <a:path w="2912745" h="106679">
                <a:moveTo>
                  <a:pt x="1625853" y="31775"/>
                </a:moveTo>
                <a:lnTo>
                  <a:pt x="1625346" y="57162"/>
                </a:lnTo>
                <a:lnTo>
                  <a:pt x="1701546" y="58661"/>
                </a:lnTo>
                <a:lnTo>
                  <a:pt x="1702053" y="33261"/>
                </a:lnTo>
                <a:lnTo>
                  <a:pt x="1625853" y="31775"/>
                </a:lnTo>
                <a:close/>
              </a:path>
              <a:path w="2912745" h="106679">
                <a:moveTo>
                  <a:pt x="1727453" y="33756"/>
                </a:moveTo>
                <a:lnTo>
                  <a:pt x="1726946" y="59156"/>
                </a:lnTo>
                <a:lnTo>
                  <a:pt x="1803146" y="60642"/>
                </a:lnTo>
                <a:lnTo>
                  <a:pt x="1803653" y="35242"/>
                </a:lnTo>
                <a:lnTo>
                  <a:pt x="1727453" y="33756"/>
                </a:lnTo>
                <a:close/>
              </a:path>
              <a:path w="2912745" h="106679">
                <a:moveTo>
                  <a:pt x="1829053" y="35737"/>
                </a:moveTo>
                <a:lnTo>
                  <a:pt x="1828546" y="61137"/>
                </a:lnTo>
                <a:lnTo>
                  <a:pt x="1904746" y="62623"/>
                </a:lnTo>
                <a:lnTo>
                  <a:pt x="1905127" y="37236"/>
                </a:lnTo>
                <a:lnTo>
                  <a:pt x="1829053" y="35737"/>
                </a:lnTo>
                <a:close/>
              </a:path>
              <a:path w="2912745" h="106679">
                <a:moveTo>
                  <a:pt x="1930527" y="37731"/>
                </a:moveTo>
                <a:lnTo>
                  <a:pt x="1930018" y="63118"/>
                </a:lnTo>
                <a:lnTo>
                  <a:pt x="2006218" y="64617"/>
                </a:lnTo>
                <a:lnTo>
                  <a:pt x="2006727" y="39217"/>
                </a:lnTo>
                <a:lnTo>
                  <a:pt x="1930527" y="37731"/>
                </a:lnTo>
                <a:close/>
              </a:path>
              <a:path w="2912745" h="106679">
                <a:moveTo>
                  <a:pt x="2032127" y="39712"/>
                </a:moveTo>
                <a:lnTo>
                  <a:pt x="2031618" y="65112"/>
                </a:lnTo>
                <a:lnTo>
                  <a:pt x="2107818" y="66598"/>
                </a:lnTo>
                <a:lnTo>
                  <a:pt x="2108327" y="41198"/>
                </a:lnTo>
                <a:lnTo>
                  <a:pt x="2032127" y="39712"/>
                </a:lnTo>
                <a:close/>
              </a:path>
              <a:path w="2912745" h="106679">
                <a:moveTo>
                  <a:pt x="2133727" y="41694"/>
                </a:moveTo>
                <a:lnTo>
                  <a:pt x="2133218" y="67094"/>
                </a:lnTo>
                <a:lnTo>
                  <a:pt x="2209418" y="68579"/>
                </a:lnTo>
                <a:lnTo>
                  <a:pt x="2209927" y="43192"/>
                </a:lnTo>
                <a:lnTo>
                  <a:pt x="2133727" y="41694"/>
                </a:lnTo>
                <a:close/>
              </a:path>
              <a:path w="2912745" h="106679">
                <a:moveTo>
                  <a:pt x="2235327" y="43687"/>
                </a:moveTo>
                <a:lnTo>
                  <a:pt x="2234818" y="69075"/>
                </a:lnTo>
                <a:lnTo>
                  <a:pt x="2311018" y="70573"/>
                </a:lnTo>
                <a:lnTo>
                  <a:pt x="2311527" y="45173"/>
                </a:lnTo>
                <a:lnTo>
                  <a:pt x="2235327" y="43687"/>
                </a:lnTo>
                <a:close/>
              </a:path>
              <a:path w="2912745" h="106679">
                <a:moveTo>
                  <a:pt x="2336927" y="45669"/>
                </a:moveTo>
                <a:lnTo>
                  <a:pt x="2336418" y="71069"/>
                </a:lnTo>
                <a:lnTo>
                  <a:pt x="2412618" y="72555"/>
                </a:lnTo>
                <a:lnTo>
                  <a:pt x="2413127" y="47155"/>
                </a:lnTo>
                <a:lnTo>
                  <a:pt x="2336927" y="45669"/>
                </a:lnTo>
                <a:close/>
              </a:path>
              <a:path w="2912745" h="106679">
                <a:moveTo>
                  <a:pt x="2438527" y="47650"/>
                </a:moveTo>
                <a:lnTo>
                  <a:pt x="2438018" y="73050"/>
                </a:lnTo>
                <a:lnTo>
                  <a:pt x="2514218" y="74536"/>
                </a:lnTo>
                <a:lnTo>
                  <a:pt x="2514727" y="49148"/>
                </a:lnTo>
                <a:lnTo>
                  <a:pt x="2438527" y="47650"/>
                </a:lnTo>
                <a:close/>
              </a:path>
              <a:path w="2912745" h="106679">
                <a:moveTo>
                  <a:pt x="2540000" y="49644"/>
                </a:moveTo>
                <a:lnTo>
                  <a:pt x="2539618" y="75031"/>
                </a:lnTo>
                <a:lnTo>
                  <a:pt x="2615691" y="76530"/>
                </a:lnTo>
                <a:lnTo>
                  <a:pt x="2616200" y="51130"/>
                </a:lnTo>
                <a:lnTo>
                  <a:pt x="2540000" y="49644"/>
                </a:lnTo>
                <a:close/>
              </a:path>
              <a:path w="2912745" h="106679">
                <a:moveTo>
                  <a:pt x="2641600" y="51625"/>
                </a:moveTo>
                <a:lnTo>
                  <a:pt x="2641091" y="77025"/>
                </a:lnTo>
                <a:lnTo>
                  <a:pt x="2717291" y="78511"/>
                </a:lnTo>
                <a:lnTo>
                  <a:pt x="2717800" y="53111"/>
                </a:lnTo>
                <a:lnTo>
                  <a:pt x="2641600" y="51625"/>
                </a:lnTo>
                <a:close/>
              </a:path>
              <a:path w="2912745" h="106679">
                <a:moveTo>
                  <a:pt x="2743200" y="53606"/>
                </a:moveTo>
                <a:lnTo>
                  <a:pt x="2742691" y="79006"/>
                </a:lnTo>
                <a:lnTo>
                  <a:pt x="2818891" y="80492"/>
                </a:lnTo>
                <a:lnTo>
                  <a:pt x="2819400" y="55105"/>
                </a:lnTo>
                <a:lnTo>
                  <a:pt x="2743200" y="53606"/>
                </a:lnTo>
                <a:close/>
              </a:path>
              <a:path w="2912745" h="106679">
                <a:moveTo>
                  <a:pt x="2836926" y="30035"/>
                </a:moveTo>
                <a:lnTo>
                  <a:pt x="2835402" y="106222"/>
                </a:lnTo>
                <a:lnTo>
                  <a:pt x="2888276" y="81076"/>
                </a:lnTo>
                <a:lnTo>
                  <a:pt x="2848610" y="81076"/>
                </a:lnTo>
                <a:lnTo>
                  <a:pt x="2844291" y="80987"/>
                </a:lnTo>
                <a:lnTo>
                  <a:pt x="2844800" y="55600"/>
                </a:lnTo>
                <a:lnTo>
                  <a:pt x="2885644" y="55600"/>
                </a:lnTo>
                <a:lnTo>
                  <a:pt x="2836926" y="30035"/>
                </a:lnTo>
                <a:close/>
              </a:path>
              <a:path w="2912745" h="106679">
                <a:moveTo>
                  <a:pt x="2844800" y="55600"/>
                </a:moveTo>
                <a:lnTo>
                  <a:pt x="2844291" y="80987"/>
                </a:lnTo>
                <a:lnTo>
                  <a:pt x="2848610" y="81076"/>
                </a:lnTo>
                <a:lnTo>
                  <a:pt x="2849117" y="55676"/>
                </a:lnTo>
                <a:lnTo>
                  <a:pt x="2844800" y="55600"/>
                </a:lnTo>
                <a:close/>
              </a:path>
              <a:path w="2912745" h="106679">
                <a:moveTo>
                  <a:pt x="2885644" y="55600"/>
                </a:moveTo>
                <a:lnTo>
                  <a:pt x="2844800" y="55600"/>
                </a:lnTo>
                <a:lnTo>
                  <a:pt x="2849117" y="55676"/>
                </a:lnTo>
                <a:lnTo>
                  <a:pt x="2848610" y="81076"/>
                </a:lnTo>
                <a:lnTo>
                  <a:pt x="2888276" y="81076"/>
                </a:lnTo>
                <a:lnTo>
                  <a:pt x="2912364" y="69621"/>
                </a:lnTo>
                <a:lnTo>
                  <a:pt x="2885644" y="556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212592" y="2964053"/>
            <a:ext cx="1795780" cy="666115"/>
          </a:xfrm>
          <a:custGeom>
            <a:avLst/>
            <a:gdLst/>
            <a:ahLst/>
            <a:cxnLst/>
            <a:rect l="l" t="t" r="r" b="b"/>
            <a:pathLst>
              <a:path w="1795779" h="666114">
                <a:moveTo>
                  <a:pt x="94360" y="402082"/>
                </a:moveTo>
                <a:lnTo>
                  <a:pt x="0" y="571627"/>
                </a:lnTo>
                <a:lnTo>
                  <a:pt x="169418" y="665988"/>
                </a:lnTo>
                <a:lnTo>
                  <a:pt x="150621" y="599948"/>
                </a:lnTo>
                <a:lnTo>
                  <a:pt x="613872" y="468122"/>
                </a:lnTo>
                <a:lnTo>
                  <a:pt x="113156" y="468122"/>
                </a:lnTo>
                <a:lnTo>
                  <a:pt x="94360" y="402082"/>
                </a:lnTo>
                <a:close/>
              </a:path>
              <a:path w="1795779" h="666114">
                <a:moveTo>
                  <a:pt x="1758187" y="0"/>
                </a:moveTo>
                <a:lnTo>
                  <a:pt x="113156" y="468122"/>
                </a:lnTo>
                <a:lnTo>
                  <a:pt x="613872" y="468122"/>
                </a:lnTo>
                <a:lnTo>
                  <a:pt x="1795653" y="131826"/>
                </a:lnTo>
                <a:lnTo>
                  <a:pt x="1758187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212592" y="2964053"/>
            <a:ext cx="1795780" cy="666115"/>
          </a:xfrm>
          <a:custGeom>
            <a:avLst/>
            <a:gdLst/>
            <a:ahLst/>
            <a:cxnLst/>
            <a:rect l="l" t="t" r="r" b="b"/>
            <a:pathLst>
              <a:path w="1795779" h="666114">
                <a:moveTo>
                  <a:pt x="169418" y="665988"/>
                </a:moveTo>
                <a:lnTo>
                  <a:pt x="150621" y="599948"/>
                </a:lnTo>
                <a:lnTo>
                  <a:pt x="1795653" y="131826"/>
                </a:lnTo>
                <a:lnTo>
                  <a:pt x="1758187" y="0"/>
                </a:lnTo>
                <a:lnTo>
                  <a:pt x="113156" y="468122"/>
                </a:lnTo>
                <a:lnTo>
                  <a:pt x="94360" y="402082"/>
                </a:lnTo>
                <a:lnTo>
                  <a:pt x="0" y="571627"/>
                </a:lnTo>
                <a:lnTo>
                  <a:pt x="169418" y="665988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003803" y="2228241"/>
            <a:ext cx="1964689" cy="809837"/>
          </a:xfrm>
          <a:prstGeom prst="rect">
            <a:avLst/>
          </a:prstGeom>
          <a:solidFill>
            <a:srgbClr val="D9D9D9"/>
          </a:solidFill>
          <a:ln w="9525">
            <a:solidFill>
              <a:srgbClr val="000000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167005" marR="153670" indent="-3810" algn="ctr" fontAlgn="auto">
              <a:lnSpc>
                <a:spcPts val="2039"/>
              </a:lnSpc>
              <a:spcBef>
                <a:spcPts val="315"/>
              </a:spcBef>
              <a:spcAft>
                <a:spcPts val="0"/>
              </a:spcAft>
            </a:pP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segment  fetched</a:t>
            </a:r>
            <a:r>
              <a:rPr b="1" spc="-10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every  few</a:t>
            </a:r>
            <a:r>
              <a:rPr b="1" spc="-6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seconds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688455" y="1535812"/>
            <a:ext cx="1927860" cy="1053465"/>
          </a:xfrm>
          <a:custGeom>
            <a:avLst/>
            <a:gdLst/>
            <a:ahLst/>
            <a:cxnLst/>
            <a:rect l="l" t="t" r="r" b="b"/>
            <a:pathLst>
              <a:path w="1927859" h="1053464">
                <a:moveTo>
                  <a:pt x="0" y="526668"/>
                </a:moveTo>
                <a:lnTo>
                  <a:pt x="963929" y="0"/>
                </a:lnTo>
                <a:lnTo>
                  <a:pt x="1927860" y="526668"/>
                </a:lnTo>
                <a:lnTo>
                  <a:pt x="963929" y="1053338"/>
                </a:lnTo>
                <a:lnTo>
                  <a:pt x="0" y="526668"/>
                </a:lnTo>
                <a:close/>
              </a:path>
            </a:pathLst>
          </a:custGeom>
          <a:ln w="920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06608" y="3558033"/>
            <a:ext cx="2028189" cy="1495425"/>
          </a:xfrm>
          <a:custGeom>
            <a:avLst/>
            <a:gdLst/>
            <a:ahLst/>
            <a:cxnLst/>
            <a:rect l="l" t="t" r="r" b="b"/>
            <a:pathLst>
              <a:path w="2028189" h="1495425">
                <a:moveTo>
                  <a:pt x="162482" y="73429"/>
                </a:moveTo>
                <a:lnTo>
                  <a:pt x="158034" y="77216"/>
                </a:lnTo>
                <a:lnTo>
                  <a:pt x="155952" y="78867"/>
                </a:lnTo>
                <a:lnTo>
                  <a:pt x="154174" y="81025"/>
                </a:lnTo>
                <a:lnTo>
                  <a:pt x="129205" y="124206"/>
                </a:lnTo>
                <a:lnTo>
                  <a:pt x="107158" y="170434"/>
                </a:lnTo>
                <a:lnTo>
                  <a:pt x="86622" y="221234"/>
                </a:lnTo>
                <a:lnTo>
                  <a:pt x="67953" y="276098"/>
                </a:lnTo>
                <a:lnTo>
                  <a:pt x="51062" y="334772"/>
                </a:lnTo>
                <a:lnTo>
                  <a:pt x="36254" y="396620"/>
                </a:lnTo>
                <a:lnTo>
                  <a:pt x="23668" y="461137"/>
                </a:lnTo>
                <a:lnTo>
                  <a:pt x="13627" y="527557"/>
                </a:lnTo>
                <a:lnTo>
                  <a:pt x="6082" y="596011"/>
                </a:lnTo>
                <a:lnTo>
                  <a:pt x="1451" y="665353"/>
                </a:lnTo>
                <a:lnTo>
                  <a:pt x="0" y="737107"/>
                </a:lnTo>
                <a:lnTo>
                  <a:pt x="2973" y="772922"/>
                </a:lnTo>
                <a:lnTo>
                  <a:pt x="12509" y="811149"/>
                </a:lnTo>
                <a:lnTo>
                  <a:pt x="28850" y="850646"/>
                </a:lnTo>
                <a:lnTo>
                  <a:pt x="49729" y="886968"/>
                </a:lnTo>
                <a:lnTo>
                  <a:pt x="75777" y="922655"/>
                </a:lnTo>
                <a:lnTo>
                  <a:pt x="106676" y="957580"/>
                </a:lnTo>
                <a:lnTo>
                  <a:pt x="142248" y="991743"/>
                </a:lnTo>
                <a:lnTo>
                  <a:pt x="182317" y="1025271"/>
                </a:lnTo>
                <a:lnTo>
                  <a:pt x="226640" y="1058037"/>
                </a:lnTo>
                <a:lnTo>
                  <a:pt x="275065" y="1090041"/>
                </a:lnTo>
                <a:lnTo>
                  <a:pt x="327440" y="1121410"/>
                </a:lnTo>
                <a:lnTo>
                  <a:pt x="383637" y="1151763"/>
                </a:lnTo>
                <a:lnTo>
                  <a:pt x="443429" y="1181303"/>
                </a:lnTo>
                <a:lnTo>
                  <a:pt x="506675" y="1210017"/>
                </a:lnTo>
                <a:lnTo>
                  <a:pt x="573147" y="1237615"/>
                </a:lnTo>
                <a:lnTo>
                  <a:pt x="642679" y="1264246"/>
                </a:lnTo>
                <a:lnTo>
                  <a:pt x="715082" y="1289685"/>
                </a:lnTo>
                <a:lnTo>
                  <a:pt x="790266" y="1314056"/>
                </a:lnTo>
                <a:lnTo>
                  <a:pt x="867990" y="1337183"/>
                </a:lnTo>
                <a:lnTo>
                  <a:pt x="948076" y="1358950"/>
                </a:lnTo>
                <a:lnTo>
                  <a:pt x="1030334" y="1379359"/>
                </a:lnTo>
                <a:lnTo>
                  <a:pt x="1114662" y="1398333"/>
                </a:lnTo>
                <a:lnTo>
                  <a:pt x="1200730" y="1415859"/>
                </a:lnTo>
                <a:lnTo>
                  <a:pt x="1288487" y="1431861"/>
                </a:lnTo>
                <a:lnTo>
                  <a:pt x="1377768" y="1446225"/>
                </a:lnTo>
                <a:lnTo>
                  <a:pt x="1468192" y="1458861"/>
                </a:lnTo>
                <a:lnTo>
                  <a:pt x="1559886" y="1469682"/>
                </a:lnTo>
                <a:lnTo>
                  <a:pt x="1652469" y="1478775"/>
                </a:lnTo>
                <a:lnTo>
                  <a:pt x="1745687" y="1485861"/>
                </a:lnTo>
                <a:lnTo>
                  <a:pt x="1839540" y="1491119"/>
                </a:lnTo>
                <a:lnTo>
                  <a:pt x="1933774" y="1494282"/>
                </a:lnTo>
                <a:lnTo>
                  <a:pt x="2027627" y="1495323"/>
                </a:lnTo>
                <a:lnTo>
                  <a:pt x="2028135" y="1444536"/>
                </a:lnTo>
                <a:lnTo>
                  <a:pt x="1934282" y="1443482"/>
                </a:lnTo>
                <a:lnTo>
                  <a:pt x="1841191" y="1440357"/>
                </a:lnTo>
                <a:lnTo>
                  <a:pt x="1748481" y="1435138"/>
                </a:lnTo>
                <a:lnTo>
                  <a:pt x="1656279" y="1428127"/>
                </a:lnTo>
                <a:lnTo>
                  <a:pt x="1564839" y="1419123"/>
                </a:lnTo>
                <a:lnTo>
                  <a:pt x="1474161" y="1408417"/>
                </a:lnTo>
                <a:lnTo>
                  <a:pt x="1384753" y="1395907"/>
                </a:lnTo>
                <a:lnTo>
                  <a:pt x="1296615" y="1381696"/>
                </a:lnTo>
                <a:lnTo>
                  <a:pt x="1209874" y="1365885"/>
                </a:lnTo>
                <a:lnTo>
                  <a:pt x="1124809" y="1348549"/>
                </a:lnTo>
                <a:lnTo>
                  <a:pt x="1041497" y="1329804"/>
                </a:lnTo>
                <a:lnTo>
                  <a:pt x="960306" y="1309636"/>
                </a:lnTo>
                <a:lnTo>
                  <a:pt x="881325" y="1288161"/>
                </a:lnTo>
                <a:lnTo>
                  <a:pt x="804744" y="1265377"/>
                </a:lnTo>
                <a:lnTo>
                  <a:pt x="730766" y="1241361"/>
                </a:lnTo>
                <a:lnTo>
                  <a:pt x="659532" y="1216317"/>
                </a:lnTo>
                <a:lnTo>
                  <a:pt x="591333" y="1190180"/>
                </a:lnTo>
                <a:lnTo>
                  <a:pt x="526169" y="1163066"/>
                </a:lnTo>
                <a:lnTo>
                  <a:pt x="464447" y="1134999"/>
                </a:lnTo>
                <a:lnTo>
                  <a:pt x="406129" y="1106297"/>
                </a:lnTo>
                <a:lnTo>
                  <a:pt x="351646" y="1076706"/>
                </a:lnTo>
                <a:lnTo>
                  <a:pt x="301151" y="1046480"/>
                </a:lnTo>
                <a:lnTo>
                  <a:pt x="254707" y="1015619"/>
                </a:lnTo>
                <a:lnTo>
                  <a:pt x="212543" y="984377"/>
                </a:lnTo>
                <a:lnTo>
                  <a:pt x="174887" y="952754"/>
                </a:lnTo>
                <a:lnTo>
                  <a:pt x="141880" y="921004"/>
                </a:lnTo>
                <a:lnTo>
                  <a:pt x="113915" y="889127"/>
                </a:lnTo>
                <a:lnTo>
                  <a:pt x="90813" y="857123"/>
                </a:lnTo>
                <a:lnTo>
                  <a:pt x="61720" y="797560"/>
                </a:lnTo>
                <a:lnTo>
                  <a:pt x="61464" y="797560"/>
                </a:lnTo>
                <a:lnTo>
                  <a:pt x="60333" y="794131"/>
                </a:lnTo>
                <a:lnTo>
                  <a:pt x="60598" y="794131"/>
                </a:lnTo>
                <a:lnTo>
                  <a:pt x="53829" y="767334"/>
                </a:lnTo>
                <a:lnTo>
                  <a:pt x="53488" y="767334"/>
                </a:lnTo>
                <a:lnTo>
                  <a:pt x="52802" y="763269"/>
                </a:lnTo>
                <a:lnTo>
                  <a:pt x="53151" y="763269"/>
                </a:lnTo>
                <a:lnTo>
                  <a:pt x="50631" y="732917"/>
                </a:lnTo>
                <a:lnTo>
                  <a:pt x="52218" y="667004"/>
                </a:lnTo>
                <a:lnTo>
                  <a:pt x="56739" y="599820"/>
                </a:lnTo>
                <a:lnTo>
                  <a:pt x="64054" y="533781"/>
                </a:lnTo>
                <a:lnTo>
                  <a:pt x="73821" y="469138"/>
                </a:lnTo>
                <a:lnTo>
                  <a:pt x="86000" y="406781"/>
                </a:lnTo>
                <a:lnTo>
                  <a:pt x="100338" y="347091"/>
                </a:lnTo>
                <a:lnTo>
                  <a:pt x="116594" y="290703"/>
                </a:lnTo>
                <a:lnTo>
                  <a:pt x="134501" y="238125"/>
                </a:lnTo>
                <a:lnTo>
                  <a:pt x="153970" y="190119"/>
                </a:lnTo>
                <a:lnTo>
                  <a:pt x="174595" y="147066"/>
                </a:lnTo>
                <a:lnTo>
                  <a:pt x="192489" y="115824"/>
                </a:lnTo>
                <a:lnTo>
                  <a:pt x="190915" y="115824"/>
                </a:lnTo>
                <a:lnTo>
                  <a:pt x="193012" y="113404"/>
                </a:lnTo>
                <a:lnTo>
                  <a:pt x="162482" y="73429"/>
                </a:lnTo>
                <a:close/>
              </a:path>
              <a:path w="2028189" h="1495425">
                <a:moveTo>
                  <a:pt x="60333" y="794131"/>
                </a:moveTo>
                <a:lnTo>
                  <a:pt x="61464" y="797560"/>
                </a:lnTo>
                <a:lnTo>
                  <a:pt x="61037" y="795870"/>
                </a:lnTo>
                <a:lnTo>
                  <a:pt x="60333" y="794131"/>
                </a:lnTo>
                <a:close/>
              </a:path>
              <a:path w="2028189" h="1495425">
                <a:moveTo>
                  <a:pt x="61037" y="795870"/>
                </a:moveTo>
                <a:lnTo>
                  <a:pt x="61464" y="797560"/>
                </a:lnTo>
                <a:lnTo>
                  <a:pt x="61720" y="797560"/>
                </a:lnTo>
                <a:lnTo>
                  <a:pt x="61037" y="795870"/>
                </a:lnTo>
                <a:close/>
              </a:path>
              <a:path w="2028189" h="1495425">
                <a:moveTo>
                  <a:pt x="60598" y="794131"/>
                </a:moveTo>
                <a:lnTo>
                  <a:pt x="60333" y="794131"/>
                </a:lnTo>
                <a:lnTo>
                  <a:pt x="61037" y="795870"/>
                </a:lnTo>
                <a:lnTo>
                  <a:pt x="60598" y="794131"/>
                </a:lnTo>
                <a:close/>
              </a:path>
              <a:path w="2028189" h="1495425">
                <a:moveTo>
                  <a:pt x="52802" y="763269"/>
                </a:moveTo>
                <a:lnTo>
                  <a:pt x="53488" y="767334"/>
                </a:lnTo>
                <a:lnTo>
                  <a:pt x="53321" y="765324"/>
                </a:lnTo>
                <a:lnTo>
                  <a:pt x="52802" y="763269"/>
                </a:lnTo>
                <a:close/>
              </a:path>
              <a:path w="2028189" h="1495425">
                <a:moveTo>
                  <a:pt x="53321" y="765324"/>
                </a:moveTo>
                <a:lnTo>
                  <a:pt x="53488" y="767334"/>
                </a:lnTo>
                <a:lnTo>
                  <a:pt x="53829" y="767334"/>
                </a:lnTo>
                <a:lnTo>
                  <a:pt x="53321" y="765324"/>
                </a:lnTo>
                <a:close/>
              </a:path>
              <a:path w="2028189" h="1495425">
                <a:moveTo>
                  <a:pt x="53151" y="763269"/>
                </a:moveTo>
                <a:lnTo>
                  <a:pt x="52802" y="763269"/>
                </a:lnTo>
                <a:lnTo>
                  <a:pt x="53321" y="765324"/>
                </a:lnTo>
                <a:lnTo>
                  <a:pt x="53151" y="763269"/>
                </a:lnTo>
                <a:close/>
              </a:path>
              <a:path w="2028189" h="1495425">
                <a:moveTo>
                  <a:pt x="269973" y="57785"/>
                </a:moveTo>
                <a:lnTo>
                  <a:pt x="180856" y="57785"/>
                </a:lnTo>
                <a:lnTo>
                  <a:pt x="213737" y="96519"/>
                </a:lnTo>
                <a:lnTo>
                  <a:pt x="194158" y="113081"/>
                </a:lnTo>
                <a:lnTo>
                  <a:pt x="193540" y="114095"/>
                </a:lnTo>
                <a:lnTo>
                  <a:pt x="223376" y="153162"/>
                </a:lnTo>
                <a:lnTo>
                  <a:pt x="269973" y="57785"/>
                </a:lnTo>
                <a:close/>
              </a:path>
              <a:path w="2028189" h="1495425">
                <a:moveTo>
                  <a:pt x="193012" y="113404"/>
                </a:moveTo>
                <a:lnTo>
                  <a:pt x="190915" y="115824"/>
                </a:lnTo>
                <a:lnTo>
                  <a:pt x="193311" y="113796"/>
                </a:lnTo>
                <a:lnTo>
                  <a:pt x="193012" y="113404"/>
                </a:lnTo>
                <a:close/>
              </a:path>
              <a:path w="2028189" h="1495425">
                <a:moveTo>
                  <a:pt x="193311" y="113796"/>
                </a:moveTo>
                <a:lnTo>
                  <a:pt x="190915" y="115824"/>
                </a:lnTo>
                <a:lnTo>
                  <a:pt x="192489" y="115824"/>
                </a:lnTo>
                <a:lnTo>
                  <a:pt x="193540" y="114095"/>
                </a:lnTo>
                <a:lnTo>
                  <a:pt x="193311" y="113796"/>
                </a:lnTo>
                <a:close/>
              </a:path>
              <a:path w="2028189" h="1495425">
                <a:moveTo>
                  <a:pt x="194158" y="113081"/>
                </a:moveTo>
                <a:lnTo>
                  <a:pt x="193311" y="113796"/>
                </a:lnTo>
                <a:lnTo>
                  <a:pt x="193540" y="114095"/>
                </a:lnTo>
                <a:lnTo>
                  <a:pt x="194158" y="113081"/>
                </a:lnTo>
                <a:close/>
              </a:path>
              <a:path w="2028189" h="1495425">
                <a:moveTo>
                  <a:pt x="196198" y="109728"/>
                </a:moveTo>
                <a:lnTo>
                  <a:pt x="193012" y="113404"/>
                </a:lnTo>
                <a:lnTo>
                  <a:pt x="193311" y="113796"/>
                </a:lnTo>
                <a:lnTo>
                  <a:pt x="194158" y="113081"/>
                </a:lnTo>
                <a:lnTo>
                  <a:pt x="196198" y="109728"/>
                </a:lnTo>
                <a:close/>
              </a:path>
              <a:path w="2028189" h="1495425">
                <a:moveTo>
                  <a:pt x="180856" y="57785"/>
                </a:moveTo>
                <a:lnTo>
                  <a:pt x="162482" y="73429"/>
                </a:lnTo>
                <a:lnTo>
                  <a:pt x="193012" y="113404"/>
                </a:lnTo>
                <a:lnTo>
                  <a:pt x="196198" y="109728"/>
                </a:lnTo>
                <a:lnTo>
                  <a:pt x="198122" y="109728"/>
                </a:lnTo>
                <a:lnTo>
                  <a:pt x="213737" y="96519"/>
                </a:lnTo>
                <a:lnTo>
                  <a:pt x="180856" y="57785"/>
                </a:lnTo>
                <a:close/>
              </a:path>
              <a:path w="2028189" h="1495425">
                <a:moveTo>
                  <a:pt x="198122" y="109728"/>
                </a:moveTo>
                <a:lnTo>
                  <a:pt x="196198" y="109728"/>
                </a:lnTo>
                <a:lnTo>
                  <a:pt x="194158" y="113081"/>
                </a:lnTo>
                <a:lnTo>
                  <a:pt x="198122" y="109728"/>
                </a:lnTo>
                <a:close/>
              </a:path>
              <a:path w="2028189" h="1495425">
                <a:moveTo>
                  <a:pt x="298204" y="0"/>
                </a:moveTo>
                <a:lnTo>
                  <a:pt x="130844" y="32004"/>
                </a:lnTo>
                <a:lnTo>
                  <a:pt x="162482" y="73429"/>
                </a:lnTo>
                <a:lnTo>
                  <a:pt x="180856" y="57785"/>
                </a:lnTo>
                <a:lnTo>
                  <a:pt x="269973" y="57785"/>
                </a:lnTo>
                <a:lnTo>
                  <a:pt x="2982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 txBox="1">
            <a:spLocks noGrp="1"/>
          </p:cNvSpPr>
          <p:nvPr>
            <p:ph type="title"/>
          </p:nvPr>
        </p:nvSpPr>
        <p:spPr>
          <a:xfrm>
            <a:off x="-22" y="857251"/>
            <a:ext cx="9144000" cy="546735"/>
          </a:xfrm>
          <a:prstGeom prst="rect">
            <a:avLst/>
          </a:prstGeom>
          <a:solidFill>
            <a:srgbClr val="EAEAEA"/>
          </a:solidFill>
        </p:spPr>
        <p:txBody>
          <a:bodyPr vert="horz" wrap="square" lIns="0" tIns="37465" rIns="0" bIns="0" rtlCol="0">
            <a:spAutoFit/>
          </a:bodyPr>
          <a:lstStyle/>
          <a:p>
            <a:pPr marL="91440">
              <a:spcBef>
                <a:spcPts val="295"/>
              </a:spcBef>
            </a:pPr>
            <a:r>
              <a:rPr dirty="0"/>
              <a:t>DASH client-server </a:t>
            </a:r>
            <a:r>
              <a:rPr spc="-5" dirty="0"/>
              <a:t>interaction</a:t>
            </a:r>
            <a:r>
              <a:rPr spc="-60" dirty="0"/>
              <a:t> </a:t>
            </a:r>
            <a:r>
              <a:rPr spc="-5" dirty="0"/>
              <a:t>(simplified)</a:t>
            </a:r>
          </a:p>
        </p:txBody>
      </p:sp>
      <p:sp>
        <p:nvSpPr>
          <p:cNvPr id="40" name="object 4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dirty="0">
                <a:ea typeface="+mn-ea"/>
              </a:rPr>
              <a:pPr marL="25400" fontAlgn="auto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</a:pPr>
              <a:t>68</a:t>
            </a:fld>
            <a:endParaRPr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2428444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48986" y="4206367"/>
            <a:ext cx="274320" cy="653415"/>
          </a:xfrm>
          <a:custGeom>
            <a:avLst/>
            <a:gdLst/>
            <a:ahLst/>
            <a:cxnLst/>
            <a:rect l="l" t="t" r="r" b="b"/>
            <a:pathLst>
              <a:path w="274320" h="653414">
                <a:moveTo>
                  <a:pt x="274320" y="516254"/>
                </a:moveTo>
                <a:lnTo>
                  <a:pt x="0" y="516254"/>
                </a:lnTo>
                <a:lnTo>
                  <a:pt x="137160" y="653402"/>
                </a:lnTo>
                <a:lnTo>
                  <a:pt x="274320" y="516254"/>
                </a:lnTo>
                <a:close/>
              </a:path>
              <a:path w="274320" h="653414">
                <a:moveTo>
                  <a:pt x="205739" y="0"/>
                </a:moveTo>
                <a:lnTo>
                  <a:pt x="68579" y="0"/>
                </a:lnTo>
                <a:lnTo>
                  <a:pt x="68579" y="516254"/>
                </a:lnTo>
                <a:lnTo>
                  <a:pt x="205739" y="516254"/>
                </a:lnTo>
                <a:lnTo>
                  <a:pt x="205739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848986" y="4206367"/>
            <a:ext cx="274320" cy="653415"/>
          </a:xfrm>
          <a:custGeom>
            <a:avLst/>
            <a:gdLst/>
            <a:ahLst/>
            <a:cxnLst/>
            <a:rect l="l" t="t" r="r" b="b"/>
            <a:pathLst>
              <a:path w="274320" h="653414">
                <a:moveTo>
                  <a:pt x="0" y="516254"/>
                </a:moveTo>
                <a:lnTo>
                  <a:pt x="68579" y="516254"/>
                </a:lnTo>
                <a:lnTo>
                  <a:pt x="68579" y="0"/>
                </a:lnTo>
                <a:lnTo>
                  <a:pt x="205739" y="0"/>
                </a:lnTo>
                <a:lnTo>
                  <a:pt x="205739" y="516254"/>
                </a:lnTo>
                <a:lnTo>
                  <a:pt x="274320" y="516254"/>
                </a:lnTo>
                <a:lnTo>
                  <a:pt x="137160" y="653402"/>
                </a:lnTo>
                <a:lnTo>
                  <a:pt x="0" y="516254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19086" y="1614044"/>
            <a:ext cx="1866264" cy="13096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112764" y="2661665"/>
            <a:ext cx="3031236" cy="33390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160770" y="2686102"/>
            <a:ext cx="2983230" cy="3243580"/>
          </a:xfrm>
          <a:custGeom>
            <a:avLst/>
            <a:gdLst/>
            <a:ahLst/>
            <a:cxnLst/>
            <a:rect l="l" t="t" r="r" b="b"/>
            <a:pathLst>
              <a:path w="2983229" h="3243579">
                <a:moveTo>
                  <a:pt x="0" y="3243453"/>
                </a:moveTo>
                <a:lnTo>
                  <a:pt x="2983229" y="3243453"/>
                </a:lnTo>
                <a:lnTo>
                  <a:pt x="2983229" y="0"/>
                </a:lnTo>
                <a:lnTo>
                  <a:pt x="0" y="0"/>
                </a:lnTo>
                <a:lnTo>
                  <a:pt x="0" y="3243453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160770" y="2686102"/>
            <a:ext cx="2983230" cy="3243580"/>
          </a:xfrm>
          <a:custGeom>
            <a:avLst/>
            <a:gdLst/>
            <a:ahLst/>
            <a:cxnLst/>
            <a:rect l="l" t="t" r="r" b="b"/>
            <a:pathLst>
              <a:path w="2983229" h="3243579">
                <a:moveTo>
                  <a:pt x="0" y="3243453"/>
                </a:moveTo>
                <a:lnTo>
                  <a:pt x="2983229" y="3243453"/>
                </a:lnTo>
                <a:lnTo>
                  <a:pt x="2983229" y="0"/>
                </a:lnTo>
                <a:lnTo>
                  <a:pt x="0" y="0"/>
                </a:lnTo>
                <a:lnTo>
                  <a:pt x="0" y="3243453"/>
                </a:lnTo>
                <a:close/>
              </a:path>
            </a:pathLst>
          </a:custGeom>
          <a:ln w="9525">
            <a:solidFill>
              <a:srgbClr val="A8B0C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2824733"/>
            <a:ext cx="3864864" cy="28651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473" y="2849373"/>
            <a:ext cx="3811270" cy="2770505"/>
          </a:xfrm>
          <a:custGeom>
            <a:avLst/>
            <a:gdLst/>
            <a:ahLst/>
            <a:cxnLst/>
            <a:rect l="l" t="t" r="r" b="b"/>
            <a:pathLst>
              <a:path w="3811270" h="2770504">
                <a:moveTo>
                  <a:pt x="0" y="2770378"/>
                </a:moveTo>
                <a:lnTo>
                  <a:pt x="3811142" y="2770378"/>
                </a:lnTo>
                <a:lnTo>
                  <a:pt x="3811142" y="0"/>
                </a:lnTo>
                <a:lnTo>
                  <a:pt x="0" y="0"/>
                </a:lnTo>
                <a:lnTo>
                  <a:pt x="0" y="277037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473" y="2849373"/>
            <a:ext cx="3811270" cy="2770505"/>
          </a:xfrm>
          <a:custGeom>
            <a:avLst/>
            <a:gdLst/>
            <a:ahLst/>
            <a:cxnLst/>
            <a:rect l="l" t="t" r="r" b="b"/>
            <a:pathLst>
              <a:path w="3811270" h="2770504">
                <a:moveTo>
                  <a:pt x="0" y="2770378"/>
                </a:moveTo>
                <a:lnTo>
                  <a:pt x="3811142" y="2770378"/>
                </a:lnTo>
                <a:lnTo>
                  <a:pt x="3811142" y="0"/>
                </a:lnTo>
                <a:lnTo>
                  <a:pt x="0" y="0"/>
                </a:lnTo>
                <a:lnTo>
                  <a:pt x="0" y="2770378"/>
                </a:lnTo>
                <a:close/>
              </a:path>
            </a:pathLst>
          </a:custGeom>
          <a:ln w="9525">
            <a:solidFill>
              <a:srgbClr val="A8B0C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12569" y="1925319"/>
            <a:ext cx="8559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fontAlgn="auto">
              <a:spcBef>
                <a:spcPts val="95"/>
              </a:spcBef>
              <a:spcAft>
                <a:spcPts val="0"/>
              </a:spcAft>
            </a:pPr>
            <a:r>
              <a:rPr sz="28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c</a:t>
            </a:r>
            <a:r>
              <a:rPr sz="28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l</a:t>
            </a:r>
            <a:r>
              <a:rPr sz="28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</a:t>
            </a:r>
            <a:r>
              <a:rPr sz="28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e</a:t>
            </a:r>
            <a:r>
              <a:rPr sz="28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nt</a:t>
            </a:r>
            <a:endParaRPr sz="2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576066" y="4956200"/>
            <a:ext cx="2914015" cy="255270"/>
          </a:xfrm>
          <a:custGeom>
            <a:avLst/>
            <a:gdLst/>
            <a:ahLst/>
            <a:cxnLst/>
            <a:rect l="l" t="t" r="r" b="b"/>
            <a:pathLst>
              <a:path w="2914015" h="255270">
                <a:moveTo>
                  <a:pt x="147955" y="102895"/>
                </a:moveTo>
                <a:lnTo>
                  <a:pt x="0" y="187451"/>
                </a:lnTo>
                <a:lnTo>
                  <a:pt x="156463" y="255066"/>
                </a:lnTo>
                <a:lnTo>
                  <a:pt x="153706" y="205752"/>
                </a:lnTo>
                <a:lnTo>
                  <a:pt x="128270" y="205752"/>
                </a:lnTo>
                <a:lnTo>
                  <a:pt x="125475" y="155028"/>
                </a:lnTo>
                <a:lnTo>
                  <a:pt x="150791" y="153619"/>
                </a:lnTo>
                <a:lnTo>
                  <a:pt x="147955" y="102895"/>
                </a:lnTo>
                <a:close/>
              </a:path>
              <a:path w="2914015" h="255270">
                <a:moveTo>
                  <a:pt x="150791" y="153619"/>
                </a:moveTo>
                <a:lnTo>
                  <a:pt x="125475" y="155028"/>
                </a:lnTo>
                <a:lnTo>
                  <a:pt x="128270" y="205752"/>
                </a:lnTo>
                <a:lnTo>
                  <a:pt x="153627" y="204341"/>
                </a:lnTo>
                <a:lnTo>
                  <a:pt x="150791" y="153619"/>
                </a:lnTo>
                <a:close/>
              </a:path>
              <a:path w="2914015" h="255270">
                <a:moveTo>
                  <a:pt x="153627" y="204341"/>
                </a:moveTo>
                <a:lnTo>
                  <a:pt x="128270" y="205752"/>
                </a:lnTo>
                <a:lnTo>
                  <a:pt x="153706" y="205752"/>
                </a:lnTo>
                <a:lnTo>
                  <a:pt x="153627" y="204341"/>
                </a:lnTo>
                <a:close/>
              </a:path>
              <a:path w="2914015" h="255270">
                <a:moveTo>
                  <a:pt x="2910713" y="0"/>
                </a:moveTo>
                <a:lnTo>
                  <a:pt x="150791" y="153619"/>
                </a:lnTo>
                <a:lnTo>
                  <a:pt x="153627" y="204341"/>
                </a:lnTo>
                <a:lnTo>
                  <a:pt x="2913507" y="50723"/>
                </a:lnTo>
                <a:lnTo>
                  <a:pt x="291071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04775" y="3198013"/>
            <a:ext cx="2797175" cy="720725"/>
          </a:xfrm>
          <a:custGeom>
            <a:avLst/>
            <a:gdLst/>
            <a:ahLst/>
            <a:cxnLst/>
            <a:rect l="l" t="t" r="r" b="b"/>
            <a:pathLst>
              <a:path w="2797175" h="720725">
                <a:moveTo>
                  <a:pt x="0" y="720191"/>
                </a:moveTo>
                <a:lnTo>
                  <a:pt x="2796793" y="720191"/>
                </a:lnTo>
                <a:lnTo>
                  <a:pt x="2796793" y="0"/>
                </a:lnTo>
                <a:lnTo>
                  <a:pt x="0" y="0"/>
                </a:lnTo>
                <a:lnTo>
                  <a:pt x="0" y="720191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96112" y="3169286"/>
            <a:ext cx="1824355" cy="710451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0014" marR="5080" indent="-120650" fontAlgn="auto">
              <a:lnSpc>
                <a:spcPts val="2450"/>
              </a:lnSpc>
              <a:spcBef>
                <a:spcPts val="540"/>
              </a:spcBef>
              <a:spcAft>
                <a:spcPts val="0"/>
              </a:spcAft>
            </a:pPr>
            <a:r>
              <a:rPr sz="2400" b="1" spc="-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buffer</a:t>
            </a:r>
            <a:r>
              <a:rPr sz="2400" b="1" spc="-8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below  threshold?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134235" y="3979419"/>
            <a:ext cx="43307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fontAlgn="auto">
              <a:spcBef>
                <a:spcPts val="100"/>
              </a:spcBef>
              <a:spcAft>
                <a:spcPts val="0"/>
              </a:spcAft>
            </a:pPr>
            <a:r>
              <a:rPr b="1" spc="-3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y</a:t>
            </a: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es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134490" y="4589322"/>
            <a:ext cx="1442085" cy="810478"/>
          </a:xfrm>
          <a:prstGeom prst="rect">
            <a:avLst/>
          </a:prstGeom>
          <a:solidFill>
            <a:srgbClr val="707070"/>
          </a:solidFill>
        </p:spPr>
        <p:txBody>
          <a:bodyPr vert="horz" wrap="square" lIns="0" tIns="40640" rIns="0" bIns="0" rtlCol="0">
            <a:spAutoFit/>
          </a:bodyPr>
          <a:lstStyle/>
          <a:p>
            <a:pPr marL="232410" marR="224154" indent="-1270" algn="ctr" fontAlgn="auto">
              <a:lnSpc>
                <a:spcPts val="2039"/>
              </a:lnSpc>
              <a:spcBef>
                <a:spcPts val="320"/>
              </a:spcBef>
              <a:spcAft>
                <a:spcPts val="0"/>
              </a:spcAft>
            </a:pPr>
            <a:r>
              <a:rPr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request  next  s</a:t>
            </a:r>
            <a:r>
              <a:rPr spc="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e</a:t>
            </a:r>
            <a:r>
              <a:rPr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gment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84529" y="4157727"/>
            <a:ext cx="32385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fontAlgn="auto">
              <a:spcBef>
                <a:spcPts val="100"/>
              </a:spcBef>
              <a:spcAft>
                <a:spcPts val="0"/>
              </a:spcAft>
            </a:pPr>
            <a:r>
              <a:rPr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no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782698" y="3903092"/>
            <a:ext cx="516890" cy="686435"/>
          </a:xfrm>
          <a:custGeom>
            <a:avLst/>
            <a:gdLst/>
            <a:ahLst/>
            <a:cxnLst/>
            <a:rect l="l" t="t" r="r" b="b"/>
            <a:pathLst>
              <a:path w="516889" h="686435">
                <a:moveTo>
                  <a:pt x="405640" y="578748"/>
                </a:moveTo>
                <a:lnTo>
                  <a:pt x="364744" y="608964"/>
                </a:lnTo>
                <a:lnTo>
                  <a:pt x="516636" y="686180"/>
                </a:lnTo>
                <a:lnTo>
                  <a:pt x="501423" y="599185"/>
                </a:lnTo>
                <a:lnTo>
                  <a:pt x="420750" y="599185"/>
                </a:lnTo>
                <a:lnTo>
                  <a:pt x="405640" y="578748"/>
                </a:lnTo>
                <a:close/>
              </a:path>
              <a:path w="516889" h="686435">
                <a:moveTo>
                  <a:pt x="446537" y="548530"/>
                </a:moveTo>
                <a:lnTo>
                  <a:pt x="405640" y="578748"/>
                </a:lnTo>
                <a:lnTo>
                  <a:pt x="420750" y="599185"/>
                </a:lnTo>
                <a:lnTo>
                  <a:pt x="461644" y="568959"/>
                </a:lnTo>
                <a:lnTo>
                  <a:pt x="446537" y="548530"/>
                </a:lnTo>
                <a:close/>
              </a:path>
              <a:path w="516889" h="686435">
                <a:moveTo>
                  <a:pt x="487299" y="518413"/>
                </a:moveTo>
                <a:lnTo>
                  <a:pt x="446537" y="548530"/>
                </a:lnTo>
                <a:lnTo>
                  <a:pt x="461644" y="568959"/>
                </a:lnTo>
                <a:lnTo>
                  <a:pt x="420750" y="599185"/>
                </a:lnTo>
                <a:lnTo>
                  <a:pt x="501423" y="599185"/>
                </a:lnTo>
                <a:lnTo>
                  <a:pt x="487299" y="518413"/>
                </a:lnTo>
                <a:close/>
              </a:path>
              <a:path w="516889" h="686435">
                <a:moveTo>
                  <a:pt x="40893" y="0"/>
                </a:moveTo>
                <a:lnTo>
                  <a:pt x="0" y="30098"/>
                </a:lnTo>
                <a:lnTo>
                  <a:pt x="405640" y="578748"/>
                </a:lnTo>
                <a:lnTo>
                  <a:pt x="446537" y="548530"/>
                </a:lnTo>
                <a:lnTo>
                  <a:pt x="408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50826" y="3558032"/>
            <a:ext cx="1678305" cy="995680"/>
          </a:xfrm>
          <a:custGeom>
            <a:avLst/>
            <a:gdLst/>
            <a:ahLst/>
            <a:cxnLst/>
            <a:rect l="l" t="t" r="r" b="b"/>
            <a:pathLst>
              <a:path w="1678305" h="995679">
                <a:moveTo>
                  <a:pt x="118072" y="72403"/>
                </a:moveTo>
                <a:lnTo>
                  <a:pt x="91084" y="107061"/>
                </a:lnTo>
                <a:lnTo>
                  <a:pt x="73698" y="141097"/>
                </a:lnTo>
                <a:lnTo>
                  <a:pt x="57746" y="177926"/>
                </a:lnTo>
                <a:lnTo>
                  <a:pt x="43281" y="217550"/>
                </a:lnTo>
                <a:lnTo>
                  <a:pt x="30734" y="258953"/>
                </a:lnTo>
                <a:lnTo>
                  <a:pt x="20066" y="302132"/>
                </a:lnTo>
                <a:lnTo>
                  <a:pt x="11620" y="346329"/>
                </a:lnTo>
                <a:lnTo>
                  <a:pt x="5257" y="392049"/>
                </a:lnTo>
                <a:lnTo>
                  <a:pt x="1346" y="438404"/>
                </a:lnTo>
                <a:lnTo>
                  <a:pt x="0" y="485648"/>
                </a:lnTo>
                <a:lnTo>
                  <a:pt x="342" y="498220"/>
                </a:lnTo>
                <a:lnTo>
                  <a:pt x="5435" y="536575"/>
                </a:lnTo>
                <a:lnTo>
                  <a:pt x="20459" y="585597"/>
                </a:lnTo>
                <a:lnTo>
                  <a:pt x="44196" y="633476"/>
                </a:lnTo>
                <a:lnTo>
                  <a:pt x="75742" y="679195"/>
                </a:lnTo>
                <a:lnTo>
                  <a:pt x="114452" y="723011"/>
                </a:lnTo>
                <a:lnTo>
                  <a:pt x="159613" y="764667"/>
                </a:lnTo>
                <a:lnTo>
                  <a:pt x="210616" y="803782"/>
                </a:lnTo>
                <a:lnTo>
                  <a:pt x="267004" y="840232"/>
                </a:lnTo>
                <a:lnTo>
                  <a:pt x="327990" y="873760"/>
                </a:lnTo>
                <a:lnTo>
                  <a:pt x="393293" y="903859"/>
                </a:lnTo>
                <a:lnTo>
                  <a:pt x="461949" y="930275"/>
                </a:lnTo>
                <a:lnTo>
                  <a:pt x="533844" y="952754"/>
                </a:lnTo>
                <a:lnTo>
                  <a:pt x="607974" y="970661"/>
                </a:lnTo>
                <a:lnTo>
                  <a:pt x="645731" y="978027"/>
                </a:lnTo>
                <a:lnTo>
                  <a:pt x="684060" y="984123"/>
                </a:lnTo>
                <a:lnTo>
                  <a:pt x="722515" y="988822"/>
                </a:lnTo>
                <a:lnTo>
                  <a:pt x="761326" y="992378"/>
                </a:lnTo>
                <a:lnTo>
                  <a:pt x="800366" y="994537"/>
                </a:lnTo>
                <a:lnTo>
                  <a:pt x="839203" y="995172"/>
                </a:lnTo>
                <a:lnTo>
                  <a:pt x="878509" y="994283"/>
                </a:lnTo>
                <a:lnTo>
                  <a:pt x="917689" y="991489"/>
                </a:lnTo>
                <a:lnTo>
                  <a:pt x="956665" y="987044"/>
                </a:lnTo>
                <a:lnTo>
                  <a:pt x="995413" y="980948"/>
                </a:lnTo>
                <a:lnTo>
                  <a:pt x="1033767" y="973328"/>
                </a:lnTo>
                <a:lnTo>
                  <a:pt x="1071841" y="964057"/>
                </a:lnTo>
                <a:lnTo>
                  <a:pt x="1109345" y="953389"/>
                </a:lnTo>
                <a:lnTo>
                  <a:pt x="1136621" y="944372"/>
                </a:lnTo>
                <a:lnTo>
                  <a:pt x="838060" y="944372"/>
                </a:lnTo>
                <a:lnTo>
                  <a:pt x="801268" y="943737"/>
                </a:lnTo>
                <a:lnTo>
                  <a:pt x="727100" y="938276"/>
                </a:lnTo>
                <a:lnTo>
                  <a:pt x="653770" y="927862"/>
                </a:lnTo>
                <a:lnTo>
                  <a:pt x="581825" y="912749"/>
                </a:lnTo>
                <a:lnTo>
                  <a:pt x="511987" y="893318"/>
                </a:lnTo>
                <a:lnTo>
                  <a:pt x="444665" y="869823"/>
                </a:lnTo>
                <a:lnTo>
                  <a:pt x="380631" y="842772"/>
                </a:lnTo>
                <a:lnTo>
                  <a:pt x="320624" y="812419"/>
                </a:lnTo>
                <a:lnTo>
                  <a:pt x="264972" y="779272"/>
                </a:lnTo>
                <a:lnTo>
                  <a:pt x="214566" y="743712"/>
                </a:lnTo>
                <a:lnTo>
                  <a:pt x="169811" y="705993"/>
                </a:lnTo>
                <a:lnTo>
                  <a:pt x="131381" y="666750"/>
                </a:lnTo>
                <a:lnTo>
                  <a:pt x="99961" y="626363"/>
                </a:lnTo>
                <a:lnTo>
                  <a:pt x="75907" y="585469"/>
                </a:lnTo>
                <a:lnTo>
                  <a:pt x="59728" y="544449"/>
                </a:lnTo>
                <a:lnTo>
                  <a:pt x="51727" y="504444"/>
                </a:lnTo>
                <a:lnTo>
                  <a:pt x="50806" y="485648"/>
                </a:lnTo>
                <a:lnTo>
                  <a:pt x="50822" y="480694"/>
                </a:lnTo>
                <a:lnTo>
                  <a:pt x="52104" y="440563"/>
                </a:lnTo>
                <a:lnTo>
                  <a:pt x="55803" y="397001"/>
                </a:lnTo>
                <a:lnTo>
                  <a:pt x="61823" y="354075"/>
                </a:lnTo>
                <a:lnTo>
                  <a:pt x="69951" y="311657"/>
                </a:lnTo>
                <a:lnTo>
                  <a:pt x="80048" y="271144"/>
                </a:lnTo>
                <a:lnTo>
                  <a:pt x="91884" y="232410"/>
                </a:lnTo>
                <a:lnTo>
                  <a:pt x="105232" y="196087"/>
                </a:lnTo>
                <a:lnTo>
                  <a:pt x="127812" y="146050"/>
                </a:lnTo>
                <a:lnTo>
                  <a:pt x="141212" y="121919"/>
                </a:lnTo>
                <a:lnTo>
                  <a:pt x="140182" y="121919"/>
                </a:lnTo>
                <a:lnTo>
                  <a:pt x="144272" y="116712"/>
                </a:lnTo>
                <a:lnTo>
                  <a:pt x="145477" y="116712"/>
                </a:lnTo>
                <a:lnTo>
                  <a:pt x="148437" y="113801"/>
                </a:lnTo>
                <a:lnTo>
                  <a:pt x="118072" y="72403"/>
                </a:lnTo>
                <a:close/>
              </a:path>
              <a:path w="1678305" h="995679">
                <a:moveTo>
                  <a:pt x="1626920" y="359663"/>
                </a:moveTo>
                <a:lnTo>
                  <a:pt x="1624380" y="400304"/>
                </a:lnTo>
                <a:lnTo>
                  <a:pt x="1616979" y="440690"/>
                </a:lnTo>
                <a:lnTo>
                  <a:pt x="1600250" y="493394"/>
                </a:lnTo>
                <a:lnTo>
                  <a:pt x="1575612" y="545465"/>
                </a:lnTo>
                <a:lnTo>
                  <a:pt x="1543640" y="596773"/>
                </a:lnTo>
                <a:lnTo>
                  <a:pt x="1505000" y="646049"/>
                </a:lnTo>
                <a:lnTo>
                  <a:pt x="1460169" y="693293"/>
                </a:lnTo>
                <a:lnTo>
                  <a:pt x="1409623" y="737997"/>
                </a:lnTo>
                <a:lnTo>
                  <a:pt x="1354124" y="779526"/>
                </a:lnTo>
                <a:lnTo>
                  <a:pt x="1294053" y="817626"/>
                </a:lnTo>
                <a:lnTo>
                  <a:pt x="1230299" y="851535"/>
                </a:lnTo>
                <a:lnTo>
                  <a:pt x="1163243" y="880745"/>
                </a:lnTo>
                <a:lnTo>
                  <a:pt x="1093508" y="905002"/>
                </a:lnTo>
                <a:lnTo>
                  <a:pt x="1021829" y="923925"/>
                </a:lnTo>
                <a:lnTo>
                  <a:pt x="948816" y="936879"/>
                </a:lnTo>
                <a:lnTo>
                  <a:pt x="874953" y="943610"/>
                </a:lnTo>
                <a:lnTo>
                  <a:pt x="838060" y="944372"/>
                </a:lnTo>
                <a:lnTo>
                  <a:pt x="1136621" y="944372"/>
                </a:lnTo>
                <a:lnTo>
                  <a:pt x="1182674" y="927735"/>
                </a:lnTo>
                <a:lnTo>
                  <a:pt x="1218361" y="912876"/>
                </a:lnTo>
                <a:lnTo>
                  <a:pt x="1253159" y="896747"/>
                </a:lnTo>
                <a:lnTo>
                  <a:pt x="1287322" y="879475"/>
                </a:lnTo>
                <a:lnTo>
                  <a:pt x="1352600" y="841375"/>
                </a:lnTo>
                <a:lnTo>
                  <a:pt x="1413814" y="799338"/>
                </a:lnTo>
                <a:lnTo>
                  <a:pt x="1470075" y="753363"/>
                </a:lnTo>
                <a:lnTo>
                  <a:pt x="1521129" y="703961"/>
                </a:lnTo>
                <a:lnTo>
                  <a:pt x="1565960" y="651763"/>
                </a:lnTo>
                <a:lnTo>
                  <a:pt x="1604389" y="596645"/>
                </a:lnTo>
                <a:lnTo>
                  <a:pt x="1635429" y="539750"/>
                </a:lnTo>
                <a:lnTo>
                  <a:pt x="1658543" y="480694"/>
                </a:lnTo>
                <a:lnTo>
                  <a:pt x="1672894" y="420750"/>
                </a:lnTo>
                <a:lnTo>
                  <a:pt x="1677437" y="375412"/>
                </a:lnTo>
                <a:lnTo>
                  <a:pt x="1677720" y="360680"/>
                </a:lnTo>
                <a:lnTo>
                  <a:pt x="1626920" y="359663"/>
                </a:lnTo>
                <a:close/>
              </a:path>
              <a:path w="1678305" h="995679">
                <a:moveTo>
                  <a:pt x="224672" y="57023"/>
                </a:moveTo>
                <a:lnTo>
                  <a:pt x="133718" y="57023"/>
                </a:lnTo>
                <a:lnTo>
                  <a:pt x="169367" y="93218"/>
                </a:lnTo>
                <a:lnTo>
                  <a:pt x="148437" y="113801"/>
                </a:lnTo>
                <a:lnTo>
                  <a:pt x="176098" y="151511"/>
                </a:lnTo>
                <a:lnTo>
                  <a:pt x="224672" y="57023"/>
                </a:lnTo>
                <a:close/>
              </a:path>
              <a:path w="1678305" h="995679">
                <a:moveTo>
                  <a:pt x="144272" y="116712"/>
                </a:moveTo>
                <a:lnTo>
                  <a:pt x="140182" y="121919"/>
                </a:lnTo>
                <a:lnTo>
                  <a:pt x="142622" y="119520"/>
                </a:lnTo>
                <a:lnTo>
                  <a:pt x="144272" y="116712"/>
                </a:lnTo>
                <a:close/>
              </a:path>
              <a:path w="1678305" h="995679">
                <a:moveTo>
                  <a:pt x="142622" y="119520"/>
                </a:moveTo>
                <a:lnTo>
                  <a:pt x="140182" y="121919"/>
                </a:lnTo>
                <a:lnTo>
                  <a:pt x="141212" y="121919"/>
                </a:lnTo>
                <a:lnTo>
                  <a:pt x="142622" y="119520"/>
                </a:lnTo>
                <a:close/>
              </a:path>
              <a:path w="1678305" h="995679">
                <a:moveTo>
                  <a:pt x="145477" y="116712"/>
                </a:moveTo>
                <a:lnTo>
                  <a:pt x="144272" y="116712"/>
                </a:lnTo>
                <a:lnTo>
                  <a:pt x="142622" y="119520"/>
                </a:lnTo>
                <a:lnTo>
                  <a:pt x="145477" y="116712"/>
                </a:lnTo>
                <a:close/>
              </a:path>
              <a:path w="1678305" h="995679">
                <a:moveTo>
                  <a:pt x="133718" y="57023"/>
                </a:moveTo>
                <a:lnTo>
                  <a:pt x="118072" y="72403"/>
                </a:lnTo>
                <a:lnTo>
                  <a:pt x="148437" y="113801"/>
                </a:lnTo>
                <a:lnTo>
                  <a:pt x="169367" y="93218"/>
                </a:lnTo>
                <a:lnTo>
                  <a:pt x="133718" y="57023"/>
                </a:lnTo>
                <a:close/>
              </a:path>
              <a:path w="1678305" h="995679">
                <a:moveTo>
                  <a:pt x="253987" y="0"/>
                </a:moveTo>
                <a:lnTo>
                  <a:pt x="86017" y="28701"/>
                </a:lnTo>
                <a:lnTo>
                  <a:pt x="118072" y="72403"/>
                </a:lnTo>
                <a:lnTo>
                  <a:pt x="133718" y="57023"/>
                </a:lnTo>
                <a:lnTo>
                  <a:pt x="224672" y="57023"/>
                </a:lnTo>
                <a:lnTo>
                  <a:pt x="2539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157722" y="2619756"/>
            <a:ext cx="3175" cy="3311525"/>
          </a:xfrm>
          <a:custGeom>
            <a:avLst/>
            <a:gdLst/>
            <a:ahLst/>
            <a:cxnLst/>
            <a:rect l="l" t="t" r="r" b="b"/>
            <a:pathLst>
              <a:path w="3175" h="3311525">
                <a:moveTo>
                  <a:pt x="0" y="0"/>
                </a:moveTo>
                <a:lnTo>
                  <a:pt x="3048" y="3311408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817620" y="2599945"/>
            <a:ext cx="0" cy="3311525"/>
          </a:xfrm>
          <a:custGeom>
            <a:avLst/>
            <a:gdLst/>
            <a:ahLst/>
            <a:cxnLst/>
            <a:rect l="l" t="t" r="r" b="b"/>
            <a:pathLst>
              <a:path h="3311525">
                <a:moveTo>
                  <a:pt x="0" y="0"/>
                </a:moveTo>
                <a:lnTo>
                  <a:pt x="0" y="3311458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488177" y="3549041"/>
            <a:ext cx="2328545" cy="231775"/>
          </a:xfrm>
          <a:custGeom>
            <a:avLst/>
            <a:gdLst/>
            <a:ahLst/>
            <a:cxnLst/>
            <a:rect l="l" t="t" r="r" b="b"/>
            <a:pathLst>
              <a:path w="2328545" h="231775">
                <a:moveTo>
                  <a:pt x="0" y="231749"/>
                </a:moveTo>
                <a:lnTo>
                  <a:pt x="2328291" y="231749"/>
                </a:lnTo>
                <a:lnTo>
                  <a:pt x="2328291" y="0"/>
                </a:lnTo>
                <a:lnTo>
                  <a:pt x="0" y="0"/>
                </a:lnTo>
                <a:lnTo>
                  <a:pt x="0" y="2317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488177" y="3549041"/>
            <a:ext cx="2328545" cy="231775"/>
          </a:xfrm>
          <a:custGeom>
            <a:avLst/>
            <a:gdLst/>
            <a:ahLst/>
            <a:cxnLst/>
            <a:rect l="l" t="t" r="r" b="b"/>
            <a:pathLst>
              <a:path w="2328545" h="231775">
                <a:moveTo>
                  <a:pt x="0" y="231749"/>
                </a:moveTo>
                <a:lnTo>
                  <a:pt x="2328291" y="231749"/>
                </a:lnTo>
                <a:lnTo>
                  <a:pt x="2328291" y="0"/>
                </a:lnTo>
                <a:lnTo>
                  <a:pt x="0" y="0"/>
                </a:lnTo>
                <a:lnTo>
                  <a:pt x="0" y="231749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892797" y="3489325"/>
            <a:ext cx="15227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1800" spc="-5" dirty="0">
                <a:solidFill>
                  <a:srgbClr val="9F9F9F"/>
                </a:solidFill>
                <a:latin typeface="Arial"/>
                <a:ea typeface="+mn-ea"/>
                <a:cs typeface="Arial"/>
              </a:rPr>
              <a:t>segment2.m4s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488177" y="3974618"/>
            <a:ext cx="2328545" cy="231775"/>
          </a:xfrm>
          <a:custGeom>
            <a:avLst/>
            <a:gdLst/>
            <a:ahLst/>
            <a:cxnLst/>
            <a:rect l="l" t="t" r="r" b="b"/>
            <a:pathLst>
              <a:path w="2328545" h="231775">
                <a:moveTo>
                  <a:pt x="0" y="231749"/>
                </a:moveTo>
                <a:lnTo>
                  <a:pt x="2328291" y="231749"/>
                </a:lnTo>
                <a:lnTo>
                  <a:pt x="2328291" y="0"/>
                </a:lnTo>
                <a:lnTo>
                  <a:pt x="0" y="0"/>
                </a:lnTo>
                <a:lnTo>
                  <a:pt x="0" y="2317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488177" y="3974618"/>
            <a:ext cx="2328545" cy="231775"/>
          </a:xfrm>
          <a:custGeom>
            <a:avLst/>
            <a:gdLst/>
            <a:ahLst/>
            <a:cxnLst/>
            <a:rect l="l" t="t" r="r" b="b"/>
            <a:pathLst>
              <a:path w="2328545" h="231775">
                <a:moveTo>
                  <a:pt x="0" y="231749"/>
                </a:moveTo>
                <a:lnTo>
                  <a:pt x="2328291" y="231749"/>
                </a:lnTo>
                <a:lnTo>
                  <a:pt x="2328291" y="0"/>
                </a:lnTo>
                <a:lnTo>
                  <a:pt x="0" y="0"/>
                </a:lnTo>
                <a:lnTo>
                  <a:pt x="0" y="231749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892797" y="3914775"/>
            <a:ext cx="15227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1800" spc="-5" dirty="0">
                <a:solidFill>
                  <a:srgbClr val="9F9F9F"/>
                </a:solidFill>
                <a:latin typeface="Arial"/>
                <a:ea typeface="+mn-ea"/>
                <a:cs typeface="Arial"/>
              </a:rPr>
              <a:t>segment3.m4s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483413" y="4431245"/>
            <a:ext cx="2338070" cy="230832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0" rIns="0" bIns="0" rtlCol="0">
            <a:spAutoFit/>
          </a:bodyPr>
          <a:lstStyle/>
          <a:p>
            <a:pPr marL="421640" fontAlgn="auto">
              <a:lnSpc>
                <a:spcPts val="1825"/>
              </a:lnSpc>
              <a:spcBef>
                <a:spcPts val="0"/>
              </a:spcBef>
              <a:spcAft>
                <a:spcPts val="0"/>
              </a:spcAft>
            </a:pPr>
            <a:r>
              <a:rPr sz="1800" spc="-5" dirty="0">
                <a:solidFill>
                  <a:srgbClr val="9F9F9F"/>
                </a:solidFill>
                <a:latin typeface="Arial"/>
                <a:ea typeface="+mn-ea"/>
                <a:cs typeface="Arial"/>
              </a:rPr>
              <a:t>segment4.m4s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488177" y="3114574"/>
            <a:ext cx="2328545" cy="231775"/>
          </a:xfrm>
          <a:custGeom>
            <a:avLst/>
            <a:gdLst/>
            <a:ahLst/>
            <a:cxnLst/>
            <a:rect l="l" t="t" r="r" b="b"/>
            <a:pathLst>
              <a:path w="2328545" h="231775">
                <a:moveTo>
                  <a:pt x="0" y="231749"/>
                </a:moveTo>
                <a:lnTo>
                  <a:pt x="2328291" y="231749"/>
                </a:lnTo>
                <a:lnTo>
                  <a:pt x="2328291" y="0"/>
                </a:lnTo>
                <a:lnTo>
                  <a:pt x="0" y="0"/>
                </a:lnTo>
                <a:lnTo>
                  <a:pt x="0" y="2317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488177" y="3114574"/>
            <a:ext cx="2328545" cy="231775"/>
          </a:xfrm>
          <a:custGeom>
            <a:avLst/>
            <a:gdLst/>
            <a:ahLst/>
            <a:cxnLst/>
            <a:rect l="l" t="t" r="r" b="b"/>
            <a:pathLst>
              <a:path w="2328545" h="231775">
                <a:moveTo>
                  <a:pt x="0" y="231749"/>
                </a:moveTo>
                <a:lnTo>
                  <a:pt x="2328291" y="231749"/>
                </a:lnTo>
                <a:lnTo>
                  <a:pt x="2328291" y="0"/>
                </a:lnTo>
                <a:lnTo>
                  <a:pt x="0" y="0"/>
                </a:lnTo>
                <a:lnTo>
                  <a:pt x="0" y="231749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892797" y="3054604"/>
            <a:ext cx="15227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1800" spc="-5" dirty="0">
                <a:solidFill>
                  <a:srgbClr val="9F9F9F"/>
                </a:solidFill>
                <a:latin typeface="Arial"/>
                <a:ea typeface="+mn-ea"/>
                <a:cs typeface="Arial"/>
              </a:rPr>
              <a:t>segment1.m4s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150354" y="1774443"/>
            <a:ext cx="101409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fontAlgn="auto">
              <a:spcBef>
                <a:spcPts val="95"/>
              </a:spcBef>
              <a:spcAft>
                <a:spcPts val="0"/>
              </a:spcAft>
            </a:pPr>
            <a:r>
              <a:rPr sz="28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</a:t>
            </a:r>
            <a:r>
              <a:rPr sz="28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e</a:t>
            </a:r>
            <a:r>
              <a:rPr sz="28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r</a:t>
            </a:r>
            <a:r>
              <a:rPr sz="28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v</a:t>
            </a:r>
            <a:r>
              <a:rPr sz="28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er</a:t>
            </a:r>
            <a:endParaRPr sz="2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483413" y="4860937"/>
            <a:ext cx="2338070" cy="230832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0" rIns="0" bIns="0" rtlCol="0">
            <a:spAutoFit/>
          </a:bodyPr>
          <a:lstStyle/>
          <a:p>
            <a:pPr marL="377825" fontAlgn="auto">
              <a:lnSpc>
                <a:spcPts val="1830"/>
              </a:lnSpc>
              <a:spcBef>
                <a:spcPts val="0"/>
              </a:spcBef>
              <a:spcAft>
                <a:spcPts val="0"/>
              </a:spcAft>
            </a:pPr>
            <a:r>
              <a:rPr sz="1800" b="1" spc="-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segment5.m4s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483413" y="5259590"/>
            <a:ext cx="2338070" cy="230832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0" rIns="0" bIns="0" rtlCol="0">
            <a:spAutoFit/>
          </a:bodyPr>
          <a:lstStyle/>
          <a:p>
            <a:pPr marL="421640" fontAlgn="auto">
              <a:lnSpc>
                <a:spcPts val="1830"/>
              </a:lnSpc>
              <a:spcBef>
                <a:spcPts val="0"/>
              </a:spcBef>
              <a:spcAft>
                <a:spcPts val="0"/>
              </a:spcAft>
            </a:pPr>
            <a:r>
              <a:rPr sz="1800" spc="-5" dirty="0">
                <a:solidFill>
                  <a:srgbClr val="9F9F9F"/>
                </a:solidFill>
                <a:latin typeface="Arial"/>
                <a:ea typeface="+mn-ea"/>
                <a:cs typeface="Arial"/>
              </a:rPr>
              <a:t>segment6.m4s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575812" y="4818608"/>
            <a:ext cx="2912745" cy="106680"/>
          </a:xfrm>
          <a:custGeom>
            <a:avLst/>
            <a:gdLst/>
            <a:ahLst/>
            <a:cxnLst/>
            <a:rect l="l" t="t" r="r" b="b"/>
            <a:pathLst>
              <a:path w="2912745" h="106679">
                <a:moveTo>
                  <a:pt x="508" y="0"/>
                </a:moveTo>
                <a:lnTo>
                  <a:pt x="0" y="25400"/>
                </a:lnTo>
                <a:lnTo>
                  <a:pt x="76200" y="26885"/>
                </a:lnTo>
                <a:lnTo>
                  <a:pt x="76708" y="1498"/>
                </a:lnTo>
                <a:lnTo>
                  <a:pt x="508" y="0"/>
                </a:lnTo>
                <a:close/>
              </a:path>
              <a:path w="2912745" h="106679">
                <a:moveTo>
                  <a:pt x="102108" y="1993"/>
                </a:moveTo>
                <a:lnTo>
                  <a:pt x="101600" y="27381"/>
                </a:lnTo>
                <a:lnTo>
                  <a:pt x="177800" y="28879"/>
                </a:lnTo>
                <a:lnTo>
                  <a:pt x="178308" y="3479"/>
                </a:lnTo>
                <a:lnTo>
                  <a:pt x="102108" y="1993"/>
                </a:lnTo>
                <a:close/>
              </a:path>
              <a:path w="2912745" h="106679">
                <a:moveTo>
                  <a:pt x="203708" y="3975"/>
                </a:moveTo>
                <a:lnTo>
                  <a:pt x="203200" y="29375"/>
                </a:lnTo>
                <a:lnTo>
                  <a:pt x="279400" y="30860"/>
                </a:lnTo>
                <a:lnTo>
                  <a:pt x="279908" y="5460"/>
                </a:lnTo>
                <a:lnTo>
                  <a:pt x="203708" y="3975"/>
                </a:lnTo>
                <a:close/>
              </a:path>
              <a:path w="2912745" h="106679">
                <a:moveTo>
                  <a:pt x="305308" y="5956"/>
                </a:moveTo>
                <a:lnTo>
                  <a:pt x="304800" y="31356"/>
                </a:lnTo>
                <a:lnTo>
                  <a:pt x="381000" y="32842"/>
                </a:lnTo>
                <a:lnTo>
                  <a:pt x="381508" y="7454"/>
                </a:lnTo>
                <a:lnTo>
                  <a:pt x="305308" y="5956"/>
                </a:lnTo>
                <a:close/>
              </a:path>
              <a:path w="2912745" h="106679">
                <a:moveTo>
                  <a:pt x="406908" y="7950"/>
                </a:moveTo>
                <a:lnTo>
                  <a:pt x="406400" y="33337"/>
                </a:lnTo>
                <a:lnTo>
                  <a:pt x="482600" y="34836"/>
                </a:lnTo>
                <a:lnTo>
                  <a:pt x="483108" y="9436"/>
                </a:lnTo>
                <a:lnTo>
                  <a:pt x="406908" y="7950"/>
                </a:lnTo>
                <a:close/>
              </a:path>
              <a:path w="2912745" h="106679">
                <a:moveTo>
                  <a:pt x="508508" y="9931"/>
                </a:moveTo>
                <a:lnTo>
                  <a:pt x="508000" y="35331"/>
                </a:lnTo>
                <a:lnTo>
                  <a:pt x="584200" y="36817"/>
                </a:lnTo>
                <a:lnTo>
                  <a:pt x="584580" y="11417"/>
                </a:lnTo>
                <a:lnTo>
                  <a:pt x="508508" y="9931"/>
                </a:lnTo>
                <a:close/>
              </a:path>
              <a:path w="2912745" h="106679">
                <a:moveTo>
                  <a:pt x="609980" y="11912"/>
                </a:moveTo>
                <a:lnTo>
                  <a:pt x="609473" y="37312"/>
                </a:lnTo>
                <a:lnTo>
                  <a:pt x="685673" y="38798"/>
                </a:lnTo>
                <a:lnTo>
                  <a:pt x="686180" y="13411"/>
                </a:lnTo>
                <a:lnTo>
                  <a:pt x="609980" y="11912"/>
                </a:lnTo>
                <a:close/>
              </a:path>
              <a:path w="2912745" h="106679">
                <a:moveTo>
                  <a:pt x="711580" y="13906"/>
                </a:moveTo>
                <a:lnTo>
                  <a:pt x="711073" y="39293"/>
                </a:lnTo>
                <a:lnTo>
                  <a:pt x="787273" y="40792"/>
                </a:lnTo>
                <a:lnTo>
                  <a:pt x="787780" y="15392"/>
                </a:lnTo>
                <a:lnTo>
                  <a:pt x="711580" y="13906"/>
                </a:lnTo>
                <a:close/>
              </a:path>
              <a:path w="2912745" h="106679">
                <a:moveTo>
                  <a:pt x="813180" y="15887"/>
                </a:moveTo>
                <a:lnTo>
                  <a:pt x="812673" y="41287"/>
                </a:lnTo>
                <a:lnTo>
                  <a:pt x="888873" y="42773"/>
                </a:lnTo>
                <a:lnTo>
                  <a:pt x="889380" y="17373"/>
                </a:lnTo>
                <a:lnTo>
                  <a:pt x="813180" y="15887"/>
                </a:lnTo>
                <a:close/>
              </a:path>
              <a:path w="2912745" h="106679">
                <a:moveTo>
                  <a:pt x="914780" y="17868"/>
                </a:moveTo>
                <a:lnTo>
                  <a:pt x="914273" y="43268"/>
                </a:lnTo>
                <a:lnTo>
                  <a:pt x="990473" y="44754"/>
                </a:lnTo>
                <a:lnTo>
                  <a:pt x="990980" y="19367"/>
                </a:lnTo>
                <a:lnTo>
                  <a:pt x="914780" y="17868"/>
                </a:lnTo>
                <a:close/>
              </a:path>
              <a:path w="2912745" h="106679">
                <a:moveTo>
                  <a:pt x="1016380" y="19862"/>
                </a:moveTo>
                <a:lnTo>
                  <a:pt x="1015873" y="45250"/>
                </a:lnTo>
                <a:lnTo>
                  <a:pt x="1092073" y="46748"/>
                </a:lnTo>
                <a:lnTo>
                  <a:pt x="1092580" y="21348"/>
                </a:lnTo>
                <a:lnTo>
                  <a:pt x="1016380" y="19862"/>
                </a:lnTo>
                <a:close/>
              </a:path>
              <a:path w="2912745" h="106679">
                <a:moveTo>
                  <a:pt x="1117980" y="21843"/>
                </a:moveTo>
                <a:lnTo>
                  <a:pt x="1117473" y="47243"/>
                </a:lnTo>
                <a:lnTo>
                  <a:pt x="1193673" y="48729"/>
                </a:lnTo>
                <a:lnTo>
                  <a:pt x="1194053" y="23329"/>
                </a:lnTo>
                <a:lnTo>
                  <a:pt x="1117980" y="21843"/>
                </a:lnTo>
                <a:close/>
              </a:path>
              <a:path w="2912745" h="106679">
                <a:moveTo>
                  <a:pt x="1219453" y="23825"/>
                </a:moveTo>
                <a:lnTo>
                  <a:pt x="1219073" y="49225"/>
                </a:lnTo>
                <a:lnTo>
                  <a:pt x="1295146" y="50711"/>
                </a:lnTo>
                <a:lnTo>
                  <a:pt x="1295653" y="25323"/>
                </a:lnTo>
                <a:lnTo>
                  <a:pt x="1219453" y="23825"/>
                </a:lnTo>
                <a:close/>
              </a:path>
              <a:path w="2912745" h="106679">
                <a:moveTo>
                  <a:pt x="1321053" y="25819"/>
                </a:moveTo>
                <a:lnTo>
                  <a:pt x="1320546" y="51206"/>
                </a:lnTo>
                <a:lnTo>
                  <a:pt x="1396746" y="52704"/>
                </a:lnTo>
                <a:lnTo>
                  <a:pt x="1397253" y="27304"/>
                </a:lnTo>
                <a:lnTo>
                  <a:pt x="1321053" y="25819"/>
                </a:lnTo>
                <a:close/>
              </a:path>
              <a:path w="2912745" h="106679">
                <a:moveTo>
                  <a:pt x="1422653" y="27800"/>
                </a:moveTo>
                <a:lnTo>
                  <a:pt x="1422146" y="53200"/>
                </a:lnTo>
                <a:lnTo>
                  <a:pt x="1498346" y="54686"/>
                </a:lnTo>
                <a:lnTo>
                  <a:pt x="1498853" y="29286"/>
                </a:lnTo>
                <a:lnTo>
                  <a:pt x="1422653" y="27800"/>
                </a:lnTo>
                <a:close/>
              </a:path>
              <a:path w="2912745" h="106679">
                <a:moveTo>
                  <a:pt x="1524253" y="29781"/>
                </a:moveTo>
                <a:lnTo>
                  <a:pt x="1523746" y="55181"/>
                </a:lnTo>
                <a:lnTo>
                  <a:pt x="1599946" y="56667"/>
                </a:lnTo>
                <a:lnTo>
                  <a:pt x="1600453" y="31280"/>
                </a:lnTo>
                <a:lnTo>
                  <a:pt x="1524253" y="29781"/>
                </a:lnTo>
                <a:close/>
              </a:path>
              <a:path w="2912745" h="106679">
                <a:moveTo>
                  <a:pt x="1625853" y="31775"/>
                </a:moveTo>
                <a:lnTo>
                  <a:pt x="1625346" y="57162"/>
                </a:lnTo>
                <a:lnTo>
                  <a:pt x="1701546" y="58661"/>
                </a:lnTo>
                <a:lnTo>
                  <a:pt x="1702053" y="33261"/>
                </a:lnTo>
                <a:lnTo>
                  <a:pt x="1625853" y="31775"/>
                </a:lnTo>
                <a:close/>
              </a:path>
              <a:path w="2912745" h="106679">
                <a:moveTo>
                  <a:pt x="1727453" y="33756"/>
                </a:moveTo>
                <a:lnTo>
                  <a:pt x="1726946" y="59156"/>
                </a:lnTo>
                <a:lnTo>
                  <a:pt x="1803146" y="60642"/>
                </a:lnTo>
                <a:lnTo>
                  <a:pt x="1803653" y="35242"/>
                </a:lnTo>
                <a:lnTo>
                  <a:pt x="1727453" y="33756"/>
                </a:lnTo>
                <a:close/>
              </a:path>
              <a:path w="2912745" h="106679">
                <a:moveTo>
                  <a:pt x="1829053" y="35737"/>
                </a:moveTo>
                <a:lnTo>
                  <a:pt x="1828546" y="61137"/>
                </a:lnTo>
                <a:lnTo>
                  <a:pt x="1904746" y="62623"/>
                </a:lnTo>
                <a:lnTo>
                  <a:pt x="1905127" y="37236"/>
                </a:lnTo>
                <a:lnTo>
                  <a:pt x="1829053" y="35737"/>
                </a:lnTo>
                <a:close/>
              </a:path>
              <a:path w="2912745" h="106679">
                <a:moveTo>
                  <a:pt x="1930527" y="37731"/>
                </a:moveTo>
                <a:lnTo>
                  <a:pt x="1930018" y="63118"/>
                </a:lnTo>
                <a:lnTo>
                  <a:pt x="2006218" y="64617"/>
                </a:lnTo>
                <a:lnTo>
                  <a:pt x="2006727" y="39217"/>
                </a:lnTo>
                <a:lnTo>
                  <a:pt x="1930527" y="37731"/>
                </a:lnTo>
                <a:close/>
              </a:path>
              <a:path w="2912745" h="106679">
                <a:moveTo>
                  <a:pt x="2032127" y="39712"/>
                </a:moveTo>
                <a:lnTo>
                  <a:pt x="2031618" y="65112"/>
                </a:lnTo>
                <a:lnTo>
                  <a:pt x="2107818" y="66598"/>
                </a:lnTo>
                <a:lnTo>
                  <a:pt x="2108327" y="41198"/>
                </a:lnTo>
                <a:lnTo>
                  <a:pt x="2032127" y="39712"/>
                </a:lnTo>
                <a:close/>
              </a:path>
              <a:path w="2912745" h="106679">
                <a:moveTo>
                  <a:pt x="2133727" y="41694"/>
                </a:moveTo>
                <a:lnTo>
                  <a:pt x="2133218" y="67094"/>
                </a:lnTo>
                <a:lnTo>
                  <a:pt x="2209418" y="68579"/>
                </a:lnTo>
                <a:lnTo>
                  <a:pt x="2209927" y="43192"/>
                </a:lnTo>
                <a:lnTo>
                  <a:pt x="2133727" y="41694"/>
                </a:lnTo>
                <a:close/>
              </a:path>
              <a:path w="2912745" h="106679">
                <a:moveTo>
                  <a:pt x="2235327" y="43687"/>
                </a:moveTo>
                <a:lnTo>
                  <a:pt x="2234818" y="69075"/>
                </a:lnTo>
                <a:lnTo>
                  <a:pt x="2311018" y="70573"/>
                </a:lnTo>
                <a:lnTo>
                  <a:pt x="2311527" y="45173"/>
                </a:lnTo>
                <a:lnTo>
                  <a:pt x="2235327" y="43687"/>
                </a:lnTo>
                <a:close/>
              </a:path>
              <a:path w="2912745" h="106679">
                <a:moveTo>
                  <a:pt x="2336927" y="45669"/>
                </a:moveTo>
                <a:lnTo>
                  <a:pt x="2336418" y="71069"/>
                </a:lnTo>
                <a:lnTo>
                  <a:pt x="2412618" y="72555"/>
                </a:lnTo>
                <a:lnTo>
                  <a:pt x="2413127" y="47155"/>
                </a:lnTo>
                <a:lnTo>
                  <a:pt x="2336927" y="45669"/>
                </a:lnTo>
                <a:close/>
              </a:path>
              <a:path w="2912745" h="106679">
                <a:moveTo>
                  <a:pt x="2438527" y="47650"/>
                </a:moveTo>
                <a:lnTo>
                  <a:pt x="2438018" y="73050"/>
                </a:lnTo>
                <a:lnTo>
                  <a:pt x="2514218" y="74536"/>
                </a:lnTo>
                <a:lnTo>
                  <a:pt x="2514727" y="49148"/>
                </a:lnTo>
                <a:lnTo>
                  <a:pt x="2438527" y="47650"/>
                </a:lnTo>
                <a:close/>
              </a:path>
              <a:path w="2912745" h="106679">
                <a:moveTo>
                  <a:pt x="2540000" y="49644"/>
                </a:moveTo>
                <a:lnTo>
                  <a:pt x="2539618" y="75031"/>
                </a:lnTo>
                <a:lnTo>
                  <a:pt x="2615691" y="76530"/>
                </a:lnTo>
                <a:lnTo>
                  <a:pt x="2616200" y="51130"/>
                </a:lnTo>
                <a:lnTo>
                  <a:pt x="2540000" y="49644"/>
                </a:lnTo>
                <a:close/>
              </a:path>
              <a:path w="2912745" h="106679">
                <a:moveTo>
                  <a:pt x="2641600" y="51625"/>
                </a:moveTo>
                <a:lnTo>
                  <a:pt x="2641091" y="77025"/>
                </a:lnTo>
                <a:lnTo>
                  <a:pt x="2717291" y="78511"/>
                </a:lnTo>
                <a:lnTo>
                  <a:pt x="2717800" y="53111"/>
                </a:lnTo>
                <a:lnTo>
                  <a:pt x="2641600" y="51625"/>
                </a:lnTo>
                <a:close/>
              </a:path>
              <a:path w="2912745" h="106679">
                <a:moveTo>
                  <a:pt x="2743200" y="53606"/>
                </a:moveTo>
                <a:lnTo>
                  <a:pt x="2742691" y="79006"/>
                </a:lnTo>
                <a:lnTo>
                  <a:pt x="2818891" y="80492"/>
                </a:lnTo>
                <a:lnTo>
                  <a:pt x="2819400" y="55105"/>
                </a:lnTo>
                <a:lnTo>
                  <a:pt x="2743200" y="53606"/>
                </a:lnTo>
                <a:close/>
              </a:path>
              <a:path w="2912745" h="106679">
                <a:moveTo>
                  <a:pt x="2836926" y="30035"/>
                </a:moveTo>
                <a:lnTo>
                  <a:pt x="2835402" y="106222"/>
                </a:lnTo>
                <a:lnTo>
                  <a:pt x="2888276" y="81076"/>
                </a:lnTo>
                <a:lnTo>
                  <a:pt x="2848610" y="81076"/>
                </a:lnTo>
                <a:lnTo>
                  <a:pt x="2844291" y="80987"/>
                </a:lnTo>
                <a:lnTo>
                  <a:pt x="2844800" y="55600"/>
                </a:lnTo>
                <a:lnTo>
                  <a:pt x="2885644" y="55600"/>
                </a:lnTo>
                <a:lnTo>
                  <a:pt x="2836926" y="30035"/>
                </a:lnTo>
                <a:close/>
              </a:path>
              <a:path w="2912745" h="106679">
                <a:moveTo>
                  <a:pt x="2844800" y="55600"/>
                </a:moveTo>
                <a:lnTo>
                  <a:pt x="2844291" y="80987"/>
                </a:lnTo>
                <a:lnTo>
                  <a:pt x="2848610" y="81076"/>
                </a:lnTo>
                <a:lnTo>
                  <a:pt x="2849117" y="55676"/>
                </a:lnTo>
                <a:lnTo>
                  <a:pt x="2844800" y="55600"/>
                </a:lnTo>
                <a:close/>
              </a:path>
              <a:path w="2912745" h="106679">
                <a:moveTo>
                  <a:pt x="2885644" y="55600"/>
                </a:moveTo>
                <a:lnTo>
                  <a:pt x="2844800" y="55600"/>
                </a:lnTo>
                <a:lnTo>
                  <a:pt x="2849117" y="55676"/>
                </a:lnTo>
                <a:lnTo>
                  <a:pt x="2848610" y="81076"/>
                </a:lnTo>
                <a:lnTo>
                  <a:pt x="2888276" y="81076"/>
                </a:lnTo>
                <a:lnTo>
                  <a:pt x="2912364" y="69621"/>
                </a:lnTo>
                <a:lnTo>
                  <a:pt x="2885644" y="556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859785" y="3881640"/>
            <a:ext cx="2211705" cy="553998"/>
          </a:xfrm>
          <a:prstGeom prst="rect">
            <a:avLst/>
          </a:prstGeom>
          <a:solidFill>
            <a:srgbClr val="D9D9D9"/>
          </a:solidFill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295275" marR="138430" indent="-151130" fontAlgn="auto">
              <a:lnSpc>
                <a:spcPts val="2039"/>
              </a:lnSpc>
              <a:spcBef>
                <a:spcPts val="320"/>
              </a:spcBef>
              <a:spcAft>
                <a:spcPts val="0"/>
              </a:spcAft>
            </a:pP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fetching</a:t>
            </a:r>
            <a:r>
              <a:rPr b="1" spc="-10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causes  a traffic</a:t>
            </a:r>
            <a:r>
              <a:rPr b="1" spc="-8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burst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212592" y="2964053"/>
            <a:ext cx="1795780" cy="666115"/>
          </a:xfrm>
          <a:custGeom>
            <a:avLst/>
            <a:gdLst/>
            <a:ahLst/>
            <a:cxnLst/>
            <a:rect l="l" t="t" r="r" b="b"/>
            <a:pathLst>
              <a:path w="1795779" h="666114">
                <a:moveTo>
                  <a:pt x="94360" y="402082"/>
                </a:moveTo>
                <a:lnTo>
                  <a:pt x="0" y="571627"/>
                </a:lnTo>
                <a:lnTo>
                  <a:pt x="169418" y="665988"/>
                </a:lnTo>
                <a:lnTo>
                  <a:pt x="150621" y="599948"/>
                </a:lnTo>
                <a:lnTo>
                  <a:pt x="613872" y="468122"/>
                </a:lnTo>
                <a:lnTo>
                  <a:pt x="113156" y="468122"/>
                </a:lnTo>
                <a:lnTo>
                  <a:pt x="94360" y="402082"/>
                </a:lnTo>
                <a:close/>
              </a:path>
              <a:path w="1795779" h="666114">
                <a:moveTo>
                  <a:pt x="1758187" y="0"/>
                </a:moveTo>
                <a:lnTo>
                  <a:pt x="113156" y="468122"/>
                </a:lnTo>
                <a:lnTo>
                  <a:pt x="613872" y="468122"/>
                </a:lnTo>
                <a:lnTo>
                  <a:pt x="1795653" y="131826"/>
                </a:lnTo>
                <a:lnTo>
                  <a:pt x="1758187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212592" y="2964053"/>
            <a:ext cx="1795780" cy="666115"/>
          </a:xfrm>
          <a:custGeom>
            <a:avLst/>
            <a:gdLst/>
            <a:ahLst/>
            <a:cxnLst/>
            <a:rect l="l" t="t" r="r" b="b"/>
            <a:pathLst>
              <a:path w="1795779" h="666114">
                <a:moveTo>
                  <a:pt x="169418" y="665988"/>
                </a:moveTo>
                <a:lnTo>
                  <a:pt x="150621" y="599948"/>
                </a:lnTo>
                <a:lnTo>
                  <a:pt x="1795653" y="131826"/>
                </a:lnTo>
                <a:lnTo>
                  <a:pt x="1758187" y="0"/>
                </a:lnTo>
                <a:lnTo>
                  <a:pt x="113156" y="468122"/>
                </a:lnTo>
                <a:lnTo>
                  <a:pt x="94360" y="402082"/>
                </a:lnTo>
                <a:lnTo>
                  <a:pt x="0" y="571627"/>
                </a:lnTo>
                <a:lnTo>
                  <a:pt x="169418" y="665988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003803" y="2228241"/>
            <a:ext cx="1964689" cy="809837"/>
          </a:xfrm>
          <a:prstGeom prst="rect">
            <a:avLst/>
          </a:prstGeom>
          <a:solidFill>
            <a:srgbClr val="D9D9D9"/>
          </a:solidFill>
          <a:ln w="9525">
            <a:solidFill>
              <a:srgbClr val="000000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167005" marR="153670" indent="-3810" algn="ctr" fontAlgn="auto">
              <a:lnSpc>
                <a:spcPts val="2039"/>
              </a:lnSpc>
              <a:spcBef>
                <a:spcPts val="315"/>
              </a:spcBef>
              <a:spcAft>
                <a:spcPts val="0"/>
              </a:spcAft>
            </a:pP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segment  fetched</a:t>
            </a:r>
            <a:r>
              <a:rPr b="1" spc="-10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every  few</a:t>
            </a:r>
            <a:r>
              <a:rPr b="1" spc="-6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seconds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688455" y="1535812"/>
            <a:ext cx="1927860" cy="1053465"/>
          </a:xfrm>
          <a:custGeom>
            <a:avLst/>
            <a:gdLst/>
            <a:ahLst/>
            <a:cxnLst/>
            <a:rect l="l" t="t" r="r" b="b"/>
            <a:pathLst>
              <a:path w="1927859" h="1053464">
                <a:moveTo>
                  <a:pt x="0" y="526668"/>
                </a:moveTo>
                <a:lnTo>
                  <a:pt x="963929" y="0"/>
                </a:lnTo>
                <a:lnTo>
                  <a:pt x="1927860" y="526668"/>
                </a:lnTo>
                <a:lnTo>
                  <a:pt x="963929" y="1053338"/>
                </a:lnTo>
                <a:lnTo>
                  <a:pt x="0" y="526668"/>
                </a:lnTo>
                <a:close/>
              </a:path>
            </a:pathLst>
          </a:custGeom>
          <a:ln w="920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06608" y="3558033"/>
            <a:ext cx="2028189" cy="1495425"/>
          </a:xfrm>
          <a:custGeom>
            <a:avLst/>
            <a:gdLst/>
            <a:ahLst/>
            <a:cxnLst/>
            <a:rect l="l" t="t" r="r" b="b"/>
            <a:pathLst>
              <a:path w="2028189" h="1495425">
                <a:moveTo>
                  <a:pt x="162482" y="73429"/>
                </a:moveTo>
                <a:lnTo>
                  <a:pt x="158034" y="77216"/>
                </a:lnTo>
                <a:lnTo>
                  <a:pt x="155952" y="78867"/>
                </a:lnTo>
                <a:lnTo>
                  <a:pt x="154174" y="81025"/>
                </a:lnTo>
                <a:lnTo>
                  <a:pt x="129205" y="124206"/>
                </a:lnTo>
                <a:lnTo>
                  <a:pt x="107158" y="170434"/>
                </a:lnTo>
                <a:lnTo>
                  <a:pt x="86622" y="221234"/>
                </a:lnTo>
                <a:lnTo>
                  <a:pt x="67953" y="276098"/>
                </a:lnTo>
                <a:lnTo>
                  <a:pt x="51062" y="334772"/>
                </a:lnTo>
                <a:lnTo>
                  <a:pt x="36254" y="396620"/>
                </a:lnTo>
                <a:lnTo>
                  <a:pt x="23668" y="461137"/>
                </a:lnTo>
                <a:lnTo>
                  <a:pt x="13627" y="527557"/>
                </a:lnTo>
                <a:lnTo>
                  <a:pt x="6082" y="596011"/>
                </a:lnTo>
                <a:lnTo>
                  <a:pt x="1451" y="665353"/>
                </a:lnTo>
                <a:lnTo>
                  <a:pt x="0" y="737107"/>
                </a:lnTo>
                <a:lnTo>
                  <a:pt x="2973" y="772922"/>
                </a:lnTo>
                <a:lnTo>
                  <a:pt x="12509" y="811149"/>
                </a:lnTo>
                <a:lnTo>
                  <a:pt x="28850" y="850646"/>
                </a:lnTo>
                <a:lnTo>
                  <a:pt x="49729" y="886968"/>
                </a:lnTo>
                <a:lnTo>
                  <a:pt x="75777" y="922655"/>
                </a:lnTo>
                <a:lnTo>
                  <a:pt x="106676" y="957580"/>
                </a:lnTo>
                <a:lnTo>
                  <a:pt x="142248" y="991743"/>
                </a:lnTo>
                <a:lnTo>
                  <a:pt x="182317" y="1025271"/>
                </a:lnTo>
                <a:lnTo>
                  <a:pt x="226640" y="1058037"/>
                </a:lnTo>
                <a:lnTo>
                  <a:pt x="275065" y="1090041"/>
                </a:lnTo>
                <a:lnTo>
                  <a:pt x="327440" y="1121410"/>
                </a:lnTo>
                <a:lnTo>
                  <a:pt x="383637" y="1151763"/>
                </a:lnTo>
                <a:lnTo>
                  <a:pt x="443429" y="1181303"/>
                </a:lnTo>
                <a:lnTo>
                  <a:pt x="506675" y="1210017"/>
                </a:lnTo>
                <a:lnTo>
                  <a:pt x="573147" y="1237615"/>
                </a:lnTo>
                <a:lnTo>
                  <a:pt x="642679" y="1264246"/>
                </a:lnTo>
                <a:lnTo>
                  <a:pt x="715082" y="1289685"/>
                </a:lnTo>
                <a:lnTo>
                  <a:pt x="790266" y="1314056"/>
                </a:lnTo>
                <a:lnTo>
                  <a:pt x="867990" y="1337183"/>
                </a:lnTo>
                <a:lnTo>
                  <a:pt x="948076" y="1358950"/>
                </a:lnTo>
                <a:lnTo>
                  <a:pt x="1030334" y="1379359"/>
                </a:lnTo>
                <a:lnTo>
                  <a:pt x="1114662" y="1398333"/>
                </a:lnTo>
                <a:lnTo>
                  <a:pt x="1200730" y="1415859"/>
                </a:lnTo>
                <a:lnTo>
                  <a:pt x="1288487" y="1431861"/>
                </a:lnTo>
                <a:lnTo>
                  <a:pt x="1377768" y="1446225"/>
                </a:lnTo>
                <a:lnTo>
                  <a:pt x="1468192" y="1458861"/>
                </a:lnTo>
                <a:lnTo>
                  <a:pt x="1559886" y="1469682"/>
                </a:lnTo>
                <a:lnTo>
                  <a:pt x="1652469" y="1478775"/>
                </a:lnTo>
                <a:lnTo>
                  <a:pt x="1745687" y="1485861"/>
                </a:lnTo>
                <a:lnTo>
                  <a:pt x="1839540" y="1491119"/>
                </a:lnTo>
                <a:lnTo>
                  <a:pt x="1933774" y="1494282"/>
                </a:lnTo>
                <a:lnTo>
                  <a:pt x="2027627" y="1495323"/>
                </a:lnTo>
                <a:lnTo>
                  <a:pt x="2028135" y="1444536"/>
                </a:lnTo>
                <a:lnTo>
                  <a:pt x="1934282" y="1443482"/>
                </a:lnTo>
                <a:lnTo>
                  <a:pt x="1841191" y="1440357"/>
                </a:lnTo>
                <a:lnTo>
                  <a:pt x="1748481" y="1435138"/>
                </a:lnTo>
                <a:lnTo>
                  <a:pt x="1656279" y="1428127"/>
                </a:lnTo>
                <a:lnTo>
                  <a:pt x="1564839" y="1419123"/>
                </a:lnTo>
                <a:lnTo>
                  <a:pt x="1474161" y="1408417"/>
                </a:lnTo>
                <a:lnTo>
                  <a:pt x="1384753" y="1395907"/>
                </a:lnTo>
                <a:lnTo>
                  <a:pt x="1296615" y="1381696"/>
                </a:lnTo>
                <a:lnTo>
                  <a:pt x="1209874" y="1365885"/>
                </a:lnTo>
                <a:lnTo>
                  <a:pt x="1124809" y="1348549"/>
                </a:lnTo>
                <a:lnTo>
                  <a:pt x="1041497" y="1329804"/>
                </a:lnTo>
                <a:lnTo>
                  <a:pt x="960306" y="1309636"/>
                </a:lnTo>
                <a:lnTo>
                  <a:pt x="881325" y="1288161"/>
                </a:lnTo>
                <a:lnTo>
                  <a:pt x="804744" y="1265377"/>
                </a:lnTo>
                <a:lnTo>
                  <a:pt x="730766" y="1241361"/>
                </a:lnTo>
                <a:lnTo>
                  <a:pt x="659532" y="1216317"/>
                </a:lnTo>
                <a:lnTo>
                  <a:pt x="591333" y="1190180"/>
                </a:lnTo>
                <a:lnTo>
                  <a:pt x="526169" y="1163066"/>
                </a:lnTo>
                <a:lnTo>
                  <a:pt x="464447" y="1134999"/>
                </a:lnTo>
                <a:lnTo>
                  <a:pt x="406129" y="1106297"/>
                </a:lnTo>
                <a:lnTo>
                  <a:pt x="351646" y="1076706"/>
                </a:lnTo>
                <a:lnTo>
                  <a:pt x="301151" y="1046480"/>
                </a:lnTo>
                <a:lnTo>
                  <a:pt x="254707" y="1015619"/>
                </a:lnTo>
                <a:lnTo>
                  <a:pt x="212543" y="984377"/>
                </a:lnTo>
                <a:lnTo>
                  <a:pt x="174887" y="952754"/>
                </a:lnTo>
                <a:lnTo>
                  <a:pt x="141880" y="921004"/>
                </a:lnTo>
                <a:lnTo>
                  <a:pt x="113915" y="889127"/>
                </a:lnTo>
                <a:lnTo>
                  <a:pt x="90813" y="857123"/>
                </a:lnTo>
                <a:lnTo>
                  <a:pt x="61720" y="797560"/>
                </a:lnTo>
                <a:lnTo>
                  <a:pt x="61464" y="797560"/>
                </a:lnTo>
                <a:lnTo>
                  <a:pt x="60333" y="794131"/>
                </a:lnTo>
                <a:lnTo>
                  <a:pt x="60598" y="794131"/>
                </a:lnTo>
                <a:lnTo>
                  <a:pt x="53829" y="767334"/>
                </a:lnTo>
                <a:lnTo>
                  <a:pt x="53488" y="767334"/>
                </a:lnTo>
                <a:lnTo>
                  <a:pt x="52802" y="763269"/>
                </a:lnTo>
                <a:lnTo>
                  <a:pt x="53151" y="763269"/>
                </a:lnTo>
                <a:lnTo>
                  <a:pt x="50631" y="732917"/>
                </a:lnTo>
                <a:lnTo>
                  <a:pt x="52218" y="667004"/>
                </a:lnTo>
                <a:lnTo>
                  <a:pt x="56739" y="599820"/>
                </a:lnTo>
                <a:lnTo>
                  <a:pt x="64054" y="533781"/>
                </a:lnTo>
                <a:lnTo>
                  <a:pt x="73821" y="469138"/>
                </a:lnTo>
                <a:lnTo>
                  <a:pt x="86000" y="406781"/>
                </a:lnTo>
                <a:lnTo>
                  <a:pt x="100338" y="347091"/>
                </a:lnTo>
                <a:lnTo>
                  <a:pt x="116594" y="290703"/>
                </a:lnTo>
                <a:lnTo>
                  <a:pt x="134501" y="238125"/>
                </a:lnTo>
                <a:lnTo>
                  <a:pt x="153970" y="190119"/>
                </a:lnTo>
                <a:lnTo>
                  <a:pt x="174595" y="147066"/>
                </a:lnTo>
                <a:lnTo>
                  <a:pt x="192489" y="115824"/>
                </a:lnTo>
                <a:lnTo>
                  <a:pt x="190915" y="115824"/>
                </a:lnTo>
                <a:lnTo>
                  <a:pt x="193012" y="113404"/>
                </a:lnTo>
                <a:lnTo>
                  <a:pt x="162482" y="73429"/>
                </a:lnTo>
                <a:close/>
              </a:path>
              <a:path w="2028189" h="1495425">
                <a:moveTo>
                  <a:pt x="60333" y="794131"/>
                </a:moveTo>
                <a:lnTo>
                  <a:pt x="61464" y="797560"/>
                </a:lnTo>
                <a:lnTo>
                  <a:pt x="61037" y="795870"/>
                </a:lnTo>
                <a:lnTo>
                  <a:pt x="60333" y="794131"/>
                </a:lnTo>
                <a:close/>
              </a:path>
              <a:path w="2028189" h="1495425">
                <a:moveTo>
                  <a:pt x="61037" y="795870"/>
                </a:moveTo>
                <a:lnTo>
                  <a:pt x="61464" y="797560"/>
                </a:lnTo>
                <a:lnTo>
                  <a:pt x="61720" y="797560"/>
                </a:lnTo>
                <a:lnTo>
                  <a:pt x="61037" y="795870"/>
                </a:lnTo>
                <a:close/>
              </a:path>
              <a:path w="2028189" h="1495425">
                <a:moveTo>
                  <a:pt x="60598" y="794131"/>
                </a:moveTo>
                <a:lnTo>
                  <a:pt x="60333" y="794131"/>
                </a:lnTo>
                <a:lnTo>
                  <a:pt x="61037" y="795870"/>
                </a:lnTo>
                <a:lnTo>
                  <a:pt x="60598" y="794131"/>
                </a:lnTo>
                <a:close/>
              </a:path>
              <a:path w="2028189" h="1495425">
                <a:moveTo>
                  <a:pt x="52802" y="763269"/>
                </a:moveTo>
                <a:lnTo>
                  <a:pt x="53488" y="767334"/>
                </a:lnTo>
                <a:lnTo>
                  <a:pt x="53321" y="765324"/>
                </a:lnTo>
                <a:lnTo>
                  <a:pt x="52802" y="763269"/>
                </a:lnTo>
                <a:close/>
              </a:path>
              <a:path w="2028189" h="1495425">
                <a:moveTo>
                  <a:pt x="53321" y="765324"/>
                </a:moveTo>
                <a:lnTo>
                  <a:pt x="53488" y="767334"/>
                </a:lnTo>
                <a:lnTo>
                  <a:pt x="53829" y="767334"/>
                </a:lnTo>
                <a:lnTo>
                  <a:pt x="53321" y="765324"/>
                </a:lnTo>
                <a:close/>
              </a:path>
              <a:path w="2028189" h="1495425">
                <a:moveTo>
                  <a:pt x="53151" y="763269"/>
                </a:moveTo>
                <a:lnTo>
                  <a:pt x="52802" y="763269"/>
                </a:lnTo>
                <a:lnTo>
                  <a:pt x="53321" y="765324"/>
                </a:lnTo>
                <a:lnTo>
                  <a:pt x="53151" y="763269"/>
                </a:lnTo>
                <a:close/>
              </a:path>
              <a:path w="2028189" h="1495425">
                <a:moveTo>
                  <a:pt x="269973" y="57785"/>
                </a:moveTo>
                <a:lnTo>
                  <a:pt x="180856" y="57785"/>
                </a:lnTo>
                <a:lnTo>
                  <a:pt x="213737" y="96519"/>
                </a:lnTo>
                <a:lnTo>
                  <a:pt x="194158" y="113081"/>
                </a:lnTo>
                <a:lnTo>
                  <a:pt x="193540" y="114095"/>
                </a:lnTo>
                <a:lnTo>
                  <a:pt x="223376" y="153162"/>
                </a:lnTo>
                <a:lnTo>
                  <a:pt x="269973" y="57785"/>
                </a:lnTo>
                <a:close/>
              </a:path>
              <a:path w="2028189" h="1495425">
                <a:moveTo>
                  <a:pt x="193012" y="113404"/>
                </a:moveTo>
                <a:lnTo>
                  <a:pt x="190915" y="115824"/>
                </a:lnTo>
                <a:lnTo>
                  <a:pt x="193311" y="113796"/>
                </a:lnTo>
                <a:lnTo>
                  <a:pt x="193012" y="113404"/>
                </a:lnTo>
                <a:close/>
              </a:path>
              <a:path w="2028189" h="1495425">
                <a:moveTo>
                  <a:pt x="193311" y="113796"/>
                </a:moveTo>
                <a:lnTo>
                  <a:pt x="190915" y="115824"/>
                </a:lnTo>
                <a:lnTo>
                  <a:pt x="192489" y="115824"/>
                </a:lnTo>
                <a:lnTo>
                  <a:pt x="193540" y="114095"/>
                </a:lnTo>
                <a:lnTo>
                  <a:pt x="193311" y="113796"/>
                </a:lnTo>
                <a:close/>
              </a:path>
              <a:path w="2028189" h="1495425">
                <a:moveTo>
                  <a:pt x="194158" y="113081"/>
                </a:moveTo>
                <a:lnTo>
                  <a:pt x="193311" y="113796"/>
                </a:lnTo>
                <a:lnTo>
                  <a:pt x="193540" y="114095"/>
                </a:lnTo>
                <a:lnTo>
                  <a:pt x="194158" y="113081"/>
                </a:lnTo>
                <a:close/>
              </a:path>
              <a:path w="2028189" h="1495425">
                <a:moveTo>
                  <a:pt x="196198" y="109728"/>
                </a:moveTo>
                <a:lnTo>
                  <a:pt x="193012" y="113404"/>
                </a:lnTo>
                <a:lnTo>
                  <a:pt x="193311" y="113796"/>
                </a:lnTo>
                <a:lnTo>
                  <a:pt x="194158" y="113081"/>
                </a:lnTo>
                <a:lnTo>
                  <a:pt x="196198" y="109728"/>
                </a:lnTo>
                <a:close/>
              </a:path>
              <a:path w="2028189" h="1495425">
                <a:moveTo>
                  <a:pt x="180856" y="57785"/>
                </a:moveTo>
                <a:lnTo>
                  <a:pt x="162482" y="73429"/>
                </a:lnTo>
                <a:lnTo>
                  <a:pt x="193012" y="113404"/>
                </a:lnTo>
                <a:lnTo>
                  <a:pt x="196198" y="109728"/>
                </a:lnTo>
                <a:lnTo>
                  <a:pt x="198122" y="109728"/>
                </a:lnTo>
                <a:lnTo>
                  <a:pt x="213737" y="96519"/>
                </a:lnTo>
                <a:lnTo>
                  <a:pt x="180856" y="57785"/>
                </a:lnTo>
                <a:close/>
              </a:path>
              <a:path w="2028189" h="1495425">
                <a:moveTo>
                  <a:pt x="198122" y="109728"/>
                </a:moveTo>
                <a:lnTo>
                  <a:pt x="196198" y="109728"/>
                </a:lnTo>
                <a:lnTo>
                  <a:pt x="194158" y="113081"/>
                </a:lnTo>
                <a:lnTo>
                  <a:pt x="198122" y="109728"/>
                </a:lnTo>
                <a:close/>
              </a:path>
              <a:path w="2028189" h="1495425">
                <a:moveTo>
                  <a:pt x="298204" y="0"/>
                </a:moveTo>
                <a:lnTo>
                  <a:pt x="130844" y="32004"/>
                </a:lnTo>
                <a:lnTo>
                  <a:pt x="162482" y="73429"/>
                </a:lnTo>
                <a:lnTo>
                  <a:pt x="180856" y="57785"/>
                </a:lnTo>
                <a:lnTo>
                  <a:pt x="269973" y="57785"/>
                </a:lnTo>
                <a:lnTo>
                  <a:pt x="2982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/>
          <p:cNvSpPr txBox="1">
            <a:spLocks noGrp="1"/>
          </p:cNvSpPr>
          <p:nvPr>
            <p:ph type="title"/>
          </p:nvPr>
        </p:nvSpPr>
        <p:spPr>
          <a:xfrm>
            <a:off x="-22" y="857251"/>
            <a:ext cx="9144000" cy="546735"/>
          </a:xfrm>
          <a:prstGeom prst="rect">
            <a:avLst/>
          </a:prstGeom>
          <a:solidFill>
            <a:srgbClr val="EAEAEA"/>
          </a:solidFill>
        </p:spPr>
        <p:txBody>
          <a:bodyPr vert="horz" wrap="square" lIns="0" tIns="37465" rIns="0" bIns="0" rtlCol="0">
            <a:spAutoFit/>
          </a:bodyPr>
          <a:lstStyle/>
          <a:p>
            <a:pPr marL="91440">
              <a:spcBef>
                <a:spcPts val="295"/>
              </a:spcBef>
            </a:pPr>
            <a:r>
              <a:rPr dirty="0"/>
              <a:t>DASH client-server </a:t>
            </a:r>
            <a:r>
              <a:rPr spc="-5" dirty="0"/>
              <a:t>interaction</a:t>
            </a:r>
            <a:r>
              <a:rPr spc="-60" dirty="0"/>
              <a:t> </a:t>
            </a:r>
            <a:r>
              <a:rPr spc="-5" dirty="0"/>
              <a:t>(simplified)</a:t>
            </a:r>
          </a:p>
        </p:txBody>
      </p:sp>
      <p:sp>
        <p:nvSpPr>
          <p:cNvPr id="45" name="object 4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dirty="0">
                <a:ea typeface="+mn-ea"/>
              </a:rPr>
              <a:pPr marL="25400" fontAlgn="auto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</a:pPr>
              <a:t>69</a:t>
            </a:fld>
            <a:endParaRPr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61241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8223" y="69518"/>
            <a:ext cx="583247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5" dirty="0"/>
              <a:t>Principle is </a:t>
            </a:r>
            <a:r>
              <a:rPr sz="3200" spc="-10" dirty="0"/>
              <a:t>nothing</a:t>
            </a:r>
            <a:r>
              <a:rPr sz="3200" spc="40" dirty="0"/>
              <a:t> </a:t>
            </a:r>
            <a:r>
              <a:rPr sz="3200" spc="-15" dirty="0"/>
              <a:t>new…</a:t>
            </a:r>
            <a:endParaRPr sz="3200" dirty="0"/>
          </a:p>
        </p:txBody>
      </p:sp>
      <p:sp>
        <p:nvSpPr>
          <p:cNvPr id="4" name="object 4"/>
          <p:cNvSpPr/>
          <p:nvPr/>
        </p:nvSpPr>
        <p:spPr>
          <a:xfrm>
            <a:off x="5500751" y="4357751"/>
            <a:ext cx="2978150" cy="18874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06315" y="985913"/>
            <a:ext cx="3425825" cy="23575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99864" y="1694764"/>
            <a:ext cx="3488054" cy="939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914400" rtl="0" eaLnBrk="1" fontAlgn="base" latinLnBrk="0" hangingPunct="1">
              <a:lnSpc>
                <a:spcPct val="100000"/>
              </a:lnSpc>
              <a:spcBef>
                <a:spcPts val="9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“Breaking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into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 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safe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is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hard, 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because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one has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to solve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single, 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very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hard</a:t>
            </a:r>
            <a:r>
              <a:rPr kumimoji="0" sz="20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problem…”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1044" y="4859477"/>
            <a:ext cx="3660775" cy="939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9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“Things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are 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different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if it is</a:t>
            </a:r>
            <a:r>
              <a:rPr kumimoji="0" sz="2000" b="0" i="0" u="none" strike="noStrike" kern="120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possible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to solve 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many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small</a:t>
            </a:r>
            <a:r>
              <a:rPr kumimoji="0" sz="2000" b="0" i="0" u="none" strike="noStrike" kern="1200" cap="none" spc="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problems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instead...”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00698" y="3704970"/>
            <a:ext cx="2015489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9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“Divide et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impera!”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769" y="3522788"/>
            <a:ext cx="4313921" cy="333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98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9916" y="5873150"/>
            <a:ext cx="170815" cy="17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fontAlgn="auto">
              <a:lnSpc>
                <a:spcPts val="1325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4D4D4D"/>
                </a:solidFill>
                <a:latin typeface="Arial"/>
                <a:ea typeface="+mn-ea"/>
                <a:cs typeface="Arial"/>
              </a:rPr>
              <a:t>22</a:t>
            </a:r>
            <a:endParaRPr sz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2043" y="2922270"/>
            <a:ext cx="4770120" cy="27752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5348" y="1712977"/>
            <a:ext cx="7219950" cy="928369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2700" marR="5080" fontAlgn="auto">
              <a:lnSpc>
                <a:spcPts val="3260"/>
              </a:lnSpc>
              <a:spcBef>
                <a:spcPts val="695"/>
              </a:spcBef>
              <a:spcAft>
                <a:spcPts val="0"/>
              </a:spcAft>
            </a:pPr>
            <a:r>
              <a:rPr sz="32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Different </a:t>
            </a:r>
            <a:r>
              <a:rPr sz="32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video </a:t>
            </a:r>
            <a:r>
              <a:rPr sz="32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seconds </a:t>
            </a:r>
            <a:r>
              <a:rPr sz="32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require</a:t>
            </a:r>
            <a:r>
              <a:rPr sz="3200" spc="-8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32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different  amount </a:t>
            </a:r>
            <a:r>
              <a:rPr sz="32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of bytes to</a:t>
            </a:r>
            <a:r>
              <a:rPr sz="3200" spc="-6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32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encode</a:t>
            </a:r>
            <a:endParaRPr sz="3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9294" y="2923115"/>
            <a:ext cx="459105" cy="3077845"/>
          </a:xfrm>
          <a:custGeom>
            <a:avLst/>
            <a:gdLst/>
            <a:ahLst/>
            <a:cxnLst/>
            <a:rect l="l" t="t" r="r" b="b"/>
            <a:pathLst>
              <a:path w="459105" h="3077845">
                <a:moveTo>
                  <a:pt x="458584" y="3077635"/>
                </a:moveTo>
                <a:lnTo>
                  <a:pt x="458584" y="0"/>
                </a:lnTo>
                <a:lnTo>
                  <a:pt x="0" y="0"/>
                </a:lnTo>
                <a:lnTo>
                  <a:pt x="0" y="3077635"/>
                </a:lnTo>
                <a:lnTo>
                  <a:pt x="458584" y="30776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2870" y="3356020"/>
            <a:ext cx="410369" cy="224091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fontAlgn="auto">
              <a:lnSpc>
                <a:spcPts val="3190"/>
              </a:lnSpc>
              <a:spcBef>
                <a:spcPts val="0"/>
              </a:spcBef>
              <a:spcAft>
                <a:spcPts val="0"/>
              </a:spcAft>
            </a:pPr>
            <a:r>
              <a:rPr sz="28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Bitrate</a:t>
            </a:r>
            <a:r>
              <a:rPr sz="2800" spc="-6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8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(bytes)</a:t>
            </a:r>
            <a:endParaRPr sz="2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57885" y="5566127"/>
            <a:ext cx="4563110" cy="434975"/>
          </a:xfrm>
          <a:custGeom>
            <a:avLst/>
            <a:gdLst/>
            <a:ahLst/>
            <a:cxnLst/>
            <a:rect l="l" t="t" r="r" b="b"/>
            <a:pathLst>
              <a:path w="4563110" h="434975">
                <a:moveTo>
                  <a:pt x="4562729" y="434621"/>
                </a:moveTo>
                <a:lnTo>
                  <a:pt x="4562729" y="0"/>
                </a:lnTo>
                <a:lnTo>
                  <a:pt x="0" y="0"/>
                </a:lnTo>
                <a:lnTo>
                  <a:pt x="0" y="434621"/>
                </a:lnTo>
                <a:lnTo>
                  <a:pt x="4562729" y="4346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05534" y="5527192"/>
            <a:ext cx="24657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fontAlgn="auto">
              <a:spcBef>
                <a:spcPts val="95"/>
              </a:spcBef>
              <a:spcAft>
                <a:spcPts val="0"/>
              </a:spcAft>
            </a:pPr>
            <a:r>
              <a:rPr sz="2800" spc="-3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Time</a:t>
            </a:r>
            <a:r>
              <a:rPr sz="2800" spc="-6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8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(seconds)</a:t>
            </a:r>
            <a:endParaRPr sz="2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54954" y="3150261"/>
            <a:ext cx="2559050" cy="769441"/>
          </a:xfrm>
          <a:prstGeom prst="rect">
            <a:avLst/>
          </a:prstGeom>
          <a:solidFill>
            <a:srgbClr val="B1B1B1"/>
          </a:solidFill>
          <a:ln w="25400">
            <a:solidFill>
              <a:srgbClr val="D4D4D4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 fontAlgn="auto">
              <a:lnSpc>
                <a:spcPts val="2895"/>
              </a:lnSpc>
              <a:spcBef>
                <a:spcPts val="0"/>
              </a:spcBef>
              <a:spcAft>
                <a:spcPts val="0"/>
              </a:spcAft>
            </a:pPr>
            <a:r>
              <a:rPr sz="28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Iguana</a:t>
            </a:r>
            <a:r>
              <a:rPr sz="2800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8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vs.</a:t>
            </a:r>
            <a:endParaRPr sz="2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905" algn="ctr" fontAlgn="auto">
              <a:lnSpc>
                <a:spcPts val="3110"/>
              </a:lnSpc>
              <a:spcBef>
                <a:spcPts val="0"/>
              </a:spcBef>
              <a:spcAft>
                <a:spcPts val="0"/>
              </a:spcAft>
            </a:pPr>
            <a:r>
              <a:rPr sz="28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Snakes</a:t>
            </a:r>
            <a:r>
              <a:rPr sz="2800" spc="-1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8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VBR</a:t>
            </a:r>
            <a:endParaRPr sz="2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869179" y="3549395"/>
            <a:ext cx="491490" cy="224154"/>
          </a:xfrm>
          <a:custGeom>
            <a:avLst/>
            <a:gdLst/>
            <a:ahLst/>
            <a:cxnLst/>
            <a:rect l="l" t="t" r="r" b="b"/>
            <a:pathLst>
              <a:path w="491489" h="224155">
                <a:moveTo>
                  <a:pt x="90678" y="99187"/>
                </a:moveTo>
                <a:lnTo>
                  <a:pt x="81661" y="100330"/>
                </a:lnTo>
                <a:lnTo>
                  <a:pt x="76708" y="106426"/>
                </a:lnTo>
                <a:lnTo>
                  <a:pt x="0" y="203454"/>
                </a:lnTo>
                <a:lnTo>
                  <a:pt x="122174" y="222631"/>
                </a:lnTo>
                <a:lnTo>
                  <a:pt x="130048" y="223774"/>
                </a:lnTo>
                <a:lnTo>
                  <a:pt x="137287" y="218440"/>
                </a:lnTo>
                <a:lnTo>
                  <a:pt x="138557" y="210693"/>
                </a:lnTo>
                <a:lnTo>
                  <a:pt x="139165" y="206502"/>
                </a:lnTo>
                <a:lnTo>
                  <a:pt x="31496" y="206502"/>
                </a:lnTo>
                <a:lnTo>
                  <a:pt x="21082" y="179831"/>
                </a:lnTo>
                <a:lnTo>
                  <a:pt x="70469" y="160503"/>
                </a:lnTo>
                <a:lnTo>
                  <a:pt x="99187" y="124206"/>
                </a:lnTo>
                <a:lnTo>
                  <a:pt x="104012" y="117983"/>
                </a:lnTo>
                <a:lnTo>
                  <a:pt x="102997" y="108966"/>
                </a:lnTo>
                <a:lnTo>
                  <a:pt x="96774" y="104140"/>
                </a:lnTo>
                <a:lnTo>
                  <a:pt x="90678" y="99187"/>
                </a:lnTo>
                <a:close/>
              </a:path>
              <a:path w="491489" h="224155">
                <a:moveTo>
                  <a:pt x="70469" y="160503"/>
                </a:moveTo>
                <a:lnTo>
                  <a:pt x="21082" y="179831"/>
                </a:lnTo>
                <a:lnTo>
                  <a:pt x="31496" y="206502"/>
                </a:lnTo>
                <a:lnTo>
                  <a:pt x="42853" y="202056"/>
                </a:lnTo>
                <a:lnTo>
                  <a:pt x="37592" y="202056"/>
                </a:lnTo>
                <a:lnTo>
                  <a:pt x="28575" y="179070"/>
                </a:lnTo>
                <a:lnTo>
                  <a:pt x="55779" y="179070"/>
                </a:lnTo>
                <a:lnTo>
                  <a:pt x="70469" y="160503"/>
                </a:lnTo>
                <a:close/>
              </a:path>
              <a:path w="491489" h="224155">
                <a:moveTo>
                  <a:pt x="80832" y="187192"/>
                </a:moveTo>
                <a:lnTo>
                  <a:pt x="31496" y="206502"/>
                </a:lnTo>
                <a:lnTo>
                  <a:pt x="139165" y="206502"/>
                </a:lnTo>
                <a:lnTo>
                  <a:pt x="139700" y="202819"/>
                </a:lnTo>
                <a:lnTo>
                  <a:pt x="134366" y="195580"/>
                </a:lnTo>
                <a:lnTo>
                  <a:pt x="80832" y="187192"/>
                </a:lnTo>
                <a:close/>
              </a:path>
              <a:path w="491489" h="224155">
                <a:moveTo>
                  <a:pt x="28575" y="179070"/>
                </a:moveTo>
                <a:lnTo>
                  <a:pt x="37592" y="202056"/>
                </a:lnTo>
                <a:lnTo>
                  <a:pt x="52799" y="182835"/>
                </a:lnTo>
                <a:lnTo>
                  <a:pt x="28575" y="179070"/>
                </a:lnTo>
                <a:close/>
              </a:path>
              <a:path w="491489" h="224155">
                <a:moveTo>
                  <a:pt x="52799" y="182835"/>
                </a:moveTo>
                <a:lnTo>
                  <a:pt x="37592" y="202056"/>
                </a:lnTo>
                <a:lnTo>
                  <a:pt x="42853" y="202056"/>
                </a:lnTo>
                <a:lnTo>
                  <a:pt x="80832" y="187192"/>
                </a:lnTo>
                <a:lnTo>
                  <a:pt x="52799" y="182835"/>
                </a:lnTo>
                <a:close/>
              </a:path>
              <a:path w="491489" h="224155">
                <a:moveTo>
                  <a:pt x="480568" y="0"/>
                </a:moveTo>
                <a:lnTo>
                  <a:pt x="70469" y="160503"/>
                </a:lnTo>
                <a:lnTo>
                  <a:pt x="52799" y="182835"/>
                </a:lnTo>
                <a:lnTo>
                  <a:pt x="80832" y="187192"/>
                </a:lnTo>
                <a:lnTo>
                  <a:pt x="490982" y="26670"/>
                </a:lnTo>
                <a:lnTo>
                  <a:pt x="480568" y="0"/>
                </a:lnTo>
                <a:close/>
              </a:path>
              <a:path w="491489" h="224155">
                <a:moveTo>
                  <a:pt x="55779" y="179070"/>
                </a:moveTo>
                <a:lnTo>
                  <a:pt x="28575" y="179070"/>
                </a:lnTo>
                <a:lnTo>
                  <a:pt x="52799" y="182835"/>
                </a:lnTo>
                <a:lnTo>
                  <a:pt x="55779" y="1790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-22" y="857251"/>
            <a:ext cx="9144000" cy="546735"/>
          </a:xfrm>
          <a:prstGeom prst="rect">
            <a:avLst/>
          </a:prstGeom>
          <a:solidFill>
            <a:srgbClr val="EAEAEA"/>
          </a:solidFill>
        </p:spPr>
        <p:txBody>
          <a:bodyPr vert="horz" wrap="square" lIns="0" tIns="37465" rIns="0" bIns="0" rtlCol="0">
            <a:spAutoFit/>
          </a:bodyPr>
          <a:lstStyle/>
          <a:p>
            <a:pPr marL="91440">
              <a:spcBef>
                <a:spcPts val="295"/>
              </a:spcBef>
            </a:pPr>
            <a:r>
              <a:rPr spc="-5" dirty="0"/>
              <a:t>Variable bit rate</a:t>
            </a:r>
            <a:r>
              <a:rPr spc="-20" dirty="0"/>
              <a:t> </a:t>
            </a:r>
            <a:r>
              <a:rPr spc="-5" dirty="0"/>
              <a:t>encoding</a:t>
            </a:r>
          </a:p>
        </p:txBody>
      </p:sp>
      <p:sp>
        <p:nvSpPr>
          <p:cNvPr id="14" name="object 14"/>
          <p:cNvSpPr/>
          <p:nvPr/>
        </p:nvSpPr>
        <p:spPr>
          <a:xfrm>
            <a:off x="5525389" y="4309757"/>
            <a:ext cx="3188462" cy="13487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18536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216" y="5846013"/>
            <a:ext cx="19621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1200" dirty="0">
                <a:solidFill>
                  <a:srgbClr val="4D4D4D"/>
                </a:solidFill>
                <a:latin typeface="Arial"/>
                <a:ea typeface="+mn-ea"/>
                <a:cs typeface="Arial"/>
              </a:rPr>
              <a:t>23</a:t>
            </a:r>
            <a:endParaRPr sz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-22" y="857251"/>
            <a:ext cx="9144000" cy="546735"/>
          </a:xfrm>
          <a:prstGeom prst="rect">
            <a:avLst/>
          </a:prstGeom>
          <a:solidFill>
            <a:srgbClr val="EAEAEA"/>
          </a:solidFill>
        </p:spPr>
        <p:txBody>
          <a:bodyPr vert="horz" wrap="square" lIns="0" tIns="37465" rIns="0" bIns="0" rtlCol="0">
            <a:spAutoFit/>
          </a:bodyPr>
          <a:lstStyle/>
          <a:p>
            <a:pPr marL="91440" fontAlgn="auto">
              <a:spcBef>
                <a:spcPts val="295"/>
              </a:spcBef>
              <a:spcAft>
                <a:spcPts val="0"/>
              </a:spcAft>
            </a:pPr>
            <a:r>
              <a:rPr sz="3200" spc="-5" dirty="0">
                <a:solidFill>
                  <a:srgbClr val="A32700"/>
                </a:solidFill>
                <a:latin typeface="Arial"/>
                <a:ea typeface="+mn-ea"/>
                <a:cs typeface="Arial"/>
              </a:rPr>
              <a:t>Phases </a:t>
            </a:r>
            <a:r>
              <a:rPr sz="3200" dirty="0">
                <a:solidFill>
                  <a:srgbClr val="A32700"/>
                </a:solidFill>
                <a:latin typeface="Arial"/>
                <a:ea typeface="+mn-ea"/>
                <a:cs typeface="Arial"/>
              </a:rPr>
              <a:t>of </a:t>
            </a:r>
            <a:r>
              <a:rPr sz="3200" spc="-5" dirty="0">
                <a:solidFill>
                  <a:srgbClr val="A32700"/>
                </a:solidFill>
                <a:latin typeface="Arial"/>
                <a:ea typeface="+mn-ea"/>
                <a:cs typeface="Arial"/>
              </a:rPr>
              <a:t>Iguana </a:t>
            </a:r>
            <a:r>
              <a:rPr sz="3200" dirty="0">
                <a:solidFill>
                  <a:srgbClr val="A32700"/>
                </a:solidFill>
                <a:latin typeface="Arial"/>
                <a:ea typeface="+mn-ea"/>
                <a:cs typeface="Arial"/>
              </a:rPr>
              <a:t>vs </a:t>
            </a:r>
            <a:r>
              <a:rPr sz="3200" spc="-5" dirty="0">
                <a:solidFill>
                  <a:srgbClr val="A32700"/>
                </a:solidFill>
                <a:latin typeface="Arial"/>
                <a:ea typeface="+mn-ea"/>
                <a:cs typeface="Arial"/>
              </a:rPr>
              <a:t>Snakes </a:t>
            </a:r>
            <a:r>
              <a:rPr sz="3200" spc="-10" dirty="0">
                <a:solidFill>
                  <a:srgbClr val="A32700"/>
                </a:solidFill>
                <a:latin typeface="Arial"/>
                <a:ea typeface="+mn-ea"/>
                <a:cs typeface="Arial"/>
              </a:rPr>
              <a:t>in</a:t>
            </a:r>
            <a:r>
              <a:rPr sz="3200" spc="-40" dirty="0">
                <a:solidFill>
                  <a:srgbClr val="A32700"/>
                </a:solidFill>
                <a:latin typeface="Arial"/>
                <a:ea typeface="+mn-ea"/>
                <a:cs typeface="Arial"/>
              </a:rPr>
              <a:t> </a:t>
            </a:r>
            <a:r>
              <a:rPr sz="3200" spc="-5" dirty="0">
                <a:solidFill>
                  <a:srgbClr val="A32700"/>
                </a:solidFill>
                <a:latin typeface="Arial"/>
                <a:ea typeface="+mn-ea"/>
                <a:cs typeface="Arial"/>
              </a:rPr>
              <a:t>Bitrate</a:t>
            </a:r>
            <a:endParaRPr sz="3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67284" y="1584197"/>
            <a:ext cx="3203448" cy="44165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6323" y="2031111"/>
            <a:ext cx="2023745" cy="1031051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 marR="5080" indent="1270" algn="ctr" fontAlgn="auto">
              <a:lnSpc>
                <a:spcPts val="2450"/>
              </a:lnSpc>
              <a:spcBef>
                <a:spcPts val="540"/>
              </a:spcBef>
              <a:spcAft>
                <a:spcPts val="0"/>
              </a:spcAft>
            </a:pPr>
            <a:r>
              <a:rPr sz="2400" b="1" spc="-30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scenery,  </a:t>
            </a:r>
            <a:r>
              <a:rPr sz="2400" b="1" spc="-5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movement,  tension</a:t>
            </a:r>
            <a:r>
              <a:rPr sz="2400" b="1" spc="-75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b="1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rising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430016" y="2555240"/>
            <a:ext cx="954405" cy="238125"/>
          </a:xfrm>
          <a:custGeom>
            <a:avLst/>
            <a:gdLst/>
            <a:ahLst/>
            <a:cxnLst/>
            <a:rect l="l" t="t" r="r" b="b"/>
            <a:pathLst>
              <a:path w="954404" h="238125">
                <a:moveTo>
                  <a:pt x="204088" y="17652"/>
                </a:moveTo>
                <a:lnTo>
                  <a:pt x="0" y="159385"/>
                </a:lnTo>
                <a:lnTo>
                  <a:pt x="235966" y="237617"/>
                </a:lnTo>
                <a:lnTo>
                  <a:pt x="223671" y="152781"/>
                </a:lnTo>
                <a:lnTo>
                  <a:pt x="201168" y="152781"/>
                </a:lnTo>
                <a:lnTo>
                  <a:pt x="194818" y="108712"/>
                </a:lnTo>
                <a:lnTo>
                  <a:pt x="216824" y="105534"/>
                </a:lnTo>
                <a:lnTo>
                  <a:pt x="204088" y="17652"/>
                </a:lnTo>
                <a:close/>
              </a:path>
              <a:path w="954404" h="238125">
                <a:moveTo>
                  <a:pt x="216824" y="105534"/>
                </a:moveTo>
                <a:lnTo>
                  <a:pt x="194818" y="108712"/>
                </a:lnTo>
                <a:lnTo>
                  <a:pt x="201168" y="152781"/>
                </a:lnTo>
                <a:lnTo>
                  <a:pt x="223209" y="149594"/>
                </a:lnTo>
                <a:lnTo>
                  <a:pt x="216824" y="105534"/>
                </a:lnTo>
                <a:close/>
              </a:path>
              <a:path w="954404" h="238125">
                <a:moveTo>
                  <a:pt x="223209" y="149594"/>
                </a:moveTo>
                <a:lnTo>
                  <a:pt x="201168" y="152781"/>
                </a:lnTo>
                <a:lnTo>
                  <a:pt x="223671" y="152781"/>
                </a:lnTo>
                <a:lnTo>
                  <a:pt x="223209" y="149594"/>
                </a:lnTo>
                <a:close/>
              </a:path>
              <a:path w="954404" h="238125">
                <a:moveTo>
                  <a:pt x="947674" y="0"/>
                </a:moveTo>
                <a:lnTo>
                  <a:pt x="216824" y="105534"/>
                </a:lnTo>
                <a:lnTo>
                  <a:pt x="223209" y="149594"/>
                </a:lnTo>
                <a:lnTo>
                  <a:pt x="954024" y="43942"/>
                </a:lnTo>
                <a:lnTo>
                  <a:pt x="94767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37490" y="2326462"/>
            <a:ext cx="615950" cy="2686050"/>
          </a:xfrm>
          <a:custGeom>
            <a:avLst/>
            <a:gdLst/>
            <a:ahLst/>
            <a:cxnLst/>
            <a:rect l="l" t="t" r="r" b="b"/>
            <a:pathLst>
              <a:path w="615950" h="2686050">
                <a:moveTo>
                  <a:pt x="0" y="2686049"/>
                </a:moveTo>
                <a:lnTo>
                  <a:pt x="615556" y="2686049"/>
                </a:lnTo>
                <a:lnTo>
                  <a:pt x="615556" y="0"/>
                </a:lnTo>
                <a:lnTo>
                  <a:pt x="0" y="0"/>
                </a:lnTo>
                <a:lnTo>
                  <a:pt x="0" y="26860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0952" y="2798673"/>
            <a:ext cx="551433" cy="174561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algn="ctr" fontAlgn="auto">
              <a:lnSpc>
                <a:spcPts val="2140"/>
              </a:lnSpc>
              <a:spcBef>
                <a:spcPts val="0"/>
              </a:spcBef>
              <a:spcAft>
                <a:spcPts val="0"/>
              </a:spcAft>
            </a:pPr>
            <a:r>
              <a:rPr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Bitrate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(bits</a:t>
            </a:r>
            <a:r>
              <a:rPr spc="-9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per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635" algn="ctr" fontAlgn="auto">
              <a:lnSpc>
                <a:spcPts val="2220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second)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40804" y="5734048"/>
            <a:ext cx="2350135" cy="249554"/>
          </a:xfrm>
          <a:custGeom>
            <a:avLst/>
            <a:gdLst/>
            <a:ahLst/>
            <a:cxnLst/>
            <a:rect l="l" t="t" r="r" b="b"/>
            <a:pathLst>
              <a:path w="2350135" h="249554">
                <a:moveTo>
                  <a:pt x="0" y="249300"/>
                </a:moveTo>
                <a:lnTo>
                  <a:pt x="2350135" y="249300"/>
                </a:lnTo>
                <a:lnTo>
                  <a:pt x="2350135" y="0"/>
                </a:lnTo>
                <a:lnTo>
                  <a:pt x="0" y="0"/>
                </a:lnTo>
                <a:lnTo>
                  <a:pt x="0" y="2493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80718" y="5736590"/>
            <a:ext cx="107124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1200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Time</a:t>
            </a:r>
            <a:r>
              <a:rPr sz="1200" spc="-6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(seconds)</a:t>
            </a:r>
            <a:endParaRPr sz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692854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7250"/>
            <a:ext cx="9144000" cy="571500"/>
          </a:xfrm>
          <a:custGeom>
            <a:avLst/>
            <a:gdLst/>
            <a:ahLst/>
            <a:cxnLst/>
            <a:rect l="l" t="t" r="r" b="b"/>
            <a:pathLst>
              <a:path w="9144000" h="571500">
                <a:moveTo>
                  <a:pt x="0" y="0"/>
                </a:moveTo>
                <a:lnTo>
                  <a:pt x="0" y="571500"/>
                </a:lnTo>
                <a:lnTo>
                  <a:pt x="9143999" y="571500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AEAEA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216" y="5846013"/>
            <a:ext cx="19621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1200" dirty="0">
                <a:solidFill>
                  <a:srgbClr val="4D4D4D"/>
                </a:solidFill>
                <a:latin typeface="Arial"/>
                <a:ea typeface="+mn-ea"/>
                <a:cs typeface="Arial"/>
              </a:rPr>
              <a:t>24</a:t>
            </a:r>
            <a:endParaRPr sz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739" y="881381"/>
            <a:ext cx="688467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fontAlgn="auto">
              <a:spcBef>
                <a:spcPts val="105"/>
              </a:spcBef>
              <a:spcAft>
                <a:spcPts val="0"/>
              </a:spcAft>
            </a:pPr>
            <a:r>
              <a:rPr sz="3200" spc="-5" dirty="0">
                <a:solidFill>
                  <a:srgbClr val="A32700"/>
                </a:solidFill>
                <a:latin typeface="Arial"/>
                <a:ea typeface="+mn-ea"/>
                <a:cs typeface="Arial"/>
              </a:rPr>
              <a:t>Phases </a:t>
            </a:r>
            <a:r>
              <a:rPr sz="3200" dirty="0">
                <a:solidFill>
                  <a:srgbClr val="A32700"/>
                </a:solidFill>
                <a:latin typeface="Arial"/>
                <a:ea typeface="+mn-ea"/>
                <a:cs typeface="Arial"/>
              </a:rPr>
              <a:t>of </a:t>
            </a:r>
            <a:r>
              <a:rPr sz="3200" spc="-5" dirty="0">
                <a:solidFill>
                  <a:srgbClr val="A32700"/>
                </a:solidFill>
                <a:latin typeface="Arial"/>
                <a:ea typeface="+mn-ea"/>
                <a:cs typeface="Arial"/>
              </a:rPr>
              <a:t>Iguana </a:t>
            </a:r>
            <a:r>
              <a:rPr sz="3200" dirty="0">
                <a:solidFill>
                  <a:srgbClr val="A32700"/>
                </a:solidFill>
                <a:latin typeface="Arial"/>
                <a:ea typeface="+mn-ea"/>
                <a:cs typeface="Arial"/>
              </a:rPr>
              <a:t>vs </a:t>
            </a:r>
            <a:r>
              <a:rPr sz="3200" spc="-5" dirty="0">
                <a:solidFill>
                  <a:srgbClr val="A32700"/>
                </a:solidFill>
                <a:latin typeface="Arial"/>
                <a:ea typeface="+mn-ea"/>
                <a:cs typeface="Arial"/>
              </a:rPr>
              <a:t>Snakes </a:t>
            </a:r>
            <a:r>
              <a:rPr sz="3200" spc="-10" dirty="0">
                <a:solidFill>
                  <a:srgbClr val="A32700"/>
                </a:solidFill>
                <a:latin typeface="Arial"/>
                <a:ea typeface="+mn-ea"/>
                <a:cs typeface="Arial"/>
              </a:rPr>
              <a:t>in</a:t>
            </a:r>
            <a:r>
              <a:rPr sz="3200" spc="-40" dirty="0">
                <a:solidFill>
                  <a:srgbClr val="A32700"/>
                </a:solidFill>
                <a:latin typeface="Arial"/>
                <a:ea typeface="+mn-ea"/>
                <a:cs typeface="Arial"/>
              </a:rPr>
              <a:t> </a:t>
            </a:r>
            <a:r>
              <a:rPr sz="3200" spc="-5" dirty="0">
                <a:solidFill>
                  <a:srgbClr val="A32700"/>
                </a:solidFill>
                <a:latin typeface="Arial"/>
                <a:ea typeface="+mn-ea"/>
                <a:cs typeface="Arial"/>
              </a:rPr>
              <a:t>Bitrate</a:t>
            </a:r>
            <a:endParaRPr sz="3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67285" y="1584197"/>
            <a:ext cx="3934967" cy="44165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498216" y="1585849"/>
            <a:ext cx="19685" cy="3948429"/>
          </a:xfrm>
          <a:custGeom>
            <a:avLst/>
            <a:gdLst/>
            <a:ahLst/>
            <a:cxnLst/>
            <a:rect l="l" t="t" r="r" b="b"/>
            <a:pathLst>
              <a:path w="19685" h="3948429">
                <a:moveTo>
                  <a:pt x="0" y="0"/>
                </a:moveTo>
                <a:lnTo>
                  <a:pt x="19685" y="3948176"/>
                </a:lnTo>
              </a:path>
            </a:pathLst>
          </a:custGeom>
          <a:ln w="19050">
            <a:solidFill>
              <a:srgbClr val="C00000"/>
            </a:solidFill>
            <a:prstDash val="sysDash"/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45989" y="2011935"/>
            <a:ext cx="2428240" cy="710451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248920" marR="5080" indent="-236220" fontAlgn="auto">
              <a:lnSpc>
                <a:spcPts val="2450"/>
              </a:lnSpc>
              <a:spcBef>
                <a:spcPts val="540"/>
              </a:spcBef>
              <a:spcAft>
                <a:spcPts val="0"/>
              </a:spcAft>
            </a:pPr>
            <a:r>
              <a:rPr sz="2400" b="1" spc="-5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tension</a:t>
            </a:r>
            <a:r>
              <a:rPr sz="2400" b="1" spc="-60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peaking,  iguana </a:t>
            </a:r>
            <a:r>
              <a:rPr sz="2400" b="1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is</a:t>
            </a:r>
            <a:r>
              <a:rPr sz="2400" b="1" spc="-50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b="1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still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076700" y="2379981"/>
            <a:ext cx="957580" cy="356235"/>
          </a:xfrm>
          <a:custGeom>
            <a:avLst/>
            <a:gdLst/>
            <a:ahLst/>
            <a:cxnLst/>
            <a:rect l="l" t="t" r="r" b="b"/>
            <a:pathLst>
              <a:path w="957579" h="356235">
                <a:moveTo>
                  <a:pt x="179450" y="143764"/>
                </a:moveTo>
                <a:lnTo>
                  <a:pt x="0" y="315595"/>
                </a:lnTo>
                <a:lnTo>
                  <a:pt x="245237" y="355981"/>
                </a:lnTo>
                <a:lnTo>
                  <a:pt x="220946" y="277622"/>
                </a:lnTo>
                <a:lnTo>
                  <a:pt x="197612" y="277622"/>
                </a:lnTo>
                <a:lnTo>
                  <a:pt x="184530" y="235204"/>
                </a:lnTo>
                <a:lnTo>
                  <a:pt x="205759" y="228631"/>
                </a:lnTo>
                <a:lnTo>
                  <a:pt x="179450" y="143764"/>
                </a:lnTo>
                <a:close/>
              </a:path>
              <a:path w="957579" h="356235">
                <a:moveTo>
                  <a:pt x="205759" y="228631"/>
                </a:moveTo>
                <a:lnTo>
                  <a:pt x="184530" y="235204"/>
                </a:lnTo>
                <a:lnTo>
                  <a:pt x="197612" y="277622"/>
                </a:lnTo>
                <a:lnTo>
                  <a:pt x="218903" y="271031"/>
                </a:lnTo>
                <a:lnTo>
                  <a:pt x="205759" y="228631"/>
                </a:lnTo>
                <a:close/>
              </a:path>
              <a:path w="957579" h="356235">
                <a:moveTo>
                  <a:pt x="218903" y="271031"/>
                </a:moveTo>
                <a:lnTo>
                  <a:pt x="197612" y="277622"/>
                </a:lnTo>
                <a:lnTo>
                  <a:pt x="220946" y="277622"/>
                </a:lnTo>
                <a:lnTo>
                  <a:pt x="218903" y="271031"/>
                </a:lnTo>
                <a:close/>
              </a:path>
              <a:path w="957579" h="356235">
                <a:moveTo>
                  <a:pt x="944245" y="0"/>
                </a:moveTo>
                <a:lnTo>
                  <a:pt x="205759" y="228631"/>
                </a:lnTo>
                <a:lnTo>
                  <a:pt x="218903" y="271031"/>
                </a:lnTo>
                <a:lnTo>
                  <a:pt x="957452" y="42418"/>
                </a:lnTo>
                <a:lnTo>
                  <a:pt x="944245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37490" y="2326462"/>
            <a:ext cx="615950" cy="2686050"/>
          </a:xfrm>
          <a:custGeom>
            <a:avLst/>
            <a:gdLst/>
            <a:ahLst/>
            <a:cxnLst/>
            <a:rect l="l" t="t" r="r" b="b"/>
            <a:pathLst>
              <a:path w="615950" h="2686050">
                <a:moveTo>
                  <a:pt x="0" y="2686049"/>
                </a:moveTo>
                <a:lnTo>
                  <a:pt x="615556" y="2686049"/>
                </a:lnTo>
                <a:lnTo>
                  <a:pt x="615556" y="0"/>
                </a:lnTo>
                <a:lnTo>
                  <a:pt x="0" y="0"/>
                </a:lnTo>
                <a:lnTo>
                  <a:pt x="0" y="26860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40952" y="2798673"/>
            <a:ext cx="551433" cy="174561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algn="ctr" fontAlgn="auto">
              <a:lnSpc>
                <a:spcPts val="2140"/>
              </a:lnSpc>
              <a:spcBef>
                <a:spcPts val="0"/>
              </a:spcBef>
              <a:spcAft>
                <a:spcPts val="0"/>
              </a:spcAft>
            </a:pPr>
            <a:r>
              <a:rPr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Bitrate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(bits</a:t>
            </a:r>
            <a:r>
              <a:rPr spc="-9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per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635" algn="ctr" fontAlgn="auto">
              <a:lnSpc>
                <a:spcPts val="2220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second)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63004" y="5765998"/>
            <a:ext cx="3503295" cy="234950"/>
          </a:xfrm>
          <a:custGeom>
            <a:avLst/>
            <a:gdLst/>
            <a:ahLst/>
            <a:cxnLst/>
            <a:rect l="l" t="t" r="r" b="b"/>
            <a:pathLst>
              <a:path w="3503295" h="234950">
                <a:moveTo>
                  <a:pt x="3503295" y="234749"/>
                </a:moveTo>
                <a:lnTo>
                  <a:pt x="3503295" y="0"/>
                </a:lnTo>
                <a:lnTo>
                  <a:pt x="0" y="0"/>
                </a:lnTo>
                <a:lnTo>
                  <a:pt x="0" y="234749"/>
                </a:lnTo>
                <a:lnTo>
                  <a:pt x="3503295" y="2347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079499" y="5767984"/>
            <a:ext cx="107124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1200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Time</a:t>
            </a:r>
            <a:r>
              <a:rPr sz="1200" spc="-8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(seconds)</a:t>
            </a:r>
            <a:endParaRPr sz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684701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-22" y="857251"/>
            <a:ext cx="9144000" cy="546735"/>
          </a:xfrm>
          <a:prstGeom prst="rect">
            <a:avLst/>
          </a:prstGeom>
          <a:solidFill>
            <a:srgbClr val="EAEAEA"/>
          </a:solidFill>
        </p:spPr>
        <p:txBody>
          <a:bodyPr vert="horz" wrap="square" lIns="0" tIns="37465" rIns="0" bIns="0" rtlCol="0">
            <a:spAutoFit/>
          </a:bodyPr>
          <a:lstStyle/>
          <a:p>
            <a:pPr marL="91440" fontAlgn="auto">
              <a:spcBef>
                <a:spcPts val="295"/>
              </a:spcBef>
              <a:spcAft>
                <a:spcPts val="0"/>
              </a:spcAft>
            </a:pPr>
            <a:r>
              <a:rPr sz="3200" spc="-5" dirty="0">
                <a:solidFill>
                  <a:srgbClr val="A32700"/>
                </a:solidFill>
                <a:latin typeface="Arial"/>
                <a:ea typeface="+mn-ea"/>
                <a:cs typeface="Arial"/>
              </a:rPr>
              <a:t>Phases </a:t>
            </a:r>
            <a:r>
              <a:rPr sz="3200" dirty="0">
                <a:solidFill>
                  <a:srgbClr val="A32700"/>
                </a:solidFill>
                <a:latin typeface="Arial"/>
                <a:ea typeface="+mn-ea"/>
                <a:cs typeface="Arial"/>
              </a:rPr>
              <a:t>of </a:t>
            </a:r>
            <a:r>
              <a:rPr sz="3200" spc="-5" dirty="0">
                <a:solidFill>
                  <a:srgbClr val="A32700"/>
                </a:solidFill>
                <a:latin typeface="Arial"/>
                <a:ea typeface="+mn-ea"/>
                <a:cs typeface="Arial"/>
              </a:rPr>
              <a:t>Iguana </a:t>
            </a:r>
            <a:r>
              <a:rPr sz="3200" dirty="0">
                <a:solidFill>
                  <a:srgbClr val="A32700"/>
                </a:solidFill>
                <a:latin typeface="Arial"/>
                <a:ea typeface="+mn-ea"/>
                <a:cs typeface="Arial"/>
              </a:rPr>
              <a:t>vs </a:t>
            </a:r>
            <a:r>
              <a:rPr sz="3200" spc="-5" dirty="0">
                <a:solidFill>
                  <a:srgbClr val="A32700"/>
                </a:solidFill>
                <a:latin typeface="Arial"/>
                <a:ea typeface="+mn-ea"/>
                <a:cs typeface="Arial"/>
              </a:rPr>
              <a:t>Snakes </a:t>
            </a:r>
            <a:r>
              <a:rPr sz="3200" spc="-10" dirty="0">
                <a:solidFill>
                  <a:srgbClr val="A32700"/>
                </a:solidFill>
                <a:latin typeface="Arial"/>
                <a:ea typeface="+mn-ea"/>
                <a:cs typeface="Arial"/>
              </a:rPr>
              <a:t>in</a:t>
            </a:r>
            <a:r>
              <a:rPr sz="3200" spc="-40" dirty="0">
                <a:solidFill>
                  <a:srgbClr val="A32700"/>
                </a:solidFill>
                <a:latin typeface="Arial"/>
                <a:ea typeface="+mn-ea"/>
                <a:cs typeface="Arial"/>
              </a:rPr>
              <a:t> </a:t>
            </a:r>
            <a:r>
              <a:rPr sz="3200" spc="-5" dirty="0">
                <a:solidFill>
                  <a:srgbClr val="A32700"/>
                </a:solidFill>
                <a:latin typeface="Arial"/>
                <a:ea typeface="+mn-ea"/>
                <a:cs typeface="Arial"/>
              </a:rPr>
              <a:t>Bitrate</a:t>
            </a:r>
            <a:endParaRPr sz="3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7285" y="1584198"/>
            <a:ext cx="6403847" cy="43921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292600" y="1657351"/>
            <a:ext cx="114300" cy="3895725"/>
          </a:xfrm>
          <a:custGeom>
            <a:avLst/>
            <a:gdLst/>
            <a:ahLst/>
            <a:cxnLst/>
            <a:rect l="l" t="t" r="r" b="b"/>
            <a:pathLst>
              <a:path w="114300" h="3895725">
                <a:moveTo>
                  <a:pt x="0" y="0"/>
                </a:moveTo>
                <a:lnTo>
                  <a:pt x="114300" y="3895725"/>
                </a:lnTo>
              </a:path>
            </a:pathLst>
          </a:custGeom>
          <a:ln w="19050">
            <a:solidFill>
              <a:srgbClr val="C00000"/>
            </a:solidFill>
            <a:prstDash val="sysDash"/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58837" y="2215260"/>
            <a:ext cx="8883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2400" b="1" spc="-10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chase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677659" y="2527807"/>
            <a:ext cx="859790" cy="335280"/>
          </a:xfrm>
          <a:custGeom>
            <a:avLst/>
            <a:gdLst/>
            <a:ahLst/>
            <a:cxnLst/>
            <a:rect l="l" t="t" r="r" b="b"/>
            <a:pathLst>
              <a:path w="859790" h="335280">
                <a:moveTo>
                  <a:pt x="177038" y="123951"/>
                </a:moveTo>
                <a:lnTo>
                  <a:pt x="0" y="298322"/>
                </a:lnTo>
                <a:lnTo>
                  <a:pt x="245745" y="335279"/>
                </a:lnTo>
                <a:lnTo>
                  <a:pt x="220475" y="257555"/>
                </a:lnTo>
                <a:lnTo>
                  <a:pt x="197104" y="257555"/>
                </a:lnTo>
                <a:lnTo>
                  <a:pt x="183388" y="215391"/>
                </a:lnTo>
                <a:lnTo>
                  <a:pt x="204531" y="208514"/>
                </a:lnTo>
                <a:lnTo>
                  <a:pt x="177038" y="123951"/>
                </a:lnTo>
                <a:close/>
              </a:path>
              <a:path w="859790" h="335280">
                <a:moveTo>
                  <a:pt x="204531" y="208514"/>
                </a:moveTo>
                <a:lnTo>
                  <a:pt x="183388" y="215391"/>
                </a:lnTo>
                <a:lnTo>
                  <a:pt x="197104" y="257555"/>
                </a:lnTo>
                <a:lnTo>
                  <a:pt x="218241" y="250685"/>
                </a:lnTo>
                <a:lnTo>
                  <a:pt x="204531" y="208514"/>
                </a:lnTo>
                <a:close/>
              </a:path>
              <a:path w="859790" h="335280">
                <a:moveTo>
                  <a:pt x="218241" y="250685"/>
                </a:moveTo>
                <a:lnTo>
                  <a:pt x="197104" y="257555"/>
                </a:lnTo>
                <a:lnTo>
                  <a:pt x="220475" y="257555"/>
                </a:lnTo>
                <a:lnTo>
                  <a:pt x="218241" y="250685"/>
                </a:lnTo>
                <a:close/>
              </a:path>
              <a:path w="859790" h="335280">
                <a:moveTo>
                  <a:pt x="845566" y="0"/>
                </a:moveTo>
                <a:lnTo>
                  <a:pt x="204531" y="208514"/>
                </a:lnTo>
                <a:lnTo>
                  <a:pt x="218241" y="250685"/>
                </a:lnTo>
                <a:lnTo>
                  <a:pt x="859409" y="42290"/>
                </a:lnTo>
                <a:lnTo>
                  <a:pt x="845566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37490" y="2326462"/>
            <a:ext cx="615950" cy="2686050"/>
          </a:xfrm>
          <a:custGeom>
            <a:avLst/>
            <a:gdLst/>
            <a:ahLst/>
            <a:cxnLst/>
            <a:rect l="l" t="t" r="r" b="b"/>
            <a:pathLst>
              <a:path w="615950" h="2686050">
                <a:moveTo>
                  <a:pt x="0" y="2686049"/>
                </a:moveTo>
                <a:lnTo>
                  <a:pt x="615556" y="2686049"/>
                </a:lnTo>
                <a:lnTo>
                  <a:pt x="615556" y="0"/>
                </a:lnTo>
                <a:lnTo>
                  <a:pt x="0" y="0"/>
                </a:lnTo>
                <a:lnTo>
                  <a:pt x="0" y="26860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0952" y="2798673"/>
            <a:ext cx="551433" cy="174561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algn="ctr" fontAlgn="auto">
              <a:lnSpc>
                <a:spcPts val="2140"/>
              </a:lnSpc>
              <a:spcBef>
                <a:spcPts val="0"/>
              </a:spcBef>
              <a:spcAft>
                <a:spcPts val="0"/>
              </a:spcAft>
            </a:pPr>
            <a:r>
              <a:rPr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Bitrate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(bits</a:t>
            </a:r>
            <a:r>
              <a:rPr spc="-9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per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635" algn="ctr" fontAlgn="auto">
              <a:lnSpc>
                <a:spcPts val="2220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second)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88404" y="5744816"/>
            <a:ext cx="5878195" cy="249554"/>
          </a:xfrm>
          <a:custGeom>
            <a:avLst/>
            <a:gdLst/>
            <a:ahLst/>
            <a:cxnLst/>
            <a:rect l="l" t="t" r="r" b="b"/>
            <a:pathLst>
              <a:path w="5878195" h="249554">
                <a:moveTo>
                  <a:pt x="0" y="249301"/>
                </a:moveTo>
                <a:lnTo>
                  <a:pt x="5878195" y="249301"/>
                </a:lnTo>
                <a:lnTo>
                  <a:pt x="5878195" y="0"/>
                </a:lnTo>
                <a:lnTo>
                  <a:pt x="0" y="0"/>
                </a:lnTo>
                <a:lnTo>
                  <a:pt x="0" y="2493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105401" y="2526793"/>
            <a:ext cx="2426335" cy="283845"/>
          </a:xfrm>
          <a:custGeom>
            <a:avLst/>
            <a:gdLst/>
            <a:ahLst/>
            <a:cxnLst/>
            <a:rect l="l" t="t" r="r" b="b"/>
            <a:pathLst>
              <a:path w="2426334" h="283844">
                <a:moveTo>
                  <a:pt x="214122" y="61849"/>
                </a:moveTo>
                <a:lnTo>
                  <a:pt x="0" y="187833"/>
                </a:lnTo>
                <a:lnTo>
                  <a:pt x="229362" y="283591"/>
                </a:lnTo>
                <a:lnTo>
                  <a:pt x="223365" y="196342"/>
                </a:lnTo>
                <a:lnTo>
                  <a:pt x="201040" y="196342"/>
                </a:lnTo>
                <a:lnTo>
                  <a:pt x="197992" y="152019"/>
                </a:lnTo>
                <a:lnTo>
                  <a:pt x="220214" y="150500"/>
                </a:lnTo>
                <a:lnTo>
                  <a:pt x="214122" y="61849"/>
                </a:lnTo>
                <a:close/>
              </a:path>
              <a:path w="2426334" h="283844">
                <a:moveTo>
                  <a:pt x="220214" y="150500"/>
                </a:moveTo>
                <a:lnTo>
                  <a:pt x="197992" y="152019"/>
                </a:lnTo>
                <a:lnTo>
                  <a:pt x="201040" y="196342"/>
                </a:lnTo>
                <a:lnTo>
                  <a:pt x="223261" y="194823"/>
                </a:lnTo>
                <a:lnTo>
                  <a:pt x="220214" y="150500"/>
                </a:lnTo>
                <a:close/>
              </a:path>
              <a:path w="2426334" h="283844">
                <a:moveTo>
                  <a:pt x="223261" y="194823"/>
                </a:moveTo>
                <a:lnTo>
                  <a:pt x="201040" y="196342"/>
                </a:lnTo>
                <a:lnTo>
                  <a:pt x="223365" y="196342"/>
                </a:lnTo>
                <a:lnTo>
                  <a:pt x="223261" y="194823"/>
                </a:lnTo>
                <a:close/>
              </a:path>
              <a:path w="2426334" h="283844">
                <a:moveTo>
                  <a:pt x="2423286" y="0"/>
                </a:moveTo>
                <a:lnTo>
                  <a:pt x="220214" y="150500"/>
                </a:lnTo>
                <a:lnTo>
                  <a:pt x="223261" y="194823"/>
                </a:lnTo>
                <a:lnTo>
                  <a:pt x="2426207" y="44323"/>
                </a:lnTo>
                <a:lnTo>
                  <a:pt x="2423286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92221" y="5761694"/>
            <a:ext cx="107061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r>
              <a:rPr sz="1200" spc="-1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Time</a:t>
            </a:r>
            <a:r>
              <a:rPr sz="1200" spc="-5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(seconds)</a:t>
            </a:r>
            <a:endParaRPr sz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dirty="0">
                <a:ea typeface="+mn-ea"/>
              </a:rPr>
              <a:pPr marL="25400" fontAlgn="auto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</a:pPr>
              <a:t>73</a:t>
            </a:fld>
            <a:endParaRPr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8756394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-22" y="857251"/>
            <a:ext cx="9144000" cy="546735"/>
          </a:xfrm>
          <a:prstGeom prst="rect">
            <a:avLst/>
          </a:prstGeom>
          <a:solidFill>
            <a:srgbClr val="EAEAEA"/>
          </a:solidFill>
        </p:spPr>
        <p:txBody>
          <a:bodyPr vert="horz" wrap="square" lIns="0" tIns="37465" rIns="0" bIns="0" rtlCol="0">
            <a:spAutoFit/>
          </a:bodyPr>
          <a:lstStyle/>
          <a:p>
            <a:pPr marL="91440">
              <a:spcBef>
                <a:spcPts val="295"/>
              </a:spcBef>
            </a:pPr>
            <a:r>
              <a:rPr spc="-5" dirty="0"/>
              <a:t>Phases </a:t>
            </a:r>
            <a:r>
              <a:rPr dirty="0"/>
              <a:t>of </a:t>
            </a:r>
            <a:r>
              <a:rPr spc="-5" dirty="0"/>
              <a:t>Iguana </a:t>
            </a:r>
            <a:r>
              <a:rPr dirty="0"/>
              <a:t>vs </a:t>
            </a:r>
            <a:r>
              <a:rPr spc="-5" dirty="0"/>
              <a:t>Snakes </a:t>
            </a:r>
            <a:r>
              <a:rPr spc="-10" dirty="0"/>
              <a:t>in</a:t>
            </a:r>
            <a:r>
              <a:rPr spc="-40" dirty="0"/>
              <a:t> </a:t>
            </a:r>
            <a:r>
              <a:rPr spc="-5" dirty="0"/>
              <a:t>Bitrate</a:t>
            </a:r>
          </a:p>
        </p:txBody>
      </p:sp>
      <p:sp>
        <p:nvSpPr>
          <p:cNvPr id="5" name="object 5"/>
          <p:cNvSpPr/>
          <p:nvPr/>
        </p:nvSpPr>
        <p:spPr>
          <a:xfrm>
            <a:off x="367285" y="1584198"/>
            <a:ext cx="6403847" cy="4392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92600" y="1657351"/>
            <a:ext cx="114300" cy="3895725"/>
          </a:xfrm>
          <a:custGeom>
            <a:avLst/>
            <a:gdLst/>
            <a:ahLst/>
            <a:cxnLst/>
            <a:rect l="l" t="t" r="r" b="b"/>
            <a:pathLst>
              <a:path w="114300" h="3895725">
                <a:moveTo>
                  <a:pt x="0" y="0"/>
                </a:moveTo>
                <a:lnTo>
                  <a:pt x="114300" y="3895725"/>
                </a:lnTo>
              </a:path>
            </a:pathLst>
          </a:custGeom>
          <a:ln w="19050">
            <a:solidFill>
              <a:srgbClr val="C00000"/>
            </a:solidFill>
            <a:prstDash val="sysDash"/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58837" y="2215260"/>
            <a:ext cx="8883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2400" b="1" spc="-10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chase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677659" y="2527807"/>
            <a:ext cx="859790" cy="335280"/>
          </a:xfrm>
          <a:custGeom>
            <a:avLst/>
            <a:gdLst/>
            <a:ahLst/>
            <a:cxnLst/>
            <a:rect l="l" t="t" r="r" b="b"/>
            <a:pathLst>
              <a:path w="859790" h="335280">
                <a:moveTo>
                  <a:pt x="177038" y="123951"/>
                </a:moveTo>
                <a:lnTo>
                  <a:pt x="0" y="298322"/>
                </a:lnTo>
                <a:lnTo>
                  <a:pt x="245745" y="335279"/>
                </a:lnTo>
                <a:lnTo>
                  <a:pt x="220475" y="257555"/>
                </a:lnTo>
                <a:lnTo>
                  <a:pt x="197104" y="257555"/>
                </a:lnTo>
                <a:lnTo>
                  <a:pt x="183388" y="215391"/>
                </a:lnTo>
                <a:lnTo>
                  <a:pt x="204531" y="208514"/>
                </a:lnTo>
                <a:lnTo>
                  <a:pt x="177038" y="123951"/>
                </a:lnTo>
                <a:close/>
              </a:path>
              <a:path w="859790" h="335280">
                <a:moveTo>
                  <a:pt x="204531" y="208514"/>
                </a:moveTo>
                <a:lnTo>
                  <a:pt x="183388" y="215391"/>
                </a:lnTo>
                <a:lnTo>
                  <a:pt x="197104" y="257555"/>
                </a:lnTo>
                <a:lnTo>
                  <a:pt x="218241" y="250685"/>
                </a:lnTo>
                <a:lnTo>
                  <a:pt x="204531" y="208514"/>
                </a:lnTo>
                <a:close/>
              </a:path>
              <a:path w="859790" h="335280">
                <a:moveTo>
                  <a:pt x="218241" y="250685"/>
                </a:moveTo>
                <a:lnTo>
                  <a:pt x="197104" y="257555"/>
                </a:lnTo>
                <a:lnTo>
                  <a:pt x="220475" y="257555"/>
                </a:lnTo>
                <a:lnTo>
                  <a:pt x="218241" y="250685"/>
                </a:lnTo>
                <a:close/>
              </a:path>
              <a:path w="859790" h="335280">
                <a:moveTo>
                  <a:pt x="845566" y="0"/>
                </a:moveTo>
                <a:lnTo>
                  <a:pt x="204531" y="208514"/>
                </a:lnTo>
                <a:lnTo>
                  <a:pt x="218241" y="250685"/>
                </a:lnTo>
                <a:lnTo>
                  <a:pt x="859409" y="42290"/>
                </a:lnTo>
                <a:lnTo>
                  <a:pt x="845566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419471" y="3856989"/>
            <a:ext cx="224154" cy="495934"/>
          </a:xfrm>
          <a:custGeom>
            <a:avLst/>
            <a:gdLst/>
            <a:ahLst/>
            <a:cxnLst/>
            <a:rect l="l" t="t" r="r" b="b"/>
            <a:pathLst>
              <a:path w="224154" h="495935">
                <a:moveTo>
                  <a:pt x="0" y="284861"/>
                </a:moveTo>
                <a:lnTo>
                  <a:pt x="28828" y="495935"/>
                </a:lnTo>
                <a:lnTo>
                  <a:pt x="170573" y="355854"/>
                </a:lnTo>
                <a:lnTo>
                  <a:pt x="109981" y="355854"/>
                </a:lnTo>
                <a:lnTo>
                  <a:pt x="49911" y="335407"/>
                </a:lnTo>
                <a:lnTo>
                  <a:pt x="60131" y="305314"/>
                </a:lnTo>
                <a:lnTo>
                  <a:pt x="0" y="284861"/>
                </a:lnTo>
                <a:close/>
              </a:path>
              <a:path w="224154" h="495935">
                <a:moveTo>
                  <a:pt x="60131" y="305314"/>
                </a:moveTo>
                <a:lnTo>
                  <a:pt x="49911" y="335407"/>
                </a:lnTo>
                <a:lnTo>
                  <a:pt x="109981" y="355854"/>
                </a:lnTo>
                <a:lnTo>
                  <a:pt x="120213" y="325750"/>
                </a:lnTo>
                <a:lnTo>
                  <a:pt x="60131" y="305314"/>
                </a:lnTo>
                <a:close/>
              </a:path>
              <a:path w="224154" h="495935">
                <a:moveTo>
                  <a:pt x="120213" y="325750"/>
                </a:moveTo>
                <a:lnTo>
                  <a:pt x="109981" y="355854"/>
                </a:lnTo>
                <a:lnTo>
                  <a:pt x="170573" y="355854"/>
                </a:lnTo>
                <a:lnTo>
                  <a:pt x="180339" y="346202"/>
                </a:lnTo>
                <a:lnTo>
                  <a:pt x="120213" y="325750"/>
                </a:lnTo>
                <a:close/>
              </a:path>
              <a:path w="224154" h="495935">
                <a:moveTo>
                  <a:pt x="163829" y="0"/>
                </a:moveTo>
                <a:lnTo>
                  <a:pt x="60131" y="305314"/>
                </a:lnTo>
                <a:lnTo>
                  <a:pt x="120213" y="325750"/>
                </a:lnTo>
                <a:lnTo>
                  <a:pt x="224027" y="20320"/>
                </a:lnTo>
                <a:lnTo>
                  <a:pt x="16382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81905" y="4418584"/>
            <a:ext cx="1733550" cy="59055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329565" marR="5080" indent="-317500" fontAlgn="auto">
              <a:lnSpc>
                <a:spcPts val="2039"/>
              </a:lnSpc>
              <a:spcBef>
                <a:spcPts val="470"/>
              </a:spcBef>
              <a:spcAft>
                <a:spcPts val="0"/>
              </a:spcAft>
            </a:pPr>
            <a:r>
              <a:rPr b="1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iguana</a:t>
            </a:r>
            <a:r>
              <a:rPr b="1" spc="-105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 </a:t>
            </a:r>
            <a:r>
              <a:rPr b="1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almost  captured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37490" y="2326462"/>
            <a:ext cx="615950" cy="2686050"/>
          </a:xfrm>
          <a:custGeom>
            <a:avLst/>
            <a:gdLst/>
            <a:ahLst/>
            <a:cxnLst/>
            <a:rect l="l" t="t" r="r" b="b"/>
            <a:pathLst>
              <a:path w="615950" h="2686050">
                <a:moveTo>
                  <a:pt x="0" y="2686049"/>
                </a:moveTo>
                <a:lnTo>
                  <a:pt x="615556" y="2686049"/>
                </a:lnTo>
                <a:lnTo>
                  <a:pt x="615556" y="0"/>
                </a:lnTo>
                <a:lnTo>
                  <a:pt x="0" y="0"/>
                </a:lnTo>
                <a:lnTo>
                  <a:pt x="0" y="26860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40952" y="2798673"/>
            <a:ext cx="551433" cy="174561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algn="ctr" fontAlgn="auto">
              <a:lnSpc>
                <a:spcPts val="2140"/>
              </a:lnSpc>
              <a:spcBef>
                <a:spcPts val="0"/>
              </a:spcBef>
              <a:spcAft>
                <a:spcPts val="0"/>
              </a:spcAft>
            </a:pPr>
            <a:r>
              <a:rPr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Bitrate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(bits</a:t>
            </a:r>
            <a:r>
              <a:rPr spc="-9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per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635" algn="ctr" fontAlgn="auto">
              <a:lnSpc>
                <a:spcPts val="2220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second)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88404" y="5744816"/>
            <a:ext cx="5878195" cy="249554"/>
          </a:xfrm>
          <a:custGeom>
            <a:avLst/>
            <a:gdLst/>
            <a:ahLst/>
            <a:cxnLst/>
            <a:rect l="l" t="t" r="r" b="b"/>
            <a:pathLst>
              <a:path w="5878195" h="249554">
                <a:moveTo>
                  <a:pt x="0" y="249301"/>
                </a:moveTo>
                <a:lnTo>
                  <a:pt x="5878195" y="249301"/>
                </a:lnTo>
                <a:lnTo>
                  <a:pt x="5878195" y="0"/>
                </a:lnTo>
                <a:lnTo>
                  <a:pt x="0" y="0"/>
                </a:lnTo>
                <a:lnTo>
                  <a:pt x="0" y="2493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105401" y="2526793"/>
            <a:ext cx="2426335" cy="283845"/>
          </a:xfrm>
          <a:custGeom>
            <a:avLst/>
            <a:gdLst/>
            <a:ahLst/>
            <a:cxnLst/>
            <a:rect l="l" t="t" r="r" b="b"/>
            <a:pathLst>
              <a:path w="2426334" h="283844">
                <a:moveTo>
                  <a:pt x="214122" y="61849"/>
                </a:moveTo>
                <a:lnTo>
                  <a:pt x="0" y="187833"/>
                </a:lnTo>
                <a:lnTo>
                  <a:pt x="229362" y="283591"/>
                </a:lnTo>
                <a:lnTo>
                  <a:pt x="223365" y="196342"/>
                </a:lnTo>
                <a:lnTo>
                  <a:pt x="201040" y="196342"/>
                </a:lnTo>
                <a:lnTo>
                  <a:pt x="197992" y="152019"/>
                </a:lnTo>
                <a:lnTo>
                  <a:pt x="220214" y="150500"/>
                </a:lnTo>
                <a:lnTo>
                  <a:pt x="214122" y="61849"/>
                </a:lnTo>
                <a:close/>
              </a:path>
              <a:path w="2426334" h="283844">
                <a:moveTo>
                  <a:pt x="220214" y="150500"/>
                </a:moveTo>
                <a:lnTo>
                  <a:pt x="197992" y="152019"/>
                </a:lnTo>
                <a:lnTo>
                  <a:pt x="201040" y="196342"/>
                </a:lnTo>
                <a:lnTo>
                  <a:pt x="223261" y="194823"/>
                </a:lnTo>
                <a:lnTo>
                  <a:pt x="220214" y="150500"/>
                </a:lnTo>
                <a:close/>
              </a:path>
              <a:path w="2426334" h="283844">
                <a:moveTo>
                  <a:pt x="223261" y="194823"/>
                </a:moveTo>
                <a:lnTo>
                  <a:pt x="201040" y="196342"/>
                </a:lnTo>
                <a:lnTo>
                  <a:pt x="223365" y="196342"/>
                </a:lnTo>
                <a:lnTo>
                  <a:pt x="223261" y="194823"/>
                </a:lnTo>
                <a:close/>
              </a:path>
              <a:path w="2426334" h="283844">
                <a:moveTo>
                  <a:pt x="2423286" y="0"/>
                </a:moveTo>
                <a:lnTo>
                  <a:pt x="220214" y="150500"/>
                </a:lnTo>
                <a:lnTo>
                  <a:pt x="223261" y="194823"/>
                </a:lnTo>
                <a:lnTo>
                  <a:pt x="2426207" y="44323"/>
                </a:lnTo>
                <a:lnTo>
                  <a:pt x="2423286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92221" y="5761694"/>
            <a:ext cx="107061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r>
              <a:rPr sz="1200" spc="-1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Time</a:t>
            </a:r>
            <a:r>
              <a:rPr sz="1200" spc="-5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(seconds)</a:t>
            </a:r>
            <a:endParaRPr sz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dirty="0">
                <a:ea typeface="+mn-ea"/>
              </a:rPr>
              <a:pPr marL="25400" fontAlgn="auto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</a:pPr>
              <a:t>74</a:t>
            </a:fld>
            <a:endParaRPr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7734690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7216" y="5846013"/>
            <a:ext cx="19621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1200" dirty="0">
                <a:solidFill>
                  <a:srgbClr val="4D4D4D"/>
                </a:solidFill>
                <a:latin typeface="Arial"/>
                <a:ea typeface="+mn-ea"/>
                <a:cs typeface="Arial"/>
              </a:rPr>
              <a:t>27</a:t>
            </a:r>
            <a:endParaRPr sz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-22" y="857251"/>
            <a:ext cx="9144000" cy="546735"/>
          </a:xfrm>
          <a:prstGeom prst="rect">
            <a:avLst/>
          </a:prstGeom>
          <a:solidFill>
            <a:srgbClr val="EAEAEA"/>
          </a:solidFill>
        </p:spPr>
        <p:txBody>
          <a:bodyPr vert="horz" wrap="square" lIns="0" tIns="37465" rIns="0" bIns="0" rtlCol="0">
            <a:spAutoFit/>
          </a:bodyPr>
          <a:lstStyle/>
          <a:p>
            <a:pPr marL="91440">
              <a:spcBef>
                <a:spcPts val="295"/>
              </a:spcBef>
            </a:pPr>
            <a:r>
              <a:rPr spc="-5" dirty="0"/>
              <a:t>Phases </a:t>
            </a:r>
            <a:r>
              <a:rPr dirty="0"/>
              <a:t>of </a:t>
            </a:r>
            <a:r>
              <a:rPr spc="-5" dirty="0"/>
              <a:t>Iguana </a:t>
            </a:r>
            <a:r>
              <a:rPr dirty="0"/>
              <a:t>vs </a:t>
            </a:r>
            <a:r>
              <a:rPr spc="-5" dirty="0"/>
              <a:t>Snakes </a:t>
            </a:r>
            <a:r>
              <a:rPr spc="-10" dirty="0"/>
              <a:t>in</a:t>
            </a:r>
            <a:r>
              <a:rPr spc="-40" dirty="0"/>
              <a:t> </a:t>
            </a:r>
            <a:r>
              <a:rPr spc="-5" dirty="0"/>
              <a:t>Bitrate</a:t>
            </a:r>
          </a:p>
        </p:txBody>
      </p:sp>
      <p:sp>
        <p:nvSpPr>
          <p:cNvPr id="6" name="object 6"/>
          <p:cNvSpPr/>
          <p:nvPr/>
        </p:nvSpPr>
        <p:spPr>
          <a:xfrm>
            <a:off x="367284" y="1584197"/>
            <a:ext cx="7851648" cy="44165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756527" y="1681100"/>
            <a:ext cx="41910" cy="4224655"/>
          </a:xfrm>
          <a:custGeom>
            <a:avLst/>
            <a:gdLst/>
            <a:ahLst/>
            <a:cxnLst/>
            <a:rect l="l" t="t" r="r" b="b"/>
            <a:pathLst>
              <a:path w="41909" h="4224655">
                <a:moveTo>
                  <a:pt x="0" y="0"/>
                </a:moveTo>
                <a:lnTo>
                  <a:pt x="41401" y="4224401"/>
                </a:lnTo>
              </a:path>
            </a:pathLst>
          </a:custGeom>
          <a:ln w="19049">
            <a:solidFill>
              <a:srgbClr val="C00000"/>
            </a:solidFill>
            <a:prstDash val="sysDash"/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56806" y="1727835"/>
            <a:ext cx="1821180" cy="710451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 marR="5080" indent="406400" fontAlgn="auto">
              <a:lnSpc>
                <a:spcPts val="2450"/>
              </a:lnSpc>
              <a:spcBef>
                <a:spcPts val="540"/>
              </a:spcBef>
              <a:spcAft>
                <a:spcPts val="0"/>
              </a:spcAft>
            </a:pPr>
            <a:r>
              <a:rPr sz="2400" b="1" spc="-5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iguana  safe,</a:t>
            </a:r>
            <a:r>
              <a:rPr sz="2400" b="1" spc="-45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"/>
                <a:ea typeface="+mn-ea"/>
                <a:cs typeface="Arial"/>
              </a:rPr>
              <a:t>resting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108825" y="2320036"/>
            <a:ext cx="635000" cy="801370"/>
          </a:xfrm>
          <a:custGeom>
            <a:avLst/>
            <a:gdLst/>
            <a:ahLst/>
            <a:cxnLst/>
            <a:rect l="l" t="t" r="r" b="b"/>
            <a:pathLst>
              <a:path w="635000" h="801369">
                <a:moveTo>
                  <a:pt x="42164" y="592201"/>
                </a:moveTo>
                <a:lnTo>
                  <a:pt x="0" y="800988"/>
                </a:lnTo>
                <a:lnTo>
                  <a:pt x="192277" y="709421"/>
                </a:lnTo>
                <a:lnTo>
                  <a:pt x="174387" y="695451"/>
                </a:lnTo>
                <a:lnTo>
                  <a:pt x="122681" y="695451"/>
                </a:lnTo>
                <a:lnTo>
                  <a:pt x="72644" y="656336"/>
                </a:lnTo>
                <a:lnTo>
                  <a:pt x="92201" y="631274"/>
                </a:lnTo>
                <a:lnTo>
                  <a:pt x="42164" y="592201"/>
                </a:lnTo>
                <a:close/>
              </a:path>
              <a:path w="635000" h="801369">
                <a:moveTo>
                  <a:pt x="92201" y="631274"/>
                </a:moveTo>
                <a:lnTo>
                  <a:pt x="72644" y="656336"/>
                </a:lnTo>
                <a:lnTo>
                  <a:pt x="122681" y="695451"/>
                </a:lnTo>
                <a:lnTo>
                  <a:pt x="142263" y="670366"/>
                </a:lnTo>
                <a:lnTo>
                  <a:pt x="92201" y="631274"/>
                </a:lnTo>
                <a:close/>
              </a:path>
              <a:path w="635000" h="801369">
                <a:moveTo>
                  <a:pt x="142263" y="670366"/>
                </a:moveTo>
                <a:lnTo>
                  <a:pt x="122681" y="695451"/>
                </a:lnTo>
                <a:lnTo>
                  <a:pt x="174387" y="695451"/>
                </a:lnTo>
                <a:lnTo>
                  <a:pt x="142263" y="670366"/>
                </a:lnTo>
                <a:close/>
              </a:path>
              <a:path w="635000" h="801369">
                <a:moveTo>
                  <a:pt x="584834" y="0"/>
                </a:moveTo>
                <a:lnTo>
                  <a:pt x="92201" y="631274"/>
                </a:lnTo>
                <a:lnTo>
                  <a:pt x="142263" y="670366"/>
                </a:lnTo>
                <a:lnTo>
                  <a:pt x="635000" y="39115"/>
                </a:lnTo>
                <a:lnTo>
                  <a:pt x="58483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37490" y="2326462"/>
            <a:ext cx="615950" cy="2686050"/>
          </a:xfrm>
          <a:custGeom>
            <a:avLst/>
            <a:gdLst/>
            <a:ahLst/>
            <a:cxnLst/>
            <a:rect l="l" t="t" r="r" b="b"/>
            <a:pathLst>
              <a:path w="615950" h="2686050">
                <a:moveTo>
                  <a:pt x="0" y="2686049"/>
                </a:moveTo>
                <a:lnTo>
                  <a:pt x="615556" y="2686049"/>
                </a:lnTo>
                <a:lnTo>
                  <a:pt x="615556" y="0"/>
                </a:lnTo>
                <a:lnTo>
                  <a:pt x="0" y="0"/>
                </a:lnTo>
                <a:lnTo>
                  <a:pt x="0" y="26860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0952" y="2798673"/>
            <a:ext cx="551433" cy="174561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algn="ctr" fontAlgn="auto">
              <a:lnSpc>
                <a:spcPts val="2140"/>
              </a:lnSpc>
              <a:spcBef>
                <a:spcPts val="0"/>
              </a:spcBef>
              <a:spcAft>
                <a:spcPts val="0"/>
              </a:spcAft>
            </a:pPr>
            <a:r>
              <a:rPr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Bitrate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(bits</a:t>
            </a:r>
            <a:r>
              <a:rPr spc="-9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per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635" algn="ctr" fontAlgn="auto">
              <a:lnSpc>
                <a:spcPts val="2220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second)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99504" y="5754338"/>
            <a:ext cx="6919595" cy="247015"/>
          </a:xfrm>
          <a:custGeom>
            <a:avLst/>
            <a:gdLst/>
            <a:ahLst/>
            <a:cxnLst/>
            <a:rect l="l" t="t" r="r" b="b"/>
            <a:pathLst>
              <a:path w="6919595" h="247014">
                <a:moveTo>
                  <a:pt x="6919214" y="246411"/>
                </a:moveTo>
                <a:lnTo>
                  <a:pt x="6919214" y="0"/>
                </a:lnTo>
                <a:lnTo>
                  <a:pt x="0" y="0"/>
                </a:lnTo>
                <a:lnTo>
                  <a:pt x="0" y="246411"/>
                </a:lnTo>
                <a:lnTo>
                  <a:pt x="6919214" y="2464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373628" y="5735371"/>
            <a:ext cx="1771014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pc="-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Time</a:t>
            </a:r>
            <a:r>
              <a:rPr spc="-6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(seconds)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951792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9916" y="5873150"/>
            <a:ext cx="170815" cy="17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fontAlgn="auto">
              <a:lnSpc>
                <a:spcPts val="1325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4D4D4D"/>
                </a:solidFill>
                <a:latin typeface="Arial"/>
                <a:ea typeface="+mn-ea"/>
                <a:cs typeface="Arial"/>
              </a:rPr>
              <a:t>28</a:t>
            </a:r>
            <a:endParaRPr sz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2043" y="2922270"/>
            <a:ext cx="4770120" cy="27752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5348" y="1712977"/>
            <a:ext cx="7219950" cy="928369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2700" marR="5080" fontAlgn="auto">
              <a:lnSpc>
                <a:spcPts val="3260"/>
              </a:lnSpc>
              <a:spcBef>
                <a:spcPts val="695"/>
              </a:spcBef>
              <a:spcAft>
                <a:spcPts val="0"/>
              </a:spcAft>
            </a:pPr>
            <a:r>
              <a:rPr sz="32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Different </a:t>
            </a:r>
            <a:r>
              <a:rPr sz="32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video </a:t>
            </a:r>
            <a:r>
              <a:rPr sz="32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seconds </a:t>
            </a:r>
            <a:r>
              <a:rPr sz="32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require</a:t>
            </a:r>
            <a:r>
              <a:rPr sz="3200" spc="-8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32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different  amount </a:t>
            </a:r>
            <a:r>
              <a:rPr sz="32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of bytes to</a:t>
            </a:r>
            <a:r>
              <a:rPr sz="3200" spc="-6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32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encode</a:t>
            </a:r>
            <a:endParaRPr sz="3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54955" y="4126002"/>
            <a:ext cx="3722243" cy="15703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9294" y="2923115"/>
            <a:ext cx="459105" cy="3077845"/>
          </a:xfrm>
          <a:custGeom>
            <a:avLst/>
            <a:gdLst/>
            <a:ahLst/>
            <a:cxnLst/>
            <a:rect l="l" t="t" r="r" b="b"/>
            <a:pathLst>
              <a:path w="459105" h="3077845">
                <a:moveTo>
                  <a:pt x="458584" y="3077635"/>
                </a:moveTo>
                <a:lnTo>
                  <a:pt x="458584" y="0"/>
                </a:lnTo>
                <a:lnTo>
                  <a:pt x="0" y="0"/>
                </a:lnTo>
                <a:lnTo>
                  <a:pt x="0" y="3077635"/>
                </a:lnTo>
                <a:lnTo>
                  <a:pt x="458584" y="30776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2870" y="3356020"/>
            <a:ext cx="410369" cy="224091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fontAlgn="auto">
              <a:lnSpc>
                <a:spcPts val="3190"/>
              </a:lnSpc>
              <a:spcBef>
                <a:spcPts val="0"/>
              </a:spcBef>
              <a:spcAft>
                <a:spcPts val="0"/>
              </a:spcAft>
            </a:pPr>
            <a:r>
              <a:rPr sz="28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Bitrate</a:t>
            </a:r>
            <a:r>
              <a:rPr sz="2800" spc="-6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8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(bytes)</a:t>
            </a:r>
            <a:endParaRPr sz="2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57885" y="5566127"/>
            <a:ext cx="4563110" cy="434975"/>
          </a:xfrm>
          <a:custGeom>
            <a:avLst/>
            <a:gdLst/>
            <a:ahLst/>
            <a:cxnLst/>
            <a:rect l="l" t="t" r="r" b="b"/>
            <a:pathLst>
              <a:path w="4563110" h="434975">
                <a:moveTo>
                  <a:pt x="4562729" y="434621"/>
                </a:moveTo>
                <a:lnTo>
                  <a:pt x="4562729" y="0"/>
                </a:lnTo>
                <a:lnTo>
                  <a:pt x="0" y="0"/>
                </a:lnTo>
                <a:lnTo>
                  <a:pt x="0" y="434621"/>
                </a:lnTo>
                <a:lnTo>
                  <a:pt x="4562729" y="4346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05534" y="5527192"/>
            <a:ext cx="24657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fontAlgn="auto">
              <a:spcBef>
                <a:spcPts val="95"/>
              </a:spcBef>
              <a:spcAft>
                <a:spcPts val="0"/>
              </a:spcAft>
            </a:pPr>
            <a:r>
              <a:rPr sz="2800" spc="-3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Time</a:t>
            </a:r>
            <a:r>
              <a:rPr sz="2800" spc="-6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8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(seconds)</a:t>
            </a:r>
            <a:endParaRPr sz="2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54954" y="3150261"/>
            <a:ext cx="2559050" cy="769441"/>
          </a:xfrm>
          <a:prstGeom prst="rect">
            <a:avLst/>
          </a:prstGeom>
          <a:solidFill>
            <a:srgbClr val="B1B1B1"/>
          </a:solidFill>
          <a:ln w="25400">
            <a:solidFill>
              <a:srgbClr val="D4D4D4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 fontAlgn="auto">
              <a:lnSpc>
                <a:spcPts val="2895"/>
              </a:lnSpc>
              <a:spcBef>
                <a:spcPts val="0"/>
              </a:spcBef>
              <a:spcAft>
                <a:spcPts val="0"/>
              </a:spcAft>
            </a:pPr>
            <a:r>
              <a:rPr sz="28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Iguana</a:t>
            </a:r>
            <a:r>
              <a:rPr sz="2800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8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vs.</a:t>
            </a:r>
            <a:endParaRPr sz="2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905" algn="ctr" fontAlgn="auto">
              <a:lnSpc>
                <a:spcPts val="3110"/>
              </a:lnSpc>
              <a:spcBef>
                <a:spcPts val="0"/>
              </a:spcBef>
              <a:spcAft>
                <a:spcPts val="0"/>
              </a:spcAft>
            </a:pPr>
            <a:r>
              <a:rPr sz="28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Snakes</a:t>
            </a:r>
            <a:r>
              <a:rPr sz="2800" spc="-1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8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VBR</a:t>
            </a:r>
            <a:endParaRPr sz="2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869179" y="3549395"/>
            <a:ext cx="491490" cy="224154"/>
          </a:xfrm>
          <a:custGeom>
            <a:avLst/>
            <a:gdLst/>
            <a:ahLst/>
            <a:cxnLst/>
            <a:rect l="l" t="t" r="r" b="b"/>
            <a:pathLst>
              <a:path w="491489" h="224155">
                <a:moveTo>
                  <a:pt x="90678" y="99187"/>
                </a:moveTo>
                <a:lnTo>
                  <a:pt x="81661" y="100330"/>
                </a:lnTo>
                <a:lnTo>
                  <a:pt x="76708" y="106426"/>
                </a:lnTo>
                <a:lnTo>
                  <a:pt x="0" y="203454"/>
                </a:lnTo>
                <a:lnTo>
                  <a:pt x="122174" y="222631"/>
                </a:lnTo>
                <a:lnTo>
                  <a:pt x="130048" y="223774"/>
                </a:lnTo>
                <a:lnTo>
                  <a:pt x="137287" y="218440"/>
                </a:lnTo>
                <a:lnTo>
                  <a:pt x="138557" y="210693"/>
                </a:lnTo>
                <a:lnTo>
                  <a:pt x="139165" y="206502"/>
                </a:lnTo>
                <a:lnTo>
                  <a:pt x="31496" y="206502"/>
                </a:lnTo>
                <a:lnTo>
                  <a:pt x="21082" y="179831"/>
                </a:lnTo>
                <a:lnTo>
                  <a:pt x="70469" y="160503"/>
                </a:lnTo>
                <a:lnTo>
                  <a:pt x="99187" y="124206"/>
                </a:lnTo>
                <a:lnTo>
                  <a:pt x="104012" y="117983"/>
                </a:lnTo>
                <a:lnTo>
                  <a:pt x="102997" y="108966"/>
                </a:lnTo>
                <a:lnTo>
                  <a:pt x="96774" y="104140"/>
                </a:lnTo>
                <a:lnTo>
                  <a:pt x="90678" y="99187"/>
                </a:lnTo>
                <a:close/>
              </a:path>
              <a:path w="491489" h="224155">
                <a:moveTo>
                  <a:pt x="70469" y="160503"/>
                </a:moveTo>
                <a:lnTo>
                  <a:pt x="21082" y="179831"/>
                </a:lnTo>
                <a:lnTo>
                  <a:pt x="31496" y="206502"/>
                </a:lnTo>
                <a:lnTo>
                  <a:pt x="42853" y="202056"/>
                </a:lnTo>
                <a:lnTo>
                  <a:pt x="37592" y="202056"/>
                </a:lnTo>
                <a:lnTo>
                  <a:pt x="28575" y="179070"/>
                </a:lnTo>
                <a:lnTo>
                  <a:pt x="55779" y="179070"/>
                </a:lnTo>
                <a:lnTo>
                  <a:pt x="70469" y="160503"/>
                </a:lnTo>
                <a:close/>
              </a:path>
              <a:path w="491489" h="224155">
                <a:moveTo>
                  <a:pt x="80832" y="187192"/>
                </a:moveTo>
                <a:lnTo>
                  <a:pt x="31496" y="206502"/>
                </a:lnTo>
                <a:lnTo>
                  <a:pt x="139165" y="206502"/>
                </a:lnTo>
                <a:lnTo>
                  <a:pt x="139700" y="202819"/>
                </a:lnTo>
                <a:lnTo>
                  <a:pt x="134366" y="195580"/>
                </a:lnTo>
                <a:lnTo>
                  <a:pt x="80832" y="187192"/>
                </a:lnTo>
                <a:close/>
              </a:path>
              <a:path w="491489" h="224155">
                <a:moveTo>
                  <a:pt x="28575" y="179070"/>
                </a:moveTo>
                <a:lnTo>
                  <a:pt x="37592" y="202056"/>
                </a:lnTo>
                <a:lnTo>
                  <a:pt x="52799" y="182835"/>
                </a:lnTo>
                <a:lnTo>
                  <a:pt x="28575" y="179070"/>
                </a:lnTo>
                <a:close/>
              </a:path>
              <a:path w="491489" h="224155">
                <a:moveTo>
                  <a:pt x="52799" y="182835"/>
                </a:moveTo>
                <a:lnTo>
                  <a:pt x="37592" y="202056"/>
                </a:lnTo>
                <a:lnTo>
                  <a:pt x="42853" y="202056"/>
                </a:lnTo>
                <a:lnTo>
                  <a:pt x="80832" y="187192"/>
                </a:lnTo>
                <a:lnTo>
                  <a:pt x="52799" y="182835"/>
                </a:lnTo>
                <a:close/>
              </a:path>
              <a:path w="491489" h="224155">
                <a:moveTo>
                  <a:pt x="480568" y="0"/>
                </a:moveTo>
                <a:lnTo>
                  <a:pt x="70469" y="160503"/>
                </a:lnTo>
                <a:lnTo>
                  <a:pt x="52799" y="182835"/>
                </a:lnTo>
                <a:lnTo>
                  <a:pt x="80832" y="187192"/>
                </a:lnTo>
                <a:lnTo>
                  <a:pt x="490982" y="26670"/>
                </a:lnTo>
                <a:lnTo>
                  <a:pt x="480568" y="0"/>
                </a:lnTo>
                <a:close/>
              </a:path>
              <a:path w="491489" h="224155">
                <a:moveTo>
                  <a:pt x="55779" y="179070"/>
                </a:moveTo>
                <a:lnTo>
                  <a:pt x="28575" y="179070"/>
                </a:lnTo>
                <a:lnTo>
                  <a:pt x="52799" y="182835"/>
                </a:lnTo>
                <a:lnTo>
                  <a:pt x="55779" y="1790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-22" y="857251"/>
            <a:ext cx="9144000" cy="546735"/>
          </a:xfrm>
          <a:prstGeom prst="rect">
            <a:avLst/>
          </a:prstGeom>
          <a:solidFill>
            <a:srgbClr val="EAEAEA"/>
          </a:solidFill>
        </p:spPr>
        <p:txBody>
          <a:bodyPr vert="horz" wrap="square" lIns="0" tIns="37465" rIns="0" bIns="0" rtlCol="0">
            <a:spAutoFit/>
          </a:bodyPr>
          <a:lstStyle/>
          <a:p>
            <a:pPr marL="91440">
              <a:spcBef>
                <a:spcPts val="295"/>
              </a:spcBef>
            </a:pPr>
            <a:r>
              <a:rPr spc="-5" dirty="0"/>
              <a:t>Variable bit rate</a:t>
            </a:r>
            <a:r>
              <a:rPr spc="-20" dirty="0"/>
              <a:t> </a:t>
            </a:r>
            <a:r>
              <a:rPr spc="-5" dirty="0"/>
              <a:t>encoding</a:t>
            </a:r>
          </a:p>
        </p:txBody>
      </p:sp>
    </p:spTree>
    <p:extLst>
      <p:ext uri="{BB962C8B-B14F-4D97-AF65-F5344CB8AC3E}">
        <p14:creationId xmlns:p14="http://schemas.microsoft.com/office/powerpoint/2010/main" val="130450083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7216" y="5846013"/>
            <a:ext cx="19621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1200" dirty="0">
                <a:solidFill>
                  <a:srgbClr val="4D4D4D"/>
                </a:solidFill>
                <a:latin typeface="Arial"/>
                <a:ea typeface="+mn-ea"/>
                <a:cs typeface="Arial"/>
              </a:rPr>
              <a:t>29</a:t>
            </a:r>
            <a:endParaRPr sz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56047" y="2221992"/>
            <a:ext cx="3169285" cy="25154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1115" algn="ctr" fontAlgn="auto">
              <a:spcBef>
                <a:spcPts val="95"/>
              </a:spcBef>
              <a:spcAft>
                <a:spcPts val="0"/>
              </a:spcAft>
            </a:pP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Die</a:t>
            </a:r>
            <a:r>
              <a:rPr sz="1600" b="1" spc="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Hard</a:t>
            </a:r>
            <a:endParaRPr sz="16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fontAlgn="auto">
              <a:spcBef>
                <a:spcPts val="10"/>
              </a:spcBef>
              <a:spcAft>
                <a:spcPts val="0"/>
              </a:spcAft>
            </a:pPr>
            <a:endParaRPr sz="260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370205" fontAlgn="auto">
              <a:spcBef>
                <a:spcPts val="0"/>
              </a:spcBef>
              <a:spcAft>
                <a:spcPts val="0"/>
              </a:spcAft>
            </a:pP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Pulp</a:t>
            </a:r>
            <a:r>
              <a:rPr sz="16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Fiction</a:t>
            </a:r>
            <a:endParaRPr sz="16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fontAlgn="auto">
              <a:spcBef>
                <a:spcPts val="20"/>
              </a:spcBef>
              <a:spcAft>
                <a:spcPts val="0"/>
              </a:spcAft>
            </a:pPr>
            <a:endParaRPr sz="150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1899285" algn="ctr" fontAlgn="auto">
              <a:spcBef>
                <a:spcPts val="0"/>
              </a:spcBef>
              <a:spcAft>
                <a:spcPts val="0"/>
              </a:spcAft>
            </a:pPr>
            <a:r>
              <a:rPr sz="1600" b="1" spc="-5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</a:t>
            </a: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rmageddon</a:t>
            </a:r>
            <a:endParaRPr sz="16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spcBef>
                <a:spcPts val="384"/>
              </a:spcBef>
              <a:spcAft>
                <a:spcPts val="0"/>
              </a:spcAft>
            </a:pP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12 </a:t>
            </a:r>
            <a:r>
              <a:rPr sz="1600" b="1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Monkeys</a:t>
            </a:r>
            <a:endParaRPr sz="16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994535" algn="ctr" fontAlgn="auto">
              <a:spcBef>
                <a:spcPts val="955"/>
              </a:spcBef>
              <a:spcAft>
                <a:spcPts val="0"/>
              </a:spcAft>
            </a:pP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Die Hard</a:t>
            </a:r>
            <a:r>
              <a:rPr sz="1600" b="1" spc="-3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II</a:t>
            </a:r>
            <a:endParaRPr sz="16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fontAlgn="auto">
              <a:spcBef>
                <a:spcPts val="40"/>
              </a:spcBef>
              <a:spcAft>
                <a:spcPts val="0"/>
              </a:spcAft>
            </a:pPr>
            <a:endParaRPr sz="140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429259" fontAlgn="auto">
              <a:spcBef>
                <a:spcPts val="0"/>
              </a:spcBef>
              <a:spcAft>
                <a:spcPts val="0"/>
              </a:spcAft>
            </a:pPr>
            <a:r>
              <a:rPr sz="1600" b="1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The </a:t>
            </a: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Fifth</a:t>
            </a:r>
            <a:r>
              <a:rPr sz="1600" b="1" spc="3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6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Element</a:t>
            </a:r>
            <a:endParaRPr sz="16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516879" y="2854693"/>
            <a:ext cx="250456" cy="2504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90564" y="2255253"/>
            <a:ext cx="250456" cy="2504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929755" y="3339198"/>
            <a:ext cx="250456" cy="2504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171313" y="3609073"/>
            <a:ext cx="250456" cy="2504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601208" y="4426318"/>
            <a:ext cx="250456" cy="2504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180198" y="4001376"/>
            <a:ext cx="250456" cy="2504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208021" y="2355342"/>
            <a:ext cx="3086735" cy="551815"/>
          </a:xfrm>
          <a:custGeom>
            <a:avLst/>
            <a:gdLst/>
            <a:ahLst/>
            <a:cxnLst/>
            <a:rect l="l" t="t" r="r" b="b"/>
            <a:pathLst>
              <a:path w="3086735" h="551814">
                <a:moveTo>
                  <a:pt x="139065" y="400812"/>
                </a:moveTo>
                <a:lnTo>
                  <a:pt x="0" y="499364"/>
                </a:lnTo>
                <a:lnTo>
                  <a:pt x="162179" y="551434"/>
                </a:lnTo>
                <a:lnTo>
                  <a:pt x="155065" y="505079"/>
                </a:lnTo>
                <a:lnTo>
                  <a:pt x="129413" y="505079"/>
                </a:lnTo>
                <a:lnTo>
                  <a:pt x="121666" y="454914"/>
                </a:lnTo>
                <a:lnTo>
                  <a:pt x="146772" y="451036"/>
                </a:lnTo>
                <a:lnTo>
                  <a:pt x="139065" y="400812"/>
                </a:lnTo>
                <a:close/>
              </a:path>
              <a:path w="3086735" h="551814">
                <a:moveTo>
                  <a:pt x="146772" y="451036"/>
                </a:moveTo>
                <a:lnTo>
                  <a:pt x="121666" y="454914"/>
                </a:lnTo>
                <a:lnTo>
                  <a:pt x="129413" y="505079"/>
                </a:lnTo>
                <a:lnTo>
                  <a:pt x="154481" y="501271"/>
                </a:lnTo>
                <a:lnTo>
                  <a:pt x="146772" y="451036"/>
                </a:lnTo>
                <a:close/>
              </a:path>
              <a:path w="3086735" h="551814">
                <a:moveTo>
                  <a:pt x="154481" y="501271"/>
                </a:moveTo>
                <a:lnTo>
                  <a:pt x="129413" y="505079"/>
                </a:lnTo>
                <a:lnTo>
                  <a:pt x="155065" y="505079"/>
                </a:lnTo>
                <a:lnTo>
                  <a:pt x="154481" y="501271"/>
                </a:lnTo>
                <a:close/>
              </a:path>
              <a:path w="3086735" h="551814">
                <a:moveTo>
                  <a:pt x="171831" y="447167"/>
                </a:moveTo>
                <a:lnTo>
                  <a:pt x="146772" y="451036"/>
                </a:lnTo>
                <a:lnTo>
                  <a:pt x="154481" y="501271"/>
                </a:lnTo>
                <a:lnTo>
                  <a:pt x="179578" y="497459"/>
                </a:lnTo>
                <a:lnTo>
                  <a:pt x="171831" y="447167"/>
                </a:lnTo>
                <a:close/>
              </a:path>
              <a:path w="3086735" h="551814">
                <a:moveTo>
                  <a:pt x="272288" y="431800"/>
                </a:moveTo>
                <a:lnTo>
                  <a:pt x="222122" y="439420"/>
                </a:lnTo>
                <a:lnTo>
                  <a:pt x="229743" y="489712"/>
                </a:lnTo>
                <a:lnTo>
                  <a:pt x="280034" y="481965"/>
                </a:lnTo>
                <a:lnTo>
                  <a:pt x="272288" y="431800"/>
                </a:lnTo>
                <a:close/>
              </a:path>
              <a:path w="3086735" h="551814">
                <a:moveTo>
                  <a:pt x="372744" y="416306"/>
                </a:moveTo>
                <a:lnTo>
                  <a:pt x="322453" y="424053"/>
                </a:lnTo>
                <a:lnTo>
                  <a:pt x="330200" y="474218"/>
                </a:lnTo>
                <a:lnTo>
                  <a:pt x="380492" y="466471"/>
                </a:lnTo>
                <a:lnTo>
                  <a:pt x="372744" y="416306"/>
                </a:lnTo>
                <a:close/>
              </a:path>
              <a:path w="3086735" h="551814">
                <a:moveTo>
                  <a:pt x="473075" y="400812"/>
                </a:moveTo>
                <a:lnTo>
                  <a:pt x="422909" y="408559"/>
                </a:lnTo>
                <a:lnTo>
                  <a:pt x="430656" y="458724"/>
                </a:lnTo>
                <a:lnTo>
                  <a:pt x="480821" y="451104"/>
                </a:lnTo>
                <a:lnTo>
                  <a:pt x="473075" y="400812"/>
                </a:lnTo>
                <a:close/>
              </a:path>
              <a:path w="3086735" h="551814">
                <a:moveTo>
                  <a:pt x="573532" y="385445"/>
                </a:moveTo>
                <a:lnTo>
                  <a:pt x="523367" y="393065"/>
                </a:lnTo>
                <a:lnTo>
                  <a:pt x="531114" y="443357"/>
                </a:lnTo>
                <a:lnTo>
                  <a:pt x="581279" y="435610"/>
                </a:lnTo>
                <a:lnTo>
                  <a:pt x="573532" y="385445"/>
                </a:lnTo>
                <a:close/>
              </a:path>
              <a:path w="3086735" h="551814">
                <a:moveTo>
                  <a:pt x="673989" y="369950"/>
                </a:moveTo>
                <a:lnTo>
                  <a:pt x="623696" y="377698"/>
                </a:lnTo>
                <a:lnTo>
                  <a:pt x="631444" y="427863"/>
                </a:lnTo>
                <a:lnTo>
                  <a:pt x="681735" y="420116"/>
                </a:lnTo>
                <a:lnTo>
                  <a:pt x="673989" y="369950"/>
                </a:lnTo>
                <a:close/>
              </a:path>
              <a:path w="3086735" h="551814">
                <a:moveTo>
                  <a:pt x="774319" y="354457"/>
                </a:moveTo>
                <a:lnTo>
                  <a:pt x="724154" y="362204"/>
                </a:lnTo>
                <a:lnTo>
                  <a:pt x="731901" y="412496"/>
                </a:lnTo>
                <a:lnTo>
                  <a:pt x="782066" y="404749"/>
                </a:lnTo>
                <a:lnTo>
                  <a:pt x="774319" y="354457"/>
                </a:lnTo>
                <a:close/>
              </a:path>
              <a:path w="3086735" h="551814">
                <a:moveTo>
                  <a:pt x="874776" y="339090"/>
                </a:moveTo>
                <a:lnTo>
                  <a:pt x="824610" y="346837"/>
                </a:lnTo>
                <a:lnTo>
                  <a:pt x="832357" y="397002"/>
                </a:lnTo>
                <a:lnTo>
                  <a:pt x="882522" y="389255"/>
                </a:lnTo>
                <a:lnTo>
                  <a:pt x="874776" y="339090"/>
                </a:lnTo>
                <a:close/>
              </a:path>
              <a:path w="3086735" h="551814">
                <a:moveTo>
                  <a:pt x="975232" y="323596"/>
                </a:moveTo>
                <a:lnTo>
                  <a:pt x="925068" y="331343"/>
                </a:lnTo>
                <a:lnTo>
                  <a:pt x="932688" y="381508"/>
                </a:lnTo>
                <a:lnTo>
                  <a:pt x="982980" y="373888"/>
                </a:lnTo>
                <a:lnTo>
                  <a:pt x="975232" y="323596"/>
                </a:lnTo>
                <a:close/>
              </a:path>
              <a:path w="3086735" h="551814">
                <a:moveTo>
                  <a:pt x="1075690" y="308229"/>
                </a:moveTo>
                <a:lnTo>
                  <a:pt x="1025397" y="315849"/>
                </a:lnTo>
                <a:lnTo>
                  <a:pt x="1033144" y="366141"/>
                </a:lnTo>
                <a:lnTo>
                  <a:pt x="1083309" y="358394"/>
                </a:lnTo>
                <a:lnTo>
                  <a:pt x="1075690" y="308229"/>
                </a:lnTo>
                <a:close/>
              </a:path>
              <a:path w="3086735" h="551814">
                <a:moveTo>
                  <a:pt x="1176020" y="292735"/>
                </a:moveTo>
                <a:lnTo>
                  <a:pt x="1125855" y="300482"/>
                </a:lnTo>
                <a:lnTo>
                  <a:pt x="1133602" y="350647"/>
                </a:lnTo>
                <a:lnTo>
                  <a:pt x="1183767" y="342900"/>
                </a:lnTo>
                <a:lnTo>
                  <a:pt x="1176020" y="292735"/>
                </a:lnTo>
                <a:close/>
              </a:path>
              <a:path w="3086735" h="551814">
                <a:moveTo>
                  <a:pt x="1276477" y="277241"/>
                </a:moveTo>
                <a:lnTo>
                  <a:pt x="1226312" y="284988"/>
                </a:lnTo>
                <a:lnTo>
                  <a:pt x="1233932" y="335153"/>
                </a:lnTo>
                <a:lnTo>
                  <a:pt x="1284224" y="327533"/>
                </a:lnTo>
                <a:lnTo>
                  <a:pt x="1276477" y="277241"/>
                </a:lnTo>
                <a:close/>
              </a:path>
              <a:path w="3086735" h="551814">
                <a:moveTo>
                  <a:pt x="1376933" y="261874"/>
                </a:moveTo>
                <a:lnTo>
                  <a:pt x="1326642" y="269494"/>
                </a:lnTo>
                <a:lnTo>
                  <a:pt x="1334389" y="319786"/>
                </a:lnTo>
                <a:lnTo>
                  <a:pt x="1384554" y="312038"/>
                </a:lnTo>
                <a:lnTo>
                  <a:pt x="1376933" y="261874"/>
                </a:lnTo>
                <a:close/>
              </a:path>
              <a:path w="3086735" h="551814">
                <a:moveTo>
                  <a:pt x="1477264" y="246380"/>
                </a:moveTo>
                <a:lnTo>
                  <a:pt x="1427099" y="254127"/>
                </a:lnTo>
                <a:lnTo>
                  <a:pt x="1434845" y="304292"/>
                </a:lnTo>
                <a:lnTo>
                  <a:pt x="1485010" y="296545"/>
                </a:lnTo>
                <a:lnTo>
                  <a:pt x="1477264" y="246380"/>
                </a:lnTo>
                <a:close/>
              </a:path>
              <a:path w="3086735" h="551814">
                <a:moveTo>
                  <a:pt x="1577720" y="230886"/>
                </a:moveTo>
                <a:lnTo>
                  <a:pt x="1527556" y="238633"/>
                </a:lnTo>
                <a:lnTo>
                  <a:pt x="1535303" y="288925"/>
                </a:lnTo>
                <a:lnTo>
                  <a:pt x="1585468" y="281178"/>
                </a:lnTo>
                <a:lnTo>
                  <a:pt x="1577720" y="230886"/>
                </a:lnTo>
                <a:close/>
              </a:path>
              <a:path w="3086735" h="551814">
                <a:moveTo>
                  <a:pt x="1678178" y="215519"/>
                </a:moveTo>
                <a:lnTo>
                  <a:pt x="1627885" y="223266"/>
                </a:lnTo>
                <a:lnTo>
                  <a:pt x="1635633" y="273431"/>
                </a:lnTo>
                <a:lnTo>
                  <a:pt x="1685925" y="265684"/>
                </a:lnTo>
                <a:lnTo>
                  <a:pt x="1678178" y="215519"/>
                </a:lnTo>
                <a:close/>
              </a:path>
              <a:path w="3086735" h="551814">
                <a:moveTo>
                  <a:pt x="1778508" y="200025"/>
                </a:moveTo>
                <a:lnTo>
                  <a:pt x="1728343" y="207772"/>
                </a:lnTo>
                <a:lnTo>
                  <a:pt x="1736090" y="257937"/>
                </a:lnTo>
                <a:lnTo>
                  <a:pt x="1786255" y="250190"/>
                </a:lnTo>
                <a:lnTo>
                  <a:pt x="1778508" y="200025"/>
                </a:lnTo>
                <a:close/>
              </a:path>
              <a:path w="3086735" h="551814">
                <a:moveTo>
                  <a:pt x="1878965" y="184531"/>
                </a:moveTo>
                <a:lnTo>
                  <a:pt x="1828800" y="192278"/>
                </a:lnTo>
                <a:lnTo>
                  <a:pt x="1836546" y="242570"/>
                </a:lnTo>
                <a:lnTo>
                  <a:pt x="1886712" y="234823"/>
                </a:lnTo>
                <a:lnTo>
                  <a:pt x="1878965" y="184531"/>
                </a:lnTo>
                <a:close/>
              </a:path>
              <a:path w="3086735" h="551814">
                <a:moveTo>
                  <a:pt x="1979421" y="169163"/>
                </a:moveTo>
                <a:lnTo>
                  <a:pt x="1929257" y="176911"/>
                </a:lnTo>
                <a:lnTo>
                  <a:pt x="1936877" y="227075"/>
                </a:lnTo>
                <a:lnTo>
                  <a:pt x="1987169" y="219329"/>
                </a:lnTo>
                <a:lnTo>
                  <a:pt x="1979421" y="169163"/>
                </a:lnTo>
                <a:close/>
              </a:path>
              <a:path w="3086735" h="551814">
                <a:moveTo>
                  <a:pt x="2079879" y="153670"/>
                </a:moveTo>
                <a:lnTo>
                  <a:pt x="2029587" y="161417"/>
                </a:lnTo>
                <a:lnTo>
                  <a:pt x="2037333" y="211582"/>
                </a:lnTo>
                <a:lnTo>
                  <a:pt x="2087499" y="203962"/>
                </a:lnTo>
                <a:lnTo>
                  <a:pt x="2079879" y="153670"/>
                </a:lnTo>
                <a:close/>
              </a:path>
              <a:path w="3086735" h="551814">
                <a:moveTo>
                  <a:pt x="2180209" y="138303"/>
                </a:moveTo>
                <a:lnTo>
                  <a:pt x="2130044" y="145923"/>
                </a:lnTo>
                <a:lnTo>
                  <a:pt x="2137791" y="196215"/>
                </a:lnTo>
                <a:lnTo>
                  <a:pt x="2187956" y="188468"/>
                </a:lnTo>
                <a:lnTo>
                  <a:pt x="2180209" y="138303"/>
                </a:lnTo>
                <a:close/>
              </a:path>
              <a:path w="3086735" h="551814">
                <a:moveTo>
                  <a:pt x="2280666" y="122809"/>
                </a:moveTo>
                <a:lnTo>
                  <a:pt x="2230501" y="130556"/>
                </a:lnTo>
                <a:lnTo>
                  <a:pt x="2238121" y="180721"/>
                </a:lnTo>
                <a:lnTo>
                  <a:pt x="2288413" y="172974"/>
                </a:lnTo>
                <a:lnTo>
                  <a:pt x="2280666" y="122809"/>
                </a:lnTo>
                <a:close/>
              </a:path>
              <a:path w="3086735" h="551814">
                <a:moveTo>
                  <a:pt x="2381122" y="107315"/>
                </a:moveTo>
                <a:lnTo>
                  <a:pt x="2330831" y="115062"/>
                </a:lnTo>
                <a:lnTo>
                  <a:pt x="2338578" y="165354"/>
                </a:lnTo>
                <a:lnTo>
                  <a:pt x="2388743" y="157607"/>
                </a:lnTo>
                <a:lnTo>
                  <a:pt x="2381122" y="107315"/>
                </a:lnTo>
                <a:close/>
              </a:path>
              <a:path w="3086735" h="551814">
                <a:moveTo>
                  <a:pt x="2481453" y="91948"/>
                </a:moveTo>
                <a:lnTo>
                  <a:pt x="2431288" y="99695"/>
                </a:lnTo>
                <a:lnTo>
                  <a:pt x="2439035" y="149860"/>
                </a:lnTo>
                <a:lnTo>
                  <a:pt x="2489200" y="142112"/>
                </a:lnTo>
                <a:lnTo>
                  <a:pt x="2481453" y="91948"/>
                </a:lnTo>
                <a:close/>
              </a:path>
              <a:path w="3086735" h="551814">
                <a:moveTo>
                  <a:pt x="2581910" y="76454"/>
                </a:moveTo>
                <a:lnTo>
                  <a:pt x="2531745" y="84200"/>
                </a:lnTo>
                <a:lnTo>
                  <a:pt x="2539492" y="134366"/>
                </a:lnTo>
                <a:lnTo>
                  <a:pt x="2589657" y="126619"/>
                </a:lnTo>
                <a:lnTo>
                  <a:pt x="2581910" y="76454"/>
                </a:lnTo>
                <a:close/>
              </a:path>
              <a:path w="3086735" h="551814">
                <a:moveTo>
                  <a:pt x="2682367" y="60960"/>
                </a:moveTo>
                <a:lnTo>
                  <a:pt x="2632075" y="68707"/>
                </a:lnTo>
                <a:lnTo>
                  <a:pt x="2639822" y="118999"/>
                </a:lnTo>
                <a:lnTo>
                  <a:pt x="2690114" y="111252"/>
                </a:lnTo>
                <a:lnTo>
                  <a:pt x="2682367" y="60960"/>
                </a:lnTo>
                <a:close/>
              </a:path>
              <a:path w="3086735" h="551814">
                <a:moveTo>
                  <a:pt x="2782697" y="45593"/>
                </a:moveTo>
                <a:lnTo>
                  <a:pt x="2732532" y="53340"/>
                </a:lnTo>
                <a:lnTo>
                  <a:pt x="2740279" y="103505"/>
                </a:lnTo>
                <a:lnTo>
                  <a:pt x="2790444" y="95758"/>
                </a:lnTo>
                <a:lnTo>
                  <a:pt x="2782697" y="45593"/>
                </a:lnTo>
                <a:close/>
              </a:path>
              <a:path w="3086735" h="551814">
                <a:moveTo>
                  <a:pt x="2883154" y="30099"/>
                </a:moveTo>
                <a:lnTo>
                  <a:pt x="2832989" y="37846"/>
                </a:lnTo>
                <a:lnTo>
                  <a:pt x="2840735" y="88011"/>
                </a:lnTo>
                <a:lnTo>
                  <a:pt x="2890901" y="80391"/>
                </a:lnTo>
                <a:lnTo>
                  <a:pt x="2883154" y="30099"/>
                </a:lnTo>
                <a:close/>
              </a:path>
              <a:path w="3086735" h="551814">
                <a:moveTo>
                  <a:pt x="2983610" y="14732"/>
                </a:moveTo>
                <a:lnTo>
                  <a:pt x="2933446" y="22352"/>
                </a:lnTo>
                <a:lnTo>
                  <a:pt x="2941066" y="72644"/>
                </a:lnTo>
                <a:lnTo>
                  <a:pt x="2991358" y="64897"/>
                </a:lnTo>
                <a:lnTo>
                  <a:pt x="2983610" y="14732"/>
                </a:lnTo>
                <a:close/>
              </a:path>
              <a:path w="3086735" h="551814">
                <a:moveTo>
                  <a:pt x="3078734" y="0"/>
                </a:moveTo>
                <a:lnTo>
                  <a:pt x="3033776" y="6985"/>
                </a:lnTo>
                <a:lnTo>
                  <a:pt x="3041522" y="57150"/>
                </a:lnTo>
                <a:lnTo>
                  <a:pt x="3086481" y="50292"/>
                </a:lnTo>
                <a:lnTo>
                  <a:pt x="307873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46987" y="3460141"/>
            <a:ext cx="2801620" cy="231775"/>
          </a:xfrm>
          <a:custGeom>
            <a:avLst/>
            <a:gdLst/>
            <a:ahLst/>
            <a:cxnLst/>
            <a:rect l="l" t="t" r="r" b="b"/>
            <a:pathLst>
              <a:path w="2801620" h="231775">
                <a:moveTo>
                  <a:pt x="0" y="231749"/>
                </a:moveTo>
                <a:lnTo>
                  <a:pt x="2801493" y="231749"/>
                </a:lnTo>
                <a:lnTo>
                  <a:pt x="2801493" y="0"/>
                </a:lnTo>
                <a:lnTo>
                  <a:pt x="0" y="0"/>
                </a:lnTo>
                <a:lnTo>
                  <a:pt x="0" y="2317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146987" y="3460141"/>
            <a:ext cx="2801620" cy="231775"/>
          </a:xfrm>
          <a:custGeom>
            <a:avLst/>
            <a:gdLst/>
            <a:ahLst/>
            <a:cxnLst/>
            <a:rect l="l" t="t" r="r" b="b"/>
            <a:pathLst>
              <a:path w="2801620" h="231775">
                <a:moveTo>
                  <a:pt x="0" y="231749"/>
                </a:moveTo>
                <a:lnTo>
                  <a:pt x="2801493" y="231749"/>
                </a:lnTo>
                <a:lnTo>
                  <a:pt x="2801493" y="0"/>
                </a:lnTo>
                <a:lnTo>
                  <a:pt x="0" y="0"/>
                </a:lnTo>
                <a:lnTo>
                  <a:pt x="0" y="231749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46987" y="4347109"/>
            <a:ext cx="1936750" cy="231775"/>
          </a:xfrm>
          <a:custGeom>
            <a:avLst/>
            <a:gdLst/>
            <a:ahLst/>
            <a:cxnLst/>
            <a:rect l="l" t="t" r="r" b="b"/>
            <a:pathLst>
              <a:path w="1936750" h="231775">
                <a:moveTo>
                  <a:pt x="0" y="231749"/>
                </a:moveTo>
                <a:lnTo>
                  <a:pt x="1936750" y="231749"/>
                </a:lnTo>
                <a:lnTo>
                  <a:pt x="1936750" y="0"/>
                </a:lnTo>
                <a:lnTo>
                  <a:pt x="0" y="0"/>
                </a:lnTo>
                <a:lnTo>
                  <a:pt x="0" y="2317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146987" y="4347109"/>
            <a:ext cx="1936750" cy="231775"/>
          </a:xfrm>
          <a:custGeom>
            <a:avLst/>
            <a:gdLst/>
            <a:ahLst/>
            <a:cxnLst/>
            <a:rect l="l" t="t" r="r" b="b"/>
            <a:pathLst>
              <a:path w="1936750" h="231775">
                <a:moveTo>
                  <a:pt x="0" y="231749"/>
                </a:moveTo>
                <a:lnTo>
                  <a:pt x="1936750" y="231749"/>
                </a:lnTo>
                <a:lnTo>
                  <a:pt x="1936750" y="0"/>
                </a:lnTo>
                <a:lnTo>
                  <a:pt x="0" y="0"/>
                </a:lnTo>
                <a:lnTo>
                  <a:pt x="0" y="23174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146987" y="3025547"/>
            <a:ext cx="2320290" cy="231775"/>
          </a:xfrm>
          <a:custGeom>
            <a:avLst/>
            <a:gdLst/>
            <a:ahLst/>
            <a:cxnLst/>
            <a:rect l="l" t="t" r="r" b="b"/>
            <a:pathLst>
              <a:path w="2320290" h="231775">
                <a:moveTo>
                  <a:pt x="0" y="231749"/>
                </a:moveTo>
                <a:lnTo>
                  <a:pt x="2320163" y="231749"/>
                </a:lnTo>
                <a:lnTo>
                  <a:pt x="2320163" y="0"/>
                </a:lnTo>
                <a:lnTo>
                  <a:pt x="0" y="0"/>
                </a:lnTo>
                <a:lnTo>
                  <a:pt x="0" y="2317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146987" y="3025547"/>
            <a:ext cx="2320290" cy="231775"/>
          </a:xfrm>
          <a:custGeom>
            <a:avLst/>
            <a:gdLst/>
            <a:ahLst/>
            <a:cxnLst/>
            <a:rect l="l" t="t" r="r" b="b"/>
            <a:pathLst>
              <a:path w="2320290" h="231775">
                <a:moveTo>
                  <a:pt x="0" y="231749"/>
                </a:moveTo>
                <a:lnTo>
                  <a:pt x="2320163" y="231749"/>
                </a:lnTo>
                <a:lnTo>
                  <a:pt x="2320163" y="0"/>
                </a:lnTo>
                <a:lnTo>
                  <a:pt x="0" y="0"/>
                </a:lnTo>
                <a:lnTo>
                  <a:pt x="0" y="231749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146987" y="4818215"/>
            <a:ext cx="2682240" cy="231775"/>
          </a:xfrm>
          <a:custGeom>
            <a:avLst/>
            <a:gdLst/>
            <a:ahLst/>
            <a:cxnLst/>
            <a:rect l="l" t="t" r="r" b="b"/>
            <a:pathLst>
              <a:path w="2682240" h="231775">
                <a:moveTo>
                  <a:pt x="0" y="231749"/>
                </a:moveTo>
                <a:lnTo>
                  <a:pt x="2681859" y="231749"/>
                </a:lnTo>
                <a:lnTo>
                  <a:pt x="2681859" y="0"/>
                </a:lnTo>
                <a:lnTo>
                  <a:pt x="0" y="0"/>
                </a:lnTo>
                <a:lnTo>
                  <a:pt x="0" y="2317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146987" y="4818215"/>
            <a:ext cx="2682240" cy="231775"/>
          </a:xfrm>
          <a:custGeom>
            <a:avLst/>
            <a:gdLst/>
            <a:ahLst/>
            <a:cxnLst/>
            <a:rect l="l" t="t" r="r" b="b"/>
            <a:pathLst>
              <a:path w="2682240" h="231775">
                <a:moveTo>
                  <a:pt x="0" y="231749"/>
                </a:moveTo>
                <a:lnTo>
                  <a:pt x="2681859" y="231749"/>
                </a:lnTo>
                <a:lnTo>
                  <a:pt x="2681859" y="0"/>
                </a:lnTo>
                <a:lnTo>
                  <a:pt x="0" y="0"/>
                </a:lnTo>
                <a:lnTo>
                  <a:pt x="0" y="231749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404106" y="1382522"/>
            <a:ext cx="4740275" cy="2247900"/>
          </a:xfrm>
          <a:custGeom>
            <a:avLst/>
            <a:gdLst/>
            <a:ahLst/>
            <a:cxnLst/>
            <a:rect l="l" t="t" r="r" b="b"/>
            <a:pathLst>
              <a:path w="4740275" h="2247900">
                <a:moveTo>
                  <a:pt x="0" y="2247900"/>
                </a:moveTo>
                <a:lnTo>
                  <a:pt x="2428621" y="0"/>
                </a:lnTo>
                <a:lnTo>
                  <a:pt x="4739894" y="2139284"/>
                </a:lnTo>
              </a:path>
            </a:pathLst>
          </a:custGeom>
          <a:ln w="920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404106" y="3630423"/>
            <a:ext cx="4740275" cy="2248535"/>
          </a:xfrm>
          <a:custGeom>
            <a:avLst/>
            <a:gdLst/>
            <a:ahLst/>
            <a:cxnLst/>
            <a:rect l="l" t="t" r="r" b="b"/>
            <a:pathLst>
              <a:path w="4740275" h="2248535">
                <a:moveTo>
                  <a:pt x="4739894" y="108616"/>
                </a:moveTo>
                <a:lnTo>
                  <a:pt x="2428621" y="2247912"/>
                </a:lnTo>
                <a:lnTo>
                  <a:pt x="0" y="0"/>
                </a:lnTo>
              </a:path>
            </a:pathLst>
          </a:custGeom>
          <a:ln w="920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3" name="object 23"/>
          <p:cNvGraphicFramePr>
            <a:graphicFrameLocks noGrp="1"/>
          </p:cNvGraphicFramePr>
          <p:nvPr/>
        </p:nvGraphicFramePr>
        <p:xfrm>
          <a:off x="109536" y="2869463"/>
          <a:ext cx="4145914" cy="23850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299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59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6475">
                <a:tc rowSpan="3">
                  <a:txBody>
                    <a:bodyPr/>
                    <a:lstStyle/>
                    <a:p>
                      <a:pPr marL="161290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600" b="1" spc="-10" dirty="0">
                          <a:latin typeface="Arial"/>
                          <a:cs typeface="Arial"/>
                        </a:rPr>
                        <a:t>0-5sec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104775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5-10sec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482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b="1" spc="-10" dirty="0">
                          <a:latin typeface="Arial"/>
                          <a:cs typeface="Arial"/>
                        </a:rPr>
                        <a:t>10-15sec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40640" marR="91440" indent="-33020" algn="ctr">
                        <a:lnSpc>
                          <a:spcPts val="3800"/>
                        </a:lnSpc>
                        <a:spcBef>
                          <a:spcPts val="17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15-20sec  20-25sec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0922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1315">
                        <a:lnSpc>
                          <a:spcPct val="100000"/>
                        </a:lnSpc>
                        <a:spcBef>
                          <a:spcPts val="819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Segment1.m4s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601980">
                        <a:lnSpc>
                          <a:spcPct val="100000"/>
                        </a:lnSpc>
                        <a:spcBef>
                          <a:spcPts val="1260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Segment2.m4s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04139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6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922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57555">
                        <a:lnSpc>
                          <a:spcPts val="1800"/>
                        </a:lnSpc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Segment3.m4s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79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922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9545">
                        <a:lnSpc>
                          <a:spcPct val="100000"/>
                        </a:lnSpc>
                        <a:spcBef>
                          <a:spcPts val="1400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Segment4.m4s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542290">
                        <a:lnSpc>
                          <a:spcPct val="100000"/>
                        </a:lnSpc>
                        <a:spcBef>
                          <a:spcPts val="1550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Segment5.m4s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778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-22" y="857251"/>
            <a:ext cx="9144045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1440">
              <a:spcBef>
                <a:spcPts val="105"/>
              </a:spcBef>
            </a:pPr>
            <a:r>
              <a:rPr spc="-5" dirty="0"/>
              <a:t>Variable bit rate </a:t>
            </a:r>
            <a:r>
              <a:rPr dirty="0">
                <a:solidFill>
                  <a:srgbClr val="AC0000"/>
                </a:solidFill>
                <a:latin typeface="Wingdings"/>
                <a:cs typeface="Wingdings"/>
              </a:rPr>
              <a:t></a:t>
            </a:r>
            <a:r>
              <a:rPr dirty="0">
                <a:solidFill>
                  <a:srgbClr val="AC0000"/>
                </a:solidFill>
                <a:latin typeface="Times New Roman"/>
                <a:cs typeface="Times New Roman"/>
              </a:rPr>
              <a:t> </a:t>
            </a:r>
            <a:r>
              <a:rPr spc="-5" dirty="0"/>
              <a:t>variable segment</a:t>
            </a:r>
            <a:r>
              <a:rPr spc="40" dirty="0"/>
              <a:t> </a:t>
            </a:r>
            <a:r>
              <a:rPr dirty="0"/>
              <a:t>size</a:t>
            </a:r>
          </a:p>
        </p:txBody>
      </p:sp>
    </p:spTree>
    <p:extLst>
      <p:ext uri="{BB962C8B-B14F-4D97-AF65-F5344CB8AC3E}">
        <p14:creationId xmlns:p14="http://schemas.microsoft.com/office/powerpoint/2010/main" val="270462411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0500" y="1602776"/>
            <a:ext cx="5758180" cy="43186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-22" y="857251"/>
            <a:ext cx="9144000" cy="517449"/>
          </a:xfrm>
          <a:prstGeom prst="rect">
            <a:avLst/>
          </a:prstGeom>
          <a:solidFill>
            <a:srgbClr val="EAEAEA"/>
          </a:solidFill>
        </p:spPr>
        <p:txBody>
          <a:bodyPr vert="horz" wrap="square" lIns="0" tIns="24765" rIns="0" bIns="0" rtlCol="0">
            <a:spAutoFit/>
          </a:bodyPr>
          <a:lstStyle/>
          <a:p>
            <a:pPr marL="91440">
              <a:spcBef>
                <a:spcPts val="195"/>
              </a:spcBef>
            </a:pPr>
            <a:r>
              <a:rPr spc="-5" dirty="0"/>
              <a:t>Variable segment </a:t>
            </a:r>
            <a:r>
              <a:rPr dirty="0"/>
              <a:t>size </a:t>
            </a:r>
            <a:r>
              <a:rPr dirty="0">
                <a:solidFill>
                  <a:srgbClr val="AC0000"/>
                </a:solidFill>
                <a:latin typeface="Wingdings"/>
                <a:cs typeface="Wingdings"/>
              </a:rPr>
              <a:t></a:t>
            </a:r>
            <a:r>
              <a:rPr dirty="0">
                <a:solidFill>
                  <a:srgbClr val="AC0000"/>
                </a:solidFill>
                <a:latin typeface="Times New Roman"/>
                <a:cs typeface="Times New Roman"/>
              </a:rPr>
              <a:t> </a:t>
            </a:r>
            <a:r>
              <a:rPr spc="-5" dirty="0"/>
              <a:t>variable burst</a:t>
            </a:r>
            <a:r>
              <a:rPr spc="40" dirty="0"/>
              <a:t> </a:t>
            </a:r>
            <a:r>
              <a:rPr dirty="0"/>
              <a:t>size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85215" y="2550237"/>
            <a:ext cx="120650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2400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buffering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55570" y="2544445"/>
            <a:ext cx="17627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2400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On/off</a:t>
            </a:r>
            <a:r>
              <a:rPr sz="2400" spc="-1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bursts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245400" y="1986914"/>
            <a:ext cx="419100" cy="524510"/>
          </a:xfrm>
          <a:custGeom>
            <a:avLst/>
            <a:gdLst/>
            <a:ahLst/>
            <a:cxnLst/>
            <a:rect l="l" t="t" r="r" b="b"/>
            <a:pathLst>
              <a:path w="419100" h="524510">
                <a:moveTo>
                  <a:pt x="314286" y="209550"/>
                </a:moveTo>
                <a:lnTo>
                  <a:pt x="104736" y="209550"/>
                </a:lnTo>
                <a:lnTo>
                  <a:pt x="104736" y="524129"/>
                </a:lnTo>
                <a:lnTo>
                  <a:pt x="314286" y="524129"/>
                </a:lnTo>
                <a:lnTo>
                  <a:pt x="314286" y="209550"/>
                </a:lnTo>
                <a:close/>
              </a:path>
              <a:path w="419100" h="524510">
                <a:moveTo>
                  <a:pt x="209511" y="0"/>
                </a:moveTo>
                <a:lnTo>
                  <a:pt x="0" y="209550"/>
                </a:lnTo>
                <a:lnTo>
                  <a:pt x="419061" y="209550"/>
                </a:lnTo>
                <a:lnTo>
                  <a:pt x="2095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245400" y="1986914"/>
            <a:ext cx="419100" cy="524510"/>
          </a:xfrm>
          <a:custGeom>
            <a:avLst/>
            <a:gdLst/>
            <a:ahLst/>
            <a:cxnLst/>
            <a:rect l="l" t="t" r="r" b="b"/>
            <a:pathLst>
              <a:path w="419100" h="524510">
                <a:moveTo>
                  <a:pt x="419061" y="209550"/>
                </a:moveTo>
                <a:lnTo>
                  <a:pt x="314286" y="209550"/>
                </a:lnTo>
                <a:lnTo>
                  <a:pt x="314286" y="524129"/>
                </a:lnTo>
                <a:lnTo>
                  <a:pt x="104736" y="524129"/>
                </a:lnTo>
                <a:lnTo>
                  <a:pt x="104736" y="209550"/>
                </a:lnTo>
                <a:lnTo>
                  <a:pt x="0" y="209550"/>
                </a:lnTo>
                <a:lnTo>
                  <a:pt x="209511" y="0"/>
                </a:lnTo>
                <a:lnTo>
                  <a:pt x="419061" y="20955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985897" y="1978278"/>
            <a:ext cx="419100" cy="524510"/>
          </a:xfrm>
          <a:custGeom>
            <a:avLst/>
            <a:gdLst/>
            <a:ahLst/>
            <a:cxnLst/>
            <a:rect l="l" t="t" r="r" b="b"/>
            <a:pathLst>
              <a:path w="419100" h="524510">
                <a:moveTo>
                  <a:pt x="314325" y="209550"/>
                </a:moveTo>
                <a:lnTo>
                  <a:pt x="104775" y="209550"/>
                </a:lnTo>
                <a:lnTo>
                  <a:pt x="104775" y="524256"/>
                </a:lnTo>
                <a:lnTo>
                  <a:pt x="314325" y="524256"/>
                </a:lnTo>
                <a:lnTo>
                  <a:pt x="314325" y="209550"/>
                </a:lnTo>
                <a:close/>
              </a:path>
              <a:path w="419100" h="524510">
                <a:moveTo>
                  <a:pt x="209550" y="0"/>
                </a:moveTo>
                <a:lnTo>
                  <a:pt x="0" y="209550"/>
                </a:lnTo>
                <a:lnTo>
                  <a:pt x="419100" y="209550"/>
                </a:lnTo>
                <a:lnTo>
                  <a:pt x="2095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985897" y="1978278"/>
            <a:ext cx="419100" cy="524510"/>
          </a:xfrm>
          <a:custGeom>
            <a:avLst/>
            <a:gdLst/>
            <a:ahLst/>
            <a:cxnLst/>
            <a:rect l="l" t="t" r="r" b="b"/>
            <a:pathLst>
              <a:path w="419100" h="524510">
                <a:moveTo>
                  <a:pt x="419100" y="209550"/>
                </a:moveTo>
                <a:lnTo>
                  <a:pt x="314325" y="209550"/>
                </a:lnTo>
                <a:lnTo>
                  <a:pt x="314325" y="524256"/>
                </a:lnTo>
                <a:lnTo>
                  <a:pt x="104775" y="524256"/>
                </a:lnTo>
                <a:lnTo>
                  <a:pt x="104775" y="209550"/>
                </a:lnTo>
                <a:lnTo>
                  <a:pt x="0" y="209550"/>
                </a:lnTo>
                <a:lnTo>
                  <a:pt x="209550" y="0"/>
                </a:lnTo>
                <a:lnTo>
                  <a:pt x="419100" y="20955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9771" y="2582558"/>
            <a:ext cx="354330" cy="2625725"/>
          </a:xfrm>
          <a:custGeom>
            <a:avLst/>
            <a:gdLst/>
            <a:ahLst/>
            <a:cxnLst/>
            <a:rect l="l" t="t" r="r" b="b"/>
            <a:pathLst>
              <a:path w="354330" h="2625725">
                <a:moveTo>
                  <a:pt x="0" y="2625725"/>
                </a:moveTo>
                <a:lnTo>
                  <a:pt x="353949" y="2625725"/>
                </a:lnTo>
                <a:lnTo>
                  <a:pt x="353949" y="0"/>
                </a:lnTo>
                <a:lnTo>
                  <a:pt x="0" y="0"/>
                </a:lnTo>
                <a:lnTo>
                  <a:pt x="0" y="26257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3647" y="2919586"/>
            <a:ext cx="294953" cy="19577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fontAlgn="auto">
              <a:lnSpc>
                <a:spcPts val="2315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burst size</a:t>
            </a:r>
            <a:r>
              <a:rPr spc="-13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(bytes)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90500" y="5735924"/>
            <a:ext cx="5758180" cy="265430"/>
          </a:xfrm>
          <a:custGeom>
            <a:avLst/>
            <a:gdLst/>
            <a:ahLst/>
            <a:cxnLst/>
            <a:rect l="l" t="t" r="r" b="b"/>
            <a:pathLst>
              <a:path w="5758180" h="265429">
                <a:moveTo>
                  <a:pt x="5758180" y="264823"/>
                </a:moveTo>
                <a:lnTo>
                  <a:pt x="5758180" y="0"/>
                </a:lnTo>
                <a:lnTo>
                  <a:pt x="0" y="0"/>
                </a:lnTo>
                <a:lnTo>
                  <a:pt x="0" y="264823"/>
                </a:lnTo>
                <a:lnTo>
                  <a:pt x="5758180" y="2648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75261" y="5873150"/>
            <a:ext cx="85725" cy="17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fontAlgn="auto">
              <a:lnSpc>
                <a:spcPts val="1325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4D4D4D"/>
                </a:solidFill>
                <a:latin typeface="Arial"/>
                <a:ea typeface="+mn-ea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183638" y="5741192"/>
            <a:ext cx="1771014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lnSpc>
                <a:spcPts val="2315"/>
              </a:lnSpc>
              <a:spcBef>
                <a:spcPts val="0"/>
              </a:spcBef>
              <a:spcAft>
                <a:spcPts val="0"/>
              </a:spcAft>
            </a:pPr>
            <a:r>
              <a:rPr spc="-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Time</a:t>
            </a:r>
            <a:r>
              <a:rPr spc="-6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(seconds)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7216" y="5860449"/>
            <a:ext cx="111125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4D4D4D"/>
                </a:solidFill>
                <a:latin typeface="Arial"/>
                <a:ea typeface="+mn-ea"/>
                <a:cs typeface="Arial"/>
              </a:rPr>
              <a:t>3</a:t>
            </a:r>
            <a:endParaRPr sz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526272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0500" y="1602776"/>
            <a:ext cx="5758180" cy="43186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-22" y="857251"/>
            <a:ext cx="9144000" cy="517449"/>
          </a:xfrm>
          <a:prstGeom prst="rect">
            <a:avLst/>
          </a:prstGeom>
          <a:solidFill>
            <a:srgbClr val="EAEAEA"/>
          </a:solidFill>
        </p:spPr>
        <p:txBody>
          <a:bodyPr vert="horz" wrap="square" lIns="0" tIns="24765" rIns="0" bIns="0" rtlCol="0">
            <a:spAutoFit/>
          </a:bodyPr>
          <a:lstStyle/>
          <a:p>
            <a:pPr marL="91440">
              <a:spcBef>
                <a:spcPts val="195"/>
              </a:spcBef>
            </a:pPr>
            <a:r>
              <a:rPr spc="-5" dirty="0"/>
              <a:t>Variable segment </a:t>
            </a:r>
            <a:r>
              <a:rPr dirty="0"/>
              <a:t>size </a:t>
            </a:r>
            <a:r>
              <a:rPr dirty="0">
                <a:solidFill>
                  <a:srgbClr val="AC0000"/>
                </a:solidFill>
                <a:latin typeface="Wingdings"/>
                <a:cs typeface="Wingdings"/>
              </a:rPr>
              <a:t></a:t>
            </a:r>
            <a:r>
              <a:rPr dirty="0">
                <a:solidFill>
                  <a:srgbClr val="AC0000"/>
                </a:solidFill>
                <a:latin typeface="Times New Roman"/>
                <a:cs typeface="Times New Roman"/>
              </a:rPr>
              <a:t> </a:t>
            </a:r>
            <a:r>
              <a:rPr spc="-5" dirty="0"/>
              <a:t>variable burst</a:t>
            </a:r>
            <a:r>
              <a:rPr spc="40" dirty="0"/>
              <a:t> </a:t>
            </a:r>
            <a:r>
              <a:rPr dirty="0"/>
              <a:t>size</a:t>
            </a:r>
          </a:p>
        </p:txBody>
      </p:sp>
      <p:sp>
        <p:nvSpPr>
          <p:cNvPr id="6" name="object 6"/>
          <p:cNvSpPr/>
          <p:nvPr/>
        </p:nvSpPr>
        <p:spPr>
          <a:xfrm>
            <a:off x="1955800" y="4095786"/>
            <a:ext cx="7162800" cy="1825625"/>
          </a:xfrm>
          <a:custGeom>
            <a:avLst/>
            <a:gdLst/>
            <a:ahLst/>
            <a:cxnLst/>
            <a:rect l="l" t="t" r="r" b="b"/>
            <a:pathLst>
              <a:path w="7162800" h="1825625">
                <a:moveTo>
                  <a:pt x="0" y="1825625"/>
                </a:moveTo>
                <a:lnTo>
                  <a:pt x="7162800" y="1825625"/>
                </a:lnTo>
                <a:lnTo>
                  <a:pt x="7162800" y="0"/>
                </a:lnTo>
                <a:lnTo>
                  <a:pt x="0" y="0"/>
                </a:lnTo>
                <a:lnTo>
                  <a:pt x="0" y="182562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85215" y="2550237"/>
            <a:ext cx="120650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2400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buffering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655570" y="2544445"/>
            <a:ext cx="17627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2400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On/off</a:t>
            </a:r>
            <a:r>
              <a:rPr sz="2400" spc="-1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bursts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245400" y="1986914"/>
            <a:ext cx="419100" cy="524510"/>
          </a:xfrm>
          <a:custGeom>
            <a:avLst/>
            <a:gdLst/>
            <a:ahLst/>
            <a:cxnLst/>
            <a:rect l="l" t="t" r="r" b="b"/>
            <a:pathLst>
              <a:path w="419100" h="524510">
                <a:moveTo>
                  <a:pt x="314286" y="209550"/>
                </a:moveTo>
                <a:lnTo>
                  <a:pt x="104736" y="209550"/>
                </a:lnTo>
                <a:lnTo>
                  <a:pt x="104736" y="524129"/>
                </a:lnTo>
                <a:lnTo>
                  <a:pt x="314286" y="524129"/>
                </a:lnTo>
                <a:lnTo>
                  <a:pt x="314286" y="209550"/>
                </a:lnTo>
                <a:close/>
              </a:path>
              <a:path w="419100" h="524510">
                <a:moveTo>
                  <a:pt x="209511" y="0"/>
                </a:moveTo>
                <a:lnTo>
                  <a:pt x="0" y="209550"/>
                </a:lnTo>
                <a:lnTo>
                  <a:pt x="419061" y="209550"/>
                </a:lnTo>
                <a:lnTo>
                  <a:pt x="2095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45400" y="1986914"/>
            <a:ext cx="419100" cy="524510"/>
          </a:xfrm>
          <a:custGeom>
            <a:avLst/>
            <a:gdLst/>
            <a:ahLst/>
            <a:cxnLst/>
            <a:rect l="l" t="t" r="r" b="b"/>
            <a:pathLst>
              <a:path w="419100" h="524510">
                <a:moveTo>
                  <a:pt x="419061" y="209550"/>
                </a:moveTo>
                <a:lnTo>
                  <a:pt x="314286" y="209550"/>
                </a:lnTo>
                <a:lnTo>
                  <a:pt x="314286" y="524129"/>
                </a:lnTo>
                <a:lnTo>
                  <a:pt x="104736" y="524129"/>
                </a:lnTo>
                <a:lnTo>
                  <a:pt x="104736" y="209550"/>
                </a:lnTo>
                <a:lnTo>
                  <a:pt x="0" y="209550"/>
                </a:lnTo>
                <a:lnTo>
                  <a:pt x="209511" y="0"/>
                </a:lnTo>
                <a:lnTo>
                  <a:pt x="419061" y="20955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985897" y="1978278"/>
            <a:ext cx="419100" cy="524510"/>
          </a:xfrm>
          <a:custGeom>
            <a:avLst/>
            <a:gdLst/>
            <a:ahLst/>
            <a:cxnLst/>
            <a:rect l="l" t="t" r="r" b="b"/>
            <a:pathLst>
              <a:path w="419100" h="524510">
                <a:moveTo>
                  <a:pt x="314325" y="209550"/>
                </a:moveTo>
                <a:lnTo>
                  <a:pt x="104775" y="209550"/>
                </a:lnTo>
                <a:lnTo>
                  <a:pt x="104775" y="524256"/>
                </a:lnTo>
                <a:lnTo>
                  <a:pt x="314325" y="524256"/>
                </a:lnTo>
                <a:lnTo>
                  <a:pt x="314325" y="209550"/>
                </a:lnTo>
                <a:close/>
              </a:path>
              <a:path w="419100" h="524510">
                <a:moveTo>
                  <a:pt x="209550" y="0"/>
                </a:moveTo>
                <a:lnTo>
                  <a:pt x="0" y="209550"/>
                </a:lnTo>
                <a:lnTo>
                  <a:pt x="419100" y="209550"/>
                </a:lnTo>
                <a:lnTo>
                  <a:pt x="2095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985897" y="1978278"/>
            <a:ext cx="419100" cy="524510"/>
          </a:xfrm>
          <a:custGeom>
            <a:avLst/>
            <a:gdLst/>
            <a:ahLst/>
            <a:cxnLst/>
            <a:rect l="l" t="t" r="r" b="b"/>
            <a:pathLst>
              <a:path w="419100" h="524510">
                <a:moveTo>
                  <a:pt x="419100" y="209550"/>
                </a:moveTo>
                <a:lnTo>
                  <a:pt x="314325" y="209550"/>
                </a:lnTo>
                <a:lnTo>
                  <a:pt x="314325" y="524256"/>
                </a:lnTo>
                <a:lnTo>
                  <a:pt x="104775" y="524256"/>
                </a:lnTo>
                <a:lnTo>
                  <a:pt x="104775" y="209550"/>
                </a:lnTo>
                <a:lnTo>
                  <a:pt x="0" y="209550"/>
                </a:lnTo>
                <a:lnTo>
                  <a:pt x="209550" y="0"/>
                </a:lnTo>
                <a:lnTo>
                  <a:pt x="419100" y="20955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9771" y="2582558"/>
            <a:ext cx="354330" cy="2625725"/>
          </a:xfrm>
          <a:custGeom>
            <a:avLst/>
            <a:gdLst/>
            <a:ahLst/>
            <a:cxnLst/>
            <a:rect l="l" t="t" r="r" b="b"/>
            <a:pathLst>
              <a:path w="354330" h="2625725">
                <a:moveTo>
                  <a:pt x="0" y="2625725"/>
                </a:moveTo>
                <a:lnTo>
                  <a:pt x="353949" y="2625725"/>
                </a:lnTo>
                <a:lnTo>
                  <a:pt x="353949" y="0"/>
                </a:lnTo>
                <a:lnTo>
                  <a:pt x="0" y="0"/>
                </a:lnTo>
                <a:lnTo>
                  <a:pt x="0" y="26257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3647" y="2919586"/>
            <a:ext cx="294953" cy="19577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fontAlgn="auto">
              <a:lnSpc>
                <a:spcPts val="2315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burst size</a:t>
            </a:r>
            <a:r>
              <a:rPr spc="-13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(bytes)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90500" y="5735924"/>
            <a:ext cx="5758180" cy="265430"/>
          </a:xfrm>
          <a:custGeom>
            <a:avLst/>
            <a:gdLst/>
            <a:ahLst/>
            <a:cxnLst/>
            <a:rect l="l" t="t" r="r" b="b"/>
            <a:pathLst>
              <a:path w="5758180" h="265429">
                <a:moveTo>
                  <a:pt x="5758180" y="264823"/>
                </a:moveTo>
                <a:lnTo>
                  <a:pt x="5758180" y="0"/>
                </a:lnTo>
                <a:lnTo>
                  <a:pt x="0" y="0"/>
                </a:lnTo>
                <a:lnTo>
                  <a:pt x="0" y="264823"/>
                </a:lnTo>
                <a:lnTo>
                  <a:pt x="5758180" y="2648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961389" y="4132107"/>
            <a:ext cx="7157211" cy="17893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583817" y="2961894"/>
            <a:ext cx="1029335" cy="1454150"/>
          </a:xfrm>
          <a:custGeom>
            <a:avLst/>
            <a:gdLst/>
            <a:ahLst/>
            <a:cxnLst/>
            <a:rect l="l" t="t" r="r" b="b"/>
            <a:pathLst>
              <a:path w="1029335" h="1454150">
                <a:moveTo>
                  <a:pt x="177672" y="0"/>
                </a:moveTo>
                <a:lnTo>
                  <a:pt x="0" y="110998"/>
                </a:lnTo>
                <a:lnTo>
                  <a:pt x="762635" y="1331722"/>
                </a:lnTo>
                <a:lnTo>
                  <a:pt x="673735" y="1387220"/>
                </a:lnTo>
                <a:lnTo>
                  <a:pt x="962533" y="1453896"/>
                </a:lnTo>
                <a:lnTo>
                  <a:pt x="1016394" y="1220597"/>
                </a:lnTo>
                <a:lnTo>
                  <a:pt x="940308" y="1220597"/>
                </a:lnTo>
                <a:lnTo>
                  <a:pt x="177672" y="0"/>
                </a:lnTo>
                <a:close/>
              </a:path>
              <a:path w="1029335" h="1454150">
                <a:moveTo>
                  <a:pt x="1029208" y="1165098"/>
                </a:moveTo>
                <a:lnTo>
                  <a:pt x="940308" y="1220597"/>
                </a:lnTo>
                <a:lnTo>
                  <a:pt x="1016394" y="1220597"/>
                </a:lnTo>
                <a:lnTo>
                  <a:pt x="1029208" y="11650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583817" y="2961894"/>
            <a:ext cx="1029335" cy="1454150"/>
          </a:xfrm>
          <a:custGeom>
            <a:avLst/>
            <a:gdLst/>
            <a:ahLst/>
            <a:cxnLst/>
            <a:rect l="l" t="t" r="r" b="b"/>
            <a:pathLst>
              <a:path w="1029335" h="1454150">
                <a:moveTo>
                  <a:pt x="673735" y="1387220"/>
                </a:moveTo>
                <a:lnTo>
                  <a:pt x="762635" y="1331722"/>
                </a:lnTo>
                <a:lnTo>
                  <a:pt x="0" y="110998"/>
                </a:lnTo>
                <a:lnTo>
                  <a:pt x="177672" y="0"/>
                </a:lnTo>
                <a:lnTo>
                  <a:pt x="940308" y="1220597"/>
                </a:lnTo>
                <a:lnTo>
                  <a:pt x="1029208" y="1165098"/>
                </a:lnTo>
                <a:lnTo>
                  <a:pt x="962533" y="1453896"/>
                </a:lnTo>
                <a:lnTo>
                  <a:pt x="673735" y="138722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914647" y="2908045"/>
            <a:ext cx="1179830" cy="1494790"/>
          </a:xfrm>
          <a:custGeom>
            <a:avLst/>
            <a:gdLst/>
            <a:ahLst/>
            <a:cxnLst/>
            <a:rect l="l" t="t" r="r" b="b"/>
            <a:pathLst>
              <a:path w="1179829" h="1494789">
                <a:moveTo>
                  <a:pt x="169037" y="0"/>
                </a:moveTo>
                <a:lnTo>
                  <a:pt x="0" y="123825"/>
                </a:lnTo>
                <a:lnTo>
                  <a:pt x="925829" y="1387221"/>
                </a:lnTo>
                <a:lnTo>
                  <a:pt x="841248" y="1449197"/>
                </a:lnTo>
                <a:lnTo>
                  <a:pt x="1134110" y="1494409"/>
                </a:lnTo>
                <a:lnTo>
                  <a:pt x="1169773" y="1263396"/>
                </a:lnTo>
                <a:lnTo>
                  <a:pt x="1094866" y="1263396"/>
                </a:lnTo>
                <a:lnTo>
                  <a:pt x="169037" y="0"/>
                </a:lnTo>
                <a:close/>
              </a:path>
              <a:path w="1179829" h="1494789">
                <a:moveTo>
                  <a:pt x="1179322" y="1201547"/>
                </a:moveTo>
                <a:lnTo>
                  <a:pt x="1094866" y="1263396"/>
                </a:lnTo>
                <a:lnTo>
                  <a:pt x="1169773" y="1263396"/>
                </a:lnTo>
                <a:lnTo>
                  <a:pt x="1179322" y="12015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914647" y="2908045"/>
            <a:ext cx="1179830" cy="1494790"/>
          </a:xfrm>
          <a:custGeom>
            <a:avLst/>
            <a:gdLst/>
            <a:ahLst/>
            <a:cxnLst/>
            <a:rect l="l" t="t" r="r" b="b"/>
            <a:pathLst>
              <a:path w="1179829" h="1494789">
                <a:moveTo>
                  <a:pt x="841248" y="1449197"/>
                </a:moveTo>
                <a:lnTo>
                  <a:pt x="925829" y="1387221"/>
                </a:lnTo>
                <a:lnTo>
                  <a:pt x="0" y="123825"/>
                </a:lnTo>
                <a:lnTo>
                  <a:pt x="169037" y="0"/>
                </a:lnTo>
                <a:lnTo>
                  <a:pt x="1094866" y="1263396"/>
                </a:lnTo>
                <a:lnTo>
                  <a:pt x="1179322" y="1201547"/>
                </a:lnTo>
                <a:lnTo>
                  <a:pt x="1134110" y="1494409"/>
                </a:lnTo>
                <a:lnTo>
                  <a:pt x="841248" y="1449197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75261" y="5873150"/>
            <a:ext cx="85725" cy="17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fontAlgn="auto">
              <a:lnSpc>
                <a:spcPts val="1325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4D4D4D"/>
                </a:solidFill>
                <a:latin typeface="Arial"/>
                <a:ea typeface="+mn-ea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183638" y="5741192"/>
            <a:ext cx="1771014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lnSpc>
                <a:spcPts val="2315"/>
              </a:lnSpc>
              <a:spcBef>
                <a:spcPts val="0"/>
              </a:spcBef>
              <a:spcAft>
                <a:spcPts val="0"/>
              </a:spcAft>
            </a:pPr>
            <a:r>
              <a:rPr spc="-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Time</a:t>
            </a:r>
            <a:r>
              <a:rPr spc="-6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(seconds)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7216" y="5860449"/>
            <a:ext cx="111125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4D4D4D"/>
                </a:solidFill>
                <a:latin typeface="Arial"/>
                <a:ea typeface="+mn-ea"/>
                <a:cs typeface="Arial"/>
              </a:rPr>
              <a:t>3</a:t>
            </a:r>
            <a:endParaRPr sz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2640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75" y="1044938"/>
            <a:ext cx="8524875" cy="4313238"/>
          </a:xfrm>
        </p:spPr>
        <p:txBody>
          <a:bodyPr/>
          <a:lstStyle/>
          <a:p>
            <a:endParaRPr lang="en-US" sz="2400" dirty="0"/>
          </a:p>
          <a:p>
            <a:r>
              <a:rPr lang="en-US" sz="2400" dirty="0"/>
              <a:t>System (computer) channels</a:t>
            </a:r>
          </a:p>
          <a:p>
            <a:r>
              <a:rPr lang="en-US" sz="2400" dirty="0"/>
              <a:t>Network channels</a:t>
            </a:r>
          </a:p>
        </p:txBody>
      </p:sp>
    </p:spTree>
    <p:extLst>
      <p:ext uri="{BB962C8B-B14F-4D97-AF65-F5344CB8AC3E}">
        <p14:creationId xmlns:p14="http://schemas.microsoft.com/office/powerpoint/2010/main" val="216204253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58540" y="3637026"/>
            <a:ext cx="1589532" cy="18760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605529" y="3660889"/>
            <a:ext cx="1495298" cy="17810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605530" y="3660890"/>
            <a:ext cx="1495425" cy="1781175"/>
          </a:xfrm>
          <a:custGeom>
            <a:avLst/>
            <a:gdLst/>
            <a:ahLst/>
            <a:cxnLst/>
            <a:rect l="l" t="t" r="r" b="b"/>
            <a:pathLst>
              <a:path w="1495425" h="1781175">
                <a:moveTo>
                  <a:pt x="0" y="1781048"/>
                </a:moveTo>
                <a:lnTo>
                  <a:pt x="1495298" y="1781048"/>
                </a:lnTo>
                <a:lnTo>
                  <a:pt x="1495298" y="0"/>
                </a:lnTo>
                <a:lnTo>
                  <a:pt x="0" y="0"/>
                </a:lnTo>
                <a:lnTo>
                  <a:pt x="0" y="1781048"/>
                </a:lnTo>
                <a:close/>
              </a:path>
            </a:pathLst>
          </a:custGeom>
          <a:ln w="9524">
            <a:solidFill>
              <a:srgbClr val="A8B0C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468623" y="3047238"/>
            <a:ext cx="1769364" cy="5943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415285" y="2999994"/>
            <a:ext cx="1958339" cy="7254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515740" y="3075127"/>
            <a:ext cx="1674876" cy="4996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15740" y="3075127"/>
            <a:ext cx="1675130" cy="402032"/>
          </a:xfrm>
          <a:prstGeom prst="rect">
            <a:avLst/>
          </a:prstGeom>
          <a:ln w="9525">
            <a:solidFill>
              <a:srgbClr val="D0D0D0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125730" fontAlgn="auto">
              <a:spcBef>
                <a:spcPts val="254"/>
              </a:spcBef>
              <a:spcAft>
                <a:spcPts val="0"/>
              </a:spcAft>
            </a:pPr>
            <a:r>
              <a:rPr sz="24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segments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025391" y="3872383"/>
            <a:ext cx="786130" cy="231775"/>
          </a:xfrm>
          <a:custGeom>
            <a:avLst/>
            <a:gdLst/>
            <a:ahLst/>
            <a:cxnLst/>
            <a:rect l="l" t="t" r="r" b="b"/>
            <a:pathLst>
              <a:path w="786129" h="231775">
                <a:moveTo>
                  <a:pt x="0" y="231749"/>
                </a:moveTo>
                <a:lnTo>
                  <a:pt x="786053" y="231749"/>
                </a:lnTo>
                <a:lnTo>
                  <a:pt x="786053" y="0"/>
                </a:lnTo>
                <a:lnTo>
                  <a:pt x="0" y="0"/>
                </a:lnTo>
                <a:lnTo>
                  <a:pt x="0" y="2317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025391" y="3872383"/>
            <a:ext cx="786130" cy="231775"/>
          </a:xfrm>
          <a:custGeom>
            <a:avLst/>
            <a:gdLst/>
            <a:ahLst/>
            <a:cxnLst/>
            <a:rect l="l" t="t" r="r" b="b"/>
            <a:pathLst>
              <a:path w="786129" h="231775">
                <a:moveTo>
                  <a:pt x="0" y="231749"/>
                </a:moveTo>
                <a:lnTo>
                  <a:pt x="786053" y="231749"/>
                </a:lnTo>
                <a:lnTo>
                  <a:pt x="786053" y="0"/>
                </a:lnTo>
                <a:lnTo>
                  <a:pt x="0" y="0"/>
                </a:lnTo>
                <a:lnTo>
                  <a:pt x="0" y="231749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025391" y="4199535"/>
            <a:ext cx="495300" cy="231775"/>
          </a:xfrm>
          <a:custGeom>
            <a:avLst/>
            <a:gdLst/>
            <a:ahLst/>
            <a:cxnLst/>
            <a:rect l="l" t="t" r="r" b="b"/>
            <a:pathLst>
              <a:path w="495300" h="231775">
                <a:moveTo>
                  <a:pt x="0" y="231749"/>
                </a:moveTo>
                <a:lnTo>
                  <a:pt x="495185" y="231749"/>
                </a:lnTo>
                <a:lnTo>
                  <a:pt x="495185" y="0"/>
                </a:lnTo>
                <a:lnTo>
                  <a:pt x="0" y="0"/>
                </a:lnTo>
                <a:lnTo>
                  <a:pt x="0" y="2317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025391" y="4199535"/>
            <a:ext cx="495300" cy="231775"/>
          </a:xfrm>
          <a:custGeom>
            <a:avLst/>
            <a:gdLst/>
            <a:ahLst/>
            <a:cxnLst/>
            <a:rect l="l" t="t" r="r" b="b"/>
            <a:pathLst>
              <a:path w="495300" h="231775">
                <a:moveTo>
                  <a:pt x="0" y="231749"/>
                </a:moveTo>
                <a:lnTo>
                  <a:pt x="495185" y="231749"/>
                </a:lnTo>
                <a:lnTo>
                  <a:pt x="495185" y="0"/>
                </a:lnTo>
                <a:lnTo>
                  <a:pt x="0" y="0"/>
                </a:lnTo>
                <a:lnTo>
                  <a:pt x="0" y="231749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051428" y="4552468"/>
            <a:ext cx="325755" cy="231775"/>
          </a:xfrm>
          <a:custGeom>
            <a:avLst/>
            <a:gdLst/>
            <a:ahLst/>
            <a:cxnLst/>
            <a:rect l="l" t="t" r="r" b="b"/>
            <a:pathLst>
              <a:path w="325754" h="231775">
                <a:moveTo>
                  <a:pt x="0" y="231749"/>
                </a:moveTo>
                <a:lnTo>
                  <a:pt x="325551" y="231749"/>
                </a:lnTo>
                <a:lnTo>
                  <a:pt x="325551" y="0"/>
                </a:lnTo>
                <a:lnTo>
                  <a:pt x="0" y="0"/>
                </a:lnTo>
                <a:lnTo>
                  <a:pt x="0" y="2317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051428" y="4552468"/>
            <a:ext cx="325755" cy="231775"/>
          </a:xfrm>
          <a:custGeom>
            <a:avLst/>
            <a:gdLst/>
            <a:ahLst/>
            <a:cxnLst/>
            <a:rect l="l" t="t" r="r" b="b"/>
            <a:pathLst>
              <a:path w="325754" h="231775">
                <a:moveTo>
                  <a:pt x="0" y="231749"/>
                </a:moveTo>
                <a:lnTo>
                  <a:pt x="325551" y="231749"/>
                </a:lnTo>
                <a:lnTo>
                  <a:pt x="325551" y="0"/>
                </a:lnTo>
                <a:lnTo>
                  <a:pt x="0" y="0"/>
                </a:lnTo>
                <a:lnTo>
                  <a:pt x="0" y="23174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045711" y="4852467"/>
            <a:ext cx="765810" cy="231775"/>
          </a:xfrm>
          <a:custGeom>
            <a:avLst/>
            <a:gdLst/>
            <a:ahLst/>
            <a:cxnLst/>
            <a:rect l="l" t="t" r="r" b="b"/>
            <a:pathLst>
              <a:path w="765810" h="231775">
                <a:moveTo>
                  <a:pt x="0" y="231749"/>
                </a:moveTo>
                <a:lnTo>
                  <a:pt x="765771" y="231749"/>
                </a:lnTo>
                <a:lnTo>
                  <a:pt x="765771" y="0"/>
                </a:lnTo>
                <a:lnTo>
                  <a:pt x="0" y="0"/>
                </a:lnTo>
                <a:lnTo>
                  <a:pt x="0" y="2317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045711" y="4852467"/>
            <a:ext cx="765810" cy="231775"/>
          </a:xfrm>
          <a:custGeom>
            <a:avLst/>
            <a:gdLst/>
            <a:ahLst/>
            <a:cxnLst/>
            <a:rect l="l" t="t" r="r" b="b"/>
            <a:pathLst>
              <a:path w="765810" h="231775">
                <a:moveTo>
                  <a:pt x="0" y="231749"/>
                </a:moveTo>
                <a:lnTo>
                  <a:pt x="765771" y="231749"/>
                </a:lnTo>
                <a:lnTo>
                  <a:pt x="765771" y="0"/>
                </a:lnTo>
                <a:lnTo>
                  <a:pt x="0" y="0"/>
                </a:lnTo>
                <a:lnTo>
                  <a:pt x="0" y="231749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045711" y="5154334"/>
            <a:ext cx="331470" cy="231775"/>
          </a:xfrm>
          <a:custGeom>
            <a:avLst/>
            <a:gdLst/>
            <a:ahLst/>
            <a:cxnLst/>
            <a:rect l="l" t="t" r="r" b="b"/>
            <a:pathLst>
              <a:path w="331470" h="231775">
                <a:moveTo>
                  <a:pt x="0" y="231749"/>
                </a:moveTo>
                <a:lnTo>
                  <a:pt x="331292" y="231749"/>
                </a:lnTo>
                <a:lnTo>
                  <a:pt x="331292" y="0"/>
                </a:lnTo>
                <a:lnTo>
                  <a:pt x="0" y="0"/>
                </a:lnTo>
                <a:lnTo>
                  <a:pt x="0" y="2317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045711" y="5154334"/>
            <a:ext cx="331470" cy="231775"/>
          </a:xfrm>
          <a:custGeom>
            <a:avLst/>
            <a:gdLst/>
            <a:ahLst/>
            <a:cxnLst/>
            <a:rect l="l" t="t" r="r" b="b"/>
            <a:pathLst>
              <a:path w="331470" h="231775">
                <a:moveTo>
                  <a:pt x="0" y="231749"/>
                </a:moveTo>
                <a:lnTo>
                  <a:pt x="331292" y="231749"/>
                </a:lnTo>
                <a:lnTo>
                  <a:pt x="331292" y="0"/>
                </a:lnTo>
                <a:lnTo>
                  <a:pt x="0" y="0"/>
                </a:lnTo>
                <a:lnTo>
                  <a:pt x="0" y="231749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73379" y="4167378"/>
            <a:ext cx="2433828" cy="13700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36448" y="3528823"/>
            <a:ext cx="2092452" cy="48463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75487" y="3426714"/>
            <a:ext cx="2298192" cy="7254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83896" y="3555785"/>
            <a:ext cx="1998345" cy="39086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83896" y="3555785"/>
            <a:ext cx="1998345" cy="346249"/>
          </a:xfrm>
          <a:prstGeom prst="rect">
            <a:avLst/>
          </a:prstGeom>
          <a:ln w="9525">
            <a:solidFill>
              <a:srgbClr val="D0D0D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17475" fontAlgn="auto">
              <a:lnSpc>
                <a:spcPts val="2710"/>
              </a:lnSpc>
              <a:spcBef>
                <a:spcPts val="0"/>
              </a:spcBef>
              <a:spcAft>
                <a:spcPts val="0"/>
              </a:spcAft>
            </a:pPr>
            <a:r>
              <a:rPr sz="24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VBR</a:t>
            </a:r>
            <a:r>
              <a:rPr sz="2400" b="1" spc="-2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pattern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117336" y="3702558"/>
            <a:ext cx="2679191" cy="143713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164579" y="3729532"/>
            <a:ext cx="2584704" cy="134340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164580" y="3729532"/>
            <a:ext cx="2585085" cy="1343660"/>
          </a:xfrm>
          <a:custGeom>
            <a:avLst/>
            <a:gdLst/>
            <a:ahLst/>
            <a:cxnLst/>
            <a:rect l="l" t="t" r="r" b="b"/>
            <a:pathLst>
              <a:path w="2585084" h="1343660">
                <a:moveTo>
                  <a:pt x="0" y="1343406"/>
                </a:moveTo>
                <a:lnTo>
                  <a:pt x="2584704" y="1343406"/>
                </a:lnTo>
                <a:lnTo>
                  <a:pt x="2584704" y="0"/>
                </a:lnTo>
                <a:lnTo>
                  <a:pt x="0" y="0"/>
                </a:lnTo>
                <a:lnTo>
                  <a:pt x="0" y="1343406"/>
                </a:lnTo>
                <a:close/>
              </a:path>
            </a:pathLst>
          </a:custGeom>
          <a:ln w="9525">
            <a:solidFill>
              <a:srgbClr val="D0D0D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581077" y="4240085"/>
            <a:ext cx="153161" cy="10502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017448" y="4370006"/>
            <a:ext cx="153162" cy="10502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453948" y="4322254"/>
            <a:ext cx="153035" cy="10502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975029" y="4201223"/>
            <a:ext cx="153161" cy="10502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447088" y="4335590"/>
            <a:ext cx="153161" cy="10502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714879" y="4511166"/>
            <a:ext cx="906780" cy="314960"/>
          </a:xfrm>
          <a:custGeom>
            <a:avLst/>
            <a:gdLst/>
            <a:ahLst/>
            <a:cxnLst/>
            <a:rect l="l" t="t" r="r" b="b"/>
            <a:pathLst>
              <a:path w="906779" h="314960">
                <a:moveTo>
                  <a:pt x="749299" y="0"/>
                </a:moveTo>
                <a:lnTo>
                  <a:pt x="749299" y="78613"/>
                </a:lnTo>
                <a:lnTo>
                  <a:pt x="0" y="78613"/>
                </a:lnTo>
                <a:lnTo>
                  <a:pt x="0" y="235762"/>
                </a:lnTo>
                <a:lnTo>
                  <a:pt x="749299" y="235762"/>
                </a:lnTo>
                <a:lnTo>
                  <a:pt x="749299" y="314337"/>
                </a:lnTo>
                <a:lnTo>
                  <a:pt x="906398" y="157226"/>
                </a:lnTo>
                <a:lnTo>
                  <a:pt x="749299" y="0"/>
                </a:lnTo>
                <a:close/>
              </a:path>
            </a:pathLst>
          </a:custGeom>
          <a:solidFill>
            <a:srgbClr val="BE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714879" y="4511166"/>
            <a:ext cx="906780" cy="314960"/>
          </a:xfrm>
          <a:custGeom>
            <a:avLst/>
            <a:gdLst/>
            <a:ahLst/>
            <a:cxnLst/>
            <a:rect l="l" t="t" r="r" b="b"/>
            <a:pathLst>
              <a:path w="906779" h="314960">
                <a:moveTo>
                  <a:pt x="749299" y="314337"/>
                </a:moveTo>
                <a:lnTo>
                  <a:pt x="749299" y="235762"/>
                </a:lnTo>
                <a:lnTo>
                  <a:pt x="0" y="235762"/>
                </a:lnTo>
                <a:lnTo>
                  <a:pt x="0" y="78613"/>
                </a:lnTo>
                <a:lnTo>
                  <a:pt x="749299" y="78613"/>
                </a:lnTo>
                <a:lnTo>
                  <a:pt x="749299" y="0"/>
                </a:lnTo>
                <a:lnTo>
                  <a:pt x="906398" y="157226"/>
                </a:lnTo>
                <a:lnTo>
                  <a:pt x="749299" y="314337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149342" y="4065778"/>
            <a:ext cx="967105" cy="314325"/>
          </a:xfrm>
          <a:custGeom>
            <a:avLst/>
            <a:gdLst/>
            <a:ahLst/>
            <a:cxnLst/>
            <a:rect l="l" t="t" r="r" b="b"/>
            <a:pathLst>
              <a:path w="967104" h="314325">
                <a:moveTo>
                  <a:pt x="809625" y="0"/>
                </a:moveTo>
                <a:lnTo>
                  <a:pt x="809625" y="78613"/>
                </a:lnTo>
                <a:lnTo>
                  <a:pt x="0" y="78613"/>
                </a:lnTo>
                <a:lnTo>
                  <a:pt x="0" y="235839"/>
                </a:lnTo>
                <a:lnTo>
                  <a:pt x="809625" y="235839"/>
                </a:lnTo>
                <a:lnTo>
                  <a:pt x="809625" y="314325"/>
                </a:lnTo>
                <a:lnTo>
                  <a:pt x="966851" y="157226"/>
                </a:lnTo>
                <a:lnTo>
                  <a:pt x="809625" y="0"/>
                </a:lnTo>
                <a:close/>
              </a:path>
            </a:pathLst>
          </a:custGeom>
          <a:solidFill>
            <a:srgbClr val="BE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149342" y="4065778"/>
            <a:ext cx="967105" cy="314325"/>
          </a:xfrm>
          <a:custGeom>
            <a:avLst/>
            <a:gdLst/>
            <a:ahLst/>
            <a:cxnLst/>
            <a:rect l="l" t="t" r="r" b="b"/>
            <a:pathLst>
              <a:path w="967104" h="314325">
                <a:moveTo>
                  <a:pt x="809625" y="314325"/>
                </a:moveTo>
                <a:lnTo>
                  <a:pt x="809625" y="235839"/>
                </a:lnTo>
                <a:lnTo>
                  <a:pt x="0" y="235839"/>
                </a:lnTo>
                <a:lnTo>
                  <a:pt x="0" y="78613"/>
                </a:lnTo>
                <a:lnTo>
                  <a:pt x="809625" y="78613"/>
                </a:lnTo>
                <a:lnTo>
                  <a:pt x="809625" y="0"/>
                </a:lnTo>
                <a:lnTo>
                  <a:pt x="966851" y="157226"/>
                </a:lnTo>
                <a:lnTo>
                  <a:pt x="809625" y="31432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208395" y="5046663"/>
            <a:ext cx="2644140" cy="395605"/>
          </a:xfrm>
          <a:custGeom>
            <a:avLst/>
            <a:gdLst/>
            <a:ahLst/>
            <a:cxnLst/>
            <a:rect l="l" t="t" r="r" b="b"/>
            <a:pathLst>
              <a:path w="2644140" h="395604">
                <a:moveTo>
                  <a:pt x="2446401" y="0"/>
                </a:moveTo>
                <a:lnTo>
                  <a:pt x="2446401" y="98818"/>
                </a:lnTo>
                <a:lnTo>
                  <a:pt x="0" y="98818"/>
                </a:lnTo>
                <a:lnTo>
                  <a:pt x="0" y="296456"/>
                </a:lnTo>
                <a:lnTo>
                  <a:pt x="2446401" y="296456"/>
                </a:lnTo>
                <a:lnTo>
                  <a:pt x="2446401" y="395274"/>
                </a:lnTo>
                <a:lnTo>
                  <a:pt x="2644139" y="197637"/>
                </a:lnTo>
                <a:lnTo>
                  <a:pt x="2446401" y="0"/>
                </a:lnTo>
                <a:close/>
              </a:path>
            </a:pathLst>
          </a:custGeom>
          <a:solidFill>
            <a:srgbClr val="2C5DAC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208395" y="5046663"/>
            <a:ext cx="2644140" cy="395605"/>
          </a:xfrm>
          <a:custGeom>
            <a:avLst/>
            <a:gdLst/>
            <a:ahLst/>
            <a:cxnLst/>
            <a:rect l="l" t="t" r="r" b="b"/>
            <a:pathLst>
              <a:path w="2644140" h="395604">
                <a:moveTo>
                  <a:pt x="0" y="98818"/>
                </a:moveTo>
                <a:lnTo>
                  <a:pt x="2446401" y="98818"/>
                </a:lnTo>
                <a:lnTo>
                  <a:pt x="2446401" y="0"/>
                </a:lnTo>
                <a:lnTo>
                  <a:pt x="2644139" y="197637"/>
                </a:lnTo>
                <a:lnTo>
                  <a:pt x="2446401" y="395274"/>
                </a:lnTo>
                <a:lnTo>
                  <a:pt x="2446401" y="296456"/>
                </a:lnTo>
                <a:lnTo>
                  <a:pt x="0" y="296456"/>
                </a:lnTo>
                <a:lnTo>
                  <a:pt x="0" y="98818"/>
                </a:lnTo>
                <a:close/>
              </a:path>
            </a:pathLst>
          </a:custGeom>
          <a:ln w="25400">
            <a:solidFill>
              <a:srgbClr val="1E427D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672453" y="5014823"/>
            <a:ext cx="16179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2400" dirty="0">
                <a:solidFill>
                  <a:srgbClr val="B1B1B1"/>
                </a:solidFill>
                <a:latin typeface="Arial"/>
                <a:ea typeface="+mn-ea"/>
                <a:cs typeface="Arial"/>
              </a:rPr>
              <a:t>stream</a:t>
            </a:r>
            <a:r>
              <a:rPr sz="2400" spc="-95" dirty="0">
                <a:solidFill>
                  <a:srgbClr val="B1B1B1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dirty="0">
                <a:solidFill>
                  <a:srgbClr val="B1B1B1"/>
                </a:solidFill>
                <a:latin typeface="Arial"/>
                <a:ea typeface="+mn-ea"/>
                <a:cs typeface="Arial"/>
              </a:rPr>
              <a:t>time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6067045" y="3233166"/>
            <a:ext cx="2729483" cy="4953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245352" y="3086861"/>
            <a:ext cx="2471928" cy="83210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114797" y="3261119"/>
            <a:ext cx="2634615" cy="39978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114797" y="3261119"/>
            <a:ext cx="2634615" cy="371897"/>
          </a:xfrm>
          <a:prstGeom prst="rect">
            <a:avLst/>
          </a:prstGeom>
          <a:ln w="9525">
            <a:solidFill>
              <a:srgbClr val="D0D0D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86715" fontAlgn="auto">
              <a:lnSpc>
                <a:spcPts val="2930"/>
              </a:lnSpc>
              <a:spcBef>
                <a:spcPts val="0"/>
              </a:spcBef>
              <a:spcAft>
                <a:spcPts val="0"/>
              </a:spcAft>
            </a:pPr>
            <a:r>
              <a:rPr sz="2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burst</a:t>
            </a:r>
            <a:r>
              <a:rPr sz="2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sizes</a:t>
            </a:r>
            <a:endParaRPr sz="2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35508" y="1716786"/>
            <a:ext cx="2092452" cy="48615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905255" y="1616201"/>
            <a:ext cx="1636776" cy="72542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82448" y="1744765"/>
            <a:ext cx="1998345" cy="39086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82448" y="1744764"/>
            <a:ext cx="1998345" cy="391160"/>
          </a:xfrm>
          <a:custGeom>
            <a:avLst/>
            <a:gdLst/>
            <a:ahLst/>
            <a:cxnLst/>
            <a:rect l="l" t="t" r="r" b="b"/>
            <a:pathLst>
              <a:path w="1998345" h="391159">
                <a:moveTo>
                  <a:pt x="0" y="390867"/>
                </a:moveTo>
                <a:lnTo>
                  <a:pt x="1998345" y="390867"/>
                </a:lnTo>
                <a:lnTo>
                  <a:pt x="1998345" y="0"/>
                </a:lnTo>
                <a:lnTo>
                  <a:pt x="0" y="0"/>
                </a:lnTo>
                <a:lnTo>
                  <a:pt x="0" y="390867"/>
                </a:lnTo>
                <a:close/>
              </a:path>
            </a:pathLst>
          </a:custGeom>
          <a:ln w="9525">
            <a:solidFill>
              <a:srgbClr val="D0D0D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87209" y="1709928"/>
            <a:ext cx="20231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3865" fontAlgn="auto">
              <a:spcBef>
                <a:spcPts val="100"/>
              </a:spcBef>
              <a:spcAft>
                <a:spcPts val="0"/>
              </a:spcAft>
            </a:pPr>
            <a:r>
              <a:rPr sz="24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content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729094" y="2082419"/>
            <a:ext cx="952500" cy="71437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1472057" y="2826893"/>
            <a:ext cx="419100" cy="617855"/>
          </a:xfrm>
          <a:custGeom>
            <a:avLst/>
            <a:gdLst/>
            <a:ahLst/>
            <a:cxnLst/>
            <a:rect l="l" t="t" r="r" b="b"/>
            <a:pathLst>
              <a:path w="419100" h="617855">
                <a:moveTo>
                  <a:pt x="419100" y="408305"/>
                </a:moveTo>
                <a:lnTo>
                  <a:pt x="0" y="408305"/>
                </a:lnTo>
                <a:lnTo>
                  <a:pt x="209550" y="617855"/>
                </a:lnTo>
                <a:lnTo>
                  <a:pt x="419100" y="408305"/>
                </a:lnTo>
                <a:close/>
              </a:path>
              <a:path w="419100" h="617855">
                <a:moveTo>
                  <a:pt x="301625" y="0"/>
                </a:moveTo>
                <a:lnTo>
                  <a:pt x="117475" y="0"/>
                </a:lnTo>
                <a:lnTo>
                  <a:pt x="117475" y="408305"/>
                </a:lnTo>
                <a:lnTo>
                  <a:pt x="301625" y="408305"/>
                </a:lnTo>
                <a:lnTo>
                  <a:pt x="301625" y="0"/>
                </a:lnTo>
                <a:close/>
              </a:path>
            </a:pathLst>
          </a:custGeom>
          <a:solidFill>
            <a:srgbClr val="BE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472057" y="2826893"/>
            <a:ext cx="419100" cy="617855"/>
          </a:xfrm>
          <a:custGeom>
            <a:avLst/>
            <a:gdLst/>
            <a:ahLst/>
            <a:cxnLst/>
            <a:rect l="l" t="t" r="r" b="b"/>
            <a:pathLst>
              <a:path w="419100" h="617855">
                <a:moveTo>
                  <a:pt x="0" y="408305"/>
                </a:moveTo>
                <a:lnTo>
                  <a:pt x="117475" y="408305"/>
                </a:lnTo>
                <a:lnTo>
                  <a:pt x="117475" y="0"/>
                </a:lnTo>
                <a:lnTo>
                  <a:pt x="301625" y="0"/>
                </a:lnTo>
                <a:lnTo>
                  <a:pt x="301625" y="408305"/>
                </a:lnTo>
                <a:lnTo>
                  <a:pt x="419100" y="408305"/>
                </a:lnTo>
                <a:lnTo>
                  <a:pt x="209550" y="617855"/>
                </a:lnTo>
                <a:lnTo>
                  <a:pt x="0" y="40830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891158" y="2165579"/>
            <a:ext cx="695325" cy="521487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800352" y="2293468"/>
            <a:ext cx="695325" cy="521487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682448" y="2135543"/>
            <a:ext cx="2032635" cy="679450"/>
          </a:xfrm>
          <a:custGeom>
            <a:avLst/>
            <a:gdLst/>
            <a:ahLst/>
            <a:cxnLst/>
            <a:rect l="l" t="t" r="r" b="b"/>
            <a:pathLst>
              <a:path w="2032635" h="679450">
                <a:moveTo>
                  <a:pt x="0" y="679411"/>
                </a:moveTo>
                <a:lnTo>
                  <a:pt x="2032381" y="679411"/>
                </a:lnTo>
                <a:lnTo>
                  <a:pt x="2032381" y="0"/>
                </a:lnTo>
                <a:lnTo>
                  <a:pt x="0" y="0"/>
                </a:lnTo>
                <a:lnTo>
                  <a:pt x="0" y="679411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6" name="object 56"/>
          <p:cNvSpPr txBox="1">
            <a:spLocks noGrp="1"/>
          </p:cNvSpPr>
          <p:nvPr>
            <p:ph type="title"/>
          </p:nvPr>
        </p:nvSpPr>
        <p:spPr>
          <a:xfrm>
            <a:off x="-22" y="857251"/>
            <a:ext cx="9144000" cy="546735"/>
          </a:xfrm>
          <a:prstGeom prst="rect">
            <a:avLst/>
          </a:prstGeom>
          <a:solidFill>
            <a:srgbClr val="EAEAEA"/>
          </a:solidFill>
        </p:spPr>
        <p:txBody>
          <a:bodyPr vert="horz" wrap="square" lIns="0" tIns="37465" rIns="0" bIns="0" rtlCol="0">
            <a:spAutoFit/>
          </a:bodyPr>
          <a:lstStyle/>
          <a:p>
            <a:pPr marL="91440">
              <a:spcBef>
                <a:spcPts val="295"/>
              </a:spcBef>
            </a:pPr>
            <a:r>
              <a:rPr dirty="0"/>
              <a:t>MPEG-DASH</a:t>
            </a:r>
            <a:r>
              <a:rPr spc="-20" dirty="0"/>
              <a:t> </a:t>
            </a:r>
            <a:r>
              <a:rPr spc="-5" dirty="0"/>
              <a:t>leak</a:t>
            </a:r>
          </a:p>
        </p:txBody>
      </p:sp>
      <p:sp>
        <p:nvSpPr>
          <p:cNvPr id="57" name="object 5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dirty="0">
                <a:ea typeface="+mn-ea"/>
              </a:rPr>
              <a:pPr marL="25400" fontAlgn="auto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</a:pPr>
              <a:t>80</a:t>
            </a:fld>
            <a:endParaRPr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3124844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43245" y="1472946"/>
            <a:ext cx="3000755" cy="14386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191378" y="1500886"/>
            <a:ext cx="2909697" cy="13434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91378" y="1500886"/>
            <a:ext cx="2910205" cy="1343660"/>
          </a:xfrm>
          <a:custGeom>
            <a:avLst/>
            <a:gdLst/>
            <a:ahLst/>
            <a:cxnLst/>
            <a:rect l="l" t="t" r="r" b="b"/>
            <a:pathLst>
              <a:path w="2910204" h="1343660">
                <a:moveTo>
                  <a:pt x="0" y="1343406"/>
                </a:moveTo>
                <a:lnTo>
                  <a:pt x="2909697" y="1343406"/>
                </a:lnTo>
                <a:lnTo>
                  <a:pt x="2909697" y="0"/>
                </a:lnTo>
                <a:lnTo>
                  <a:pt x="0" y="0"/>
                </a:lnTo>
                <a:lnTo>
                  <a:pt x="0" y="1343406"/>
                </a:lnTo>
                <a:close/>
              </a:path>
            </a:pathLst>
          </a:custGeom>
          <a:ln w="9525">
            <a:solidFill>
              <a:srgbClr val="D0D0D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45353" y="1326579"/>
            <a:ext cx="2634615" cy="212725"/>
          </a:xfrm>
          <a:custGeom>
            <a:avLst/>
            <a:gdLst/>
            <a:ahLst/>
            <a:cxnLst/>
            <a:rect l="l" t="t" r="r" b="b"/>
            <a:pathLst>
              <a:path w="2634615" h="212725">
                <a:moveTo>
                  <a:pt x="0" y="212280"/>
                </a:moveTo>
                <a:lnTo>
                  <a:pt x="2634615" y="212280"/>
                </a:lnTo>
                <a:lnTo>
                  <a:pt x="2634615" y="0"/>
                </a:lnTo>
                <a:lnTo>
                  <a:pt x="0" y="0"/>
                </a:lnTo>
                <a:lnTo>
                  <a:pt x="0" y="212280"/>
                </a:lnTo>
                <a:close/>
              </a:path>
            </a:pathLst>
          </a:custGeom>
          <a:solidFill>
            <a:srgbClr val="2C5DAC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245353" y="1326579"/>
            <a:ext cx="2634615" cy="212725"/>
          </a:xfrm>
          <a:custGeom>
            <a:avLst/>
            <a:gdLst/>
            <a:ahLst/>
            <a:cxnLst/>
            <a:rect l="l" t="t" r="r" b="b"/>
            <a:pathLst>
              <a:path w="2634615" h="212725">
                <a:moveTo>
                  <a:pt x="0" y="212280"/>
                </a:moveTo>
                <a:lnTo>
                  <a:pt x="2634615" y="212280"/>
                </a:lnTo>
                <a:lnTo>
                  <a:pt x="2634615" y="0"/>
                </a:lnTo>
                <a:lnTo>
                  <a:pt x="0" y="0"/>
                </a:lnTo>
                <a:lnTo>
                  <a:pt x="0" y="212280"/>
                </a:lnTo>
                <a:close/>
              </a:path>
            </a:pathLst>
          </a:custGeom>
          <a:ln w="25400">
            <a:solidFill>
              <a:srgbClr val="1E427D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258053" y="1236802"/>
            <a:ext cx="260921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40715" fontAlgn="auto">
              <a:spcBef>
                <a:spcPts val="105"/>
              </a:spcBef>
              <a:spcAft>
                <a:spcPts val="0"/>
              </a:spcAft>
            </a:pPr>
            <a:r>
              <a:rPr b="1" dirty="0">
                <a:solidFill>
                  <a:srgbClr val="B1B1B1"/>
                </a:solidFill>
                <a:latin typeface="Arial"/>
                <a:ea typeface="+mn-ea"/>
                <a:cs typeface="Arial"/>
              </a:rPr>
              <a:t>burst</a:t>
            </a:r>
            <a:r>
              <a:rPr b="1" spc="-40" dirty="0">
                <a:solidFill>
                  <a:srgbClr val="B1B1B1"/>
                </a:solidFill>
                <a:latin typeface="Arial"/>
                <a:ea typeface="+mn-ea"/>
                <a:cs typeface="Arial"/>
              </a:rPr>
              <a:t> </a:t>
            </a:r>
            <a:r>
              <a:rPr b="1" dirty="0">
                <a:solidFill>
                  <a:srgbClr val="B1B1B1"/>
                </a:solidFill>
                <a:latin typeface="Arial"/>
                <a:ea typeface="+mn-ea"/>
                <a:cs typeface="Arial"/>
              </a:rPr>
              <a:t>sizes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216778" y="2718436"/>
            <a:ext cx="2836545" cy="493395"/>
          </a:xfrm>
          <a:custGeom>
            <a:avLst/>
            <a:gdLst/>
            <a:ahLst/>
            <a:cxnLst/>
            <a:rect l="l" t="t" r="r" b="b"/>
            <a:pathLst>
              <a:path w="2836545" h="493394">
                <a:moveTo>
                  <a:pt x="2589656" y="0"/>
                </a:moveTo>
                <a:lnTo>
                  <a:pt x="2589656" y="123316"/>
                </a:lnTo>
                <a:lnTo>
                  <a:pt x="0" y="123316"/>
                </a:lnTo>
                <a:lnTo>
                  <a:pt x="0" y="369950"/>
                </a:lnTo>
                <a:lnTo>
                  <a:pt x="2589656" y="369950"/>
                </a:lnTo>
                <a:lnTo>
                  <a:pt x="2589656" y="493267"/>
                </a:lnTo>
                <a:lnTo>
                  <a:pt x="2836291" y="246633"/>
                </a:lnTo>
                <a:lnTo>
                  <a:pt x="2589656" y="0"/>
                </a:lnTo>
                <a:close/>
              </a:path>
            </a:pathLst>
          </a:custGeom>
          <a:solidFill>
            <a:srgbClr val="2C5DAC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216778" y="2718436"/>
            <a:ext cx="2836545" cy="493395"/>
          </a:xfrm>
          <a:custGeom>
            <a:avLst/>
            <a:gdLst/>
            <a:ahLst/>
            <a:cxnLst/>
            <a:rect l="l" t="t" r="r" b="b"/>
            <a:pathLst>
              <a:path w="2836545" h="493394">
                <a:moveTo>
                  <a:pt x="0" y="123316"/>
                </a:moveTo>
                <a:lnTo>
                  <a:pt x="2589656" y="123316"/>
                </a:lnTo>
                <a:lnTo>
                  <a:pt x="2589656" y="0"/>
                </a:lnTo>
                <a:lnTo>
                  <a:pt x="2836291" y="246633"/>
                </a:lnTo>
                <a:lnTo>
                  <a:pt x="2589656" y="493267"/>
                </a:lnTo>
                <a:lnTo>
                  <a:pt x="2589656" y="369950"/>
                </a:lnTo>
                <a:lnTo>
                  <a:pt x="0" y="369950"/>
                </a:lnTo>
                <a:lnTo>
                  <a:pt x="0" y="123316"/>
                </a:lnTo>
                <a:close/>
              </a:path>
            </a:pathLst>
          </a:custGeom>
          <a:ln w="25400">
            <a:solidFill>
              <a:srgbClr val="1E427D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65164" y="2734945"/>
            <a:ext cx="16186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2400" dirty="0">
                <a:solidFill>
                  <a:srgbClr val="B1B1B1"/>
                </a:solidFill>
                <a:latin typeface="Arial"/>
                <a:ea typeface="+mn-ea"/>
                <a:cs typeface="Arial"/>
              </a:rPr>
              <a:t>stream</a:t>
            </a:r>
            <a:r>
              <a:rPr sz="2400" spc="-70" dirty="0">
                <a:solidFill>
                  <a:srgbClr val="B1B1B1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spc="-5" dirty="0">
                <a:solidFill>
                  <a:srgbClr val="B1B1B1"/>
                </a:solidFill>
                <a:latin typeface="Arial"/>
                <a:ea typeface="+mn-ea"/>
                <a:cs typeface="Arial"/>
              </a:rPr>
              <a:t>time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640259" y="1888045"/>
            <a:ext cx="174371" cy="1050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076631" y="2018093"/>
            <a:ext cx="174371" cy="10490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513002" y="1970342"/>
            <a:ext cx="174370" cy="10490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034211" y="1849311"/>
            <a:ext cx="174371" cy="10490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506143" y="1983549"/>
            <a:ext cx="174371" cy="1050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0" y="1823466"/>
            <a:ext cx="3182112" cy="9723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0" y="1751838"/>
            <a:ext cx="3236976" cy="11369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-432" y="1851305"/>
            <a:ext cx="3134360" cy="877569"/>
          </a:xfrm>
          <a:custGeom>
            <a:avLst/>
            <a:gdLst/>
            <a:ahLst/>
            <a:cxnLst/>
            <a:rect l="l" t="t" r="r" b="b"/>
            <a:pathLst>
              <a:path w="3134360" h="877569">
                <a:moveTo>
                  <a:pt x="0" y="877163"/>
                </a:moveTo>
                <a:lnTo>
                  <a:pt x="3134360" y="877163"/>
                </a:lnTo>
                <a:lnTo>
                  <a:pt x="3134360" y="0"/>
                </a:lnTo>
                <a:lnTo>
                  <a:pt x="0" y="0"/>
                </a:lnTo>
                <a:lnTo>
                  <a:pt x="0" y="877163"/>
                </a:lnTo>
                <a:close/>
              </a:path>
            </a:pathLst>
          </a:custGeom>
          <a:ln w="9525">
            <a:solidFill>
              <a:srgbClr val="D0D0D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-432" y="1856067"/>
            <a:ext cx="3129915" cy="804707"/>
          </a:xfrm>
          <a:prstGeom prst="rect">
            <a:avLst/>
          </a:prstGeom>
          <a:solidFill>
            <a:srgbClr val="FF8F8F"/>
          </a:solidFill>
        </p:spPr>
        <p:txBody>
          <a:bodyPr vert="horz" wrap="square" lIns="0" tIns="34925" rIns="0" bIns="0" rtlCol="0">
            <a:spAutoFit/>
          </a:bodyPr>
          <a:lstStyle/>
          <a:p>
            <a:pPr marL="163195" marR="149225" indent="-3175" algn="ctr" fontAlgn="auto">
              <a:lnSpc>
                <a:spcPts val="2039"/>
              </a:lnSpc>
              <a:spcBef>
                <a:spcPts val="275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Does the pattern of</a:t>
            </a:r>
            <a:r>
              <a:rPr spc="-16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burst  (segment) sizes</a:t>
            </a:r>
            <a:r>
              <a:rPr spc="-114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uniquely  characterize a</a:t>
            </a:r>
            <a:r>
              <a:rPr spc="-6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title?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192779" y="1852423"/>
            <a:ext cx="2487168" cy="97231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346703" y="1780795"/>
            <a:ext cx="2249424" cy="113690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240658" y="1879880"/>
            <a:ext cx="2391918" cy="87716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240659" y="1879879"/>
            <a:ext cx="2392045" cy="823302"/>
          </a:xfrm>
          <a:prstGeom prst="rect">
            <a:avLst/>
          </a:prstGeom>
          <a:ln w="9525">
            <a:solidFill>
              <a:srgbClr val="D0D0D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300990" marR="294640" indent="635" algn="ctr" fontAlgn="auto">
              <a:lnSpc>
                <a:spcPct val="85100"/>
              </a:lnSpc>
              <a:spcBef>
                <a:spcPts val="30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Can we learn a  </a:t>
            </a:r>
            <a:r>
              <a:rPr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title’s</a:t>
            </a:r>
            <a:r>
              <a:rPr spc="-7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identifying 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pattern?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dirty="0">
                <a:ea typeface="+mn-ea"/>
              </a:rPr>
              <a:pPr marL="25400" fontAlgn="auto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</a:pPr>
              <a:t>81</a:t>
            </a:fld>
            <a:endParaRPr dirty="0">
              <a:ea typeface="+mn-ea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-22" y="857251"/>
            <a:ext cx="9144045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1440">
              <a:spcBef>
                <a:spcPts val="105"/>
              </a:spcBef>
            </a:pPr>
            <a:r>
              <a:rPr dirty="0"/>
              <a:t>From a </a:t>
            </a:r>
            <a:r>
              <a:rPr spc="-5" dirty="0"/>
              <a:t>leak </a:t>
            </a:r>
            <a:r>
              <a:rPr spc="-10" dirty="0"/>
              <a:t>to </a:t>
            </a:r>
            <a:r>
              <a:rPr dirty="0"/>
              <a:t>a</a:t>
            </a:r>
            <a:r>
              <a:rPr spc="-35" dirty="0"/>
              <a:t> </a:t>
            </a:r>
            <a:r>
              <a:rPr spc="-5" dirty="0"/>
              <a:t>fingerprint</a:t>
            </a:r>
          </a:p>
        </p:txBody>
      </p:sp>
    </p:spTree>
    <p:extLst>
      <p:ext uri="{BB962C8B-B14F-4D97-AF65-F5344CB8AC3E}">
        <p14:creationId xmlns:p14="http://schemas.microsoft.com/office/powerpoint/2010/main" val="10557253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43245" y="1472946"/>
            <a:ext cx="3000755" cy="14386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191378" y="1500886"/>
            <a:ext cx="2909697" cy="13434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91378" y="1500886"/>
            <a:ext cx="2910205" cy="1343660"/>
          </a:xfrm>
          <a:custGeom>
            <a:avLst/>
            <a:gdLst/>
            <a:ahLst/>
            <a:cxnLst/>
            <a:rect l="l" t="t" r="r" b="b"/>
            <a:pathLst>
              <a:path w="2910204" h="1343660">
                <a:moveTo>
                  <a:pt x="0" y="1343406"/>
                </a:moveTo>
                <a:lnTo>
                  <a:pt x="2909697" y="1343406"/>
                </a:lnTo>
                <a:lnTo>
                  <a:pt x="2909697" y="0"/>
                </a:lnTo>
                <a:lnTo>
                  <a:pt x="0" y="0"/>
                </a:lnTo>
                <a:lnTo>
                  <a:pt x="0" y="1343406"/>
                </a:lnTo>
                <a:close/>
              </a:path>
            </a:pathLst>
          </a:custGeom>
          <a:ln w="9525">
            <a:solidFill>
              <a:srgbClr val="D0D0D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45353" y="1326579"/>
            <a:ext cx="2634615" cy="212725"/>
          </a:xfrm>
          <a:custGeom>
            <a:avLst/>
            <a:gdLst/>
            <a:ahLst/>
            <a:cxnLst/>
            <a:rect l="l" t="t" r="r" b="b"/>
            <a:pathLst>
              <a:path w="2634615" h="212725">
                <a:moveTo>
                  <a:pt x="0" y="212280"/>
                </a:moveTo>
                <a:lnTo>
                  <a:pt x="2634615" y="212280"/>
                </a:lnTo>
                <a:lnTo>
                  <a:pt x="2634615" y="0"/>
                </a:lnTo>
                <a:lnTo>
                  <a:pt x="0" y="0"/>
                </a:lnTo>
                <a:lnTo>
                  <a:pt x="0" y="212280"/>
                </a:lnTo>
                <a:close/>
              </a:path>
            </a:pathLst>
          </a:custGeom>
          <a:solidFill>
            <a:srgbClr val="2C5DAC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245353" y="1326579"/>
            <a:ext cx="2634615" cy="212725"/>
          </a:xfrm>
          <a:custGeom>
            <a:avLst/>
            <a:gdLst/>
            <a:ahLst/>
            <a:cxnLst/>
            <a:rect l="l" t="t" r="r" b="b"/>
            <a:pathLst>
              <a:path w="2634615" h="212725">
                <a:moveTo>
                  <a:pt x="0" y="212280"/>
                </a:moveTo>
                <a:lnTo>
                  <a:pt x="2634615" y="212280"/>
                </a:lnTo>
                <a:lnTo>
                  <a:pt x="2634615" y="0"/>
                </a:lnTo>
                <a:lnTo>
                  <a:pt x="0" y="0"/>
                </a:lnTo>
                <a:lnTo>
                  <a:pt x="0" y="212280"/>
                </a:lnTo>
                <a:close/>
              </a:path>
            </a:pathLst>
          </a:custGeom>
          <a:ln w="25400">
            <a:solidFill>
              <a:srgbClr val="1E427D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258053" y="1236802"/>
            <a:ext cx="260921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40715" fontAlgn="auto">
              <a:spcBef>
                <a:spcPts val="105"/>
              </a:spcBef>
              <a:spcAft>
                <a:spcPts val="0"/>
              </a:spcAft>
            </a:pPr>
            <a:r>
              <a:rPr b="1" dirty="0">
                <a:solidFill>
                  <a:srgbClr val="B1B1B1"/>
                </a:solidFill>
                <a:latin typeface="Arial"/>
                <a:ea typeface="+mn-ea"/>
                <a:cs typeface="Arial"/>
              </a:rPr>
              <a:t>burst</a:t>
            </a:r>
            <a:r>
              <a:rPr b="1" spc="-40" dirty="0">
                <a:solidFill>
                  <a:srgbClr val="B1B1B1"/>
                </a:solidFill>
                <a:latin typeface="Arial"/>
                <a:ea typeface="+mn-ea"/>
                <a:cs typeface="Arial"/>
              </a:rPr>
              <a:t> </a:t>
            </a:r>
            <a:r>
              <a:rPr b="1" dirty="0">
                <a:solidFill>
                  <a:srgbClr val="B1B1B1"/>
                </a:solidFill>
                <a:latin typeface="Arial"/>
                <a:ea typeface="+mn-ea"/>
                <a:cs typeface="Arial"/>
              </a:rPr>
              <a:t>sizes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216778" y="2718436"/>
            <a:ext cx="2836545" cy="493395"/>
          </a:xfrm>
          <a:custGeom>
            <a:avLst/>
            <a:gdLst/>
            <a:ahLst/>
            <a:cxnLst/>
            <a:rect l="l" t="t" r="r" b="b"/>
            <a:pathLst>
              <a:path w="2836545" h="493394">
                <a:moveTo>
                  <a:pt x="2589656" y="0"/>
                </a:moveTo>
                <a:lnTo>
                  <a:pt x="2589656" y="123316"/>
                </a:lnTo>
                <a:lnTo>
                  <a:pt x="0" y="123316"/>
                </a:lnTo>
                <a:lnTo>
                  <a:pt x="0" y="369950"/>
                </a:lnTo>
                <a:lnTo>
                  <a:pt x="2589656" y="369950"/>
                </a:lnTo>
                <a:lnTo>
                  <a:pt x="2589656" y="493267"/>
                </a:lnTo>
                <a:lnTo>
                  <a:pt x="2836291" y="246633"/>
                </a:lnTo>
                <a:lnTo>
                  <a:pt x="2589656" y="0"/>
                </a:lnTo>
                <a:close/>
              </a:path>
            </a:pathLst>
          </a:custGeom>
          <a:solidFill>
            <a:srgbClr val="2C5DAC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216778" y="2718436"/>
            <a:ext cx="2836545" cy="493395"/>
          </a:xfrm>
          <a:custGeom>
            <a:avLst/>
            <a:gdLst/>
            <a:ahLst/>
            <a:cxnLst/>
            <a:rect l="l" t="t" r="r" b="b"/>
            <a:pathLst>
              <a:path w="2836545" h="493394">
                <a:moveTo>
                  <a:pt x="0" y="123316"/>
                </a:moveTo>
                <a:lnTo>
                  <a:pt x="2589656" y="123316"/>
                </a:lnTo>
                <a:lnTo>
                  <a:pt x="2589656" y="0"/>
                </a:lnTo>
                <a:lnTo>
                  <a:pt x="2836291" y="246633"/>
                </a:lnTo>
                <a:lnTo>
                  <a:pt x="2589656" y="493267"/>
                </a:lnTo>
                <a:lnTo>
                  <a:pt x="2589656" y="369950"/>
                </a:lnTo>
                <a:lnTo>
                  <a:pt x="0" y="369950"/>
                </a:lnTo>
                <a:lnTo>
                  <a:pt x="0" y="123316"/>
                </a:lnTo>
                <a:close/>
              </a:path>
            </a:pathLst>
          </a:custGeom>
          <a:ln w="25400">
            <a:solidFill>
              <a:srgbClr val="1E427D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65164" y="2734945"/>
            <a:ext cx="16186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2400" dirty="0">
                <a:solidFill>
                  <a:srgbClr val="B1B1B1"/>
                </a:solidFill>
                <a:latin typeface="Arial"/>
                <a:ea typeface="+mn-ea"/>
                <a:cs typeface="Arial"/>
              </a:rPr>
              <a:t>stream</a:t>
            </a:r>
            <a:r>
              <a:rPr sz="2400" spc="-70" dirty="0">
                <a:solidFill>
                  <a:srgbClr val="B1B1B1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spc="-5" dirty="0">
                <a:solidFill>
                  <a:srgbClr val="B1B1B1"/>
                </a:solidFill>
                <a:latin typeface="Arial"/>
                <a:ea typeface="+mn-ea"/>
                <a:cs typeface="Arial"/>
              </a:rPr>
              <a:t>time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640259" y="1888045"/>
            <a:ext cx="174371" cy="1050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076631" y="2018093"/>
            <a:ext cx="174371" cy="10490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513002" y="1970342"/>
            <a:ext cx="174370" cy="10490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034211" y="1849311"/>
            <a:ext cx="174371" cy="10490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506143" y="1983549"/>
            <a:ext cx="174371" cy="1050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0" y="1823466"/>
            <a:ext cx="3182112" cy="9723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0" y="1751838"/>
            <a:ext cx="3236976" cy="11369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-432" y="1851305"/>
            <a:ext cx="3134360" cy="877569"/>
          </a:xfrm>
          <a:custGeom>
            <a:avLst/>
            <a:gdLst/>
            <a:ahLst/>
            <a:cxnLst/>
            <a:rect l="l" t="t" r="r" b="b"/>
            <a:pathLst>
              <a:path w="3134360" h="877569">
                <a:moveTo>
                  <a:pt x="0" y="877163"/>
                </a:moveTo>
                <a:lnTo>
                  <a:pt x="3134360" y="877163"/>
                </a:lnTo>
                <a:lnTo>
                  <a:pt x="3134360" y="0"/>
                </a:lnTo>
                <a:lnTo>
                  <a:pt x="0" y="0"/>
                </a:lnTo>
                <a:lnTo>
                  <a:pt x="0" y="877163"/>
                </a:lnTo>
                <a:close/>
              </a:path>
            </a:pathLst>
          </a:custGeom>
          <a:ln w="9525">
            <a:solidFill>
              <a:srgbClr val="D0D0D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-432" y="1856067"/>
            <a:ext cx="3129915" cy="804707"/>
          </a:xfrm>
          <a:prstGeom prst="rect">
            <a:avLst/>
          </a:prstGeom>
          <a:solidFill>
            <a:srgbClr val="FF8F8F"/>
          </a:solidFill>
        </p:spPr>
        <p:txBody>
          <a:bodyPr vert="horz" wrap="square" lIns="0" tIns="34925" rIns="0" bIns="0" rtlCol="0">
            <a:spAutoFit/>
          </a:bodyPr>
          <a:lstStyle/>
          <a:p>
            <a:pPr marL="163195" marR="149225" indent="-3175" algn="ctr" fontAlgn="auto">
              <a:lnSpc>
                <a:spcPts val="2039"/>
              </a:lnSpc>
              <a:spcBef>
                <a:spcPts val="275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Does the pattern of</a:t>
            </a:r>
            <a:r>
              <a:rPr spc="-16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burst  (segment) sizes</a:t>
            </a:r>
            <a:r>
              <a:rPr spc="-114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uniquely  characterize a</a:t>
            </a:r>
            <a:r>
              <a:rPr spc="-6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title?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192779" y="1852423"/>
            <a:ext cx="2487168" cy="97231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346703" y="1780795"/>
            <a:ext cx="2249424" cy="113690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240658" y="1879880"/>
            <a:ext cx="2391918" cy="87716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240659" y="1879879"/>
            <a:ext cx="2392045" cy="823302"/>
          </a:xfrm>
          <a:prstGeom prst="rect">
            <a:avLst/>
          </a:prstGeom>
          <a:ln w="9525">
            <a:solidFill>
              <a:srgbClr val="D0D0D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300990" marR="294640" indent="635" algn="ctr" fontAlgn="auto">
              <a:lnSpc>
                <a:spcPct val="85100"/>
              </a:lnSpc>
              <a:spcBef>
                <a:spcPts val="30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Can we learn a  </a:t>
            </a:r>
            <a:r>
              <a:rPr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title’s</a:t>
            </a:r>
            <a:r>
              <a:rPr spc="-7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identifying 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pattern?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97535" y="3233166"/>
            <a:ext cx="2974848" cy="20711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0668" y="3141726"/>
            <a:ext cx="3134868" cy="227990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44475" y="3261309"/>
            <a:ext cx="2880360" cy="197586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44475" y="3261309"/>
            <a:ext cx="2880360" cy="1976120"/>
          </a:xfrm>
          <a:prstGeom prst="rect">
            <a:avLst/>
          </a:prstGeom>
          <a:ln w="9525">
            <a:solidFill>
              <a:srgbClr val="D0D0D0"/>
            </a:solidFill>
          </a:ln>
        </p:spPr>
        <p:txBody>
          <a:bodyPr vert="horz" wrap="square" lIns="0" tIns="29844" rIns="0" bIns="0" rtlCol="0">
            <a:spAutoFit/>
          </a:bodyPr>
          <a:lstStyle/>
          <a:p>
            <a:pPr marL="91440" marR="162560" fontAlgn="auto">
              <a:lnSpc>
                <a:spcPct val="85000"/>
              </a:lnSpc>
              <a:spcBef>
                <a:spcPts val="234"/>
              </a:spcBef>
              <a:spcAft>
                <a:spcPts val="0"/>
              </a:spcAft>
            </a:pPr>
            <a:r>
              <a:rPr sz="2400" b="1" spc="-14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Diversity</a:t>
            </a:r>
            <a:r>
              <a:rPr sz="2400" spc="-14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:</a:t>
            </a:r>
            <a:r>
              <a:rPr sz="2400" spc="-24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2400" spc="-12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empirically  </a:t>
            </a:r>
            <a:r>
              <a:rPr sz="2400" spc="-9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measure </a:t>
            </a:r>
            <a:r>
              <a:rPr sz="2400" spc="-10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pairwise  </a:t>
            </a:r>
            <a:r>
              <a:rPr sz="2400" spc="-10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distances </a:t>
            </a:r>
            <a:r>
              <a:rPr sz="2400" spc="-11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for </a:t>
            </a:r>
            <a:r>
              <a:rPr sz="2400" spc="-5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3500  </a:t>
            </a:r>
            <a:r>
              <a:rPr sz="2400" spc="-8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downloaded </a:t>
            </a:r>
            <a:r>
              <a:rPr sz="2400" spc="-8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and  </a:t>
            </a:r>
            <a:r>
              <a:rPr sz="2400" spc="-10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segmented </a:t>
            </a:r>
            <a:r>
              <a:rPr sz="2400" spc="-16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YouTube  </a:t>
            </a:r>
            <a:r>
              <a:rPr sz="2400" spc="-12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titles</a:t>
            </a:r>
            <a:endParaRPr sz="2400">
              <a:solidFill>
                <a:prstClr val="black"/>
              </a:solidFill>
              <a:latin typeface="Trebuchet MS"/>
              <a:ea typeface="+mn-ea"/>
              <a:cs typeface="Trebuchet M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501684" y="2727833"/>
            <a:ext cx="156845" cy="534035"/>
          </a:xfrm>
          <a:custGeom>
            <a:avLst/>
            <a:gdLst/>
            <a:ahLst/>
            <a:cxnLst/>
            <a:rect l="l" t="t" r="r" b="b"/>
            <a:pathLst>
              <a:path w="156844" h="534035">
                <a:moveTo>
                  <a:pt x="14430" y="378948"/>
                </a:moveTo>
                <a:lnTo>
                  <a:pt x="7965" y="381380"/>
                </a:lnTo>
                <a:lnTo>
                  <a:pt x="2897" y="386205"/>
                </a:lnTo>
                <a:lnTo>
                  <a:pt x="186" y="392350"/>
                </a:lnTo>
                <a:lnTo>
                  <a:pt x="0" y="399043"/>
                </a:lnTo>
                <a:lnTo>
                  <a:pt x="2504" y="405510"/>
                </a:lnTo>
                <a:lnTo>
                  <a:pt x="83022" y="533526"/>
                </a:lnTo>
                <a:lnTo>
                  <a:pt x="101371" y="499490"/>
                </a:lnTo>
                <a:lnTo>
                  <a:pt x="64353" y="499490"/>
                </a:lnTo>
                <a:lnTo>
                  <a:pt x="62179" y="434858"/>
                </a:lnTo>
                <a:lnTo>
                  <a:pt x="31968" y="386841"/>
                </a:lnTo>
                <a:lnTo>
                  <a:pt x="27217" y="381845"/>
                </a:lnTo>
                <a:lnTo>
                  <a:pt x="21109" y="379158"/>
                </a:lnTo>
                <a:lnTo>
                  <a:pt x="14430" y="378948"/>
                </a:lnTo>
                <a:close/>
              </a:path>
              <a:path w="156844" h="534035">
                <a:moveTo>
                  <a:pt x="62179" y="434858"/>
                </a:moveTo>
                <a:lnTo>
                  <a:pt x="64353" y="499490"/>
                </a:lnTo>
                <a:lnTo>
                  <a:pt x="99278" y="498220"/>
                </a:lnTo>
                <a:lnTo>
                  <a:pt x="99021" y="490600"/>
                </a:lnTo>
                <a:lnTo>
                  <a:pt x="66512" y="490600"/>
                </a:lnTo>
                <a:lnTo>
                  <a:pt x="80690" y="464279"/>
                </a:lnTo>
                <a:lnTo>
                  <a:pt x="62179" y="434858"/>
                </a:lnTo>
                <a:close/>
              </a:path>
              <a:path w="156844" h="534035">
                <a:moveTo>
                  <a:pt x="141027" y="374667"/>
                </a:moveTo>
                <a:lnTo>
                  <a:pt x="134377" y="375332"/>
                </a:lnTo>
                <a:lnTo>
                  <a:pt x="128466" y="378450"/>
                </a:lnTo>
                <a:lnTo>
                  <a:pt x="124043" y="383793"/>
                </a:lnTo>
                <a:lnTo>
                  <a:pt x="97110" y="433795"/>
                </a:lnTo>
                <a:lnTo>
                  <a:pt x="99278" y="498220"/>
                </a:lnTo>
                <a:lnTo>
                  <a:pt x="64353" y="499490"/>
                </a:lnTo>
                <a:lnTo>
                  <a:pt x="101371" y="499490"/>
                </a:lnTo>
                <a:lnTo>
                  <a:pt x="154777" y="400430"/>
                </a:lnTo>
                <a:lnTo>
                  <a:pt x="156791" y="393773"/>
                </a:lnTo>
                <a:lnTo>
                  <a:pt x="156126" y="387080"/>
                </a:lnTo>
                <a:lnTo>
                  <a:pt x="153009" y="381125"/>
                </a:lnTo>
                <a:lnTo>
                  <a:pt x="147665" y="376681"/>
                </a:lnTo>
                <a:lnTo>
                  <a:pt x="141027" y="374667"/>
                </a:lnTo>
                <a:close/>
              </a:path>
              <a:path w="156844" h="534035">
                <a:moveTo>
                  <a:pt x="80690" y="464279"/>
                </a:moveTo>
                <a:lnTo>
                  <a:pt x="66512" y="490600"/>
                </a:lnTo>
                <a:lnTo>
                  <a:pt x="96611" y="489584"/>
                </a:lnTo>
                <a:lnTo>
                  <a:pt x="80690" y="464279"/>
                </a:lnTo>
                <a:close/>
              </a:path>
              <a:path w="156844" h="534035">
                <a:moveTo>
                  <a:pt x="97110" y="433795"/>
                </a:moveTo>
                <a:lnTo>
                  <a:pt x="80690" y="464279"/>
                </a:lnTo>
                <a:lnTo>
                  <a:pt x="96611" y="489584"/>
                </a:lnTo>
                <a:lnTo>
                  <a:pt x="66512" y="490600"/>
                </a:lnTo>
                <a:lnTo>
                  <a:pt x="99021" y="490600"/>
                </a:lnTo>
                <a:lnTo>
                  <a:pt x="97110" y="433795"/>
                </a:lnTo>
                <a:close/>
              </a:path>
              <a:path w="156844" h="534035">
                <a:moveTo>
                  <a:pt x="82514" y="0"/>
                </a:moveTo>
                <a:lnTo>
                  <a:pt x="47589" y="1142"/>
                </a:lnTo>
                <a:lnTo>
                  <a:pt x="62179" y="434858"/>
                </a:lnTo>
                <a:lnTo>
                  <a:pt x="80690" y="464279"/>
                </a:lnTo>
                <a:lnTo>
                  <a:pt x="97110" y="433795"/>
                </a:lnTo>
                <a:lnTo>
                  <a:pt x="825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-22" y="857251"/>
            <a:ext cx="9144045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1440">
              <a:spcBef>
                <a:spcPts val="105"/>
              </a:spcBef>
            </a:pPr>
            <a:r>
              <a:rPr dirty="0"/>
              <a:t>From a </a:t>
            </a:r>
            <a:r>
              <a:rPr spc="-5" dirty="0"/>
              <a:t>leak </a:t>
            </a:r>
            <a:r>
              <a:rPr spc="-10" dirty="0"/>
              <a:t>to </a:t>
            </a:r>
            <a:r>
              <a:rPr dirty="0"/>
              <a:t>a</a:t>
            </a:r>
            <a:r>
              <a:rPr spc="-35" dirty="0"/>
              <a:t> </a:t>
            </a:r>
            <a:r>
              <a:rPr spc="-5" dirty="0"/>
              <a:t>fingerprint</a:t>
            </a:r>
          </a:p>
        </p:txBody>
      </p:sp>
      <p:sp>
        <p:nvSpPr>
          <p:cNvPr id="32" name="object 3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dirty="0">
                <a:ea typeface="+mn-ea"/>
              </a:rPr>
              <a:pPr marL="25400" fontAlgn="auto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</a:pPr>
              <a:t>82</a:t>
            </a:fld>
            <a:endParaRPr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1484452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43245" y="1472946"/>
            <a:ext cx="3000755" cy="14386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191378" y="1500886"/>
            <a:ext cx="2909697" cy="13434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91378" y="1500886"/>
            <a:ext cx="2910205" cy="1343660"/>
          </a:xfrm>
          <a:custGeom>
            <a:avLst/>
            <a:gdLst/>
            <a:ahLst/>
            <a:cxnLst/>
            <a:rect l="l" t="t" r="r" b="b"/>
            <a:pathLst>
              <a:path w="2910204" h="1343660">
                <a:moveTo>
                  <a:pt x="0" y="1343406"/>
                </a:moveTo>
                <a:lnTo>
                  <a:pt x="2909697" y="1343406"/>
                </a:lnTo>
                <a:lnTo>
                  <a:pt x="2909697" y="0"/>
                </a:lnTo>
                <a:lnTo>
                  <a:pt x="0" y="0"/>
                </a:lnTo>
                <a:lnTo>
                  <a:pt x="0" y="1343406"/>
                </a:lnTo>
                <a:close/>
              </a:path>
            </a:pathLst>
          </a:custGeom>
          <a:ln w="9525">
            <a:solidFill>
              <a:srgbClr val="D0D0D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45353" y="1326579"/>
            <a:ext cx="2634615" cy="212725"/>
          </a:xfrm>
          <a:custGeom>
            <a:avLst/>
            <a:gdLst/>
            <a:ahLst/>
            <a:cxnLst/>
            <a:rect l="l" t="t" r="r" b="b"/>
            <a:pathLst>
              <a:path w="2634615" h="212725">
                <a:moveTo>
                  <a:pt x="0" y="212280"/>
                </a:moveTo>
                <a:lnTo>
                  <a:pt x="2634615" y="212280"/>
                </a:lnTo>
                <a:lnTo>
                  <a:pt x="2634615" y="0"/>
                </a:lnTo>
                <a:lnTo>
                  <a:pt x="0" y="0"/>
                </a:lnTo>
                <a:lnTo>
                  <a:pt x="0" y="212280"/>
                </a:lnTo>
                <a:close/>
              </a:path>
            </a:pathLst>
          </a:custGeom>
          <a:solidFill>
            <a:srgbClr val="2C5DAC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245353" y="1326579"/>
            <a:ext cx="2634615" cy="212725"/>
          </a:xfrm>
          <a:custGeom>
            <a:avLst/>
            <a:gdLst/>
            <a:ahLst/>
            <a:cxnLst/>
            <a:rect l="l" t="t" r="r" b="b"/>
            <a:pathLst>
              <a:path w="2634615" h="212725">
                <a:moveTo>
                  <a:pt x="0" y="212280"/>
                </a:moveTo>
                <a:lnTo>
                  <a:pt x="2634615" y="212280"/>
                </a:lnTo>
                <a:lnTo>
                  <a:pt x="2634615" y="0"/>
                </a:lnTo>
                <a:lnTo>
                  <a:pt x="0" y="0"/>
                </a:lnTo>
                <a:lnTo>
                  <a:pt x="0" y="212280"/>
                </a:lnTo>
                <a:close/>
              </a:path>
            </a:pathLst>
          </a:custGeom>
          <a:ln w="25400">
            <a:solidFill>
              <a:srgbClr val="1E427D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258053" y="1236802"/>
            <a:ext cx="260921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40715" fontAlgn="auto">
              <a:spcBef>
                <a:spcPts val="105"/>
              </a:spcBef>
              <a:spcAft>
                <a:spcPts val="0"/>
              </a:spcAft>
            </a:pPr>
            <a:r>
              <a:rPr b="1" dirty="0">
                <a:solidFill>
                  <a:srgbClr val="B1B1B1"/>
                </a:solidFill>
                <a:latin typeface="Arial"/>
                <a:ea typeface="+mn-ea"/>
                <a:cs typeface="Arial"/>
              </a:rPr>
              <a:t>burst</a:t>
            </a:r>
            <a:r>
              <a:rPr b="1" spc="-40" dirty="0">
                <a:solidFill>
                  <a:srgbClr val="B1B1B1"/>
                </a:solidFill>
                <a:latin typeface="Arial"/>
                <a:ea typeface="+mn-ea"/>
                <a:cs typeface="Arial"/>
              </a:rPr>
              <a:t> </a:t>
            </a:r>
            <a:r>
              <a:rPr b="1" dirty="0">
                <a:solidFill>
                  <a:srgbClr val="B1B1B1"/>
                </a:solidFill>
                <a:latin typeface="Arial"/>
                <a:ea typeface="+mn-ea"/>
                <a:cs typeface="Arial"/>
              </a:rPr>
              <a:t>sizes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216778" y="2718436"/>
            <a:ext cx="2836545" cy="493395"/>
          </a:xfrm>
          <a:custGeom>
            <a:avLst/>
            <a:gdLst/>
            <a:ahLst/>
            <a:cxnLst/>
            <a:rect l="l" t="t" r="r" b="b"/>
            <a:pathLst>
              <a:path w="2836545" h="493394">
                <a:moveTo>
                  <a:pt x="2589656" y="0"/>
                </a:moveTo>
                <a:lnTo>
                  <a:pt x="2589656" y="123316"/>
                </a:lnTo>
                <a:lnTo>
                  <a:pt x="0" y="123316"/>
                </a:lnTo>
                <a:lnTo>
                  <a:pt x="0" y="369950"/>
                </a:lnTo>
                <a:lnTo>
                  <a:pt x="2589656" y="369950"/>
                </a:lnTo>
                <a:lnTo>
                  <a:pt x="2589656" y="493267"/>
                </a:lnTo>
                <a:lnTo>
                  <a:pt x="2836291" y="246633"/>
                </a:lnTo>
                <a:lnTo>
                  <a:pt x="2589656" y="0"/>
                </a:lnTo>
                <a:close/>
              </a:path>
            </a:pathLst>
          </a:custGeom>
          <a:solidFill>
            <a:srgbClr val="2C5DAC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216778" y="2718436"/>
            <a:ext cx="2836545" cy="493395"/>
          </a:xfrm>
          <a:custGeom>
            <a:avLst/>
            <a:gdLst/>
            <a:ahLst/>
            <a:cxnLst/>
            <a:rect l="l" t="t" r="r" b="b"/>
            <a:pathLst>
              <a:path w="2836545" h="493394">
                <a:moveTo>
                  <a:pt x="0" y="123316"/>
                </a:moveTo>
                <a:lnTo>
                  <a:pt x="2589656" y="123316"/>
                </a:lnTo>
                <a:lnTo>
                  <a:pt x="2589656" y="0"/>
                </a:lnTo>
                <a:lnTo>
                  <a:pt x="2836291" y="246633"/>
                </a:lnTo>
                <a:lnTo>
                  <a:pt x="2589656" y="493267"/>
                </a:lnTo>
                <a:lnTo>
                  <a:pt x="2589656" y="369950"/>
                </a:lnTo>
                <a:lnTo>
                  <a:pt x="0" y="369950"/>
                </a:lnTo>
                <a:lnTo>
                  <a:pt x="0" y="123316"/>
                </a:lnTo>
                <a:close/>
              </a:path>
            </a:pathLst>
          </a:custGeom>
          <a:ln w="25400">
            <a:solidFill>
              <a:srgbClr val="1E427D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65164" y="2734945"/>
            <a:ext cx="16186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2400" dirty="0">
                <a:solidFill>
                  <a:srgbClr val="B1B1B1"/>
                </a:solidFill>
                <a:latin typeface="Arial"/>
                <a:ea typeface="+mn-ea"/>
                <a:cs typeface="Arial"/>
              </a:rPr>
              <a:t>stream</a:t>
            </a:r>
            <a:r>
              <a:rPr sz="2400" spc="-70" dirty="0">
                <a:solidFill>
                  <a:srgbClr val="B1B1B1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spc="-5" dirty="0">
                <a:solidFill>
                  <a:srgbClr val="B1B1B1"/>
                </a:solidFill>
                <a:latin typeface="Arial"/>
                <a:ea typeface="+mn-ea"/>
                <a:cs typeface="Arial"/>
              </a:rPr>
              <a:t>time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640259" y="1888045"/>
            <a:ext cx="174371" cy="1050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076631" y="2018093"/>
            <a:ext cx="174371" cy="10490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513002" y="1970342"/>
            <a:ext cx="174370" cy="10490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034211" y="1849311"/>
            <a:ext cx="174371" cy="10490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506143" y="1983549"/>
            <a:ext cx="174371" cy="1050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0" y="1823466"/>
            <a:ext cx="3182112" cy="9723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0" y="1751838"/>
            <a:ext cx="3236976" cy="11369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-432" y="1851305"/>
            <a:ext cx="3134360" cy="877569"/>
          </a:xfrm>
          <a:custGeom>
            <a:avLst/>
            <a:gdLst/>
            <a:ahLst/>
            <a:cxnLst/>
            <a:rect l="l" t="t" r="r" b="b"/>
            <a:pathLst>
              <a:path w="3134360" h="877569">
                <a:moveTo>
                  <a:pt x="0" y="877163"/>
                </a:moveTo>
                <a:lnTo>
                  <a:pt x="3134360" y="877163"/>
                </a:lnTo>
                <a:lnTo>
                  <a:pt x="3134360" y="0"/>
                </a:lnTo>
                <a:lnTo>
                  <a:pt x="0" y="0"/>
                </a:lnTo>
                <a:lnTo>
                  <a:pt x="0" y="877163"/>
                </a:lnTo>
                <a:close/>
              </a:path>
            </a:pathLst>
          </a:custGeom>
          <a:ln w="9525">
            <a:solidFill>
              <a:srgbClr val="D0D0D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-432" y="1856067"/>
            <a:ext cx="3129915" cy="804707"/>
          </a:xfrm>
          <a:prstGeom prst="rect">
            <a:avLst/>
          </a:prstGeom>
          <a:solidFill>
            <a:srgbClr val="FF8F8F"/>
          </a:solidFill>
        </p:spPr>
        <p:txBody>
          <a:bodyPr vert="horz" wrap="square" lIns="0" tIns="34925" rIns="0" bIns="0" rtlCol="0">
            <a:spAutoFit/>
          </a:bodyPr>
          <a:lstStyle/>
          <a:p>
            <a:pPr marL="163195" marR="149225" indent="-3175" algn="ctr" fontAlgn="auto">
              <a:lnSpc>
                <a:spcPts val="2039"/>
              </a:lnSpc>
              <a:spcBef>
                <a:spcPts val="275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Does the pattern of</a:t>
            </a:r>
            <a:r>
              <a:rPr spc="-16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burst  (segment) sizes</a:t>
            </a:r>
            <a:r>
              <a:rPr spc="-114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uniquely  characterize a</a:t>
            </a:r>
            <a:r>
              <a:rPr spc="-6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title?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354324" y="3240785"/>
            <a:ext cx="2164079" cy="207111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267455" y="3149345"/>
            <a:ext cx="2249424" cy="227990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401441" y="3268929"/>
            <a:ext cx="2070227" cy="197586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401441" y="3268929"/>
            <a:ext cx="2070735" cy="1976120"/>
          </a:xfrm>
          <a:prstGeom prst="rect">
            <a:avLst/>
          </a:prstGeom>
          <a:ln w="9525">
            <a:solidFill>
              <a:srgbClr val="D0D0D0"/>
            </a:solidFill>
          </a:ln>
        </p:spPr>
        <p:txBody>
          <a:bodyPr vert="horz" wrap="square" lIns="0" tIns="29844" rIns="0" bIns="0" rtlCol="0">
            <a:spAutoFit/>
          </a:bodyPr>
          <a:lstStyle/>
          <a:p>
            <a:pPr marL="92075" marR="239395" fontAlgn="auto">
              <a:lnSpc>
                <a:spcPct val="85000"/>
              </a:lnSpc>
              <a:spcBef>
                <a:spcPts val="234"/>
              </a:spcBef>
              <a:spcAft>
                <a:spcPts val="0"/>
              </a:spcAft>
            </a:pPr>
            <a:r>
              <a:rPr sz="2400" b="1" spc="-15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Consistency</a:t>
            </a:r>
            <a:r>
              <a:rPr sz="2400" spc="-15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:  </a:t>
            </a:r>
            <a:r>
              <a:rPr sz="2400" spc="-12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empirically  evaluate  </a:t>
            </a:r>
            <a:r>
              <a:rPr sz="2400" spc="-15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attacker’s  </a:t>
            </a:r>
            <a:r>
              <a:rPr sz="2400" spc="-11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me</a:t>
            </a:r>
            <a:r>
              <a:rPr sz="2400" spc="-8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a</a:t>
            </a:r>
            <a:r>
              <a:rPr sz="2400" spc="-7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su</a:t>
            </a:r>
            <a:r>
              <a:rPr sz="2400" spc="-9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r</a:t>
            </a:r>
            <a:r>
              <a:rPr sz="2400" spc="-8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e</a:t>
            </a:r>
            <a:r>
              <a:rPr sz="2400" spc="-11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m</a:t>
            </a:r>
            <a:r>
              <a:rPr sz="2400" spc="-8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e</a:t>
            </a:r>
            <a:r>
              <a:rPr sz="2400" spc="-10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n</a:t>
            </a:r>
            <a:r>
              <a:rPr sz="2400" spc="-12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t  </a:t>
            </a:r>
            <a:r>
              <a:rPr sz="2400" spc="-9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error</a:t>
            </a:r>
            <a:r>
              <a:rPr sz="2400" spc="-21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2400" spc="-6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bound</a:t>
            </a:r>
            <a:endParaRPr sz="2400">
              <a:solidFill>
                <a:prstClr val="black"/>
              </a:solidFill>
              <a:latin typeface="Trebuchet MS"/>
              <a:ea typeface="+mn-ea"/>
              <a:cs typeface="Trebuchet M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192779" y="1852423"/>
            <a:ext cx="2487168" cy="97231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346703" y="1780795"/>
            <a:ext cx="2249424" cy="113690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240658" y="1879880"/>
            <a:ext cx="2391918" cy="87716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240659" y="1879879"/>
            <a:ext cx="2392045" cy="823302"/>
          </a:xfrm>
          <a:prstGeom prst="rect">
            <a:avLst/>
          </a:prstGeom>
          <a:ln w="9525">
            <a:solidFill>
              <a:srgbClr val="D0D0D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300990" marR="294640" indent="635" algn="ctr" fontAlgn="auto">
              <a:lnSpc>
                <a:spcPct val="85100"/>
              </a:lnSpc>
              <a:spcBef>
                <a:spcPts val="30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Can we learn a  </a:t>
            </a:r>
            <a:r>
              <a:rPr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title’s</a:t>
            </a:r>
            <a:r>
              <a:rPr spc="-7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identifying 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pattern?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97535" y="3233166"/>
            <a:ext cx="2974848" cy="207111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0668" y="3141726"/>
            <a:ext cx="3134868" cy="227990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44475" y="3261309"/>
            <a:ext cx="2880360" cy="197586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44475" y="3261309"/>
            <a:ext cx="2880360" cy="1976120"/>
          </a:xfrm>
          <a:prstGeom prst="rect">
            <a:avLst/>
          </a:prstGeom>
          <a:ln w="9525">
            <a:solidFill>
              <a:srgbClr val="D0D0D0"/>
            </a:solidFill>
          </a:ln>
        </p:spPr>
        <p:txBody>
          <a:bodyPr vert="horz" wrap="square" lIns="0" tIns="29844" rIns="0" bIns="0" rtlCol="0">
            <a:spAutoFit/>
          </a:bodyPr>
          <a:lstStyle/>
          <a:p>
            <a:pPr marL="91440" marR="162560" fontAlgn="auto">
              <a:lnSpc>
                <a:spcPct val="85000"/>
              </a:lnSpc>
              <a:spcBef>
                <a:spcPts val="234"/>
              </a:spcBef>
              <a:spcAft>
                <a:spcPts val="0"/>
              </a:spcAft>
            </a:pPr>
            <a:r>
              <a:rPr sz="2400" b="1" spc="-14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Diversity</a:t>
            </a:r>
            <a:r>
              <a:rPr sz="2400" spc="-14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:</a:t>
            </a:r>
            <a:r>
              <a:rPr sz="2400" spc="-24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2400" spc="-12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empirically  </a:t>
            </a:r>
            <a:r>
              <a:rPr sz="2400" spc="-9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measure </a:t>
            </a:r>
            <a:r>
              <a:rPr sz="2400" spc="-10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pairwise  </a:t>
            </a:r>
            <a:r>
              <a:rPr sz="2400" spc="-10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distances </a:t>
            </a:r>
            <a:r>
              <a:rPr sz="2400" spc="-11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for </a:t>
            </a:r>
            <a:r>
              <a:rPr sz="2400" spc="-5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3500  </a:t>
            </a:r>
            <a:r>
              <a:rPr sz="2400" spc="-8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downloaded </a:t>
            </a:r>
            <a:r>
              <a:rPr sz="2400" spc="-8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and  </a:t>
            </a:r>
            <a:r>
              <a:rPr sz="2400" spc="-10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segmented </a:t>
            </a:r>
            <a:r>
              <a:rPr sz="2400" spc="-16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YouTube  </a:t>
            </a:r>
            <a:r>
              <a:rPr sz="2400" spc="-12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titles</a:t>
            </a:r>
            <a:endParaRPr sz="2400">
              <a:solidFill>
                <a:prstClr val="black"/>
              </a:solidFill>
              <a:latin typeface="Trebuchet MS"/>
              <a:ea typeface="+mn-ea"/>
              <a:cs typeface="Trebuchet M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501684" y="2727833"/>
            <a:ext cx="156845" cy="534035"/>
          </a:xfrm>
          <a:custGeom>
            <a:avLst/>
            <a:gdLst/>
            <a:ahLst/>
            <a:cxnLst/>
            <a:rect l="l" t="t" r="r" b="b"/>
            <a:pathLst>
              <a:path w="156844" h="534035">
                <a:moveTo>
                  <a:pt x="14430" y="378948"/>
                </a:moveTo>
                <a:lnTo>
                  <a:pt x="7965" y="381380"/>
                </a:lnTo>
                <a:lnTo>
                  <a:pt x="2897" y="386205"/>
                </a:lnTo>
                <a:lnTo>
                  <a:pt x="186" y="392350"/>
                </a:lnTo>
                <a:lnTo>
                  <a:pt x="0" y="399043"/>
                </a:lnTo>
                <a:lnTo>
                  <a:pt x="2504" y="405510"/>
                </a:lnTo>
                <a:lnTo>
                  <a:pt x="83022" y="533526"/>
                </a:lnTo>
                <a:lnTo>
                  <a:pt x="101371" y="499490"/>
                </a:lnTo>
                <a:lnTo>
                  <a:pt x="64353" y="499490"/>
                </a:lnTo>
                <a:lnTo>
                  <a:pt x="62179" y="434858"/>
                </a:lnTo>
                <a:lnTo>
                  <a:pt x="31968" y="386841"/>
                </a:lnTo>
                <a:lnTo>
                  <a:pt x="27217" y="381845"/>
                </a:lnTo>
                <a:lnTo>
                  <a:pt x="21109" y="379158"/>
                </a:lnTo>
                <a:lnTo>
                  <a:pt x="14430" y="378948"/>
                </a:lnTo>
                <a:close/>
              </a:path>
              <a:path w="156844" h="534035">
                <a:moveTo>
                  <a:pt x="62179" y="434858"/>
                </a:moveTo>
                <a:lnTo>
                  <a:pt x="64353" y="499490"/>
                </a:lnTo>
                <a:lnTo>
                  <a:pt x="99278" y="498220"/>
                </a:lnTo>
                <a:lnTo>
                  <a:pt x="99021" y="490600"/>
                </a:lnTo>
                <a:lnTo>
                  <a:pt x="66512" y="490600"/>
                </a:lnTo>
                <a:lnTo>
                  <a:pt x="80690" y="464279"/>
                </a:lnTo>
                <a:lnTo>
                  <a:pt x="62179" y="434858"/>
                </a:lnTo>
                <a:close/>
              </a:path>
              <a:path w="156844" h="534035">
                <a:moveTo>
                  <a:pt x="141027" y="374667"/>
                </a:moveTo>
                <a:lnTo>
                  <a:pt x="134377" y="375332"/>
                </a:lnTo>
                <a:lnTo>
                  <a:pt x="128466" y="378450"/>
                </a:lnTo>
                <a:lnTo>
                  <a:pt x="124043" y="383793"/>
                </a:lnTo>
                <a:lnTo>
                  <a:pt x="97110" y="433795"/>
                </a:lnTo>
                <a:lnTo>
                  <a:pt x="99278" y="498220"/>
                </a:lnTo>
                <a:lnTo>
                  <a:pt x="64353" y="499490"/>
                </a:lnTo>
                <a:lnTo>
                  <a:pt x="101371" y="499490"/>
                </a:lnTo>
                <a:lnTo>
                  <a:pt x="154777" y="400430"/>
                </a:lnTo>
                <a:lnTo>
                  <a:pt x="156791" y="393773"/>
                </a:lnTo>
                <a:lnTo>
                  <a:pt x="156126" y="387080"/>
                </a:lnTo>
                <a:lnTo>
                  <a:pt x="153009" y="381125"/>
                </a:lnTo>
                <a:lnTo>
                  <a:pt x="147665" y="376681"/>
                </a:lnTo>
                <a:lnTo>
                  <a:pt x="141027" y="374667"/>
                </a:lnTo>
                <a:close/>
              </a:path>
              <a:path w="156844" h="534035">
                <a:moveTo>
                  <a:pt x="80690" y="464279"/>
                </a:moveTo>
                <a:lnTo>
                  <a:pt x="66512" y="490600"/>
                </a:lnTo>
                <a:lnTo>
                  <a:pt x="96611" y="489584"/>
                </a:lnTo>
                <a:lnTo>
                  <a:pt x="80690" y="464279"/>
                </a:lnTo>
                <a:close/>
              </a:path>
              <a:path w="156844" h="534035">
                <a:moveTo>
                  <a:pt x="97110" y="433795"/>
                </a:moveTo>
                <a:lnTo>
                  <a:pt x="80690" y="464279"/>
                </a:lnTo>
                <a:lnTo>
                  <a:pt x="96611" y="489584"/>
                </a:lnTo>
                <a:lnTo>
                  <a:pt x="66512" y="490600"/>
                </a:lnTo>
                <a:lnTo>
                  <a:pt x="99021" y="490600"/>
                </a:lnTo>
                <a:lnTo>
                  <a:pt x="97110" y="433795"/>
                </a:lnTo>
                <a:close/>
              </a:path>
              <a:path w="156844" h="534035">
                <a:moveTo>
                  <a:pt x="82514" y="0"/>
                </a:moveTo>
                <a:lnTo>
                  <a:pt x="47589" y="1142"/>
                </a:lnTo>
                <a:lnTo>
                  <a:pt x="62179" y="434858"/>
                </a:lnTo>
                <a:lnTo>
                  <a:pt x="80690" y="464279"/>
                </a:lnTo>
                <a:lnTo>
                  <a:pt x="97110" y="433795"/>
                </a:lnTo>
                <a:lnTo>
                  <a:pt x="825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358139" y="2757043"/>
            <a:ext cx="157480" cy="512445"/>
          </a:xfrm>
          <a:custGeom>
            <a:avLst/>
            <a:gdLst/>
            <a:ahLst/>
            <a:cxnLst/>
            <a:rect l="l" t="t" r="r" b="b"/>
            <a:pathLst>
              <a:path w="157479" h="512444">
                <a:moveTo>
                  <a:pt x="15089" y="355155"/>
                </a:moveTo>
                <a:lnTo>
                  <a:pt x="8501" y="357377"/>
                </a:lnTo>
                <a:lnTo>
                  <a:pt x="3349" y="361983"/>
                </a:lnTo>
                <a:lnTo>
                  <a:pt x="436" y="368030"/>
                </a:lnTo>
                <a:lnTo>
                  <a:pt x="0" y="374719"/>
                </a:lnTo>
                <a:lnTo>
                  <a:pt x="2278" y="381254"/>
                </a:lnTo>
                <a:lnTo>
                  <a:pt x="78478" y="511937"/>
                </a:lnTo>
                <a:lnTo>
                  <a:pt x="98694" y="477265"/>
                </a:lnTo>
                <a:lnTo>
                  <a:pt x="60952" y="477265"/>
                </a:lnTo>
                <a:lnTo>
                  <a:pt x="60952" y="412739"/>
                </a:lnTo>
                <a:lnTo>
                  <a:pt x="32377" y="363727"/>
                </a:lnTo>
                <a:lnTo>
                  <a:pt x="27789" y="358520"/>
                </a:lnTo>
                <a:lnTo>
                  <a:pt x="21772" y="355600"/>
                </a:lnTo>
                <a:lnTo>
                  <a:pt x="15089" y="355155"/>
                </a:lnTo>
                <a:close/>
              </a:path>
              <a:path w="157479" h="512444">
                <a:moveTo>
                  <a:pt x="60952" y="412739"/>
                </a:moveTo>
                <a:lnTo>
                  <a:pt x="60952" y="477265"/>
                </a:lnTo>
                <a:lnTo>
                  <a:pt x="95877" y="477265"/>
                </a:lnTo>
                <a:lnTo>
                  <a:pt x="95877" y="468502"/>
                </a:lnTo>
                <a:lnTo>
                  <a:pt x="63365" y="468502"/>
                </a:lnTo>
                <a:lnTo>
                  <a:pt x="78414" y="442690"/>
                </a:lnTo>
                <a:lnTo>
                  <a:pt x="60952" y="412739"/>
                </a:lnTo>
                <a:close/>
              </a:path>
              <a:path w="157479" h="512444">
                <a:moveTo>
                  <a:pt x="141793" y="355155"/>
                </a:moveTo>
                <a:lnTo>
                  <a:pt x="135104" y="355600"/>
                </a:lnTo>
                <a:lnTo>
                  <a:pt x="129057" y="358520"/>
                </a:lnTo>
                <a:lnTo>
                  <a:pt x="124452" y="363727"/>
                </a:lnTo>
                <a:lnTo>
                  <a:pt x="95877" y="412739"/>
                </a:lnTo>
                <a:lnTo>
                  <a:pt x="95877" y="477265"/>
                </a:lnTo>
                <a:lnTo>
                  <a:pt x="98694" y="477265"/>
                </a:lnTo>
                <a:lnTo>
                  <a:pt x="154678" y="381254"/>
                </a:lnTo>
                <a:lnTo>
                  <a:pt x="156900" y="374719"/>
                </a:lnTo>
                <a:lnTo>
                  <a:pt x="156456" y="368030"/>
                </a:lnTo>
                <a:lnTo>
                  <a:pt x="153535" y="361983"/>
                </a:lnTo>
                <a:lnTo>
                  <a:pt x="148328" y="357377"/>
                </a:lnTo>
                <a:lnTo>
                  <a:pt x="141793" y="355155"/>
                </a:lnTo>
                <a:close/>
              </a:path>
              <a:path w="157479" h="512444">
                <a:moveTo>
                  <a:pt x="78414" y="442690"/>
                </a:moveTo>
                <a:lnTo>
                  <a:pt x="63365" y="468502"/>
                </a:lnTo>
                <a:lnTo>
                  <a:pt x="93464" y="468502"/>
                </a:lnTo>
                <a:lnTo>
                  <a:pt x="78414" y="442690"/>
                </a:lnTo>
                <a:close/>
              </a:path>
              <a:path w="157479" h="512444">
                <a:moveTo>
                  <a:pt x="95877" y="412739"/>
                </a:moveTo>
                <a:lnTo>
                  <a:pt x="78414" y="442690"/>
                </a:lnTo>
                <a:lnTo>
                  <a:pt x="93464" y="468502"/>
                </a:lnTo>
                <a:lnTo>
                  <a:pt x="95877" y="468502"/>
                </a:lnTo>
                <a:lnTo>
                  <a:pt x="95877" y="412739"/>
                </a:lnTo>
                <a:close/>
              </a:path>
              <a:path w="157479" h="512444">
                <a:moveTo>
                  <a:pt x="95877" y="0"/>
                </a:moveTo>
                <a:lnTo>
                  <a:pt x="60952" y="0"/>
                </a:lnTo>
                <a:lnTo>
                  <a:pt x="60952" y="412739"/>
                </a:lnTo>
                <a:lnTo>
                  <a:pt x="78414" y="442690"/>
                </a:lnTo>
                <a:lnTo>
                  <a:pt x="95877" y="412739"/>
                </a:lnTo>
                <a:lnTo>
                  <a:pt x="9587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 txBox="1">
            <a:spLocks noGrp="1"/>
          </p:cNvSpPr>
          <p:nvPr>
            <p:ph type="title"/>
          </p:nvPr>
        </p:nvSpPr>
        <p:spPr>
          <a:xfrm>
            <a:off x="-22" y="857251"/>
            <a:ext cx="9144045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1440">
              <a:spcBef>
                <a:spcPts val="105"/>
              </a:spcBef>
            </a:pPr>
            <a:r>
              <a:rPr dirty="0"/>
              <a:t>From a </a:t>
            </a:r>
            <a:r>
              <a:rPr spc="-5" dirty="0"/>
              <a:t>leak </a:t>
            </a:r>
            <a:r>
              <a:rPr spc="-10" dirty="0"/>
              <a:t>to </a:t>
            </a:r>
            <a:r>
              <a:rPr dirty="0"/>
              <a:t>a</a:t>
            </a:r>
            <a:r>
              <a:rPr spc="-35" dirty="0"/>
              <a:t> </a:t>
            </a:r>
            <a:r>
              <a:rPr spc="-5" dirty="0"/>
              <a:t>fingerprint</a:t>
            </a:r>
          </a:p>
        </p:txBody>
      </p:sp>
      <p:sp>
        <p:nvSpPr>
          <p:cNvPr id="37" name="object 3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dirty="0">
                <a:ea typeface="+mn-ea"/>
              </a:rPr>
              <a:pPr marL="25400" fontAlgn="auto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</a:pPr>
              <a:t>83</a:t>
            </a:fld>
            <a:endParaRPr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0243924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43245" y="1472946"/>
            <a:ext cx="3000755" cy="14386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191378" y="1500886"/>
            <a:ext cx="2909697" cy="13434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91378" y="1500886"/>
            <a:ext cx="2910205" cy="1343660"/>
          </a:xfrm>
          <a:custGeom>
            <a:avLst/>
            <a:gdLst/>
            <a:ahLst/>
            <a:cxnLst/>
            <a:rect l="l" t="t" r="r" b="b"/>
            <a:pathLst>
              <a:path w="2910204" h="1343660">
                <a:moveTo>
                  <a:pt x="0" y="1343406"/>
                </a:moveTo>
                <a:lnTo>
                  <a:pt x="2909697" y="1343406"/>
                </a:lnTo>
                <a:lnTo>
                  <a:pt x="2909697" y="0"/>
                </a:lnTo>
                <a:lnTo>
                  <a:pt x="0" y="0"/>
                </a:lnTo>
                <a:lnTo>
                  <a:pt x="0" y="1343406"/>
                </a:lnTo>
                <a:close/>
              </a:path>
            </a:pathLst>
          </a:custGeom>
          <a:ln w="9525">
            <a:solidFill>
              <a:srgbClr val="D0D0D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45353" y="1326579"/>
            <a:ext cx="2634615" cy="212725"/>
          </a:xfrm>
          <a:custGeom>
            <a:avLst/>
            <a:gdLst/>
            <a:ahLst/>
            <a:cxnLst/>
            <a:rect l="l" t="t" r="r" b="b"/>
            <a:pathLst>
              <a:path w="2634615" h="212725">
                <a:moveTo>
                  <a:pt x="0" y="212280"/>
                </a:moveTo>
                <a:lnTo>
                  <a:pt x="2634615" y="212280"/>
                </a:lnTo>
                <a:lnTo>
                  <a:pt x="2634615" y="0"/>
                </a:lnTo>
                <a:lnTo>
                  <a:pt x="0" y="0"/>
                </a:lnTo>
                <a:lnTo>
                  <a:pt x="0" y="212280"/>
                </a:lnTo>
                <a:close/>
              </a:path>
            </a:pathLst>
          </a:custGeom>
          <a:solidFill>
            <a:srgbClr val="2C5DAC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245353" y="1326579"/>
            <a:ext cx="2634615" cy="212725"/>
          </a:xfrm>
          <a:custGeom>
            <a:avLst/>
            <a:gdLst/>
            <a:ahLst/>
            <a:cxnLst/>
            <a:rect l="l" t="t" r="r" b="b"/>
            <a:pathLst>
              <a:path w="2634615" h="212725">
                <a:moveTo>
                  <a:pt x="0" y="212280"/>
                </a:moveTo>
                <a:lnTo>
                  <a:pt x="2634615" y="212280"/>
                </a:lnTo>
                <a:lnTo>
                  <a:pt x="2634615" y="0"/>
                </a:lnTo>
                <a:lnTo>
                  <a:pt x="0" y="0"/>
                </a:lnTo>
                <a:lnTo>
                  <a:pt x="0" y="212280"/>
                </a:lnTo>
                <a:close/>
              </a:path>
            </a:pathLst>
          </a:custGeom>
          <a:ln w="25400">
            <a:solidFill>
              <a:srgbClr val="1E427D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258053" y="1236802"/>
            <a:ext cx="260921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40715" fontAlgn="auto">
              <a:spcBef>
                <a:spcPts val="105"/>
              </a:spcBef>
              <a:spcAft>
                <a:spcPts val="0"/>
              </a:spcAft>
            </a:pPr>
            <a:r>
              <a:rPr b="1" dirty="0">
                <a:solidFill>
                  <a:srgbClr val="B1B1B1"/>
                </a:solidFill>
                <a:latin typeface="Arial"/>
                <a:ea typeface="+mn-ea"/>
                <a:cs typeface="Arial"/>
              </a:rPr>
              <a:t>burst</a:t>
            </a:r>
            <a:r>
              <a:rPr b="1" spc="-40" dirty="0">
                <a:solidFill>
                  <a:srgbClr val="B1B1B1"/>
                </a:solidFill>
                <a:latin typeface="Arial"/>
                <a:ea typeface="+mn-ea"/>
                <a:cs typeface="Arial"/>
              </a:rPr>
              <a:t> </a:t>
            </a:r>
            <a:r>
              <a:rPr b="1" dirty="0">
                <a:solidFill>
                  <a:srgbClr val="B1B1B1"/>
                </a:solidFill>
                <a:latin typeface="Arial"/>
                <a:ea typeface="+mn-ea"/>
                <a:cs typeface="Arial"/>
              </a:rPr>
              <a:t>sizes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216778" y="2718436"/>
            <a:ext cx="2836545" cy="493395"/>
          </a:xfrm>
          <a:custGeom>
            <a:avLst/>
            <a:gdLst/>
            <a:ahLst/>
            <a:cxnLst/>
            <a:rect l="l" t="t" r="r" b="b"/>
            <a:pathLst>
              <a:path w="2836545" h="493394">
                <a:moveTo>
                  <a:pt x="2589656" y="0"/>
                </a:moveTo>
                <a:lnTo>
                  <a:pt x="2589656" y="123316"/>
                </a:lnTo>
                <a:lnTo>
                  <a:pt x="0" y="123316"/>
                </a:lnTo>
                <a:lnTo>
                  <a:pt x="0" y="369950"/>
                </a:lnTo>
                <a:lnTo>
                  <a:pt x="2589656" y="369950"/>
                </a:lnTo>
                <a:lnTo>
                  <a:pt x="2589656" y="493267"/>
                </a:lnTo>
                <a:lnTo>
                  <a:pt x="2836291" y="246633"/>
                </a:lnTo>
                <a:lnTo>
                  <a:pt x="2589656" y="0"/>
                </a:lnTo>
                <a:close/>
              </a:path>
            </a:pathLst>
          </a:custGeom>
          <a:solidFill>
            <a:srgbClr val="2C5DAC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216778" y="2718436"/>
            <a:ext cx="2836545" cy="493395"/>
          </a:xfrm>
          <a:custGeom>
            <a:avLst/>
            <a:gdLst/>
            <a:ahLst/>
            <a:cxnLst/>
            <a:rect l="l" t="t" r="r" b="b"/>
            <a:pathLst>
              <a:path w="2836545" h="493394">
                <a:moveTo>
                  <a:pt x="0" y="123316"/>
                </a:moveTo>
                <a:lnTo>
                  <a:pt x="2589656" y="123316"/>
                </a:lnTo>
                <a:lnTo>
                  <a:pt x="2589656" y="0"/>
                </a:lnTo>
                <a:lnTo>
                  <a:pt x="2836291" y="246633"/>
                </a:lnTo>
                <a:lnTo>
                  <a:pt x="2589656" y="493267"/>
                </a:lnTo>
                <a:lnTo>
                  <a:pt x="2589656" y="369950"/>
                </a:lnTo>
                <a:lnTo>
                  <a:pt x="0" y="369950"/>
                </a:lnTo>
                <a:lnTo>
                  <a:pt x="0" y="123316"/>
                </a:lnTo>
                <a:close/>
              </a:path>
            </a:pathLst>
          </a:custGeom>
          <a:ln w="25400">
            <a:solidFill>
              <a:srgbClr val="1E427D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65164" y="2734945"/>
            <a:ext cx="16186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2400" dirty="0">
                <a:solidFill>
                  <a:srgbClr val="B1B1B1"/>
                </a:solidFill>
                <a:latin typeface="Arial"/>
                <a:ea typeface="+mn-ea"/>
                <a:cs typeface="Arial"/>
              </a:rPr>
              <a:t>stream</a:t>
            </a:r>
            <a:r>
              <a:rPr sz="2400" spc="-70" dirty="0">
                <a:solidFill>
                  <a:srgbClr val="B1B1B1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spc="-5" dirty="0">
                <a:solidFill>
                  <a:srgbClr val="B1B1B1"/>
                </a:solidFill>
                <a:latin typeface="Arial"/>
                <a:ea typeface="+mn-ea"/>
                <a:cs typeface="Arial"/>
              </a:rPr>
              <a:t>time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640259" y="1888045"/>
            <a:ext cx="174371" cy="1050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076631" y="2018093"/>
            <a:ext cx="174371" cy="10490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513002" y="1970342"/>
            <a:ext cx="174370" cy="10490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034211" y="1849311"/>
            <a:ext cx="174371" cy="10490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506143" y="1983549"/>
            <a:ext cx="174371" cy="1050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0" y="1823466"/>
            <a:ext cx="3182112" cy="9723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0" y="1751838"/>
            <a:ext cx="3236976" cy="11369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-432" y="1851305"/>
            <a:ext cx="3134360" cy="877569"/>
          </a:xfrm>
          <a:custGeom>
            <a:avLst/>
            <a:gdLst/>
            <a:ahLst/>
            <a:cxnLst/>
            <a:rect l="l" t="t" r="r" b="b"/>
            <a:pathLst>
              <a:path w="3134360" h="877569">
                <a:moveTo>
                  <a:pt x="0" y="877163"/>
                </a:moveTo>
                <a:lnTo>
                  <a:pt x="3134360" y="877163"/>
                </a:lnTo>
                <a:lnTo>
                  <a:pt x="3134360" y="0"/>
                </a:lnTo>
                <a:lnTo>
                  <a:pt x="0" y="0"/>
                </a:lnTo>
                <a:lnTo>
                  <a:pt x="0" y="877163"/>
                </a:lnTo>
                <a:close/>
              </a:path>
            </a:pathLst>
          </a:custGeom>
          <a:ln w="9525">
            <a:solidFill>
              <a:srgbClr val="D0D0D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-432" y="1856067"/>
            <a:ext cx="3129915" cy="804707"/>
          </a:xfrm>
          <a:prstGeom prst="rect">
            <a:avLst/>
          </a:prstGeom>
          <a:solidFill>
            <a:srgbClr val="FF8F8F"/>
          </a:solidFill>
        </p:spPr>
        <p:txBody>
          <a:bodyPr vert="horz" wrap="square" lIns="0" tIns="34925" rIns="0" bIns="0" rtlCol="0">
            <a:spAutoFit/>
          </a:bodyPr>
          <a:lstStyle/>
          <a:p>
            <a:pPr marL="163195" marR="149225" indent="-3175" algn="ctr" fontAlgn="auto">
              <a:lnSpc>
                <a:spcPts val="2039"/>
              </a:lnSpc>
              <a:spcBef>
                <a:spcPts val="275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Does the pattern of</a:t>
            </a:r>
            <a:r>
              <a:rPr spc="-16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burst  (segment) sizes</a:t>
            </a:r>
            <a:r>
              <a:rPr spc="-114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uniquely  characterize a</a:t>
            </a:r>
            <a:r>
              <a:rPr spc="-6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title?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354324" y="3240785"/>
            <a:ext cx="2164079" cy="207111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267455" y="3149345"/>
            <a:ext cx="2249424" cy="227990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401441" y="3268929"/>
            <a:ext cx="2070227" cy="197586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401441" y="3268929"/>
            <a:ext cx="2070735" cy="1976120"/>
          </a:xfrm>
          <a:custGeom>
            <a:avLst/>
            <a:gdLst/>
            <a:ahLst/>
            <a:cxnLst/>
            <a:rect l="l" t="t" r="r" b="b"/>
            <a:pathLst>
              <a:path w="2070735" h="1976120">
                <a:moveTo>
                  <a:pt x="0" y="1975866"/>
                </a:moveTo>
                <a:lnTo>
                  <a:pt x="2070227" y="1975866"/>
                </a:lnTo>
                <a:lnTo>
                  <a:pt x="2070227" y="0"/>
                </a:lnTo>
                <a:lnTo>
                  <a:pt x="0" y="0"/>
                </a:lnTo>
                <a:lnTo>
                  <a:pt x="0" y="1975866"/>
                </a:lnTo>
                <a:close/>
              </a:path>
            </a:pathLst>
          </a:custGeom>
          <a:ln w="9524">
            <a:solidFill>
              <a:srgbClr val="D0D0D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480942" y="3230830"/>
            <a:ext cx="1756410" cy="194627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 fontAlgn="auto">
              <a:lnSpc>
                <a:spcPct val="85000"/>
              </a:lnSpc>
              <a:spcBef>
                <a:spcPts val="535"/>
              </a:spcBef>
              <a:spcAft>
                <a:spcPts val="0"/>
              </a:spcAft>
            </a:pPr>
            <a:r>
              <a:rPr sz="2400" b="1" spc="-15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Consistency</a:t>
            </a:r>
            <a:r>
              <a:rPr sz="2400" spc="-15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:  </a:t>
            </a:r>
            <a:r>
              <a:rPr sz="2400" spc="-12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empirically  evaluate  </a:t>
            </a:r>
            <a:r>
              <a:rPr sz="2400" spc="-15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attacker’s  </a:t>
            </a:r>
            <a:r>
              <a:rPr sz="2400" spc="-11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me</a:t>
            </a:r>
            <a:r>
              <a:rPr sz="2400" spc="-8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a</a:t>
            </a:r>
            <a:r>
              <a:rPr sz="2400" spc="-7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su</a:t>
            </a:r>
            <a:r>
              <a:rPr sz="2400" spc="-9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r</a:t>
            </a:r>
            <a:r>
              <a:rPr sz="2400" spc="-8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e</a:t>
            </a:r>
            <a:r>
              <a:rPr sz="2400" spc="-11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m</a:t>
            </a:r>
            <a:r>
              <a:rPr sz="2400" spc="-8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e</a:t>
            </a:r>
            <a:r>
              <a:rPr sz="2400" spc="-10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n</a:t>
            </a:r>
            <a:r>
              <a:rPr sz="2400" spc="-12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t  </a:t>
            </a:r>
            <a:r>
              <a:rPr sz="2400" spc="-9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error</a:t>
            </a:r>
            <a:r>
              <a:rPr sz="2400" spc="-21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2400" spc="-6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bound</a:t>
            </a:r>
            <a:endParaRPr sz="2400">
              <a:solidFill>
                <a:prstClr val="black"/>
              </a:solidFill>
              <a:latin typeface="Trebuchet MS"/>
              <a:ea typeface="+mn-ea"/>
              <a:cs typeface="Trebuchet M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192779" y="1852423"/>
            <a:ext cx="2487168" cy="97231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346703" y="1780795"/>
            <a:ext cx="2249424" cy="113690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240658" y="1879880"/>
            <a:ext cx="2391918" cy="87716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240659" y="1879879"/>
            <a:ext cx="2392045" cy="823302"/>
          </a:xfrm>
          <a:prstGeom prst="rect">
            <a:avLst/>
          </a:prstGeom>
          <a:ln w="9525">
            <a:solidFill>
              <a:srgbClr val="D0D0D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300990" marR="294640" indent="635" algn="ctr" fontAlgn="auto">
              <a:lnSpc>
                <a:spcPct val="85100"/>
              </a:lnSpc>
              <a:spcBef>
                <a:spcPts val="30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Can we learn a  </a:t>
            </a:r>
            <a:r>
              <a:rPr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title’s</a:t>
            </a:r>
            <a:r>
              <a:rPr spc="-7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identifying 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pattern?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320029" y="3601974"/>
            <a:ext cx="2464307" cy="165201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202679" y="3486151"/>
            <a:ext cx="2613660" cy="192023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367271" y="3629648"/>
            <a:ext cx="2369312" cy="155740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367271" y="3629648"/>
            <a:ext cx="2369820" cy="1493229"/>
          </a:xfrm>
          <a:prstGeom prst="rect">
            <a:avLst/>
          </a:prstGeom>
          <a:ln w="9525">
            <a:solidFill>
              <a:srgbClr val="D0D0D0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92710" marR="249554" fontAlgn="auto">
              <a:lnSpc>
                <a:spcPct val="85000"/>
              </a:lnSpc>
              <a:spcBef>
                <a:spcPts val="220"/>
              </a:spcBef>
              <a:spcAft>
                <a:spcPts val="0"/>
              </a:spcAft>
            </a:pPr>
            <a:r>
              <a:rPr sz="2800" spc="3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~20% </a:t>
            </a:r>
            <a:r>
              <a:rPr sz="2800" spc="-11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of  </a:t>
            </a:r>
            <a:r>
              <a:rPr sz="2800" spc="-18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YouTube</a:t>
            </a:r>
            <a:r>
              <a:rPr sz="2800" spc="-30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2800" spc="-14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titles  </a:t>
            </a:r>
            <a:r>
              <a:rPr sz="2800" spc="-13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have  </a:t>
            </a:r>
            <a:r>
              <a:rPr sz="2800" spc="-12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fingerprints</a:t>
            </a:r>
            <a:endParaRPr sz="2800">
              <a:solidFill>
                <a:prstClr val="black"/>
              </a:solidFill>
              <a:latin typeface="Trebuchet MS"/>
              <a:ea typeface="+mn-ea"/>
              <a:cs typeface="Trebuchet M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188965" y="3950590"/>
            <a:ext cx="1178560" cy="612775"/>
          </a:xfrm>
          <a:custGeom>
            <a:avLst/>
            <a:gdLst/>
            <a:ahLst/>
            <a:cxnLst/>
            <a:rect l="l" t="t" r="r" b="b"/>
            <a:pathLst>
              <a:path w="1178560" h="612775">
                <a:moveTo>
                  <a:pt x="872109" y="0"/>
                </a:moveTo>
                <a:lnTo>
                  <a:pt x="872109" y="153162"/>
                </a:lnTo>
                <a:lnTo>
                  <a:pt x="0" y="153162"/>
                </a:lnTo>
                <a:lnTo>
                  <a:pt x="0" y="459359"/>
                </a:lnTo>
                <a:lnTo>
                  <a:pt x="872109" y="459359"/>
                </a:lnTo>
                <a:lnTo>
                  <a:pt x="872109" y="612394"/>
                </a:lnTo>
                <a:lnTo>
                  <a:pt x="1178306" y="306197"/>
                </a:lnTo>
                <a:lnTo>
                  <a:pt x="87210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188965" y="3950590"/>
            <a:ext cx="1178560" cy="612775"/>
          </a:xfrm>
          <a:custGeom>
            <a:avLst/>
            <a:gdLst/>
            <a:ahLst/>
            <a:cxnLst/>
            <a:rect l="l" t="t" r="r" b="b"/>
            <a:pathLst>
              <a:path w="1178560" h="612775">
                <a:moveTo>
                  <a:pt x="872109" y="612394"/>
                </a:moveTo>
                <a:lnTo>
                  <a:pt x="872109" y="459359"/>
                </a:lnTo>
                <a:lnTo>
                  <a:pt x="0" y="459359"/>
                </a:lnTo>
                <a:lnTo>
                  <a:pt x="0" y="153162"/>
                </a:lnTo>
                <a:lnTo>
                  <a:pt x="872109" y="153162"/>
                </a:lnTo>
                <a:lnTo>
                  <a:pt x="872109" y="0"/>
                </a:lnTo>
                <a:lnTo>
                  <a:pt x="1178306" y="306197"/>
                </a:lnTo>
                <a:lnTo>
                  <a:pt x="872109" y="61239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97535" y="3233166"/>
            <a:ext cx="2974848" cy="207111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0668" y="3141726"/>
            <a:ext cx="3134868" cy="227990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44475" y="3261309"/>
            <a:ext cx="2880360" cy="197586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44475" y="3261309"/>
            <a:ext cx="2880360" cy="1976120"/>
          </a:xfrm>
          <a:prstGeom prst="rect">
            <a:avLst/>
          </a:prstGeom>
          <a:ln w="9525">
            <a:solidFill>
              <a:srgbClr val="D0D0D0"/>
            </a:solidFill>
          </a:ln>
        </p:spPr>
        <p:txBody>
          <a:bodyPr vert="horz" wrap="square" lIns="0" tIns="29844" rIns="0" bIns="0" rtlCol="0">
            <a:spAutoFit/>
          </a:bodyPr>
          <a:lstStyle/>
          <a:p>
            <a:pPr marL="91440" marR="162560" fontAlgn="auto">
              <a:lnSpc>
                <a:spcPct val="85000"/>
              </a:lnSpc>
              <a:spcBef>
                <a:spcPts val="234"/>
              </a:spcBef>
              <a:spcAft>
                <a:spcPts val="0"/>
              </a:spcAft>
            </a:pPr>
            <a:r>
              <a:rPr sz="2400" b="1" spc="-14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Diversity</a:t>
            </a:r>
            <a:r>
              <a:rPr sz="2400" spc="-14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:</a:t>
            </a:r>
            <a:r>
              <a:rPr sz="2400" spc="-24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2400" spc="-12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empirically  </a:t>
            </a:r>
            <a:r>
              <a:rPr sz="2400" spc="-9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measure </a:t>
            </a:r>
            <a:r>
              <a:rPr sz="2400" spc="-10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pairwise  </a:t>
            </a:r>
            <a:r>
              <a:rPr sz="2400" spc="-10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distances </a:t>
            </a:r>
            <a:r>
              <a:rPr sz="2400" spc="-11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for </a:t>
            </a:r>
            <a:r>
              <a:rPr sz="2400" spc="-5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3500  </a:t>
            </a:r>
            <a:r>
              <a:rPr sz="2400" spc="-8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downloaded </a:t>
            </a:r>
            <a:r>
              <a:rPr sz="2400" spc="-8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and  </a:t>
            </a:r>
            <a:r>
              <a:rPr sz="2400" spc="-10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segmented </a:t>
            </a:r>
            <a:r>
              <a:rPr sz="2400" spc="-16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YouTube  </a:t>
            </a:r>
            <a:r>
              <a:rPr sz="2400" spc="-12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titles</a:t>
            </a:r>
            <a:endParaRPr sz="2400">
              <a:solidFill>
                <a:prstClr val="black"/>
              </a:solidFill>
              <a:latin typeface="Trebuchet MS"/>
              <a:ea typeface="+mn-ea"/>
              <a:cs typeface="Trebuchet M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501684" y="2727833"/>
            <a:ext cx="156845" cy="534035"/>
          </a:xfrm>
          <a:custGeom>
            <a:avLst/>
            <a:gdLst/>
            <a:ahLst/>
            <a:cxnLst/>
            <a:rect l="l" t="t" r="r" b="b"/>
            <a:pathLst>
              <a:path w="156844" h="534035">
                <a:moveTo>
                  <a:pt x="14430" y="378948"/>
                </a:moveTo>
                <a:lnTo>
                  <a:pt x="7965" y="381380"/>
                </a:lnTo>
                <a:lnTo>
                  <a:pt x="2897" y="386205"/>
                </a:lnTo>
                <a:lnTo>
                  <a:pt x="186" y="392350"/>
                </a:lnTo>
                <a:lnTo>
                  <a:pt x="0" y="399043"/>
                </a:lnTo>
                <a:lnTo>
                  <a:pt x="2504" y="405510"/>
                </a:lnTo>
                <a:lnTo>
                  <a:pt x="83022" y="533526"/>
                </a:lnTo>
                <a:lnTo>
                  <a:pt x="101371" y="499490"/>
                </a:lnTo>
                <a:lnTo>
                  <a:pt x="64353" y="499490"/>
                </a:lnTo>
                <a:lnTo>
                  <a:pt x="62179" y="434858"/>
                </a:lnTo>
                <a:lnTo>
                  <a:pt x="31968" y="386841"/>
                </a:lnTo>
                <a:lnTo>
                  <a:pt x="27217" y="381845"/>
                </a:lnTo>
                <a:lnTo>
                  <a:pt x="21109" y="379158"/>
                </a:lnTo>
                <a:lnTo>
                  <a:pt x="14430" y="378948"/>
                </a:lnTo>
                <a:close/>
              </a:path>
              <a:path w="156844" h="534035">
                <a:moveTo>
                  <a:pt x="62179" y="434858"/>
                </a:moveTo>
                <a:lnTo>
                  <a:pt x="64353" y="499490"/>
                </a:lnTo>
                <a:lnTo>
                  <a:pt x="99278" y="498220"/>
                </a:lnTo>
                <a:lnTo>
                  <a:pt x="99021" y="490600"/>
                </a:lnTo>
                <a:lnTo>
                  <a:pt x="66512" y="490600"/>
                </a:lnTo>
                <a:lnTo>
                  <a:pt x="80690" y="464279"/>
                </a:lnTo>
                <a:lnTo>
                  <a:pt x="62179" y="434858"/>
                </a:lnTo>
                <a:close/>
              </a:path>
              <a:path w="156844" h="534035">
                <a:moveTo>
                  <a:pt x="141027" y="374667"/>
                </a:moveTo>
                <a:lnTo>
                  <a:pt x="134377" y="375332"/>
                </a:lnTo>
                <a:lnTo>
                  <a:pt x="128466" y="378450"/>
                </a:lnTo>
                <a:lnTo>
                  <a:pt x="124043" y="383793"/>
                </a:lnTo>
                <a:lnTo>
                  <a:pt x="97110" y="433795"/>
                </a:lnTo>
                <a:lnTo>
                  <a:pt x="99278" y="498220"/>
                </a:lnTo>
                <a:lnTo>
                  <a:pt x="64353" y="499490"/>
                </a:lnTo>
                <a:lnTo>
                  <a:pt x="101371" y="499490"/>
                </a:lnTo>
                <a:lnTo>
                  <a:pt x="154777" y="400430"/>
                </a:lnTo>
                <a:lnTo>
                  <a:pt x="156791" y="393773"/>
                </a:lnTo>
                <a:lnTo>
                  <a:pt x="156126" y="387080"/>
                </a:lnTo>
                <a:lnTo>
                  <a:pt x="153009" y="381125"/>
                </a:lnTo>
                <a:lnTo>
                  <a:pt x="147665" y="376681"/>
                </a:lnTo>
                <a:lnTo>
                  <a:pt x="141027" y="374667"/>
                </a:lnTo>
                <a:close/>
              </a:path>
              <a:path w="156844" h="534035">
                <a:moveTo>
                  <a:pt x="80690" y="464279"/>
                </a:moveTo>
                <a:lnTo>
                  <a:pt x="66512" y="490600"/>
                </a:lnTo>
                <a:lnTo>
                  <a:pt x="96611" y="489584"/>
                </a:lnTo>
                <a:lnTo>
                  <a:pt x="80690" y="464279"/>
                </a:lnTo>
                <a:close/>
              </a:path>
              <a:path w="156844" h="534035">
                <a:moveTo>
                  <a:pt x="97110" y="433795"/>
                </a:moveTo>
                <a:lnTo>
                  <a:pt x="80690" y="464279"/>
                </a:lnTo>
                <a:lnTo>
                  <a:pt x="96611" y="489584"/>
                </a:lnTo>
                <a:lnTo>
                  <a:pt x="66512" y="490600"/>
                </a:lnTo>
                <a:lnTo>
                  <a:pt x="99021" y="490600"/>
                </a:lnTo>
                <a:lnTo>
                  <a:pt x="97110" y="433795"/>
                </a:lnTo>
                <a:close/>
              </a:path>
              <a:path w="156844" h="534035">
                <a:moveTo>
                  <a:pt x="82514" y="0"/>
                </a:moveTo>
                <a:lnTo>
                  <a:pt x="47589" y="1142"/>
                </a:lnTo>
                <a:lnTo>
                  <a:pt x="62179" y="434858"/>
                </a:lnTo>
                <a:lnTo>
                  <a:pt x="80690" y="464279"/>
                </a:lnTo>
                <a:lnTo>
                  <a:pt x="97110" y="433795"/>
                </a:lnTo>
                <a:lnTo>
                  <a:pt x="825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358139" y="2757043"/>
            <a:ext cx="157480" cy="512445"/>
          </a:xfrm>
          <a:custGeom>
            <a:avLst/>
            <a:gdLst/>
            <a:ahLst/>
            <a:cxnLst/>
            <a:rect l="l" t="t" r="r" b="b"/>
            <a:pathLst>
              <a:path w="157479" h="512444">
                <a:moveTo>
                  <a:pt x="15089" y="355155"/>
                </a:moveTo>
                <a:lnTo>
                  <a:pt x="8501" y="357377"/>
                </a:lnTo>
                <a:lnTo>
                  <a:pt x="3349" y="361983"/>
                </a:lnTo>
                <a:lnTo>
                  <a:pt x="436" y="368030"/>
                </a:lnTo>
                <a:lnTo>
                  <a:pt x="0" y="374719"/>
                </a:lnTo>
                <a:lnTo>
                  <a:pt x="2278" y="381254"/>
                </a:lnTo>
                <a:lnTo>
                  <a:pt x="78478" y="511937"/>
                </a:lnTo>
                <a:lnTo>
                  <a:pt x="98694" y="477265"/>
                </a:lnTo>
                <a:lnTo>
                  <a:pt x="60952" y="477265"/>
                </a:lnTo>
                <a:lnTo>
                  <a:pt x="60952" y="412739"/>
                </a:lnTo>
                <a:lnTo>
                  <a:pt x="32377" y="363727"/>
                </a:lnTo>
                <a:lnTo>
                  <a:pt x="27789" y="358520"/>
                </a:lnTo>
                <a:lnTo>
                  <a:pt x="21772" y="355600"/>
                </a:lnTo>
                <a:lnTo>
                  <a:pt x="15089" y="355155"/>
                </a:lnTo>
                <a:close/>
              </a:path>
              <a:path w="157479" h="512444">
                <a:moveTo>
                  <a:pt x="60952" y="412739"/>
                </a:moveTo>
                <a:lnTo>
                  <a:pt x="60952" y="477265"/>
                </a:lnTo>
                <a:lnTo>
                  <a:pt x="95877" y="477265"/>
                </a:lnTo>
                <a:lnTo>
                  <a:pt x="95877" y="468502"/>
                </a:lnTo>
                <a:lnTo>
                  <a:pt x="63365" y="468502"/>
                </a:lnTo>
                <a:lnTo>
                  <a:pt x="78414" y="442690"/>
                </a:lnTo>
                <a:lnTo>
                  <a:pt x="60952" y="412739"/>
                </a:lnTo>
                <a:close/>
              </a:path>
              <a:path w="157479" h="512444">
                <a:moveTo>
                  <a:pt x="141793" y="355155"/>
                </a:moveTo>
                <a:lnTo>
                  <a:pt x="135104" y="355600"/>
                </a:lnTo>
                <a:lnTo>
                  <a:pt x="129057" y="358520"/>
                </a:lnTo>
                <a:lnTo>
                  <a:pt x="124452" y="363727"/>
                </a:lnTo>
                <a:lnTo>
                  <a:pt x="95877" y="412739"/>
                </a:lnTo>
                <a:lnTo>
                  <a:pt x="95877" y="477265"/>
                </a:lnTo>
                <a:lnTo>
                  <a:pt x="98694" y="477265"/>
                </a:lnTo>
                <a:lnTo>
                  <a:pt x="154678" y="381254"/>
                </a:lnTo>
                <a:lnTo>
                  <a:pt x="156900" y="374719"/>
                </a:lnTo>
                <a:lnTo>
                  <a:pt x="156456" y="368030"/>
                </a:lnTo>
                <a:lnTo>
                  <a:pt x="153535" y="361983"/>
                </a:lnTo>
                <a:lnTo>
                  <a:pt x="148328" y="357377"/>
                </a:lnTo>
                <a:lnTo>
                  <a:pt x="141793" y="355155"/>
                </a:lnTo>
                <a:close/>
              </a:path>
              <a:path w="157479" h="512444">
                <a:moveTo>
                  <a:pt x="78414" y="442690"/>
                </a:moveTo>
                <a:lnTo>
                  <a:pt x="63365" y="468502"/>
                </a:lnTo>
                <a:lnTo>
                  <a:pt x="93464" y="468502"/>
                </a:lnTo>
                <a:lnTo>
                  <a:pt x="78414" y="442690"/>
                </a:lnTo>
                <a:close/>
              </a:path>
              <a:path w="157479" h="512444">
                <a:moveTo>
                  <a:pt x="95877" y="412739"/>
                </a:moveTo>
                <a:lnTo>
                  <a:pt x="78414" y="442690"/>
                </a:lnTo>
                <a:lnTo>
                  <a:pt x="93464" y="468502"/>
                </a:lnTo>
                <a:lnTo>
                  <a:pt x="95877" y="468502"/>
                </a:lnTo>
                <a:lnTo>
                  <a:pt x="95877" y="412739"/>
                </a:lnTo>
                <a:close/>
              </a:path>
              <a:path w="157479" h="512444">
                <a:moveTo>
                  <a:pt x="95877" y="0"/>
                </a:moveTo>
                <a:lnTo>
                  <a:pt x="60952" y="0"/>
                </a:lnTo>
                <a:lnTo>
                  <a:pt x="60952" y="412739"/>
                </a:lnTo>
                <a:lnTo>
                  <a:pt x="78414" y="442690"/>
                </a:lnTo>
                <a:lnTo>
                  <a:pt x="95877" y="412739"/>
                </a:lnTo>
                <a:lnTo>
                  <a:pt x="9587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/>
          <p:cNvSpPr txBox="1">
            <a:spLocks noGrp="1"/>
          </p:cNvSpPr>
          <p:nvPr>
            <p:ph type="title"/>
          </p:nvPr>
        </p:nvSpPr>
        <p:spPr>
          <a:xfrm>
            <a:off x="-22" y="857251"/>
            <a:ext cx="9144045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1440">
              <a:spcBef>
                <a:spcPts val="105"/>
              </a:spcBef>
            </a:pPr>
            <a:r>
              <a:rPr dirty="0"/>
              <a:t>From a </a:t>
            </a:r>
            <a:r>
              <a:rPr spc="-5" dirty="0"/>
              <a:t>leak </a:t>
            </a:r>
            <a:r>
              <a:rPr spc="-10" dirty="0"/>
              <a:t>to </a:t>
            </a:r>
            <a:r>
              <a:rPr dirty="0"/>
              <a:t>a</a:t>
            </a:r>
            <a:r>
              <a:rPr spc="-35" dirty="0"/>
              <a:t> </a:t>
            </a:r>
            <a:r>
              <a:rPr spc="-5" dirty="0"/>
              <a:t>fingerprint</a:t>
            </a:r>
          </a:p>
        </p:txBody>
      </p:sp>
      <p:sp>
        <p:nvSpPr>
          <p:cNvPr id="44" name="object 4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dirty="0">
                <a:ea typeface="+mn-ea"/>
              </a:rPr>
              <a:pPr marL="25400" fontAlgn="auto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</a:pPr>
              <a:t>84</a:t>
            </a:fld>
            <a:endParaRPr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9892914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870" y="4610783"/>
            <a:ext cx="1895094" cy="13558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80275" y="3636773"/>
            <a:ext cx="1003300" cy="58991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 indent="123189" fontAlgn="auto">
              <a:lnSpc>
                <a:spcPts val="2039"/>
              </a:lnSpc>
              <a:spcBef>
                <a:spcPts val="470"/>
              </a:spcBef>
              <a:spcAft>
                <a:spcPts val="0"/>
              </a:spcAft>
            </a:pPr>
            <a:r>
              <a:rPr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victim  </a:t>
            </a: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ne</a:t>
            </a:r>
            <a:r>
              <a:rPr b="1" spc="-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</a:t>
            </a:r>
            <a:r>
              <a:rPr b="1" spc="3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w</a:t>
            </a: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ork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-22" y="1522476"/>
            <a:ext cx="9144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92405" algn="ctr" fontAlgn="auto">
              <a:spcBef>
                <a:spcPts val="100"/>
              </a:spcBef>
              <a:spcAft>
                <a:spcPts val="0"/>
              </a:spcAft>
            </a:pP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Die Hard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704590" y="1913623"/>
            <a:ext cx="250456" cy="2504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702303" y="1570342"/>
            <a:ext cx="250456" cy="2504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703573" y="2234044"/>
            <a:ext cx="250456" cy="2504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703573" y="2544178"/>
            <a:ext cx="250456" cy="2504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743701" y="4539908"/>
            <a:ext cx="2400299" cy="139166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957958" y="1036194"/>
            <a:ext cx="3096895" cy="2319655"/>
          </a:xfrm>
          <a:custGeom>
            <a:avLst/>
            <a:gdLst/>
            <a:ahLst/>
            <a:cxnLst/>
            <a:rect l="l" t="t" r="r" b="b"/>
            <a:pathLst>
              <a:path w="3096895" h="2319655">
                <a:moveTo>
                  <a:pt x="0" y="1159764"/>
                </a:moveTo>
                <a:lnTo>
                  <a:pt x="1548383" y="0"/>
                </a:lnTo>
                <a:lnTo>
                  <a:pt x="3096768" y="1159764"/>
                </a:lnTo>
                <a:lnTo>
                  <a:pt x="1548383" y="2319528"/>
                </a:lnTo>
                <a:lnTo>
                  <a:pt x="0" y="1159764"/>
                </a:lnTo>
                <a:close/>
              </a:path>
            </a:pathLst>
          </a:custGeom>
          <a:ln w="920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923770" y="3663692"/>
            <a:ext cx="3128010" cy="2276475"/>
          </a:xfrm>
          <a:custGeom>
            <a:avLst/>
            <a:gdLst/>
            <a:ahLst/>
            <a:cxnLst/>
            <a:rect l="l" t="t" r="r" b="b"/>
            <a:pathLst>
              <a:path w="3128010" h="2276475">
                <a:moveTo>
                  <a:pt x="2005965" y="2060579"/>
                </a:moveTo>
                <a:lnTo>
                  <a:pt x="1194203" y="2060579"/>
                </a:lnTo>
                <a:lnTo>
                  <a:pt x="1222926" y="2099069"/>
                </a:lnTo>
                <a:lnTo>
                  <a:pt x="1255132" y="2134347"/>
                </a:lnTo>
                <a:lnTo>
                  <a:pt x="1290542" y="2166208"/>
                </a:lnTo>
                <a:lnTo>
                  <a:pt x="1328875" y="2194447"/>
                </a:lnTo>
                <a:lnTo>
                  <a:pt x="1369852" y="2218858"/>
                </a:lnTo>
                <a:lnTo>
                  <a:pt x="1413193" y="2239236"/>
                </a:lnTo>
                <a:lnTo>
                  <a:pt x="1458617" y="2255376"/>
                </a:lnTo>
                <a:lnTo>
                  <a:pt x="1504267" y="2266795"/>
                </a:lnTo>
                <a:lnTo>
                  <a:pt x="1549965" y="2273727"/>
                </a:lnTo>
                <a:lnTo>
                  <a:pt x="1595455" y="2276306"/>
                </a:lnTo>
                <a:lnTo>
                  <a:pt x="1640481" y="2274670"/>
                </a:lnTo>
                <a:lnTo>
                  <a:pt x="1684789" y="2268954"/>
                </a:lnTo>
                <a:lnTo>
                  <a:pt x="1728124" y="2259293"/>
                </a:lnTo>
                <a:lnTo>
                  <a:pt x="1770228" y="2245823"/>
                </a:lnTo>
                <a:lnTo>
                  <a:pt x="1810848" y="2228680"/>
                </a:lnTo>
                <a:lnTo>
                  <a:pt x="1849727" y="2207999"/>
                </a:lnTo>
                <a:lnTo>
                  <a:pt x="1886611" y="2183917"/>
                </a:lnTo>
                <a:lnTo>
                  <a:pt x="1921243" y="2156569"/>
                </a:lnTo>
                <a:lnTo>
                  <a:pt x="1953369" y="2126091"/>
                </a:lnTo>
                <a:lnTo>
                  <a:pt x="1982732" y="2092618"/>
                </a:lnTo>
                <a:lnTo>
                  <a:pt x="2005965" y="2060579"/>
                </a:lnTo>
                <a:close/>
              </a:path>
              <a:path w="3128010" h="2276475">
                <a:moveTo>
                  <a:pt x="2595872" y="1860745"/>
                </a:moveTo>
                <a:lnTo>
                  <a:pt x="422170" y="1860745"/>
                </a:lnTo>
                <a:lnTo>
                  <a:pt x="425980" y="1867425"/>
                </a:lnTo>
                <a:lnTo>
                  <a:pt x="454590" y="1910755"/>
                </a:lnTo>
                <a:lnTo>
                  <a:pt x="483999" y="1947758"/>
                </a:lnTo>
                <a:lnTo>
                  <a:pt x="516008" y="1981690"/>
                </a:lnTo>
                <a:lnTo>
                  <a:pt x="550388" y="2012495"/>
                </a:lnTo>
                <a:lnTo>
                  <a:pt x="586909" y="2040117"/>
                </a:lnTo>
                <a:lnTo>
                  <a:pt x="625341" y="2064497"/>
                </a:lnTo>
                <a:lnTo>
                  <a:pt x="665453" y="2085579"/>
                </a:lnTo>
                <a:lnTo>
                  <a:pt x="707017" y="2103307"/>
                </a:lnTo>
                <a:lnTo>
                  <a:pt x="749801" y="2117622"/>
                </a:lnTo>
                <a:lnTo>
                  <a:pt x="793576" y="2128468"/>
                </a:lnTo>
                <a:lnTo>
                  <a:pt x="838113" y="2135789"/>
                </a:lnTo>
                <a:lnTo>
                  <a:pt x="883180" y="2139526"/>
                </a:lnTo>
                <a:lnTo>
                  <a:pt x="928549" y="2139624"/>
                </a:lnTo>
                <a:lnTo>
                  <a:pt x="973988" y="2136024"/>
                </a:lnTo>
                <a:lnTo>
                  <a:pt x="1019269" y="2128671"/>
                </a:lnTo>
                <a:lnTo>
                  <a:pt x="1064161" y="2117507"/>
                </a:lnTo>
                <a:lnTo>
                  <a:pt x="1108434" y="2102475"/>
                </a:lnTo>
                <a:lnTo>
                  <a:pt x="1151858" y="2083518"/>
                </a:lnTo>
                <a:lnTo>
                  <a:pt x="1194203" y="2060579"/>
                </a:lnTo>
                <a:lnTo>
                  <a:pt x="2005965" y="2060579"/>
                </a:lnTo>
                <a:lnTo>
                  <a:pt x="2009078" y="2056287"/>
                </a:lnTo>
                <a:lnTo>
                  <a:pt x="2032151" y="2017232"/>
                </a:lnTo>
                <a:lnTo>
                  <a:pt x="2051695" y="1975590"/>
                </a:lnTo>
                <a:lnTo>
                  <a:pt x="2067455" y="1931497"/>
                </a:lnTo>
                <a:lnTo>
                  <a:pt x="2510611" y="1931497"/>
                </a:lnTo>
                <a:lnTo>
                  <a:pt x="2548028" y="1905404"/>
                </a:lnTo>
                <a:lnTo>
                  <a:pt x="2582440" y="1875344"/>
                </a:lnTo>
                <a:lnTo>
                  <a:pt x="2595872" y="1860745"/>
                </a:lnTo>
                <a:close/>
              </a:path>
              <a:path w="3128010" h="2276475">
                <a:moveTo>
                  <a:pt x="2510611" y="1931497"/>
                </a:moveTo>
                <a:lnTo>
                  <a:pt x="2067455" y="1931497"/>
                </a:lnTo>
                <a:lnTo>
                  <a:pt x="2107898" y="1953522"/>
                </a:lnTo>
                <a:lnTo>
                  <a:pt x="2150329" y="1970936"/>
                </a:lnTo>
                <a:lnTo>
                  <a:pt x="2194356" y="1983622"/>
                </a:lnTo>
                <a:lnTo>
                  <a:pt x="2239590" y="1991465"/>
                </a:lnTo>
                <a:lnTo>
                  <a:pt x="2285641" y="1994349"/>
                </a:lnTo>
                <a:lnTo>
                  <a:pt x="2334446" y="1991950"/>
                </a:lnTo>
                <a:lnTo>
                  <a:pt x="2381643" y="1984170"/>
                </a:lnTo>
                <a:lnTo>
                  <a:pt x="2426917" y="1971317"/>
                </a:lnTo>
                <a:lnTo>
                  <a:pt x="2469950" y="1953699"/>
                </a:lnTo>
                <a:lnTo>
                  <a:pt x="2510426" y="1931626"/>
                </a:lnTo>
                <a:lnTo>
                  <a:pt x="2510611" y="1931497"/>
                </a:lnTo>
                <a:close/>
              </a:path>
              <a:path w="3128010" h="2276475">
                <a:moveTo>
                  <a:pt x="748944" y="200436"/>
                </a:moveTo>
                <a:lnTo>
                  <a:pt x="702459" y="204474"/>
                </a:lnTo>
                <a:lnTo>
                  <a:pt x="656145" y="212959"/>
                </a:lnTo>
                <a:lnTo>
                  <a:pt x="611672" y="225532"/>
                </a:lnTo>
                <a:lnTo>
                  <a:pt x="569214" y="241965"/>
                </a:lnTo>
                <a:lnTo>
                  <a:pt x="528948" y="262029"/>
                </a:lnTo>
                <a:lnTo>
                  <a:pt x="491047" y="285496"/>
                </a:lnTo>
                <a:lnTo>
                  <a:pt x="455686" y="312137"/>
                </a:lnTo>
                <a:lnTo>
                  <a:pt x="423041" y="341726"/>
                </a:lnTo>
                <a:lnTo>
                  <a:pt x="393286" y="374032"/>
                </a:lnTo>
                <a:lnTo>
                  <a:pt x="366595" y="408828"/>
                </a:lnTo>
                <a:lnTo>
                  <a:pt x="343144" y="445885"/>
                </a:lnTo>
                <a:lnTo>
                  <a:pt x="323107" y="484976"/>
                </a:lnTo>
                <a:lnTo>
                  <a:pt x="306659" y="525871"/>
                </a:lnTo>
                <a:lnTo>
                  <a:pt x="293975" y="568343"/>
                </a:lnTo>
                <a:lnTo>
                  <a:pt x="285230" y="612164"/>
                </a:lnTo>
                <a:lnTo>
                  <a:pt x="280599" y="657104"/>
                </a:lnTo>
                <a:lnTo>
                  <a:pt x="280256" y="702936"/>
                </a:lnTo>
                <a:lnTo>
                  <a:pt x="284375" y="749431"/>
                </a:lnTo>
                <a:lnTo>
                  <a:pt x="281708" y="756416"/>
                </a:lnTo>
                <a:lnTo>
                  <a:pt x="232951" y="765363"/>
                </a:lnTo>
                <a:lnTo>
                  <a:pt x="186755" y="781595"/>
                </a:lnTo>
                <a:lnTo>
                  <a:pt x="143882" y="804629"/>
                </a:lnTo>
                <a:lnTo>
                  <a:pt x="105094" y="833981"/>
                </a:lnTo>
                <a:lnTo>
                  <a:pt x="71153" y="869167"/>
                </a:lnTo>
                <a:lnTo>
                  <a:pt x="42821" y="909705"/>
                </a:lnTo>
                <a:lnTo>
                  <a:pt x="22282" y="951349"/>
                </a:lnTo>
                <a:lnTo>
                  <a:pt x="8414" y="994443"/>
                </a:lnTo>
                <a:lnTo>
                  <a:pt x="1044" y="1038323"/>
                </a:lnTo>
                <a:lnTo>
                  <a:pt x="0" y="1082328"/>
                </a:lnTo>
                <a:lnTo>
                  <a:pt x="5107" y="1125794"/>
                </a:lnTo>
                <a:lnTo>
                  <a:pt x="16192" y="1168058"/>
                </a:lnTo>
                <a:lnTo>
                  <a:pt x="33081" y="1208458"/>
                </a:lnTo>
                <a:lnTo>
                  <a:pt x="55602" y="1246330"/>
                </a:lnTo>
                <a:lnTo>
                  <a:pt x="83580" y="1281012"/>
                </a:lnTo>
                <a:lnTo>
                  <a:pt x="116843" y="1311840"/>
                </a:lnTo>
                <a:lnTo>
                  <a:pt x="155216" y="1338153"/>
                </a:lnTo>
                <a:lnTo>
                  <a:pt x="126266" y="1373555"/>
                </a:lnTo>
                <a:lnTo>
                  <a:pt x="103062" y="1412318"/>
                </a:lnTo>
                <a:lnTo>
                  <a:pt x="85827" y="1453769"/>
                </a:lnTo>
                <a:lnTo>
                  <a:pt x="74783" y="1497231"/>
                </a:lnTo>
                <a:lnTo>
                  <a:pt x="70153" y="1542030"/>
                </a:lnTo>
                <a:lnTo>
                  <a:pt x="72158" y="1587492"/>
                </a:lnTo>
                <a:lnTo>
                  <a:pt x="80992" y="1632846"/>
                </a:lnTo>
                <a:lnTo>
                  <a:pt x="96047" y="1675366"/>
                </a:lnTo>
                <a:lnTo>
                  <a:pt x="116783" y="1714629"/>
                </a:lnTo>
                <a:lnTo>
                  <a:pt x="142657" y="1750211"/>
                </a:lnTo>
                <a:lnTo>
                  <a:pt x="173129" y="1781691"/>
                </a:lnTo>
                <a:lnTo>
                  <a:pt x="207656" y="1808646"/>
                </a:lnTo>
                <a:lnTo>
                  <a:pt x="245697" y="1830652"/>
                </a:lnTo>
                <a:lnTo>
                  <a:pt x="286711" y="1847288"/>
                </a:lnTo>
                <a:lnTo>
                  <a:pt x="330155" y="1858131"/>
                </a:lnTo>
                <a:lnTo>
                  <a:pt x="375489" y="1862757"/>
                </a:lnTo>
                <a:lnTo>
                  <a:pt x="422170" y="1860745"/>
                </a:lnTo>
                <a:lnTo>
                  <a:pt x="2595872" y="1860745"/>
                </a:lnTo>
                <a:lnTo>
                  <a:pt x="2640428" y="1804938"/>
                </a:lnTo>
                <a:lnTo>
                  <a:pt x="2663370" y="1765210"/>
                </a:lnTo>
                <a:lnTo>
                  <a:pt x="2681856" y="1722877"/>
                </a:lnTo>
                <a:lnTo>
                  <a:pt x="2695569" y="1678246"/>
                </a:lnTo>
                <a:lnTo>
                  <a:pt x="2704192" y="1631626"/>
                </a:lnTo>
                <a:lnTo>
                  <a:pt x="2707408" y="1583326"/>
                </a:lnTo>
                <a:lnTo>
                  <a:pt x="2756815" y="1573726"/>
                </a:lnTo>
                <a:lnTo>
                  <a:pt x="2804806" y="1559214"/>
                </a:lnTo>
                <a:lnTo>
                  <a:pt x="2851006" y="1539942"/>
                </a:lnTo>
                <a:lnTo>
                  <a:pt x="2895035" y="1516060"/>
                </a:lnTo>
                <a:lnTo>
                  <a:pt x="2936516" y="1487721"/>
                </a:lnTo>
                <a:lnTo>
                  <a:pt x="2972556" y="1457470"/>
                </a:lnTo>
                <a:lnTo>
                  <a:pt x="3004943" y="1424567"/>
                </a:lnTo>
                <a:lnTo>
                  <a:pt x="3033639" y="1389295"/>
                </a:lnTo>
                <a:lnTo>
                  <a:pt x="3058606" y="1351942"/>
                </a:lnTo>
                <a:lnTo>
                  <a:pt x="3079806" y="1312791"/>
                </a:lnTo>
                <a:lnTo>
                  <a:pt x="3097201" y="1272130"/>
                </a:lnTo>
                <a:lnTo>
                  <a:pt x="3110754" y="1230244"/>
                </a:lnTo>
                <a:lnTo>
                  <a:pt x="3120425" y="1187418"/>
                </a:lnTo>
                <a:lnTo>
                  <a:pt x="3126178" y="1143938"/>
                </a:lnTo>
                <a:lnTo>
                  <a:pt x="3127974" y="1100090"/>
                </a:lnTo>
                <a:lnTo>
                  <a:pt x="3125775" y="1056160"/>
                </a:lnTo>
                <a:lnTo>
                  <a:pt x="3119543" y="1012432"/>
                </a:lnTo>
                <a:lnTo>
                  <a:pt x="3109240" y="969193"/>
                </a:lnTo>
                <a:lnTo>
                  <a:pt x="3094828" y="926728"/>
                </a:lnTo>
                <a:lnTo>
                  <a:pt x="3076269" y="885323"/>
                </a:lnTo>
                <a:lnTo>
                  <a:pt x="3053526" y="845264"/>
                </a:lnTo>
                <a:lnTo>
                  <a:pt x="3026559" y="806835"/>
                </a:lnTo>
                <a:lnTo>
                  <a:pt x="3031657" y="794457"/>
                </a:lnTo>
                <a:lnTo>
                  <a:pt x="3044212" y="756416"/>
                </a:lnTo>
                <a:lnTo>
                  <a:pt x="3054032" y="709277"/>
                </a:lnTo>
                <a:lnTo>
                  <a:pt x="3057812" y="662349"/>
                </a:lnTo>
                <a:lnTo>
                  <a:pt x="3055806" y="616073"/>
                </a:lnTo>
                <a:lnTo>
                  <a:pt x="3048268" y="570889"/>
                </a:lnTo>
                <a:lnTo>
                  <a:pt x="3035453" y="527239"/>
                </a:lnTo>
                <a:lnTo>
                  <a:pt x="3017614" y="485562"/>
                </a:lnTo>
                <a:lnTo>
                  <a:pt x="2995006" y="446301"/>
                </a:lnTo>
                <a:lnTo>
                  <a:pt x="2967884" y="409896"/>
                </a:lnTo>
                <a:lnTo>
                  <a:pt x="2936501" y="376787"/>
                </a:lnTo>
                <a:lnTo>
                  <a:pt x="2901112" y="347416"/>
                </a:lnTo>
                <a:lnTo>
                  <a:pt x="2861970" y="322223"/>
                </a:lnTo>
                <a:lnTo>
                  <a:pt x="2819331" y="301649"/>
                </a:lnTo>
                <a:lnTo>
                  <a:pt x="2773448" y="286135"/>
                </a:lnTo>
                <a:lnTo>
                  <a:pt x="2768410" y="266450"/>
                </a:lnTo>
                <a:lnTo>
                  <a:pt x="1015133" y="266450"/>
                </a:lnTo>
                <a:lnTo>
                  <a:pt x="973827" y="245016"/>
                </a:lnTo>
                <a:lnTo>
                  <a:pt x="930885" y="227671"/>
                </a:lnTo>
                <a:lnTo>
                  <a:pt x="886618" y="214479"/>
                </a:lnTo>
                <a:lnTo>
                  <a:pt x="841332" y="205501"/>
                </a:lnTo>
                <a:lnTo>
                  <a:pt x="795338" y="200799"/>
                </a:lnTo>
                <a:lnTo>
                  <a:pt x="748944" y="200436"/>
                </a:lnTo>
                <a:close/>
              </a:path>
              <a:path w="3128010" h="2276475">
                <a:moveTo>
                  <a:pt x="1355407" y="63244"/>
                </a:moveTo>
                <a:lnTo>
                  <a:pt x="1309710" y="66017"/>
                </a:lnTo>
                <a:lnTo>
                  <a:pt x="1264845" y="74087"/>
                </a:lnTo>
                <a:lnTo>
                  <a:pt x="1221299" y="87306"/>
                </a:lnTo>
                <a:lnTo>
                  <a:pt x="1179563" y="105526"/>
                </a:lnTo>
                <a:lnTo>
                  <a:pt x="1140124" y="128598"/>
                </a:lnTo>
                <a:lnTo>
                  <a:pt x="1103473" y="156374"/>
                </a:lnTo>
                <a:lnTo>
                  <a:pt x="1070098" y="188708"/>
                </a:lnTo>
                <a:lnTo>
                  <a:pt x="1040437" y="225532"/>
                </a:lnTo>
                <a:lnTo>
                  <a:pt x="1015133" y="266450"/>
                </a:lnTo>
                <a:lnTo>
                  <a:pt x="2768410" y="266450"/>
                </a:lnTo>
                <a:lnTo>
                  <a:pt x="2761527" y="239557"/>
                </a:lnTo>
                <a:lnTo>
                  <a:pt x="2743363" y="195325"/>
                </a:lnTo>
                <a:lnTo>
                  <a:pt x="2730482" y="173232"/>
                </a:lnTo>
                <a:lnTo>
                  <a:pt x="1626257" y="173232"/>
                </a:lnTo>
                <a:lnTo>
                  <a:pt x="1605695" y="154552"/>
                </a:lnTo>
                <a:lnTo>
                  <a:pt x="1560856" y="121905"/>
                </a:lnTo>
                <a:lnTo>
                  <a:pt x="1492592" y="88186"/>
                </a:lnTo>
                <a:lnTo>
                  <a:pt x="1447337" y="74180"/>
                </a:lnTo>
                <a:lnTo>
                  <a:pt x="1401445" y="65915"/>
                </a:lnTo>
                <a:lnTo>
                  <a:pt x="1355407" y="63244"/>
                </a:lnTo>
                <a:close/>
              </a:path>
              <a:path w="3128010" h="2276475">
                <a:moveTo>
                  <a:pt x="1917515" y="0"/>
                </a:moveTo>
                <a:lnTo>
                  <a:pt x="1873183" y="1911"/>
                </a:lnTo>
                <a:lnTo>
                  <a:pt x="1829804" y="9898"/>
                </a:lnTo>
                <a:lnTo>
                  <a:pt x="1788034" y="23743"/>
                </a:lnTo>
                <a:lnTo>
                  <a:pt x="1748528" y="43229"/>
                </a:lnTo>
                <a:lnTo>
                  <a:pt x="1711942" y="68139"/>
                </a:lnTo>
                <a:lnTo>
                  <a:pt x="1678931" y="98255"/>
                </a:lnTo>
                <a:lnTo>
                  <a:pt x="1650151" y="133358"/>
                </a:lnTo>
                <a:lnTo>
                  <a:pt x="1626257" y="173232"/>
                </a:lnTo>
                <a:lnTo>
                  <a:pt x="2730482" y="173232"/>
                </a:lnTo>
                <a:lnTo>
                  <a:pt x="2719298" y="154050"/>
                </a:lnTo>
                <a:lnTo>
                  <a:pt x="2695057" y="123194"/>
                </a:lnTo>
                <a:lnTo>
                  <a:pt x="2159784" y="123194"/>
                </a:lnTo>
                <a:lnTo>
                  <a:pt x="2136329" y="96012"/>
                </a:lnTo>
                <a:lnTo>
                  <a:pt x="2080989" y="50650"/>
                </a:lnTo>
                <a:lnTo>
                  <a:pt x="2006417" y="15275"/>
                </a:lnTo>
                <a:lnTo>
                  <a:pt x="1962145" y="4382"/>
                </a:lnTo>
                <a:lnTo>
                  <a:pt x="1917515" y="0"/>
                </a:lnTo>
                <a:close/>
              </a:path>
              <a:path w="3128010" h="2276475">
                <a:moveTo>
                  <a:pt x="2443805" y="773"/>
                </a:moveTo>
                <a:lnTo>
                  <a:pt x="2398878" y="1608"/>
                </a:lnTo>
                <a:lnTo>
                  <a:pt x="2354419" y="8075"/>
                </a:lnTo>
                <a:lnTo>
                  <a:pt x="2311018" y="20127"/>
                </a:lnTo>
                <a:lnTo>
                  <a:pt x="2269264" y="37714"/>
                </a:lnTo>
                <a:lnTo>
                  <a:pt x="2229748" y="60786"/>
                </a:lnTo>
                <a:lnTo>
                  <a:pt x="2193058" y="89296"/>
                </a:lnTo>
                <a:lnTo>
                  <a:pt x="2159784" y="123194"/>
                </a:lnTo>
                <a:lnTo>
                  <a:pt x="2695057" y="123194"/>
                </a:lnTo>
                <a:lnTo>
                  <a:pt x="2654830" y="82808"/>
                </a:lnTo>
                <a:lnTo>
                  <a:pt x="2616405" y="54744"/>
                </a:lnTo>
                <a:lnTo>
                  <a:pt x="2575501" y="32557"/>
                </a:lnTo>
                <a:lnTo>
                  <a:pt x="2532706" y="16199"/>
                </a:lnTo>
                <a:lnTo>
                  <a:pt x="2488611" y="5621"/>
                </a:lnTo>
                <a:lnTo>
                  <a:pt x="2443805" y="7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923770" y="3663692"/>
            <a:ext cx="3128010" cy="2276475"/>
          </a:xfrm>
          <a:custGeom>
            <a:avLst/>
            <a:gdLst/>
            <a:ahLst/>
            <a:cxnLst/>
            <a:rect l="l" t="t" r="r" b="b"/>
            <a:pathLst>
              <a:path w="3128010" h="2276475">
                <a:moveTo>
                  <a:pt x="284375" y="749431"/>
                </a:moveTo>
                <a:lnTo>
                  <a:pt x="280256" y="702936"/>
                </a:lnTo>
                <a:lnTo>
                  <a:pt x="280599" y="657104"/>
                </a:lnTo>
                <a:lnTo>
                  <a:pt x="285230" y="612164"/>
                </a:lnTo>
                <a:lnTo>
                  <a:pt x="293975" y="568343"/>
                </a:lnTo>
                <a:lnTo>
                  <a:pt x="306659" y="525871"/>
                </a:lnTo>
                <a:lnTo>
                  <a:pt x="323107" y="484976"/>
                </a:lnTo>
                <a:lnTo>
                  <a:pt x="343144" y="445885"/>
                </a:lnTo>
                <a:lnTo>
                  <a:pt x="366595" y="408828"/>
                </a:lnTo>
                <a:lnTo>
                  <a:pt x="393286" y="374032"/>
                </a:lnTo>
                <a:lnTo>
                  <a:pt x="423041" y="341726"/>
                </a:lnTo>
                <a:lnTo>
                  <a:pt x="455686" y="312137"/>
                </a:lnTo>
                <a:lnTo>
                  <a:pt x="491047" y="285496"/>
                </a:lnTo>
                <a:lnTo>
                  <a:pt x="528948" y="262029"/>
                </a:lnTo>
                <a:lnTo>
                  <a:pt x="569214" y="241965"/>
                </a:lnTo>
                <a:lnTo>
                  <a:pt x="611672" y="225532"/>
                </a:lnTo>
                <a:lnTo>
                  <a:pt x="656145" y="212959"/>
                </a:lnTo>
                <a:lnTo>
                  <a:pt x="702459" y="204474"/>
                </a:lnTo>
                <a:lnTo>
                  <a:pt x="748944" y="200436"/>
                </a:lnTo>
                <a:lnTo>
                  <a:pt x="795338" y="200799"/>
                </a:lnTo>
                <a:lnTo>
                  <a:pt x="841332" y="205501"/>
                </a:lnTo>
                <a:lnTo>
                  <a:pt x="886618" y="214479"/>
                </a:lnTo>
                <a:lnTo>
                  <a:pt x="930885" y="227671"/>
                </a:lnTo>
                <a:lnTo>
                  <a:pt x="973827" y="245016"/>
                </a:lnTo>
                <a:lnTo>
                  <a:pt x="1015133" y="266450"/>
                </a:lnTo>
                <a:lnTo>
                  <a:pt x="1040489" y="225449"/>
                </a:lnTo>
                <a:lnTo>
                  <a:pt x="1070098" y="188708"/>
                </a:lnTo>
                <a:lnTo>
                  <a:pt x="1103473" y="156374"/>
                </a:lnTo>
                <a:lnTo>
                  <a:pt x="1140124" y="128598"/>
                </a:lnTo>
                <a:lnTo>
                  <a:pt x="1179563" y="105526"/>
                </a:lnTo>
                <a:lnTo>
                  <a:pt x="1221299" y="87306"/>
                </a:lnTo>
                <a:lnTo>
                  <a:pt x="1264845" y="74087"/>
                </a:lnTo>
                <a:lnTo>
                  <a:pt x="1309710" y="66017"/>
                </a:lnTo>
                <a:lnTo>
                  <a:pt x="1355407" y="63244"/>
                </a:lnTo>
                <a:lnTo>
                  <a:pt x="1401445" y="65915"/>
                </a:lnTo>
                <a:lnTo>
                  <a:pt x="1447337" y="74180"/>
                </a:lnTo>
                <a:lnTo>
                  <a:pt x="1492592" y="88186"/>
                </a:lnTo>
                <a:lnTo>
                  <a:pt x="1536722" y="108081"/>
                </a:lnTo>
                <a:lnTo>
                  <a:pt x="1583871" y="137418"/>
                </a:lnTo>
                <a:lnTo>
                  <a:pt x="1626257" y="173232"/>
                </a:lnTo>
                <a:lnTo>
                  <a:pt x="1650151" y="133358"/>
                </a:lnTo>
                <a:lnTo>
                  <a:pt x="1678931" y="98255"/>
                </a:lnTo>
                <a:lnTo>
                  <a:pt x="1711942" y="68139"/>
                </a:lnTo>
                <a:lnTo>
                  <a:pt x="1748528" y="43229"/>
                </a:lnTo>
                <a:lnTo>
                  <a:pt x="1788034" y="23743"/>
                </a:lnTo>
                <a:lnTo>
                  <a:pt x="1829804" y="9898"/>
                </a:lnTo>
                <a:lnTo>
                  <a:pt x="1873183" y="1911"/>
                </a:lnTo>
                <a:lnTo>
                  <a:pt x="1917515" y="0"/>
                </a:lnTo>
                <a:lnTo>
                  <a:pt x="1962145" y="4382"/>
                </a:lnTo>
                <a:lnTo>
                  <a:pt x="2006417" y="15275"/>
                </a:lnTo>
                <a:lnTo>
                  <a:pt x="2049675" y="32897"/>
                </a:lnTo>
                <a:lnTo>
                  <a:pt x="2109969" y="71759"/>
                </a:lnTo>
                <a:lnTo>
                  <a:pt x="2159784" y="123194"/>
                </a:lnTo>
                <a:lnTo>
                  <a:pt x="2193058" y="89296"/>
                </a:lnTo>
                <a:lnTo>
                  <a:pt x="2229748" y="60786"/>
                </a:lnTo>
                <a:lnTo>
                  <a:pt x="2269264" y="37714"/>
                </a:lnTo>
                <a:lnTo>
                  <a:pt x="2311018" y="20127"/>
                </a:lnTo>
                <a:lnTo>
                  <a:pt x="2354419" y="8075"/>
                </a:lnTo>
                <a:lnTo>
                  <a:pt x="2398878" y="1608"/>
                </a:lnTo>
                <a:lnTo>
                  <a:pt x="2443805" y="773"/>
                </a:lnTo>
                <a:lnTo>
                  <a:pt x="2488611" y="5621"/>
                </a:lnTo>
                <a:lnTo>
                  <a:pt x="2532706" y="16199"/>
                </a:lnTo>
                <a:lnTo>
                  <a:pt x="2575501" y="32557"/>
                </a:lnTo>
                <a:lnTo>
                  <a:pt x="2616405" y="54744"/>
                </a:lnTo>
                <a:lnTo>
                  <a:pt x="2654830" y="82808"/>
                </a:lnTo>
                <a:lnTo>
                  <a:pt x="2689673" y="116342"/>
                </a:lnTo>
                <a:lnTo>
                  <a:pt x="2719298" y="154050"/>
                </a:lnTo>
                <a:lnTo>
                  <a:pt x="2743363" y="195325"/>
                </a:lnTo>
                <a:lnTo>
                  <a:pt x="2761527" y="239557"/>
                </a:lnTo>
                <a:lnTo>
                  <a:pt x="2773448" y="286135"/>
                </a:lnTo>
                <a:lnTo>
                  <a:pt x="2819331" y="301649"/>
                </a:lnTo>
                <a:lnTo>
                  <a:pt x="2861970" y="322223"/>
                </a:lnTo>
                <a:lnTo>
                  <a:pt x="2901112" y="347416"/>
                </a:lnTo>
                <a:lnTo>
                  <a:pt x="2936501" y="376787"/>
                </a:lnTo>
                <a:lnTo>
                  <a:pt x="2967884" y="409896"/>
                </a:lnTo>
                <a:lnTo>
                  <a:pt x="2995006" y="446301"/>
                </a:lnTo>
                <a:lnTo>
                  <a:pt x="3017614" y="485562"/>
                </a:lnTo>
                <a:lnTo>
                  <a:pt x="3035453" y="527239"/>
                </a:lnTo>
                <a:lnTo>
                  <a:pt x="3048268" y="570889"/>
                </a:lnTo>
                <a:lnTo>
                  <a:pt x="3055806" y="616073"/>
                </a:lnTo>
                <a:lnTo>
                  <a:pt x="3057812" y="662349"/>
                </a:lnTo>
                <a:lnTo>
                  <a:pt x="3054032" y="709277"/>
                </a:lnTo>
                <a:lnTo>
                  <a:pt x="3044212" y="756416"/>
                </a:lnTo>
                <a:lnTo>
                  <a:pt x="3031657" y="794457"/>
                </a:lnTo>
                <a:lnTo>
                  <a:pt x="3026559" y="806835"/>
                </a:lnTo>
                <a:lnTo>
                  <a:pt x="3053526" y="845264"/>
                </a:lnTo>
                <a:lnTo>
                  <a:pt x="3076269" y="885323"/>
                </a:lnTo>
                <a:lnTo>
                  <a:pt x="3094828" y="926728"/>
                </a:lnTo>
                <a:lnTo>
                  <a:pt x="3109240" y="969193"/>
                </a:lnTo>
                <a:lnTo>
                  <a:pt x="3119543" y="1012432"/>
                </a:lnTo>
                <a:lnTo>
                  <a:pt x="3125775" y="1056160"/>
                </a:lnTo>
                <a:lnTo>
                  <a:pt x="3127974" y="1100090"/>
                </a:lnTo>
                <a:lnTo>
                  <a:pt x="3126178" y="1143938"/>
                </a:lnTo>
                <a:lnTo>
                  <a:pt x="3120425" y="1187418"/>
                </a:lnTo>
                <a:lnTo>
                  <a:pt x="3110754" y="1230244"/>
                </a:lnTo>
                <a:lnTo>
                  <a:pt x="3097201" y="1272130"/>
                </a:lnTo>
                <a:lnTo>
                  <a:pt x="3079806" y="1312791"/>
                </a:lnTo>
                <a:lnTo>
                  <a:pt x="3058606" y="1351942"/>
                </a:lnTo>
                <a:lnTo>
                  <a:pt x="3033639" y="1389295"/>
                </a:lnTo>
                <a:lnTo>
                  <a:pt x="3004943" y="1424567"/>
                </a:lnTo>
                <a:lnTo>
                  <a:pt x="2972556" y="1457470"/>
                </a:lnTo>
                <a:lnTo>
                  <a:pt x="2936516" y="1487721"/>
                </a:lnTo>
                <a:lnTo>
                  <a:pt x="2895035" y="1516060"/>
                </a:lnTo>
                <a:lnTo>
                  <a:pt x="2851006" y="1539942"/>
                </a:lnTo>
                <a:lnTo>
                  <a:pt x="2804806" y="1559214"/>
                </a:lnTo>
                <a:lnTo>
                  <a:pt x="2756815" y="1573726"/>
                </a:lnTo>
                <a:lnTo>
                  <a:pt x="2707408" y="1583326"/>
                </a:lnTo>
                <a:lnTo>
                  <a:pt x="2704192" y="1631626"/>
                </a:lnTo>
                <a:lnTo>
                  <a:pt x="2695569" y="1678246"/>
                </a:lnTo>
                <a:lnTo>
                  <a:pt x="2681856" y="1722877"/>
                </a:lnTo>
                <a:lnTo>
                  <a:pt x="2663370" y="1765210"/>
                </a:lnTo>
                <a:lnTo>
                  <a:pt x="2640428" y="1804938"/>
                </a:lnTo>
                <a:lnTo>
                  <a:pt x="2613346" y="1841752"/>
                </a:lnTo>
                <a:lnTo>
                  <a:pt x="2582440" y="1875344"/>
                </a:lnTo>
                <a:lnTo>
                  <a:pt x="2548028" y="1905404"/>
                </a:lnTo>
                <a:lnTo>
                  <a:pt x="2510426" y="1931626"/>
                </a:lnTo>
                <a:lnTo>
                  <a:pt x="2469950" y="1953699"/>
                </a:lnTo>
                <a:lnTo>
                  <a:pt x="2426917" y="1971317"/>
                </a:lnTo>
                <a:lnTo>
                  <a:pt x="2381643" y="1984170"/>
                </a:lnTo>
                <a:lnTo>
                  <a:pt x="2334446" y="1991950"/>
                </a:lnTo>
                <a:lnTo>
                  <a:pt x="2285641" y="1994349"/>
                </a:lnTo>
                <a:lnTo>
                  <a:pt x="2239590" y="1991465"/>
                </a:lnTo>
                <a:lnTo>
                  <a:pt x="2194356" y="1983622"/>
                </a:lnTo>
                <a:lnTo>
                  <a:pt x="2150329" y="1970936"/>
                </a:lnTo>
                <a:lnTo>
                  <a:pt x="2107898" y="1953522"/>
                </a:lnTo>
                <a:lnTo>
                  <a:pt x="2067455" y="1931497"/>
                </a:lnTo>
                <a:lnTo>
                  <a:pt x="2051695" y="1975590"/>
                </a:lnTo>
                <a:lnTo>
                  <a:pt x="2032151" y="2017232"/>
                </a:lnTo>
                <a:lnTo>
                  <a:pt x="2009078" y="2056287"/>
                </a:lnTo>
                <a:lnTo>
                  <a:pt x="1982732" y="2092618"/>
                </a:lnTo>
                <a:lnTo>
                  <a:pt x="1953369" y="2126091"/>
                </a:lnTo>
                <a:lnTo>
                  <a:pt x="1921243" y="2156569"/>
                </a:lnTo>
                <a:lnTo>
                  <a:pt x="1886611" y="2183917"/>
                </a:lnTo>
                <a:lnTo>
                  <a:pt x="1849727" y="2207999"/>
                </a:lnTo>
                <a:lnTo>
                  <a:pt x="1810848" y="2228680"/>
                </a:lnTo>
                <a:lnTo>
                  <a:pt x="1770228" y="2245823"/>
                </a:lnTo>
                <a:lnTo>
                  <a:pt x="1728124" y="2259293"/>
                </a:lnTo>
                <a:lnTo>
                  <a:pt x="1684789" y="2268954"/>
                </a:lnTo>
                <a:lnTo>
                  <a:pt x="1640481" y="2274670"/>
                </a:lnTo>
                <a:lnTo>
                  <a:pt x="1595455" y="2276306"/>
                </a:lnTo>
                <a:lnTo>
                  <a:pt x="1549965" y="2273727"/>
                </a:lnTo>
                <a:lnTo>
                  <a:pt x="1504267" y="2266795"/>
                </a:lnTo>
                <a:lnTo>
                  <a:pt x="1458617" y="2255376"/>
                </a:lnTo>
                <a:lnTo>
                  <a:pt x="1413193" y="2239236"/>
                </a:lnTo>
                <a:lnTo>
                  <a:pt x="1369852" y="2218858"/>
                </a:lnTo>
                <a:lnTo>
                  <a:pt x="1328875" y="2194447"/>
                </a:lnTo>
                <a:lnTo>
                  <a:pt x="1290542" y="2166208"/>
                </a:lnTo>
                <a:lnTo>
                  <a:pt x="1255132" y="2134347"/>
                </a:lnTo>
                <a:lnTo>
                  <a:pt x="1222926" y="2099069"/>
                </a:lnTo>
                <a:lnTo>
                  <a:pt x="1194203" y="2060579"/>
                </a:lnTo>
                <a:lnTo>
                  <a:pt x="1151858" y="2083518"/>
                </a:lnTo>
                <a:lnTo>
                  <a:pt x="1108434" y="2102475"/>
                </a:lnTo>
                <a:lnTo>
                  <a:pt x="1064161" y="2117507"/>
                </a:lnTo>
                <a:lnTo>
                  <a:pt x="1019269" y="2128671"/>
                </a:lnTo>
                <a:lnTo>
                  <a:pt x="973988" y="2136024"/>
                </a:lnTo>
                <a:lnTo>
                  <a:pt x="928549" y="2139624"/>
                </a:lnTo>
                <a:lnTo>
                  <a:pt x="883180" y="2139526"/>
                </a:lnTo>
                <a:lnTo>
                  <a:pt x="838113" y="2135789"/>
                </a:lnTo>
                <a:lnTo>
                  <a:pt x="793576" y="2128468"/>
                </a:lnTo>
                <a:lnTo>
                  <a:pt x="749801" y="2117622"/>
                </a:lnTo>
                <a:lnTo>
                  <a:pt x="707017" y="2103307"/>
                </a:lnTo>
                <a:lnTo>
                  <a:pt x="665453" y="2085579"/>
                </a:lnTo>
                <a:lnTo>
                  <a:pt x="625341" y="2064497"/>
                </a:lnTo>
                <a:lnTo>
                  <a:pt x="586909" y="2040117"/>
                </a:lnTo>
                <a:lnTo>
                  <a:pt x="550388" y="2012495"/>
                </a:lnTo>
                <a:lnTo>
                  <a:pt x="516008" y="1981690"/>
                </a:lnTo>
                <a:lnTo>
                  <a:pt x="483999" y="1947758"/>
                </a:lnTo>
                <a:lnTo>
                  <a:pt x="454590" y="1910755"/>
                </a:lnTo>
                <a:lnTo>
                  <a:pt x="428012" y="1870740"/>
                </a:lnTo>
                <a:lnTo>
                  <a:pt x="422170" y="1860745"/>
                </a:lnTo>
                <a:lnTo>
                  <a:pt x="375489" y="1862757"/>
                </a:lnTo>
                <a:lnTo>
                  <a:pt x="330155" y="1858131"/>
                </a:lnTo>
                <a:lnTo>
                  <a:pt x="286711" y="1847288"/>
                </a:lnTo>
                <a:lnTo>
                  <a:pt x="245697" y="1830652"/>
                </a:lnTo>
                <a:lnTo>
                  <a:pt x="207656" y="1808646"/>
                </a:lnTo>
                <a:lnTo>
                  <a:pt x="173129" y="1781691"/>
                </a:lnTo>
                <a:lnTo>
                  <a:pt x="142657" y="1750211"/>
                </a:lnTo>
                <a:lnTo>
                  <a:pt x="116783" y="1714629"/>
                </a:lnTo>
                <a:lnTo>
                  <a:pt x="96047" y="1675366"/>
                </a:lnTo>
                <a:lnTo>
                  <a:pt x="80992" y="1632846"/>
                </a:lnTo>
                <a:lnTo>
                  <a:pt x="72158" y="1587492"/>
                </a:lnTo>
                <a:lnTo>
                  <a:pt x="70153" y="1542030"/>
                </a:lnTo>
                <a:lnTo>
                  <a:pt x="74783" y="1497231"/>
                </a:lnTo>
                <a:lnTo>
                  <a:pt x="85827" y="1453769"/>
                </a:lnTo>
                <a:lnTo>
                  <a:pt x="103062" y="1412318"/>
                </a:lnTo>
                <a:lnTo>
                  <a:pt x="126266" y="1373555"/>
                </a:lnTo>
                <a:lnTo>
                  <a:pt x="155216" y="1338153"/>
                </a:lnTo>
                <a:lnTo>
                  <a:pt x="116843" y="1311840"/>
                </a:lnTo>
                <a:lnTo>
                  <a:pt x="83580" y="1281012"/>
                </a:lnTo>
                <a:lnTo>
                  <a:pt x="55602" y="1246330"/>
                </a:lnTo>
                <a:lnTo>
                  <a:pt x="33081" y="1208458"/>
                </a:lnTo>
                <a:lnTo>
                  <a:pt x="16192" y="1168058"/>
                </a:lnTo>
                <a:lnTo>
                  <a:pt x="5107" y="1125794"/>
                </a:lnTo>
                <a:lnTo>
                  <a:pt x="0" y="1082328"/>
                </a:lnTo>
                <a:lnTo>
                  <a:pt x="1044" y="1038323"/>
                </a:lnTo>
                <a:lnTo>
                  <a:pt x="8414" y="994443"/>
                </a:lnTo>
                <a:lnTo>
                  <a:pt x="22282" y="951349"/>
                </a:lnTo>
                <a:lnTo>
                  <a:pt x="42821" y="909705"/>
                </a:lnTo>
                <a:lnTo>
                  <a:pt x="71153" y="869167"/>
                </a:lnTo>
                <a:lnTo>
                  <a:pt x="105094" y="833981"/>
                </a:lnTo>
                <a:lnTo>
                  <a:pt x="143882" y="804629"/>
                </a:lnTo>
                <a:lnTo>
                  <a:pt x="186755" y="781595"/>
                </a:lnTo>
                <a:lnTo>
                  <a:pt x="232951" y="765363"/>
                </a:lnTo>
                <a:lnTo>
                  <a:pt x="281708" y="756416"/>
                </a:lnTo>
                <a:lnTo>
                  <a:pt x="284375" y="749431"/>
                </a:lnTo>
                <a:close/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082290" y="4992980"/>
            <a:ext cx="183515" cy="42545"/>
          </a:xfrm>
          <a:custGeom>
            <a:avLst/>
            <a:gdLst/>
            <a:ahLst/>
            <a:cxnLst/>
            <a:rect l="l" t="t" r="r" b="b"/>
            <a:pathLst>
              <a:path w="183514" h="42545">
                <a:moveTo>
                  <a:pt x="183134" y="41986"/>
                </a:moveTo>
                <a:lnTo>
                  <a:pt x="135356" y="42057"/>
                </a:lnTo>
                <a:lnTo>
                  <a:pt x="88376" y="34961"/>
                </a:lnTo>
                <a:lnTo>
                  <a:pt x="42991" y="20881"/>
                </a:ln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346959" y="5494350"/>
            <a:ext cx="80645" cy="20320"/>
          </a:xfrm>
          <a:custGeom>
            <a:avLst/>
            <a:gdLst/>
            <a:ahLst/>
            <a:cxnLst/>
            <a:rect l="l" t="t" r="r" b="b"/>
            <a:pathLst>
              <a:path w="80645" h="20320">
                <a:moveTo>
                  <a:pt x="80137" y="0"/>
                </a:moveTo>
                <a:lnTo>
                  <a:pt x="60650" y="6971"/>
                </a:lnTo>
                <a:lnTo>
                  <a:pt x="40735" y="12655"/>
                </a:lnTo>
                <a:lnTo>
                  <a:pt x="20486" y="17034"/>
                </a:lnTo>
                <a:lnTo>
                  <a:pt x="0" y="20091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069460" y="5623446"/>
            <a:ext cx="48260" cy="92075"/>
          </a:xfrm>
          <a:custGeom>
            <a:avLst/>
            <a:gdLst/>
            <a:ahLst/>
            <a:cxnLst/>
            <a:rect l="l" t="t" r="r" b="b"/>
            <a:pathLst>
              <a:path w="48260" h="92075">
                <a:moveTo>
                  <a:pt x="48260" y="91655"/>
                </a:moveTo>
                <a:lnTo>
                  <a:pt x="34379" y="69730"/>
                </a:lnTo>
                <a:lnTo>
                  <a:pt x="21701" y="47113"/>
                </a:lnTo>
                <a:lnTo>
                  <a:pt x="10237" y="23854"/>
                </a:ln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991609" y="5486566"/>
            <a:ext cx="19685" cy="100965"/>
          </a:xfrm>
          <a:custGeom>
            <a:avLst/>
            <a:gdLst/>
            <a:ahLst/>
            <a:cxnLst/>
            <a:rect l="l" t="t" r="r" b="b"/>
            <a:pathLst>
              <a:path w="19685" h="100964">
                <a:moveTo>
                  <a:pt x="19176" y="0"/>
                </a:moveTo>
                <a:lnTo>
                  <a:pt x="16394" y="25492"/>
                </a:lnTo>
                <a:lnTo>
                  <a:pt x="12255" y="50784"/>
                </a:lnTo>
                <a:lnTo>
                  <a:pt x="6782" y="75823"/>
                </a:lnTo>
                <a:lnTo>
                  <a:pt x="0" y="100558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394326" y="4865204"/>
            <a:ext cx="235585" cy="375920"/>
          </a:xfrm>
          <a:custGeom>
            <a:avLst/>
            <a:gdLst/>
            <a:ahLst/>
            <a:cxnLst/>
            <a:rect l="l" t="t" r="r" b="b"/>
            <a:pathLst>
              <a:path w="235585" h="375920">
                <a:moveTo>
                  <a:pt x="0" y="0"/>
                </a:moveTo>
                <a:lnTo>
                  <a:pt x="41828" y="23206"/>
                </a:lnTo>
                <a:lnTo>
                  <a:pt x="80214" y="50612"/>
                </a:lnTo>
                <a:lnTo>
                  <a:pt x="114920" y="81841"/>
                </a:lnTo>
                <a:lnTo>
                  <a:pt x="145712" y="116516"/>
                </a:lnTo>
                <a:lnTo>
                  <a:pt x="172354" y="154260"/>
                </a:lnTo>
                <a:lnTo>
                  <a:pt x="194611" y="194697"/>
                </a:lnTo>
                <a:lnTo>
                  <a:pt x="212247" y="237451"/>
                </a:lnTo>
                <a:lnTo>
                  <a:pt x="225027" y="282144"/>
                </a:lnTo>
                <a:lnTo>
                  <a:pt x="232715" y="328400"/>
                </a:lnTo>
                <a:lnTo>
                  <a:pt x="235076" y="375843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844160" y="4464939"/>
            <a:ext cx="104775" cy="140970"/>
          </a:xfrm>
          <a:custGeom>
            <a:avLst/>
            <a:gdLst/>
            <a:ahLst/>
            <a:cxnLst/>
            <a:rect l="l" t="t" r="r" b="b"/>
            <a:pathLst>
              <a:path w="104775" h="140970">
                <a:moveTo>
                  <a:pt x="104775" y="0"/>
                </a:moveTo>
                <a:lnTo>
                  <a:pt x="84885" y="39562"/>
                </a:lnTo>
                <a:lnTo>
                  <a:pt x="60626" y="76469"/>
                </a:lnTo>
                <a:lnTo>
                  <a:pt x="32248" y="110353"/>
                </a:lnTo>
                <a:lnTo>
                  <a:pt x="0" y="140843"/>
                </a:lnTo>
              </a:path>
            </a:pathLst>
          </a:custGeom>
          <a:ln w="50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697602" y="3941953"/>
            <a:ext cx="5715" cy="66675"/>
          </a:xfrm>
          <a:custGeom>
            <a:avLst/>
            <a:gdLst/>
            <a:ahLst/>
            <a:cxnLst/>
            <a:rect l="l" t="t" r="r" b="b"/>
            <a:pathLst>
              <a:path w="5714" h="66675">
                <a:moveTo>
                  <a:pt x="0" y="0"/>
                </a:moveTo>
                <a:lnTo>
                  <a:pt x="2623" y="16541"/>
                </a:lnTo>
                <a:lnTo>
                  <a:pt x="4413" y="33178"/>
                </a:lnTo>
                <a:lnTo>
                  <a:pt x="5393" y="49863"/>
                </a:lnTo>
                <a:lnTo>
                  <a:pt x="5587" y="66548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028947" y="3779520"/>
            <a:ext cx="53975" cy="85090"/>
          </a:xfrm>
          <a:custGeom>
            <a:avLst/>
            <a:gdLst/>
            <a:ahLst/>
            <a:cxnLst/>
            <a:rect l="l" t="t" r="r" b="b"/>
            <a:pathLst>
              <a:path w="53975" h="85089">
                <a:moveTo>
                  <a:pt x="0" y="84836"/>
                </a:moveTo>
                <a:lnTo>
                  <a:pt x="11090" y="62204"/>
                </a:lnTo>
                <a:lnTo>
                  <a:pt x="23764" y="40465"/>
                </a:lnTo>
                <a:lnTo>
                  <a:pt x="37986" y="19702"/>
                </a:lnTo>
                <a:lnTo>
                  <a:pt x="5372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527296" y="3831589"/>
            <a:ext cx="26034" cy="73660"/>
          </a:xfrm>
          <a:custGeom>
            <a:avLst/>
            <a:gdLst/>
            <a:ahLst/>
            <a:cxnLst/>
            <a:rect l="l" t="t" r="r" b="b"/>
            <a:pathLst>
              <a:path w="26035" h="73660">
                <a:moveTo>
                  <a:pt x="0" y="73152"/>
                </a:moveTo>
                <a:lnTo>
                  <a:pt x="4782" y="54328"/>
                </a:lnTo>
                <a:lnTo>
                  <a:pt x="10731" y="35813"/>
                </a:lnTo>
                <a:lnTo>
                  <a:pt x="17823" y="17680"/>
                </a:lnTo>
                <a:lnTo>
                  <a:pt x="26034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938523" y="3929633"/>
            <a:ext cx="93980" cy="71120"/>
          </a:xfrm>
          <a:custGeom>
            <a:avLst/>
            <a:gdLst/>
            <a:ahLst/>
            <a:cxnLst/>
            <a:rect l="l" t="t" r="r" b="b"/>
            <a:pathLst>
              <a:path w="93979" h="71119">
                <a:moveTo>
                  <a:pt x="0" y="0"/>
                </a:moveTo>
                <a:lnTo>
                  <a:pt x="25114" y="15611"/>
                </a:lnTo>
                <a:lnTo>
                  <a:pt x="49180" y="32686"/>
                </a:lnTo>
                <a:lnTo>
                  <a:pt x="72151" y="51167"/>
                </a:lnTo>
                <a:lnTo>
                  <a:pt x="93979" y="70993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208147" y="4413122"/>
            <a:ext cx="16510" cy="74930"/>
          </a:xfrm>
          <a:custGeom>
            <a:avLst/>
            <a:gdLst/>
            <a:ahLst/>
            <a:cxnLst/>
            <a:rect l="l" t="t" r="r" b="b"/>
            <a:pathLst>
              <a:path w="16510" h="74929">
                <a:moveTo>
                  <a:pt x="16382" y="74675"/>
                </a:moveTo>
                <a:lnTo>
                  <a:pt x="11144" y="56274"/>
                </a:lnTo>
                <a:lnTo>
                  <a:pt x="6667" y="37671"/>
                </a:lnTo>
                <a:lnTo>
                  <a:pt x="2952" y="18901"/>
                </a:ln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96595" y="2031112"/>
            <a:ext cx="1003300" cy="58991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 fontAlgn="auto">
              <a:lnSpc>
                <a:spcPts val="2039"/>
              </a:lnSpc>
              <a:spcBef>
                <a:spcPts val="470"/>
              </a:spcBef>
              <a:spcAft>
                <a:spcPts val="0"/>
              </a:spcAft>
            </a:pP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attacker  ne</a:t>
            </a:r>
            <a:r>
              <a:rPr b="1" spc="-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</a:t>
            </a:r>
            <a:r>
              <a:rPr b="1" spc="3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w</a:t>
            </a: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ork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0" y="1948687"/>
            <a:ext cx="2621280" cy="4052570"/>
          </a:xfrm>
          <a:custGeom>
            <a:avLst/>
            <a:gdLst/>
            <a:ahLst/>
            <a:cxnLst/>
            <a:rect l="l" t="t" r="r" b="b"/>
            <a:pathLst>
              <a:path w="2621280" h="4052570">
                <a:moveTo>
                  <a:pt x="0" y="4052062"/>
                </a:moveTo>
                <a:lnTo>
                  <a:pt x="2621280" y="4052062"/>
                </a:lnTo>
                <a:lnTo>
                  <a:pt x="2621280" y="0"/>
                </a:lnTo>
                <a:lnTo>
                  <a:pt x="0" y="0"/>
                </a:lnTo>
                <a:lnTo>
                  <a:pt x="0" y="4052062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545580" y="3267143"/>
            <a:ext cx="2598420" cy="2733675"/>
          </a:xfrm>
          <a:custGeom>
            <a:avLst/>
            <a:gdLst/>
            <a:ahLst/>
            <a:cxnLst/>
            <a:rect l="l" t="t" r="r" b="b"/>
            <a:pathLst>
              <a:path w="2598420" h="2733675">
                <a:moveTo>
                  <a:pt x="2598420" y="0"/>
                </a:moveTo>
                <a:lnTo>
                  <a:pt x="0" y="0"/>
                </a:lnTo>
                <a:lnTo>
                  <a:pt x="0" y="2733605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967354" y="1884553"/>
            <a:ext cx="1434465" cy="90678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6510" marR="5080" indent="14604" fontAlgn="auto">
              <a:lnSpc>
                <a:spcPct val="103699"/>
              </a:lnSpc>
              <a:spcBef>
                <a:spcPts val="20"/>
              </a:spcBef>
              <a:spcAft>
                <a:spcPts val="0"/>
              </a:spcAft>
            </a:pP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Pulp Fiction  </a:t>
            </a:r>
            <a:r>
              <a:rPr sz="1800" b="1" spc="-5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</a:t>
            </a: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r</a:t>
            </a:r>
            <a:r>
              <a:rPr sz="1800" b="1" spc="-1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m</a:t>
            </a: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age</a:t>
            </a: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</a:t>
            </a:r>
            <a:r>
              <a:rPr sz="1800" b="1" spc="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do</a:t>
            </a: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n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spcBef>
                <a:spcPts val="375"/>
              </a:spcBef>
              <a:spcAft>
                <a:spcPts val="0"/>
              </a:spcAft>
            </a:pP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12</a:t>
            </a:r>
            <a:r>
              <a:rPr sz="1800" b="1" spc="-3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Monkeys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dirty="0">
                <a:ea typeface="+mn-ea"/>
              </a:rPr>
              <a:pPr marL="25400" fontAlgn="auto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</a:pPr>
              <a:t>85</a:t>
            </a:fld>
            <a:endParaRPr dirty="0">
              <a:ea typeface="+mn-ea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-22" y="857251"/>
            <a:ext cx="9144045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1440">
              <a:spcBef>
                <a:spcPts val="105"/>
              </a:spcBef>
            </a:pPr>
            <a:r>
              <a:rPr spc="-5" dirty="0"/>
              <a:t>Attack</a:t>
            </a:r>
            <a:r>
              <a:rPr spc="-10" dirty="0"/>
              <a:t> </a:t>
            </a:r>
            <a:r>
              <a:rPr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170151272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870" y="4610783"/>
            <a:ext cx="1895094" cy="13558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80275" y="3636773"/>
            <a:ext cx="1003300" cy="58991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 indent="123189" fontAlgn="auto">
              <a:lnSpc>
                <a:spcPts val="2039"/>
              </a:lnSpc>
              <a:spcBef>
                <a:spcPts val="470"/>
              </a:spcBef>
              <a:spcAft>
                <a:spcPts val="0"/>
              </a:spcAft>
            </a:pPr>
            <a:r>
              <a:rPr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victim  </a:t>
            </a: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ne</a:t>
            </a:r>
            <a:r>
              <a:rPr b="1" spc="-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</a:t>
            </a:r>
            <a:r>
              <a:rPr b="1" spc="3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w</a:t>
            </a: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ork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-22" y="1522476"/>
            <a:ext cx="9144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92405" algn="ctr" fontAlgn="auto">
              <a:spcBef>
                <a:spcPts val="100"/>
              </a:spcBef>
              <a:spcAft>
                <a:spcPts val="0"/>
              </a:spcAft>
            </a:pP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Die Hard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704590" y="1913623"/>
            <a:ext cx="250456" cy="2504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702303" y="1570342"/>
            <a:ext cx="250456" cy="2504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703573" y="2234044"/>
            <a:ext cx="250456" cy="2504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703573" y="2544178"/>
            <a:ext cx="250456" cy="2504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743701" y="4539908"/>
            <a:ext cx="2400299" cy="139166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957958" y="1036194"/>
            <a:ext cx="3096895" cy="2319655"/>
          </a:xfrm>
          <a:custGeom>
            <a:avLst/>
            <a:gdLst/>
            <a:ahLst/>
            <a:cxnLst/>
            <a:rect l="l" t="t" r="r" b="b"/>
            <a:pathLst>
              <a:path w="3096895" h="2319655">
                <a:moveTo>
                  <a:pt x="0" y="1159764"/>
                </a:moveTo>
                <a:lnTo>
                  <a:pt x="1548383" y="0"/>
                </a:lnTo>
                <a:lnTo>
                  <a:pt x="3096768" y="1159764"/>
                </a:lnTo>
                <a:lnTo>
                  <a:pt x="1548383" y="2319528"/>
                </a:lnTo>
                <a:lnTo>
                  <a:pt x="0" y="1159764"/>
                </a:lnTo>
                <a:close/>
              </a:path>
            </a:pathLst>
          </a:custGeom>
          <a:ln w="920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889125" y="1820673"/>
            <a:ext cx="4188020" cy="41447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96595" y="2031112"/>
            <a:ext cx="1003300" cy="58991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 fontAlgn="auto">
              <a:lnSpc>
                <a:spcPts val="2039"/>
              </a:lnSpc>
              <a:spcBef>
                <a:spcPts val="470"/>
              </a:spcBef>
              <a:spcAft>
                <a:spcPts val="0"/>
              </a:spcAft>
            </a:pP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attacker  ne</a:t>
            </a:r>
            <a:r>
              <a:rPr b="1" spc="-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</a:t>
            </a:r>
            <a:r>
              <a:rPr b="1" spc="3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w</a:t>
            </a: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ork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0" y="1948687"/>
            <a:ext cx="2621280" cy="4052570"/>
          </a:xfrm>
          <a:custGeom>
            <a:avLst/>
            <a:gdLst/>
            <a:ahLst/>
            <a:cxnLst/>
            <a:rect l="l" t="t" r="r" b="b"/>
            <a:pathLst>
              <a:path w="2621280" h="4052570">
                <a:moveTo>
                  <a:pt x="0" y="4052062"/>
                </a:moveTo>
                <a:lnTo>
                  <a:pt x="2621280" y="4052062"/>
                </a:lnTo>
                <a:lnTo>
                  <a:pt x="2621280" y="0"/>
                </a:lnTo>
                <a:lnTo>
                  <a:pt x="0" y="0"/>
                </a:lnTo>
                <a:lnTo>
                  <a:pt x="0" y="4052062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545580" y="3267143"/>
            <a:ext cx="2598420" cy="2733675"/>
          </a:xfrm>
          <a:custGeom>
            <a:avLst/>
            <a:gdLst/>
            <a:ahLst/>
            <a:cxnLst/>
            <a:rect l="l" t="t" r="r" b="b"/>
            <a:pathLst>
              <a:path w="2598420" h="2733675">
                <a:moveTo>
                  <a:pt x="2598420" y="0"/>
                </a:moveTo>
                <a:lnTo>
                  <a:pt x="0" y="0"/>
                </a:lnTo>
                <a:lnTo>
                  <a:pt x="0" y="2733605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967354" y="1884553"/>
            <a:ext cx="1434465" cy="90678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6510" marR="5080" indent="14604" fontAlgn="auto">
              <a:lnSpc>
                <a:spcPct val="103699"/>
              </a:lnSpc>
              <a:spcBef>
                <a:spcPts val="20"/>
              </a:spcBef>
              <a:spcAft>
                <a:spcPts val="0"/>
              </a:spcAft>
            </a:pP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Pulp Fiction  </a:t>
            </a:r>
            <a:r>
              <a:rPr sz="1800" b="1" spc="-5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</a:t>
            </a: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r</a:t>
            </a:r>
            <a:r>
              <a:rPr sz="1800" b="1" spc="-1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m</a:t>
            </a: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age</a:t>
            </a: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</a:t>
            </a:r>
            <a:r>
              <a:rPr sz="1800" b="1" spc="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do</a:t>
            </a: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n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spcBef>
                <a:spcPts val="375"/>
              </a:spcBef>
              <a:spcAft>
                <a:spcPts val="0"/>
              </a:spcAft>
            </a:pP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12</a:t>
            </a:r>
            <a:r>
              <a:rPr sz="1800" b="1" spc="-3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Monkeys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dirty="0">
                <a:ea typeface="+mn-ea"/>
              </a:rPr>
              <a:pPr marL="25400" fontAlgn="auto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</a:pPr>
              <a:t>86</a:t>
            </a:fld>
            <a:endParaRPr dirty="0">
              <a:ea typeface="+mn-ea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-22" y="857251"/>
            <a:ext cx="9144045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1440">
              <a:spcBef>
                <a:spcPts val="105"/>
              </a:spcBef>
            </a:pPr>
            <a:r>
              <a:rPr spc="-5" dirty="0"/>
              <a:t>Attack</a:t>
            </a:r>
            <a:r>
              <a:rPr spc="-10" dirty="0"/>
              <a:t> </a:t>
            </a:r>
            <a:r>
              <a:rPr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301365984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870" y="4610783"/>
            <a:ext cx="1895094" cy="13558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1920" y="2670811"/>
            <a:ext cx="1708404" cy="10027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0784" y="2708719"/>
            <a:ext cx="1591310" cy="887094"/>
          </a:xfrm>
          <a:custGeom>
            <a:avLst/>
            <a:gdLst/>
            <a:ahLst/>
            <a:cxnLst/>
            <a:rect l="l" t="t" r="r" b="b"/>
            <a:pathLst>
              <a:path w="1591310" h="887094">
                <a:moveTo>
                  <a:pt x="0" y="887031"/>
                </a:moveTo>
                <a:lnTo>
                  <a:pt x="1590929" y="887031"/>
                </a:lnTo>
                <a:lnTo>
                  <a:pt x="1590929" y="0"/>
                </a:lnTo>
                <a:lnTo>
                  <a:pt x="0" y="0"/>
                </a:lnTo>
                <a:lnTo>
                  <a:pt x="0" y="8870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80784" y="2708719"/>
            <a:ext cx="1591310" cy="887094"/>
          </a:xfrm>
          <a:custGeom>
            <a:avLst/>
            <a:gdLst/>
            <a:ahLst/>
            <a:cxnLst/>
            <a:rect l="l" t="t" r="r" b="b"/>
            <a:pathLst>
              <a:path w="1591310" h="887094">
                <a:moveTo>
                  <a:pt x="0" y="887031"/>
                </a:moveTo>
                <a:lnTo>
                  <a:pt x="1590929" y="887031"/>
                </a:lnTo>
                <a:lnTo>
                  <a:pt x="1590929" y="0"/>
                </a:lnTo>
                <a:lnTo>
                  <a:pt x="0" y="0"/>
                </a:lnTo>
                <a:lnTo>
                  <a:pt x="0" y="887031"/>
                </a:lnTo>
                <a:close/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89559" y="2785111"/>
            <a:ext cx="1711452" cy="10043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47676" y="2823527"/>
            <a:ext cx="1595755" cy="887094"/>
          </a:xfrm>
          <a:custGeom>
            <a:avLst/>
            <a:gdLst/>
            <a:ahLst/>
            <a:cxnLst/>
            <a:rect l="l" t="t" r="r" b="b"/>
            <a:pathLst>
              <a:path w="1595755" h="887094">
                <a:moveTo>
                  <a:pt x="0" y="887031"/>
                </a:moveTo>
                <a:lnTo>
                  <a:pt x="1595246" y="887031"/>
                </a:lnTo>
                <a:lnTo>
                  <a:pt x="1595246" y="0"/>
                </a:lnTo>
                <a:lnTo>
                  <a:pt x="0" y="0"/>
                </a:lnTo>
                <a:lnTo>
                  <a:pt x="0" y="887031"/>
                </a:lnTo>
                <a:close/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55676" y="2861311"/>
            <a:ext cx="1726692" cy="10027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23673" y="3018282"/>
            <a:ext cx="1874519" cy="7254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14565" y="2899219"/>
            <a:ext cx="1609090" cy="887094"/>
          </a:xfrm>
          <a:custGeom>
            <a:avLst/>
            <a:gdLst/>
            <a:ahLst/>
            <a:cxnLst/>
            <a:rect l="l" t="t" r="r" b="b"/>
            <a:pathLst>
              <a:path w="1609089" h="887094">
                <a:moveTo>
                  <a:pt x="0" y="887031"/>
                </a:moveTo>
                <a:lnTo>
                  <a:pt x="1608963" y="887031"/>
                </a:lnTo>
                <a:lnTo>
                  <a:pt x="1608963" y="0"/>
                </a:lnTo>
                <a:lnTo>
                  <a:pt x="0" y="0"/>
                </a:lnTo>
                <a:lnTo>
                  <a:pt x="0" y="887031"/>
                </a:lnTo>
                <a:close/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14565" y="2899220"/>
            <a:ext cx="1257300" cy="597599"/>
          </a:xfrm>
          <a:prstGeom prst="rect">
            <a:avLst/>
          </a:prstGeom>
          <a:ln w="31750">
            <a:solidFill>
              <a:srgbClr val="000000"/>
            </a:solidFill>
          </a:ln>
        </p:spPr>
        <p:txBody>
          <a:bodyPr vert="horz" wrap="square" lIns="0" tIns="226060" rIns="0" bIns="0" rtlCol="0">
            <a:spAutoFit/>
          </a:bodyPr>
          <a:lstStyle/>
          <a:p>
            <a:pPr marL="133985" fontAlgn="auto">
              <a:spcBef>
                <a:spcPts val="1780"/>
              </a:spcBef>
              <a:spcAft>
                <a:spcPts val="0"/>
              </a:spcAft>
            </a:pPr>
            <a:r>
              <a:rPr sz="24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metada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04342" y="3112593"/>
            <a:ext cx="29718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24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ta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676400" y="3732022"/>
            <a:ext cx="823594" cy="1412240"/>
          </a:xfrm>
          <a:custGeom>
            <a:avLst/>
            <a:gdLst/>
            <a:ahLst/>
            <a:cxnLst/>
            <a:rect l="l" t="t" r="r" b="b"/>
            <a:pathLst>
              <a:path w="823594" h="1412239">
                <a:moveTo>
                  <a:pt x="785368" y="1336497"/>
                </a:moveTo>
                <a:lnTo>
                  <a:pt x="768857" y="1346047"/>
                </a:lnTo>
                <a:lnTo>
                  <a:pt x="807085" y="1411986"/>
                </a:lnTo>
                <a:lnTo>
                  <a:pt x="823594" y="1402435"/>
                </a:lnTo>
                <a:lnTo>
                  <a:pt x="785368" y="1336497"/>
                </a:lnTo>
                <a:close/>
              </a:path>
              <a:path w="823594" h="1412239">
                <a:moveTo>
                  <a:pt x="718566" y="1221117"/>
                </a:moveTo>
                <a:lnTo>
                  <a:pt x="702056" y="1230668"/>
                </a:lnTo>
                <a:lnTo>
                  <a:pt x="740282" y="1296593"/>
                </a:lnTo>
                <a:lnTo>
                  <a:pt x="756666" y="1287043"/>
                </a:lnTo>
                <a:lnTo>
                  <a:pt x="718566" y="1221117"/>
                </a:lnTo>
                <a:close/>
              </a:path>
              <a:path w="823594" h="1412239">
                <a:moveTo>
                  <a:pt x="651637" y="1105738"/>
                </a:moveTo>
                <a:lnTo>
                  <a:pt x="635254" y="1115288"/>
                </a:lnTo>
                <a:lnTo>
                  <a:pt x="673354" y="1181214"/>
                </a:lnTo>
                <a:lnTo>
                  <a:pt x="689863" y="1171663"/>
                </a:lnTo>
                <a:lnTo>
                  <a:pt x="651637" y="1105738"/>
                </a:lnTo>
                <a:close/>
              </a:path>
              <a:path w="823594" h="1412239">
                <a:moveTo>
                  <a:pt x="584835" y="990345"/>
                </a:moveTo>
                <a:lnTo>
                  <a:pt x="568325" y="999896"/>
                </a:lnTo>
                <a:lnTo>
                  <a:pt x="606551" y="1065834"/>
                </a:lnTo>
                <a:lnTo>
                  <a:pt x="623062" y="1056284"/>
                </a:lnTo>
                <a:lnTo>
                  <a:pt x="584835" y="990345"/>
                </a:lnTo>
                <a:close/>
              </a:path>
              <a:path w="823594" h="1412239">
                <a:moveTo>
                  <a:pt x="518032" y="875029"/>
                </a:moveTo>
                <a:lnTo>
                  <a:pt x="501523" y="884554"/>
                </a:lnTo>
                <a:lnTo>
                  <a:pt x="539750" y="950467"/>
                </a:lnTo>
                <a:lnTo>
                  <a:pt x="556132" y="940942"/>
                </a:lnTo>
                <a:lnTo>
                  <a:pt x="518032" y="875029"/>
                </a:lnTo>
                <a:close/>
              </a:path>
              <a:path w="823594" h="1412239">
                <a:moveTo>
                  <a:pt x="451104" y="759586"/>
                </a:moveTo>
                <a:lnTo>
                  <a:pt x="434594" y="769111"/>
                </a:lnTo>
                <a:lnTo>
                  <a:pt x="472820" y="835024"/>
                </a:lnTo>
                <a:lnTo>
                  <a:pt x="489331" y="825499"/>
                </a:lnTo>
                <a:lnTo>
                  <a:pt x="451104" y="759586"/>
                </a:lnTo>
                <a:close/>
              </a:path>
              <a:path w="823594" h="1412239">
                <a:moveTo>
                  <a:pt x="384301" y="644143"/>
                </a:moveTo>
                <a:lnTo>
                  <a:pt x="367792" y="653795"/>
                </a:lnTo>
                <a:lnTo>
                  <a:pt x="406019" y="719708"/>
                </a:lnTo>
                <a:lnTo>
                  <a:pt x="422529" y="710183"/>
                </a:lnTo>
                <a:lnTo>
                  <a:pt x="384301" y="644143"/>
                </a:lnTo>
                <a:close/>
              </a:path>
              <a:path w="823594" h="1412239">
                <a:moveTo>
                  <a:pt x="317373" y="528827"/>
                </a:moveTo>
                <a:lnTo>
                  <a:pt x="300989" y="538352"/>
                </a:lnTo>
                <a:lnTo>
                  <a:pt x="339089" y="604265"/>
                </a:lnTo>
                <a:lnTo>
                  <a:pt x="355600" y="594740"/>
                </a:lnTo>
                <a:lnTo>
                  <a:pt x="317373" y="528827"/>
                </a:lnTo>
                <a:close/>
              </a:path>
              <a:path w="823594" h="1412239">
                <a:moveTo>
                  <a:pt x="250570" y="413384"/>
                </a:moveTo>
                <a:lnTo>
                  <a:pt x="234061" y="423036"/>
                </a:lnTo>
                <a:lnTo>
                  <a:pt x="272288" y="488950"/>
                </a:lnTo>
                <a:lnTo>
                  <a:pt x="288798" y="479425"/>
                </a:lnTo>
                <a:lnTo>
                  <a:pt x="250570" y="413384"/>
                </a:lnTo>
                <a:close/>
              </a:path>
              <a:path w="823594" h="1412239">
                <a:moveTo>
                  <a:pt x="183769" y="298069"/>
                </a:moveTo>
                <a:lnTo>
                  <a:pt x="167258" y="307594"/>
                </a:lnTo>
                <a:lnTo>
                  <a:pt x="205486" y="373506"/>
                </a:lnTo>
                <a:lnTo>
                  <a:pt x="221869" y="363981"/>
                </a:lnTo>
                <a:lnTo>
                  <a:pt x="183769" y="298069"/>
                </a:lnTo>
                <a:close/>
              </a:path>
              <a:path w="823594" h="1412239">
                <a:moveTo>
                  <a:pt x="116839" y="182625"/>
                </a:moveTo>
                <a:lnTo>
                  <a:pt x="100330" y="192277"/>
                </a:lnTo>
                <a:lnTo>
                  <a:pt x="138556" y="258190"/>
                </a:lnTo>
                <a:lnTo>
                  <a:pt x="155067" y="248665"/>
                </a:lnTo>
                <a:lnTo>
                  <a:pt x="116839" y="182625"/>
                </a:lnTo>
                <a:close/>
              </a:path>
              <a:path w="823594" h="1412239">
                <a:moveTo>
                  <a:pt x="71911" y="105083"/>
                </a:moveTo>
                <a:lnTo>
                  <a:pt x="55426" y="114651"/>
                </a:lnTo>
                <a:lnTo>
                  <a:pt x="71755" y="142747"/>
                </a:lnTo>
                <a:lnTo>
                  <a:pt x="88264" y="133222"/>
                </a:lnTo>
                <a:lnTo>
                  <a:pt x="71911" y="105083"/>
                </a:lnTo>
                <a:close/>
              </a:path>
              <a:path w="823594" h="1412239">
                <a:moveTo>
                  <a:pt x="0" y="0"/>
                </a:moveTo>
                <a:lnTo>
                  <a:pt x="8762" y="141731"/>
                </a:lnTo>
                <a:lnTo>
                  <a:pt x="55426" y="114651"/>
                </a:lnTo>
                <a:lnTo>
                  <a:pt x="49022" y="103631"/>
                </a:lnTo>
                <a:lnTo>
                  <a:pt x="65531" y="94106"/>
                </a:lnTo>
                <a:lnTo>
                  <a:pt x="90825" y="94106"/>
                </a:lnTo>
                <a:lnTo>
                  <a:pt x="118618" y="77977"/>
                </a:lnTo>
                <a:lnTo>
                  <a:pt x="0" y="0"/>
                </a:lnTo>
                <a:close/>
              </a:path>
              <a:path w="823594" h="1412239">
                <a:moveTo>
                  <a:pt x="65531" y="94106"/>
                </a:moveTo>
                <a:lnTo>
                  <a:pt x="49022" y="103631"/>
                </a:lnTo>
                <a:lnTo>
                  <a:pt x="55426" y="114651"/>
                </a:lnTo>
                <a:lnTo>
                  <a:pt x="71911" y="105083"/>
                </a:lnTo>
                <a:lnTo>
                  <a:pt x="65531" y="94106"/>
                </a:lnTo>
                <a:close/>
              </a:path>
              <a:path w="823594" h="1412239">
                <a:moveTo>
                  <a:pt x="90825" y="94106"/>
                </a:moveTo>
                <a:lnTo>
                  <a:pt x="65531" y="94106"/>
                </a:lnTo>
                <a:lnTo>
                  <a:pt x="71911" y="105083"/>
                </a:lnTo>
                <a:lnTo>
                  <a:pt x="90825" y="94106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280275" y="3636773"/>
            <a:ext cx="1003300" cy="58991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 indent="123189" fontAlgn="auto">
              <a:lnSpc>
                <a:spcPts val="2039"/>
              </a:lnSpc>
              <a:spcBef>
                <a:spcPts val="470"/>
              </a:spcBef>
              <a:spcAft>
                <a:spcPts val="0"/>
              </a:spcAft>
            </a:pPr>
            <a:r>
              <a:rPr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victim  </a:t>
            </a: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ne</a:t>
            </a:r>
            <a:r>
              <a:rPr b="1" spc="-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</a:t>
            </a:r>
            <a:r>
              <a:rPr b="1" spc="3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w</a:t>
            </a: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ork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-22" y="1522476"/>
            <a:ext cx="9144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92405" algn="ctr" fontAlgn="auto">
              <a:spcBef>
                <a:spcPts val="100"/>
              </a:spcBef>
              <a:spcAft>
                <a:spcPts val="0"/>
              </a:spcAft>
            </a:pP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Die Hard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704590" y="1913623"/>
            <a:ext cx="250456" cy="2504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702303" y="1570342"/>
            <a:ext cx="250456" cy="2504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703573" y="2234044"/>
            <a:ext cx="250456" cy="2504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703573" y="2544178"/>
            <a:ext cx="250456" cy="2504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385570" y="3793871"/>
            <a:ext cx="1015365" cy="1678939"/>
          </a:xfrm>
          <a:custGeom>
            <a:avLst/>
            <a:gdLst/>
            <a:ahLst/>
            <a:cxnLst/>
            <a:rect l="l" t="t" r="r" b="b"/>
            <a:pathLst>
              <a:path w="1015364" h="1678939">
                <a:moveTo>
                  <a:pt x="975994" y="1603273"/>
                </a:moveTo>
                <a:lnTo>
                  <a:pt x="959612" y="1613103"/>
                </a:lnTo>
                <a:lnTo>
                  <a:pt x="998982" y="1678393"/>
                </a:lnTo>
                <a:lnTo>
                  <a:pt x="1015238" y="1668564"/>
                </a:lnTo>
                <a:lnTo>
                  <a:pt x="975994" y="1603273"/>
                </a:lnTo>
                <a:close/>
              </a:path>
              <a:path w="1015364" h="1678939">
                <a:moveTo>
                  <a:pt x="907161" y="1489024"/>
                </a:moveTo>
                <a:lnTo>
                  <a:pt x="890905" y="1498841"/>
                </a:lnTo>
                <a:lnTo>
                  <a:pt x="930148" y="1564132"/>
                </a:lnTo>
                <a:lnTo>
                  <a:pt x="946531" y="1554314"/>
                </a:lnTo>
                <a:lnTo>
                  <a:pt x="907161" y="1489024"/>
                </a:lnTo>
                <a:close/>
              </a:path>
              <a:path w="1015364" h="1678939">
                <a:moveTo>
                  <a:pt x="838454" y="1374762"/>
                </a:moveTo>
                <a:lnTo>
                  <a:pt x="822198" y="1384592"/>
                </a:lnTo>
                <a:lnTo>
                  <a:pt x="861441" y="1449882"/>
                </a:lnTo>
                <a:lnTo>
                  <a:pt x="877697" y="1440053"/>
                </a:lnTo>
                <a:lnTo>
                  <a:pt x="838454" y="1374762"/>
                </a:lnTo>
                <a:close/>
              </a:path>
              <a:path w="1015364" h="1678939">
                <a:moveTo>
                  <a:pt x="769747" y="1260513"/>
                </a:moveTo>
                <a:lnTo>
                  <a:pt x="753363" y="1270330"/>
                </a:lnTo>
                <a:lnTo>
                  <a:pt x="792734" y="1335620"/>
                </a:lnTo>
                <a:lnTo>
                  <a:pt x="808990" y="1325791"/>
                </a:lnTo>
                <a:lnTo>
                  <a:pt x="769747" y="1260513"/>
                </a:lnTo>
                <a:close/>
              </a:path>
              <a:path w="1015364" h="1678939">
                <a:moveTo>
                  <a:pt x="700913" y="1146251"/>
                </a:moveTo>
                <a:lnTo>
                  <a:pt x="684657" y="1156068"/>
                </a:lnTo>
                <a:lnTo>
                  <a:pt x="723900" y="1221359"/>
                </a:lnTo>
                <a:lnTo>
                  <a:pt x="740282" y="1211541"/>
                </a:lnTo>
                <a:lnTo>
                  <a:pt x="700913" y="1146251"/>
                </a:lnTo>
                <a:close/>
              </a:path>
              <a:path w="1015364" h="1678939">
                <a:moveTo>
                  <a:pt x="632206" y="1031989"/>
                </a:moveTo>
                <a:lnTo>
                  <a:pt x="615823" y="1041819"/>
                </a:lnTo>
                <a:lnTo>
                  <a:pt x="655193" y="1107109"/>
                </a:lnTo>
                <a:lnTo>
                  <a:pt x="671449" y="1097280"/>
                </a:lnTo>
                <a:lnTo>
                  <a:pt x="632206" y="1031989"/>
                </a:lnTo>
                <a:close/>
              </a:path>
              <a:path w="1015364" h="1678939">
                <a:moveTo>
                  <a:pt x="563499" y="917702"/>
                </a:moveTo>
                <a:lnTo>
                  <a:pt x="547116" y="927608"/>
                </a:lnTo>
                <a:lnTo>
                  <a:pt x="586359" y="992847"/>
                </a:lnTo>
                <a:lnTo>
                  <a:pt x="602742" y="983030"/>
                </a:lnTo>
                <a:lnTo>
                  <a:pt x="563499" y="917702"/>
                </a:lnTo>
                <a:close/>
              </a:path>
              <a:path w="1015364" h="1678939">
                <a:moveTo>
                  <a:pt x="494665" y="803529"/>
                </a:moveTo>
                <a:lnTo>
                  <a:pt x="478409" y="813308"/>
                </a:lnTo>
                <a:lnTo>
                  <a:pt x="517652" y="878586"/>
                </a:lnTo>
                <a:lnTo>
                  <a:pt x="533907" y="868807"/>
                </a:lnTo>
                <a:lnTo>
                  <a:pt x="494665" y="803529"/>
                </a:lnTo>
                <a:close/>
              </a:path>
              <a:path w="1015364" h="1678939">
                <a:moveTo>
                  <a:pt x="425957" y="689229"/>
                </a:moveTo>
                <a:lnTo>
                  <a:pt x="409575" y="699008"/>
                </a:lnTo>
                <a:lnTo>
                  <a:pt x="448944" y="764286"/>
                </a:lnTo>
                <a:lnTo>
                  <a:pt x="465200" y="754507"/>
                </a:lnTo>
                <a:lnTo>
                  <a:pt x="425957" y="689229"/>
                </a:lnTo>
                <a:close/>
              </a:path>
              <a:path w="1015364" h="1678939">
                <a:moveTo>
                  <a:pt x="357124" y="574929"/>
                </a:moveTo>
                <a:lnTo>
                  <a:pt x="340868" y="584835"/>
                </a:lnTo>
                <a:lnTo>
                  <a:pt x="380111" y="650113"/>
                </a:lnTo>
                <a:lnTo>
                  <a:pt x="396494" y="640207"/>
                </a:lnTo>
                <a:lnTo>
                  <a:pt x="357124" y="574929"/>
                </a:lnTo>
                <a:close/>
              </a:path>
              <a:path w="1015364" h="1678939">
                <a:moveTo>
                  <a:pt x="288417" y="460756"/>
                </a:moveTo>
                <a:lnTo>
                  <a:pt x="272034" y="470535"/>
                </a:lnTo>
                <a:lnTo>
                  <a:pt x="311404" y="535813"/>
                </a:lnTo>
                <a:lnTo>
                  <a:pt x="327660" y="526034"/>
                </a:lnTo>
                <a:lnTo>
                  <a:pt x="288417" y="460756"/>
                </a:lnTo>
                <a:close/>
              </a:path>
              <a:path w="1015364" h="1678939">
                <a:moveTo>
                  <a:pt x="219710" y="346456"/>
                </a:moveTo>
                <a:lnTo>
                  <a:pt x="203327" y="356235"/>
                </a:lnTo>
                <a:lnTo>
                  <a:pt x="242569" y="421513"/>
                </a:lnTo>
                <a:lnTo>
                  <a:pt x="258953" y="411734"/>
                </a:lnTo>
                <a:lnTo>
                  <a:pt x="219710" y="346456"/>
                </a:lnTo>
                <a:close/>
              </a:path>
              <a:path w="1015364" h="1678939">
                <a:moveTo>
                  <a:pt x="150876" y="232156"/>
                </a:moveTo>
                <a:lnTo>
                  <a:pt x="134620" y="242062"/>
                </a:lnTo>
                <a:lnTo>
                  <a:pt x="173863" y="307340"/>
                </a:lnTo>
                <a:lnTo>
                  <a:pt x="190246" y="297434"/>
                </a:lnTo>
                <a:lnTo>
                  <a:pt x="150876" y="232156"/>
                </a:lnTo>
                <a:close/>
              </a:path>
              <a:path w="1015364" h="1678939">
                <a:moveTo>
                  <a:pt x="82168" y="117983"/>
                </a:moveTo>
                <a:lnTo>
                  <a:pt x="65786" y="127762"/>
                </a:lnTo>
                <a:lnTo>
                  <a:pt x="105156" y="193040"/>
                </a:lnTo>
                <a:lnTo>
                  <a:pt x="121412" y="183261"/>
                </a:lnTo>
                <a:lnTo>
                  <a:pt x="82168" y="117983"/>
                </a:lnTo>
                <a:close/>
              </a:path>
              <a:path w="1015364" h="1678939">
                <a:moveTo>
                  <a:pt x="0" y="0"/>
                </a:moveTo>
                <a:lnTo>
                  <a:pt x="11049" y="141478"/>
                </a:lnTo>
                <a:lnTo>
                  <a:pt x="119888" y="76073"/>
                </a:lnTo>
                <a:lnTo>
                  <a:pt x="0" y="0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552448" y="3793871"/>
            <a:ext cx="909955" cy="1564005"/>
          </a:xfrm>
          <a:custGeom>
            <a:avLst/>
            <a:gdLst/>
            <a:ahLst/>
            <a:cxnLst/>
            <a:rect l="l" t="t" r="r" b="b"/>
            <a:pathLst>
              <a:path w="909955" h="1564004">
                <a:moveTo>
                  <a:pt x="871347" y="1488440"/>
                </a:moveTo>
                <a:lnTo>
                  <a:pt x="854837" y="1497977"/>
                </a:lnTo>
                <a:lnTo>
                  <a:pt x="892937" y="1563941"/>
                </a:lnTo>
                <a:lnTo>
                  <a:pt x="909447" y="1554416"/>
                </a:lnTo>
                <a:lnTo>
                  <a:pt x="871347" y="1488440"/>
                </a:lnTo>
                <a:close/>
              </a:path>
              <a:path w="909955" h="1564004">
                <a:moveTo>
                  <a:pt x="804545" y="1372984"/>
                </a:moveTo>
                <a:lnTo>
                  <a:pt x="788035" y="1382522"/>
                </a:lnTo>
                <a:lnTo>
                  <a:pt x="826262" y="1448485"/>
                </a:lnTo>
                <a:lnTo>
                  <a:pt x="842772" y="1438960"/>
                </a:lnTo>
                <a:lnTo>
                  <a:pt x="804545" y="1372984"/>
                </a:lnTo>
                <a:close/>
              </a:path>
              <a:path w="909955" h="1564004">
                <a:moveTo>
                  <a:pt x="737870" y="1257528"/>
                </a:moveTo>
                <a:lnTo>
                  <a:pt x="721360" y="1267066"/>
                </a:lnTo>
                <a:lnTo>
                  <a:pt x="759460" y="1333042"/>
                </a:lnTo>
                <a:lnTo>
                  <a:pt x="775970" y="1323505"/>
                </a:lnTo>
                <a:lnTo>
                  <a:pt x="737870" y="1257528"/>
                </a:lnTo>
                <a:close/>
              </a:path>
              <a:path w="909955" h="1564004">
                <a:moveTo>
                  <a:pt x="671068" y="1142072"/>
                </a:moveTo>
                <a:lnTo>
                  <a:pt x="654685" y="1151610"/>
                </a:lnTo>
                <a:lnTo>
                  <a:pt x="692785" y="1217587"/>
                </a:lnTo>
                <a:lnTo>
                  <a:pt x="709295" y="1208049"/>
                </a:lnTo>
                <a:lnTo>
                  <a:pt x="671068" y="1142072"/>
                </a:lnTo>
                <a:close/>
              </a:path>
              <a:path w="909955" h="1564004">
                <a:moveTo>
                  <a:pt x="604393" y="1026617"/>
                </a:moveTo>
                <a:lnTo>
                  <a:pt x="587883" y="1036154"/>
                </a:lnTo>
                <a:lnTo>
                  <a:pt x="625983" y="1102131"/>
                </a:lnTo>
                <a:lnTo>
                  <a:pt x="642493" y="1092593"/>
                </a:lnTo>
                <a:lnTo>
                  <a:pt x="604393" y="1026617"/>
                </a:lnTo>
                <a:close/>
              </a:path>
              <a:path w="909955" h="1564004">
                <a:moveTo>
                  <a:pt x="537718" y="911225"/>
                </a:moveTo>
                <a:lnTo>
                  <a:pt x="521208" y="920750"/>
                </a:lnTo>
                <a:lnTo>
                  <a:pt x="559308" y="986675"/>
                </a:lnTo>
                <a:lnTo>
                  <a:pt x="575818" y="977138"/>
                </a:lnTo>
                <a:lnTo>
                  <a:pt x="537718" y="911225"/>
                </a:lnTo>
                <a:close/>
              </a:path>
              <a:path w="909955" h="1564004">
                <a:moveTo>
                  <a:pt x="470916" y="795655"/>
                </a:moveTo>
                <a:lnTo>
                  <a:pt x="454406" y="805307"/>
                </a:lnTo>
                <a:lnTo>
                  <a:pt x="492633" y="871220"/>
                </a:lnTo>
                <a:lnTo>
                  <a:pt x="509016" y="861695"/>
                </a:lnTo>
                <a:lnTo>
                  <a:pt x="470916" y="795655"/>
                </a:lnTo>
                <a:close/>
              </a:path>
              <a:path w="909955" h="1564004">
                <a:moveTo>
                  <a:pt x="404241" y="680212"/>
                </a:moveTo>
                <a:lnTo>
                  <a:pt x="387731" y="689737"/>
                </a:lnTo>
                <a:lnTo>
                  <a:pt x="425831" y="755777"/>
                </a:lnTo>
                <a:lnTo>
                  <a:pt x="442341" y="746252"/>
                </a:lnTo>
                <a:lnTo>
                  <a:pt x="404241" y="680212"/>
                </a:lnTo>
                <a:close/>
              </a:path>
              <a:path w="909955" h="1564004">
                <a:moveTo>
                  <a:pt x="337439" y="564769"/>
                </a:moveTo>
                <a:lnTo>
                  <a:pt x="321056" y="574294"/>
                </a:lnTo>
                <a:lnTo>
                  <a:pt x="359156" y="640334"/>
                </a:lnTo>
                <a:lnTo>
                  <a:pt x="375666" y="630809"/>
                </a:lnTo>
                <a:lnTo>
                  <a:pt x="337439" y="564769"/>
                </a:lnTo>
                <a:close/>
              </a:path>
              <a:path w="909955" h="1564004">
                <a:moveTo>
                  <a:pt x="270764" y="449326"/>
                </a:moveTo>
                <a:lnTo>
                  <a:pt x="254253" y="458851"/>
                </a:lnTo>
                <a:lnTo>
                  <a:pt x="292353" y="524891"/>
                </a:lnTo>
                <a:lnTo>
                  <a:pt x="308864" y="515366"/>
                </a:lnTo>
                <a:lnTo>
                  <a:pt x="270764" y="449326"/>
                </a:lnTo>
                <a:close/>
              </a:path>
              <a:path w="909955" h="1564004">
                <a:moveTo>
                  <a:pt x="204089" y="333883"/>
                </a:moveTo>
                <a:lnTo>
                  <a:pt x="187578" y="343408"/>
                </a:lnTo>
                <a:lnTo>
                  <a:pt x="225678" y="409448"/>
                </a:lnTo>
                <a:lnTo>
                  <a:pt x="242189" y="399923"/>
                </a:lnTo>
                <a:lnTo>
                  <a:pt x="204089" y="333883"/>
                </a:lnTo>
                <a:close/>
              </a:path>
              <a:path w="909955" h="1564004">
                <a:moveTo>
                  <a:pt x="137287" y="218440"/>
                </a:moveTo>
                <a:lnTo>
                  <a:pt x="120777" y="227965"/>
                </a:lnTo>
                <a:lnTo>
                  <a:pt x="159003" y="294005"/>
                </a:lnTo>
                <a:lnTo>
                  <a:pt x="175387" y="284353"/>
                </a:lnTo>
                <a:lnTo>
                  <a:pt x="137287" y="218440"/>
                </a:lnTo>
                <a:close/>
              </a:path>
              <a:path w="909955" h="1564004">
                <a:moveTo>
                  <a:pt x="71859" y="105155"/>
                </a:moveTo>
                <a:lnTo>
                  <a:pt x="55361" y="114700"/>
                </a:lnTo>
                <a:lnTo>
                  <a:pt x="92202" y="178435"/>
                </a:lnTo>
                <a:lnTo>
                  <a:pt x="108712" y="168910"/>
                </a:lnTo>
                <a:lnTo>
                  <a:pt x="71859" y="105155"/>
                </a:lnTo>
                <a:close/>
              </a:path>
              <a:path w="909955" h="1564004">
                <a:moveTo>
                  <a:pt x="0" y="0"/>
                </a:moveTo>
                <a:lnTo>
                  <a:pt x="8636" y="141731"/>
                </a:lnTo>
                <a:lnTo>
                  <a:pt x="55361" y="114700"/>
                </a:lnTo>
                <a:lnTo>
                  <a:pt x="54102" y="112522"/>
                </a:lnTo>
                <a:lnTo>
                  <a:pt x="70612" y="102997"/>
                </a:lnTo>
                <a:lnTo>
                  <a:pt x="75591" y="102997"/>
                </a:lnTo>
                <a:lnTo>
                  <a:pt x="118618" y="78105"/>
                </a:lnTo>
                <a:lnTo>
                  <a:pt x="0" y="0"/>
                </a:lnTo>
                <a:close/>
              </a:path>
              <a:path w="909955" h="1564004">
                <a:moveTo>
                  <a:pt x="70612" y="102997"/>
                </a:moveTo>
                <a:lnTo>
                  <a:pt x="54102" y="112522"/>
                </a:lnTo>
                <a:lnTo>
                  <a:pt x="55361" y="114700"/>
                </a:lnTo>
                <a:lnTo>
                  <a:pt x="71859" y="105155"/>
                </a:lnTo>
                <a:lnTo>
                  <a:pt x="70612" y="102997"/>
                </a:lnTo>
                <a:close/>
              </a:path>
              <a:path w="909955" h="1564004">
                <a:moveTo>
                  <a:pt x="75591" y="102997"/>
                </a:moveTo>
                <a:lnTo>
                  <a:pt x="70612" y="102997"/>
                </a:lnTo>
                <a:lnTo>
                  <a:pt x="71859" y="105155"/>
                </a:lnTo>
                <a:lnTo>
                  <a:pt x="75591" y="102997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743701" y="4539908"/>
            <a:ext cx="2400299" cy="139166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957958" y="1036194"/>
            <a:ext cx="3096895" cy="2319655"/>
          </a:xfrm>
          <a:custGeom>
            <a:avLst/>
            <a:gdLst/>
            <a:ahLst/>
            <a:cxnLst/>
            <a:rect l="l" t="t" r="r" b="b"/>
            <a:pathLst>
              <a:path w="3096895" h="2319655">
                <a:moveTo>
                  <a:pt x="0" y="1159764"/>
                </a:moveTo>
                <a:lnTo>
                  <a:pt x="1548383" y="0"/>
                </a:lnTo>
                <a:lnTo>
                  <a:pt x="3096768" y="1159764"/>
                </a:lnTo>
                <a:lnTo>
                  <a:pt x="1548383" y="2319528"/>
                </a:lnTo>
                <a:lnTo>
                  <a:pt x="0" y="1159764"/>
                </a:lnTo>
                <a:close/>
              </a:path>
            </a:pathLst>
          </a:custGeom>
          <a:ln w="920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889125" y="1820673"/>
            <a:ext cx="4188020" cy="414472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96595" y="2031112"/>
            <a:ext cx="1003300" cy="58991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 fontAlgn="auto">
              <a:lnSpc>
                <a:spcPts val="2039"/>
              </a:lnSpc>
              <a:spcBef>
                <a:spcPts val="470"/>
              </a:spcBef>
              <a:spcAft>
                <a:spcPts val="0"/>
              </a:spcAft>
            </a:pP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attacker  ne</a:t>
            </a:r>
            <a:r>
              <a:rPr b="1" spc="-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</a:t>
            </a:r>
            <a:r>
              <a:rPr b="1" spc="3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w</a:t>
            </a: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ork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0" y="1948687"/>
            <a:ext cx="2621280" cy="4052570"/>
          </a:xfrm>
          <a:custGeom>
            <a:avLst/>
            <a:gdLst/>
            <a:ahLst/>
            <a:cxnLst/>
            <a:rect l="l" t="t" r="r" b="b"/>
            <a:pathLst>
              <a:path w="2621280" h="4052570">
                <a:moveTo>
                  <a:pt x="0" y="4052062"/>
                </a:moveTo>
                <a:lnTo>
                  <a:pt x="2621280" y="4052062"/>
                </a:lnTo>
                <a:lnTo>
                  <a:pt x="2621280" y="0"/>
                </a:lnTo>
                <a:lnTo>
                  <a:pt x="0" y="0"/>
                </a:lnTo>
                <a:lnTo>
                  <a:pt x="0" y="4052062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545580" y="3267143"/>
            <a:ext cx="2598420" cy="2733675"/>
          </a:xfrm>
          <a:custGeom>
            <a:avLst/>
            <a:gdLst/>
            <a:ahLst/>
            <a:cxnLst/>
            <a:rect l="l" t="t" r="r" b="b"/>
            <a:pathLst>
              <a:path w="2598420" h="2733675">
                <a:moveTo>
                  <a:pt x="2598420" y="0"/>
                </a:moveTo>
                <a:lnTo>
                  <a:pt x="0" y="0"/>
                </a:lnTo>
                <a:lnTo>
                  <a:pt x="0" y="2733605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967354" y="1884553"/>
            <a:ext cx="1434465" cy="90678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6510" marR="5080" indent="14604" fontAlgn="auto">
              <a:lnSpc>
                <a:spcPct val="103699"/>
              </a:lnSpc>
              <a:spcBef>
                <a:spcPts val="20"/>
              </a:spcBef>
              <a:spcAft>
                <a:spcPts val="0"/>
              </a:spcAft>
            </a:pP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Pulp Fiction  </a:t>
            </a:r>
            <a:r>
              <a:rPr sz="1800" b="1" spc="-5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</a:t>
            </a: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r</a:t>
            </a:r>
            <a:r>
              <a:rPr sz="1800" b="1" spc="-1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m</a:t>
            </a: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age</a:t>
            </a: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</a:t>
            </a:r>
            <a:r>
              <a:rPr sz="1800" b="1" spc="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do</a:t>
            </a: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n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spcBef>
                <a:spcPts val="375"/>
              </a:spcBef>
              <a:spcAft>
                <a:spcPts val="0"/>
              </a:spcAft>
            </a:pP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12</a:t>
            </a:r>
            <a:r>
              <a:rPr sz="1800" b="1" spc="-3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Monkeys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dirty="0">
                <a:ea typeface="+mn-ea"/>
              </a:rPr>
              <a:pPr marL="25400" fontAlgn="auto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</a:pPr>
              <a:t>87</a:t>
            </a:fld>
            <a:endParaRPr dirty="0">
              <a:ea typeface="+mn-ea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-22" y="857251"/>
            <a:ext cx="9144045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1440">
              <a:spcBef>
                <a:spcPts val="105"/>
              </a:spcBef>
            </a:pPr>
            <a:r>
              <a:rPr spc="-5" dirty="0"/>
              <a:t>Attack</a:t>
            </a:r>
            <a:r>
              <a:rPr spc="-10" dirty="0"/>
              <a:t> </a:t>
            </a:r>
            <a:r>
              <a:rPr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93791772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1920" y="2670811"/>
            <a:ext cx="1708404" cy="10027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0784" y="2708719"/>
            <a:ext cx="1591310" cy="887094"/>
          </a:xfrm>
          <a:custGeom>
            <a:avLst/>
            <a:gdLst/>
            <a:ahLst/>
            <a:cxnLst/>
            <a:rect l="l" t="t" r="r" b="b"/>
            <a:pathLst>
              <a:path w="1591310" h="887094">
                <a:moveTo>
                  <a:pt x="0" y="887031"/>
                </a:moveTo>
                <a:lnTo>
                  <a:pt x="1590929" y="887031"/>
                </a:lnTo>
                <a:lnTo>
                  <a:pt x="1590929" y="0"/>
                </a:lnTo>
                <a:lnTo>
                  <a:pt x="0" y="0"/>
                </a:lnTo>
                <a:lnTo>
                  <a:pt x="0" y="8870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0784" y="2708719"/>
            <a:ext cx="1591310" cy="887094"/>
          </a:xfrm>
          <a:custGeom>
            <a:avLst/>
            <a:gdLst/>
            <a:ahLst/>
            <a:cxnLst/>
            <a:rect l="l" t="t" r="r" b="b"/>
            <a:pathLst>
              <a:path w="1591310" h="887094">
                <a:moveTo>
                  <a:pt x="0" y="887031"/>
                </a:moveTo>
                <a:lnTo>
                  <a:pt x="1590929" y="887031"/>
                </a:lnTo>
                <a:lnTo>
                  <a:pt x="1590929" y="0"/>
                </a:lnTo>
                <a:lnTo>
                  <a:pt x="0" y="0"/>
                </a:lnTo>
                <a:lnTo>
                  <a:pt x="0" y="887031"/>
                </a:lnTo>
                <a:close/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89559" y="2785111"/>
            <a:ext cx="1711452" cy="1004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47676" y="2823527"/>
            <a:ext cx="1595755" cy="887094"/>
          </a:xfrm>
          <a:custGeom>
            <a:avLst/>
            <a:gdLst/>
            <a:ahLst/>
            <a:cxnLst/>
            <a:rect l="l" t="t" r="r" b="b"/>
            <a:pathLst>
              <a:path w="1595755" h="887094">
                <a:moveTo>
                  <a:pt x="0" y="887031"/>
                </a:moveTo>
                <a:lnTo>
                  <a:pt x="1595246" y="887031"/>
                </a:lnTo>
                <a:lnTo>
                  <a:pt x="1595246" y="0"/>
                </a:lnTo>
                <a:lnTo>
                  <a:pt x="0" y="0"/>
                </a:lnTo>
                <a:lnTo>
                  <a:pt x="0" y="887031"/>
                </a:lnTo>
                <a:close/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2400" y="4839460"/>
            <a:ext cx="2055876" cy="10683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3444" y="4978146"/>
            <a:ext cx="2212848" cy="8321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10630" y="4877561"/>
            <a:ext cx="1939925" cy="951230"/>
          </a:xfrm>
          <a:custGeom>
            <a:avLst/>
            <a:gdLst/>
            <a:ahLst/>
            <a:cxnLst/>
            <a:rect l="l" t="t" r="r" b="b"/>
            <a:pathLst>
              <a:path w="1939925" h="951229">
                <a:moveTo>
                  <a:pt x="1781365" y="0"/>
                </a:moveTo>
                <a:lnTo>
                  <a:pt x="158508" y="0"/>
                </a:lnTo>
                <a:lnTo>
                  <a:pt x="108408" y="8080"/>
                </a:lnTo>
                <a:lnTo>
                  <a:pt x="64895" y="30582"/>
                </a:lnTo>
                <a:lnTo>
                  <a:pt x="30583" y="64893"/>
                </a:lnTo>
                <a:lnTo>
                  <a:pt x="8080" y="108401"/>
                </a:lnTo>
                <a:lnTo>
                  <a:pt x="0" y="158496"/>
                </a:lnTo>
                <a:lnTo>
                  <a:pt x="0" y="792480"/>
                </a:lnTo>
                <a:lnTo>
                  <a:pt x="8080" y="842574"/>
                </a:lnTo>
                <a:lnTo>
                  <a:pt x="30583" y="886082"/>
                </a:lnTo>
                <a:lnTo>
                  <a:pt x="64895" y="920393"/>
                </a:lnTo>
                <a:lnTo>
                  <a:pt x="108408" y="942895"/>
                </a:lnTo>
                <a:lnTo>
                  <a:pt x="158508" y="950976"/>
                </a:lnTo>
                <a:lnTo>
                  <a:pt x="1781365" y="950976"/>
                </a:lnTo>
                <a:lnTo>
                  <a:pt x="1831450" y="942895"/>
                </a:lnTo>
                <a:lnTo>
                  <a:pt x="1874957" y="920393"/>
                </a:lnTo>
                <a:lnTo>
                  <a:pt x="1909271" y="886082"/>
                </a:lnTo>
                <a:lnTo>
                  <a:pt x="1931778" y="842574"/>
                </a:lnTo>
                <a:lnTo>
                  <a:pt x="1939861" y="792480"/>
                </a:lnTo>
                <a:lnTo>
                  <a:pt x="1939861" y="158496"/>
                </a:lnTo>
                <a:lnTo>
                  <a:pt x="1931778" y="108401"/>
                </a:lnTo>
                <a:lnTo>
                  <a:pt x="1909271" y="64893"/>
                </a:lnTo>
                <a:lnTo>
                  <a:pt x="1874957" y="30582"/>
                </a:lnTo>
                <a:lnTo>
                  <a:pt x="1831450" y="8080"/>
                </a:lnTo>
                <a:lnTo>
                  <a:pt x="17813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10630" y="4877561"/>
            <a:ext cx="1939925" cy="951230"/>
          </a:xfrm>
          <a:custGeom>
            <a:avLst/>
            <a:gdLst/>
            <a:ahLst/>
            <a:cxnLst/>
            <a:rect l="l" t="t" r="r" b="b"/>
            <a:pathLst>
              <a:path w="1939925" h="951229">
                <a:moveTo>
                  <a:pt x="0" y="158496"/>
                </a:moveTo>
                <a:lnTo>
                  <a:pt x="8080" y="108401"/>
                </a:lnTo>
                <a:lnTo>
                  <a:pt x="30583" y="64893"/>
                </a:lnTo>
                <a:lnTo>
                  <a:pt x="64895" y="30582"/>
                </a:lnTo>
                <a:lnTo>
                  <a:pt x="108408" y="8080"/>
                </a:lnTo>
                <a:lnTo>
                  <a:pt x="158508" y="0"/>
                </a:lnTo>
                <a:lnTo>
                  <a:pt x="1781365" y="0"/>
                </a:lnTo>
                <a:lnTo>
                  <a:pt x="1831450" y="8080"/>
                </a:lnTo>
                <a:lnTo>
                  <a:pt x="1874957" y="30582"/>
                </a:lnTo>
                <a:lnTo>
                  <a:pt x="1909271" y="64893"/>
                </a:lnTo>
                <a:lnTo>
                  <a:pt x="1931778" y="108401"/>
                </a:lnTo>
                <a:lnTo>
                  <a:pt x="1939861" y="158496"/>
                </a:lnTo>
                <a:lnTo>
                  <a:pt x="1939861" y="792480"/>
                </a:lnTo>
                <a:lnTo>
                  <a:pt x="1931778" y="842574"/>
                </a:lnTo>
                <a:lnTo>
                  <a:pt x="1909271" y="886082"/>
                </a:lnTo>
                <a:lnTo>
                  <a:pt x="1874957" y="920393"/>
                </a:lnTo>
                <a:lnTo>
                  <a:pt x="1831450" y="942895"/>
                </a:lnTo>
                <a:lnTo>
                  <a:pt x="1781365" y="950976"/>
                </a:lnTo>
                <a:lnTo>
                  <a:pt x="158508" y="950976"/>
                </a:lnTo>
                <a:lnTo>
                  <a:pt x="108408" y="942895"/>
                </a:lnTo>
                <a:lnTo>
                  <a:pt x="64895" y="920393"/>
                </a:lnTo>
                <a:lnTo>
                  <a:pt x="30583" y="886082"/>
                </a:lnTo>
                <a:lnTo>
                  <a:pt x="8080" y="842574"/>
                </a:lnTo>
                <a:lnTo>
                  <a:pt x="0" y="792480"/>
                </a:lnTo>
                <a:lnTo>
                  <a:pt x="0" y="158496"/>
                </a:lnTo>
                <a:close/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6472" y="5087061"/>
            <a:ext cx="16262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fontAlgn="auto">
              <a:spcBef>
                <a:spcPts val="95"/>
              </a:spcBef>
              <a:spcAft>
                <a:spcPts val="0"/>
              </a:spcAft>
            </a:pPr>
            <a:r>
              <a:rPr sz="2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detectors</a:t>
            </a:r>
            <a:endParaRPr sz="2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55676" y="2861311"/>
            <a:ext cx="1726692" cy="100279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23673" y="3018282"/>
            <a:ext cx="1874519" cy="7254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14565" y="2899219"/>
            <a:ext cx="1609090" cy="887094"/>
          </a:xfrm>
          <a:custGeom>
            <a:avLst/>
            <a:gdLst/>
            <a:ahLst/>
            <a:cxnLst/>
            <a:rect l="l" t="t" r="r" b="b"/>
            <a:pathLst>
              <a:path w="1609089" h="887094">
                <a:moveTo>
                  <a:pt x="0" y="887031"/>
                </a:moveTo>
                <a:lnTo>
                  <a:pt x="1608963" y="887031"/>
                </a:lnTo>
                <a:lnTo>
                  <a:pt x="1608963" y="0"/>
                </a:lnTo>
                <a:lnTo>
                  <a:pt x="0" y="0"/>
                </a:lnTo>
                <a:lnTo>
                  <a:pt x="0" y="887031"/>
                </a:lnTo>
                <a:close/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14565" y="2899220"/>
            <a:ext cx="1257300" cy="597599"/>
          </a:xfrm>
          <a:prstGeom prst="rect">
            <a:avLst/>
          </a:prstGeom>
          <a:ln w="31750">
            <a:solidFill>
              <a:srgbClr val="000000"/>
            </a:solidFill>
          </a:ln>
        </p:spPr>
        <p:txBody>
          <a:bodyPr vert="horz" wrap="square" lIns="0" tIns="226060" rIns="0" bIns="0" rtlCol="0">
            <a:spAutoFit/>
          </a:bodyPr>
          <a:lstStyle/>
          <a:p>
            <a:pPr marL="133985" fontAlgn="auto">
              <a:spcBef>
                <a:spcPts val="1780"/>
              </a:spcBef>
              <a:spcAft>
                <a:spcPts val="0"/>
              </a:spcAft>
            </a:pPr>
            <a:r>
              <a:rPr sz="24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metada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704342" y="3112593"/>
            <a:ext cx="419734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24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ta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22376" y="3760470"/>
            <a:ext cx="697992" cy="129692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46759" y="3722370"/>
            <a:ext cx="618744" cy="1295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84186" y="3790951"/>
            <a:ext cx="575310" cy="1193165"/>
          </a:xfrm>
          <a:custGeom>
            <a:avLst/>
            <a:gdLst/>
            <a:ahLst/>
            <a:cxnLst/>
            <a:rect l="l" t="t" r="r" b="b"/>
            <a:pathLst>
              <a:path w="575310" h="1193164">
                <a:moveTo>
                  <a:pt x="574840" y="905510"/>
                </a:moveTo>
                <a:lnTo>
                  <a:pt x="0" y="905510"/>
                </a:lnTo>
                <a:lnTo>
                  <a:pt x="287439" y="1192949"/>
                </a:lnTo>
                <a:lnTo>
                  <a:pt x="574840" y="905510"/>
                </a:lnTo>
                <a:close/>
              </a:path>
              <a:path w="575310" h="1193164">
                <a:moveTo>
                  <a:pt x="431152" y="0"/>
                </a:moveTo>
                <a:lnTo>
                  <a:pt x="143713" y="0"/>
                </a:lnTo>
                <a:lnTo>
                  <a:pt x="143713" y="905510"/>
                </a:lnTo>
                <a:lnTo>
                  <a:pt x="431152" y="905510"/>
                </a:lnTo>
                <a:lnTo>
                  <a:pt x="4311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84186" y="3790951"/>
            <a:ext cx="575310" cy="1193165"/>
          </a:xfrm>
          <a:custGeom>
            <a:avLst/>
            <a:gdLst/>
            <a:ahLst/>
            <a:cxnLst/>
            <a:rect l="l" t="t" r="r" b="b"/>
            <a:pathLst>
              <a:path w="575310" h="1193164">
                <a:moveTo>
                  <a:pt x="431152" y="0"/>
                </a:moveTo>
                <a:lnTo>
                  <a:pt x="431152" y="905510"/>
                </a:lnTo>
                <a:lnTo>
                  <a:pt x="574840" y="905510"/>
                </a:lnTo>
                <a:lnTo>
                  <a:pt x="287439" y="1192949"/>
                </a:lnTo>
                <a:lnTo>
                  <a:pt x="0" y="905510"/>
                </a:lnTo>
                <a:lnTo>
                  <a:pt x="143713" y="905510"/>
                </a:lnTo>
                <a:lnTo>
                  <a:pt x="143713" y="0"/>
                </a:lnTo>
                <a:lnTo>
                  <a:pt x="431152" y="0"/>
                </a:lnTo>
                <a:close/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48913" y="3886200"/>
            <a:ext cx="294953" cy="86106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 fontAlgn="auto">
              <a:lnSpc>
                <a:spcPts val="2315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training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280275" y="3636773"/>
            <a:ext cx="1003300" cy="58991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 indent="123189" fontAlgn="auto">
              <a:lnSpc>
                <a:spcPts val="2039"/>
              </a:lnSpc>
              <a:spcBef>
                <a:spcPts val="470"/>
              </a:spcBef>
              <a:spcAft>
                <a:spcPts val="0"/>
              </a:spcAft>
            </a:pPr>
            <a:r>
              <a:rPr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victim  </a:t>
            </a: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ne</a:t>
            </a:r>
            <a:r>
              <a:rPr b="1" spc="-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</a:t>
            </a:r>
            <a:r>
              <a:rPr b="1" spc="3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w</a:t>
            </a: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ork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-22" y="1522476"/>
            <a:ext cx="9144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92405" algn="ctr" fontAlgn="auto">
              <a:spcBef>
                <a:spcPts val="100"/>
              </a:spcBef>
              <a:spcAft>
                <a:spcPts val="0"/>
              </a:spcAft>
            </a:pP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Die Hard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704590" y="1913623"/>
            <a:ext cx="250456" cy="25045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702303" y="1570342"/>
            <a:ext cx="250456" cy="25045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703573" y="2234044"/>
            <a:ext cx="250456" cy="25045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703573" y="2544178"/>
            <a:ext cx="250456" cy="25045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743701" y="4539908"/>
            <a:ext cx="2400299" cy="139166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957958" y="1036194"/>
            <a:ext cx="3096895" cy="2319655"/>
          </a:xfrm>
          <a:custGeom>
            <a:avLst/>
            <a:gdLst/>
            <a:ahLst/>
            <a:cxnLst/>
            <a:rect l="l" t="t" r="r" b="b"/>
            <a:pathLst>
              <a:path w="3096895" h="2319655">
                <a:moveTo>
                  <a:pt x="0" y="1159764"/>
                </a:moveTo>
                <a:lnTo>
                  <a:pt x="1548383" y="0"/>
                </a:lnTo>
                <a:lnTo>
                  <a:pt x="3096768" y="1159764"/>
                </a:lnTo>
                <a:lnTo>
                  <a:pt x="1548383" y="2319528"/>
                </a:lnTo>
                <a:lnTo>
                  <a:pt x="0" y="1159764"/>
                </a:lnTo>
                <a:close/>
              </a:path>
            </a:pathLst>
          </a:custGeom>
          <a:ln w="920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923770" y="3663692"/>
            <a:ext cx="3128010" cy="2276475"/>
          </a:xfrm>
          <a:custGeom>
            <a:avLst/>
            <a:gdLst/>
            <a:ahLst/>
            <a:cxnLst/>
            <a:rect l="l" t="t" r="r" b="b"/>
            <a:pathLst>
              <a:path w="3128010" h="2276475">
                <a:moveTo>
                  <a:pt x="2005965" y="2060579"/>
                </a:moveTo>
                <a:lnTo>
                  <a:pt x="1194203" y="2060579"/>
                </a:lnTo>
                <a:lnTo>
                  <a:pt x="1222926" y="2099069"/>
                </a:lnTo>
                <a:lnTo>
                  <a:pt x="1255132" y="2134347"/>
                </a:lnTo>
                <a:lnTo>
                  <a:pt x="1290542" y="2166208"/>
                </a:lnTo>
                <a:lnTo>
                  <a:pt x="1328875" y="2194447"/>
                </a:lnTo>
                <a:lnTo>
                  <a:pt x="1369852" y="2218858"/>
                </a:lnTo>
                <a:lnTo>
                  <a:pt x="1413193" y="2239236"/>
                </a:lnTo>
                <a:lnTo>
                  <a:pt x="1458617" y="2255376"/>
                </a:lnTo>
                <a:lnTo>
                  <a:pt x="1504267" y="2266795"/>
                </a:lnTo>
                <a:lnTo>
                  <a:pt x="1549965" y="2273727"/>
                </a:lnTo>
                <a:lnTo>
                  <a:pt x="1595455" y="2276306"/>
                </a:lnTo>
                <a:lnTo>
                  <a:pt x="1640481" y="2274670"/>
                </a:lnTo>
                <a:lnTo>
                  <a:pt x="1684789" y="2268954"/>
                </a:lnTo>
                <a:lnTo>
                  <a:pt x="1728124" y="2259293"/>
                </a:lnTo>
                <a:lnTo>
                  <a:pt x="1770228" y="2245823"/>
                </a:lnTo>
                <a:lnTo>
                  <a:pt x="1810848" y="2228680"/>
                </a:lnTo>
                <a:lnTo>
                  <a:pt x="1849727" y="2207999"/>
                </a:lnTo>
                <a:lnTo>
                  <a:pt x="1886611" y="2183917"/>
                </a:lnTo>
                <a:lnTo>
                  <a:pt x="1921243" y="2156569"/>
                </a:lnTo>
                <a:lnTo>
                  <a:pt x="1953369" y="2126091"/>
                </a:lnTo>
                <a:lnTo>
                  <a:pt x="1982732" y="2092618"/>
                </a:lnTo>
                <a:lnTo>
                  <a:pt x="2005965" y="2060579"/>
                </a:lnTo>
                <a:close/>
              </a:path>
              <a:path w="3128010" h="2276475">
                <a:moveTo>
                  <a:pt x="2595872" y="1860745"/>
                </a:moveTo>
                <a:lnTo>
                  <a:pt x="422170" y="1860745"/>
                </a:lnTo>
                <a:lnTo>
                  <a:pt x="425980" y="1867425"/>
                </a:lnTo>
                <a:lnTo>
                  <a:pt x="454590" y="1910755"/>
                </a:lnTo>
                <a:lnTo>
                  <a:pt x="483999" y="1947758"/>
                </a:lnTo>
                <a:lnTo>
                  <a:pt x="516008" y="1981690"/>
                </a:lnTo>
                <a:lnTo>
                  <a:pt x="550388" y="2012495"/>
                </a:lnTo>
                <a:lnTo>
                  <a:pt x="586909" y="2040117"/>
                </a:lnTo>
                <a:lnTo>
                  <a:pt x="625341" y="2064497"/>
                </a:lnTo>
                <a:lnTo>
                  <a:pt x="665453" y="2085579"/>
                </a:lnTo>
                <a:lnTo>
                  <a:pt x="707017" y="2103307"/>
                </a:lnTo>
                <a:lnTo>
                  <a:pt x="749801" y="2117622"/>
                </a:lnTo>
                <a:lnTo>
                  <a:pt x="793576" y="2128468"/>
                </a:lnTo>
                <a:lnTo>
                  <a:pt x="838113" y="2135789"/>
                </a:lnTo>
                <a:lnTo>
                  <a:pt x="883180" y="2139526"/>
                </a:lnTo>
                <a:lnTo>
                  <a:pt x="928549" y="2139624"/>
                </a:lnTo>
                <a:lnTo>
                  <a:pt x="973988" y="2136024"/>
                </a:lnTo>
                <a:lnTo>
                  <a:pt x="1019269" y="2128671"/>
                </a:lnTo>
                <a:lnTo>
                  <a:pt x="1064161" y="2117507"/>
                </a:lnTo>
                <a:lnTo>
                  <a:pt x="1108434" y="2102475"/>
                </a:lnTo>
                <a:lnTo>
                  <a:pt x="1151858" y="2083518"/>
                </a:lnTo>
                <a:lnTo>
                  <a:pt x="1194203" y="2060579"/>
                </a:lnTo>
                <a:lnTo>
                  <a:pt x="2005965" y="2060579"/>
                </a:lnTo>
                <a:lnTo>
                  <a:pt x="2009078" y="2056287"/>
                </a:lnTo>
                <a:lnTo>
                  <a:pt x="2032151" y="2017232"/>
                </a:lnTo>
                <a:lnTo>
                  <a:pt x="2051695" y="1975590"/>
                </a:lnTo>
                <a:lnTo>
                  <a:pt x="2067455" y="1931497"/>
                </a:lnTo>
                <a:lnTo>
                  <a:pt x="2510611" y="1931497"/>
                </a:lnTo>
                <a:lnTo>
                  <a:pt x="2548028" y="1905404"/>
                </a:lnTo>
                <a:lnTo>
                  <a:pt x="2582440" y="1875344"/>
                </a:lnTo>
                <a:lnTo>
                  <a:pt x="2595872" y="1860745"/>
                </a:lnTo>
                <a:close/>
              </a:path>
              <a:path w="3128010" h="2276475">
                <a:moveTo>
                  <a:pt x="2510611" y="1931497"/>
                </a:moveTo>
                <a:lnTo>
                  <a:pt x="2067455" y="1931497"/>
                </a:lnTo>
                <a:lnTo>
                  <a:pt x="2107898" y="1953522"/>
                </a:lnTo>
                <a:lnTo>
                  <a:pt x="2150329" y="1970936"/>
                </a:lnTo>
                <a:lnTo>
                  <a:pt x="2194356" y="1983622"/>
                </a:lnTo>
                <a:lnTo>
                  <a:pt x="2239590" y="1991465"/>
                </a:lnTo>
                <a:lnTo>
                  <a:pt x="2285641" y="1994349"/>
                </a:lnTo>
                <a:lnTo>
                  <a:pt x="2334446" y="1991950"/>
                </a:lnTo>
                <a:lnTo>
                  <a:pt x="2381643" y="1984170"/>
                </a:lnTo>
                <a:lnTo>
                  <a:pt x="2426917" y="1971317"/>
                </a:lnTo>
                <a:lnTo>
                  <a:pt x="2469950" y="1953699"/>
                </a:lnTo>
                <a:lnTo>
                  <a:pt x="2510426" y="1931626"/>
                </a:lnTo>
                <a:lnTo>
                  <a:pt x="2510611" y="1931497"/>
                </a:lnTo>
                <a:close/>
              </a:path>
              <a:path w="3128010" h="2276475">
                <a:moveTo>
                  <a:pt x="748944" y="200436"/>
                </a:moveTo>
                <a:lnTo>
                  <a:pt x="702459" y="204474"/>
                </a:lnTo>
                <a:lnTo>
                  <a:pt x="656145" y="212959"/>
                </a:lnTo>
                <a:lnTo>
                  <a:pt x="611672" y="225532"/>
                </a:lnTo>
                <a:lnTo>
                  <a:pt x="569214" y="241965"/>
                </a:lnTo>
                <a:lnTo>
                  <a:pt x="528948" y="262029"/>
                </a:lnTo>
                <a:lnTo>
                  <a:pt x="491047" y="285496"/>
                </a:lnTo>
                <a:lnTo>
                  <a:pt x="455686" y="312137"/>
                </a:lnTo>
                <a:lnTo>
                  <a:pt x="423041" y="341726"/>
                </a:lnTo>
                <a:lnTo>
                  <a:pt x="393286" y="374032"/>
                </a:lnTo>
                <a:lnTo>
                  <a:pt x="366595" y="408828"/>
                </a:lnTo>
                <a:lnTo>
                  <a:pt x="343144" y="445885"/>
                </a:lnTo>
                <a:lnTo>
                  <a:pt x="323107" y="484976"/>
                </a:lnTo>
                <a:lnTo>
                  <a:pt x="306659" y="525871"/>
                </a:lnTo>
                <a:lnTo>
                  <a:pt x="293975" y="568343"/>
                </a:lnTo>
                <a:lnTo>
                  <a:pt x="285230" y="612164"/>
                </a:lnTo>
                <a:lnTo>
                  <a:pt x="280599" y="657104"/>
                </a:lnTo>
                <a:lnTo>
                  <a:pt x="280256" y="702936"/>
                </a:lnTo>
                <a:lnTo>
                  <a:pt x="284375" y="749431"/>
                </a:lnTo>
                <a:lnTo>
                  <a:pt x="281708" y="756416"/>
                </a:lnTo>
                <a:lnTo>
                  <a:pt x="232951" y="765363"/>
                </a:lnTo>
                <a:lnTo>
                  <a:pt x="186755" y="781595"/>
                </a:lnTo>
                <a:lnTo>
                  <a:pt x="143882" y="804629"/>
                </a:lnTo>
                <a:lnTo>
                  <a:pt x="105094" y="833981"/>
                </a:lnTo>
                <a:lnTo>
                  <a:pt x="71153" y="869167"/>
                </a:lnTo>
                <a:lnTo>
                  <a:pt x="42821" y="909705"/>
                </a:lnTo>
                <a:lnTo>
                  <a:pt x="22282" y="951349"/>
                </a:lnTo>
                <a:lnTo>
                  <a:pt x="8414" y="994443"/>
                </a:lnTo>
                <a:lnTo>
                  <a:pt x="1044" y="1038323"/>
                </a:lnTo>
                <a:lnTo>
                  <a:pt x="0" y="1082328"/>
                </a:lnTo>
                <a:lnTo>
                  <a:pt x="5107" y="1125794"/>
                </a:lnTo>
                <a:lnTo>
                  <a:pt x="16192" y="1168058"/>
                </a:lnTo>
                <a:lnTo>
                  <a:pt x="33081" y="1208458"/>
                </a:lnTo>
                <a:lnTo>
                  <a:pt x="55602" y="1246330"/>
                </a:lnTo>
                <a:lnTo>
                  <a:pt x="83580" y="1281012"/>
                </a:lnTo>
                <a:lnTo>
                  <a:pt x="116843" y="1311840"/>
                </a:lnTo>
                <a:lnTo>
                  <a:pt x="155216" y="1338153"/>
                </a:lnTo>
                <a:lnTo>
                  <a:pt x="126266" y="1373555"/>
                </a:lnTo>
                <a:lnTo>
                  <a:pt x="103062" y="1412318"/>
                </a:lnTo>
                <a:lnTo>
                  <a:pt x="85827" y="1453769"/>
                </a:lnTo>
                <a:lnTo>
                  <a:pt x="74783" y="1497231"/>
                </a:lnTo>
                <a:lnTo>
                  <a:pt x="70153" y="1542030"/>
                </a:lnTo>
                <a:lnTo>
                  <a:pt x="72158" y="1587492"/>
                </a:lnTo>
                <a:lnTo>
                  <a:pt x="80992" y="1632846"/>
                </a:lnTo>
                <a:lnTo>
                  <a:pt x="96047" y="1675366"/>
                </a:lnTo>
                <a:lnTo>
                  <a:pt x="116783" y="1714629"/>
                </a:lnTo>
                <a:lnTo>
                  <a:pt x="142657" y="1750211"/>
                </a:lnTo>
                <a:lnTo>
                  <a:pt x="173129" y="1781691"/>
                </a:lnTo>
                <a:lnTo>
                  <a:pt x="207656" y="1808646"/>
                </a:lnTo>
                <a:lnTo>
                  <a:pt x="245697" y="1830652"/>
                </a:lnTo>
                <a:lnTo>
                  <a:pt x="286711" y="1847288"/>
                </a:lnTo>
                <a:lnTo>
                  <a:pt x="330155" y="1858131"/>
                </a:lnTo>
                <a:lnTo>
                  <a:pt x="375489" y="1862757"/>
                </a:lnTo>
                <a:lnTo>
                  <a:pt x="422170" y="1860745"/>
                </a:lnTo>
                <a:lnTo>
                  <a:pt x="2595872" y="1860745"/>
                </a:lnTo>
                <a:lnTo>
                  <a:pt x="2640428" y="1804938"/>
                </a:lnTo>
                <a:lnTo>
                  <a:pt x="2663370" y="1765210"/>
                </a:lnTo>
                <a:lnTo>
                  <a:pt x="2681856" y="1722877"/>
                </a:lnTo>
                <a:lnTo>
                  <a:pt x="2695569" y="1678246"/>
                </a:lnTo>
                <a:lnTo>
                  <a:pt x="2704192" y="1631626"/>
                </a:lnTo>
                <a:lnTo>
                  <a:pt x="2707408" y="1583326"/>
                </a:lnTo>
                <a:lnTo>
                  <a:pt x="2756815" y="1573726"/>
                </a:lnTo>
                <a:lnTo>
                  <a:pt x="2804806" y="1559214"/>
                </a:lnTo>
                <a:lnTo>
                  <a:pt x="2851006" y="1539942"/>
                </a:lnTo>
                <a:lnTo>
                  <a:pt x="2895035" y="1516060"/>
                </a:lnTo>
                <a:lnTo>
                  <a:pt x="2936516" y="1487721"/>
                </a:lnTo>
                <a:lnTo>
                  <a:pt x="2972556" y="1457470"/>
                </a:lnTo>
                <a:lnTo>
                  <a:pt x="3004943" y="1424567"/>
                </a:lnTo>
                <a:lnTo>
                  <a:pt x="3033639" y="1389295"/>
                </a:lnTo>
                <a:lnTo>
                  <a:pt x="3058606" y="1351942"/>
                </a:lnTo>
                <a:lnTo>
                  <a:pt x="3079806" y="1312791"/>
                </a:lnTo>
                <a:lnTo>
                  <a:pt x="3097201" y="1272130"/>
                </a:lnTo>
                <a:lnTo>
                  <a:pt x="3110754" y="1230244"/>
                </a:lnTo>
                <a:lnTo>
                  <a:pt x="3120425" y="1187418"/>
                </a:lnTo>
                <a:lnTo>
                  <a:pt x="3126178" y="1143938"/>
                </a:lnTo>
                <a:lnTo>
                  <a:pt x="3127974" y="1100090"/>
                </a:lnTo>
                <a:lnTo>
                  <a:pt x="3125775" y="1056160"/>
                </a:lnTo>
                <a:lnTo>
                  <a:pt x="3119543" y="1012432"/>
                </a:lnTo>
                <a:lnTo>
                  <a:pt x="3109240" y="969193"/>
                </a:lnTo>
                <a:lnTo>
                  <a:pt x="3094828" y="926728"/>
                </a:lnTo>
                <a:lnTo>
                  <a:pt x="3076269" y="885323"/>
                </a:lnTo>
                <a:lnTo>
                  <a:pt x="3053526" y="845264"/>
                </a:lnTo>
                <a:lnTo>
                  <a:pt x="3026559" y="806835"/>
                </a:lnTo>
                <a:lnTo>
                  <a:pt x="3031657" y="794457"/>
                </a:lnTo>
                <a:lnTo>
                  <a:pt x="3044212" y="756416"/>
                </a:lnTo>
                <a:lnTo>
                  <a:pt x="3054032" y="709277"/>
                </a:lnTo>
                <a:lnTo>
                  <a:pt x="3057812" y="662349"/>
                </a:lnTo>
                <a:lnTo>
                  <a:pt x="3055806" y="616073"/>
                </a:lnTo>
                <a:lnTo>
                  <a:pt x="3048268" y="570889"/>
                </a:lnTo>
                <a:lnTo>
                  <a:pt x="3035453" y="527239"/>
                </a:lnTo>
                <a:lnTo>
                  <a:pt x="3017614" y="485562"/>
                </a:lnTo>
                <a:lnTo>
                  <a:pt x="2995006" y="446301"/>
                </a:lnTo>
                <a:lnTo>
                  <a:pt x="2967884" y="409896"/>
                </a:lnTo>
                <a:lnTo>
                  <a:pt x="2936501" y="376787"/>
                </a:lnTo>
                <a:lnTo>
                  <a:pt x="2901112" y="347416"/>
                </a:lnTo>
                <a:lnTo>
                  <a:pt x="2861970" y="322223"/>
                </a:lnTo>
                <a:lnTo>
                  <a:pt x="2819331" y="301649"/>
                </a:lnTo>
                <a:lnTo>
                  <a:pt x="2773448" y="286135"/>
                </a:lnTo>
                <a:lnTo>
                  <a:pt x="2768410" y="266450"/>
                </a:lnTo>
                <a:lnTo>
                  <a:pt x="1015133" y="266450"/>
                </a:lnTo>
                <a:lnTo>
                  <a:pt x="973827" y="245016"/>
                </a:lnTo>
                <a:lnTo>
                  <a:pt x="930885" y="227671"/>
                </a:lnTo>
                <a:lnTo>
                  <a:pt x="886618" y="214479"/>
                </a:lnTo>
                <a:lnTo>
                  <a:pt x="841332" y="205501"/>
                </a:lnTo>
                <a:lnTo>
                  <a:pt x="795338" y="200799"/>
                </a:lnTo>
                <a:lnTo>
                  <a:pt x="748944" y="200436"/>
                </a:lnTo>
                <a:close/>
              </a:path>
              <a:path w="3128010" h="2276475">
                <a:moveTo>
                  <a:pt x="1355407" y="63244"/>
                </a:moveTo>
                <a:lnTo>
                  <a:pt x="1309710" y="66017"/>
                </a:lnTo>
                <a:lnTo>
                  <a:pt x="1264845" y="74087"/>
                </a:lnTo>
                <a:lnTo>
                  <a:pt x="1221299" y="87306"/>
                </a:lnTo>
                <a:lnTo>
                  <a:pt x="1179563" y="105526"/>
                </a:lnTo>
                <a:lnTo>
                  <a:pt x="1140124" y="128598"/>
                </a:lnTo>
                <a:lnTo>
                  <a:pt x="1103473" y="156374"/>
                </a:lnTo>
                <a:lnTo>
                  <a:pt x="1070098" y="188708"/>
                </a:lnTo>
                <a:lnTo>
                  <a:pt x="1040437" y="225532"/>
                </a:lnTo>
                <a:lnTo>
                  <a:pt x="1015133" y="266450"/>
                </a:lnTo>
                <a:lnTo>
                  <a:pt x="2768410" y="266450"/>
                </a:lnTo>
                <a:lnTo>
                  <a:pt x="2761527" y="239557"/>
                </a:lnTo>
                <a:lnTo>
                  <a:pt x="2743363" y="195325"/>
                </a:lnTo>
                <a:lnTo>
                  <a:pt x="2730482" y="173232"/>
                </a:lnTo>
                <a:lnTo>
                  <a:pt x="1626257" y="173232"/>
                </a:lnTo>
                <a:lnTo>
                  <a:pt x="1605695" y="154552"/>
                </a:lnTo>
                <a:lnTo>
                  <a:pt x="1560856" y="121905"/>
                </a:lnTo>
                <a:lnTo>
                  <a:pt x="1492592" y="88186"/>
                </a:lnTo>
                <a:lnTo>
                  <a:pt x="1447337" y="74180"/>
                </a:lnTo>
                <a:lnTo>
                  <a:pt x="1401445" y="65915"/>
                </a:lnTo>
                <a:lnTo>
                  <a:pt x="1355407" y="63244"/>
                </a:lnTo>
                <a:close/>
              </a:path>
              <a:path w="3128010" h="2276475">
                <a:moveTo>
                  <a:pt x="1917515" y="0"/>
                </a:moveTo>
                <a:lnTo>
                  <a:pt x="1873183" y="1911"/>
                </a:lnTo>
                <a:lnTo>
                  <a:pt x="1829804" y="9898"/>
                </a:lnTo>
                <a:lnTo>
                  <a:pt x="1788034" y="23743"/>
                </a:lnTo>
                <a:lnTo>
                  <a:pt x="1748528" y="43229"/>
                </a:lnTo>
                <a:lnTo>
                  <a:pt x="1711942" y="68139"/>
                </a:lnTo>
                <a:lnTo>
                  <a:pt x="1678931" y="98255"/>
                </a:lnTo>
                <a:lnTo>
                  <a:pt x="1650151" y="133358"/>
                </a:lnTo>
                <a:lnTo>
                  <a:pt x="1626257" y="173232"/>
                </a:lnTo>
                <a:lnTo>
                  <a:pt x="2730482" y="173232"/>
                </a:lnTo>
                <a:lnTo>
                  <a:pt x="2719298" y="154050"/>
                </a:lnTo>
                <a:lnTo>
                  <a:pt x="2695057" y="123194"/>
                </a:lnTo>
                <a:lnTo>
                  <a:pt x="2159784" y="123194"/>
                </a:lnTo>
                <a:lnTo>
                  <a:pt x="2136329" y="96012"/>
                </a:lnTo>
                <a:lnTo>
                  <a:pt x="2080989" y="50650"/>
                </a:lnTo>
                <a:lnTo>
                  <a:pt x="2006417" y="15275"/>
                </a:lnTo>
                <a:lnTo>
                  <a:pt x="1962145" y="4382"/>
                </a:lnTo>
                <a:lnTo>
                  <a:pt x="1917515" y="0"/>
                </a:lnTo>
                <a:close/>
              </a:path>
              <a:path w="3128010" h="2276475">
                <a:moveTo>
                  <a:pt x="2443805" y="773"/>
                </a:moveTo>
                <a:lnTo>
                  <a:pt x="2398878" y="1608"/>
                </a:lnTo>
                <a:lnTo>
                  <a:pt x="2354419" y="8075"/>
                </a:lnTo>
                <a:lnTo>
                  <a:pt x="2311018" y="20127"/>
                </a:lnTo>
                <a:lnTo>
                  <a:pt x="2269264" y="37714"/>
                </a:lnTo>
                <a:lnTo>
                  <a:pt x="2229748" y="60786"/>
                </a:lnTo>
                <a:lnTo>
                  <a:pt x="2193058" y="89296"/>
                </a:lnTo>
                <a:lnTo>
                  <a:pt x="2159784" y="123194"/>
                </a:lnTo>
                <a:lnTo>
                  <a:pt x="2695057" y="123194"/>
                </a:lnTo>
                <a:lnTo>
                  <a:pt x="2654830" y="82808"/>
                </a:lnTo>
                <a:lnTo>
                  <a:pt x="2616405" y="54744"/>
                </a:lnTo>
                <a:lnTo>
                  <a:pt x="2575501" y="32557"/>
                </a:lnTo>
                <a:lnTo>
                  <a:pt x="2532706" y="16199"/>
                </a:lnTo>
                <a:lnTo>
                  <a:pt x="2488611" y="5621"/>
                </a:lnTo>
                <a:lnTo>
                  <a:pt x="2443805" y="7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923770" y="3663692"/>
            <a:ext cx="3128010" cy="2276475"/>
          </a:xfrm>
          <a:custGeom>
            <a:avLst/>
            <a:gdLst/>
            <a:ahLst/>
            <a:cxnLst/>
            <a:rect l="l" t="t" r="r" b="b"/>
            <a:pathLst>
              <a:path w="3128010" h="2276475">
                <a:moveTo>
                  <a:pt x="284375" y="749431"/>
                </a:moveTo>
                <a:lnTo>
                  <a:pt x="280256" y="702936"/>
                </a:lnTo>
                <a:lnTo>
                  <a:pt x="280599" y="657104"/>
                </a:lnTo>
                <a:lnTo>
                  <a:pt x="285230" y="612164"/>
                </a:lnTo>
                <a:lnTo>
                  <a:pt x="293975" y="568343"/>
                </a:lnTo>
                <a:lnTo>
                  <a:pt x="306659" y="525871"/>
                </a:lnTo>
                <a:lnTo>
                  <a:pt x="323107" y="484976"/>
                </a:lnTo>
                <a:lnTo>
                  <a:pt x="343144" y="445885"/>
                </a:lnTo>
                <a:lnTo>
                  <a:pt x="366595" y="408828"/>
                </a:lnTo>
                <a:lnTo>
                  <a:pt x="393286" y="374032"/>
                </a:lnTo>
                <a:lnTo>
                  <a:pt x="423041" y="341726"/>
                </a:lnTo>
                <a:lnTo>
                  <a:pt x="455686" y="312137"/>
                </a:lnTo>
                <a:lnTo>
                  <a:pt x="491047" y="285496"/>
                </a:lnTo>
                <a:lnTo>
                  <a:pt x="528948" y="262029"/>
                </a:lnTo>
                <a:lnTo>
                  <a:pt x="569214" y="241965"/>
                </a:lnTo>
                <a:lnTo>
                  <a:pt x="611672" y="225532"/>
                </a:lnTo>
                <a:lnTo>
                  <a:pt x="656145" y="212959"/>
                </a:lnTo>
                <a:lnTo>
                  <a:pt x="702459" y="204474"/>
                </a:lnTo>
                <a:lnTo>
                  <a:pt x="748944" y="200436"/>
                </a:lnTo>
                <a:lnTo>
                  <a:pt x="795338" y="200799"/>
                </a:lnTo>
                <a:lnTo>
                  <a:pt x="841332" y="205501"/>
                </a:lnTo>
                <a:lnTo>
                  <a:pt x="886618" y="214479"/>
                </a:lnTo>
                <a:lnTo>
                  <a:pt x="930885" y="227671"/>
                </a:lnTo>
                <a:lnTo>
                  <a:pt x="973827" y="245016"/>
                </a:lnTo>
                <a:lnTo>
                  <a:pt x="1015133" y="266450"/>
                </a:lnTo>
                <a:lnTo>
                  <a:pt x="1040489" y="225449"/>
                </a:lnTo>
                <a:lnTo>
                  <a:pt x="1070098" y="188708"/>
                </a:lnTo>
                <a:lnTo>
                  <a:pt x="1103473" y="156374"/>
                </a:lnTo>
                <a:lnTo>
                  <a:pt x="1140124" y="128598"/>
                </a:lnTo>
                <a:lnTo>
                  <a:pt x="1179563" y="105526"/>
                </a:lnTo>
                <a:lnTo>
                  <a:pt x="1221299" y="87306"/>
                </a:lnTo>
                <a:lnTo>
                  <a:pt x="1264845" y="74087"/>
                </a:lnTo>
                <a:lnTo>
                  <a:pt x="1309710" y="66017"/>
                </a:lnTo>
                <a:lnTo>
                  <a:pt x="1355407" y="63244"/>
                </a:lnTo>
                <a:lnTo>
                  <a:pt x="1401445" y="65915"/>
                </a:lnTo>
                <a:lnTo>
                  <a:pt x="1447337" y="74180"/>
                </a:lnTo>
                <a:lnTo>
                  <a:pt x="1492592" y="88186"/>
                </a:lnTo>
                <a:lnTo>
                  <a:pt x="1536722" y="108081"/>
                </a:lnTo>
                <a:lnTo>
                  <a:pt x="1583871" y="137418"/>
                </a:lnTo>
                <a:lnTo>
                  <a:pt x="1626257" y="173232"/>
                </a:lnTo>
                <a:lnTo>
                  <a:pt x="1650151" y="133358"/>
                </a:lnTo>
                <a:lnTo>
                  <a:pt x="1678931" y="98255"/>
                </a:lnTo>
                <a:lnTo>
                  <a:pt x="1711942" y="68139"/>
                </a:lnTo>
                <a:lnTo>
                  <a:pt x="1748528" y="43229"/>
                </a:lnTo>
                <a:lnTo>
                  <a:pt x="1788034" y="23743"/>
                </a:lnTo>
                <a:lnTo>
                  <a:pt x="1829804" y="9898"/>
                </a:lnTo>
                <a:lnTo>
                  <a:pt x="1873183" y="1911"/>
                </a:lnTo>
                <a:lnTo>
                  <a:pt x="1917515" y="0"/>
                </a:lnTo>
                <a:lnTo>
                  <a:pt x="1962145" y="4382"/>
                </a:lnTo>
                <a:lnTo>
                  <a:pt x="2006417" y="15275"/>
                </a:lnTo>
                <a:lnTo>
                  <a:pt x="2049675" y="32897"/>
                </a:lnTo>
                <a:lnTo>
                  <a:pt x="2109969" y="71759"/>
                </a:lnTo>
                <a:lnTo>
                  <a:pt x="2159784" y="123194"/>
                </a:lnTo>
                <a:lnTo>
                  <a:pt x="2193058" y="89296"/>
                </a:lnTo>
                <a:lnTo>
                  <a:pt x="2229748" y="60786"/>
                </a:lnTo>
                <a:lnTo>
                  <a:pt x="2269264" y="37714"/>
                </a:lnTo>
                <a:lnTo>
                  <a:pt x="2311018" y="20127"/>
                </a:lnTo>
                <a:lnTo>
                  <a:pt x="2354419" y="8075"/>
                </a:lnTo>
                <a:lnTo>
                  <a:pt x="2398878" y="1608"/>
                </a:lnTo>
                <a:lnTo>
                  <a:pt x="2443805" y="773"/>
                </a:lnTo>
                <a:lnTo>
                  <a:pt x="2488611" y="5621"/>
                </a:lnTo>
                <a:lnTo>
                  <a:pt x="2532706" y="16199"/>
                </a:lnTo>
                <a:lnTo>
                  <a:pt x="2575501" y="32557"/>
                </a:lnTo>
                <a:lnTo>
                  <a:pt x="2616405" y="54744"/>
                </a:lnTo>
                <a:lnTo>
                  <a:pt x="2654830" y="82808"/>
                </a:lnTo>
                <a:lnTo>
                  <a:pt x="2689673" y="116342"/>
                </a:lnTo>
                <a:lnTo>
                  <a:pt x="2719298" y="154050"/>
                </a:lnTo>
                <a:lnTo>
                  <a:pt x="2743363" y="195325"/>
                </a:lnTo>
                <a:lnTo>
                  <a:pt x="2761527" y="239557"/>
                </a:lnTo>
                <a:lnTo>
                  <a:pt x="2773448" y="286135"/>
                </a:lnTo>
                <a:lnTo>
                  <a:pt x="2819331" y="301649"/>
                </a:lnTo>
                <a:lnTo>
                  <a:pt x="2861970" y="322223"/>
                </a:lnTo>
                <a:lnTo>
                  <a:pt x="2901112" y="347416"/>
                </a:lnTo>
                <a:lnTo>
                  <a:pt x="2936501" y="376787"/>
                </a:lnTo>
                <a:lnTo>
                  <a:pt x="2967884" y="409896"/>
                </a:lnTo>
                <a:lnTo>
                  <a:pt x="2995006" y="446301"/>
                </a:lnTo>
                <a:lnTo>
                  <a:pt x="3017614" y="485562"/>
                </a:lnTo>
                <a:lnTo>
                  <a:pt x="3035453" y="527239"/>
                </a:lnTo>
                <a:lnTo>
                  <a:pt x="3048268" y="570889"/>
                </a:lnTo>
                <a:lnTo>
                  <a:pt x="3055806" y="616073"/>
                </a:lnTo>
                <a:lnTo>
                  <a:pt x="3057812" y="662349"/>
                </a:lnTo>
                <a:lnTo>
                  <a:pt x="3054032" y="709277"/>
                </a:lnTo>
                <a:lnTo>
                  <a:pt x="3044212" y="756416"/>
                </a:lnTo>
                <a:lnTo>
                  <a:pt x="3031657" y="794457"/>
                </a:lnTo>
                <a:lnTo>
                  <a:pt x="3026559" y="806835"/>
                </a:lnTo>
                <a:lnTo>
                  <a:pt x="3053526" y="845264"/>
                </a:lnTo>
                <a:lnTo>
                  <a:pt x="3076269" y="885323"/>
                </a:lnTo>
                <a:lnTo>
                  <a:pt x="3094828" y="926728"/>
                </a:lnTo>
                <a:lnTo>
                  <a:pt x="3109240" y="969193"/>
                </a:lnTo>
                <a:lnTo>
                  <a:pt x="3119543" y="1012432"/>
                </a:lnTo>
                <a:lnTo>
                  <a:pt x="3125775" y="1056160"/>
                </a:lnTo>
                <a:lnTo>
                  <a:pt x="3127974" y="1100090"/>
                </a:lnTo>
                <a:lnTo>
                  <a:pt x="3126178" y="1143938"/>
                </a:lnTo>
                <a:lnTo>
                  <a:pt x="3120425" y="1187418"/>
                </a:lnTo>
                <a:lnTo>
                  <a:pt x="3110754" y="1230244"/>
                </a:lnTo>
                <a:lnTo>
                  <a:pt x="3097201" y="1272130"/>
                </a:lnTo>
                <a:lnTo>
                  <a:pt x="3079806" y="1312791"/>
                </a:lnTo>
                <a:lnTo>
                  <a:pt x="3058606" y="1351942"/>
                </a:lnTo>
                <a:lnTo>
                  <a:pt x="3033639" y="1389295"/>
                </a:lnTo>
                <a:lnTo>
                  <a:pt x="3004943" y="1424567"/>
                </a:lnTo>
                <a:lnTo>
                  <a:pt x="2972556" y="1457470"/>
                </a:lnTo>
                <a:lnTo>
                  <a:pt x="2936516" y="1487721"/>
                </a:lnTo>
                <a:lnTo>
                  <a:pt x="2895035" y="1516060"/>
                </a:lnTo>
                <a:lnTo>
                  <a:pt x="2851006" y="1539942"/>
                </a:lnTo>
                <a:lnTo>
                  <a:pt x="2804806" y="1559214"/>
                </a:lnTo>
                <a:lnTo>
                  <a:pt x="2756815" y="1573726"/>
                </a:lnTo>
                <a:lnTo>
                  <a:pt x="2707408" y="1583326"/>
                </a:lnTo>
                <a:lnTo>
                  <a:pt x="2704192" y="1631626"/>
                </a:lnTo>
                <a:lnTo>
                  <a:pt x="2695569" y="1678246"/>
                </a:lnTo>
                <a:lnTo>
                  <a:pt x="2681856" y="1722877"/>
                </a:lnTo>
                <a:lnTo>
                  <a:pt x="2663370" y="1765210"/>
                </a:lnTo>
                <a:lnTo>
                  <a:pt x="2640428" y="1804938"/>
                </a:lnTo>
                <a:lnTo>
                  <a:pt x="2613346" y="1841752"/>
                </a:lnTo>
                <a:lnTo>
                  <a:pt x="2582440" y="1875344"/>
                </a:lnTo>
                <a:lnTo>
                  <a:pt x="2548028" y="1905404"/>
                </a:lnTo>
                <a:lnTo>
                  <a:pt x="2510426" y="1931626"/>
                </a:lnTo>
                <a:lnTo>
                  <a:pt x="2469950" y="1953699"/>
                </a:lnTo>
                <a:lnTo>
                  <a:pt x="2426917" y="1971317"/>
                </a:lnTo>
                <a:lnTo>
                  <a:pt x="2381643" y="1984170"/>
                </a:lnTo>
                <a:lnTo>
                  <a:pt x="2334446" y="1991950"/>
                </a:lnTo>
                <a:lnTo>
                  <a:pt x="2285641" y="1994349"/>
                </a:lnTo>
                <a:lnTo>
                  <a:pt x="2239590" y="1991465"/>
                </a:lnTo>
                <a:lnTo>
                  <a:pt x="2194356" y="1983622"/>
                </a:lnTo>
                <a:lnTo>
                  <a:pt x="2150329" y="1970936"/>
                </a:lnTo>
                <a:lnTo>
                  <a:pt x="2107898" y="1953522"/>
                </a:lnTo>
                <a:lnTo>
                  <a:pt x="2067455" y="1931497"/>
                </a:lnTo>
                <a:lnTo>
                  <a:pt x="2051695" y="1975590"/>
                </a:lnTo>
                <a:lnTo>
                  <a:pt x="2032151" y="2017232"/>
                </a:lnTo>
                <a:lnTo>
                  <a:pt x="2009078" y="2056287"/>
                </a:lnTo>
                <a:lnTo>
                  <a:pt x="1982732" y="2092618"/>
                </a:lnTo>
                <a:lnTo>
                  <a:pt x="1953369" y="2126091"/>
                </a:lnTo>
                <a:lnTo>
                  <a:pt x="1921243" y="2156569"/>
                </a:lnTo>
                <a:lnTo>
                  <a:pt x="1886611" y="2183917"/>
                </a:lnTo>
                <a:lnTo>
                  <a:pt x="1849727" y="2207999"/>
                </a:lnTo>
                <a:lnTo>
                  <a:pt x="1810848" y="2228680"/>
                </a:lnTo>
                <a:lnTo>
                  <a:pt x="1770228" y="2245823"/>
                </a:lnTo>
                <a:lnTo>
                  <a:pt x="1728124" y="2259293"/>
                </a:lnTo>
                <a:lnTo>
                  <a:pt x="1684789" y="2268954"/>
                </a:lnTo>
                <a:lnTo>
                  <a:pt x="1640481" y="2274670"/>
                </a:lnTo>
                <a:lnTo>
                  <a:pt x="1595455" y="2276306"/>
                </a:lnTo>
                <a:lnTo>
                  <a:pt x="1549965" y="2273727"/>
                </a:lnTo>
                <a:lnTo>
                  <a:pt x="1504267" y="2266795"/>
                </a:lnTo>
                <a:lnTo>
                  <a:pt x="1458617" y="2255376"/>
                </a:lnTo>
                <a:lnTo>
                  <a:pt x="1413193" y="2239236"/>
                </a:lnTo>
                <a:lnTo>
                  <a:pt x="1369852" y="2218858"/>
                </a:lnTo>
                <a:lnTo>
                  <a:pt x="1328875" y="2194447"/>
                </a:lnTo>
                <a:lnTo>
                  <a:pt x="1290542" y="2166208"/>
                </a:lnTo>
                <a:lnTo>
                  <a:pt x="1255132" y="2134347"/>
                </a:lnTo>
                <a:lnTo>
                  <a:pt x="1222926" y="2099069"/>
                </a:lnTo>
                <a:lnTo>
                  <a:pt x="1194203" y="2060579"/>
                </a:lnTo>
                <a:lnTo>
                  <a:pt x="1151858" y="2083518"/>
                </a:lnTo>
                <a:lnTo>
                  <a:pt x="1108434" y="2102475"/>
                </a:lnTo>
                <a:lnTo>
                  <a:pt x="1064161" y="2117507"/>
                </a:lnTo>
                <a:lnTo>
                  <a:pt x="1019269" y="2128671"/>
                </a:lnTo>
                <a:lnTo>
                  <a:pt x="973988" y="2136024"/>
                </a:lnTo>
                <a:lnTo>
                  <a:pt x="928549" y="2139624"/>
                </a:lnTo>
                <a:lnTo>
                  <a:pt x="883180" y="2139526"/>
                </a:lnTo>
                <a:lnTo>
                  <a:pt x="838113" y="2135789"/>
                </a:lnTo>
                <a:lnTo>
                  <a:pt x="793576" y="2128468"/>
                </a:lnTo>
                <a:lnTo>
                  <a:pt x="749801" y="2117622"/>
                </a:lnTo>
                <a:lnTo>
                  <a:pt x="707017" y="2103307"/>
                </a:lnTo>
                <a:lnTo>
                  <a:pt x="665453" y="2085579"/>
                </a:lnTo>
                <a:lnTo>
                  <a:pt x="625341" y="2064497"/>
                </a:lnTo>
                <a:lnTo>
                  <a:pt x="586909" y="2040117"/>
                </a:lnTo>
                <a:lnTo>
                  <a:pt x="550388" y="2012495"/>
                </a:lnTo>
                <a:lnTo>
                  <a:pt x="516008" y="1981690"/>
                </a:lnTo>
                <a:lnTo>
                  <a:pt x="483999" y="1947758"/>
                </a:lnTo>
                <a:lnTo>
                  <a:pt x="454590" y="1910755"/>
                </a:lnTo>
                <a:lnTo>
                  <a:pt x="428012" y="1870740"/>
                </a:lnTo>
                <a:lnTo>
                  <a:pt x="422170" y="1860745"/>
                </a:lnTo>
                <a:lnTo>
                  <a:pt x="375489" y="1862757"/>
                </a:lnTo>
                <a:lnTo>
                  <a:pt x="330155" y="1858131"/>
                </a:lnTo>
                <a:lnTo>
                  <a:pt x="286711" y="1847288"/>
                </a:lnTo>
                <a:lnTo>
                  <a:pt x="245697" y="1830652"/>
                </a:lnTo>
                <a:lnTo>
                  <a:pt x="207656" y="1808646"/>
                </a:lnTo>
                <a:lnTo>
                  <a:pt x="173129" y="1781691"/>
                </a:lnTo>
                <a:lnTo>
                  <a:pt x="142657" y="1750211"/>
                </a:lnTo>
                <a:lnTo>
                  <a:pt x="116783" y="1714629"/>
                </a:lnTo>
                <a:lnTo>
                  <a:pt x="96047" y="1675366"/>
                </a:lnTo>
                <a:lnTo>
                  <a:pt x="80992" y="1632846"/>
                </a:lnTo>
                <a:lnTo>
                  <a:pt x="72158" y="1587492"/>
                </a:lnTo>
                <a:lnTo>
                  <a:pt x="70153" y="1542030"/>
                </a:lnTo>
                <a:lnTo>
                  <a:pt x="74783" y="1497231"/>
                </a:lnTo>
                <a:lnTo>
                  <a:pt x="85827" y="1453769"/>
                </a:lnTo>
                <a:lnTo>
                  <a:pt x="103062" y="1412318"/>
                </a:lnTo>
                <a:lnTo>
                  <a:pt x="126266" y="1373555"/>
                </a:lnTo>
                <a:lnTo>
                  <a:pt x="155216" y="1338153"/>
                </a:lnTo>
                <a:lnTo>
                  <a:pt x="116843" y="1311840"/>
                </a:lnTo>
                <a:lnTo>
                  <a:pt x="83580" y="1281012"/>
                </a:lnTo>
                <a:lnTo>
                  <a:pt x="55602" y="1246330"/>
                </a:lnTo>
                <a:lnTo>
                  <a:pt x="33081" y="1208458"/>
                </a:lnTo>
                <a:lnTo>
                  <a:pt x="16192" y="1168058"/>
                </a:lnTo>
                <a:lnTo>
                  <a:pt x="5107" y="1125794"/>
                </a:lnTo>
                <a:lnTo>
                  <a:pt x="0" y="1082328"/>
                </a:lnTo>
                <a:lnTo>
                  <a:pt x="1044" y="1038323"/>
                </a:lnTo>
                <a:lnTo>
                  <a:pt x="8414" y="994443"/>
                </a:lnTo>
                <a:lnTo>
                  <a:pt x="22282" y="951349"/>
                </a:lnTo>
                <a:lnTo>
                  <a:pt x="42821" y="909705"/>
                </a:lnTo>
                <a:lnTo>
                  <a:pt x="71153" y="869167"/>
                </a:lnTo>
                <a:lnTo>
                  <a:pt x="105094" y="833981"/>
                </a:lnTo>
                <a:lnTo>
                  <a:pt x="143882" y="804629"/>
                </a:lnTo>
                <a:lnTo>
                  <a:pt x="186755" y="781595"/>
                </a:lnTo>
                <a:lnTo>
                  <a:pt x="232951" y="765363"/>
                </a:lnTo>
                <a:lnTo>
                  <a:pt x="281708" y="756416"/>
                </a:lnTo>
                <a:lnTo>
                  <a:pt x="284375" y="749431"/>
                </a:lnTo>
                <a:close/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082290" y="4992980"/>
            <a:ext cx="183515" cy="42545"/>
          </a:xfrm>
          <a:custGeom>
            <a:avLst/>
            <a:gdLst/>
            <a:ahLst/>
            <a:cxnLst/>
            <a:rect l="l" t="t" r="r" b="b"/>
            <a:pathLst>
              <a:path w="183514" h="42545">
                <a:moveTo>
                  <a:pt x="183134" y="41986"/>
                </a:moveTo>
                <a:lnTo>
                  <a:pt x="135356" y="42057"/>
                </a:lnTo>
                <a:lnTo>
                  <a:pt x="88376" y="34961"/>
                </a:lnTo>
                <a:lnTo>
                  <a:pt x="42991" y="20881"/>
                </a:ln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346959" y="5494350"/>
            <a:ext cx="80645" cy="20320"/>
          </a:xfrm>
          <a:custGeom>
            <a:avLst/>
            <a:gdLst/>
            <a:ahLst/>
            <a:cxnLst/>
            <a:rect l="l" t="t" r="r" b="b"/>
            <a:pathLst>
              <a:path w="80645" h="20320">
                <a:moveTo>
                  <a:pt x="80137" y="0"/>
                </a:moveTo>
                <a:lnTo>
                  <a:pt x="60650" y="6971"/>
                </a:lnTo>
                <a:lnTo>
                  <a:pt x="40735" y="12655"/>
                </a:lnTo>
                <a:lnTo>
                  <a:pt x="20486" y="17034"/>
                </a:lnTo>
                <a:lnTo>
                  <a:pt x="0" y="20091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069460" y="5623446"/>
            <a:ext cx="48260" cy="92075"/>
          </a:xfrm>
          <a:custGeom>
            <a:avLst/>
            <a:gdLst/>
            <a:ahLst/>
            <a:cxnLst/>
            <a:rect l="l" t="t" r="r" b="b"/>
            <a:pathLst>
              <a:path w="48260" h="92075">
                <a:moveTo>
                  <a:pt x="48260" y="91655"/>
                </a:moveTo>
                <a:lnTo>
                  <a:pt x="34379" y="69730"/>
                </a:lnTo>
                <a:lnTo>
                  <a:pt x="21701" y="47113"/>
                </a:lnTo>
                <a:lnTo>
                  <a:pt x="10237" y="23854"/>
                </a:ln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991609" y="5486566"/>
            <a:ext cx="19685" cy="100965"/>
          </a:xfrm>
          <a:custGeom>
            <a:avLst/>
            <a:gdLst/>
            <a:ahLst/>
            <a:cxnLst/>
            <a:rect l="l" t="t" r="r" b="b"/>
            <a:pathLst>
              <a:path w="19685" h="100964">
                <a:moveTo>
                  <a:pt x="19176" y="0"/>
                </a:moveTo>
                <a:lnTo>
                  <a:pt x="16394" y="25492"/>
                </a:lnTo>
                <a:lnTo>
                  <a:pt x="12255" y="50784"/>
                </a:lnTo>
                <a:lnTo>
                  <a:pt x="6782" y="75823"/>
                </a:lnTo>
                <a:lnTo>
                  <a:pt x="0" y="100558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394326" y="4865204"/>
            <a:ext cx="235585" cy="375920"/>
          </a:xfrm>
          <a:custGeom>
            <a:avLst/>
            <a:gdLst/>
            <a:ahLst/>
            <a:cxnLst/>
            <a:rect l="l" t="t" r="r" b="b"/>
            <a:pathLst>
              <a:path w="235585" h="375920">
                <a:moveTo>
                  <a:pt x="0" y="0"/>
                </a:moveTo>
                <a:lnTo>
                  <a:pt x="41828" y="23206"/>
                </a:lnTo>
                <a:lnTo>
                  <a:pt x="80214" y="50612"/>
                </a:lnTo>
                <a:lnTo>
                  <a:pt x="114920" y="81841"/>
                </a:lnTo>
                <a:lnTo>
                  <a:pt x="145712" y="116516"/>
                </a:lnTo>
                <a:lnTo>
                  <a:pt x="172354" y="154260"/>
                </a:lnTo>
                <a:lnTo>
                  <a:pt x="194611" y="194697"/>
                </a:lnTo>
                <a:lnTo>
                  <a:pt x="212247" y="237451"/>
                </a:lnTo>
                <a:lnTo>
                  <a:pt x="225027" y="282144"/>
                </a:lnTo>
                <a:lnTo>
                  <a:pt x="232715" y="328400"/>
                </a:lnTo>
                <a:lnTo>
                  <a:pt x="235076" y="375843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844160" y="4464939"/>
            <a:ext cx="104775" cy="140970"/>
          </a:xfrm>
          <a:custGeom>
            <a:avLst/>
            <a:gdLst/>
            <a:ahLst/>
            <a:cxnLst/>
            <a:rect l="l" t="t" r="r" b="b"/>
            <a:pathLst>
              <a:path w="104775" h="140970">
                <a:moveTo>
                  <a:pt x="104775" y="0"/>
                </a:moveTo>
                <a:lnTo>
                  <a:pt x="84885" y="39562"/>
                </a:lnTo>
                <a:lnTo>
                  <a:pt x="60626" y="76469"/>
                </a:lnTo>
                <a:lnTo>
                  <a:pt x="32248" y="110353"/>
                </a:lnTo>
                <a:lnTo>
                  <a:pt x="0" y="140843"/>
                </a:lnTo>
              </a:path>
            </a:pathLst>
          </a:custGeom>
          <a:ln w="50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697602" y="3941953"/>
            <a:ext cx="5715" cy="66675"/>
          </a:xfrm>
          <a:custGeom>
            <a:avLst/>
            <a:gdLst/>
            <a:ahLst/>
            <a:cxnLst/>
            <a:rect l="l" t="t" r="r" b="b"/>
            <a:pathLst>
              <a:path w="5714" h="66675">
                <a:moveTo>
                  <a:pt x="0" y="0"/>
                </a:moveTo>
                <a:lnTo>
                  <a:pt x="2623" y="16541"/>
                </a:lnTo>
                <a:lnTo>
                  <a:pt x="4413" y="33178"/>
                </a:lnTo>
                <a:lnTo>
                  <a:pt x="5393" y="49863"/>
                </a:lnTo>
                <a:lnTo>
                  <a:pt x="5587" y="66548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028947" y="3779520"/>
            <a:ext cx="53975" cy="85090"/>
          </a:xfrm>
          <a:custGeom>
            <a:avLst/>
            <a:gdLst/>
            <a:ahLst/>
            <a:cxnLst/>
            <a:rect l="l" t="t" r="r" b="b"/>
            <a:pathLst>
              <a:path w="53975" h="85089">
                <a:moveTo>
                  <a:pt x="0" y="84836"/>
                </a:moveTo>
                <a:lnTo>
                  <a:pt x="11090" y="62204"/>
                </a:lnTo>
                <a:lnTo>
                  <a:pt x="23764" y="40465"/>
                </a:lnTo>
                <a:lnTo>
                  <a:pt x="37986" y="19702"/>
                </a:lnTo>
                <a:lnTo>
                  <a:pt x="5372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527296" y="3831589"/>
            <a:ext cx="26034" cy="73660"/>
          </a:xfrm>
          <a:custGeom>
            <a:avLst/>
            <a:gdLst/>
            <a:ahLst/>
            <a:cxnLst/>
            <a:rect l="l" t="t" r="r" b="b"/>
            <a:pathLst>
              <a:path w="26035" h="73660">
                <a:moveTo>
                  <a:pt x="0" y="73152"/>
                </a:moveTo>
                <a:lnTo>
                  <a:pt x="4782" y="54328"/>
                </a:lnTo>
                <a:lnTo>
                  <a:pt x="10731" y="35813"/>
                </a:lnTo>
                <a:lnTo>
                  <a:pt x="17823" y="17680"/>
                </a:lnTo>
                <a:lnTo>
                  <a:pt x="26034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938523" y="3929633"/>
            <a:ext cx="93980" cy="71120"/>
          </a:xfrm>
          <a:custGeom>
            <a:avLst/>
            <a:gdLst/>
            <a:ahLst/>
            <a:cxnLst/>
            <a:rect l="l" t="t" r="r" b="b"/>
            <a:pathLst>
              <a:path w="93979" h="71119">
                <a:moveTo>
                  <a:pt x="0" y="0"/>
                </a:moveTo>
                <a:lnTo>
                  <a:pt x="25114" y="15611"/>
                </a:lnTo>
                <a:lnTo>
                  <a:pt x="49180" y="32686"/>
                </a:lnTo>
                <a:lnTo>
                  <a:pt x="72151" y="51167"/>
                </a:lnTo>
                <a:lnTo>
                  <a:pt x="93979" y="70993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3208147" y="4413122"/>
            <a:ext cx="16510" cy="74930"/>
          </a:xfrm>
          <a:custGeom>
            <a:avLst/>
            <a:gdLst/>
            <a:ahLst/>
            <a:cxnLst/>
            <a:rect l="l" t="t" r="r" b="b"/>
            <a:pathLst>
              <a:path w="16510" h="74929">
                <a:moveTo>
                  <a:pt x="16382" y="74675"/>
                </a:moveTo>
                <a:lnTo>
                  <a:pt x="11144" y="56274"/>
                </a:lnTo>
                <a:lnTo>
                  <a:pt x="6667" y="37671"/>
                </a:lnTo>
                <a:lnTo>
                  <a:pt x="2952" y="18901"/>
                </a:ln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96595" y="2031112"/>
            <a:ext cx="1003300" cy="58991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 fontAlgn="auto">
              <a:lnSpc>
                <a:spcPts val="2039"/>
              </a:lnSpc>
              <a:spcBef>
                <a:spcPts val="470"/>
              </a:spcBef>
              <a:spcAft>
                <a:spcPts val="0"/>
              </a:spcAft>
            </a:pP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attacker  ne</a:t>
            </a:r>
            <a:r>
              <a:rPr b="1" spc="-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</a:t>
            </a:r>
            <a:r>
              <a:rPr b="1" spc="3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w</a:t>
            </a: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ork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0" y="1948687"/>
            <a:ext cx="2621280" cy="4052570"/>
          </a:xfrm>
          <a:custGeom>
            <a:avLst/>
            <a:gdLst/>
            <a:ahLst/>
            <a:cxnLst/>
            <a:rect l="l" t="t" r="r" b="b"/>
            <a:pathLst>
              <a:path w="2621280" h="4052570">
                <a:moveTo>
                  <a:pt x="0" y="4052062"/>
                </a:moveTo>
                <a:lnTo>
                  <a:pt x="2621280" y="4052062"/>
                </a:lnTo>
                <a:lnTo>
                  <a:pt x="2621280" y="0"/>
                </a:lnTo>
                <a:lnTo>
                  <a:pt x="0" y="0"/>
                </a:lnTo>
                <a:lnTo>
                  <a:pt x="0" y="4052062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545580" y="3267143"/>
            <a:ext cx="2598420" cy="2733675"/>
          </a:xfrm>
          <a:custGeom>
            <a:avLst/>
            <a:gdLst/>
            <a:ahLst/>
            <a:cxnLst/>
            <a:rect l="l" t="t" r="r" b="b"/>
            <a:pathLst>
              <a:path w="2598420" h="2733675">
                <a:moveTo>
                  <a:pt x="2598420" y="0"/>
                </a:moveTo>
                <a:lnTo>
                  <a:pt x="0" y="0"/>
                </a:lnTo>
                <a:lnTo>
                  <a:pt x="0" y="2733605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967354" y="1884553"/>
            <a:ext cx="1434465" cy="90678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6510" marR="5080" indent="14604" fontAlgn="auto">
              <a:lnSpc>
                <a:spcPct val="103699"/>
              </a:lnSpc>
              <a:spcBef>
                <a:spcPts val="20"/>
              </a:spcBef>
              <a:spcAft>
                <a:spcPts val="0"/>
              </a:spcAft>
            </a:pP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Pulp Fiction  </a:t>
            </a:r>
            <a:r>
              <a:rPr sz="1800" b="1" spc="-5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</a:t>
            </a: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r</a:t>
            </a:r>
            <a:r>
              <a:rPr sz="1800" b="1" spc="-1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m</a:t>
            </a: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age</a:t>
            </a: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</a:t>
            </a:r>
            <a:r>
              <a:rPr sz="1800" b="1" spc="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do</a:t>
            </a: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n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spcBef>
                <a:spcPts val="375"/>
              </a:spcBef>
              <a:spcAft>
                <a:spcPts val="0"/>
              </a:spcAft>
            </a:pP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12</a:t>
            </a:r>
            <a:r>
              <a:rPr sz="1800" b="1" spc="-3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Monkeys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0" name="object 5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dirty="0">
                <a:ea typeface="+mn-ea"/>
              </a:rPr>
              <a:pPr marL="25400" fontAlgn="auto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</a:pPr>
              <a:t>88</a:t>
            </a:fld>
            <a:endParaRPr dirty="0">
              <a:ea typeface="+mn-ea"/>
            </a:endParaRPr>
          </a:p>
        </p:txBody>
      </p:sp>
      <p:sp>
        <p:nvSpPr>
          <p:cNvPr id="49" name="object 49"/>
          <p:cNvSpPr txBox="1">
            <a:spLocks noGrp="1"/>
          </p:cNvSpPr>
          <p:nvPr>
            <p:ph type="title"/>
          </p:nvPr>
        </p:nvSpPr>
        <p:spPr>
          <a:xfrm>
            <a:off x="-22" y="857251"/>
            <a:ext cx="9144045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1440">
              <a:spcBef>
                <a:spcPts val="105"/>
              </a:spcBef>
            </a:pPr>
            <a:r>
              <a:rPr spc="-5" dirty="0"/>
              <a:t>Attack</a:t>
            </a:r>
            <a:r>
              <a:rPr spc="-10" dirty="0"/>
              <a:t> </a:t>
            </a:r>
            <a:r>
              <a:rPr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288955923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1920" y="2670811"/>
            <a:ext cx="1708404" cy="10027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0784" y="2708719"/>
            <a:ext cx="1591310" cy="887094"/>
          </a:xfrm>
          <a:custGeom>
            <a:avLst/>
            <a:gdLst/>
            <a:ahLst/>
            <a:cxnLst/>
            <a:rect l="l" t="t" r="r" b="b"/>
            <a:pathLst>
              <a:path w="1591310" h="887094">
                <a:moveTo>
                  <a:pt x="0" y="887031"/>
                </a:moveTo>
                <a:lnTo>
                  <a:pt x="1590929" y="887031"/>
                </a:lnTo>
                <a:lnTo>
                  <a:pt x="1590929" y="0"/>
                </a:lnTo>
                <a:lnTo>
                  <a:pt x="0" y="0"/>
                </a:lnTo>
                <a:lnTo>
                  <a:pt x="0" y="8870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0784" y="2708719"/>
            <a:ext cx="1591310" cy="887094"/>
          </a:xfrm>
          <a:custGeom>
            <a:avLst/>
            <a:gdLst/>
            <a:ahLst/>
            <a:cxnLst/>
            <a:rect l="l" t="t" r="r" b="b"/>
            <a:pathLst>
              <a:path w="1591310" h="887094">
                <a:moveTo>
                  <a:pt x="0" y="887031"/>
                </a:moveTo>
                <a:lnTo>
                  <a:pt x="1590929" y="887031"/>
                </a:lnTo>
                <a:lnTo>
                  <a:pt x="1590929" y="0"/>
                </a:lnTo>
                <a:lnTo>
                  <a:pt x="0" y="0"/>
                </a:lnTo>
                <a:lnTo>
                  <a:pt x="0" y="887031"/>
                </a:lnTo>
                <a:close/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89559" y="2785111"/>
            <a:ext cx="1711452" cy="1004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47676" y="2823527"/>
            <a:ext cx="1595755" cy="887094"/>
          </a:xfrm>
          <a:custGeom>
            <a:avLst/>
            <a:gdLst/>
            <a:ahLst/>
            <a:cxnLst/>
            <a:rect l="l" t="t" r="r" b="b"/>
            <a:pathLst>
              <a:path w="1595755" h="887094">
                <a:moveTo>
                  <a:pt x="0" y="887031"/>
                </a:moveTo>
                <a:lnTo>
                  <a:pt x="1595246" y="887031"/>
                </a:lnTo>
                <a:lnTo>
                  <a:pt x="1595246" y="0"/>
                </a:lnTo>
                <a:lnTo>
                  <a:pt x="0" y="0"/>
                </a:lnTo>
                <a:lnTo>
                  <a:pt x="0" y="887031"/>
                </a:lnTo>
                <a:close/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2400" y="4839460"/>
            <a:ext cx="2055876" cy="10683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3444" y="4978146"/>
            <a:ext cx="2212848" cy="8321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10630" y="4877561"/>
            <a:ext cx="1939925" cy="951230"/>
          </a:xfrm>
          <a:custGeom>
            <a:avLst/>
            <a:gdLst/>
            <a:ahLst/>
            <a:cxnLst/>
            <a:rect l="l" t="t" r="r" b="b"/>
            <a:pathLst>
              <a:path w="1939925" h="951229">
                <a:moveTo>
                  <a:pt x="1781365" y="0"/>
                </a:moveTo>
                <a:lnTo>
                  <a:pt x="158508" y="0"/>
                </a:lnTo>
                <a:lnTo>
                  <a:pt x="108408" y="8080"/>
                </a:lnTo>
                <a:lnTo>
                  <a:pt x="64895" y="30582"/>
                </a:lnTo>
                <a:lnTo>
                  <a:pt x="30583" y="64893"/>
                </a:lnTo>
                <a:lnTo>
                  <a:pt x="8080" y="108401"/>
                </a:lnTo>
                <a:lnTo>
                  <a:pt x="0" y="158496"/>
                </a:lnTo>
                <a:lnTo>
                  <a:pt x="0" y="792480"/>
                </a:lnTo>
                <a:lnTo>
                  <a:pt x="8080" y="842574"/>
                </a:lnTo>
                <a:lnTo>
                  <a:pt x="30583" y="886082"/>
                </a:lnTo>
                <a:lnTo>
                  <a:pt x="64895" y="920393"/>
                </a:lnTo>
                <a:lnTo>
                  <a:pt x="108408" y="942895"/>
                </a:lnTo>
                <a:lnTo>
                  <a:pt x="158508" y="950976"/>
                </a:lnTo>
                <a:lnTo>
                  <a:pt x="1781365" y="950976"/>
                </a:lnTo>
                <a:lnTo>
                  <a:pt x="1831450" y="942895"/>
                </a:lnTo>
                <a:lnTo>
                  <a:pt x="1874957" y="920393"/>
                </a:lnTo>
                <a:lnTo>
                  <a:pt x="1909271" y="886082"/>
                </a:lnTo>
                <a:lnTo>
                  <a:pt x="1931778" y="842574"/>
                </a:lnTo>
                <a:lnTo>
                  <a:pt x="1939861" y="792480"/>
                </a:lnTo>
                <a:lnTo>
                  <a:pt x="1939861" y="158496"/>
                </a:lnTo>
                <a:lnTo>
                  <a:pt x="1931778" y="108401"/>
                </a:lnTo>
                <a:lnTo>
                  <a:pt x="1909271" y="64893"/>
                </a:lnTo>
                <a:lnTo>
                  <a:pt x="1874957" y="30582"/>
                </a:lnTo>
                <a:lnTo>
                  <a:pt x="1831450" y="8080"/>
                </a:lnTo>
                <a:lnTo>
                  <a:pt x="17813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10630" y="4877561"/>
            <a:ext cx="1939925" cy="951230"/>
          </a:xfrm>
          <a:custGeom>
            <a:avLst/>
            <a:gdLst/>
            <a:ahLst/>
            <a:cxnLst/>
            <a:rect l="l" t="t" r="r" b="b"/>
            <a:pathLst>
              <a:path w="1939925" h="951229">
                <a:moveTo>
                  <a:pt x="0" y="158496"/>
                </a:moveTo>
                <a:lnTo>
                  <a:pt x="8080" y="108401"/>
                </a:lnTo>
                <a:lnTo>
                  <a:pt x="30583" y="64893"/>
                </a:lnTo>
                <a:lnTo>
                  <a:pt x="64895" y="30582"/>
                </a:lnTo>
                <a:lnTo>
                  <a:pt x="108408" y="8080"/>
                </a:lnTo>
                <a:lnTo>
                  <a:pt x="158508" y="0"/>
                </a:lnTo>
                <a:lnTo>
                  <a:pt x="1781365" y="0"/>
                </a:lnTo>
                <a:lnTo>
                  <a:pt x="1831450" y="8080"/>
                </a:lnTo>
                <a:lnTo>
                  <a:pt x="1874957" y="30582"/>
                </a:lnTo>
                <a:lnTo>
                  <a:pt x="1909271" y="64893"/>
                </a:lnTo>
                <a:lnTo>
                  <a:pt x="1931778" y="108401"/>
                </a:lnTo>
                <a:lnTo>
                  <a:pt x="1939861" y="158496"/>
                </a:lnTo>
                <a:lnTo>
                  <a:pt x="1939861" y="792480"/>
                </a:lnTo>
                <a:lnTo>
                  <a:pt x="1931778" y="842574"/>
                </a:lnTo>
                <a:lnTo>
                  <a:pt x="1909271" y="886082"/>
                </a:lnTo>
                <a:lnTo>
                  <a:pt x="1874957" y="920393"/>
                </a:lnTo>
                <a:lnTo>
                  <a:pt x="1831450" y="942895"/>
                </a:lnTo>
                <a:lnTo>
                  <a:pt x="1781365" y="950976"/>
                </a:lnTo>
                <a:lnTo>
                  <a:pt x="158508" y="950976"/>
                </a:lnTo>
                <a:lnTo>
                  <a:pt x="108408" y="942895"/>
                </a:lnTo>
                <a:lnTo>
                  <a:pt x="64895" y="920393"/>
                </a:lnTo>
                <a:lnTo>
                  <a:pt x="30583" y="886082"/>
                </a:lnTo>
                <a:lnTo>
                  <a:pt x="8080" y="842574"/>
                </a:lnTo>
                <a:lnTo>
                  <a:pt x="0" y="792480"/>
                </a:lnTo>
                <a:lnTo>
                  <a:pt x="0" y="158496"/>
                </a:lnTo>
                <a:close/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6472" y="5087061"/>
            <a:ext cx="16262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fontAlgn="auto">
              <a:spcBef>
                <a:spcPts val="95"/>
              </a:spcBef>
              <a:spcAft>
                <a:spcPts val="0"/>
              </a:spcAft>
            </a:pPr>
            <a:r>
              <a:rPr sz="2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detectors</a:t>
            </a:r>
            <a:endParaRPr sz="2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55676" y="2861311"/>
            <a:ext cx="1726692" cy="100279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23673" y="3018282"/>
            <a:ext cx="1874519" cy="7254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14565" y="2899219"/>
            <a:ext cx="1609090" cy="887094"/>
          </a:xfrm>
          <a:custGeom>
            <a:avLst/>
            <a:gdLst/>
            <a:ahLst/>
            <a:cxnLst/>
            <a:rect l="l" t="t" r="r" b="b"/>
            <a:pathLst>
              <a:path w="1609089" h="887094">
                <a:moveTo>
                  <a:pt x="0" y="887031"/>
                </a:moveTo>
                <a:lnTo>
                  <a:pt x="1608963" y="887031"/>
                </a:lnTo>
                <a:lnTo>
                  <a:pt x="1608963" y="0"/>
                </a:lnTo>
                <a:lnTo>
                  <a:pt x="0" y="0"/>
                </a:lnTo>
                <a:lnTo>
                  <a:pt x="0" y="887031"/>
                </a:lnTo>
                <a:close/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14565" y="2899220"/>
            <a:ext cx="1257300" cy="597599"/>
          </a:xfrm>
          <a:prstGeom prst="rect">
            <a:avLst/>
          </a:prstGeom>
          <a:ln w="31750">
            <a:solidFill>
              <a:srgbClr val="000000"/>
            </a:solidFill>
          </a:ln>
        </p:spPr>
        <p:txBody>
          <a:bodyPr vert="horz" wrap="square" lIns="0" tIns="226060" rIns="0" bIns="0" rtlCol="0">
            <a:spAutoFit/>
          </a:bodyPr>
          <a:lstStyle/>
          <a:p>
            <a:pPr marL="133985" fontAlgn="auto">
              <a:spcBef>
                <a:spcPts val="1780"/>
              </a:spcBef>
              <a:spcAft>
                <a:spcPts val="0"/>
              </a:spcAft>
            </a:pPr>
            <a:r>
              <a:rPr sz="24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metada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704342" y="3112593"/>
            <a:ext cx="419734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24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ta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22376" y="3760470"/>
            <a:ext cx="697992" cy="129692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46759" y="3722370"/>
            <a:ext cx="618744" cy="1295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84186" y="3790951"/>
            <a:ext cx="575310" cy="1193165"/>
          </a:xfrm>
          <a:custGeom>
            <a:avLst/>
            <a:gdLst/>
            <a:ahLst/>
            <a:cxnLst/>
            <a:rect l="l" t="t" r="r" b="b"/>
            <a:pathLst>
              <a:path w="575310" h="1193164">
                <a:moveTo>
                  <a:pt x="574840" y="905510"/>
                </a:moveTo>
                <a:lnTo>
                  <a:pt x="0" y="905510"/>
                </a:lnTo>
                <a:lnTo>
                  <a:pt x="287439" y="1192949"/>
                </a:lnTo>
                <a:lnTo>
                  <a:pt x="574840" y="905510"/>
                </a:lnTo>
                <a:close/>
              </a:path>
              <a:path w="575310" h="1193164">
                <a:moveTo>
                  <a:pt x="431152" y="0"/>
                </a:moveTo>
                <a:lnTo>
                  <a:pt x="143713" y="0"/>
                </a:lnTo>
                <a:lnTo>
                  <a:pt x="143713" y="905510"/>
                </a:lnTo>
                <a:lnTo>
                  <a:pt x="431152" y="905510"/>
                </a:lnTo>
                <a:lnTo>
                  <a:pt x="4311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84186" y="3790951"/>
            <a:ext cx="575310" cy="1193165"/>
          </a:xfrm>
          <a:custGeom>
            <a:avLst/>
            <a:gdLst/>
            <a:ahLst/>
            <a:cxnLst/>
            <a:rect l="l" t="t" r="r" b="b"/>
            <a:pathLst>
              <a:path w="575310" h="1193164">
                <a:moveTo>
                  <a:pt x="431152" y="0"/>
                </a:moveTo>
                <a:lnTo>
                  <a:pt x="431152" y="905510"/>
                </a:lnTo>
                <a:lnTo>
                  <a:pt x="574840" y="905510"/>
                </a:lnTo>
                <a:lnTo>
                  <a:pt x="287439" y="1192949"/>
                </a:lnTo>
                <a:lnTo>
                  <a:pt x="0" y="905510"/>
                </a:lnTo>
                <a:lnTo>
                  <a:pt x="143713" y="905510"/>
                </a:lnTo>
                <a:lnTo>
                  <a:pt x="143713" y="0"/>
                </a:lnTo>
                <a:lnTo>
                  <a:pt x="431152" y="0"/>
                </a:lnTo>
                <a:close/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48913" y="3886200"/>
            <a:ext cx="294953" cy="86106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 fontAlgn="auto">
              <a:lnSpc>
                <a:spcPts val="2315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training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280275" y="3636773"/>
            <a:ext cx="1003300" cy="58991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 indent="123189" fontAlgn="auto">
              <a:lnSpc>
                <a:spcPts val="2039"/>
              </a:lnSpc>
              <a:spcBef>
                <a:spcPts val="470"/>
              </a:spcBef>
              <a:spcAft>
                <a:spcPts val="0"/>
              </a:spcAft>
            </a:pPr>
            <a:r>
              <a:rPr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victim  </a:t>
            </a: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ne</a:t>
            </a:r>
            <a:r>
              <a:rPr b="1" spc="-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</a:t>
            </a:r>
            <a:r>
              <a:rPr b="1" spc="3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w</a:t>
            </a: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ork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986022" y="1884553"/>
            <a:ext cx="13354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Pulp</a:t>
            </a:r>
            <a:r>
              <a:rPr sz="1800" b="1" spc="-7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Fiction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-22" y="1522476"/>
            <a:ext cx="9144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92405" algn="ctr" fontAlgn="auto">
              <a:spcBef>
                <a:spcPts val="100"/>
              </a:spcBef>
              <a:spcAft>
                <a:spcPts val="0"/>
              </a:spcAft>
            </a:pP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Die Hard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983991" y="2203514"/>
            <a:ext cx="1405255" cy="25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fontAlgn="auto">
              <a:lnSpc>
                <a:spcPts val="1989"/>
              </a:lnSpc>
              <a:spcBef>
                <a:spcPts val="0"/>
              </a:spcBef>
              <a:spcAft>
                <a:spcPts val="0"/>
              </a:spcAft>
            </a:pPr>
            <a:r>
              <a:rPr sz="1800" b="1" spc="-5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</a:t>
            </a: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r</a:t>
            </a:r>
            <a:r>
              <a:rPr sz="1800" b="1" spc="-1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m</a:t>
            </a: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age</a:t>
            </a: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</a:t>
            </a:r>
            <a:r>
              <a:rPr sz="1800" b="1" spc="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do</a:t>
            </a: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n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704590" y="1913623"/>
            <a:ext cx="250456" cy="25045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702303" y="1570342"/>
            <a:ext cx="250456" cy="25045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703573" y="2234044"/>
            <a:ext cx="250456" cy="25045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703573" y="2544178"/>
            <a:ext cx="250456" cy="25045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967861" y="2182368"/>
            <a:ext cx="1600835" cy="328295"/>
          </a:xfrm>
          <a:custGeom>
            <a:avLst/>
            <a:gdLst/>
            <a:ahLst/>
            <a:cxnLst/>
            <a:rect l="l" t="t" r="r" b="b"/>
            <a:pathLst>
              <a:path w="1600835" h="328294">
                <a:moveTo>
                  <a:pt x="0" y="327787"/>
                </a:moveTo>
                <a:lnTo>
                  <a:pt x="1600453" y="327787"/>
                </a:lnTo>
                <a:lnTo>
                  <a:pt x="1600453" y="0"/>
                </a:lnTo>
                <a:lnTo>
                  <a:pt x="0" y="0"/>
                </a:lnTo>
                <a:lnTo>
                  <a:pt x="0" y="327787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054222" y="2168652"/>
            <a:ext cx="14281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1800" b="1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Armageddon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743701" y="4539908"/>
            <a:ext cx="2400299" cy="139166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7196963" y="4644859"/>
            <a:ext cx="1363472" cy="98872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957958" y="1036194"/>
            <a:ext cx="3096895" cy="2319655"/>
          </a:xfrm>
          <a:custGeom>
            <a:avLst/>
            <a:gdLst/>
            <a:ahLst/>
            <a:cxnLst/>
            <a:rect l="l" t="t" r="r" b="b"/>
            <a:pathLst>
              <a:path w="3096895" h="2319655">
                <a:moveTo>
                  <a:pt x="0" y="1159764"/>
                </a:moveTo>
                <a:lnTo>
                  <a:pt x="1548383" y="0"/>
                </a:lnTo>
                <a:lnTo>
                  <a:pt x="3096768" y="1159764"/>
                </a:lnTo>
                <a:lnTo>
                  <a:pt x="1548383" y="2319528"/>
                </a:lnTo>
                <a:lnTo>
                  <a:pt x="0" y="1159764"/>
                </a:lnTo>
                <a:close/>
              </a:path>
            </a:pathLst>
          </a:custGeom>
          <a:ln w="920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923770" y="3663692"/>
            <a:ext cx="3128010" cy="2276475"/>
          </a:xfrm>
          <a:custGeom>
            <a:avLst/>
            <a:gdLst/>
            <a:ahLst/>
            <a:cxnLst/>
            <a:rect l="l" t="t" r="r" b="b"/>
            <a:pathLst>
              <a:path w="3128010" h="2276475">
                <a:moveTo>
                  <a:pt x="2005965" y="2060579"/>
                </a:moveTo>
                <a:lnTo>
                  <a:pt x="1194203" y="2060579"/>
                </a:lnTo>
                <a:lnTo>
                  <a:pt x="1222926" y="2099069"/>
                </a:lnTo>
                <a:lnTo>
                  <a:pt x="1255132" y="2134347"/>
                </a:lnTo>
                <a:lnTo>
                  <a:pt x="1290542" y="2166208"/>
                </a:lnTo>
                <a:lnTo>
                  <a:pt x="1328875" y="2194447"/>
                </a:lnTo>
                <a:lnTo>
                  <a:pt x="1369852" y="2218858"/>
                </a:lnTo>
                <a:lnTo>
                  <a:pt x="1413193" y="2239236"/>
                </a:lnTo>
                <a:lnTo>
                  <a:pt x="1458617" y="2255376"/>
                </a:lnTo>
                <a:lnTo>
                  <a:pt x="1504267" y="2266795"/>
                </a:lnTo>
                <a:lnTo>
                  <a:pt x="1549965" y="2273727"/>
                </a:lnTo>
                <a:lnTo>
                  <a:pt x="1595455" y="2276306"/>
                </a:lnTo>
                <a:lnTo>
                  <a:pt x="1640481" y="2274670"/>
                </a:lnTo>
                <a:lnTo>
                  <a:pt x="1684789" y="2268954"/>
                </a:lnTo>
                <a:lnTo>
                  <a:pt x="1728124" y="2259293"/>
                </a:lnTo>
                <a:lnTo>
                  <a:pt x="1770228" y="2245823"/>
                </a:lnTo>
                <a:lnTo>
                  <a:pt x="1810848" y="2228680"/>
                </a:lnTo>
                <a:lnTo>
                  <a:pt x="1849727" y="2207999"/>
                </a:lnTo>
                <a:lnTo>
                  <a:pt x="1886611" y="2183917"/>
                </a:lnTo>
                <a:lnTo>
                  <a:pt x="1921243" y="2156569"/>
                </a:lnTo>
                <a:lnTo>
                  <a:pt x="1953369" y="2126091"/>
                </a:lnTo>
                <a:lnTo>
                  <a:pt x="1982732" y="2092618"/>
                </a:lnTo>
                <a:lnTo>
                  <a:pt x="2005965" y="2060579"/>
                </a:lnTo>
                <a:close/>
              </a:path>
              <a:path w="3128010" h="2276475">
                <a:moveTo>
                  <a:pt x="2595872" y="1860745"/>
                </a:moveTo>
                <a:lnTo>
                  <a:pt x="422170" y="1860745"/>
                </a:lnTo>
                <a:lnTo>
                  <a:pt x="425980" y="1867425"/>
                </a:lnTo>
                <a:lnTo>
                  <a:pt x="454590" y="1910755"/>
                </a:lnTo>
                <a:lnTo>
                  <a:pt x="483999" y="1947758"/>
                </a:lnTo>
                <a:lnTo>
                  <a:pt x="516008" y="1981690"/>
                </a:lnTo>
                <a:lnTo>
                  <a:pt x="550388" y="2012495"/>
                </a:lnTo>
                <a:lnTo>
                  <a:pt x="586909" y="2040117"/>
                </a:lnTo>
                <a:lnTo>
                  <a:pt x="625341" y="2064497"/>
                </a:lnTo>
                <a:lnTo>
                  <a:pt x="665453" y="2085579"/>
                </a:lnTo>
                <a:lnTo>
                  <a:pt x="707017" y="2103307"/>
                </a:lnTo>
                <a:lnTo>
                  <a:pt x="749801" y="2117622"/>
                </a:lnTo>
                <a:lnTo>
                  <a:pt x="793576" y="2128468"/>
                </a:lnTo>
                <a:lnTo>
                  <a:pt x="838113" y="2135789"/>
                </a:lnTo>
                <a:lnTo>
                  <a:pt x="883180" y="2139526"/>
                </a:lnTo>
                <a:lnTo>
                  <a:pt x="928549" y="2139624"/>
                </a:lnTo>
                <a:lnTo>
                  <a:pt x="973988" y="2136024"/>
                </a:lnTo>
                <a:lnTo>
                  <a:pt x="1019269" y="2128671"/>
                </a:lnTo>
                <a:lnTo>
                  <a:pt x="1064161" y="2117507"/>
                </a:lnTo>
                <a:lnTo>
                  <a:pt x="1108434" y="2102475"/>
                </a:lnTo>
                <a:lnTo>
                  <a:pt x="1151858" y="2083518"/>
                </a:lnTo>
                <a:lnTo>
                  <a:pt x="1194203" y="2060579"/>
                </a:lnTo>
                <a:lnTo>
                  <a:pt x="2005965" y="2060579"/>
                </a:lnTo>
                <a:lnTo>
                  <a:pt x="2009078" y="2056287"/>
                </a:lnTo>
                <a:lnTo>
                  <a:pt x="2032151" y="2017232"/>
                </a:lnTo>
                <a:lnTo>
                  <a:pt x="2051695" y="1975590"/>
                </a:lnTo>
                <a:lnTo>
                  <a:pt x="2067455" y="1931497"/>
                </a:lnTo>
                <a:lnTo>
                  <a:pt x="2510611" y="1931497"/>
                </a:lnTo>
                <a:lnTo>
                  <a:pt x="2548028" y="1905404"/>
                </a:lnTo>
                <a:lnTo>
                  <a:pt x="2582440" y="1875344"/>
                </a:lnTo>
                <a:lnTo>
                  <a:pt x="2595872" y="1860745"/>
                </a:lnTo>
                <a:close/>
              </a:path>
              <a:path w="3128010" h="2276475">
                <a:moveTo>
                  <a:pt x="2510611" y="1931497"/>
                </a:moveTo>
                <a:lnTo>
                  <a:pt x="2067455" y="1931497"/>
                </a:lnTo>
                <a:lnTo>
                  <a:pt x="2107898" y="1953522"/>
                </a:lnTo>
                <a:lnTo>
                  <a:pt x="2150329" y="1970936"/>
                </a:lnTo>
                <a:lnTo>
                  <a:pt x="2194356" y="1983622"/>
                </a:lnTo>
                <a:lnTo>
                  <a:pt x="2239590" y="1991465"/>
                </a:lnTo>
                <a:lnTo>
                  <a:pt x="2285641" y="1994349"/>
                </a:lnTo>
                <a:lnTo>
                  <a:pt x="2334446" y="1991950"/>
                </a:lnTo>
                <a:lnTo>
                  <a:pt x="2381643" y="1984170"/>
                </a:lnTo>
                <a:lnTo>
                  <a:pt x="2426917" y="1971317"/>
                </a:lnTo>
                <a:lnTo>
                  <a:pt x="2469950" y="1953699"/>
                </a:lnTo>
                <a:lnTo>
                  <a:pt x="2510426" y="1931626"/>
                </a:lnTo>
                <a:lnTo>
                  <a:pt x="2510611" y="1931497"/>
                </a:lnTo>
                <a:close/>
              </a:path>
              <a:path w="3128010" h="2276475">
                <a:moveTo>
                  <a:pt x="748944" y="200436"/>
                </a:moveTo>
                <a:lnTo>
                  <a:pt x="702459" y="204474"/>
                </a:lnTo>
                <a:lnTo>
                  <a:pt x="656145" y="212959"/>
                </a:lnTo>
                <a:lnTo>
                  <a:pt x="611672" y="225532"/>
                </a:lnTo>
                <a:lnTo>
                  <a:pt x="569214" y="241965"/>
                </a:lnTo>
                <a:lnTo>
                  <a:pt x="528948" y="262029"/>
                </a:lnTo>
                <a:lnTo>
                  <a:pt x="491047" y="285496"/>
                </a:lnTo>
                <a:lnTo>
                  <a:pt x="455686" y="312137"/>
                </a:lnTo>
                <a:lnTo>
                  <a:pt x="423041" y="341726"/>
                </a:lnTo>
                <a:lnTo>
                  <a:pt x="393286" y="374032"/>
                </a:lnTo>
                <a:lnTo>
                  <a:pt x="366595" y="408828"/>
                </a:lnTo>
                <a:lnTo>
                  <a:pt x="343144" y="445885"/>
                </a:lnTo>
                <a:lnTo>
                  <a:pt x="323107" y="484976"/>
                </a:lnTo>
                <a:lnTo>
                  <a:pt x="306659" y="525871"/>
                </a:lnTo>
                <a:lnTo>
                  <a:pt x="293975" y="568343"/>
                </a:lnTo>
                <a:lnTo>
                  <a:pt x="285230" y="612164"/>
                </a:lnTo>
                <a:lnTo>
                  <a:pt x="280599" y="657104"/>
                </a:lnTo>
                <a:lnTo>
                  <a:pt x="280256" y="702936"/>
                </a:lnTo>
                <a:lnTo>
                  <a:pt x="284375" y="749431"/>
                </a:lnTo>
                <a:lnTo>
                  <a:pt x="281708" y="756416"/>
                </a:lnTo>
                <a:lnTo>
                  <a:pt x="232951" y="765363"/>
                </a:lnTo>
                <a:lnTo>
                  <a:pt x="186755" y="781595"/>
                </a:lnTo>
                <a:lnTo>
                  <a:pt x="143882" y="804629"/>
                </a:lnTo>
                <a:lnTo>
                  <a:pt x="105094" y="833981"/>
                </a:lnTo>
                <a:lnTo>
                  <a:pt x="71153" y="869167"/>
                </a:lnTo>
                <a:lnTo>
                  <a:pt x="42821" y="909705"/>
                </a:lnTo>
                <a:lnTo>
                  <a:pt x="22282" y="951349"/>
                </a:lnTo>
                <a:lnTo>
                  <a:pt x="8414" y="994443"/>
                </a:lnTo>
                <a:lnTo>
                  <a:pt x="1044" y="1038323"/>
                </a:lnTo>
                <a:lnTo>
                  <a:pt x="0" y="1082328"/>
                </a:lnTo>
                <a:lnTo>
                  <a:pt x="5107" y="1125794"/>
                </a:lnTo>
                <a:lnTo>
                  <a:pt x="16192" y="1168058"/>
                </a:lnTo>
                <a:lnTo>
                  <a:pt x="33081" y="1208458"/>
                </a:lnTo>
                <a:lnTo>
                  <a:pt x="55602" y="1246330"/>
                </a:lnTo>
                <a:lnTo>
                  <a:pt x="83580" y="1281012"/>
                </a:lnTo>
                <a:lnTo>
                  <a:pt x="116843" y="1311840"/>
                </a:lnTo>
                <a:lnTo>
                  <a:pt x="155216" y="1338153"/>
                </a:lnTo>
                <a:lnTo>
                  <a:pt x="126266" y="1373555"/>
                </a:lnTo>
                <a:lnTo>
                  <a:pt x="103062" y="1412318"/>
                </a:lnTo>
                <a:lnTo>
                  <a:pt x="85827" y="1453769"/>
                </a:lnTo>
                <a:lnTo>
                  <a:pt x="74783" y="1497231"/>
                </a:lnTo>
                <a:lnTo>
                  <a:pt x="70153" y="1542030"/>
                </a:lnTo>
                <a:lnTo>
                  <a:pt x="72158" y="1587492"/>
                </a:lnTo>
                <a:lnTo>
                  <a:pt x="80992" y="1632846"/>
                </a:lnTo>
                <a:lnTo>
                  <a:pt x="96047" y="1675366"/>
                </a:lnTo>
                <a:lnTo>
                  <a:pt x="116783" y="1714629"/>
                </a:lnTo>
                <a:lnTo>
                  <a:pt x="142657" y="1750211"/>
                </a:lnTo>
                <a:lnTo>
                  <a:pt x="173129" y="1781691"/>
                </a:lnTo>
                <a:lnTo>
                  <a:pt x="207656" y="1808646"/>
                </a:lnTo>
                <a:lnTo>
                  <a:pt x="245697" y="1830652"/>
                </a:lnTo>
                <a:lnTo>
                  <a:pt x="286711" y="1847288"/>
                </a:lnTo>
                <a:lnTo>
                  <a:pt x="330155" y="1858131"/>
                </a:lnTo>
                <a:lnTo>
                  <a:pt x="375489" y="1862757"/>
                </a:lnTo>
                <a:lnTo>
                  <a:pt x="422170" y="1860745"/>
                </a:lnTo>
                <a:lnTo>
                  <a:pt x="2595872" y="1860745"/>
                </a:lnTo>
                <a:lnTo>
                  <a:pt x="2640428" y="1804938"/>
                </a:lnTo>
                <a:lnTo>
                  <a:pt x="2663370" y="1765210"/>
                </a:lnTo>
                <a:lnTo>
                  <a:pt x="2681856" y="1722877"/>
                </a:lnTo>
                <a:lnTo>
                  <a:pt x="2695569" y="1678246"/>
                </a:lnTo>
                <a:lnTo>
                  <a:pt x="2704192" y="1631626"/>
                </a:lnTo>
                <a:lnTo>
                  <a:pt x="2707408" y="1583326"/>
                </a:lnTo>
                <a:lnTo>
                  <a:pt x="2756815" y="1573726"/>
                </a:lnTo>
                <a:lnTo>
                  <a:pt x="2804806" y="1559214"/>
                </a:lnTo>
                <a:lnTo>
                  <a:pt x="2851006" y="1539942"/>
                </a:lnTo>
                <a:lnTo>
                  <a:pt x="2895035" y="1516060"/>
                </a:lnTo>
                <a:lnTo>
                  <a:pt x="2936516" y="1487721"/>
                </a:lnTo>
                <a:lnTo>
                  <a:pt x="2972556" y="1457470"/>
                </a:lnTo>
                <a:lnTo>
                  <a:pt x="3004943" y="1424567"/>
                </a:lnTo>
                <a:lnTo>
                  <a:pt x="3033639" y="1389295"/>
                </a:lnTo>
                <a:lnTo>
                  <a:pt x="3058606" y="1351942"/>
                </a:lnTo>
                <a:lnTo>
                  <a:pt x="3079806" y="1312791"/>
                </a:lnTo>
                <a:lnTo>
                  <a:pt x="3097201" y="1272130"/>
                </a:lnTo>
                <a:lnTo>
                  <a:pt x="3110754" y="1230244"/>
                </a:lnTo>
                <a:lnTo>
                  <a:pt x="3120425" y="1187418"/>
                </a:lnTo>
                <a:lnTo>
                  <a:pt x="3126178" y="1143938"/>
                </a:lnTo>
                <a:lnTo>
                  <a:pt x="3127974" y="1100090"/>
                </a:lnTo>
                <a:lnTo>
                  <a:pt x="3125775" y="1056160"/>
                </a:lnTo>
                <a:lnTo>
                  <a:pt x="3119543" y="1012432"/>
                </a:lnTo>
                <a:lnTo>
                  <a:pt x="3109240" y="969193"/>
                </a:lnTo>
                <a:lnTo>
                  <a:pt x="3094828" y="926728"/>
                </a:lnTo>
                <a:lnTo>
                  <a:pt x="3076269" y="885323"/>
                </a:lnTo>
                <a:lnTo>
                  <a:pt x="3053526" y="845264"/>
                </a:lnTo>
                <a:lnTo>
                  <a:pt x="3026559" y="806835"/>
                </a:lnTo>
                <a:lnTo>
                  <a:pt x="3031657" y="794457"/>
                </a:lnTo>
                <a:lnTo>
                  <a:pt x="3044212" y="756416"/>
                </a:lnTo>
                <a:lnTo>
                  <a:pt x="3054032" y="709277"/>
                </a:lnTo>
                <a:lnTo>
                  <a:pt x="3057812" y="662349"/>
                </a:lnTo>
                <a:lnTo>
                  <a:pt x="3055806" y="616073"/>
                </a:lnTo>
                <a:lnTo>
                  <a:pt x="3048268" y="570889"/>
                </a:lnTo>
                <a:lnTo>
                  <a:pt x="3035453" y="527239"/>
                </a:lnTo>
                <a:lnTo>
                  <a:pt x="3017614" y="485562"/>
                </a:lnTo>
                <a:lnTo>
                  <a:pt x="2995006" y="446301"/>
                </a:lnTo>
                <a:lnTo>
                  <a:pt x="2967884" y="409896"/>
                </a:lnTo>
                <a:lnTo>
                  <a:pt x="2936501" y="376787"/>
                </a:lnTo>
                <a:lnTo>
                  <a:pt x="2901112" y="347416"/>
                </a:lnTo>
                <a:lnTo>
                  <a:pt x="2861970" y="322223"/>
                </a:lnTo>
                <a:lnTo>
                  <a:pt x="2819331" y="301649"/>
                </a:lnTo>
                <a:lnTo>
                  <a:pt x="2773448" y="286135"/>
                </a:lnTo>
                <a:lnTo>
                  <a:pt x="2768410" y="266450"/>
                </a:lnTo>
                <a:lnTo>
                  <a:pt x="1015133" y="266450"/>
                </a:lnTo>
                <a:lnTo>
                  <a:pt x="973827" y="245016"/>
                </a:lnTo>
                <a:lnTo>
                  <a:pt x="930885" y="227671"/>
                </a:lnTo>
                <a:lnTo>
                  <a:pt x="886618" y="214479"/>
                </a:lnTo>
                <a:lnTo>
                  <a:pt x="841332" y="205501"/>
                </a:lnTo>
                <a:lnTo>
                  <a:pt x="795338" y="200799"/>
                </a:lnTo>
                <a:lnTo>
                  <a:pt x="748944" y="200436"/>
                </a:lnTo>
                <a:close/>
              </a:path>
              <a:path w="3128010" h="2276475">
                <a:moveTo>
                  <a:pt x="1355407" y="63244"/>
                </a:moveTo>
                <a:lnTo>
                  <a:pt x="1309710" y="66017"/>
                </a:lnTo>
                <a:lnTo>
                  <a:pt x="1264845" y="74087"/>
                </a:lnTo>
                <a:lnTo>
                  <a:pt x="1221299" y="87306"/>
                </a:lnTo>
                <a:lnTo>
                  <a:pt x="1179563" y="105526"/>
                </a:lnTo>
                <a:lnTo>
                  <a:pt x="1140124" y="128598"/>
                </a:lnTo>
                <a:lnTo>
                  <a:pt x="1103473" y="156374"/>
                </a:lnTo>
                <a:lnTo>
                  <a:pt x="1070098" y="188708"/>
                </a:lnTo>
                <a:lnTo>
                  <a:pt x="1040437" y="225532"/>
                </a:lnTo>
                <a:lnTo>
                  <a:pt x="1015133" y="266450"/>
                </a:lnTo>
                <a:lnTo>
                  <a:pt x="2768410" y="266450"/>
                </a:lnTo>
                <a:lnTo>
                  <a:pt x="2761527" y="239557"/>
                </a:lnTo>
                <a:lnTo>
                  <a:pt x="2743363" y="195325"/>
                </a:lnTo>
                <a:lnTo>
                  <a:pt x="2730482" y="173232"/>
                </a:lnTo>
                <a:lnTo>
                  <a:pt x="1626257" y="173232"/>
                </a:lnTo>
                <a:lnTo>
                  <a:pt x="1605695" y="154552"/>
                </a:lnTo>
                <a:lnTo>
                  <a:pt x="1560856" y="121905"/>
                </a:lnTo>
                <a:lnTo>
                  <a:pt x="1492592" y="88186"/>
                </a:lnTo>
                <a:lnTo>
                  <a:pt x="1447337" y="74180"/>
                </a:lnTo>
                <a:lnTo>
                  <a:pt x="1401445" y="65915"/>
                </a:lnTo>
                <a:lnTo>
                  <a:pt x="1355407" y="63244"/>
                </a:lnTo>
                <a:close/>
              </a:path>
              <a:path w="3128010" h="2276475">
                <a:moveTo>
                  <a:pt x="1917515" y="0"/>
                </a:moveTo>
                <a:lnTo>
                  <a:pt x="1873183" y="1911"/>
                </a:lnTo>
                <a:lnTo>
                  <a:pt x="1829804" y="9898"/>
                </a:lnTo>
                <a:lnTo>
                  <a:pt x="1788034" y="23743"/>
                </a:lnTo>
                <a:lnTo>
                  <a:pt x="1748528" y="43229"/>
                </a:lnTo>
                <a:lnTo>
                  <a:pt x="1711942" y="68139"/>
                </a:lnTo>
                <a:lnTo>
                  <a:pt x="1678931" y="98255"/>
                </a:lnTo>
                <a:lnTo>
                  <a:pt x="1650151" y="133358"/>
                </a:lnTo>
                <a:lnTo>
                  <a:pt x="1626257" y="173232"/>
                </a:lnTo>
                <a:lnTo>
                  <a:pt x="2730482" y="173232"/>
                </a:lnTo>
                <a:lnTo>
                  <a:pt x="2719298" y="154050"/>
                </a:lnTo>
                <a:lnTo>
                  <a:pt x="2695057" y="123194"/>
                </a:lnTo>
                <a:lnTo>
                  <a:pt x="2159784" y="123194"/>
                </a:lnTo>
                <a:lnTo>
                  <a:pt x="2136329" y="96012"/>
                </a:lnTo>
                <a:lnTo>
                  <a:pt x="2080989" y="50650"/>
                </a:lnTo>
                <a:lnTo>
                  <a:pt x="2006417" y="15275"/>
                </a:lnTo>
                <a:lnTo>
                  <a:pt x="1962145" y="4382"/>
                </a:lnTo>
                <a:lnTo>
                  <a:pt x="1917515" y="0"/>
                </a:lnTo>
                <a:close/>
              </a:path>
              <a:path w="3128010" h="2276475">
                <a:moveTo>
                  <a:pt x="2443805" y="773"/>
                </a:moveTo>
                <a:lnTo>
                  <a:pt x="2398878" y="1608"/>
                </a:lnTo>
                <a:lnTo>
                  <a:pt x="2354419" y="8075"/>
                </a:lnTo>
                <a:lnTo>
                  <a:pt x="2311018" y="20127"/>
                </a:lnTo>
                <a:lnTo>
                  <a:pt x="2269264" y="37714"/>
                </a:lnTo>
                <a:lnTo>
                  <a:pt x="2229748" y="60786"/>
                </a:lnTo>
                <a:lnTo>
                  <a:pt x="2193058" y="89296"/>
                </a:lnTo>
                <a:lnTo>
                  <a:pt x="2159784" y="123194"/>
                </a:lnTo>
                <a:lnTo>
                  <a:pt x="2695057" y="123194"/>
                </a:lnTo>
                <a:lnTo>
                  <a:pt x="2654830" y="82808"/>
                </a:lnTo>
                <a:lnTo>
                  <a:pt x="2616405" y="54744"/>
                </a:lnTo>
                <a:lnTo>
                  <a:pt x="2575501" y="32557"/>
                </a:lnTo>
                <a:lnTo>
                  <a:pt x="2532706" y="16199"/>
                </a:lnTo>
                <a:lnTo>
                  <a:pt x="2488611" y="5621"/>
                </a:lnTo>
                <a:lnTo>
                  <a:pt x="2443805" y="7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923770" y="3663692"/>
            <a:ext cx="3128010" cy="2276475"/>
          </a:xfrm>
          <a:custGeom>
            <a:avLst/>
            <a:gdLst/>
            <a:ahLst/>
            <a:cxnLst/>
            <a:rect l="l" t="t" r="r" b="b"/>
            <a:pathLst>
              <a:path w="3128010" h="2276475">
                <a:moveTo>
                  <a:pt x="284375" y="749431"/>
                </a:moveTo>
                <a:lnTo>
                  <a:pt x="280256" y="702936"/>
                </a:lnTo>
                <a:lnTo>
                  <a:pt x="280599" y="657104"/>
                </a:lnTo>
                <a:lnTo>
                  <a:pt x="285230" y="612164"/>
                </a:lnTo>
                <a:lnTo>
                  <a:pt x="293975" y="568343"/>
                </a:lnTo>
                <a:lnTo>
                  <a:pt x="306659" y="525871"/>
                </a:lnTo>
                <a:lnTo>
                  <a:pt x="323107" y="484976"/>
                </a:lnTo>
                <a:lnTo>
                  <a:pt x="343144" y="445885"/>
                </a:lnTo>
                <a:lnTo>
                  <a:pt x="366595" y="408828"/>
                </a:lnTo>
                <a:lnTo>
                  <a:pt x="393286" y="374032"/>
                </a:lnTo>
                <a:lnTo>
                  <a:pt x="423041" y="341726"/>
                </a:lnTo>
                <a:lnTo>
                  <a:pt x="455686" y="312137"/>
                </a:lnTo>
                <a:lnTo>
                  <a:pt x="491047" y="285496"/>
                </a:lnTo>
                <a:lnTo>
                  <a:pt x="528948" y="262029"/>
                </a:lnTo>
                <a:lnTo>
                  <a:pt x="569214" y="241965"/>
                </a:lnTo>
                <a:lnTo>
                  <a:pt x="611672" y="225532"/>
                </a:lnTo>
                <a:lnTo>
                  <a:pt x="656145" y="212959"/>
                </a:lnTo>
                <a:lnTo>
                  <a:pt x="702459" y="204474"/>
                </a:lnTo>
                <a:lnTo>
                  <a:pt x="748944" y="200436"/>
                </a:lnTo>
                <a:lnTo>
                  <a:pt x="795338" y="200799"/>
                </a:lnTo>
                <a:lnTo>
                  <a:pt x="841332" y="205501"/>
                </a:lnTo>
                <a:lnTo>
                  <a:pt x="886618" y="214479"/>
                </a:lnTo>
                <a:lnTo>
                  <a:pt x="930885" y="227671"/>
                </a:lnTo>
                <a:lnTo>
                  <a:pt x="973827" y="245016"/>
                </a:lnTo>
                <a:lnTo>
                  <a:pt x="1015133" y="266450"/>
                </a:lnTo>
                <a:lnTo>
                  <a:pt x="1040489" y="225449"/>
                </a:lnTo>
                <a:lnTo>
                  <a:pt x="1070098" y="188708"/>
                </a:lnTo>
                <a:lnTo>
                  <a:pt x="1103473" y="156374"/>
                </a:lnTo>
                <a:lnTo>
                  <a:pt x="1140124" y="128598"/>
                </a:lnTo>
                <a:lnTo>
                  <a:pt x="1179563" y="105526"/>
                </a:lnTo>
                <a:lnTo>
                  <a:pt x="1221299" y="87306"/>
                </a:lnTo>
                <a:lnTo>
                  <a:pt x="1264845" y="74087"/>
                </a:lnTo>
                <a:lnTo>
                  <a:pt x="1309710" y="66017"/>
                </a:lnTo>
                <a:lnTo>
                  <a:pt x="1355407" y="63244"/>
                </a:lnTo>
                <a:lnTo>
                  <a:pt x="1401445" y="65915"/>
                </a:lnTo>
                <a:lnTo>
                  <a:pt x="1447337" y="74180"/>
                </a:lnTo>
                <a:lnTo>
                  <a:pt x="1492592" y="88186"/>
                </a:lnTo>
                <a:lnTo>
                  <a:pt x="1536722" y="108081"/>
                </a:lnTo>
                <a:lnTo>
                  <a:pt x="1583871" y="137418"/>
                </a:lnTo>
                <a:lnTo>
                  <a:pt x="1626257" y="173232"/>
                </a:lnTo>
                <a:lnTo>
                  <a:pt x="1650151" y="133358"/>
                </a:lnTo>
                <a:lnTo>
                  <a:pt x="1678931" y="98255"/>
                </a:lnTo>
                <a:lnTo>
                  <a:pt x="1711942" y="68139"/>
                </a:lnTo>
                <a:lnTo>
                  <a:pt x="1748528" y="43229"/>
                </a:lnTo>
                <a:lnTo>
                  <a:pt x="1788034" y="23743"/>
                </a:lnTo>
                <a:lnTo>
                  <a:pt x="1829804" y="9898"/>
                </a:lnTo>
                <a:lnTo>
                  <a:pt x="1873183" y="1911"/>
                </a:lnTo>
                <a:lnTo>
                  <a:pt x="1917515" y="0"/>
                </a:lnTo>
                <a:lnTo>
                  <a:pt x="1962145" y="4382"/>
                </a:lnTo>
                <a:lnTo>
                  <a:pt x="2006417" y="15275"/>
                </a:lnTo>
                <a:lnTo>
                  <a:pt x="2049675" y="32897"/>
                </a:lnTo>
                <a:lnTo>
                  <a:pt x="2109969" y="71759"/>
                </a:lnTo>
                <a:lnTo>
                  <a:pt x="2159784" y="123194"/>
                </a:lnTo>
                <a:lnTo>
                  <a:pt x="2193058" y="89296"/>
                </a:lnTo>
                <a:lnTo>
                  <a:pt x="2229748" y="60786"/>
                </a:lnTo>
                <a:lnTo>
                  <a:pt x="2269264" y="37714"/>
                </a:lnTo>
                <a:lnTo>
                  <a:pt x="2311018" y="20127"/>
                </a:lnTo>
                <a:lnTo>
                  <a:pt x="2354419" y="8075"/>
                </a:lnTo>
                <a:lnTo>
                  <a:pt x="2398878" y="1608"/>
                </a:lnTo>
                <a:lnTo>
                  <a:pt x="2443805" y="773"/>
                </a:lnTo>
                <a:lnTo>
                  <a:pt x="2488611" y="5621"/>
                </a:lnTo>
                <a:lnTo>
                  <a:pt x="2532706" y="16199"/>
                </a:lnTo>
                <a:lnTo>
                  <a:pt x="2575501" y="32557"/>
                </a:lnTo>
                <a:lnTo>
                  <a:pt x="2616405" y="54744"/>
                </a:lnTo>
                <a:lnTo>
                  <a:pt x="2654830" y="82808"/>
                </a:lnTo>
                <a:lnTo>
                  <a:pt x="2689673" y="116342"/>
                </a:lnTo>
                <a:lnTo>
                  <a:pt x="2719298" y="154050"/>
                </a:lnTo>
                <a:lnTo>
                  <a:pt x="2743363" y="195325"/>
                </a:lnTo>
                <a:lnTo>
                  <a:pt x="2761527" y="239557"/>
                </a:lnTo>
                <a:lnTo>
                  <a:pt x="2773448" y="286135"/>
                </a:lnTo>
                <a:lnTo>
                  <a:pt x="2819331" y="301649"/>
                </a:lnTo>
                <a:lnTo>
                  <a:pt x="2861970" y="322223"/>
                </a:lnTo>
                <a:lnTo>
                  <a:pt x="2901112" y="347416"/>
                </a:lnTo>
                <a:lnTo>
                  <a:pt x="2936501" y="376787"/>
                </a:lnTo>
                <a:lnTo>
                  <a:pt x="2967884" y="409896"/>
                </a:lnTo>
                <a:lnTo>
                  <a:pt x="2995006" y="446301"/>
                </a:lnTo>
                <a:lnTo>
                  <a:pt x="3017614" y="485562"/>
                </a:lnTo>
                <a:lnTo>
                  <a:pt x="3035453" y="527239"/>
                </a:lnTo>
                <a:lnTo>
                  <a:pt x="3048268" y="570889"/>
                </a:lnTo>
                <a:lnTo>
                  <a:pt x="3055806" y="616073"/>
                </a:lnTo>
                <a:lnTo>
                  <a:pt x="3057812" y="662349"/>
                </a:lnTo>
                <a:lnTo>
                  <a:pt x="3054032" y="709277"/>
                </a:lnTo>
                <a:lnTo>
                  <a:pt x="3044212" y="756416"/>
                </a:lnTo>
                <a:lnTo>
                  <a:pt x="3031657" y="794457"/>
                </a:lnTo>
                <a:lnTo>
                  <a:pt x="3026559" y="806835"/>
                </a:lnTo>
                <a:lnTo>
                  <a:pt x="3053526" y="845264"/>
                </a:lnTo>
                <a:lnTo>
                  <a:pt x="3076269" y="885323"/>
                </a:lnTo>
                <a:lnTo>
                  <a:pt x="3094828" y="926728"/>
                </a:lnTo>
                <a:lnTo>
                  <a:pt x="3109240" y="969193"/>
                </a:lnTo>
                <a:lnTo>
                  <a:pt x="3119543" y="1012432"/>
                </a:lnTo>
                <a:lnTo>
                  <a:pt x="3125775" y="1056160"/>
                </a:lnTo>
                <a:lnTo>
                  <a:pt x="3127974" y="1100090"/>
                </a:lnTo>
                <a:lnTo>
                  <a:pt x="3126178" y="1143938"/>
                </a:lnTo>
                <a:lnTo>
                  <a:pt x="3120425" y="1187418"/>
                </a:lnTo>
                <a:lnTo>
                  <a:pt x="3110754" y="1230244"/>
                </a:lnTo>
                <a:lnTo>
                  <a:pt x="3097201" y="1272130"/>
                </a:lnTo>
                <a:lnTo>
                  <a:pt x="3079806" y="1312791"/>
                </a:lnTo>
                <a:lnTo>
                  <a:pt x="3058606" y="1351942"/>
                </a:lnTo>
                <a:lnTo>
                  <a:pt x="3033639" y="1389295"/>
                </a:lnTo>
                <a:lnTo>
                  <a:pt x="3004943" y="1424567"/>
                </a:lnTo>
                <a:lnTo>
                  <a:pt x="2972556" y="1457470"/>
                </a:lnTo>
                <a:lnTo>
                  <a:pt x="2936516" y="1487721"/>
                </a:lnTo>
                <a:lnTo>
                  <a:pt x="2895035" y="1516060"/>
                </a:lnTo>
                <a:lnTo>
                  <a:pt x="2851006" y="1539942"/>
                </a:lnTo>
                <a:lnTo>
                  <a:pt x="2804806" y="1559214"/>
                </a:lnTo>
                <a:lnTo>
                  <a:pt x="2756815" y="1573726"/>
                </a:lnTo>
                <a:lnTo>
                  <a:pt x="2707408" y="1583326"/>
                </a:lnTo>
                <a:lnTo>
                  <a:pt x="2704192" y="1631626"/>
                </a:lnTo>
                <a:lnTo>
                  <a:pt x="2695569" y="1678246"/>
                </a:lnTo>
                <a:lnTo>
                  <a:pt x="2681856" y="1722877"/>
                </a:lnTo>
                <a:lnTo>
                  <a:pt x="2663370" y="1765210"/>
                </a:lnTo>
                <a:lnTo>
                  <a:pt x="2640428" y="1804938"/>
                </a:lnTo>
                <a:lnTo>
                  <a:pt x="2613346" y="1841752"/>
                </a:lnTo>
                <a:lnTo>
                  <a:pt x="2582440" y="1875344"/>
                </a:lnTo>
                <a:lnTo>
                  <a:pt x="2548028" y="1905404"/>
                </a:lnTo>
                <a:lnTo>
                  <a:pt x="2510426" y="1931626"/>
                </a:lnTo>
                <a:lnTo>
                  <a:pt x="2469950" y="1953699"/>
                </a:lnTo>
                <a:lnTo>
                  <a:pt x="2426917" y="1971317"/>
                </a:lnTo>
                <a:lnTo>
                  <a:pt x="2381643" y="1984170"/>
                </a:lnTo>
                <a:lnTo>
                  <a:pt x="2334446" y="1991950"/>
                </a:lnTo>
                <a:lnTo>
                  <a:pt x="2285641" y="1994349"/>
                </a:lnTo>
                <a:lnTo>
                  <a:pt x="2239590" y="1991465"/>
                </a:lnTo>
                <a:lnTo>
                  <a:pt x="2194356" y="1983622"/>
                </a:lnTo>
                <a:lnTo>
                  <a:pt x="2150329" y="1970936"/>
                </a:lnTo>
                <a:lnTo>
                  <a:pt x="2107898" y="1953522"/>
                </a:lnTo>
                <a:lnTo>
                  <a:pt x="2067455" y="1931497"/>
                </a:lnTo>
                <a:lnTo>
                  <a:pt x="2051695" y="1975590"/>
                </a:lnTo>
                <a:lnTo>
                  <a:pt x="2032151" y="2017232"/>
                </a:lnTo>
                <a:lnTo>
                  <a:pt x="2009078" y="2056287"/>
                </a:lnTo>
                <a:lnTo>
                  <a:pt x="1982732" y="2092618"/>
                </a:lnTo>
                <a:lnTo>
                  <a:pt x="1953369" y="2126091"/>
                </a:lnTo>
                <a:lnTo>
                  <a:pt x="1921243" y="2156569"/>
                </a:lnTo>
                <a:lnTo>
                  <a:pt x="1886611" y="2183917"/>
                </a:lnTo>
                <a:lnTo>
                  <a:pt x="1849727" y="2207999"/>
                </a:lnTo>
                <a:lnTo>
                  <a:pt x="1810848" y="2228680"/>
                </a:lnTo>
                <a:lnTo>
                  <a:pt x="1770228" y="2245823"/>
                </a:lnTo>
                <a:lnTo>
                  <a:pt x="1728124" y="2259293"/>
                </a:lnTo>
                <a:lnTo>
                  <a:pt x="1684789" y="2268954"/>
                </a:lnTo>
                <a:lnTo>
                  <a:pt x="1640481" y="2274670"/>
                </a:lnTo>
                <a:lnTo>
                  <a:pt x="1595455" y="2276306"/>
                </a:lnTo>
                <a:lnTo>
                  <a:pt x="1549965" y="2273727"/>
                </a:lnTo>
                <a:lnTo>
                  <a:pt x="1504267" y="2266795"/>
                </a:lnTo>
                <a:lnTo>
                  <a:pt x="1458617" y="2255376"/>
                </a:lnTo>
                <a:lnTo>
                  <a:pt x="1413193" y="2239236"/>
                </a:lnTo>
                <a:lnTo>
                  <a:pt x="1369852" y="2218858"/>
                </a:lnTo>
                <a:lnTo>
                  <a:pt x="1328875" y="2194447"/>
                </a:lnTo>
                <a:lnTo>
                  <a:pt x="1290542" y="2166208"/>
                </a:lnTo>
                <a:lnTo>
                  <a:pt x="1255132" y="2134347"/>
                </a:lnTo>
                <a:lnTo>
                  <a:pt x="1222926" y="2099069"/>
                </a:lnTo>
                <a:lnTo>
                  <a:pt x="1194203" y="2060579"/>
                </a:lnTo>
                <a:lnTo>
                  <a:pt x="1151858" y="2083518"/>
                </a:lnTo>
                <a:lnTo>
                  <a:pt x="1108434" y="2102475"/>
                </a:lnTo>
                <a:lnTo>
                  <a:pt x="1064161" y="2117507"/>
                </a:lnTo>
                <a:lnTo>
                  <a:pt x="1019269" y="2128671"/>
                </a:lnTo>
                <a:lnTo>
                  <a:pt x="973988" y="2136024"/>
                </a:lnTo>
                <a:lnTo>
                  <a:pt x="928549" y="2139624"/>
                </a:lnTo>
                <a:lnTo>
                  <a:pt x="883180" y="2139526"/>
                </a:lnTo>
                <a:lnTo>
                  <a:pt x="838113" y="2135789"/>
                </a:lnTo>
                <a:lnTo>
                  <a:pt x="793576" y="2128468"/>
                </a:lnTo>
                <a:lnTo>
                  <a:pt x="749801" y="2117622"/>
                </a:lnTo>
                <a:lnTo>
                  <a:pt x="707017" y="2103307"/>
                </a:lnTo>
                <a:lnTo>
                  <a:pt x="665453" y="2085579"/>
                </a:lnTo>
                <a:lnTo>
                  <a:pt x="625341" y="2064497"/>
                </a:lnTo>
                <a:lnTo>
                  <a:pt x="586909" y="2040117"/>
                </a:lnTo>
                <a:lnTo>
                  <a:pt x="550388" y="2012495"/>
                </a:lnTo>
                <a:lnTo>
                  <a:pt x="516008" y="1981690"/>
                </a:lnTo>
                <a:lnTo>
                  <a:pt x="483999" y="1947758"/>
                </a:lnTo>
                <a:lnTo>
                  <a:pt x="454590" y="1910755"/>
                </a:lnTo>
                <a:lnTo>
                  <a:pt x="428012" y="1870740"/>
                </a:lnTo>
                <a:lnTo>
                  <a:pt x="422170" y="1860745"/>
                </a:lnTo>
                <a:lnTo>
                  <a:pt x="375489" y="1862757"/>
                </a:lnTo>
                <a:lnTo>
                  <a:pt x="330155" y="1858131"/>
                </a:lnTo>
                <a:lnTo>
                  <a:pt x="286711" y="1847288"/>
                </a:lnTo>
                <a:lnTo>
                  <a:pt x="245697" y="1830652"/>
                </a:lnTo>
                <a:lnTo>
                  <a:pt x="207656" y="1808646"/>
                </a:lnTo>
                <a:lnTo>
                  <a:pt x="173129" y="1781691"/>
                </a:lnTo>
                <a:lnTo>
                  <a:pt x="142657" y="1750211"/>
                </a:lnTo>
                <a:lnTo>
                  <a:pt x="116783" y="1714629"/>
                </a:lnTo>
                <a:lnTo>
                  <a:pt x="96047" y="1675366"/>
                </a:lnTo>
                <a:lnTo>
                  <a:pt x="80992" y="1632846"/>
                </a:lnTo>
                <a:lnTo>
                  <a:pt x="72158" y="1587492"/>
                </a:lnTo>
                <a:lnTo>
                  <a:pt x="70153" y="1542030"/>
                </a:lnTo>
                <a:lnTo>
                  <a:pt x="74783" y="1497231"/>
                </a:lnTo>
                <a:lnTo>
                  <a:pt x="85827" y="1453769"/>
                </a:lnTo>
                <a:lnTo>
                  <a:pt x="103062" y="1412318"/>
                </a:lnTo>
                <a:lnTo>
                  <a:pt x="126266" y="1373555"/>
                </a:lnTo>
                <a:lnTo>
                  <a:pt x="155216" y="1338153"/>
                </a:lnTo>
                <a:lnTo>
                  <a:pt x="116843" y="1311840"/>
                </a:lnTo>
                <a:lnTo>
                  <a:pt x="83580" y="1281012"/>
                </a:lnTo>
                <a:lnTo>
                  <a:pt x="55602" y="1246330"/>
                </a:lnTo>
                <a:lnTo>
                  <a:pt x="33081" y="1208458"/>
                </a:lnTo>
                <a:lnTo>
                  <a:pt x="16192" y="1168058"/>
                </a:lnTo>
                <a:lnTo>
                  <a:pt x="5107" y="1125794"/>
                </a:lnTo>
                <a:lnTo>
                  <a:pt x="0" y="1082328"/>
                </a:lnTo>
                <a:lnTo>
                  <a:pt x="1044" y="1038323"/>
                </a:lnTo>
                <a:lnTo>
                  <a:pt x="8414" y="994443"/>
                </a:lnTo>
                <a:lnTo>
                  <a:pt x="22282" y="951349"/>
                </a:lnTo>
                <a:lnTo>
                  <a:pt x="42821" y="909705"/>
                </a:lnTo>
                <a:lnTo>
                  <a:pt x="71153" y="869167"/>
                </a:lnTo>
                <a:lnTo>
                  <a:pt x="105094" y="833981"/>
                </a:lnTo>
                <a:lnTo>
                  <a:pt x="143882" y="804629"/>
                </a:lnTo>
                <a:lnTo>
                  <a:pt x="186755" y="781595"/>
                </a:lnTo>
                <a:lnTo>
                  <a:pt x="232951" y="765363"/>
                </a:lnTo>
                <a:lnTo>
                  <a:pt x="281708" y="756416"/>
                </a:lnTo>
                <a:lnTo>
                  <a:pt x="284375" y="749431"/>
                </a:lnTo>
                <a:close/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082290" y="4992980"/>
            <a:ext cx="183515" cy="42545"/>
          </a:xfrm>
          <a:custGeom>
            <a:avLst/>
            <a:gdLst/>
            <a:ahLst/>
            <a:cxnLst/>
            <a:rect l="l" t="t" r="r" b="b"/>
            <a:pathLst>
              <a:path w="183514" h="42545">
                <a:moveTo>
                  <a:pt x="183134" y="41986"/>
                </a:moveTo>
                <a:lnTo>
                  <a:pt x="135356" y="42057"/>
                </a:lnTo>
                <a:lnTo>
                  <a:pt x="88376" y="34961"/>
                </a:lnTo>
                <a:lnTo>
                  <a:pt x="42991" y="20881"/>
                </a:ln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346959" y="5494350"/>
            <a:ext cx="80645" cy="20320"/>
          </a:xfrm>
          <a:custGeom>
            <a:avLst/>
            <a:gdLst/>
            <a:ahLst/>
            <a:cxnLst/>
            <a:rect l="l" t="t" r="r" b="b"/>
            <a:pathLst>
              <a:path w="80645" h="20320">
                <a:moveTo>
                  <a:pt x="80137" y="0"/>
                </a:moveTo>
                <a:lnTo>
                  <a:pt x="60650" y="6971"/>
                </a:lnTo>
                <a:lnTo>
                  <a:pt x="40735" y="12655"/>
                </a:lnTo>
                <a:lnTo>
                  <a:pt x="20486" y="17034"/>
                </a:lnTo>
                <a:lnTo>
                  <a:pt x="0" y="20091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069460" y="5623446"/>
            <a:ext cx="48260" cy="92075"/>
          </a:xfrm>
          <a:custGeom>
            <a:avLst/>
            <a:gdLst/>
            <a:ahLst/>
            <a:cxnLst/>
            <a:rect l="l" t="t" r="r" b="b"/>
            <a:pathLst>
              <a:path w="48260" h="92075">
                <a:moveTo>
                  <a:pt x="48260" y="91655"/>
                </a:moveTo>
                <a:lnTo>
                  <a:pt x="34379" y="69730"/>
                </a:lnTo>
                <a:lnTo>
                  <a:pt x="21701" y="47113"/>
                </a:lnTo>
                <a:lnTo>
                  <a:pt x="10237" y="23854"/>
                </a:ln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991609" y="5486566"/>
            <a:ext cx="19685" cy="100965"/>
          </a:xfrm>
          <a:custGeom>
            <a:avLst/>
            <a:gdLst/>
            <a:ahLst/>
            <a:cxnLst/>
            <a:rect l="l" t="t" r="r" b="b"/>
            <a:pathLst>
              <a:path w="19685" h="100964">
                <a:moveTo>
                  <a:pt x="19176" y="0"/>
                </a:moveTo>
                <a:lnTo>
                  <a:pt x="16394" y="25492"/>
                </a:lnTo>
                <a:lnTo>
                  <a:pt x="12255" y="50784"/>
                </a:lnTo>
                <a:lnTo>
                  <a:pt x="6782" y="75823"/>
                </a:lnTo>
                <a:lnTo>
                  <a:pt x="0" y="100558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394326" y="4865204"/>
            <a:ext cx="235585" cy="375920"/>
          </a:xfrm>
          <a:custGeom>
            <a:avLst/>
            <a:gdLst/>
            <a:ahLst/>
            <a:cxnLst/>
            <a:rect l="l" t="t" r="r" b="b"/>
            <a:pathLst>
              <a:path w="235585" h="375920">
                <a:moveTo>
                  <a:pt x="0" y="0"/>
                </a:moveTo>
                <a:lnTo>
                  <a:pt x="41828" y="23206"/>
                </a:lnTo>
                <a:lnTo>
                  <a:pt x="80214" y="50612"/>
                </a:lnTo>
                <a:lnTo>
                  <a:pt x="114920" y="81841"/>
                </a:lnTo>
                <a:lnTo>
                  <a:pt x="145712" y="116516"/>
                </a:lnTo>
                <a:lnTo>
                  <a:pt x="172354" y="154260"/>
                </a:lnTo>
                <a:lnTo>
                  <a:pt x="194611" y="194697"/>
                </a:lnTo>
                <a:lnTo>
                  <a:pt x="212247" y="237451"/>
                </a:lnTo>
                <a:lnTo>
                  <a:pt x="225027" y="282144"/>
                </a:lnTo>
                <a:lnTo>
                  <a:pt x="232715" y="328400"/>
                </a:lnTo>
                <a:lnTo>
                  <a:pt x="235076" y="375843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844160" y="4464939"/>
            <a:ext cx="104775" cy="140970"/>
          </a:xfrm>
          <a:custGeom>
            <a:avLst/>
            <a:gdLst/>
            <a:ahLst/>
            <a:cxnLst/>
            <a:rect l="l" t="t" r="r" b="b"/>
            <a:pathLst>
              <a:path w="104775" h="140970">
                <a:moveTo>
                  <a:pt x="104775" y="0"/>
                </a:moveTo>
                <a:lnTo>
                  <a:pt x="84885" y="39562"/>
                </a:lnTo>
                <a:lnTo>
                  <a:pt x="60626" y="76469"/>
                </a:lnTo>
                <a:lnTo>
                  <a:pt x="32248" y="110353"/>
                </a:lnTo>
                <a:lnTo>
                  <a:pt x="0" y="140843"/>
                </a:lnTo>
              </a:path>
            </a:pathLst>
          </a:custGeom>
          <a:ln w="50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5697602" y="3941953"/>
            <a:ext cx="5715" cy="66675"/>
          </a:xfrm>
          <a:custGeom>
            <a:avLst/>
            <a:gdLst/>
            <a:ahLst/>
            <a:cxnLst/>
            <a:rect l="l" t="t" r="r" b="b"/>
            <a:pathLst>
              <a:path w="5714" h="66675">
                <a:moveTo>
                  <a:pt x="0" y="0"/>
                </a:moveTo>
                <a:lnTo>
                  <a:pt x="2623" y="16541"/>
                </a:lnTo>
                <a:lnTo>
                  <a:pt x="4413" y="33178"/>
                </a:lnTo>
                <a:lnTo>
                  <a:pt x="5393" y="49863"/>
                </a:lnTo>
                <a:lnTo>
                  <a:pt x="5587" y="66548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028947" y="3779520"/>
            <a:ext cx="53975" cy="85090"/>
          </a:xfrm>
          <a:custGeom>
            <a:avLst/>
            <a:gdLst/>
            <a:ahLst/>
            <a:cxnLst/>
            <a:rect l="l" t="t" r="r" b="b"/>
            <a:pathLst>
              <a:path w="53975" h="85089">
                <a:moveTo>
                  <a:pt x="0" y="84836"/>
                </a:moveTo>
                <a:lnTo>
                  <a:pt x="11090" y="62204"/>
                </a:lnTo>
                <a:lnTo>
                  <a:pt x="23764" y="40465"/>
                </a:lnTo>
                <a:lnTo>
                  <a:pt x="37986" y="19702"/>
                </a:lnTo>
                <a:lnTo>
                  <a:pt x="5372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527296" y="3831589"/>
            <a:ext cx="26034" cy="73660"/>
          </a:xfrm>
          <a:custGeom>
            <a:avLst/>
            <a:gdLst/>
            <a:ahLst/>
            <a:cxnLst/>
            <a:rect l="l" t="t" r="r" b="b"/>
            <a:pathLst>
              <a:path w="26035" h="73660">
                <a:moveTo>
                  <a:pt x="0" y="73152"/>
                </a:moveTo>
                <a:lnTo>
                  <a:pt x="4782" y="54328"/>
                </a:lnTo>
                <a:lnTo>
                  <a:pt x="10731" y="35813"/>
                </a:lnTo>
                <a:lnTo>
                  <a:pt x="17823" y="17680"/>
                </a:lnTo>
                <a:lnTo>
                  <a:pt x="26034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3938523" y="3929633"/>
            <a:ext cx="93980" cy="71120"/>
          </a:xfrm>
          <a:custGeom>
            <a:avLst/>
            <a:gdLst/>
            <a:ahLst/>
            <a:cxnLst/>
            <a:rect l="l" t="t" r="r" b="b"/>
            <a:pathLst>
              <a:path w="93979" h="71119">
                <a:moveTo>
                  <a:pt x="0" y="0"/>
                </a:moveTo>
                <a:lnTo>
                  <a:pt x="25114" y="15611"/>
                </a:lnTo>
                <a:lnTo>
                  <a:pt x="49180" y="32686"/>
                </a:lnTo>
                <a:lnTo>
                  <a:pt x="72151" y="51167"/>
                </a:lnTo>
                <a:lnTo>
                  <a:pt x="93979" y="70993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3208147" y="4413122"/>
            <a:ext cx="16510" cy="74930"/>
          </a:xfrm>
          <a:custGeom>
            <a:avLst/>
            <a:gdLst/>
            <a:ahLst/>
            <a:cxnLst/>
            <a:rect l="l" t="t" r="r" b="b"/>
            <a:pathLst>
              <a:path w="16510" h="74929">
                <a:moveTo>
                  <a:pt x="16382" y="74675"/>
                </a:moveTo>
                <a:lnTo>
                  <a:pt x="11144" y="56274"/>
                </a:lnTo>
                <a:lnTo>
                  <a:pt x="6667" y="37671"/>
                </a:lnTo>
                <a:lnTo>
                  <a:pt x="2952" y="18901"/>
                </a:ln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96595" y="2031112"/>
            <a:ext cx="1003300" cy="58991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 fontAlgn="auto">
              <a:lnSpc>
                <a:spcPts val="2039"/>
              </a:lnSpc>
              <a:spcBef>
                <a:spcPts val="470"/>
              </a:spcBef>
              <a:spcAft>
                <a:spcPts val="0"/>
              </a:spcAft>
            </a:pP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attacker  ne</a:t>
            </a:r>
            <a:r>
              <a:rPr b="1" spc="-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</a:t>
            </a:r>
            <a:r>
              <a:rPr b="1" spc="3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w</a:t>
            </a: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ork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0" y="1948687"/>
            <a:ext cx="2621280" cy="4052570"/>
          </a:xfrm>
          <a:custGeom>
            <a:avLst/>
            <a:gdLst/>
            <a:ahLst/>
            <a:cxnLst/>
            <a:rect l="l" t="t" r="r" b="b"/>
            <a:pathLst>
              <a:path w="2621280" h="4052570">
                <a:moveTo>
                  <a:pt x="0" y="4052062"/>
                </a:moveTo>
                <a:lnTo>
                  <a:pt x="2621280" y="4052062"/>
                </a:lnTo>
                <a:lnTo>
                  <a:pt x="2621280" y="0"/>
                </a:lnTo>
                <a:lnTo>
                  <a:pt x="0" y="0"/>
                </a:lnTo>
                <a:lnTo>
                  <a:pt x="0" y="4052062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6545580" y="3267143"/>
            <a:ext cx="2598420" cy="2733675"/>
          </a:xfrm>
          <a:custGeom>
            <a:avLst/>
            <a:gdLst/>
            <a:ahLst/>
            <a:cxnLst/>
            <a:rect l="l" t="t" r="r" b="b"/>
            <a:pathLst>
              <a:path w="2598420" h="2733675">
                <a:moveTo>
                  <a:pt x="2598420" y="0"/>
                </a:moveTo>
                <a:lnTo>
                  <a:pt x="0" y="0"/>
                </a:lnTo>
                <a:lnTo>
                  <a:pt x="0" y="2733605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3811271" y="2484373"/>
            <a:ext cx="2933065" cy="2828290"/>
          </a:xfrm>
          <a:custGeom>
            <a:avLst/>
            <a:gdLst/>
            <a:ahLst/>
            <a:cxnLst/>
            <a:rect l="l" t="t" r="r" b="b"/>
            <a:pathLst>
              <a:path w="2933065" h="2828290">
                <a:moveTo>
                  <a:pt x="2834389" y="2766567"/>
                </a:moveTo>
                <a:lnTo>
                  <a:pt x="2783585" y="2795181"/>
                </a:lnTo>
                <a:lnTo>
                  <a:pt x="2778339" y="2799708"/>
                </a:lnTo>
                <a:lnTo>
                  <a:pt x="2775330" y="2805691"/>
                </a:lnTo>
                <a:lnTo>
                  <a:pt x="2774799" y="2812363"/>
                </a:lnTo>
                <a:lnTo>
                  <a:pt x="2776981" y="2818955"/>
                </a:lnTo>
                <a:lnTo>
                  <a:pt x="2781496" y="2824208"/>
                </a:lnTo>
                <a:lnTo>
                  <a:pt x="2787475" y="2827212"/>
                </a:lnTo>
                <a:lnTo>
                  <a:pt x="2794144" y="2827751"/>
                </a:lnTo>
                <a:lnTo>
                  <a:pt x="2800730" y="2825610"/>
                </a:lnTo>
                <a:lnTo>
                  <a:pt x="2902477" y="2768346"/>
                </a:lnTo>
                <a:lnTo>
                  <a:pt x="2897631" y="2768346"/>
                </a:lnTo>
                <a:lnTo>
                  <a:pt x="2863341" y="2767825"/>
                </a:lnTo>
                <a:lnTo>
                  <a:pt x="2834389" y="2766567"/>
                </a:lnTo>
                <a:close/>
              </a:path>
              <a:path w="2933065" h="2828290">
                <a:moveTo>
                  <a:pt x="2863196" y="2750343"/>
                </a:moveTo>
                <a:lnTo>
                  <a:pt x="2834389" y="2766567"/>
                </a:lnTo>
                <a:lnTo>
                  <a:pt x="2863341" y="2767825"/>
                </a:lnTo>
                <a:lnTo>
                  <a:pt x="2897631" y="2768346"/>
                </a:lnTo>
                <a:lnTo>
                  <a:pt x="2897668" y="2765844"/>
                </a:lnTo>
                <a:lnTo>
                  <a:pt x="2888869" y="2765844"/>
                </a:lnTo>
                <a:lnTo>
                  <a:pt x="2863196" y="2750343"/>
                </a:lnTo>
                <a:close/>
              </a:path>
              <a:path w="2933065" h="2828290">
                <a:moveTo>
                  <a:pt x="2796500" y="2670886"/>
                </a:moveTo>
                <a:lnTo>
                  <a:pt x="2789840" y="2671219"/>
                </a:lnTo>
                <a:lnTo>
                  <a:pt x="2783800" y="2674033"/>
                </a:lnTo>
                <a:lnTo>
                  <a:pt x="2779140" y="2679141"/>
                </a:lnTo>
                <a:lnTo>
                  <a:pt x="2776749" y="2685668"/>
                </a:lnTo>
                <a:lnTo>
                  <a:pt x="2777061" y="2692353"/>
                </a:lnTo>
                <a:lnTo>
                  <a:pt x="2832005" y="2731510"/>
                </a:lnTo>
                <a:lnTo>
                  <a:pt x="2898139" y="2733433"/>
                </a:lnTo>
                <a:lnTo>
                  <a:pt x="2897631" y="2768346"/>
                </a:lnTo>
                <a:lnTo>
                  <a:pt x="2902477" y="2768346"/>
                </a:lnTo>
                <a:lnTo>
                  <a:pt x="2932556" y="2751416"/>
                </a:lnTo>
                <a:lnTo>
                  <a:pt x="2803016" y="2673223"/>
                </a:lnTo>
                <a:lnTo>
                  <a:pt x="2796500" y="2670886"/>
                </a:lnTo>
                <a:close/>
              </a:path>
              <a:path w="2933065" h="2828290">
                <a:moveTo>
                  <a:pt x="34925" y="0"/>
                </a:moveTo>
                <a:lnTo>
                  <a:pt x="0" y="508"/>
                </a:lnTo>
                <a:lnTo>
                  <a:pt x="1142" y="65024"/>
                </a:lnTo>
                <a:lnTo>
                  <a:pt x="4190" y="129921"/>
                </a:lnTo>
                <a:lnTo>
                  <a:pt x="9525" y="194945"/>
                </a:lnTo>
                <a:lnTo>
                  <a:pt x="16890" y="259714"/>
                </a:lnTo>
                <a:lnTo>
                  <a:pt x="26162" y="324484"/>
                </a:lnTo>
                <a:lnTo>
                  <a:pt x="37591" y="389000"/>
                </a:lnTo>
                <a:lnTo>
                  <a:pt x="50800" y="453263"/>
                </a:lnTo>
                <a:lnTo>
                  <a:pt x="65912" y="517398"/>
                </a:lnTo>
                <a:lnTo>
                  <a:pt x="83057" y="581278"/>
                </a:lnTo>
                <a:lnTo>
                  <a:pt x="101853" y="644778"/>
                </a:lnTo>
                <a:lnTo>
                  <a:pt x="122681" y="707898"/>
                </a:lnTo>
                <a:lnTo>
                  <a:pt x="145160" y="770763"/>
                </a:lnTo>
                <a:lnTo>
                  <a:pt x="169417" y="833246"/>
                </a:lnTo>
                <a:lnTo>
                  <a:pt x="195325" y="895223"/>
                </a:lnTo>
                <a:lnTo>
                  <a:pt x="223012" y="956944"/>
                </a:lnTo>
                <a:lnTo>
                  <a:pt x="252221" y="1018032"/>
                </a:lnTo>
                <a:lnTo>
                  <a:pt x="283082" y="1078611"/>
                </a:lnTo>
                <a:lnTo>
                  <a:pt x="315594" y="1138555"/>
                </a:lnTo>
                <a:lnTo>
                  <a:pt x="349630" y="1198118"/>
                </a:lnTo>
                <a:lnTo>
                  <a:pt x="385063" y="1256919"/>
                </a:lnTo>
                <a:lnTo>
                  <a:pt x="460375" y="1372489"/>
                </a:lnTo>
                <a:lnTo>
                  <a:pt x="541401" y="1485392"/>
                </a:lnTo>
                <a:lnTo>
                  <a:pt x="627633" y="1595246"/>
                </a:lnTo>
                <a:lnTo>
                  <a:pt x="719074" y="1701927"/>
                </a:lnTo>
                <a:lnTo>
                  <a:pt x="815466" y="1804924"/>
                </a:lnTo>
                <a:lnTo>
                  <a:pt x="916177" y="1904111"/>
                </a:lnTo>
                <a:lnTo>
                  <a:pt x="1021206" y="1999361"/>
                </a:lnTo>
                <a:lnTo>
                  <a:pt x="1130427" y="2090165"/>
                </a:lnTo>
                <a:lnTo>
                  <a:pt x="1243202" y="2176399"/>
                </a:lnTo>
                <a:lnTo>
                  <a:pt x="1359662" y="2257945"/>
                </a:lnTo>
                <a:lnTo>
                  <a:pt x="1479168" y="2334374"/>
                </a:lnTo>
                <a:lnTo>
                  <a:pt x="1601724" y="2405532"/>
                </a:lnTo>
                <a:lnTo>
                  <a:pt x="1727072" y="2471051"/>
                </a:lnTo>
                <a:lnTo>
                  <a:pt x="1854707" y="2530830"/>
                </a:lnTo>
                <a:lnTo>
                  <a:pt x="1919604" y="2558503"/>
                </a:lnTo>
                <a:lnTo>
                  <a:pt x="1984755" y="2584564"/>
                </a:lnTo>
                <a:lnTo>
                  <a:pt x="2050414" y="2608999"/>
                </a:lnTo>
                <a:lnTo>
                  <a:pt x="2116454" y="2631909"/>
                </a:lnTo>
                <a:lnTo>
                  <a:pt x="2183003" y="2653093"/>
                </a:lnTo>
                <a:lnTo>
                  <a:pt x="2249931" y="2672651"/>
                </a:lnTo>
                <a:lnTo>
                  <a:pt x="2317115" y="2690482"/>
                </a:lnTo>
                <a:lnTo>
                  <a:pt x="2384679" y="2706585"/>
                </a:lnTo>
                <a:lnTo>
                  <a:pt x="2452496" y="2720975"/>
                </a:lnTo>
                <a:lnTo>
                  <a:pt x="2520568" y="2733446"/>
                </a:lnTo>
                <a:lnTo>
                  <a:pt x="2588894" y="2744101"/>
                </a:lnTo>
                <a:lnTo>
                  <a:pt x="2657347" y="2752928"/>
                </a:lnTo>
                <a:lnTo>
                  <a:pt x="2725928" y="2759837"/>
                </a:lnTo>
                <a:lnTo>
                  <a:pt x="2794634" y="2764840"/>
                </a:lnTo>
                <a:lnTo>
                  <a:pt x="2834389" y="2766567"/>
                </a:lnTo>
                <a:lnTo>
                  <a:pt x="2863196" y="2750343"/>
                </a:lnTo>
                <a:lnTo>
                  <a:pt x="2832005" y="2731510"/>
                </a:lnTo>
                <a:lnTo>
                  <a:pt x="2797048" y="2730004"/>
                </a:lnTo>
                <a:lnTo>
                  <a:pt x="2729356" y="2725089"/>
                </a:lnTo>
                <a:lnTo>
                  <a:pt x="2661792" y="2718295"/>
                </a:lnTo>
                <a:lnTo>
                  <a:pt x="2594229" y="2709595"/>
                </a:lnTo>
                <a:lnTo>
                  <a:pt x="2526918" y="2699092"/>
                </a:lnTo>
                <a:lnTo>
                  <a:pt x="2459735" y="2686812"/>
                </a:lnTo>
                <a:lnTo>
                  <a:pt x="2392806" y="2672613"/>
                </a:lnTo>
                <a:lnTo>
                  <a:pt x="2326131" y="2656725"/>
                </a:lnTo>
                <a:lnTo>
                  <a:pt x="2259710" y="2639123"/>
                </a:lnTo>
                <a:lnTo>
                  <a:pt x="2193670" y="2619819"/>
                </a:lnTo>
                <a:lnTo>
                  <a:pt x="2127884" y="2598902"/>
                </a:lnTo>
                <a:lnTo>
                  <a:pt x="2062606" y="2576271"/>
                </a:lnTo>
                <a:lnTo>
                  <a:pt x="1997709" y="2552128"/>
                </a:lnTo>
                <a:lnTo>
                  <a:pt x="1933193" y="2526385"/>
                </a:lnTo>
                <a:lnTo>
                  <a:pt x="1869566" y="2499194"/>
                </a:lnTo>
                <a:lnTo>
                  <a:pt x="1743202" y="2440101"/>
                </a:lnTo>
                <a:lnTo>
                  <a:pt x="1619377" y="2375319"/>
                </a:lnTo>
                <a:lnTo>
                  <a:pt x="1498091" y="2304935"/>
                </a:lnTo>
                <a:lnTo>
                  <a:pt x="1379727" y="2229358"/>
                </a:lnTo>
                <a:lnTo>
                  <a:pt x="1264412" y="2148713"/>
                </a:lnTo>
                <a:lnTo>
                  <a:pt x="1152652" y="2063369"/>
                </a:lnTo>
                <a:lnTo>
                  <a:pt x="1044701" y="1973452"/>
                </a:lnTo>
                <a:lnTo>
                  <a:pt x="940688" y="1879219"/>
                </a:lnTo>
                <a:lnTo>
                  <a:pt x="840866" y="1781048"/>
                </a:lnTo>
                <a:lnTo>
                  <a:pt x="745616" y="1679194"/>
                </a:lnTo>
                <a:lnTo>
                  <a:pt x="655065" y="1573783"/>
                </a:lnTo>
                <a:lnTo>
                  <a:pt x="569721" y="1465071"/>
                </a:lnTo>
                <a:lnTo>
                  <a:pt x="489584" y="1353439"/>
                </a:lnTo>
                <a:lnTo>
                  <a:pt x="415035" y="1238884"/>
                </a:lnTo>
                <a:lnTo>
                  <a:pt x="379983" y="1180719"/>
                </a:lnTo>
                <a:lnTo>
                  <a:pt x="346328" y="1121918"/>
                </a:lnTo>
                <a:lnTo>
                  <a:pt x="314197" y="1062736"/>
                </a:lnTo>
                <a:lnTo>
                  <a:pt x="283717" y="1002919"/>
                </a:lnTo>
                <a:lnTo>
                  <a:pt x="254888" y="942594"/>
                </a:lnTo>
                <a:lnTo>
                  <a:pt x="227583" y="881761"/>
                </a:lnTo>
                <a:lnTo>
                  <a:pt x="201929" y="820674"/>
                </a:lnTo>
                <a:lnTo>
                  <a:pt x="178053" y="758951"/>
                </a:lnTo>
                <a:lnTo>
                  <a:pt x="155828" y="697102"/>
                </a:lnTo>
                <a:lnTo>
                  <a:pt x="135381" y="634873"/>
                </a:lnTo>
                <a:lnTo>
                  <a:pt x="116712" y="572262"/>
                </a:lnTo>
                <a:lnTo>
                  <a:pt x="99949" y="509396"/>
                </a:lnTo>
                <a:lnTo>
                  <a:pt x="84962" y="446277"/>
                </a:lnTo>
                <a:lnTo>
                  <a:pt x="71881" y="382905"/>
                </a:lnTo>
                <a:lnTo>
                  <a:pt x="60832" y="319531"/>
                </a:lnTo>
                <a:lnTo>
                  <a:pt x="51562" y="255777"/>
                </a:lnTo>
                <a:lnTo>
                  <a:pt x="44322" y="192024"/>
                </a:lnTo>
                <a:lnTo>
                  <a:pt x="39115" y="128270"/>
                </a:lnTo>
                <a:lnTo>
                  <a:pt x="35940" y="64388"/>
                </a:lnTo>
                <a:lnTo>
                  <a:pt x="34925" y="0"/>
                </a:lnTo>
                <a:close/>
              </a:path>
              <a:path w="2933065" h="2828290">
                <a:moveTo>
                  <a:pt x="2889250" y="2735668"/>
                </a:moveTo>
                <a:lnTo>
                  <a:pt x="2863196" y="2750343"/>
                </a:lnTo>
                <a:lnTo>
                  <a:pt x="2888869" y="2765844"/>
                </a:lnTo>
                <a:lnTo>
                  <a:pt x="2889250" y="2735668"/>
                </a:lnTo>
                <a:close/>
              </a:path>
              <a:path w="2933065" h="2828290">
                <a:moveTo>
                  <a:pt x="2898107" y="2735668"/>
                </a:moveTo>
                <a:lnTo>
                  <a:pt x="2889250" y="2735668"/>
                </a:lnTo>
                <a:lnTo>
                  <a:pt x="2888869" y="2765844"/>
                </a:lnTo>
                <a:lnTo>
                  <a:pt x="2897668" y="2765844"/>
                </a:lnTo>
                <a:lnTo>
                  <a:pt x="2898107" y="2735668"/>
                </a:lnTo>
                <a:close/>
              </a:path>
              <a:path w="2933065" h="2828290">
                <a:moveTo>
                  <a:pt x="2832005" y="2731510"/>
                </a:moveTo>
                <a:lnTo>
                  <a:pt x="2863196" y="2750343"/>
                </a:lnTo>
                <a:lnTo>
                  <a:pt x="2889250" y="2735668"/>
                </a:lnTo>
                <a:lnTo>
                  <a:pt x="2898107" y="2735668"/>
                </a:lnTo>
                <a:lnTo>
                  <a:pt x="2898139" y="2733433"/>
                </a:lnTo>
                <a:lnTo>
                  <a:pt x="2864865" y="2732925"/>
                </a:lnTo>
                <a:lnTo>
                  <a:pt x="2832005" y="27315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967353" y="2491104"/>
            <a:ext cx="13182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12</a:t>
            </a:r>
            <a:r>
              <a:rPr sz="1800" b="1" spc="-8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Monkeys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6" name="object 5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dirty="0">
                <a:ea typeface="+mn-ea"/>
              </a:rPr>
              <a:pPr marL="25400" fontAlgn="auto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</a:pPr>
              <a:t>89</a:t>
            </a:fld>
            <a:endParaRPr dirty="0">
              <a:ea typeface="+mn-ea"/>
            </a:endParaRPr>
          </a:p>
        </p:txBody>
      </p:sp>
      <p:sp>
        <p:nvSpPr>
          <p:cNvPr id="55" name="object 55"/>
          <p:cNvSpPr txBox="1">
            <a:spLocks noGrp="1"/>
          </p:cNvSpPr>
          <p:nvPr>
            <p:ph type="title"/>
          </p:nvPr>
        </p:nvSpPr>
        <p:spPr>
          <a:xfrm>
            <a:off x="-22" y="857251"/>
            <a:ext cx="9144045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1440">
              <a:spcBef>
                <a:spcPts val="105"/>
              </a:spcBef>
            </a:pPr>
            <a:r>
              <a:rPr spc="-5" dirty="0"/>
              <a:t>Attack</a:t>
            </a:r>
            <a:r>
              <a:rPr spc="-10" dirty="0"/>
              <a:t> </a:t>
            </a:r>
            <a:r>
              <a:rPr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262824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3540" y="817157"/>
            <a:ext cx="1424940" cy="4210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6870" marR="0" lvl="0" indent="-344170" algn="l" defTabSz="914400" rtl="0" eaLnBrk="1" fontAlgn="base" latinLnBrk="0" hangingPunct="1">
              <a:lnSpc>
                <a:spcPct val="100000"/>
              </a:lnSpc>
              <a:spcBef>
                <a:spcPts val="90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356870" algn="l"/>
                <a:tab pos="357505" algn="l"/>
              </a:tabLst>
              <a:defRPr/>
            </a:pPr>
            <a:r>
              <a:rPr kumimoji="0" sz="2600" b="0" i="0" u="heavy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ea typeface="宋体" charset="0"/>
                <a:cs typeface="Calibri"/>
              </a:rPr>
              <a:t>Passive</a:t>
            </a:r>
            <a:r>
              <a:rPr kumimoji="0" sz="2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:</a:t>
            </a:r>
            <a:endParaRPr kumimoji="0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41044" y="1216557"/>
            <a:ext cx="4400550" cy="79819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299085" marR="0" lvl="0" indent="-286385" algn="l" defTabSz="914400" rtl="0" eaLnBrk="1" fontAlgn="base" latinLnBrk="0" hangingPunct="1">
              <a:lnSpc>
                <a:spcPct val="100000"/>
              </a:lnSpc>
              <a:spcBef>
                <a:spcPts val="390"/>
              </a:spcBef>
              <a:spcAft>
                <a:spcPct val="0"/>
              </a:spcAft>
              <a:buClrTx/>
              <a:buSzTx/>
              <a:buFont typeface="Courier New"/>
              <a:buChar char="o"/>
              <a:tabLst>
                <a:tab pos="299720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Timing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698500" marR="0" lvl="1" indent="-229235" algn="l" defTabSz="914400" rtl="0" eaLnBrk="1" fontAlgn="base" latinLnBrk="0" hangingPunct="1">
              <a:lnSpc>
                <a:spcPct val="100000"/>
              </a:lnSpc>
              <a:spcBef>
                <a:spcPts val="270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698500" algn="l"/>
                <a:tab pos="699135" algn="l"/>
              </a:tabLst>
              <a:defRPr/>
            </a:pP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Overall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or “local”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execution</a:t>
            </a:r>
            <a:r>
              <a:rPr kumimoji="0" sz="2200" b="0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time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3540" y="2390947"/>
            <a:ext cx="5534660" cy="354330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756285" marR="0" lvl="0" indent="-286385" algn="l" defTabSz="914400" rtl="0" eaLnBrk="1" fontAlgn="base" latinLnBrk="0" hangingPunct="1">
              <a:lnSpc>
                <a:spcPct val="100000"/>
              </a:lnSpc>
              <a:spcBef>
                <a:spcPts val="385"/>
              </a:spcBef>
              <a:spcAft>
                <a:spcPct val="0"/>
              </a:spcAft>
              <a:buClrTx/>
              <a:buSzTx/>
              <a:buFont typeface="Courier New"/>
              <a:buChar char="o"/>
              <a:tabLst>
                <a:tab pos="756920" algn="l"/>
              </a:tabLst>
              <a:defRPr/>
            </a:pPr>
            <a:r>
              <a:rPr kumimoji="0" sz="24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Power,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Electromagnetic (EM)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radiation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1156335" marR="0" lvl="1" indent="-229235" algn="l" defTabSz="914400" rtl="0" eaLnBrk="1" fontAlgn="base" latinLnBrk="0" hangingPunct="1">
              <a:lnSpc>
                <a:spcPct val="100000"/>
              </a:lnSpc>
              <a:spcBef>
                <a:spcPts val="270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1155700" algn="l"/>
                <a:tab pos="1156335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Predominant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CMOS</a:t>
            </a:r>
            <a:r>
              <a:rPr kumimoji="0" sz="22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technology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1156335" marR="0" lvl="1" indent="-229235" algn="l" defTabSz="914400" rtl="0" eaLnBrk="1" fontAlgn="base" latinLnBrk="0" hangingPunct="1">
              <a:lnSpc>
                <a:spcPct val="100000"/>
              </a:lnSpc>
              <a:spcBef>
                <a:spcPts val="270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1155700" algn="l"/>
                <a:tab pos="1156335" algn="l"/>
              </a:tabLst>
              <a:defRPr/>
            </a:pP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Dynamic power</a:t>
            </a:r>
            <a:r>
              <a:rPr kumimoji="0" sz="22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consumption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1156335" marR="0" lvl="1" indent="-229235" algn="l" defTabSz="914400" rtl="0" eaLnBrk="1" fontAlgn="base" latinLnBrk="0" hangingPunct="1">
              <a:lnSpc>
                <a:spcPct val="100000"/>
              </a:lnSpc>
              <a:spcBef>
                <a:spcPts val="260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1155700" algn="l"/>
                <a:tab pos="1156335" algn="l"/>
              </a:tabLst>
              <a:defRPr/>
            </a:pP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Electric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current induces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an EM</a:t>
            </a:r>
            <a:r>
              <a:rPr kumimoji="0" sz="22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field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ts val="25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sz="2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756285" marR="0" lvl="0" indent="-28638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/>
              <a:buChar char="o"/>
              <a:tabLst>
                <a:tab pos="75692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More 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exotic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but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shown to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be</a:t>
            </a:r>
            <a:r>
              <a:rPr kumimoji="0" sz="24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practical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1156335" marR="0" lvl="1" indent="-229235" algn="l" defTabSz="914400" rtl="0" eaLnBrk="1" fontAlgn="base" latinLnBrk="0" hangingPunct="1">
              <a:lnSpc>
                <a:spcPct val="100000"/>
              </a:lnSpc>
              <a:spcBef>
                <a:spcPts val="275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1155700" algn="l"/>
                <a:tab pos="1156335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Sound, 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temperature,</a:t>
            </a:r>
            <a:r>
              <a:rPr kumimoji="0" sz="22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…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356870" marR="0" lvl="0" indent="-344170" algn="l" defTabSz="914400" rtl="0" eaLnBrk="1" fontAlgn="base" latinLnBrk="0" hangingPunct="1">
              <a:lnSpc>
                <a:spcPct val="100000"/>
              </a:lnSpc>
              <a:spcBef>
                <a:spcPts val="5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356870" algn="l"/>
                <a:tab pos="357505" algn="l"/>
              </a:tabLst>
              <a:defRPr/>
            </a:pPr>
            <a:r>
              <a:rPr kumimoji="0" sz="2600" b="0" i="0" u="heavy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ea typeface="宋体" charset="0"/>
                <a:cs typeface="Calibri"/>
              </a:rPr>
              <a:t>Invasive</a:t>
            </a:r>
            <a:r>
              <a:rPr kumimoji="0" sz="2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: </a:t>
            </a: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Photonic</a:t>
            </a:r>
            <a:r>
              <a:rPr kumimoji="0" sz="26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emissions</a:t>
            </a:r>
            <a:endParaRPr kumimoji="0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5867" y="107888"/>
            <a:ext cx="7553325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200" dirty="0"/>
              <a:t>Some side-channels (not</a:t>
            </a:r>
            <a:r>
              <a:rPr sz="3200" spc="-160" dirty="0"/>
              <a:t> </a:t>
            </a:r>
            <a:r>
              <a:rPr sz="3200" spc="-20" dirty="0"/>
              <a:t>exhaustive)</a:t>
            </a:r>
            <a:endParaRPr sz="3200" dirty="0"/>
          </a:p>
        </p:txBody>
      </p:sp>
      <p:sp>
        <p:nvSpPr>
          <p:cNvPr id="6" name="object 6"/>
          <p:cNvSpPr/>
          <p:nvPr/>
        </p:nvSpPr>
        <p:spPr>
          <a:xfrm>
            <a:off x="7378534" y="2402699"/>
            <a:ext cx="999882" cy="6086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646544" y="2791499"/>
            <a:ext cx="485140" cy="287655"/>
          </a:xfrm>
          <a:custGeom>
            <a:avLst/>
            <a:gdLst/>
            <a:ahLst/>
            <a:cxnLst/>
            <a:rect l="l" t="t" r="r" b="b"/>
            <a:pathLst>
              <a:path w="485140" h="287654">
                <a:moveTo>
                  <a:pt x="415829" y="25637"/>
                </a:moveTo>
                <a:lnTo>
                  <a:pt x="0" y="265302"/>
                </a:lnTo>
                <a:lnTo>
                  <a:pt x="12700" y="287274"/>
                </a:lnTo>
                <a:lnTo>
                  <a:pt x="428463" y="47762"/>
                </a:lnTo>
                <a:lnTo>
                  <a:pt x="441038" y="25782"/>
                </a:lnTo>
                <a:lnTo>
                  <a:pt x="415829" y="25637"/>
                </a:lnTo>
                <a:close/>
              </a:path>
              <a:path w="485140" h="287654">
                <a:moveTo>
                  <a:pt x="483885" y="2159"/>
                </a:moveTo>
                <a:lnTo>
                  <a:pt x="456564" y="2159"/>
                </a:lnTo>
                <a:lnTo>
                  <a:pt x="469264" y="24257"/>
                </a:lnTo>
                <a:lnTo>
                  <a:pt x="428463" y="47762"/>
                </a:lnTo>
                <a:lnTo>
                  <a:pt x="408050" y="83438"/>
                </a:lnTo>
                <a:lnTo>
                  <a:pt x="404495" y="89535"/>
                </a:lnTo>
                <a:lnTo>
                  <a:pt x="406653" y="97282"/>
                </a:lnTo>
                <a:lnTo>
                  <a:pt x="412750" y="100837"/>
                </a:lnTo>
                <a:lnTo>
                  <a:pt x="418846" y="104266"/>
                </a:lnTo>
                <a:lnTo>
                  <a:pt x="426593" y="102235"/>
                </a:lnTo>
                <a:lnTo>
                  <a:pt x="430022" y="96138"/>
                </a:lnTo>
                <a:lnTo>
                  <a:pt x="483885" y="2159"/>
                </a:lnTo>
                <a:close/>
              </a:path>
              <a:path w="485140" h="287654">
                <a:moveTo>
                  <a:pt x="459265" y="6858"/>
                </a:moveTo>
                <a:lnTo>
                  <a:pt x="451865" y="6858"/>
                </a:lnTo>
                <a:lnTo>
                  <a:pt x="462787" y="25908"/>
                </a:lnTo>
                <a:lnTo>
                  <a:pt x="440966" y="25908"/>
                </a:lnTo>
                <a:lnTo>
                  <a:pt x="428463" y="47762"/>
                </a:lnTo>
                <a:lnTo>
                  <a:pt x="466399" y="25908"/>
                </a:lnTo>
                <a:lnTo>
                  <a:pt x="462787" y="25908"/>
                </a:lnTo>
                <a:lnTo>
                  <a:pt x="466616" y="25782"/>
                </a:lnTo>
                <a:lnTo>
                  <a:pt x="469264" y="24257"/>
                </a:lnTo>
                <a:lnTo>
                  <a:pt x="459265" y="6858"/>
                </a:lnTo>
                <a:close/>
              </a:path>
              <a:path w="485140" h="287654">
                <a:moveTo>
                  <a:pt x="451865" y="6858"/>
                </a:moveTo>
                <a:lnTo>
                  <a:pt x="441038" y="25782"/>
                </a:lnTo>
                <a:lnTo>
                  <a:pt x="462787" y="25908"/>
                </a:lnTo>
                <a:lnTo>
                  <a:pt x="451865" y="6858"/>
                </a:lnTo>
                <a:close/>
              </a:path>
              <a:path w="485140" h="287654">
                <a:moveTo>
                  <a:pt x="456564" y="2159"/>
                </a:moveTo>
                <a:lnTo>
                  <a:pt x="415829" y="25637"/>
                </a:lnTo>
                <a:lnTo>
                  <a:pt x="441038" y="25782"/>
                </a:lnTo>
                <a:lnTo>
                  <a:pt x="451865" y="6858"/>
                </a:lnTo>
                <a:lnTo>
                  <a:pt x="459265" y="6858"/>
                </a:lnTo>
                <a:lnTo>
                  <a:pt x="456564" y="2159"/>
                </a:lnTo>
                <a:close/>
              </a:path>
              <a:path w="485140" h="287654">
                <a:moveTo>
                  <a:pt x="374776" y="0"/>
                </a:moveTo>
                <a:lnTo>
                  <a:pt x="367664" y="0"/>
                </a:lnTo>
                <a:lnTo>
                  <a:pt x="361950" y="5714"/>
                </a:lnTo>
                <a:lnTo>
                  <a:pt x="361950" y="19685"/>
                </a:lnTo>
                <a:lnTo>
                  <a:pt x="367537" y="25400"/>
                </a:lnTo>
                <a:lnTo>
                  <a:pt x="415829" y="25637"/>
                </a:lnTo>
                <a:lnTo>
                  <a:pt x="456564" y="2159"/>
                </a:lnTo>
                <a:lnTo>
                  <a:pt x="483885" y="2159"/>
                </a:lnTo>
                <a:lnTo>
                  <a:pt x="484758" y="635"/>
                </a:lnTo>
                <a:lnTo>
                  <a:pt x="37477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738111" y="2971966"/>
            <a:ext cx="490220" cy="287655"/>
          </a:xfrm>
          <a:custGeom>
            <a:avLst/>
            <a:gdLst/>
            <a:ahLst/>
            <a:cxnLst/>
            <a:rect l="l" t="t" r="r" b="b"/>
            <a:pathLst>
              <a:path w="490220" h="287654">
                <a:moveTo>
                  <a:pt x="66548" y="182625"/>
                </a:moveTo>
                <a:lnTo>
                  <a:pt x="58801" y="184785"/>
                </a:lnTo>
                <a:lnTo>
                  <a:pt x="55245" y="190754"/>
                </a:lnTo>
                <a:lnTo>
                  <a:pt x="0" y="285877"/>
                </a:lnTo>
                <a:lnTo>
                  <a:pt x="116967" y="287274"/>
                </a:lnTo>
                <a:lnTo>
                  <a:pt x="119823" y="284480"/>
                </a:lnTo>
                <a:lnTo>
                  <a:pt x="28194" y="284480"/>
                </a:lnTo>
                <a:lnTo>
                  <a:pt x="15621" y="262382"/>
                </a:lnTo>
                <a:lnTo>
                  <a:pt x="56543" y="239129"/>
                </a:lnTo>
                <a:lnTo>
                  <a:pt x="80772" y="197485"/>
                </a:lnTo>
                <a:lnTo>
                  <a:pt x="78613" y="189738"/>
                </a:lnTo>
                <a:lnTo>
                  <a:pt x="72644" y="186182"/>
                </a:lnTo>
                <a:lnTo>
                  <a:pt x="66548" y="182625"/>
                </a:lnTo>
                <a:close/>
              </a:path>
              <a:path w="490220" h="287654">
                <a:moveTo>
                  <a:pt x="56543" y="239129"/>
                </a:moveTo>
                <a:lnTo>
                  <a:pt x="15621" y="262382"/>
                </a:lnTo>
                <a:lnTo>
                  <a:pt x="28194" y="284480"/>
                </a:lnTo>
                <a:lnTo>
                  <a:pt x="36463" y="279781"/>
                </a:lnTo>
                <a:lnTo>
                  <a:pt x="32893" y="279781"/>
                </a:lnTo>
                <a:lnTo>
                  <a:pt x="22098" y="260731"/>
                </a:lnTo>
                <a:lnTo>
                  <a:pt x="43976" y="260731"/>
                </a:lnTo>
                <a:lnTo>
                  <a:pt x="56543" y="239129"/>
                </a:lnTo>
                <a:close/>
              </a:path>
              <a:path w="490220" h="287654">
                <a:moveTo>
                  <a:pt x="69038" y="261272"/>
                </a:moveTo>
                <a:lnTo>
                  <a:pt x="28194" y="284480"/>
                </a:lnTo>
                <a:lnTo>
                  <a:pt x="119823" y="284480"/>
                </a:lnTo>
                <a:lnTo>
                  <a:pt x="122809" y="281559"/>
                </a:lnTo>
                <a:lnTo>
                  <a:pt x="122936" y="267589"/>
                </a:lnTo>
                <a:lnTo>
                  <a:pt x="117348" y="261874"/>
                </a:lnTo>
                <a:lnTo>
                  <a:pt x="69038" y="261272"/>
                </a:lnTo>
                <a:close/>
              </a:path>
              <a:path w="490220" h="287654">
                <a:moveTo>
                  <a:pt x="22098" y="260731"/>
                </a:moveTo>
                <a:lnTo>
                  <a:pt x="32893" y="279781"/>
                </a:lnTo>
                <a:lnTo>
                  <a:pt x="43830" y="260981"/>
                </a:lnTo>
                <a:lnTo>
                  <a:pt x="22098" y="260731"/>
                </a:lnTo>
                <a:close/>
              </a:path>
              <a:path w="490220" h="287654">
                <a:moveTo>
                  <a:pt x="43830" y="260981"/>
                </a:moveTo>
                <a:lnTo>
                  <a:pt x="32893" y="279781"/>
                </a:lnTo>
                <a:lnTo>
                  <a:pt x="36463" y="279781"/>
                </a:lnTo>
                <a:lnTo>
                  <a:pt x="69038" y="261272"/>
                </a:lnTo>
                <a:lnTo>
                  <a:pt x="43830" y="260981"/>
                </a:lnTo>
                <a:close/>
              </a:path>
              <a:path w="490220" h="287654">
                <a:moveTo>
                  <a:pt x="477393" y="0"/>
                </a:moveTo>
                <a:lnTo>
                  <a:pt x="56543" y="239129"/>
                </a:lnTo>
                <a:lnTo>
                  <a:pt x="43830" y="260981"/>
                </a:lnTo>
                <a:lnTo>
                  <a:pt x="69038" y="261272"/>
                </a:lnTo>
                <a:lnTo>
                  <a:pt x="489966" y="22098"/>
                </a:lnTo>
                <a:lnTo>
                  <a:pt x="477393" y="0"/>
                </a:lnTo>
                <a:close/>
              </a:path>
              <a:path w="490220" h="287654">
                <a:moveTo>
                  <a:pt x="43976" y="260731"/>
                </a:moveTo>
                <a:lnTo>
                  <a:pt x="22098" y="260731"/>
                </a:lnTo>
                <a:lnTo>
                  <a:pt x="43830" y="260981"/>
                </a:lnTo>
                <a:lnTo>
                  <a:pt x="43976" y="2607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81928" y="1723048"/>
            <a:ext cx="2512695" cy="118110"/>
          </a:xfrm>
          <a:custGeom>
            <a:avLst/>
            <a:gdLst/>
            <a:ahLst/>
            <a:cxnLst/>
            <a:rect l="l" t="t" r="r" b="b"/>
            <a:pathLst>
              <a:path w="2512695" h="118110">
                <a:moveTo>
                  <a:pt x="2461985" y="58864"/>
                </a:moveTo>
                <a:lnTo>
                  <a:pt x="2404618" y="92328"/>
                </a:lnTo>
                <a:lnTo>
                  <a:pt x="2398649" y="95885"/>
                </a:lnTo>
                <a:lnTo>
                  <a:pt x="2396617" y="103631"/>
                </a:lnTo>
                <a:lnTo>
                  <a:pt x="2400046" y="109727"/>
                </a:lnTo>
                <a:lnTo>
                  <a:pt x="2403602" y="115824"/>
                </a:lnTo>
                <a:lnTo>
                  <a:pt x="2411349" y="117855"/>
                </a:lnTo>
                <a:lnTo>
                  <a:pt x="2490653" y="71627"/>
                </a:lnTo>
                <a:lnTo>
                  <a:pt x="2487295" y="71627"/>
                </a:lnTo>
                <a:lnTo>
                  <a:pt x="2487295" y="69850"/>
                </a:lnTo>
                <a:lnTo>
                  <a:pt x="2480818" y="69850"/>
                </a:lnTo>
                <a:lnTo>
                  <a:pt x="2461985" y="58864"/>
                </a:lnTo>
                <a:close/>
              </a:path>
              <a:path w="2512695" h="118110">
                <a:moveTo>
                  <a:pt x="2440323" y="46227"/>
                </a:moveTo>
                <a:lnTo>
                  <a:pt x="0" y="46227"/>
                </a:lnTo>
                <a:lnTo>
                  <a:pt x="0" y="71627"/>
                </a:lnTo>
                <a:lnTo>
                  <a:pt x="2440105" y="71627"/>
                </a:lnTo>
                <a:lnTo>
                  <a:pt x="2461985" y="58864"/>
                </a:lnTo>
                <a:lnTo>
                  <a:pt x="2440323" y="46227"/>
                </a:lnTo>
                <a:close/>
              </a:path>
              <a:path w="2512695" h="118110">
                <a:moveTo>
                  <a:pt x="2490702" y="46227"/>
                </a:moveTo>
                <a:lnTo>
                  <a:pt x="2487295" y="46227"/>
                </a:lnTo>
                <a:lnTo>
                  <a:pt x="2487295" y="71627"/>
                </a:lnTo>
                <a:lnTo>
                  <a:pt x="2490653" y="71627"/>
                </a:lnTo>
                <a:lnTo>
                  <a:pt x="2512441" y="58927"/>
                </a:lnTo>
                <a:lnTo>
                  <a:pt x="2490702" y="46227"/>
                </a:lnTo>
                <a:close/>
              </a:path>
              <a:path w="2512695" h="118110">
                <a:moveTo>
                  <a:pt x="2480818" y="47878"/>
                </a:moveTo>
                <a:lnTo>
                  <a:pt x="2461985" y="58864"/>
                </a:lnTo>
                <a:lnTo>
                  <a:pt x="2480818" y="69850"/>
                </a:lnTo>
                <a:lnTo>
                  <a:pt x="2480818" y="47878"/>
                </a:lnTo>
                <a:close/>
              </a:path>
              <a:path w="2512695" h="118110">
                <a:moveTo>
                  <a:pt x="2487295" y="47878"/>
                </a:moveTo>
                <a:lnTo>
                  <a:pt x="2480818" y="47878"/>
                </a:lnTo>
                <a:lnTo>
                  <a:pt x="2480818" y="69850"/>
                </a:lnTo>
                <a:lnTo>
                  <a:pt x="2487295" y="69850"/>
                </a:lnTo>
                <a:lnTo>
                  <a:pt x="2487295" y="47878"/>
                </a:lnTo>
                <a:close/>
              </a:path>
              <a:path w="2512695" h="118110">
                <a:moveTo>
                  <a:pt x="2411349" y="0"/>
                </a:moveTo>
                <a:lnTo>
                  <a:pt x="2403602" y="2031"/>
                </a:lnTo>
                <a:lnTo>
                  <a:pt x="2400046" y="8000"/>
                </a:lnTo>
                <a:lnTo>
                  <a:pt x="2396617" y="14097"/>
                </a:lnTo>
                <a:lnTo>
                  <a:pt x="2398649" y="21843"/>
                </a:lnTo>
                <a:lnTo>
                  <a:pt x="2404618" y="25400"/>
                </a:lnTo>
                <a:lnTo>
                  <a:pt x="2461985" y="58864"/>
                </a:lnTo>
                <a:lnTo>
                  <a:pt x="2480818" y="47878"/>
                </a:lnTo>
                <a:lnTo>
                  <a:pt x="2487295" y="47878"/>
                </a:lnTo>
                <a:lnTo>
                  <a:pt x="2487295" y="46227"/>
                </a:lnTo>
                <a:lnTo>
                  <a:pt x="2490702" y="46227"/>
                </a:lnTo>
                <a:lnTo>
                  <a:pt x="2417445" y="3428"/>
                </a:lnTo>
                <a:lnTo>
                  <a:pt x="24113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54165" y="1508673"/>
            <a:ext cx="116395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9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execution</a:t>
            </a:r>
            <a:r>
              <a:rPr kumimoji="0" sz="14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14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time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455917" y="1658914"/>
            <a:ext cx="0" cy="285750"/>
          </a:xfrm>
          <a:custGeom>
            <a:avLst/>
            <a:gdLst/>
            <a:ahLst/>
            <a:cxnLst/>
            <a:rect l="l" t="t" r="r" b="b"/>
            <a:pathLst>
              <a:path h="285750">
                <a:moveTo>
                  <a:pt x="0" y="285496"/>
                </a:moveTo>
                <a:lnTo>
                  <a:pt x="0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079358" y="1642911"/>
            <a:ext cx="0" cy="285750"/>
          </a:xfrm>
          <a:custGeom>
            <a:avLst/>
            <a:gdLst/>
            <a:ahLst/>
            <a:cxnLst/>
            <a:rect l="l" t="t" r="r" b="b"/>
            <a:pathLst>
              <a:path h="285750">
                <a:moveTo>
                  <a:pt x="0" y="285623"/>
                </a:moveTo>
                <a:lnTo>
                  <a:pt x="0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565642" y="1832776"/>
            <a:ext cx="35560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9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ti</a:t>
            </a:r>
            <a:r>
              <a:rPr kumimoji="0" sz="1400" b="0" i="1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m</a:t>
            </a:r>
            <a:r>
              <a:rPr kumimoji="0" sz="1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e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281928" y="1178257"/>
            <a:ext cx="348094" cy="3977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759192" y="3013241"/>
            <a:ext cx="480695" cy="120014"/>
          </a:xfrm>
          <a:custGeom>
            <a:avLst/>
            <a:gdLst/>
            <a:ahLst/>
            <a:cxnLst/>
            <a:rect l="l" t="t" r="r" b="b"/>
            <a:pathLst>
              <a:path w="480695" h="120014">
                <a:moveTo>
                  <a:pt x="480440" y="38481"/>
                </a:moveTo>
                <a:lnTo>
                  <a:pt x="447910" y="66100"/>
                </a:lnTo>
                <a:lnTo>
                  <a:pt x="412106" y="87965"/>
                </a:lnTo>
                <a:lnTo>
                  <a:pt x="373600" y="104120"/>
                </a:lnTo>
                <a:lnTo>
                  <a:pt x="332965" y="114610"/>
                </a:lnTo>
                <a:lnTo>
                  <a:pt x="290775" y="119480"/>
                </a:lnTo>
                <a:lnTo>
                  <a:pt x="247602" y="118776"/>
                </a:lnTo>
                <a:lnTo>
                  <a:pt x="204019" y="112542"/>
                </a:lnTo>
                <a:lnTo>
                  <a:pt x="160598" y="100823"/>
                </a:lnTo>
                <a:lnTo>
                  <a:pt x="117913" y="83665"/>
                </a:lnTo>
                <a:lnTo>
                  <a:pt x="76536" y="61111"/>
                </a:lnTo>
                <a:lnTo>
                  <a:pt x="37041" y="33208"/>
                </a:lnTo>
                <a:lnTo>
                  <a:pt x="0" y="0"/>
                </a:lnTo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732521" y="3119033"/>
            <a:ext cx="563880" cy="125095"/>
          </a:xfrm>
          <a:custGeom>
            <a:avLst/>
            <a:gdLst/>
            <a:ahLst/>
            <a:cxnLst/>
            <a:rect l="l" t="t" r="r" b="b"/>
            <a:pathLst>
              <a:path w="563879" h="125095">
                <a:moveTo>
                  <a:pt x="563879" y="15493"/>
                </a:moveTo>
                <a:lnTo>
                  <a:pt x="529786" y="45536"/>
                </a:lnTo>
                <a:lnTo>
                  <a:pt x="493049" y="70739"/>
                </a:lnTo>
                <a:lnTo>
                  <a:pt x="454091" y="91114"/>
                </a:lnTo>
                <a:lnTo>
                  <a:pt x="413335" y="106672"/>
                </a:lnTo>
                <a:lnTo>
                  <a:pt x="371204" y="117427"/>
                </a:lnTo>
                <a:lnTo>
                  <a:pt x="328122" y="123389"/>
                </a:lnTo>
                <a:lnTo>
                  <a:pt x="284511" y="124571"/>
                </a:lnTo>
                <a:lnTo>
                  <a:pt x="240796" y="120984"/>
                </a:lnTo>
                <a:lnTo>
                  <a:pt x="197399" y="112641"/>
                </a:lnTo>
                <a:lnTo>
                  <a:pt x="154743" y="99554"/>
                </a:lnTo>
                <a:lnTo>
                  <a:pt x="113252" y="81734"/>
                </a:lnTo>
                <a:lnTo>
                  <a:pt x="73349" y="59194"/>
                </a:lnTo>
                <a:lnTo>
                  <a:pt x="35457" y="31945"/>
                </a:lnTo>
                <a:lnTo>
                  <a:pt x="0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703566" y="3218728"/>
            <a:ext cx="649605" cy="135255"/>
          </a:xfrm>
          <a:custGeom>
            <a:avLst/>
            <a:gdLst/>
            <a:ahLst/>
            <a:cxnLst/>
            <a:rect l="l" t="t" r="r" b="b"/>
            <a:pathLst>
              <a:path w="649604" h="135254">
                <a:moveTo>
                  <a:pt x="649097" y="1143"/>
                </a:moveTo>
                <a:lnTo>
                  <a:pt x="614090" y="32591"/>
                </a:lnTo>
                <a:lnTo>
                  <a:pt x="576820" y="59835"/>
                </a:lnTo>
                <a:lnTo>
                  <a:pt x="537612" y="82874"/>
                </a:lnTo>
                <a:lnTo>
                  <a:pt x="496794" y="101709"/>
                </a:lnTo>
                <a:lnTo>
                  <a:pt x="454690" y="116340"/>
                </a:lnTo>
                <a:lnTo>
                  <a:pt x="411627" y="126768"/>
                </a:lnTo>
                <a:lnTo>
                  <a:pt x="367931" y="132993"/>
                </a:lnTo>
                <a:lnTo>
                  <a:pt x="323929" y="135016"/>
                </a:lnTo>
                <a:lnTo>
                  <a:pt x="279946" y="132838"/>
                </a:lnTo>
                <a:lnTo>
                  <a:pt x="236308" y="126460"/>
                </a:lnTo>
                <a:lnTo>
                  <a:pt x="193342" y="115880"/>
                </a:lnTo>
                <a:lnTo>
                  <a:pt x="151374" y="101101"/>
                </a:lnTo>
                <a:lnTo>
                  <a:pt x="110729" y="82123"/>
                </a:lnTo>
                <a:lnTo>
                  <a:pt x="71734" y="58947"/>
                </a:lnTo>
                <a:lnTo>
                  <a:pt x="34716" y="31572"/>
                </a:lnTo>
                <a:lnTo>
                  <a:pt x="0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666608" y="3314993"/>
            <a:ext cx="715010" cy="150495"/>
          </a:xfrm>
          <a:custGeom>
            <a:avLst/>
            <a:gdLst/>
            <a:ahLst/>
            <a:cxnLst/>
            <a:rect l="l" t="t" r="r" b="b"/>
            <a:pathLst>
              <a:path w="715009" h="150495">
                <a:moveTo>
                  <a:pt x="714756" y="0"/>
                </a:moveTo>
                <a:lnTo>
                  <a:pt x="678303" y="33012"/>
                </a:lnTo>
                <a:lnTo>
                  <a:pt x="639654" y="61943"/>
                </a:lnTo>
                <a:lnTo>
                  <a:pt x="599107" y="86790"/>
                </a:lnTo>
                <a:lnTo>
                  <a:pt x="556961" y="107553"/>
                </a:lnTo>
                <a:lnTo>
                  <a:pt x="513518" y="124227"/>
                </a:lnTo>
                <a:lnTo>
                  <a:pt x="469076" y="136812"/>
                </a:lnTo>
                <a:lnTo>
                  <a:pt x="423935" y="145305"/>
                </a:lnTo>
                <a:lnTo>
                  <a:pt x="378394" y="149704"/>
                </a:lnTo>
                <a:lnTo>
                  <a:pt x="332754" y="150007"/>
                </a:lnTo>
                <a:lnTo>
                  <a:pt x="287314" y="146211"/>
                </a:lnTo>
                <a:lnTo>
                  <a:pt x="242373" y="138314"/>
                </a:lnTo>
                <a:lnTo>
                  <a:pt x="198231" y="126314"/>
                </a:lnTo>
                <a:lnTo>
                  <a:pt x="155188" y="110210"/>
                </a:lnTo>
                <a:lnTo>
                  <a:pt x="113544" y="89998"/>
                </a:lnTo>
                <a:lnTo>
                  <a:pt x="73598" y="65677"/>
                </a:lnTo>
                <a:lnTo>
                  <a:pt x="35650" y="37245"/>
                </a:lnTo>
                <a:lnTo>
                  <a:pt x="0" y="4699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623809" y="3440723"/>
            <a:ext cx="823594" cy="178435"/>
          </a:xfrm>
          <a:custGeom>
            <a:avLst/>
            <a:gdLst/>
            <a:ahLst/>
            <a:cxnLst/>
            <a:rect l="l" t="t" r="r" b="b"/>
            <a:pathLst>
              <a:path w="823595" h="178435">
                <a:moveTo>
                  <a:pt x="823595" y="0"/>
                </a:moveTo>
                <a:lnTo>
                  <a:pt x="787692" y="33022"/>
                </a:lnTo>
                <a:lnTo>
                  <a:pt x="749963" y="62669"/>
                </a:lnTo>
                <a:lnTo>
                  <a:pt x="710619" y="88936"/>
                </a:lnTo>
                <a:lnTo>
                  <a:pt x="669873" y="111819"/>
                </a:lnTo>
                <a:lnTo>
                  <a:pt x="627935" y="131316"/>
                </a:lnTo>
                <a:lnTo>
                  <a:pt x="585018" y="147420"/>
                </a:lnTo>
                <a:lnTo>
                  <a:pt x="541334" y="160130"/>
                </a:lnTo>
                <a:lnTo>
                  <a:pt x="497095" y="169440"/>
                </a:lnTo>
                <a:lnTo>
                  <a:pt x="452512" y="175347"/>
                </a:lnTo>
                <a:lnTo>
                  <a:pt x="407796" y="177847"/>
                </a:lnTo>
                <a:lnTo>
                  <a:pt x="363161" y="176936"/>
                </a:lnTo>
                <a:lnTo>
                  <a:pt x="318818" y="172611"/>
                </a:lnTo>
                <a:lnTo>
                  <a:pt x="274979" y="164867"/>
                </a:lnTo>
                <a:lnTo>
                  <a:pt x="231855" y="153700"/>
                </a:lnTo>
                <a:lnTo>
                  <a:pt x="189658" y="139106"/>
                </a:lnTo>
                <a:lnTo>
                  <a:pt x="148601" y="121082"/>
                </a:lnTo>
                <a:lnTo>
                  <a:pt x="108894" y="99624"/>
                </a:lnTo>
                <a:lnTo>
                  <a:pt x="70751" y="74728"/>
                </a:lnTo>
                <a:lnTo>
                  <a:pt x="34382" y="46389"/>
                </a:lnTo>
                <a:lnTo>
                  <a:pt x="0" y="14605"/>
                </a:lnTo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904353" y="1178345"/>
            <a:ext cx="360362" cy="4095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285773" y="3408732"/>
            <a:ext cx="1154785" cy="10539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911761" y="2714194"/>
            <a:ext cx="1139825" cy="11949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569709" y="4562057"/>
            <a:ext cx="2144141" cy="14618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44155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1920" y="2670811"/>
            <a:ext cx="1708404" cy="10027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0784" y="2708719"/>
            <a:ext cx="1591310" cy="887094"/>
          </a:xfrm>
          <a:custGeom>
            <a:avLst/>
            <a:gdLst/>
            <a:ahLst/>
            <a:cxnLst/>
            <a:rect l="l" t="t" r="r" b="b"/>
            <a:pathLst>
              <a:path w="1591310" h="887094">
                <a:moveTo>
                  <a:pt x="0" y="887031"/>
                </a:moveTo>
                <a:lnTo>
                  <a:pt x="1590929" y="887031"/>
                </a:lnTo>
                <a:lnTo>
                  <a:pt x="1590929" y="0"/>
                </a:lnTo>
                <a:lnTo>
                  <a:pt x="0" y="0"/>
                </a:lnTo>
                <a:lnTo>
                  <a:pt x="0" y="8870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0784" y="2708719"/>
            <a:ext cx="1591310" cy="887094"/>
          </a:xfrm>
          <a:custGeom>
            <a:avLst/>
            <a:gdLst/>
            <a:ahLst/>
            <a:cxnLst/>
            <a:rect l="l" t="t" r="r" b="b"/>
            <a:pathLst>
              <a:path w="1591310" h="887094">
                <a:moveTo>
                  <a:pt x="0" y="887031"/>
                </a:moveTo>
                <a:lnTo>
                  <a:pt x="1590929" y="887031"/>
                </a:lnTo>
                <a:lnTo>
                  <a:pt x="1590929" y="0"/>
                </a:lnTo>
                <a:lnTo>
                  <a:pt x="0" y="0"/>
                </a:lnTo>
                <a:lnTo>
                  <a:pt x="0" y="887031"/>
                </a:lnTo>
                <a:close/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89559" y="2785111"/>
            <a:ext cx="1711452" cy="1004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47676" y="2823527"/>
            <a:ext cx="1595755" cy="887094"/>
          </a:xfrm>
          <a:custGeom>
            <a:avLst/>
            <a:gdLst/>
            <a:ahLst/>
            <a:cxnLst/>
            <a:rect l="l" t="t" r="r" b="b"/>
            <a:pathLst>
              <a:path w="1595755" h="887094">
                <a:moveTo>
                  <a:pt x="0" y="887031"/>
                </a:moveTo>
                <a:lnTo>
                  <a:pt x="1595246" y="887031"/>
                </a:lnTo>
                <a:lnTo>
                  <a:pt x="1595246" y="0"/>
                </a:lnTo>
                <a:lnTo>
                  <a:pt x="0" y="0"/>
                </a:lnTo>
                <a:lnTo>
                  <a:pt x="0" y="887031"/>
                </a:lnTo>
                <a:close/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2400" y="4839460"/>
            <a:ext cx="2055876" cy="10683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3444" y="4978146"/>
            <a:ext cx="2212848" cy="8321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10630" y="4877561"/>
            <a:ext cx="1939925" cy="951230"/>
          </a:xfrm>
          <a:custGeom>
            <a:avLst/>
            <a:gdLst/>
            <a:ahLst/>
            <a:cxnLst/>
            <a:rect l="l" t="t" r="r" b="b"/>
            <a:pathLst>
              <a:path w="1939925" h="951229">
                <a:moveTo>
                  <a:pt x="1781365" y="0"/>
                </a:moveTo>
                <a:lnTo>
                  <a:pt x="158508" y="0"/>
                </a:lnTo>
                <a:lnTo>
                  <a:pt x="108408" y="8080"/>
                </a:lnTo>
                <a:lnTo>
                  <a:pt x="64895" y="30582"/>
                </a:lnTo>
                <a:lnTo>
                  <a:pt x="30583" y="64893"/>
                </a:lnTo>
                <a:lnTo>
                  <a:pt x="8080" y="108401"/>
                </a:lnTo>
                <a:lnTo>
                  <a:pt x="0" y="158496"/>
                </a:lnTo>
                <a:lnTo>
                  <a:pt x="0" y="792480"/>
                </a:lnTo>
                <a:lnTo>
                  <a:pt x="8080" y="842574"/>
                </a:lnTo>
                <a:lnTo>
                  <a:pt x="30583" y="886082"/>
                </a:lnTo>
                <a:lnTo>
                  <a:pt x="64895" y="920393"/>
                </a:lnTo>
                <a:lnTo>
                  <a:pt x="108408" y="942895"/>
                </a:lnTo>
                <a:lnTo>
                  <a:pt x="158508" y="950976"/>
                </a:lnTo>
                <a:lnTo>
                  <a:pt x="1781365" y="950976"/>
                </a:lnTo>
                <a:lnTo>
                  <a:pt x="1831450" y="942895"/>
                </a:lnTo>
                <a:lnTo>
                  <a:pt x="1874957" y="920393"/>
                </a:lnTo>
                <a:lnTo>
                  <a:pt x="1909271" y="886082"/>
                </a:lnTo>
                <a:lnTo>
                  <a:pt x="1931778" y="842574"/>
                </a:lnTo>
                <a:lnTo>
                  <a:pt x="1939861" y="792480"/>
                </a:lnTo>
                <a:lnTo>
                  <a:pt x="1939861" y="158496"/>
                </a:lnTo>
                <a:lnTo>
                  <a:pt x="1931778" y="108401"/>
                </a:lnTo>
                <a:lnTo>
                  <a:pt x="1909271" y="64893"/>
                </a:lnTo>
                <a:lnTo>
                  <a:pt x="1874957" y="30582"/>
                </a:lnTo>
                <a:lnTo>
                  <a:pt x="1831450" y="8080"/>
                </a:lnTo>
                <a:lnTo>
                  <a:pt x="17813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10630" y="4877561"/>
            <a:ext cx="1939925" cy="951230"/>
          </a:xfrm>
          <a:custGeom>
            <a:avLst/>
            <a:gdLst/>
            <a:ahLst/>
            <a:cxnLst/>
            <a:rect l="l" t="t" r="r" b="b"/>
            <a:pathLst>
              <a:path w="1939925" h="951229">
                <a:moveTo>
                  <a:pt x="0" y="158496"/>
                </a:moveTo>
                <a:lnTo>
                  <a:pt x="8080" y="108401"/>
                </a:lnTo>
                <a:lnTo>
                  <a:pt x="30583" y="64893"/>
                </a:lnTo>
                <a:lnTo>
                  <a:pt x="64895" y="30582"/>
                </a:lnTo>
                <a:lnTo>
                  <a:pt x="108408" y="8080"/>
                </a:lnTo>
                <a:lnTo>
                  <a:pt x="158508" y="0"/>
                </a:lnTo>
                <a:lnTo>
                  <a:pt x="1781365" y="0"/>
                </a:lnTo>
                <a:lnTo>
                  <a:pt x="1831450" y="8080"/>
                </a:lnTo>
                <a:lnTo>
                  <a:pt x="1874957" y="30582"/>
                </a:lnTo>
                <a:lnTo>
                  <a:pt x="1909271" y="64893"/>
                </a:lnTo>
                <a:lnTo>
                  <a:pt x="1931778" y="108401"/>
                </a:lnTo>
                <a:lnTo>
                  <a:pt x="1939861" y="158496"/>
                </a:lnTo>
                <a:lnTo>
                  <a:pt x="1939861" y="792480"/>
                </a:lnTo>
                <a:lnTo>
                  <a:pt x="1931778" y="842574"/>
                </a:lnTo>
                <a:lnTo>
                  <a:pt x="1909271" y="886082"/>
                </a:lnTo>
                <a:lnTo>
                  <a:pt x="1874957" y="920393"/>
                </a:lnTo>
                <a:lnTo>
                  <a:pt x="1831450" y="942895"/>
                </a:lnTo>
                <a:lnTo>
                  <a:pt x="1781365" y="950976"/>
                </a:lnTo>
                <a:lnTo>
                  <a:pt x="158508" y="950976"/>
                </a:lnTo>
                <a:lnTo>
                  <a:pt x="108408" y="942895"/>
                </a:lnTo>
                <a:lnTo>
                  <a:pt x="64895" y="920393"/>
                </a:lnTo>
                <a:lnTo>
                  <a:pt x="30583" y="886082"/>
                </a:lnTo>
                <a:lnTo>
                  <a:pt x="8080" y="842574"/>
                </a:lnTo>
                <a:lnTo>
                  <a:pt x="0" y="792480"/>
                </a:lnTo>
                <a:lnTo>
                  <a:pt x="0" y="158496"/>
                </a:lnTo>
                <a:close/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6472" y="5087061"/>
            <a:ext cx="16262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fontAlgn="auto">
              <a:spcBef>
                <a:spcPts val="95"/>
              </a:spcBef>
              <a:spcAft>
                <a:spcPts val="0"/>
              </a:spcAft>
            </a:pPr>
            <a:r>
              <a:rPr sz="2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detectors</a:t>
            </a:r>
            <a:endParaRPr sz="2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55676" y="2861311"/>
            <a:ext cx="1726692" cy="100279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23673" y="3018282"/>
            <a:ext cx="1874519" cy="7254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14565" y="2899219"/>
            <a:ext cx="1609090" cy="887094"/>
          </a:xfrm>
          <a:custGeom>
            <a:avLst/>
            <a:gdLst/>
            <a:ahLst/>
            <a:cxnLst/>
            <a:rect l="l" t="t" r="r" b="b"/>
            <a:pathLst>
              <a:path w="1609089" h="887094">
                <a:moveTo>
                  <a:pt x="0" y="887031"/>
                </a:moveTo>
                <a:lnTo>
                  <a:pt x="1608963" y="887031"/>
                </a:lnTo>
                <a:lnTo>
                  <a:pt x="1608963" y="0"/>
                </a:lnTo>
                <a:lnTo>
                  <a:pt x="0" y="0"/>
                </a:lnTo>
                <a:lnTo>
                  <a:pt x="0" y="887031"/>
                </a:lnTo>
                <a:close/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14565" y="2899220"/>
            <a:ext cx="1257300" cy="597599"/>
          </a:xfrm>
          <a:prstGeom prst="rect">
            <a:avLst/>
          </a:prstGeom>
          <a:ln w="31750">
            <a:solidFill>
              <a:srgbClr val="000000"/>
            </a:solidFill>
          </a:ln>
        </p:spPr>
        <p:txBody>
          <a:bodyPr vert="horz" wrap="square" lIns="0" tIns="226060" rIns="0" bIns="0" rtlCol="0">
            <a:spAutoFit/>
          </a:bodyPr>
          <a:lstStyle/>
          <a:p>
            <a:pPr marL="133985" fontAlgn="auto">
              <a:spcBef>
                <a:spcPts val="1780"/>
              </a:spcBef>
              <a:spcAft>
                <a:spcPts val="0"/>
              </a:spcAft>
            </a:pPr>
            <a:r>
              <a:rPr sz="24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metada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704342" y="3112593"/>
            <a:ext cx="419734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24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ta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22376" y="3760470"/>
            <a:ext cx="697992" cy="129692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46759" y="3722370"/>
            <a:ext cx="618744" cy="1295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84186" y="3790951"/>
            <a:ext cx="575310" cy="1193165"/>
          </a:xfrm>
          <a:custGeom>
            <a:avLst/>
            <a:gdLst/>
            <a:ahLst/>
            <a:cxnLst/>
            <a:rect l="l" t="t" r="r" b="b"/>
            <a:pathLst>
              <a:path w="575310" h="1193164">
                <a:moveTo>
                  <a:pt x="574840" y="905510"/>
                </a:moveTo>
                <a:lnTo>
                  <a:pt x="0" y="905510"/>
                </a:lnTo>
                <a:lnTo>
                  <a:pt x="287439" y="1192949"/>
                </a:lnTo>
                <a:lnTo>
                  <a:pt x="574840" y="905510"/>
                </a:lnTo>
                <a:close/>
              </a:path>
              <a:path w="575310" h="1193164">
                <a:moveTo>
                  <a:pt x="431152" y="0"/>
                </a:moveTo>
                <a:lnTo>
                  <a:pt x="143713" y="0"/>
                </a:lnTo>
                <a:lnTo>
                  <a:pt x="143713" y="905510"/>
                </a:lnTo>
                <a:lnTo>
                  <a:pt x="431152" y="905510"/>
                </a:lnTo>
                <a:lnTo>
                  <a:pt x="4311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84186" y="3790951"/>
            <a:ext cx="575310" cy="1193165"/>
          </a:xfrm>
          <a:custGeom>
            <a:avLst/>
            <a:gdLst/>
            <a:ahLst/>
            <a:cxnLst/>
            <a:rect l="l" t="t" r="r" b="b"/>
            <a:pathLst>
              <a:path w="575310" h="1193164">
                <a:moveTo>
                  <a:pt x="431152" y="0"/>
                </a:moveTo>
                <a:lnTo>
                  <a:pt x="431152" y="905510"/>
                </a:lnTo>
                <a:lnTo>
                  <a:pt x="574840" y="905510"/>
                </a:lnTo>
                <a:lnTo>
                  <a:pt x="287439" y="1192949"/>
                </a:lnTo>
                <a:lnTo>
                  <a:pt x="0" y="905510"/>
                </a:lnTo>
                <a:lnTo>
                  <a:pt x="143713" y="905510"/>
                </a:lnTo>
                <a:lnTo>
                  <a:pt x="143713" y="0"/>
                </a:lnTo>
                <a:lnTo>
                  <a:pt x="431152" y="0"/>
                </a:lnTo>
                <a:close/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48913" y="3886200"/>
            <a:ext cx="294953" cy="86106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 fontAlgn="auto">
              <a:lnSpc>
                <a:spcPts val="2315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training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280275" y="3636773"/>
            <a:ext cx="1003300" cy="58991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 indent="123189" fontAlgn="auto">
              <a:lnSpc>
                <a:spcPts val="2039"/>
              </a:lnSpc>
              <a:spcBef>
                <a:spcPts val="470"/>
              </a:spcBef>
              <a:spcAft>
                <a:spcPts val="0"/>
              </a:spcAft>
            </a:pPr>
            <a:r>
              <a:rPr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victim  </a:t>
            </a: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ne</a:t>
            </a:r>
            <a:r>
              <a:rPr b="1" spc="-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</a:t>
            </a:r>
            <a:r>
              <a:rPr b="1" spc="3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w</a:t>
            </a: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ork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986022" y="1884553"/>
            <a:ext cx="13354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Pulp</a:t>
            </a:r>
            <a:r>
              <a:rPr sz="1800" b="1" spc="-7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Fiction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-22" y="1522476"/>
            <a:ext cx="9144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92405" algn="ctr" fontAlgn="auto">
              <a:spcBef>
                <a:spcPts val="100"/>
              </a:spcBef>
              <a:spcAft>
                <a:spcPts val="0"/>
              </a:spcAft>
            </a:pP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Die Hard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983991" y="2203514"/>
            <a:ext cx="1405255" cy="25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fontAlgn="auto">
              <a:lnSpc>
                <a:spcPts val="1989"/>
              </a:lnSpc>
              <a:spcBef>
                <a:spcPts val="0"/>
              </a:spcBef>
              <a:spcAft>
                <a:spcPts val="0"/>
              </a:spcAft>
            </a:pPr>
            <a:r>
              <a:rPr sz="1800" b="1" spc="-5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</a:t>
            </a: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r</a:t>
            </a:r>
            <a:r>
              <a:rPr sz="1800" b="1" spc="-1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m</a:t>
            </a: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age</a:t>
            </a: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</a:t>
            </a:r>
            <a:r>
              <a:rPr sz="1800" b="1" spc="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do</a:t>
            </a: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n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704590" y="1913623"/>
            <a:ext cx="250456" cy="25045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702303" y="1570342"/>
            <a:ext cx="250456" cy="25045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703573" y="2234044"/>
            <a:ext cx="250456" cy="25045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703573" y="2544178"/>
            <a:ext cx="250456" cy="25045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967861" y="2182368"/>
            <a:ext cx="1600835" cy="328295"/>
          </a:xfrm>
          <a:custGeom>
            <a:avLst/>
            <a:gdLst/>
            <a:ahLst/>
            <a:cxnLst/>
            <a:rect l="l" t="t" r="r" b="b"/>
            <a:pathLst>
              <a:path w="1600835" h="328294">
                <a:moveTo>
                  <a:pt x="0" y="327787"/>
                </a:moveTo>
                <a:lnTo>
                  <a:pt x="1600453" y="327787"/>
                </a:lnTo>
                <a:lnTo>
                  <a:pt x="1600453" y="0"/>
                </a:lnTo>
                <a:lnTo>
                  <a:pt x="0" y="0"/>
                </a:lnTo>
                <a:lnTo>
                  <a:pt x="0" y="327787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054222" y="2168652"/>
            <a:ext cx="14281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1800" b="1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Armageddon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743701" y="4539908"/>
            <a:ext cx="2400299" cy="139166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7196963" y="4644859"/>
            <a:ext cx="1363472" cy="98872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957958" y="1036194"/>
            <a:ext cx="3096895" cy="2319655"/>
          </a:xfrm>
          <a:custGeom>
            <a:avLst/>
            <a:gdLst/>
            <a:ahLst/>
            <a:cxnLst/>
            <a:rect l="l" t="t" r="r" b="b"/>
            <a:pathLst>
              <a:path w="3096895" h="2319655">
                <a:moveTo>
                  <a:pt x="0" y="1159764"/>
                </a:moveTo>
                <a:lnTo>
                  <a:pt x="1548383" y="0"/>
                </a:lnTo>
                <a:lnTo>
                  <a:pt x="3096768" y="1159764"/>
                </a:lnTo>
                <a:lnTo>
                  <a:pt x="1548383" y="2319528"/>
                </a:lnTo>
                <a:lnTo>
                  <a:pt x="0" y="1159764"/>
                </a:lnTo>
                <a:close/>
              </a:path>
            </a:pathLst>
          </a:custGeom>
          <a:ln w="920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923770" y="3663692"/>
            <a:ext cx="3128010" cy="2276475"/>
          </a:xfrm>
          <a:custGeom>
            <a:avLst/>
            <a:gdLst/>
            <a:ahLst/>
            <a:cxnLst/>
            <a:rect l="l" t="t" r="r" b="b"/>
            <a:pathLst>
              <a:path w="3128010" h="2276475">
                <a:moveTo>
                  <a:pt x="2005965" y="2060579"/>
                </a:moveTo>
                <a:lnTo>
                  <a:pt x="1194203" y="2060579"/>
                </a:lnTo>
                <a:lnTo>
                  <a:pt x="1222926" y="2099069"/>
                </a:lnTo>
                <a:lnTo>
                  <a:pt x="1255132" y="2134347"/>
                </a:lnTo>
                <a:lnTo>
                  <a:pt x="1290542" y="2166208"/>
                </a:lnTo>
                <a:lnTo>
                  <a:pt x="1328875" y="2194447"/>
                </a:lnTo>
                <a:lnTo>
                  <a:pt x="1369852" y="2218858"/>
                </a:lnTo>
                <a:lnTo>
                  <a:pt x="1413193" y="2239236"/>
                </a:lnTo>
                <a:lnTo>
                  <a:pt x="1458617" y="2255376"/>
                </a:lnTo>
                <a:lnTo>
                  <a:pt x="1504267" y="2266795"/>
                </a:lnTo>
                <a:lnTo>
                  <a:pt x="1549965" y="2273727"/>
                </a:lnTo>
                <a:lnTo>
                  <a:pt x="1595455" y="2276306"/>
                </a:lnTo>
                <a:lnTo>
                  <a:pt x="1640481" y="2274670"/>
                </a:lnTo>
                <a:lnTo>
                  <a:pt x="1684789" y="2268954"/>
                </a:lnTo>
                <a:lnTo>
                  <a:pt x="1728124" y="2259293"/>
                </a:lnTo>
                <a:lnTo>
                  <a:pt x="1770228" y="2245823"/>
                </a:lnTo>
                <a:lnTo>
                  <a:pt x="1810848" y="2228680"/>
                </a:lnTo>
                <a:lnTo>
                  <a:pt x="1849727" y="2207999"/>
                </a:lnTo>
                <a:lnTo>
                  <a:pt x="1886611" y="2183917"/>
                </a:lnTo>
                <a:lnTo>
                  <a:pt x="1921243" y="2156569"/>
                </a:lnTo>
                <a:lnTo>
                  <a:pt x="1953369" y="2126091"/>
                </a:lnTo>
                <a:lnTo>
                  <a:pt x="1982732" y="2092618"/>
                </a:lnTo>
                <a:lnTo>
                  <a:pt x="2005965" y="2060579"/>
                </a:lnTo>
                <a:close/>
              </a:path>
              <a:path w="3128010" h="2276475">
                <a:moveTo>
                  <a:pt x="2595872" y="1860745"/>
                </a:moveTo>
                <a:lnTo>
                  <a:pt x="422170" y="1860745"/>
                </a:lnTo>
                <a:lnTo>
                  <a:pt x="425980" y="1867425"/>
                </a:lnTo>
                <a:lnTo>
                  <a:pt x="454590" y="1910755"/>
                </a:lnTo>
                <a:lnTo>
                  <a:pt x="483999" y="1947758"/>
                </a:lnTo>
                <a:lnTo>
                  <a:pt x="516008" y="1981690"/>
                </a:lnTo>
                <a:lnTo>
                  <a:pt x="550388" y="2012495"/>
                </a:lnTo>
                <a:lnTo>
                  <a:pt x="586909" y="2040117"/>
                </a:lnTo>
                <a:lnTo>
                  <a:pt x="625341" y="2064497"/>
                </a:lnTo>
                <a:lnTo>
                  <a:pt x="665453" y="2085579"/>
                </a:lnTo>
                <a:lnTo>
                  <a:pt x="707017" y="2103307"/>
                </a:lnTo>
                <a:lnTo>
                  <a:pt x="749801" y="2117622"/>
                </a:lnTo>
                <a:lnTo>
                  <a:pt x="793576" y="2128468"/>
                </a:lnTo>
                <a:lnTo>
                  <a:pt x="838113" y="2135789"/>
                </a:lnTo>
                <a:lnTo>
                  <a:pt x="883180" y="2139526"/>
                </a:lnTo>
                <a:lnTo>
                  <a:pt x="928549" y="2139624"/>
                </a:lnTo>
                <a:lnTo>
                  <a:pt x="973988" y="2136024"/>
                </a:lnTo>
                <a:lnTo>
                  <a:pt x="1019269" y="2128671"/>
                </a:lnTo>
                <a:lnTo>
                  <a:pt x="1064161" y="2117507"/>
                </a:lnTo>
                <a:lnTo>
                  <a:pt x="1108434" y="2102475"/>
                </a:lnTo>
                <a:lnTo>
                  <a:pt x="1151858" y="2083518"/>
                </a:lnTo>
                <a:lnTo>
                  <a:pt x="1194203" y="2060579"/>
                </a:lnTo>
                <a:lnTo>
                  <a:pt x="2005965" y="2060579"/>
                </a:lnTo>
                <a:lnTo>
                  <a:pt x="2009078" y="2056287"/>
                </a:lnTo>
                <a:lnTo>
                  <a:pt x="2032151" y="2017232"/>
                </a:lnTo>
                <a:lnTo>
                  <a:pt x="2051695" y="1975590"/>
                </a:lnTo>
                <a:lnTo>
                  <a:pt x="2067455" y="1931497"/>
                </a:lnTo>
                <a:lnTo>
                  <a:pt x="2510611" y="1931497"/>
                </a:lnTo>
                <a:lnTo>
                  <a:pt x="2548028" y="1905404"/>
                </a:lnTo>
                <a:lnTo>
                  <a:pt x="2582440" y="1875344"/>
                </a:lnTo>
                <a:lnTo>
                  <a:pt x="2595872" y="1860745"/>
                </a:lnTo>
                <a:close/>
              </a:path>
              <a:path w="3128010" h="2276475">
                <a:moveTo>
                  <a:pt x="2510611" y="1931497"/>
                </a:moveTo>
                <a:lnTo>
                  <a:pt x="2067455" y="1931497"/>
                </a:lnTo>
                <a:lnTo>
                  <a:pt x="2107898" y="1953522"/>
                </a:lnTo>
                <a:lnTo>
                  <a:pt x="2150329" y="1970936"/>
                </a:lnTo>
                <a:lnTo>
                  <a:pt x="2194356" y="1983622"/>
                </a:lnTo>
                <a:lnTo>
                  <a:pt x="2239590" y="1991465"/>
                </a:lnTo>
                <a:lnTo>
                  <a:pt x="2285641" y="1994349"/>
                </a:lnTo>
                <a:lnTo>
                  <a:pt x="2334446" y="1991950"/>
                </a:lnTo>
                <a:lnTo>
                  <a:pt x="2381643" y="1984170"/>
                </a:lnTo>
                <a:lnTo>
                  <a:pt x="2426917" y="1971317"/>
                </a:lnTo>
                <a:lnTo>
                  <a:pt x="2469950" y="1953699"/>
                </a:lnTo>
                <a:lnTo>
                  <a:pt x="2510426" y="1931626"/>
                </a:lnTo>
                <a:lnTo>
                  <a:pt x="2510611" y="1931497"/>
                </a:lnTo>
                <a:close/>
              </a:path>
              <a:path w="3128010" h="2276475">
                <a:moveTo>
                  <a:pt x="748944" y="200436"/>
                </a:moveTo>
                <a:lnTo>
                  <a:pt x="702459" y="204474"/>
                </a:lnTo>
                <a:lnTo>
                  <a:pt x="656145" y="212959"/>
                </a:lnTo>
                <a:lnTo>
                  <a:pt x="611672" y="225532"/>
                </a:lnTo>
                <a:lnTo>
                  <a:pt x="569214" y="241965"/>
                </a:lnTo>
                <a:lnTo>
                  <a:pt x="528948" y="262029"/>
                </a:lnTo>
                <a:lnTo>
                  <a:pt x="491047" y="285496"/>
                </a:lnTo>
                <a:lnTo>
                  <a:pt x="455686" y="312137"/>
                </a:lnTo>
                <a:lnTo>
                  <a:pt x="423041" y="341726"/>
                </a:lnTo>
                <a:lnTo>
                  <a:pt x="393286" y="374032"/>
                </a:lnTo>
                <a:lnTo>
                  <a:pt x="366595" y="408828"/>
                </a:lnTo>
                <a:lnTo>
                  <a:pt x="343144" y="445885"/>
                </a:lnTo>
                <a:lnTo>
                  <a:pt x="323107" y="484976"/>
                </a:lnTo>
                <a:lnTo>
                  <a:pt x="306659" y="525871"/>
                </a:lnTo>
                <a:lnTo>
                  <a:pt x="293975" y="568343"/>
                </a:lnTo>
                <a:lnTo>
                  <a:pt x="285230" y="612164"/>
                </a:lnTo>
                <a:lnTo>
                  <a:pt x="280599" y="657104"/>
                </a:lnTo>
                <a:lnTo>
                  <a:pt x="280256" y="702936"/>
                </a:lnTo>
                <a:lnTo>
                  <a:pt x="284375" y="749431"/>
                </a:lnTo>
                <a:lnTo>
                  <a:pt x="281708" y="756416"/>
                </a:lnTo>
                <a:lnTo>
                  <a:pt x="232951" y="765363"/>
                </a:lnTo>
                <a:lnTo>
                  <a:pt x="186755" y="781595"/>
                </a:lnTo>
                <a:lnTo>
                  <a:pt x="143882" y="804629"/>
                </a:lnTo>
                <a:lnTo>
                  <a:pt x="105094" y="833981"/>
                </a:lnTo>
                <a:lnTo>
                  <a:pt x="71153" y="869167"/>
                </a:lnTo>
                <a:lnTo>
                  <a:pt x="42821" y="909705"/>
                </a:lnTo>
                <a:lnTo>
                  <a:pt x="22282" y="951349"/>
                </a:lnTo>
                <a:lnTo>
                  <a:pt x="8414" y="994443"/>
                </a:lnTo>
                <a:lnTo>
                  <a:pt x="1044" y="1038323"/>
                </a:lnTo>
                <a:lnTo>
                  <a:pt x="0" y="1082328"/>
                </a:lnTo>
                <a:lnTo>
                  <a:pt x="5107" y="1125794"/>
                </a:lnTo>
                <a:lnTo>
                  <a:pt x="16192" y="1168058"/>
                </a:lnTo>
                <a:lnTo>
                  <a:pt x="33081" y="1208458"/>
                </a:lnTo>
                <a:lnTo>
                  <a:pt x="55602" y="1246330"/>
                </a:lnTo>
                <a:lnTo>
                  <a:pt x="83580" y="1281012"/>
                </a:lnTo>
                <a:lnTo>
                  <a:pt x="116843" y="1311840"/>
                </a:lnTo>
                <a:lnTo>
                  <a:pt x="155216" y="1338153"/>
                </a:lnTo>
                <a:lnTo>
                  <a:pt x="126266" y="1373555"/>
                </a:lnTo>
                <a:lnTo>
                  <a:pt x="103062" y="1412318"/>
                </a:lnTo>
                <a:lnTo>
                  <a:pt x="85827" y="1453769"/>
                </a:lnTo>
                <a:lnTo>
                  <a:pt x="74783" y="1497231"/>
                </a:lnTo>
                <a:lnTo>
                  <a:pt x="70153" y="1542030"/>
                </a:lnTo>
                <a:lnTo>
                  <a:pt x="72158" y="1587492"/>
                </a:lnTo>
                <a:lnTo>
                  <a:pt x="80992" y="1632846"/>
                </a:lnTo>
                <a:lnTo>
                  <a:pt x="96047" y="1675366"/>
                </a:lnTo>
                <a:lnTo>
                  <a:pt x="116783" y="1714629"/>
                </a:lnTo>
                <a:lnTo>
                  <a:pt x="142657" y="1750211"/>
                </a:lnTo>
                <a:lnTo>
                  <a:pt x="173129" y="1781691"/>
                </a:lnTo>
                <a:lnTo>
                  <a:pt x="207656" y="1808646"/>
                </a:lnTo>
                <a:lnTo>
                  <a:pt x="245697" y="1830652"/>
                </a:lnTo>
                <a:lnTo>
                  <a:pt x="286711" y="1847288"/>
                </a:lnTo>
                <a:lnTo>
                  <a:pt x="330155" y="1858131"/>
                </a:lnTo>
                <a:lnTo>
                  <a:pt x="375489" y="1862757"/>
                </a:lnTo>
                <a:lnTo>
                  <a:pt x="422170" y="1860745"/>
                </a:lnTo>
                <a:lnTo>
                  <a:pt x="2595872" y="1860745"/>
                </a:lnTo>
                <a:lnTo>
                  <a:pt x="2640428" y="1804938"/>
                </a:lnTo>
                <a:lnTo>
                  <a:pt x="2663370" y="1765210"/>
                </a:lnTo>
                <a:lnTo>
                  <a:pt x="2681856" y="1722877"/>
                </a:lnTo>
                <a:lnTo>
                  <a:pt x="2695569" y="1678246"/>
                </a:lnTo>
                <a:lnTo>
                  <a:pt x="2704192" y="1631626"/>
                </a:lnTo>
                <a:lnTo>
                  <a:pt x="2707408" y="1583326"/>
                </a:lnTo>
                <a:lnTo>
                  <a:pt x="2756815" y="1573726"/>
                </a:lnTo>
                <a:lnTo>
                  <a:pt x="2804806" y="1559214"/>
                </a:lnTo>
                <a:lnTo>
                  <a:pt x="2851006" y="1539942"/>
                </a:lnTo>
                <a:lnTo>
                  <a:pt x="2895035" y="1516060"/>
                </a:lnTo>
                <a:lnTo>
                  <a:pt x="2936516" y="1487721"/>
                </a:lnTo>
                <a:lnTo>
                  <a:pt x="2972556" y="1457470"/>
                </a:lnTo>
                <a:lnTo>
                  <a:pt x="3004943" y="1424567"/>
                </a:lnTo>
                <a:lnTo>
                  <a:pt x="3033639" y="1389295"/>
                </a:lnTo>
                <a:lnTo>
                  <a:pt x="3058606" y="1351942"/>
                </a:lnTo>
                <a:lnTo>
                  <a:pt x="3079806" y="1312791"/>
                </a:lnTo>
                <a:lnTo>
                  <a:pt x="3097201" y="1272130"/>
                </a:lnTo>
                <a:lnTo>
                  <a:pt x="3110754" y="1230244"/>
                </a:lnTo>
                <a:lnTo>
                  <a:pt x="3120425" y="1187418"/>
                </a:lnTo>
                <a:lnTo>
                  <a:pt x="3126178" y="1143938"/>
                </a:lnTo>
                <a:lnTo>
                  <a:pt x="3127974" y="1100090"/>
                </a:lnTo>
                <a:lnTo>
                  <a:pt x="3125775" y="1056160"/>
                </a:lnTo>
                <a:lnTo>
                  <a:pt x="3119543" y="1012432"/>
                </a:lnTo>
                <a:lnTo>
                  <a:pt x="3109240" y="969193"/>
                </a:lnTo>
                <a:lnTo>
                  <a:pt x="3094828" y="926728"/>
                </a:lnTo>
                <a:lnTo>
                  <a:pt x="3076269" y="885323"/>
                </a:lnTo>
                <a:lnTo>
                  <a:pt x="3053526" y="845264"/>
                </a:lnTo>
                <a:lnTo>
                  <a:pt x="3026559" y="806835"/>
                </a:lnTo>
                <a:lnTo>
                  <a:pt x="3031657" y="794457"/>
                </a:lnTo>
                <a:lnTo>
                  <a:pt x="3044212" y="756416"/>
                </a:lnTo>
                <a:lnTo>
                  <a:pt x="3054032" y="709277"/>
                </a:lnTo>
                <a:lnTo>
                  <a:pt x="3057812" y="662349"/>
                </a:lnTo>
                <a:lnTo>
                  <a:pt x="3055806" y="616073"/>
                </a:lnTo>
                <a:lnTo>
                  <a:pt x="3048268" y="570889"/>
                </a:lnTo>
                <a:lnTo>
                  <a:pt x="3035453" y="527239"/>
                </a:lnTo>
                <a:lnTo>
                  <a:pt x="3017614" y="485562"/>
                </a:lnTo>
                <a:lnTo>
                  <a:pt x="2995006" y="446301"/>
                </a:lnTo>
                <a:lnTo>
                  <a:pt x="2967884" y="409896"/>
                </a:lnTo>
                <a:lnTo>
                  <a:pt x="2936501" y="376787"/>
                </a:lnTo>
                <a:lnTo>
                  <a:pt x="2901112" y="347416"/>
                </a:lnTo>
                <a:lnTo>
                  <a:pt x="2861970" y="322223"/>
                </a:lnTo>
                <a:lnTo>
                  <a:pt x="2819331" y="301649"/>
                </a:lnTo>
                <a:lnTo>
                  <a:pt x="2773448" y="286135"/>
                </a:lnTo>
                <a:lnTo>
                  <a:pt x="2768410" y="266450"/>
                </a:lnTo>
                <a:lnTo>
                  <a:pt x="1015133" y="266450"/>
                </a:lnTo>
                <a:lnTo>
                  <a:pt x="973827" y="245016"/>
                </a:lnTo>
                <a:lnTo>
                  <a:pt x="930885" y="227671"/>
                </a:lnTo>
                <a:lnTo>
                  <a:pt x="886618" y="214479"/>
                </a:lnTo>
                <a:lnTo>
                  <a:pt x="841332" y="205501"/>
                </a:lnTo>
                <a:lnTo>
                  <a:pt x="795338" y="200799"/>
                </a:lnTo>
                <a:lnTo>
                  <a:pt x="748944" y="200436"/>
                </a:lnTo>
                <a:close/>
              </a:path>
              <a:path w="3128010" h="2276475">
                <a:moveTo>
                  <a:pt x="1355407" y="63244"/>
                </a:moveTo>
                <a:lnTo>
                  <a:pt x="1309710" y="66017"/>
                </a:lnTo>
                <a:lnTo>
                  <a:pt x="1264845" y="74087"/>
                </a:lnTo>
                <a:lnTo>
                  <a:pt x="1221299" y="87306"/>
                </a:lnTo>
                <a:lnTo>
                  <a:pt x="1179563" y="105526"/>
                </a:lnTo>
                <a:lnTo>
                  <a:pt x="1140124" y="128598"/>
                </a:lnTo>
                <a:lnTo>
                  <a:pt x="1103473" y="156374"/>
                </a:lnTo>
                <a:lnTo>
                  <a:pt x="1070098" y="188708"/>
                </a:lnTo>
                <a:lnTo>
                  <a:pt x="1040437" y="225532"/>
                </a:lnTo>
                <a:lnTo>
                  <a:pt x="1015133" y="266450"/>
                </a:lnTo>
                <a:lnTo>
                  <a:pt x="2768410" y="266450"/>
                </a:lnTo>
                <a:lnTo>
                  <a:pt x="2761527" y="239557"/>
                </a:lnTo>
                <a:lnTo>
                  <a:pt x="2743363" y="195325"/>
                </a:lnTo>
                <a:lnTo>
                  <a:pt x="2730482" y="173232"/>
                </a:lnTo>
                <a:lnTo>
                  <a:pt x="1626257" y="173232"/>
                </a:lnTo>
                <a:lnTo>
                  <a:pt x="1605695" y="154552"/>
                </a:lnTo>
                <a:lnTo>
                  <a:pt x="1560856" y="121905"/>
                </a:lnTo>
                <a:lnTo>
                  <a:pt x="1492592" y="88186"/>
                </a:lnTo>
                <a:lnTo>
                  <a:pt x="1447337" y="74180"/>
                </a:lnTo>
                <a:lnTo>
                  <a:pt x="1401445" y="65915"/>
                </a:lnTo>
                <a:lnTo>
                  <a:pt x="1355407" y="63244"/>
                </a:lnTo>
                <a:close/>
              </a:path>
              <a:path w="3128010" h="2276475">
                <a:moveTo>
                  <a:pt x="1917515" y="0"/>
                </a:moveTo>
                <a:lnTo>
                  <a:pt x="1873183" y="1911"/>
                </a:lnTo>
                <a:lnTo>
                  <a:pt x="1829804" y="9898"/>
                </a:lnTo>
                <a:lnTo>
                  <a:pt x="1788034" y="23743"/>
                </a:lnTo>
                <a:lnTo>
                  <a:pt x="1748528" y="43229"/>
                </a:lnTo>
                <a:lnTo>
                  <a:pt x="1711942" y="68139"/>
                </a:lnTo>
                <a:lnTo>
                  <a:pt x="1678931" y="98255"/>
                </a:lnTo>
                <a:lnTo>
                  <a:pt x="1650151" y="133358"/>
                </a:lnTo>
                <a:lnTo>
                  <a:pt x="1626257" y="173232"/>
                </a:lnTo>
                <a:lnTo>
                  <a:pt x="2730482" y="173232"/>
                </a:lnTo>
                <a:lnTo>
                  <a:pt x="2719298" y="154050"/>
                </a:lnTo>
                <a:lnTo>
                  <a:pt x="2695057" y="123194"/>
                </a:lnTo>
                <a:lnTo>
                  <a:pt x="2159784" y="123194"/>
                </a:lnTo>
                <a:lnTo>
                  <a:pt x="2136329" y="96012"/>
                </a:lnTo>
                <a:lnTo>
                  <a:pt x="2080989" y="50650"/>
                </a:lnTo>
                <a:lnTo>
                  <a:pt x="2006417" y="15275"/>
                </a:lnTo>
                <a:lnTo>
                  <a:pt x="1962145" y="4382"/>
                </a:lnTo>
                <a:lnTo>
                  <a:pt x="1917515" y="0"/>
                </a:lnTo>
                <a:close/>
              </a:path>
              <a:path w="3128010" h="2276475">
                <a:moveTo>
                  <a:pt x="2443805" y="773"/>
                </a:moveTo>
                <a:lnTo>
                  <a:pt x="2398878" y="1608"/>
                </a:lnTo>
                <a:lnTo>
                  <a:pt x="2354419" y="8075"/>
                </a:lnTo>
                <a:lnTo>
                  <a:pt x="2311018" y="20127"/>
                </a:lnTo>
                <a:lnTo>
                  <a:pt x="2269264" y="37714"/>
                </a:lnTo>
                <a:lnTo>
                  <a:pt x="2229748" y="60786"/>
                </a:lnTo>
                <a:lnTo>
                  <a:pt x="2193058" y="89296"/>
                </a:lnTo>
                <a:lnTo>
                  <a:pt x="2159784" y="123194"/>
                </a:lnTo>
                <a:lnTo>
                  <a:pt x="2695057" y="123194"/>
                </a:lnTo>
                <a:lnTo>
                  <a:pt x="2654830" y="82808"/>
                </a:lnTo>
                <a:lnTo>
                  <a:pt x="2616405" y="54744"/>
                </a:lnTo>
                <a:lnTo>
                  <a:pt x="2575501" y="32557"/>
                </a:lnTo>
                <a:lnTo>
                  <a:pt x="2532706" y="16199"/>
                </a:lnTo>
                <a:lnTo>
                  <a:pt x="2488611" y="5621"/>
                </a:lnTo>
                <a:lnTo>
                  <a:pt x="2443805" y="7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923770" y="3663692"/>
            <a:ext cx="3128010" cy="2276475"/>
          </a:xfrm>
          <a:custGeom>
            <a:avLst/>
            <a:gdLst/>
            <a:ahLst/>
            <a:cxnLst/>
            <a:rect l="l" t="t" r="r" b="b"/>
            <a:pathLst>
              <a:path w="3128010" h="2276475">
                <a:moveTo>
                  <a:pt x="284375" y="749431"/>
                </a:moveTo>
                <a:lnTo>
                  <a:pt x="280256" y="702936"/>
                </a:lnTo>
                <a:lnTo>
                  <a:pt x="280599" y="657104"/>
                </a:lnTo>
                <a:lnTo>
                  <a:pt x="285230" y="612164"/>
                </a:lnTo>
                <a:lnTo>
                  <a:pt x="293975" y="568343"/>
                </a:lnTo>
                <a:lnTo>
                  <a:pt x="306659" y="525871"/>
                </a:lnTo>
                <a:lnTo>
                  <a:pt x="323107" y="484976"/>
                </a:lnTo>
                <a:lnTo>
                  <a:pt x="343144" y="445885"/>
                </a:lnTo>
                <a:lnTo>
                  <a:pt x="366595" y="408828"/>
                </a:lnTo>
                <a:lnTo>
                  <a:pt x="393286" y="374032"/>
                </a:lnTo>
                <a:lnTo>
                  <a:pt x="423041" y="341726"/>
                </a:lnTo>
                <a:lnTo>
                  <a:pt x="455686" y="312137"/>
                </a:lnTo>
                <a:lnTo>
                  <a:pt x="491047" y="285496"/>
                </a:lnTo>
                <a:lnTo>
                  <a:pt x="528948" y="262029"/>
                </a:lnTo>
                <a:lnTo>
                  <a:pt x="569214" y="241965"/>
                </a:lnTo>
                <a:lnTo>
                  <a:pt x="611672" y="225532"/>
                </a:lnTo>
                <a:lnTo>
                  <a:pt x="656145" y="212959"/>
                </a:lnTo>
                <a:lnTo>
                  <a:pt x="702459" y="204474"/>
                </a:lnTo>
                <a:lnTo>
                  <a:pt x="748944" y="200436"/>
                </a:lnTo>
                <a:lnTo>
                  <a:pt x="795338" y="200799"/>
                </a:lnTo>
                <a:lnTo>
                  <a:pt x="841332" y="205501"/>
                </a:lnTo>
                <a:lnTo>
                  <a:pt x="886618" y="214479"/>
                </a:lnTo>
                <a:lnTo>
                  <a:pt x="930885" y="227671"/>
                </a:lnTo>
                <a:lnTo>
                  <a:pt x="973827" y="245016"/>
                </a:lnTo>
                <a:lnTo>
                  <a:pt x="1015133" y="266450"/>
                </a:lnTo>
                <a:lnTo>
                  <a:pt x="1040489" y="225449"/>
                </a:lnTo>
                <a:lnTo>
                  <a:pt x="1070098" y="188708"/>
                </a:lnTo>
                <a:lnTo>
                  <a:pt x="1103473" y="156374"/>
                </a:lnTo>
                <a:lnTo>
                  <a:pt x="1140124" y="128598"/>
                </a:lnTo>
                <a:lnTo>
                  <a:pt x="1179563" y="105526"/>
                </a:lnTo>
                <a:lnTo>
                  <a:pt x="1221299" y="87306"/>
                </a:lnTo>
                <a:lnTo>
                  <a:pt x="1264845" y="74087"/>
                </a:lnTo>
                <a:lnTo>
                  <a:pt x="1309710" y="66017"/>
                </a:lnTo>
                <a:lnTo>
                  <a:pt x="1355407" y="63244"/>
                </a:lnTo>
                <a:lnTo>
                  <a:pt x="1401445" y="65915"/>
                </a:lnTo>
                <a:lnTo>
                  <a:pt x="1447337" y="74180"/>
                </a:lnTo>
                <a:lnTo>
                  <a:pt x="1492592" y="88186"/>
                </a:lnTo>
                <a:lnTo>
                  <a:pt x="1536722" y="108081"/>
                </a:lnTo>
                <a:lnTo>
                  <a:pt x="1583871" y="137418"/>
                </a:lnTo>
                <a:lnTo>
                  <a:pt x="1626257" y="173232"/>
                </a:lnTo>
                <a:lnTo>
                  <a:pt x="1650151" y="133358"/>
                </a:lnTo>
                <a:lnTo>
                  <a:pt x="1678931" y="98255"/>
                </a:lnTo>
                <a:lnTo>
                  <a:pt x="1711942" y="68139"/>
                </a:lnTo>
                <a:lnTo>
                  <a:pt x="1748528" y="43229"/>
                </a:lnTo>
                <a:lnTo>
                  <a:pt x="1788034" y="23743"/>
                </a:lnTo>
                <a:lnTo>
                  <a:pt x="1829804" y="9898"/>
                </a:lnTo>
                <a:lnTo>
                  <a:pt x="1873183" y="1911"/>
                </a:lnTo>
                <a:lnTo>
                  <a:pt x="1917515" y="0"/>
                </a:lnTo>
                <a:lnTo>
                  <a:pt x="1962145" y="4382"/>
                </a:lnTo>
                <a:lnTo>
                  <a:pt x="2006417" y="15275"/>
                </a:lnTo>
                <a:lnTo>
                  <a:pt x="2049675" y="32897"/>
                </a:lnTo>
                <a:lnTo>
                  <a:pt x="2109969" y="71759"/>
                </a:lnTo>
                <a:lnTo>
                  <a:pt x="2159784" y="123194"/>
                </a:lnTo>
                <a:lnTo>
                  <a:pt x="2193058" y="89296"/>
                </a:lnTo>
                <a:lnTo>
                  <a:pt x="2229748" y="60786"/>
                </a:lnTo>
                <a:lnTo>
                  <a:pt x="2269264" y="37714"/>
                </a:lnTo>
                <a:lnTo>
                  <a:pt x="2311018" y="20127"/>
                </a:lnTo>
                <a:lnTo>
                  <a:pt x="2354419" y="8075"/>
                </a:lnTo>
                <a:lnTo>
                  <a:pt x="2398878" y="1608"/>
                </a:lnTo>
                <a:lnTo>
                  <a:pt x="2443805" y="773"/>
                </a:lnTo>
                <a:lnTo>
                  <a:pt x="2488611" y="5621"/>
                </a:lnTo>
                <a:lnTo>
                  <a:pt x="2532706" y="16199"/>
                </a:lnTo>
                <a:lnTo>
                  <a:pt x="2575501" y="32557"/>
                </a:lnTo>
                <a:lnTo>
                  <a:pt x="2616405" y="54744"/>
                </a:lnTo>
                <a:lnTo>
                  <a:pt x="2654830" y="82808"/>
                </a:lnTo>
                <a:lnTo>
                  <a:pt x="2689673" y="116342"/>
                </a:lnTo>
                <a:lnTo>
                  <a:pt x="2719298" y="154050"/>
                </a:lnTo>
                <a:lnTo>
                  <a:pt x="2743363" y="195325"/>
                </a:lnTo>
                <a:lnTo>
                  <a:pt x="2761527" y="239557"/>
                </a:lnTo>
                <a:lnTo>
                  <a:pt x="2773448" y="286135"/>
                </a:lnTo>
                <a:lnTo>
                  <a:pt x="2819331" y="301649"/>
                </a:lnTo>
                <a:lnTo>
                  <a:pt x="2861970" y="322223"/>
                </a:lnTo>
                <a:lnTo>
                  <a:pt x="2901112" y="347416"/>
                </a:lnTo>
                <a:lnTo>
                  <a:pt x="2936501" y="376787"/>
                </a:lnTo>
                <a:lnTo>
                  <a:pt x="2967884" y="409896"/>
                </a:lnTo>
                <a:lnTo>
                  <a:pt x="2995006" y="446301"/>
                </a:lnTo>
                <a:lnTo>
                  <a:pt x="3017614" y="485562"/>
                </a:lnTo>
                <a:lnTo>
                  <a:pt x="3035453" y="527239"/>
                </a:lnTo>
                <a:lnTo>
                  <a:pt x="3048268" y="570889"/>
                </a:lnTo>
                <a:lnTo>
                  <a:pt x="3055806" y="616073"/>
                </a:lnTo>
                <a:lnTo>
                  <a:pt x="3057812" y="662349"/>
                </a:lnTo>
                <a:lnTo>
                  <a:pt x="3054032" y="709277"/>
                </a:lnTo>
                <a:lnTo>
                  <a:pt x="3044212" y="756416"/>
                </a:lnTo>
                <a:lnTo>
                  <a:pt x="3031657" y="794457"/>
                </a:lnTo>
                <a:lnTo>
                  <a:pt x="3026559" y="806835"/>
                </a:lnTo>
                <a:lnTo>
                  <a:pt x="3053526" y="845264"/>
                </a:lnTo>
                <a:lnTo>
                  <a:pt x="3076269" y="885323"/>
                </a:lnTo>
                <a:lnTo>
                  <a:pt x="3094828" y="926728"/>
                </a:lnTo>
                <a:lnTo>
                  <a:pt x="3109240" y="969193"/>
                </a:lnTo>
                <a:lnTo>
                  <a:pt x="3119543" y="1012432"/>
                </a:lnTo>
                <a:lnTo>
                  <a:pt x="3125775" y="1056160"/>
                </a:lnTo>
                <a:lnTo>
                  <a:pt x="3127974" y="1100090"/>
                </a:lnTo>
                <a:lnTo>
                  <a:pt x="3126178" y="1143938"/>
                </a:lnTo>
                <a:lnTo>
                  <a:pt x="3120425" y="1187418"/>
                </a:lnTo>
                <a:lnTo>
                  <a:pt x="3110754" y="1230244"/>
                </a:lnTo>
                <a:lnTo>
                  <a:pt x="3097201" y="1272130"/>
                </a:lnTo>
                <a:lnTo>
                  <a:pt x="3079806" y="1312791"/>
                </a:lnTo>
                <a:lnTo>
                  <a:pt x="3058606" y="1351942"/>
                </a:lnTo>
                <a:lnTo>
                  <a:pt x="3033639" y="1389295"/>
                </a:lnTo>
                <a:lnTo>
                  <a:pt x="3004943" y="1424567"/>
                </a:lnTo>
                <a:lnTo>
                  <a:pt x="2972556" y="1457470"/>
                </a:lnTo>
                <a:lnTo>
                  <a:pt x="2936516" y="1487721"/>
                </a:lnTo>
                <a:lnTo>
                  <a:pt x="2895035" y="1516060"/>
                </a:lnTo>
                <a:lnTo>
                  <a:pt x="2851006" y="1539942"/>
                </a:lnTo>
                <a:lnTo>
                  <a:pt x="2804806" y="1559214"/>
                </a:lnTo>
                <a:lnTo>
                  <a:pt x="2756815" y="1573726"/>
                </a:lnTo>
                <a:lnTo>
                  <a:pt x="2707408" y="1583326"/>
                </a:lnTo>
                <a:lnTo>
                  <a:pt x="2704192" y="1631626"/>
                </a:lnTo>
                <a:lnTo>
                  <a:pt x="2695569" y="1678246"/>
                </a:lnTo>
                <a:lnTo>
                  <a:pt x="2681856" y="1722877"/>
                </a:lnTo>
                <a:lnTo>
                  <a:pt x="2663370" y="1765210"/>
                </a:lnTo>
                <a:lnTo>
                  <a:pt x="2640428" y="1804938"/>
                </a:lnTo>
                <a:lnTo>
                  <a:pt x="2613346" y="1841752"/>
                </a:lnTo>
                <a:lnTo>
                  <a:pt x="2582440" y="1875344"/>
                </a:lnTo>
                <a:lnTo>
                  <a:pt x="2548028" y="1905404"/>
                </a:lnTo>
                <a:lnTo>
                  <a:pt x="2510426" y="1931626"/>
                </a:lnTo>
                <a:lnTo>
                  <a:pt x="2469950" y="1953699"/>
                </a:lnTo>
                <a:lnTo>
                  <a:pt x="2426917" y="1971317"/>
                </a:lnTo>
                <a:lnTo>
                  <a:pt x="2381643" y="1984170"/>
                </a:lnTo>
                <a:lnTo>
                  <a:pt x="2334446" y="1991950"/>
                </a:lnTo>
                <a:lnTo>
                  <a:pt x="2285641" y="1994349"/>
                </a:lnTo>
                <a:lnTo>
                  <a:pt x="2239590" y="1991465"/>
                </a:lnTo>
                <a:lnTo>
                  <a:pt x="2194356" y="1983622"/>
                </a:lnTo>
                <a:lnTo>
                  <a:pt x="2150329" y="1970936"/>
                </a:lnTo>
                <a:lnTo>
                  <a:pt x="2107898" y="1953522"/>
                </a:lnTo>
                <a:lnTo>
                  <a:pt x="2067455" y="1931497"/>
                </a:lnTo>
                <a:lnTo>
                  <a:pt x="2051695" y="1975590"/>
                </a:lnTo>
                <a:lnTo>
                  <a:pt x="2032151" y="2017232"/>
                </a:lnTo>
                <a:lnTo>
                  <a:pt x="2009078" y="2056287"/>
                </a:lnTo>
                <a:lnTo>
                  <a:pt x="1982732" y="2092618"/>
                </a:lnTo>
                <a:lnTo>
                  <a:pt x="1953369" y="2126091"/>
                </a:lnTo>
                <a:lnTo>
                  <a:pt x="1921243" y="2156569"/>
                </a:lnTo>
                <a:lnTo>
                  <a:pt x="1886611" y="2183917"/>
                </a:lnTo>
                <a:lnTo>
                  <a:pt x="1849727" y="2207999"/>
                </a:lnTo>
                <a:lnTo>
                  <a:pt x="1810848" y="2228680"/>
                </a:lnTo>
                <a:lnTo>
                  <a:pt x="1770228" y="2245823"/>
                </a:lnTo>
                <a:lnTo>
                  <a:pt x="1728124" y="2259293"/>
                </a:lnTo>
                <a:lnTo>
                  <a:pt x="1684789" y="2268954"/>
                </a:lnTo>
                <a:lnTo>
                  <a:pt x="1640481" y="2274670"/>
                </a:lnTo>
                <a:lnTo>
                  <a:pt x="1595455" y="2276306"/>
                </a:lnTo>
                <a:lnTo>
                  <a:pt x="1549965" y="2273727"/>
                </a:lnTo>
                <a:lnTo>
                  <a:pt x="1504267" y="2266795"/>
                </a:lnTo>
                <a:lnTo>
                  <a:pt x="1458617" y="2255376"/>
                </a:lnTo>
                <a:lnTo>
                  <a:pt x="1413193" y="2239236"/>
                </a:lnTo>
                <a:lnTo>
                  <a:pt x="1369852" y="2218858"/>
                </a:lnTo>
                <a:lnTo>
                  <a:pt x="1328875" y="2194447"/>
                </a:lnTo>
                <a:lnTo>
                  <a:pt x="1290542" y="2166208"/>
                </a:lnTo>
                <a:lnTo>
                  <a:pt x="1255132" y="2134347"/>
                </a:lnTo>
                <a:lnTo>
                  <a:pt x="1222926" y="2099069"/>
                </a:lnTo>
                <a:lnTo>
                  <a:pt x="1194203" y="2060579"/>
                </a:lnTo>
                <a:lnTo>
                  <a:pt x="1151858" y="2083518"/>
                </a:lnTo>
                <a:lnTo>
                  <a:pt x="1108434" y="2102475"/>
                </a:lnTo>
                <a:lnTo>
                  <a:pt x="1064161" y="2117507"/>
                </a:lnTo>
                <a:lnTo>
                  <a:pt x="1019269" y="2128671"/>
                </a:lnTo>
                <a:lnTo>
                  <a:pt x="973988" y="2136024"/>
                </a:lnTo>
                <a:lnTo>
                  <a:pt x="928549" y="2139624"/>
                </a:lnTo>
                <a:lnTo>
                  <a:pt x="883180" y="2139526"/>
                </a:lnTo>
                <a:lnTo>
                  <a:pt x="838113" y="2135789"/>
                </a:lnTo>
                <a:lnTo>
                  <a:pt x="793576" y="2128468"/>
                </a:lnTo>
                <a:lnTo>
                  <a:pt x="749801" y="2117622"/>
                </a:lnTo>
                <a:lnTo>
                  <a:pt x="707017" y="2103307"/>
                </a:lnTo>
                <a:lnTo>
                  <a:pt x="665453" y="2085579"/>
                </a:lnTo>
                <a:lnTo>
                  <a:pt x="625341" y="2064497"/>
                </a:lnTo>
                <a:lnTo>
                  <a:pt x="586909" y="2040117"/>
                </a:lnTo>
                <a:lnTo>
                  <a:pt x="550388" y="2012495"/>
                </a:lnTo>
                <a:lnTo>
                  <a:pt x="516008" y="1981690"/>
                </a:lnTo>
                <a:lnTo>
                  <a:pt x="483999" y="1947758"/>
                </a:lnTo>
                <a:lnTo>
                  <a:pt x="454590" y="1910755"/>
                </a:lnTo>
                <a:lnTo>
                  <a:pt x="428012" y="1870740"/>
                </a:lnTo>
                <a:lnTo>
                  <a:pt x="422170" y="1860745"/>
                </a:lnTo>
                <a:lnTo>
                  <a:pt x="375489" y="1862757"/>
                </a:lnTo>
                <a:lnTo>
                  <a:pt x="330155" y="1858131"/>
                </a:lnTo>
                <a:lnTo>
                  <a:pt x="286711" y="1847288"/>
                </a:lnTo>
                <a:lnTo>
                  <a:pt x="245697" y="1830652"/>
                </a:lnTo>
                <a:lnTo>
                  <a:pt x="207656" y="1808646"/>
                </a:lnTo>
                <a:lnTo>
                  <a:pt x="173129" y="1781691"/>
                </a:lnTo>
                <a:lnTo>
                  <a:pt x="142657" y="1750211"/>
                </a:lnTo>
                <a:lnTo>
                  <a:pt x="116783" y="1714629"/>
                </a:lnTo>
                <a:lnTo>
                  <a:pt x="96047" y="1675366"/>
                </a:lnTo>
                <a:lnTo>
                  <a:pt x="80992" y="1632846"/>
                </a:lnTo>
                <a:lnTo>
                  <a:pt x="72158" y="1587492"/>
                </a:lnTo>
                <a:lnTo>
                  <a:pt x="70153" y="1542030"/>
                </a:lnTo>
                <a:lnTo>
                  <a:pt x="74783" y="1497231"/>
                </a:lnTo>
                <a:lnTo>
                  <a:pt x="85827" y="1453769"/>
                </a:lnTo>
                <a:lnTo>
                  <a:pt x="103062" y="1412318"/>
                </a:lnTo>
                <a:lnTo>
                  <a:pt x="126266" y="1373555"/>
                </a:lnTo>
                <a:lnTo>
                  <a:pt x="155216" y="1338153"/>
                </a:lnTo>
                <a:lnTo>
                  <a:pt x="116843" y="1311840"/>
                </a:lnTo>
                <a:lnTo>
                  <a:pt x="83580" y="1281012"/>
                </a:lnTo>
                <a:lnTo>
                  <a:pt x="55602" y="1246330"/>
                </a:lnTo>
                <a:lnTo>
                  <a:pt x="33081" y="1208458"/>
                </a:lnTo>
                <a:lnTo>
                  <a:pt x="16192" y="1168058"/>
                </a:lnTo>
                <a:lnTo>
                  <a:pt x="5107" y="1125794"/>
                </a:lnTo>
                <a:lnTo>
                  <a:pt x="0" y="1082328"/>
                </a:lnTo>
                <a:lnTo>
                  <a:pt x="1044" y="1038323"/>
                </a:lnTo>
                <a:lnTo>
                  <a:pt x="8414" y="994443"/>
                </a:lnTo>
                <a:lnTo>
                  <a:pt x="22282" y="951349"/>
                </a:lnTo>
                <a:lnTo>
                  <a:pt x="42821" y="909705"/>
                </a:lnTo>
                <a:lnTo>
                  <a:pt x="71153" y="869167"/>
                </a:lnTo>
                <a:lnTo>
                  <a:pt x="105094" y="833981"/>
                </a:lnTo>
                <a:lnTo>
                  <a:pt x="143882" y="804629"/>
                </a:lnTo>
                <a:lnTo>
                  <a:pt x="186755" y="781595"/>
                </a:lnTo>
                <a:lnTo>
                  <a:pt x="232951" y="765363"/>
                </a:lnTo>
                <a:lnTo>
                  <a:pt x="281708" y="756416"/>
                </a:lnTo>
                <a:lnTo>
                  <a:pt x="284375" y="749431"/>
                </a:lnTo>
                <a:close/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082290" y="4992980"/>
            <a:ext cx="183515" cy="42545"/>
          </a:xfrm>
          <a:custGeom>
            <a:avLst/>
            <a:gdLst/>
            <a:ahLst/>
            <a:cxnLst/>
            <a:rect l="l" t="t" r="r" b="b"/>
            <a:pathLst>
              <a:path w="183514" h="42545">
                <a:moveTo>
                  <a:pt x="183134" y="41986"/>
                </a:moveTo>
                <a:lnTo>
                  <a:pt x="135356" y="42057"/>
                </a:lnTo>
                <a:lnTo>
                  <a:pt x="88376" y="34961"/>
                </a:lnTo>
                <a:lnTo>
                  <a:pt x="42991" y="20881"/>
                </a:ln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346959" y="5494350"/>
            <a:ext cx="80645" cy="20320"/>
          </a:xfrm>
          <a:custGeom>
            <a:avLst/>
            <a:gdLst/>
            <a:ahLst/>
            <a:cxnLst/>
            <a:rect l="l" t="t" r="r" b="b"/>
            <a:pathLst>
              <a:path w="80645" h="20320">
                <a:moveTo>
                  <a:pt x="80137" y="0"/>
                </a:moveTo>
                <a:lnTo>
                  <a:pt x="60650" y="6971"/>
                </a:lnTo>
                <a:lnTo>
                  <a:pt x="40735" y="12655"/>
                </a:lnTo>
                <a:lnTo>
                  <a:pt x="20486" y="17034"/>
                </a:lnTo>
                <a:lnTo>
                  <a:pt x="0" y="20091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069460" y="5623446"/>
            <a:ext cx="48260" cy="92075"/>
          </a:xfrm>
          <a:custGeom>
            <a:avLst/>
            <a:gdLst/>
            <a:ahLst/>
            <a:cxnLst/>
            <a:rect l="l" t="t" r="r" b="b"/>
            <a:pathLst>
              <a:path w="48260" h="92075">
                <a:moveTo>
                  <a:pt x="48260" y="91655"/>
                </a:moveTo>
                <a:lnTo>
                  <a:pt x="34379" y="69730"/>
                </a:lnTo>
                <a:lnTo>
                  <a:pt x="21701" y="47113"/>
                </a:lnTo>
                <a:lnTo>
                  <a:pt x="10237" y="23854"/>
                </a:ln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991609" y="5486566"/>
            <a:ext cx="19685" cy="100965"/>
          </a:xfrm>
          <a:custGeom>
            <a:avLst/>
            <a:gdLst/>
            <a:ahLst/>
            <a:cxnLst/>
            <a:rect l="l" t="t" r="r" b="b"/>
            <a:pathLst>
              <a:path w="19685" h="100964">
                <a:moveTo>
                  <a:pt x="19176" y="0"/>
                </a:moveTo>
                <a:lnTo>
                  <a:pt x="16394" y="25492"/>
                </a:lnTo>
                <a:lnTo>
                  <a:pt x="12255" y="50784"/>
                </a:lnTo>
                <a:lnTo>
                  <a:pt x="6782" y="75823"/>
                </a:lnTo>
                <a:lnTo>
                  <a:pt x="0" y="100558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394326" y="4865204"/>
            <a:ext cx="235585" cy="375920"/>
          </a:xfrm>
          <a:custGeom>
            <a:avLst/>
            <a:gdLst/>
            <a:ahLst/>
            <a:cxnLst/>
            <a:rect l="l" t="t" r="r" b="b"/>
            <a:pathLst>
              <a:path w="235585" h="375920">
                <a:moveTo>
                  <a:pt x="0" y="0"/>
                </a:moveTo>
                <a:lnTo>
                  <a:pt x="41828" y="23206"/>
                </a:lnTo>
                <a:lnTo>
                  <a:pt x="80214" y="50612"/>
                </a:lnTo>
                <a:lnTo>
                  <a:pt x="114920" y="81841"/>
                </a:lnTo>
                <a:lnTo>
                  <a:pt x="145712" y="116516"/>
                </a:lnTo>
                <a:lnTo>
                  <a:pt x="172354" y="154260"/>
                </a:lnTo>
                <a:lnTo>
                  <a:pt x="194611" y="194697"/>
                </a:lnTo>
                <a:lnTo>
                  <a:pt x="212247" y="237451"/>
                </a:lnTo>
                <a:lnTo>
                  <a:pt x="225027" y="282144"/>
                </a:lnTo>
                <a:lnTo>
                  <a:pt x="232715" y="328400"/>
                </a:lnTo>
                <a:lnTo>
                  <a:pt x="235076" y="375843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844160" y="4464939"/>
            <a:ext cx="104775" cy="140970"/>
          </a:xfrm>
          <a:custGeom>
            <a:avLst/>
            <a:gdLst/>
            <a:ahLst/>
            <a:cxnLst/>
            <a:rect l="l" t="t" r="r" b="b"/>
            <a:pathLst>
              <a:path w="104775" h="140970">
                <a:moveTo>
                  <a:pt x="104775" y="0"/>
                </a:moveTo>
                <a:lnTo>
                  <a:pt x="84885" y="39562"/>
                </a:lnTo>
                <a:lnTo>
                  <a:pt x="60626" y="76469"/>
                </a:lnTo>
                <a:lnTo>
                  <a:pt x="32248" y="110353"/>
                </a:lnTo>
                <a:lnTo>
                  <a:pt x="0" y="140843"/>
                </a:lnTo>
              </a:path>
            </a:pathLst>
          </a:custGeom>
          <a:ln w="50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5697602" y="3941953"/>
            <a:ext cx="5715" cy="66675"/>
          </a:xfrm>
          <a:custGeom>
            <a:avLst/>
            <a:gdLst/>
            <a:ahLst/>
            <a:cxnLst/>
            <a:rect l="l" t="t" r="r" b="b"/>
            <a:pathLst>
              <a:path w="5714" h="66675">
                <a:moveTo>
                  <a:pt x="0" y="0"/>
                </a:moveTo>
                <a:lnTo>
                  <a:pt x="2623" y="16541"/>
                </a:lnTo>
                <a:lnTo>
                  <a:pt x="4413" y="33178"/>
                </a:lnTo>
                <a:lnTo>
                  <a:pt x="5393" y="49863"/>
                </a:lnTo>
                <a:lnTo>
                  <a:pt x="5587" y="66548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028947" y="3779520"/>
            <a:ext cx="53975" cy="85090"/>
          </a:xfrm>
          <a:custGeom>
            <a:avLst/>
            <a:gdLst/>
            <a:ahLst/>
            <a:cxnLst/>
            <a:rect l="l" t="t" r="r" b="b"/>
            <a:pathLst>
              <a:path w="53975" h="85089">
                <a:moveTo>
                  <a:pt x="0" y="84836"/>
                </a:moveTo>
                <a:lnTo>
                  <a:pt x="11090" y="62204"/>
                </a:lnTo>
                <a:lnTo>
                  <a:pt x="23764" y="40465"/>
                </a:lnTo>
                <a:lnTo>
                  <a:pt x="37986" y="19702"/>
                </a:lnTo>
                <a:lnTo>
                  <a:pt x="5372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527296" y="3831589"/>
            <a:ext cx="26034" cy="73660"/>
          </a:xfrm>
          <a:custGeom>
            <a:avLst/>
            <a:gdLst/>
            <a:ahLst/>
            <a:cxnLst/>
            <a:rect l="l" t="t" r="r" b="b"/>
            <a:pathLst>
              <a:path w="26035" h="73660">
                <a:moveTo>
                  <a:pt x="0" y="73152"/>
                </a:moveTo>
                <a:lnTo>
                  <a:pt x="4782" y="54328"/>
                </a:lnTo>
                <a:lnTo>
                  <a:pt x="10731" y="35813"/>
                </a:lnTo>
                <a:lnTo>
                  <a:pt x="17823" y="17680"/>
                </a:lnTo>
                <a:lnTo>
                  <a:pt x="26034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3938523" y="3929633"/>
            <a:ext cx="93980" cy="71120"/>
          </a:xfrm>
          <a:custGeom>
            <a:avLst/>
            <a:gdLst/>
            <a:ahLst/>
            <a:cxnLst/>
            <a:rect l="l" t="t" r="r" b="b"/>
            <a:pathLst>
              <a:path w="93979" h="71119">
                <a:moveTo>
                  <a:pt x="0" y="0"/>
                </a:moveTo>
                <a:lnTo>
                  <a:pt x="25114" y="15611"/>
                </a:lnTo>
                <a:lnTo>
                  <a:pt x="49180" y="32686"/>
                </a:lnTo>
                <a:lnTo>
                  <a:pt x="72151" y="51167"/>
                </a:lnTo>
                <a:lnTo>
                  <a:pt x="93979" y="70993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3208147" y="4413122"/>
            <a:ext cx="16510" cy="74930"/>
          </a:xfrm>
          <a:custGeom>
            <a:avLst/>
            <a:gdLst/>
            <a:ahLst/>
            <a:cxnLst/>
            <a:rect l="l" t="t" r="r" b="b"/>
            <a:pathLst>
              <a:path w="16510" h="74929">
                <a:moveTo>
                  <a:pt x="16382" y="74675"/>
                </a:moveTo>
                <a:lnTo>
                  <a:pt x="11144" y="56274"/>
                </a:lnTo>
                <a:lnTo>
                  <a:pt x="6667" y="37671"/>
                </a:lnTo>
                <a:lnTo>
                  <a:pt x="2952" y="18901"/>
                </a:ln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96595" y="2031112"/>
            <a:ext cx="1003300" cy="58991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 fontAlgn="auto">
              <a:lnSpc>
                <a:spcPts val="2039"/>
              </a:lnSpc>
              <a:spcBef>
                <a:spcPts val="470"/>
              </a:spcBef>
              <a:spcAft>
                <a:spcPts val="0"/>
              </a:spcAft>
            </a:pP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attacker  ne</a:t>
            </a:r>
            <a:r>
              <a:rPr b="1" spc="-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</a:t>
            </a:r>
            <a:r>
              <a:rPr b="1" spc="3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w</a:t>
            </a: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ork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0" y="1948687"/>
            <a:ext cx="2621280" cy="4052570"/>
          </a:xfrm>
          <a:custGeom>
            <a:avLst/>
            <a:gdLst/>
            <a:ahLst/>
            <a:cxnLst/>
            <a:rect l="l" t="t" r="r" b="b"/>
            <a:pathLst>
              <a:path w="2621280" h="4052570">
                <a:moveTo>
                  <a:pt x="0" y="4052062"/>
                </a:moveTo>
                <a:lnTo>
                  <a:pt x="2621280" y="4052062"/>
                </a:lnTo>
                <a:lnTo>
                  <a:pt x="2621280" y="0"/>
                </a:lnTo>
                <a:lnTo>
                  <a:pt x="0" y="0"/>
                </a:lnTo>
                <a:lnTo>
                  <a:pt x="0" y="4052062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6545580" y="3267143"/>
            <a:ext cx="2598420" cy="2733675"/>
          </a:xfrm>
          <a:custGeom>
            <a:avLst/>
            <a:gdLst/>
            <a:ahLst/>
            <a:cxnLst/>
            <a:rect l="l" t="t" r="r" b="b"/>
            <a:pathLst>
              <a:path w="2598420" h="2733675">
                <a:moveTo>
                  <a:pt x="2598420" y="0"/>
                </a:moveTo>
                <a:lnTo>
                  <a:pt x="0" y="0"/>
                </a:lnTo>
                <a:lnTo>
                  <a:pt x="0" y="2733605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6192901" y="4776089"/>
            <a:ext cx="400316" cy="38529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6178678" y="4761801"/>
            <a:ext cx="429259" cy="414020"/>
          </a:xfrm>
          <a:custGeom>
            <a:avLst/>
            <a:gdLst/>
            <a:ahLst/>
            <a:cxnLst/>
            <a:rect l="l" t="t" r="r" b="b"/>
            <a:pathLst>
              <a:path w="429259" h="414020">
                <a:moveTo>
                  <a:pt x="0" y="413867"/>
                </a:moveTo>
                <a:lnTo>
                  <a:pt x="428891" y="413867"/>
                </a:lnTo>
                <a:lnTo>
                  <a:pt x="428891" y="0"/>
                </a:lnTo>
                <a:lnTo>
                  <a:pt x="0" y="0"/>
                </a:lnTo>
                <a:lnTo>
                  <a:pt x="0" y="413867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3811271" y="2484373"/>
            <a:ext cx="2933065" cy="2828290"/>
          </a:xfrm>
          <a:custGeom>
            <a:avLst/>
            <a:gdLst/>
            <a:ahLst/>
            <a:cxnLst/>
            <a:rect l="l" t="t" r="r" b="b"/>
            <a:pathLst>
              <a:path w="2933065" h="2828290">
                <a:moveTo>
                  <a:pt x="2834389" y="2766567"/>
                </a:moveTo>
                <a:lnTo>
                  <a:pt x="2783585" y="2795181"/>
                </a:lnTo>
                <a:lnTo>
                  <a:pt x="2778339" y="2799708"/>
                </a:lnTo>
                <a:lnTo>
                  <a:pt x="2775330" y="2805691"/>
                </a:lnTo>
                <a:lnTo>
                  <a:pt x="2774799" y="2812363"/>
                </a:lnTo>
                <a:lnTo>
                  <a:pt x="2776981" y="2818955"/>
                </a:lnTo>
                <a:lnTo>
                  <a:pt x="2781496" y="2824208"/>
                </a:lnTo>
                <a:lnTo>
                  <a:pt x="2787475" y="2827212"/>
                </a:lnTo>
                <a:lnTo>
                  <a:pt x="2794144" y="2827751"/>
                </a:lnTo>
                <a:lnTo>
                  <a:pt x="2800730" y="2825610"/>
                </a:lnTo>
                <a:lnTo>
                  <a:pt x="2902477" y="2768346"/>
                </a:lnTo>
                <a:lnTo>
                  <a:pt x="2897631" y="2768346"/>
                </a:lnTo>
                <a:lnTo>
                  <a:pt x="2863341" y="2767825"/>
                </a:lnTo>
                <a:lnTo>
                  <a:pt x="2834389" y="2766567"/>
                </a:lnTo>
                <a:close/>
              </a:path>
              <a:path w="2933065" h="2828290">
                <a:moveTo>
                  <a:pt x="2863196" y="2750343"/>
                </a:moveTo>
                <a:lnTo>
                  <a:pt x="2834389" y="2766567"/>
                </a:lnTo>
                <a:lnTo>
                  <a:pt x="2863341" y="2767825"/>
                </a:lnTo>
                <a:lnTo>
                  <a:pt x="2897631" y="2768346"/>
                </a:lnTo>
                <a:lnTo>
                  <a:pt x="2897668" y="2765844"/>
                </a:lnTo>
                <a:lnTo>
                  <a:pt x="2888869" y="2765844"/>
                </a:lnTo>
                <a:lnTo>
                  <a:pt x="2863196" y="2750343"/>
                </a:lnTo>
                <a:close/>
              </a:path>
              <a:path w="2933065" h="2828290">
                <a:moveTo>
                  <a:pt x="2796500" y="2670886"/>
                </a:moveTo>
                <a:lnTo>
                  <a:pt x="2789840" y="2671219"/>
                </a:lnTo>
                <a:lnTo>
                  <a:pt x="2783800" y="2674033"/>
                </a:lnTo>
                <a:lnTo>
                  <a:pt x="2779140" y="2679141"/>
                </a:lnTo>
                <a:lnTo>
                  <a:pt x="2776749" y="2685668"/>
                </a:lnTo>
                <a:lnTo>
                  <a:pt x="2777061" y="2692353"/>
                </a:lnTo>
                <a:lnTo>
                  <a:pt x="2832005" y="2731510"/>
                </a:lnTo>
                <a:lnTo>
                  <a:pt x="2898139" y="2733433"/>
                </a:lnTo>
                <a:lnTo>
                  <a:pt x="2897631" y="2768346"/>
                </a:lnTo>
                <a:lnTo>
                  <a:pt x="2902477" y="2768346"/>
                </a:lnTo>
                <a:lnTo>
                  <a:pt x="2932556" y="2751416"/>
                </a:lnTo>
                <a:lnTo>
                  <a:pt x="2803016" y="2673223"/>
                </a:lnTo>
                <a:lnTo>
                  <a:pt x="2796500" y="2670886"/>
                </a:lnTo>
                <a:close/>
              </a:path>
              <a:path w="2933065" h="2828290">
                <a:moveTo>
                  <a:pt x="34925" y="0"/>
                </a:moveTo>
                <a:lnTo>
                  <a:pt x="0" y="508"/>
                </a:lnTo>
                <a:lnTo>
                  <a:pt x="1142" y="65024"/>
                </a:lnTo>
                <a:lnTo>
                  <a:pt x="4190" y="129921"/>
                </a:lnTo>
                <a:lnTo>
                  <a:pt x="9525" y="194945"/>
                </a:lnTo>
                <a:lnTo>
                  <a:pt x="16890" y="259714"/>
                </a:lnTo>
                <a:lnTo>
                  <a:pt x="26162" y="324484"/>
                </a:lnTo>
                <a:lnTo>
                  <a:pt x="37591" y="389000"/>
                </a:lnTo>
                <a:lnTo>
                  <a:pt x="50800" y="453263"/>
                </a:lnTo>
                <a:lnTo>
                  <a:pt x="65912" y="517398"/>
                </a:lnTo>
                <a:lnTo>
                  <a:pt x="83057" y="581278"/>
                </a:lnTo>
                <a:lnTo>
                  <a:pt x="101853" y="644778"/>
                </a:lnTo>
                <a:lnTo>
                  <a:pt x="122681" y="707898"/>
                </a:lnTo>
                <a:lnTo>
                  <a:pt x="145160" y="770763"/>
                </a:lnTo>
                <a:lnTo>
                  <a:pt x="169417" y="833246"/>
                </a:lnTo>
                <a:lnTo>
                  <a:pt x="195325" y="895223"/>
                </a:lnTo>
                <a:lnTo>
                  <a:pt x="223012" y="956944"/>
                </a:lnTo>
                <a:lnTo>
                  <a:pt x="252221" y="1018032"/>
                </a:lnTo>
                <a:lnTo>
                  <a:pt x="283082" y="1078611"/>
                </a:lnTo>
                <a:lnTo>
                  <a:pt x="315594" y="1138555"/>
                </a:lnTo>
                <a:lnTo>
                  <a:pt x="349630" y="1198118"/>
                </a:lnTo>
                <a:lnTo>
                  <a:pt x="385063" y="1256919"/>
                </a:lnTo>
                <a:lnTo>
                  <a:pt x="460375" y="1372489"/>
                </a:lnTo>
                <a:lnTo>
                  <a:pt x="541401" y="1485392"/>
                </a:lnTo>
                <a:lnTo>
                  <a:pt x="627633" y="1595246"/>
                </a:lnTo>
                <a:lnTo>
                  <a:pt x="719074" y="1701927"/>
                </a:lnTo>
                <a:lnTo>
                  <a:pt x="815466" y="1804924"/>
                </a:lnTo>
                <a:lnTo>
                  <a:pt x="916177" y="1904111"/>
                </a:lnTo>
                <a:lnTo>
                  <a:pt x="1021206" y="1999361"/>
                </a:lnTo>
                <a:lnTo>
                  <a:pt x="1130427" y="2090165"/>
                </a:lnTo>
                <a:lnTo>
                  <a:pt x="1243202" y="2176399"/>
                </a:lnTo>
                <a:lnTo>
                  <a:pt x="1359662" y="2257945"/>
                </a:lnTo>
                <a:lnTo>
                  <a:pt x="1479168" y="2334374"/>
                </a:lnTo>
                <a:lnTo>
                  <a:pt x="1601724" y="2405532"/>
                </a:lnTo>
                <a:lnTo>
                  <a:pt x="1727072" y="2471051"/>
                </a:lnTo>
                <a:lnTo>
                  <a:pt x="1854707" y="2530830"/>
                </a:lnTo>
                <a:lnTo>
                  <a:pt x="1919604" y="2558503"/>
                </a:lnTo>
                <a:lnTo>
                  <a:pt x="1984755" y="2584564"/>
                </a:lnTo>
                <a:lnTo>
                  <a:pt x="2050414" y="2608999"/>
                </a:lnTo>
                <a:lnTo>
                  <a:pt x="2116454" y="2631909"/>
                </a:lnTo>
                <a:lnTo>
                  <a:pt x="2183003" y="2653093"/>
                </a:lnTo>
                <a:lnTo>
                  <a:pt x="2249931" y="2672651"/>
                </a:lnTo>
                <a:lnTo>
                  <a:pt x="2317115" y="2690482"/>
                </a:lnTo>
                <a:lnTo>
                  <a:pt x="2384679" y="2706585"/>
                </a:lnTo>
                <a:lnTo>
                  <a:pt x="2452496" y="2720975"/>
                </a:lnTo>
                <a:lnTo>
                  <a:pt x="2520568" y="2733446"/>
                </a:lnTo>
                <a:lnTo>
                  <a:pt x="2588894" y="2744101"/>
                </a:lnTo>
                <a:lnTo>
                  <a:pt x="2657347" y="2752928"/>
                </a:lnTo>
                <a:lnTo>
                  <a:pt x="2725928" y="2759837"/>
                </a:lnTo>
                <a:lnTo>
                  <a:pt x="2794634" y="2764840"/>
                </a:lnTo>
                <a:lnTo>
                  <a:pt x="2834389" y="2766567"/>
                </a:lnTo>
                <a:lnTo>
                  <a:pt x="2863196" y="2750343"/>
                </a:lnTo>
                <a:lnTo>
                  <a:pt x="2832005" y="2731510"/>
                </a:lnTo>
                <a:lnTo>
                  <a:pt x="2797048" y="2730004"/>
                </a:lnTo>
                <a:lnTo>
                  <a:pt x="2729356" y="2725089"/>
                </a:lnTo>
                <a:lnTo>
                  <a:pt x="2661792" y="2718295"/>
                </a:lnTo>
                <a:lnTo>
                  <a:pt x="2594229" y="2709595"/>
                </a:lnTo>
                <a:lnTo>
                  <a:pt x="2526918" y="2699092"/>
                </a:lnTo>
                <a:lnTo>
                  <a:pt x="2459735" y="2686812"/>
                </a:lnTo>
                <a:lnTo>
                  <a:pt x="2392806" y="2672613"/>
                </a:lnTo>
                <a:lnTo>
                  <a:pt x="2326131" y="2656725"/>
                </a:lnTo>
                <a:lnTo>
                  <a:pt x="2259710" y="2639123"/>
                </a:lnTo>
                <a:lnTo>
                  <a:pt x="2193670" y="2619819"/>
                </a:lnTo>
                <a:lnTo>
                  <a:pt x="2127884" y="2598902"/>
                </a:lnTo>
                <a:lnTo>
                  <a:pt x="2062606" y="2576271"/>
                </a:lnTo>
                <a:lnTo>
                  <a:pt x="1997709" y="2552128"/>
                </a:lnTo>
                <a:lnTo>
                  <a:pt x="1933193" y="2526385"/>
                </a:lnTo>
                <a:lnTo>
                  <a:pt x="1869566" y="2499194"/>
                </a:lnTo>
                <a:lnTo>
                  <a:pt x="1743202" y="2440101"/>
                </a:lnTo>
                <a:lnTo>
                  <a:pt x="1619377" y="2375319"/>
                </a:lnTo>
                <a:lnTo>
                  <a:pt x="1498091" y="2304935"/>
                </a:lnTo>
                <a:lnTo>
                  <a:pt x="1379727" y="2229358"/>
                </a:lnTo>
                <a:lnTo>
                  <a:pt x="1264412" y="2148713"/>
                </a:lnTo>
                <a:lnTo>
                  <a:pt x="1152652" y="2063369"/>
                </a:lnTo>
                <a:lnTo>
                  <a:pt x="1044701" y="1973452"/>
                </a:lnTo>
                <a:lnTo>
                  <a:pt x="940688" y="1879219"/>
                </a:lnTo>
                <a:lnTo>
                  <a:pt x="840866" y="1781048"/>
                </a:lnTo>
                <a:lnTo>
                  <a:pt x="745616" y="1679194"/>
                </a:lnTo>
                <a:lnTo>
                  <a:pt x="655065" y="1573783"/>
                </a:lnTo>
                <a:lnTo>
                  <a:pt x="569721" y="1465071"/>
                </a:lnTo>
                <a:lnTo>
                  <a:pt x="489584" y="1353439"/>
                </a:lnTo>
                <a:lnTo>
                  <a:pt x="415035" y="1238884"/>
                </a:lnTo>
                <a:lnTo>
                  <a:pt x="379983" y="1180719"/>
                </a:lnTo>
                <a:lnTo>
                  <a:pt x="346328" y="1121918"/>
                </a:lnTo>
                <a:lnTo>
                  <a:pt x="314197" y="1062736"/>
                </a:lnTo>
                <a:lnTo>
                  <a:pt x="283717" y="1002919"/>
                </a:lnTo>
                <a:lnTo>
                  <a:pt x="254888" y="942594"/>
                </a:lnTo>
                <a:lnTo>
                  <a:pt x="227583" y="881761"/>
                </a:lnTo>
                <a:lnTo>
                  <a:pt x="201929" y="820674"/>
                </a:lnTo>
                <a:lnTo>
                  <a:pt x="178053" y="758951"/>
                </a:lnTo>
                <a:lnTo>
                  <a:pt x="155828" y="697102"/>
                </a:lnTo>
                <a:lnTo>
                  <a:pt x="135381" y="634873"/>
                </a:lnTo>
                <a:lnTo>
                  <a:pt x="116712" y="572262"/>
                </a:lnTo>
                <a:lnTo>
                  <a:pt x="99949" y="509396"/>
                </a:lnTo>
                <a:lnTo>
                  <a:pt x="84962" y="446277"/>
                </a:lnTo>
                <a:lnTo>
                  <a:pt x="71881" y="382905"/>
                </a:lnTo>
                <a:lnTo>
                  <a:pt x="60832" y="319531"/>
                </a:lnTo>
                <a:lnTo>
                  <a:pt x="51562" y="255777"/>
                </a:lnTo>
                <a:lnTo>
                  <a:pt x="44322" y="192024"/>
                </a:lnTo>
                <a:lnTo>
                  <a:pt x="39115" y="128270"/>
                </a:lnTo>
                <a:lnTo>
                  <a:pt x="35940" y="64388"/>
                </a:lnTo>
                <a:lnTo>
                  <a:pt x="34925" y="0"/>
                </a:lnTo>
                <a:close/>
              </a:path>
              <a:path w="2933065" h="2828290">
                <a:moveTo>
                  <a:pt x="2889250" y="2735668"/>
                </a:moveTo>
                <a:lnTo>
                  <a:pt x="2863196" y="2750343"/>
                </a:lnTo>
                <a:lnTo>
                  <a:pt x="2888869" y="2765844"/>
                </a:lnTo>
                <a:lnTo>
                  <a:pt x="2889250" y="2735668"/>
                </a:lnTo>
                <a:close/>
              </a:path>
              <a:path w="2933065" h="2828290">
                <a:moveTo>
                  <a:pt x="2898107" y="2735668"/>
                </a:moveTo>
                <a:lnTo>
                  <a:pt x="2889250" y="2735668"/>
                </a:lnTo>
                <a:lnTo>
                  <a:pt x="2888869" y="2765844"/>
                </a:lnTo>
                <a:lnTo>
                  <a:pt x="2897668" y="2765844"/>
                </a:lnTo>
                <a:lnTo>
                  <a:pt x="2898107" y="2735668"/>
                </a:lnTo>
                <a:close/>
              </a:path>
              <a:path w="2933065" h="2828290">
                <a:moveTo>
                  <a:pt x="2832005" y="2731510"/>
                </a:moveTo>
                <a:lnTo>
                  <a:pt x="2863196" y="2750343"/>
                </a:lnTo>
                <a:lnTo>
                  <a:pt x="2889250" y="2735668"/>
                </a:lnTo>
                <a:lnTo>
                  <a:pt x="2898107" y="2735668"/>
                </a:lnTo>
                <a:lnTo>
                  <a:pt x="2898139" y="2733433"/>
                </a:lnTo>
                <a:lnTo>
                  <a:pt x="2864865" y="2732925"/>
                </a:lnTo>
                <a:lnTo>
                  <a:pt x="2832005" y="27315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2150491" y="5192129"/>
            <a:ext cx="4281170" cy="245745"/>
          </a:xfrm>
          <a:custGeom>
            <a:avLst/>
            <a:gdLst/>
            <a:ahLst/>
            <a:cxnLst/>
            <a:rect l="l" t="t" r="r" b="b"/>
            <a:pathLst>
              <a:path w="4281170" h="245745">
                <a:moveTo>
                  <a:pt x="4278699" y="28549"/>
                </a:moveTo>
                <a:lnTo>
                  <a:pt x="4242308" y="28549"/>
                </a:lnTo>
                <a:lnTo>
                  <a:pt x="4242943" y="47586"/>
                </a:lnTo>
                <a:lnTo>
                  <a:pt x="4206727" y="48854"/>
                </a:lnTo>
                <a:lnTo>
                  <a:pt x="4207990" y="54119"/>
                </a:lnTo>
                <a:lnTo>
                  <a:pt x="4216590" y="65936"/>
                </a:lnTo>
                <a:lnTo>
                  <a:pt x="4229000" y="73674"/>
                </a:lnTo>
                <a:lnTo>
                  <a:pt x="4243958" y="76149"/>
                </a:lnTo>
                <a:lnTo>
                  <a:pt x="4258641" y="72638"/>
                </a:lnTo>
                <a:lnTo>
                  <a:pt x="4270454" y="64055"/>
                </a:lnTo>
                <a:lnTo>
                  <a:pt x="4278195" y="51667"/>
                </a:lnTo>
                <a:lnTo>
                  <a:pt x="4280661" y="36741"/>
                </a:lnTo>
                <a:lnTo>
                  <a:pt x="4278699" y="28549"/>
                </a:lnTo>
                <a:close/>
              </a:path>
              <a:path w="4281170" h="245745">
                <a:moveTo>
                  <a:pt x="4206082" y="29817"/>
                </a:moveTo>
                <a:lnTo>
                  <a:pt x="4166107" y="31216"/>
                </a:lnTo>
                <a:lnTo>
                  <a:pt x="4166743" y="50253"/>
                </a:lnTo>
                <a:lnTo>
                  <a:pt x="4206727" y="48854"/>
                </a:lnTo>
                <a:lnTo>
                  <a:pt x="4204461" y="39408"/>
                </a:lnTo>
                <a:lnTo>
                  <a:pt x="4206082" y="29817"/>
                </a:lnTo>
                <a:close/>
              </a:path>
              <a:path w="4281170" h="245745">
                <a:moveTo>
                  <a:pt x="4242308" y="28549"/>
                </a:moveTo>
                <a:lnTo>
                  <a:pt x="4206082" y="29817"/>
                </a:lnTo>
                <a:lnTo>
                  <a:pt x="4204461" y="39408"/>
                </a:lnTo>
                <a:lnTo>
                  <a:pt x="4206727" y="48854"/>
                </a:lnTo>
                <a:lnTo>
                  <a:pt x="4242943" y="47586"/>
                </a:lnTo>
                <a:lnTo>
                  <a:pt x="4242308" y="28549"/>
                </a:lnTo>
                <a:close/>
              </a:path>
              <a:path w="4281170" h="245745">
                <a:moveTo>
                  <a:pt x="4241292" y="0"/>
                </a:moveTo>
                <a:lnTo>
                  <a:pt x="4226554" y="3510"/>
                </a:lnTo>
                <a:lnTo>
                  <a:pt x="4214733" y="12093"/>
                </a:lnTo>
                <a:lnTo>
                  <a:pt x="4206984" y="24481"/>
                </a:lnTo>
                <a:lnTo>
                  <a:pt x="4206082" y="29817"/>
                </a:lnTo>
                <a:lnTo>
                  <a:pt x="4242308" y="28549"/>
                </a:lnTo>
                <a:lnTo>
                  <a:pt x="4278699" y="28549"/>
                </a:lnTo>
                <a:lnTo>
                  <a:pt x="4277135" y="22024"/>
                </a:lnTo>
                <a:lnTo>
                  <a:pt x="4268549" y="10207"/>
                </a:lnTo>
                <a:lnTo>
                  <a:pt x="4256176" y="2472"/>
                </a:lnTo>
                <a:lnTo>
                  <a:pt x="4241292" y="0"/>
                </a:lnTo>
                <a:close/>
              </a:path>
              <a:path w="4281170" h="245745">
                <a:moveTo>
                  <a:pt x="4108957" y="33210"/>
                </a:moveTo>
                <a:lnTo>
                  <a:pt x="4032884" y="35864"/>
                </a:lnTo>
                <a:lnTo>
                  <a:pt x="4033520" y="54902"/>
                </a:lnTo>
                <a:lnTo>
                  <a:pt x="4109720" y="52247"/>
                </a:lnTo>
                <a:lnTo>
                  <a:pt x="4108957" y="33210"/>
                </a:lnTo>
                <a:close/>
              </a:path>
              <a:path w="4281170" h="245745">
                <a:moveTo>
                  <a:pt x="3975734" y="37858"/>
                </a:moveTo>
                <a:lnTo>
                  <a:pt x="3899534" y="40525"/>
                </a:lnTo>
                <a:lnTo>
                  <a:pt x="3900297" y="59562"/>
                </a:lnTo>
                <a:lnTo>
                  <a:pt x="3976370" y="56895"/>
                </a:lnTo>
                <a:lnTo>
                  <a:pt x="3975734" y="37858"/>
                </a:lnTo>
                <a:close/>
              </a:path>
              <a:path w="4281170" h="245745">
                <a:moveTo>
                  <a:pt x="3842511" y="42519"/>
                </a:moveTo>
                <a:lnTo>
                  <a:pt x="3766311" y="45173"/>
                </a:lnTo>
                <a:lnTo>
                  <a:pt x="3766947" y="64211"/>
                </a:lnTo>
                <a:lnTo>
                  <a:pt x="3843147" y="61556"/>
                </a:lnTo>
                <a:lnTo>
                  <a:pt x="3842511" y="42519"/>
                </a:lnTo>
                <a:close/>
              </a:path>
              <a:path w="4281170" h="245745">
                <a:moveTo>
                  <a:pt x="3709161" y="47167"/>
                </a:moveTo>
                <a:lnTo>
                  <a:pt x="3633088" y="49834"/>
                </a:lnTo>
                <a:lnTo>
                  <a:pt x="3633724" y="68872"/>
                </a:lnTo>
                <a:lnTo>
                  <a:pt x="3709797" y="66205"/>
                </a:lnTo>
                <a:lnTo>
                  <a:pt x="3709161" y="47167"/>
                </a:lnTo>
                <a:close/>
              </a:path>
              <a:path w="4281170" h="245745">
                <a:moveTo>
                  <a:pt x="3575938" y="51828"/>
                </a:moveTo>
                <a:lnTo>
                  <a:pt x="3499738" y="54482"/>
                </a:lnTo>
                <a:lnTo>
                  <a:pt x="3500374" y="73520"/>
                </a:lnTo>
                <a:lnTo>
                  <a:pt x="3576574" y="70865"/>
                </a:lnTo>
                <a:lnTo>
                  <a:pt x="3575938" y="51828"/>
                </a:lnTo>
                <a:close/>
              </a:path>
              <a:path w="4281170" h="245745">
                <a:moveTo>
                  <a:pt x="3442716" y="56476"/>
                </a:moveTo>
                <a:lnTo>
                  <a:pt x="3366516" y="59143"/>
                </a:lnTo>
                <a:lnTo>
                  <a:pt x="3367151" y="78181"/>
                </a:lnTo>
                <a:lnTo>
                  <a:pt x="3443351" y="75514"/>
                </a:lnTo>
                <a:lnTo>
                  <a:pt x="3442716" y="56476"/>
                </a:lnTo>
                <a:close/>
              </a:path>
              <a:path w="4281170" h="245745">
                <a:moveTo>
                  <a:pt x="3309366" y="61137"/>
                </a:moveTo>
                <a:lnTo>
                  <a:pt x="3233293" y="63792"/>
                </a:lnTo>
                <a:lnTo>
                  <a:pt x="3233928" y="82829"/>
                </a:lnTo>
                <a:lnTo>
                  <a:pt x="3310001" y="80175"/>
                </a:lnTo>
                <a:lnTo>
                  <a:pt x="3309366" y="61137"/>
                </a:lnTo>
                <a:close/>
              </a:path>
              <a:path w="4281170" h="245745">
                <a:moveTo>
                  <a:pt x="3176143" y="65785"/>
                </a:moveTo>
                <a:lnTo>
                  <a:pt x="3099943" y="68452"/>
                </a:lnTo>
                <a:lnTo>
                  <a:pt x="3100578" y="87490"/>
                </a:lnTo>
                <a:lnTo>
                  <a:pt x="3176778" y="84823"/>
                </a:lnTo>
                <a:lnTo>
                  <a:pt x="3176143" y="65785"/>
                </a:lnTo>
                <a:close/>
              </a:path>
              <a:path w="4281170" h="245745">
                <a:moveTo>
                  <a:pt x="3042793" y="70446"/>
                </a:moveTo>
                <a:lnTo>
                  <a:pt x="2966720" y="73101"/>
                </a:lnTo>
                <a:lnTo>
                  <a:pt x="2967355" y="92138"/>
                </a:lnTo>
                <a:lnTo>
                  <a:pt x="3043555" y="89484"/>
                </a:lnTo>
                <a:lnTo>
                  <a:pt x="3042793" y="70446"/>
                </a:lnTo>
                <a:close/>
              </a:path>
              <a:path w="4281170" h="245745">
                <a:moveTo>
                  <a:pt x="2909570" y="75095"/>
                </a:moveTo>
                <a:lnTo>
                  <a:pt x="2833370" y="77762"/>
                </a:lnTo>
                <a:lnTo>
                  <a:pt x="2834132" y="96799"/>
                </a:lnTo>
                <a:lnTo>
                  <a:pt x="2910205" y="94132"/>
                </a:lnTo>
                <a:lnTo>
                  <a:pt x="2909570" y="75095"/>
                </a:lnTo>
                <a:close/>
              </a:path>
              <a:path w="4281170" h="245745">
                <a:moveTo>
                  <a:pt x="2776347" y="79755"/>
                </a:moveTo>
                <a:lnTo>
                  <a:pt x="2700147" y="82410"/>
                </a:lnTo>
                <a:lnTo>
                  <a:pt x="2700782" y="101447"/>
                </a:lnTo>
                <a:lnTo>
                  <a:pt x="2776982" y="98793"/>
                </a:lnTo>
                <a:lnTo>
                  <a:pt x="2776347" y="79755"/>
                </a:lnTo>
                <a:close/>
              </a:path>
              <a:path w="4281170" h="245745">
                <a:moveTo>
                  <a:pt x="2642997" y="84404"/>
                </a:moveTo>
                <a:lnTo>
                  <a:pt x="2566923" y="87071"/>
                </a:lnTo>
                <a:lnTo>
                  <a:pt x="2567559" y="106108"/>
                </a:lnTo>
                <a:lnTo>
                  <a:pt x="2643759" y="103441"/>
                </a:lnTo>
                <a:lnTo>
                  <a:pt x="2642997" y="84404"/>
                </a:lnTo>
                <a:close/>
              </a:path>
              <a:path w="4281170" h="245745">
                <a:moveTo>
                  <a:pt x="2509773" y="89065"/>
                </a:moveTo>
                <a:lnTo>
                  <a:pt x="2433573" y="91719"/>
                </a:lnTo>
                <a:lnTo>
                  <a:pt x="2434335" y="110756"/>
                </a:lnTo>
                <a:lnTo>
                  <a:pt x="2510409" y="108102"/>
                </a:lnTo>
                <a:lnTo>
                  <a:pt x="2509773" y="89065"/>
                </a:lnTo>
                <a:close/>
              </a:path>
              <a:path w="4281170" h="245745">
                <a:moveTo>
                  <a:pt x="2376550" y="93713"/>
                </a:moveTo>
                <a:lnTo>
                  <a:pt x="2300350" y="96380"/>
                </a:lnTo>
                <a:lnTo>
                  <a:pt x="2300985" y="115417"/>
                </a:lnTo>
                <a:lnTo>
                  <a:pt x="2377185" y="112750"/>
                </a:lnTo>
                <a:lnTo>
                  <a:pt x="2376550" y="93713"/>
                </a:lnTo>
                <a:close/>
              </a:path>
              <a:path w="4281170" h="245745">
                <a:moveTo>
                  <a:pt x="2243200" y="98374"/>
                </a:moveTo>
                <a:lnTo>
                  <a:pt x="2167128" y="101028"/>
                </a:lnTo>
                <a:lnTo>
                  <a:pt x="2167762" y="120065"/>
                </a:lnTo>
                <a:lnTo>
                  <a:pt x="2243962" y="117411"/>
                </a:lnTo>
                <a:lnTo>
                  <a:pt x="2243200" y="98374"/>
                </a:lnTo>
                <a:close/>
              </a:path>
              <a:path w="4281170" h="245745">
                <a:moveTo>
                  <a:pt x="2109978" y="103022"/>
                </a:moveTo>
                <a:lnTo>
                  <a:pt x="2033778" y="105689"/>
                </a:lnTo>
                <a:lnTo>
                  <a:pt x="2034539" y="124726"/>
                </a:lnTo>
                <a:lnTo>
                  <a:pt x="2110612" y="122059"/>
                </a:lnTo>
                <a:lnTo>
                  <a:pt x="2109978" y="103022"/>
                </a:lnTo>
                <a:close/>
              </a:path>
              <a:path w="4281170" h="245745">
                <a:moveTo>
                  <a:pt x="1976755" y="107683"/>
                </a:moveTo>
                <a:lnTo>
                  <a:pt x="1900555" y="110337"/>
                </a:lnTo>
                <a:lnTo>
                  <a:pt x="1901189" y="129374"/>
                </a:lnTo>
                <a:lnTo>
                  <a:pt x="1977389" y="126720"/>
                </a:lnTo>
                <a:lnTo>
                  <a:pt x="1976755" y="107683"/>
                </a:lnTo>
                <a:close/>
              </a:path>
              <a:path w="4281170" h="245745">
                <a:moveTo>
                  <a:pt x="1843405" y="112331"/>
                </a:moveTo>
                <a:lnTo>
                  <a:pt x="1767332" y="114998"/>
                </a:lnTo>
                <a:lnTo>
                  <a:pt x="1767967" y="134035"/>
                </a:lnTo>
                <a:lnTo>
                  <a:pt x="1844039" y="131368"/>
                </a:lnTo>
                <a:lnTo>
                  <a:pt x="1843405" y="112331"/>
                </a:lnTo>
                <a:close/>
              </a:path>
              <a:path w="4281170" h="245745">
                <a:moveTo>
                  <a:pt x="1710182" y="116992"/>
                </a:moveTo>
                <a:lnTo>
                  <a:pt x="1633982" y="119646"/>
                </a:lnTo>
                <a:lnTo>
                  <a:pt x="1634617" y="138683"/>
                </a:lnTo>
                <a:lnTo>
                  <a:pt x="1710817" y="136029"/>
                </a:lnTo>
                <a:lnTo>
                  <a:pt x="1710182" y="116992"/>
                </a:lnTo>
                <a:close/>
              </a:path>
              <a:path w="4281170" h="245745">
                <a:moveTo>
                  <a:pt x="1576832" y="121640"/>
                </a:moveTo>
                <a:lnTo>
                  <a:pt x="1500758" y="124307"/>
                </a:lnTo>
                <a:lnTo>
                  <a:pt x="1501394" y="143344"/>
                </a:lnTo>
                <a:lnTo>
                  <a:pt x="1577594" y="140677"/>
                </a:lnTo>
                <a:lnTo>
                  <a:pt x="1576832" y="121640"/>
                </a:lnTo>
                <a:close/>
              </a:path>
              <a:path w="4281170" h="245745">
                <a:moveTo>
                  <a:pt x="1443608" y="126301"/>
                </a:moveTo>
                <a:lnTo>
                  <a:pt x="1367408" y="128955"/>
                </a:lnTo>
                <a:lnTo>
                  <a:pt x="1368170" y="147993"/>
                </a:lnTo>
                <a:lnTo>
                  <a:pt x="1444244" y="145338"/>
                </a:lnTo>
                <a:lnTo>
                  <a:pt x="1443608" y="126301"/>
                </a:lnTo>
                <a:close/>
              </a:path>
              <a:path w="4281170" h="245745">
                <a:moveTo>
                  <a:pt x="1310385" y="130949"/>
                </a:moveTo>
                <a:lnTo>
                  <a:pt x="1234185" y="133616"/>
                </a:lnTo>
                <a:lnTo>
                  <a:pt x="1234820" y="152653"/>
                </a:lnTo>
                <a:lnTo>
                  <a:pt x="1311020" y="149986"/>
                </a:lnTo>
                <a:lnTo>
                  <a:pt x="1310385" y="130949"/>
                </a:lnTo>
                <a:close/>
              </a:path>
              <a:path w="4281170" h="245745">
                <a:moveTo>
                  <a:pt x="1177035" y="135610"/>
                </a:moveTo>
                <a:lnTo>
                  <a:pt x="1100962" y="138264"/>
                </a:lnTo>
                <a:lnTo>
                  <a:pt x="1101597" y="157302"/>
                </a:lnTo>
                <a:lnTo>
                  <a:pt x="1177797" y="154647"/>
                </a:lnTo>
                <a:lnTo>
                  <a:pt x="1177035" y="135610"/>
                </a:lnTo>
                <a:close/>
              </a:path>
              <a:path w="4281170" h="245745">
                <a:moveTo>
                  <a:pt x="1043813" y="140258"/>
                </a:moveTo>
                <a:lnTo>
                  <a:pt x="967613" y="142925"/>
                </a:lnTo>
                <a:lnTo>
                  <a:pt x="968375" y="161963"/>
                </a:lnTo>
                <a:lnTo>
                  <a:pt x="1044447" y="159296"/>
                </a:lnTo>
                <a:lnTo>
                  <a:pt x="1043813" y="140258"/>
                </a:lnTo>
                <a:close/>
              </a:path>
              <a:path w="4281170" h="245745">
                <a:moveTo>
                  <a:pt x="910589" y="144919"/>
                </a:moveTo>
                <a:lnTo>
                  <a:pt x="834389" y="147573"/>
                </a:lnTo>
                <a:lnTo>
                  <a:pt x="835025" y="166611"/>
                </a:lnTo>
                <a:lnTo>
                  <a:pt x="911225" y="163956"/>
                </a:lnTo>
                <a:lnTo>
                  <a:pt x="910589" y="144919"/>
                </a:lnTo>
                <a:close/>
              </a:path>
              <a:path w="4281170" h="245745">
                <a:moveTo>
                  <a:pt x="777239" y="149567"/>
                </a:moveTo>
                <a:lnTo>
                  <a:pt x="701166" y="152234"/>
                </a:lnTo>
                <a:lnTo>
                  <a:pt x="701801" y="171272"/>
                </a:lnTo>
                <a:lnTo>
                  <a:pt x="778001" y="168605"/>
                </a:lnTo>
                <a:lnTo>
                  <a:pt x="777239" y="149567"/>
                </a:lnTo>
                <a:close/>
              </a:path>
              <a:path w="4281170" h="245745">
                <a:moveTo>
                  <a:pt x="644016" y="154228"/>
                </a:moveTo>
                <a:lnTo>
                  <a:pt x="567816" y="156883"/>
                </a:lnTo>
                <a:lnTo>
                  <a:pt x="568578" y="175920"/>
                </a:lnTo>
                <a:lnTo>
                  <a:pt x="644651" y="173266"/>
                </a:lnTo>
                <a:lnTo>
                  <a:pt x="644016" y="154228"/>
                </a:lnTo>
                <a:close/>
              </a:path>
              <a:path w="4281170" h="245745">
                <a:moveTo>
                  <a:pt x="510794" y="158876"/>
                </a:moveTo>
                <a:lnTo>
                  <a:pt x="434594" y="161543"/>
                </a:lnTo>
                <a:lnTo>
                  <a:pt x="435228" y="180581"/>
                </a:lnTo>
                <a:lnTo>
                  <a:pt x="511428" y="177914"/>
                </a:lnTo>
                <a:lnTo>
                  <a:pt x="510794" y="158876"/>
                </a:lnTo>
                <a:close/>
              </a:path>
              <a:path w="4281170" h="245745">
                <a:moveTo>
                  <a:pt x="377444" y="163537"/>
                </a:moveTo>
                <a:lnTo>
                  <a:pt x="301370" y="166192"/>
                </a:lnTo>
                <a:lnTo>
                  <a:pt x="302006" y="185229"/>
                </a:lnTo>
                <a:lnTo>
                  <a:pt x="378078" y="182575"/>
                </a:lnTo>
                <a:lnTo>
                  <a:pt x="377444" y="163537"/>
                </a:lnTo>
                <a:close/>
              </a:path>
              <a:path w="4281170" h="245745">
                <a:moveTo>
                  <a:pt x="244220" y="168186"/>
                </a:moveTo>
                <a:lnTo>
                  <a:pt x="168020" y="170853"/>
                </a:lnTo>
                <a:lnTo>
                  <a:pt x="168656" y="189890"/>
                </a:lnTo>
                <a:lnTo>
                  <a:pt x="244856" y="187223"/>
                </a:lnTo>
                <a:lnTo>
                  <a:pt x="244220" y="168186"/>
                </a:lnTo>
                <a:close/>
              </a:path>
              <a:path w="4281170" h="245745">
                <a:moveTo>
                  <a:pt x="124713" y="118351"/>
                </a:moveTo>
                <a:lnTo>
                  <a:pt x="0" y="186245"/>
                </a:lnTo>
                <a:lnTo>
                  <a:pt x="129031" y="245275"/>
                </a:lnTo>
                <a:lnTo>
                  <a:pt x="124713" y="11835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3967353" y="2491104"/>
            <a:ext cx="13182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12</a:t>
            </a:r>
            <a:r>
              <a:rPr sz="1800" b="1" spc="-8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Monkeys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9" name="object 5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dirty="0">
                <a:ea typeface="+mn-ea"/>
              </a:rPr>
              <a:pPr marL="25400" fontAlgn="auto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</a:pPr>
              <a:t>90</a:t>
            </a:fld>
            <a:endParaRPr dirty="0">
              <a:ea typeface="+mn-ea"/>
            </a:endParaRPr>
          </a:p>
        </p:txBody>
      </p:sp>
      <p:sp>
        <p:nvSpPr>
          <p:cNvPr id="58" name="object 58"/>
          <p:cNvSpPr txBox="1">
            <a:spLocks noGrp="1"/>
          </p:cNvSpPr>
          <p:nvPr>
            <p:ph type="title"/>
          </p:nvPr>
        </p:nvSpPr>
        <p:spPr>
          <a:xfrm>
            <a:off x="-22" y="857251"/>
            <a:ext cx="9144045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1440">
              <a:spcBef>
                <a:spcPts val="105"/>
              </a:spcBef>
            </a:pPr>
            <a:r>
              <a:rPr spc="-5" dirty="0"/>
              <a:t>Attack</a:t>
            </a:r>
            <a:r>
              <a:rPr spc="-10" dirty="0"/>
              <a:t> </a:t>
            </a:r>
            <a:r>
              <a:rPr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151076094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1920" y="2670811"/>
            <a:ext cx="1708404" cy="10027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0784" y="2708719"/>
            <a:ext cx="1591310" cy="887094"/>
          </a:xfrm>
          <a:custGeom>
            <a:avLst/>
            <a:gdLst/>
            <a:ahLst/>
            <a:cxnLst/>
            <a:rect l="l" t="t" r="r" b="b"/>
            <a:pathLst>
              <a:path w="1591310" h="887094">
                <a:moveTo>
                  <a:pt x="0" y="887031"/>
                </a:moveTo>
                <a:lnTo>
                  <a:pt x="1590929" y="887031"/>
                </a:lnTo>
                <a:lnTo>
                  <a:pt x="1590929" y="0"/>
                </a:lnTo>
                <a:lnTo>
                  <a:pt x="0" y="0"/>
                </a:lnTo>
                <a:lnTo>
                  <a:pt x="0" y="8870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0784" y="2708719"/>
            <a:ext cx="1591310" cy="887094"/>
          </a:xfrm>
          <a:custGeom>
            <a:avLst/>
            <a:gdLst/>
            <a:ahLst/>
            <a:cxnLst/>
            <a:rect l="l" t="t" r="r" b="b"/>
            <a:pathLst>
              <a:path w="1591310" h="887094">
                <a:moveTo>
                  <a:pt x="0" y="887031"/>
                </a:moveTo>
                <a:lnTo>
                  <a:pt x="1590929" y="887031"/>
                </a:lnTo>
                <a:lnTo>
                  <a:pt x="1590929" y="0"/>
                </a:lnTo>
                <a:lnTo>
                  <a:pt x="0" y="0"/>
                </a:lnTo>
                <a:lnTo>
                  <a:pt x="0" y="887031"/>
                </a:lnTo>
                <a:close/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89559" y="2785111"/>
            <a:ext cx="1711452" cy="1004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47676" y="2823527"/>
            <a:ext cx="1595755" cy="887094"/>
          </a:xfrm>
          <a:custGeom>
            <a:avLst/>
            <a:gdLst/>
            <a:ahLst/>
            <a:cxnLst/>
            <a:rect l="l" t="t" r="r" b="b"/>
            <a:pathLst>
              <a:path w="1595755" h="887094">
                <a:moveTo>
                  <a:pt x="0" y="887031"/>
                </a:moveTo>
                <a:lnTo>
                  <a:pt x="1595246" y="887031"/>
                </a:lnTo>
                <a:lnTo>
                  <a:pt x="1595246" y="0"/>
                </a:lnTo>
                <a:lnTo>
                  <a:pt x="0" y="0"/>
                </a:lnTo>
                <a:lnTo>
                  <a:pt x="0" y="887031"/>
                </a:lnTo>
                <a:close/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2400" y="4839460"/>
            <a:ext cx="2055876" cy="10683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3444" y="4978146"/>
            <a:ext cx="2212848" cy="8321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10630" y="4877561"/>
            <a:ext cx="1939925" cy="951230"/>
          </a:xfrm>
          <a:custGeom>
            <a:avLst/>
            <a:gdLst/>
            <a:ahLst/>
            <a:cxnLst/>
            <a:rect l="l" t="t" r="r" b="b"/>
            <a:pathLst>
              <a:path w="1939925" h="951229">
                <a:moveTo>
                  <a:pt x="1781365" y="0"/>
                </a:moveTo>
                <a:lnTo>
                  <a:pt x="158508" y="0"/>
                </a:lnTo>
                <a:lnTo>
                  <a:pt x="108408" y="8080"/>
                </a:lnTo>
                <a:lnTo>
                  <a:pt x="64895" y="30582"/>
                </a:lnTo>
                <a:lnTo>
                  <a:pt x="30583" y="64893"/>
                </a:lnTo>
                <a:lnTo>
                  <a:pt x="8080" y="108401"/>
                </a:lnTo>
                <a:lnTo>
                  <a:pt x="0" y="158496"/>
                </a:lnTo>
                <a:lnTo>
                  <a:pt x="0" y="792480"/>
                </a:lnTo>
                <a:lnTo>
                  <a:pt x="8080" y="842574"/>
                </a:lnTo>
                <a:lnTo>
                  <a:pt x="30583" y="886082"/>
                </a:lnTo>
                <a:lnTo>
                  <a:pt x="64895" y="920393"/>
                </a:lnTo>
                <a:lnTo>
                  <a:pt x="108408" y="942895"/>
                </a:lnTo>
                <a:lnTo>
                  <a:pt x="158508" y="950976"/>
                </a:lnTo>
                <a:lnTo>
                  <a:pt x="1781365" y="950976"/>
                </a:lnTo>
                <a:lnTo>
                  <a:pt x="1831450" y="942895"/>
                </a:lnTo>
                <a:lnTo>
                  <a:pt x="1874957" y="920393"/>
                </a:lnTo>
                <a:lnTo>
                  <a:pt x="1909271" y="886082"/>
                </a:lnTo>
                <a:lnTo>
                  <a:pt x="1931778" y="842574"/>
                </a:lnTo>
                <a:lnTo>
                  <a:pt x="1939861" y="792480"/>
                </a:lnTo>
                <a:lnTo>
                  <a:pt x="1939861" y="158496"/>
                </a:lnTo>
                <a:lnTo>
                  <a:pt x="1931778" y="108401"/>
                </a:lnTo>
                <a:lnTo>
                  <a:pt x="1909271" y="64893"/>
                </a:lnTo>
                <a:lnTo>
                  <a:pt x="1874957" y="30582"/>
                </a:lnTo>
                <a:lnTo>
                  <a:pt x="1831450" y="8080"/>
                </a:lnTo>
                <a:lnTo>
                  <a:pt x="17813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10630" y="4877561"/>
            <a:ext cx="1939925" cy="951230"/>
          </a:xfrm>
          <a:custGeom>
            <a:avLst/>
            <a:gdLst/>
            <a:ahLst/>
            <a:cxnLst/>
            <a:rect l="l" t="t" r="r" b="b"/>
            <a:pathLst>
              <a:path w="1939925" h="951229">
                <a:moveTo>
                  <a:pt x="0" y="158496"/>
                </a:moveTo>
                <a:lnTo>
                  <a:pt x="8080" y="108401"/>
                </a:lnTo>
                <a:lnTo>
                  <a:pt x="30583" y="64893"/>
                </a:lnTo>
                <a:lnTo>
                  <a:pt x="64895" y="30582"/>
                </a:lnTo>
                <a:lnTo>
                  <a:pt x="108408" y="8080"/>
                </a:lnTo>
                <a:lnTo>
                  <a:pt x="158508" y="0"/>
                </a:lnTo>
                <a:lnTo>
                  <a:pt x="1781365" y="0"/>
                </a:lnTo>
                <a:lnTo>
                  <a:pt x="1831450" y="8080"/>
                </a:lnTo>
                <a:lnTo>
                  <a:pt x="1874957" y="30582"/>
                </a:lnTo>
                <a:lnTo>
                  <a:pt x="1909271" y="64893"/>
                </a:lnTo>
                <a:lnTo>
                  <a:pt x="1931778" y="108401"/>
                </a:lnTo>
                <a:lnTo>
                  <a:pt x="1939861" y="158496"/>
                </a:lnTo>
                <a:lnTo>
                  <a:pt x="1939861" y="792480"/>
                </a:lnTo>
                <a:lnTo>
                  <a:pt x="1931778" y="842574"/>
                </a:lnTo>
                <a:lnTo>
                  <a:pt x="1909271" y="886082"/>
                </a:lnTo>
                <a:lnTo>
                  <a:pt x="1874957" y="920393"/>
                </a:lnTo>
                <a:lnTo>
                  <a:pt x="1831450" y="942895"/>
                </a:lnTo>
                <a:lnTo>
                  <a:pt x="1781365" y="950976"/>
                </a:lnTo>
                <a:lnTo>
                  <a:pt x="158508" y="950976"/>
                </a:lnTo>
                <a:lnTo>
                  <a:pt x="108408" y="942895"/>
                </a:lnTo>
                <a:lnTo>
                  <a:pt x="64895" y="920393"/>
                </a:lnTo>
                <a:lnTo>
                  <a:pt x="30583" y="886082"/>
                </a:lnTo>
                <a:lnTo>
                  <a:pt x="8080" y="842574"/>
                </a:lnTo>
                <a:lnTo>
                  <a:pt x="0" y="792480"/>
                </a:lnTo>
                <a:lnTo>
                  <a:pt x="0" y="158496"/>
                </a:lnTo>
                <a:close/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6472" y="5087061"/>
            <a:ext cx="16262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fontAlgn="auto">
              <a:spcBef>
                <a:spcPts val="95"/>
              </a:spcBef>
              <a:spcAft>
                <a:spcPts val="0"/>
              </a:spcAft>
            </a:pPr>
            <a:r>
              <a:rPr sz="2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detectors</a:t>
            </a:r>
            <a:endParaRPr sz="2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55676" y="2861311"/>
            <a:ext cx="1726692" cy="100279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23673" y="3018282"/>
            <a:ext cx="1874519" cy="7254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14565" y="2899219"/>
            <a:ext cx="1609090" cy="887094"/>
          </a:xfrm>
          <a:custGeom>
            <a:avLst/>
            <a:gdLst/>
            <a:ahLst/>
            <a:cxnLst/>
            <a:rect l="l" t="t" r="r" b="b"/>
            <a:pathLst>
              <a:path w="1609089" h="887094">
                <a:moveTo>
                  <a:pt x="0" y="887031"/>
                </a:moveTo>
                <a:lnTo>
                  <a:pt x="1608963" y="887031"/>
                </a:lnTo>
                <a:lnTo>
                  <a:pt x="1608963" y="0"/>
                </a:lnTo>
                <a:lnTo>
                  <a:pt x="0" y="0"/>
                </a:lnTo>
                <a:lnTo>
                  <a:pt x="0" y="887031"/>
                </a:lnTo>
                <a:close/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14565" y="2899220"/>
            <a:ext cx="1257300" cy="597599"/>
          </a:xfrm>
          <a:prstGeom prst="rect">
            <a:avLst/>
          </a:prstGeom>
          <a:ln w="31750">
            <a:solidFill>
              <a:srgbClr val="000000"/>
            </a:solidFill>
          </a:ln>
        </p:spPr>
        <p:txBody>
          <a:bodyPr vert="horz" wrap="square" lIns="0" tIns="226060" rIns="0" bIns="0" rtlCol="0">
            <a:spAutoFit/>
          </a:bodyPr>
          <a:lstStyle/>
          <a:p>
            <a:pPr marL="133985" fontAlgn="auto">
              <a:spcBef>
                <a:spcPts val="1780"/>
              </a:spcBef>
              <a:spcAft>
                <a:spcPts val="0"/>
              </a:spcAft>
            </a:pPr>
            <a:r>
              <a:rPr sz="24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metada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704342" y="3112593"/>
            <a:ext cx="29718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24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ta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22376" y="3760470"/>
            <a:ext cx="697992" cy="129692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46759" y="3722370"/>
            <a:ext cx="618744" cy="1295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84186" y="3790951"/>
            <a:ext cx="575310" cy="1193165"/>
          </a:xfrm>
          <a:custGeom>
            <a:avLst/>
            <a:gdLst/>
            <a:ahLst/>
            <a:cxnLst/>
            <a:rect l="l" t="t" r="r" b="b"/>
            <a:pathLst>
              <a:path w="575310" h="1193164">
                <a:moveTo>
                  <a:pt x="574840" y="905510"/>
                </a:moveTo>
                <a:lnTo>
                  <a:pt x="0" y="905510"/>
                </a:lnTo>
                <a:lnTo>
                  <a:pt x="287439" y="1192949"/>
                </a:lnTo>
                <a:lnTo>
                  <a:pt x="574840" y="905510"/>
                </a:lnTo>
                <a:close/>
              </a:path>
              <a:path w="575310" h="1193164">
                <a:moveTo>
                  <a:pt x="431152" y="0"/>
                </a:moveTo>
                <a:lnTo>
                  <a:pt x="143713" y="0"/>
                </a:lnTo>
                <a:lnTo>
                  <a:pt x="143713" y="905510"/>
                </a:lnTo>
                <a:lnTo>
                  <a:pt x="431152" y="905510"/>
                </a:lnTo>
                <a:lnTo>
                  <a:pt x="4311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84186" y="3790951"/>
            <a:ext cx="575310" cy="1193165"/>
          </a:xfrm>
          <a:custGeom>
            <a:avLst/>
            <a:gdLst/>
            <a:ahLst/>
            <a:cxnLst/>
            <a:rect l="l" t="t" r="r" b="b"/>
            <a:pathLst>
              <a:path w="575310" h="1193164">
                <a:moveTo>
                  <a:pt x="431152" y="0"/>
                </a:moveTo>
                <a:lnTo>
                  <a:pt x="431152" y="905510"/>
                </a:lnTo>
                <a:lnTo>
                  <a:pt x="574840" y="905510"/>
                </a:lnTo>
                <a:lnTo>
                  <a:pt x="287439" y="1192949"/>
                </a:lnTo>
                <a:lnTo>
                  <a:pt x="0" y="905510"/>
                </a:lnTo>
                <a:lnTo>
                  <a:pt x="143713" y="905510"/>
                </a:lnTo>
                <a:lnTo>
                  <a:pt x="143713" y="0"/>
                </a:lnTo>
                <a:lnTo>
                  <a:pt x="431152" y="0"/>
                </a:lnTo>
                <a:close/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48913" y="3886200"/>
            <a:ext cx="294953" cy="86106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 fontAlgn="auto">
              <a:lnSpc>
                <a:spcPts val="2315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training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280275" y="3636773"/>
            <a:ext cx="1003300" cy="58991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 indent="123189" fontAlgn="auto">
              <a:lnSpc>
                <a:spcPts val="2039"/>
              </a:lnSpc>
              <a:spcBef>
                <a:spcPts val="470"/>
              </a:spcBef>
              <a:spcAft>
                <a:spcPts val="0"/>
              </a:spcAft>
            </a:pPr>
            <a:r>
              <a:rPr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victim  </a:t>
            </a: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ne</a:t>
            </a:r>
            <a:r>
              <a:rPr b="1" spc="-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</a:t>
            </a:r>
            <a:r>
              <a:rPr b="1" spc="3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w</a:t>
            </a: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ork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986022" y="1884553"/>
            <a:ext cx="13354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Pulp</a:t>
            </a:r>
            <a:r>
              <a:rPr sz="1800" b="1" spc="-7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Fiction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-22" y="1522476"/>
            <a:ext cx="9144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92405" algn="ctr" fontAlgn="auto">
              <a:spcBef>
                <a:spcPts val="100"/>
              </a:spcBef>
              <a:spcAft>
                <a:spcPts val="0"/>
              </a:spcAft>
            </a:pP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Die Hard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983991" y="2203514"/>
            <a:ext cx="1405255" cy="25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fontAlgn="auto">
              <a:lnSpc>
                <a:spcPts val="1989"/>
              </a:lnSpc>
              <a:spcBef>
                <a:spcPts val="0"/>
              </a:spcBef>
              <a:spcAft>
                <a:spcPts val="0"/>
              </a:spcAft>
            </a:pPr>
            <a:r>
              <a:rPr sz="1800" b="1" spc="-5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</a:t>
            </a: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r</a:t>
            </a:r>
            <a:r>
              <a:rPr sz="1800" b="1" spc="-1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m</a:t>
            </a: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age</a:t>
            </a: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</a:t>
            </a:r>
            <a:r>
              <a:rPr sz="1800" b="1" spc="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do</a:t>
            </a: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n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704590" y="1913623"/>
            <a:ext cx="250456" cy="25045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702303" y="1570342"/>
            <a:ext cx="250456" cy="25045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703573" y="2234044"/>
            <a:ext cx="250456" cy="25045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703573" y="2544178"/>
            <a:ext cx="250456" cy="25045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967861" y="2182368"/>
            <a:ext cx="1600835" cy="328295"/>
          </a:xfrm>
          <a:custGeom>
            <a:avLst/>
            <a:gdLst/>
            <a:ahLst/>
            <a:cxnLst/>
            <a:rect l="l" t="t" r="r" b="b"/>
            <a:pathLst>
              <a:path w="1600835" h="328294">
                <a:moveTo>
                  <a:pt x="0" y="327787"/>
                </a:moveTo>
                <a:lnTo>
                  <a:pt x="1600453" y="327787"/>
                </a:lnTo>
                <a:lnTo>
                  <a:pt x="1600453" y="0"/>
                </a:lnTo>
                <a:lnTo>
                  <a:pt x="0" y="0"/>
                </a:lnTo>
                <a:lnTo>
                  <a:pt x="0" y="327787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054222" y="2168652"/>
            <a:ext cx="14281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1800" b="1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Armageddon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743701" y="4539908"/>
            <a:ext cx="2400299" cy="139166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7196963" y="4644859"/>
            <a:ext cx="1363472" cy="98872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957958" y="1036194"/>
            <a:ext cx="3096895" cy="2319655"/>
          </a:xfrm>
          <a:custGeom>
            <a:avLst/>
            <a:gdLst/>
            <a:ahLst/>
            <a:cxnLst/>
            <a:rect l="l" t="t" r="r" b="b"/>
            <a:pathLst>
              <a:path w="3096895" h="2319655">
                <a:moveTo>
                  <a:pt x="0" y="1159764"/>
                </a:moveTo>
                <a:lnTo>
                  <a:pt x="1548383" y="0"/>
                </a:lnTo>
                <a:lnTo>
                  <a:pt x="3096768" y="1159764"/>
                </a:lnTo>
                <a:lnTo>
                  <a:pt x="1548383" y="2319528"/>
                </a:lnTo>
                <a:lnTo>
                  <a:pt x="0" y="1159764"/>
                </a:lnTo>
                <a:close/>
              </a:path>
            </a:pathLst>
          </a:custGeom>
          <a:ln w="920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923770" y="3663692"/>
            <a:ext cx="3128010" cy="2276475"/>
          </a:xfrm>
          <a:custGeom>
            <a:avLst/>
            <a:gdLst/>
            <a:ahLst/>
            <a:cxnLst/>
            <a:rect l="l" t="t" r="r" b="b"/>
            <a:pathLst>
              <a:path w="3128010" h="2276475">
                <a:moveTo>
                  <a:pt x="2005965" y="2060579"/>
                </a:moveTo>
                <a:lnTo>
                  <a:pt x="1194203" y="2060579"/>
                </a:lnTo>
                <a:lnTo>
                  <a:pt x="1222926" y="2099069"/>
                </a:lnTo>
                <a:lnTo>
                  <a:pt x="1255132" y="2134347"/>
                </a:lnTo>
                <a:lnTo>
                  <a:pt x="1290542" y="2166208"/>
                </a:lnTo>
                <a:lnTo>
                  <a:pt x="1328875" y="2194447"/>
                </a:lnTo>
                <a:lnTo>
                  <a:pt x="1369852" y="2218858"/>
                </a:lnTo>
                <a:lnTo>
                  <a:pt x="1413193" y="2239236"/>
                </a:lnTo>
                <a:lnTo>
                  <a:pt x="1458617" y="2255376"/>
                </a:lnTo>
                <a:lnTo>
                  <a:pt x="1504267" y="2266795"/>
                </a:lnTo>
                <a:lnTo>
                  <a:pt x="1549965" y="2273727"/>
                </a:lnTo>
                <a:lnTo>
                  <a:pt x="1595455" y="2276306"/>
                </a:lnTo>
                <a:lnTo>
                  <a:pt x="1640481" y="2274670"/>
                </a:lnTo>
                <a:lnTo>
                  <a:pt x="1684789" y="2268954"/>
                </a:lnTo>
                <a:lnTo>
                  <a:pt x="1728124" y="2259293"/>
                </a:lnTo>
                <a:lnTo>
                  <a:pt x="1770228" y="2245823"/>
                </a:lnTo>
                <a:lnTo>
                  <a:pt x="1810848" y="2228680"/>
                </a:lnTo>
                <a:lnTo>
                  <a:pt x="1849727" y="2207999"/>
                </a:lnTo>
                <a:lnTo>
                  <a:pt x="1886611" y="2183917"/>
                </a:lnTo>
                <a:lnTo>
                  <a:pt x="1921243" y="2156569"/>
                </a:lnTo>
                <a:lnTo>
                  <a:pt x="1953369" y="2126091"/>
                </a:lnTo>
                <a:lnTo>
                  <a:pt x="1982732" y="2092618"/>
                </a:lnTo>
                <a:lnTo>
                  <a:pt x="2005965" y="2060579"/>
                </a:lnTo>
                <a:close/>
              </a:path>
              <a:path w="3128010" h="2276475">
                <a:moveTo>
                  <a:pt x="2595872" y="1860745"/>
                </a:moveTo>
                <a:lnTo>
                  <a:pt x="422170" y="1860745"/>
                </a:lnTo>
                <a:lnTo>
                  <a:pt x="425980" y="1867425"/>
                </a:lnTo>
                <a:lnTo>
                  <a:pt x="454590" y="1910755"/>
                </a:lnTo>
                <a:lnTo>
                  <a:pt x="483999" y="1947758"/>
                </a:lnTo>
                <a:lnTo>
                  <a:pt x="516008" y="1981690"/>
                </a:lnTo>
                <a:lnTo>
                  <a:pt x="550388" y="2012495"/>
                </a:lnTo>
                <a:lnTo>
                  <a:pt x="586909" y="2040117"/>
                </a:lnTo>
                <a:lnTo>
                  <a:pt x="625341" y="2064497"/>
                </a:lnTo>
                <a:lnTo>
                  <a:pt x="665453" y="2085579"/>
                </a:lnTo>
                <a:lnTo>
                  <a:pt x="707017" y="2103307"/>
                </a:lnTo>
                <a:lnTo>
                  <a:pt x="749801" y="2117622"/>
                </a:lnTo>
                <a:lnTo>
                  <a:pt x="793576" y="2128468"/>
                </a:lnTo>
                <a:lnTo>
                  <a:pt x="838113" y="2135789"/>
                </a:lnTo>
                <a:lnTo>
                  <a:pt x="883180" y="2139526"/>
                </a:lnTo>
                <a:lnTo>
                  <a:pt x="928549" y="2139624"/>
                </a:lnTo>
                <a:lnTo>
                  <a:pt x="973988" y="2136024"/>
                </a:lnTo>
                <a:lnTo>
                  <a:pt x="1019269" y="2128671"/>
                </a:lnTo>
                <a:lnTo>
                  <a:pt x="1064161" y="2117507"/>
                </a:lnTo>
                <a:lnTo>
                  <a:pt x="1108434" y="2102475"/>
                </a:lnTo>
                <a:lnTo>
                  <a:pt x="1151858" y="2083518"/>
                </a:lnTo>
                <a:lnTo>
                  <a:pt x="1194203" y="2060579"/>
                </a:lnTo>
                <a:lnTo>
                  <a:pt x="2005965" y="2060579"/>
                </a:lnTo>
                <a:lnTo>
                  <a:pt x="2009078" y="2056287"/>
                </a:lnTo>
                <a:lnTo>
                  <a:pt x="2032151" y="2017232"/>
                </a:lnTo>
                <a:lnTo>
                  <a:pt x="2051695" y="1975590"/>
                </a:lnTo>
                <a:lnTo>
                  <a:pt x="2067455" y="1931497"/>
                </a:lnTo>
                <a:lnTo>
                  <a:pt x="2510611" y="1931497"/>
                </a:lnTo>
                <a:lnTo>
                  <a:pt x="2548028" y="1905404"/>
                </a:lnTo>
                <a:lnTo>
                  <a:pt x="2582440" y="1875344"/>
                </a:lnTo>
                <a:lnTo>
                  <a:pt x="2595872" y="1860745"/>
                </a:lnTo>
                <a:close/>
              </a:path>
              <a:path w="3128010" h="2276475">
                <a:moveTo>
                  <a:pt x="2510611" y="1931497"/>
                </a:moveTo>
                <a:lnTo>
                  <a:pt x="2067455" y="1931497"/>
                </a:lnTo>
                <a:lnTo>
                  <a:pt x="2107898" y="1953522"/>
                </a:lnTo>
                <a:lnTo>
                  <a:pt x="2150329" y="1970936"/>
                </a:lnTo>
                <a:lnTo>
                  <a:pt x="2194356" y="1983622"/>
                </a:lnTo>
                <a:lnTo>
                  <a:pt x="2239590" y="1991465"/>
                </a:lnTo>
                <a:lnTo>
                  <a:pt x="2285641" y="1994349"/>
                </a:lnTo>
                <a:lnTo>
                  <a:pt x="2334446" y="1991950"/>
                </a:lnTo>
                <a:lnTo>
                  <a:pt x="2381643" y="1984170"/>
                </a:lnTo>
                <a:lnTo>
                  <a:pt x="2426917" y="1971317"/>
                </a:lnTo>
                <a:lnTo>
                  <a:pt x="2469950" y="1953699"/>
                </a:lnTo>
                <a:lnTo>
                  <a:pt x="2510426" y="1931626"/>
                </a:lnTo>
                <a:lnTo>
                  <a:pt x="2510611" y="1931497"/>
                </a:lnTo>
                <a:close/>
              </a:path>
              <a:path w="3128010" h="2276475">
                <a:moveTo>
                  <a:pt x="748944" y="200436"/>
                </a:moveTo>
                <a:lnTo>
                  <a:pt x="702459" y="204474"/>
                </a:lnTo>
                <a:lnTo>
                  <a:pt x="656145" y="212959"/>
                </a:lnTo>
                <a:lnTo>
                  <a:pt x="611672" y="225532"/>
                </a:lnTo>
                <a:lnTo>
                  <a:pt x="569214" y="241965"/>
                </a:lnTo>
                <a:lnTo>
                  <a:pt x="528948" y="262029"/>
                </a:lnTo>
                <a:lnTo>
                  <a:pt x="491047" y="285496"/>
                </a:lnTo>
                <a:lnTo>
                  <a:pt x="455686" y="312137"/>
                </a:lnTo>
                <a:lnTo>
                  <a:pt x="423041" y="341726"/>
                </a:lnTo>
                <a:lnTo>
                  <a:pt x="393286" y="374032"/>
                </a:lnTo>
                <a:lnTo>
                  <a:pt x="366595" y="408828"/>
                </a:lnTo>
                <a:lnTo>
                  <a:pt x="343144" y="445885"/>
                </a:lnTo>
                <a:lnTo>
                  <a:pt x="323107" y="484976"/>
                </a:lnTo>
                <a:lnTo>
                  <a:pt x="306659" y="525871"/>
                </a:lnTo>
                <a:lnTo>
                  <a:pt x="293975" y="568343"/>
                </a:lnTo>
                <a:lnTo>
                  <a:pt x="285230" y="612164"/>
                </a:lnTo>
                <a:lnTo>
                  <a:pt x="280599" y="657104"/>
                </a:lnTo>
                <a:lnTo>
                  <a:pt x="280256" y="702936"/>
                </a:lnTo>
                <a:lnTo>
                  <a:pt x="284375" y="749431"/>
                </a:lnTo>
                <a:lnTo>
                  <a:pt x="281708" y="756416"/>
                </a:lnTo>
                <a:lnTo>
                  <a:pt x="232951" y="765363"/>
                </a:lnTo>
                <a:lnTo>
                  <a:pt x="186755" y="781595"/>
                </a:lnTo>
                <a:lnTo>
                  <a:pt x="143882" y="804629"/>
                </a:lnTo>
                <a:lnTo>
                  <a:pt x="105094" y="833981"/>
                </a:lnTo>
                <a:lnTo>
                  <a:pt x="71153" y="869167"/>
                </a:lnTo>
                <a:lnTo>
                  <a:pt x="42821" y="909705"/>
                </a:lnTo>
                <a:lnTo>
                  <a:pt x="22282" y="951349"/>
                </a:lnTo>
                <a:lnTo>
                  <a:pt x="8414" y="994443"/>
                </a:lnTo>
                <a:lnTo>
                  <a:pt x="1044" y="1038323"/>
                </a:lnTo>
                <a:lnTo>
                  <a:pt x="0" y="1082328"/>
                </a:lnTo>
                <a:lnTo>
                  <a:pt x="5107" y="1125794"/>
                </a:lnTo>
                <a:lnTo>
                  <a:pt x="16192" y="1168058"/>
                </a:lnTo>
                <a:lnTo>
                  <a:pt x="33081" y="1208458"/>
                </a:lnTo>
                <a:lnTo>
                  <a:pt x="55602" y="1246330"/>
                </a:lnTo>
                <a:lnTo>
                  <a:pt x="83580" y="1281012"/>
                </a:lnTo>
                <a:lnTo>
                  <a:pt x="116843" y="1311840"/>
                </a:lnTo>
                <a:lnTo>
                  <a:pt x="155216" y="1338153"/>
                </a:lnTo>
                <a:lnTo>
                  <a:pt x="126266" y="1373555"/>
                </a:lnTo>
                <a:lnTo>
                  <a:pt x="103062" y="1412318"/>
                </a:lnTo>
                <a:lnTo>
                  <a:pt x="85827" y="1453769"/>
                </a:lnTo>
                <a:lnTo>
                  <a:pt x="74783" y="1497231"/>
                </a:lnTo>
                <a:lnTo>
                  <a:pt x="70153" y="1542030"/>
                </a:lnTo>
                <a:lnTo>
                  <a:pt x="72158" y="1587492"/>
                </a:lnTo>
                <a:lnTo>
                  <a:pt x="80992" y="1632846"/>
                </a:lnTo>
                <a:lnTo>
                  <a:pt x="96047" y="1675366"/>
                </a:lnTo>
                <a:lnTo>
                  <a:pt x="116783" y="1714629"/>
                </a:lnTo>
                <a:lnTo>
                  <a:pt x="142657" y="1750211"/>
                </a:lnTo>
                <a:lnTo>
                  <a:pt x="173129" y="1781691"/>
                </a:lnTo>
                <a:lnTo>
                  <a:pt x="207656" y="1808646"/>
                </a:lnTo>
                <a:lnTo>
                  <a:pt x="245697" y="1830652"/>
                </a:lnTo>
                <a:lnTo>
                  <a:pt x="286711" y="1847288"/>
                </a:lnTo>
                <a:lnTo>
                  <a:pt x="330155" y="1858131"/>
                </a:lnTo>
                <a:lnTo>
                  <a:pt x="375489" y="1862757"/>
                </a:lnTo>
                <a:lnTo>
                  <a:pt x="422170" y="1860745"/>
                </a:lnTo>
                <a:lnTo>
                  <a:pt x="2595872" y="1860745"/>
                </a:lnTo>
                <a:lnTo>
                  <a:pt x="2640428" y="1804938"/>
                </a:lnTo>
                <a:lnTo>
                  <a:pt x="2663370" y="1765210"/>
                </a:lnTo>
                <a:lnTo>
                  <a:pt x="2681856" y="1722877"/>
                </a:lnTo>
                <a:lnTo>
                  <a:pt x="2695569" y="1678246"/>
                </a:lnTo>
                <a:lnTo>
                  <a:pt x="2704192" y="1631626"/>
                </a:lnTo>
                <a:lnTo>
                  <a:pt x="2707408" y="1583326"/>
                </a:lnTo>
                <a:lnTo>
                  <a:pt x="2756815" y="1573726"/>
                </a:lnTo>
                <a:lnTo>
                  <a:pt x="2804806" y="1559214"/>
                </a:lnTo>
                <a:lnTo>
                  <a:pt x="2851006" y="1539942"/>
                </a:lnTo>
                <a:lnTo>
                  <a:pt x="2895035" y="1516060"/>
                </a:lnTo>
                <a:lnTo>
                  <a:pt x="2936516" y="1487721"/>
                </a:lnTo>
                <a:lnTo>
                  <a:pt x="2972556" y="1457470"/>
                </a:lnTo>
                <a:lnTo>
                  <a:pt x="3004943" y="1424567"/>
                </a:lnTo>
                <a:lnTo>
                  <a:pt x="3033639" y="1389295"/>
                </a:lnTo>
                <a:lnTo>
                  <a:pt x="3058606" y="1351942"/>
                </a:lnTo>
                <a:lnTo>
                  <a:pt x="3079806" y="1312791"/>
                </a:lnTo>
                <a:lnTo>
                  <a:pt x="3097201" y="1272130"/>
                </a:lnTo>
                <a:lnTo>
                  <a:pt x="3110754" y="1230244"/>
                </a:lnTo>
                <a:lnTo>
                  <a:pt x="3120425" y="1187418"/>
                </a:lnTo>
                <a:lnTo>
                  <a:pt x="3126178" y="1143938"/>
                </a:lnTo>
                <a:lnTo>
                  <a:pt x="3127974" y="1100090"/>
                </a:lnTo>
                <a:lnTo>
                  <a:pt x="3125775" y="1056160"/>
                </a:lnTo>
                <a:lnTo>
                  <a:pt x="3119543" y="1012432"/>
                </a:lnTo>
                <a:lnTo>
                  <a:pt x="3109240" y="969193"/>
                </a:lnTo>
                <a:lnTo>
                  <a:pt x="3094828" y="926728"/>
                </a:lnTo>
                <a:lnTo>
                  <a:pt x="3076269" y="885323"/>
                </a:lnTo>
                <a:lnTo>
                  <a:pt x="3053526" y="845264"/>
                </a:lnTo>
                <a:lnTo>
                  <a:pt x="3026559" y="806835"/>
                </a:lnTo>
                <a:lnTo>
                  <a:pt x="3031657" y="794457"/>
                </a:lnTo>
                <a:lnTo>
                  <a:pt x="3044212" y="756416"/>
                </a:lnTo>
                <a:lnTo>
                  <a:pt x="3054032" y="709277"/>
                </a:lnTo>
                <a:lnTo>
                  <a:pt x="3057812" y="662349"/>
                </a:lnTo>
                <a:lnTo>
                  <a:pt x="3055806" y="616073"/>
                </a:lnTo>
                <a:lnTo>
                  <a:pt x="3048268" y="570889"/>
                </a:lnTo>
                <a:lnTo>
                  <a:pt x="3035453" y="527239"/>
                </a:lnTo>
                <a:lnTo>
                  <a:pt x="3017614" y="485562"/>
                </a:lnTo>
                <a:lnTo>
                  <a:pt x="2995006" y="446301"/>
                </a:lnTo>
                <a:lnTo>
                  <a:pt x="2967884" y="409896"/>
                </a:lnTo>
                <a:lnTo>
                  <a:pt x="2936501" y="376787"/>
                </a:lnTo>
                <a:lnTo>
                  <a:pt x="2901112" y="347416"/>
                </a:lnTo>
                <a:lnTo>
                  <a:pt x="2861970" y="322223"/>
                </a:lnTo>
                <a:lnTo>
                  <a:pt x="2819331" y="301649"/>
                </a:lnTo>
                <a:lnTo>
                  <a:pt x="2773448" y="286135"/>
                </a:lnTo>
                <a:lnTo>
                  <a:pt x="2768410" y="266450"/>
                </a:lnTo>
                <a:lnTo>
                  <a:pt x="1015133" y="266450"/>
                </a:lnTo>
                <a:lnTo>
                  <a:pt x="973827" y="245016"/>
                </a:lnTo>
                <a:lnTo>
                  <a:pt x="930885" y="227671"/>
                </a:lnTo>
                <a:lnTo>
                  <a:pt x="886618" y="214479"/>
                </a:lnTo>
                <a:lnTo>
                  <a:pt x="841332" y="205501"/>
                </a:lnTo>
                <a:lnTo>
                  <a:pt x="795338" y="200799"/>
                </a:lnTo>
                <a:lnTo>
                  <a:pt x="748944" y="200436"/>
                </a:lnTo>
                <a:close/>
              </a:path>
              <a:path w="3128010" h="2276475">
                <a:moveTo>
                  <a:pt x="1355407" y="63244"/>
                </a:moveTo>
                <a:lnTo>
                  <a:pt x="1309710" y="66017"/>
                </a:lnTo>
                <a:lnTo>
                  <a:pt x="1264845" y="74087"/>
                </a:lnTo>
                <a:lnTo>
                  <a:pt x="1221299" y="87306"/>
                </a:lnTo>
                <a:lnTo>
                  <a:pt x="1179563" y="105526"/>
                </a:lnTo>
                <a:lnTo>
                  <a:pt x="1140124" y="128598"/>
                </a:lnTo>
                <a:lnTo>
                  <a:pt x="1103473" y="156374"/>
                </a:lnTo>
                <a:lnTo>
                  <a:pt x="1070098" y="188708"/>
                </a:lnTo>
                <a:lnTo>
                  <a:pt x="1040437" y="225532"/>
                </a:lnTo>
                <a:lnTo>
                  <a:pt x="1015133" y="266450"/>
                </a:lnTo>
                <a:lnTo>
                  <a:pt x="2768410" y="266450"/>
                </a:lnTo>
                <a:lnTo>
                  <a:pt x="2761527" y="239557"/>
                </a:lnTo>
                <a:lnTo>
                  <a:pt x="2743363" y="195325"/>
                </a:lnTo>
                <a:lnTo>
                  <a:pt x="2730482" y="173232"/>
                </a:lnTo>
                <a:lnTo>
                  <a:pt x="1626257" y="173232"/>
                </a:lnTo>
                <a:lnTo>
                  <a:pt x="1605695" y="154552"/>
                </a:lnTo>
                <a:lnTo>
                  <a:pt x="1560856" y="121905"/>
                </a:lnTo>
                <a:lnTo>
                  <a:pt x="1492592" y="88186"/>
                </a:lnTo>
                <a:lnTo>
                  <a:pt x="1447337" y="74180"/>
                </a:lnTo>
                <a:lnTo>
                  <a:pt x="1401445" y="65915"/>
                </a:lnTo>
                <a:lnTo>
                  <a:pt x="1355407" y="63244"/>
                </a:lnTo>
                <a:close/>
              </a:path>
              <a:path w="3128010" h="2276475">
                <a:moveTo>
                  <a:pt x="1917515" y="0"/>
                </a:moveTo>
                <a:lnTo>
                  <a:pt x="1873183" y="1911"/>
                </a:lnTo>
                <a:lnTo>
                  <a:pt x="1829804" y="9898"/>
                </a:lnTo>
                <a:lnTo>
                  <a:pt x="1788034" y="23743"/>
                </a:lnTo>
                <a:lnTo>
                  <a:pt x="1748528" y="43229"/>
                </a:lnTo>
                <a:lnTo>
                  <a:pt x="1711942" y="68139"/>
                </a:lnTo>
                <a:lnTo>
                  <a:pt x="1678931" y="98255"/>
                </a:lnTo>
                <a:lnTo>
                  <a:pt x="1650151" y="133358"/>
                </a:lnTo>
                <a:lnTo>
                  <a:pt x="1626257" y="173232"/>
                </a:lnTo>
                <a:lnTo>
                  <a:pt x="2730482" y="173232"/>
                </a:lnTo>
                <a:lnTo>
                  <a:pt x="2719298" y="154050"/>
                </a:lnTo>
                <a:lnTo>
                  <a:pt x="2695057" y="123194"/>
                </a:lnTo>
                <a:lnTo>
                  <a:pt x="2159784" y="123194"/>
                </a:lnTo>
                <a:lnTo>
                  <a:pt x="2136329" y="96012"/>
                </a:lnTo>
                <a:lnTo>
                  <a:pt x="2080989" y="50650"/>
                </a:lnTo>
                <a:lnTo>
                  <a:pt x="2006417" y="15275"/>
                </a:lnTo>
                <a:lnTo>
                  <a:pt x="1962145" y="4382"/>
                </a:lnTo>
                <a:lnTo>
                  <a:pt x="1917515" y="0"/>
                </a:lnTo>
                <a:close/>
              </a:path>
              <a:path w="3128010" h="2276475">
                <a:moveTo>
                  <a:pt x="2443805" y="773"/>
                </a:moveTo>
                <a:lnTo>
                  <a:pt x="2398878" y="1608"/>
                </a:lnTo>
                <a:lnTo>
                  <a:pt x="2354419" y="8075"/>
                </a:lnTo>
                <a:lnTo>
                  <a:pt x="2311018" y="20127"/>
                </a:lnTo>
                <a:lnTo>
                  <a:pt x="2269264" y="37714"/>
                </a:lnTo>
                <a:lnTo>
                  <a:pt x="2229748" y="60786"/>
                </a:lnTo>
                <a:lnTo>
                  <a:pt x="2193058" y="89296"/>
                </a:lnTo>
                <a:lnTo>
                  <a:pt x="2159784" y="123194"/>
                </a:lnTo>
                <a:lnTo>
                  <a:pt x="2695057" y="123194"/>
                </a:lnTo>
                <a:lnTo>
                  <a:pt x="2654830" y="82808"/>
                </a:lnTo>
                <a:lnTo>
                  <a:pt x="2616405" y="54744"/>
                </a:lnTo>
                <a:lnTo>
                  <a:pt x="2575501" y="32557"/>
                </a:lnTo>
                <a:lnTo>
                  <a:pt x="2532706" y="16199"/>
                </a:lnTo>
                <a:lnTo>
                  <a:pt x="2488611" y="5621"/>
                </a:lnTo>
                <a:lnTo>
                  <a:pt x="2443805" y="7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923770" y="3663692"/>
            <a:ext cx="3128010" cy="2276475"/>
          </a:xfrm>
          <a:custGeom>
            <a:avLst/>
            <a:gdLst/>
            <a:ahLst/>
            <a:cxnLst/>
            <a:rect l="l" t="t" r="r" b="b"/>
            <a:pathLst>
              <a:path w="3128010" h="2276475">
                <a:moveTo>
                  <a:pt x="284375" y="749431"/>
                </a:moveTo>
                <a:lnTo>
                  <a:pt x="280256" y="702936"/>
                </a:lnTo>
                <a:lnTo>
                  <a:pt x="280599" y="657104"/>
                </a:lnTo>
                <a:lnTo>
                  <a:pt x="285230" y="612164"/>
                </a:lnTo>
                <a:lnTo>
                  <a:pt x="293975" y="568343"/>
                </a:lnTo>
                <a:lnTo>
                  <a:pt x="306659" y="525871"/>
                </a:lnTo>
                <a:lnTo>
                  <a:pt x="323107" y="484976"/>
                </a:lnTo>
                <a:lnTo>
                  <a:pt x="343144" y="445885"/>
                </a:lnTo>
                <a:lnTo>
                  <a:pt x="366595" y="408828"/>
                </a:lnTo>
                <a:lnTo>
                  <a:pt x="393286" y="374032"/>
                </a:lnTo>
                <a:lnTo>
                  <a:pt x="423041" y="341726"/>
                </a:lnTo>
                <a:lnTo>
                  <a:pt x="455686" y="312137"/>
                </a:lnTo>
                <a:lnTo>
                  <a:pt x="491047" y="285496"/>
                </a:lnTo>
                <a:lnTo>
                  <a:pt x="528948" y="262029"/>
                </a:lnTo>
                <a:lnTo>
                  <a:pt x="569214" y="241965"/>
                </a:lnTo>
                <a:lnTo>
                  <a:pt x="611672" y="225532"/>
                </a:lnTo>
                <a:lnTo>
                  <a:pt x="656145" y="212959"/>
                </a:lnTo>
                <a:lnTo>
                  <a:pt x="702459" y="204474"/>
                </a:lnTo>
                <a:lnTo>
                  <a:pt x="748944" y="200436"/>
                </a:lnTo>
                <a:lnTo>
                  <a:pt x="795338" y="200799"/>
                </a:lnTo>
                <a:lnTo>
                  <a:pt x="841332" y="205501"/>
                </a:lnTo>
                <a:lnTo>
                  <a:pt x="886618" y="214479"/>
                </a:lnTo>
                <a:lnTo>
                  <a:pt x="930885" y="227671"/>
                </a:lnTo>
                <a:lnTo>
                  <a:pt x="973827" y="245016"/>
                </a:lnTo>
                <a:lnTo>
                  <a:pt x="1015133" y="266450"/>
                </a:lnTo>
                <a:lnTo>
                  <a:pt x="1040489" y="225449"/>
                </a:lnTo>
                <a:lnTo>
                  <a:pt x="1070098" y="188708"/>
                </a:lnTo>
                <a:lnTo>
                  <a:pt x="1103473" y="156374"/>
                </a:lnTo>
                <a:lnTo>
                  <a:pt x="1140124" y="128598"/>
                </a:lnTo>
                <a:lnTo>
                  <a:pt x="1179563" y="105526"/>
                </a:lnTo>
                <a:lnTo>
                  <a:pt x="1221299" y="87306"/>
                </a:lnTo>
                <a:lnTo>
                  <a:pt x="1264845" y="74087"/>
                </a:lnTo>
                <a:lnTo>
                  <a:pt x="1309710" y="66017"/>
                </a:lnTo>
                <a:lnTo>
                  <a:pt x="1355407" y="63244"/>
                </a:lnTo>
                <a:lnTo>
                  <a:pt x="1401445" y="65915"/>
                </a:lnTo>
                <a:lnTo>
                  <a:pt x="1447337" y="74180"/>
                </a:lnTo>
                <a:lnTo>
                  <a:pt x="1492592" y="88186"/>
                </a:lnTo>
                <a:lnTo>
                  <a:pt x="1536722" y="108081"/>
                </a:lnTo>
                <a:lnTo>
                  <a:pt x="1583871" y="137418"/>
                </a:lnTo>
                <a:lnTo>
                  <a:pt x="1626257" y="173232"/>
                </a:lnTo>
                <a:lnTo>
                  <a:pt x="1650151" y="133358"/>
                </a:lnTo>
                <a:lnTo>
                  <a:pt x="1678931" y="98255"/>
                </a:lnTo>
                <a:lnTo>
                  <a:pt x="1711942" y="68139"/>
                </a:lnTo>
                <a:lnTo>
                  <a:pt x="1748528" y="43229"/>
                </a:lnTo>
                <a:lnTo>
                  <a:pt x="1788034" y="23743"/>
                </a:lnTo>
                <a:lnTo>
                  <a:pt x="1829804" y="9898"/>
                </a:lnTo>
                <a:lnTo>
                  <a:pt x="1873183" y="1911"/>
                </a:lnTo>
                <a:lnTo>
                  <a:pt x="1917515" y="0"/>
                </a:lnTo>
                <a:lnTo>
                  <a:pt x="1962145" y="4382"/>
                </a:lnTo>
                <a:lnTo>
                  <a:pt x="2006417" y="15275"/>
                </a:lnTo>
                <a:lnTo>
                  <a:pt x="2049675" y="32897"/>
                </a:lnTo>
                <a:lnTo>
                  <a:pt x="2109969" y="71759"/>
                </a:lnTo>
                <a:lnTo>
                  <a:pt x="2159784" y="123194"/>
                </a:lnTo>
                <a:lnTo>
                  <a:pt x="2193058" y="89296"/>
                </a:lnTo>
                <a:lnTo>
                  <a:pt x="2229748" y="60786"/>
                </a:lnTo>
                <a:lnTo>
                  <a:pt x="2269264" y="37714"/>
                </a:lnTo>
                <a:lnTo>
                  <a:pt x="2311018" y="20127"/>
                </a:lnTo>
                <a:lnTo>
                  <a:pt x="2354419" y="8075"/>
                </a:lnTo>
                <a:lnTo>
                  <a:pt x="2398878" y="1608"/>
                </a:lnTo>
                <a:lnTo>
                  <a:pt x="2443805" y="773"/>
                </a:lnTo>
                <a:lnTo>
                  <a:pt x="2488611" y="5621"/>
                </a:lnTo>
                <a:lnTo>
                  <a:pt x="2532706" y="16199"/>
                </a:lnTo>
                <a:lnTo>
                  <a:pt x="2575501" y="32557"/>
                </a:lnTo>
                <a:lnTo>
                  <a:pt x="2616405" y="54744"/>
                </a:lnTo>
                <a:lnTo>
                  <a:pt x="2654830" y="82808"/>
                </a:lnTo>
                <a:lnTo>
                  <a:pt x="2689673" y="116342"/>
                </a:lnTo>
                <a:lnTo>
                  <a:pt x="2719298" y="154050"/>
                </a:lnTo>
                <a:lnTo>
                  <a:pt x="2743363" y="195325"/>
                </a:lnTo>
                <a:lnTo>
                  <a:pt x="2761527" y="239557"/>
                </a:lnTo>
                <a:lnTo>
                  <a:pt x="2773448" y="286135"/>
                </a:lnTo>
                <a:lnTo>
                  <a:pt x="2819331" y="301649"/>
                </a:lnTo>
                <a:lnTo>
                  <a:pt x="2861970" y="322223"/>
                </a:lnTo>
                <a:lnTo>
                  <a:pt x="2901112" y="347416"/>
                </a:lnTo>
                <a:lnTo>
                  <a:pt x="2936501" y="376787"/>
                </a:lnTo>
                <a:lnTo>
                  <a:pt x="2967884" y="409896"/>
                </a:lnTo>
                <a:lnTo>
                  <a:pt x="2995006" y="446301"/>
                </a:lnTo>
                <a:lnTo>
                  <a:pt x="3017614" y="485562"/>
                </a:lnTo>
                <a:lnTo>
                  <a:pt x="3035453" y="527239"/>
                </a:lnTo>
                <a:lnTo>
                  <a:pt x="3048268" y="570889"/>
                </a:lnTo>
                <a:lnTo>
                  <a:pt x="3055806" y="616073"/>
                </a:lnTo>
                <a:lnTo>
                  <a:pt x="3057812" y="662349"/>
                </a:lnTo>
                <a:lnTo>
                  <a:pt x="3054032" y="709277"/>
                </a:lnTo>
                <a:lnTo>
                  <a:pt x="3044212" y="756416"/>
                </a:lnTo>
                <a:lnTo>
                  <a:pt x="3031657" y="794457"/>
                </a:lnTo>
                <a:lnTo>
                  <a:pt x="3026559" y="806835"/>
                </a:lnTo>
                <a:lnTo>
                  <a:pt x="3053526" y="845264"/>
                </a:lnTo>
                <a:lnTo>
                  <a:pt x="3076269" y="885323"/>
                </a:lnTo>
                <a:lnTo>
                  <a:pt x="3094828" y="926728"/>
                </a:lnTo>
                <a:lnTo>
                  <a:pt x="3109240" y="969193"/>
                </a:lnTo>
                <a:lnTo>
                  <a:pt x="3119543" y="1012432"/>
                </a:lnTo>
                <a:lnTo>
                  <a:pt x="3125775" y="1056160"/>
                </a:lnTo>
                <a:lnTo>
                  <a:pt x="3127974" y="1100090"/>
                </a:lnTo>
                <a:lnTo>
                  <a:pt x="3126178" y="1143938"/>
                </a:lnTo>
                <a:lnTo>
                  <a:pt x="3120425" y="1187418"/>
                </a:lnTo>
                <a:lnTo>
                  <a:pt x="3110754" y="1230244"/>
                </a:lnTo>
                <a:lnTo>
                  <a:pt x="3097201" y="1272130"/>
                </a:lnTo>
                <a:lnTo>
                  <a:pt x="3079806" y="1312791"/>
                </a:lnTo>
                <a:lnTo>
                  <a:pt x="3058606" y="1351942"/>
                </a:lnTo>
                <a:lnTo>
                  <a:pt x="3033639" y="1389295"/>
                </a:lnTo>
                <a:lnTo>
                  <a:pt x="3004943" y="1424567"/>
                </a:lnTo>
                <a:lnTo>
                  <a:pt x="2972556" y="1457470"/>
                </a:lnTo>
                <a:lnTo>
                  <a:pt x="2936516" y="1487721"/>
                </a:lnTo>
                <a:lnTo>
                  <a:pt x="2895035" y="1516060"/>
                </a:lnTo>
                <a:lnTo>
                  <a:pt x="2851006" y="1539942"/>
                </a:lnTo>
                <a:lnTo>
                  <a:pt x="2804806" y="1559214"/>
                </a:lnTo>
                <a:lnTo>
                  <a:pt x="2756815" y="1573726"/>
                </a:lnTo>
                <a:lnTo>
                  <a:pt x="2707408" y="1583326"/>
                </a:lnTo>
                <a:lnTo>
                  <a:pt x="2704192" y="1631626"/>
                </a:lnTo>
                <a:lnTo>
                  <a:pt x="2695569" y="1678246"/>
                </a:lnTo>
                <a:lnTo>
                  <a:pt x="2681856" y="1722877"/>
                </a:lnTo>
                <a:lnTo>
                  <a:pt x="2663370" y="1765210"/>
                </a:lnTo>
                <a:lnTo>
                  <a:pt x="2640428" y="1804938"/>
                </a:lnTo>
                <a:lnTo>
                  <a:pt x="2613346" y="1841752"/>
                </a:lnTo>
                <a:lnTo>
                  <a:pt x="2582440" y="1875344"/>
                </a:lnTo>
                <a:lnTo>
                  <a:pt x="2548028" y="1905404"/>
                </a:lnTo>
                <a:lnTo>
                  <a:pt x="2510426" y="1931626"/>
                </a:lnTo>
                <a:lnTo>
                  <a:pt x="2469950" y="1953699"/>
                </a:lnTo>
                <a:lnTo>
                  <a:pt x="2426917" y="1971317"/>
                </a:lnTo>
                <a:lnTo>
                  <a:pt x="2381643" y="1984170"/>
                </a:lnTo>
                <a:lnTo>
                  <a:pt x="2334446" y="1991950"/>
                </a:lnTo>
                <a:lnTo>
                  <a:pt x="2285641" y="1994349"/>
                </a:lnTo>
                <a:lnTo>
                  <a:pt x="2239590" y="1991465"/>
                </a:lnTo>
                <a:lnTo>
                  <a:pt x="2194356" y="1983622"/>
                </a:lnTo>
                <a:lnTo>
                  <a:pt x="2150329" y="1970936"/>
                </a:lnTo>
                <a:lnTo>
                  <a:pt x="2107898" y="1953522"/>
                </a:lnTo>
                <a:lnTo>
                  <a:pt x="2067455" y="1931497"/>
                </a:lnTo>
                <a:lnTo>
                  <a:pt x="2051695" y="1975590"/>
                </a:lnTo>
                <a:lnTo>
                  <a:pt x="2032151" y="2017232"/>
                </a:lnTo>
                <a:lnTo>
                  <a:pt x="2009078" y="2056287"/>
                </a:lnTo>
                <a:lnTo>
                  <a:pt x="1982732" y="2092618"/>
                </a:lnTo>
                <a:lnTo>
                  <a:pt x="1953369" y="2126091"/>
                </a:lnTo>
                <a:lnTo>
                  <a:pt x="1921243" y="2156569"/>
                </a:lnTo>
                <a:lnTo>
                  <a:pt x="1886611" y="2183917"/>
                </a:lnTo>
                <a:lnTo>
                  <a:pt x="1849727" y="2207999"/>
                </a:lnTo>
                <a:lnTo>
                  <a:pt x="1810848" y="2228680"/>
                </a:lnTo>
                <a:lnTo>
                  <a:pt x="1770228" y="2245823"/>
                </a:lnTo>
                <a:lnTo>
                  <a:pt x="1728124" y="2259293"/>
                </a:lnTo>
                <a:lnTo>
                  <a:pt x="1684789" y="2268954"/>
                </a:lnTo>
                <a:lnTo>
                  <a:pt x="1640481" y="2274670"/>
                </a:lnTo>
                <a:lnTo>
                  <a:pt x="1595455" y="2276306"/>
                </a:lnTo>
                <a:lnTo>
                  <a:pt x="1549965" y="2273727"/>
                </a:lnTo>
                <a:lnTo>
                  <a:pt x="1504267" y="2266795"/>
                </a:lnTo>
                <a:lnTo>
                  <a:pt x="1458617" y="2255376"/>
                </a:lnTo>
                <a:lnTo>
                  <a:pt x="1413193" y="2239236"/>
                </a:lnTo>
                <a:lnTo>
                  <a:pt x="1369852" y="2218858"/>
                </a:lnTo>
                <a:lnTo>
                  <a:pt x="1328875" y="2194447"/>
                </a:lnTo>
                <a:lnTo>
                  <a:pt x="1290542" y="2166208"/>
                </a:lnTo>
                <a:lnTo>
                  <a:pt x="1255132" y="2134347"/>
                </a:lnTo>
                <a:lnTo>
                  <a:pt x="1222926" y="2099069"/>
                </a:lnTo>
                <a:lnTo>
                  <a:pt x="1194203" y="2060579"/>
                </a:lnTo>
                <a:lnTo>
                  <a:pt x="1151858" y="2083518"/>
                </a:lnTo>
                <a:lnTo>
                  <a:pt x="1108434" y="2102475"/>
                </a:lnTo>
                <a:lnTo>
                  <a:pt x="1064161" y="2117507"/>
                </a:lnTo>
                <a:lnTo>
                  <a:pt x="1019269" y="2128671"/>
                </a:lnTo>
                <a:lnTo>
                  <a:pt x="973988" y="2136024"/>
                </a:lnTo>
                <a:lnTo>
                  <a:pt x="928549" y="2139624"/>
                </a:lnTo>
                <a:lnTo>
                  <a:pt x="883180" y="2139526"/>
                </a:lnTo>
                <a:lnTo>
                  <a:pt x="838113" y="2135789"/>
                </a:lnTo>
                <a:lnTo>
                  <a:pt x="793576" y="2128468"/>
                </a:lnTo>
                <a:lnTo>
                  <a:pt x="749801" y="2117622"/>
                </a:lnTo>
                <a:lnTo>
                  <a:pt x="707017" y="2103307"/>
                </a:lnTo>
                <a:lnTo>
                  <a:pt x="665453" y="2085579"/>
                </a:lnTo>
                <a:lnTo>
                  <a:pt x="625341" y="2064497"/>
                </a:lnTo>
                <a:lnTo>
                  <a:pt x="586909" y="2040117"/>
                </a:lnTo>
                <a:lnTo>
                  <a:pt x="550388" y="2012495"/>
                </a:lnTo>
                <a:lnTo>
                  <a:pt x="516008" y="1981690"/>
                </a:lnTo>
                <a:lnTo>
                  <a:pt x="483999" y="1947758"/>
                </a:lnTo>
                <a:lnTo>
                  <a:pt x="454590" y="1910755"/>
                </a:lnTo>
                <a:lnTo>
                  <a:pt x="428012" y="1870740"/>
                </a:lnTo>
                <a:lnTo>
                  <a:pt x="422170" y="1860745"/>
                </a:lnTo>
                <a:lnTo>
                  <a:pt x="375489" y="1862757"/>
                </a:lnTo>
                <a:lnTo>
                  <a:pt x="330155" y="1858131"/>
                </a:lnTo>
                <a:lnTo>
                  <a:pt x="286711" y="1847288"/>
                </a:lnTo>
                <a:lnTo>
                  <a:pt x="245697" y="1830652"/>
                </a:lnTo>
                <a:lnTo>
                  <a:pt x="207656" y="1808646"/>
                </a:lnTo>
                <a:lnTo>
                  <a:pt x="173129" y="1781691"/>
                </a:lnTo>
                <a:lnTo>
                  <a:pt x="142657" y="1750211"/>
                </a:lnTo>
                <a:lnTo>
                  <a:pt x="116783" y="1714629"/>
                </a:lnTo>
                <a:lnTo>
                  <a:pt x="96047" y="1675366"/>
                </a:lnTo>
                <a:lnTo>
                  <a:pt x="80992" y="1632846"/>
                </a:lnTo>
                <a:lnTo>
                  <a:pt x="72158" y="1587492"/>
                </a:lnTo>
                <a:lnTo>
                  <a:pt x="70153" y="1542030"/>
                </a:lnTo>
                <a:lnTo>
                  <a:pt x="74783" y="1497231"/>
                </a:lnTo>
                <a:lnTo>
                  <a:pt x="85827" y="1453769"/>
                </a:lnTo>
                <a:lnTo>
                  <a:pt x="103062" y="1412318"/>
                </a:lnTo>
                <a:lnTo>
                  <a:pt x="126266" y="1373555"/>
                </a:lnTo>
                <a:lnTo>
                  <a:pt x="155216" y="1338153"/>
                </a:lnTo>
                <a:lnTo>
                  <a:pt x="116843" y="1311840"/>
                </a:lnTo>
                <a:lnTo>
                  <a:pt x="83580" y="1281012"/>
                </a:lnTo>
                <a:lnTo>
                  <a:pt x="55602" y="1246330"/>
                </a:lnTo>
                <a:lnTo>
                  <a:pt x="33081" y="1208458"/>
                </a:lnTo>
                <a:lnTo>
                  <a:pt x="16192" y="1168058"/>
                </a:lnTo>
                <a:lnTo>
                  <a:pt x="5107" y="1125794"/>
                </a:lnTo>
                <a:lnTo>
                  <a:pt x="0" y="1082328"/>
                </a:lnTo>
                <a:lnTo>
                  <a:pt x="1044" y="1038323"/>
                </a:lnTo>
                <a:lnTo>
                  <a:pt x="8414" y="994443"/>
                </a:lnTo>
                <a:lnTo>
                  <a:pt x="22282" y="951349"/>
                </a:lnTo>
                <a:lnTo>
                  <a:pt x="42821" y="909705"/>
                </a:lnTo>
                <a:lnTo>
                  <a:pt x="71153" y="869167"/>
                </a:lnTo>
                <a:lnTo>
                  <a:pt x="105094" y="833981"/>
                </a:lnTo>
                <a:lnTo>
                  <a:pt x="143882" y="804629"/>
                </a:lnTo>
                <a:lnTo>
                  <a:pt x="186755" y="781595"/>
                </a:lnTo>
                <a:lnTo>
                  <a:pt x="232951" y="765363"/>
                </a:lnTo>
                <a:lnTo>
                  <a:pt x="281708" y="756416"/>
                </a:lnTo>
                <a:lnTo>
                  <a:pt x="284375" y="749431"/>
                </a:lnTo>
                <a:close/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082290" y="4992980"/>
            <a:ext cx="183515" cy="42545"/>
          </a:xfrm>
          <a:custGeom>
            <a:avLst/>
            <a:gdLst/>
            <a:ahLst/>
            <a:cxnLst/>
            <a:rect l="l" t="t" r="r" b="b"/>
            <a:pathLst>
              <a:path w="183514" h="42545">
                <a:moveTo>
                  <a:pt x="183134" y="41986"/>
                </a:moveTo>
                <a:lnTo>
                  <a:pt x="135356" y="42057"/>
                </a:lnTo>
                <a:lnTo>
                  <a:pt x="88376" y="34961"/>
                </a:lnTo>
                <a:lnTo>
                  <a:pt x="42991" y="20881"/>
                </a:ln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346959" y="5494350"/>
            <a:ext cx="80645" cy="20320"/>
          </a:xfrm>
          <a:custGeom>
            <a:avLst/>
            <a:gdLst/>
            <a:ahLst/>
            <a:cxnLst/>
            <a:rect l="l" t="t" r="r" b="b"/>
            <a:pathLst>
              <a:path w="80645" h="20320">
                <a:moveTo>
                  <a:pt x="80137" y="0"/>
                </a:moveTo>
                <a:lnTo>
                  <a:pt x="60650" y="6971"/>
                </a:lnTo>
                <a:lnTo>
                  <a:pt x="40735" y="12655"/>
                </a:lnTo>
                <a:lnTo>
                  <a:pt x="20486" y="17034"/>
                </a:lnTo>
                <a:lnTo>
                  <a:pt x="0" y="20091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069460" y="5623446"/>
            <a:ext cx="48260" cy="92075"/>
          </a:xfrm>
          <a:custGeom>
            <a:avLst/>
            <a:gdLst/>
            <a:ahLst/>
            <a:cxnLst/>
            <a:rect l="l" t="t" r="r" b="b"/>
            <a:pathLst>
              <a:path w="48260" h="92075">
                <a:moveTo>
                  <a:pt x="48260" y="91655"/>
                </a:moveTo>
                <a:lnTo>
                  <a:pt x="34379" y="69730"/>
                </a:lnTo>
                <a:lnTo>
                  <a:pt x="21701" y="47113"/>
                </a:lnTo>
                <a:lnTo>
                  <a:pt x="10237" y="23854"/>
                </a:ln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991609" y="5486566"/>
            <a:ext cx="19685" cy="100965"/>
          </a:xfrm>
          <a:custGeom>
            <a:avLst/>
            <a:gdLst/>
            <a:ahLst/>
            <a:cxnLst/>
            <a:rect l="l" t="t" r="r" b="b"/>
            <a:pathLst>
              <a:path w="19685" h="100964">
                <a:moveTo>
                  <a:pt x="19176" y="0"/>
                </a:moveTo>
                <a:lnTo>
                  <a:pt x="16394" y="25492"/>
                </a:lnTo>
                <a:lnTo>
                  <a:pt x="12255" y="50784"/>
                </a:lnTo>
                <a:lnTo>
                  <a:pt x="6782" y="75823"/>
                </a:lnTo>
                <a:lnTo>
                  <a:pt x="0" y="100558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394326" y="4865204"/>
            <a:ext cx="235585" cy="375920"/>
          </a:xfrm>
          <a:custGeom>
            <a:avLst/>
            <a:gdLst/>
            <a:ahLst/>
            <a:cxnLst/>
            <a:rect l="l" t="t" r="r" b="b"/>
            <a:pathLst>
              <a:path w="235585" h="375920">
                <a:moveTo>
                  <a:pt x="0" y="0"/>
                </a:moveTo>
                <a:lnTo>
                  <a:pt x="41828" y="23206"/>
                </a:lnTo>
                <a:lnTo>
                  <a:pt x="80214" y="50612"/>
                </a:lnTo>
                <a:lnTo>
                  <a:pt x="114920" y="81841"/>
                </a:lnTo>
                <a:lnTo>
                  <a:pt x="145712" y="116516"/>
                </a:lnTo>
                <a:lnTo>
                  <a:pt x="172354" y="154260"/>
                </a:lnTo>
                <a:lnTo>
                  <a:pt x="194611" y="194697"/>
                </a:lnTo>
                <a:lnTo>
                  <a:pt x="212247" y="237451"/>
                </a:lnTo>
                <a:lnTo>
                  <a:pt x="225027" y="282144"/>
                </a:lnTo>
                <a:lnTo>
                  <a:pt x="232715" y="328400"/>
                </a:lnTo>
                <a:lnTo>
                  <a:pt x="235076" y="375843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844160" y="4464939"/>
            <a:ext cx="104775" cy="140970"/>
          </a:xfrm>
          <a:custGeom>
            <a:avLst/>
            <a:gdLst/>
            <a:ahLst/>
            <a:cxnLst/>
            <a:rect l="l" t="t" r="r" b="b"/>
            <a:pathLst>
              <a:path w="104775" h="140970">
                <a:moveTo>
                  <a:pt x="104775" y="0"/>
                </a:moveTo>
                <a:lnTo>
                  <a:pt x="84885" y="39562"/>
                </a:lnTo>
                <a:lnTo>
                  <a:pt x="60626" y="76469"/>
                </a:lnTo>
                <a:lnTo>
                  <a:pt x="32248" y="110353"/>
                </a:lnTo>
                <a:lnTo>
                  <a:pt x="0" y="140843"/>
                </a:lnTo>
              </a:path>
            </a:pathLst>
          </a:custGeom>
          <a:ln w="50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5697602" y="3941953"/>
            <a:ext cx="5715" cy="66675"/>
          </a:xfrm>
          <a:custGeom>
            <a:avLst/>
            <a:gdLst/>
            <a:ahLst/>
            <a:cxnLst/>
            <a:rect l="l" t="t" r="r" b="b"/>
            <a:pathLst>
              <a:path w="5714" h="66675">
                <a:moveTo>
                  <a:pt x="0" y="0"/>
                </a:moveTo>
                <a:lnTo>
                  <a:pt x="2623" y="16541"/>
                </a:lnTo>
                <a:lnTo>
                  <a:pt x="4413" y="33178"/>
                </a:lnTo>
                <a:lnTo>
                  <a:pt x="5393" y="49863"/>
                </a:lnTo>
                <a:lnTo>
                  <a:pt x="5587" y="66548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028947" y="3779520"/>
            <a:ext cx="53975" cy="85090"/>
          </a:xfrm>
          <a:custGeom>
            <a:avLst/>
            <a:gdLst/>
            <a:ahLst/>
            <a:cxnLst/>
            <a:rect l="l" t="t" r="r" b="b"/>
            <a:pathLst>
              <a:path w="53975" h="85089">
                <a:moveTo>
                  <a:pt x="0" y="84836"/>
                </a:moveTo>
                <a:lnTo>
                  <a:pt x="11090" y="62204"/>
                </a:lnTo>
                <a:lnTo>
                  <a:pt x="23764" y="40465"/>
                </a:lnTo>
                <a:lnTo>
                  <a:pt x="37986" y="19702"/>
                </a:lnTo>
                <a:lnTo>
                  <a:pt x="5372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527296" y="3831589"/>
            <a:ext cx="26034" cy="73660"/>
          </a:xfrm>
          <a:custGeom>
            <a:avLst/>
            <a:gdLst/>
            <a:ahLst/>
            <a:cxnLst/>
            <a:rect l="l" t="t" r="r" b="b"/>
            <a:pathLst>
              <a:path w="26035" h="73660">
                <a:moveTo>
                  <a:pt x="0" y="73152"/>
                </a:moveTo>
                <a:lnTo>
                  <a:pt x="4782" y="54328"/>
                </a:lnTo>
                <a:lnTo>
                  <a:pt x="10731" y="35813"/>
                </a:lnTo>
                <a:lnTo>
                  <a:pt x="17823" y="17680"/>
                </a:lnTo>
                <a:lnTo>
                  <a:pt x="26034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3938523" y="3929633"/>
            <a:ext cx="93980" cy="71120"/>
          </a:xfrm>
          <a:custGeom>
            <a:avLst/>
            <a:gdLst/>
            <a:ahLst/>
            <a:cxnLst/>
            <a:rect l="l" t="t" r="r" b="b"/>
            <a:pathLst>
              <a:path w="93979" h="71119">
                <a:moveTo>
                  <a:pt x="0" y="0"/>
                </a:moveTo>
                <a:lnTo>
                  <a:pt x="25114" y="15611"/>
                </a:lnTo>
                <a:lnTo>
                  <a:pt x="49180" y="32686"/>
                </a:lnTo>
                <a:lnTo>
                  <a:pt x="72151" y="51167"/>
                </a:lnTo>
                <a:lnTo>
                  <a:pt x="93979" y="70993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3208147" y="4413122"/>
            <a:ext cx="16510" cy="74930"/>
          </a:xfrm>
          <a:custGeom>
            <a:avLst/>
            <a:gdLst/>
            <a:ahLst/>
            <a:cxnLst/>
            <a:rect l="l" t="t" r="r" b="b"/>
            <a:pathLst>
              <a:path w="16510" h="74929">
                <a:moveTo>
                  <a:pt x="16382" y="74675"/>
                </a:moveTo>
                <a:lnTo>
                  <a:pt x="11144" y="56274"/>
                </a:lnTo>
                <a:lnTo>
                  <a:pt x="6667" y="37671"/>
                </a:lnTo>
                <a:lnTo>
                  <a:pt x="2952" y="18901"/>
                </a:ln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96595" y="2031112"/>
            <a:ext cx="1003300" cy="58991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 fontAlgn="auto">
              <a:lnSpc>
                <a:spcPts val="2039"/>
              </a:lnSpc>
              <a:spcBef>
                <a:spcPts val="470"/>
              </a:spcBef>
              <a:spcAft>
                <a:spcPts val="0"/>
              </a:spcAft>
            </a:pP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attacker  ne</a:t>
            </a:r>
            <a:r>
              <a:rPr b="1" spc="-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</a:t>
            </a:r>
            <a:r>
              <a:rPr b="1" spc="3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w</a:t>
            </a: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ork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0" y="1948687"/>
            <a:ext cx="2621280" cy="4052570"/>
          </a:xfrm>
          <a:custGeom>
            <a:avLst/>
            <a:gdLst/>
            <a:ahLst/>
            <a:cxnLst/>
            <a:rect l="l" t="t" r="r" b="b"/>
            <a:pathLst>
              <a:path w="2621280" h="4052570">
                <a:moveTo>
                  <a:pt x="0" y="4052062"/>
                </a:moveTo>
                <a:lnTo>
                  <a:pt x="2621280" y="4052062"/>
                </a:lnTo>
                <a:lnTo>
                  <a:pt x="2621280" y="0"/>
                </a:lnTo>
                <a:lnTo>
                  <a:pt x="0" y="0"/>
                </a:lnTo>
                <a:lnTo>
                  <a:pt x="0" y="4052062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6545580" y="3267143"/>
            <a:ext cx="2598420" cy="2733675"/>
          </a:xfrm>
          <a:custGeom>
            <a:avLst/>
            <a:gdLst/>
            <a:ahLst/>
            <a:cxnLst/>
            <a:rect l="l" t="t" r="r" b="b"/>
            <a:pathLst>
              <a:path w="2598420" h="2733675">
                <a:moveTo>
                  <a:pt x="2598420" y="0"/>
                </a:moveTo>
                <a:lnTo>
                  <a:pt x="0" y="0"/>
                </a:lnTo>
                <a:lnTo>
                  <a:pt x="0" y="2733605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6192901" y="4776089"/>
            <a:ext cx="400316" cy="38529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6178678" y="4761801"/>
            <a:ext cx="429259" cy="414020"/>
          </a:xfrm>
          <a:custGeom>
            <a:avLst/>
            <a:gdLst/>
            <a:ahLst/>
            <a:cxnLst/>
            <a:rect l="l" t="t" r="r" b="b"/>
            <a:pathLst>
              <a:path w="429259" h="414020">
                <a:moveTo>
                  <a:pt x="0" y="413867"/>
                </a:moveTo>
                <a:lnTo>
                  <a:pt x="428891" y="413867"/>
                </a:lnTo>
                <a:lnTo>
                  <a:pt x="428891" y="0"/>
                </a:lnTo>
                <a:lnTo>
                  <a:pt x="0" y="0"/>
                </a:lnTo>
                <a:lnTo>
                  <a:pt x="0" y="413867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3811271" y="2484373"/>
            <a:ext cx="2933065" cy="2828290"/>
          </a:xfrm>
          <a:custGeom>
            <a:avLst/>
            <a:gdLst/>
            <a:ahLst/>
            <a:cxnLst/>
            <a:rect l="l" t="t" r="r" b="b"/>
            <a:pathLst>
              <a:path w="2933065" h="2828290">
                <a:moveTo>
                  <a:pt x="2834389" y="2766567"/>
                </a:moveTo>
                <a:lnTo>
                  <a:pt x="2783585" y="2795181"/>
                </a:lnTo>
                <a:lnTo>
                  <a:pt x="2778339" y="2799708"/>
                </a:lnTo>
                <a:lnTo>
                  <a:pt x="2775330" y="2805691"/>
                </a:lnTo>
                <a:lnTo>
                  <a:pt x="2774799" y="2812363"/>
                </a:lnTo>
                <a:lnTo>
                  <a:pt x="2776981" y="2818955"/>
                </a:lnTo>
                <a:lnTo>
                  <a:pt x="2781496" y="2824208"/>
                </a:lnTo>
                <a:lnTo>
                  <a:pt x="2787475" y="2827212"/>
                </a:lnTo>
                <a:lnTo>
                  <a:pt x="2794144" y="2827751"/>
                </a:lnTo>
                <a:lnTo>
                  <a:pt x="2800730" y="2825610"/>
                </a:lnTo>
                <a:lnTo>
                  <a:pt x="2902477" y="2768346"/>
                </a:lnTo>
                <a:lnTo>
                  <a:pt x="2897631" y="2768346"/>
                </a:lnTo>
                <a:lnTo>
                  <a:pt x="2863341" y="2767825"/>
                </a:lnTo>
                <a:lnTo>
                  <a:pt x="2834389" y="2766567"/>
                </a:lnTo>
                <a:close/>
              </a:path>
              <a:path w="2933065" h="2828290">
                <a:moveTo>
                  <a:pt x="2863196" y="2750343"/>
                </a:moveTo>
                <a:lnTo>
                  <a:pt x="2834389" y="2766567"/>
                </a:lnTo>
                <a:lnTo>
                  <a:pt x="2863341" y="2767825"/>
                </a:lnTo>
                <a:lnTo>
                  <a:pt x="2897631" y="2768346"/>
                </a:lnTo>
                <a:lnTo>
                  <a:pt x="2897668" y="2765844"/>
                </a:lnTo>
                <a:lnTo>
                  <a:pt x="2888869" y="2765844"/>
                </a:lnTo>
                <a:lnTo>
                  <a:pt x="2863196" y="2750343"/>
                </a:lnTo>
                <a:close/>
              </a:path>
              <a:path w="2933065" h="2828290">
                <a:moveTo>
                  <a:pt x="2796500" y="2670886"/>
                </a:moveTo>
                <a:lnTo>
                  <a:pt x="2789840" y="2671219"/>
                </a:lnTo>
                <a:lnTo>
                  <a:pt x="2783800" y="2674033"/>
                </a:lnTo>
                <a:lnTo>
                  <a:pt x="2779140" y="2679141"/>
                </a:lnTo>
                <a:lnTo>
                  <a:pt x="2776749" y="2685668"/>
                </a:lnTo>
                <a:lnTo>
                  <a:pt x="2777061" y="2692353"/>
                </a:lnTo>
                <a:lnTo>
                  <a:pt x="2832005" y="2731510"/>
                </a:lnTo>
                <a:lnTo>
                  <a:pt x="2898139" y="2733433"/>
                </a:lnTo>
                <a:lnTo>
                  <a:pt x="2897631" y="2768346"/>
                </a:lnTo>
                <a:lnTo>
                  <a:pt x="2902477" y="2768346"/>
                </a:lnTo>
                <a:lnTo>
                  <a:pt x="2932556" y="2751416"/>
                </a:lnTo>
                <a:lnTo>
                  <a:pt x="2803016" y="2673223"/>
                </a:lnTo>
                <a:lnTo>
                  <a:pt x="2796500" y="2670886"/>
                </a:lnTo>
                <a:close/>
              </a:path>
              <a:path w="2933065" h="2828290">
                <a:moveTo>
                  <a:pt x="34925" y="0"/>
                </a:moveTo>
                <a:lnTo>
                  <a:pt x="0" y="508"/>
                </a:lnTo>
                <a:lnTo>
                  <a:pt x="1142" y="65024"/>
                </a:lnTo>
                <a:lnTo>
                  <a:pt x="4190" y="129921"/>
                </a:lnTo>
                <a:lnTo>
                  <a:pt x="9525" y="194945"/>
                </a:lnTo>
                <a:lnTo>
                  <a:pt x="16890" y="259714"/>
                </a:lnTo>
                <a:lnTo>
                  <a:pt x="26162" y="324484"/>
                </a:lnTo>
                <a:lnTo>
                  <a:pt x="37591" y="389000"/>
                </a:lnTo>
                <a:lnTo>
                  <a:pt x="50800" y="453263"/>
                </a:lnTo>
                <a:lnTo>
                  <a:pt x="65912" y="517398"/>
                </a:lnTo>
                <a:lnTo>
                  <a:pt x="83057" y="581278"/>
                </a:lnTo>
                <a:lnTo>
                  <a:pt x="101853" y="644778"/>
                </a:lnTo>
                <a:lnTo>
                  <a:pt x="122681" y="707898"/>
                </a:lnTo>
                <a:lnTo>
                  <a:pt x="145160" y="770763"/>
                </a:lnTo>
                <a:lnTo>
                  <a:pt x="169417" y="833246"/>
                </a:lnTo>
                <a:lnTo>
                  <a:pt x="195325" y="895223"/>
                </a:lnTo>
                <a:lnTo>
                  <a:pt x="223012" y="956944"/>
                </a:lnTo>
                <a:lnTo>
                  <a:pt x="252221" y="1018032"/>
                </a:lnTo>
                <a:lnTo>
                  <a:pt x="283082" y="1078611"/>
                </a:lnTo>
                <a:lnTo>
                  <a:pt x="315594" y="1138555"/>
                </a:lnTo>
                <a:lnTo>
                  <a:pt x="349630" y="1198118"/>
                </a:lnTo>
                <a:lnTo>
                  <a:pt x="385063" y="1256919"/>
                </a:lnTo>
                <a:lnTo>
                  <a:pt x="460375" y="1372489"/>
                </a:lnTo>
                <a:lnTo>
                  <a:pt x="541401" y="1485392"/>
                </a:lnTo>
                <a:lnTo>
                  <a:pt x="627633" y="1595246"/>
                </a:lnTo>
                <a:lnTo>
                  <a:pt x="719074" y="1701927"/>
                </a:lnTo>
                <a:lnTo>
                  <a:pt x="815466" y="1804924"/>
                </a:lnTo>
                <a:lnTo>
                  <a:pt x="916177" y="1904111"/>
                </a:lnTo>
                <a:lnTo>
                  <a:pt x="1021206" y="1999361"/>
                </a:lnTo>
                <a:lnTo>
                  <a:pt x="1130427" y="2090165"/>
                </a:lnTo>
                <a:lnTo>
                  <a:pt x="1243202" y="2176399"/>
                </a:lnTo>
                <a:lnTo>
                  <a:pt x="1359662" y="2257945"/>
                </a:lnTo>
                <a:lnTo>
                  <a:pt x="1479168" y="2334374"/>
                </a:lnTo>
                <a:lnTo>
                  <a:pt x="1601724" y="2405532"/>
                </a:lnTo>
                <a:lnTo>
                  <a:pt x="1727072" y="2471051"/>
                </a:lnTo>
                <a:lnTo>
                  <a:pt x="1854707" y="2530830"/>
                </a:lnTo>
                <a:lnTo>
                  <a:pt x="1919604" y="2558503"/>
                </a:lnTo>
                <a:lnTo>
                  <a:pt x="1984755" y="2584564"/>
                </a:lnTo>
                <a:lnTo>
                  <a:pt x="2050414" y="2608999"/>
                </a:lnTo>
                <a:lnTo>
                  <a:pt x="2116454" y="2631909"/>
                </a:lnTo>
                <a:lnTo>
                  <a:pt x="2183003" y="2653093"/>
                </a:lnTo>
                <a:lnTo>
                  <a:pt x="2249931" y="2672651"/>
                </a:lnTo>
                <a:lnTo>
                  <a:pt x="2317115" y="2690482"/>
                </a:lnTo>
                <a:lnTo>
                  <a:pt x="2384679" y="2706585"/>
                </a:lnTo>
                <a:lnTo>
                  <a:pt x="2452496" y="2720975"/>
                </a:lnTo>
                <a:lnTo>
                  <a:pt x="2520568" y="2733446"/>
                </a:lnTo>
                <a:lnTo>
                  <a:pt x="2588894" y="2744101"/>
                </a:lnTo>
                <a:lnTo>
                  <a:pt x="2657347" y="2752928"/>
                </a:lnTo>
                <a:lnTo>
                  <a:pt x="2725928" y="2759837"/>
                </a:lnTo>
                <a:lnTo>
                  <a:pt x="2794634" y="2764840"/>
                </a:lnTo>
                <a:lnTo>
                  <a:pt x="2834389" y="2766567"/>
                </a:lnTo>
                <a:lnTo>
                  <a:pt x="2863196" y="2750343"/>
                </a:lnTo>
                <a:lnTo>
                  <a:pt x="2832005" y="2731510"/>
                </a:lnTo>
                <a:lnTo>
                  <a:pt x="2797048" y="2730004"/>
                </a:lnTo>
                <a:lnTo>
                  <a:pt x="2729356" y="2725089"/>
                </a:lnTo>
                <a:lnTo>
                  <a:pt x="2661792" y="2718295"/>
                </a:lnTo>
                <a:lnTo>
                  <a:pt x="2594229" y="2709595"/>
                </a:lnTo>
                <a:lnTo>
                  <a:pt x="2526918" y="2699092"/>
                </a:lnTo>
                <a:lnTo>
                  <a:pt x="2459735" y="2686812"/>
                </a:lnTo>
                <a:lnTo>
                  <a:pt x="2392806" y="2672613"/>
                </a:lnTo>
                <a:lnTo>
                  <a:pt x="2326131" y="2656725"/>
                </a:lnTo>
                <a:lnTo>
                  <a:pt x="2259710" y="2639123"/>
                </a:lnTo>
                <a:lnTo>
                  <a:pt x="2193670" y="2619819"/>
                </a:lnTo>
                <a:lnTo>
                  <a:pt x="2127884" y="2598902"/>
                </a:lnTo>
                <a:lnTo>
                  <a:pt x="2062606" y="2576271"/>
                </a:lnTo>
                <a:lnTo>
                  <a:pt x="1997709" y="2552128"/>
                </a:lnTo>
                <a:lnTo>
                  <a:pt x="1933193" y="2526385"/>
                </a:lnTo>
                <a:lnTo>
                  <a:pt x="1869566" y="2499194"/>
                </a:lnTo>
                <a:lnTo>
                  <a:pt x="1743202" y="2440101"/>
                </a:lnTo>
                <a:lnTo>
                  <a:pt x="1619377" y="2375319"/>
                </a:lnTo>
                <a:lnTo>
                  <a:pt x="1498091" y="2304935"/>
                </a:lnTo>
                <a:lnTo>
                  <a:pt x="1379727" y="2229358"/>
                </a:lnTo>
                <a:lnTo>
                  <a:pt x="1264412" y="2148713"/>
                </a:lnTo>
                <a:lnTo>
                  <a:pt x="1152652" y="2063369"/>
                </a:lnTo>
                <a:lnTo>
                  <a:pt x="1044701" y="1973452"/>
                </a:lnTo>
                <a:lnTo>
                  <a:pt x="940688" y="1879219"/>
                </a:lnTo>
                <a:lnTo>
                  <a:pt x="840866" y="1781048"/>
                </a:lnTo>
                <a:lnTo>
                  <a:pt x="745616" y="1679194"/>
                </a:lnTo>
                <a:lnTo>
                  <a:pt x="655065" y="1573783"/>
                </a:lnTo>
                <a:lnTo>
                  <a:pt x="569721" y="1465071"/>
                </a:lnTo>
                <a:lnTo>
                  <a:pt x="489584" y="1353439"/>
                </a:lnTo>
                <a:lnTo>
                  <a:pt x="415035" y="1238884"/>
                </a:lnTo>
                <a:lnTo>
                  <a:pt x="379983" y="1180719"/>
                </a:lnTo>
                <a:lnTo>
                  <a:pt x="346328" y="1121918"/>
                </a:lnTo>
                <a:lnTo>
                  <a:pt x="314197" y="1062736"/>
                </a:lnTo>
                <a:lnTo>
                  <a:pt x="283717" y="1002919"/>
                </a:lnTo>
                <a:lnTo>
                  <a:pt x="254888" y="942594"/>
                </a:lnTo>
                <a:lnTo>
                  <a:pt x="227583" y="881761"/>
                </a:lnTo>
                <a:lnTo>
                  <a:pt x="201929" y="820674"/>
                </a:lnTo>
                <a:lnTo>
                  <a:pt x="178053" y="758951"/>
                </a:lnTo>
                <a:lnTo>
                  <a:pt x="155828" y="697102"/>
                </a:lnTo>
                <a:lnTo>
                  <a:pt x="135381" y="634873"/>
                </a:lnTo>
                <a:lnTo>
                  <a:pt x="116712" y="572262"/>
                </a:lnTo>
                <a:lnTo>
                  <a:pt x="99949" y="509396"/>
                </a:lnTo>
                <a:lnTo>
                  <a:pt x="84962" y="446277"/>
                </a:lnTo>
                <a:lnTo>
                  <a:pt x="71881" y="382905"/>
                </a:lnTo>
                <a:lnTo>
                  <a:pt x="60832" y="319531"/>
                </a:lnTo>
                <a:lnTo>
                  <a:pt x="51562" y="255777"/>
                </a:lnTo>
                <a:lnTo>
                  <a:pt x="44322" y="192024"/>
                </a:lnTo>
                <a:lnTo>
                  <a:pt x="39115" y="128270"/>
                </a:lnTo>
                <a:lnTo>
                  <a:pt x="35940" y="64388"/>
                </a:lnTo>
                <a:lnTo>
                  <a:pt x="34925" y="0"/>
                </a:lnTo>
                <a:close/>
              </a:path>
              <a:path w="2933065" h="2828290">
                <a:moveTo>
                  <a:pt x="2889250" y="2735668"/>
                </a:moveTo>
                <a:lnTo>
                  <a:pt x="2863196" y="2750343"/>
                </a:lnTo>
                <a:lnTo>
                  <a:pt x="2888869" y="2765844"/>
                </a:lnTo>
                <a:lnTo>
                  <a:pt x="2889250" y="2735668"/>
                </a:lnTo>
                <a:close/>
              </a:path>
              <a:path w="2933065" h="2828290">
                <a:moveTo>
                  <a:pt x="2898107" y="2735668"/>
                </a:moveTo>
                <a:lnTo>
                  <a:pt x="2889250" y="2735668"/>
                </a:lnTo>
                <a:lnTo>
                  <a:pt x="2888869" y="2765844"/>
                </a:lnTo>
                <a:lnTo>
                  <a:pt x="2897668" y="2765844"/>
                </a:lnTo>
                <a:lnTo>
                  <a:pt x="2898107" y="2735668"/>
                </a:lnTo>
                <a:close/>
              </a:path>
              <a:path w="2933065" h="2828290">
                <a:moveTo>
                  <a:pt x="2832005" y="2731510"/>
                </a:moveTo>
                <a:lnTo>
                  <a:pt x="2863196" y="2750343"/>
                </a:lnTo>
                <a:lnTo>
                  <a:pt x="2889250" y="2735668"/>
                </a:lnTo>
                <a:lnTo>
                  <a:pt x="2898107" y="2735668"/>
                </a:lnTo>
                <a:lnTo>
                  <a:pt x="2898139" y="2733433"/>
                </a:lnTo>
                <a:lnTo>
                  <a:pt x="2864865" y="2732925"/>
                </a:lnTo>
                <a:lnTo>
                  <a:pt x="2832005" y="27315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2150491" y="5192129"/>
            <a:ext cx="4281170" cy="245745"/>
          </a:xfrm>
          <a:custGeom>
            <a:avLst/>
            <a:gdLst/>
            <a:ahLst/>
            <a:cxnLst/>
            <a:rect l="l" t="t" r="r" b="b"/>
            <a:pathLst>
              <a:path w="4281170" h="245745">
                <a:moveTo>
                  <a:pt x="4278699" y="28549"/>
                </a:moveTo>
                <a:lnTo>
                  <a:pt x="4242308" y="28549"/>
                </a:lnTo>
                <a:lnTo>
                  <a:pt x="4242943" y="47586"/>
                </a:lnTo>
                <a:lnTo>
                  <a:pt x="4206727" y="48854"/>
                </a:lnTo>
                <a:lnTo>
                  <a:pt x="4207990" y="54119"/>
                </a:lnTo>
                <a:lnTo>
                  <a:pt x="4216590" y="65936"/>
                </a:lnTo>
                <a:lnTo>
                  <a:pt x="4229000" y="73674"/>
                </a:lnTo>
                <a:lnTo>
                  <a:pt x="4243958" y="76149"/>
                </a:lnTo>
                <a:lnTo>
                  <a:pt x="4258641" y="72638"/>
                </a:lnTo>
                <a:lnTo>
                  <a:pt x="4270454" y="64055"/>
                </a:lnTo>
                <a:lnTo>
                  <a:pt x="4278195" y="51667"/>
                </a:lnTo>
                <a:lnTo>
                  <a:pt x="4280661" y="36741"/>
                </a:lnTo>
                <a:lnTo>
                  <a:pt x="4278699" y="28549"/>
                </a:lnTo>
                <a:close/>
              </a:path>
              <a:path w="4281170" h="245745">
                <a:moveTo>
                  <a:pt x="4206082" y="29817"/>
                </a:moveTo>
                <a:lnTo>
                  <a:pt x="4166107" y="31216"/>
                </a:lnTo>
                <a:lnTo>
                  <a:pt x="4166743" y="50253"/>
                </a:lnTo>
                <a:lnTo>
                  <a:pt x="4206727" y="48854"/>
                </a:lnTo>
                <a:lnTo>
                  <a:pt x="4204461" y="39408"/>
                </a:lnTo>
                <a:lnTo>
                  <a:pt x="4206082" y="29817"/>
                </a:lnTo>
                <a:close/>
              </a:path>
              <a:path w="4281170" h="245745">
                <a:moveTo>
                  <a:pt x="4242308" y="28549"/>
                </a:moveTo>
                <a:lnTo>
                  <a:pt x="4206082" y="29817"/>
                </a:lnTo>
                <a:lnTo>
                  <a:pt x="4204461" y="39408"/>
                </a:lnTo>
                <a:lnTo>
                  <a:pt x="4206727" y="48854"/>
                </a:lnTo>
                <a:lnTo>
                  <a:pt x="4242943" y="47586"/>
                </a:lnTo>
                <a:lnTo>
                  <a:pt x="4242308" y="28549"/>
                </a:lnTo>
                <a:close/>
              </a:path>
              <a:path w="4281170" h="245745">
                <a:moveTo>
                  <a:pt x="4241292" y="0"/>
                </a:moveTo>
                <a:lnTo>
                  <a:pt x="4226554" y="3510"/>
                </a:lnTo>
                <a:lnTo>
                  <a:pt x="4214733" y="12093"/>
                </a:lnTo>
                <a:lnTo>
                  <a:pt x="4206984" y="24481"/>
                </a:lnTo>
                <a:lnTo>
                  <a:pt x="4206082" y="29817"/>
                </a:lnTo>
                <a:lnTo>
                  <a:pt x="4242308" y="28549"/>
                </a:lnTo>
                <a:lnTo>
                  <a:pt x="4278699" y="28549"/>
                </a:lnTo>
                <a:lnTo>
                  <a:pt x="4277135" y="22024"/>
                </a:lnTo>
                <a:lnTo>
                  <a:pt x="4268549" y="10207"/>
                </a:lnTo>
                <a:lnTo>
                  <a:pt x="4256176" y="2472"/>
                </a:lnTo>
                <a:lnTo>
                  <a:pt x="4241292" y="0"/>
                </a:lnTo>
                <a:close/>
              </a:path>
              <a:path w="4281170" h="245745">
                <a:moveTo>
                  <a:pt x="4108957" y="33210"/>
                </a:moveTo>
                <a:lnTo>
                  <a:pt x="4032884" y="35864"/>
                </a:lnTo>
                <a:lnTo>
                  <a:pt x="4033520" y="54902"/>
                </a:lnTo>
                <a:lnTo>
                  <a:pt x="4109720" y="52247"/>
                </a:lnTo>
                <a:lnTo>
                  <a:pt x="4108957" y="33210"/>
                </a:lnTo>
                <a:close/>
              </a:path>
              <a:path w="4281170" h="245745">
                <a:moveTo>
                  <a:pt x="3975734" y="37858"/>
                </a:moveTo>
                <a:lnTo>
                  <a:pt x="3899534" y="40525"/>
                </a:lnTo>
                <a:lnTo>
                  <a:pt x="3900297" y="59562"/>
                </a:lnTo>
                <a:lnTo>
                  <a:pt x="3976370" y="56895"/>
                </a:lnTo>
                <a:lnTo>
                  <a:pt x="3975734" y="37858"/>
                </a:lnTo>
                <a:close/>
              </a:path>
              <a:path w="4281170" h="245745">
                <a:moveTo>
                  <a:pt x="3842511" y="42519"/>
                </a:moveTo>
                <a:lnTo>
                  <a:pt x="3766311" y="45173"/>
                </a:lnTo>
                <a:lnTo>
                  <a:pt x="3766947" y="64211"/>
                </a:lnTo>
                <a:lnTo>
                  <a:pt x="3843147" y="61556"/>
                </a:lnTo>
                <a:lnTo>
                  <a:pt x="3842511" y="42519"/>
                </a:lnTo>
                <a:close/>
              </a:path>
              <a:path w="4281170" h="245745">
                <a:moveTo>
                  <a:pt x="3709161" y="47167"/>
                </a:moveTo>
                <a:lnTo>
                  <a:pt x="3633088" y="49834"/>
                </a:lnTo>
                <a:lnTo>
                  <a:pt x="3633724" y="68872"/>
                </a:lnTo>
                <a:lnTo>
                  <a:pt x="3709797" y="66205"/>
                </a:lnTo>
                <a:lnTo>
                  <a:pt x="3709161" y="47167"/>
                </a:lnTo>
                <a:close/>
              </a:path>
              <a:path w="4281170" h="245745">
                <a:moveTo>
                  <a:pt x="3575938" y="51828"/>
                </a:moveTo>
                <a:lnTo>
                  <a:pt x="3499738" y="54482"/>
                </a:lnTo>
                <a:lnTo>
                  <a:pt x="3500374" y="73520"/>
                </a:lnTo>
                <a:lnTo>
                  <a:pt x="3576574" y="70865"/>
                </a:lnTo>
                <a:lnTo>
                  <a:pt x="3575938" y="51828"/>
                </a:lnTo>
                <a:close/>
              </a:path>
              <a:path w="4281170" h="245745">
                <a:moveTo>
                  <a:pt x="3442716" y="56476"/>
                </a:moveTo>
                <a:lnTo>
                  <a:pt x="3366516" y="59143"/>
                </a:lnTo>
                <a:lnTo>
                  <a:pt x="3367151" y="78181"/>
                </a:lnTo>
                <a:lnTo>
                  <a:pt x="3443351" y="75514"/>
                </a:lnTo>
                <a:lnTo>
                  <a:pt x="3442716" y="56476"/>
                </a:lnTo>
                <a:close/>
              </a:path>
              <a:path w="4281170" h="245745">
                <a:moveTo>
                  <a:pt x="3309366" y="61137"/>
                </a:moveTo>
                <a:lnTo>
                  <a:pt x="3233293" y="63792"/>
                </a:lnTo>
                <a:lnTo>
                  <a:pt x="3233928" y="82829"/>
                </a:lnTo>
                <a:lnTo>
                  <a:pt x="3310001" y="80175"/>
                </a:lnTo>
                <a:lnTo>
                  <a:pt x="3309366" y="61137"/>
                </a:lnTo>
                <a:close/>
              </a:path>
              <a:path w="4281170" h="245745">
                <a:moveTo>
                  <a:pt x="3176143" y="65785"/>
                </a:moveTo>
                <a:lnTo>
                  <a:pt x="3099943" y="68452"/>
                </a:lnTo>
                <a:lnTo>
                  <a:pt x="3100578" y="87490"/>
                </a:lnTo>
                <a:lnTo>
                  <a:pt x="3176778" y="84823"/>
                </a:lnTo>
                <a:lnTo>
                  <a:pt x="3176143" y="65785"/>
                </a:lnTo>
                <a:close/>
              </a:path>
              <a:path w="4281170" h="245745">
                <a:moveTo>
                  <a:pt x="3042793" y="70446"/>
                </a:moveTo>
                <a:lnTo>
                  <a:pt x="2966720" y="73101"/>
                </a:lnTo>
                <a:lnTo>
                  <a:pt x="2967355" y="92138"/>
                </a:lnTo>
                <a:lnTo>
                  <a:pt x="3043555" y="89484"/>
                </a:lnTo>
                <a:lnTo>
                  <a:pt x="3042793" y="70446"/>
                </a:lnTo>
                <a:close/>
              </a:path>
              <a:path w="4281170" h="245745">
                <a:moveTo>
                  <a:pt x="2909570" y="75095"/>
                </a:moveTo>
                <a:lnTo>
                  <a:pt x="2833370" y="77762"/>
                </a:lnTo>
                <a:lnTo>
                  <a:pt x="2834132" y="96799"/>
                </a:lnTo>
                <a:lnTo>
                  <a:pt x="2910205" y="94132"/>
                </a:lnTo>
                <a:lnTo>
                  <a:pt x="2909570" y="75095"/>
                </a:lnTo>
                <a:close/>
              </a:path>
              <a:path w="4281170" h="245745">
                <a:moveTo>
                  <a:pt x="2776347" y="79755"/>
                </a:moveTo>
                <a:lnTo>
                  <a:pt x="2700147" y="82410"/>
                </a:lnTo>
                <a:lnTo>
                  <a:pt x="2700782" y="101447"/>
                </a:lnTo>
                <a:lnTo>
                  <a:pt x="2776982" y="98793"/>
                </a:lnTo>
                <a:lnTo>
                  <a:pt x="2776347" y="79755"/>
                </a:lnTo>
                <a:close/>
              </a:path>
              <a:path w="4281170" h="245745">
                <a:moveTo>
                  <a:pt x="2642997" y="84404"/>
                </a:moveTo>
                <a:lnTo>
                  <a:pt x="2566923" y="87071"/>
                </a:lnTo>
                <a:lnTo>
                  <a:pt x="2567559" y="106108"/>
                </a:lnTo>
                <a:lnTo>
                  <a:pt x="2643759" y="103441"/>
                </a:lnTo>
                <a:lnTo>
                  <a:pt x="2642997" y="84404"/>
                </a:lnTo>
                <a:close/>
              </a:path>
              <a:path w="4281170" h="245745">
                <a:moveTo>
                  <a:pt x="2509773" y="89065"/>
                </a:moveTo>
                <a:lnTo>
                  <a:pt x="2433573" y="91719"/>
                </a:lnTo>
                <a:lnTo>
                  <a:pt x="2434335" y="110756"/>
                </a:lnTo>
                <a:lnTo>
                  <a:pt x="2510409" y="108102"/>
                </a:lnTo>
                <a:lnTo>
                  <a:pt x="2509773" y="89065"/>
                </a:lnTo>
                <a:close/>
              </a:path>
              <a:path w="4281170" h="245745">
                <a:moveTo>
                  <a:pt x="2376550" y="93713"/>
                </a:moveTo>
                <a:lnTo>
                  <a:pt x="2300350" y="96380"/>
                </a:lnTo>
                <a:lnTo>
                  <a:pt x="2300985" y="115417"/>
                </a:lnTo>
                <a:lnTo>
                  <a:pt x="2377185" y="112750"/>
                </a:lnTo>
                <a:lnTo>
                  <a:pt x="2376550" y="93713"/>
                </a:lnTo>
                <a:close/>
              </a:path>
              <a:path w="4281170" h="245745">
                <a:moveTo>
                  <a:pt x="2243200" y="98374"/>
                </a:moveTo>
                <a:lnTo>
                  <a:pt x="2167128" y="101028"/>
                </a:lnTo>
                <a:lnTo>
                  <a:pt x="2167762" y="120065"/>
                </a:lnTo>
                <a:lnTo>
                  <a:pt x="2243962" y="117411"/>
                </a:lnTo>
                <a:lnTo>
                  <a:pt x="2243200" y="98374"/>
                </a:lnTo>
                <a:close/>
              </a:path>
              <a:path w="4281170" h="245745">
                <a:moveTo>
                  <a:pt x="2109978" y="103022"/>
                </a:moveTo>
                <a:lnTo>
                  <a:pt x="2033778" y="105689"/>
                </a:lnTo>
                <a:lnTo>
                  <a:pt x="2034539" y="124726"/>
                </a:lnTo>
                <a:lnTo>
                  <a:pt x="2110612" y="122059"/>
                </a:lnTo>
                <a:lnTo>
                  <a:pt x="2109978" y="103022"/>
                </a:lnTo>
                <a:close/>
              </a:path>
              <a:path w="4281170" h="245745">
                <a:moveTo>
                  <a:pt x="1976755" y="107683"/>
                </a:moveTo>
                <a:lnTo>
                  <a:pt x="1900555" y="110337"/>
                </a:lnTo>
                <a:lnTo>
                  <a:pt x="1901189" y="129374"/>
                </a:lnTo>
                <a:lnTo>
                  <a:pt x="1977389" y="126720"/>
                </a:lnTo>
                <a:lnTo>
                  <a:pt x="1976755" y="107683"/>
                </a:lnTo>
                <a:close/>
              </a:path>
              <a:path w="4281170" h="245745">
                <a:moveTo>
                  <a:pt x="1843405" y="112331"/>
                </a:moveTo>
                <a:lnTo>
                  <a:pt x="1767332" y="114998"/>
                </a:lnTo>
                <a:lnTo>
                  <a:pt x="1767967" y="134035"/>
                </a:lnTo>
                <a:lnTo>
                  <a:pt x="1844039" y="131368"/>
                </a:lnTo>
                <a:lnTo>
                  <a:pt x="1843405" y="112331"/>
                </a:lnTo>
                <a:close/>
              </a:path>
              <a:path w="4281170" h="245745">
                <a:moveTo>
                  <a:pt x="1710182" y="116992"/>
                </a:moveTo>
                <a:lnTo>
                  <a:pt x="1633982" y="119646"/>
                </a:lnTo>
                <a:lnTo>
                  <a:pt x="1634617" y="138683"/>
                </a:lnTo>
                <a:lnTo>
                  <a:pt x="1710817" y="136029"/>
                </a:lnTo>
                <a:lnTo>
                  <a:pt x="1710182" y="116992"/>
                </a:lnTo>
                <a:close/>
              </a:path>
              <a:path w="4281170" h="245745">
                <a:moveTo>
                  <a:pt x="1576832" y="121640"/>
                </a:moveTo>
                <a:lnTo>
                  <a:pt x="1500758" y="124307"/>
                </a:lnTo>
                <a:lnTo>
                  <a:pt x="1501394" y="143344"/>
                </a:lnTo>
                <a:lnTo>
                  <a:pt x="1577594" y="140677"/>
                </a:lnTo>
                <a:lnTo>
                  <a:pt x="1576832" y="121640"/>
                </a:lnTo>
                <a:close/>
              </a:path>
              <a:path w="4281170" h="245745">
                <a:moveTo>
                  <a:pt x="1443608" y="126301"/>
                </a:moveTo>
                <a:lnTo>
                  <a:pt x="1367408" y="128955"/>
                </a:lnTo>
                <a:lnTo>
                  <a:pt x="1368170" y="147993"/>
                </a:lnTo>
                <a:lnTo>
                  <a:pt x="1444244" y="145338"/>
                </a:lnTo>
                <a:lnTo>
                  <a:pt x="1443608" y="126301"/>
                </a:lnTo>
                <a:close/>
              </a:path>
              <a:path w="4281170" h="245745">
                <a:moveTo>
                  <a:pt x="1310385" y="130949"/>
                </a:moveTo>
                <a:lnTo>
                  <a:pt x="1234185" y="133616"/>
                </a:lnTo>
                <a:lnTo>
                  <a:pt x="1234820" y="152653"/>
                </a:lnTo>
                <a:lnTo>
                  <a:pt x="1311020" y="149986"/>
                </a:lnTo>
                <a:lnTo>
                  <a:pt x="1310385" y="130949"/>
                </a:lnTo>
                <a:close/>
              </a:path>
              <a:path w="4281170" h="245745">
                <a:moveTo>
                  <a:pt x="1177035" y="135610"/>
                </a:moveTo>
                <a:lnTo>
                  <a:pt x="1100962" y="138264"/>
                </a:lnTo>
                <a:lnTo>
                  <a:pt x="1101597" y="157302"/>
                </a:lnTo>
                <a:lnTo>
                  <a:pt x="1177797" y="154647"/>
                </a:lnTo>
                <a:lnTo>
                  <a:pt x="1177035" y="135610"/>
                </a:lnTo>
                <a:close/>
              </a:path>
              <a:path w="4281170" h="245745">
                <a:moveTo>
                  <a:pt x="1043813" y="140258"/>
                </a:moveTo>
                <a:lnTo>
                  <a:pt x="967613" y="142925"/>
                </a:lnTo>
                <a:lnTo>
                  <a:pt x="968375" y="161963"/>
                </a:lnTo>
                <a:lnTo>
                  <a:pt x="1044447" y="159296"/>
                </a:lnTo>
                <a:lnTo>
                  <a:pt x="1043813" y="140258"/>
                </a:lnTo>
                <a:close/>
              </a:path>
              <a:path w="4281170" h="245745">
                <a:moveTo>
                  <a:pt x="910589" y="144919"/>
                </a:moveTo>
                <a:lnTo>
                  <a:pt x="834389" y="147573"/>
                </a:lnTo>
                <a:lnTo>
                  <a:pt x="835025" y="166611"/>
                </a:lnTo>
                <a:lnTo>
                  <a:pt x="911225" y="163956"/>
                </a:lnTo>
                <a:lnTo>
                  <a:pt x="910589" y="144919"/>
                </a:lnTo>
                <a:close/>
              </a:path>
              <a:path w="4281170" h="245745">
                <a:moveTo>
                  <a:pt x="777239" y="149567"/>
                </a:moveTo>
                <a:lnTo>
                  <a:pt x="701166" y="152234"/>
                </a:lnTo>
                <a:lnTo>
                  <a:pt x="701801" y="171272"/>
                </a:lnTo>
                <a:lnTo>
                  <a:pt x="778001" y="168605"/>
                </a:lnTo>
                <a:lnTo>
                  <a:pt x="777239" y="149567"/>
                </a:lnTo>
                <a:close/>
              </a:path>
              <a:path w="4281170" h="245745">
                <a:moveTo>
                  <a:pt x="644016" y="154228"/>
                </a:moveTo>
                <a:lnTo>
                  <a:pt x="567816" y="156883"/>
                </a:lnTo>
                <a:lnTo>
                  <a:pt x="568578" y="175920"/>
                </a:lnTo>
                <a:lnTo>
                  <a:pt x="644651" y="173266"/>
                </a:lnTo>
                <a:lnTo>
                  <a:pt x="644016" y="154228"/>
                </a:lnTo>
                <a:close/>
              </a:path>
              <a:path w="4281170" h="245745">
                <a:moveTo>
                  <a:pt x="510794" y="158876"/>
                </a:moveTo>
                <a:lnTo>
                  <a:pt x="434594" y="161543"/>
                </a:lnTo>
                <a:lnTo>
                  <a:pt x="435228" y="180581"/>
                </a:lnTo>
                <a:lnTo>
                  <a:pt x="511428" y="177914"/>
                </a:lnTo>
                <a:lnTo>
                  <a:pt x="510794" y="158876"/>
                </a:lnTo>
                <a:close/>
              </a:path>
              <a:path w="4281170" h="245745">
                <a:moveTo>
                  <a:pt x="377444" y="163537"/>
                </a:moveTo>
                <a:lnTo>
                  <a:pt x="301370" y="166192"/>
                </a:lnTo>
                <a:lnTo>
                  <a:pt x="302006" y="185229"/>
                </a:lnTo>
                <a:lnTo>
                  <a:pt x="378078" y="182575"/>
                </a:lnTo>
                <a:lnTo>
                  <a:pt x="377444" y="163537"/>
                </a:lnTo>
                <a:close/>
              </a:path>
              <a:path w="4281170" h="245745">
                <a:moveTo>
                  <a:pt x="244220" y="168186"/>
                </a:moveTo>
                <a:lnTo>
                  <a:pt x="168020" y="170853"/>
                </a:lnTo>
                <a:lnTo>
                  <a:pt x="168656" y="189890"/>
                </a:lnTo>
                <a:lnTo>
                  <a:pt x="244856" y="187223"/>
                </a:lnTo>
                <a:lnTo>
                  <a:pt x="244220" y="168186"/>
                </a:lnTo>
                <a:close/>
              </a:path>
              <a:path w="4281170" h="245745">
                <a:moveTo>
                  <a:pt x="124713" y="118351"/>
                </a:moveTo>
                <a:lnTo>
                  <a:pt x="0" y="186245"/>
                </a:lnTo>
                <a:lnTo>
                  <a:pt x="129031" y="245275"/>
                </a:lnTo>
                <a:lnTo>
                  <a:pt x="124713" y="11835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1541272" y="2879166"/>
            <a:ext cx="3374390" cy="2094864"/>
          </a:xfrm>
          <a:custGeom>
            <a:avLst/>
            <a:gdLst/>
            <a:ahLst/>
            <a:cxnLst/>
            <a:rect l="l" t="t" r="r" b="b"/>
            <a:pathLst>
              <a:path w="3374390" h="2094864">
                <a:moveTo>
                  <a:pt x="1721009" y="0"/>
                </a:moveTo>
                <a:lnTo>
                  <a:pt x="1665177" y="589"/>
                </a:lnTo>
                <a:lnTo>
                  <a:pt x="1609592" y="2049"/>
                </a:lnTo>
                <a:lnTo>
                  <a:pt x="1554296" y="4370"/>
                </a:lnTo>
                <a:lnTo>
                  <a:pt x="1499335" y="7542"/>
                </a:lnTo>
                <a:lnTo>
                  <a:pt x="1444754" y="11556"/>
                </a:lnTo>
                <a:lnTo>
                  <a:pt x="1390596" y="16401"/>
                </a:lnTo>
                <a:lnTo>
                  <a:pt x="1336905" y="22069"/>
                </a:lnTo>
                <a:lnTo>
                  <a:pt x="1283728" y="28550"/>
                </a:lnTo>
                <a:lnTo>
                  <a:pt x="1231107" y="35834"/>
                </a:lnTo>
                <a:lnTo>
                  <a:pt x="1179087" y="43911"/>
                </a:lnTo>
                <a:lnTo>
                  <a:pt x="1127713" y="52771"/>
                </a:lnTo>
                <a:lnTo>
                  <a:pt x="1077030" y="62406"/>
                </a:lnTo>
                <a:lnTo>
                  <a:pt x="1027080" y="72805"/>
                </a:lnTo>
                <a:lnTo>
                  <a:pt x="977910" y="83958"/>
                </a:lnTo>
                <a:lnTo>
                  <a:pt x="929563" y="95857"/>
                </a:lnTo>
                <a:lnTo>
                  <a:pt x="882083" y="108490"/>
                </a:lnTo>
                <a:lnTo>
                  <a:pt x="835516" y="121850"/>
                </a:lnTo>
                <a:lnTo>
                  <a:pt x="789906" y="135925"/>
                </a:lnTo>
                <a:lnTo>
                  <a:pt x="745296" y="150706"/>
                </a:lnTo>
                <a:lnTo>
                  <a:pt x="701732" y="166184"/>
                </a:lnTo>
                <a:lnTo>
                  <a:pt x="659258" y="182349"/>
                </a:lnTo>
                <a:lnTo>
                  <a:pt x="617918" y="199192"/>
                </a:lnTo>
                <a:lnTo>
                  <a:pt x="577757" y="216702"/>
                </a:lnTo>
                <a:lnTo>
                  <a:pt x="538819" y="234870"/>
                </a:lnTo>
                <a:lnTo>
                  <a:pt x="501148" y="253686"/>
                </a:lnTo>
                <a:lnTo>
                  <a:pt x="464790" y="273140"/>
                </a:lnTo>
                <a:lnTo>
                  <a:pt x="429788" y="293224"/>
                </a:lnTo>
                <a:lnTo>
                  <a:pt x="396186" y="313927"/>
                </a:lnTo>
                <a:lnTo>
                  <a:pt x="364030" y="335240"/>
                </a:lnTo>
                <a:lnTo>
                  <a:pt x="304231" y="379655"/>
                </a:lnTo>
                <a:lnTo>
                  <a:pt x="250745" y="426392"/>
                </a:lnTo>
                <a:lnTo>
                  <a:pt x="203929" y="475375"/>
                </a:lnTo>
                <a:lnTo>
                  <a:pt x="158039" y="535568"/>
                </a:lnTo>
                <a:lnTo>
                  <a:pt x="136804" y="570718"/>
                </a:lnTo>
                <a:lnTo>
                  <a:pt x="119397" y="606075"/>
                </a:lnTo>
                <a:lnTo>
                  <a:pt x="95934" y="677176"/>
                </a:lnTo>
                <a:lnTo>
                  <a:pt x="87389" y="748402"/>
                </a:lnTo>
                <a:lnTo>
                  <a:pt x="88628" y="783915"/>
                </a:lnTo>
                <a:lnTo>
                  <a:pt x="101967" y="854449"/>
                </a:lnTo>
                <a:lnTo>
                  <a:pt x="129569" y="923935"/>
                </a:lnTo>
                <a:lnTo>
                  <a:pt x="148637" y="958139"/>
                </a:lnTo>
                <a:lnTo>
                  <a:pt x="171172" y="991905"/>
                </a:lnTo>
                <a:lnTo>
                  <a:pt x="197142" y="1025174"/>
                </a:lnTo>
                <a:lnTo>
                  <a:pt x="226514" y="1057889"/>
                </a:lnTo>
                <a:lnTo>
                  <a:pt x="259255" y="1089990"/>
                </a:lnTo>
                <a:lnTo>
                  <a:pt x="295333" y="1121419"/>
                </a:lnTo>
                <a:lnTo>
                  <a:pt x="334715" y="1152117"/>
                </a:lnTo>
                <a:lnTo>
                  <a:pt x="377368" y="1182025"/>
                </a:lnTo>
                <a:lnTo>
                  <a:pt x="423260" y="1211086"/>
                </a:lnTo>
                <a:lnTo>
                  <a:pt x="472357" y="1239240"/>
                </a:lnTo>
                <a:lnTo>
                  <a:pt x="524627" y="1266428"/>
                </a:lnTo>
                <a:lnTo>
                  <a:pt x="580038" y="1292593"/>
                </a:lnTo>
                <a:lnTo>
                  <a:pt x="638555" y="1317675"/>
                </a:lnTo>
                <a:lnTo>
                  <a:pt x="0" y="2094305"/>
                </a:lnTo>
                <a:lnTo>
                  <a:pt x="1177925" y="1464360"/>
                </a:lnTo>
                <a:lnTo>
                  <a:pt x="2283214" y="1464360"/>
                </a:lnTo>
                <a:lnTo>
                  <a:pt x="2333384" y="1455707"/>
                </a:lnTo>
                <a:lnTo>
                  <a:pt x="2384068" y="1446072"/>
                </a:lnTo>
                <a:lnTo>
                  <a:pt x="2434018" y="1435674"/>
                </a:lnTo>
                <a:lnTo>
                  <a:pt x="2483188" y="1424520"/>
                </a:lnTo>
                <a:lnTo>
                  <a:pt x="2531535" y="1412622"/>
                </a:lnTo>
                <a:lnTo>
                  <a:pt x="2579013" y="1399988"/>
                </a:lnTo>
                <a:lnTo>
                  <a:pt x="2625579" y="1386629"/>
                </a:lnTo>
                <a:lnTo>
                  <a:pt x="2671188" y="1372554"/>
                </a:lnTo>
                <a:lnTo>
                  <a:pt x="2715795" y="1357772"/>
                </a:lnTo>
                <a:lnTo>
                  <a:pt x="2759357" y="1342294"/>
                </a:lnTo>
                <a:lnTo>
                  <a:pt x="2801829" y="1326129"/>
                </a:lnTo>
                <a:lnTo>
                  <a:pt x="2843165" y="1309287"/>
                </a:lnTo>
                <a:lnTo>
                  <a:pt x="2883323" y="1291777"/>
                </a:lnTo>
                <a:lnTo>
                  <a:pt x="2922258" y="1273609"/>
                </a:lnTo>
                <a:lnTo>
                  <a:pt x="2959924" y="1254793"/>
                </a:lnTo>
                <a:lnTo>
                  <a:pt x="2996278" y="1235338"/>
                </a:lnTo>
                <a:lnTo>
                  <a:pt x="3031275" y="1215254"/>
                </a:lnTo>
                <a:lnTo>
                  <a:pt x="3064872" y="1194551"/>
                </a:lnTo>
                <a:lnTo>
                  <a:pt x="3097022" y="1173239"/>
                </a:lnTo>
                <a:lnTo>
                  <a:pt x="3156809" y="1128824"/>
                </a:lnTo>
                <a:lnTo>
                  <a:pt x="3210281" y="1082086"/>
                </a:lnTo>
                <a:lnTo>
                  <a:pt x="3257082" y="1033104"/>
                </a:lnTo>
                <a:lnTo>
                  <a:pt x="3299870" y="977555"/>
                </a:lnTo>
                <a:lnTo>
                  <a:pt x="3335128" y="916746"/>
                </a:lnTo>
                <a:lnTo>
                  <a:pt x="3358956" y="855719"/>
                </a:lnTo>
                <a:lnTo>
                  <a:pt x="3371631" y="794742"/>
                </a:lnTo>
                <a:lnTo>
                  <a:pt x="3373873" y="764355"/>
                </a:lnTo>
                <a:lnTo>
                  <a:pt x="3373430" y="734081"/>
                </a:lnTo>
                <a:lnTo>
                  <a:pt x="3364629" y="674005"/>
                </a:lnTo>
                <a:lnTo>
                  <a:pt x="3345504" y="614781"/>
                </a:lnTo>
                <a:lnTo>
                  <a:pt x="3316331" y="556677"/>
                </a:lnTo>
                <a:lnTo>
                  <a:pt x="3277387" y="499960"/>
                </a:lnTo>
                <a:lnTo>
                  <a:pt x="3228947" y="444897"/>
                </a:lnTo>
                <a:lnTo>
                  <a:pt x="3201252" y="418070"/>
                </a:lnTo>
                <a:lnTo>
                  <a:pt x="3171288" y="391756"/>
                </a:lnTo>
                <a:lnTo>
                  <a:pt x="3139088" y="365990"/>
                </a:lnTo>
                <a:lnTo>
                  <a:pt x="3104686" y="340805"/>
                </a:lnTo>
                <a:lnTo>
                  <a:pt x="3068118" y="316234"/>
                </a:lnTo>
                <a:lnTo>
                  <a:pt x="3029418" y="292311"/>
                </a:lnTo>
                <a:lnTo>
                  <a:pt x="2988620" y="269069"/>
                </a:lnTo>
                <a:lnTo>
                  <a:pt x="2945759" y="246541"/>
                </a:lnTo>
                <a:lnTo>
                  <a:pt x="2900870" y="224762"/>
                </a:lnTo>
                <a:lnTo>
                  <a:pt x="2853986" y="203763"/>
                </a:lnTo>
                <a:lnTo>
                  <a:pt x="2805143" y="183580"/>
                </a:lnTo>
                <a:lnTo>
                  <a:pt x="2754376" y="164245"/>
                </a:lnTo>
                <a:lnTo>
                  <a:pt x="2701717" y="145792"/>
                </a:lnTo>
                <a:lnTo>
                  <a:pt x="2647203" y="128254"/>
                </a:lnTo>
                <a:lnTo>
                  <a:pt x="2590868" y="111665"/>
                </a:lnTo>
                <a:lnTo>
                  <a:pt x="2532745" y="96058"/>
                </a:lnTo>
                <a:lnTo>
                  <a:pt x="2472871" y="81466"/>
                </a:lnTo>
                <a:lnTo>
                  <a:pt x="2411278" y="67924"/>
                </a:lnTo>
                <a:lnTo>
                  <a:pt x="2348003" y="55463"/>
                </a:lnTo>
                <a:lnTo>
                  <a:pt x="2283079" y="44119"/>
                </a:lnTo>
                <a:lnTo>
                  <a:pt x="2227231" y="35470"/>
                </a:lnTo>
                <a:lnTo>
                  <a:pt x="2171185" y="27788"/>
                </a:lnTo>
                <a:lnTo>
                  <a:pt x="2114985" y="21064"/>
                </a:lnTo>
                <a:lnTo>
                  <a:pt x="2058676" y="15289"/>
                </a:lnTo>
                <a:lnTo>
                  <a:pt x="2002302" y="10451"/>
                </a:lnTo>
                <a:lnTo>
                  <a:pt x="1945907" y="6542"/>
                </a:lnTo>
                <a:lnTo>
                  <a:pt x="1889536" y="3552"/>
                </a:lnTo>
                <a:lnTo>
                  <a:pt x="1833233" y="1472"/>
                </a:lnTo>
                <a:lnTo>
                  <a:pt x="1777042" y="291"/>
                </a:lnTo>
                <a:lnTo>
                  <a:pt x="1721009" y="0"/>
                </a:lnTo>
                <a:close/>
              </a:path>
              <a:path w="3374390" h="2094864">
                <a:moveTo>
                  <a:pt x="2283214" y="1464360"/>
                </a:moveTo>
                <a:lnTo>
                  <a:pt x="1177925" y="1464360"/>
                </a:lnTo>
                <a:lnTo>
                  <a:pt x="1233780" y="1473009"/>
                </a:lnTo>
                <a:lnTo>
                  <a:pt x="1289834" y="1480690"/>
                </a:lnTo>
                <a:lnTo>
                  <a:pt x="1346041" y="1487414"/>
                </a:lnTo>
                <a:lnTo>
                  <a:pt x="1402357" y="1493190"/>
                </a:lnTo>
                <a:lnTo>
                  <a:pt x="1458738" y="1498027"/>
                </a:lnTo>
                <a:lnTo>
                  <a:pt x="1515140" y="1501936"/>
                </a:lnTo>
                <a:lnTo>
                  <a:pt x="1571517" y="1504926"/>
                </a:lnTo>
                <a:lnTo>
                  <a:pt x="1627825" y="1507007"/>
                </a:lnTo>
                <a:lnTo>
                  <a:pt x="1684021" y="1508188"/>
                </a:lnTo>
                <a:lnTo>
                  <a:pt x="1740059" y="1508479"/>
                </a:lnTo>
                <a:lnTo>
                  <a:pt x="1795895" y="1507890"/>
                </a:lnTo>
                <a:lnTo>
                  <a:pt x="1851485" y="1506430"/>
                </a:lnTo>
                <a:lnTo>
                  <a:pt x="1906784" y="1504109"/>
                </a:lnTo>
                <a:lnTo>
                  <a:pt x="1961748" y="1500937"/>
                </a:lnTo>
                <a:lnTo>
                  <a:pt x="2016333" y="1496923"/>
                </a:lnTo>
                <a:lnTo>
                  <a:pt x="2070494" y="1492077"/>
                </a:lnTo>
                <a:lnTo>
                  <a:pt x="2124186" y="1486409"/>
                </a:lnTo>
                <a:lnTo>
                  <a:pt x="2177366" y="1479928"/>
                </a:lnTo>
                <a:lnTo>
                  <a:pt x="2229988" y="1472644"/>
                </a:lnTo>
                <a:lnTo>
                  <a:pt x="2282009" y="1464567"/>
                </a:lnTo>
                <a:lnTo>
                  <a:pt x="2283214" y="14643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1541272" y="2879166"/>
            <a:ext cx="3374390" cy="2094864"/>
          </a:xfrm>
          <a:custGeom>
            <a:avLst/>
            <a:gdLst/>
            <a:ahLst/>
            <a:cxnLst/>
            <a:rect l="l" t="t" r="r" b="b"/>
            <a:pathLst>
              <a:path w="3374390" h="2094864">
                <a:moveTo>
                  <a:pt x="0" y="2094305"/>
                </a:moveTo>
                <a:lnTo>
                  <a:pt x="1177925" y="1464360"/>
                </a:lnTo>
                <a:lnTo>
                  <a:pt x="1233780" y="1473009"/>
                </a:lnTo>
                <a:lnTo>
                  <a:pt x="1289834" y="1480690"/>
                </a:lnTo>
                <a:lnTo>
                  <a:pt x="1346041" y="1487414"/>
                </a:lnTo>
                <a:lnTo>
                  <a:pt x="1402357" y="1493190"/>
                </a:lnTo>
                <a:lnTo>
                  <a:pt x="1458738" y="1498027"/>
                </a:lnTo>
                <a:lnTo>
                  <a:pt x="1515140" y="1501936"/>
                </a:lnTo>
                <a:lnTo>
                  <a:pt x="1571517" y="1504926"/>
                </a:lnTo>
                <a:lnTo>
                  <a:pt x="1627825" y="1507007"/>
                </a:lnTo>
                <a:lnTo>
                  <a:pt x="1684021" y="1508188"/>
                </a:lnTo>
                <a:lnTo>
                  <a:pt x="1740059" y="1508479"/>
                </a:lnTo>
                <a:lnTo>
                  <a:pt x="1795895" y="1507890"/>
                </a:lnTo>
                <a:lnTo>
                  <a:pt x="1851485" y="1506430"/>
                </a:lnTo>
                <a:lnTo>
                  <a:pt x="1906784" y="1504109"/>
                </a:lnTo>
                <a:lnTo>
                  <a:pt x="1961748" y="1500937"/>
                </a:lnTo>
                <a:lnTo>
                  <a:pt x="2016333" y="1496923"/>
                </a:lnTo>
                <a:lnTo>
                  <a:pt x="2070494" y="1492077"/>
                </a:lnTo>
                <a:lnTo>
                  <a:pt x="2124186" y="1486409"/>
                </a:lnTo>
                <a:lnTo>
                  <a:pt x="2177366" y="1479928"/>
                </a:lnTo>
                <a:lnTo>
                  <a:pt x="2229988" y="1472644"/>
                </a:lnTo>
                <a:lnTo>
                  <a:pt x="2282009" y="1464567"/>
                </a:lnTo>
                <a:lnTo>
                  <a:pt x="2333384" y="1455707"/>
                </a:lnTo>
                <a:lnTo>
                  <a:pt x="2384068" y="1446072"/>
                </a:lnTo>
                <a:lnTo>
                  <a:pt x="2434018" y="1435674"/>
                </a:lnTo>
                <a:lnTo>
                  <a:pt x="2483188" y="1424520"/>
                </a:lnTo>
                <a:lnTo>
                  <a:pt x="2531535" y="1412622"/>
                </a:lnTo>
                <a:lnTo>
                  <a:pt x="2579013" y="1399988"/>
                </a:lnTo>
                <a:lnTo>
                  <a:pt x="2625579" y="1386629"/>
                </a:lnTo>
                <a:lnTo>
                  <a:pt x="2671188" y="1372554"/>
                </a:lnTo>
                <a:lnTo>
                  <a:pt x="2715795" y="1357772"/>
                </a:lnTo>
                <a:lnTo>
                  <a:pt x="2759357" y="1342294"/>
                </a:lnTo>
                <a:lnTo>
                  <a:pt x="2801829" y="1326129"/>
                </a:lnTo>
                <a:lnTo>
                  <a:pt x="2843165" y="1309287"/>
                </a:lnTo>
                <a:lnTo>
                  <a:pt x="2883323" y="1291777"/>
                </a:lnTo>
                <a:lnTo>
                  <a:pt x="2922258" y="1273609"/>
                </a:lnTo>
                <a:lnTo>
                  <a:pt x="2959924" y="1254793"/>
                </a:lnTo>
                <a:lnTo>
                  <a:pt x="2996278" y="1235338"/>
                </a:lnTo>
                <a:lnTo>
                  <a:pt x="3031275" y="1215254"/>
                </a:lnTo>
                <a:lnTo>
                  <a:pt x="3064872" y="1194551"/>
                </a:lnTo>
                <a:lnTo>
                  <a:pt x="3097022" y="1173239"/>
                </a:lnTo>
                <a:lnTo>
                  <a:pt x="3156809" y="1128824"/>
                </a:lnTo>
                <a:lnTo>
                  <a:pt x="3210281" y="1082086"/>
                </a:lnTo>
                <a:lnTo>
                  <a:pt x="3257082" y="1033104"/>
                </a:lnTo>
                <a:lnTo>
                  <a:pt x="3299870" y="977555"/>
                </a:lnTo>
                <a:lnTo>
                  <a:pt x="3335128" y="916746"/>
                </a:lnTo>
                <a:lnTo>
                  <a:pt x="3358956" y="855719"/>
                </a:lnTo>
                <a:lnTo>
                  <a:pt x="3371631" y="794742"/>
                </a:lnTo>
                <a:lnTo>
                  <a:pt x="3373873" y="764355"/>
                </a:lnTo>
                <a:lnTo>
                  <a:pt x="3373430" y="734081"/>
                </a:lnTo>
                <a:lnTo>
                  <a:pt x="3364629" y="674005"/>
                </a:lnTo>
                <a:lnTo>
                  <a:pt x="3345504" y="614781"/>
                </a:lnTo>
                <a:lnTo>
                  <a:pt x="3316331" y="556677"/>
                </a:lnTo>
                <a:lnTo>
                  <a:pt x="3277387" y="499960"/>
                </a:lnTo>
                <a:lnTo>
                  <a:pt x="3228947" y="444897"/>
                </a:lnTo>
                <a:lnTo>
                  <a:pt x="3201252" y="418070"/>
                </a:lnTo>
                <a:lnTo>
                  <a:pt x="3171288" y="391756"/>
                </a:lnTo>
                <a:lnTo>
                  <a:pt x="3139088" y="365990"/>
                </a:lnTo>
                <a:lnTo>
                  <a:pt x="3104686" y="340805"/>
                </a:lnTo>
                <a:lnTo>
                  <a:pt x="3068118" y="316234"/>
                </a:lnTo>
                <a:lnTo>
                  <a:pt x="3029418" y="292311"/>
                </a:lnTo>
                <a:lnTo>
                  <a:pt x="2988620" y="269069"/>
                </a:lnTo>
                <a:lnTo>
                  <a:pt x="2945759" y="246541"/>
                </a:lnTo>
                <a:lnTo>
                  <a:pt x="2900870" y="224762"/>
                </a:lnTo>
                <a:lnTo>
                  <a:pt x="2853986" y="203763"/>
                </a:lnTo>
                <a:lnTo>
                  <a:pt x="2805143" y="183580"/>
                </a:lnTo>
                <a:lnTo>
                  <a:pt x="2754376" y="164245"/>
                </a:lnTo>
                <a:lnTo>
                  <a:pt x="2701717" y="145792"/>
                </a:lnTo>
                <a:lnTo>
                  <a:pt x="2647203" y="128254"/>
                </a:lnTo>
                <a:lnTo>
                  <a:pt x="2590868" y="111665"/>
                </a:lnTo>
                <a:lnTo>
                  <a:pt x="2532745" y="96058"/>
                </a:lnTo>
                <a:lnTo>
                  <a:pt x="2472871" y="81466"/>
                </a:lnTo>
                <a:lnTo>
                  <a:pt x="2411278" y="67924"/>
                </a:lnTo>
                <a:lnTo>
                  <a:pt x="2348003" y="55463"/>
                </a:lnTo>
                <a:lnTo>
                  <a:pt x="2283079" y="44119"/>
                </a:lnTo>
                <a:lnTo>
                  <a:pt x="2227231" y="35470"/>
                </a:lnTo>
                <a:lnTo>
                  <a:pt x="2171185" y="27788"/>
                </a:lnTo>
                <a:lnTo>
                  <a:pt x="2114985" y="21064"/>
                </a:lnTo>
                <a:lnTo>
                  <a:pt x="2058676" y="15289"/>
                </a:lnTo>
                <a:lnTo>
                  <a:pt x="2002302" y="10451"/>
                </a:lnTo>
                <a:lnTo>
                  <a:pt x="1945907" y="6542"/>
                </a:lnTo>
                <a:lnTo>
                  <a:pt x="1889536" y="3552"/>
                </a:lnTo>
                <a:lnTo>
                  <a:pt x="1833233" y="1472"/>
                </a:lnTo>
                <a:lnTo>
                  <a:pt x="1777042" y="291"/>
                </a:lnTo>
                <a:lnTo>
                  <a:pt x="1721009" y="0"/>
                </a:lnTo>
                <a:lnTo>
                  <a:pt x="1665177" y="589"/>
                </a:lnTo>
                <a:lnTo>
                  <a:pt x="1609592" y="2049"/>
                </a:lnTo>
                <a:lnTo>
                  <a:pt x="1554296" y="4370"/>
                </a:lnTo>
                <a:lnTo>
                  <a:pt x="1499335" y="7542"/>
                </a:lnTo>
                <a:lnTo>
                  <a:pt x="1444754" y="11556"/>
                </a:lnTo>
                <a:lnTo>
                  <a:pt x="1390596" y="16401"/>
                </a:lnTo>
                <a:lnTo>
                  <a:pt x="1336905" y="22069"/>
                </a:lnTo>
                <a:lnTo>
                  <a:pt x="1283728" y="28550"/>
                </a:lnTo>
                <a:lnTo>
                  <a:pt x="1231107" y="35834"/>
                </a:lnTo>
                <a:lnTo>
                  <a:pt x="1179087" y="43911"/>
                </a:lnTo>
                <a:lnTo>
                  <a:pt x="1127713" y="52771"/>
                </a:lnTo>
                <a:lnTo>
                  <a:pt x="1077030" y="62406"/>
                </a:lnTo>
                <a:lnTo>
                  <a:pt x="1027080" y="72805"/>
                </a:lnTo>
                <a:lnTo>
                  <a:pt x="977910" y="83958"/>
                </a:lnTo>
                <a:lnTo>
                  <a:pt x="929563" y="95857"/>
                </a:lnTo>
                <a:lnTo>
                  <a:pt x="882083" y="108490"/>
                </a:lnTo>
                <a:lnTo>
                  <a:pt x="835516" y="121850"/>
                </a:lnTo>
                <a:lnTo>
                  <a:pt x="789906" y="135925"/>
                </a:lnTo>
                <a:lnTo>
                  <a:pt x="745296" y="150706"/>
                </a:lnTo>
                <a:lnTo>
                  <a:pt x="701732" y="166184"/>
                </a:lnTo>
                <a:lnTo>
                  <a:pt x="659258" y="182349"/>
                </a:lnTo>
                <a:lnTo>
                  <a:pt x="617918" y="199192"/>
                </a:lnTo>
                <a:lnTo>
                  <a:pt x="577757" y="216702"/>
                </a:lnTo>
                <a:lnTo>
                  <a:pt x="538819" y="234870"/>
                </a:lnTo>
                <a:lnTo>
                  <a:pt x="501148" y="253686"/>
                </a:lnTo>
                <a:lnTo>
                  <a:pt x="464790" y="273140"/>
                </a:lnTo>
                <a:lnTo>
                  <a:pt x="429788" y="293224"/>
                </a:lnTo>
                <a:lnTo>
                  <a:pt x="396186" y="313927"/>
                </a:lnTo>
                <a:lnTo>
                  <a:pt x="364030" y="335240"/>
                </a:lnTo>
                <a:lnTo>
                  <a:pt x="304231" y="379655"/>
                </a:lnTo>
                <a:lnTo>
                  <a:pt x="250745" y="426392"/>
                </a:lnTo>
                <a:lnTo>
                  <a:pt x="203929" y="475375"/>
                </a:lnTo>
                <a:lnTo>
                  <a:pt x="158039" y="535568"/>
                </a:lnTo>
                <a:lnTo>
                  <a:pt x="136804" y="570718"/>
                </a:lnTo>
                <a:lnTo>
                  <a:pt x="119397" y="606075"/>
                </a:lnTo>
                <a:lnTo>
                  <a:pt x="95934" y="677176"/>
                </a:lnTo>
                <a:lnTo>
                  <a:pt x="87389" y="748402"/>
                </a:lnTo>
                <a:lnTo>
                  <a:pt x="88628" y="783915"/>
                </a:lnTo>
                <a:lnTo>
                  <a:pt x="101967" y="854449"/>
                </a:lnTo>
                <a:lnTo>
                  <a:pt x="129569" y="923935"/>
                </a:lnTo>
                <a:lnTo>
                  <a:pt x="148637" y="958139"/>
                </a:lnTo>
                <a:lnTo>
                  <a:pt x="171172" y="991905"/>
                </a:lnTo>
                <a:lnTo>
                  <a:pt x="197142" y="1025174"/>
                </a:lnTo>
                <a:lnTo>
                  <a:pt x="226514" y="1057889"/>
                </a:lnTo>
                <a:lnTo>
                  <a:pt x="259255" y="1089990"/>
                </a:lnTo>
                <a:lnTo>
                  <a:pt x="295333" y="1121419"/>
                </a:lnTo>
                <a:lnTo>
                  <a:pt x="334715" y="1152117"/>
                </a:lnTo>
                <a:lnTo>
                  <a:pt x="377368" y="1182025"/>
                </a:lnTo>
                <a:lnTo>
                  <a:pt x="423260" y="1211086"/>
                </a:lnTo>
                <a:lnTo>
                  <a:pt x="472357" y="1239240"/>
                </a:lnTo>
                <a:lnTo>
                  <a:pt x="524627" y="1266428"/>
                </a:lnTo>
                <a:lnTo>
                  <a:pt x="580038" y="1292593"/>
                </a:lnTo>
                <a:lnTo>
                  <a:pt x="638555" y="1317675"/>
                </a:lnTo>
                <a:lnTo>
                  <a:pt x="0" y="2094305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2739898" y="3179319"/>
            <a:ext cx="106426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b="1" spc="-10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Victim</a:t>
            </a:r>
            <a:r>
              <a:rPr b="1" spc="-90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 </a:t>
            </a:r>
            <a:r>
              <a:rPr b="1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is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64" name="object 6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dirty="0">
                <a:ea typeface="+mn-ea"/>
              </a:rPr>
              <a:pPr marL="25400" fontAlgn="auto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</a:pPr>
              <a:t>91</a:t>
            </a:fld>
            <a:endParaRPr dirty="0">
              <a:ea typeface="+mn-ea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2706116" y="3438653"/>
            <a:ext cx="113030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b="1" spc="20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w</a:t>
            </a:r>
            <a:r>
              <a:rPr b="1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atch</a:t>
            </a:r>
            <a:r>
              <a:rPr b="1" spc="-10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i</a:t>
            </a:r>
            <a:r>
              <a:rPr b="1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ng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2303779" y="3697733"/>
            <a:ext cx="193548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b="1" spc="-5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“Armageddon”!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3967353" y="2491104"/>
            <a:ext cx="13182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12</a:t>
            </a:r>
            <a:r>
              <a:rPr sz="1800" b="1" spc="-8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Monkeys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63" name="object 63"/>
          <p:cNvSpPr txBox="1">
            <a:spLocks noGrp="1"/>
          </p:cNvSpPr>
          <p:nvPr>
            <p:ph type="title"/>
          </p:nvPr>
        </p:nvSpPr>
        <p:spPr>
          <a:xfrm>
            <a:off x="-22" y="857251"/>
            <a:ext cx="9144045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1440">
              <a:spcBef>
                <a:spcPts val="105"/>
              </a:spcBef>
            </a:pPr>
            <a:r>
              <a:rPr spc="-5" dirty="0"/>
              <a:t>Attack</a:t>
            </a:r>
            <a:r>
              <a:rPr spc="-10" dirty="0"/>
              <a:t> </a:t>
            </a:r>
            <a:r>
              <a:rPr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299359462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2400" y="4839460"/>
            <a:ext cx="2055876" cy="10683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3444" y="4978146"/>
            <a:ext cx="2212848" cy="8321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0630" y="4877561"/>
            <a:ext cx="1939925" cy="951230"/>
          </a:xfrm>
          <a:custGeom>
            <a:avLst/>
            <a:gdLst/>
            <a:ahLst/>
            <a:cxnLst/>
            <a:rect l="l" t="t" r="r" b="b"/>
            <a:pathLst>
              <a:path w="1939925" h="951229">
                <a:moveTo>
                  <a:pt x="1781365" y="0"/>
                </a:moveTo>
                <a:lnTo>
                  <a:pt x="158508" y="0"/>
                </a:lnTo>
                <a:lnTo>
                  <a:pt x="108408" y="8080"/>
                </a:lnTo>
                <a:lnTo>
                  <a:pt x="64895" y="30582"/>
                </a:lnTo>
                <a:lnTo>
                  <a:pt x="30583" y="64893"/>
                </a:lnTo>
                <a:lnTo>
                  <a:pt x="8080" y="108401"/>
                </a:lnTo>
                <a:lnTo>
                  <a:pt x="0" y="158496"/>
                </a:lnTo>
                <a:lnTo>
                  <a:pt x="0" y="792480"/>
                </a:lnTo>
                <a:lnTo>
                  <a:pt x="8080" y="842574"/>
                </a:lnTo>
                <a:lnTo>
                  <a:pt x="30583" y="886082"/>
                </a:lnTo>
                <a:lnTo>
                  <a:pt x="64895" y="920393"/>
                </a:lnTo>
                <a:lnTo>
                  <a:pt x="108408" y="942895"/>
                </a:lnTo>
                <a:lnTo>
                  <a:pt x="158508" y="950976"/>
                </a:lnTo>
                <a:lnTo>
                  <a:pt x="1781365" y="950976"/>
                </a:lnTo>
                <a:lnTo>
                  <a:pt x="1831450" y="942895"/>
                </a:lnTo>
                <a:lnTo>
                  <a:pt x="1874957" y="920393"/>
                </a:lnTo>
                <a:lnTo>
                  <a:pt x="1909271" y="886082"/>
                </a:lnTo>
                <a:lnTo>
                  <a:pt x="1931778" y="842574"/>
                </a:lnTo>
                <a:lnTo>
                  <a:pt x="1939861" y="792480"/>
                </a:lnTo>
                <a:lnTo>
                  <a:pt x="1939861" y="158496"/>
                </a:lnTo>
                <a:lnTo>
                  <a:pt x="1931778" y="108401"/>
                </a:lnTo>
                <a:lnTo>
                  <a:pt x="1909271" y="64893"/>
                </a:lnTo>
                <a:lnTo>
                  <a:pt x="1874957" y="30582"/>
                </a:lnTo>
                <a:lnTo>
                  <a:pt x="1831450" y="8080"/>
                </a:lnTo>
                <a:lnTo>
                  <a:pt x="17813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0630" y="4877561"/>
            <a:ext cx="1939925" cy="951230"/>
          </a:xfrm>
          <a:custGeom>
            <a:avLst/>
            <a:gdLst/>
            <a:ahLst/>
            <a:cxnLst/>
            <a:rect l="l" t="t" r="r" b="b"/>
            <a:pathLst>
              <a:path w="1939925" h="951229">
                <a:moveTo>
                  <a:pt x="0" y="158496"/>
                </a:moveTo>
                <a:lnTo>
                  <a:pt x="8080" y="108401"/>
                </a:lnTo>
                <a:lnTo>
                  <a:pt x="30583" y="64893"/>
                </a:lnTo>
                <a:lnTo>
                  <a:pt x="64895" y="30582"/>
                </a:lnTo>
                <a:lnTo>
                  <a:pt x="108408" y="8080"/>
                </a:lnTo>
                <a:lnTo>
                  <a:pt x="158508" y="0"/>
                </a:lnTo>
                <a:lnTo>
                  <a:pt x="1781365" y="0"/>
                </a:lnTo>
                <a:lnTo>
                  <a:pt x="1831450" y="8080"/>
                </a:lnTo>
                <a:lnTo>
                  <a:pt x="1874957" y="30582"/>
                </a:lnTo>
                <a:lnTo>
                  <a:pt x="1909271" y="64893"/>
                </a:lnTo>
                <a:lnTo>
                  <a:pt x="1931778" y="108401"/>
                </a:lnTo>
                <a:lnTo>
                  <a:pt x="1939861" y="158496"/>
                </a:lnTo>
                <a:lnTo>
                  <a:pt x="1939861" y="792480"/>
                </a:lnTo>
                <a:lnTo>
                  <a:pt x="1931778" y="842574"/>
                </a:lnTo>
                <a:lnTo>
                  <a:pt x="1909271" y="886082"/>
                </a:lnTo>
                <a:lnTo>
                  <a:pt x="1874957" y="920393"/>
                </a:lnTo>
                <a:lnTo>
                  <a:pt x="1831450" y="942895"/>
                </a:lnTo>
                <a:lnTo>
                  <a:pt x="1781365" y="950976"/>
                </a:lnTo>
                <a:lnTo>
                  <a:pt x="158508" y="950976"/>
                </a:lnTo>
                <a:lnTo>
                  <a:pt x="108408" y="942895"/>
                </a:lnTo>
                <a:lnTo>
                  <a:pt x="64895" y="920393"/>
                </a:lnTo>
                <a:lnTo>
                  <a:pt x="30583" y="886082"/>
                </a:lnTo>
                <a:lnTo>
                  <a:pt x="8080" y="842574"/>
                </a:lnTo>
                <a:lnTo>
                  <a:pt x="0" y="792480"/>
                </a:lnTo>
                <a:lnTo>
                  <a:pt x="0" y="158496"/>
                </a:lnTo>
                <a:close/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6472" y="5087061"/>
            <a:ext cx="16262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fontAlgn="auto">
              <a:spcBef>
                <a:spcPts val="95"/>
              </a:spcBef>
              <a:spcAft>
                <a:spcPts val="0"/>
              </a:spcAft>
            </a:pPr>
            <a:r>
              <a:rPr sz="2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detectors</a:t>
            </a:r>
            <a:endParaRPr sz="2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22376" y="3760470"/>
            <a:ext cx="697992" cy="12969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46759" y="3722370"/>
            <a:ext cx="618744" cy="12954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84186" y="3790951"/>
            <a:ext cx="575310" cy="1193165"/>
          </a:xfrm>
          <a:custGeom>
            <a:avLst/>
            <a:gdLst/>
            <a:ahLst/>
            <a:cxnLst/>
            <a:rect l="l" t="t" r="r" b="b"/>
            <a:pathLst>
              <a:path w="575310" h="1193164">
                <a:moveTo>
                  <a:pt x="431152" y="0"/>
                </a:moveTo>
                <a:lnTo>
                  <a:pt x="431152" y="905510"/>
                </a:lnTo>
                <a:lnTo>
                  <a:pt x="574840" y="905510"/>
                </a:lnTo>
                <a:lnTo>
                  <a:pt x="287439" y="1192949"/>
                </a:lnTo>
                <a:lnTo>
                  <a:pt x="0" y="905510"/>
                </a:lnTo>
                <a:lnTo>
                  <a:pt x="143713" y="905510"/>
                </a:lnTo>
                <a:lnTo>
                  <a:pt x="143713" y="0"/>
                </a:lnTo>
                <a:lnTo>
                  <a:pt x="431152" y="0"/>
                </a:lnTo>
                <a:close/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48913" y="3886200"/>
            <a:ext cx="294953" cy="86106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 fontAlgn="auto">
              <a:lnSpc>
                <a:spcPts val="2315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training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403718" y="3636773"/>
            <a:ext cx="75819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b="1" spc="-2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v</a:t>
            </a: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ictim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280275" y="3895853"/>
            <a:ext cx="100330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ne</a:t>
            </a:r>
            <a:r>
              <a:rPr b="1" spc="-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</a:t>
            </a:r>
            <a:r>
              <a:rPr b="1" spc="3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w</a:t>
            </a: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ork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986022" y="1884553"/>
            <a:ext cx="13354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Pulp</a:t>
            </a:r>
            <a:r>
              <a:rPr sz="1800" b="1" spc="-7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Fiction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-22" y="1522476"/>
            <a:ext cx="9144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92405" algn="ctr" fontAlgn="auto">
              <a:spcBef>
                <a:spcPts val="100"/>
              </a:spcBef>
              <a:spcAft>
                <a:spcPts val="0"/>
              </a:spcAft>
            </a:pP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Die Hard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967353" y="2491104"/>
            <a:ext cx="13182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12</a:t>
            </a:r>
            <a:r>
              <a:rPr sz="1800" b="1" spc="-8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Monkeys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83991" y="2203514"/>
            <a:ext cx="1405255" cy="25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fontAlgn="auto">
              <a:lnSpc>
                <a:spcPts val="1989"/>
              </a:lnSpc>
              <a:spcBef>
                <a:spcPts val="0"/>
              </a:spcBef>
              <a:spcAft>
                <a:spcPts val="0"/>
              </a:spcAft>
            </a:pPr>
            <a:r>
              <a:rPr sz="1800" b="1" spc="-5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</a:t>
            </a: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r</a:t>
            </a:r>
            <a:r>
              <a:rPr sz="1800" b="1" spc="-1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m</a:t>
            </a: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age</a:t>
            </a: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</a:t>
            </a:r>
            <a:r>
              <a:rPr sz="1800" b="1" spc="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do</a:t>
            </a: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n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704590" y="1913623"/>
            <a:ext cx="250456" cy="2504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702303" y="1570342"/>
            <a:ext cx="250456" cy="2504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703573" y="2234044"/>
            <a:ext cx="250456" cy="2504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703573" y="2544178"/>
            <a:ext cx="250456" cy="2504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967861" y="2182368"/>
            <a:ext cx="1600835" cy="328295"/>
          </a:xfrm>
          <a:custGeom>
            <a:avLst/>
            <a:gdLst/>
            <a:ahLst/>
            <a:cxnLst/>
            <a:rect l="l" t="t" r="r" b="b"/>
            <a:pathLst>
              <a:path w="1600835" h="328294">
                <a:moveTo>
                  <a:pt x="0" y="327787"/>
                </a:moveTo>
                <a:lnTo>
                  <a:pt x="1600453" y="327787"/>
                </a:lnTo>
                <a:lnTo>
                  <a:pt x="1600453" y="0"/>
                </a:lnTo>
                <a:lnTo>
                  <a:pt x="0" y="0"/>
                </a:lnTo>
                <a:lnTo>
                  <a:pt x="0" y="327787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054222" y="2168652"/>
            <a:ext cx="14281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1800" b="1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Armageddon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743701" y="4539908"/>
            <a:ext cx="2400299" cy="139166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196963" y="4644859"/>
            <a:ext cx="1363472" cy="9887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923770" y="3663692"/>
            <a:ext cx="3128010" cy="2276475"/>
          </a:xfrm>
          <a:custGeom>
            <a:avLst/>
            <a:gdLst/>
            <a:ahLst/>
            <a:cxnLst/>
            <a:rect l="l" t="t" r="r" b="b"/>
            <a:pathLst>
              <a:path w="3128010" h="2276475">
                <a:moveTo>
                  <a:pt x="2005965" y="2060579"/>
                </a:moveTo>
                <a:lnTo>
                  <a:pt x="1194203" y="2060579"/>
                </a:lnTo>
                <a:lnTo>
                  <a:pt x="1222926" y="2099069"/>
                </a:lnTo>
                <a:lnTo>
                  <a:pt x="1255132" y="2134347"/>
                </a:lnTo>
                <a:lnTo>
                  <a:pt x="1290542" y="2166208"/>
                </a:lnTo>
                <a:lnTo>
                  <a:pt x="1328875" y="2194447"/>
                </a:lnTo>
                <a:lnTo>
                  <a:pt x="1369852" y="2218858"/>
                </a:lnTo>
                <a:lnTo>
                  <a:pt x="1413193" y="2239236"/>
                </a:lnTo>
                <a:lnTo>
                  <a:pt x="1458617" y="2255376"/>
                </a:lnTo>
                <a:lnTo>
                  <a:pt x="1504267" y="2266795"/>
                </a:lnTo>
                <a:lnTo>
                  <a:pt x="1549965" y="2273727"/>
                </a:lnTo>
                <a:lnTo>
                  <a:pt x="1595455" y="2276306"/>
                </a:lnTo>
                <a:lnTo>
                  <a:pt x="1640481" y="2274670"/>
                </a:lnTo>
                <a:lnTo>
                  <a:pt x="1684789" y="2268954"/>
                </a:lnTo>
                <a:lnTo>
                  <a:pt x="1728124" y="2259293"/>
                </a:lnTo>
                <a:lnTo>
                  <a:pt x="1770228" y="2245823"/>
                </a:lnTo>
                <a:lnTo>
                  <a:pt x="1810848" y="2228680"/>
                </a:lnTo>
                <a:lnTo>
                  <a:pt x="1849727" y="2207999"/>
                </a:lnTo>
                <a:lnTo>
                  <a:pt x="1886611" y="2183917"/>
                </a:lnTo>
                <a:lnTo>
                  <a:pt x="1921243" y="2156569"/>
                </a:lnTo>
                <a:lnTo>
                  <a:pt x="1953369" y="2126091"/>
                </a:lnTo>
                <a:lnTo>
                  <a:pt x="1982732" y="2092618"/>
                </a:lnTo>
                <a:lnTo>
                  <a:pt x="2005965" y="2060579"/>
                </a:lnTo>
                <a:close/>
              </a:path>
              <a:path w="3128010" h="2276475">
                <a:moveTo>
                  <a:pt x="2595872" y="1860745"/>
                </a:moveTo>
                <a:lnTo>
                  <a:pt x="422170" y="1860745"/>
                </a:lnTo>
                <a:lnTo>
                  <a:pt x="425980" y="1867425"/>
                </a:lnTo>
                <a:lnTo>
                  <a:pt x="454590" y="1910755"/>
                </a:lnTo>
                <a:lnTo>
                  <a:pt x="483999" y="1947758"/>
                </a:lnTo>
                <a:lnTo>
                  <a:pt x="516008" y="1981690"/>
                </a:lnTo>
                <a:lnTo>
                  <a:pt x="550388" y="2012495"/>
                </a:lnTo>
                <a:lnTo>
                  <a:pt x="586909" y="2040117"/>
                </a:lnTo>
                <a:lnTo>
                  <a:pt x="625341" y="2064497"/>
                </a:lnTo>
                <a:lnTo>
                  <a:pt x="665453" y="2085579"/>
                </a:lnTo>
                <a:lnTo>
                  <a:pt x="707017" y="2103307"/>
                </a:lnTo>
                <a:lnTo>
                  <a:pt x="749801" y="2117622"/>
                </a:lnTo>
                <a:lnTo>
                  <a:pt x="793576" y="2128468"/>
                </a:lnTo>
                <a:lnTo>
                  <a:pt x="838113" y="2135789"/>
                </a:lnTo>
                <a:lnTo>
                  <a:pt x="883180" y="2139526"/>
                </a:lnTo>
                <a:lnTo>
                  <a:pt x="928549" y="2139624"/>
                </a:lnTo>
                <a:lnTo>
                  <a:pt x="973988" y="2136024"/>
                </a:lnTo>
                <a:lnTo>
                  <a:pt x="1019269" y="2128671"/>
                </a:lnTo>
                <a:lnTo>
                  <a:pt x="1064161" y="2117507"/>
                </a:lnTo>
                <a:lnTo>
                  <a:pt x="1108434" y="2102475"/>
                </a:lnTo>
                <a:lnTo>
                  <a:pt x="1151858" y="2083518"/>
                </a:lnTo>
                <a:lnTo>
                  <a:pt x="1194203" y="2060579"/>
                </a:lnTo>
                <a:lnTo>
                  <a:pt x="2005965" y="2060579"/>
                </a:lnTo>
                <a:lnTo>
                  <a:pt x="2009078" y="2056287"/>
                </a:lnTo>
                <a:lnTo>
                  <a:pt x="2032151" y="2017232"/>
                </a:lnTo>
                <a:lnTo>
                  <a:pt x="2051695" y="1975590"/>
                </a:lnTo>
                <a:lnTo>
                  <a:pt x="2067455" y="1931497"/>
                </a:lnTo>
                <a:lnTo>
                  <a:pt x="2510611" y="1931497"/>
                </a:lnTo>
                <a:lnTo>
                  <a:pt x="2548028" y="1905404"/>
                </a:lnTo>
                <a:lnTo>
                  <a:pt x="2582440" y="1875344"/>
                </a:lnTo>
                <a:lnTo>
                  <a:pt x="2595872" y="1860745"/>
                </a:lnTo>
                <a:close/>
              </a:path>
              <a:path w="3128010" h="2276475">
                <a:moveTo>
                  <a:pt x="2510611" y="1931497"/>
                </a:moveTo>
                <a:lnTo>
                  <a:pt x="2067455" y="1931497"/>
                </a:lnTo>
                <a:lnTo>
                  <a:pt x="2107898" y="1953522"/>
                </a:lnTo>
                <a:lnTo>
                  <a:pt x="2150329" y="1970936"/>
                </a:lnTo>
                <a:lnTo>
                  <a:pt x="2194356" y="1983622"/>
                </a:lnTo>
                <a:lnTo>
                  <a:pt x="2239590" y="1991465"/>
                </a:lnTo>
                <a:lnTo>
                  <a:pt x="2285641" y="1994349"/>
                </a:lnTo>
                <a:lnTo>
                  <a:pt x="2334446" y="1991950"/>
                </a:lnTo>
                <a:lnTo>
                  <a:pt x="2381643" y="1984170"/>
                </a:lnTo>
                <a:lnTo>
                  <a:pt x="2426917" y="1971317"/>
                </a:lnTo>
                <a:lnTo>
                  <a:pt x="2469950" y="1953699"/>
                </a:lnTo>
                <a:lnTo>
                  <a:pt x="2510426" y="1931626"/>
                </a:lnTo>
                <a:lnTo>
                  <a:pt x="2510611" y="1931497"/>
                </a:lnTo>
                <a:close/>
              </a:path>
              <a:path w="3128010" h="2276475">
                <a:moveTo>
                  <a:pt x="748944" y="200436"/>
                </a:moveTo>
                <a:lnTo>
                  <a:pt x="702459" y="204474"/>
                </a:lnTo>
                <a:lnTo>
                  <a:pt x="656145" y="212959"/>
                </a:lnTo>
                <a:lnTo>
                  <a:pt x="611672" y="225532"/>
                </a:lnTo>
                <a:lnTo>
                  <a:pt x="569214" y="241965"/>
                </a:lnTo>
                <a:lnTo>
                  <a:pt x="528948" y="262029"/>
                </a:lnTo>
                <a:lnTo>
                  <a:pt x="491047" y="285496"/>
                </a:lnTo>
                <a:lnTo>
                  <a:pt x="455686" y="312137"/>
                </a:lnTo>
                <a:lnTo>
                  <a:pt x="423041" y="341726"/>
                </a:lnTo>
                <a:lnTo>
                  <a:pt x="393286" y="374032"/>
                </a:lnTo>
                <a:lnTo>
                  <a:pt x="366595" y="408828"/>
                </a:lnTo>
                <a:lnTo>
                  <a:pt x="343144" y="445885"/>
                </a:lnTo>
                <a:lnTo>
                  <a:pt x="323107" y="484976"/>
                </a:lnTo>
                <a:lnTo>
                  <a:pt x="306659" y="525871"/>
                </a:lnTo>
                <a:lnTo>
                  <a:pt x="293975" y="568343"/>
                </a:lnTo>
                <a:lnTo>
                  <a:pt x="285230" y="612164"/>
                </a:lnTo>
                <a:lnTo>
                  <a:pt x="280599" y="657104"/>
                </a:lnTo>
                <a:lnTo>
                  <a:pt x="280256" y="702936"/>
                </a:lnTo>
                <a:lnTo>
                  <a:pt x="284375" y="749431"/>
                </a:lnTo>
                <a:lnTo>
                  <a:pt x="281708" y="756416"/>
                </a:lnTo>
                <a:lnTo>
                  <a:pt x="232951" y="765363"/>
                </a:lnTo>
                <a:lnTo>
                  <a:pt x="186755" y="781595"/>
                </a:lnTo>
                <a:lnTo>
                  <a:pt x="143882" y="804629"/>
                </a:lnTo>
                <a:lnTo>
                  <a:pt x="105094" y="833981"/>
                </a:lnTo>
                <a:lnTo>
                  <a:pt x="71153" y="869167"/>
                </a:lnTo>
                <a:lnTo>
                  <a:pt x="42821" y="909705"/>
                </a:lnTo>
                <a:lnTo>
                  <a:pt x="22282" y="951349"/>
                </a:lnTo>
                <a:lnTo>
                  <a:pt x="8414" y="994443"/>
                </a:lnTo>
                <a:lnTo>
                  <a:pt x="1044" y="1038323"/>
                </a:lnTo>
                <a:lnTo>
                  <a:pt x="0" y="1082328"/>
                </a:lnTo>
                <a:lnTo>
                  <a:pt x="5107" y="1125794"/>
                </a:lnTo>
                <a:lnTo>
                  <a:pt x="16192" y="1168058"/>
                </a:lnTo>
                <a:lnTo>
                  <a:pt x="33081" y="1208458"/>
                </a:lnTo>
                <a:lnTo>
                  <a:pt x="55602" y="1246330"/>
                </a:lnTo>
                <a:lnTo>
                  <a:pt x="83580" y="1281012"/>
                </a:lnTo>
                <a:lnTo>
                  <a:pt x="116843" y="1311840"/>
                </a:lnTo>
                <a:lnTo>
                  <a:pt x="155216" y="1338153"/>
                </a:lnTo>
                <a:lnTo>
                  <a:pt x="126266" y="1373555"/>
                </a:lnTo>
                <a:lnTo>
                  <a:pt x="103062" y="1412318"/>
                </a:lnTo>
                <a:lnTo>
                  <a:pt x="85827" y="1453769"/>
                </a:lnTo>
                <a:lnTo>
                  <a:pt x="74783" y="1497231"/>
                </a:lnTo>
                <a:lnTo>
                  <a:pt x="70153" y="1542030"/>
                </a:lnTo>
                <a:lnTo>
                  <a:pt x="72158" y="1587492"/>
                </a:lnTo>
                <a:lnTo>
                  <a:pt x="80992" y="1632846"/>
                </a:lnTo>
                <a:lnTo>
                  <a:pt x="96047" y="1675366"/>
                </a:lnTo>
                <a:lnTo>
                  <a:pt x="116783" y="1714629"/>
                </a:lnTo>
                <a:lnTo>
                  <a:pt x="142657" y="1750211"/>
                </a:lnTo>
                <a:lnTo>
                  <a:pt x="173129" y="1781691"/>
                </a:lnTo>
                <a:lnTo>
                  <a:pt x="207656" y="1808646"/>
                </a:lnTo>
                <a:lnTo>
                  <a:pt x="245697" y="1830652"/>
                </a:lnTo>
                <a:lnTo>
                  <a:pt x="286711" y="1847288"/>
                </a:lnTo>
                <a:lnTo>
                  <a:pt x="330155" y="1858131"/>
                </a:lnTo>
                <a:lnTo>
                  <a:pt x="375489" y="1862757"/>
                </a:lnTo>
                <a:lnTo>
                  <a:pt x="422170" y="1860745"/>
                </a:lnTo>
                <a:lnTo>
                  <a:pt x="2595872" y="1860745"/>
                </a:lnTo>
                <a:lnTo>
                  <a:pt x="2640428" y="1804938"/>
                </a:lnTo>
                <a:lnTo>
                  <a:pt x="2663370" y="1765210"/>
                </a:lnTo>
                <a:lnTo>
                  <a:pt x="2681856" y="1722877"/>
                </a:lnTo>
                <a:lnTo>
                  <a:pt x="2695569" y="1678246"/>
                </a:lnTo>
                <a:lnTo>
                  <a:pt x="2704192" y="1631626"/>
                </a:lnTo>
                <a:lnTo>
                  <a:pt x="2707408" y="1583326"/>
                </a:lnTo>
                <a:lnTo>
                  <a:pt x="2756815" y="1573726"/>
                </a:lnTo>
                <a:lnTo>
                  <a:pt x="2804806" y="1559214"/>
                </a:lnTo>
                <a:lnTo>
                  <a:pt x="2851006" y="1539942"/>
                </a:lnTo>
                <a:lnTo>
                  <a:pt x="2895035" y="1516060"/>
                </a:lnTo>
                <a:lnTo>
                  <a:pt x="2936516" y="1487721"/>
                </a:lnTo>
                <a:lnTo>
                  <a:pt x="2972556" y="1457470"/>
                </a:lnTo>
                <a:lnTo>
                  <a:pt x="3004943" y="1424567"/>
                </a:lnTo>
                <a:lnTo>
                  <a:pt x="3033639" y="1389295"/>
                </a:lnTo>
                <a:lnTo>
                  <a:pt x="3058606" y="1351942"/>
                </a:lnTo>
                <a:lnTo>
                  <a:pt x="3079806" y="1312791"/>
                </a:lnTo>
                <a:lnTo>
                  <a:pt x="3097201" y="1272130"/>
                </a:lnTo>
                <a:lnTo>
                  <a:pt x="3110754" y="1230244"/>
                </a:lnTo>
                <a:lnTo>
                  <a:pt x="3120425" y="1187418"/>
                </a:lnTo>
                <a:lnTo>
                  <a:pt x="3126178" y="1143938"/>
                </a:lnTo>
                <a:lnTo>
                  <a:pt x="3127974" y="1100090"/>
                </a:lnTo>
                <a:lnTo>
                  <a:pt x="3125775" y="1056160"/>
                </a:lnTo>
                <a:lnTo>
                  <a:pt x="3119543" y="1012432"/>
                </a:lnTo>
                <a:lnTo>
                  <a:pt x="3109240" y="969193"/>
                </a:lnTo>
                <a:lnTo>
                  <a:pt x="3094828" y="926728"/>
                </a:lnTo>
                <a:lnTo>
                  <a:pt x="3076269" y="885323"/>
                </a:lnTo>
                <a:lnTo>
                  <a:pt x="3053526" y="845264"/>
                </a:lnTo>
                <a:lnTo>
                  <a:pt x="3026559" y="806835"/>
                </a:lnTo>
                <a:lnTo>
                  <a:pt x="3031657" y="794457"/>
                </a:lnTo>
                <a:lnTo>
                  <a:pt x="3044212" y="756416"/>
                </a:lnTo>
                <a:lnTo>
                  <a:pt x="3054032" y="709277"/>
                </a:lnTo>
                <a:lnTo>
                  <a:pt x="3057812" y="662349"/>
                </a:lnTo>
                <a:lnTo>
                  <a:pt x="3055806" y="616073"/>
                </a:lnTo>
                <a:lnTo>
                  <a:pt x="3048268" y="570889"/>
                </a:lnTo>
                <a:lnTo>
                  <a:pt x="3035453" y="527239"/>
                </a:lnTo>
                <a:lnTo>
                  <a:pt x="3017614" y="485562"/>
                </a:lnTo>
                <a:lnTo>
                  <a:pt x="2995006" y="446301"/>
                </a:lnTo>
                <a:lnTo>
                  <a:pt x="2967884" y="409896"/>
                </a:lnTo>
                <a:lnTo>
                  <a:pt x="2936501" y="376787"/>
                </a:lnTo>
                <a:lnTo>
                  <a:pt x="2901112" y="347416"/>
                </a:lnTo>
                <a:lnTo>
                  <a:pt x="2861970" y="322223"/>
                </a:lnTo>
                <a:lnTo>
                  <a:pt x="2819331" y="301649"/>
                </a:lnTo>
                <a:lnTo>
                  <a:pt x="2773448" y="286135"/>
                </a:lnTo>
                <a:lnTo>
                  <a:pt x="2768410" y="266450"/>
                </a:lnTo>
                <a:lnTo>
                  <a:pt x="1015133" y="266450"/>
                </a:lnTo>
                <a:lnTo>
                  <a:pt x="973827" y="245016"/>
                </a:lnTo>
                <a:lnTo>
                  <a:pt x="930885" y="227671"/>
                </a:lnTo>
                <a:lnTo>
                  <a:pt x="886618" y="214479"/>
                </a:lnTo>
                <a:lnTo>
                  <a:pt x="841332" y="205501"/>
                </a:lnTo>
                <a:lnTo>
                  <a:pt x="795338" y="200799"/>
                </a:lnTo>
                <a:lnTo>
                  <a:pt x="748944" y="200436"/>
                </a:lnTo>
                <a:close/>
              </a:path>
              <a:path w="3128010" h="2276475">
                <a:moveTo>
                  <a:pt x="1355407" y="63244"/>
                </a:moveTo>
                <a:lnTo>
                  <a:pt x="1309710" y="66017"/>
                </a:lnTo>
                <a:lnTo>
                  <a:pt x="1264845" y="74087"/>
                </a:lnTo>
                <a:lnTo>
                  <a:pt x="1221299" y="87306"/>
                </a:lnTo>
                <a:lnTo>
                  <a:pt x="1179563" y="105526"/>
                </a:lnTo>
                <a:lnTo>
                  <a:pt x="1140124" y="128598"/>
                </a:lnTo>
                <a:lnTo>
                  <a:pt x="1103473" y="156374"/>
                </a:lnTo>
                <a:lnTo>
                  <a:pt x="1070098" y="188708"/>
                </a:lnTo>
                <a:lnTo>
                  <a:pt x="1040437" y="225532"/>
                </a:lnTo>
                <a:lnTo>
                  <a:pt x="1015133" y="266450"/>
                </a:lnTo>
                <a:lnTo>
                  <a:pt x="2768410" y="266450"/>
                </a:lnTo>
                <a:lnTo>
                  <a:pt x="2761527" y="239557"/>
                </a:lnTo>
                <a:lnTo>
                  <a:pt x="2743363" y="195325"/>
                </a:lnTo>
                <a:lnTo>
                  <a:pt x="2730482" y="173232"/>
                </a:lnTo>
                <a:lnTo>
                  <a:pt x="1626257" y="173232"/>
                </a:lnTo>
                <a:lnTo>
                  <a:pt x="1605695" y="154552"/>
                </a:lnTo>
                <a:lnTo>
                  <a:pt x="1560856" y="121905"/>
                </a:lnTo>
                <a:lnTo>
                  <a:pt x="1492592" y="88186"/>
                </a:lnTo>
                <a:lnTo>
                  <a:pt x="1447337" y="74180"/>
                </a:lnTo>
                <a:lnTo>
                  <a:pt x="1401445" y="65915"/>
                </a:lnTo>
                <a:lnTo>
                  <a:pt x="1355407" y="63244"/>
                </a:lnTo>
                <a:close/>
              </a:path>
              <a:path w="3128010" h="2276475">
                <a:moveTo>
                  <a:pt x="1917515" y="0"/>
                </a:moveTo>
                <a:lnTo>
                  <a:pt x="1873183" y="1911"/>
                </a:lnTo>
                <a:lnTo>
                  <a:pt x="1829804" y="9898"/>
                </a:lnTo>
                <a:lnTo>
                  <a:pt x="1788034" y="23743"/>
                </a:lnTo>
                <a:lnTo>
                  <a:pt x="1748528" y="43229"/>
                </a:lnTo>
                <a:lnTo>
                  <a:pt x="1711942" y="68139"/>
                </a:lnTo>
                <a:lnTo>
                  <a:pt x="1678931" y="98255"/>
                </a:lnTo>
                <a:lnTo>
                  <a:pt x="1650151" y="133358"/>
                </a:lnTo>
                <a:lnTo>
                  <a:pt x="1626257" y="173232"/>
                </a:lnTo>
                <a:lnTo>
                  <a:pt x="2730482" y="173232"/>
                </a:lnTo>
                <a:lnTo>
                  <a:pt x="2719298" y="154050"/>
                </a:lnTo>
                <a:lnTo>
                  <a:pt x="2695057" y="123194"/>
                </a:lnTo>
                <a:lnTo>
                  <a:pt x="2159784" y="123194"/>
                </a:lnTo>
                <a:lnTo>
                  <a:pt x="2136329" y="96012"/>
                </a:lnTo>
                <a:lnTo>
                  <a:pt x="2080989" y="50650"/>
                </a:lnTo>
                <a:lnTo>
                  <a:pt x="2006417" y="15275"/>
                </a:lnTo>
                <a:lnTo>
                  <a:pt x="1962145" y="4382"/>
                </a:lnTo>
                <a:lnTo>
                  <a:pt x="1917515" y="0"/>
                </a:lnTo>
                <a:close/>
              </a:path>
              <a:path w="3128010" h="2276475">
                <a:moveTo>
                  <a:pt x="2443805" y="773"/>
                </a:moveTo>
                <a:lnTo>
                  <a:pt x="2398878" y="1608"/>
                </a:lnTo>
                <a:lnTo>
                  <a:pt x="2354419" y="8075"/>
                </a:lnTo>
                <a:lnTo>
                  <a:pt x="2311018" y="20127"/>
                </a:lnTo>
                <a:lnTo>
                  <a:pt x="2269264" y="37714"/>
                </a:lnTo>
                <a:lnTo>
                  <a:pt x="2229748" y="60786"/>
                </a:lnTo>
                <a:lnTo>
                  <a:pt x="2193058" y="89296"/>
                </a:lnTo>
                <a:lnTo>
                  <a:pt x="2159784" y="123194"/>
                </a:lnTo>
                <a:lnTo>
                  <a:pt x="2695057" y="123194"/>
                </a:lnTo>
                <a:lnTo>
                  <a:pt x="2654830" y="82808"/>
                </a:lnTo>
                <a:lnTo>
                  <a:pt x="2616405" y="54744"/>
                </a:lnTo>
                <a:lnTo>
                  <a:pt x="2575501" y="32557"/>
                </a:lnTo>
                <a:lnTo>
                  <a:pt x="2532706" y="16199"/>
                </a:lnTo>
                <a:lnTo>
                  <a:pt x="2488611" y="5621"/>
                </a:lnTo>
                <a:lnTo>
                  <a:pt x="2443805" y="7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923770" y="3663692"/>
            <a:ext cx="3128010" cy="2276475"/>
          </a:xfrm>
          <a:custGeom>
            <a:avLst/>
            <a:gdLst/>
            <a:ahLst/>
            <a:cxnLst/>
            <a:rect l="l" t="t" r="r" b="b"/>
            <a:pathLst>
              <a:path w="3128010" h="2276475">
                <a:moveTo>
                  <a:pt x="284375" y="749431"/>
                </a:moveTo>
                <a:lnTo>
                  <a:pt x="280256" y="702936"/>
                </a:lnTo>
                <a:lnTo>
                  <a:pt x="280599" y="657104"/>
                </a:lnTo>
                <a:lnTo>
                  <a:pt x="285230" y="612164"/>
                </a:lnTo>
                <a:lnTo>
                  <a:pt x="293975" y="568343"/>
                </a:lnTo>
                <a:lnTo>
                  <a:pt x="306659" y="525871"/>
                </a:lnTo>
                <a:lnTo>
                  <a:pt x="323107" y="484976"/>
                </a:lnTo>
                <a:lnTo>
                  <a:pt x="343144" y="445885"/>
                </a:lnTo>
                <a:lnTo>
                  <a:pt x="366595" y="408828"/>
                </a:lnTo>
                <a:lnTo>
                  <a:pt x="393286" y="374032"/>
                </a:lnTo>
                <a:lnTo>
                  <a:pt x="423041" y="341726"/>
                </a:lnTo>
                <a:lnTo>
                  <a:pt x="455686" y="312137"/>
                </a:lnTo>
                <a:lnTo>
                  <a:pt x="491047" y="285496"/>
                </a:lnTo>
                <a:lnTo>
                  <a:pt x="528948" y="262029"/>
                </a:lnTo>
                <a:lnTo>
                  <a:pt x="569214" y="241965"/>
                </a:lnTo>
                <a:lnTo>
                  <a:pt x="611672" y="225532"/>
                </a:lnTo>
                <a:lnTo>
                  <a:pt x="656145" y="212959"/>
                </a:lnTo>
                <a:lnTo>
                  <a:pt x="702459" y="204474"/>
                </a:lnTo>
                <a:lnTo>
                  <a:pt x="748944" y="200436"/>
                </a:lnTo>
                <a:lnTo>
                  <a:pt x="795338" y="200799"/>
                </a:lnTo>
                <a:lnTo>
                  <a:pt x="841332" y="205501"/>
                </a:lnTo>
                <a:lnTo>
                  <a:pt x="886618" y="214479"/>
                </a:lnTo>
                <a:lnTo>
                  <a:pt x="930885" y="227671"/>
                </a:lnTo>
                <a:lnTo>
                  <a:pt x="973827" y="245016"/>
                </a:lnTo>
                <a:lnTo>
                  <a:pt x="1015133" y="266450"/>
                </a:lnTo>
                <a:lnTo>
                  <a:pt x="1040489" y="225449"/>
                </a:lnTo>
                <a:lnTo>
                  <a:pt x="1070098" y="188708"/>
                </a:lnTo>
                <a:lnTo>
                  <a:pt x="1103473" y="156374"/>
                </a:lnTo>
                <a:lnTo>
                  <a:pt x="1140124" y="128598"/>
                </a:lnTo>
                <a:lnTo>
                  <a:pt x="1179563" y="105526"/>
                </a:lnTo>
                <a:lnTo>
                  <a:pt x="1221299" y="87306"/>
                </a:lnTo>
                <a:lnTo>
                  <a:pt x="1264845" y="74087"/>
                </a:lnTo>
                <a:lnTo>
                  <a:pt x="1309710" y="66017"/>
                </a:lnTo>
                <a:lnTo>
                  <a:pt x="1355407" y="63244"/>
                </a:lnTo>
                <a:lnTo>
                  <a:pt x="1401445" y="65915"/>
                </a:lnTo>
                <a:lnTo>
                  <a:pt x="1447337" y="74180"/>
                </a:lnTo>
                <a:lnTo>
                  <a:pt x="1492592" y="88186"/>
                </a:lnTo>
                <a:lnTo>
                  <a:pt x="1536722" y="108081"/>
                </a:lnTo>
                <a:lnTo>
                  <a:pt x="1583871" y="137418"/>
                </a:lnTo>
                <a:lnTo>
                  <a:pt x="1626257" y="173232"/>
                </a:lnTo>
                <a:lnTo>
                  <a:pt x="1650151" y="133358"/>
                </a:lnTo>
                <a:lnTo>
                  <a:pt x="1678931" y="98255"/>
                </a:lnTo>
                <a:lnTo>
                  <a:pt x="1711942" y="68139"/>
                </a:lnTo>
                <a:lnTo>
                  <a:pt x="1748528" y="43229"/>
                </a:lnTo>
                <a:lnTo>
                  <a:pt x="1788034" y="23743"/>
                </a:lnTo>
                <a:lnTo>
                  <a:pt x="1829804" y="9898"/>
                </a:lnTo>
                <a:lnTo>
                  <a:pt x="1873183" y="1911"/>
                </a:lnTo>
                <a:lnTo>
                  <a:pt x="1917515" y="0"/>
                </a:lnTo>
                <a:lnTo>
                  <a:pt x="1962145" y="4382"/>
                </a:lnTo>
                <a:lnTo>
                  <a:pt x="2006417" y="15275"/>
                </a:lnTo>
                <a:lnTo>
                  <a:pt x="2049675" y="32897"/>
                </a:lnTo>
                <a:lnTo>
                  <a:pt x="2109969" y="71759"/>
                </a:lnTo>
                <a:lnTo>
                  <a:pt x="2159784" y="123194"/>
                </a:lnTo>
                <a:lnTo>
                  <a:pt x="2193058" y="89296"/>
                </a:lnTo>
                <a:lnTo>
                  <a:pt x="2229748" y="60786"/>
                </a:lnTo>
                <a:lnTo>
                  <a:pt x="2269264" y="37714"/>
                </a:lnTo>
                <a:lnTo>
                  <a:pt x="2311018" y="20127"/>
                </a:lnTo>
                <a:lnTo>
                  <a:pt x="2354419" y="8075"/>
                </a:lnTo>
                <a:lnTo>
                  <a:pt x="2398878" y="1608"/>
                </a:lnTo>
                <a:lnTo>
                  <a:pt x="2443805" y="773"/>
                </a:lnTo>
                <a:lnTo>
                  <a:pt x="2488611" y="5621"/>
                </a:lnTo>
                <a:lnTo>
                  <a:pt x="2532706" y="16199"/>
                </a:lnTo>
                <a:lnTo>
                  <a:pt x="2575501" y="32557"/>
                </a:lnTo>
                <a:lnTo>
                  <a:pt x="2616405" y="54744"/>
                </a:lnTo>
                <a:lnTo>
                  <a:pt x="2654830" y="82808"/>
                </a:lnTo>
                <a:lnTo>
                  <a:pt x="2689673" y="116342"/>
                </a:lnTo>
                <a:lnTo>
                  <a:pt x="2719298" y="154050"/>
                </a:lnTo>
                <a:lnTo>
                  <a:pt x="2743363" y="195325"/>
                </a:lnTo>
                <a:lnTo>
                  <a:pt x="2761527" y="239557"/>
                </a:lnTo>
                <a:lnTo>
                  <a:pt x="2773448" y="286135"/>
                </a:lnTo>
                <a:lnTo>
                  <a:pt x="2819331" y="301649"/>
                </a:lnTo>
                <a:lnTo>
                  <a:pt x="2861970" y="322223"/>
                </a:lnTo>
                <a:lnTo>
                  <a:pt x="2901112" y="347416"/>
                </a:lnTo>
                <a:lnTo>
                  <a:pt x="2936501" y="376787"/>
                </a:lnTo>
                <a:lnTo>
                  <a:pt x="2967884" y="409896"/>
                </a:lnTo>
                <a:lnTo>
                  <a:pt x="2995006" y="446301"/>
                </a:lnTo>
                <a:lnTo>
                  <a:pt x="3017614" y="485562"/>
                </a:lnTo>
                <a:lnTo>
                  <a:pt x="3035453" y="527239"/>
                </a:lnTo>
                <a:lnTo>
                  <a:pt x="3048268" y="570889"/>
                </a:lnTo>
                <a:lnTo>
                  <a:pt x="3055806" y="616073"/>
                </a:lnTo>
                <a:lnTo>
                  <a:pt x="3057812" y="662349"/>
                </a:lnTo>
                <a:lnTo>
                  <a:pt x="3054032" y="709277"/>
                </a:lnTo>
                <a:lnTo>
                  <a:pt x="3044212" y="756416"/>
                </a:lnTo>
                <a:lnTo>
                  <a:pt x="3031657" y="794457"/>
                </a:lnTo>
                <a:lnTo>
                  <a:pt x="3026559" y="806835"/>
                </a:lnTo>
                <a:lnTo>
                  <a:pt x="3053526" y="845264"/>
                </a:lnTo>
                <a:lnTo>
                  <a:pt x="3076269" y="885323"/>
                </a:lnTo>
                <a:lnTo>
                  <a:pt x="3094828" y="926728"/>
                </a:lnTo>
                <a:lnTo>
                  <a:pt x="3109240" y="969193"/>
                </a:lnTo>
                <a:lnTo>
                  <a:pt x="3119543" y="1012432"/>
                </a:lnTo>
                <a:lnTo>
                  <a:pt x="3125775" y="1056160"/>
                </a:lnTo>
                <a:lnTo>
                  <a:pt x="3127974" y="1100090"/>
                </a:lnTo>
                <a:lnTo>
                  <a:pt x="3126178" y="1143938"/>
                </a:lnTo>
                <a:lnTo>
                  <a:pt x="3120425" y="1187418"/>
                </a:lnTo>
                <a:lnTo>
                  <a:pt x="3110754" y="1230244"/>
                </a:lnTo>
                <a:lnTo>
                  <a:pt x="3097201" y="1272130"/>
                </a:lnTo>
                <a:lnTo>
                  <a:pt x="3079806" y="1312791"/>
                </a:lnTo>
                <a:lnTo>
                  <a:pt x="3058606" y="1351942"/>
                </a:lnTo>
                <a:lnTo>
                  <a:pt x="3033639" y="1389295"/>
                </a:lnTo>
                <a:lnTo>
                  <a:pt x="3004943" y="1424567"/>
                </a:lnTo>
                <a:lnTo>
                  <a:pt x="2972556" y="1457470"/>
                </a:lnTo>
                <a:lnTo>
                  <a:pt x="2936516" y="1487721"/>
                </a:lnTo>
                <a:lnTo>
                  <a:pt x="2895035" y="1516060"/>
                </a:lnTo>
                <a:lnTo>
                  <a:pt x="2851006" y="1539942"/>
                </a:lnTo>
                <a:lnTo>
                  <a:pt x="2804806" y="1559214"/>
                </a:lnTo>
                <a:lnTo>
                  <a:pt x="2756815" y="1573726"/>
                </a:lnTo>
                <a:lnTo>
                  <a:pt x="2707408" y="1583326"/>
                </a:lnTo>
                <a:lnTo>
                  <a:pt x="2704192" y="1631626"/>
                </a:lnTo>
                <a:lnTo>
                  <a:pt x="2695569" y="1678246"/>
                </a:lnTo>
                <a:lnTo>
                  <a:pt x="2681856" y="1722877"/>
                </a:lnTo>
                <a:lnTo>
                  <a:pt x="2663370" y="1765210"/>
                </a:lnTo>
                <a:lnTo>
                  <a:pt x="2640428" y="1804938"/>
                </a:lnTo>
                <a:lnTo>
                  <a:pt x="2613346" y="1841752"/>
                </a:lnTo>
                <a:lnTo>
                  <a:pt x="2582440" y="1875344"/>
                </a:lnTo>
                <a:lnTo>
                  <a:pt x="2548028" y="1905404"/>
                </a:lnTo>
                <a:lnTo>
                  <a:pt x="2510426" y="1931626"/>
                </a:lnTo>
                <a:lnTo>
                  <a:pt x="2469950" y="1953699"/>
                </a:lnTo>
                <a:lnTo>
                  <a:pt x="2426917" y="1971317"/>
                </a:lnTo>
                <a:lnTo>
                  <a:pt x="2381643" y="1984170"/>
                </a:lnTo>
                <a:lnTo>
                  <a:pt x="2334446" y="1991950"/>
                </a:lnTo>
                <a:lnTo>
                  <a:pt x="2285641" y="1994349"/>
                </a:lnTo>
                <a:lnTo>
                  <a:pt x="2239590" y="1991465"/>
                </a:lnTo>
                <a:lnTo>
                  <a:pt x="2194356" y="1983622"/>
                </a:lnTo>
                <a:lnTo>
                  <a:pt x="2150329" y="1970936"/>
                </a:lnTo>
                <a:lnTo>
                  <a:pt x="2107898" y="1953522"/>
                </a:lnTo>
                <a:lnTo>
                  <a:pt x="2067455" y="1931497"/>
                </a:lnTo>
                <a:lnTo>
                  <a:pt x="2051695" y="1975590"/>
                </a:lnTo>
                <a:lnTo>
                  <a:pt x="2032151" y="2017232"/>
                </a:lnTo>
                <a:lnTo>
                  <a:pt x="2009078" y="2056287"/>
                </a:lnTo>
                <a:lnTo>
                  <a:pt x="1982732" y="2092618"/>
                </a:lnTo>
                <a:lnTo>
                  <a:pt x="1953369" y="2126091"/>
                </a:lnTo>
                <a:lnTo>
                  <a:pt x="1921243" y="2156569"/>
                </a:lnTo>
                <a:lnTo>
                  <a:pt x="1886611" y="2183917"/>
                </a:lnTo>
                <a:lnTo>
                  <a:pt x="1849727" y="2207999"/>
                </a:lnTo>
                <a:lnTo>
                  <a:pt x="1810848" y="2228680"/>
                </a:lnTo>
                <a:lnTo>
                  <a:pt x="1770228" y="2245823"/>
                </a:lnTo>
                <a:lnTo>
                  <a:pt x="1728124" y="2259293"/>
                </a:lnTo>
                <a:lnTo>
                  <a:pt x="1684789" y="2268954"/>
                </a:lnTo>
                <a:lnTo>
                  <a:pt x="1640481" y="2274670"/>
                </a:lnTo>
                <a:lnTo>
                  <a:pt x="1595455" y="2276306"/>
                </a:lnTo>
                <a:lnTo>
                  <a:pt x="1549965" y="2273727"/>
                </a:lnTo>
                <a:lnTo>
                  <a:pt x="1504267" y="2266795"/>
                </a:lnTo>
                <a:lnTo>
                  <a:pt x="1458617" y="2255376"/>
                </a:lnTo>
                <a:lnTo>
                  <a:pt x="1413193" y="2239236"/>
                </a:lnTo>
                <a:lnTo>
                  <a:pt x="1369852" y="2218858"/>
                </a:lnTo>
                <a:lnTo>
                  <a:pt x="1328875" y="2194447"/>
                </a:lnTo>
                <a:lnTo>
                  <a:pt x="1290542" y="2166208"/>
                </a:lnTo>
                <a:lnTo>
                  <a:pt x="1255132" y="2134347"/>
                </a:lnTo>
                <a:lnTo>
                  <a:pt x="1222926" y="2099069"/>
                </a:lnTo>
                <a:lnTo>
                  <a:pt x="1194203" y="2060579"/>
                </a:lnTo>
                <a:lnTo>
                  <a:pt x="1151858" y="2083518"/>
                </a:lnTo>
                <a:lnTo>
                  <a:pt x="1108434" y="2102475"/>
                </a:lnTo>
                <a:lnTo>
                  <a:pt x="1064161" y="2117507"/>
                </a:lnTo>
                <a:lnTo>
                  <a:pt x="1019269" y="2128671"/>
                </a:lnTo>
                <a:lnTo>
                  <a:pt x="973988" y="2136024"/>
                </a:lnTo>
                <a:lnTo>
                  <a:pt x="928549" y="2139624"/>
                </a:lnTo>
                <a:lnTo>
                  <a:pt x="883180" y="2139526"/>
                </a:lnTo>
                <a:lnTo>
                  <a:pt x="838113" y="2135789"/>
                </a:lnTo>
                <a:lnTo>
                  <a:pt x="793576" y="2128468"/>
                </a:lnTo>
                <a:lnTo>
                  <a:pt x="749801" y="2117622"/>
                </a:lnTo>
                <a:lnTo>
                  <a:pt x="707017" y="2103307"/>
                </a:lnTo>
                <a:lnTo>
                  <a:pt x="665453" y="2085579"/>
                </a:lnTo>
                <a:lnTo>
                  <a:pt x="625341" y="2064497"/>
                </a:lnTo>
                <a:lnTo>
                  <a:pt x="586909" y="2040117"/>
                </a:lnTo>
                <a:lnTo>
                  <a:pt x="550388" y="2012495"/>
                </a:lnTo>
                <a:lnTo>
                  <a:pt x="516008" y="1981690"/>
                </a:lnTo>
                <a:lnTo>
                  <a:pt x="483999" y="1947758"/>
                </a:lnTo>
                <a:lnTo>
                  <a:pt x="454590" y="1910755"/>
                </a:lnTo>
                <a:lnTo>
                  <a:pt x="428012" y="1870740"/>
                </a:lnTo>
                <a:lnTo>
                  <a:pt x="422170" y="1860745"/>
                </a:lnTo>
                <a:lnTo>
                  <a:pt x="375489" y="1862757"/>
                </a:lnTo>
                <a:lnTo>
                  <a:pt x="330155" y="1858131"/>
                </a:lnTo>
                <a:lnTo>
                  <a:pt x="286711" y="1847288"/>
                </a:lnTo>
                <a:lnTo>
                  <a:pt x="245697" y="1830652"/>
                </a:lnTo>
                <a:lnTo>
                  <a:pt x="207656" y="1808646"/>
                </a:lnTo>
                <a:lnTo>
                  <a:pt x="173129" y="1781691"/>
                </a:lnTo>
                <a:lnTo>
                  <a:pt x="142657" y="1750211"/>
                </a:lnTo>
                <a:lnTo>
                  <a:pt x="116783" y="1714629"/>
                </a:lnTo>
                <a:lnTo>
                  <a:pt x="96047" y="1675366"/>
                </a:lnTo>
                <a:lnTo>
                  <a:pt x="80992" y="1632846"/>
                </a:lnTo>
                <a:lnTo>
                  <a:pt x="72158" y="1587492"/>
                </a:lnTo>
                <a:lnTo>
                  <a:pt x="70153" y="1542030"/>
                </a:lnTo>
                <a:lnTo>
                  <a:pt x="74783" y="1497231"/>
                </a:lnTo>
                <a:lnTo>
                  <a:pt x="85827" y="1453769"/>
                </a:lnTo>
                <a:lnTo>
                  <a:pt x="103062" y="1412318"/>
                </a:lnTo>
                <a:lnTo>
                  <a:pt x="126266" y="1373555"/>
                </a:lnTo>
                <a:lnTo>
                  <a:pt x="155216" y="1338153"/>
                </a:lnTo>
                <a:lnTo>
                  <a:pt x="116843" y="1311840"/>
                </a:lnTo>
                <a:lnTo>
                  <a:pt x="83580" y="1281012"/>
                </a:lnTo>
                <a:lnTo>
                  <a:pt x="55602" y="1246330"/>
                </a:lnTo>
                <a:lnTo>
                  <a:pt x="33081" y="1208458"/>
                </a:lnTo>
                <a:lnTo>
                  <a:pt x="16192" y="1168058"/>
                </a:lnTo>
                <a:lnTo>
                  <a:pt x="5107" y="1125794"/>
                </a:lnTo>
                <a:lnTo>
                  <a:pt x="0" y="1082328"/>
                </a:lnTo>
                <a:lnTo>
                  <a:pt x="1044" y="1038323"/>
                </a:lnTo>
                <a:lnTo>
                  <a:pt x="8414" y="994443"/>
                </a:lnTo>
                <a:lnTo>
                  <a:pt x="22282" y="951349"/>
                </a:lnTo>
                <a:lnTo>
                  <a:pt x="42821" y="909705"/>
                </a:lnTo>
                <a:lnTo>
                  <a:pt x="71153" y="869167"/>
                </a:lnTo>
                <a:lnTo>
                  <a:pt x="105094" y="833981"/>
                </a:lnTo>
                <a:lnTo>
                  <a:pt x="143882" y="804629"/>
                </a:lnTo>
                <a:lnTo>
                  <a:pt x="186755" y="781595"/>
                </a:lnTo>
                <a:lnTo>
                  <a:pt x="232951" y="765363"/>
                </a:lnTo>
                <a:lnTo>
                  <a:pt x="281708" y="756416"/>
                </a:lnTo>
                <a:lnTo>
                  <a:pt x="284375" y="749431"/>
                </a:lnTo>
                <a:close/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082290" y="4992980"/>
            <a:ext cx="183515" cy="42545"/>
          </a:xfrm>
          <a:custGeom>
            <a:avLst/>
            <a:gdLst/>
            <a:ahLst/>
            <a:cxnLst/>
            <a:rect l="l" t="t" r="r" b="b"/>
            <a:pathLst>
              <a:path w="183514" h="42545">
                <a:moveTo>
                  <a:pt x="183134" y="41986"/>
                </a:moveTo>
                <a:lnTo>
                  <a:pt x="135356" y="42057"/>
                </a:lnTo>
                <a:lnTo>
                  <a:pt x="88376" y="34961"/>
                </a:lnTo>
                <a:lnTo>
                  <a:pt x="42991" y="20881"/>
                </a:ln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346959" y="5494350"/>
            <a:ext cx="80645" cy="20320"/>
          </a:xfrm>
          <a:custGeom>
            <a:avLst/>
            <a:gdLst/>
            <a:ahLst/>
            <a:cxnLst/>
            <a:rect l="l" t="t" r="r" b="b"/>
            <a:pathLst>
              <a:path w="80645" h="20320">
                <a:moveTo>
                  <a:pt x="80137" y="0"/>
                </a:moveTo>
                <a:lnTo>
                  <a:pt x="60650" y="6971"/>
                </a:lnTo>
                <a:lnTo>
                  <a:pt x="40735" y="12655"/>
                </a:lnTo>
                <a:lnTo>
                  <a:pt x="20486" y="17034"/>
                </a:lnTo>
                <a:lnTo>
                  <a:pt x="0" y="20091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069460" y="5623446"/>
            <a:ext cx="48260" cy="92075"/>
          </a:xfrm>
          <a:custGeom>
            <a:avLst/>
            <a:gdLst/>
            <a:ahLst/>
            <a:cxnLst/>
            <a:rect l="l" t="t" r="r" b="b"/>
            <a:pathLst>
              <a:path w="48260" h="92075">
                <a:moveTo>
                  <a:pt x="48260" y="91655"/>
                </a:moveTo>
                <a:lnTo>
                  <a:pt x="34379" y="69730"/>
                </a:lnTo>
                <a:lnTo>
                  <a:pt x="21701" y="47113"/>
                </a:lnTo>
                <a:lnTo>
                  <a:pt x="10237" y="23854"/>
                </a:ln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991609" y="5486566"/>
            <a:ext cx="19685" cy="100965"/>
          </a:xfrm>
          <a:custGeom>
            <a:avLst/>
            <a:gdLst/>
            <a:ahLst/>
            <a:cxnLst/>
            <a:rect l="l" t="t" r="r" b="b"/>
            <a:pathLst>
              <a:path w="19685" h="100964">
                <a:moveTo>
                  <a:pt x="19176" y="0"/>
                </a:moveTo>
                <a:lnTo>
                  <a:pt x="16394" y="25492"/>
                </a:lnTo>
                <a:lnTo>
                  <a:pt x="12255" y="50784"/>
                </a:lnTo>
                <a:lnTo>
                  <a:pt x="6782" y="75823"/>
                </a:lnTo>
                <a:lnTo>
                  <a:pt x="0" y="100558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394326" y="4865204"/>
            <a:ext cx="235585" cy="375920"/>
          </a:xfrm>
          <a:custGeom>
            <a:avLst/>
            <a:gdLst/>
            <a:ahLst/>
            <a:cxnLst/>
            <a:rect l="l" t="t" r="r" b="b"/>
            <a:pathLst>
              <a:path w="235585" h="375920">
                <a:moveTo>
                  <a:pt x="0" y="0"/>
                </a:moveTo>
                <a:lnTo>
                  <a:pt x="41828" y="23206"/>
                </a:lnTo>
                <a:lnTo>
                  <a:pt x="80214" y="50612"/>
                </a:lnTo>
                <a:lnTo>
                  <a:pt x="114920" y="81841"/>
                </a:lnTo>
                <a:lnTo>
                  <a:pt x="145712" y="116516"/>
                </a:lnTo>
                <a:lnTo>
                  <a:pt x="172354" y="154260"/>
                </a:lnTo>
                <a:lnTo>
                  <a:pt x="194611" y="194697"/>
                </a:lnTo>
                <a:lnTo>
                  <a:pt x="212247" y="237451"/>
                </a:lnTo>
                <a:lnTo>
                  <a:pt x="225027" y="282144"/>
                </a:lnTo>
                <a:lnTo>
                  <a:pt x="232715" y="328400"/>
                </a:lnTo>
                <a:lnTo>
                  <a:pt x="235076" y="375843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844160" y="4464939"/>
            <a:ext cx="104775" cy="140970"/>
          </a:xfrm>
          <a:custGeom>
            <a:avLst/>
            <a:gdLst/>
            <a:ahLst/>
            <a:cxnLst/>
            <a:rect l="l" t="t" r="r" b="b"/>
            <a:pathLst>
              <a:path w="104775" h="140970">
                <a:moveTo>
                  <a:pt x="104775" y="0"/>
                </a:moveTo>
                <a:lnTo>
                  <a:pt x="84885" y="39562"/>
                </a:lnTo>
                <a:lnTo>
                  <a:pt x="60626" y="76469"/>
                </a:lnTo>
                <a:lnTo>
                  <a:pt x="32248" y="110353"/>
                </a:lnTo>
                <a:lnTo>
                  <a:pt x="0" y="140843"/>
                </a:lnTo>
              </a:path>
            </a:pathLst>
          </a:custGeom>
          <a:ln w="50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697602" y="3941953"/>
            <a:ext cx="5715" cy="66675"/>
          </a:xfrm>
          <a:custGeom>
            <a:avLst/>
            <a:gdLst/>
            <a:ahLst/>
            <a:cxnLst/>
            <a:rect l="l" t="t" r="r" b="b"/>
            <a:pathLst>
              <a:path w="5714" h="66675">
                <a:moveTo>
                  <a:pt x="0" y="0"/>
                </a:moveTo>
                <a:lnTo>
                  <a:pt x="2623" y="16541"/>
                </a:lnTo>
                <a:lnTo>
                  <a:pt x="4413" y="33178"/>
                </a:lnTo>
                <a:lnTo>
                  <a:pt x="5393" y="49863"/>
                </a:lnTo>
                <a:lnTo>
                  <a:pt x="5587" y="66548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028947" y="3779520"/>
            <a:ext cx="53975" cy="85090"/>
          </a:xfrm>
          <a:custGeom>
            <a:avLst/>
            <a:gdLst/>
            <a:ahLst/>
            <a:cxnLst/>
            <a:rect l="l" t="t" r="r" b="b"/>
            <a:pathLst>
              <a:path w="53975" h="85089">
                <a:moveTo>
                  <a:pt x="0" y="84836"/>
                </a:moveTo>
                <a:lnTo>
                  <a:pt x="11090" y="62204"/>
                </a:lnTo>
                <a:lnTo>
                  <a:pt x="23764" y="40465"/>
                </a:lnTo>
                <a:lnTo>
                  <a:pt x="37986" y="19702"/>
                </a:lnTo>
                <a:lnTo>
                  <a:pt x="5372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527296" y="3831589"/>
            <a:ext cx="26034" cy="73660"/>
          </a:xfrm>
          <a:custGeom>
            <a:avLst/>
            <a:gdLst/>
            <a:ahLst/>
            <a:cxnLst/>
            <a:rect l="l" t="t" r="r" b="b"/>
            <a:pathLst>
              <a:path w="26035" h="73660">
                <a:moveTo>
                  <a:pt x="0" y="73152"/>
                </a:moveTo>
                <a:lnTo>
                  <a:pt x="4782" y="54328"/>
                </a:lnTo>
                <a:lnTo>
                  <a:pt x="10731" y="35813"/>
                </a:lnTo>
                <a:lnTo>
                  <a:pt x="17823" y="17680"/>
                </a:lnTo>
                <a:lnTo>
                  <a:pt x="26034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938523" y="3929633"/>
            <a:ext cx="93980" cy="71120"/>
          </a:xfrm>
          <a:custGeom>
            <a:avLst/>
            <a:gdLst/>
            <a:ahLst/>
            <a:cxnLst/>
            <a:rect l="l" t="t" r="r" b="b"/>
            <a:pathLst>
              <a:path w="93979" h="71119">
                <a:moveTo>
                  <a:pt x="0" y="0"/>
                </a:moveTo>
                <a:lnTo>
                  <a:pt x="25114" y="15611"/>
                </a:lnTo>
                <a:lnTo>
                  <a:pt x="49180" y="32686"/>
                </a:lnTo>
                <a:lnTo>
                  <a:pt x="72151" y="51167"/>
                </a:lnTo>
                <a:lnTo>
                  <a:pt x="93979" y="70993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208147" y="4413122"/>
            <a:ext cx="16510" cy="74930"/>
          </a:xfrm>
          <a:custGeom>
            <a:avLst/>
            <a:gdLst/>
            <a:ahLst/>
            <a:cxnLst/>
            <a:rect l="l" t="t" r="r" b="b"/>
            <a:pathLst>
              <a:path w="16510" h="74929">
                <a:moveTo>
                  <a:pt x="16382" y="74675"/>
                </a:moveTo>
                <a:lnTo>
                  <a:pt x="11144" y="56274"/>
                </a:lnTo>
                <a:lnTo>
                  <a:pt x="6667" y="37671"/>
                </a:lnTo>
                <a:lnTo>
                  <a:pt x="2952" y="18901"/>
                </a:ln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96595" y="2031112"/>
            <a:ext cx="1003300" cy="58991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 fontAlgn="auto">
              <a:lnSpc>
                <a:spcPts val="2039"/>
              </a:lnSpc>
              <a:spcBef>
                <a:spcPts val="470"/>
              </a:spcBef>
              <a:spcAft>
                <a:spcPts val="0"/>
              </a:spcAft>
            </a:pP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attacker  ne</a:t>
            </a:r>
            <a:r>
              <a:rPr b="1" spc="-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</a:t>
            </a:r>
            <a:r>
              <a:rPr b="1" spc="3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w</a:t>
            </a: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ork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0" y="1948687"/>
            <a:ext cx="2621280" cy="4052570"/>
          </a:xfrm>
          <a:custGeom>
            <a:avLst/>
            <a:gdLst/>
            <a:ahLst/>
            <a:cxnLst/>
            <a:rect l="l" t="t" r="r" b="b"/>
            <a:pathLst>
              <a:path w="2621280" h="4052570">
                <a:moveTo>
                  <a:pt x="0" y="4052062"/>
                </a:moveTo>
                <a:lnTo>
                  <a:pt x="2621280" y="4052062"/>
                </a:lnTo>
                <a:lnTo>
                  <a:pt x="2621280" y="0"/>
                </a:lnTo>
                <a:lnTo>
                  <a:pt x="0" y="0"/>
                </a:lnTo>
                <a:lnTo>
                  <a:pt x="0" y="4052062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545580" y="3267143"/>
            <a:ext cx="2598420" cy="2733675"/>
          </a:xfrm>
          <a:custGeom>
            <a:avLst/>
            <a:gdLst/>
            <a:ahLst/>
            <a:cxnLst/>
            <a:rect l="l" t="t" r="r" b="b"/>
            <a:pathLst>
              <a:path w="2598420" h="2733675">
                <a:moveTo>
                  <a:pt x="2598420" y="0"/>
                </a:moveTo>
                <a:lnTo>
                  <a:pt x="0" y="0"/>
                </a:lnTo>
                <a:lnTo>
                  <a:pt x="0" y="2733605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192901" y="4776089"/>
            <a:ext cx="400316" cy="38529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3811271" y="2484373"/>
            <a:ext cx="2933065" cy="2828290"/>
          </a:xfrm>
          <a:custGeom>
            <a:avLst/>
            <a:gdLst/>
            <a:ahLst/>
            <a:cxnLst/>
            <a:rect l="l" t="t" r="r" b="b"/>
            <a:pathLst>
              <a:path w="2933065" h="2828290">
                <a:moveTo>
                  <a:pt x="2834389" y="2766567"/>
                </a:moveTo>
                <a:lnTo>
                  <a:pt x="2783585" y="2795181"/>
                </a:lnTo>
                <a:lnTo>
                  <a:pt x="2778339" y="2799708"/>
                </a:lnTo>
                <a:lnTo>
                  <a:pt x="2775330" y="2805691"/>
                </a:lnTo>
                <a:lnTo>
                  <a:pt x="2774799" y="2812363"/>
                </a:lnTo>
                <a:lnTo>
                  <a:pt x="2776981" y="2818955"/>
                </a:lnTo>
                <a:lnTo>
                  <a:pt x="2781496" y="2824208"/>
                </a:lnTo>
                <a:lnTo>
                  <a:pt x="2787475" y="2827212"/>
                </a:lnTo>
                <a:lnTo>
                  <a:pt x="2794144" y="2827751"/>
                </a:lnTo>
                <a:lnTo>
                  <a:pt x="2800730" y="2825610"/>
                </a:lnTo>
                <a:lnTo>
                  <a:pt x="2902477" y="2768346"/>
                </a:lnTo>
                <a:lnTo>
                  <a:pt x="2897631" y="2768346"/>
                </a:lnTo>
                <a:lnTo>
                  <a:pt x="2863341" y="2767825"/>
                </a:lnTo>
                <a:lnTo>
                  <a:pt x="2834389" y="2766567"/>
                </a:lnTo>
                <a:close/>
              </a:path>
              <a:path w="2933065" h="2828290">
                <a:moveTo>
                  <a:pt x="2863196" y="2750343"/>
                </a:moveTo>
                <a:lnTo>
                  <a:pt x="2834389" y="2766567"/>
                </a:lnTo>
                <a:lnTo>
                  <a:pt x="2863341" y="2767825"/>
                </a:lnTo>
                <a:lnTo>
                  <a:pt x="2897631" y="2768346"/>
                </a:lnTo>
                <a:lnTo>
                  <a:pt x="2897668" y="2765844"/>
                </a:lnTo>
                <a:lnTo>
                  <a:pt x="2888869" y="2765844"/>
                </a:lnTo>
                <a:lnTo>
                  <a:pt x="2863196" y="2750343"/>
                </a:lnTo>
                <a:close/>
              </a:path>
              <a:path w="2933065" h="2828290">
                <a:moveTo>
                  <a:pt x="2796500" y="2670886"/>
                </a:moveTo>
                <a:lnTo>
                  <a:pt x="2789840" y="2671219"/>
                </a:lnTo>
                <a:lnTo>
                  <a:pt x="2783800" y="2674033"/>
                </a:lnTo>
                <a:lnTo>
                  <a:pt x="2779140" y="2679141"/>
                </a:lnTo>
                <a:lnTo>
                  <a:pt x="2776749" y="2685668"/>
                </a:lnTo>
                <a:lnTo>
                  <a:pt x="2777061" y="2692353"/>
                </a:lnTo>
                <a:lnTo>
                  <a:pt x="2832005" y="2731510"/>
                </a:lnTo>
                <a:lnTo>
                  <a:pt x="2898139" y="2733433"/>
                </a:lnTo>
                <a:lnTo>
                  <a:pt x="2897631" y="2768346"/>
                </a:lnTo>
                <a:lnTo>
                  <a:pt x="2902477" y="2768346"/>
                </a:lnTo>
                <a:lnTo>
                  <a:pt x="2932556" y="2751416"/>
                </a:lnTo>
                <a:lnTo>
                  <a:pt x="2803016" y="2673223"/>
                </a:lnTo>
                <a:lnTo>
                  <a:pt x="2796500" y="2670886"/>
                </a:lnTo>
                <a:close/>
              </a:path>
              <a:path w="2933065" h="2828290">
                <a:moveTo>
                  <a:pt x="34925" y="0"/>
                </a:moveTo>
                <a:lnTo>
                  <a:pt x="0" y="508"/>
                </a:lnTo>
                <a:lnTo>
                  <a:pt x="1142" y="65024"/>
                </a:lnTo>
                <a:lnTo>
                  <a:pt x="4190" y="129921"/>
                </a:lnTo>
                <a:lnTo>
                  <a:pt x="9525" y="194945"/>
                </a:lnTo>
                <a:lnTo>
                  <a:pt x="16890" y="259714"/>
                </a:lnTo>
                <a:lnTo>
                  <a:pt x="26162" y="324484"/>
                </a:lnTo>
                <a:lnTo>
                  <a:pt x="37591" y="389000"/>
                </a:lnTo>
                <a:lnTo>
                  <a:pt x="50800" y="453263"/>
                </a:lnTo>
                <a:lnTo>
                  <a:pt x="65912" y="517398"/>
                </a:lnTo>
                <a:lnTo>
                  <a:pt x="83057" y="581278"/>
                </a:lnTo>
                <a:lnTo>
                  <a:pt x="101853" y="644778"/>
                </a:lnTo>
                <a:lnTo>
                  <a:pt x="122681" y="707898"/>
                </a:lnTo>
                <a:lnTo>
                  <a:pt x="145160" y="770763"/>
                </a:lnTo>
                <a:lnTo>
                  <a:pt x="169417" y="833246"/>
                </a:lnTo>
                <a:lnTo>
                  <a:pt x="195325" y="895223"/>
                </a:lnTo>
                <a:lnTo>
                  <a:pt x="223012" y="956944"/>
                </a:lnTo>
                <a:lnTo>
                  <a:pt x="252221" y="1018032"/>
                </a:lnTo>
                <a:lnTo>
                  <a:pt x="283082" y="1078611"/>
                </a:lnTo>
                <a:lnTo>
                  <a:pt x="315594" y="1138555"/>
                </a:lnTo>
                <a:lnTo>
                  <a:pt x="349630" y="1198118"/>
                </a:lnTo>
                <a:lnTo>
                  <a:pt x="385063" y="1256919"/>
                </a:lnTo>
                <a:lnTo>
                  <a:pt x="460375" y="1372489"/>
                </a:lnTo>
                <a:lnTo>
                  <a:pt x="541401" y="1485392"/>
                </a:lnTo>
                <a:lnTo>
                  <a:pt x="627633" y="1595246"/>
                </a:lnTo>
                <a:lnTo>
                  <a:pt x="719074" y="1701927"/>
                </a:lnTo>
                <a:lnTo>
                  <a:pt x="815466" y="1804924"/>
                </a:lnTo>
                <a:lnTo>
                  <a:pt x="916177" y="1904111"/>
                </a:lnTo>
                <a:lnTo>
                  <a:pt x="1021206" y="1999361"/>
                </a:lnTo>
                <a:lnTo>
                  <a:pt x="1130427" y="2090165"/>
                </a:lnTo>
                <a:lnTo>
                  <a:pt x="1243202" y="2176399"/>
                </a:lnTo>
                <a:lnTo>
                  <a:pt x="1359662" y="2257945"/>
                </a:lnTo>
                <a:lnTo>
                  <a:pt x="1479168" y="2334374"/>
                </a:lnTo>
                <a:lnTo>
                  <a:pt x="1601724" y="2405532"/>
                </a:lnTo>
                <a:lnTo>
                  <a:pt x="1727072" y="2471051"/>
                </a:lnTo>
                <a:lnTo>
                  <a:pt x="1854707" y="2530830"/>
                </a:lnTo>
                <a:lnTo>
                  <a:pt x="1919604" y="2558503"/>
                </a:lnTo>
                <a:lnTo>
                  <a:pt x="1984755" y="2584564"/>
                </a:lnTo>
                <a:lnTo>
                  <a:pt x="2050414" y="2608999"/>
                </a:lnTo>
                <a:lnTo>
                  <a:pt x="2116454" y="2631909"/>
                </a:lnTo>
                <a:lnTo>
                  <a:pt x="2183003" y="2653093"/>
                </a:lnTo>
                <a:lnTo>
                  <a:pt x="2249931" y="2672651"/>
                </a:lnTo>
                <a:lnTo>
                  <a:pt x="2317115" y="2690482"/>
                </a:lnTo>
                <a:lnTo>
                  <a:pt x="2384679" y="2706585"/>
                </a:lnTo>
                <a:lnTo>
                  <a:pt x="2452496" y="2720975"/>
                </a:lnTo>
                <a:lnTo>
                  <a:pt x="2520568" y="2733446"/>
                </a:lnTo>
                <a:lnTo>
                  <a:pt x="2588894" y="2744101"/>
                </a:lnTo>
                <a:lnTo>
                  <a:pt x="2657347" y="2752928"/>
                </a:lnTo>
                <a:lnTo>
                  <a:pt x="2725928" y="2759837"/>
                </a:lnTo>
                <a:lnTo>
                  <a:pt x="2794634" y="2764840"/>
                </a:lnTo>
                <a:lnTo>
                  <a:pt x="2834389" y="2766567"/>
                </a:lnTo>
                <a:lnTo>
                  <a:pt x="2863196" y="2750343"/>
                </a:lnTo>
                <a:lnTo>
                  <a:pt x="2832005" y="2731510"/>
                </a:lnTo>
                <a:lnTo>
                  <a:pt x="2797048" y="2730004"/>
                </a:lnTo>
                <a:lnTo>
                  <a:pt x="2729356" y="2725089"/>
                </a:lnTo>
                <a:lnTo>
                  <a:pt x="2661792" y="2718295"/>
                </a:lnTo>
                <a:lnTo>
                  <a:pt x="2594229" y="2709595"/>
                </a:lnTo>
                <a:lnTo>
                  <a:pt x="2526918" y="2699092"/>
                </a:lnTo>
                <a:lnTo>
                  <a:pt x="2459735" y="2686812"/>
                </a:lnTo>
                <a:lnTo>
                  <a:pt x="2392806" y="2672613"/>
                </a:lnTo>
                <a:lnTo>
                  <a:pt x="2326131" y="2656725"/>
                </a:lnTo>
                <a:lnTo>
                  <a:pt x="2259710" y="2639123"/>
                </a:lnTo>
                <a:lnTo>
                  <a:pt x="2193670" y="2619819"/>
                </a:lnTo>
                <a:lnTo>
                  <a:pt x="2127884" y="2598902"/>
                </a:lnTo>
                <a:lnTo>
                  <a:pt x="2062606" y="2576271"/>
                </a:lnTo>
                <a:lnTo>
                  <a:pt x="1997709" y="2552128"/>
                </a:lnTo>
                <a:lnTo>
                  <a:pt x="1933193" y="2526385"/>
                </a:lnTo>
                <a:lnTo>
                  <a:pt x="1869566" y="2499194"/>
                </a:lnTo>
                <a:lnTo>
                  <a:pt x="1743202" y="2440101"/>
                </a:lnTo>
                <a:lnTo>
                  <a:pt x="1619377" y="2375319"/>
                </a:lnTo>
                <a:lnTo>
                  <a:pt x="1498091" y="2304935"/>
                </a:lnTo>
                <a:lnTo>
                  <a:pt x="1379727" y="2229358"/>
                </a:lnTo>
                <a:lnTo>
                  <a:pt x="1264412" y="2148713"/>
                </a:lnTo>
                <a:lnTo>
                  <a:pt x="1152652" y="2063369"/>
                </a:lnTo>
                <a:lnTo>
                  <a:pt x="1044701" y="1973452"/>
                </a:lnTo>
                <a:lnTo>
                  <a:pt x="940688" y="1879219"/>
                </a:lnTo>
                <a:lnTo>
                  <a:pt x="840866" y="1781048"/>
                </a:lnTo>
                <a:lnTo>
                  <a:pt x="745616" y="1679194"/>
                </a:lnTo>
                <a:lnTo>
                  <a:pt x="655065" y="1573783"/>
                </a:lnTo>
                <a:lnTo>
                  <a:pt x="569721" y="1465071"/>
                </a:lnTo>
                <a:lnTo>
                  <a:pt x="489584" y="1353439"/>
                </a:lnTo>
                <a:lnTo>
                  <a:pt x="415035" y="1238884"/>
                </a:lnTo>
                <a:lnTo>
                  <a:pt x="379983" y="1180719"/>
                </a:lnTo>
                <a:lnTo>
                  <a:pt x="346328" y="1121918"/>
                </a:lnTo>
                <a:lnTo>
                  <a:pt x="314197" y="1062736"/>
                </a:lnTo>
                <a:lnTo>
                  <a:pt x="283717" y="1002919"/>
                </a:lnTo>
                <a:lnTo>
                  <a:pt x="254888" y="942594"/>
                </a:lnTo>
                <a:lnTo>
                  <a:pt x="227583" y="881761"/>
                </a:lnTo>
                <a:lnTo>
                  <a:pt x="201929" y="820674"/>
                </a:lnTo>
                <a:lnTo>
                  <a:pt x="178053" y="758951"/>
                </a:lnTo>
                <a:lnTo>
                  <a:pt x="155828" y="697102"/>
                </a:lnTo>
                <a:lnTo>
                  <a:pt x="135381" y="634873"/>
                </a:lnTo>
                <a:lnTo>
                  <a:pt x="116712" y="572262"/>
                </a:lnTo>
                <a:lnTo>
                  <a:pt x="99949" y="509396"/>
                </a:lnTo>
                <a:lnTo>
                  <a:pt x="84962" y="446277"/>
                </a:lnTo>
                <a:lnTo>
                  <a:pt x="71881" y="382905"/>
                </a:lnTo>
                <a:lnTo>
                  <a:pt x="60832" y="319531"/>
                </a:lnTo>
                <a:lnTo>
                  <a:pt x="51562" y="255777"/>
                </a:lnTo>
                <a:lnTo>
                  <a:pt x="44322" y="192024"/>
                </a:lnTo>
                <a:lnTo>
                  <a:pt x="39115" y="128270"/>
                </a:lnTo>
                <a:lnTo>
                  <a:pt x="35940" y="64388"/>
                </a:lnTo>
                <a:lnTo>
                  <a:pt x="34925" y="0"/>
                </a:lnTo>
                <a:close/>
              </a:path>
              <a:path w="2933065" h="2828290">
                <a:moveTo>
                  <a:pt x="2889250" y="2735668"/>
                </a:moveTo>
                <a:lnTo>
                  <a:pt x="2863196" y="2750343"/>
                </a:lnTo>
                <a:lnTo>
                  <a:pt x="2888869" y="2765844"/>
                </a:lnTo>
                <a:lnTo>
                  <a:pt x="2889250" y="2735668"/>
                </a:lnTo>
                <a:close/>
              </a:path>
              <a:path w="2933065" h="2828290">
                <a:moveTo>
                  <a:pt x="2898107" y="2735668"/>
                </a:moveTo>
                <a:lnTo>
                  <a:pt x="2889250" y="2735668"/>
                </a:lnTo>
                <a:lnTo>
                  <a:pt x="2888869" y="2765844"/>
                </a:lnTo>
                <a:lnTo>
                  <a:pt x="2897668" y="2765844"/>
                </a:lnTo>
                <a:lnTo>
                  <a:pt x="2898107" y="2735668"/>
                </a:lnTo>
                <a:close/>
              </a:path>
              <a:path w="2933065" h="2828290">
                <a:moveTo>
                  <a:pt x="2832005" y="2731510"/>
                </a:moveTo>
                <a:lnTo>
                  <a:pt x="2863196" y="2750343"/>
                </a:lnTo>
                <a:lnTo>
                  <a:pt x="2889250" y="2735668"/>
                </a:lnTo>
                <a:lnTo>
                  <a:pt x="2898107" y="2735668"/>
                </a:lnTo>
                <a:lnTo>
                  <a:pt x="2898139" y="2733433"/>
                </a:lnTo>
                <a:lnTo>
                  <a:pt x="2864865" y="2732925"/>
                </a:lnTo>
                <a:lnTo>
                  <a:pt x="2832005" y="27315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2150491" y="5192129"/>
            <a:ext cx="4281170" cy="245745"/>
          </a:xfrm>
          <a:custGeom>
            <a:avLst/>
            <a:gdLst/>
            <a:ahLst/>
            <a:cxnLst/>
            <a:rect l="l" t="t" r="r" b="b"/>
            <a:pathLst>
              <a:path w="4281170" h="245745">
                <a:moveTo>
                  <a:pt x="4278699" y="28549"/>
                </a:moveTo>
                <a:lnTo>
                  <a:pt x="4242308" y="28549"/>
                </a:lnTo>
                <a:lnTo>
                  <a:pt x="4242943" y="47586"/>
                </a:lnTo>
                <a:lnTo>
                  <a:pt x="4206727" y="48854"/>
                </a:lnTo>
                <a:lnTo>
                  <a:pt x="4207990" y="54119"/>
                </a:lnTo>
                <a:lnTo>
                  <a:pt x="4216590" y="65936"/>
                </a:lnTo>
                <a:lnTo>
                  <a:pt x="4229000" y="73674"/>
                </a:lnTo>
                <a:lnTo>
                  <a:pt x="4243958" y="76149"/>
                </a:lnTo>
                <a:lnTo>
                  <a:pt x="4258641" y="72638"/>
                </a:lnTo>
                <a:lnTo>
                  <a:pt x="4270454" y="64055"/>
                </a:lnTo>
                <a:lnTo>
                  <a:pt x="4278195" y="51667"/>
                </a:lnTo>
                <a:lnTo>
                  <a:pt x="4280661" y="36741"/>
                </a:lnTo>
                <a:lnTo>
                  <a:pt x="4278699" y="28549"/>
                </a:lnTo>
                <a:close/>
              </a:path>
              <a:path w="4281170" h="245745">
                <a:moveTo>
                  <a:pt x="4206082" y="29817"/>
                </a:moveTo>
                <a:lnTo>
                  <a:pt x="4166107" y="31216"/>
                </a:lnTo>
                <a:lnTo>
                  <a:pt x="4166743" y="50253"/>
                </a:lnTo>
                <a:lnTo>
                  <a:pt x="4206727" y="48854"/>
                </a:lnTo>
                <a:lnTo>
                  <a:pt x="4204461" y="39408"/>
                </a:lnTo>
                <a:lnTo>
                  <a:pt x="4206082" y="29817"/>
                </a:lnTo>
                <a:close/>
              </a:path>
              <a:path w="4281170" h="245745">
                <a:moveTo>
                  <a:pt x="4242308" y="28549"/>
                </a:moveTo>
                <a:lnTo>
                  <a:pt x="4206082" y="29817"/>
                </a:lnTo>
                <a:lnTo>
                  <a:pt x="4204461" y="39408"/>
                </a:lnTo>
                <a:lnTo>
                  <a:pt x="4206727" y="48854"/>
                </a:lnTo>
                <a:lnTo>
                  <a:pt x="4242943" y="47586"/>
                </a:lnTo>
                <a:lnTo>
                  <a:pt x="4242308" y="28549"/>
                </a:lnTo>
                <a:close/>
              </a:path>
              <a:path w="4281170" h="245745">
                <a:moveTo>
                  <a:pt x="4241292" y="0"/>
                </a:moveTo>
                <a:lnTo>
                  <a:pt x="4226554" y="3510"/>
                </a:lnTo>
                <a:lnTo>
                  <a:pt x="4214733" y="12093"/>
                </a:lnTo>
                <a:lnTo>
                  <a:pt x="4206984" y="24481"/>
                </a:lnTo>
                <a:lnTo>
                  <a:pt x="4206082" y="29817"/>
                </a:lnTo>
                <a:lnTo>
                  <a:pt x="4242308" y="28549"/>
                </a:lnTo>
                <a:lnTo>
                  <a:pt x="4278699" y="28549"/>
                </a:lnTo>
                <a:lnTo>
                  <a:pt x="4277135" y="22024"/>
                </a:lnTo>
                <a:lnTo>
                  <a:pt x="4268549" y="10207"/>
                </a:lnTo>
                <a:lnTo>
                  <a:pt x="4256176" y="2472"/>
                </a:lnTo>
                <a:lnTo>
                  <a:pt x="4241292" y="0"/>
                </a:lnTo>
                <a:close/>
              </a:path>
              <a:path w="4281170" h="245745">
                <a:moveTo>
                  <a:pt x="4108957" y="33210"/>
                </a:moveTo>
                <a:lnTo>
                  <a:pt x="4032884" y="35864"/>
                </a:lnTo>
                <a:lnTo>
                  <a:pt x="4033520" y="54902"/>
                </a:lnTo>
                <a:lnTo>
                  <a:pt x="4109720" y="52247"/>
                </a:lnTo>
                <a:lnTo>
                  <a:pt x="4108957" y="33210"/>
                </a:lnTo>
                <a:close/>
              </a:path>
              <a:path w="4281170" h="245745">
                <a:moveTo>
                  <a:pt x="3975734" y="37858"/>
                </a:moveTo>
                <a:lnTo>
                  <a:pt x="3899534" y="40525"/>
                </a:lnTo>
                <a:lnTo>
                  <a:pt x="3900297" y="59562"/>
                </a:lnTo>
                <a:lnTo>
                  <a:pt x="3976370" y="56895"/>
                </a:lnTo>
                <a:lnTo>
                  <a:pt x="3975734" y="37858"/>
                </a:lnTo>
                <a:close/>
              </a:path>
              <a:path w="4281170" h="245745">
                <a:moveTo>
                  <a:pt x="3842511" y="42519"/>
                </a:moveTo>
                <a:lnTo>
                  <a:pt x="3766311" y="45173"/>
                </a:lnTo>
                <a:lnTo>
                  <a:pt x="3766947" y="64211"/>
                </a:lnTo>
                <a:lnTo>
                  <a:pt x="3843147" y="61556"/>
                </a:lnTo>
                <a:lnTo>
                  <a:pt x="3842511" y="42519"/>
                </a:lnTo>
                <a:close/>
              </a:path>
              <a:path w="4281170" h="245745">
                <a:moveTo>
                  <a:pt x="3709161" y="47167"/>
                </a:moveTo>
                <a:lnTo>
                  <a:pt x="3633088" y="49834"/>
                </a:lnTo>
                <a:lnTo>
                  <a:pt x="3633724" y="68872"/>
                </a:lnTo>
                <a:lnTo>
                  <a:pt x="3709797" y="66205"/>
                </a:lnTo>
                <a:lnTo>
                  <a:pt x="3709161" y="47167"/>
                </a:lnTo>
                <a:close/>
              </a:path>
              <a:path w="4281170" h="245745">
                <a:moveTo>
                  <a:pt x="3575938" y="51828"/>
                </a:moveTo>
                <a:lnTo>
                  <a:pt x="3499738" y="54482"/>
                </a:lnTo>
                <a:lnTo>
                  <a:pt x="3500374" y="73520"/>
                </a:lnTo>
                <a:lnTo>
                  <a:pt x="3576574" y="70865"/>
                </a:lnTo>
                <a:lnTo>
                  <a:pt x="3575938" y="51828"/>
                </a:lnTo>
                <a:close/>
              </a:path>
              <a:path w="4281170" h="245745">
                <a:moveTo>
                  <a:pt x="3442716" y="56476"/>
                </a:moveTo>
                <a:lnTo>
                  <a:pt x="3366516" y="59143"/>
                </a:lnTo>
                <a:lnTo>
                  <a:pt x="3367151" y="78181"/>
                </a:lnTo>
                <a:lnTo>
                  <a:pt x="3443351" y="75514"/>
                </a:lnTo>
                <a:lnTo>
                  <a:pt x="3442716" y="56476"/>
                </a:lnTo>
                <a:close/>
              </a:path>
              <a:path w="4281170" h="245745">
                <a:moveTo>
                  <a:pt x="3309366" y="61137"/>
                </a:moveTo>
                <a:lnTo>
                  <a:pt x="3233293" y="63792"/>
                </a:lnTo>
                <a:lnTo>
                  <a:pt x="3233928" y="82829"/>
                </a:lnTo>
                <a:lnTo>
                  <a:pt x="3310001" y="80175"/>
                </a:lnTo>
                <a:lnTo>
                  <a:pt x="3309366" y="61137"/>
                </a:lnTo>
                <a:close/>
              </a:path>
              <a:path w="4281170" h="245745">
                <a:moveTo>
                  <a:pt x="3176143" y="65785"/>
                </a:moveTo>
                <a:lnTo>
                  <a:pt x="3099943" y="68452"/>
                </a:lnTo>
                <a:lnTo>
                  <a:pt x="3100578" y="87490"/>
                </a:lnTo>
                <a:lnTo>
                  <a:pt x="3176778" y="84823"/>
                </a:lnTo>
                <a:lnTo>
                  <a:pt x="3176143" y="65785"/>
                </a:lnTo>
                <a:close/>
              </a:path>
              <a:path w="4281170" h="245745">
                <a:moveTo>
                  <a:pt x="3042793" y="70446"/>
                </a:moveTo>
                <a:lnTo>
                  <a:pt x="2966720" y="73101"/>
                </a:lnTo>
                <a:lnTo>
                  <a:pt x="2967355" y="92138"/>
                </a:lnTo>
                <a:lnTo>
                  <a:pt x="3043555" y="89484"/>
                </a:lnTo>
                <a:lnTo>
                  <a:pt x="3042793" y="70446"/>
                </a:lnTo>
                <a:close/>
              </a:path>
              <a:path w="4281170" h="245745">
                <a:moveTo>
                  <a:pt x="2909570" y="75095"/>
                </a:moveTo>
                <a:lnTo>
                  <a:pt x="2833370" y="77762"/>
                </a:lnTo>
                <a:lnTo>
                  <a:pt x="2834132" y="96799"/>
                </a:lnTo>
                <a:lnTo>
                  <a:pt x="2910205" y="94132"/>
                </a:lnTo>
                <a:lnTo>
                  <a:pt x="2909570" y="75095"/>
                </a:lnTo>
                <a:close/>
              </a:path>
              <a:path w="4281170" h="245745">
                <a:moveTo>
                  <a:pt x="2776347" y="79755"/>
                </a:moveTo>
                <a:lnTo>
                  <a:pt x="2700147" y="82410"/>
                </a:lnTo>
                <a:lnTo>
                  <a:pt x="2700782" y="101447"/>
                </a:lnTo>
                <a:lnTo>
                  <a:pt x="2776982" y="98793"/>
                </a:lnTo>
                <a:lnTo>
                  <a:pt x="2776347" y="79755"/>
                </a:lnTo>
                <a:close/>
              </a:path>
              <a:path w="4281170" h="245745">
                <a:moveTo>
                  <a:pt x="2642997" y="84404"/>
                </a:moveTo>
                <a:lnTo>
                  <a:pt x="2566923" y="87071"/>
                </a:lnTo>
                <a:lnTo>
                  <a:pt x="2567559" y="106108"/>
                </a:lnTo>
                <a:lnTo>
                  <a:pt x="2643759" y="103441"/>
                </a:lnTo>
                <a:lnTo>
                  <a:pt x="2642997" y="84404"/>
                </a:lnTo>
                <a:close/>
              </a:path>
              <a:path w="4281170" h="245745">
                <a:moveTo>
                  <a:pt x="2509773" y="89065"/>
                </a:moveTo>
                <a:lnTo>
                  <a:pt x="2433573" y="91719"/>
                </a:lnTo>
                <a:lnTo>
                  <a:pt x="2434335" y="110756"/>
                </a:lnTo>
                <a:lnTo>
                  <a:pt x="2510409" y="108102"/>
                </a:lnTo>
                <a:lnTo>
                  <a:pt x="2509773" y="89065"/>
                </a:lnTo>
                <a:close/>
              </a:path>
              <a:path w="4281170" h="245745">
                <a:moveTo>
                  <a:pt x="2376550" y="93713"/>
                </a:moveTo>
                <a:lnTo>
                  <a:pt x="2300350" y="96380"/>
                </a:lnTo>
                <a:lnTo>
                  <a:pt x="2300985" y="115417"/>
                </a:lnTo>
                <a:lnTo>
                  <a:pt x="2377185" y="112750"/>
                </a:lnTo>
                <a:lnTo>
                  <a:pt x="2376550" y="93713"/>
                </a:lnTo>
                <a:close/>
              </a:path>
              <a:path w="4281170" h="245745">
                <a:moveTo>
                  <a:pt x="2243200" y="98374"/>
                </a:moveTo>
                <a:lnTo>
                  <a:pt x="2167128" y="101028"/>
                </a:lnTo>
                <a:lnTo>
                  <a:pt x="2167762" y="120065"/>
                </a:lnTo>
                <a:lnTo>
                  <a:pt x="2243962" y="117411"/>
                </a:lnTo>
                <a:lnTo>
                  <a:pt x="2243200" y="98374"/>
                </a:lnTo>
                <a:close/>
              </a:path>
              <a:path w="4281170" h="245745">
                <a:moveTo>
                  <a:pt x="2109978" y="103022"/>
                </a:moveTo>
                <a:lnTo>
                  <a:pt x="2033778" y="105689"/>
                </a:lnTo>
                <a:lnTo>
                  <a:pt x="2034539" y="124726"/>
                </a:lnTo>
                <a:lnTo>
                  <a:pt x="2110612" y="122059"/>
                </a:lnTo>
                <a:lnTo>
                  <a:pt x="2109978" y="103022"/>
                </a:lnTo>
                <a:close/>
              </a:path>
              <a:path w="4281170" h="245745">
                <a:moveTo>
                  <a:pt x="1976755" y="107683"/>
                </a:moveTo>
                <a:lnTo>
                  <a:pt x="1900555" y="110337"/>
                </a:lnTo>
                <a:lnTo>
                  <a:pt x="1901189" y="129374"/>
                </a:lnTo>
                <a:lnTo>
                  <a:pt x="1977389" y="126720"/>
                </a:lnTo>
                <a:lnTo>
                  <a:pt x="1976755" y="107683"/>
                </a:lnTo>
                <a:close/>
              </a:path>
              <a:path w="4281170" h="245745">
                <a:moveTo>
                  <a:pt x="1843405" y="112331"/>
                </a:moveTo>
                <a:lnTo>
                  <a:pt x="1767332" y="114998"/>
                </a:lnTo>
                <a:lnTo>
                  <a:pt x="1767967" y="134035"/>
                </a:lnTo>
                <a:lnTo>
                  <a:pt x="1844039" y="131368"/>
                </a:lnTo>
                <a:lnTo>
                  <a:pt x="1843405" y="112331"/>
                </a:lnTo>
                <a:close/>
              </a:path>
              <a:path w="4281170" h="245745">
                <a:moveTo>
                  <a:pt x="1710182" y="116992"/>
                </a:moveTo>
                <a:lnTo>
                  <a:pt x="1633982" y="119646"/>
                </a:lnTo>
                <a:lnTo>
                  <a:pt x="1634617" y="138683"/>
                </a:lnTo>
                <a:lnTo>
                  <a:pt x="1710817" y="136029"/>
                </a:lnTo>
                <a:lnTo>
                  <a:pt x="1710182" y="116992"/>
                </a:lnTo>
                <a:close/>
              </a:path>
              <a:path w="4281170" h="245745">
                <a:moveTo>
                  <a:pt x="1576832" y="121640"/>
                </a:moveTo>
                <a:lnTo>
                  <a:pt x="1500758" y="124307"/>
                </a:lnTo>
                <a:lnTo>
                  <a:pt x="1501394" y="143344"/>
                </a:lnTo>
                <a:lnTo>
                  <a:pt x="1577594" y="140677"/>
                </a:lnTo>
                <a:lnTo>
                  <a:pt x="1576832" y="121640"/>
                </a:lnTo>
                <a:close/>
              </a:path>
              <a:path w="4281170" h="245745">
                <a:moveTo>
                  <a:pt x="1443608" y="126301"/>
                </a:moveTo>
                <a:lnTo>
                  <a:pt x="1367408" y="128955"/>
                </a:lnTo>
                <a:lnTo>
                  <a:pt x="1368170" y="147993"/>
                </a:lnTo>
                <a:lnTo>
                  <a:pt x="1444244" y="145338"/>
                </a:lnTo>
                <a:lnTo>
                  <a:pt x="1443608" y="126301"/>
                </a:lnTo>
                <a:close/>
              </a:path>
              <a:path w="4281170" h="245745">
                <a:moveTo>
                  <a:pt x="1310385" y="130949"/>
                </a:moveTo>
                <a:lnTo>
                  <a:pt x="1234185" y="133616"/>
                </a:lnTo>
                <a:lnTo>
                  <a:pt x="1234820" y="152653"/>
                </a:lnTo>
                <a:lnTo>
                  <a:pt x="1311020" y="149986"/>
                </a:lnTo>
                <a:lnTo>
                  <a:pt x="1310385" y="130949"/>
                </a:lnTo>
                <a:close/>
              </a:path>
              <a:path w="4281170" h="245745">
                <a:moveTo>
                  <a:pt x="1177035" y="135610"/>
                </a:moveTo>
                <a:lnTo>
                  <a:pt x="1100962" y="138264"/>
                </a:lnTo>
                <a:lnTo>
                  <a:pt x="1101597" y="157302"/>
                </a:lnTo>
                <a:lnTo>
                  <a:pt x="1177797" y="154647"/>
                </a:lnTo>
                <a:lnTo>
                  <a:pt x="1177035" y="135610"/>
                </a:lnTo>
                <a:close/>
              </a:path>
              <a:path w="4281170" h="245745">
                <a:moveTo>
                  <a:pt x="1043813" y="140258"/>
                </a:moveTo>
                <a:lnTo>
                  <a:pt x="967613" y="142925"/>
                </a:lnTo>
                <a:lnTo>
                  <a:pt x="968375" y="161963"/>
                </a:lnTo>
                <a:lnTo>
                  <a:pt x="1044447" y="159296"/>
                </a:lnTo>
                <a:lnTo>
                  <a:pt x="1043813" y="140258"/>
                </a:lnTo>
                <a:close/>
              </a:path>
              <a:path w="4281170" h="245745">
                <a:moveTo>
                  <a:pt x="910589" y="144919"/>
                </a:moveTo>
                <a:lnTo>
                  <a:pt x="834389" y="147573"/>
                </a:lnTo>
                <a:lnTo>
                  <a:pt x="835025" y="166611"/>
                </a:lnTo>
                <a:lnTo>
                  <a:pt x="911225" y="163956"/>
                </a:lnTo>
                <a:lnTo>
                  <a:pt x="910589" y="144919"/>
                </a:lnTo>
                <a:close/>
              </a:path>
              <a:path w="4281170" h="245745">
                <a:moveTo>
                  <a:pt x="777239" y="149567"/>
                </a:moveTo>
                <a:lnTo>
                  <a:pt x="701166" y="152234"/>
                </a:lnTo>
                <a:lnTo>
                  <a:pt x="701801" y="171272"/>
                </a:lnTo>
                <a:lnTo>
                  <a:pt x="778001" y="168605"/>
                </a:lnTo>
                <a:lnTo>
                  <a:pt x="777239" y="149567"/>
                </a:lnTo>
                <a:close/>
              </a:path>
              <a:path w="4281170" h="245745">
                <a:moveTo>
                  <a:pt x="644016" y="154228"/>
                </a:moveTo>
                <a:lnTo>
                  <a:pt x="567816" y="156883"/>
                </a:lnTo>
                <a:lnTo>
                  <a:pt x="568578" y="175920"/>
                </a:lnTo>
                <a:lnTo>
                  <a:pt x="644651" y="173266"/>
                </a:lnTo>
                <a:lnTo>
                  <a:pt x="644016" y="154228"/>
                </a:lnTo>
                <a:close/>
              </a:path>
              <a:path w="4281170" h="245745">
                <a:moveTo>
                  <a:pt x="510794" y="158876"/>
                </a:moveTo>
                <a:lnTo>
                  <a:pt x="434594" y="161543"/>
                </a:lnTo>
                <a:lnTo>
                  <a:pt x="435228" y="180581"/>
                </a:lnTo>
                <a:lnTo>
                  <a:pt x="511428" y="177914"/>
                </a:lnTo>
                <a:lnTo>
                  <a:pt x="510794" y="158876"/>
                </a:lnTo>
                <a:close/>
              </a:path>
              <a:path w="4281170" h="245745">
                <a:moveTo>
                  <a:pt x="377444" y="163537"/>
                </a:moveTo>
                <a:lnTo>
                  <a:pt x="301370" y="166192"/>
                </a:lnTo>
                <a:lnTo>
                  <a:pt x="302006" y="185229"/>
                </a:lnTo>
                <a:lnTo>
                  <a:pt x="378078" y="182575"/>
                </a:lnTo>
                <a:lnTo>
                  <a:pt x="377444" y="163537"/>
                </a:lnTo>
                <a:close/>
              </a:path>
              <a:path w="4281170" h="245745">
                <a:moveTo>
                  <a:pt x="244220" y="168186"/>
                </a:moveTo>
                <a:lnTo>
                  <a:pt x="168020" y="170853"/>
                </a:lnTo>
                <a:lnTo>
                  <a:pt x="168656" y="189890"/>
                </a:lnTo>
                <a:lnTo>
                  <a:pt x="244856" y="187223"/>
                </a:lnTo>
                <a:lnTo>
                  <a:pt x="244220" y="168186"/>
                </a:lnTo>
                <a:close/>
              </a:path>
              <a:path w="4281170" h="245745">
                <a:moveTo>
                  <a:pt x="124713" y="118351"/>
                </a:moveTo>
                <a:lnTo>
                  <a:pt x="0" y="186245"/>
                </a:lnTo>
                <a:lnTo>
                  <a:pt x="129031" y="245275"/>
                </a:lnTo>
                <a:lnTo>
                  <a:pt x="124713" y="11835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4742816" y="3831997"/>
            <a:ext cx="2085339" cy="824865"/>
          </a:xfrm>
          <a:custGeom>
            <a:avLst/>
            <a:gdLst/>
            <a:ahLst/>
            <a:cxnLst/>
            <a:rect l="l" t="t" r="r" b="b"/>
            <a:pathLst>
              <a:path w="2085340" h="824864">
                <a:moveTo>
                  <a:pt x="0" y="824839"/>
                </a:moveTo>
                <a:lnTo>
                  <a:pt x="2085213" y="824839"/>
                </a:lnTo>
                <a:lnTo>
                  <a:pt x="2085213" y="0"/>
                </a:lnTo>
                <a:lnTo>
                  <a:pt x="0" y="0"/>
                </a:lnTo>
                <a:lnTo>
                  <a:pt x="0" y="824839"/>
                </a:lnTo>
                <a:close/>
              </a:path>
            </a:pathLst>
          </a:custGeom>
          <a:solidFill>
            <a:srgbClr val="FF8F8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742816" y="3831997"/>
            <a:ext cx="2085339" cy="824865"/>
          </a:xfrm>
          <a:custGeom>
            <a:avLst/>
            <a:gdLst/>
            <a:ahLst/>
            <a:cxnLst/>
            <a:rect l="l" t="t" r="r" b="b"/>
            <a:pathLst>
              <a:path w="2085340" h="824864">
                <a:moveTo>
                  <a:pt x="0" y="824839"/>
                </a:moveTo>
                <a:lnTo>
                  <a:pt x="2085213" y="824839"/>
                </a:lnTo>
                <a:lnTo>
                  <a:pt x="2085213" y="0"/>
                </a:lnTo>
                <a:lnTo>
                  <a:pt x="0" y="0"/>
                </a:lnTo>
                <a:lnTo>
                  <a:pt x="0" y="824839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747577" y="3792855"/>
            <a:ext cx="1783714" cy="81470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495934" marR="65405" indent="-129539" fontAlgn="auto">
              <a:lnSpc>
                <a:spcPts val="2860"/>
              </a:lnSpc>
              <a:spcBef>
                <a:spcPts val="605"/>
              </a:spcBef>
              <a:spcAft>
                <a:spcPts val="0"/>
              </a:spcAft>
            </a:pPr>
            <a:r>
              <a:rPr sz="2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v</a:t>
            </a:r>
            <a:r>
              <a:rPr sz="2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ant</a:t>
            </a:r>
            <a:r>
              <a:rPr sz="2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</a:t>
            </a:r>
            <a:r>
              <a:rPr sz="2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ge  point?</a:t>
            </a:r>
            <a:endParaRPr sz="2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2957958" y="1036194"/>
            <a:ext cx="3096895" cy="2319655"/>
          </a:xfrm>
          <a:custGeom>
            <a:avLst/>
            <a:gdLst/>
            <a:ahLst/>
            <a:cxnLst/>
            <a:rect l="l" t="t" r="r" b="b"/>
            <a:pathLst>
              <a:path w="3096895" h="2319655">
                <a:moveTo>
                  <a:pt x="0" y="1159764"/>
                </a:moveTo>
                <a:lnTo>
                  <a:pt x="1548383" y="0"/>
                </a:lnTo>
                <a:lnTo>
                  <a:pt x="3096768" y="1159764"/>
                </a:lnTo>
                <a:lnTo>
                  <a:pt x="1548383" y="2319528"/>
                </a:lnTo>
                <a:lnTo>
                  <a:pt x="0" y="1159764"/>
                </a:lnTo>
                <a:close/>
              </a:path>
            </a:pathLst>
          </a:custGeom>
          <a:ln w="920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0" name="object 50"/>
          <p:cNvSpPr txBox="1">
            <a:spLocks noGrp="1"/>
          </p:cNvSpPr>
          <p:nvPr>
            <p:ph type="title"/>
          </p:nvPr>
        </p:nvSpPr>
        <p:spPr>
          <a:xfrm>
            <a:off x="-22" y="857251"/>
            <a:ext cx="9144045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1440">
              <a:spcBef>
                <a:spcPts val="105"/>
              </a:spcBef>
            </a:pPr>
            <a:r>
              <a:rPr spc="-5" dirty="0"/>
              <a:t>Attack</a:t>
            </a:r>
            <a:r>
              <a:rPr spc="-10" dirty="0"/>
              <a:t> </a:t>
            </a:r>
            <a:r>
              <a:rPr spc="-5" dirty="0"/>
              <a:t>details</a:t>
            </a:r>
          </a:p>
        </p:txBody>
      </p:sp>
      <p:sp>
        <p:nvSpPr>
          <p:cNvPr id="51" name="object 51"/>
          <p:cNvSpPr/>
          <p:nvPr/>
        </p:nvSpPr>
        <p:spPr>
          <a:xfrm>
            <a:off x="121920" y="2670811"/>
            <a:ext cx="1708404" cy="100279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80784" y="2708719"/>
            <a:ext cx="1591310" cy="887094"/>
          </a:xfrm>
          <a:custGeom>
            <a:avLst/>
            <a:gdLst/>
            <a:ahLst/>
            <a:cxnLst/>
            <a:rect l="l" t="t" r="r" b="b"/>
            <a:pathLst>
              <a:path w="1591310" h="887094">
                <a:moveTo>
                  <a:pt x="0" y="887031"/>
                </a:moveTo>
                <a:lnTo>
                  <a:pt x="1590929" y="887031"/>
                </a:lnTo>
                <a:lnTo>
                  <a:pt x="1590929" y="0"/>
                </a:lnTo>
                <a:lnTo>
                  <a:pt x="0" y="0"/>
                </a:lnTo>
                <a:lnTo>
                  <a:pt x="0" y="887031"/>
                </a:lnTo>
                <a:close/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289559" y="2785111"/>
            <a:ext cx="1711452" cy="100431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347676" y="2823527"/>
            <a:ext cx="1595755" cy="887094"/>
          </a:xfrm>
          <a:custGeom>
            <a:avLst/>
            <a:gdLst/>
            <a:ahLst/>
            <a:cxnLst/>
            <a:rect l="l" t="t" r="r" b="b"/>
            <a:pathLst>
              <a:path w="1595755" h="887094">
                <a:moveTo>
                  <a:pt x="0" y="887031"/>
                </a:moveTo>
                <a:lnTo>
                  <a:pt x="1595246" y="887031"/>
                </a:lnTo>
                <a:lnTo>
                  <a:pt x="1595246" y="0"/>
                </a:lnTo>
                <a:lnTo>
                  <a:pt x="0" y="0"/>
                </a:lnTo>
                <a:lnTo>
                  <a:pt x="0" y="887031"/>
                </a:lnTo>
                <a:close/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455676" y="2861311"/>
            <a:ext cx="1726692" cy="100279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23673" y="3018282"/>
            <a:ext cx="1874519" cy="72542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514565" y="2899219"/>
            <a:ext cx="1609090" cy="887094"/>
          </a:xfrm>
          <a:custGeom>
            <a:avLst/>
            <a:gdLst/>
            <a:ahLst/>
            <a:cxnLst/>
            <a:rect l="l" t="t" r="r" b="b"/>
            <a:pathLst>
              <a:path w="1609089" h="887094">
                <a:moveTo>
                  <a:pt x="0" y="887031"/>
                </a:moveTo>
                <a:lnTo>
                  <a:pt x="1608963" y="887031"/>
                </a:lnTo>
                <a:lnTo>
                  <a:pt x="1608963" y="0"/>
                </a:lnTo>
                <a:lnTo>
                  <a:pt x="0" y="0"/>
                </a:lnTo>
                <a:lnTo>
                  <a:pt x="0" y="887031"/>
                </a:lnTo>
                <a:close/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514565" y="2899220"/>
            <a:ext cx="1257300" cy="597599"/>
          </a:xfrm>
          <a:prstGeom prst="rect">
            <a:avLst/>
          </a:prstGeom>
          <a:ln w="31750">
            <a:solidFill>
              <a:srgbClr val="000000"/>
            </a:solidFill>
          </a:ln>
        </p:spPr>
        <p:txBody>
          <a:bodyPr vert="horz" wrap="square" lIns="0" tIns="226060" rIns="0" bIns="0" rtlCol="0">
            <a:spAutoFit/>
          </a:bodyPr>
          <a:lstStyle/>
          <a:p>
            <a:pPr marL="133985" fontAlgn="auto">
              <a:spcBef>
                <a:spcPts val="1780"/>
              </a:spcBef>
              <a:spcAft>
                <a:spcPts val="0"/>
              </a:spcAft>
            </a:pPr>
            <a:r>
              <a:rPr sz="24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metada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60" name="object 6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dirty="0">
                <a:ea typeface="+mn-ea"/>
              </a:rPr>
              <a:pPr marL="25400" fontAlgn="auto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</a:pPr>
              <a:t>92</a:t>
            </a:fld>
            <a:endParaRPr dirty="0">
              <a:ea typeface="+mn-ea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704342" y="3112593"/>
            <a:ext cx="419734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24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ta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935021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489071" y="3378326"/>
            <a:ext cx="1601470" cy="8890"/>
          </a:xfrm>
          <a:custGeom>
            <a:avLst/>
            <a:gdLst/>
            <a:ahLst/>
            <a:cxnLst/>
            <a:rect l="l" t="t" r="r" b="b"/>
            <a:pathLst>
              <a:path w="1601470" h="8889">
                <a:moveTo>
                  <a:pt x="0" y="0"/>
                </a:moveTo>
                <a:lnTo>
                  <a:pt x="1601342" y="8381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87168" y="2820644"/>
            <a:ext cx="1098981" cy="9419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90414" y="1950720"/>
            <a:ext cx="3512820" cy="184429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04441" y="2656967"/>
            <a:ext cx="4484370" cy="735330"/>
          </a:xfrm>
          <a:custGeom>
            <a:avLst/>
            <a:gdLst/>
            <a:ahLst/>
            <a:cxnLst/>
            <a:rect l="l" t="t" r="r" b="b"/>
            <a:pathLst>
              <a:path w="4484370" h="735330">
                <a:moveTo>
                  <a:pt x="8636" y="0"/>
                </a:moveTo>
                <a:lnTo>
                  <a:pt x="0" y="17018"/>
                </a:lnTo>
                <a:lnTo>
                  <a:pt x="67691" y="51816"/>
                </a:lnTo>
                <a:lnTo>
                  <a:pt x="76454" y="34925"/>
                </a:lnTo>
                <a:lnTo>
                  <a:pt x="67310" y="30099"/>
                </a:lnTo>
                <a:lnTo>
                  <a:pt x="8636" y="0"/>
                </a:lnTo>
                <a:close/>
              </a:path>
              <a:path w="4484370" h="735330">
                <a:moveTo>
                  <a:pt x="127253" y="61213"/>
                </a:moveTo>
                <a:lnTo>
                  <a:pt x="118491" y="78105"/>
                </a:lnTo>
                <a:lnTo>
                  <a:pt x="186182" y="113157"/>
                </a:lnTo>
                <a:lnTo>
                  <a:pt x="194818" y="96266"/>
                </a:lnTo>
                <a:lnTo>
                  <a:pt x="132080" y="63627"/>
                </a:lnTo>
                <a:lnTo>
                  <a:pt x="127253" y="61213"/>
                </a:lnTo>
                <a:close/>
              </a:path>
              <a:path w="4484370" h="735330">
                <a:moveTo>
                  <a:pt x="245618" y="122301"/>
                </a:moveTo>
                <a:lnTo>
                  <a:pt x="236982" y="139319"/>
                </a:lnTo>
                <a:lnTo>
                  <a:pt x="304800" y="173990"/>
                </a:lnTo>
                <a:lnTo>
                  <a:pt x="313435" y="156972"/>
                </a:lnTo>
                <a:lnTo>
                  <a:pt x="245618" y="122301"/>
                </a:lnTo>
                <a:close/>
              </a:path>
              <a:path w="4484370" h="735330">
                <a:moveTo>
                  <a:pt x="364490" y="182753"/>
                </a:moveTo>
                <a:lnTo>
                  <a:pt x="355853" y="199771"/>
                </a:lnTo>
                <a:lnTo>
                  <a:pt x="390397" y="217170"/>
                </a:lnTo>
                <a:lnTo>
                  <a:pt x="424180" y="233807"/>
                </a:lnTo>
                <a:lnTo>
                  <a:pt x="432562" y="216789"/>
                </a:lnTo>
                <a:lnTo>
                  <a:pt x="398907" y="200152"/>
                </a:lnTo>
                <a:lnTo>
                  <a:pt x="364490" y="182753"/>
                </a:lnTo>
                <a:close/>
              </a:path>
              <a:path w="4484370" h="735330">
                <a:moveTo>
                  <a:pt x="483870" y="241935"/>
                </a:moveTo>
                <a:lnTo>
                  <a:pt x="475488" y="259080"/>
                </a:lnTo>
                <a:lnTo>
                  <a:pt x="476377" y="259461"/>
                </a:lnTo>
                <a:lnTo>
                  <a:pt x="544195" y="292100"/>
                </a:lnTo>
                <a:lnTo>
                  <a:pt x="552450" y="274955"/>
                </a:lnTo>
                <a:lnTo>
                  <a:pt x="484759" y="242316"/>
                </a:lnTo>
                <a:lnTo>
                  <a:pt x="483870" y="241935"/>
                </a:lnTo>
                <a:close/>
              </a:path>
              <a:path w="4484370" h="735330">
                <a:moveTo>
                  <a:pt x="604012" y="299339"/>
                </a:moveTo>
                <a:lnTo>
                  <a:pt x="595884" y="316611"/>
                </a:lnTo>
                <a:lnTo>
                  <a:pt x="665099" y="348742"/>
                </a:lnTo>
                <a:lnTo>
                  <a:pt x="672972" y="331470"/>
                </a:lnTo>
                <a:lnTo>
                  <a:pt x="619760" y="306832"/>
                </a:lnTo>
                <a:lnTo>
                  <a:pt x="604012" y="299339"/>
                </a:lnTo>
                <a:close/>
              </a:path>
              <a:path w="4484370" h="735330">
                <a:moveTo>
                  <a:pt x="725043" y="354838"/>
                </a:moveTo>
                <a:lnTo>
                  <a:pt x="717296" y="372237"/>
                </a:lnTo>
                <a:lnTo>
                  <a:pt x="787146" y="402971"/>
                </a:lnTo>
                <a:lnTo>
                  <a:pt x="794766" y="385572"/>
                </a:lnTo>
                <a:lnTo>
                  <a:pt x="725043" y="354838"/>
                </a:lnTo>
                <a:close/>
              </a:path>
              <a:path w="4484370" h="735330">
                <a:moveTo>
                  <a:pt x="847216" y="407797"/>
                </a:moveTo>
                <a:lnTo>
                  <a:pt x="839851" y="425323"/>
                </a:lnTo>
                <a:lnTo>
                  <a:pt x="898779" y="450088"/>
                </a:lnTo>
                <a:lnTo>
                  <a:pt x="910335" y="454787"/>
                </a:lnTo>
                <a:lnTo>
                  <a:pt x="917447" y="437007"/>
                </a:lnTo>
                <a:lnTo>
                  <a:pt x="906145" y="432562"/>
                </a:lnTo>
                <a:lnTo>
                  <a:pt x="847216" y="407797"/>
                </a:lnTo>
                <a:close/>
              </a:path>
              <a:path w="4484370" h="735330">
                <a:moveTo>
                  <a:pt x="970534" y="458089"/>
                </a:moveTo>
                <a:lnTo>
                  <a:pt x="963422" y="475869"/>
                </a:lnTo>
                <a:lnTo>
                  <a:pt x="997585" y="489458"/>
                </a:lnTo>
                <a:lnTo>
                  <a:pt x="1034669" y="503428"/>
                </a:lnTo>
                <a:lnTo>
                  <a:pt x="1041400" y="485648"/>
                </a:lnTo>
                <a:lnTo>
                  <a:pt x="1004570" y="471678"/>
                </a:lnTo>
                <a:lnTo>
                  <a:pt x="970534" y="458089"/>
                </a:lnTo>
                <a:close/>
              </a:path>
              <a:path w="4484370" h="735330">
                <a:moveTo>
                  <a:pt x="1094867" y="505333"/>
                </a:moveTo>
                <a:lnTo>
                  <a:pt x="1088390" y="523240"/>
                </a:lnTo>
                <a:lnTo>
                  <a:pt x="1147318" y="544068"/>
                </a:lnTo>
                <a:lnTo>
                  <a:pt x="1160526" y="548513"/>
                </a:lnTo>
                <a:lnTo>
                  <a:pt x="1166622" y="530479"/>
                </a:lnTo>
                <a:lnTo>
                  <a:pt x="1103757" y="508635"/>
                </a:lnTo>
                <a:lnTo>
                  <a:pt x="1094867" y="505333"/>
                </a:lnTo>
                <a:close/>
              </a:path>
              <a:path w="4484370" h="735330">
                <a:moveTo>
                  <a:pt x="1220724" y="548259"/>
                </a:moveTo>
                <a:lnTo>
                  <a:pt x="1214882" y="566420"/>
                </a:lnTo>
                <a:lnTo>
                  <a:pt x="1247267" y="576834"/>
                </a:lnTo>
                <a:lnTo>
                  <a:pt x="1287907" y="589026"/>
                </a:lnTo>
                <a:lnTo>
                  <a:pt x="1293368" y="570865"/>
                </a:lnTo>
                <a:lnTo>
                  <a:pt x="1253109" y="558673"/>
                </a:lnTo>
                <a:lnTo>
                  <a:pt x="1220724" y="548259"/>
                </a:lnTo>
                <a:close/>
              </a:path>
              <a:path w="4484370" h="735330">
                <a:moveTo>
                  <a:pt x="1348105" y="586613"/>
                </a:moveTo>
                <a:lnTo>
                  <a:pt x="1342898" y="605028"/>
                </a:lnTo>
                <a:lnTo>
                  <a:pt x="1346962" y="606171"/>
                </a:lnTo>
                <a:lnTo>
                  <a:pt x="1396365" y="619252"/>
                </a:lnTo>
                <a:lnTo>
                  <a:pt x="1417447" y="623824"/>
                </a:lnTo>
                <a:lnTo>
                  <a:pt x="1421384" y="605155"/>
                </a:lnTo>
                <a:lnTo>
                  <a:pt x="1401318" y="600964"/>
                </a:lnTo>
                <a:lnTo>
                  <a:pt x="1352169" y="587756"/>
                </a:lnTo>
                <a:lnTo>
                  <a:pt x="1348105" y="586613"/>
                </a:lnTo>
                <a:close/>
              </a:path>
              <a:path w="4484370" h="735330">
                <a:moveTo>
                  <a:pt x="1477137" y="616331"/>
                </a:moveTo>
                <a:lnTo>
                  <a:pt x="1473581" y="635127"/>
                </a:lnTo>
                <a:lnTo>
                  <a:pt x="1487678" y="637794"/>
                </a:lnTo>
                <a:lnTo>
                  <a:pt x="1536446" y="646303"/>
                </a:lnTo>
                <a:lnTo>
                  <a:pt x="1549019" y="648208"/>
                </a:lnTo>
                <a:lnTo>
                  <a:pt x="1551940" y="629412"/>
                </a:lnTo>
                <a:lnTo>
                  <a:pt x="1539621" y="627507"/>
                </a:lnTo>
                <a:lnTo>
                  <a:pt x="1491234" y="618998"/>
                </a:lnTo>
                <a:lnTo>
                  <a:pt x="1477137" y="616331"/>
                </a:lnTo>
                <a:close/>
              </a:path>
              <a:path w="4484370" h="735330">
                <a:moveTo>
                  <a:pt x="1608328" y="638175"/>
                </a:moveTo>
                <a:lnTo>
                  <a:pt x="1605534" y="656971"/>
                </a:lnTo>
                <a:lnTo>
                  <a:pt x="1639697" y="661924"/>
                </a:lnTo>
                <a:lnTo>
                  <a:pt x="1681226" y="667512"/>
                </a:lnTo>
                <a:lnTo>
                  <a:pt x="1683639" y="648589"/>
                </a:lnTo>
                <a:lnTo>
                  <a:pt x="1642490" y="643128"/>
                </a:lnTo>
                <a:lnTo>
                  <a:pt x="1608328" y="638175"/>
                </a:lnTo>
                <a:close/>
              </a:path>
              <a:path w="4484370" h="735330">
                <a:moveTo>
                  <a:pt x="1740281" y="655574"/>
                </a:moveTo>
                <a:lnTo>
                  <a:pt x="1737995" y="674497"/>
                </a:lnTo>
                <a:lnTo>
                  <a:pt x="1807464" y="682244"/>
                </a:lnTo>
                <a:lnTo>
                  <a:pt x="1813941" y="682879"/>
                </a:lnTo>
                <a:lnTo>
                  <a:pt x="1815846" y="663956"/>
                </a:lnTo>
                <a:lnTo>
                  <a:pt x="1752219" y="657098"/>
                </a:lnTo>
                <a:lnTo>
                  <a:pt x="1740281" y="655574"/>
                </a:lnTo>
                <a:close/>
              </a:path>
              <a:path w="4484370" h="735330">
                <a:moveTo>
                  <a:pt x="1872742" y="669417"/>
                </a:moveTo>
                <a:lnTo>
                  <a:pt x="1870837" y="688340"/>
                </a:lnTo>
                <a:lnTo>
                  <a:pt x="1926082" y="693674"/>
                </a:lnTo>
                <a:lnTo>
                  <a:pt x="1946910" y="695452"/>
                </a:lnTo>
                <a:lnTo>
                  <a:pt x="1948434" y="676402"/>
                </a:lnTo>
                <a:lnTo>
                  <a:pt x="1927860" y="674751"/>
                </a:lnTo>
                <a:lnTo>
                  <a:pt x="1872742" y="669417"/>
                </a:lnTo>
                <a:close/>
              </a:path>
              <a:path w="4484370" h="735330">
                <a:moveTo>
                  <a:pt x="2005330" y="681101"/>
                </a:moveTo>
                <a:lnTo>
                  <a:pt x="2003806" y="700024"/>
                </a:lnTo>
                <a:lnTo>
                  <a:pt x="2048891" y="703707"/>
                </a:lnTo>
                <a:lnTo>
                  <a:pt x="2080006" y="705739"/>
                </a:lnTo>
                <a:lnTo>
                  <a:pt x="2081276" y="686816"/>
                </a:lnTo>
                <a:lnTo>
                  <a:pt x="2005330" y="681101"/>
                </a:lnTo>
                <a:close/>
              </a:path>
              <a:path w="4484370" h="735330">
                <a:moveTo>
                  <a:pt x="2138299" y="690626"/>
                </a:moveTo>
                <a:lnTo>
                  <a:pt x="2137029" y="709549"/>
                </a:lnTo>
                <a:lnTo>
                  <a:pt x="2174875" y="712089"/>
                </a:lnTo>
                <a:lnTo>
                  <a:pt x="2213102" y="714248"/>
                </a:lnTo>
                <a:lnTo>
                  <a:pt x="2214245" y="695198"/>
                </a:lnTo>
                <a:lnTo>
                  <a:pt x="2138299" y="690626"/>
                </a:lnTo>
                <a:close/>
              </a:path>
              <a:path w="4484370" h="735330">
                <a:moveTo>
                  <a:pt x="2271268" y="698373"/>
                </a:moveTo>
                <a:lnTo>
                  <a:pt x="2270252" y="717296"/>
                </a:lnTo>
                <a:lnTo>
                  <a:pt x="2303018" y="719201"/>
                </a:lnTo>
                <a:lnTo>
                  <a:pt x="2346452" y="720852"/>
                </a:lnTo>
                <a:lnTo>
                  <a:pt x="2347214" y="701802"/>
                </a:lnTo>
                <a:lnTo>
                  <a:pt x="2304034" y="700151"/>
                </a:lnTo>
                <a:lnTo>
                  <a:pt x="2271268" y="698373"/>
                </a:lnTo>
                <a:close/>
              </a:path>
              <a:path w="4484370" h="735330">
                <a:moveTo>
                  <a:pt x="2404364" y="703961"/>
                </a:moveTo>
                <a:lnTo>
                  <a:pt x="2403602" y="723011"/>
                </a:lnTo>
                <a:lnTo>
                  <a:pt x="2479675" y="725932"/>
                </a:lnTo>
                <a:lnTo>
                  <a:pt x="2480437" y="706882"/>
                </a:lnTo>
                <a:lnTo>
                  <a:pt x="2404364" y="703961"/>
                </a:lnTo>
                <a:close/>
              </a:path>
              <a:path w="4484370" h="735330">
                <a:moveTo>
                  <a:pt x="2537587" y="709041"/>
                </a:moveTo>
                <a:lnTo>
                  <a:pt x="2536825" y="728091"/>
                </a:lnTo>
                <a:lnTo>
                  <a:pt x="2561082" y="729107"/>
                </a:lnTo>
                <a:lnTo>
                  <a:pt x="2613152" y="730377"/>
                </a:lnTo>
                <a:lnTo>
                  <a:pt x="2613660" y="711327"/>
                </a:lnTo>
                <a:lnTo>
                  <a:pt x="2561717" y="710057"/>
                </a:lnTo>
                <a:lnTo>
                  <a:pt x="2537587" y="709041"/>
                </a:lnTo>
                <a:close/>
              </a:path>
              <a:path w="4484370" h="735330">
                <a:moveTo>
                  <a:pt x="2670683" y="712724"/>
                </a:moveTo>
                <a:lnTo>
                  <a:pt x="2670302" y="731774"/>
                </a:lnTo>
                <a:lnTo>
                  <a:pt x="2746502" y="733171"/>
                </a:lnTo>
                <a:lnTo>
                  <a:pt x="2746883" y="714121"/>
                </a:lnTo>
                <a:lnTo>
                  <a:pt x="2689479" y="713232"/>
                </a:lnTo>
                <a:lnTo>
                  <a:pt x="2670683" y="712724"/>
                </a:lnTo>
                <a:close/>
              </a:path>
              <a:path w="4484370" h="735330">
                <a:moveTo>
                  <a:pt x="2804033" y="715010"/>
                </a:moveTo>
                <a:lnTo>
                  <a:pt x="2803652" y="734060"/>
                </a:lnTo>
                <a:lnTo>
                  <a:pt x="2879979" y="734695"/>
                </a:lnTo>
                <a:lnTo>
                  <a:pt x="2880106" y="715645"/>
                </a:lnTo>
                <a:lnTo>
                  <a:pt x="2804033" y="715010"/>
                </a:lnTo>
                <a:close/>
              </a:path>
              <a:path w="4484370" h="735330">
                <a:moveTo>
                  <a:pt x="3013329" y="715899"/>
                </a:moveTo>
                <a:lnTo>
                  <a:pt x="2937129" y="716026"/>
                </a:lnTo>
                <a:lnTo>
                  <a:pt x="2937256" y="735076"/>
                </a:lnTo>
                <a:lnTo>
                  <a:pt x="3013456" y="734949"/>
                </a:lnTo>
                <a:lnTo>
                  <a:pt x="3013329" y="715899"/>
                </a:lnTo>
                <a:close/>
              </a:path>
              <a:path w="4484370" h="735330">
                <a:moveTo>
                  <a:pt x="3146552" y="715010"/>
                </a:moveTo>
                <a:lnTo>
                  <a:pt x="3070479" y="715772"/>
                </a:lnTo>
                <a:lnTo>
                  <a:pt x="3070606" y="734822"/>
                </a:lnTo>
                <a:lnTo>
                  <a:pt x="3146806" y="734060"/>
                </a:lnTo>
                <a:lnTo>
                  <a:pt x="3146552" y="715010"/>
                </a:lnTo>
                <a:close/>
              </a:path>
              <a:path w="4484370" h="735330">
                <a:moveTo>
                  <a:pt x="3279013" y="711962"/>
                </a:moveTo>
                <a:lnTo>
                  <a:pt x="3272536" y="712724"/>
                </a:lnTo>
                <a:lnTo>
                  <a:pt x="3203702" y="714121"/>
                </a:lnTo>
                <a:lnTo>
                  <a:pt x="3204083" y="733171"/>
                </a:lnTo>
                <a:lnTo>
                  <a:pt x="3272917" y="731774"/>
                </a:lnTo>
                <a:lnTo>
                  <a:pt x="3281045" y="730885"/>
                </a:lnTo>
                <a:lnTo>
                  <a:pt x="3279013" y="711962"/>
                </a:lnTo>
                <a:close/>
              </a:path>
              <a:path w="4484370" h="735330">
                <a:moveTo>
                  <a:pt x="3411855" y="698627"/>
                </a:moveTo>
                <a:lnTo>
                  <a:pt x="3340227" y="705612"/>
                </a:lnTo>
                <a:lnTo>
                  <a:pt x="3335909" y="705993"/>
                </a:lnTo>
                <a:lnTo>
                  <a:pt x="3337814" y="724916"/>
                </a:lnTo>
                <a:lnTo>
                  <a:pt x="3413633" y="717550"/>
                </a:lnTo>
                <a:lnTo>
                  <a:pt x="3411855" y="698627"/>
                </a:lnTo>
                <a:close/>
              </a:path>
              <a:path w="4484370" h="735330">
                <a:moveTo>
                  <a:pt x="3544697" y="686816"/>
                </a:moveTo>
                <a:lnTo>
                  <a:pt x="3468751" y="693547"/>
                </a:lnTo>
                <a:lnTo>
                  <a:pt x="3470402" y="712597"/>
                </a:lnTo>
                <a:lnTo>
                  <a:pt x="3546221" y="705739"/>
                </a:lnTo>
                <a:lnTo>
                  <a:pt x="3544697" y="686816"/>
                </a:lnTo>
                <a:close/>
              </a:path>
              <a:path w="4484370" h="735330">
                <a:moveTo>
                  <a:pt x="3676904" y="672719"/>
                </a:moveTo>
                <a:lnTo>
                  <a:pt x="3662807" y="674624"/>
                </a:lnTo>
                <a:lnTo>
                  <a:pt x="3634740" y="677926"/>
                </a:lnTo>
                <a:lnTo>
                  <a:pt x="3605784" y="680974"/>
                </a:lnTo>
                <a:lnTo>
                  <a:pt x="3601466" y="681482"/>
                </a:lnTo>
                <a:lnTo>
                  <a:pt x="3603371" y="700405"/>
                </a:lnTo>
                <a:lnTo>
                  <a:pt x="3607689" y="700024"/>
                </a:lnTo>
                <a:lnTo>
                  <a:pt x="3636772" y="696976"/>
                </a:lnTo>
                <a:lnTo>
                  <a:pt x="3679317" y="691642"/>
                </a:lnTo>
                <a:lnTo>
                  <a:pt x="3676904" y="672719"/>
                </a:lnTo>
                <a:close/>
              </a:path>
              <a:path w="4484370" h="735330">
                <a:moveTo>
                  <a:pt x="3807079" y="649351"/>
                </a:moveTo>
                <a:lnTo>
                  <a:pt x="3799713" y="651129"/>
                </a:lnTo>
                <a:lnTo>
                  <a:pt x="3772154" y="656971"/>
                </a:lnTo>
                <a:lnTo>
                  <a:pt x="3744976" y="662305"/>
                </a:lnTo>
                <a:lnTo>
                  <a:pt x="3733038" y="664210"/>
                </a:lnTo>
                <a:lnTo>
                  <a:pt x="3736213" y="683006"/>
                </a:lnTo>
                <a:lnTo>
                  <a:pt x="3748024" y="680974"/>
                </a:lnTo>
                <a:lnTo>
                  <a:pt x="3775710" y="675640"/>
                </a:lnTo>
                <a:lnTo>
                  <a:pt x="3803777" y="669671"/>
                </a:lnTo>
                <a:lnTo>
                  <a:pt x="3811524" y="667893"/>
                </a:lnTo>
                <a:lnTo>
                  <a:pt x="3807079" y="649351"/>
                </a:lnTo>
                <a:close/>
              </a:path>
              <a:path w="4484370" h="735330">
                <a:moveTo>
                  <a:pt x="3934714" y="613537"/>
                </a:moveTo>
                <a:lnTo>
                  <a:pt x="3918585" y="618744"/>
                </a:lnTo>
                <a:lnTo>
                  <a:pt x="3887216" y="628269"/>
                </a:lnTo>
                <a:lnTo>
                  <a:pt x="3862070" y="635381"/>
                </a:lnTo>
                <a:lnTo>
                  <a:pt x="3867277" y="653669"/>
                </a:lnTo>
                <a:lnTo>
                  <a:pt x="3892296" y="646557"/>
                </a:lnTo>
                <a:lnTo>
                  <a:pt x="3924173" y="636905"/>
                </a:lnTo>
                <a:lnTo>
                  <a:pt x="3940556" y="631571"/>
                </a:lnTo>
                <a:lnTo>
                  <a:pt x="3934714" y="613537"/>
                </a:lnTo>
                <a:close/>
              </a:path>
              <a:path w="4484370" h="735330">
                <a:moveTo>
                  <a:pt x="4059809" y="568706"/>
                </a:moveTo>
                <a:lnTo>
                  <a:pt x="4022852" y="582676"/>
                </a:lnTo>
                <a:lnTo>
                  <a:pt x="3988435" y="595122"/>
                </a:lnTo>
                <a:lnTo>
                  <a:pt x="3994912" y="613029"/>
                </a:lnTo>
                <a:lnTo>
                  <a:pt x="4029456" y="600583"/>
                </a:lnTo>
                <a:lnTo>
                  <a:pt x="4048760" y="593344"/>
                </a:lnTo>
                <a:lnTo>
                  <a:pt x="4066540" y="586486"/>
                </a:lnTo>
                <a:lnTo>
                  <a:pt x="4059809" y="568706"/>
                </a:lnTo>
                <a:close/>
              </a:path>
              <a:path w="4484370" h="735330">
                <a:moveTo>
                  <a:pt x="4183126" y="518922"/>
                </a:moveTo>
                <a:lnTo>
                  <a:pt x="4147185" y="533908"/>
                </a:lnTo>
                <a:lnTo>
                  <a:pt x="4112768" y="547878"/>
                </a:lnTo>
                <a:lnTo>
                  <a:pt x="4119880" y="565531"/>
                </a:lnTo>
                <a:lnTo>
                  <a:pt x="4131945" y="560705"/>
                </a:lnTo>
                <a:lnTo>
                  <a:pt x="4177665" y="541909"/>
                </a:lnTo>
                <a:lnTo>
                  <a:pt x="4190492" y="536448"/>
                </a:lnTo>
                <a:lnTo>
                  <a:pt x="4183126" y="518922"/>
                </a:lnTo>
                <a:close/>
              </a:path>
              <a:path w="4484370" h="735330">
                <a:moveTo>
                  <a:pt x="4305427" y="466344"/>
                </a:moveTo>
                <a:lnTo>
                  <a:pt x="4235704" y="496697"/>
                </a:lnTo>
                <a:lnTo>
                  <a:pt x="4243197" y="514096"/>
                </a:lnTo>
                <a:lnTo>
                  <a:pt x="4313174" y="483743"/>
                </a:lnTo>
                <a:lnTo>
                  <a:pt x="4305427" y="466344"/>
                </a:lnTo>
                <a:close/>
              </a:path>
              <a:path w="4484370" h="735330">
                <a:moveTo>
                  <a:pt x="4453241" y="434848"/>
                </a:moveTo>
                <a:lnTo>
                  <a:pt x="4376293" y="434848"/>
                </a:lnTo>
                <a:lnTo>
                  <a:pt x="4384040" y="452247"/>
                </a:lnTo>
                <a:lnTo>
                  <a:pt x="4372504" y="457461"/>
                </a:lnTo>
                <a:lnTo>
                  <a:pt x="4394708" y="506730"/>
                </a:lnTo>
                <a:lnTo>
                  <a:pt x="4453241" y="434848"/>
                </a:lnTo>
                <a:close/>
              </a:path>
              <a:path w="4484370" h="735330">
                <a:moveTo>
                  <a:pt x="4364679" y="440097"/>
                </a:moveTo>
                <a:lnTo>
                  <a:pt x="4357751" y="443230"/>
                </a:lnTo>
                <a:lnTo>
                  <a:pt x="4365498" y="460629"/>
                </a:lnTo>
                <a:lnTo>
                  <a:pt x="4372504" y="457461"/>
                </a:lnTo>
                <a:lnTo>
                  <a:pt x="4364679" y="440097"/>
                </a:lnTo>
                <a:close/>
              </a:path>
              <a:path w="4484370" h="735330">
                <a:moveTo>
                  <a:pt x="4376293" y="434848"/>
                </a:moveTo>
                <a:lnTo>
                  <a:pt x="4364679" y="440097"/>
                </a:lnTo>
                <a:lnTo>
                  <a:pt x="4372504" y="457461"/>
                </a:lnTo>
                <a:lnTo>
                  <a:pt x="4384040" y="452247"/>
                </a:lnTo>
                <a:lnTo>
                  <a:pt x="4376293" y="434848"/>
                </a:lnTo>
                <a:close/>
              </a:path>
              <a:path w="4484370" h="735330">
                <a:moveTo>
                  <a:pt x="4342511" y="390906"/>
                </a:moveTo>
                <a:lnTo>
                  <a:pt x="4364679" y="440097"/>
                </a:lnTo>
                <a:lnTo>
                  <a:pt x="4376293" y="434848"/>
                </a:lnTo>
                <a:lnTo>
                  <a:pt x="4453241" y="434848"/>
                </a:lnTo>
                <a:lnTo>
                  <a:pt x="4484370" y="396621"/>
                </a:lnTo>
                <a:lnTo>
                  <a:pt x="4342511" y="390906"/>
                </a:lnTo>
                <a:close/>
              </a:path>
            </a:pathLst>
          </a:custGeom>
          <a:solidFill>
            <a:srgbClr val="1E781E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566987" y="2979356"/>
            <a:ext cx="220344" cy="2169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73402" y="2267330"/>
            <a:ext cx="9963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fontAlgn="auto">
              <a:spcBef>
                <a:spcPts val="95"/>
              </a:spcBef>
              <a:spcAft>
                <a:spcPts val="0"/>
              </a:spcAft>
            </a:pPr>
            <a:r>
              <a:rPr sz="2800" spc="-5" dirty="0">
                <a:solidFill>
                  <a:srgbClr val="00AF50"/>
                </a:solidFill>
                <a:latin typeface="Arial"/>
                <a:ea typeface="+mn-ea"/>
                <a:cs typeface="Arial"/>
              </a:rPr>
              <a:t>b</a:t>
            </a:r>
            <a:r>
              <a:rPr sz="2800" spc="5" dirty="0">
                <a:solidFill>
                  <a:srgbClr val="00AF50"/>
                </a:solidFill>
                <a:latin typeface="Arial"/>
                <a:ea typeface="+mn-ea"/>
                <a:cs typeface="Arial"/>
              </a:rPr>
              <a:t>u</a:t>
            </a:r>
            <a:r>
              <a:rPr sz="2800" spc="-5" dirty="0">
                <a:solidFill>
                  <a:srgbClr val="00AF50"/>
                </a:solidFill>
                <a:latin typeface="Arial"/>
                <a:ea typeface="+mn-ea"/>
                <a:cs typeface="Arial"/>
              </a:rPr>
              <a:t>r</a:t>
            </a:r>
            <a:r>
              <a:rPr sz="2800" spc="5" dirty="0">
                <a:solidFill>
                  <a:srgbClr val="00AF50"/>
                </a:solidFill>
                <a:latin typeface="Arial"/>
                <a:ea typeface="+mn-ea"/>
                <a:cs typeface="Arial"/>
              </a:rPr>
              <a:t>s</a:t>
            </a:r>
            <a:r>
              <a:rPr sz="2800" spc="-5" dirty="0">
                <a:solidFill>
                  <a:srgbClr val="00AF50"/>
                </a:solidFill>
                <a:latin typeface="Arial"/>
                <a:ea typeface="+mn-ea"/>
                <a:cs typeface="Arial"/>
              </a:rPr>
              <a:t>ts</a:t>
            </a:r>
            <a:endParaRPr sz="2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571750" y="2707895"/>
            <a:ext cx="81280" cy="227329"/>
          </a:xfrm>
          <a:custGeom>
            <a:avLst/>
            <a:gdLst/>
            <a:ahLst/>
            <a:cxnLst/>
            <a:rect l="l" t="t" r="r" b="b"/>
            <a:pathLst>
              <a:path w="81280" h="227330">
                <a:moveTo>
                  <a:pt x="0" y="0"/>
                </a:moveTo>
                <a:lnTo>
                  <a:pt x="81152" y="226821"/>
                </a:lnTo>
              </a:path>
            </a:pathLst>
          </a:custGeom>
          <a:ln w="41275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121408" y="2703577"/>
            <a:ext cx="154305" cy="104775"/>
          </a:xfrm>
          <a:custGeom>
            <a:avLst/>
            <a:gdLst/>
            <a:ahLst/>
            <a:cxnLst/>
            <a:rect l="l" t="t" r="r" b="b"/>
            <a:pathLst>
              <a:path w="154305" h="104775">
                <a:moveTo>
                  <a:pt x="153924" y="0"/>
                </a:moveTo>
                <a:lnTo>
                  <a:pt x="0" y="104775"/>
                </a:lnTo>
              </a:path>
            </a:pathLst>
          </a:custGeom>
          <a:ln w="41275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273808" y="4376165"/>
            <a:ext cx="4145279" cy="14432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186939" y="4281678"/>
            <a:ext cx="4349496" cy="16581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321305" y="4404310"/>
            <a:ext cx="4050792" cy="134810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321305" y="4404309"/>
            <a:ext cx="4051300" cy="1294842"/>
          </a:xfrm>
          <a:prstGeom prst="rect">
            <a:avLst/>
          </a:prstGeom>
          <a:ln w="9525">
            <a:solidFill>
              <a:srgbClr val="D0D0D0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91440" marR="135890" fontAlgn="auto">
              <a:lnSpc>
                <a:spcPct val="85000"/>
              </a:lnSpc>
              <a:spcBef>
                <a:spcPts val="305"/>
              </a:spcBef>
              <a:spcAft>
                <a:spcPts val="0"/>
              </a:spcAft>
            </a:pP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Wi-Fi access points,  proxies, </a:t>
            </a:r>
            <a:r>
              <a:rPr sz="24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routers, </a:t>
            </a: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enterprise  </a:t>
            </a:r>
            <a:r>
              <a:rPr sz="24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or </a:t>
            </a: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national network censors,  </a:t>
            </a:r>
            <a:r>
              <a:rPr sz="24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ISPs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920303" y="2773870"/>
            <a:ext cx="220344" cy="21691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153219" y="3170364"/>
            <a:ext cx="220344" cy="21691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933253" y="3235262"/>
            <a:ext cx="220472" cy="21691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614735" y="3251390"/>
            <a:ext cx="220344" cy="21691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989320" y="2092326"/>
            <a:ext cx="1790700" cy="129857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999134" y="2160257"/>
            <a:ext cx="250456" cy="25045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516253" y="2617342"/>
            <a:ext cx="970915" cy="470534"/>
          </a:xfrm>
          <a:custGeom>
            <a:avLst/>
            <a:gdLst/>
            <a:ahLst/>
            <a:cxnLst/>
            <a:rect l="l" t="t" r="r" b="b"/>
            <a:pathLst>
              <a:path w="970914" h="470535">
                <a:moveTo>
                  <a:pt x="970915" y="470408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5615" y="1880362"/>
            <a:ext cx="1769745" cy="1130935"/>
          </a:xfrm>
          <a:custGeom>
            <a:avLst/>
            <a:gdLst/>
            <a:ahLst/>
            <a:cxnLst/>
            <a:rect l="l" t="t" r="r" b="b"/>
            <a:pathLst>
              <a:path w="1769745" h="1130935">
                <a:moveTo>
                  <a:pt x="0" y="565403"/>
                </a:moveTo>
                <a:lnTo>
                  <a:pt x="884838" y="0"/>
                </a:lnTo>
                <a:lnTo>
                  <a:pt x="1769723" y="565403"/>
                </a:lnTo>
                <a:lnTo>
                  <a:pt x="884838" y="1130681"/>
                </a:lnTo>
                <a:lnTo>
                  <a:pt x="0" y="565403"/>
                </a:lnTo>
                <a:close/>
              </a:path>
            </a:pathLst>
          </a:custGeom>
          <a:ln w="920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30999" y="2285606"/>
            <a:ext cx="250456" cy="25045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930452" y="2540114"/>
            <a:ext cx="250456" cy="25045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058666" y="2719679"/>
            <a:ext cx="575983" cy="55438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206240" y="3278886"/>
            <a:ext cx="281940" cy="245745"/>
          </a:xfrm>
          <a:custGeom>
            <a:avLst/>
            <a:gdLst/>
            <a:ahLst/>
            <a:cxnLst/>
            <a:rect l="l" t="t" r="r" b="b"/>
            <a:pathLst>
              <a:path w="281939" h="245744">
                <a:moveTo>
                  <a:pt x="0" y="0"/>
                </a:moveTo>
                <a:lnTo>
                  <a:pt x="281939" y="245363"/>
                </a:lnTo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216780" y="3278886"/>
            <a:ext cx="271780" cy="245745"/>
          </a:xfrm>
          <a:custGeom>
            <a:avLst/>
            <a:gdLst/>
            <a:ahLst/>
            <a:cxnLst/>
            <a:rect l="l" t="t" r="r" b="b"/>
            <a:pathLst>
              <a:path w="271779" h="245744">
                <a:moveTo>
                  <a:pt x="0" y="245363"/>
                </a:moveTo>
                <a:lnTo>
                  <a:pt x="271399" y="0"/>
                </a:lnTo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856102" y="3474415"/>
            <a:ext cx="930275" cy="84963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065" marR="5080" indent="-635" algn="ctr" fontAlgn="auto">
              <a:lnSpc>
                <a:spcPts val="2039"/>
              </a:lnSpc>
              <a:spcBef>
                <a:spcPts val="475"/>
              </a:spcBef>
              <a:spcAft>
                <a:spcPts val="0"/>
              </a:spcAft>
            </a:pPr>
            <a:r>
              <a:rPr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on-path  van</a:t>
            </a:r>
            <a:r>
              <a:rPr spc="-10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t</a:t>
            </a:r>
            <a:r>
              <a:rPr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age  point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dirty="0">
                <a:ea typeface="+mn-ea"/>
              </a:rPr>
              <a:pPr marL="25400" fontAlgn="auto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</a:pPr>
              <a:t>93</a:t>
            </a:fld>
            <a:endParaRPr dirty="0">
              <a:ea typeface="+mn-ea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-22" y="857251"/>
            <a:ext cx="9144000" cy="546735"/>
          </a:xfrm>
          <a:prstGeom prst="rect">
            <a:avLst/>
          </a:prstGeom>
          <a:solidFill>
            <a:srgbClr val="EAEAEA"/>
          </a:solidFill>
        </p:spPr>
        <p:txBody>
          <a:bodyPr vert="horz" wrap="square" lIns="0" tIns="37465" rIns="0" bIns="0" rtlCol="0">
            <a:spAutoFit/>
          </a:bodyPr>
          <a:lstStyle/>
          <a:p>
            <a:pPr marL="91440">
              <a:spcBef>
                <a:spcPts val="295"/>
              </a:spcBef>
            </a:pPr>
            <a:r>
              <a:rPr spc="-5" dirty="0"/>
              <a:t>Scenario</a:t>
            </a:r>
            <a:r>
              <a:rPr dirty="0"/>
              <a:t>: </a:t>
            </a:r>
            <a:r>
              <a:rPr spc="-5" dirty="0"/>
              <a:t>on-path</a:t>
            </a:r>
            <a:r>
              <a:rPr spc="-50" dirty="0"/>
              <a:t> </a:t>
            </a:r>
            <a:r>
              <a:rPr dirty="0"/>
              <a:t>attack</a:t>
            </a:r>
          </a:p>
        </p:txBody>
      </p:sp>
    </p:spTree>
    <p:extLst>
      <p:ext uri="{BB962C8B-B14F-4D97-AF65-F5344CB8AC3E}">
        <p14:creationId xmlns:p14="http://schemas.microsoft.com/office/powerpoint/2010/main" val="361262345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2400" y="4839460"/>
            <a:ext cx="2055876" cy="10683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3444" y="4978146"/>
            <a:ext cx="2212848" cy="8321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0630" y="4877561"/>
            <a:ext cx="1939925" cy="951230"/>
          </a:xfrm>
          <a:custGeom>
            <a:avLst/>
            <a:gdLst/>
            <a:ahLst/>
            <a:cxnLst/>
            <a:rect l="l" t="t" r="r" b="b"/>
            <a:pathLst>
              <a:path w="1939925" h="951229">
                <a:moveTo>
                  <a:pt x="1781365" y="0"/>
                </a:moveTo>
                <a:lnTo>
                  <a:pt x="158508" y="0"/>
                </a:lnTo>
                <a:lnTo>
                  <a:pt x="108408" y="8080"/>
                </a:lnTo>
                <a:lnTo>
                  <a:pt x="64895" y="30582"/>
                </a:lnTo>
                <a:lnTo>
                  <a:pt x="30583" y="64893"/>
                </a:lnTo>
                <a:lnTo>
                  <a:pt x="8080" y="108401"/>
                </a:lnTo>
                <a:lnTo>
                  <a:pt x="0" y="158496"/>
                </a:lnTo>
                <a:lnTo>
                  <a:pt x="0" y="792480"/>
                </a:lnTo>
                <a:lnTo>
                  <a:pt x="8080" y="842574"/>
                </a:lnTo>
                <a:lnTo>
                  <a:pt x="30583" y="886082"/>
                </a:lnTo>
                <a:lnTo>
                  <a:pt x="64895" y="920393"/>
                </a:lnTo>
                <a:lnTo>
                  <a:pt x="108408" y="942895"/>
                </a:lnTo>
                <a:lnTo>
                  <a:pt x="158508" y="950976"/>
                </a:lnTo>
                <a:lnTo>
                  <a:pt x="1781365" y="950976"/>
                </a:lnTo>
                <a:lnTo>
                  <a:pt x="1831450" y="942895"/>
                </a:lnTo>
                <a:lnTo>
                  <a:pt x="1874957" y="920393"/>
                </a:lnTo>
                <a:lnTo>
                  <a:pt x="1909271" y="886082"/>
                </a:lnTo>
                <a:lnTo>
                  <a:pt x="1931778" y="842574"/>
                </a:lnTo>
                <a:lnTo>
                  <a:pt x="1939861" y="792480"/>
                </a:lnTo>
                <a:lnTo>
                  <a:pt x="1939861" y="158496"/>
                </a:lnTo>
                <a:lnTo>
                  <a:pt x="1931778" y="108401"/>
                </a:lnTo>
                <a:lnTo>
                  <a:pt x="1909271" y="64893"/>
                </a:lnTo>
                <a:lnTo>
                  <a:pt x="1874957" y="30582"/>
                </a:lnTo>
                <a:lnTo>
                  <a:pt x="1831450" y="8080"/>
                </a:lnTo>
                <a:lnTo>
                  <a:pt x="17813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0630" y="4877561"/>
            <a:ext cx="1939925" cy="951230"/>
          </a:xfrm>
          <a:custGeom>
            <a:avLst/>
            <a:gdLst/>
            <a:ahLst/>
            <a:cxnLst/>
            <a:rect l="l" t="t" r="r" b="b"/>
            <a:pathLst>
              <a:path w="1939925" h="951229">
                <a:moveTo>
                  <a:pt x="0" y="158496"/>
                </a:moveTo>
                <a:lnTo>
                  <a:pt x="8080" y="108401"/>
                </a:lnTo>
                <a:lnTo>
                  <a:pt x="30583" y="64893"/>
                </a:lnTo>
                <a:lnTo>
                  <a:pt x="64895" y="30582"/>
                </a:lnTo>
                <a:lnTo>
                  <a:pt x="108408" y="8080"/>
                </a:lnTo>
                <a:lnTo>
                  <a:pt x="158508" y="0"/>
                </a:lnTo>
                <a:lnTo>
                  <a:pt x="1781365" y="0"/>
                </a:lnTo>
                <a:lnTo>
                  <a:pt x="1831450" y="8080"/>
                </a:lnTo>
                <a:lnTo>
                  <a:pt x="1874957" y="30582"/>
                </a:lnTo>
                <a:lnTo>
                  <a:pt x="1909271" y="64893"/>
                </a:lnTo>
                <a:lnTo>
                  <a:pt x="1931778" y="108401"/>
                </a:lnTo>
                <a:lnTo>
                  <a:pt x="1939861" y="158496"/>
                </a:lnTo>
                <a:lnTo>
                  <a:pt x="1939861" y="792480"/>
                </a:lnTo>
                <a:lnTo>
                  <a:pt x="1931778" y="842574"/>
                </a:lnTo>
                <a:lnTo>
                  <a:pt x="1909271" y="886082"/>
                </a:lnTo>
                <a:lnTo>
                  <a:pt x="1874957" y="920393"/>
                </a:lnTo>
                <a:lnTo>
                  <a:pt x="1831450" y="942895"/>
                </a:lnTo>
                <a:lnTo>
                  <a:pt x="1781365" y="950976"/>
                </a:lnTo>
                <a:lnTo>
                  <a:pt x="158508" y="950976"/>
                </a:lnTo>
                <a:lnTo>
                  <a:pt x="108408" y="942895"/>
                </a:lnTo>
                <a:lnTo>
                  <a:pt x="64895" y="920393"/>
                </a:lnTo>
                <a:lnTo>
                  <a:pt x="30583" y="886082"/>
                </a:lnTo>
                <a:lnTo>
                  <a:pt x="8080" y="842574"/>
                </a:lnTo>
                <a:lnTo>
                  <a:pt x="0" y="792480"/>
                </a:lnTo>
                <a:lnTo>
                  <a:pt x="0" y="158496"/>
                </a:lnTo>
                <a:close/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6472" y="5087061"/>
            <a:ext cx="16262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fontAlgn="auto">
              <a:spcBef>
                <a:spcPts val="95"/>
              </a:spcBef>
              <a:spcAft>
                <a:spcPts val="0"/>
              </a:spcAft>
            </a:pPr>
            <a:r>
              <a:rPr sz="2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detectors</a:t>
            </a:r>
            <a:endParaRPr sz="2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22376" y="3760470"/>
            <a:ext cx="697992" cy="12969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46759" y="3722370"/>
            <a:ext cx="618744" cy="12954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84186" y="3790951"/>
            <a:ext cx="575310" cy="1193165"/>
          </a:xfrm>
          <a:custGeom>
            <a:avLst/>
            <a:gdLst/>
            <a:ahLst/>
            <a:cxnLst/>
            <a:rect l="l" t="t" r="r" b="b"/>
            <a:pathLst>
              <a:path w="575310" h="1193164">
                <a:moveTo>
                  <a:pt x="574840" y="905510"/>
                </a:moveTo>
                <a:lnTo>
                  <a:pt x="0" y="905510"/>
                </a:lnTo>
                <a:lnTo>
                  <a:pt x="287439" y="1192949"/>
                </a:lnTo>
                <a:lnTo>
                  <a:pt x="574840" y="905510"/>
                </a:lnTo>
                <a:close/>
              </a:path>
              <a:path w="575310" h="1193164">
                <a:moveTo>
                  <a:pt x="431152" y="0"/>
                </a:moveTo>
                <a:lnTo>
                  <a:pt x="143713" y="0"/>
                </a:lnTo>
                <a:lnTo>
                  <a:pt x="143713" y="905510"/>
                </a:lnTo>
                <a:lnTo>
                  <a:pt x="431152" y="905510"/>
                </a:lnTo>
                <a:lnTo>
                  <a:pt x="431152" y="0"/>
                </a:lnTo>
                <a:close/>
              </a:path>
            </a:pathLst>
          </a:custGeom>
          <a:solidFill>
            <a:srgbClr val="FF8F8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84186" y="3790951"/>
            <a:ext cx="575310" cy="1193165"/>
          </a:xfrm>
          <a:custGeom>
            <a:avLst/>
            <a:gdLst/>
            <a:ahLst/>
            <a:cxnLst/>
            <a:rect l="l" t="t" r="r" b="b"/>
            <a:pathLst>
              <a:path w="575310" h="1193164">
                <a:moveTo>
                  <a:pt x="431152" y="0"/>
                </a:moveTo>
                <a:lnTo>
                  <a:pt x="431152" y="905510"/>
                </a:lnTo>
                <a:lnTo>
                  <a:pt x="574840" y="905510"/>
                </a:lnTo>
                <a:lnTo>
                  <a:pt x="287439" y="1192949"/>
                </a:lnTo>
                <a:lnTo>
                  <a:pt x="0" y="905510"/>
                </a:lnTo>
                <a:lnTo>
                  <a:pt x="143713" y="905510"/>
                </a:lnTo>
                <a:lnTo>
                  <a:pt x="143713" y="0"/>
                </a:lnTo>
                <a:lnTo>
                  <a:pt x="431152" y="0"/>
                </a:lnTo>
                <a:close/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48913" y="3886200"/>
            <a:ext cx="294953" cy="86106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 fontAlgn="auto">
              <a:lnSpc>
                <a:spcPts val="2315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training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280275" y="3636773"/>
            <a:ext cx="1003300" cy="58991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 indent="123189" fontAlgn="auto">
              <a:lnSpc>
                <a:spcPts val="2039"/>
              </a:lnSpc>
              <a:spcBef>
                <a:spcPts val="470"/>
              </a:spcBef>
              <a:spcAft>
                <a:spcPts val="0"/>
              </a:spcAft>
            </a:pPr>
            <a:r>
              <a:rPr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victim  </a:t>
            </a: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ne</a:t>
            </a:r>
            <a:r>
              <a:rPr b="1" spc="-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</a:t>
            </a:r>
            <a:r>
              <a:rPr b="1" spc="3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w</a:t>
            </a: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ork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986022" y="1884553"/>
            <a:ext cx="13354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Pulp</a:t>
            </a:r>
            <a:r>
              <a:rPr sz="1800" b="1" spc="-7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Fiction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-22" y="1522476"/>
            <a:ext cx="9144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92405" algn="ctr" fontAlgn="auto">
              <a:spcBef>
                <a:spcPts val="100"/>
              </a:spcBef>
              <a:spcAft>
                <a:spcPts val="0"/>
              </a:spcAft>
            </a:pP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Die Hard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986911" y="2517267"/>
            <a:ext cx="13188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12</a:t>
            </a:r>
            <a:r>
              <a:rPr sz="1800" b="1" spc="-7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Monkeys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83991" y="2203514"/>
            <a:ext cx="1405255" cy="25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fontAlgn="auto">
              <a:lnSpc>
                <a:spcPts val="1989"/>
              </a:lnSpc>
              <a:spcBef>
                <a:spcPts val="0"/>
              </a:spcBef>
              <a:spcAft>
                <a:spcPts val="0"/>
              </a:spcAft>
            </a:pPr>
            <a:r>
              <a:rPr sz="1800" b="1" spc="-5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</a:t>
            </a: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r</a:t>
            </a:r>
            <a:r>
              <a:rPr sz="1800" b="1" spc="-1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m</a:t>
            </a: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age</a:t>
            </a: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</a:t>
            </a:r>
            <a:r>
              <a:rPr sz="1800" b="1" spc="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do</a:t>
            </a: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n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704590" y="1913623"/>
            <a:ext cx="250456" cy="2504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702303" y="1570342"/>
            <a:ext cx="250456" cy="2504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703573" y="2234044"/>
            <a:ext cx="250456" cy="2504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703573" y="2544178"/>
            <a:ext cx="250456" cy="2504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967861" y="2182368"/>
            <a:ext cx="1600835" cy="328295"/>
          </a:xfrm>
          <a:custGeom>
            <a:avLst/>
            <a:gdLst/>
            <a:ahLst/>
            <a:cxnLst/>
            <a:rect l="l" t="t" r="r" b="b"/>
            <a:pathLst>
              <a:path w="1600835" h="328294">
                <a:moveTo>
                  <a:pt x="0" y="327787"/>
                </a:moveTo>
                <a:lnTo>
                  <a:pt x="1600453" y="327787"/>
                </a:lnTo>
                <a:lnTo>
                  <a:pt x="1600453" y="0"/>
                </a:lnTo>
                <a:lnTo>
                  <a:pt x="0" y="0"/>
                </a:lnTo>
                <a:lnTo>
                  <a:pt x="0" y="327787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054222" y="2168652"/>
            <a:ext cx="14281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1800" b="1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Armageddon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743701" y="4539908"/>
            <a:ext cx="2400299" cy="139166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196963" y="4644859"/>
            <a:ext cx="1363472" cy="9887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016504" y="1023113"/>
            <a:ext cx="2979420" cy="2319655"/>
          </a:xfrm>
          <a:custGeom>
            <a:avLst/>
            <a:gdLst/>
            <a:ahLst/>
            <a:cxnLst/>
            <a:rect l="l" t="t" r="r" b="b"/>
            <a:pathLst>
              <a:path w="2979420" h="2319655">
                <a:moveTo>
                  <a:pt x="0" y="1159764"/>
                </a:moveTo>
                <a:lnTo>
                  <a:pt x="1489709" y="0"/>
                </a:lnTo>
                <a:lnTo>
                  <a:pt x="2979420" y="1159764"/>
                </a:lnTo>
                <a:lnTo>
                  <a:pt x="1489709" y="2319528"/>
                </a:lnTo>
                <a:lnTo>
                  <a:pt x="0" y="1159764"/>
                </a:lnTo>
                <a:close/>
              </a:path>
            </a:pathLst>
          </a:custGeom>
          <a:ln w="920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923770" y="3663692"/>
            <a:ext cx="3128010" cy="2276475"/>
          </a:xfrm>
          <a:custGeom>
            <a:avLst/>
            <a:gdLst/>
            <a:ahLst/>
            <a:cxnLst/>
            <a:rect l="l" t="t" r="r" b="b"/>
            <a:pathLst>
              <a:path w="3128010" h="2276475">
                <a:moveTo>
                  <a:pt x="2005965" y="2060579"/>
                </a:moveTo>
                <a:lnTo>
                  <a:pt x="1194203" y="2060579"/>
                </a:lnTo>
                <a:lnTo>
                  <a:pt x="1222926" y="2099069"/>
                </a:lnTo>
                <a:lnTo>
                  <a:pt x="1255132" y="2134347"/>
                </a:lnTo>
                <a:lnTo>
                  <a:pt x="1290542" y="2166208"/>
                </a:lnTo>
                <a:lnTo>
                  <a:pt x="1328875" y="2194447"/>
                </a:lnTo>
                <a:lnTo>
                  <a:pt x="1369852" y="2218858"/>
                </a:lnTo>
                <a:lnTo>
                  <a:pt x="1413193" y="2239236"/>
                </a:lnTo>
                <a:lnTo>
                  <a:pt x="1458617" y="2255376"/>
                </a:lnTo>
                <a:lnTo>
                  <a:pt x="1504267" y="2266795"/>
                </a:lnTo>
                <a:lnTo>
                  <a:pt x="1549965" y="2273727"/>
                </a:lnTo>
                <a:lnTo>
                  <a:pt x="1595455" y="2276306"/>
                </a:lnTo>
                <a:lnTo>
                  <a:pt x="1640481" y="2274670"/>
                </a:lnTo>
                <a:lnTo>
                  <a:pt x="1684789" y="2268954"/>
                </a:lnTo>
                <a:lnTo>
                  <a:pt x="1728124" y="2259293"/>
                </a:lnTo>
                <a:lnTo>
                  <a:pt x="1770228" y="2245823"/>
                </a:lnTo>
                <a:lnTo>
                  <a:pt x="1810848" y="2228680"/>
                </a:lnTo>
                <a:lnTo>
                  <a:pt x="1849727" y="2207999"/>
                </a:lnTo>
                <a:lnTo>
                  <a:pt x="1886611" y="2183917"/>
                </a:lnTo>
                <a:lnTo>
                  <a:pt x="1921243" y="2156569"/>
                </a:lnTo>
                <a:lnTo>
                  <a:pt x="1953369" y="2126091"/>
                </a:lnTo>
                <a:lnTo>
                  <a:pt x="1982732" y="2092618"/>
                </a:lnTo>
                <a:lnTo>
                  <a:pt x="2005965" y="2060579"/>
                </a:lnTo>
                <a:close/>
              </a:path>
              <a:path w="3128010" h="2276475">
                <a:moveTo>
                  <a:pt x="2595872" y="1860745"/>
                </a:moveTo>
                <a:lnTo>
                  <a:pt x="422170" y="1860745"/>
                </a:lnTo>
                <a:lnTo>
                  <a:pt x="425980" y="1867425"/>
                </a:lnTo>
                <a:lnTo>
                  <a:pt x="454590" y="1910755"/>
                </a:lnTo>
                <a:lnTo>
                  <a:pt x="483999" y="1947758"/>
                </a:lnTo>
                <a:lnTo>
                  <a:pt x="516008" y="1981690"/>
                </a:lnTo>
                <a:lnTo>
                  <a:pt x="550388" y="2012495"/>
                </a:lnTo>
                <a:lnTo>
                  <a:pt x="586909" y="2040117"/>
                </a:lnTo>
                <a:lnTo>
                  <a:pt x="625341" y="2064497"/>
                </a:lnTo>
                <a:lnTo>
                  <a:pt x="665453" y="2085579"/>
                </a:lnTo>
                <a:lnTo>
                  <a:pt x="707017" y="2103307"/>
                </a:lnTo>
                <a:lnTo>
                  <a:pt x="749801" y="2117622"/>
                </a:lnTo>
                <a:lnTo>
                  <a:pt x="793576" y="2128468"/>
                </a:lnTo>
                <a:lnTo>
                  <a:pt x="838113" y="2135789"/>
                </a:lnTo>
                <a:lnTo>
                  <a:pt x="883180" y="2139526"/>
                </a:lnTo>
                <a:lnTo>
                  <a:pt x="928549" y="2139624"/>
                </a:lnTo>
                <a:lnTo>
                  <a:pt x="973988" y="2136024"/>
                </a:lnTo>
                <a:lnTo>
                  <a:pt x="1019269" y="2128671"/>
                </a:lnTo>
                <a:lnTo>
                  <a:pt x="1064161" y="2117507"/>
                </a:lnTo>
                <a:lnTo>
                  <a:pt x="1108434" y="2102475"/>
                </a:lnTo>
                <a:lnTo>
                  <a:pt x="1151858" y="2083518"/>
                </a:lnTo>
                <a:lnTo>
                  <a:pt x="1194203" y="2060579"/>
                </a:lnTo>
                <a:lnTo>
                  <a:pt x="2005965" y="2060579"/>
                </a:lnTo>
                <a:lnTo>
                  <a:pt x="2009078" y="2056287"/>
                </a:lnTo>
                <a:lnTo>
                  <a:pt x="2032151" y="2017232"/>
                </a:lnTo>
                <a:lnTo>
                  <a:pt x="2051695" y="1975590"/>
                </a:lnTo>
                <a:lnTo>
                  <a:pt x="2067455" y="1931497"/>
                </a:lnTo>
                <a:lnTo>
                  <a:pt x="2510611" y="1931497"/>
                </a:lnTo>
                <a:lnTo>
                  <a:pt x="2548028" y="1905404"/>
                </a:lnTo>
                <a:lnTo>
                  <a:pt x="2582440" y="1875344"/>
                </a:lnTo>
                <a:lnTo>
                  <a:pt x="2595872" y="1860745"/>
                </a:lnTo>
                <a:close/>
              </a:path>
              <a:path w="3128010" h="2276475">
                <a:moveTo>
                  <a:pt x="2510611" y="1931497"/>
                </a:moveTo>
                <a:lnTo>
                  <a:pt x="2067455" y="1931497"/>
                </a:lnTo>
                <a:lnTo>
                  <a:pt x="2107898" y="1953522"/>
                </a:lnTo>
                <a:lnTo>
                  <a:pt x="2150329" y="1970936"/>
                </a:lnTo>
                <a:lnTo>
                  <a:pt x="2194356" y="1983622"/>
                </a:lnTo>
                <a:lnTo>
                  <a:pt x="2239590" y="1991465"/>
                </a:lnTo>
                <a:lnTo>
                  <a:pt x="2285641" y="1994349"/>
                </a:lnTo>
                <a:lnTo>
                  <a:pt x="2334446" y="1991950"/>
                </a:lnTo>
                <a:lnTo>
                  <a:pt x="2381643" y="1984170"/>
                </a:lnTo>
                <a:lnTo>
                  <a:pt x="2426917" y="1971317"/>
                </a:lnTo>
                <a:lnTo>
                  <a:pt x="2469950" y="1953699"/>
                </a:lnTo>
                <a:lnTo>
                  <a:pt x="2510426" y="1931626"/>
                </a:lnTo>
                <a:lnTo>
                  <a:pt x="2510611" y="1931497"/>
                </a:lnTo>
                <a:close/>
              </a:path>
              <a:path w="3128010" h="2276475">
                <a:moveTo>
                  <a:pt x="748944" y="200436"/>
                </a:moveTo>
                <a:lnTo>
                  <a:pt x="702459" y="204474"/>
                </a:lnTo>
                <a:lnTo>
                  <a:pt x="656145" y="212959"/>
                </a:lnTo>
                <a:lnTo>
                  <a:pt x="611672" y="225532"/>
                </a:lnTo>
                <a:lnTo>
                  <a:pt x="569214" y="241965"/>
                </a:lnTo>
                <a:lnTo>
                  <a:pt x="528948" y="262029"/>
                </a:lnTo>
                <a:lnTo>
                  <a:pt x="491047" y="285496"/>
                </a:lnTo>
                <a:lnTo>
                  <a:pt x="455686" y="312137"/>
                </a:lnTo>
                <a:lnTo>
                  <a:pt x="423041" y="341726"/>
                </a:lnTo>
                <a:lnTo>
                  <a:pt x="393286" y="374032"/>
                </a:lnTo>
                <a:lnTo>
                  <a:pt x="366595" y="408828"/>
                </a:lnTo>
                <a:lnTo>
                  <a:pt x="343144" y="445885"/>
                </a:lnTo>
                <a:lnTo>
                  <a:pt x="323107" y="484976"/>
                </a:lnTo>
                <a:lnTo>
                  <a:pt x="306659" y="525871"/>
                </a:lnTo>
                <a:lnTo>
                  <a:pt x="293975" y="568343"/>
                </a:lnTo>
                <a:lnTo>
                  <a:pt x="285230" y="612164"/>
                </a:lnTo>
                <a:lnTo>
                  <a:pt x="280599" y="657104"/>
                </a:lnTo>
                <a:lnTo>
                  <a:pt x="280256" y="702936"/>
                </a:lnTo>
                <a:lnTo>
                  <a:pt x="284375" y="749431"/>
                </a:lnTo>
                <a:lnTo>
                  <a:pt x="281708" y="756416"/>
                </a:lnTo>
                <a:lnTo>
                  <a:pt x="232951" y="765363"/>
                </a:lnTo>
                <a:lnTo>
                  <a:pt x="186755" y="781595"/>
                </a:lnTo>
                <a:lnTo>
                  <a:pt x="143882" y="804629"/>
                </a:lnTo>
                <a:lnTo>
                  <a:pt x="105094" y="833981"/>
                </a:lnTo>
                <a:lnTo>
                  <a:pt x="71153" y="869167"/>
                </a:lnTo>
                <a:lnTo>
                  <a:pt x="42821" y="909705"/>
                </a:lnTo>
                <a:lnTo>
                  <a:pt x="22282" y="951349"/>
                </a:lnTo>
                <a:lnTo>
                  <a:pt x="8414" y="994443"/>
                </a:lnTo>
                <a:lnTo>
                  <a:pt x="1044" y="1038323"/>
                </a:lnTo>
                <a:lnTo>
                  <a:pt x="0" y="1082328"/>
                </a:lnTo>
                <a:lnTo>
                  <a:pt x="5107" y="1125794"/>
                </a:lnTo>
                <a:lnTo>
                  <a:pt x="16192" y="1168058"/>
                </a:lnTo>
                <a:lnTo>
                  <a:pt x="33081" y="1208458"/>
                </a:lnTo>
                <a:lnTo>
                  <a:pt x="55602" y="1246330"/>
                </a:lnTo>
                <a:lnTo>
                  <a:pt x="83580" y="1281012"/>
                </a:lnTo>
                <a:lnTo>
                  <a:pt x="116843" y="1311840"/>
                </a:lnTo>
                <a:lnTo>
                  <a:pt x="155216" y="1338153"/>
                </a:lnTo>
                <a:lnTo>
                  <a:pt x="126266" y="1373555"/>
                </a:lnTo>
                <a:lnTo>
                  <a:pt x="103062" y="1412318"/>
                </a:lnTo>
                <a:lnTo>
                  <a:pt x="85827" y="1453769"/>
                </a:lnTo>
                <a:lnTo>
                  <a:pt x="74783" y="1497231"/>
                </a:lnTo>
                <a:lnTo>
                  <a:pt x="70153" y="1542030"/>
                </a:lnTo>
                <a:lnTo>
                  <a:pt x="72158" y="1587492"/>
                </a:lnTo>
                <a:lnTo>
                  <a:pt x="80992" y="1632846"/>
                </a:lnTo>
                <a:lnTo>
                  <a:pt x="96047" y="1675366"/>
                </a:lnTo>
                <a:lnTo>
                  <a:pt x="116783" y="1714629"/>
                </a:lnTo>
                <a:lnTo>
                  <a:pt x="142657" y="1750211"/>
                </a:lnTo>
                <a:lnTo>
                  <a:pt x="173129" y="1781691"/>
                </a:lnTo>
                <a:lnTo>
                  <a:pt x="207656" y="1808646"/>
                </a:lnTo>
                <a:lnTo>
                  <a:pt x="245697" y="1830652"/>
                </a:lnTo>
                <a:lnTo>
                  <a:pt x="286711" y="1847288"/>
                </a:lnTo>
                <a:lnTo>
                  <a:pt x="330155" y="1858131"/>
                </a:lnTo>
                <a:lnTo>
                  <a:pt x="375489" y="1862757"/>
                </a:lnTo>
                <a:lnTo>
                  <a:pt x="422170" y="1860745"/>
                </a:lnTo>
                <a:lnTo>
                  <a:pt x="2595872" y="1860745"/>
                </a:lnTo>
                <a:lnTo>
                  <a:pt x="2640428" y="1804938"/>
                </a:lnTo>
                <a:lnTo>
                  <a:pt x="2663370" y="1765210"/>
                </a:lnTo>
                <a:lnTo>
                  <a:pt x="2681856" y="1722877"/>
                </a:lnTo>
                <a:lnTo>
                  <a:pt x="2695569" y="1678246"/>
                </a:lnTo>
                <a:lnTo>
                  <a:pt x="2704192" y="1631626"/>
                </a:lnTo>
                <a:lnTo>
                  <a:pt x="2707408" y="1583326"/>
                </a:lnTo>
                <a:lnTo>
                  <a:pt x="2756815" y="1573726"/>
                </a:lnTo>
                <a:lnTo>
                  <a:pt x="2804806" y="1559214"/>
                </a:lnTo>
                <a:lnTo>
                  <a:pt x="2851006" y="1539942"/>
                </a:lnTo>
                <a:lnTo>
                  <a:pt x="2895035" y="1516060"/>
                </a:lnTo>
                <a:lnTo>
                  <a:pt x="2936516" y="1487721"/>
                </a:lnTo>
                <a:lnTo>
                  <a:pt x="2972556" y="1457470"/>
                </a:lnTo>
                <a:lnTo>
                  <a:pt x="3004943" y="1424567"/>
                </a:lnTo>
                <a:lnTo>
                  <a:pt x="3033639" y="1389295"/>
                </a:lnTo>
                <a:lnTo>
                  <a:pt x="3058606" y="1351942"/>
                </a:lnTo>
                <a:lnTo>
                  <a:pt x="3079806" y="1312791"/>
                </a:lnTo>
                <a:lnTo>
                  <a:pt x="3097201" y="1272130"/>
                </a:lnTo>
                <a:lnTo>
                  <a:pt x="3110754" y="1230244"/>
                </a:lnTo>
                <a:lnTo>
                  <a:pt x="3120425" y="1187418"/>
                </a:lnTo>
                <a:lnTo>
                  <a:pt x="3126178" y="1143938"/>
                </a:lnTo>
                <a:lnTo>
                  <a:pt x="3127974" y="1100090"/>
                </a:lnTo>
                <a:lnTo>
                  <a:pt x="3125775" y="1056160"/>
                </a:lnTo>
                <a:lnTo>
                  <a:pt x="3119543" y="1012432"/>
                </a:lnTo>
                <a:lnTo>
                  <a:pt x="3109240" y="969193"/>
                </a:lnTo>
                <a:lnTo>
                  <a:pt x="3094828" y="926728"/>
                </a:lnTo>
                <a:lnTo>
                  <a:pt x="3076269" y="885323"/>
                </a:lnTo>
                <a:lnTo>
                  <a:pt x="3053526" y="845264"/>
                </a:lnTo>
                <a:lnTo>
                  <a:pt x="3026559" y="806835"/>
                </a:lnTo>
                <a:lnTo>
                  <a:pt x="3031657" y="794457"/>
                </a:lnTo>
                <a:lnTo>
                  <a:pt x="3044212" y="756416"/>
                </a:lnTo>
                <a:lnTo>
                  <a:pt x="3054032" y="709277"/>
                </a:lnTo>
                <a:lnTo>
                  <a:pt x="3057812" y="662349"/>
                </a:lnTo>
                <a:lnTo>
                  <a:pt x="3055806" y="616073"/>
                </a:lnTo>
                <a:lnTo>
                  <a:pt x="3048268" y="570889"/>
                </a:lnTo>
                <a:lnTo>
                  <a:pt x="3035453" y="527239"/>
                </a:lnTo>
                <a:lnTo>
                  <a:pt x="3017614" y="485562"/>
                </a:lnTo>
                <a:lnTo>
                  <a:pt x="2995006" y="446301"/>
                </a:lnTo>
                <a:lnTo>
                  <a:pt x="2967884" y="409896"/>
                </a:lnTo>
                <a:lnTo>
                  <a:pt x="2936501" y="376787"/>
                </a:lnTo>
                <a:lnTo>
                  <a:pt x="2901112" y="347416"/>
                </a:lnTo>
                <a:lnTo>
                  <a:pt x="2861970" y="322223"/>
                </a:lnTo>
                <a:lnTo>
                  <a:pt x="2819331" y="301649"/>
                </a:lnTo>
                <a:lnTo>
                  <a:pt x="2773448" y="286135"/>
                </a:lnTo>
                <a:lnTo>
                  <a:pt x="2768410" y="266450"/>
                </a:lnTo>
                <a:lnTo>
                  <a:pt x="1015133" y="266450"/>
                </a:lnTo>
                <a:lnTo>
                  <a:pt x="973827" y="245016"/>
                </a:lnTo>
                <a:lnTo>
                  <a:pt x="930885" y="227671"/>
                </a:lnTo>
                <a:lnTo>
                  <a:pt x="886618" y="214479"/>
                </a:lnTo>
                <a:lnTo>
                  <a:pt x="841332" y="205501"/>
                </a:lnTo>
                <a:lnTo>
                  <a:pt x="795338" y="200799"/>
                </a:lnTo>
                <a:lnTo>
                  <a:pt x="748944" y="200436"/>
                </a:lnTo>
                <a:close/>
              </a:path>
              <a:path w="3128010" h="2276475">
                <a:moveTo>
                  <a:pt x="1355407" y="63244"/>
                </a:moveTo>
                <a:lnTo>
                  <a:pt x="1309710" y="66017"/>
                </a:lnTo>
                <a:lnTo>
                  <a:pt x="1264845" y="74087"/>
                </a:lnTo>
                <a:lnTo>
                  <a:pt x="1221299" y="87306"/>
                </a:lnTo>
                <a:lnTo>
                  <a:pt x="1179563" y="105526"/>
                </a:lnTo>
                <a:lnTo>
                  <a:pt x="1140124" y="128598"/>
                </a:lnTo>
                <a:lnTo>
                  <a:pt x="1103473" y="156374"/>
                </a:lnTo>
                <a:lnTo>
                  <a:pt x="1070098" y="188708"/>
                </a:lnTo>
                <a:lnTo>
                  <a:pt x="1040437" y="225532"/>
                </a:lnTo>
                <a:lnTo>
                  <a:pt x="1015133" y="266450"/>
                </a:lnTo>
                <a:lnTo>
                  <a:pt x="2768410" y="266450"/>
                </a:lnTo>
                <a:lnTo>
                  <a:pt x="2761527" y="239557"/>
                </a:lnTo>
                <a:lnTo>
                  <a:pt x="2743363" y="195325"/>
                </a:lnTo>
                <a:lnTo>
                  <a:pt x="2730482" y="173232"/>
                </a:lnTo>
                <a:lnTo>
                  <a:pt x="1626257" y="173232"/>
                </a:lnTo>
                <a:lnTo>
                  <a:pt x="1605695" y="154552"/>
                </a:lnTo>
                <a:lnTo>
                  <a:pt x="1560856" y="121905"/>
                </a:lnTo>
                <a:lnTo>
                  <a:pt x="1492592" y="88186"/>
                </a:lnTo>
                <a:lnTo>
                  <a:pt x="1447337" y="74180"/>
                </a:lnTo>
                <a:lnTo>
                  <a:pt x="1401445" y="65915"/>
                </a:lnTo>
                <a:lnTo>
                  <a:pt x="1355407" y="63244"/>
                </a:lnTo>
                <a:close/>
              </a:path>
              <a:path w="3128010" h="2276475">
                <a:moveTo>
                  <a:pt x="1917515" y="0"/>
                </a:moveTo>
                <a:lnTo>
                  <a:pt x="1873183" y="1911"/>
                </a:lnTo>
                <a:lnTo>
                  <a:pt x="1829804" y="9898"/>
                </a:lnTo>
                <a:lnTo>
                  <a:pt x="1788034" y="23743"/>
                </a:lnTo>
                <a:lnTo>
                  <a:pt x="1748528" y="43229"/>
                </a:lnTo>
                <a:lnTo>
                  <a:pt x="1711942" y="68139"/>
                </a:lnTo>
                <a:lnTo>
                  <a:pt x="1678931" y="98255"/>
                </a:lnTo>
                <a:lnTo>
                  <a:pt x="1650151" y="133358"/>
                </a:lnTo>
                <a:lnTo>
                  <a:pt x="1626257" y="173232"/>
                </a:lnTo>
                <a:lnTo>
                  <a:pt x="2730482" y="173232"/>
                </a:lnTo>
                <a:lnTo>
                  <a:pt x="2719298" y="154050"/>
                </a:lnTo>
                <a:lnTo>
                  <a:pt x="2695057" y="123194"/>
                </a:lnTo>
                <a:lnTo>
                  <a:pt x="2159784" y="123194"/>
                </a:lnTo>
                <a:lnTo>
                  <a:pt x="2136329" y="96012"/>
                </a:lnTo>
                <a:lnTo>
                  <a:pt x="2080989" y="50650"/>
                </a:lnTo>
                <a:lnTo>
                  <a:pt x="2006417" y="15275"/>
                </a:lnTo>
                <a:lnTo>
                  <a:pt x="1962145" y="4382"/>
                </a:lnTo>
                <a:lnTo>
                  <a:pt x="1917515" y="0"/>
                </a:lnTo>
                <a:close/>
              </a:path>
              <a:path w="3128010" h="2276475">
                <a:moveTo>
                  <a:pt x="2443805" y="773"/>
                </a:moveTo>
                <a:lnTo>
                  <a:pt x="2398878" y="1608"/>
                </a:lnTo>
                <a:lnTo>
                  <a:pt x="2354419" y="8075"/>
                </a:lnTo>
                <a:lnTo>
                  <a:pt x="2311018" y="20127"/>
                </a:lnTo>
                <a:lnTo>
                  <a:pt x="2269264" y="37714"/>
                </a:lnTo>
                <a:lnTo>
                  <a:pt x="2229748" y="60786"/>
                </a:lnTo>
                <a:lnTo>
                  <a:pt x="2193058" y="89296"/>
                </a:lnTo>
                <a:lnTo>
                  <a:pt x="2159784" y="123194"/>
                </a:lnTo>
                <a:lnTo>
                  <a:pt x="2695057" y="123194"/>
                </a:lnTo>
                <a:lnTo>
                  <a:pt x="2654830" y="82808"/>
                </a:lnTo>
                <a:lnTo>
                  <a:pt x="2616405" y="54744"/>
                </a:lnTo>
                <a:lnTo>
                  <a:pt x="2575501" y="32557"/>
                </a:lnTo>
                <a:lnTo>
                  <a:pt x="2532706" y="16199"/>
                </a:lnTo>
                <a:lnTo>
                  <a:pt x="2488611" y="5621"/>
                </a:lnTo>
                <a:lnTo>
                  <a:pt x="2443805" y="7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923770" y="3663692"/>
            <a:ext cx="3128010" cy="2276475"/>
          </a:xfrm>
          <a:custGeom>
            <a:avLst/>
            <a:gdLst/>
            <a:ahLst/>
            <a:cxnLst/>
            <a:rect l="l" t="t" r="r" b="b"/>
            <a:pathLst>
              <a:path w="3128010" h="2276475">
                <a:moveTo>
                  <a:pt x="284375" y="749431"/>
                </a:moveTo>
                <a:lnTo>
                  <a:pt x="280256" y="702936"/>
                </a:lnTo>
                <a:lnTo>
                  <a:pt x="280599" y="657104"/>
                </a:lnTo>
                <a:lnTo>
                  <a:pt x="285230" y="612164"/>
                </a:lnTo>
                <a:lnTo>
                  <a:pt x="293975" y="568343"/>
                </a:lnTo>
                <a:lnTo>
                  <a:pt x="306659" y="525871"/>
                </a:lnTo>
                <a:lnTo>
                  <a:pt x="323107" y="484976"/>
                </a:lnTo>
                <a:lnTo>
                  <a:pt x="343144" y="445885"/>
                </a:lnTo>
                <a:lnTo>
                  <a:pt x="366595" y="408828"/>
                </a:lnTo>
                <a:lnTo>
                  <a:pt x="393286" y="374032"/>
                </a:lnTo>
                <a:lnTo>
                  <a:pt x="423041" y="341726"/>
                </a:lnTo>
                <a:lnTo>
                  <a:pt x="455686" y="312137"/>
                </a:lnTo>
                <a:lnTo>
                  <a:pt x="491047" y="285496"/>
                </a:lnTo>
                <a:lnTo>
                  <a:pt x="528948" y="262029"/>
                </a:lnTo>
                <a:lnTo>
                  <a:pt x="569214" y="241965"/>
                </a:lnTo>
                <a:lnTo>
                  <a:pt x="611672" y="225532"/>
                </a:lnTo>
                <a:lnTo>
                  <a:pt x="656145" y="212959"/>
                </a:lnTo>
                <a:lnTo>
                  <a:pt x="702459" y="204474"/>
                </a:lnTo>
                <a:lnTo>
                  <a:pt x="748944" y="200436"/>
                </a:lnTo>
                <a:lnTo>
                  <a:pt x="795338" y="200799"/>
                </a:lnTo>
                <a:lnTo>
                  <a:pt x="841332" y="205501"/>
                </a:lnTo>
                <a:lnTo>
                  <a:pt x="886618" y="214479"/>
                </a:lnTo>
                <a:lnTo>
                  <a:pt x="930885" y="227671"/>
                </a:lnTo>
                <a:lnTo>
                  <a:pt x="973827" y="245016"/>
                </a:lnTo>
                <a:lnTo>
                  <a:pt x="1015133" y="266450"/>
                </a:lnTo>
                <a:lnTo>
                  <a:pt x="1040489" y="225449"/>
                </a:lnTo>
                <a:lnTo>
                  <a:pt x="1070098" y="188708"/>
                </a:lnTo>
                <a:lnTo>
                  <a:pt x="1103473" y="156374"/>
                </a:lnTo>
                <a:lnTo>
                  <a:pt x="1140124" y="128598"/>
                </a:lnTo>
                <a:lnTo>
                  <a:pt x="1179563" y="105526"/>
                </a:lnTo>
                <a:lnTo>
                  <a:pt x="1221299" y="87306"/>
                </a:lnTo>
                <a:lnTo>
                  <a:pt x="1264845" y="74087"/>
                </a:lnTo>
                <a:lnTo>
                  <a:pt x="1309710" y="66017"/>
                </a:lnTo>
                <a:lnTo>
                  <a:pt x="1355407" y="63244"/>
                </a:lnTo>
                <a:lnTo>
                  <a:pt x="1401445" y="65915"/>
                </a:lnTo>
                <a:lnTo>
                  <a:pt x="1447337" y="74180"/>
                </a:lnTo>
                <a:lnTo>
                  <a:pt x="1492592" y="88186"/>
                </a:lnTo>
                <a:lnTo>
                  <a:pt x="1536722" y="108081"/>
                </a:lnTo>
                <a:lnTo>
                  <a:pt x="1583871" y="137418"/>
                </a:lnTo>
                <a:lnTo>
                  <a:pt x="1626257" y="173232"/>
                </a:lnTo>
                <a:lnTo>
                  <a:pt x="1650151" y="133358"/>
                </a:lnTo>
                <a:lnTo>
                  <a:pt x="1678931" y="98255"/>
                </a:lnTo>
                <a:lnTo>
                  <a:pt x="1711942" y="68139"/>
                </a:lnTo>
                <a:lnTo>
                  <a:pt x="1748528" y="43229"/>
                </a:lnTo>
                <a:lnTo>
                  <a:pt x="1788034" y="23743"/>
                </a:lnTo>
                <a:lnTo>
                  <a:pt x="1829804" y="9898"/>
                </a:lnTo>
                <a:lnTo>
                  <a:pt x="1873183" y="1911"/>
                </a:lnTo>
                <a:lnTo>
                  <a:pt x="1917515" y="0"/>
                </a:lnTo>
                <a:lnTo>
                  <a:pt x="1962145" y="4382"/>
                </a:lnTo>
                <a:lnTo>
                  <a:pt x="2006417" y="15275"/>
                </a:lnTo>
                <a:lnTo>
                  <a:pt x="2049675" y="32897"/>
                </a:lnTo>
                <a:lnTo>
                  <a:pt x="2109969" y="71759"/>
                </a:lnTo>
                <a:lnTo>
                  <a:pt x="2159784" y="123194"/>
                </a:lnTo>
                <a:lnTo>
                  <a:pt x="2193058" y="89296"/>
                </a:lnTo>
                <a:lnTo>
                  <a:pt x="2229748" y="60786"/>
                </a:lnTo>
                <a:lnTo>
                  <a:pt x="2269264" y="37714"/>
                </a:lnTo>
                <a:lnTo>
                  <a:pt x="2311018" y="20127"/>
                </a:lnTo>
                <a:lnTo>
                  <a:pt x="2354419" y="8075"/>
                </a:lnTo>
                <a:lnTo>
                  <a:pt x="2398878" y="1608"/>
                </a:lnTo>
                <a:lnTo>
                  <a:pt x="2443805" y="773"/>
                </a:lnTo>
                <a:lnTo>
                  <a:pt x="2488611" y="5621"/>
                </a:lnTo>
                <a:lnTo>
                  <a:pt x="2532706" y="16199"/>
                </a:lnTo>
                <a:lnTo>
                  <a:pt x="2575501" y="32557"/>
                </a:lnTo>
                <a:lnTo>
                  <a:pt x="2616405" y="54744"/>
                </a:lnTo>
                <a:lnTo>
                  <a:pt x="2654830" y="82808"/>
                </a:lnTo>
                <a:lnTo>
                  <a:pt x="2689673" y="116342"/>
                </a:lnTo>
                <a:lnTo>
                  <a:pt x="2719298" y="154050"/>
                </a:lnTo>
                <a:lnTo>
                  <a:pt x="2743363" y="195325"/>
                </a:lnTo>
                <a:lnTo>
                  <a:pt x="2761527" y="239557"/>
                </a:lnTo>
                <a:lnTo>
                  <a:pt x="2773448" y="286135"/>
                </a:lnTo>
                <a:lnTo>
                  <a:pt x="2819331" y="301649"/>
                </a:lnTo>
                <a:lnTo>
                  <a:pt x="2861970" y="322223"/>
                </a:lnTo>
                <a:lnTo>
                  <a:pt x="2901112" y="347416"/>
                </a:lnTo>
                <a:lnTo>
                  <a:pt x="2936501" y="376787"/>
                </a:lnTo>
                <a:lnTo>
                  <a:pt x="2967884" y="409896"/>
                </a:lnTo>
                <a:lnTo>
                  <a:pt x="2995006" y="446301"/>
                </a:lnTo>
                <a:lnTo>
                  <a:pt x="3017614" y="485562"/>
                </a:lnTo>
                <a:lnTo>
                  <a:pt x="3035453" y="527239"/>
                </a:lnTo>
                <a:lnTo>
                  <a:pt x="3048268" y="570889"/>
                </a:lnTo>
                <a:lnTo>
                  <a:pt x="3055806" y="616073"/>
                </a:lnTo>
                <a:lnTo>
                  <a:pt x="3057812" y="662349"/>
                </a:lnTo>
                <a:lnTo>
                  <a:pt x="3054032" y="709277"/>
                </a:lnTo>
                <a:lnTo>
                  <a:pt x="3044212" y="756416"/>
                </a:lnTo>
                <a:lnTo>
                  <a:pt x="3031657" y="794457"/>
                </a:lnTo>
                <a:lnTo>
                  <a:pt x="3026559" y="806835"/>
                </a:lnTo>
                <a:lnTo>
                  <a:pt x="3053526" y="845264"/>
                </a:lnTo>
                <a:lnTo>
                  <a:pt x="3076269" y="885323"/>
                </a:lnTo>
                <a:lnTo>
                  <a:pt x="3094828" y="926728"/>
                </a:lnTo>
                <a:lnTo>
                  <a:pt x="3109240" y="969193"/>
                </a:lnTo>
                <a:lnTo>
                  <a:pt x="3119543" y="1012432"/>
                </a:lnTo>
                <a:lnTo>
                  <a:pt x="3125775" y="1056160"/>
                </a:lnTo>
                <a:lnTo>
                  <a:pt x="3127974" y="1100090"/>
                </a:lnTo>
                <a:lnTo>
                  <a:pt x="3126178" y="1143938"/>
                </a:lnTo>
                <a:lnTo>
                  <a:pt x="3120425" y="1187418"/>
                </a:lnTo>
                <a:lnTo>
                  <a:pt x="3110754" y="1230244"/>
                </a:lnTo>
                <a:lnTo>
                  <a:pt x="3097201" y="1272130"/>
                </a:lnTo>
                <a:lnTo>
                  <a:pt x="3079806" y="1312791"/>
                </a:lnTo>
                <a:lnTo>
                  <a:pt x="3058606" y="1351942"/>
                </a:lnTo>
                <a:lnTo>
                  <a:pt x="3033639" y="1389295"/>
                </a:lnTo>
                <a:lnTo>
                  <a:pt x="3004943" y="1424567"/>
                </a:lnTo>
                <a:lnTo>
                  <a:pt x="2972556" y="1457470"/>
                </a:lnTo>
                <a:lnTo>
                  <a:pt x="2936516" y="1487721"/>
                </a:lnTo>
                <a:lnTo>
                  <a:pt x="2895035" y="1516060"/>
                </a:lnTo>
                <a:lnTo>
                  <a:pt x="2851006" y="1539942"/>
                </a:lnTo>
                <a:lnTo>
                  <a:pt x="2804806" y="1559214"/>
                </a:lnTo>
                <a:lnTo>
                  <a:pt x="2756815" y="1573726"/>
                </a:lnTo>
                <a:lnTo>
                  <a:pt x="2707408" y="1583326"/>
                </a:lnTo>
                <a:lnTo>
                  <a:pt x="2704192" y="1631626"/>
                </a:lnTo>
                <a:lnTo>
                  <a:pt x="2695569" y="1678246"/>
                </a:lnTo>
                <a:lnTo>
                  <a:pt x="2681856" y="1722877"/>
                </a:lnTo>
                <a:lnTo>
                  <a:pt x="2663370" y="1765210"/>
                </a:lnTo>
                <a:lnTo>
                  <a:pt x="2640428" y="1804938"/>
                </a:lnTo>
                <a:lnTo>
                  <a:pt x="2613346" y="1841752"/>
                </a:lnTo>
                <a:lnTo>
                  <a:pt x="2582440" y="1875344"/>
                </a:lnTo>
                <a:lnTo>
                  <a:pt x="2548028" y="1905404"/>
                </a:lnTo>
                <a:lnTo>
                  <a:pt x="2510426" y="1931626"/>
                </a:lnTo>
                <a:lnTo>
                  <a:pt x="2469950" y="1953699"/>
                </a:lnTo>
                <a:lnTo>
                  <a:pt x="2426917" y="1971317"/>
                </a:lnTo>
                <a:lnTo>
                  <a:pt x="2381643" y="1984170"/>
                </a:lnTo>
                <a:lnTo>
                  <a:pt x="2334446" y="1991950"/>
                </a:lnTo>
                <a:lnTo>
                  <a:pt x="2285641" y="1994349"/>
                </a:lnTo>
                <a:lnTo>
                  <a:pt x="2239590" y="1991465"/>
                </a:lnTo>
                <a:lnTo>
                  <a:pt x="2194356" y="1983622"/>
                </a:lnTo>
                <a:lnTo>
                  <a:pt x="2150329" y="1970936"/>
                </a:lnTo>
                <a:lnTo>
                  <a:pt x="2107898" y="1953522"/>
                </a:lnTo>
                <a:lnTo>
                  <a:pt x="2067455" y="1931497"/>
                </a:lnTo>
                <a:lnTo>
                  <a:pt x="2051695" y="1975590"/>
                </a:lnTo>
                <a:lnTo>
                  <a:pt x="2032151" y="2017232"/>
                </a:lnTo>
                <a:lnTo>
                  <a:pt x="2009078" y="2056287"/>
                </a:lnTo>
                <a:lnTo>
                  <a:pt x="1982732" y="2092618"/>
                </a:lnTo>
                <a:lnTo>
                  <a:pt x="1953369" y="2126091"/>
                </a:lnTo>
                <a:lnTo>
                  <a:pt x="1921243" y="2156569"/>
                </a:lnTo>
                <a:lnTo>
                  <a:pt x="1886611" y="2183917"/>
                </a:lnTo>
                <a:lnTo>
                  <a:pt x="1849727" y="2207999"/>
                </a:lnTo>
                <a:lnTo>
                  <a:pt x="1810848" y="2228680"/>
                </a:lnTo>
                <a:lnTo>
                  <a:pt x="1770228" y="2245823"/>
                </a:lnTo>
                <a:lnTo>
                  <a:pt x="1728124" y="2259293"/>
                </a:lnTo>
                <a:lnTo>
                  <a:pt x="1684789" y="2268954"/>
                </a:lnTo>
                <a:lnTo>
                  <a:pt x="1640481" y="2274670"/>
                </a:lnTo>
                <a:lnTo>
                  <a:pt x="1595455" y="2276306"/>
                </a:lnTo>
                <a:lnTo>
                  <a:pt x="1549965" y="2273727"/>
                </a:lnTo>
                <a:lnTo>
                  <a:pt x="1504267" y="2266795"/>
                </a:lnTo>
                <a:lnTo>
                  <a:pt x="1458617" y="2255376"/>
                </a:lnTo>
                <a:lnTo>
                  <a:pt x="1413193" y="2239236"/>
                </a:lnTo>
                <a:lnTo>
                  <a:pt x="1369852" y="2218858"/>
                </a:lnTo>
                <a:lnTo>
                  <a:pt x="1328875" y="2194447"/>
                </a:lnTo>
                <a:lnTo>
                  <a:pt x="1290542" y="2166208"/>
                </a:lnTo>
                <a:lnTo>
                  <a:pt x="1255132" y="2134347"/>
                </a:lnTo>
                <a:lnTo>
                  <a:pt x="1222926" y="2099069"/>
                </a:lnTo>
                <a:lnTo>
                  <a:pt x="1194203" y="2060579"/>
                </a:lnTo>
                <a:lnTo>
                  <a:pt x="1151858" y="2083518"/>
                </a:lnTo>
                <a:lnTo>
                  <a:pt x="1108434" y="2102475"/>
                </a:lnTo>
                <a:lnTo>
                  <a:pt x="1064161" y="2117507"/>
                </a:lnTo>
                <a:lnTo>
                  <a:pt x="1019269" y="2128671"/>
                </a:lnTo>
                <a:lnTo>
                  <a:pt x="973988" y="2136024"/>
                </a:lnTo>
                <a:lnTo>
                  <a:pt x="928549" y="2139624"/>
                </a:lnTo>
                <a:lnTo>
                  <a:pt x="883180" y="2139526"/>
                </a:lnTo>
                <a:lnTo>
                  <a:pt x="838113" y="2135789"/>
                </a:lnTo>
                <a:lnTo>
                  <a:pt x="793576" y="2128468"/>
                </a:lnTo>
                <a:lnTo>
                  <a:pt x="749801" y="2117622"/>
                </a:lnTo>
                <a:lnTo>
                  <a:pt x="707017" y="2103307"/>
                </a:lnTo>
                <a:lnTo>
                  <a:pt x="665453" y="2085579"/>
                </a:lnTo>
                <a:lnTo>
                  <a:pt x="625341" y="2064497"/>
                </a:lnTo>
                <a:lnTo>
                  <a:pt x="586909" y="2040117"/>
                </a:lnTo>
                <a:lnTo>
                  <a:pt x="550388" y="2012495"/>
                </a:lnTo>
                <a:lnTo>
                  <a:pt x="516008" y="1981690"/>
                </a:lnTo>
                <a:lnTo>
                  <a:pt x="483999" y="1947758"/>
                </a:lnTo>
                <a:lnTo>
                  <a:pt x="454590" y="1910755"/>
                </a:lnTo>
                <a:lnTo>
                  <a:pt x="428012" y="1870740"/>
                </a:lnTo>
                <a:lnTo>
                  <a:pt x="422170" y="1860745"/>
                </a:lnTo>
                <a:lnTo>
                  <a:pt x="375489" y="1862757"/>
                </a:lnTo>
                <a:lnTo>
                  <a:pt x="330155" y="1858131"/>
                </a:lnTo>
                <a:lnTo>
                  <a:pt x="286711" y="1847288"/>
                </a:lnTo>
                <a:lnTo>
                  <a:pt x="245697" y="1830652"/>
                </a:lnTo>
                <a:lnTo>
                  <a:pt x="207656" y="1808646"/>
                </a:lnTo>
                <a:lnTo>
                  <a:pt x="173129" y="1781691"/>
                </a:lnTo>
                <a:lnTo>
                  <a:pt x="142657" y="1750211"/>
                </a:lnTo>
                <a:lnTo>
                  <a:pt x="116783" y="1714629"/>
                </a:lnTo>
                <a:lnTo>
                  <a:pt x="96047" y="1675366"/>
                </a:lnTo>
                <a:lnTo>
                  <a:pt x="80992" y="1632846"/>
                </a:lnTo>
                <a:lnTo>
                  <a:pt x="72158" y="1587492"/>
                </a:lnTo>
                <a:lnTo>
                  <a:pt x="70153" y="1542030"/>
                </a:lnTo>
                <a:lnTo>
                  <a:pt x="74783" y="1497231"/>
                </a:lnTo>
                <a:lnTo>
                  <a:pt x="85827" y="1453769"/>
                </a:lnTo>
                <a:lnTo>
                  <a:pt x="103062" y="1412318"/>
                </a:lnTo>
                <a:lnTo>
                  <a:pt x="126266" y="1373555"/>
                </a:lnTo>
                <a:lnTo>
                  <a:pt x="155216" y="1338153"/>
                </a:lnTo>
                <a:lnTo>
                  <a:pt x="116843" y="1311840"/>
                </a:lnTo>
                <a:lnTo>
                  <a:pt x="83580" y="1281012"/>
                </a:lnTo>
                <a:lnTo>
                  <a:pt x="55602" y="1246330"/>
                </a:lnTo>
                <a:lnTo>
                  <a:pt x="33081" y="1208458"/>
                </a:lnTo>
                <a:lnTo>
                  <a:pt x="16192" y="1168058"/>
                </a:lnTo>
                <a:lnTo>
                  <a:pt x="5107" y="1125794"/>
                </a:lnTo>
                <a:lnTo>
                  <a:pt x="0" y="1082328"/>
                </a:lnTo>
                <a:lnTo>
                  <a:pt x="1044" y="1038323"/>
                </a:lnTo>
                <a:lnTo>
                  <a:pt x="8414" y="994443"/>
                </a:lnTo>
                <a:lnTo>
                  <a:pt x="22282" y="951349"/>
                </a:lnTo>
                <a:lnTo>
                  <a:pt x="42821" y="909705"/>
                </a:lnTo>
                <a:lnTo>
                  <a:pt x="71153" y="869167"/>
                </a:lnTo>
                <a:lnTo>
                  <a:pt x="105094" y="833981"/>
                </a:lnTo>
                <a:lnTo>
                  <a:pt x="143882" y="804629"/>
                </a:lnTo>
                <a:lnTo>
                  <a:pt x="186755" y="781595"/>
                </a:lnTo>
                <a:lnTo>
                  <a:pt x="232951" y="765363"/>
                </a:lnTo>
                <a:lnTo>
                  <a:pt x="281708" y="756416"/>
                </a:lnTo>
                <a:lnTo>
                  <a:pt x="284375" y="749431"/>
                </a:lnTo>
                <a:close/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082290" y="4992980"/>
            <a:ext cx="183515" cy="42545"/>
          </a:xfrm>
          <a:custGeom>
            <a:avLst/>
            <a:gdLst/>
            <a:ahLst/>
            <a:cxnLst/>
            <a:rect l="l" t="t" r="r" b="b"/>
            <a:pathLst>
              <a:path w="183514" h="42545">
                <a:moveTo>
                  <a:pt x="183134" y="41986"/>
                </a:moveTo>
                <a:lnTo>
                  <a:pt x="135356" y="42057"/>
                </a:lnTo>
                <a:lnTo>
                  <a:pt x="88376" y="34961"/>
                </a:lnTo>
                <a:lnTo>
                  <a:pt x="42991" y="20881"/>
                </a:ln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346959" y="5494350"/>
            <a:ext cx="80645" cy="20320"/>
          </a:xfrm>
          <a:custGeom>
            <a:avLst/>
            <a:gdLst/>
            <a:ahLst/>
            <a:cxnLst/>
            <a:rect l="l" t="t" r="r" b="b"/>
            <a:pathLst>
              <a:path w="80645" h="20320">
                <a:moveTo>
                  <a:pt x="80137" y="0"/>
                </a:moveTo>
                <a:lnTo>
                  <a:pt x="60650" y="6971"/>
                </a:lnTo>
                <a:lnTo>
                  <a:pt x="40735" y="12655"/>
                </a:lnTo>
                <a:lnTo>
                  <a:pt x="20486" y="17034"/>
                </a:lnTo>
                <a:lnTo>
                  <a:pt x="0" y="20091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069460" y="5623446"/>
            <a:ext cx="48260" cy="92075"/>
          </a:xfrm>
          <a:custGeom>
            <a:avLst/>
            <a:gdLst/>
            <a:ahLst/>
            <a:cxnLst/>
            <a:rect l="l" t="t" r="r" b="b"/>
            <a:pathLst>
              <a:path w="48260" h="92075">
                <a:moveTo>
                  <a:pt x="48260" y="91655"/>
                </a:moveTo>
                <a:lnTo>
                  <a:pt x="34379" y="69730"/>
                </a:lnTo>
                <a:lnTo>
                  <a:pt x="21701" y="47113"/>
                </a:lnTo>
                <a:lnTo>
                  <a:pt x="10237" y="23854"/>
                </a:ln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991609" y="5486566"/>
            <a:ext cx="19685" cy="100965"/>
          </a:xfrm>
          <a:custGeom>
            <a:avLst/>
            <a:gdLst/>
            <a:ahLst/>
            <a:cxnLst/>
            <a:rect l="l" t="t" r="r" b="b"/>
            <a:pathLst>
              <a:path w="19685" h="100964">
                <a:moveTo>
                  <a:pt x="19176" y="0"/>
                </a:moveTo>
                <a:lnTo>
                  <a:pt x="16394" y="25492"/>
                </a:lnTo>
                <a:lnTo>
                  <a:pt x="12255" y="50784"/>
                </a:lnTo>
                <a:lnTo>
                  <a:pt x="6782" y="75823"/>
                </a:lnTo>
                <a:lnTo>
                  <a:pt x="0" y="100558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394326" y="4865204"/>
            <a:ext cx="235585" cy="375920"/>
          </a:xfrm>
          <a:custGeom>
            <a:avLst/>
            <a:gdLst/>
            <a:ahLst/>
            <a:cxnLst/>
            <a:rect l="l" t="t" r="r" b="b"/>
            <a:pathLst>
              <a:path w="235585" h="375920">
                <a:moveTo>
                  <a:pt x="0" y="0"/>
                </a:moveTo>
                <a:lnTo>
                  <a:pt x="41828" y="23206"/>
                </a:lnTo>
                <a:lnTo>
                  <a:pt x="80214" y="50612"/>
                </a:lnTo>
                <a:lnTo>
                  <a:pt x="114920" y="81841"/>
                </a:lnTo>
                <a:lnTo>
                  <a:pt x="145712" y="116516"/>
                </a:lnTo>
                <a:lnTo>
                  <a:pt x="172354" y="154260"/>
                </a:lnTo>
                <a:lnTo>
                  <a:pt x="194611" y="194697"/>
                </a:lnTo>
                <a:lnTo>
                  <a:pt x="212247" y="237451"/>
                </a:lnTo>
                <a:lnTo>
                  <a:pt x="225027" y="282144"/>
                </a:lnTo>
                <a:lnTo>
                  <a:pt x="232715" y="328400"/>
                </a:lnTo>
                <a:lnTo>
                  <a:pt x="235076" y="375843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844160" y="4464939"/>
            <a:ext cx="104775" cy="140970"/>
          </a:xfrm>
          <a:custGeom>
            <a:avLst/>
            <a:gdLst/>
            <a:ahLst/>
            <a:cxnLst/>
            <a:rect l="l" t="t" r="r" b="b"/>
            <a:pathLst>
              <a:path w="104775" h="140970">
                <a:moveTo>
                  <a:pt x="104775" y="0"/>
                </a:moveTo>
                <a:lnTo>
                  <a:pt x="84885" y="39562"/>
                </a:lnTo>
                <a:lnTo>
                  <a:pt x="60626" y="76469"/>
                </a:lnTo>
                <a:lnTo>
                  <a:pt x="32248" y="110353"/>
                </a:lnTo>
                <a:lnTo>
                  <a:pt x="0" y="140843"/>
                </a:lnTo>
              </a:path>
            </a:pathLst>
          </a:custGeom>
          <a:ln w="50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697602" y="3941953"/>
            <a:ext cx="5715" cy="66675"/>
          </a:xfrm>
          <a:custGeom>
            <a:avLst/>
            <a:gdLst/>
            <a:ahLst/>
            <a:cxnLst/>
            <a:rect l="l" t="t" r="r" b="b"/>
            <a:pathLst>
              <a:path w="5714" h="66675">
                <a:moveTo>
                  <a:pt x="0" y="0"/>
                </a:moveTo>
                <a:lnTo>
                  <a:pt x="2623" y="16541"/>
                </a:lnTo>
                <a:lnTo>
                  <a:pt x="4413" y="33178"/>
                </a:lnTo>
                <a:lnTo>
                  <a:pt x="5393" y="49863"/>
                </a:lnTo>
                <a:lnTo>
                  <a:pt x="5587" y="66548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028947" y="3779520"/>
            <a:ext cx="53975" cy="85090"/>
          </a:xfrm>
          <a:custGeom>
            <a:avLst/>
            <a:gdLst/>
            <a:ahLst/>
            <a:cxnLst/>
            <a:rect l="l" t="t" r="r" b="b"/>
            <a:pathLst>
              <a:path w="53975" h="85089">
                <a:moveTo>
                  <a:pt x="0" y="84836"/>
                </a:moveTo>
                <a:lnTo>
                  <a:pt x="11090" y="62204"/>
                </a:lnTo>
                <a:lnTo>
                  <a:pt x="23764" y="40465"/>
                </a:lnTo>
                <a:lnTo>
                  <a:pt x="37986" y="19702"/>
                </a:lnTo>
                <a:lnTo>
                  <a:pt x="5372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527296" y="3831589"/>
            <a:ext cx="26034" cy="73660"/>
          </a:xfrm>
          <a:custGeom>
            <a:avLst/>
            <a:gdLst/>
            <a:ahLst/>
            <a:cxnLst/>
            <a:rect l="l" t="t" r="r" b="b"/>
            <a:pathLst>
              <a:path w="26035" h="73660">
                <a:moveTo>
                  <a:pt x="0" y="73152"/>
                </a:moveTo>
                <a:lnTo>
                  <a:pt x="4782" y="54328"/>
                </a:lnTo>
                <a:lnTo>
                  <a:pt x="10731" y="35813"/>
                </a:lnTo>
                <a:lnTo>
                  <a:pt x="17823" y="17680"/>
                </a:lnTo>
                <a:lnTo>
                  <a:pt x="26034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938523" y="3929633"/>
            <a:ext cx="93980" cy="71120"/>
          </a:xfrm>
          <a:custGeom>
            <a:avLst/>
            <a:gdLst/>
            <a:ahLst/>
            <a:cxnLst/>
            <a:rect l="l" t="t" r="r" b="b"/>
            <a:pathLst>
              <a:path w="93979" h="71119">
                <a:moveTo>
                  <a:pt x="0" y="0"/>
                </a:moveTo>
                <a:lnTo>
                  <a:pt x="25114" y="15611"/>
                </a:lnTo>
                <a:lnTo>
                  <a:pt x="49180" y="32686"/>
                </a:lnTo>
                <a:lnTo>
                  <a:pt x="72151" y="51167"/>
                </a:lnTo>
                <a:lnTo>
                  <a:pt x="93979" y="70993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208147" y="4413122"/>
            <a:ext cx="16510" cy="74930"/>
          </a:xfrm>
          <a:custGeom>
            <a:avLst/>
            <a:gdLst/>
            <a:ahLst/>
            <a:cxnLst/>
            <a:rect l="l" t="t" r="r" b="b"/>
            <a:pathLst>
              <a:path w="16510" h="74929">
                <a:moveTo>
                  <a:pt x="16382" y="74675"/>
                </a:moveTo>
                <a:lnTo>
                  <a:pt x="11144" y="56274"/>
                </a:lnTo>
                <a:lnTo>
                  <a:pt x="6667" y="37671"/>
                </a:lnTo>
                <a:lnTo>
                  <a:pt x="2952" y="18901"/>
                </a:ln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0" y="1948687"/>
            <a:ext cx="2621280" cy="4052570"/>
          </a:xfrm>
          <a:custGeom>
            <a:avLst/>
            <a:gdLst/>
            <a:ahLst/>
            <a:cxnLst/>
            <a:rect l="l" t="t" r="r" b="b"/>
            <a:pathLst>
              <a:path w="2621280" h="4052570">
                <a:moveTo>
                  <a:pt x="0" y="4052062"/>
                </a:moveTo>
                <a:lnTo>
                  <a:pt x="2621280" y="4052062"/>
                </a:lnTo>
                <a:lnTo>
                  <a:pt x="2621280" y="0"/>
                </a:lnTo>
                <a:lnTo>
                  <a:pt x="0" y="0"/>
                </a:lnTo>
                <a:lnTo>
                  <a:pt x="0" y="4052062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545580" y="3267143"/>
            <a:ext cx="2598420" cy="2733675"/>
          </a:xfrm>
          <a:custGeom>
            <a:avLst/>
            <a:gdLst/>
            <a:ahLst/>
            <a:cxnLst/>
            <a:rect l="l" t="t" r="r" b="b"/>
            <a:pathLst>
              <a:path w="2598420" h="2733675">
                <a:moveTo>
                  <a:pt x="2598420" y="0"/>
                </a:moveTo>
                <a:lnTo>
                  <a:pt x="0" y="0"/>
                </a:lnTo>
                <a:lnTo>
                  <a:pt x="0" y="2733605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811271" y="2484373"/>
            <a:ext cx="2933065" cy="2828290"/>
          </a:xfrm>
          <a:custGeom>
            <a:avLst/>
            <a:gdLst/>
            <a:ahLst/>
            <a:cxnLst/>
            <a:rect l="l" t="t" r="r" b="b"/>
            <a:pathLst>
              <a:path w="2933065" h="2828290">
                <a:moveTo>
                  <a:pt x="2834389" y="2766567"/>
                </a:moveTo>
                <a:lnTo>
                  <a:pt x="2783585" y="2795181"/>
                </a:lnTo>
                <a:lnTo>
                  <a:pt x="2778339" y="2799708"/>
                </a:lnTo>
                <a:lnTo>
                  <a:pt x="2775330" y="2805691"/>
                </a:lnTo>
                <a:lnTo>
                  <a:pt x="2774799" y="2812363"/>
                </a:lnTo>
                <a:lnTo>
                  <a:pt x="2776981" y="2818955"/>
                </a:lnTo>
                <a:lnTo>
                  <a:pt x="2781496" y="2824208"/>
                </a:lnTo>
                <a:lnTo>
                  <a:pt x="2787475" y="2827212"/>
                </a:lnTo>
                <a:lnTo>
                  <a:pt x="2794144" y="2827751"/>
                </a:lnTo>
                <a:lnTo>
                  <a:pt x="2800730" y="2825610"/>
                </a:lnTo>
                <a:lnTo>
                  <a:pt x="2902477" y="2768346"/>
                </a:lnTo>
                <a:lnTo>
                  <a:pt x="2897631" y="2768346"/>
                </a:lnTo>
                <a:lnTo>
                  <a:pt x="2863341" y="2767825"/>
                </a:lnTo>
                <a:lnTo>
                  <a:pt x="2834389" y="2766567"/>
                </a:lnTo>
                <a:close/>
              </a:path>
              <a:path w="2933065" h="2828290">
                <a:moveTo>
                  <a:pt x="2863196" y="2750343"/>
                </a:moveTo>
                <a:lnTo>
                  <a:pt x="2834389" y="2766567"/>
                </a:lnTo>
                <a:lnTo>
                  <a:pt x="2863341" y="2767825"/>
                </a:lnTo>
                <a:lnTo>
                  <a:pt x="2897631" y="2768346"/>
                </a:lnTo>
                <a:lnTo>
                  <a:pt x="2897668" y="2765844"/>
                </a:lnTo>
                <a:lnTo>
                  <a:pt x="2888869" y="2765844"/>
                </a:lnTo>
                <a:lnTo>
                  <a:pt x="2863196" y="2750343"/>
                </a:lnTo>
                <a:close/>
              </a:path>
              <a:path w="2933065" h="2828290">
                <a:moveTo>
                  <a:pt x="2796500" y="2670886"/>
                </a:moveTo>
                <a:lnTo>
                  <a:pt x="2789840" y="2671219"/>
                </a:lnTo>
                <a:lnTo>
                  <a:pt x="2783800" y="2674033"/>
                </a:lnTo>
                <a:lnTo>
                  <a:pt x="2779140" y="2679141"/>
                </a:lnTo>
                <a:lnTo>
                  <a:pt x="2776749" y="2685668"/>
                </a:lnTo>
                <a:lnTo>
                  <a:pt x="2777061" y="2692353"/>
                </a:lnTo>
                <a:lnTo>
                  <a:pt x="2832005" y="2731510"/>
                </a:lnTo>
                <a:lnTo>
                  <a:pt x="2898139" y="2733433"/>
                </a:lnTo>
                <a:lnTo>
                  <a:pt x="2897631" y="2768346"/>
                </a:lnTo>
                <a:lnTo>
                  <a:pt x="2902477" y="2768346"/>
                </a:lnTo>
                <a:lnTo>
                  <a:pt x="2932556" y="2751416"/>
                </a:lnTo>
                <a:lnTo>
                  <a:pt x="2803016" y="2673223"/>
                </a:lnTo>
                <a:lnTo>
                  <a:pt x="2796500" y="2670886"/>
                </a:lnTo>
                <a:close/>
              </a:path>
              <a:path w="2933065" h="2828290">
                <a:moveTo>
                  <a:pt x="34925" y="0"/>
                </a:moveTo>
                <a:lnTo>
                  <a:pt x="0" y="508"/>
                </a:lnTo>
                <a:lnTo>
                  <a:pt x="1142" y="65024"/>
                </a:lnTo>
                <a:lnTo>
                  <a:pt x="4190" y="129921"/>
                </a:lnTo>
                <a:lnTo>
                  <a:pt x="9525" y="194945"/>
                </a:lnTo>
                <a:lnTo>
                  <a:pt x="16890" y="259714"/>
                </a:lnTo>
                <a:lnTo>
                  <a:pt x="26162" y="324484"/>
                </a:lnTo>
                <a:lnTo>
                  <a:pt x="37591" y="389000"/>
                </a:lnTo>
                <a:lnTo>
                  <a:pt x="50800" y="453263"/>
                </a:lnTo>
                <a:lnTo>
                  <a:pt x="65912" y="517398"/>
                </a:lnTo>
                <a:lnTo>
                  <a:pt x="83057" y="581278"/>
                </a:lnTo>
                <a:lnTo>
                  <a:pt x="101853" y="644778"/>
                </a:lnTo>
                <a:lnTo>
                  <a:pt x="122681" y="707898"/>
                </a:lnTo>
                <a:lnTo>
                  <a:pt x="145160" y="770763"/>
                </a:lnTo>
                <a:lnTo>
                  <a:pt x="169417" y="833246"/>
                </a:lnTo>
                <a:lnTo>
                  <a:pt x="195325" y="895223"/>
                </a:lnTo>
                <a:lnTo>
                  <a:pt x="223012" y="956944"/>
                </a:lnTo>
                <a:lnTo>
                  <a:pt x="252221" y="1018032"/>
                </a:lnTo>
                <a:lnTo>
                  <a:pt x="283082" y="1078611"/>
                </a:lnTo>
                <a:lnTo>
                  <a:pt x="315594" y="1138555"/>
                </a:lnTo>
                <a:lnTo>
                  <a:pt x="349630" y="1198118"/>
                </a:lnTo>
                <a:lnTo>
                  <a:pt x="385063" y="1256919"/>
                </a:lnTo>
                <a:lnTo>
                  <a:pt x="460375" y="1372489"/>
                </a:lnTo>
                <a:lnTo>
                  <a:pt x="541401" y="1485392"/>
                </a:lnTo>
                <a:lnTo>
                  <a:pt x="627633" y="1595246"/>
                </a:lnTo>
                <a:lnTo>
                  <a:pt x="719074" y="1701927"/>
                </a:lnTo>
                <a:lnTo>
                  <a:pt x="815466" y="1804924"/>
                </a:lnTo>
                <a:lnTo>
                  <a:pt x="916177" y="1904111"/>
                </a:lnTo>
                <a:lnTo>
                  <a:pt x="1021206" y="1999361"/>
                </a:lnTo>
                <a:lnTo>
                  <a:pt x="1130427" y="2090165"/>
                </a:lnTo>
                <a:lnTo>
                  <a:pt x="1243202" y="2176399"/>
                </a:lnTo>
                <a:lnTo>
                  <a:pt x="1359662" y="2257945"/>
                </a:lnTo>
                <a:lnTo>
                  <a:pt x="1479168" y="2334374"/>
                </a:lnTo>
                <a:lnTo>
                  <a:pt x="1601724" y="2405532"/>
                </a:lnTo>
                <a:lnTo>
                  <a:pt x="1727072" y="2471051"/>
                </a:lnTo>
                <a:lnTo>
                  <a:pt x="1854707" y="2530830"/>
                </a:lnTo>
                <a:lnTo>
                  <a:pt x="1919604" y="2558503"/>
                </a:lnTo>
                <a:lnTo>
                  <a:pt x="1984755" y="2584564"/>
                </a:lnTo>
                <a:lnTo>
                  <a:pt x="2050414" y="2608999"/>
                </a:lnTo>
                <a:lnTo>
                  <a:pt x="2116454" y="2631909"/>
                </a:lnTo>
                <a:lnTo>
                  <a:pt x="2183003" y="2653093"/>
                </a:lnTo>
                <a:lnTo>
                  <a:pt x="2249931" y="2672651"/>
                </a:lnTo>
                <a:lnTo>
                  <a:pt x="2317115" y="2690482"/>
                </a:lnTo>
                <a:lnTo>
                  <a:pt x="2384679" y="2706585"/>
                </a:lnTo>
                <a:lnTo>
                  <a:pt x="2452496" y="2720975"/>
                </a:lnTo>
                <a:lnTo>
                  <a:pt x="2520568" y="2733446"/>
                </a:lnTo>
                <a:lnTo>
                  <a:pt x="2588894" y="2744101"/>
                </a:lnTo>
                <a:lnTo>
                  <a:pt x="2657347" y="2752928"/>
                </a:lnTo>
                <a:lnTo>
                  <a:pt x="2725928" y="2759837"/>
                </a:lnTo>
                <a:lnTo>
                  <a:pt x="2794634" y="2764840"/>
                </a:lnTo>
                <a:lnTo>
                  <a:pt x="2834389" y="2766567"/>
                </a:lnTo>
                <a:lnTo>
                  <a:pt x="2863196" y="2750343"/>
                </a:lnTo>
                <a:lnTo>
                  <a:pt x="2832005" y="2731510"/>
                </a:lnTo>
                <a:lnTo>
                  <a:pt x="2797048" y="2730004"/>
                </a:lnTo>
                <a:lnTo>
                  <a:pt x="2729356" y="2725089"/>
                </a:lnTo>
                <a:lnTo>
                  <a:pt x="2661792" y="2718295"/>
                </a:lnTo>
                <a:lnTo>
                  <a:pt x="2594229" y="2709595"/>
                </a:lnTo>
                <a:lnTo>
                  <a:pt x="2526918" y="2699092"/>
                </a:lnTo>
                <a:lnTo>
                  <a:pt x="2459735" y="2686812"/>
                </a:lnTo>
                <a:lnTo>
                  <a:pt x="2392806" y="2672613"/>
                </a:lnTo>
                <a:lnTo>
                  <a:pt x="2326131" y="2656725"/>
                </a:lnTo>
                <a:lnTo>
                  <a:pt x="2259710" y="2639123"/>
                </a:lnTo>
                <a:lnTo>
                  <a:pt x="2193670" y="2619819"/>
                </a:lnTo>
                <a:lnTo>
                  <a:pt x="2127884" y="2598902"/>
                </a:lnTo>
                <a:lnTo>
                  <a:pt x="2062606" y="2576271"/>
                </a:lnTo>
                <a:lnTo>
                  <a:pt x="1997709" y="2552128"/>
                </a:lnTo>
                <a:lnTo>
                  <a:pt x="1933193" y="2526385"/>
                </a:lnTo>
                <a:lnTo>
                  <a:pt x="1869566" y="2499194"/>
                </a:lnTo>
                <a:lnTo>
                  <a:pt x="1743202" y="2440101"/>
                </a:lnTo>
                <a:lnTo>
                  <a:pt x="1619377" y="2375319"/>
                </a:lnTo>
                <a:lnTo>
                  <a:pt x="1498091" y="2304935"/>
                </a:lnTo>
                <a:lnTo>
                  <a:pt x="1379727" y="2229358"/>
                </a:lnTo>
                <a:lnTo>
                  <a:pt x="1264412" y="2148713"/>
                </a:lnTo>
                <a:lnTo>
                  <a:pt x="1152652" y="2063369"/>
                </a:lnTo>
                <a:lnTo>
                  <a:pt x="1044701" y="1973452"/>
                </a:lnTo>
                <a:lnTo>
                  <a:pt x="940688" y="1879219"/>
                </a:lnTo>
                <a:lnTo>
                  <a:pt x="840866" y="1781048"/>
                </a:lnTo>
                <a:lnTo>
                  <a:pt x="745616" y="1679194"/>
                </a:lnTo>
                <a:lnTo>
                  <a:pt x="655065" y="1573783"/>
                </a:lnTo>
                <a:lnTo>
                  <a:pt x="569721" y="1465071"/>
                </a:lnTo>
                <a:lnTo>
                  <a:pt x="489584" y="1353439"/>
                </a:lnTo>
                <a:lnTo>
                  <a:pt x="415035" y="1238884"/>
                </a:lnTo>
                <a:lnTo>
                  <a:pt x="379983" y="1180719"/>
                </a:lnTo>
                <a:lnTo>
                  <a:pt x="346328" y="1121918"/>
                </a:lnTo>
                <a:lnTo>
                  <a:pt x="314197" y="1062736"/>
                </a:lnTo>
                <a:lnTo>
                  <a:pt x="283717" y="1002919"/>
                </a:lnTo>
                <a:lnTo>
                  <a:pt x="254888" y="942594"/>
                </a:lnTo>
                <a:lnTo>
                  <a:pt x="227583" y="881761"/>
                </a:lnTo>
                <a:lnTo>
                  <a:pt x="201929" y="820674"/>
                </a:lnTo>
                <a:lnTo>
                  <a:pt x="178053" y="758951"/>
                </a:lnTo>
                <a:lnTo>
                  <a:pt x="155828" y="697102"/>
                </a:lnTo>
                <a:lnTo>
                  <a:pt x="135381" y="634873"/>
                </a:lnTo>
                <a:lnTo>
                  <a:pt x="116712" y="572262"/>
                </a:lnTo>
                <a:lnTo>
                  <a:pt x="99949" y="509396"/>
                </a:lnTo>
                <a:lnTo>
                  <a:pt x="84962" y="446277"/>
                </a:lnTo>
                <a:lnTo>
                  <a:pt x="71881" y="382905"/>
                </a:lnTo>
                <a:lnTo>
                  <a:pt x="60832" y="319531"/>
                </a:lnTo>
                <a:lnTo>
                  <a:pt x="51562" y="255777"/>
                </a:lnTo>
                <a:lnTo>
                  <a:pt x="44322" y="192024"/>
                </a:lnTo>
                <a:lnTo>
                  <a:pt x="39115" y="128270"/>
                </a:lnTo>
                <a:lnTo>
                  <a:pt x="35940" y="64388"/>
                </a:lnTo>
                <a:lnTo>
                  <a:pt x="34925" y="0"/>
                </a:lnTo>
                <a:close/>
              </a:path>
              <a:path w="2933065" h="2828290">
                <a:moveTo>
                  <a:pt x="2889250" y="2735668"/>
                </a:moveTo>
                <a:lnTo>
                  <a:pt x="2863196" y="2750343"/>
                </a:lnTo>
                <a:lnTo>
                  <a:pt x="2888869" y="2765844"/>
                </a:lnTo>
                <a:lnTo>
                  <a:pt x="2889250" y="2735668"/>
                </a:lnTo>
                <a:close/>
              </a:path>
              <a:path w="2933065" h="2828290">
                <a:moveTo>
                  <a:pt x="2898107" y="2735668"/>
                </a:moveTo>
                <a:lnTo>
                  <a:pt x="2889250" y="2735668"/>
                </a:lnTo>
                <a:lnTo>
                  <a:pt x="2888869" y="2765844"/>
                </a:lnTo>
                <a:lnTo>
                  <a:pt x="2897668" y="2765844"/>
                </a:lnTo>
                <a:lnTo>
                  <a:pt x="2898107" y="2735668"/>
                </a:lnTo>
                <a:close/>
              </a:path>
              <a:path w="2933065" h="2828290">
                <a:moveTo>
                  <a:pt x="2832005" y="2731510"/>
                </a:moveTo>
                <a:lnTo>
                  <a:pt x="2863196" y="2750343"/>
                </a:lnTo>
                <a:lnTo>
                  <a:pt x="2889250" y="2735668"/>
                </a:lnTo>
                <a:lnTo>
                  <a:pt x="2898107" y="2735668"/>
                </a:lnTo>
                <a:lnTo>
                  <a:pt x="2898139" y="2733433"/>
                </a:lnTo>
                <a:lnTo>
                  <a:pt x="2864865" y="2732925"/>
                </a:lnTo>
                <a:lnTo>
                  <a:pt x="2832005" y="27315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2150491" y="5192129"/>
            <a:ext cx="4281170" cy="245745"/>
          </a:xfrm>
          <a:custGeom>
            <a:avLst/>
            <a:gdLst/>
            <a:ahLst/>
            <a:cxnLst/>
            <a:rect l="l" t="t" r="r" b="b"/>
            <a:pathLst>
              <a:path w="4281170" h="245745">
                <a:moveTo>
                  <a:pt x="4278699" y="28549"/>
                </a:moveTo>
                <a:lnTo>
                  <a:pt x="4242308" y="28549"/>
                </a:lnTo>
                <a:lnTo>
                  <a:pt x="4242943" y="47586"/>
                </a:lnTo>
                <a:lnTo>
                  <a:pt x="4206727" y="48854"/>
                </a:lnTo>
                <a:lnTo>
                  <a:pt x="4207990" y="54119"/>
                </a:lnTo>
                <a:lnTo>
                  <a:pt x="4216590" y="65936"/>
                </a:lnTo>
                <a:lnTo>
                  <a:pt x="4229000" y="73674"/>
                </a:lnTo>
                <a:lnTo>
                  <a:pt x="4243958" y="76149"/>
                </a:lnTo>
                <a:lnTo>
                  <a:pt x="4258641" y="72638"/>
                </a:lnTo>
                <a:lnTo>
                  <a:pt x="4270454" y="64055"/>
                </a:lnTo>
                <a:lnTo>
                  <a:pt x="4278195" y="51667"/>
                </a:lnTo>
                <a:lnTo>
                  <a:pt x="4280661" y="36741"/>
                </a:lnTo>
                <a:lnTo>
                  <a:pt x="4278699" y="28549"/>
                </a:lnTo>
                <a:close/>
              </a:path>
              <a:path w="4281170" h="245745">
                <a:moveTo>
                  <a:pt x="4206082" y="29817"/>
                </a:moveTo>
                <a:lnTo>
                  <a:pt x="4166107" y="31216"/>
                </a:lnTo>
                <a:lnTo>
                  <a:pt x="4166743" y="50253"/>
                </a:lnTo>
                <a:lnTo>
                  <a:pt x="4206727" y="48854"/>
                </a:lnTo>
                <a:lnTo>
                  <a:pt x="4204461" y="39408"/>
                </a:lnTo>
                <a:lnTo>
                  <a:pt x="4206082" y="29817"/>
                </a:lnTo>
                <a:close/>
              </a:path>
              <a:path w="4281170" h="245745">
                <a:moveTo>
                  <a:pt x="4242308" y="28549"/>
                </a:moveTo>
                <a:lnTo>
                  <a:pt x="4206082" y="29817"/>
                </a:lnTo>
                <a:lnTo>
                  <a:pt x="4204461" y="39408"/>
                </a:lnTo>
                <a:lnTo>
                  <a:pt x="4206727" y="48854"/>
                </a:lnTo>
                <a:lnTo>
                  <a:pt x="4242943" y="47586"/>
                </a:lnTo>
                <a:lnTo>
                  <a:pt x="4242308" y="28549"/>
                </a:lnTo>
                <a:close/>
              </a:path>
              <a:path w="4281170" h="245745">
                <a:moveTo>
                  <a:pt x="4241292" y="0"/>
                </a:moveTo>
                <a:lnTo>
                  <a:pt x="4226554" y="3510"/>
                </a:lnTo>
                <a:lnTo>
                  <a:pt x="4214733" y="12093"/>
                </a:lnTo>
                <a:lnTo>
                  <a:pt x="4206984" y="24481"/>
                </a:lnTo>
                <a:lnTo>
                  <a:pt x="4206082" y="29817"/>
                </a:lnTo>
                <a:lnTo>
                  <a:pt x="4242308" y="28549"/>
                </a:lnTo>
                <a:lnTo>
                  <a:pt x="4278699" y="28549"/>
                </a:lnTo>
                <a:lnTo>
                  <a:pt x="4277135" y="22024"/>
                </a:lnTo>
                <a:lnTo>
                  <a:pt x="4268549" y="10207"/>
                </a:lnTo>
                <a:lnTo>
                  <a:pt x="4256176" y="2472"/>
                </a:lnTo>
                <a:lnTo>
                  <a:pt x="4241292" y="0"/>
                </a:lnTo>
                <a:close/>
              </a:path>
              <a:path w="4281170" h="245745">
                <a:moveTo>
                  <a:pt x="4108957" y="33210"/>
                </a:moveTo>
                <a:lnTo>
                  <a:pt x="4032884" y="35864"/>
                </a:lnTo>
                <a:lnTo>
                  <a:pt x="4033520" y="54902"/>
                </a:lnTo>
                <a:lnTo>
                  <a:pt x="4109720" y="52247"/>
                </a:lnTo>
                <a:lnTo>
                  <a:pt x="4108957" y="33210"/>
                </a:lnTo>
                <a:close/>
              </a:path>
              <a:path w="4281170" h="245745">
                <a:moveTo>
                  <a:pt x="3975734" y="37858"/>
                </a:moveTo>
                <a:lnTo>
                  <a:pt x="3899534" y="40525"/>
                </a:lnTo>
                <a:lnTo>
                  <a:pt x="3900297" y="59562"/>
                </a:lnTo>
                <a:lnTo>
                  <a:pt x="3976370" y="56895"/>
                </a:lnTo>
                <a:lnTo>
                  <a:pt x="3975734" y="37858"/>
                </a:lnTo>
                <a:close/>
              </a:path>
              <a:path w="4281170" h="245745">
                <a:moveTo>
                  <a:pt x="3842511" y="42519"/>
                </a:moveTo>
                <a:lnTo>
                  <a:pt x="3766311" y="45173"/>
                </a:lnTo>
                <a:lnTo>
                  <a:pt x="3766947" y="64211"/>
                </a:lnTo>
                <a:lnTo>
                  <a:pt x="3843147" y="61556"/>
                </a:lnTo>
                <a:lnTo>
                  <a:pt x="3842511" y="42519"/>
                </a:lnTo>
                <a:close/>
              </a:path>
              <a:path w="4281170" h="245745">
                <a:moveTo>
                  <a:pt x="3709161" y="47167"/>
                </a:moveTo>
                <a:lnTo>
                  <a:pt x="3633088" y="49834"/>
                </a:lnTo>
                <a:lnTo>
                  <a:pt x="3633724" y="68872"/>
                </a:lnTo>
                <a:lnTo>
                  <a:pt x="3709797" y="66205"/>
                </a:lnTo>
                <a:lnTo>
                  <a:pt x="3709161" y="47167"/>
                </a:lnTo>
                <a:close/>
              </a:path>
              <a:path w="4281170" h="245745">
                <a:moveTo>
                  <a:pt x="3575938" y="51828"/>
                </a:moveTo>
                <a:lnTo>
                  <a:pt x="3499738" y="54482"/>
                </a:lnTo>
                <a:lnTo>
                  <a:pt x="3500374" y="73520"/>
                </a:lnTo>
                <a:lnTo>
                  <a:pt x="3576574" y="70865"/>
                </a:lnTo>
                <a:lnTo>
                  <a:pt x="3575938" y="51828"/>
                </a:lnTo>
                <a:close/>
              </a:path>
              <a:path w="4281170" h="245745">
                <a:moveTo>
                  <a:pt x="3442716" y="56476"/>
                </a:moveTo>
                <a:lnTo>
                  <a:pt x="3366516" y="59143"/>
                </a:lnTo>
                <a:lnTo>
                  <a:pt x="3367151" y="78181"/>
                </a:lnTo>
                <a:lnTo>
                  <a:pt x="3443351" y="75514"/>
                </a:lnTo>
                <a:lnTo>
                  <a:pt x="3442716" y="56476"/>
                </a:lnTo>
                <a:close/>
              </a:path>
              <a:path w="4281170" h="245745">
                <a:moveTo>
                  <a:pt x="3309366" y="61137"/>
                </a:moveTo>
                <a:lnTo>
                  <a:pt x="3233293" y="63792"/>
                </a:lnTo>
                <a:lnTo>
                  <a:pt x="3233928" y="82829"/>
                </a:lnTo>
                <a:lnTo>
                  <a:pt x="3310001" y="80175"/>
                </a:lnTo>
                <a:lnTo>
                  <a:pt x="3309366" y="61137"/>
                </a:lnTo>
                <a:close/>
              </a:path>
              <a:path w="4281170" h="245745">
                <a:moveTo>
                  <a:pt x="3176143" y="65785"/>
                </a:moveTo>
                <a:lnTo>
                  <a:pt x="3099943" y="68452"/>
                </a:lnTo>
                <a:lnTo>
                  <a:pt x="3100578" y="87490"/>
                </a:lnTo>
                <a:lnTo>
                  <a:pt x="3176778" y="84823"/>
                </a:lnTo>
                <a:lnTo>
                  <a:pt x="3176143" y="65785"/>
                </a:lnTo>
                <a:close/>
              </a:path>
              <a:path w="4281170" h="245745">
                <a:moveTo>
                  <a:pt x="3042793" y="70446"/>
                </a:moveTo>
                <a:lnTo>
                  <a:pt x="2966720" y="73101"/>
                </a:lnTo>
                <a:lnTo>
                  <a:pt x="2967355" y="92138"/>
                </a:lnTo>
                <a:lnTo>
                  <a:pt x="3043555" y="89484"/>
                </a:lnTo>
                <a:lnTo>
                  <a:pt x="3042793" y="70446"/>
                </a:lnTo>
                <a:close/>
              </a:path>
              <a:path w="4281170" h="245745">
                <a:moveTo>
                  <a:pt x="2909570" y="75095"/>
                </a:moveTo>
                <a:lnTo>
                  <a:pt x="2833370" y="77762"/>
                </a:lnTo>
                <a:lnTo>
                  <a:pt x="2834132" y="96799"/>
                </a:lnTo>
                <a:lnTo>
                  <a:pt x="2910205" y="94132"/>
                </a:lnTo>
                <a:lnTo>
                  <a:pt x="2909570" y="75095"/>
                </a:lnTo>
                <a:close/>
              </a:path>
              <a:path w="4281170" h="245745">
                <a:moveTo>
                  <a:pt x="2776347" y="79755"/>
                </a:moveTo>
                <a:lnTo>
                  <a:pt x="2700147" y="82410"/>
                </a:lnTo>
                <a:lnTo>
                  <a:pt x="2700782" y="101447"/>
                </a:lnTo>
                <a:lnTo>
                  <a:pt x="2776982" y="98793"/>
                </a:lnTo>
                <a:lnTo>
                  <a:pt x="2776347" y="79755"/>
                </a:lnTo>
                <a:close/>
              </a:path>
              <a:path w="4281170" h="245745">
                <a:moveTo>
                  <a:pt x="2642997" y="84404"/>
                </a:moveTo>
                <a:lnTo>
                  <a:pt x="2566923" y="87071"/>
                </a:lnTo>
                <a:lnTo>
                  <a:pt x="2567559" y="106108"/>
                </a:lnTo>
                <a:lnTo>
                  <a:pt x="2643759" y="103441"/>
                </a:lnTo>
                <a:lnTo>
                  <a:pt x="2642997" y="84404"/>
                </a:lnTo>
                <a:close/>
              </a:path>
              <a:path w="4281170" h="245745">
                <a:moveTo>
                  <a:pt x="2509773" y="89065"/>
                </a:moveTo>
                <a:lnTo>
                  <a:pt x="2433573" y="91719"/>
                </a:lnTo>
                <a:lnTo>
                  <a:pt x="2434335" y="110756"/>
                </a:lnTo>
                <a:lnTo>
                  <a:pt x="2510409" y="108102"/>
                </a:lnTo>
                <a:lnTo>
                  <a:pt x="2509773" y="89065"/>
                </a:lnTo>
                <a:close/>
              </a:path>
              <a:path w="4281170" h="245745">
                <a:moveTo>
                  <a:pt x="2376550" y="93713"/>
                </a:moveTo>
                <a:lnTo>
                  <a:pt x="2300350" y="96380"/>
                </a:lnTo>
                <a:lnTo>
                  <a:pt x="2300985" y="115417"/>
                </a:lnTo>
                <a:lnTo>
                  <a:pt x="2377185" y="112750"/>
                </a:lnTo>
                <a:lnTo>
                  <a:pt x="2376550" y="93713"/>
                </a:lnTo>
                <a:close/>
              </a:path>
              <a:path w="4281170" h="245745">
                <a:moveTo>
                  <a:pt x="2243200" y="98374"/>
                </a:moveTo>
                <a:lnTo>
                  <a:pt x="2167128" y="101028"/>
                </a:lnTo>
                <a:lnTo>
                  <a:pt x="2167762" y="120065"/>
                </a:lnTo>
                <a:lnTo>
                  <a:pt x="2243962" y="117411"/>
                </a:lnTo>
                <a:lnTo>
                  <a:pt x="2243200" y="98374"/>
                </a:lnTo>
                <a:close/>
              </a:path>
              <a:path w="4281170" h="245745">
                <a:moveTo>
                  <a:pt x="2109978" y="103022"/>
                </a:moveTo>
                <a:lnTo>
                  <a:pt x="2033778" y="105689"/>
                </a:lnTo>
                <a:lnTo>
                  <a:pt x="2034539" y="124726"/>
                </a:lnTo>
                <a:lnTo>
                  <a:pt x="2110612" y="122059"/>
                </a:lnTo>
                <a:lnTo>
                  <a:pt x="2109978" y="103022"/>
                </a:lnTo>
                <a:close/>
              </a:path>
              <a:path w="4281170" h="245745">
                <a:moveTo>
                  <a:pt x="1976755" y="107683"/>
                </a:moveTo>
                <a:lnTo>
                  <a:pt x="1900555" y="110337"/>
                </a:lnTo>
                <a:lnTo>
                  <a:pt x="1901189" y="129374"/>
                </a:lnTo>
                <a:lnTo>
                  <a:pt x="1977389" y="126720"/>
                </a:lnTo>
                <a:lnTo>
                  <a:pt x="1976755" y="107683"/>
                </a:lnTo>
                <a:close/>
              </a:path>
              <a:path w="4281170" h="245745">
                <a:moveTo>
                  <a:pt x="1843405" y="112331"/>
                </a:moveTo>
                <a:lnTo>
                  <a:pt x="1767332" y="114998"/>
                </a:lnTo>
                <a:lnTo>
                  <a:pt x="1767967" y="134035"/>
                </a:lnTo>
                <a:lnTo>
                  <a:pt x="1844039" y="131368"/>
                </a:lnTo>
                <a:lnTo>
                  <a:pt x="1843405" y="112331"/>
                </a:lnTo>
                <a:close/>
              </a:path>
              <a:path w="4281170" h="245745">
                <a:moveTo>
                  <a:pt x="1710182" y="116992"/>
                </a:moveTo>
                <a:lnTo>
                  <a:pt x="1633982" y="119646"/>
                </a:lnTo>
                <a:lnTo>
                  <a:pt x="1634617" y="138683"/>
                </a:lnTo>
                <a:lnTo>
                  <a:pt x="1710817" y="136029"/>
                </a:lnTo>
                <a:lnTo>
                  <a:pt x="1710182" y="116992"/>
                </a:lnTo>
                <a:close/>
              </a:path>
              <a:path w="4281170" h="245745">
                <a:moveTo>
                  <a:pt x="1576832" y="121640"/>
                </a:moveTo>
                <a:lnTo>
                  <a:pt x="1500758" y="124307"/>
                </a:lnTo>
                <a:lnTo>
                  <a:pt x="1501394" y="143344"/>
                </a:lnTo>
                <a:lnTo>
                  <a:pt x="1577594" y="140677"/>
                </a:lnTo>
                <a:lnTo>
                  <a:pt x="1576832" y="121640"/>
                </a:lnTo>
                <a:close/>
              </a:path>
              <a:path w="4281170" h="245745">
                <a:moveTo>
                  <a:pt x="1443608" y="126301"/>
                </a:moveTo>
                <a:lnTo>
                  <a:pt x="1367408" y="128955"/>
                </a:lnTo>
                <a:lnTo>
                  <a:pt x="1368170" y="147993"/>
                </a:lnTo>
                <a:lnTo>
                  <a:pt x="1444244" y="145338"/>
                </a:lnTo>
                <a:lnTo>
                  <a:pt x="1443608" y="126301"/>
                </a:lnTo>
                <a:close/>
              </a:path>
              <a:path w="4281170" h="245745">
                <a:moveTo>
                  <a:pt x="1310385" y="130949"/>
                </a:moveTo>
                <a:lnTo>
                  <a:pt x="1234185" y="133616"/>
                </a:lnTo>
                <a:lnTo>
                  <a:pt x="1234820" y="152653"/>
                </a:lnTo>
                <a:lnTo>
                  <a:pt x="1311020" y="149986"/>
                </a:lnTo>
                <a:lnTo>
                  <a:pt x="1310385" y="130949"/>
                </a:lnTo>
                <a:close/>
              </a:path>
              <a:path w="4281170" h="245745">
                <a:moveTo>
                  <a:pt x="1177035" y="135610"/>
                </a:moveTo>
                <a:lnTo>
                  <a:pt x="1100962" y="138264"/>
                </a:lnTo>
                <a:lnTo>
                  <a:pt x="1101597" y="157302"/>
                </a:lnTo>
                <a:lnTo>
                  <a:pt x="1177797" y="154647"/>
                </a:lnTo>
                <a:lnTo>
                  <a:pt x="1177035" y="135610"/>
                </a:lnTo>
                <a:close/>
              </a:path>
              <a:path w="4281170" h="245745">
                <a:moveTo>
                  <a:pt x="1043813" y="140258"/>
                </a:moveTo>
                <a:lnTo>
                  <a:pt x="967613" y="142925"/>
                </a:lnTo>
                <a:lnTo>
                  <a:pt x="968375" y="161963"/>
                </a:lnTo>
                <a:lnTo>
                  <a:pt x="1044447" y="159296"/>
                </a:lnTo>
                <a:lnTo>
                  <a:pt x="1043813" y="140258"/>
                </a:lnTo>
                <a:close/>
              </a:path>
              <a:path w="4281170" h="245745">
                <a:moveTo>
                  <a:pt x="910589" y="144919"/>
                </a:moveTo>
                <a:lnTo>
                  <a:pt x="834389" y="147573"/>
                </a:lnTo>
                <a:lnTo>
                  <a:pt x="835025" y="166611"/>
                </a:lnTo>
                <a:lnTo>
                  <a:pt x="911225" y="163956"/>
                </a:lnTo>
                <a:lnTo>
                  <a:pt x="910589" y="144919"/>
                </a:lnTo>
                <a:close/>
              </a:path>
              <a:path w="4281170" h="245745">
                <a:moveTo>
                  <a:pt x="777239" y="149567"/>
                </a:moveTo>
                <a:lnTo>
                  <a:pt x="701166" y="152234"/>
                </a:lnTo>
                <a:lnTo>
                  <a:pt x="701801" y="171272"/>
                </a:lnTo>
                <a:lnTo>
                  <a:pt x="778001" y="168605"/>
                </a:lnTo>
                <a:lnTo>
                  <a:pt x="777239" y="149567"/>
                </a:lnTo>
                <a:close/>
              </a:path>
              <a:path w="4281170" h="245745">
                <a:moveTo>
                  <a:pt x="644016" y="154228"/>
                </a:moveTo>
                <a:lnTo>
                  <a:pt x="567816" y="156883"/>
                </a:lnTo>
                <a:lnTo>
                  <a:pt x="568578" y="175920"/>
                </a:lnTo>
                <a:lnTo>
                  <a:pt x="644651" y="173266"/>
                </a:lnTo>
                <a:lnTo>
                  <a:pt x="644016" y="154228"/>
                </a:lnTo>
                <a:close/>
              </a:path>
              <a:path w="4281170" h="245745">
                <a:moveTo>
                  <a:pt x="510794" y="158876"/>
                </a:moveTo>
                <a:lnTo>
                  <a:pt x="434594" y="161543"/>
                </a:lnTo>
                <a:lnTo>
                  <a:pt x="435228" y="180581"/>
                </a:lnTo>
                <a:lnTo>
                  <a:pt x="511428" y="177914"/>
                </a:lnTo>
                <a:lnTo>
                  <a:pt x="510794" y="158876"/>
                </a:lnTo>
                <a:close/>
              </a:path>
              <a:path w="4281170" h="245745">
                <a:moveTo>
                  <a:pt x="377444" y="163537"/>
                </a:moveTo>
                <a:lnTo>
                  <a:pt x="301370" y="166192"/>
                </a:lnTo>
                <a:lnTo>
                  <a:pt x="302006" y="185229"/>
                </a:lnTo>
                <a:lnTo>
                  <a:pt x="378078" y="182575"/>
                </a:lnTo>
                <a:lnTo>
                  <a:pt x="377444" y="163537"/>
                </a:lnTo>
                <a:close/>
              </a:path>
              <a:path w="4281170" h="245745">
                <a:moveTo>
                  <a:pt x="244220" y="168186"/>
                </a:moveTo>
                <a:lnTo>
                  <a:pt x="168020" y="170853"/>
                </a:lnTo>
                <a:lnTo>
                  <a:pt x="168656" y="189890"/>
                </a:lnTo>
                <a:lnTo>
                  <a:pt x="244856" y="187223"/>
                </a:lnTo>
                <a:lnTo>
                  <a:pt x="244220" y="168186"/>
                </a:lnTo>
                <a:close/>
              </a:path>
              <a:path w="4281170" h="245745">
                <a:moveTo>
                  <a:pt x="124713" y="118351"/>
                </a:moveTo>
                <a:lnTo>
                  <a:pt x="0" y="186245"/>
                </a:lnTo>
                <a:lnTo>
                  <a:pt x="129031" y="245275"/>
                </a:lnTo>
                <a:lnTo>
                  <a:pt x="124713" y="11835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439673" y="3963937"/>
            <a:ext cx="2388235" cy="824865"/>
          </a:xfrm>
          <a:custGeom>
            <a:avLst/>
            <a:gdLst/>
            <a:ahLst/>
            <a:cxnLst/>
            <a:rect l="l" t="t" r="r" b="b"/>
            <a:pathLst>
              <a:path w="2388235" h="824864">
                <a:moveTo>
                  <a:pt x="0" y="824839"/>
                </a:moveTo>
                <a:lnTo>
                  <a:pt x="2387854" y="824839"/>
                </a:lnTo>
                <a:lnTo>
                  <a:pt x="2387854" y="0"/>
                </a:lnTo>
                <a:lnTo>
                  <a:pt x="0" y="0"/>
                </a:lnTo>
                <a:lnTo>
                  <a:pt x="0" y="824839"/>
                </a:lnTo>
                <a:close/>
              </a:path>
            </a:pathLst>
          </a:custGeom>
          <a:solidFill>
            <a:srgbClr val="FF8F8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439673" y="3963937"/>
            <a:ext cx="2388235" cy="824865"/>
          </a:xfrm>
          <a:custGeom>
            <a:avLst/>
            <a:gdLst/>
            <a:ahLst/>
            <a:cxnLst/>
            <a:rect l="l" t="t" r="r" b="b"/>
            <a:pathLst>
              <a:path w="2388235" h="824864">
                <a:moveTo>
                  <a:pt x="0" y="824839"/>
                </a:moveTo>
                <a:lnTo>
                  <a:pt x="2387854" y="824839"/>
                </a:lnTo>
                <a:lnTo>
                  <a:pt x="2387854" y="0"/>
                </a:lnTo>
                <a:lnTo>
                  <a:pt x="0" y="0"/>
                </a:lnTo>
                <a:lnTo>
                  <a:pt x="0" y="824839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444435" y="3968699"/>
            <a:ext cx="1188085" cy="777136"/>
          </a:xfrm>
          <a:prstGeom prst="rect">
            <a:avLst/>
          </a:prstGeom>
          <a:solidFill>
            <a:srgbClr val="FF8F8F"/>
          </a:solidFill>
        </p:spPr>
        <p:txBody>
          <a:bodyPr vert="horz" wrap="square" lIns="0" tIns="33020" rIns="0" bIns="0" rtlCol="0">
            <a:spAutoFit/>
          </a:bodyPr>
          <a:lstStyle/>
          <a:p>
            <a:pPr marL="497205" indent="-29209" fontAlgn="auto">
              <a:lnSpc>
                <a:spcPts val="2860"/>
              </a:lnSpc>
              <a:spcBef>
                <a:spcPts val="260"/>
              </a:spcBef>
              <a:spcAft>
                <a:spcPts val="0"/>
              </a:spcAft>
            </a:pPr>
            <a:r>
              <a:rPr sz="2800" b="1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m</a:t>
            </a:r>
            <a:r>
              <a:rPr sz="2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ac  </a:t>
            </a:r>
            <a:r>
              <a:rPr sz="2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lear</a:t>
            </a:r>
            <a:endParaRPr sz="2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562670" y="3924504"/>
            <a:ext cx="1260475" cy="814705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2700" marR="460375" indent="48260" fontAlgn="auto">
              <a:lnSpc>
                <a:spcPts val="2860"/>
              </a:lnSpc>
              <a:spcBef>
                <a:spcPts val="610"/>
              </a:spcBef>
              <a:spcAft>
                <a:spcPts val="0"/>
              </a:spcAft>
            </a:pPr>
            <a:r>
              <a:rPr sz="2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hine  ning</a:t>
            </a:r>
            <a:endParaRPr sz="2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6192901" y="4771174"/>
            <a:ext cx="400316" cy="38529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6178678" y="4756886"/>
            <a:ext cx="429259" cy="414020"/>
          </a:xfrm>
          <a:custGeom>
            <a:avLst/>
            <a:gdLst/>
            <a:ahLst/>
            <a:cxnLst/>
            <a:rect l="l" t="t" r="r" b="b"/>
            <a:pathLst>
              <a:path w="429259" h="414020">
                <a:moveTo>
                  <a:pt x="0" y="413867"/>
                </a:moveTo>
                <a:lnTo>
                  <a:pt x="428891" y="413867"/>
                </a:lnTo>
                <a:lnTo>
                  <a:pt x="428891" y="0"/>
                </a:lnTo>
                <a:lnTo>
                  <a:pt x="0" y="0"/>
                </a:lnTo>
                <a:lnTo>
                  <a:pt x="0" y="413867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" name="object 51"/>
          <p:cNvSpPr txBox="1">
            <a:spLocks noGrp="1"/>
          </p:cNvSpPr>
          <p:nvPr>
            <p:ph type="title"/>
          </p:nvPr>
        </p:nvSpPr>
        <p:spPr>
          <a:xfrm>
            <a:off x="-22" y="857251"/>
            <a:ext cx="9144045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1440">
              <a:spcBef>
                <a:spcPts val="105"/>
              </a:spcBef>
            </a:pPr>
            <a:r>
              <a:rPr spc="-5" dirty="0"/>
              <a:t>Attack</a:t>
            </a:r>
            <a:r>
              <a:rPr spc="-10" dirty="0"/>
              <a:t> </a:t>
            </a:r>
            <a:r>
              <a:rPr spc="-5" dirty="0"/>
              <a:t>details</a:t>
            </a:r>
          </a:p>
        </p:txBody>
      </p:sp>
      <p:sp>
        <p:nvSpPr>
          <p:cNvPr id="52" name="object 52"/>
          <p:cNvSpPr/>
          <p:nvPr/>
        </p:nvSpPr>
        <p:spPr>
          <a:xfrm>
            <a:off x="121920" y="2670811"/>
            <a:ext cx="1708404" cy="100279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80784" y="2708719"/>
            <a:ext cx="1591310" cy="887094"/>
          </a:xfrm>
          <a:custGeom>
            <a:avLst/>
            <a:gdLst/>
            <a:ahLst/>
            <a:cxnLst/>
            <a:rect l="l" t="t" r="r" b="b"/>
            <a:pathLst>
              <a:path w="1591310" h="887094">
                <a:moveTo>
                  <a:pt x="0" y="887031"/>
                </a:moveTo>
                <a:lnTo>
                  <a:pt x="1590929" y="887031"/>
                </a:lnTo>
                <a:lnTo>
                  <a:pt x="1590929" y="0"/>
                </a:lnTo>
                <a:lnTo>
                  <a:pt x="0" y="0"/>
                </a:lnTo>
                <a:lnTo>
                  <a:pt x="0" y="887031"/>
                </a:lnTo>
                <a:close/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289559" y="2785111"/>
            <a:ext cx="1711452" cy="100431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347676" y="2823527"/>
            <a:ext cx="1595755" cy="887094"/>
          </a:xfrm>
          <a:custGeom>
            <a:avLst/>
            <a:gdLst/>
            <a:ahLst/>
            <a:cxnLst/>
            <a:rect l="l" t="t" r="r" b="b"/>
            <a:pathLst>
              <a:path w="1595755" h="887094">
                <a:moveTo>
                  <a:pt x="0" y="887031"/>
                </a:moveTo>
                <a:lnTo>
                  <a:pt x="1595246" y="887031"/>
                </a:lnTo>
                <a:lnTo>
                  <a:pt x="1595246" y="0"/>
                </a:lnTo>
                <a:lnTo>
                  <a:pt x="0" y="0"/>
                </a:lnTo>
                <a:lnTo>
                  <a:pt x="0" y="887031"/>
                </a:lnTo>
                <a:close/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55676" y="2861311"/>
            <a:ext cx="1726692" cy="100279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423673" y="3018282"/>
            <a:ext cx="1874519" cy="72542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514565" y="2899219"/>
            <a:ext cx="1609090" cy="887094"/>
          </a:xfrm>
          <a:custGeom>
            <a:avLst/>
            <a:gdLst/>
            <a:ahLst/>
            <a:cxnLst/>
            <a:rect l="l" t="t" r="r" b="b"/>
            <a:pathLst>
              <a:path w="1609089" h="887094">
                <a:moveTo>
                  <a:pt x="0" y="887031"/>
                </a:moveTo>
                <a:lnTo>
                  <a:pt x="1608963" y="887031"/>
                </a:lnTo>
                <a:lnTo>
                  <a:pt x="1608963" y="0"/>
                </a:lnTo>
                <a:lnTo>
                  <a:pt x="0" y="0"/>
                </a:lnTo>
                <a:lnTo>
                  <a:pt x="0" y="887031"/>
                </a:lnTo>
                <a:close/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514565" y="2031111"/>
            <a:ext cx="1316990" cy="147320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94615" marR="236220" fontAlgn="auto">
              <a:lnSpc>
                <a:spcPts val="2039"/>
              </a:lnSpc>
              <a:spcBef>
                <a:spcPts val="470"/>
              </a:spcBef>
              <a:spcAft>
                <a:spcPts val="0"/>
              </a:spcAft>
            </a:pP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attacker  ne</a:t>
            </a:r>
            <a:r>
              <a:rPr b="1" spc="-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</a:t>
            </a:r>
            <a:r>
              <a:rPr b="1" spc="3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w</a:t>
            </a: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ork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220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133985" fontAlgn="auto">
              <a:spcBef>
                <a:spcPts val="1535"/>
              </a:spcBef>
              <a:spcAft>
                <a:spcPts val="0"/>
              </a:spcAft>
            </a:pPr>
            <a:r>
              <a:rPr sz="24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metadat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61" name="object 6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dirty="0">
                <a:ea typeface="+mn-ea"/>
              </a:rPr>
              <a:pPr marL="25400" fontAlgn="auto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</a:pPr>
              <a:t>94</a:t>
            </a:fld>
            <a:endParaRPr dirty="0">
              <a:ea typeface="+mn-ea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942923" y="2899220"/>
            <a:ext cx="180975" cy="597599"/>
          </a:xfrm>
          <a:prstGeom prst="rect">
            <a:avLst/>
          </a:prstGeom>
          <a:ln w="31750">
            <a:solidFill>
              <a:srgbClr val="000000"/>
            </a:solidFill>
          </a:ln>
        </p:spPr>
        <p:txBody>
          <a:bodyPr vert="horz" wrap="square" lIns="0" tIns="226060" rIns="0" bIns="0" rtlCol="0">
            <a:spAutoFit/>
          </a:bodyPr>
          <a:lstStyle/>
          <a:p>
            <a:pPr fontAlgn="auto">
              <a:spcBef>
                <a:spcPts val="1780"/>
              </a:spcBef>
              <a:spcAft>
                <a:spcPts val="0"/>
              </a:spcAft>
            </a:pPr>
            <a:r>
              <a:rPr sz="24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02283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72273" y="3218065"/>
            <a:ext cx="7110476" cy="24485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8242" y="1621791"/>
            <a:ext cx="821499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 fontAlgn="auto">
              <a:spcBef>
                <a:spcPts val="100"/>
              </a:spcBef>
              <a:spcAft>
                <a:spcPts val="0"/>
              </a:spcAft>
              <a:buFontTx/>
              <a:buChar char="•"/>
              <a:tabLst>
                <a:tab pos="469265" algn="l"/>
                <a:tab pos="469900" algn="l"/>
              </a:tabLst>
            </a:pPr>
            <a:r>
              <a:rPr sz="2400" spc="-4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Very </a:t>
            </a: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good </a:t>
            </a:r>
            <a:r>
              <a:rPr sz="24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at </a:t>
            </a: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learning high-level concepts </a:t>
            </a:r>
            <a:r>
              <a:rPr sz="24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that </a:t>
            </a: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are hard </a:t>
            </a:r>
            <a:r>
              <a:rPr sz="24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to  </a:t>
            </a:r>
            <a:r>
              <a:rPr sz="2400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express </a:t>
            </a:r>
            <a:r>
              <a:rPr sz="24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formally (e.g., </a:t>
            </a: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“traffic traces are</a:t>
            </a:r>
            <a:r>
              <a:rPr sz="2400" spc="-2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similar”)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469900" marR="166370" indent="-457200" fontAlgn="auto">
              <a:spcBef>
                <a:spcPts val="0"/>
              </a:spcBef>
              <a:spcAft>
                <a:spcPts val="0"/>
              </a:spcAft>
              <a:buFontTx/>
              <a:buChar char="•"/>
              <a:tabLst>
                <a:tab pos="469265" algn="l"/>
                <a:tab pos="469900" algn="l"/>
              </a:tabLst>
            </a:pP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Existing NN architectures </a:t>
            </a:r>
            <a:r>
              <a:rPr sz="24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very </a:t>
            </a: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accurate on classification  and detection problems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dirty="0">
                <a:ea typeface="+mn-ea"/>
              </a:rPr>
              <a:pPr marL="25400" fontAlgn="auto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</a:pPr>
              <a:t>95</a:t>
            </a:fld>
            <a:endParaRPr dirty="0">
              <a:ea typeface="+mn-e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-22" y="857251"/>
            <a:ext cx="9144000" cy="546735"/>
          </a:xfrm>
          <a:prstGeom prst="rect">
            <a:avLst/>
          </a:prstGeom>
          <a:solidFill>
            <a:srgbClr val="EAEAEA"/>
          </a:solidFill>
        </p:spPr>
        <p:txBody>
          <a:bodyPr vert="horz" wrap="square" lIns="0" tIns="37465" rIns="0" bIns="0" rtlCol="0">
            <a:spAutoFit/>
          </a:bodyPr>
          <a:lstStyle/>
          <a:p>
            <a:pPr marL="91440">
              <a:spcBef>
                <a:spcPts val="295"/>
              </a:spcBef>
            </a:pPr>
            <a:r>
              <a:rPr dirty="0"/>
              <a:t>Deep </a:t>
            </a:r>
            <a:r>
              <a:rPr spc="-5" dirty="0"/>
              <a:t>neural</a:t>
            </a:r>
            <a:r>
              <a:rPr spc="-35" dirty="0"/>
              <a:t> </a:t>
            </a:r>
            <a:r>
              <a:rPr spc="-5" dirty="0"/>
              <a:t>networks</a:t>
            </a:r>
          </a:p>
        </p:txBody>
      </p:sp>
    </p:spTree>
    <p:extLst>
      <p:ext uri="{BB962C8B-B14F-4D97-AF65-F5344CB8AC3E}">
        <p14:creationId xmlns:p14="http://schemas.microsoft.com/office/powerpoint/2010/main" val="46401023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9240" y="1598879"/>
            <a:ext cx="8352790" cy="42214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88010" indent="-342900" fontAlgn="auto">
              <a:spcBef>
                <a:spcPts val="105"/>
              </a:spcBef>
              <a:spcAft>
                <a:spcPts val="0"/>
              </a:spcAft>
              <a:buFontTx/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Robust: can </a:t>
            </a:r>
            <a:r>
              <a:rPr sz="32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operate </a:t>
            </a:r>
            <a:r>
              <a:rPr sz="32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on </a:t>
            </a:r>
            <a:r>
              <a:rPr sz="32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noisy and</a:t>
            </a:r>
            <a:r>
              <a:rPr sz="3200" spc="-114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32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coarse  </a:t>
            </a:r>
            <a:r>
              <a:rPr sz="32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measurements</a:t>
            </a:r>
            <a:endParaRPr sz="32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355600" marR="115570" indent="-342900" fontAlgn="auto">
              <a:spcBef>
                <a:spcPts val="770"/>
              </a:spcBef>
              <a:spcAft>
                <a:spcPts val="0"/>
              </a:spcAft>
              <a:buFontTx/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Agnostic to </a:t>
            </a:r>
            <a:r>
              <a:rPr sz="32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protocol-specific attributes (e.g.,  </a:t>
            </a:r>
            <a:r>
              <a:rPr sz="32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QUIC vs.</a:t>
            </a:r>
            <a:r>
              <a:rPr sz="3200" spc="-3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32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TLS)</a:t>
            </a:r>
            <a:endParaRPr sz="32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355600" marR="5080" indent="-342900" fontAlgn="auto">
              <a:spcBef>
                <a:spcPts val="770"/>
              </a:spcBef>
              <a:spcAft>
                <a:spcPts val="0"/>
              </a:spcAft>
              <a:buFontTx/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Can learn </a:t>
            </a:r>
            <a:r>
              <a:rPr sz="32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features other </a:t>
            </a:r>
            <a:r>
              <a:rPr sz="32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than </a:t>
            </a:r>
            <a:r>
              <a:rPr sz="32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burst</a:t>
            </a:r>
            <a:r>
              <a:rPr sz="3200" spc="-9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32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patterns,  e.g., </a:t>
            </a:r>
            <a:r>
              <a:rPr sz="32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arrival </a:t>
            </a:r>
            <a:r>
              <a:rPr sz="32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patterns </a:t>
            </a:r>
            <a:r>
              <a:rPr sz="32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of </a:t>
            </a:r>
            <a:r>
              <a:rPr sz="32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individual</a:t>
            </a:r>
            <a:r>
              <a:rPr sz="3200" spc="-7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32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packets</a:t>
            </a:r>
            <a:endParaRPr sz="32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355600" marR="453390" indent="-342900" fontAlgn="auto">
              <a:spcBef>
                <a:spcPts val="770"/>
              </a:spcBef>
              <a:spcAft>
                <a:spcPts val="0"/>
              </a:spcAft>
              <a:buFontTx/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Can use </a:t>
            </a:r>
            <a:r>
              <a:rPr sz="32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multiple </a:t>
            </a:r>
            <a:r>
              <a:rPr sz="32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session</a:t>
            </a:r>
            <a:r>
              <a:rPr sz="3200" spc="-7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32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representations,  train </a:t>
            </a:r>
            <a:r>
              <a:rPr sz="3200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on </a:t>
            </a:r>
            <a:r>
              <a:rPr sz="32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all at</a:t>
            </a:r>
            <a:r>
              <a:rPr sz="3200" spc="-2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32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once</a:t>
            </a:r>
            <a:endParaRPr sz="3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dirty="0">
                <a:ea typeface="+mn-ea"/>
              </a:rPr>
              <a:pPr marL="25400" fontAlgn="auto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</a:pPr>
              <a:t>96</a:t>
            </a:fld>
            <a:endParaRPr dirty="0">
              <a:ea typeface="+mn-e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-22" y="857251"/>
            <a:ext cx="9144000" cy="546735"/>
          </a:xfrm>
          <a:prstGeom prst="rect">
            <a:avLst/>
          </a:prstGeom>
          <a:solidFill>
            <a:srgbClr val="EAEAEA"/>
          </a:solidFill>
        </p:spPr>
        <p:txBody>
          <a:bodyPr vert="horz" wrap="square" lIns="0" tIns="37465" rIns="0" bIns="0" rtlCol="0">
            <a:spAutoFit/>
          </a:bodyPr>
          <a:lstStyle/>
          <a:p>
            <a:pPr marL="91440" fontAlgn="auto">
              <a:spcBef>
                <a:spcPts val="295"/>
              </a:spcBef>
              <a:spcAft>
                <a:spcPts val="0"/>
              </a:spcAft>
            </a:pPr>
            <a:r>
              <a:rPr sz="3200" spc="-5" dirty="0">
                <a:solidFill>
                  <a:srgbClr val="A32700"/>
                </a:solidFill>
                <a:latin typeface="Arial"/>
                <a:ea typeface="+mn-ea"/>
                <a:cs typeface="Arial"/>
              </a:rPr>
              <a:t>Advantages </a:t>
            </a:r>
            <a:r>
              <a:rPr sz="3200" dirty="0">
                <a:solidFill>
                  <a:srgbClr val="A32700"/>
                </a:solidFill>
                <a:latin typeface="Arial"/>
                <a:ea typeface="+mn-ea"/>
                <a:cs typeface="Arial"/>
              </a:rPr>
              <a:t>of </a:t>
            </a:r>
            <a:r>
              <a:rPr sz="3200" spc="-5" dirty="0">
                <a:solidFill>
                  <a:srgbClr val="A32700"/>
                </a:solidFill>
                <a:latin typeface="Arial"/>
                <a:ea typeface="+mn-ea"/>
                <a:cs typeface="Arial"/>
              </a:rPr>
              <a:t>neural</a:t>
            </a:r>
            <a:r>
              <a:rPr sz="3200" spc="-35" dirty="0">
                <a:solidFill>
                  <a:srgbClr val="A32700"/>
                </a:solidFill>
                <a:latin typeface="Arial"/>
                <a:ea typeface="+mn-ea"/>
                <a:cs typeface="Arial"/>
              </a:rPr>
              <a:t> </a:t>
            </a:r>
            <a:r>
              <a:rPr sz="3200" spc="-5" dirty="0">
                <a:solidFill>
                  <a:srgbClr val="A32700"/>
                </a:solidFill>
                <a:latin typeface="Arial"/>
                <a:ea typeface="+mn-ea"/>
                <a:cs typeface="Arial"/>
              </a:rPr>
              <a:t>networks</a:t>
            </a:r>
            <a:endParaRPr sz="3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020339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-22" y="2018588"/>
            <a:ext cx="9144000" cy="3058160"/>
          </a:xfrm>
          <a:custGeom>
            <a:avLst/>
            <a:gdLst/>
            <a:ahLst/>
            <a:cxnLst/>
            <a:rect l="l" t="t" r="r" b="b"/>
            <a:pathLst>
              <a:path w="9144000" h="3058160">
                <a:moveTo>
                  <a:pt x="0" y="3058032"/>
                </a:moveTo>
                <a:lnTo>
                  <a:pt x="9144000" y="3058032"/>
                </a:lnTo>
                <a:lnTo>
                  <a:pt x="9144000" y="0"/>
                </a:lnTo>
                <a:lnTo>
                  <a:pt x="0" y="0"/>
                </a:lnTo>
                <a:lnTo>
                  <a:pt x="0" y="3058032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-22" y="1338344"/>
            <a:ext cx="9144000" cy="65087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91440" fontAlgn="auto">
              <a:spcBef>
                <a:spcPts val="59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Each feature is a time-series, sampled at 0.25-second</a:t>
            </a:r>
            <a:r>
              <a:rPr spc="-19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intervals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91440" fontAlgn="auto">
              <a:spcBef>
                <a:spcPts val="350"/>
              </a:spcBef>
              <a:spcAft>
                <a:spcPts val="0"/>
              </a:spcAft>
            </a:pPr>
            <a:r>
              <a:rPr sz="1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(example: bytes </a:t>
            </a:r>
            <a:r>
              <a:rPr sz="14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per</a:t>
            </a:r>
            <a:r>
              <a:rPr sz="1400" spc="-4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4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second)</a:t>
            </a:r>
            <a:endParaRPr sz="1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84147" y="2693671"/>
            <a:ext cx="4415028" cy="14904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31126" y="2721102"/>
            <a:ext cx="4321175" cy="13953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231126" y="2721101"/>
            <a:ext cx="4321175" cy="1395730"/>
          </a:xfrm>
          <a:custGeom>
            <a:avLst/>
            <a:gdLst/>
            <a:ahLst/>
            <a:cxnLst/>
            <a:rect l="l" t="t" r="r" b="b"/>
            <a:pathLst>
              <a:path w="4321175" h="1395729">
                <a:moveTo>
                  <a:pt x="0" y="1395349"/>
                </a:moveTo>
                <a:lnTo>
                  <a:pt x="4321175" y="1395349"/>
                </a:lnTo>
                <a:lnTo>
                  <a:pt x="4321175" y="0"/>
                </a:lnTo>
                <a:lnTo>
                  <a:pt x="0" y="0"/>
                </a:lnTo>
                <a:lnTo>
                  <a:pt x="0" y="1395349"/>
                </a:lnTo>
                <a:close/>
              </a:path>
            </a:pathLst>
          </a:custGeom>
          <a:ln w="9525">
            <a:solidFill>
              <a:srgbClr val="D0D0D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240231" y="4116452"/>
            <a:ext cx="0" cy="245745"/>
          </a:xfrm>
          <a:custGeom>
            <a:avLst/>
            <a:gdLst/>
            <a:ahLst/>
            <a:cxnLst/>
            <a:rect l="l" t="t" r="r" b="b"/>
            <a:pathLst>
              <a:path h="245745">
                <a:moveTo>
                  <a:pt x="0" y="0"/>
                </a:moveTo>
                <a:lnTo>
                  <a:pt x="0" y="245491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65962" y="4368039"/>
            <a:ext cx="16700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0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864232" y="4127373"/>
            <a:ext cx="0" cy="245745"/>
          </a:xfrm>
          <a:custGeom>
            <a:avLst/>
            <a:gdLst/>
            <a:ahLst/>
            <a:cxnLst/>
            <a:rect l="l" t="t" r="r" b="b"/>
            <a:pathLst>
              <a:path h="245745">
                <a:moveTo>
                  <a:pt x="0" y="0"/>
                </a:moveTo>
                <a:lnTo>
                  <a:pt x="0" y="245363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584576" y="4123691"/>
            <a:ext cx="0" cy="245745"/>
          </a:xfrm>
          <a:custGeom>
            <a:avLst/>
            <a:gdLst/>
            <a:ahLst/>
            <a:cxnLst/>
            <a:rect l="l" t="t" r="r" b="b"/>
            <a:pathLst>
              <a:path h="245745">
                <a:moveTo>
                  <a:pt x="0" y="0"/>
                </a:moveTo>
                <a:lnTo>
                  <a:pt x="0" y="245491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372230" y="4133342"/>
            <a:ext cx="0" cy="245745"/>
          </a:xfrm>
          <a:custGeom>
            <a:avLst/>
            <a:gdLst/>
            <a:ahLst/>
            <a:cxnLst/>
            <a:rect l="l" t="t" r="r" b="b"/>
            <a:pathLst>
              <a:path h="245745">
                <a:moveTo>
                  <a:pt x="0" y="0"/>
                </a:moveTo>
                <a:lnTo>
                  <a:pt x="0" y="24549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175886" y="4141724"/>
            <a:ext cx="0" cy="245745"/>
          </a:xfrm>
          <a:custGeom>
            <a:avLst/>
            <a:gdLst/>
            <a:ahLst/>
            <a:cxnLst/>
            <a:rect l="l" t="t" r="r" b="b"/>
            <a:pathLst>
              <a:path h="245745">
                <a:moveTo>
                  <a:pt x="0" y="0"/>
                </a:moveTo>
                <a:lnTo>
                  <a:pt x="0" y="24549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597534" y="4355642"/>
            <a:ext cx="2654935" cy="69723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fontAlgn="auto">
              <a:spcBef>
                <a:spcPts val="340"/>
              </a:spcBef>
              <a:spcAft>
                <a:spcPts val="0"/>
              </a:spcAft>
              <a:tabLst>
                <a:tab pos="837565" algn="l"/>
                <a:tab pos="1535430" algn="l"/>
                <a:tab pos="2499995" algn="l"/>
              </a:tabLs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0.25	0.5	0.75	1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406400" fontAlgn="auto">
              <a:spcBef>
                <a:spcPts val="245"/>
              </a:spcBef>
              <a:spcAft>
                <a:spcPts val="0"/>
              </a:spcAft>
            </a:pPr>
            <a:r>
              <a:rPr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time</a:t>
            </a:r>
            <a:r>
              <a:rPr spc="-2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(seconds)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939" y="2772969"/>
            <a:ext cx="359073" cy="15506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fontAlgn="auto">
              <a:lnSpc>
                <a:spcPts val="2755"/>
              </a:lnSpc>
              <a:spcBef>
                <a:spcPts val="0"/>
              </a:spcBef>
              <a:spcAft>
                <a:spcPts val="0"/>
              </a:spcAft>
            </a:pPr>
            <a:r>
              <a:rPr sz="24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packet</a:t>
            </a:r>
            <a:r>
              <a:rPr sz="2400" spc="-6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size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815332" y="4129533"/>
            <a:ext cx="0" cy="245745"/>
          </a:xfrm>
          <a:custGeom>
            <a:avLst/>
            <a:gdLst/>
            <a:ahLst/>
            <a:cxnLst/>
            <a:rect l="l" t="t" r="r" b="b"/>
            <a:pathLst>
              <a:path h="245745">
                <a:moveTo>
                  <a:pt x="0" y="0"/>
                </a:moveTo>
                <a:lnTo>
                  <a:pt x="0" y="24536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445704" y="3101277"/>
            <a:ext cx="161036" cy="989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106272" y="3150742"/>
            <a:ext cx="133985" cy="44450"/>
          </a:xfrm>
          <a:custGeom>
            <a:avLst/>
            <a:gdLst/>
            <a:ahLst/>
            <a:cxnLst/>
            <a:rect l="l" t="t" r="r" b="b"/>
            <a:pathLst>
              <a:path w="133984" h="44450">
                <a:moveTo>
                  <a:pt x="0" y="44195"/>
                </a:moveTo>
                <a:lnTo>
                  <a:pt x="133959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1699" y="2998217"/>
            <a:ext cx="59245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1500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801175" y="3101277"/>
            <a:ext cx="161036" cy="9893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020505" y="3101277"/>
            <a:ext cx="161035" cy="9893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592197" y="2721101"/>
            <a:ext cx="0" cy="1412240"/>
          </a:xfrm>
          <a:custGeom>
            <a:avLst/>
            <a:gdLst/>
            <a:ahLst/>
            <a:cxnLst/>
            <a:rect l="l" t="t" r="r" b="b"/>
            <a:pathLst>
              <a:path h="1412239">
                <a:moveTo>
                  <a:pt x="0" y="0"/>
                </a:moveTo>
                <a:lnTo>
                  <a:pt x="0" y="1412240"/>
                </a:lnTo>
              </a:path>
            </a:pathLst>
          </a:custGeom>
          <a:ln w="9525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372230" y="2729610"/>
            <a:ext cx="0" cy="1412240"/>
          </a:xfrm>
          <a:custGeom>
            <a:avLst/>
            <a:gdLst/>
            <a:ahLst/>
            <a:cxnLst/>
            <a:rect l="l" t="t" r="r" b="b"/>
            <a:pathLst>
              <a:path h="1412239">
                <a:moveTo>
                  <a:pt x="0" y="0"/>
                </a:moveTo>
                <a:lnTo>
                  <a:pt x="0" y="1412113"/>
                </a:lnTo>
              </a:path>
            </a:pathLst>
          </a:custGeom>
          <a:ln w="9525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889505" y="2704338"/>
            <a:ext cx="0" cy="1412240"/>
          </a:xfrm>
          <a:custGeom>
            <a:avLst/>
            <a:gdLst/>
            <a:ahLst/>
            <a:cxnLst/>
            <a:rect l="l" t="t" r="r" b="b"/>
            <a:pathLst>
              <a:path h="1412239">
                <a:moveTo>
                  <a:pt x="0" y="0"/>
                </a:moveTo>
                <a:lnTo>
                  <a:pt x="0" y="1412113"/>
                </a:lnTo>
              </a:path>
            </a:pathLst>
          </a:custGeom>
          <a:ln w="9525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179951" y="2704338"/>
            <a:ext cx="0" cy="1412240"/>
          </a:xfrm>
          <a:custGeom>
            <a:avLst/>
            <a:gdLst/>
            <a:ahLst/>
            <a:cxnLst/>
            <a:rect l="l" t="t" r="r" b="b"/>
            <a:pathLst>
              <a:path h="1412239">
                <a:moveTo>
                  <a:pt x="0" y="0"/>
                </a:moveTo>
                <a:lnTo>
                  <a:pt x="0" y="1412113"/>
                </a:lnTo>
              </a:path>
            </a:pathLst>
          </a:custGeom>
          <a:ln w="9525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815332" y="2704338"/>
            <a:ext cx="0" cy="1412240"/>
          </a:xfrm>
          <a:custGeom>
            <a:avLst/>
            <a:gdLst/>
            <a:ahLst/>
            <a:cxnLst/>
            <a:rect l="l" t="t" r="r" b="b"/>
            <a:pathLst>
              <a:path h="1412239">
                <a:moveTo>
                  <a:pt x="0" y="0"/>
                </a:moveTo>
                <a:lnTo>
                  <a:pt x="0" y="1412113"/>
                </a:lnTo>
              </a:path>
            </a:pathLst>
          </a:custGeom>
          <a:ln w="9525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705415" y="3864038"/>
            <a:ext cx="161036" cy="990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16127" y="3771266"/>
            <a:ext cx="45085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300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047800" y="3922649"/>
            <a:ext cx="217804" cy="45085"/>
          </a:xfrm>
          <a:custGeom>
            <a:avLst/>
            <a:gdLst/>
            <a:ahLst/>
            <a:cxnLst/>
            <a:rect l="l" t="t" r="r" b="b"/>
            <a:pathLst>
              <a:path w="217805" h="45085">
                <a:moveTo>
                  <a:pt x="0" y="44957"/>
                </a:moveTo>
                <a:lnTo>
                  <a:pt x="217601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504688" y="3115817"/>
            <a:ext cx="905256" cy="7482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552314" y="3150742"/>
            <a:ext cx="807847" cy="63995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552314" y="3150742"/>
            <a:ext cx="808355" cy="640080"/>
          </a:xfrm>
          <a:custGeom>
            <a:avLst/>
            <a:gdLst/>
            <a:ahLst/>
            <a:cxnLst/>
            <a:rect l="l" t="t" r="r" b="b"/>
            <a:pathLst>
              <a:path w="808354" h="640080">
                <a:moveTo>
                  <a:pt x="0" y="160019"/>
                </a:moveTo>
                <a:lnTo>
                  <a:pt x="487807" y="160019"/>
                </a:lnTo>
                <a:lnTo>
                  <a:pt x="487807" y="0"/>
                </a:lnTo>
                <a:lnTo>
                  <a:pt x="807847" y="319913"/>
                </a:lnTo>
                <a:lnTo>
                  <a:pt x="487807" y="639952"/>
                </a:lnTo>
                <a:lnTo>
                  <a:pt x="487807" y="479932"/>
                </a:lnTo>
                <a:lnTo>
                  <a:pt x="0" y="479932"/>
                </a:lnTo>
                <a:lnTo>
                  <a:pt x="0" y="160019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451854" y="3143073"/>
            <a:ext cx="74739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2400" spc="-220" dirty="0">
                <a:solidFill>
                  <a:prstClr val="black"/>
                </a:solidFill>
                <a:latin typeface="DejaVu Serif"/>
                <a:ea typeface="+mn-ea"/>
                <a:cs typeface="DejaVu Serif"/>
              </a:rPr>
              <a:t>0.25</a:t>
            </a:r>
            <a:r>
              <a:rPr sz="2400" spc="-315" dirty="0">
                <a:solidFill>
                  <a:prstClr val="black"/>
                </a:solidFill>
                <a:latin typeface="DejaVu Serif"/>
                <a:ea typeface="+mn-ea"/>
                <a:cs typeface="DejaVu Serif"/>
              </a:rPr>
              <a:t> </a:t>
            </a:r>
            <a:r>
              <a:rPr sz="2400" spc="-145" dirty="0">
                <a:solidFill>
                  <a:prstClr val="black"/>
                </a:solidFill>
                <a:latin typeface="DejaVu Serif"/>
                <a:ea typeface="+mn-ea"/>
                <a:cs typeface="DejaVu Serif"/>
              </a:rPr>
              <a:t>⋅</a:t>
            </a:r>
            <a:endParaRPr sz="2400">
              <a:solidFill>
                <a:prstClr val="black"/>
              </a:solidFill>
              <a:latin typeface="DejaVu Serif"/>
              <a:ea typeface="+mn-ea"/>
              <a:cs typeface="DejaVu Serif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7288025" y="2422144"/>
            <a:ext cx="1454785" cy="1904364"/>
          </a:xfrm>
          <a:custGeom>
            <a:avLst/>
            <a:gdLst/>
            <a:ahLst/>
            <a:cxnLst/>
            <a:rect l="l" t="t" r="r" b="b"/>
            <a:pathLst>
              <a:path w="1454784" h="1904364">
                <a:moveTo>
                  <a:pt x="1274823" y="0"/>
                </a:moveTo>
                <a:lnTo>
                  <a:pt x="1263139" y="9651"/>
                </a:lnTo>
                <a:lnTo>
                  <a:pt x="1287799" y="47731"/>
                </a:lnTo>
                <a:lnTo>
                  <a:pt x="1310468" y="89455"/>
                </a:lnTo>
                <a:lnTo>
                  <a:pt x="1331148" y="134826"/>
                </a:lnTo>
                <a:lnTo>
                  <a:pt x="1349838" y="183848"/>
                </a:lnTo>
                <a:lnTo>
                  <a:pt x="1366539" y="236526"/>
                </a:lnTo>
                <a:lnTo>
                  <a:pt x="1381249" y="292861"/>
                </a:lnTo>
                <a:lnTo>
                  <a:pt x="1392221" y="343123"/>
                </a:lnTo>
                <a:lnTo>
                  <a:pt x="1401515" y="394089"/>
                </a:lnTo>
                <a:lnTo>
                  <a:pt x="1409135" y="445764"/>
                </a:lnTo>
                <a:lnTo>
                  <a:pt x="1415081" y="498151"/>
                </a:lnTo>
                <a:lnTo>
                  <a:pt x="1419357" y="551257"/>
                </a:lnTo>
                <a:lnTo>
                  <a:pt x="1421964" y="605084"/>
                </a:lnTo>
                <a:lnTo>
                  <a:pt x="1422905" y="659637"/>
                </a:lnTo>
                <a:lnTo>
                  <a:pt x="1422905" y="1244091"/>
                </a:lnTo>
                <a:lnTo>
                  <a:pt x="1421964" y="1298605"/>
                </a:lnTo>
                <a:lnTo>
                  <a:pt x="1419357" y="1352414"/>
                </a:lnTo>
                <a:lnTo>
                  <a:pt x="1415081" y="1405514"/>
                </a:lnTo>
                <a:lnTo>
                  <a:pt x="1409135" y="1457902"/>
                </a:lnTo>
                <a:lnTo>
                  <a:pt x="1401515" y="1509571"/>
                </a:lnTo>
                <a:lnTo>
                  <a:pt x="1392221" y="1560519"/>
                </a:lnTo>
                <a:lnTo>
                  <a:pt x="1381249" y="1610740"/>
                </a:lnTo>
                <a:lnTo>
                  <a:pt x="1366539" y="1667129"/>
                </a:lnTo>
                <a:lnTo>
                  <a:pt x="1349838" y="1719838"/>
                </a:lnTo>
                <a:lnTo>
                  <a:pt x="1331148" y="1768871"/>
                </a:lnTo>
                <a:lnTo>
                  <a:pt x="1310468" y="1814232"/>
                </a:lnTo>
                <a:lnTo>
                  <a:pt x="1287799" y="1855924"/>
                </a:lnTo>
                <a:lnTo>
                  <a:pt x="1263139" y="1893950"/>
                </a:lnTo>
                <a:lnTo>
                  <a:pt x="1274823" y="1903602"/>
                </a:lnTo>
                <a:lnTo>
                  <a:pt x="1301155" y="1866287"/>
                </a:lnTo>
                <a:lnTo>
                  <a:pt x="1325666" y="1825088"/>
                </a:lnTo>
                <a:lnTo>
                  <a:pt x="1348356" y="1780016"/>
                </a:lnTo>
                <a:lnTo>
                  <a:pt x="1369227" y="1731080"/>
                </a:lnTo>
                <a:lnTo>
                  <a:pt x="1388277" y="1678292"/>
                </a:lnTo>
                <a:lnTo>
                  <a:pt x="1405506" y="1621662"/>
                </a:lnTo>
                <a:lnTo>
                  <a:pt x="1417026" y="1577300"/>
                </a:lnTo>
                <a:lnTo>
                  <a:pt x="1427011" y="1532126"/>
                </a:lnTo>
                <a:lnTo>
                  <a:pt x="1435463" y="1486139"/>
                </a:lnTo>
                <a:lnTo>
                  <a:pt x="1442384" y="1439338"/>
                </a:lnTo>
                <a:lnTo>
                  <a:pt x="1447775" y="1391722"/>
                </a:lnTo>
                <a:lnTo>
                  <a:pt x="1451637" y="1343288"/>
                </a:lnTo>
                <a:lnTo>
                  <a:pt x="1453973" y="1294036"/>
                </a:lnTo>
                <a:lnTo>
                  <a:pt x="1454780" y="1244091"/>
                </a:lnTo>
                <a:lnTo>
                  <a:pt x="1454780" y="659637"/>
                </a:lnTo>
                <a:lnTo>
                  <a:pt x="1453973" y="609687"/>
                </a:lnTo>
                <a:lnTo>
                  <a:pt x="1451637" y="560423"/>
                </a:lnTo>
                <a:lnTo>
                  <a:pt x="1447775" y="511974"/>
                </a:lnTo>
                <a:lnTo>
                  <a:pt x="1442384" y="464343"/>
                </a:lnTo>
                <a:lnTo>
                  <a:pt x="1435463" y="417534"/>
                </a:lnTo>
                <a:lnTo>
                  <a:pt x="1427011" y="371550"/>
                </a:lnTo>
                <a:lnTo>
                  <a:pt x="1417026" y="326393"/>
                </a:lnTo>
                <a:lnTo>
                  <a:pt x="1405506" y="282066"/>
                </a:lnTo>
                <a:lnTo>
                  <a:pt x="1388277" y="225392"/>
                </a:lnTo>
                <a:lnTo>
                  <a:pt x="1369227" y="172588"/>
                </a:lnTo>
                <a:lnTo>
                  <a:pt x="1348356" y="123650"/>
                </a:lnTo>
                <a:lnTo>
                  <a:pt x="1325666" y="78575"/>
                </a:lnTo>
                <a:lnTo>
                  <a:pt x="1301155" y="37359"/>
                </a:lnTo>
                <a:lnTo>
                  <a:pt x="1274823" y="0"/>
                </a:lnTo>
                <a:close/>
              </a:path>
              <a:path w="1454784" h="1904364">
                <a:moveTo>
                  <a:pt x="179956" y="0"/>
                </a:moveTo>
                <a:lnTo>
                  <a:pt x="153625" y="37359"/>
                </a:lnTo>
                <a:lnTo>
                  <a:pt x="129109" y="78575"/>
                </a:lnTo>
                <a:lnTo>
                  <a:pt x="106408" y="123650"/>
                </a:lnTo>
                <a:lnTo>
                  <a:pt x="85515" y="172588"/>
                </a:lnTo>
                <a:lnTo>
                  <a:pt x="66430" y="225392"/>
                </a:lnTo>
                <a:lnTo>
                  <a:pt x="49146" y="282066"/>
                </a:lnTo>
                <a:lnTo>
                  <a:pt x="37669" y="326393"/>
                </a:lnTo>
                <a:lnTo>
                  <a:pt x="27715" y="371550"/>
                </a:lnTo>
                <a:lnTo>
                  <a:pt x="19286" y="417534"/>
                </a:lnTo>
                <a:lnTo>
                  <a:pt x="12380" y="464343"/>
                </a:lnTo>
                <a:lnTo>
                  <a:pt x="6998" y="511974"/>
                </a:lnTo>
                <a:lnTo>
                  <a:pt x="3141" y="560423"/>
                </a:lnTo>
                <a:lnTo>
                  <a:pt x="807" y="609687"/>
                </a:lnTo>
                <a:lnTo>
                  <a:pt x="0" y="659637"/>
                </a:lnTo>
                <a:lnTo>
                  <a:pt x="0" y="1244218"/>
                </a:lnTo>
                <a:lnTo>
                  <a:pt x="807" y="1294163"/>
                </a:lnTo>
                <a:lnTo>
                  <a:pt x="3141" y="1343415"/>
                </a:lnTo>
                <a:lnTo>
                  <a:pt x="6998" y="1391849"/>
                </a:lnTo>
                <a:lnTo>
                  <a:pt x="12380" y="1439465"/>
                </a:lnTo>
                <a:lnTo>
                  <a:pt x="19286" y="1486266"/>
                </a:lnTo>
                <a:lnTo>
                  <a:pt x="27715" y="1532253"/>
                </a:lnTo>
                <a:lnTo>
                  <a:pt x="37669" y="1577427"/>
                </a:lnTo>
                <a:lnTo>
                  <a:pt x="49146" y="1621789"/>
                </a:lnTo>
                <a:lnTo>
                  <a:pt x="66430" y="1678464"/>
                </a:lnTo>
                <a:lnTo>
                  <a:pt x="85515" y="1731268"/>
                </a:lnTo>
                <a:lnTo>
                  <a:pt x="106408" y="1780206"/>
                </a:lnTo>
                <a:lnTo>
                  <a:pt x="129109" y="1825281"/>
                </a:lnTo>
                <a:lnTo>
                  <a:pt x="153625" y="1866497"/>
                </a:lnTo>
                <a:lnTo>
                  <a:pt x="179956" y="1903856"/>
                </a:lnTo>
                <a:lnTo>
                  <a:pt x="191513" y="1894077"/>
                </a:lnTo>
                <a:lnTo>
                  <a:pt x="166907" y="1856051"/>
                </a:lnTo>
                <a:lnTo>
                  <a:pt x="144269" y="1814359"/>
                </a:lnTo>
                <a:lnTo>
                  <a:pt x="123600" y="1768998"/>
                </a:lnTo>
                <a:lnTo>
                  <a:pt x="104899" y="1719965"/>
                </a:lnTo>
                <a:lnTo>
                  <a:pt x="88167" y="1667256"/>
                </a:lnTo>
                <a:lnTo>
                  <a:pt x="73403" y="1610867"/>
                </a:lnTo>
                <a:lnTo>
                  <a:pt x="62432" y="1560646"/>
                </a:lnTo>
                <a:lnTo>
                  <a:pt x="53140" y="1509698"/>
                </a:lnTo>
                <a:lnTo>
                  <a:pt x="45528" y="1458029"/>
                </a:lnTo>
                <a:lnTo>
                  <a:pt x="39596" y="1405641"/>
                </a:lnTo>
                <a:lnTo>
                  <a:pt x="35342" y="1352541"/>
                </a:lnTo>
                <a:lnTo>
                  <a:pt x="32769" y="1298732"/>
                </a:lnTo>
                <a:lnTo>
                  <a:pt x="31874" y="1244218"/>
                </a:lnTo>
                <a:lnTo>
                  <a:pt x="31874" y="659637"/>
                </a:lnTo>
                <a:lnTo>
                  <a:pt x="32769" y="605084"/>
                </a:lnTo>
                <a:lnTo>
                  <a:pt x="35342" y="551257"/>
                </a:lnTo>
                <a:lnTo>
                  <a:pt x="39596" y="498151"/>
                </a:lnTo>
                <a:lnTo>
                  <a:pt x="45528" y="445764"/>
                </a:lnTo>
                <a:lnTo>
                  <a:pt x="53140" y="394089"/>
                </a:lnTo>
                <a:lnTo>
                  <a:pt x="62432" y="343123"/>
                </a:lnTo>
                <a:lnTo>
                  <a:pt x="73403" y="292861"/>
                </a:lnTo>
                <a:lnTo>
                  <a:pt x="88167" y="236526"/>
                </a:lnTo>
                <a:lnTo>
                  <a:pt x="104899" y="183848"/>
                </a:lnTo>
                <a:lnTo>
                  <a:pt x="123600" y="134826"/>
                </a:lnTo>
                <a:lnTo>
                  <a:pt x="144269" y="89455"/>
                </a:lnTo>
                <a:lnTo>
                  <a:pt x="166907" y="47731"/>
                </a:lnTo>
                <a:lnTo>
                  <a:pt x="191513" y="9651"/>
                </a:lnTo>
                <a:lnTo>
                  <a:pt x="1799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471664" y="2269440"/>
            <a:ext cx="1090930" cy="2178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 fontAlgn="auto">
              <a:lnSpc>
                <a:spcPts val="2845"/>
              </a:lnSpc>
              <a:spcBef>
                <a:spcPts val="100"/>
              </a:spcBef>
              <a:spcAft>
                <a:spcPts val="0"/>
              </a:spcAft>
            </a:pPr>
            <a:r>
              <a:rPr sz="2400" spc="-200" dirty="0">
                <a:solidFill>
                  <a:prstClr val="black"/>
                </a:solidFill>
                <a:latin typeface="DejaVu Serif"/>
                <a:ea typeface="+mn-ea"/>
                <a:cs typeface="DejaVu Serif"/>
              </a:rPr>
              <a:t>1500</a:t>
            </a:r>
            <a:endParaRPr sz="2400">
              <a:solidFill>
                <a:prstClr val="black"/>
              </a:solidFill>
              <a:latin typeface="DejaVu Serif"/>
              <a:ea typeface="+mn-ea"/>
              <a:cs typeface="DejaVu Serif"/>
            </a:endParaRPr>
          </a:p>
          <a:p>
            <a:pPr algn="ctr" fontAlgn="auto">
              <a:lnSpc>
                <a:spcPts val="2815"/>
              </a:lnSpc>
              <a:spcBef>
                <a:spcPts val="0"/>
              </a:spcBef>
              <a:spcAft>
                <a:spcPts val="0"/>
              </a:spcAft>
            </a:pPr>
            <a:r>
              <a:rPr sz="2400" spc="-200" dirty="0">
                <a:solidFill>
                  <a:prstClr val="black"/>
                </a:solidFill>
                <a:latin typeface="DejaVu Serif"/>
                <a:ea typeface="+mn-ea"/>
                <a:cs typeface="DejaVu Serif"/>
              </a:rPr>
              <a:t>0</a:t>
            </a:r>
            <a:endParaRPr sz="2400">
              <a:solidFill>
                <a:prstClr val="black"/>
              </a:solidFill>
              <a:latin typeface="DejaVu Serif"/>
              <a:ea typeface="+mn-ea"/>
              <a:cs typeface="DejaVu Serif"/>
            </a:endParaRPr>
          </a:p>
          <a:p>
            <a:pPr algn="ctr" fontAlgn="auto">
              <a:lnSpc>
                <a:spcPts val="2815"/>
              </a:lnSpc>
              <a:spcBef>
                <a:spcPts val="0"/>
              </a:spcBef>
              <a:spcAft>
                <a:spcPts val="0"/>
              </a:spcAft>
            </a:pPr>
            <a:r>
              <a:rPr sz="2400" spc="-200" dirty="0">
                <a:solidFill>
                  <a:prstClr val="black"/>
                </a:solidFill>
                <a:latin typeface="DejaVu Serif"/>
                <a:ea typeface="+mn-ea"/>
                <a:cs typeface="DejaVu Serif"/>
              </a:rPr>
              <a:t>2 </a:t>
            </a:r>
            <a:r>
              <a:rPr sz="2400" spc="-145" dirty="0">
                <a:solidFill>
                  <a:prstClr val="black"/>
                </a:solidFill>
                <a:latin typeface="DejaVu Serif"/>
                <a:ea typeface="+mn-ea"/>
                <a:cs typeface="DejaVu Serif"/>
              </a:rPr>
              <a:t>⋅</a:t>
            </a:r>
            <a:r>
              <a:rPr sz="2400" spc="-350" dirty="0">
                <a:solidFill>
                  <a:prstClr val="black"/>
                </a:solidFill>
                <a:latin typeface="DejaVu Serif"/>
                <a:ea typeface="+mn-ea"/>
                <a:cs typeface="DejaVu Serif"/>
              </a:rPr>
              <a:t> </a:t>
            </a:r>
            <a:r>
              <a:rPr sz="2400" spc="-200" dirty="0">
                <a:solidFill>
                  <a:prstClr val="black"/>
                </a:solidFill>
                <a:latin typeface="DejaVu Serif"/>
                <a:ea typeface="+mn-ea"/>
                <a:cs typeface="DejaVu Serif"/>
              </a:rPr>
              <a:t>1500</a:t>
            </a:r>
            <a:endParaRPr sz="2400">
              <a:solidFill>
                <a:prstClr val="black"/>
              </a:solidFill>
              <a:latin typeface="DejaVu Serif"/>
              <a:ea typeface="+mn-ea"/>
              <a:cs typeface="DejaVu Serif"/>
            </a:endParaRPr>
          </a:p>
          <a:p>
            <a:pPr algn="ctr" fontAlgn="auto">
              <a:lnSpc>
                <a:spcPts val="2810"/>
              </a:lnSpc>
              <a:spcBef>
                <a:spcPts val="0"/>
              </a:spcBef>
              <a:spcAft>
                <a:spcPts val="0"/>
              </a:spcAft>
            </a:pPr>
            <a:r>
              <a:rPr sz="2400" spc="-200" dirty="0">
                <a:solidFill>
                  <a:prstClr val="black"/>
                </a:solidFill>
                <a:latin typeface="DejaVu Serif"/>
                <a:ea typeface="+mn-ea"/>
                <a:cs typeface="DejaVu Serif"/>
              </a:rPr>
              <a:t>300</a:t>
            </a:r>
            <a:endParaRPr sz="2400">
              <a:solidFill>
                <a:prstClr val="black"/>
              </a:solidFill>
              <a:latin typeface="DejaVu Serif"/>
              <a:ea typeface="+mn-ea"/>
              <a:cs typeface="DejaVu Serif"/>
            </a:endParaRPr>
          </a:p>
          <a:p>
            <a:pPr algn="ctr" fontAlgn="auto">
              <a:lnSpc>
                <a:spcPts val="2815"/>
              </a:lnSpc>
              <a:spcBef>
                <a:spcPts val="0"/>
              </a:spcBef>
              <a:spcAft>
                <a:spcPts val="0"/>
              </a:spcAft>
            </a:pPr>
            <a:r>
              <a:rPr sz="2400" spc="-595" dirty="0">
                <a:solidFill>
                  <a:prstClr val="black"/>
                </a:solidFill>
                <a:latin typeface="DejaVu Serif"/>
                <a:ea typeface="+mn-ea"/>
                <a:cs typeface="DejaVu Serif"/>
              </a:rPr>
              <a:t>…</a:t>
            </a:r>
            <a:endParaRPr sz="2400">
              <a:solidFill>
                <a:prstClr val="black"/>
              </a:solidFill>
              <a:latin typeface="DejaVu Serif"/>
              <a:ea typeface="+mn-ea"/>
              <a:cs typeface="DejaVu Serif"/>
            </a:endParaRPr>
          </a:p>
          <a:p>
            <a:pPr algn="ctr" fontAlgn="auto">
              <a:lnSpc>
                <a:spcPts val="2850"/>
              </a:lnSpc>
              <a:spcBef>
                <a:spcPts val="0"/>
              </a:spcBef>
              <a:spcAft>
                <a:spcPts val="0"/>
              </a:spcAft>
            </a:pPr>
            <a:r>
              <a:rPr sz="2400" spc="-595" dirty="0">
                <a:solidFill>
                  <a:prstClr val="black"/>
                </a:solidFill>
                <a:latin typeface="DejaVu Serif"/>
                <a:ea typeface="+mn-ea"/>
                <a:cs typeface="DejaVu Serif"/>
              </a:rPr>
              <a:t>…</a:t>
            </a:r>
            <a:endParaRPr sz="2400">
              <a:solidFill>
                <a:prstClr val="black"/>
              </a:solidFill>
              <a:latin typeface="DejaVu Serif"/>
              <a:ea typeface="+mn-ea"/>
              <a:cs typeface="DejaVu Serif"/>
            </a:endParaRPr>
          </a:p>
        </p:txBody>
      </p:sp>
      <p:sp>
        <p:nvSpPr>
          <p:cNvPr id="39" name="object 3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dirty="0">
                <a:ea typeface="+mn-ea"/>
              </a:rPr>
              <a:pPr marL="25400" fontAlgn="auto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</a:pPr>
              <a:t>97</a:t>
            </a:fld>
            <a:endParaRPr dirty="0">
              <a:ea typeface="+mn-e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69240" y="5251044"/>
            <a:ext cx="774065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fontAlgn="auto">
              <a:spcBef>
                <a:spcPts val="10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Features considered: </a:t>
            </a:r>
            <a:r>
              <a:rPr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downstream/upstream/total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values of </a:t>
            </a:r>
            <a:r>
              <a:rPr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bytes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per  second, packet per second, average packet length, and burst</a:t>
            </a:r>
            <a:r>
              <a:rPr spc="-21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sizes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xfrm>
            <a:off x="-22" y="857251"/>
            <a:ext cx="9144000" cy="546735"/>
          </a:xfrm>
          <a:prstGeom prst="rect">
            <a:avLst/>
          </a:prstGeom>
          <a:solidFill>
            <a:srgbClr val="EAEAEA"/>
          </a:solidFill>
        </p:spPr>
        <p:txBody>
          <a:bodyPr vert="horz" wrap="square" lIns="0" tIns="37465" rIns="0" bIns="0" rtlCol="0">
            <a:spAutoFit/>
          </a:bodyPr>
          <a:lstStyle/>
          <a:p>
            <a:pPr marL="91440">
              <a:spcBef>
                <a:spcPts val="295"/>
              </a:spcBef>
            </a:pPr>
            <a:r>
              <a:rPr spc="-5" dirty="0"/>
              <a:t>Features</a:t>
            </a:r>
          </a:p>
        </p:txBody>
      </p:sp>
    </p:spTree>
    <p:extLst>
      <p:ext uri="{BB962C8B-B14F-4D97-AF65-F5344CB8AC3E}">
        <p14:creationId xmlns:p14="http://schemas.microsoft.com/office/powerpoint/2010/main" val="73168599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2240"/>
            <a:ext cx="9144000" cy="318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22" y="1378293"/>
            <a:ext cx="9144000" cy="3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2400" y="4839460"/>
            <a:ext cx="2055876" cy="10683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3444" y="4978146"/>
            <a:ext cx="2212848" cy="8321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0630" y="4877561"/>
            <a:ext cx="1939925" cy="951230"/>
          </a:xfrm>
          <a:custGeom>
            <a:avLst/>
            <a:gdLst/>
            <a:ahLst/>
            <a:cxnLst/>
            <a:rect l="l" t="t" r="r" b="b"/>
            <a:pathLst>
              <a:path w="1939925" h="951229">
                <a:moveTo>
                  <a:pt x="1781365" y="0"/>
                </a:moveTo>
                <a:lnTo>
                  <a:pt x="158508" y="0"/>
                </a:lnTo>
                <a:lnTo>
                  <a:pt x="108408" y="8080"/>
                </a:lnTo>
                <a:lnTo>
                  <a:pt x="64895" y="30582"/>
                </a:lnTo>
                <a:lnTo>
                  <a:pt x="30583" y="64893"/>
                </a:lnTo>
                <a:lnTo>
                  <a:pt x="8080" y="108401"/>
                </a:lnTo>
                <a:lnTo>
                  <a:pt x="0" y="158496"/>
                </a:lnTo>
                <a:lnTo>
                  <a:pt x="0" y="792480"/>
                </a:lnTo>
                <a:lnTo>
                  <a:pt x="8080" y="842574"/>
                </a:lnTo>
                <a:lnTo>
                  <a:pt x="30583" y="886082"/>
                </a:lnTo>
                <a:lnTo>
                  <a:pt x="64895" y="920393"/>
                </a:lnTo>
                <a:lnTo>
                  <a:pt x="108408" y="942895"/>
                </a:lnTo>
                <a:lnTo>
                  <a:pt x="158508" y="950976"/>
                </a:lnTo>
                <a:lnTo>
                  <a:pt x="1781365" y="950976"/>
                </a:lnTo>
                <a:lnTo>
                  <a:pt x="1831450" y="942895"/>
                </a:lnTo>
                <a:lnTo>
                  <a:pt x="1874957" y="920393"/>
                </a:lnTo>
                <a:lnTo>
                  <a:pt x="1909271" y="886082"/>
                </a:lnTo>
                <a:lnTo>
                  <a:pt x="1931778" y="842574"/>
                </a:lnTo>
                <a:lnTo>
                  <a:pt x="1939861" y="792480"/>
                </a:lnTo>
                <a:lnTo>
                  <a:pt x="1939861" y="158496"/>
                </a:lnTo>
                <a:lnTo>
                  <a:pt x="1931778" y="108401"/>
                </a:lnTo>
                <a:lnTo>
                  <a:pt x="1909271" y="64893"/>
                </a:lnTo>
                <a:lnTo>
                  <a:pt x="1874957" y="30582"/>
                </a:lnTo>
                <a:lnTo>
                  <a:pt x="1831450" y="8080"/>
                </a:lnTo>
                <a:lnTo>
                  <a:pt x="17813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0630" y="4877561"/>
            <a:ext cx="1939925" cy="951230"/>
          </a:xfrm>
          <a:custGeom>
            <a:avLst/>
            <a:gdLst/>
            <a:ahLst/>
            <a:cxnLst/>
            <a:rect l="l" t="t" r="r" b="b"/>
            <a:pathLst>
              <a:path w="1939925" h="951229">
                <a:moveTo>
                  <a:pt x="0" y="158496"/>
                </a:moveTo>
                <a:lnTo>
                  <a:pt x="8080" y="108401"/>
                </a:lnTo>
                <a:lnTo>
                  <a:pt x="30583" y="64893"/>
                </a:lnTo>
                <a:lnTo>
                  <a:pt x="64895" y="30582"/>
                </a:lnTo>
                <a:lnTo>
                  <a:pt x="108408" y="8080"/>
                </a:lnTo>
                <a:lnTo>
                  <a:pt x="158508" y="0"/>
                </a:lnTo>
                <a:lnTo>
                  <a:pt x="1781365" y="0"/>
                </a:lnTo>
                <a:lnTo>
                  <a:pt x="1831450" y="8080"/>
                </a:lnTo>
                <a:lnTo>
                  <a:pt x="1874957" y="30582"/>
                </a:lnTo>
                <a:lnTo>
                  <a:pt x="1909271" y="64893"/>
                </a:lnTo>
                <a:lnTo>
                  <a:pt x="1931778" y="108401"/>
                </a:lnTo>
                <a:lnTo>
                  <a:pt x="1939861" y="158496"/>
                </a:lnTo>
                <a:lnTo>
                  <a:pt x="1939861" y="792480"/>
                </a:lnTo>
                <a:lnTo>
                  <a:pt x="1931778" y="842574"/>
                </a:lnTo>
                <a:lnTo>
                  <a:pt x="1909271" y="886082"/>
                </a:lnTo>
                <a:lnTo>
                  <a:pt x="1874957" y="920393"/>
                </a:lnTo>
                <a:lnTo>
                  <a:pt x="1831450" y="942895"/>
                </a:lnTo>
                <a:lnTo>
                  <a:pt x="1781365" y="950976"/>
                </a:lnTo>
                <a:lnTo>
                  <a:pt x="158508" y="950976"/>
                </a:lnTo>
                <a:lnTo>
                  <a:pt x="108408" y="942895"/>
                </a:lnTo>
                <a:lnTo>
                  <a:pt x="64895" y="920393"/>
                </a:lnTo>
                <a:lnTo>
                  <a:pt x="30583" y="886082"/>
                </a:lnTo>
                <a:lnTo>
                  <a:pt x="8080" y="842574"/>
                </a:lnTo>
                <a:lnTo>
                  <a:pt x="0" y="792480"/>
                </a:lnTo>
                <a:lnTo>
                  <a:pt x="0" y="158496"/>
                </a:lnTo>
                <a:close/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6472" y="5087061"/>
            <a:ext cx="16262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fontAlgn="auto">
              <a:spcBef>
                <a:spcPts val="95"/>
              </a:spcBef>
              <a:spcAft>
                <a:spcPts val="0"/>
              </a:spcAft>
            </a:pPr>
            <a:r>
              <a:rPr sz="2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detectors</a:t>
            </a:r>
            <a:endParaRPr sz="2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22376" y="3766566"/>
            <a:ext cx="697992" cy="12984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46759" y="3729989"/>
            <a:ext cx="618744" cy="12954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84186" y="3797555"/>
            <a:ext cx="575310" cy="1193165"/>
          </a:xfrm>
          <a:custGeom>
            <a:avLst/>
            <a:gdLst/>
            <a:ahLst/>
            <a:cxnLst/>
            <a:rect l="l" t="t" r="r" b="b"/>
            <a:pathLst>
              <a:path w="575310" h="1193164">
                <a:moveTo>
                  <a:pt x="574840" y="905382"/>
                </a:moveTo>
                <a:lnTo>
                  <a:pt x="0" y="905382"/>
                </a:lnTo>
                <a:lnTo>
                  <a:pt x="287439" y="1192872"/>
                </a:lnTo>
                <a:lnTo>
                  <a:pt x="574840" y="905382"/>
                </a:lnTo>
                <a:close/>
              </a:path>
              <a:path w="575310" h="1193164">
                <a:moveTo>
                  <a:pt x="431152" y="0"/>
                </a:moveTo>
                <a:lnTo>
                  <a:pt x="143713" y="0"/>
                </a:lnTo>
                <a:lnTo>
                  <a:pt x="143713" y="905382"/>
                </a:lnTo>
                <a:lnTo>
                  <a:pt x="431152" y="905382"/>
                </a:lnTo>
                <a:lnTo>
                  <a:pt x="431152" y="0"/>
                </a:lnTo>
                <a:close/>
              </a:path>
            </a:pathLst>
          </a:custGeom>
          <a:solidFill>
            <a:srgbClr val="FF8F8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84186" y="3797555"/>
            <a:ext cx="575310" cy="1193165"/>
          </a:xfrm>
          <a:custGeom>
            <a:avLst/>
            <a:gdLst/>
            <a:ahLst/>
            <a:cxnLst/>
            <a:rect l="l" t="t" r="r" b="b"/>
            <a:pathLst>
              <a:path w="575310" h="1193164">
                <a:moveTo>
                  <a:pt x="431152" y="0"/>
                </a:moveTo>
                <a:lnTo>
                  <a:pt x="431152" y="905382"/>
                </a:lnTo>
                <a:lnTo>
                  <a:pt x="574840" y="905382"/>
                </a:lnTo>
                <a:lnTo>
                  <a:pt x="287439" y="1192872"/>
                </a:lnTo>
                <a:lnTo>
                  <a:pt x="0" y="905382"/>
                </a:lnTo>
                <a:lnTo>
                  <a:pt x="143713" y="905382"/>
                </a:lnTo>
                <a:lnTo>
                  <a:pt x="143713" y="0"/>
                </a:lnTo>
                <a:lnTo>
                  <a:pt x="431152" y="0"/>
                </a:lnTo>
                <a:close/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48913" y="3892804"/>
            <a:ext cx="294953" cy="86106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 fontAlgn="auto">
              <a:lnSpc>
                <a:spcPts val="2315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training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403718" y="3636773"/>
            <a:ext cx="75819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b="1" spc="-2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v</a:t>
            </a: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ictim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280275" y="3895853"/>
            <a:ext cx="100330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ne</a:t>
            </a:r>
            <a:r>
              <a:rPr b="1" spc="-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</a:t>
            </a:r>
            <a:r>
              <a:rPr b="1" spc="3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w</a:t>
            </a: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ork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986022" y="1884553"/>
            <a:ext cx="13354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Pulp</a:t>
            </a:r>
            <a:r>
              <a:rPr sz="1800" b="1" spc="-7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Fiction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-22" y="1522476"/>
            <a:ext cx="9144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92405" algn="ctr" fontAlgn="auto">
              <a:spcBef>
                <a:spcPts val="100"/>
              </a:spcBef>
              <a:spcAft>
                <a:spcPts val="0"/>
              </a:spcAft>
            </a:pP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Die Hard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86911" y="2517267"/>
            <a:ext cx="13188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12</a:t>
            </a:r>
            <a:r>
              <a:rPr sz="1800" b="1" spc="-7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Monkeys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83991" y="2203514"/>
            <a:ext cx="1405255" cy="25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fontAlgn="auto">
              <a:lnSpc>
                <a:spcPts val="1989"/>
              </a:lnSpc>
              <a:spcBef>
                <a:spcPts val="0"/>
              </a:spcBef>
              <a:spcAft>
                <a:spcPts val="0"/>
              </a:spcAft>
            </a:pPr>
            <a:r>
              <a:rPr sz="1800" b="1" spc="-5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</a:t>
            </a: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r</a:t>
            </a:r>
            <a:r>
              <a:rPr sz="1800" b="1" spc="-1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m</a:t>
            </a:r>
            <a:r>
              <a:rPr sz="1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age</a:t>
            </a: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</a:t>
            </a:r>
            <a:r>
              <a:rPr sz="1800" b="1" spc="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do</a:t>
            </a:r>
            <a:r>
              <a:rPr sz="1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n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704590" y="1913623"/>
            <a:ext cx="250456" cy="2504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702303" y="1570342"/>
            <a:ext cx="250456" cy="2504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703573" y="2234044"/>
            <a:ext cx="250456" cy="2504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703573" y="2544178"/>
            <a:ext cx="250456" cy="2504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967861" y="2182368"/>
            <a:ext cx="1600835" cy="328295"/>
          </a:xfrm>
          <a:custGeom>
            <a:avLst/>
            <a:gdLst/>
            <a:ahLst/>
            <a:cxnLst/>
            <a:rect l="l" t="t" r="r" b="b"/>
            <a:pathLst>
              <a:path w="1600835" h="328294">
                <a:moveTo>
                  <a:pt x="0" y="327787"/>
                </a:moveTo>
                <a:lnTo>
                  <a:pt x="1600453" y="327787"/>
                </a:lnTo>
                <a:lnTo>
                  <a:pt x="1600453" y="0"/>
                </a:lnTo>
                <a:lnTo>
                  <a:pt x="0" y="0"/>
                </a:lnTo>
                <a:lnTo>
                  <a:pt x="0" y="327787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054222" y="2168652"/>
            <a:ext cx="14281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1800" b="1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Armageddon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743701" y="4539908"/>
            <a:ext cx="2400299" cy="139166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196963" y="4644859"/>
            <a:ext cx="1363472" cy="9887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016504" y="1023113"/>
            <a:ext cx="2979420" cy="2319655"/>
          </a:xfrm>
          <a:custGeom>
            <a:avLst/>
            <a:gdLst/>
            <a:ahLst/>
            <a:cxnLst/>
            <a:rect l="l" t="t" r="r" b="b"/>
            <a:pathLst>
              <a:path w="2979420" h="2319655">
                <a:moveTo>
                  <a:pt x="0" y="1159764"/>
                </a:moveTo>
                <a:lnTo>
                  <a:pt x="1489709" y="0"/>
                </a:lnTo>
                <a:lnTo>
                  <a:pt x="2979420" y="1159764"/>
                </a:lnTo>
                <a:lnTo>
                  <a:pt x="1489709" y="2319528"/>
                </a:lnTo>
                <a:lnTo>
                  <a:pt x="0" y="1159764"/>
                </a:lnTo>
                <a:close/>
              </a:path>
            </a:pathLst>
          </a:custGeom>
          <a:ln w="920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923770" y="3663692"/>
            <a:ext cx="3128010" cy="2276475"/>
          </a:xfrm>
          <a:custGeom>
            <a:avLst/>
            <a:gdLst/>
            <a:ahLst/>
            <a:cxnLst/>
            <a:rect l="l" t="t" r="r" b="b"/>
            <a:pathLst>
              <a:path w="3128010" h="2276475">
                <a:moveTo>
                  <a:pt x="2005965" y="2060579"/>
                </a:moveTo>
                <a:lnTo>
                  <a:pt x="1194203" y="2060579"/>
                </a:lnTo>
                <a:lnTo>
                  <a:pt x="1222926" y="2099069"/>
                </a:lnTo>
                <a:lnTo>
                  <a:pt x="1255132" y="2134347"/>
                </a:lnTo>
                <a:lnTo>
                  <a:pt x="1290542" y="2166208"/>
                </a:lnTo>
                <a:lnTo>
                  <a:pt x="1328875" y="2194447"/>
                </a:lnTo>
                <a:lnTo>
                  <a:pt x="1369852" y="2218858"/>
                </a:lnTo>
                <a:lnTo>
                  <a:pt x="1413193" y="2239236"/>
                </a:lnTo>
                <a:lnTo>
                  <a:pt x="1458617" y="2255376"/>
                </a:lnTo>
                <a:lnTo>
                  <a:pt x="1504267" y="2266795"/>
                </a:lnTo>
                <a:lnTo>
                  <a:pt x="1549965" y="2273727"/>
                </a:lnTo>
                <a:lnTo>
                  <a:pt x="1595455" y="2276306"/>
                </a:lnTo>
                <a:lnTo>
                  <a:pt x="1640481" y="2274670"/>
                </a:lnTo>
                <a:lnTo>
                  <a:pt x="1684789" y="2268954"/>
                </a:lnTo>
                <a:lnTo>
                  <a:pt x="1728124" y="2259293"/>
                </a:lnTo>
                <a:lnTo>
                  <a:pt x="1770228" y="2245823"/>
                </a:lnTo>
                <a:lnTo>
                  <a:pt x="1810848" y="2228680"/>
                </a:lnTo>
                <a:lnTo>
                  <a:pt x="1849727" y="2207999"/>
                </a:lnTo>
                <a:lnTo>
                  <a:pt x="1886611" y="2183917"/>
                </a:lnTo>
                <a:lnTo>
                  <a:pt x="1921243" y="2156569"/>
                </a:lnTo>
                <a:lnTo>
                  <a:pt x="1953369" y="2126091"/>
                </a:lnTo>
                <a:lnTo>
                  <a:pt x="1982732" y="2092618"/>
                </a:lnTo>
                <a:lnTo>
                  <a:pt x="2005965" y="2060579"/>
                </a:lnTo>
                <a:close/>
              </a:path>
              <a:path w="3128010" h="2276475">
                <a:moveTo>
                  <a:pt x="2595872" y="1860745"/>
                </a:moveTo>
                <a:lnTo>
                  <a:pt x="422170" y="1860745"/>
                </a:lnTo>
                <a:lnTo>
                  <a:pt x="425980" y="1867425"/>
                </a:lnTo>
                <a:lnTo>
                  <a:pt x="454590" y="1910755"/>
                </a:lnTo>
                <a:lnTo>
                  <a:pt x="483999" y="1947758"/>
                </a:lnTo>
                <a:lnTo>
                  <a:pt x="516008" y="1981690"/>
                </a:lnTo>
                <a:lnTo>
                  <a:pt x="550388" y="2012495"/>
                </a:lnTo>
                <a:lnTo>
                  <a:pt x="586909" y="2040117"/>
                </a:lnTo>
                <a:lnTo>
                  <a:pt x="625341" y="2064497"/>
                </a:lnTo>
                <a:lnTo>
                  <a:pt x="665453" y="2085579"/>
                </a:lnTo>
                <a:lnTo>
                  <a:pt x="707017" y="2103307"/>
                </a:lnTo>
                <a:lnTo>
                  <a:pt x="749801" y="2117622"/>
                </a:lnTo>
                <a:lnTo>
                  <a:pt x="793576" y="2128468"/>
                </a:lnTo>
                <a:lnTo>
                  <a:pt x="838113" y="2135789"/>
                </a:lnTo>
                <a:lnTo>
                  <a:pt x="883180" y="2139526"/>
                </a:lnTo>
                <a:lnTo>
                  <a:pt x="928549" y="2139624"/>
                </a:lnTo>
                <a:lnTo>
                  <a:pt x="973988" y="2136024"/>
                </a:lnTo>
                <a:lnTo>
                  <a:pt x="1019269" y="2128671"/>
                </a:lnTo>
                <a:lnTo>
                  <a:pt x="1064161" y="2117507"/>
                </a:lnTo>
                <a:lnTo>
                  <a:pt x="1108434" y="2102475"/>
                </a:lnTo>
                <a:lnTo>
                  <a:pt x="1151858" y="2083518"/>
                </a:lnTo>
                <a:lnTo>
                  <a:pt x="1194203" y="2060579"/>
                </a:lnTo>
                <a:lnTo>
                  <a:pt x="2005965" y="2060579"/>
                </a:lnTo>
                <a:lnTo>
                  <a:pt x="2009078" y="2056287"/>
                </a:lnTo>
                <a:lnTo>
                  <a:pt x="2032151" y="2017232"/>
                </a:lnTo>
                <a:lnTo>
                  <a:pt x="2051695" y="1975590"/>
                </a:lnTo>
                <a:lnTo>
                  <a:pt x="2067455" y="1931497"/>
                </a:lnTo>
                <a:lnTo>
                  <a:pt x="2510611" y="1931497"/>
                </a:lnTo>
                <a:lnTo>
                  <a:pt x="2548028" y="1905404"/>
                </a:lnTo>
                <a:lnTo>
                  <a:pt x="2582440" y="1875344"/>
                </a:lnTo>
                <a:lnTo>
                  <a:pt x="2595872" y="1860745"/>
                </a:lnTo>
                <a:close/>
              </a:path>
              <a:path w="3128010" h="2276475">
                <a:moveTo>
                  <a:pt x="2510611" y="1931497"/>
                </a:moveTo>
                <a:lnTo>
                  <a:pt x="2067455" y="1931497"/>
                </a:lnTo>
                <a:lnTo>
                  <a:pt x="2107898" y="1953522"/>
                </a:lnTo>
                <a:lnTo>
                  <a:pt x="2150329" y="1970936"/>
                </a:lnTo>
                <a:lnTo>
                  <a:pt x="2194356" y="1983622"/>
                </a:lnTo>
                <a:lnTo>
                  <a:pt x="2239590" y="1991465"/>
                </a:lnTo>
                <a:lnTo>
                  <a:pt x="2285641" y="1994349"/>
                </a:lnTo>
                <a:lnTo>
                  <a:pt x="2334446" y="1991950"/>
                </a:lnTo>
                <a:lnTo>
                  <a:pt x="2381643" y="1984170"/>
                </a:lnTo>
                <a:lnTo>
                  <a:pt x="2426917" y="1971317"/>
                </a:lnTo>
                <a:lnTo>
                  <a:pt x="2469950" y="1953699"/>
                </a:lnTo>
                <a:lnTo>
                  <a:pt x="2510426" y="1931626"/>
                </a:lnTo>
                <a:lnTo>
                  <a:pt x="2510611" y="1931497"/>
                </a:lnTo>
                <a:close/>
              </a:path>
              <a:path w="3128010" h="2276475">
                <a:moveTo>
                  <a:pt x="748944" y="200436"/>
                </a:moveTo>
                <a:lnTo>
                  <a:pt x="702459" y="204474"/>
                </a:lnTo>
                <a:lnTo>
                  <a:pt x="656145" y="212959"/>
                </a:lnTo>
                <a:lnTo>
                  <a:pt x="611672" y="225532"/>
                </a:lnTo>
                <a:lnTo>
                  <a:pt x="569214" y="241965"/>
                </a:lnTo>
                <a:lnTo>
                  <a:pt x="528948" y="262029"/>
                </a:lnTo>
                <a:lnTo>
                  <a:pt x="491047" y="285496"/>
                </a:lnTo>
                <a:lnTo>
                  <a:pt x="455686" y="312137"/>
                </a:lnTo>
                <a:lnTo>
                  <a:pt x="423041" y="341726"/>
                </a:lnTo>
                <a:lnTo>
                  <a:pt x="393286" y="374032"/>
                </a:lnTo>
                <a:lnTo>
                  <a:pt x="366595" y="408828"/>
                </a:lnTo>
                <a:lnTo>
                  <a:pt x="343144" y="445885"/>
                </a:lnTo>
                <a:lnTo>
                  <a:pt x="323107" y="484976"/>
                </a:lnTo>
                <a:lnTo>
                  <a:pt x="306659" y="525871"/>
                </a:lnTo>
                <a:lnTo>
                  <a:pt x="293975" y="568343"/>
                </a:lnTo>
                <a:lnTo>
                  <a:pt x="285230" y="612164"/>
                </a:lnTo>
                <a:lnTo>
                  <a:pt x="280599" y="657104"/>
                </a:lnTo>
                <a:lnTo>
                  <a:pt x="280256" y="702936"/>
                </a:lnTo>
                <a:lnTo>
                  <a:pt x="284375" y="749431"/>
                </a:lnTo>
                <a:lnTo>
                  <a:pt x="281708" y="756416"/>
                </a:lnTo>
                <a:lnTo>
                  <a:pt x="232951" y="765363"/>
                </a:lnTo>
                <a:lnTo>
                  <a:pt x="186755" y="781595"/>
                </a:lnTo>
                <a:lnTo>
                  <a:pt x="143882" y="804629"/>
                </a:lnTo>
                <a:lnTo>
                  <a:pt x="105094" y="833981"/>
                </a:lnTo>
                <a:lnTo>
                  <a:pt x="71153" y="869167"/>
                </a:lnTo>
                <a:lnTo>
                  <a:pt x="42821" y="909705"/>
                </a:lnTo>
                <a:lnTo>
                  <a:pt x="22282" y="951349"/>
                </a:lnTo>
                <a:lnTo>
                  <a:pt x="8414" y="994443"/>
                </a:lnTo>
                <a:lnTo>
                  <a:pt x="1044" y="1038323"/>
                </a:lnTo>
                <a:lnTo>
                  <a:pt x="0" y="1082328"/>
                </a:lnTo>
                <a:lnTo>
                  <a:pt x="5107" y="1125794"/>
                </a:lnTo>
                <a:lnTo>
                  <a:pt x="16192" y="1168058"/>
                </a:lnTo>
                <a:lnTo>
                  <a:pt x="33081" y="1208458"/>
                </a:lnTo>
                <a:lnTo>
                  <a:pt x="55602" y="1246330"/>
                </a:lnTo>
                <a:lnTo>
                  <a:pt x="83580" y="1281012"/>
                </a:lnTo>
                <a:lnTo>
                  <a:pt x="116843" y="1311840"/>
                </a:lnTo>
                <a:lnTo>
                  <a:pt x="155216" y="1338153"/>
                </a:lnTo>
                <a:lnTo>
                  <a:pt x="126266" y="1373555"/>
                </a:lnTo>
                <a:lnTo>
                  <a:pt x="103062" y="1412318"/>
                </a:lnTo>
                <a:lnTo>
                  <a:pt x="85827" y="1453769"/>
                </a:lnTo>
                <a:lnTo>
                  <a:pt x="74783" y="1497231"/>
                </a:lnTo>
                <a:lnTo>
                  <a:pt x="70153" y="1542030"/>
                </a:lnTo>
                <a:lnTo>
                  <a:pt x="72158" y="1587492"/>
                </a:lnTo>
                <a:lnTo>
                  <a:pt x="80992" y="1632846"/>
                </a:lnTo>
                <a:lnTo>
                  <a:pt x="96047" y="1675366"/>
                </a:lnTo>
                <a:lnTo>
                  <a:pt x="116783" y="1714629"/>
                </a:lnTo>
                <a:lnTo>
                  <a:pt x="142657" y="1750211"/>
                </a:lnTo>
                <a:lnTo>
                  <a:pt x="173129" y="1781691"/>
                </a:lnTo>
                <a:lnTo>
                  <a:pt x="207656" y="1808646"/>
                </a:lnTo>
                <a:lnTo>
                  <a:pt x="245697" y="1830652"/>
                </a:lnTo>
                <a:lnTo>
                  <a:pt x="286711" y="1847288"/>
                </a:lnTo>
                <a:lnTo>
                  <a:pt x="330155" y="1858131"/>
                </a:lnTo>
                <a:lnTo>
                  <a:pt x="375489" y="1862757"/>
                </a:lnTo>
                <a:lnTo>
                  <a:pt x="422170" y="1860745"/>
                </a:lnTo>
                <a:lnTo>
                  <a:pt x="2595872" y="1860745"/>
                </a:lnTo>
                <a:lnTo>
                  <a:pt x="2640428" y="1804938"/>
                </a:lnTo>
                <a:lnTo>
                  <a:pt x="2663370" y="1765210"/>
                </a:lnTo>
                <a:lnTo>
                  <a:pt x="2681856" y="1722877"/>
                </a:lnTo>
                <a:lnTo>
                  <a:pt x="2695569" y="1678246"/>
                </a:lnTo>
                <a:lnTo>
                  <a:pt x="2704192" y="1631626"/>
                </a:lnTo>
                <a:lnTo>
                  <a:pt x="2707408" y="1583326"/>
                </a:lnTo>
                <a:lnTo>
                  <a:pt x="2756815" y="1573726"/>
                </a:lnTo>
                <a:lnTo>
                  <a:pt x="2804806" y="1559214"/>
                </a:lnTo>
                <a:lnTo>
                  <a:pt x="2851006" y="1539942"/>
                </a:lnTo>
                <a:lnTo>
                  <a:pt x="2895035" y="1516060"/>
                </a:lnTo>
                <a:lnTo>
                  <a:pt x="2936516" y="1487721"/>
                </a:lnTo>
                <a:lnTo>
                  <a:pt x="2972556" y="1457470"/>
                </a:lnTo>
                <a:lnTo>
                  <a:pt x="3004943" y="1424567"/>
                </a:lnTo>
                <a:lnTo>
                  <a:pt x="3033639" y="1389295"/>
                </a:lnTo>
                <a:lnTo>
                  <a:pt x="3058606" y="1351942"/>
                </a:lnTo>
                <a:lnTo>
                  <a:pt x="3079806" y="1312791"/>
                </a:lnTo>
                <a:lnTo>
                  <a:pt x="3097201" y="1272130"/>
                </a:lnTo>
                <a:lnTo>
                  <a:pt x="3110754" y="1230244"/>
                </a:lnTo>
                <a:lnTo>
                  <a:pt x="3120425" y="1187418"/>
                </a:lnTo>
                <a:lnTo>
                  <a:pt x="3126178" y="1143938"/>
                </a:lnTo>
                <a:lnTo>
                  <a:pt x="3127974" y="1100090"/>
                </a:lnTo>
                <a:lnTo>
                  <a:pt x="3125775" y="1056160"/>
                </a:lnTo>
                <a:lnTo>
                  <a:pt x="3119543" y="1012432"/>
                </a:lnTo>
                <a:lnTo>
                  <a:pt x="3109240" y="969193"/>
                </a:lnTo>
                <a:lnTo>
                  <a:pt x="3094828" y="926728"/>
                </a:lnTo>
                <a:lnTo>
                  <a:pt x="3076269" y="885323"/>
                </a:lnTo>
                <a:lnTo>
                  <a:pt x="3053526" y="845264"/>
                </a:lnTo>
                <a:lnTo>
                  <a:pt x="3026559" y="806835"/>
                </a:lnTo>
                <a:lnTo>
                  <a:pt x="3031657" y="794457"/>
                </a:lnTo>
                <a:lnTo>
                  <a:pt x="3044212" y="756416"/>
                </a:lnTo>
                <a:lnTo>
                  <a:pt x="3054032" y="709277"/>
                </a:lnTo>
                <a:lnTo>
                  <a:pt x="3057812" y="662349"/>
                </a:lnTo>
                <a:lnTo>
                  <a:pt x="3055806" y="616073"/>
                </a:lnTo>
                <a:lnTo>
                  <a:pt x="3048268" y="570889"/>
                </a:lnTo>
                <a:lnTo>
                  <a:pt x="3035453" y="527239"/>
                </a:lnTo>
                <a:lnTo>
                  <a:pt x="3017614" y="485562"/>
                </a:lnTo>
                <a:lnTo>
                  <a:pt x="2995006" y="446301"/>
                </a:lnTo>
                <a:lnTo>
                  <a:pt x="2967884" y="409896"/>
                </a:lnTo>
                <a:lnTo>
                  <a:pt x="2936501" y="376787"/>
                </a:lnTo>
                <a:lnTo>
                  <a:pt x="2901112" y="347416"/>
                </a:lnTo>
                <a:lnTo>
                  <a:pt x="2861970" y="322223"/>
                </a:lnTo>
                <a:lnTo>
                  <a:pt x="2819331" y="301649"/>
                </a:lnTo>
                <a:lnTo>
                  <a:pt x="2773448" y="286135"/>
                </a:lnTo>
                <a:lnTo>
                  <a:pt x="2768410" y="266450"/>
                </a:lnTo>
                <a:lnTo>
                  <a:pt x="1015133" y="266450"/>
                </a:lnTo>
                <a:lnTo>
                  <a:pt x="973827" y="245016"/>
                </a:lnTo>
                <a:lnTo>
                  <a:pt x="930885" y="227671"/>
                </a:lnTo>
                <a:lnTo>
                  <a:pt x="886618" y="214479"/>
                </a:lnTo>
                <a:lnTo>
                  <a:pt x="841332" y="205501"/>
                </a:lnTo>
                <a:lnTo>
                  <a:pt x="795338" y="200799"/>
                </a:lnTo>
                <a:lnTo>
                  <a:pt x="748944" y="200436"/>
                </a:lnTo>
                <a:close/>
              </a:path>
              <a:path w="3128010" h="2276475">
                <a:moveTo>
                  <a:pt x="1355407" y="63244"/>
                </a:moveTo>
                <a:lnTo>
                  <a:pt x="1309710" y="66017"/>
                </a:lnTo>
                <a:lnTo>
                  <a:pt x="1264845" y="74087"/>
                </a:lnTo>
                <a:lnTo>
                  <a:pt x="1221299" y="87306"/>
                </a:lnTo>
                <a:lnTo>
                  <a:pt x="1179563" y="105526"/>
                </a:lnTo>
                <a:lnTo>
                  <a:pt x="1140124" y="128598"/>
                </a:lnTo>
                <a:lnTo>
                  <a:pt x="1103473" y="156374"/>
                </a:lnTo>
                <a:lnTo>
                  <a:pt x="1070098" y="188708"/>
                </a:lnTo>
                <a:lnTo>
                  <a:pt x="1040437" y="225532"/>
                </a:lnTo>
                <a:lnTo>
                  <a:pt x="1015133" y="266450"/>
                </a:lnTo>
                <a:lnTo>
                  <a:pt x="2768410" y="266450"/>
                </a:lnTo>
                <a:lnTo>
                  <a:pt x="2761527" y="239557"/>
                </a:lnTo>
                <a:lnTo>
                  <a:pt x="2743363" y="195325"/>
                </a:lnTo>
                <a:lnTo>
                  <a:pt x="2730482" y="173232"/>
                </a:lnTo>
                <a:lnTo>
                  <a:pt x="1626257" y="173232"/>
                </a:lnTo>
                <a:lnTo>
                  <a:pt x="1605695" y="154552"/>
                </a:lnTo>
                <a:lnTo>
                  <a:pt x="1560856" y="121905"/>
                </a:lnTo>
                <a:lnTo>
                  <a:pt x="1492592" y="88186"/>
                </a:lnTo>
                <a:lnTo>
                  <a:pt x="1447337" y="74180"/>
                </a:lnTo>
                <a:lnTo>
                  <a:pt x="1401445" y="65915"/>
                </a:lnTo>
                <a:lnTo>
                  <a:pt x="1355407" y="63244"/>
                </a:lnTo>
                <a:close/>
              </a:path>
              <a:path w="3128010" h="2276475">
                <a:moveTo>
                  <a:pt x="1917515" y="0"/>
                </a:moveTo>
                <a:lnTo>
                  <a:pt x="1873183" y="1911"/>
                </a:lnTo>
                <a:lnTo>
                  <a:pt x="1829804" y="9898"/>
                </a:lnTo>
                <a:lnTo>
                  <a:pt x="1788034" y="23743"/>
                </a:lnTo>
                <a:lnTo>
                  <a:pt x="1748528" y="43229"/>
                </a:lnTo>
                <a:lnTo>
                  <a:pt x="1711942" y="68139"/>
                </a:lnTo>
                <a:lnTo>
                  <a:pt x="1678931" y="98255"/>
                </a:lnTo>
                <a:lnTo>
                  <a:pt x="1650151" y="133358"/>
                </a:lnTo>
                <a:lnTo>
                  <a:pt x="1626257" y="173232"/>
                </a:lnTo>
                <a:lnTo>
                  <a:pt x="2730482" y="173232"/>
                </a:lnTo>
                <a:lnTo>
                  <a:pt x="2719298" y="154050"/>
                </a:lnTo>
                <a:lnTo>
                  <a:pt x="2695057" y="123194"/>
                </a:lnTo>
                <a:lnTo>
                  <a:pt x="2159784" y="123194"/>
                </a:lnTo>
                <a:lnTo>
                  <a:pt x="2136329" y="96012"/>
                </a:lnTo>
                <a:lnTo>
                  <a:pt x="2080989" y="50650"/>
                </a:lnTo>
                <a:lnTo>
                  <a:pt x="2006417" y="15275"/>
                </a:lnTo>
                <a:lnTo>
                  <a:pt x="1962145" y="4382"/>
                </a:lnTo>
                <a:lnTo>
                  <a:pt x="1917515" y="0"/>
                </a:lnTo>
                <a:close/>
              </a:path>
              <a:path w="3128010" h="2276475">
                <a:moveTo>
                  <a:pt x="2443805" y="773"/>
                </a:moveTo>
                <a:lnTo>
                  <a:pt x="2398878" y="1608"/>
                </a:lnTo>
                <a:lnTo>
                  <a:pt x="2354419" y="8075"/>
                </a:lnTo>
                <a:lnTo>
                  <a:pt x="2311018" y="20127"/>
                </a:lnTo>
                <a:lnTo>
                  <a:pt x="2269264" y="37714"/>
                </a:lnTo>
                <a:lnTo>
                  <a:pt x="2229748" y="60786"/>
                </a:lnTo>
                <a:lnTo>
                  <a:pt x="2193058" y="89296"/>
                </a:lnTo>
                <a:lnTo>
                  <a:pt x="2159784" y="123194"/>
                </a:lnTo>
                <a:lnTo>
                  <a:pt x="2695057" y="123194"/>
                </a:lnTo>
                <a:lnTo>
                  <a:pt x="2654830" y="82808"/>
                </a:lnTo>
                <a:lnTo>
                  <a:pt x="2616405" y="54744"/>
                </a:lnTo>
                <a:lnTo>
                  <a:pt x="2575501" y="32557"/>
                </a:lnTo>
                <a:lnTo>
                  <a:pt x="2532706" y="16199"/>
                </a:lnTo>
                <a:lnTo>
                  <a:pt x="2488611" y="5621"/>
                </a:lnTo>
                <a:lnTo>
                  <a:pt x="2443805" y="7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923770" y="3663692"/>
            <a:ext cx="3128010" cy="2276475"/>
          </a:xfrm>
          <a:custGeom>
            <a:avLst/>
            <a:gdLst/>
            <a:ahLst/>
            <a:cxnLst/>
            <a:rect l="l" t="t" r="r" b="b"/>
            <a:pathLst>
              <a:path w="3128010" h="2276475">
                <a:moveTo>
                  <a:pt x="284375" y="749431"/>
                </a:moveTo>
                <a:lnTo>
                  <a:pt x="280256" y="702936"/>
                </a:lnTo>
                <a:lnTo>
                  <a:pt x="280599" y="657104"/>
                </a:lnTo>
                <a:lnTo>
                  <a:pt x="285230" y="612164"/>
                </a:lnTo>
                <a:lnTo>
                  <a:pt x="293975" y="568343"/>
                </a:lnTo>
                <a:lnTo>
                  <a:pt x="306659" y="525871"/>
                </a:lnTo>
                <a:lnTo>
                  <a:pt x="323107" y="484976"/>
                </a:lnTo>
                <a:lnTo>
                  <a:pt x="343144" y="445885"/>
                </a:lnTo>
                <a:lnTo>
                  <a:pt x="366595" y="408828"/>
                </a:lnTo>
                <a:lnTo>
                  <a:pt x="393286" y="374032"/>
                </a:lnTo>
                <a:lnTo>
                  <a:pt x="423041" y="341726"/>
                </a:lnTo>
                <a:lnTo>
                  <a:pt x="455686" y="312137"/>
                </a:lnTo>
                <a:lnTo>
                  <a:pt x="491047" y="285496"/>
                </a:lnTo>
                <a:lnTo>
                  <a:pt x="528948" y="262029"/>
                </a:lnTo>
                <a:lnTo>
                  <a:pt x="569214" y="241965"/>
                </a:lnTo>
                <a:lnTo>
                  <a:pt x="611672" y="225532"/>
                </a:lnTo>
                <a:lnTo>
                  <a:pt x="656145" y="212959"/>
                </a:lnTo>
                <a:lnTo>
                  <a:pt x="702459" y="204474"/>
                </a:lnTo>
                <a:lnTo>
                  <a:pt x="748944" y="200436"/>
                </a:lnTo>
                <a:lnTo>
                  <a:pt x="795338" y="200799"/>
                </a:lnTo>
                <a:lnTo>
                  <a:pt x="841332" y="205501"/>
                </a:lnTo>
                <a:lnTo>
                  <a:pt x="886618" y="214479"/>
                </a:lnTo>
                <a:lnTo>
                  <a:pt x="930885" y="227671"/>
                </a:lnTo>
                <a:lnTo>
                  <a:pt x="973827" y="245016"/>
                </a:lnTo>
                <a:lnTo>
                  <a:pt x="1015133" y="266450"/>
                </a:lnTo>
                <a:lnTo>
                  <a:pt x="1040489" y="225449"/>
                </a:lnTo>
                <a:lnTo>
                  <a:pt x="1070098" y="188708"/>
                </a:lnTo>
                <a:lnTo>
                  <a:pt x="1103473" y="156374"/>
                </a:lnTo>
                <a:lnTo>
                  <a:pt x="1140124" y="128598"/>
                </a:lnTo>
                <a:lnTo>
                  <a:pt x="1179563" y="105526"/>
                </a:lnTo>
                <a:lnTo>
                  <a:pt x="1221299" y="87306"/>
                </a:lnTo>
                <a:lnTo>
                  <a:pt x="1264845" y="74087"/>
                </a:lnTo>
                <a:lnTo>
                  <a:pt x="1309710" y="66017"/>
                </a:lnTo>
                <a:lnTo>
                  <a:pt x="1355407" y="63244"/>
                </a:lnTo>
                <a:lnTo>
                  <a:pt x="1401445" y="65915"/>
                </a:lnTo>
                <a:lnTo>
                  <a:pt x="1447337" y="74180"/>
                </a:lnTo>
                <a:lnTo>
                  <a:pt x="1492592" y="88186"/>
                </a:lnTo>
                <a:lnTo>
                  <a:pt x="1536722" y="108081"/>
                </a:lnTo>
                <a:lnTo>
                  <a:pt x="1583871" y="137418"/>
                </a:lnTo>
                <a:lnTo>
                  <a:pt x="1626257" y="173232"/>
                </a:lnTo>
                <a:lnTo>
                  <a:pt x="1650151" y="133358"/>
                </a:lnTo>
                <a:lnTo>
                  <a:pt x="1678931" y="98255"/>
                </a:lnTo>
                <a:lnTo>
                  <a:pt x="1711942" y="68139"/>
                </a:lnTo>
                <a:lnTo>
                  <a:pt x="1748528" y="43229"/>
                </a:lnTo>
                <a:lnTo>
                  <a:pt x="1788034" y="23743"/>
                </a:lnTo>
                <a:lnTo>
                  <a:pt x="1829804" y="9898"/>
                </a:lnTo>
                <a:lnTo>
                  <a:pt x="1873183" y="1911"/>
                </a:lnTo>
                <a:lnTo>
                  <a:pt x="1917515" y="0"/>
                </a:lnTo>
                <a:lnTo>
                  <a:pt x="1962145" y="4382"/>
                </a:lnTo>
                <a:lnTo>
                  <a:pt x="2006417" y="15275"/>
                </a:lnTo>
                <a:lnTo>
                  <a:pt x="2049675" y="32897"/>
                </a:lnTo>
                <a:lnTo>
                  <a:pt x="2109969" y="71759"/>
                </a:lnTo>
                <a:lnTo>
                  <a:pt x="2159784" y="123194"/>
                </a:lnTo>
                <a:lnTo>
                  <a:pt x="2193058" y="89296"/>
                </a:lnTo>
                <a:lnTo>
                  <a:pt x="2229748" y="60786"/>
                </a:lnTo>
                <a:lnTo>
                  <a:pt x="2269264" y="37714"/>
                </a:lnTo>
                <a:lnTo>
                  <a:pt x="2311018" y="20127"/>
                </a:lnTo>
                <a:lnTo>
                  <a:pt x="2354419" y="8075"/>
                </a:lnTo>
                <a:lnTo>
                  <a:pt x="2398878" y="1608"/>
                </a:lnTo>
                <a:lnTo>
                  <a:pt x="2443805" y="773"/>
                </a:lnTo>
                <a:lnTo>
                  <a:pt x="2488611" y="5621"/>
                </a:lnTo>
                <a:lnTo>
                  <a:pt x="2532706" y="16199"/>
                </a:lnTo>
                <a:lnTo>
                  <a:pt x="2575501" y="32557"/>
                </a:lnTo>
                <a:lnTo>
                  <a:pt x="2616405" y="54744"/>
                </a:lnTo>
                <a:lnTo>
                  <a:pt x="2654830" y="82808"/>
                </a:lnTo>
                <a:lnTo>
                  <a:pt x="2689673" y="116342"/>
                </a:lnTo>
                <a:lnTo>
                  <a:pt x="2719298" y="154050"/>
                </a:lnTo>
                <a:lnTo>
                  <a:pt x="2743363" y="195325"/>
                </a:lnTo>
                <a:lnTo>
                  <a:pt x="2761527" y="239557"/>
                </a:lnTo>
                <a:lnTo>
                  <a:pt x="2773448" y="286135"/>
                </a:lnTo>
                <a:lnTo>
                  <a:pt x="2819331" y="301649"/>
                </a:lnTo>
                <a:lnTo>
                  <a:pt x="2861970" y="322223"/>
                </a:lnTo>
                <a:lnTo>
                  <a:pt x="2901112" y="347416"/>
                </a:lnTo>
                <a:lnTo>
                  <a:pt x="2936501" y="376787"/>
                </a:lnTo>
                <a:lnTo>
                  <a:pt x="2967884" y="409896"/>
                </a:lnTo>
                <a:lnTo>
                  <a:pt x="2995006" y="446301"/>
                </a:lnTo>
                <a:lnTo>
                  <a:pt x="3017614" y="485562"/>
                </a:lnTo>
                <a:lnTo>
                  <a:pt x="3035453" y="527239"/>
                </a:lnTo>
                <a:lnTo>
                  <a:pt x="3048268" y="570889"/>
                </a:lnTo>
                <a:lnTo>
                  <a:pt x="3055806" y="616073"/>
                </a:lnTo>
                <a:lnTo>
                  <a:pt x="3057812" y="662349"/>
                </a:lnTo>
                <a:lnTo>
                  <a:pt x="3054032" y="709277"/>
                </a:lnTo>
                <a:lnTo>
                  <a:pt x="3044212" y="756416"/>
                </a:lnTo>
                <a:lnTo>
                  <a:pt x="3031657" y="794457"/>
                </a:lnTo>
                <a:lnTo>
                  <a:pt x="3026559" y="806835"/>
                </a:lnTo>
                <a:lnTo>
                  <a:pt x="3053526" y="845264"/>
                </a:lnTo>
                <a:lnTo>
                  <a:pt x="3076269" y="885323"/>
                </a:lnTo>
                <a:lnTo>
                  <a:pt x="3094828" y="926728"/>
                </a:lnTo>
                <a:lnTo>
                  <a:pt x="3109240" y="969193"/>
                </a:lnTo>
                <a:lnTo>
                  <a:pt x="3119543" y="1012432"/>
                </a:lnTo>
                <a:lnTo>
                  <a:pt x="3125775" y="1056160"/>
                </a:lnTo>
                <a:lnTo>
                  <a:pt x="3127974" y="1100090"/>
                </a:lnTo>
                <a:lnTo>
                  <a:pt x="3126178" y="1143938"/>
                </a:lnTo>
                <a:lnTo>
                  <a:pt x="3120425" y="1187418"/>
                </a:lnTo>
                <a:lnTo>
                  <a:pt x="3110754" y="1230244"/>
                </a:lnTo>
                <a:lnTo>
                  <a:pt x="3097201" y="1272130"/>
                </a:lnTo>
                <a:lnTo>
                  <a:pt x="3079806" y="1312791"/>
                </a:lnTo>
                <a:lnTo>
                  <a:pt x="3058606" y="1351942"/>
                </a:lnTo>
                <a:lnTo>
                  <a:pt x="3033639" y="1389295"/>
                </a:lnTo>
                <a:lnTo>
                  <a:pt x="3004943" y="1424567"/>
                </a:lnTo>
                <a:lnTo>
                  <a:pt x="2972556" y="1457470"/>
                </a:lnTo>
                <a:lnTo>
                  <a:pt x="2936516" y="1487721"/>
                </a:lnTo>
                <a:lnTo>
                  <a:pt x="2895035" y="1516060"/>
                </a:lnTo>
                <a:lnTo>
                  <a:pt x="2851006" y="1539942"/>
                </a:lnTo>
                <a:lnTo>
                  <a:pt x="2804806" y="1559214"/>
                </a:lnTo>
                <a:lnTo>
                  <a:pt x="2756815" y="1573726"/>
                </a:lnTo>
                <a:lnTo>
                  <a:pt x="2707408" y="1583326"/>
                </a:lnTo>
                <a:lnTo>
                  <a:pt x="2704192" y="1631626"/>
                </a:lnTo>
                <a:lnTo>
                  <a:pt x="2695569" y="1678246"/>
                </a:lnTo>
                <a:lnTo>
                  <a:pt x="2681856" y="1722877"/>
                </a:lnTo>
                <a:lnTo>
                  <a:pt x="2663370" y="1765210"/>
                </a:lnTo>
                <a:lnTo>
                  <a:pt x="2640428" y="1804938"/>
                </a:lnTo>
                <a:lnTo>
                  <a:pt x="2613346" y="1841752"/>
                </a:lnTo>
                <a:lnTo>
                  <a:pt x="2582440" y="1875344"/>
                </a:lnTo>
                <a:lnTo>
                  <a:pt x="2548028" y="1905404"/>
                </a:lnTo>
                <a:lnTo>
                  <a:pt x="2510426" y="1931626"/>
                </a:lnTo>
                <a:lnTo>
                  <a:pt x="2469950" y="1953699"/>
                </a:lnTo>
                <a:lnTo>
                  <a:pt x="2426917" y="1971317"/>
                </a:lnTo>
                <a:lnTo>
                  <a:pt x="2381643" y="1984170"/>
                </a:lnTo>
                <a:lnTo>
                  <a:pt x="2334446" y="1991950"/>
                </a:lnTo>
                <a:lnTo>
                  <a:pt x="2285641" y="1994349"/>
                </a:lnTo>
                <a:lnTo>
                  <a:pt x="2239590" y="1991465"/>
                </a:lnTo>
                <a:lnTo>
                  <a:pt x="2194356" y="1983622"/>
                </a:lnTo>
                <a:lnTo>
                  <a:pt x="2150329" y="1970936"/>
                </a:lnTo>
                <a:lnTo>
                  <a:pt x="2107898" y="1953522"/>
                </a:lnTo>
                <a:lnTo>
                  <a:pt x="2067455" y="1931497"/>
                </a:lnTo>
                <a:lnTo>
                  <a:pt x="2051695" y="1975590"/>
                </a:lnTo>
                <a:lnTo>
                  <a:pt x="2032151" y="2017232"/>
                </a:lnTo>
                <a:lnTo>
                  <a:pt x="2009078" y="2056287"/>
                </a:lnTo>
                <a:lnTo>
                  <a:pt x="1982732" y="2092618"/>
                </a:lnTo>
                <a:lnTo>
                  <a:pt x="1953369" y="2126091"/>
                </a:lnTo>
                <a:lnTo>
                  <a:pt x="1921243" y="2156569"/>
                </a:lnTo>
                <a:lnTo>
                  <a:pt x="1886611" y="2183917"/>
                </a:lnTo>
                <a:lnTo>
                  <a:pt x="1849727" y="2207999"/>
                </a:lnTo>
                <a:lnTo>
                  <a:pt x="1810848" y="2228680"/>
                </a:lnTo>
                <a:lnTo>
                  <a:pt x="1770228" y="2245823"/>
                </a:lnTo>
                <a:lnTo>
                  <a:pt x="1728124" y="2259293"/>
                </a:lnTo>
                <a:lnTo>
                  <a:pt x="1684789" y="2268954"/>
                </a:lnTo>
                <a:lnTo>
                  <a:pt x="1640481" y="2274670"/>
                </a:lnTo>
                <a:lnTo>
                  <a:pt x="1595455" y="2276306"/>
                </a:lnTo>
                <a:lnTo>
                  <a:pt x="1549965" y="2273727"/>
                </a:lnTo>
                <a:lnTo>
                  <a:pt x="1504267" y="2266795"/>
                </a:lnTo>
                <a:lnTo>
                  <a:pt x="1458617" y="2255376"/>
                </a:lnTo>
                <a:lnTo>
                  <a:pt x="1413193" y="2239236"/>
                </a:lnTo>
                <a:lnTo>
                  <a:pt x="1369852" y="2218858"/>
                </a:lnTo>
                <a:lnTo>
                  <a:pt x="1328875" y="2194447"/>
                </a:lnTo>
                <a:lnTo>
                  <a:pt x="1290542" y="2166208"/>
                </a:lnTo>
                <a:lnTo>
                  <a:pt x="1255132" y="2134347"/>
                </a:lnTo>
                <a:lnTo>
                  <a:pt x="1222926" y="2099069"/>
                </a:lnTo>
                <a:lnTo>
                  <a:pt x="1194203" y="2060579"/>
                </a:lnTo>
                <a:lnTo>
                  <a:pt x="1151858" y="2083518"/>
                </a:lnTo>
                <a:lnTo>
                  <a:pt x="1108434" y="2102475"/>
                </a:lnTo>
                <a:lnTo>
                  <a:pt x="1064161" y="2117507"/>
                </a:lnTo>
                <a:lnTo>
                  <a:pt x="1019269" y="2128671"/>
                </a:lnTo>
                <a:lnTo>
                  <a:pt x="973988" y="2136024"/>
                </a:lnTo>
                <a:lnTo>
                  <a:pt x="928549" y="2139624"/>
                </a:lnTo>
                <a:lnTo>
                  <a:pt x="883180" y="2139526"/>
                </a:lnTo>
                <a:lnTo>
                  <a:pt x="838113" y="2135789"/>
                </a:lnTo>
                <a:lnTo>
                  <a:pt x="793576" y="2128468"/>
                </a:lnTo>
                <a:lnTo>
                  <a:pt x="749801" y="2117622"/>
                </a:lnTo>
                <a:lnTo>
                  <a:pt x="707017" y="2103307"/>
                </a:lnTo>
                <a:lnTo>
                  <a:pt x="665453" y="2085579"/>
                </a:lnTo>
                <a:lnTo>
                  <a:pt x="625341" y="2064497"/>
                </a:lnTo>
                <a:lnTo>
                  <a:pt x="586909" y="2040117"/>
                </a:lnTo>
                <a:lnTo>
                  <a:pt x="550388" y="2012495"/>
                </a:lnTo>
                <a:lnTo>
                  <a:pt x="516008" y="1981690"/>
                </a:lnTo>
                <a:lnTo>
                  <a:pt x="483999" y="1947758"/>
                </a:lnTo>
                <a:lnTo>
                  <a:pt x="454590" y="1910755"/>
                </a:lnTo>
                <a:lnTo>
                  <a:pt x="428012" y="1870740"/>
                </a:lnTo>
                <a:lnTo>
                  <a:pt x="422170" y="1860745"/>
                </a:lnTo>
                <a:lnTo>
                  <a:pt x="375489" y="1862757"/>
                </a:lnTo>
                <a:lnTo>
                  <a:pt x="330155" y="1858131"/>
                </a:lnTo>
                <a:lnTo>
                  <a:pt x="286711" y="1847288"/>
                </a:lnTo>
                <a:lnTo>
                  <a:pt x="245697" y="1830652"/>
                </a:lnTo>
                <a:lnTo>
                  <a:pt x="207656" y="1808646"/>
                </a:lnTo>
                <a:lnTo>
                  <a:pt x="173129" y="1781691"/>
                </a:lnTo>
                <a:lnTo>
                  <a:pt x="142657" y="1750211"/>
                </a:lnTo>
                <a:lnTo>
                  <a:pt x="116783" y="1714629"/>
                </a:lnTo>
                <a:lnTo>
                  <a:pt x="96047" y="1675366"/>
                </a:lnTo>
                <a:lnTo>
                  <a:pt x="80992" y="1632846"/>
                </a:lnTo>
                <a:lnTo>
                  <a:pt x="72158" y="1587492"/>
                </a:lnTo>
                <a:lnTo>
                  <a:pt x="70153" y="1542030"/>
                </a:lnTo>
                <a:lnTo>
                  <a:pt x="74783" y="1497231"/>
                </a:lnTo>
                <a:lnTo>
                  <a:pt x="85827" y="1453769"/>
                </a:lnTo>
                <a:lnTo>
                  <a:pt x="103062" y="1412318"/>
                </a:lnTo>
                <a:lnTo>
                  <a:pt x="126266" y="1373555"/>
                </a:lnTo>
                <a:lnTo>
                  <a:pt x="155216" y="1338153"/>
                </a:lnTo>
                <a:lnTo>
                  <a:pt x="116843" y="1311840"/>
                </a:lnTo>
                <a:lnTo>
                  <a:pt x="83580" y="1281012"/>
                </a:lnTo>
                <a:lnTo>
                  <a:pt x="55602" y="1246330"/>
                </a:lnTo>
                <a:lnTo>
                  <a:pt x="33081" y="1208458"/>
                </a:lnTo>
                <a:lnTo>
                  <a:pt x="16192" y="1168058"/>
                </a:lnTo>
                <a:lnTo>
                  <a:pt x="5107" y="1125794"/>
                </a:lnTo>
                <a:lnTo>
                  <a:pt x="0" y="1082328"/>
                </a:lnTo>
                <a:lnTo>
                  <a:pt x="1044" y="1038323"/>
                </a:lnTo>
                <a:lnTo>
                  <a:pt x="8414" y="994443"/>
                </a:lnTo>
                <a:lnTo>
                  <a:pt x="22282" y="951349"/>
                </a:lnTo>
                <a:lnTo>
                  <a:pt x="42821" y="909705"/>
                </a:lnTo>
                <a:lnTo>
                  <a:pt x="71153" y="869167"/>
                </a:lnTo>
                <a:lnTo>
                  <a:pt x="105094" y="833981"/>
                </a:lnTo>
                <a:lnTo>
                  <a:pt x="143882" y="804629"/>
                </a:lnTo>
                <a:lnTo>
                  <a:pt x="186755" y="781595"/>
                </a:lnTo>
                <a:lnTo>
                  <a:pt x="232951" y="765363"/>
                </a:lnTo>
                <a:lnTo>
                  <a:pt x="281708" y="756416"/>
                </a:lnTo>
                <a:lnTo>
                  <a:pt x="284375" y="749431"/>
                </a:lnTo>
                <a:close/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082290" y="4992980"/>
            <a:ext cx="183515" cy="42545"/>
          </a:xfrm>
          <a:custGeom>
            <a:avLst/>
            <a:gdLst/>
            <a:ahLst/>
            <a:cxnLst/>
            <a:rect l="l" t="t" r="r" b="b"/>
            <a:pathLst>
              <a:path w="183514" h="42545">
                <a:moveTo>
                  <a:pt x="183134" y="41986"/>
                </a:moveTo>
                <a:lnTo>
                  <a:pt x="135356" y="42057"/>
                </a:lnTo>
                <a:lnTo>
                  <a:pt x="88376" y="34961"/>
                </a:lnTo>
                <a:lnTo>
                  <a:pt x="42991" y="20881"/>
                </a:ln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346959" y="5494350"/>
            <a:ext cx="80645" cy="20320"/>
          </a:xfrm>
          <a:custGeom>
            <a:avLst/>
            <a:gdLst/>
            <a:ahLst/>
            <a:cxnLst/>
            <a:rect l="l" t="t" r="r" b="b"/>
            <a:pathLst>
              <a:path w="80645" h="20320">
                <a:moveTo>
                  <a:pt x="80137" y="0"/>
                </a:moveTo>
                <a:lnTo>
                  <a:pt x="60650" y="6971"/>
                </a:lnTo>
                <a:lnTo>
                  <a:pt x="40735" y="12655"/>
                </a:lnTo>
                <a:lnTo>
                  <a:pt x="20486" y="17034"/>
                </a:lnTo>
                <a:lnTo>
                  <a:pt x="0" y="20091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069460" y="5623446"/>
            <a:ext cx="48260" cy="92075"/>
          </a:xfrm>
          <a:custGeom>
            <a:avLst/>
            <a:gdLst/>
            <a:ahLst/>
            <a:cxnLst/>
            <a:rect l="l" t="t" r="r" b="b"/>
            <a:pathLst>
              <a:path w="48260" h="92075">
                <a:moveTo>
                  <a:pt x="48260" y="91655"/>
                </a:moveTo>
                <a:lnTo>
                  <a:pt x="34379" y="69730"/>
                </a:lnTo>
                <a:lnTo>
                  <a:pt x="21701" y="47113"/>
                </a:lnTo>
                <a:lnTo>
                  <a:pt x="10237" y="23854"/>
                </a:ln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991609" y="5486566"/>
            <a:ext cx="19685" cy="100965"/>
          </a:xfrm>
          <a:custGeom>
            <a:avLst/>
            <a:gdLst/>
            <a:ahLst/>
            <a:cxnLst/>
            <a:rect l="l" t="t" r="r" b="b"/>
            <a:pathLst>
              <a:path w="19685" h="100964">
                <a:moveTo>
                  <a:pt x="19176" y="0"/>
                </a:moveTo>
                <a:lnTo>
                  <a:pt x="16394" y="25492"/>
                </a:lnTo>
                <a:lnTo>
                  <a:pt x="12255" y="50784"/>
                </a:lnTo>
                <a:lnTo>
                  <a:pt x="6782" y="75823"/>
                </a:lnTo>
                <a:lnTo>
                  <a:pt x="0" y="100558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394326" y="4865204"/>
            <a:ext cx="235585" cy="375920"/>
          </a:xfrm>
          <a:custGeom>
            <a:avLst/>
            <a:gdLst/>
            <a:ahLst/>
            <a:cxnLst/>
            <a:rect l="l" t="t" r="r" b="b"/>
            <a:pathLst>
              <a:path w="235585" h="375920">
                <a:moveTo>
                  <a:pt x="0" y="0"/>
                </a:moveTo>
                <a:lnTo>
                  <a:pt x="41828" y="23206"/>
                </a:lnTo>
                <a:lnTo>
                  <a:pt x="80214" y="50612"/>
                </a:lnTo>
                <a:lnTo>
                  <a:pt x="114920" y="81841"/>
                </a:lnTo>
                <a:lnTo>
                  <a:pt x="145712" y="116516"/>
                </a:lnTo>
                <a:lnTo>
                  <a:pt x="172354" y="154260"/>
                </a:lnTo>
                <a:lnTo>
                  <a:pt x="194611" y="194697"/>
                </a:lnTo>
                <a:lnTo>
                  <a:pt x="212247" y="237451"/>
                </a:lnTo>
                <a:lnTo>
                  <a:pt x="225027" y="282144"/>
                </a:lnTo>
                <a:lnTo>
                  <a:pt x="232715" y="328400"/>
                </a:lnTo>
                <a:lnTo>
                  <a:pt x="235076" y="375843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844160" y="4464939"/>
            <a:ext cx="104775" cy="140970"/>
          </a:xfrm>
          <a:custGeom>
            <a:avLst/>
            <a:gdLst/>
            <a:ahLst/>
            <a:cxnLst/>
            <a:rect l="l" t="t" r="r" b="b"/>
            <a:pathLst>
              <a:path w="104775" h="140970">
                <a:moveTo>
                  <a:pt x="104775" y="0"/>
                </a:moveTo>
                <a:lnTo>
                  <a:pt x="84885" y="39562"/>
                </a:lnTo>
                <a:lnTo>
                  <a:pt x="60626" y="76469"/>
                </a:lnTo>
                <a:lnTo>
                  <a:pt x="32248" y="110353"/>
                </a:lnTo>
                <a:lnTo>
                  <a:pt x="0" y="140843"/>
                </a:lnTo>
              </a:path>
            </a:pathLst>
          </a:custGeom>
          <a:ln w="50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697602" y="3941953"/>
            <a:ext cx="5715" cy="66675"/>
          </a:xfrm>
          <a:custGeom>
            <a:avLst/>
            <a:gdLst/>
            <a:ahLst/>
            <a:cxnLst/>
            <a:rect l="l" t="t" r="r" b="b"/>
            <a:pathLst>
              <a:path w="5714" h="66675">
                <a:moveTo>
                  <a:pt x="0" y="0"/>
                </a:moveTo>
                <a:lnTo>
                  <a:pt x="2623" y="16541"/>
                </a:lnTo>
                <a:lnTo>
                  <a:pt x="4413" y="33178"/>
                </a:lnTo>
                <a:lnTo>
                  <a:pt x="5393" y="49863"/>
                </a:lnTo>
                <a:lnTo>
                  <a:pt x="5587" y="66548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028947" y="3779520"/>
            <a:ext cx="53975" cy="85090"/>
          </a:xfrm>
          <a:custGeom>
            <a:avLst/>
            <a:gdLst/>
            <a:ahLst/>
            <a:cxnLst/>
            <a:rect l="l" t="t" r="r" b="b"/>
            <a:pathLst>
              <a:path w="53975" h="85089">
                <a:moveTo>
                  <a:pt x="0" y="84836"/>
                </a:moveTo>
                <a:lnTo>
                  <a:pt x="11090" y="62204"/>
                </a:lnTo>
                <a:lnTo>
                  <a:pt x="23764" y="40465"/>
                </a:lnTo>
                <a:lnTo>
                  <a:pt x="37986" y="19702"/>
                </a:lnTo>
                <a:lnTo>
                  <a:pt x="5372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527296" y="3831589"/>
            <a:ext cx="26034" cy="73660"/>
          </a:xfrm>
          <a:custGeom>
            <a:avLst/>
            <a:gdLst/>
            <a:ahLst/>
            <a:cxnLst/>
            <a:rect l="l" t="t" r="r" b="b"/>
            <a:pathLst>
              <a:path w="26035" h="73660">
                <a:moveTo>
                  <a:pt x="0" y="73152"/>
                </a:moveTo>
                <a:lnTo>
                  <a:pt x="4782" y="54328"/>
                </a:lnTo>
                <a:lnTo>
                  <a:pt x="10731" y="35813"/>
                </a:lnTo>
                <a:lnTo>
                  <a:pt x="17823" y="17680"/>
                </a:lnTo>
                <a:lnTo>
                  <a:pt x="26034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938523" y="3929633"/>
            <a:ext cx="93980" cy="71120"/>
          </a:xfrm>
          <a:custGeom>
            <a:avLst/>
            <a:gdLst/>
            <a:ahLst/>
            <a:cxnLst/>
            <a:rect l="l" t="t" r="r" b="b"/>
            <a:pathLst>
              <a:path w="93979" h="71119">
                <a:moveTo>
                  <a:pt x="0" y="0"/>
                </a:moveTo>
                <a:lnTo>
                  <a:pt x="25114" y="15611"/>
                </a:lnTo>
                <a:lnTo>
                  <a:pt x="49180" y="32686"/>
                </a:lnTo>
                <a:lnTo>
                  <a:pt x="72151" y="51167"/>
                </a:lnTo>
                <a:lnTo>
                  <a:pt x="93979" y="70993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208147" y="4413122"/>
            <a:ext cx="16510" cy="74930"/>
          </a:xfrm>
          <a:custGeom>
            <a:avLst/>
            <a:gdLst/>
            <a:ahLst/>
            <a:cxnLst/>
            <a:rect l="l" t="t" r="r" b="b"/>
            <a:pathLst>
              <a:path w="16510" h="74929">
                <a:moveTo>
                  <a:pt x="16382" y="74675"/>
                </a:moveTo>
                <a:lnTo>
                  <a:pt x="11144" y="56274"/>
                </a:lnTo>
                <a:lnTo>
                  <a:pt x="6667" y="37671"/>
                </a:lnTo>
                <a:lnTo>
                  <a:pt x="2952" y="18901"/>
                </a:ln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0" y="1948687"/>
            <a:ext cx="2621280" cy="4052570"/>
          </a:xfrm>
          <a:custGeom>
            <a:avLst/>
            <a:gdLst/>
            <a:ahLst/>
            <a:cxnLst/>
            <a:rect l="l" t="t" r="r" b="b"/>
            <a:pathLst>
              <a:path w="2621280" h="4052570">
                <a:moveTo>
                  <a:pt x="0" y="4052062"/>
                </a:moveTo>
                <a:lnTo>
                  <a:pt x="2621280" y="4052062"/>
                </a:lnTo>
                <a:lnTo>
                  <a:pt x="2621280" y="0"/>
                </a:lnTo>
                <a:lnTo>
                  <a:pt x="0" y="0"/>
                </a:lnTo>
                <a:lnTo>
                  <a:pt x="0" y="4052062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545580" y="3267143"/>
            <a:ext cx="2598420" cy="2733675"/>
          </a:xfrm>
          <a:custGeom>
            <a:avLst/>
            <a:gdLst/>
            <a:ahLst/>
            <a:cxnLst/>
            <a:rect l="l" t="t" r="r" b="b"/>
            <a:pathLst>
              <a:path w="2598420" h="2733675">
                <a:moveTo>
                  <a:pt x="2598420" y="0"/>
                </a:moveTo>
                <a:lnTo>
                  <a:pt x="0" y="0"/>
                </a:lnTo>
                <a:lnTo>
                  <a:pt x="0" y="2733605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3811271" y="2484373"/>
            <a:ext cx="2933065" cy="2828290"/>
          </a:xfrm>
          <a:custGeom>
            <a:avLst/>
            <a:gdLst/>
            <a:ahLst/>
            <a:cxnLst/>
            <a:rect l="l" t="t" r="r" b="b"/>
            <a:pathLst>
              <a:path w="2933065" h="2828290">
                <a:moveTo>
                  <a:pt x="2834389" y="2766567"/>
                </a:moveTo>
                <a:lnTo>
                  <a:pt x="2783585" y="2795181"/>
                </a:lnTo>
                <a:lnTo>
                  <a:pt x="2778339" y="2799708"/>
                </a:lnTo>
                <a:lnTo>
                  <a:pt x="2775330" y="2805691"/>
                </a:lnTo>
                <a:lnTo>
                  <a:pt x="2774799" y="2812363"/>
                </a:lnTo>
                <a:lnTo>
                  <a:pt x="2776981" y="2818955"/>
                </a:lnTo>
                <a:lnTo>
                  <a:pt x="2781496" y="2824208"/>
                </a:lnTo>
                <a:lnTo>
                  <a:pt x="2787475" y="2827212"/>
                </a:lnTo>
                <a:lnTo>
                  <a:pt x="2794144" y="2827751"/>
                </a:lnTo>
                <a:lnTo>
                  <a:pt x="2800730" y="2825610"/>
                </a:lnTo>
                <a:lnTo>
                  <a:pt x="2902477" y="2768346"/>
                </a:lnTo>
                <a:lnTo>
                  <a:pt x="2897631" y="2768346"/>
                </a:lnTo>
                <a:lnTo>
                  <a:pt x="2863341" y="2767825"/>
                </a:lnTo>
                <a:lnTo>
                  <a:pt x="2834389" y="2766567"/>
                </a:lnTo>
                <a:close/>
              </a:path>
              <a:path w="2933065" h="2828290">
                <a:moveTo>
                  <a:pt x="2863196" y="2750343"/>
                </a:moveTo>
                <a:lnTo>
                  <a:pt x="2834389" y="2766567"/>
                </a:lnTo>
                <a:lnTo>
                  <a:pt x="2863341" y="2767825"/>
                </a:lnTo>
                <a:lnTo>
                  <a:pt x="2897631" y="2768346"/>
                </a:lnTo>
                <a:lnTo>
                  <a:pt x="2897668" y="2765844"/>
                </a:lnTo>
                <a:lnTo>
                  <a:pt x="2888869" y="2765844"/>
                </a:lnTo>
                <a:lnTo>
                  <a:pt x="2863196" y="2750343"/>
                </a:lnTo>
                <a:close/>
              </a:path>
              <a:path w="2933065" h="2828290">
                <a:moveTo>
                  <a:pt x="2796500" y="2670886"/>
                </a:moveTo>
                <a:lnTo>
                  <a:pt x="2789840" y="2671219"/>
                </a:lnTo>
                <a:lnTo>
                  <a:pt x="2783800" y="2674033"/>
                </a:lnTo>
                <a:lnTo>
                  <a:pt x="2779140" y="2679141"/>
                </a:lnTo>
                <a:lnTo>
                  <a:pt x="2776749" y="2685668"/>
                </a:lnTo>
                <a:lnTo>
                  <a:pt x="2777061" y="2692353"/>
                </a:lnTo>
                <a:lnTo>
                  <a:pt x="2832005" y="2731510"/>
                </a:lnTo>
                <a:lnTo>
                  <a:pt x="2898139" y="2733433"/>
                </a:lnTo>
                <a:lnTo>
                  <a:pt x="2897631" y="2768346"/>
                </a:lnTo>
                <a:lnTo>
                  <a:pt x="2902477" y="2768346"/>
                </a:lnTo>
                <a:lnTo>
                  <a:pt x="2932556" y="2751416"/>
                </a:lnTo>
                <a:lnTo>
                  <a:pt x="2803016" y="2673223"/>
                </a:lnTo>
                <a:lnTo>
                  <a:pt x="2796500" y="2670886"/>
                </a:lnTo>
                <a:close/>
              </a:path>
              <a:path w="2933065" h="2828290">
                <a:moveTo>
                  <a:pt x="34925" y="0"/>
                </a:moveTo>
                <a:lnTo>
                  <a:pt x="0" y="508"/>
                </a:lnTo>
                <a:lnTo>
                  <a:pt x="1142" y="65024"/>
                </a:lnTo>
                <a:lnTo>
                  <a:pt x="4190" y="129921"/>
                </a:lnTo>
                <a:lnTo>
                  <a:pt x="9525" y="194945"/>
                </a:lnTo>
                <a:lnTo>
                  <a:pt x="16890" y="259714"/>
                </a:lnTo>
                <a:lnTo>
                  <a:pt x="26162" y="324484"/>
                </a:lnTo>
                <a:lnTo>
                  <a:pt x="37591" y="389000"/>
                </a:lnTo>
                <a:lnTo>
                  <a:pt x="50800" y="453263"/>
                </a:lnTo>
                <a:lnTo>
                  <a:pt x="65912" y="517398"/>
                </a:lnTo>
                <a:lnTo>
                  <a:pt x="83057" y="581278"/>
                </a:lnTo>
                <a:lnTo>
                  <a:pt x="101853" y="644778"/>
                </a:lnTo>
                <a:lnTo>
                  <a:pt x="122681" y="707898"/>
                </a:lnTo>
                <a:lnTo>
                  <a:pt x="145160" y="770763"/>
                </a:lnTo>
                <a:lnTo>
                  <a:pt x="169417" y="833246"/>
                </a:lnTo>
                <a:lnTo>
                  <a:pt x="195325" y="895223"/>
                </a:lnTo>
                <a:lnTo>
                  <a:pt x="223012" y="956944"/>
                </a:lnTo>
                <a:lnTo>
                  <a:pt x="252221" y="1018032"/>
                </a:lnTo>
                <a:lnTo>
                  <a:pt x="283082" y="1078611"/>
                </a:lnTo>
                <a:lnTo>
                  <a:pt x="315594" y="1138555"/>
                </a:lnTo>
                <a:lnTo>
                  <a:pt x="349630" y="1198118"/>
                </a:lnTo>
                <a:lnTo>
                  <a:pt x="385063" y="1256919"/>
                </a:lnTo>
                <a:lnTo>
                  <a:pt x="460375" y="1372489"/>
                </a:lnTo>
                <a:lnTo>
                  <a:pt x="541401" y="1485392"/>
                </a:lnTo>
                <a:lnTo>
                  <a:pt x="627633" y="1595246"/>
                </a:lnTo>
                <a:lnTo>
                  <a:pt x="719074" y="1701927"/>
                </a:lnTo>
                <a:lnTo>
                  <a:pt x="815466" y="1804924"/>
                </a:lnTo>
                <a:lnTo>
                  <a:pt x="916177" y="1904111"/>
                </a:lnTo>
                <a:lnTo>
                  <a:pt x="1021206" y="1999361"/>
                </a:lnTo>
                <a:lnTo>
                  <a:pt x="1130427" y="2090165"/>
                </a:lnTo>
                <a:lnTo>
                  <a:pt x="1243202" y="2176399"/>
                </a:lnTo>
                <a:lnTo>
                  <a:pt x="1359662" y="2257945"/>
                </a:lnTo>
                <a:lnTo>
                  <a:pt x="1479168" y="2334374"/>
                </a:lnTo>
                <a:lnTo>
                  <a:pt x="1601724" y="2405532"/>
                </a:lnTo>
                <a:lnTo>
                  <a:pt x="1727072" y="2471051"/>
                </a:lnTo>
                <a:lnTo>
                  <a:pt x="1854707" y="2530830"/>
                </a:lnTo>
                <a:lnTo>
                  <a:pt x="1919604" y="2558503"/>
                </a:lnTo>
                <a:lnTo>
                  <a:pt x="1984755" y="2584564"/>
                </a:lnTo>
                <a:lnTo>
                  <a:pt x="2050414" y="2608999"/>
                </a:lnTo>
                <a:lnTo>
                  <a:pt x="2116454" y="2631909"/>
                </a:lnTo>
                <a:lnTo>
                  <a:pt x="2183003" y="2653093"/>
                </a:lnTo>
                <a:lnTo>
                  <a:pt x="2249931" y="2672651"/>
                </a:lnTo>
                <a:lnTo>
                  <a:pt x="2317115" y="2690482"/>
                </a:lnTo>
                <a:lnTo>
                  <a:pt x="2384679" y="2706585"/>
                </a:lnTo>
                <a:lnTo>
                  <a:pt x="2452496" y="2720975"/>
                </a:lnTo>
                <a:lnTo>
                  <a:pt x="2520568" y="2733446"/>
                </a:lnTo>
                <a:lnTo>
                  <a:pt x="2588894" y="2744101"/>
                </a:lnTo>
                <a:lnTo>
                  <a:pt x="2657347" y="2752928"/>
                </a:lnTo>
                <a:lnTo>
                  <a:pt x="2725928" y="2759837"/>
                </a:lnTo>
                <a:lnTo>
                  <a:pt x="2794634" y="2764840"/>
                </a:lnTo>
                <a:lnTo>
                  <a:pt x="2834389" y="2766567"/>
                </a:lnTo>
                <a:lnTo>
                  <a:pt x="2863196" y="2750343"/>
                </a:lnTo>
                <a:lnTo>
                  <a:pt x="2832005" y="2731510"/>
                </a:lnTo>
                <a:lnTo>
                  <a:pt x="2797048" y="2730004"/>
                </a:lnTo>
                <a:lnTo>
                  <a:pt x="2729356" y="2725089"/>
                </a:lnTo>
                <a:lnTo>
                  <a:pt x="2661792" y="2718295"/>
                </a:lnTo>
                <a:lnTo>
                  <a:pt x="2594229" y="2709595"/>
                </a:lnTo>
                <a:lnTo>
                  <a:pt x="2526918" y="2699092"/>
                </a:lnTo>
                <a:lnTo>
                  <a:pt x="2459735" y="2686812"/>
                </a:lnTo>
                <a:lnTo>
                  <a:pt x="2392806" y="2672613"/>
                </a:lnTo>
                <a:lnTo>
                  <a:pt x="2326131" y="2656725"/>
                </a:lnTo>
                <a:lnTo>
                  <a:pt x="2259710" y="2639123"/>
                </a:lnTo>
                <a:lnTo>
                  <a:pt x="2193670" y="2619819"/>
                </a:lnTo>
                <a:lnTo>
                  <a:pt x="2127884" y="2598902"/>
                </a:lnTo>
                <a:lnTo>
                  <a:pt x="2062606" y="2576271"/>
                </a:lnTo>
                <a:lnTo>
                  <a:pt x="1997709" y="2552128"/>
                </a:lnTo>
                <a:lnTo>
                  <a:pt x="1933193" y="2526385"/>
                </a:lnTo>
                <a:lnTo>
                  <a:pt x="1869566" y="2499194"/>
                </a:lnTo>
                <a:lnTo>
                  <a:pt x="1743202" y="2440101"/>
                </a:lnTo>
                <a:lnTo>
                  <a:pt x="1619377" y="2375319"/>
                </a:lnTo>
                <a:lnTo>
                  <a:pt x="1498091" y="2304935"/>
                </a:lnTo>
                <a:lnTo>
                  <a:pt x="1379727" y="2229358"/>
                </a:lnTo>
                <a:lnTo>
                  <a:pt x="1264412" y="2148713"/>
                </a:lnTo>
                <a:lnTo>
                  <a:pt x="1152652" y="2063369"/>
                </a:lnTo>
                <a:lnTo>
                  <a:pt x="1044701" y="1973452"/>
                </a:lnTo>
                <a:lnTo>
                  <a:pt x="940688" y="1879219"/>
                </a:lnTo>
                <a:lnTo>
                  <a:pt x="840866" y="1781048"/>
                </a:lnTo>
                <a:lnTo>
                  <a:pt x="745616" y="1679194"/>
                </a:lnTo>
                <a:lnTo>
                  <a:pt x="655065" y="1573783"/>
                </a:lnTo>
                <a:lnTo>
                  <a:pt x="569721" y="1465071"/>
                </a:lnTo>
                <a:lnTo>
                  <a:pt x="489584" y="1353439"/>
                </a:lnTo>
                <a:lnTo>
                  <a:pt x="415035" y="1238884"/>
                </a:lnTo>
                <a:lnTo>
                  <a:pt x="379983" y="1180719"/>
                </a:lnTo>
                <a:lnTo>
                  <a:pt x="346328" y="1121918"/>
                </a:lnTo>
                <a:lnTo>
                  <a:pt x="314197" y="1062736"/>
                </a:lnTo>
                <a:lnTo>
                  <a:pt x="283717" y="1002919"/>
                </a:lnTo>
                <a:lnTo>
                  <a:pt x="254888" y="942594"/>
                </a:lnTo>
                <a:lnTo>
                  <a:pt x="227583" y="881761"/>
                </a:lnTo>
                <a:lnTo>
                  <a:pt x="201929" y="820674"/>
                </a:lnTo>
                <a:lnTo>
                  <a:pt x="178053" y="758951"/>
                </a:lnTo>
                <a:lnTo>
                  <a:pt x="155828" y="697102"/>
                </a:lnTo>
                <a:lnTo>
                  <a:pt x="135381" y="634873"/>
                </a:lnTo>
                <a:lnTo>
                  <a:pt x="116712" y="572262"/>
                </a:lnTo>
                <a:lnTo>
                  <a:pt x="99949" y="509396"/>
                </a:lnTo>
                <a:lnTo>
                  <a:pt x="84962" y="446277"/>
                </a:lnTo>
                <a:lnTo>
                  <a:pt x="71881" y="382905"/>
                </a:lnTo>
                <a:lnTo>
                  <a:pt x="60832" y="319531"/>
                </a:lnTo>
                <a:lnTo>
                  <a:pt x="51562" y="255777"/>
                </a:lnTo>
                <a:lnTo>
                  <a:pt x="44322" y="192024"/>
                </a:lnTo>
                <a:lnTo>
                  <a:pt x="39115" y="128270"/>
                </a:lnTo>
                <a:lnTo>
                  <a:pt x="35940" y="64388"/>
                </a:lnTo>
                <a:lnTo>
                  <a:pt x="34925" y="0"/>
                </a:lnTo>
                <a:close/>
              </a:path>
              <a:path w="2933065" h="2828290">
                <a:moveTo>
                  <a:pt x="2889250" y="2735668"/>
                </a:moveTo>
                <a:lnTo>
                  <a:pt x="2863196" y="2750343"/>
                </a:lnTo>
                <a:lnTo>
                  <a:pt x="2888869" y="2765844"/>
                </a:lnTo>
                <a:lnTo>
                  <a:pt x="2889250" y="2735668"/>
                </a:lnTo>
                <a:close/>
              </a:path>
              <a:path w="2933065" h="2828290">
                <a:moveTo>
                  <a:pt x="2898107" y="2735668"/>
                </a:moveTo>
                <a:lnTo>
                  <a:pt x="2889250" y="2735668"/>
                </a:lnTo>
                <a:lnTo>
                  <a:pt x="2888869" y="2765844"/>
                </a:lnTo>
                <a:lnTo>
                  <a:pt x="2897668" y="2765844"/>
                </a:lnTo>
                <a:lnTo>
                  <a:pt x="2898107" y="2735668"/>
                </a:lnTo>
                <a:close/>
              </a:path>
              <a:path w="2933065" h="2828290">
                <a:moveTo>
                  <a:pt x="2832005" y="2731510"/>
                </a:moveTo>
                <a:lnTo>
                  <a:pt x="2863196" y="2750343"/>
                </a:lnTo>
                <a:lnTo>
                  <a:pt x="2889250" y="2735668"/>
                </a:lnTo>
                <a:lnTo>
                  <a:pt x="2898107" y="2735668"/>
                </a:lnTo>
                <a:lnTo>
                  <a:pt x="2898139" y="2733433"/>
                </a:lnTo>
                <a:lnTo>
                  <a:pt x="2864865" y="2732925"/>
                </a:lnTo>
                <a:lnTo>
                  <a:pt x="2832005" y="27315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2150491" y="5192129"/>
            <a:ext cx="4281170" cy="245745"/>
          </a:xfrm>
          <a:custGeom>
            <a:avLst/>
            <a:gdLst/>
            <a:ahLst/>
            <a:cxnLst/>
            <a:rect l="l" t="t" r="r" b="b"/>
            <a:pathLst>
              <a:path w="4281170" h="245745">
                <a:moveTo>
                  <a:pt x="4278699" y="28549"/>
                </a:moveTo>
                <a:lnTo>
                  <a:pt x="4242308" y="28549"/>
                </a:lnTo>
                <a:lnTo>
                  <a:pt x="4242943" y="47586"/>
                </a:lnTo>
                <a:lnTo>
                  <a:pt x="4206727" y="48854"/>
                </a:lnTo>
                <a:lnTo>
                  <a:pt x="4207990" y="54119"/>
                </a:lnTo>
                <a:lnTo>
                  <a:pt x="4216590" y="65936"/>
                </a:lnTo>
                <a:lnTo>
                  <a:pt x="4229000" y="73674"/>
                </a:lnTo>
                <a:lnTo>
                  <a:pt x="4243958" y="76149"/>
                </a:lnTo>
                <a:lnTo>
                  <a:pt x="4258641" y="72638"/>
                </a:lnTo>
                <a:lnTo>
                  <a:pt x="4270454" y="64055"/>
                </a:lnTo>
                <a:lnTo>
                  <a:pt x="4278195" y="51667"/>
                </a:lnTo>
                <a:lnTo>
                  <a:pt x="4280661" y="36741"/>
                </a:lnTo>
                <a:lnTo>
                  <a:pt x="4278699" y="28549"/>
                </a:lnTo>
                <a:close/>
              </a:path>
              <a:path w="4281170" h="245745">
                <a:moveTo>
                  <a:pt x="4206082" y="29817"/>
                </a:moveTo>
                <a:lnTo>
                  <a:pt x="4166107" y="31216"/>
                </a:lnTo>
                <a:lnTo>
                  <a:pt x="4166743" y="50253"/>
                </a:lnTo>
                <a:lnTo>
                  <a:pt x="4206727" y="48854"/>
                </a:lnTo>
                <a:lnTo>
                  <a:pt x="4204461" y="39408"/>
                </a:lnTo>
                <a:lnTo>
                  <a:pt x="4206082" y="29817"/>
                </a:lnTo>
                <a:close/>
              </a:path>
              <a:path w="4281170" h="245745">
                <a:moveTo>
                  <a:pt x="4242308" y="28549"/>
                </a:moveTo>
                <a:lnTo>
                  <a:pt x="4206082" y="29817"/>
                </a:lnTo>
                <a:lnTo>
                  <a:pt x="4204461" y="39408"/>
                </a:lnTo>
                <a:lnTo>
                  <a:pt x="4206727" y="48854"/>
                </a:lnTo>
                <a:lnTo>
                  <a:pt x="4242943" y="47586"/>
                </a:lnTo>
                <a:lnTo>
                  <a:pt x="4242308" y="28549"/>
                </a:lnTo>
                <a:close/>
              </a:path>
              <a:path w="4281170" h="245745">
                <a:moveTo>
                  <a:pt x="4241292" y="0"/>
                </a:moveTo>
                <a:lnTo>
                  <a:pt x="4226554" y="3510"/>
                </a:lnTo>
                <a:lnTo>
                  <a:pt x="4214733" y="12093"/>
                </a:lnTo>
                <a:lnTo>
                  <a:pt x="4206984" y="24481"/>
                </a:lnTo>
                <a:lnTo>
                  <a:pt x="4206082" y="29817"/>
                </a:lnTo>
                <a:lnTo>
                  <a:pt x="4242308" y="28549"/>
                </a:lnTo>
                <a:lnTo>
                  <a:pt x="4278699" y="28549"/>
                </a:lnTo>
                <a:lnTo>
                  <a:pt x="4277135" y="22024"/>
                </a:lnTo>
                <a:lnTo>
                  <a:pt x="4268549" y="10207"/>
                </a:lnTo>
                <a:lnTo>
                  <a:pt x="4256176" y="2472"/>
                </a:lnTo>
                <a:lnTo>
                  <a:pt x="4241292" y="0"/>
                </a:lnTo>
                <a:close/>
              </a:path>
              <a:path w="4281170" h="245745">
                <a:moveTo>
                  <a:pt x="4108957" y="33210"/>
                </a:moveTo>
                <a:lnTo>
                  <a:pt x="4032884" y="35864"/>
                </a:lnTo>
                <a:lnTo>
                  <a:pt x="4033520" y="54902"/>
                </a:lnTo>
                <a:lnTo>
                  <a:pt x="4109720" y="52247"/>
                </a:lnTo>
                <a:lnTo>
                  <a:pt x="4108957" y="33210"/>
                </a:lnTo>
                <a:close/>
              </a:path>
              <a:path w="4281170" h="245745">
                <a:moveTo>
                  <a:pt x="3975734" y="37858"/>
                </a:moveTo>
                <a:lnTo>
                  <a:pt x="3899534" y="40525"/>
                </a:lnTo>
                <a:lnTo>
                  <a:pt x="3900297" y="59562"/>
                </a:lnTo>
                <a:lnTo>
                  <a:pt x="3976370" y="56895"/>
                </a:lnTo>
                <a:lnTo>
                  <a:pt x="3975734" y="37858"/>
                </a:lnTo>
                <a:close/>
              </a:path>
              <a:path w="4281170" h="245745">
                <a:moveTo>
                  <a:pt x="3842511" y="42519"/>
                </a:moveTo>
                <a:lnTo>
                  <a:pt x="3766311" y="45173"/>
                </a:lnTo>
                <a:lnTo>
                  <a:pt x="3766947" y="64211"/>
                </a:lnTo>
                <a:lnTo>
                  <a:pt x="3843147" y="61556"/>
                </a:lnTo>
                <a:lnTo>
                  <a:pt x="3842511" y="42519"/>
                </a:lnTo>
                <a:close/>
              </a:path>
              <a:path w="4281170" h="245745">
                <a:moveTo>
                  <a:pt x="3709161" y="47167"/>
                </a:moveTo>
                <a:lnTo>
                  <a:pt x="3633088" y="49834"/>
                </a:lnTo>
                <a:lnTo>
                  <a:pt x="3633724" y="68872"/>
                </a:lnTo>
                <a:lnTo>
                  <a:pt x="3709797" y="66205"/>
                </a:lnTo>
                <a:lnTo>
                  <a:pt x="3709161" y="47167"/>
                </a:lnTo>
                <a:close/>
              </a:path>
              <a:path w="4281170" h="245745">
                <a:moveTo>
                  <a:pt x="3575938" y="51828"/>
                </a:moveTo>
                <a:lnTo>
                  <a:pt x="3499738" y="54482"/>
                </a:lnTo>
                <a:lnTo>
                  <a:pt x="3500374" y="73520"/>
                </a:lnTo>
                <a:lnTo>
                  <a:pt x="3576574" y="70865"/>
                </a:lnTo>
                <a:lnTo>
                  <a:pt x="3575938" y="51828"/>
                </a:lnTo>
                <a:close/>
              </a:path>
              <a:path w="4281170" h="245745">
                <a:moveTo>
                  <a:pt x="3442716" y="56476"/>
                </a:moveTo>
                <a:lnTo>
                  <a:pt x="3366516" y="59143"/>
                </a:lnTo>
                <a:lnTo>
                  <a:pt x="3367151" y="78181"/>
                </a:lnTo>
                <a:lnTo>
                  <a:pt x="3443351" y="75514"/>
                </a:lnTo>
                <a:lnTo>
                  <a:pt x="3442716" y="56476"/>
                </a:lnTo>
                <a:close/>
              </a:path>
              <a:path w="4281170" h="245745">
                <a:moveTo>
                  <a:pt x="3309366" y="61137"/>
                </a:moveTo>
                <a:lnTo>
                  <a:pt x="3233293" y="63792"/>
                </a:lnTo>
                <a:lnTo>
                  <a:pt x="3233928" y="82829"/>
                </a:lnTo>
                <a:lnTo>
                  <a:pt x="3310001" y="80175"/>
                </a:lnTo>
                <a:lnTo>
                  <a:pt x="3309366" y="61137"/>
                </a:lnTo>
                <a:close/>
              </a:path>
              <a:path w="4281170" h="245745">
                <a:moveTo>
                  <a:pt x="3176143" y="65785"/>
                </a:moveTo>
                <a:lnTo>
                  <a:pt x="3099943" y="68452"/>
                </a:lnTo>
                <a:lnTo>
                  <a:pt x="3100578" y="87490"/>
                </a:lnTo>
                <a:lnTo>
                  <a:pt x="3176778" y="84823"/>
                </a:lnTo>
                <a:lnTo>
                  <a:pt x="3176143" y="65785"/>
                </a:lnTo>
                <a:close/>
              </a:path>
              <a:path w="4281170" h="245745">
                <a:moveTo>
                  <a:pt x="3042793" y="70446"/>
                </a:moveTo>
                <a:lnTo>
                  <a:pt x="2966720" y="73101"/>
                </a:lnTo>
                <a:lnTo>
                  <a:pt x="2967355" y="92138"/>
                </a:lnTo>
                <a:lnTo>
                  <a:pt x="3043555" y="89484"/>
                </a:lnTo>
                <a:lnTo>
                  <a:pt x="3042793" y="70446"/>
                </a:lnTo>
                <a:close/>
              </a:path>
              <a:path w="4281170" h="245745">
                <a:moveTo>
                  <a:pt x="2909570" y="75095"/>
                </a:moveTo>
                <a:lnTo>
                  <a:pt x="2833370" y="77762"/>
                </a:lnTo>
                <a:lnTo>
                  <a:pt x="2834132" y="96799"/>
                </a:lnTo>
                <a:lnTo>
                  <a:pt x="2910205" y="94132"/>
                </a:lnTo>
                <a:lnTo>
                  <a:pt x="2909570" y="75095"/>
                </a:lnTo>
                <a:close/>
              </a:path>
              <a:path w="4281170" h="245745">
                <a:moveTo>
                  <a:pt x="2776347" y="79755"/>
                </a:moveTo>
                <a:lnTo>
                  <a:pt x="2700147" y="82410"/>
                </a:lnTo>
                <a:lnTo>
                  <a:pt x="2700782" y="101447"/>
                </a:lnTo>
                <a:lnTo>
                  <a:pt x="2776982" y="98793"/>
                </a:lnTo>
                <a:lnTo>
                  <a:pt x="2776347" y="79755"/>
                </a:lnTo>
                <a:close/>
              </a:path>
              <a:path w="4281170" h="245745">
                <a:moveTo>
                  <a:pt x="2642997" y="84404"/>
                </a:moveTo>
                <a:lnTo>
                  <a:pt x="2566923" y="87071"/>
                </a:lnTo>
                <a:lnTo>
                  <a:pt x="2567559" y="106108"/>
                </a:lnTo>
                <a:lnTo>
                  <a:pt x="2643759" y="103441"/>
                </a:lnTo>
                <a:lnTo>
                  <a:pt x="2642997" y="84404"/>
                </a:lnTo>
                <a:close/>
              </a:path>
              <a:path w="4281170" h="245745">
                <a:moveTo>
                  <a:pt x="2509773" y="89065"/>
                </a:moveTo>
                <a:lnTo>
                  <a:pt x="2433573" y="91719"/>
                </a:lnTo>
                <a:lnTo>
                  <a:pt x="2434335" y="110756"/>
                </a:lnTo>
                <a:lnTo>
                  <a:pt x="2510409" y="108102"/>
                </a:lnTo>
                <a:lnTo>
                  <a:pt x="2509773" y="89065"/>
                </a:lnTo>
                <a:close/>
              </a:path>
              <a:path w="4281170" h="245745">
                <a:moveTo>
                  <a:pt x="2376550" y="93713"/>
                </a:moveTo>
                <a:lnTo>
                  <a:pt x="2300350" y="96380"/>
                </a:lnTo>
                <a:lnTo>
                  <a:pt x="2300985" y="115417"/>
                </a:lnTo>
                <a:lnTo>
                  <a:pt x="2377185" y="112750"/>
                </a:lnTo>
                <a:lnTo>
                  <a:pt x="2376550" y="93713"/>
                </a:lnTo>
                <a:close/>
              </a:path>
              <a:path w="4281170" h="245745">
                <a:moveTo>
                  <a:pt x="2243200" y="98374"/>
                </a:moveTo>
                <a:lnTo>
                  <a:pt x="2167128" y="101028"/>
                </a:lnTo>
                <a:lnTo>
                  <a:pt x="2167762" y="120065"/>
                </a:lnTo>
                <a:lnTo>
                  <a:pt x="2243962" y="117411"/>
                </a:lnTo>
                <a:lnTo>
                  <a:pt x="2243200" y="98374"/>
                </a:lnTo>
                <a:close/>
              </a:path>
              <a:path w="4281170" h="245745">
                <a:moveTo>
                  <a:pt x="2109978" y="103022"/>
                </a:moveTo>
                <a:lnTo>
                  <a:pt x="2033778" y="105689"/>
                </a:lnTo>
                <a:lnTo>
                  <a:pt x="2034539" y="124726"/>
                </a:lnTo>
                <a:lnTo>
                  <a:pt x="2110612" y="122059"/>
                </a:lnTo>
                <a:lnTo>
                  <a:pt x="2109978" y="103022"/>
                </a:lnTo>
                <a:close/>
              </a:path>
              <a:path w="4281170" h="245745">
                <a:moveTo>
                  <a:pt x="1976755" y="107683"/>
                </a:moveTo>
                <a:lnTo>
                  <a:pt x="1900555" y="110337"/>
                </a:lnTo>
                <a:lnTo>
                  <a:pt x="1901189" y="129374"/>
                </a:lnTo>
                <a:lnTo>
                  <a:pt x="1977389" y="126720"/>
                </a:lnTo>
                <a:lnTo>
                  <a:pt x="1976755" y="107683"/>
                </a:lnTo>
                <a:close/>
              </a:path>
              <a:path w="4281170" h="245745">
                <a:moveTo>
                  <a:pt x="1843405" y="112331"/>
                </a:moveTo>
                <a:lnTo>
                  <a:pt x="1767332" y="114998"/>
                </a:lnTo>
                <a:lnTo>
                  <a:pt x="1767967" y="134035"/>
                </a:lnTo>
                <a:lnTo>
                  <a:pt x="1844039" y="131368"/>
                </a:lnTo>
                <a:lnTo>
                  <a:pt x="1843405" y="112331"/>
                </a:lnTo>
                <a:close/>
              </a:path>
              <a:path w="4281170" h="245745">
                <a:moveTo>
                  <a:pt x="1710182" y="116992"/>
                </a:moveTo>
                <a:lnTo>
                  <a:pt x="1633982" y="119646"/>
                </a:lnTo>
                <a:lnTo>
                  <a:pt x="1634617" y="138683"/>
                </a:lnTo>
                <a:lnTo>
                  <a:pt x="1710817" y="136029"/>
                </a:lnTo>
                <a:lnTo>
                  <a:pt x="1710182" y="116992"/>
                </a:lnTo>
                <a:close/>
              </a:path>
              <a:path w="4281170" h="245745">
                <a:moveTo>
                  <a:pt x="1576832" y="121640"/>
                </a:moveTo>
                <a:lnTo>
                  <a:pt x="1500758" y="124307"/>
                </a:lnTo>
                <a:lnTo>
                  <a:pt x="1501394" y="143344"/>
                </a:lnTo>
                <a:lnTo>
                  <a:pt x="1577594" y="140677"/>
                </a:lnTo>
                <a:lnTo>
                  <a:pt x="1576832" y="121640"/>
                </a:lnTo>
                <a:close/>
              </a:path>
              <a:path w="4281170" h="245745">
                <a:moveTo>
                  <a:pt x="1443608" y="126301"/>
                </a:moveTo>
                <a:lnTo>
                  <a:pt x="1367408" y="128955"/>
                </a:lnTo>
                <a:lnTo>
                  <a:pt x="1368170" y="147993"/>
                </a:lnTo>
                <a:lnTo>
                  <a:pt x="1444244" y="145338"/>
                </a:lnTo>
                <a:lnTo>
                  <a:pt x="1443608" y="126301"/>
                </a:lnTo>
                <a:close/>
              </a:path>
              <a:path w="4281170" h="245745">
                <a:moveTo>
                  <a:pt x="1310385" y="130949"/>
                </a:moveTo>
                <a:lnTo>
                  <a:pt x="1234185" y="133616"/>
                </a:lnTo>
                <a:lnTo>
                  <a:pt x="1234820" y="152653"/>
                </a:lnTo>
                <a:lnTo>
                  <a:pt x="1311020" y="149986"/>
                </a:lnTo>
                <a:lnTo>
                  <a:pt x="1310385" y="130949"/>
                </a:lnTo>
                <a:close/>
              </a:path>
              <a:path w="4281170" h="245745">
                <a:moveTo>
                  <a:pt x="1177035" y="135610"/>
                </a:moveTo>
                <a:lnTo>
                  <a:pt x="1100962" y="138264"/>
                </a:lnTo>
                <a:lnTo>
                  <a:pt x="1101597" y="157302"/>
                </a:lnTo>
                <a:lnTo>
                  <a:pt x="1177797" y="154647"/>
                </a:lnTo>
                <a:lnTo>
                  <a:pt x="1177035" y="135610"/>
                </a:lnTo>
                <a:close/>
              </a:path>
              <a:path w="4281170" h="245745">
                <a:moveTo>
                  <a:pt x="1043813" y="140258"/>
                </a:moveTo>
                <a:lnTo>
                  <a:pt x="967613" y="142925"/>
                </a:lnTo>
                <a:lnTo>
                  <a:pt x="968375" y="161963"/>
                </a:lnTo>
                <a:lnTo>
                  <a:pt x="1044447" y="159296"/>
                </a:lnTo>
                <a:lnTo>
                  <a:pt x="1043813" y="140258"/>
                </a:lnTo>
                <a:close/>
              </a:path>
              <a:path w="4281170" h="245745">
                <a:moveTo>
                  <a:pt x="910589" y="144919"/>
                </a:moveTo>
                <a:lnTo>
                  <a:pt x="834389" y="147573"/>
                </a:lnTo>
                <a:lnTo>
                  <a:pt x="835025" y="166611"/>
                </a:lnTo>
                <a:lnTo>
                  <a:pt x="911225" y="163956"/>
                </a:lnTo>
                <a:lnTo>
                  <a:pt x="910589" y="144919"/>
                </a:lnTo>
                <a:close/>
              </a:path>
              <a:path w="4281170" h="245745">
                <a:moveTo>
                  <a:pt x="777239" y="149567"/>
                </a:moveTo>
                <a:lnTo>
                  <a:pt x="701166" y="152234"/>
                </a:lnTo>
                <a:lnTo>
                  <a:pt x="701801" y="171272"/>
                </a:lnTo>
                <a:lnTo>
                  <a:pt x="778001" y="168605"/>
                </a:lnTo>
                <a:lnTo>
                  <a:pt x="777239" y="149567"/>
                </a:lnTo>
                <a:close/>
              </a:path>
              <a:path w="4281170" h="245745">
                <a:moveTo>
                  <a:pt x="644016" y="154228"/>
                </a:moveTo>
                <a:lnTo>
                  <a:pt x="567816" y="156883"/>
                </a:lnTo>
                <a:lnTo>
                  <a:pt x="568578" y="175920"/>
                </a:lnTo>
                <a:lnTo>
                  <a:pt x="644651" y="173266"/>
                </a:lnTo>
                <a:lnTo>
                  <a:pt x="644016" y="154228"/>
                </a:lnTo>
                <a:close/>
              </a:path>
              <a:path w="4281170" h="245745">
                <a:moveTo>
                  <a:pt x="510794" y="158876"/>
                </a:moveTo>
                <a:lnTo>
                  <a:pt x="434594" y="161543"/>
                </a:lnTo>
                <a:lnTo>
                  <a:pt x="435228" y="180581"/>
                </a:lnTo>
                <a:lnTo>
                  <a:pt x="511428" y="177914"/>
                </a:lnTo>
                <a:lnTo>
                  <a:pt x="510794" y="158876"/>
                </a:lnTo>
                <a:close/>
              </a:path>
              <a:path w="4281170" h="245745">
                <a:moveTo>
                  <a:pt x="377444" y="163537"/>
                </a:moveTo>
                <a:lnTo>
                  <a:pt x="301370" y="166192"/>
                </a:lnTo>
                <a:lnTo>
                  <a:pt x="302006" y="185229"/>
                </a:lnTo>
                <a:lnTo>
                  <a:pt x="378078" y="182575"/>
                </a:lnTo>
                <a:lnTo>
                  <a:pt x="377444" y="163537"/>
                </a:lnTo>
                <a:close/>
              </a:path>
              <a:path w="4281170" h="245745">
                <a:moveTo>
                  <a:pt x="244220" y="168186"/>
                </a:moveTo>
                <a:lnTo>
                  <a:pt x="168020" y="170853"/>
                </a:lnTo>
                <a:lnTo>
                  <a:pt x="168656" y="189890"/>
                </a:lnTo>
                <a:lnTo>
                  <a:pt x="244856" y="187223"/>
                </a:lnTo>
                <a:lnTo>
                  <a:pt x="244220" y="168186"/>
                </a:lnTo>
                <a:close/>
              </a:path>
              <a:path w="4281170" h="245745">
                <a:moveTo>
                  <a:pt x="124713" y="118351"/>
                </a:moveTo>
                <a:lnTo>
                  <a:pt x="0" y="186245"/>
                </a:lnTo>
                <a:lnTo>
                  <a:pt x="129031" y="245275"/>
                </a:lnTo>
                <a:lnTo>
                  <a:pt x="124713" y="11835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439673" y="3970414"/>
            <a:ext cx="2388235" cy="459105"/>
          </a:xfrm>
          <a:custGeom>
            <a:avLst/>
            <a:gdLst/>
            <a:ahLst/>
            <a:cxnLst/>
            <a:rect l="l" t="t" r="r" b="b"/>
            <a:pathLst>
              <a:path w="2388235" h="459104">
                <a:moveTo>
                  <a:pt x="0" y="458584"/>
                </a:moveTo>
                <a:lnTo>
                  <a:pt x="2387854" y="458584"/>
                </a:lnTo>
                <a:lnTo>
                  <a:pt x="2387854" y="0"/>
                </a:lnTo>
                <a:lnTo>
                  <a:pt x="0" y="0"/>
                </a:lnTo>
                <a:lnTo>
                  <a:pt x="0" y="458584"/>
                </a:lnTo>
                <a:close/>
              </a:path>
            </a:pathLst>
          </a:custGeom>
          <a:solidFill>
            <a:srgbClr val="FF8F8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439673" y="3970414"/>
            <a:ext cx="2388235" cy="459105"/>
          </a:xfrm>
          <a:custGeom>
            <a:avLst/>
            <a:gdLst/>
            <a:ahLst/>
            <a:cxnLst/>
            <a:rect l="l" t="t" r="r" b="b"/>
            <a:pathLst>
              <a:path w="2388235" h="459104">
                <a:moveTo>
                  <a:pt x="0" y="458584"/>
                </a:moveTo>
                <a:lnTo>
                  <a:pt x="2387854" y="458584"/>
                </a:lnTo>
                <a:lnTo>
                  <a:pt x="2387854" y="0"/>
                </a:lnTo>
                <a:lnTo>
                  <a:pt x="0" y="0"/>
                </a:lnTo>
                <a:lnTo>
                  <a:pt x="0" y="458584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444435" y="3975177"/>
            <a:ext cx="1162685" cy="397545"/>
          </a:xfrm>
          <a:prstGeom prst="rect">
            <a:avLst/>
          </a:prstGeom>
          <a:solidFill>
            <a:srgbClr val="FF8F8F"/>
          </a:solidFill>
        </p:spPr>
        <p:txBody>
          <a:bodyPr vert="horz" wrap="square" lIns="0" tIns="0" rIns="0" bIns="0" rtlCol="0">
            <a:spAutoFit/>
          </a:bodyPr>
          <a:lstStyle/>
          <a:p>
            <a:pPr marL="339090" fontAlgn="auto">
              <a:lnSpc>
                <a:spcPts val="3110"/>
              </a:lnSpc>
              <a:spcBef>
                <a:spcPts val="0"/>
              </a:spcBef>
              <a:spcAft>
                <a:spcPts val="0"/>
              </a:spcAft>
            </a:pPr>
            <a:r>
              <a:rPr sz="2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neur</a:t>
            </a:r>
            <a:endParaRPr sz="2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552590" y="3931284"/>
            <a:ext cx="12706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fontAlgn="auto">
              <a:spcBef>
                <a:spcPts val="95"/>
              </a:spcBef>
              <a:spcAft>
                <a:spcPts val="0"/>
              </a:spcAft>
            </a:pPr>
            <a:r>
              <a:rPr sz="2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al</a:t>
            </a:r>
            <a:r>
              <a:rPr sz="2800" b="1" spc="-1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net</a:t>
            </a:r>
            <a:endParaRPr sz="2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0" name="object 50"/>
          <p:cNvSpPr txBox="1">
            <a:spLocks noGrp="1"/>
          </p:cNvSpPr>
          <p:nvPr>
            <p:ph type="title"/>
          </p:nvPr>
        </p:nvSpPr>
        <p:spPr>
          <a:xfrm>
            <a:off x="-22" y="857251"/>
            <a:ext cx="9144045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1440">
              <a:spcBef>
                <a:spcPts val="105"/>
              </a:spcBef>
            </a:pPr>
            <a:r>
              <a:rPr spc="-5" dirty="0"/>
              <a:t>Attack</a:t>
            </a:r>
          </a:p>
        </p:txBody>
      </p:sp>
      <p:sp>
        <p:nvSpPr>
          <p:cNvPr id="51" name="object 51"/>
          <p:cNvSpPr/>
          <p:nvPr/>
        </p:nvSpPr>
        <p:spPr>
          <a:xfrm>
            <a:off x="6192901" y="4776089"/>
            <a:ext cx="400316" cy="38529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4742816" y="3831997"/>
            <a:ext cx="2085339" cy="824865"/>
          </a:xfrm>
          <a:custGeom>
            <a:avLst/>
            <a:gdLst/>
            <a:ahLst/>
            <a:cxnLst/>
            <a:rect l="l" t="t" r="r" b="b"/>
            <a:pathLst>
              <a:path w="2085340" h="824864">
                <a:moveTo>
                  <a:pt x="0" y="824839"/>
                </a:moveTo>
                <a:lnTo>
                  <a:pt x="2085213" y="824839"/>
                </a:lnTo>
                <a:lnTo>
                  <a:pt x="2085213" y="0"/>
                </a:lnTo>
                <a:lnTo>
                  <a:pt x="0" y="0"/>
                </a:lnTo>
                <a:lnTo>
                  <a:pt x="0" y="824839"/>
                </a:lnTo>
                <a:close/>
              </a:path>
            </a:pathLst>
          </a:custGeom>
          <a:solidFill>
            <a:srgbClr val="FF8F8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4742816" y="3831997"/>
            <a:ext cx="2085339" cy="824865"/>
          </a:xfrm>
          <a:custGeom>
            <a:avLst/>
            <a:gdLst/>
            <a:ahLst/>
            <a:cxnLst/>
            <a:rect l="l" t="t" r="r" b="b"/>
            <a:pathLst>
              <a:path w="2085340" h="824864">
                <a:moveTo>
                  <a:pt x="0" y="824839"/>
                </a:moveTo>
                <a:lnTo>
                  <a:pt x="2085213" y="824839"/>
                </a:lnTo>
                <a:lnTo>
                  <a:pt x="2085213" y="0"/>
                </a:lnTo>
                <a:lnTo>
                  <a:pt x="0" y="0"/>
                </a:lnTo>
                <a:lnTo>
                  <a:pt x="0" y="824839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747577" y="3792855"/>
            <a:ext cx="1783714" cy="81470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354330" marR="53975" indent="2540" fontAlgn="auto">
              <a:lnSpc>
                <a:spcPts val="2860"/>
              </a:lnSpc>
              <a:spcBef>
                <a:spcPts val="605"/>
              </a:spcBef>
              <a:spcAft>
                <a:spcPts val="0"/>
              </a:spcAft>
            </a:pPr>
            <a:r>
              <a:rPr sz="2800" b="1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On</a:t>
            </a:r>
            <a:r>
              <a:rPr sz="2800" b="1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-path  </a:t>
            </a:r>
            <a:r>
              <a:rPr sz="2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attacker</a:t>
            </a:r>
            <a:endParaRPr sz="2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21920" y="2670811"/>
            <a:ext cx="1708404" cy="100279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180784" y="2708719"/>
            <a:ext cx="1591310" cy="887094"/>
          </a:xfrm>
          <a:custGeom>
            <a:avLst/>
            <a:gdLst/>
            <a:ahLst/>
            <a:cxnLst/>
            <a:rect l="l" t="t" r="r" b="b"/>
            <a:pathLst>
              <a:path w="1591310" h="887094">
                <a:moveTo>
                  <a:pt x="0" y="887031"/>
                </a:moveTo>
                <a:lnTo>
                  <a:pt x="1590929" y="887031"/>
                </a:lnTo>
                <a:lnTo>
                  <a:pt x="1590929" y="0"/>
                </a:lnTo>
                <a:lnTo>
                  <a:pt x="0" y="0"/>
                </a:lnTo>
                <a:lnTo>
                  <a:pt x="0" y="887031"/>
                </a:lnTo>
                <a:close/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289559" y="2785111"/>
            <a:ext cx="1711452" cy="100431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347676" y="2823527"/>
            <a:ext cx="1595755" cy="887094"/>
          </a:xfrm>
          <a:custGeom>
            <a:avLst/>
            <a:gdLst/>
            <a:ahLst/>
            <a:cxnLst/>
            <a:rect l="l" t="t" r="r" b="b"/>
            <a:pathLst>
              <a:path w="1595755" h="887094">
                <a:moveTo>
                  <a:pt x="0" y="887031"/>
                </a:moveTo>
                <a:lnTo>
                  <a:pt x="1595246" y="887031"/>
                </a:lnTo>
                <a:lnTo>
                  <a:pt x="1595246" y="0"/>
                </a:lnTo>
                <a:lnTo>
                  <a:pt x="0" y="0"/>
                </a:lnTo>
                <a:lnTo>
                  <a:pt x="0" y="887031"/>
                </a:lnTo>
                <a:close/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455676" y="2861311"/>
            <a:ext cx="1726692" cy="100279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423673" y="3018282"/>
            <a:ext cx="1874519" cy="72542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514565" y="2899219"/>
            <a:ext cx="1609090" cy="887094"/>
          </a:xfrm>
          <a:custGeom>
            <a:avLst/>
            <a:gdLst/>
            <a:ahLst/>
            <a:cxnLst/>
            <a:rect l="l" t="t" r="r" b="b"/>
            <a:pathLst>
              <a:path w="1609089" h="887094">
                <a:moveTo>
                  <a:pt x="0" y="887031"/>
                </a:moveTo>
                <a:lnTo>
                  <a:pt x="1608963" y="887031"/>
                </a:lnTo>
                <a:lnTo>
                  <a:pt x="1608963" y="0"/>
                </a:lnTo>
                <a:lnTo>
                  <a:pt x="0" y="0"/>
                </a:lnTo>
                <a:lnTo>
                  <a:pt x="0" y="887031"/>
                </a:lnTo>
                <a:close/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514565" y="2031111"/>
            <a:ext cx="1316990" cy="147320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94615" marR="236220" fontAlgn="auto">
              <a:lnSpc>
                <a:spcPts val="2039"/>
              </a:lnSpc>
              <a:spcBef>
                <a:spcPts val="470"/>
              </a:spcBef>
              <a:spcAft>
                <a:spcPts val="0"/>
              </a:spcAft>
            </a:pP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attacker  ne</a:t>
            </a:r>
            <a:r>
              <a:rPr b="1" spc="-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</a:t>
            </a:r>
            <a:r>
              <a:rPr b="1" spc="3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w</a:t>
            </a:r>
            <a:r>
              <a:rPr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ork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220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133985" fontAlgn="auto">
              <a:spcBef>
                <a:spcPts val="1535"/>
              </a:spcBef>
              <a:spcAft>
                <a:spcPts val="0"/>
              </a:spcAft>
            </a:pPr>
            <a:r>
              <a:rPr sz="24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metadat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64" name="object 6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dirty="0">
                <a:ea typeface="+mn-ea"/>
              </a:rPr>
              <a:pPr marL="25400" fontAlgn="auto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</a:pPr>
              <a:t>98</a:t>
            </a:fld>
            <a:endParaRPr dirty="0">
              <a:ea typeface="+mn-ea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942923" y="2899220"/>
            <a:ext cx="180975" cy="597599"/>
          </a:xfrm>
          <a:prstGeom prst="rect">
            <a:avLst/>
          </a:prstGeom>
          <a:ln w="31750">
            <a:solidFill>
              <a:srgbClr val="000000"/>
            </a:solidFill>
          </a:ln>
        </p:spPr>
        <p:txBody>
          <a:bodyPr vert="horz" wrap="square" lIns="0" tIns="226060" rIns="0" bIns="0" rtlCol="0">
            <a:spAutoFit/>
          </a:bodyPr>
          <a:lstStyle/>
          <a:p>
            <a:pPr fontAlgn="auto">
              <a:spcBef>
                <a:spcPts val="1780"/>
              </a:spcBef>
              <a:spcAft>
                <a:spcPts val="0"/>
              </a:spcAft>
            </a:pPr>
            <a:r>
              <a:rPr sz="24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923560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44948" y="4671924"/>
            <a:ext cx="2569210" cy="589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lnSpc>
                <a:spcPts val="2220"/>
              </a:lnSpc>
              <a:spcBef>
                <a:spcPts val="10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10</a:t>
            </a:r>
            <a:r>
              <a:rPr spc="-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titles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lnSpc>
                <a:spcPts val="2220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100 1-minute</a:t>
            </a:r>
            <a:r>
              <a:rPr spc="-1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sessions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465320" y="1637919"/>
            <a:ext cx="4678680" cy="2353310"/>
          </a:xfrm>
          <a:custGeom>
            <a:avLst/>
            <a:gdLst/>
            <a:ahLst/>
            <a:cxnLst/>
            <a:rect l="l" t="t" r="r" b="b"/>
            <a:pathLst>
              <a:path w="4678680" h="2353310">
                <a:moveTo>
                  <a:pt x="0" y="2353182"/>
                </a:moveTo>
                <a:lnTo>
                  <a:pt x="4678680" y="2353182"/>
                </a:lnTo>
                <a:lnTo>
                  <a:pt x="4678680" y="0"/>
                </a:lnTo>
                <a:lnTo>
                  <a:pt x="0" y="0"/>
                </a:lnTo>
                <a:lnTo>
                  <a:pt x="0" y="2353182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640069" y="1514094"/>
            <a:ext cx="411479" cy="569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640069" y="1773174"/>
            <a:ext cx="411479" cy="569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640069" y="2032253"/>
            <a:ext cx="411479" cy="569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44948" y="2360295"/>
            <a:ext cx="2569210" cy="1367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fontAlgn="auto">
              <a:lnSpc>
                <a:spcPts val="2220"/>
              </a:lnSpc>
              <a:spcBef>
                <a:spcPts val="105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18</a:t>
            </a:r>
            <a:r>
              <a:rPr spc="-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titles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lnSpc>
                <a:spcPts val="2039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100 3-minute</a:t>
            </a:r>
            <a:r>
              <a:rPr spc="-1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sessions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lnSpc>
                <a:spcPts val="2039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+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lnSpc>
                <a:spcPts val="2039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3500</a:t>
            </a:r>
            <a:r>
              <a:rPr spc="-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sessions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lnSpc>
                <a:spcPts val="2220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of </a:t>
            </a:r>
            <a:r>
              <a:rPr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different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other</a:t>
            </a:r>
            <a:r>
              <a:rPr spc="-10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titles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1613154"/>
            <a:ext cx="4512564" cy="24490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1637284"/>
            <a:ext cx="4465320" cy="2353945"/>
          </a:xfrm>
          <a:custGeom>
            <a:avLst/>
            <a:gdLst/>
            <a:ahLst/>
            <a:cxnLst/>
            <a:rect l="l" t="t" r="r" b="b"/>
            <a:pathLst>
              <a:path w="4465320" h="2353945">
                <a:moveTo>
                  <a:pt x="0" y="2353818"/>
                </a:moveTo>
                <a:lnTo>
                  <a:pt x="4465320" y="2353818"/>
                </a:lnTo>
                <a:lnTo>
                  <a:pt x="4465320" y="0"/>
                </a:lnTo>
                <a:lnTo>
                  <a:pt x="0" y="0"/>
                </a:lnTo>
                <a:lnTo>
                  <a:pt x="0" y="2353818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43940" y="1735874"/>
            <a:ext cx="2361057" cy="4781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404230" y="1390967"/>
            <a:ext cx="2383154" cy="11122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0" y="3991102"/>
            <a:ext cx="4465320" cy="2009775"/>
          </a:xfrm>
          <a:custGeom>
            <a:avLst/>
            <a:gdLst/>
            <a:ahLst/>
            <a:cxnLst/>
            <a:rect l="l" t="t" r="r" b="b"/>
            <a:pathLst>
              <a:path w="4465320" h="2009775">
                <a:moveTo>
                  <a:pt x="0" y="2009648"/>
                </a:moveTo>
                <a:lnTo>
                  <a:pt x="4465320" y="2009648"/>
                </a:lnTo>
                <a:lnTo>
                  <a:pt x="4465320" y="0"/>
                </a:lnTo>
                <a:lnTo>
                  <a:pt x="0" y="0"/>
                </a:lnTo>
                <a:lnTo>
                  <a:pt x="0" y="2009648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739" y="4671924"/>
            <a:ext cx="2780030" cy="589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lnSpc>
                <a:spcPts val="2220"/>
              </a:lnSpc>
              <a:spcBef>
                <a:spcPts val="10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10</a:t>
            </a:r>
            <a:r>
              <a:rPr spc="-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titles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lnSpc>
                <a:spcPts val="2220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100 1.5-minute</a:t>
            </a:r>
            <a:r>
              <a:rPr spc="-10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sessions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339334" y="4008094"/>
            <a:ext cx="2512948" cy="5343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8739" y="2502028"/>
            <a:ext cx="2569210" cy="5899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fontAlgn="auto">
              <a:lnSpc>
                <a:spcPts val="2220"/>
              </a:lnSpc>
              <a:spcBef>
                <a:spcPts val="105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100</a:t>
            </a:r>
            <a:r>
              <a:rPr spc="-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titles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lnSpc>
                <a:spcPts val="2220"/>
              </a:lnSpc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100 1-minute</a:t>
            </a:r>
            <a:r>
              <a:rPr spc="-9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sessions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fontAlgn="auto">
              <a:lnSpc>
                <a:spcPts val="1425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dirty="0">
                <a:ea typeface="+mn-ea"/>
              </a:rPr>
              <a:pPr marL="25400" fontAlgn="auto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</a:pPr>
              <a:t>99</a:t>
            </a:fld>
            <a:endParaRPr dirty="0">
              <a:ea typeface="+mn-e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78740" y="881381"/>
            <a:ext cx="711136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dirty="0"/>
              <a:t>Datasets </a:t>
            </a:r>
            <a:r>
              <a:rPr spc="-5" dirty="0"/>
              <a:t>and identification</a:t>
            </a:r>
            <a:r>
              <a:rPr spc="-40" dirty="0"/>
              <a:t> </a:t>
            </a:r>
            <a:r>
              <a:rPr spc="-5" dirty="0"/>
              <a:t>experiments</a:t>
            </a:r>
          </a:p>
        </p:txBody>
      </p:sp>
    </p:spTree>
    <p:extLst>
      <p:ext uri="{BB962C8B-B14F-4D97-AF65-F5344CB8AC3E}">
        <p14:creationId xmlns:p14="http://schemas.microsoft.com/office/powerpoint/2010/main" val="11370389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3.9|14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8|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6|31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69|14.2|4.6|1.3|1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0.2|2.1|1.9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|41.3|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2.7|1.3|0.7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7|2.1|2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20.9|9.4|34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8|14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|10.4|16.5|13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.2|25.8|22.6"/>
</p:tagLst>
</file>

<file path=ppt/theme/theme1.xml><?xml version="1.0" encoding="utf-8"?>
<a:theme xmlns:a="http://schemas.openxmlformats.org/drawingml/2006/main" name="Standard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8A058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5914F"/>
        </a:accent6>
        <a:hlink>
          <a:srgbClr val="C40505"/>
        </a:hlink>
        <a:folHlink>
          <a:srgbClr val="91919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tandard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8A058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5914F"/>
        </a:accent6>
        <a:hlink>
          <a:srgbClr val="C40505"/>
        </a:hlink>
        <a:folHlink>
          <a:srgbClr val="91919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66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36482</TotalTime>
  <Words>4727</Words>
  <Application>Microsoft Macintosh PowerPoint</Application>
  <PresentationFormat>On-screen Show (4:3)</PresentationFormat>
  <Paragraphs>1430</Paragraphs>
  <Slides>133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20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133</vt:i4>
      </vt:variant>
    </vt:vector>
  </HeadingPairs>
  <TitlesOfParts>
    <vt:vector size="158" baseType="lpstr">
      <vt:lpstr>Agency FB</vt:lpstr>
      <vt:lpstr>DejaVu Serif</vt:lpstr>
      <vt:lpstr>ＭＳ Ｐゴシック</vt:lpstr>
      <vt:lpstr>PMingLiU</vt:lpstr>
      <vt:lpstr>宋体</vt:lpstr>
      <vt:lpstr>Arial</vt:lpstr>
      <vt:lpstr>Arial Black</vt:lpstr>
      <vt:lpstr>Calibri</vt:lpstr>
      <vt:lpstr>Cambria Math</vt:lpstr>
      <vt:lpstr>Century Gothic</vt:lpstr>
      <vt:lpstr>Courier New</vt:lpstr>
      <vt:lpstr>Franklin Gothic Book</vt:lpstr>
      <vt:lpstr>Franklin Gothic Medium</vt:lpstr>
      <vt:lpstr>Palatino</vt:lpstr>
      <vt:lpstr>Tahoma</vt:lpstr>
      <vt:lpstr>Times New Roman</vt:lpstr>
      <vt:lpstr>Trebuchet MS</vt:lpstr>
      <vt:lpstr>Verdana</vt:lpstr>
      <vt:lpstr>Webdings</vt:lpstr>
      <vt:lpstr>Wingdings</vt:lpstr>
      <vt:lpstr>Standarddesign</vt:lpstr>
      <vt:lpstr>默认设计模板</vt:lpstr>
      <vt:lpstr>1_Standarddesign</vt:lpstr>
      <vt:lpstr>Office Theme</vt:lpstr>
      <vt:lpstr>Equation.KSEE3</vt:lpstr>
      <vt:lpstr>PowerPoint Presentation</vt:lpstr>
      <vt:lpstr>Overview</vt:lpstr>
      <vt:lpstr>Side Channels</vt:lpstr>
      <vt:lpstr>Types</vt:lpstr>
      <vt:lpstr>Taxonomy of physical attacks</vt:lpstr>
      <vt:lpstr>Side-channel Leakage</vt:lpstr>
      <vt:lpstr>Principle is nothing new…</vt:lpstr>
      <vt:lpstr>Types</vt:lpstr>
      <vt:lpstr>Some side-channels (not exhaustive)</vt:lpstr>
      <vt:lpstr>Fault Attacks</vt:lpstr>
      <vt:lpstr>Fault injection attacks</vt:lpstr>
      <vt:lpstr>Differential Fault Analysis</vt:lpstr>
      <vt:lpstr>Timing Attacks</vt:lpstr>
      <vt:lpstr>Timing Attacks</vt:lpstr>
      <vt:lpstr>Timing Attacks</vt:lpstr>
      <vt:lpstr>Timing Attacks</vt:lpstr>
      <vt:lpstr>Timing Attacks</vt:lpstr>
      <vt:lpstr>Timing Attacks</vt:lpstr>
      <vt:lpstr>A side-channel timing attack</vt:lpstr>
      <vt:lpstr>A side-channel timing attack </vt:lpstr>
      <vt:lpstr>A side-channel timing attack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Cache Attacks</vt:lpstr>
      <vt:lpstr>Power Analysis</vt:lpstr>
      <vt:lpstr>Power Analysis</vt:lpstr>
      <vt:lpstr>The easy way to start… (I)</vt:lpstr>
      <vt:lpstr>Measuring power consumption</vt:lpstr>
      <vt:lpstr>Measuring power consumption (II)</vt:lpstr>
      <vt:lpstr>Power Analysis</vt:lpstr>
      <vt:lpstr>Power Analysis</vt:lpstr>
      <vt:lpstr>Power Analysis</vt:lpstr>
      <vt:lpstr>From Power Analysis to Power Analysis Attacks</vt:lpstr>
      <vt:lpstr>SPA: Simple Power Analysis attacks</vt:lpstr>
      <vt:lpstr>SPA: Simple Power Analysis attacks</vt:lpstr>
      <vt:lpstr>Electromagnetic Emissions</vt:lpstr>
      <vt:lpstr>Electromagnetic Emissions</vt:lpstr>
      <vt:lpstr>Acoustic Emissions</vt:lpstr>
      <vt:lpstr>Acoustic Emissions</vt:lpstr>
      <vt:lpstr>Information Disclosures</vt:lpstr>
      <vt:lpstr>Information Disclosures</vt:lpstr>
      <vt:lpstr>Storage Side Channels</vt:lpstr>
      <vt:lpstr>Storage Side Channels</vt:lpstr>
      <vt:lpstr>Storage Side Channels</vt:lpstr>
      <vt:lpstr>Beauty and the Burst</vt:lpstr>
      <vt:lpstr>Video traffic is interesting</vt:lpstr>
      <vt:lpstr>Video traffic is encrypted</vt:lpstr>
      <vt:lpstr>Video traffic is encrypted</vt:lpstr>
      <vt:lpstr>Traffic analysis for video identification</vt:lpstr>
      <vt:lpstr>Traffic analysis for video identification</vt:lpstr>
      <vt:lpstr>Traffic analysis for video identification</vt:lpstr>
      <vt:lpstr>Traffic analysis for video identification</vt:lpstr>
      <vt:lpstr>Initial buffering, then “on”/“off” bursts</vt:lpstr>
      <vt:lpstr>Initial buffering, then “on”/“off” bursts</vt:lpstr>
      <vt:lpstr>Initial buffering, then “on”/“off” bursts</vt:lpstr>
      <vt:lpstr>Initial buffering, then “on”/“off” bursts</vt:lpstr>
      <vt:lpstr>Video representation on server</vt:lpstr>
      <vt:lpstr>Video representation on server</vt:lpstr>
      <vt:lpstr>Video representation on server</vt:lpstr>
      <vt:lpstr>Video representation on server</vt:lpstr>
      <vt:lpstr>Video representation on server</vt:lpstr>
      <vt:lpstr>Video representation on server</vt:lpstr>
      <vt:lpstr>DASH client-server interaction (simplified)</vt:lpstr>
      <vt:lpstr>DASH client-server interaction (simplified)</vt:lpstr>
      <vt:lpstr>DASH client-server interaction (simplified)</vt:lpstr>
      <vt:lpstr>Variable bit rate encoding</vt:lpstr>
      <vt:lpstr>PowerPoint Presentation</vt:lpstr>
      <vt:lpstr>PowerPoint Presentation</vt:lpstr>
      <vt:lpstr>PowerPoint Presentation</vt:lpstr>
      <vt:lpstr>Phases of Iguana vs Snakes in Bitrate</vt:lpstr>
      <vt:lpstr>Phases of Iguana vs Snakes in Bitrate</vt:lpstr>
      <vt:lpstr>Variable bit rate encoding</vt:lpstr>
      <vt:lpstr>Variable bit rate  variable segment size</vt:lpstr>
      <vt:lpstr>Variable segment size  variable burst size</vt:lpstr>
      <vt:lpstr>Variable segment size  variable burst size</vt:lpstr>
      <vt:lpstr>MPEG-DASH leak</vt:lpstr>
      <vt:lpstr>From a leak to a fingerprint</vt:lpstr>
      <vt:lpstr>From a leak to a fingerprint</vt:lpstr>
      <vt:lpstr>From a leak to a fingerprint</vt:lpstr>
      <vt:lpstr>From a leak to a fingerprint</vt:lpstr>
      <vt:lpstr>Attack overview</vt:lpstr>
      <vt:lpstr>Attack overview</vt:lpstr>
      <vt:lpstr>Attack overview</vt:lpstr>
      <vt:lpstr>Attack overview</vt:lpstr>
      <vt:lpstr>Attack overview</vt:lpstr>
      <vt:lpstr>Attack overview</vt:lpstr>
      <vt:lpstr>Attack overview</vt:lpstr>
      <vt:lpstr>Attack details</vt:lpstr>
      <vt:lpstr>Scenario: on-path attack</vt:lpstr>
      <vt:lpstr>Attack details</vt:lpstr>
      <vt:lpstr>Deep neural networks</vt:lpstr>
      <vt:lpstr>PowerPoint Presentation</vt:lpstr>
      <vt:lpstr>Features</vt:lpstr>
      <vt:lpstr>Attack</vt:lpstr>
      <vt:lpstr>Datasets and identification experiments</vt:lpstr>
      <vt:lpstr>Datasets and identification experiments</vt:lpstr>
      <vt:lpstr>Datasets and identification experiments</vt:lpstr>
      <vt:lpstr>Datasets and identification experiments</vt:lpstr>
      <vt:lpstr>Datasets and identification experiments</vt:lpstr>
      <vt:lpstr>Empirical results: confusion matrices</vt:lpstr>
      <vt:lpstr>Empirical results: confusion matrices</vt:lpstr>
      <vt:lpstr>Tuning for precision</vt:lpstr>
      <vt:lpstr>Attack details</vt:lpstr>
      <vt:lpstr>Delay-bursts</vt:lpstr>
      <vt:lpstr>Delay-bursts</vt:lpstr>
      <vt:lpstr>Delay-bursts vs. traffic bursts</vt:lpstr>
      <vt:lpstr>Mitigating the DASH leak</vt:lpstr>
      <vt:lpstr>PowerPoint Presentation</vt:lpstr>
      <vt:lpstr>Motivation</vt:lpstr>
      <vt:lpstr>Related Work</vt:lpstr>
      <vt:lpstr>Basic Idea</vt:lpstr>
      <vt:lpstr>Attacking Scenarios</vt:lpstr>
      <vt:lpstr>Challenges</vt:lpstr>
      <vt:lpstr>Framework Overview</vt:lpstr>
      <vt:lpstr>Quaternion-based Coordinate Alignment</vt:lpstr>
      <vt:lpstr>Fine-grained Subpath Recovery </vt:lpstr>
      <vt:lpstr>Subpath Distance Estimation</vt:lpstr>
      <vt:lpstr>Subpath Direction Derivation</vt:lpstr>
      <vt:lpstr>Backward PIN Sequence Inference</vt:lpstr>
      <vt:lpstr>Point-wise Euclidean Distance Accumulation</vt:lpstr>
      <vt:lpstr>Point-wise Euclidean Distance Accumulation</vt:lpstr>
      <vt:lpstr>Point-wise Euclidean Distance Accumulation</vt:lpstr>
      <vt:lpstr>Tree-based Key Sequence Inference</vt:lpstr>
      <vt:lpstr>Experimental Methodology</vt:lpstr>
      <vt:lpstr>Performance of Different Wearable Devices</vt:lpstr>
      <vt:lpstr>Distance Estimation</vt:lpstr>
      <vt:lpstr>Conclusion</vt:lpstr>
      <vt:lpstr>Conclusions</vt:lpstr>
      <vt:lpstr>PowerPoint Presentation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quake0day</dc:creator>
  <dc:description>PresentationLoad.com</dc:description>
  <cp:lastModifiedBy>Microsoft Office User</cp:lastModifiedBy>
  <cp:revision>1010</cp:revision>
  <dcterms:created xsi:type="dcterms:W3CDTF">2011-12-10T02:50:46Z</dcterms:created>
  <dcterms:modified xsi:type="dcterms:W3CDTF">2018-04-10T20:24:19Z</dcterms:modified>
</cp:coreProperties>
</file>