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jpg"/>
  <Override PartName="/ppt/media/image13.jpg" ContentType="image/jpg"/>
  <Override PartName="/ppt/notesSlides/notesSlide2.xml" ContentType="application/vnd.openxmlformats-officedocument.presentationml.notesSlide+xml"/>
  <Override PartName="/ppt/media/image18.jpg" ContentType="image/jpg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30.jpg" ContentType="image/jpg"/>
  <Override PartName="/ppt/media/image33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51.jpg" ContentType="image/jpg"/>
  <Override PartName="/ppt/media/image52.jpg" ContentType="image/jpg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099" r:id="rId2"/>
  </p:sldMasterIdLst>
  <p:notesMasterIdLst>
    <p:notesMasterId r:id="rId62"/>
  </p:notesMasterIdLst>
  <p:handoutMasterIdLst>
    <p:handoutMasterId r:id="rId63"/>
  </p:handoutMasterIdLst>
  <p:sldIdLst>
    <p:sldId id="587" r:id="rId3"/>
    <p:sldId id="719" r:id="rId4"/>
    <p:sldId id="720" r:id="rId5"/>
    <p:sldId id="72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731" r:id="rId24"/>
    <p:sldId id="276" r:id="rId25"/>
    <p:sldId id="277" r:id="rId26"/>
    <p:sldId id="749" r:id="rId27"/>
    <p:sldId id="278" r:id="rId28"/>
    <p:sldId id="274" r:id="rId29"/>
    <p:sldId id="275" r:id="rId30"/>
    <p:sldId id="279" r:id="rId31"/>
    <p:sldId id="750" r:id="rId32"/>
    <p:sldId id="280" r:id="rId33"/>
    <p:sldId id="281" r:id="rId34"/>
    <p:sldId id="282" r:id="rId35"/>
    <p:sldId id="743" r:id="rId36"/>
    <p:sldId id="744" r:id="rId37"/>
    <p:sldId id="745" r:id="rId38"/>
    <p:sldId id="746" r:id="rId39"/>
    <p:sldId id="747" r:id="rId40"/>
    <p:sldId id="748" r:id="rId41"/>
    <p:sldId id="742" r:id="rId42"/>
    <p:sldId id="723" r:id="rId43"/>
    <p:sldId id="722" r:id="rId44"/>
    <p:sldId id="725" r:id="rId45"/>
    <p:sldId id="730" r:id="rId46"/>
    <p:sldId id="726" r:id="rId47"/>
    <p:sldId id="727" r:id="rId48"/>
    <p:sldId id="728" r:id="rId49"/>
    <p:sldId id="729" r:id="rId50"/>
    <p:sldId id="732" r:id="rId51"/>
    <p:sldId id="733" r:id="rId52"/>
    <p:sldId id="734" r:id="rId53"/>
    <p:sldId id="736" r:id="rId54"/>
    <p:sldId id="737" r:id="rId55"/>
    <p:sldId id="738" r:id="rId56"/>
    <p:sldId id="739" r:id="rId57"/>
    <p:sldId id="740" r:id="rId58"/>
    <p:sldId id="741" r:id="rId59"/>
    <p:sldId id="295" r:id="rId60"/>
    <p:sldId id="716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75" autoAdjust="0"/>
    <p:restoredTop sz="83261"/>
  </p:normalViewPr>
  <p:slideViewPr>
    <p:cSldViewPr snapToGrid="0" snapToObjects="1">
      <p:cViewPr varScale="1">
        <p:scale>
          <a:sx n="98" d="100"/>
          <a:sy n="98" d="100"/>
        </p:scale>
        <p:origin x="12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72759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1BB238-3B1B-EE4E-BFC2-DF2FE134C0D2}" type="slidenum">
              <a:rPr kumimoji="0" lang="de-DE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4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34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154334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48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85409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59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4030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633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48068" y="2529839"/>
            <a:ext cx="7047865" cy="792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562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40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877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3829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07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10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58746" y="489882"/>
            <a:ext cx="382650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D0D0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0882" y="2159001"/>
            <a:ext cx="52393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72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yzantine_fault_toleranc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therchain.org/account/0x304a554a310c7e546dfe434669c62820b7d83490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dr-y.no-ip.net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solidity.readthedocs.io/en/latest/security-considerations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495/583 Advanced Topics in Computer Security</a:t>
            </a:r>
          </a:p>
          <a:p>
            <a:pPr algn="ctr"/>
            <a:r>
              <a:rPr lang="en-US" altLang="zh-Hans" sz="2400" b="1" dirty="0">
                <a:solidFill>
                  <a:schemeClr val="bg1"/>
                </a:solidFill>
              </a:rPr>
              <a:t>Scam / Cybercriminals:</a:t>
            </a:r>
            <a:r>
              <a:rPr lang="zh-Han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Hans" sz="2400" b="1" dirty="0" err="1">
                <a:solidFill>
                  <a:schemeClr val="bg1"/>
                </a:solidFill>
              </a:rPr>
              <a:t>Blockchain</a:t>
            </a:r>
            <a:r>
              <a:rPr lang="zh-Hans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Hans" sz="2400" b="1" dirty="0">
                <a:solidFill>
                  <a:schemeClr val="bg1"/>
                </a:solidFill>
              </a:rPr>
              <a:t>Security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96167" y="-144463"/>
            <a:ext cx="14285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Hans" sz="7200" b="1" spc="-150" dirty="0">
                <a:ln w="11430"/>
                <a:solidFill>
                  <a:srgbClr val="247793">
                    <a:lumMod val="60000"/>
                    <a:lumOff val="40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/>
              </a:rPr>
              <a:t>9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F3654-4481-254C-8B14-2D954CADA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6" r="55184" b="-786"/>
          <a:stretch/>
        </p:blipFill>
        <p:spPr>
          <a:xfrm>
            <a:off x="5475807" y="3837132"/>
            <a:ext cx="3668193" cy="2076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D9D658-6E4B-C142-8DE4-ADB2FAA28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7133"/>
            <a:ext cx="2244437" cy="21082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B146F-7EBA-044F-8F97-196E9752F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33" y="3805763"/>
            <a:ext cx="3449308" cy="215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131" y="2417744"/>
            <a:ext cx="9144000" cy="91435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r>
              <a:rPr sz="3950" spc="35" dirty="0">
                <a:solidFill>
                  <a:srgbClr val="252525"/>
                </a:solidFill>
              </a:rPr>
              <a:t>Blockchain </a:t>
            </a:r>
            <a:r>
              <a:rPr sz="3950" spc="40" dirty="0">
                <a:solidFill>
                  <a:srgbClr val="252525"/>
                </a:solidFill>
              </a:rPr>
              <a:t>is</a:t>
            </a:r>
            <a:r>
              <a:rPr sz="3950" spc="-229" dirty="0">
                <a:solidFill>
                  <a:srgbClr val="252525"/>
                </a:solidFill>
              </a:rPr>
              <a:t> </a:t>
            </a:r>
            <a:r>
              <a:rPr sz="3950" spc="-275" dirty="0">
                <a:solidFill>
                  <a:srgbClr val="252525"/>
                </a:solidFill>
              </a:rPr>
              <a:t>BFT</a:t>
            </a:r>
            <a:r>
              <a:rPr lang="en-US" sz="3950" spc="-275" dirty="0">
                <a:solidFill>
                  <a:srgbClr val="252525"/>
                </a:solidFill>
              </a:rPr>
              <a:t> (</a:t>
            </a:r>
            <a:r>
              <a:rPr lang="en-US" dirty="0">
                <a:hlinkClick r:id="rId3" tooltip="Byzantine fault tolerance"/>
              </a:rPr>
              <a:t>Byzantine fault tolerance</a:t>
            </a:r>
            <a:r>
              <a:rPr lang="en-US" sz="3950" spc="-275" dirty="0">
                <a:solidFill>
                  <a:srgbClr val="252525"/>
                </a:solidFill>
              </a:rPr>
              <a:t>)</a:t>
            </a:r>
            <a:endParaRPr sz="3950" dirty="0"/>
          </a:p>
          <a:p>
            <a:pPr marL="12700">
              <a:spcBef>
                <a:spcPts val="114"/>
              </a:spcBef>
            </a:pPr>
            <a:r>
              <a:rPr sz="1800" spc="-85" dirty="0">
                <a:solidFill>
                  <a:srgbClr val="AEABAB"/>
                </a:solidFill>
              </a:rPr>
              <a:t>POW </a:t>
            </a:r>
            <a:r>
              <a:rPr sz="1800" spc="-70" dirty="0">
                <a:solidFill>
                  <a:srgbClr val="AEABAB"/>
                </a:solidFill>
              </a:rPr>
              <a:t>: </a:t>
            </a:r>
            <a:r>
              <a:rPr sz="1800" spc="15" dirty="0">
                <a:solidFill>
                  <a:srgbClr val="AEABAB"/>
                </a:solidFill>
              </a:rPr>
              <a:t>Byzantine </a:t>
            </a:r>
            <a:r>
              <a:rPr sz="1800" spc="10" dirty="0">
                <a:solidFill>
                  <a:srgbClr val="AEABAB"/>
                </a:solidFill>
              </a:rPr>
              <a:t>general </a:t>
            </a:r>
            <a:r>
              <a:rPr sz="1800" spc="50" dirty="0">
                <a:solidFill>
                  <a:srgbClr val="AEABAB"/>
                </a:solidFill>
              </a:rPr>
              <a:t>problem</a:t>
            </a:r>
            <a:r>
              <a:rPr sz="1800" spc="-245" dirty="0">
                <a:solidFill>
                  <a:srgbClr val="AEABAB"/>
                </a:solidFill>
              </a:rPr>
              <a:t> </a:t>
            </a:r>
            <a:r>
              <a:rPr sz="1800" spc="45" dirty="0">
                <a:solidFill>
                  <a:srgbClr val="AEABAB"/>
                </a:solidFill>
              </a:rPr>
              <a:t>resolution.</a:t>
            </a:r>
            <a:endParaRPr sz="1800" dirty="0"/>
          </a:p>
        </p:txBody>
      </p:sp>
      <p:sp>
        <p:nvSpPr>
          <p:cNvPr id="3" name="object 3"/>
          <p:cNvSpPr/>
          <p:nvPr/>
        </p:nvSpPr>
        <p:spPr>
          <a:xfrm>
            <a:off x="6477000" y="4638674"/>
            <a:ext cx="2667000" cy="1362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000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1755" y="2160270"/>
            <a:ext cx="6170930" cy="10045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spcBef>
                <a:spcPts val="130"/>
              </a:spcBef>
            </a:pPr>
            <a:r>
              <a:rPr spc="-145" dirty="0">
                <a:solidFill>
                  <a:srgbClr val="000000"/>
                </a:solidFill>
              </a:rPr>
              <a:t>Blockchain </a:t>
            </a:r>
            <a:r>
              <a:rPr spc="-155" dirty="0">
                <a:solidFill>
                  <a:srgbClr val="000000"/>
                </a:solidFill>
              </a:rPr>
              <a:t>is </a:t>
            </a:r>
            <a:r>
              <a:rPr spc="-229" dirty="0">
                <a:solidFill>
                  <a:srgbClr val="000000"/>
                </a:solidFill>
              </a:rPr>
              <a:t>Secure </a:t>
            </a:r>
            <a:r>
              <a:rPr spc="-105" dirty="0">
                <a:solidFill>
                  <a:srgbClr val="000000"/>
                </a:solidFill>
              </a:rPr>
              <a:t>by </a:t>
            </a:r>
            <a:r>
              <a:rPr spc="-155" dirty="0">
                <a:solidFill>
                  <a:srgbClr val="000000"/>
                </a:solidFill>
              </a:rPr>
              <a:t>design  </a:t>
            </a:r>
            <a:r>
              <a:rPr spc="-130" dirty="0">
                <a:solidFill>
                  <a:srgbClr val="000000"/>
                </a:solidFill>
              </a:rPr>
              <a:t>Cryptography </a:t>
            </a:r>
            <a:r>
              <a:rPr spc="-260" dirty="0">
                <a:solidFill>
                  <a:srgbClr val="000000"/>
                </a:solidFill>
              </a:rPr>
              <a:t>+ </a:t>
            </a:r>
            <a:r>
              <a:rPr spc="-90" dirty="0">
                <a:solidFill>
                  <a:srgbClr val="000000"/>
                </a:solidFill>
              </a:rPr>
              <a:t>Computational</a:t>
            </a:r>
            <a:r>
              <a:rPr spc="-540" dirty="0">
                <a:solidFill>
                  <a:srgbClr val="000000"/>
                </a:solidFill>
              </a:rPr>
              <a:t> </a:t>
            </a:r>
            <a:r>
              <a:rPr spc="-105" dirty="0">
                <a:solidFill>
                  <a:srgbClr val="000000"/>
                </a:solidFill>
              </a:rPr>
              <a:t>shield</a:t>
            </a:r>
          </a:p>
        </p:txBody>
      </p:sp>
      <p:sp>
        <p:nvSpPr>
          <p:cNvPr id="3" name="object 3"/>
          <p:cNvSpPr/>
          <p:nvPr/>
        </p:nvSpPr>
        <p:spPr>
          <a:xfrm>
            <a:off x="1381126" y="4248151"/>
            <a:ext cx="7134225" cy="371475"/>
          </a:xfrm>
          <a:custGeom>
            <a:avLst/>
            <a:gdLst/>
            <a:ahLst/>
            <a:cxnLst/>
            <a:rect l="l" t="t" r="r" b="b"/>
            <a:pathLst>
              <a:path w="7134225" h="371475">
                <a:moveTo>
                  <a:pt x="0" y="371475"/>
                </a:moveTo>
                <a:lnTo>
                  <a:pt x="7134225" y="371475"/>
                </a:lnTo>
                <a:lnTo>
                  <a:pt x="7134225" y="0"/>
                </a:lnTo>
                <a:lnTo>
                  <a:pt x="0" y="0"/>
                </a:lnTo>
                <a:lnTo>
                  <a:pt x="0" y="3714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6214" y="3354323"/>
            <a:ext cx="6892290" cy="10393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1950"/>
              </a:lnSpc>
              <a:spcBef>
                <a:spcPts val="105"/>
              </a:spcBef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SHA256(Pow, address), RIPEMD-160(address), ECDSA</a:t>
            </a:r>
            <a:r>
              <a:rPr lang="zh-Hans" altLang="en-US"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Variant of DSA that ECC(1992 by Vanstone)secp256k1, from SECG (the "Standards for Efficient Cryptography Group", founded by Certicom)</a:t>
            </a:r>
            <a:endParaRPr sz="18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68102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56" y="1028322"/>
            <a:ext cx="5197199" cy="3327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02695" y="4738050"/>
            <a:ext cx="3705624" cy="7487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80255" y="2282927"/>
            <a:ext cx="3463745" cy="16594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fontAlgn="auto">
              <a:lnSpc>
                <a:spcPts val="2130"/>
              </a:lnSpc>
              <a:spcBef>
                <a:spcPts val="100"/>
              </a:spcBef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Benefits Of ECC :</a:t>
            </a:r>
            <a:endParaRPr sz="18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298450" indent="-285750" fontAlgn="auto">
              <a:lnSpc>
                <a:spcPts val="213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Smaller key size provides</a:t>
            </a:r>
            <a:endParaRPr sz="18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298450" indent="-285750" fontAlgn="auto">
              <a:spcBef>
                <a:spcPts val="20"/>
              </a:spcBef>
              <a:spcAft>
                <a:spcPts val="0"/>
              </a:spcAft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Storage efficiencies</a:t>
            </a:r>
            <a:endParaRPr sz="18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298450" indent="-285750" fontAlgn="auto">
              <a:spcBef>
                <a:spcPts val="20"/>
              </a:spcBef>
              <a:spcAft>
                <a:spcPts val="0"/>
              </a:spcAft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Bandwidth savings</a:t>
            </a:r>
            <a:endParaRPr sz="18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298450" indent="-285750" fontAlgn="auto">
              <a:spcBef>
                <a:spcPts val="20"/>
              </a:spcBef>
              <a:spcAft>
                <a:spcPts val="0"/>
              </a:spcAft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Computational efficiencies</a:t>
            </a:r>
            <a:endParaRPr sz="18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298450" indent="-285750" fontAlgn="auto">
              <a:spcBef>
                <a:spcPts val="20"/>
              </a:spcBef>
              <a:spcAft>
                <a:spcPts val="0"/>
              </a:spcAft>
              <a:buFont typeface="Arial"/>
              <a:buChar char="•"/>
              <a:tabLst>
                <a:tab pos="298450" algn="l"/>
                <a:tab pos="299085" algn="l"/>
              </a:tabLst>
            </a:pP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Relatively newer field</a:t>
            </a:r>
            <a:endParaRPr sz="18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99785" y="1186879"/>
            <a:ext cx="13061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spc="-80" dirty="0">
                <a:solidFill>
                  <a:srgbClr val="000000"/>
                </a:solidFill>
              </a:rPr>
              <a:t>Security</a:t>
            </a:r>
            <a:r>
              <a:rPr sz="1800" spc="-170" dirty="0">
                <a:solidFill>
                  <a:srgbClr val="000000"/>
                </a:solidFill>
              </a:rPr>
              <a:t> </a:t>
            </a:r>
            <a:r>
              <a:rPr sz="1800" spc="-105" dirty="0">
                <a:solidFill>
                  <a:srgbClr val="000000"/>
                </a:solidFill>
              </a:rPr>
              <a:t>Level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705168" y="4702809"/>
            <a:ext cx="3700145" cy="8361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fontAlgn="auto">
              <a:lnSpc>
                <a:spcPts val="2100"/>
              </a:lnSpc>
              <a:spcBef>
                <a:spcPts val="220"/>
              </a:spcBef>
              <a:spcAft>
                <a:spcPts val="0"/>
              </a:spcAft>
            </a:pPr>
            <a:r>
              <a:rPr sz="180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“256-bit ECC public key should provide comparable  security to a 3072-bit RSA public key”</a:t>
            </a:r>
            <a:endParaRPr sz="1800" dirty="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1141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0560" y="1679003"/>
            <a:ext cx="7227887" cy="31659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38212" y="1395412"/>
            <a:ext cx="7505700" cy="3562350"/>
          </a:xfrm>
          <a:custGeom>
            <a:avLst/>
            <a:gdLst/>
            <a:ahLst/>
            <a:cxnLst/>
            <a:rect l="l" t="t" r="r" b="b"/>
            <a:pathLst>
              <a:path w="7505700" h="3562350">
                <a:moveTo>
                  <a:pt x="0" y="3562350"/>
                </a:moveTo>
                <a:lnTo>
                  <a:pt x="7505700" y="3562350"/>
                </a:lnTo>
                <a:lnTo>
                  <a:pt x="7505700" y="0"/>
                </a:lnTo>
                <a:lnTo>
                  <a:pt x="0" y="0"/>
                </a:lnTo>
                <a:lnTo>
                  <a:pt x="0" y="356235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05026" y="3371851"/>
            <a:ext cx="6677025" cy="2200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95501" y="3362326"/>
            <a:ext cx="6696075" cy="2219325"/>
          </a:xfrm>
          <a:custGeom>
            <a:avLst/>
            <a:gdLst/>
            <a:ahLst/>
            <a:cxnLst/>
            <a:rect l="l" t="t" r="r" b="b"/>
            <a:pathLst>
              <a:path w="6696075" h="2219325">
                <a:moveTo>
                  <a:pt x="0" y="2219325"/>
                </a:moveTo>
                <a:lnTo>
                  <a:pt x="6696075" y="2219325"/>
                </a:lnTo>
                <a:lnTo>
                  <a:pt x="6696075" y="0"/>
                </a:lnTo>
                <a:lnTo>
                  <a:pt x="0" y="0"/>
                </a:lnTo>
                <a:lnTo>
                  <a:pt x="0" y="2219325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93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0006" y="979068"/>
            <a:ext cx="6694303" cy="4421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0660" y="3867786"/>
            <a:ext cx="3013710" cy="1130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fontAlgn="auto">
              <a:lnSpc>
                <a:spcPct val="100899"/>
              </a:lnSpc>
              <a:spcBef>
                <a:spcPts val="85"/>
              </a:spcBef>
              <a:spcAft>
                <a:spcPts val="0"/>
              </a:spcAft>
            </a:pPr>
            <a:r>
              <a:rPr sz="1800" spc="-114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-1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probability </a:t>
            </a:r>
            <a:r>
              <a:rPr sz="1800" spc="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of </a:t>
            </a:r>
            <a:r>
              <a:rPr sz="1800" spc="-14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a </a:t>
            </a:r>
            <a:r>
              <a:rPr sz="1800" spc="-4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transaction  </a:t>
            </a:r>
            <a:r>
              <a:rPr sz="1800" spc="-5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being </a:t>
            </a:r>
            <a:r>
              <a:rPr sz="1800" spc="-8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reversed </a:t>
            </a:r>
            <a:r>
              <a:rPr sz="1800" spc="-114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decreases  </a:t>
            </a:r>
            <a:r>
              <a:rPr sz="1800" spc="-4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exponentially </a:t>
            </a:r>
            <a:r>
              <a:rPr sz="1800" spc="1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with </a:t>
            </a:r>
            <a:r>
              <a:rPr sz="1800" spc="-1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-4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number  </a:t>
            </a:r>
            <a:r>
              <a:rPr sz="1800" spc="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of</a:t>
            </a:r>
            <a:r>
              <a:rPr sz="1800" spc="-16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3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confirmations</a:t>
            </a:r>
            <a:r>
              <a:rPr sz="1800" spc="-24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7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it</a:t>
            </a:r>
            <a:r>
              <a:rPr sz="1800" spc="-14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14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has</a:t>
            </a:r>
            <a:r>
              <a:rPr sz="1800" spc="-16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6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received.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8135" y="1271269"/>
            <a:ext cx="202374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800" spc="-45" dirty="0">
                <a:solidFill>
                  <a:srgbClr val="000000"/>
                </a:solidFill>
              </a:rPr>
              <a:t>Computational</a:t>
            </a:r>
            <a:r>
              <a:rPr sz="1800" spc="-290" dirty="0">
                <a:solidFill>
                  <a:srgbClr val="000000"/>
                </a:solidFill>
              </a:rPr>
              <a:t> </a:t>
            </a:r>
            <a:r>
              <a:rPr sz="1800" spc="-55" dirty="0">
                <a:solidFill>
                  <a:srgbClr val="000000"/>
                </a:solidFill>
              </a:rPr>
              <a:t>shield</a:t>
            </a:r>
            <a:endParaRPr sz="1800"/>
          </a:p>
        </p:txBody>
      </p:sp>
      <p:sp>
        <p:nvSpPr>
          <p:cNvPr id="5" name="object 5"/>
          <p:cNvSpPr txBox="1"/>
          <p:nvPr/>
        </p:nvSpPr>
        <p:spPr>
          <a:xfrm>
            <a:off x="318135" y="1926087"/>
            <a:ext cx="3066415" cy="105854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fontAlgn="auto">
              <a:spcBef>
                <a:spcPts val="330"/>
              </a:spcBef>
              <a:spcAft>
                <a:spcPts val="0"/>
              </a:spcAft>
            </a:pPr>
            <a:r>
              <a:rPr sz="3200" b="1" spc="20" dirty="0">
                <a:solidFill>
                  <a:srgbClr val="252525"/>
                </a:solidFill>
                <a:latin typeface="Arial"/>
                <a:ea typeface="+mn-ea"/>
                <a:cs typeface="Arial"/>
              </a:rPr>
              <a:t>51%</a:t>
            </a:r>
            <a:r>
              <a:rPr sz="3200" b="1" spc="-175" dirty="0">
                <a:solidFill>
                  <a:srgbClr val="252525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b="1" spc="5" dirty="0">
                <a:solidFill>
                  <a:srgbClr val="252525"/>
                </a:solidFill>
                <a:latin typeface="Arial"/>
                <a:ea typeface="+mn-ea"/>
                <a:cs typeface="Arial"/>
              </a:rPr>
              <a:t>Attack</a:t>
            </a:r>
            <a:endParaRPr sz="3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marR="5080" fontAlgn="auto">
              <a:lnSpc>
                <a:spcPct val="99700"/>
              </a:lnSpc>
              <a:spcBef>
                <a:spcPts val="110"/>
              </a:spcBef>
              <a:spcAft>
                <a:spcPts val="0"/>
              </a:spcAft>
            </a:pPr>
            <a:r>
              <a:rPr sz="1100" spc="-5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for </a:t>
            </a:r>
            <a:r>
              <a:rPr sz="110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an </a:t>
            </a:r>
            <a:r>
              <a:rPr sz="1100" spc="-5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attacker </a:t>
            </a:r>
            <a:r>
              <a:rPr sz="110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to be </a:t>
            </a:r>
            <a:r>
              <a:rPr sz="1100" spc="-1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able </a:t>
            </a:r>
            <a:r>
              <a:rPr sz="110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to </a:t>
            </a:r>
            <a:r>
              <a:rPr sz="1100" spc="1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successfully</a:t>
            </a:r>
            <a:r>
              <a:rPr sz="1100" spc="-16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spc="-5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interfere  </a:t>
            </a:r>
            <a:r>
              <a:rPr sz="110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with </a:t>
            </a:r>
            <a:r>
              <a:rPr sz="1100" spc="-5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the </a:t>
            </a:r>
            <a:r>
              <a:rPr sz="110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Bitcoin network </a:t>
            </a:r>
            <a:r>
              <a:rPr sz="1100" spc="-5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and </a:t>
            </a:r>
            <a:r>
              <a:rPr sz="110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block </a:t>
            </a:r>
            <a:r>
              <a:rPr sz="1100" spc="-5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and </a:t>
            </a:r>
            <a:r>
              <a:rPr sz="1100" dirty="0">
                <a:solidFill>
                  <a:srgbClr val="2E2E2E"/>
                </a:solidFill>
                <a:latin typeface="Arial"/>
                <a:ea typeface="+mn-ea"/>
                <a:cs typeface="Arial"/>
              </a:rPr>
              <a:t>reverse  transactions</a:t>
            </a:r>
            <a:endParaRPr sz="11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4531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7726" y="1905000"/>
            <a:ext cx="6181725" cy="3981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06616" y="2859342"/>
            <a:ext cx="1678305" cy="1951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fontAlgn="auto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</a:pPr>
            <a:r>
              <a:rPr sz="1800" spc="-4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Bitcoin </a:t>
            </a:r>
            <a:r>
              <a:rPr sz="1800" spc="-14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uses </a:t>
            </a:r>
            <a:r>
              <a:rPr sz="1800" spc="-18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SHA-  </a:t>
            </a:r>
            <a:r>
              <a:rPr sz="1800" spc="-1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256 </a:t>
            </a:r>
            <a:r>
              <a:rPr sz="1800" spc="-3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encryption  </a:t>
            </a:r>
            <a:r>
              <a:rPr sz="1800" spc="-2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for </a:t>
            </a:r>
            <a:r>
              <a:rPr sz="1800" spc="-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both </a:t>
            </a:r>
            <a:r>
              <a:rPr sz="1800" spc="-1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its</a:t>
            </a:r>
            <a:r>
              <a:rPr sz="1800" spc="-38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6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Proof-  </a:t>
            </a:r>
            <a:r>
              <a:rPr sz="1800" spc="-6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of-Work </a:t>
            </a:r>
            <a:r>
              <a:rPr sz="1800" spc="-12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(PoW)  </a:t>
            </a:r>
            <a:r>
              <a:rPr sz="1800" spc="-1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system </a:t>
            </a:r>
            <a:r>
              <a:rPr sz="1800" spc="-6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and  </a:t>
            </a:r>
            <a:r>
              <a:rPr sz="1800" spc="-4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transaction  </a:t>
            </a:r>
            <a:r>
              <a:rPr sz="1800" spc="-2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verification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06616" y="1473899"/>
            <a:ext cx="14433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9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3 </a:t>
            </a:r>
            <a:r>
              <a:rPr sz="1800" spc="-145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ExaHash/S</a:t>
            </a:r>
            <a:r>
              <a:rPr sz="1800" spc="-25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9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!!!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1621" y="1103249"/>
            <a:ext cx="2019935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800" spc="-45" dirty="0">
                <a:solidFill>
                  <a:srgbClr val="000000"/>
                </a:solidFill>
              </a:rPr>
              <a:t>Computational</a:t>
            </a:r>
            <a:r>
              <a:rPr sz="1800" spc="-305" dirty="0">
                <a:solidFill>
                  <a:srgbClr val="000000"/>
                </a:solidFill>
              </a:rPr>
              <a:t> </a:t>
            </a:r>
            <a:r>
              <a:rPr sz="1800" spc="-55" dirty="0">
                <a:solidFill>
                  <a:srgbClr val="000000"/>
                </a:solidFill>
              </a:rPr>
              <a:t>shield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2899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5205" y="2326894"/>
            <a:ext cx="5237480" cy="149923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84150" marR="5080" indent="-172085" fontAlgn="auto">
              <a:lnSpc>
                <a:spcPct val="100899"/>
              </a:lnSpc>
              <a:spcBef>
                <a:spcPts val="80"/>
              </a:spcBef>
              <a:spcAft>
                <a:spcPts val="0"/>
              </a:spcAft>
            </a:pPr>
            <a:r>
              <a:rPr sz="2400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</a:t>
            </a:r>
            <a:r>
              <a:rPr sz="2400" spc="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computing </a:t>
            </a:r>
            <a:r>
              <a:rPr sz="2400" spc="7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power </a:t>
            </a:r>
            <a:r>
              <a:rPr sz="2400" spc="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</a:t>
            </a:r>
            <a:r>
              <a:rPr sz="2400" spc="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</a:t>
            </a:r>
            <a:r>
              <a:rPr sz="2400" spc="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Bitcoin  </a:t>
            </a:r>
            <a:r>
              <a:rPr sz="2400" spc="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network </a:t>
            </a:r>
            <a:r>
              <a:rPr sz="2400" spc="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is </a:t>
            </a:r>
            <a:r>
              <a:rPr sz="2400" b="1" spc="20" dirty="0">
                <a:solidFill>
                  <a:srgbClr val="EB7C03"/>
                </a:solidFill>
                <a:latin typeface="Trebuchet MS"/>
                <a:ea typeface="+mn-ea"/>
                <a:cs typeface="Trebuchet MS"/>
              </a:rPr>
              <a:t>7468 </a:t>
            </a:r>
            <a:r>
              <a:rPr sz="2400" b="1" spc="10" dirty="0">
                <a:solidFill>
                  <a:srgbClr val="EB7C03"/>
                </a:solidFill>
                <a:latin typeface="Trebuchet MS"/>
                <a:ea typeface="+mn-ea"/>
                <a:cs typeface="Trebuchet MS"/>
              </a:rPr>
              <a:t>times </a:t>
            </a:r>
            <a:r>
              <a:rPr sz="2400" spc="7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higher </a:t>
            </a:r>
            <a:r>
              <a:rPr sz="2400" spc="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than  </a:t>
            </a:r>
            <a:r>
              <a:rPr sz="2400" spc="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</a:t>
            </a:r>
            <a:r>
              <a:rPr sz="2400" spc="-1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one</a:t>
            </a:r>
            <a:r>
              <a:rPr sz="2400"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</a:t>
            </a:r>
            <a:r>
              <a:rPr sz="2400" spc="-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</a:t>
            </a:r>
            <a:r>
              <a:rPr sz="2400" spc="-1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cumulative</a:t>
            </a:r>
            <a:r>
              <a:rPr sz="2400" spc="7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500</a:t>
            </a:r>
            <a:r>
              <a:rPr sz="2400" spc="-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world  </a:t>
            </a:r>
            <a:r>
              <a:rPr sz="2400" spc="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supercomputers.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00850" y="5219701"/>
            <a:ext cx="723900" cy="161925"/>
          </a:xfrm>
          <a:custGeom>
            <a:avLst/>
            <a:gdLst/>
            <a:ahLst/>
            <a:cxnLst/>
            <a:rect l="l" t="t" r="r" b="b"/>
            <a:pathLst>
              <a:path w="723900" h="161925">
                <a:moveTo>
                  <a:pt x="0" y="161925"/>
                </a:moveTo>
                <a:lnTo>
                  <a:pt x="723900" y="161925"/>
                </a:lnTo>
                <a:lnTo>
                  <a:pt x="723900" y="0"/>
                </a:lnTo>
                <a:lnTo>
                  <a:pt x="0" y="0"/>
                </a:lnTo>
                <a:lnTo>
                  <a:pt x="0" y="161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67625" y="857251"/>
            <a:ext cx="723900" cy="4524375"/>
          </a:xfrm>
          <a:custGeom>
            <a:avLst/>
            <a:gdLst/>
            <a:ahLst/>
            <a:cxnLst/>
            <a:rect l="l" t="t" r="r" b="b"/>
            <a:pathLst>
              <a:path w="723900" h="4524375">
                <a:moveTo>
                  <a:pt x="0" y="4524375"/>
                </a:moveTo>
                <a:lnTo>
                  <a:pt x="723900" y="4524375"/>
                </a:lnTo>
                <a:lnTo>
                  <a:pt x="723900" y="0"/>
                </a:lnTo>
                <a:lnTo>
                  <a:pt x="0" y="0"/>
                </a:lnTo>
                <a:lnTo>
                  <a:pt x="0" y="4524375"/>
                </a:lnTo>
                <a:close/>
              </a:path>
            </a:pathLst>
          </a:custGeom>
          <a:solidFill>
            <a:srgbClr val="EB7C03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4825" y="5410200"/>
            <a:ext cx="8147050" cy="0"/>
          </a:xfrm>
          <a:custGeom>
            <a:avLst/>
            <a:gdLst/>
            <a:ahLst/>
            <a:cxnLst/>
            <a:rect l="l" t="t" r="r" b="b"/>
            <a:pathLst>
              <a:path w="8147050">
                <a:moveTo>
                  <a:pt x="814705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47917" y="4576445"/>
            <a:ext cx="128587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3600" spc="-3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X</a:t>
            </a:r>
            <a:r>
              <a:rPr sz="3600" spc="-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7</a:t>
            </a:r>
            <a:r>
              <a:rPr sz="3600" spc="13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50</a:t>
            </a:r>
            <a:r>
              <a:rPr sz="3600" spc="16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0</a:t>
            </a:r>
            <a:endParaRPr sz="36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5276" y="1111949"/>
            <a:ext cx="20199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Computational</a:t>
            </a:r>
            <a:r>
              <a:rPr sz="1800" spc="-2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shield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348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72290" y="2489698"/>
            <a:ext cx="240665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2730"/>
              </a:lnSpc>
              <a:spcBef>
                <a:spcPts val="0"/>
              </a:spcBef>
              <a:spcAft>
                <a:spcPts val="0"/>
              </a:spcAft>
            </a:pPr>
            <a:r>
              <a:rPr sz="2400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</a:t>
            </a:r>
            <a:r>
              <a:rPr sz="2400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80290" y="2925445"/>
            <a:ext cx="127000" cy="12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36165" y="3288029"/>
            <a:ext cx="127000" cy="120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8003" y="2457451"/>
            <a:ext cx="7155815" cy="2334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fontAlgn="auto">
              <a:lnSpc>
                <a:spcPct val="100499"/>
              </a:lnSpc>
              <a:spcBef>
                <a:spcPts val="90"/>
              </a:spcBef>
              <a:spcAft>
                <a:spcPts val="0"/>
              </a:spcAft>
              <a:tabLst>
                <a:tab pos="2061210" algn="l"/>
                <a:tab pos="5617210" algn="l"/>
              </a:tabLst>
            </a:pPr>
            <a:r>
              <a:rPr sz="2400" spc="-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An</a:t>
            </a:r>
            <a:r>
              <a:rPr sz="2400"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Antminer</a:t>
            </a:r>
            <a:r>
              <a:rPr sz="2400" spc="-1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1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S9</a:t>
            </a:r>
            <a:r>
              <a:rPr sz="2400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runs</a:t>
            </a:r>
            <a:r>
              <a:rPr sz="2400" spc="-1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</a:t>
            </a:r>
            <a:r>
              <a:rPr sz="2400" spc="-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0.1</a:t>
            </a:r>
            <a:r>
              <a:rPr sz="2400" spc="-1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Joule</a:t>
            </a:r>
            <a:r>
              <a:rPr sz="24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</a:t>
            </a:r>
            <a:r>
              <a:rPr sz="2400" spc="-1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1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GH</a:t>
            </a:r>
            <a:r>
              <a:rPr sz="2400" spc="-1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(109</a:t>
            </a:r>
            <a:r>
              <a:rPr sz="2400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hashe  </a:t>
            </a:r>
            <a:r>
              <a:rPr sz="2400" spc="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1026</a:t>
            </a:r>
            <a:r>
              <a:rPr sz="2400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hashes	</a:t>
            </a:r>
            <a:r>
              <a:rPr sz="2400" spc="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0.1 </a:t>
            </a:r>
            <a:r>
              <a:rPr sz="2400" spc="-2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J </a:t>
            </a:r>
            <a:r>
              <a:rPr sz="2400" spc="3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/ </a:t>
            </a:r>
            <a:r>
              <a:rPr sz="2400" spc="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109 </a:t>
            </a:r>
            <a:r>
              <a:rPr sz="24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hashes </a:t>
            </a:r>
            <a:r>
              <a:rPr sz="2400" spc="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 </a:t>
            </a:r>
            <a:r>
              <a:rPr sz="2400" spc="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1015 </a:t>
            </a:r>
            <a:r>
              <a:rPr sz="2400" spc="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joules  </a:t>
            </a:r>
            <a:r>
              <a:rPr sz="2400" spc="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1015 </a:t>
            </a:r>
            <a:r>
              <a:rPr sz="2400" spc="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joules </a:t>
            </a:r>
            <a:r>
              <a:rPr sz="2400" spc="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 </a:t>
            </a:r>
            <a:r>
              <a:rPr sz="2400" spc="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2,777,777,778</a:t>
            </a:r>
            <a:r>
              <a:rPr sz="2400" spc="-3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kw</a:t>
            </a:r>
            <a:r>
              <a:rPr sz="24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hours	</a:t>
            </a:r>
            <a:r>
              <a:rPr sz="2400" spc="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$0.10  </a:t>
            </a:r>
            <a:r>
              <a:rPr sz="2400" spc="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kw/hour </a:t>
            </a:r>
            <a:r>
              <a:rPr sz="2400" spc="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= </a:t>
            </a:r>
            <a:r>
              <a:rPr sz="2400" spc="5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$277,777,778 </a:t>
            </a:r>
            <a:r>
              <a:rPr sz="2400" spc="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worth </a:t>
            </a:r>
            <a:r>
              <a:rPr sz="2400" spc="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 </a:t>
            </a:r>
            <a:r>
              <a:rPr sz="2400" spc="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electricity </a:t>
            </a:r>
            <a:r>
              <a:rPr sz="2400" spc="1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to  </a:t>
            </a:r>
            <a:r>
              <a:rPr sz="2400" spc="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rewrite </a:t>
            </a:r>
            <a:r>
              <a:rPr sz="2400" spc="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 entire</a:t>
            </a:r>
            <a:r>
              <a:rPr sz="2400" spc="-48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blockchain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844"/>
              </a:spcBef>
              <a:spcAft>
                <a:spcPts val="0"/>
              </a:spcAft>
            </a:pPr>
            <a:r>
              <a:rPr sz="2400" spc="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$3,028</a:t>
            </a:r>
            <a:r>
              <a:rPr sz="2400" spc="-8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worth</a:t>
            </a:r>
            <a:r>
              <a:rPr sz="2400" spc="-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114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of</a:t>
            </a:r>
            <a:r>
              <a:rPr sz="24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electricity</a:t>
            </a:r>
            <a:r>
              <a:rPr sz="2400" spc="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per</a:t>
            </a:r>
            <a:r>
              <a:rPr sz="2400" spc="-1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spc="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block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67625" y="857251"/>
            <a:ext cx="723900" cy="4524375"/>
          </a:xfrm>
          <a:custGeom>
            <a:avLst/>
            <a:gdLst/>
            <a:ahLst/>
            <a:cxnLst/>
            <a:rect l="l" t="t" r="r" b="b"/>
            <a:pathLst>
              <a:path w="723900" h="4524375">
                <a:moveTo>
                  <a:pt x="0" y="4524375"/>
                </a:moveTo>
                <a:lnTo>
                  <a:pt x="723900" y="4524375"/>
                </a:lnTo>
                <a:lnTo>
                  <a:pt x="723900" y="0"/>
                </a:lnTo>
                <a:lnTo>
                  <a:pt x="0" y="0"/>
                </a:lnTo>
                <a:lnTo>
                  <a:pt x="0" y="4524375"/>
                </a:lnTo>
                <a:close/>
              </a:path>
            </a:pathLst>
          </a:custGeom>
          <a:solidFill>
            <a:srgbClr val="EB7C03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4825" y="5410200"/>
            <a:ext cx="8147050" cy="0"/>
          </a:xfrm>
          <a:custGeom>
            <a:avLst/>
            <a:gdLst/>
            <a:ahLst/>
            <a:cxnLst/>
            <a:rect l="l" t="t" r="r" b="b"/>
            <a:pathLst>
              <a:path w="8147050">
                <a:moveTo>
                  <a:pt x="814705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  <a:prstDash val="dot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8002" y="1178624"/>
            <a:ext cx="202501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Computational</a:t>
            </a:r>
            <a:r>
              <a:rPr sz="1800" spc="-2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shield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47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307" y="1969707"/>
            <a:ext cx="2006600" cy="10052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fontAlgn="auto">
              <a:spcBef>
                <a:spcPts val="130"/>
              </a:spcBef>
              <a:spcAft>
                <a:spcPts val="0"/>
              </a:spcAft>
            </a:pPr>
            <a:r>
              <a:rPr sz="3200" b="1" spc="-170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Sybil</a:t>
            </a:r>
            <a:r>
              <a:rPr sz="3200" b="1" spc="-320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3200" b="1" spc="-180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Attack  </a:t>
            </a:r>
            <a:r>
              <a:rPr sz="3200" b="1" spc="-200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(</a:t>
            </a:r>
            <a:r>
              <a:rPr sz="3200" b="1" spc="-245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r</a:t>
            </a:r>
            <a:r>
              <a:rPr sz="3200" b="1" spc="-195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e</a:t>
            </a:r>
            <a:r>
              <a:rPr sz="3200" b="1" spc="-100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s</a:t>
            </a:r>
            <a:r>
              <a:rPr sz="3200" b="1" spc="-135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i</a:t>
            </a:r>
            <a:r>
              <a:rPr sz="3200" b="1" spc="-100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s</a:t>
            </a:r>
            <a:r>
              <a:rPr sz="3200" b="1" spc="-114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t</a:t>
            </a:r>
            <a:r>
              <a:rPr sz="3200" b="1" spc="-165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a</a:t>
            </a:r>
            <a:r>
              <a:rPr sz="3200" b="1" spc="-220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nc</a:t>
            </a:r>
            <a:r>
              <a:rPr sz="3200" b="1" spc="-204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e</a:t>
            </a:r>
            <a:r>
              <a:rPr sz="3200" b="1" spc="-170" dirty="0">
                <a:solidFill>
                  <a:srgbClr val="353536"/>
                </a:solidFill>
                <a:latin typeface="Trebuchet MS"/>
                <a:ea typeface="+mn-ea"/>
                <a:cs typeface="Trebuchet MS"/>
              </a:rPr>
              <a:t>)</a:t>
            </a:r>
            <a:endParaRPr sz="3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69908" y="2294609"/>
            <a:ext cx="5099883" cy="2280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1307" y="3322892"/>
            <a:ext cx="3163570" cy="16744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fontAlgn="auto">
              <a:lnSpc>
                <a:spcPct val="100200"/>
              </a:lnSpc>
              <a:spcBef>
                <a:spcPts val="95"/>
              </a:spcBef>
              <a:spcAft>
                <a:spcPts val="0"/>
              </a:spcAft>
            </a:pPr>
            <a:r>
              <a:rPr sz="1800" spc="-13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Because </a:t>
            </a:r>
            <a:r>
              <a:rPr sz="1800" spc="-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the bitcoin </a:t>
            </a:r>
            <a:r>
              <a:rPr sz="1800" spc="-2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protocol  </a:t>
            </a:r>
            <a:r>
              <a:rPr sz="1800" spc="-8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considers</a:t>
            </a:r>
            <a:r>
              <a:rPr sz="1800" spc="-16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spc="-13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true</a:t>
            </a:r>
            <a:r>
              <a:rPr sz="1800" spc="-12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6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chain</a:t>
            </a:r>
            <a:r>
              <a:rPr sz="1800" spc="-18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2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to</a:t>
            </a:r>
            <a:r>
              <a:rPr sz="1800" spc="-1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7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be</a:t>
            </a:r>
            <a:r>
              <a:rPr sz="1800" spc="-12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the  </a:t>
            </a:r>
            <a:r>
              <a:rPr sz="1800" spc="-5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one </a:t>
            </a:r>
            <a:r>
              <a:rPr sz="1800" spc="1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with </a:t>
            </a:r>
            <a:r>
              <a:rPr sz="1800" spc="-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-6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most </a:t>
            </a:r>
            <a:r>
              <a:rPr sz="1800" spc="-4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cumulative  </a:t>
            </a:r>
            <a:r>
              <a:rPr sz="1800" spc="-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proof </a:t>
            </a:r>
            <a:r>
              <a:rPr sz="1800" spc="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of </a:t>
            </a:r>
            <a:r>
              <a:rPr sz="1800" spc="-3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work </a:t>
            </a:r>
            <a:r>
              <a:rPr sz="1800" spc="-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(not </a:t>
            </a:r>
            <a:r>
              <a:rPr sz="1800" spc="-1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-6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longest  chain </a:t>
            </a:r>
            <a:r>
              <a:rPr sz="1800" spc="-15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as </a:t>
            </a:r>
            <a:r>
              <a:rPr sz="1800" spc="-7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is </a:t>
            </a:r>
            <a:r>
              <a:rPr sz="1800" spc="-1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often </a:t>
            </a:r>
            <a:r>
              <a:rPr sz="1800" spc="-3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incorrectly  </a:t>
            </a:r>
            <a:r>
              <a:rPr sz="1800" spc="-4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stated,)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8002" y="1178624"/>
            <a:ext cx="8340090" cy="810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lnSpc>
                <a:spcPts val="2000"/>
              </a:lnSpc>
              <a:spcBef>
                <a:spcPts val="100"/>
              </a:spcBef>
              <a:spcAft>
                <a:spcPts val="0"/>
              </a:spcAft>
            </a:pPr>
            <a:r>
              <a:rPr sz="1800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Computational</a:t>
            </a:r>
            <a:r>
              <a:rPr sz="1800" spc="-2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shield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955925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it’s</a:t>
            </a:r>
            <a:r>
              <a:rPr sz="1800" spc="-16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1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not</a:t>
            </a:r>
            <a:r>
              <a:rPr sz="1800" spc="-12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7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possible</a:t>
            </a:r>
            <a:r>
              <a:rPr sz="1800" spc="-19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2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for</a:t>
            </a:r>
            <a:r>
              <a:rPr sz="1800" spc="-7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9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someone</a:t>
            </a:r>
            <a:r>
              <a:rPr sz="1800" spc="-12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2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to</a:t>
            </a:r>
            <a:r>
              <a:rPr sz="1800" spc="-10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launch</a:t>
            </a:r>
            <a:r>
              <a:rPr sz="1800" spc="-17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8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an</a:t>
            </a:r>
            <a:r>
              <a:rPr sz="1800" spc="-17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4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attack</a:t>
            </a:r>
            <a:r>
              <a:rPr sz="1800" spc="-19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7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against</a:t>
            </a:r>
            <a:r>
              <a:rPr sz="1800" spc="-20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4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a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955925" fontAlgn="auto">
              <a:spcBef>
                <a:spcPts val="20"/>
              </a:spcBef>
              <a:spcAft>
                <a:spcPts val="0"/>
              </a:spcAft>
            </a:pPr>
            <a:r>
              <a:rPr sz="1800" spc="-5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node</a:t>
            </a:r>
            <a:r>
              <a:rPr sz="1800" spc="-204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6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by</a:t>
            </a:r>
            <a:r>
              <a:rPr sz="1800" spc="-12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creating</a:t>
            </a:r>
            <a:r>
              <a:rPr sz="1800" spc="-15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75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many</a:t>
            </a:r>
            <a:r>
              <a:rPr sz="1800" spc="-20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6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dishonest</a:t>
            </a:r>
            <a:r>
              <a:rPr sz="1800" spc="-204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90" dirty="0">
                <a:solidFill>
                  <a:srgbClr val="353536"/>
                </a:solidFill>
                <a:latin typeface="Arial"/>
                <a:ea typeface="+mn-ea"/>
                <a:cs typeface="Arial"/>
              </a:rPr>
              <a:t>peers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980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33701" y="857251"/>
            <a:ext cx="6124575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308" y="1969707"/>
            <a:ext cx="1782445" cy="10052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spcBef>
                <a:spcPts val="130"/>
              </a:spcBef>
            </a:pPr>
            <a:r>
              <a:rPr b="1" spc="-160" dirty="0">
                <a:solidFill>
                  <a:srgbClr val="353536"/>
                </a:solidFill>
                <a:latin typeface="Trebuchet MS"/>
                <a:cs typeface="Trebuchet MS"/>
              </a:rPr>
              <a:t>Bitcoin  </a:t>
            </a:r>
            <a:r>
              <a:rPr b="1" spc="-165" dirty="0">
                <a:solidFill>
                  <a:srgbClr val="353536"/>
                </a:solidFill>
                <a:latin typeface="Trebuchet MS"/>
                <a:cs typeface="Trebuchet MS"/>
              </a:rPr>
              <a:t>Code</a:t>
            </a:r>
            <a:r>
              <a:rPr b="1" spc="-345" dirty="0">
                <a:solidFill>
                  <a:srgbClr val="353536"/>
                </a:solidFill>
                <a:latin typeface="Trebuchet MS"/>
                <a:cs typeface="Trebuchet MS"/>
              </a:rPr>
              <a:t> </a:t>
            </a:r>
            <a:r>
              <a:rPr b="1" spc="-120" dirty="0">
                <a:solidFill>
                  <a:srgbClr val="353536"/>
                </a:solidFill>
                <a:latin typeface="Trebuchet MS"/>
                <a:cs typeface="Trebuchet MS"/>
              </a:rPr>
              <a:t>Bugs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1308" y="3445763"/>
            <a:ext cx="2359025" cy="194246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fontAlgn="auto">
              <a:lnSpc>
                <a:spcPct val="99700"/>
              </a:lnSpc>
              <a:spcBef>
                <a:spcPts val="110"/>
              </a:spcBef>
              <a:spcAft>
                <a:spcPts val="0"/>
              </a:spcAft>
            </a:pPr>
            <a:r>
              <a:rPr sz="1800" spc="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most </a:t>
            </a:r>
            <a:r>
              <a:rPr sz="1800" spc="-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real </a:t>
            </a:r>
            <a:r>
              <a:rPr sz="1800" spc="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Blockchain  </a:t>
            </a:r>
            <a:r>
              <a:rPr sz="1800" spc="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vulnerabilities </a:t>
            </a:r>
            <a:r>
              <a:rPr sz="1800" spc="7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do </a:t>
            </a:r>
            <a:r>
              <a:rPr sz="1800" spc="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not  </a:t>
            </a:r>
            <a:r>
              <a:rPr sz="1800" spc="4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stem</a:t>
            </a:r>
            <a:r>
              <a:rPr sz="1800" spc="-17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800" spc="3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from</a:t>
            </a:r>
            <a:r>
              <a:rPr sz="1800" spc="-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</a:t>
            </a:r>
            <a:r>
              <a:rPr sz="1800" spc="-15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800" spc="4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weakness  </a:t>
            </a:r>
            <a:r>
              <a:rPr sz="1800" spc="-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in </a:t>
            </a:r>
            <a:r>
              <a:rPr sz="1800" spc="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the </a:t>
            </a:r>
            <a:r>
              <a:rPr sz="1800" spc="2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underlying  </a:t>
            </a:r>
            <a:r>
              <a:rPr sz="1800" spc="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hardness </a:t>
            </a:r>
            <a:r>
              <a:rPr sz="1800" spc="3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assumption,  </a:t>
            </a:r>
            <a:r>
              <a:rPr sz="1800" spc="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but </a:t>
            </a:r>
            <a:r>
              <a:rPr sz="1800" spc="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rather </a:t>
            </a:r>
            <a:r>
              <a:rPr sz="1800" spc="3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from  </a:t>
            </a:r>
            <a:r>
              <a:rPr sz="1800" spc="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implementation</a:t>
            </a:r>
            <a:r>
              <a:rPr sz="1800" spc="-24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800" spc="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issues</a:t>
            </a:r>
            <a:endParaRPr sz="18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0099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E337-CC50-934E-AB7D-BA6D966F9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sz="2800" dirty="0"/>
              <a:t>Cybercriminals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E70AE7-676B-6C4D-8B37-837E4A61A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2" y="1341881"/>
            <a:ext cx="8331200" cy="1828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096D79-7DF3-FF4B-B4EA-8706D4EF1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87" y="3301175"/>
            <a:ext cx="7810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6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4826" y="2152650"/>
            <a:ext cx="4314825" cy="331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8002" y="1178624"/>
            <a:ext cx="202501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Computational</a:t>
            </a:r>
            <a:r>
              <a:rPr sz="1800" spc="-2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shield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1307" y="1969707"/>
            <a:ext cx="240411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b="1" spc="-150" dirty="0">
                <a:solidFill>
                  <a:srgbClr val="353536"/>
                </a:solidFill>
                <a:latin typeface="Trebuchet MS"/>
                <a:cs typeface="Trebuchet MS"/>
              </a:rPr>
              <a:t>Human</a:t>
            </a:r>
            <a:r>
              <a:rPr b="1" spc="-360" dirty="0">
                <a:solidFill>
                  <a:srgbClr val="353536"/>
                </a:solidFill>
                <a:latin typeface="Trebuchet MS"/>
                <a:cs typeface="Trebuchet MS"/>
              </a:rPr>
              <a:t> </a:t>
            </a:r>
            <a:r>
              <a:rPr b="1" spc="-220" dirty="0">
                <a:solidFill>
                  <a:srgbClr val="353536"/>
                </a:solidFill>
                <a:latin typeface="Trebuchet MS"/>
                <a:cs typeface="Trebuchet MS"/>
              </a:rPr>
              <a:t>Factor</a:t>
            </a:r>
          </a:p>
        </p:txBody>
      </p:sp>
      <p:sp>
        <p:nvSpPr>
          <p:cNvPr id="5" name="object 5"/>
          <p:cNvSpPr/>
          <p:nvPr/>
        </p:nvSpPr>
        <p:spPr>
          <a:xfrm>
            <a:off x="5672201" y="3776727"/>
            <a:ext cx="2457450" cy="276225"/>
          </a:xfrm>
          <a:custGeom>
            <a:avLst/>
            <a:gdLst/>
            <a:ahLst/>
            <a:cxnLst/>
            <a:rect l="l" t="t" r="r" b="b"/>
            <a:pathLst>
              <a:path w="2457450" h="276225">
                <a:moveTo>
                  <a:pt x="0" y="276225"/>
                </a:moveTo>
                <a:lnTo>
                  <a:pt x="2457450" y="276225"/>
                </a:lnTo>
                <a:lnTo>
                  <a:pt x="2457450" y="0"/>
                </a:lnTo>
                <a:lnTo>
                  <a:pt x="0" y="0"/>
                </a:lnTo>
                <a:lnTo>
                  <a:pt x="0" y="276225"/>
                </a:lnTo>
                <a:close/>
              </a:path>
            </a:pathLst>
          </a:custGeom>
          <a:ln w="953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776" y="3787330"/>
            <a:ext cx="4294505" cy="1285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025" marR="5080" indent="-314960" fontAlgn="auto">
              <a:lnSpc>
                <a:spcPct val="114799"/>
              </a:lnSpc>
              <a:spcBef>
                <a:spcPts val="100"/>
              </a:spcBef>
              <a:spcAft>
                <a:spcPts val="0"/>
              </a:spcAft>
            </a:pPr>
            <a:r>
              <a:rPr sz="1800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Zerocoin</a:t>
            </a:r>
            <a:r>
              <a:rPr sz="1800" spc="-1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bug</a:t>
            </a:r>
            <a:r>
              <a:rPr sz="1800" spc="-1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in</a:t>
            </a:r>
            <a:r>
              <a:rPr sz="1800" spc="-10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spc="-1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code</a:t>
            </a:r>
            <a:r>
              <a:rPr sz="1800" spc="-1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allowed</a:t>
            </a:r>
            <a:r>
              <a:rPr sz="1800" spc="-24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spc="-1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attacker  </a:t>
            </a:r>
            <a:r>
              <a:rPr sz="1800" spc="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to </a:t>
            </a:r>
            <a:r>
              <a:rPr sz="1800" spc="-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reuse </a:t>
            </a:r>
            <a:r>
              <a:rPr sz="1800" spc="-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his existing </a:t>
            </a:r>
            <a:r>
              <a:rPr sz="1800" spc="-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valid </a:t>
            </a:r>
            <a:r>
              <a:rPr sz="1800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proofs </a:t>
            </a:r>
            <a:r>
              <a:rPr sz="1800" spc="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to  </a:t>
            </a:r>
            <a:r>
              <a:rPr sz="1800" spc="-7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generate </a:t>
            </a:r>
            <a:r>
              <a:rPr sz="1800" spc="-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additional </a:t>
            </a:r>
            <a:r>
              <a:rPr sz="1800" spc="-8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Zerocoin </a:t>
            </a:r>
            <a:r>
              <a:rPr sz="1800" spc="-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spend  </a:t>
            </a:r>
            <a:r>
              <a:rPr sz="18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transactions </a:t>
            </a:r>
            <a:r>
              <a:rPr sz="1800" spc="-9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</a:t>
            </a:r>
            <a:r>
              <a:rPr sz="1800" spc="-90" dirty="0">
                <a:solidFill>
                  <a:srgbClr val="7C7C7C"/>
                </a:solidFill>
                <a:latin typeface="Arial"/>
                <a:ea typeface="+mn-ea"/>
                <a:cs typeface="Arial"/>
              </a:rPr>
              <a:t>370,000 </a:t>
            </a:r>
            <a:r>
              <a:rPr sz="1800" spc="-105" dirty="0">
                <a:solidFill>
                  <a:srgbClr val="7C7C7C"/>
                </a:solidFill>
                <a:latin typeface="Arial"/>
                <a:ea typeface="+mn-ea"/>
                <a:cs typeface="Arial"/>
              </a:rPr>
              <a:t>Zcoins </a:t>
            </a:r>
            <a:r>
              <a:rPr sz="1800" spc="-155" dirty="0">
                <a:solidFill>
                  <a:srgbClr val="7C7C7C"/>
                </a:solidFill>
                <a:latin typeface="Arial"/>
                <a:ea typeface="+mn-ea"/>
                <a:cs typeface="Arial"/>
              </a:rPr>
              <a:t>=&gt; </a:t>
            </a:r>
            <a:r>
              <a:rPr sz="1800" spc="-100" dirty="0">
                <a:solidFill>
                  <a:srgbClr val="7C7C7C"/>
                </a:solidFill>
                <a:latin typeface="Arial"/>
                <a:ea typeface="+mn-ea"/>
                <a:cs typeface="Arial"/>
              </a:rPr>
              <a:t>410</a:t>
            </a:r>
            <a:r>
              <a:rPr sz="1800" spc="-190" dirty="0">
                <a:solidFill>
                  <a:srgbClr val="7C7C7C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95" dirty="0">
                <a:solidFill>
                  <a:srgbClr val="7C7C7C"/>
                </a:solidFill>
                <a:latin typeface="Arial"/>
                <a:ea typeface="+mn-ea"/>
                <a:cs typeface="Arial"/>
              </a:rPr>
              <a:t>BTC)</a:t>
            </a:r>
            <a:r>
              <a:rPr sz="1800" spc="-19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.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853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48069" y="3387090"/>
            <a:ext cx="7047865" cy="80983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7305">
              <a:spcBef>
                <a:spcPts val="135"/>
              </a:spcBef>
            </a:pPr>
            <a:r>
              <a:rPr dirty="0"/>
              <a:t>Smart </a:t>
            </a:r>
            <a:r>
              <a:rPr spc="5" dirty="0"/>
              <a:t>Contract</a:t>
            </a:r>
            <a:r>
              <a:rPr spc="295" dirty="0"/>
              <a:t> </a:t>
            </a:r>
            <a:r>
              <a:rPr spc="5" dirty="0"/>
              <a:t>Security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4326" y="4196927"/>
            <a:ext cx="8515350" cy="64120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47320" rIns="0" bIns="0" rtlCol="0">
            <a:spAutoFit/>
          </a:bodyPr>
          <a:lstStyle/>
          <a:p>
            <a:pPr marL="982344" fontAlgn="auto">
              <a:spcBef>
                <a:spcPts val="1160"/>
              </a:spcBef>
              <a:spcAft>
                <a:spcPts val="0"/>
              </a:spcAft>
            </a:pPr>
            <a:r>
              <a:rPr sz="3200" spc="2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ETHEREUM</a:t>
            </a:r>
            <a:r>
              <a:rPr sz="3200" spc="-204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4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BLOCKCHAIN</a:t>
            </a:r>
            <a:endParaRPr sz="3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19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21620-3A50-0D47-9E9E-6E5595481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" y="0"/>
            <a:ext cx="9028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62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8676" y="933450"/>
            <a:ext cx="4429125" cy="4991100"/>
          </a:xfrm>
          <a:custGeom>
            <a:avLst/>
            <a:gdLst/>
            <a:ahLst/>
            <a:cxnLst/>
            <a:rect l="l" t="t" r="r" b="b"/>
            <a:pathLst>
              <a:path w="4429125" h="4991100">
                <a:moveTo>
                  <a:pt x="0" y="4991100"/>
                </a:moveTo>
                <a:lnTo>
                  <a:pt x="4429125" y="4991100"/>
                </a:lnTo>
                <a:lnTo>
                  <a:pt x="4429125" y="0"/>
                </a:lnTo>
                <a:lnTo>
                  <a:pt x="0" y="0"/>
                </a:lnTo>
                <a:lnTo>
                  <a:pt x="0" y="499110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29200" y="5353050"/>
            <a:ext cx="468630" cy="0"/>
          </a:xfrm>
          <a:custGeom>
            <a:avLst/>
            <a:gdLst/>
            <a:ahLst/>
            <a:cxnLst/>
            <a:rect l="l" t="t" r="r" b="b"/>
            <a:pathLst>
              <a:path w="468629">
                <a:moveTo>
                  <a:pt x="0" y="0"/>
                </a:moveTo>
                <a:lnTo>
                  <a:pt x="468249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3323" y="3519488"/>
            <a:ext cx="2177415" cy="11347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 indent="381635" fontAlgn="auto">
              <a:lnSpc>
                <a:spcPts val="4130"/>
              </a:lnSpc>
              <a:spcBef>
                <a:spcPts val="625"/>
              </a:spcBef>
              <a:spcAft>
                <a:spcPts val="0"/>
              </a:spcAft>
            </a:pPr>
            <a:r>
              <a:rPr sz="3800" spc="-4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SMART  </a:t>
            </a:r>
            <a:r>
              <a:rPr sz="3800" spc="-2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C</a:t>
            </a:r>
            <a:r>
              <a:rPr sz="3800" spc="-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O</a:t>
            </a:r>
            <a:r>
              <a:rPr sz="3800" spc="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N</a:t>
            </a:r>
            <a:r>
              <a:rPr sz="3800" spc="-3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</a:t>
            </a:r>
            <a:r>
              <a:rPr sz="3800" spc="-16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RA</a:t>
            </a:r>
            <a:r>
              <a:rPr sz="3800" spc="-18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C</a:t>
            </a:r>
            <a:r>
              <a:rPr sz="3800" spc="-35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</a:t>
            </a:r>
            <a:endParaRPr sz="38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84421" y="1577975"/>
            <a:ext cx="3730625" cy="15563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41300" indent="-228600" fontAlgn="auto">
              <a:spcBef>
                <a:spcPts val="130"/>
              </a:spcBef>
              <a:spcAft>
                <a:spcPts val="0"/>
              </a:spcAft>
              <a:buFontTx/>
              <a:buChar char="•"/>
              <a:tabLst>
                <a:tab pos="241300" algn="l"/>
                <a:tab pos="241935" algn="l"/>
              </a:tabLst>
            </a:pPr>
            <a:r>
              <a:rPr spc="7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“A</a:t>
            </a:r>
            <a:r>
              <a:rPr spc="-1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3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smart</a:t>
            </a:r>
            <a:r>
              <a:rPr spc="-17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6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contract</a:t>
            </a:r>
            <a:r>
              <a:rPr spc="-24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3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is</a:t>
            </a:r>
            <a:r>
              <a:rPr spc="-14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-6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</a:t>
            </a:r>
            <a:r>
              <a:rPr spc="-114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5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program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41300" fontAlgn="auto">
              <a:spcBef>
                <a:spcPts val="5"/>
              </a:spcBef>
              <a:spcAft>
                <a:spcPts val="0"/>
              </a:spcAft>
            </a:pPr>
            <a:r>
              <a:rPr spc="9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that</a:t>
            </a:r>
            <a:r>
              <a:rPr spc="-24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4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runs</a:t>
            </a:r>
            <a:r>
              <a:rPr spc="-13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7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on</a:t>
            </a:r>
            <a:r>
              <a:rPr spc="-16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9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the</a:t>
            </a:r>
            <a:r>
              <a:rPr spc="-19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4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blockchain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41300" marR="171450" indent="-228600" fontAlgn="auto">
              <a:spcBef>
                <a:spcPts val="5"/>
              </a:spcBef>
              <a:spcAft>
                <a:spcPts val="0"/>
              </a:spcAft>
              <a:buFontTx/>
              <a:buChar char="•"/>
              <a:tabLst>
                <a:tab pos="241300" algn="l"/>
                <a:tab pos="241935" algn="l"/>
              </a:tabLst>
            </a:pPr>
            <a:r>
              <a:rPr spc="3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and</a:t>
            </a:r>
            <a:r>
              <a:rPr spc="-18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-2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has</a:t>
            </a:r>
            <a:r>
              <a:rPr spc="-13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8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its</a:t>
            </a:r>
            <a:r>
              <a:rPr spc="-204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5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correct</a:t>
            </a:r>
            <a:r>
              <a:rPr spc="-16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5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execution  </a:t>
            </a:r>
            <a:r>
              <a:rPr spc="6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enforced </a:t>
            </a:r>
            <a:r>
              <a:rPr spc="7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by </a:t>
            </a:r>
            <a:r>
              <a:rPr spc="9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the </a:t>
            </a:r>
            <a:r>
              <a:rPr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consensus  </a:t>
            </a:r>
            <a:r>
              <a:rPr spc="11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protocol”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84420" y="3410522"/>
            <a:ext cx="3818890" cy="1556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1300" marR="5080" indent="-228600" fontAlgn="auto">
              <a:spcBef>
                <a:spcPts val="125"/>
              </a:spcBef>
              <a:spcAft>
                <a:spcPts val="0"/>
              </a:spcAft>
              <a:buFontTx/>
              <a:buChar char="•"/>
              <a:tabLst>
                <a:tab pos="241300" algn="l"/>
                <a:tab pos="24193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They </a:t>
            </a:r>
            <a:r>
              <a:rPr spc="4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enable</a:t>
            </a:r>
            <a:r>
              <a:rPr spc="-40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trustless </a:t>
            </a:r>
            <a:r>
              <a:rPr spc="7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financial  </a:t>
            </a:r>
            <a:r>
              <a:rPr spc="1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services </a:t>
            </a:r>
            <a:r>
              <a:rPr spc="9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like </a:t>
            </a:r>
            <a:r>
              <a:rPr spc="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loans,  </a:t>
            </a:r>
            <a:r>
              <a:rPr spc="3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micropayments, </a:t>
            </a:r>
            <a:r>
              <a:rPr spc="3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and</a:t>
            </a:r>
            <a:r>
              <a:rPr spc="-45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3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more.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41300" marR="239395" indent="-228600" fontAlgn="auto">
              <a:spcBef>
                <a:spcPts val="15"/>
              </a:spcBef>
              <a:spcAft>
                <a:spcPts val="0"/>
              </a:spcAft>
              <a:buFontTx/>
              <a:buChar char="•"/>
              <a:tabLst>
                <a:tab pos="241300" algn="l"/>
                <a:tab pos="241935" algn="l"/>
              </a:tabLst>
            </a:pPr>
            <a:r>
              <a:rPr spc="-1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Get</a:t>
            </a:r>
            <a:r>
              <a:rPr spc="-10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1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rid</a:t>
            </a:r>
            <a:r>
              <a:rPr spc="-18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13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of</a:t>
            </a:r>
            <a:r>
              <a:rPr spc="-12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6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intermediaries</a:t>
            </a:r>
            <a:r>
              <a:rPr spc="-29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3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and  </a:t>
            </a:r>
            <a:r>
              <a:rPr spc="114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third</a:t>
            </a:r>
            <a:r>
              <a:rPr spc="-26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pc="5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parties</a:t>
            </a:r>
            <a:endParaRPr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3876" y="2105026"/>
            <a:ext cx="3400425" cy="1514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14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8676" y="933450"/>
            <a:ext cx="4429125" cy="4991100"/>
          </a:xfrm>
          <a:custGeom>
            <a:avLst/>
            <a:gdLst/>
            <a:ahLst/>
            <a:cxnLst/>
            <a:rect l="l" t="t" r="r" b="b"/>
            <a:pathLst>
              <a:path w="4429125" h="4991100">
                <a:moveTo>
                  <a:pt x="0" y="4991100"/>
                </a:moveTo>
                <a:lnTo>
                  <a:pt x="4429125" y="4991100"/>
                </a:lnTo>
                <a:lnTo>
                  <a:pt x="4429125" y="0"/>
                </a:lnTo>
                <a:lnTo>
                  <a:pt x="0" y="0"/>
                </a:lnTo>
                <a:lnTo>
                  <a:pt x="0" y="499110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29200" y="5353050"/>
            <a:ext cx="468630" cy="0"/>
          </a:xfrm>
          <a:custGeom>
            <a:avLst/>
            <a:gdLst/>
            <a:ahLst/>
            <a:cxnLst/>
            <a:rect l="l" t="t" r="r" b="b"/>
            <a:pathLst>
              <a:path w="468629">
                <a:moveTo>
                  <a:pt x="0" y="0"/>
                </a:moveTo>
                <a:lnTo>
                  <a:pt x="468249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5351" y="1076325"/>
            <a:ext cx="4276725" cy="472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9268" y="2656904"/>
            <a:ext cx="2176145" cy="113474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ts val="4130"/>
              </a:lnSpc>
              <a:spcBef>
                <a:spcPts val="625"/>
              </a:spcBef>
            </a:pPr>
            <a:r>
              <a:rPr sz="3800" spc="-35" dirty="0">
                <a:solidFill>
                  <a:srgbClr val="666666"/>
                </a:solidFill>
                <a:latin typeface="Trebuchet MS"/>
                <a:cs typeface="Trebuchet MS"/>
              </a:rPr>
              <a:t>SMART  </a:t>
            </a:r>
            <a:r>
              <a:rPr sz="3800" spc="-250" dirty="0">
                <a:solidFill>
                  <a:srgbClr val="666666"/>
                </a:solidFill>
                <a:latin typeface="Trebuchet MS"/>
                <a:cs typeface="Trebuchet MS"/>
              </a:rPr>
              <a:t>C</a:t>
            </a:r>
            <a:r>
              <a:rPr sz="3800" spc="-90" dirty="0">
                <a:solidFill>
                  <a:srgbClr val="666666"/>
                </a:solidFill>
                <a:latin typeface="Trebuchet MS"/>
                <a:cs typeface="Trebuchet MS"/>
              </a:rPr>
              <a:t>O</a:t>
            </a:r>
            <a:r>
              <a:rPr sz="3800" spc="45" dirty="0">
                <a:solidFill>
                  <a:srgbClr val="666666"/>
                </a:solidFill>
                <a:latin typeface="Trebuchet MS"/>
                <a:cs typeface="Trebuchet MS"/>
              </a:rPr>
              <a:t>N</a:t>
            </a:r>
            <a:r>
              <a:rPr sz="3800" spc="-335" dirty="0">
                <a:solidFill>
                  <a:srgbClr val="666666"/>
                </a:solidFill>
                <a:latin typeface="Trebuchet MS"/>
                <a:cs typeface="Trebuchet MS"/>
              </a:rPr>
              <a:t>T</a:t>
            </a:r>
            <a:r>
              <a:rPr sz="3800" spc="-165" dirty="0">
                <a:solidFill>
                  <a:srgbClr val="666666"/>
                </a:solidFill>
                <a:latin typeface="Trebuchet MS"/>
                <a:cs typeface="Trebuchet MS"/>
              </a:rPr>
              <a:t>RA</a:t>
            </a:r>
            <a:r>
              <a:rPr sz="3800" spc="-185" dirty="0">
                <a:solidFill>
                  <a:srgbClr val="666666"/>
                </a:solidFill>
                <a:latin typeface="Trebuchet MS"/>
                <a:cs typeface="Trebuchet MS"/>
              </a:rPr>
              <a:t>C</a:t>
            </a:r>
            <a:r>
              <a:rPr sz="3800" spc="-355" dirty="0">
                <a:solidFill>
                  <a:srgbClr val="666666"/>
                </a:solidFill>
                <a:latin typeface="Trebuchet MS"/>
                <a:cs typeface="Trebuchet MS"/>
              </a:rPr>
              <a:t>T</a:t>
            </a:r>
            <a:endParaRPr sz="38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859101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26C0-EDF7-EE48-8D48-18CBEC23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/>
              <a:t>The ERC20 Short Address Attack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172536-A752-DF44-AA0D-8EAE13FE0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77" y="1135993"/>
            <a:ext cx="6305277" cy="4115276"/>
          </a:xfrm>
        </p:spPr>
      </p:pic>
    </p:spTree>
    <p:extLst>
      <p:ext uri="{BB962C8B-B14F-4D97-AF65-F5344CB8AC3E}">
        <p14:creationId xmlns:p14="http://schemas.microsoft.com/office/powerpoint/2010/main" val="2269760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1900" y="2098929"/>
            <a:ext cx="1452880" cy="815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5150" spc="25" dirty="0">
                <a:solidFill>
                  <a:srgbClr val="3A3838"/>
                </a:solidFill>
              </a:rPr>
              <a:t>DAO</a:t>
            </a:r>
            <a:endParaRPr sz="5150"/>
          </a:p>
        </p:txBody>
      </p:sp>
      <p:sp>
        <p:nvSpPr>
          <p:cNvPr id="3" name="object 3"/>
          <p:cNvSpPr txBox="1"/>
          <p:nvPr/>
        </p:nvSpPr>
        <p:spPr>
          <a:xfrm>
            <a:off x="419100" y="3124136"/>
            <a:ext cx="8420100" cy="291182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438400" marR="2541905" indent="390525" algn="ctr" fontAlgn="auto">
              <a:lnSpc>
                <a:spcPct val="100899"/>
              </a:lnSpc>
              <a:spcBef>
                <a:spcPts val="80"/>
              </a:spcBef>
              <a:spcAft>
                <a:spcPts val="0"/>
              </a:spcAft>
            </a:pPr>
            <a:r>
              <a:rPr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The DAO has lost 3.6m</a:t>
            </a:r>
            <a:r>
              <a:rPr lang="en-US"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ether  </a:t>
            </a:r>
            <a:endParaRPr lang="en-US" sz="1800" b="1" dirty="0">
              <a:solidFill>
                <a:srgbClr val="3A3838"/>
              </a:solidFill>
              <a:latin typeface="Trebuchet MS"/>
              <a:ea typeface="+mn-ea"/>
              <a:cs typeface="Trebuchet MS"/>
            </a:endParaRPr>
          </a:p>
          <a:p>
            <a:pPr marL="2438400" marR="2541905" indent="390525" algn="ctr" fontAlgn="auto">
              <a:lnSpc>
                <a:spcPct val="100899"/>
              </a:lnSpc>
              <a:spcBef>
                <a:spcPts val="80"/>
              </a:spcBef>
              <a:spcAft>
                <a:spcPts val="0"/>
              </a:spcAft>
            </a:pPr>
            <a:r>
              <a:rPr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1ether =</a:t>
            </a:r>
            <a:r>
              <a:rPr lang="en-US"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17</a:t>
            </a:r>
            <a:r>
              <a:rPr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(60M) $ </a:t>
            </a:r>
            <a:endParaRPr lang="en-US" sz="1800" b="1" dirty="0">
              <a:solidFill>
                <a:srgbClr val="3A3838"/>
              </a:solidFill>
              <a:latin typeface="Trebuchet MS"/>
              <a:ea typeface="+mn-ea"/>
              <a:cs typeface="Trebuchet MS"/>
            </a:endParaRPr>
          </a:p>
          <a:p>
            <a:pPr marL="2438400" marR="2541905" indent="390525" algn="ctr" fontAlgn="auto">
              <a:lnSpc>
                <a:spcPct val="100899"/>
              </a:lnSpc>
              <a:spcBef>
                <a:spcPts val="80"/>
              </a:spcBef>
              <a:spcAft>
                <a:spcPts val="0"/>
              </a:spcAft>
            </a:pPr>
            <a:r>
              <a:rPr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today =</a:t>
            </a:r>
            <a:r>
              <a:rPr lang="en-US"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531.95(1874</a:t>
            </a:r>
            <a:r>
              <a:rPr sz="1800" b="1" dirty="0">
                <a:solidFill>
                  <a:srgbClr val="3A3838"/>
                </a:solidFill>
                <a:latin typeface="Trebuchet MS"/>
                <a:ea typeface="+mn-ea"/>
                <a:cs typeface="Trebuchet MS"/>
              </a:rPr>
              <a:t>M)</a:t>
            </a:r>
            <a:endParaRPr sz="1800" dirty="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</a:pPr>
            <a:endParaRPr sz="245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lnSpc>
                <a:spcPts val="2870"/>
              </a:lnSpc>
              <a:spcBef>
                <a:spcPts val="0"/>
              </a:spcBef>
              <a:spcAft>
                <a:spcPts val="0"/>
              </a:spcAft>
            </a:pPr>
            <a:r>
              <a:rPr sz="2400" dirty="0">
                <a:solidFill>
                  <a:srgbClr val="3A3838"/>
                </a:solidFill>
                <a:latin typeface="Arial"/>
                <a:ea typeface="+mn-ea"/>
                <a:cs typeface="Arial"/>
              </a:rPr>
              <a:t>The DAO was the largest crowdfunding in history, having raised over</a:t>
            </a:r>
            <a:r>
              <a:rPr lang="en-US" sz="24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2400" dirty="0">
                <a:solidFill>
                  <a:srgbClr val="3A3838"/>
                </a:solidFill>
                <a:latin typeface="Arial"/>
                <a:ea typeface="+mn-ea"/>
                <a:cs typeface="Arial"/>
              </a:rPr>
              <a:t>$150m from more than 11,000 enthusiastic members.</a:t>
            </a:r>
            <a:endParaRPr sz="24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598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6463" y="3098183"/>
            <a:ext cx="6446747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fontAlgn="auto">
              <a:spcBef>
                <a:spcPts val="130"/>
              </a:spcBef>
              <a:spcAft>
                <a:spcPts val="0"/>
              </a:spcAft>
            </a:pPr>
            <a:r>
              <a:rPr sz="3200" spc="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Code </a:t>
            </a:r>
            <a:r>
              <a:rPr sz="3200" spc="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Issue </a:t>
            </a:r>
            <a:r>
              <a:rPr sz="3200" spc="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Leads </a:t>
            </a:r>
            <a:r>
              <a:rPr sz="3200" spc="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to </a:t>
            </a:r>
            <a:r>
              <a:rPr sz="3200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$60M</a:t>
            </a:r>
            <a:r>
              <a:rPr lang="en-US" sz="3200" spc="-4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-66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3200" spc="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Theft</a:t>
            </a:r>
            <a:endParaRPr sz="3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23186" y="2142237"/>
            <a:ext cx="3138805" cy="815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fontAlgn="auto">
              <a:spcBef>
                <a:spcPts val="135"/>
              </a:spcBef>
              <a:spcAft>
                <a:spcPts val="0"/>
              </a:spcAft>
            </a:pPr>
            <a:r>
              <a:rPr sz="5150" spc="2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DAO</a:t>
            </a:r>
            <a:r>
              <a:rPr sz="5150" spc="-5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5150" spc="1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Hack</a:t>
            </a:r>
            <a:endParaRPr sz="515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00326" y="3952875"/>
            <a:ext cx="2962275" cy="167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226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2219325"/>
            <a:ext cx="1441450" cy="742950"/>
          </a:xfrm>
          <a:prstGeom prst="rect">
            <a:avLst/>
          </a:prstGeom>
          <a:solidFill>
            <a:srgbClr val="434343"/>
          </a:solidFill>
        </p:spPr>
        <p:txBody>
          <a:bodyPr vert="horz" wrap="square" lIns="0" tIns="0" rIns="0" bIns="0" rtlCol="0">
            <a:spAutoFit/>
          </a:bodyPr>
          <a:lstStyle/>
          <a:p>
            <a:pPr marL="1905">
              <a:lnSpc>
                <a:spcPts val="5710"/>
              </a:lnSpc>
            </a:pPr>
            <a:r>
              <a:rPr sz="5150" spc="25" dirty="0">
                <a:solidFill>
                  <a:srgbClr val="FFFFFF"/>
                </a:solidFill>
              </a:rPr>
              <a:t>DAO</a:t>
            </a:r>
            <a:endParaRPr sz="5150"/>
          </a:p>
        </p:txBody>
      </p:sp>
      <p:sp>
        <p:nvSpPr>
          <p:cNvPr id="3" name="object 3"/>
          <p:cNvSpPr txBox="1"/>
          <p:nvPr/>
        </p:nvSpPr>
        <p:spPr>
          <a:xfrm>
            <a:off x="390208" y="4305301"/>
            <a:ext cx="6819265" cy="128079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 fontAlgn="auto">
              <a:spcBef>
                <a:spcPts val="730"/>
              </a:spcBef>
              <a:spcAft>
                <a:spcPts val="0"/>
              </a:spcAft>
            </a:pPr>
            <a:r>
              <a:rPr sz="2400" b="1" spc="-16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Decentralized </a:t>
            </a:r>
            <a:r>
              <a:rPr sz="2400" b="1" spc="-11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Autonomous </a:t>
            </a:r>
            <a:r>
              <a:rPr sz="2400" b="1" spc="-1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Organization</a:t>
            </a:r>
            <a:r>
              <a:rPr sz="2400" b="1" spc="-2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400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(</a:t>
            </a:r>
            <a:r>
              <a:rPr sz="2400" b="1" spc="-7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DAO</a:t>
            </a:r>
            <a:r>
              <a:rPr sz="2400" spc="-7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)</a:t>
            </a:r>
            <a:endParaRPr sz="2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marR="5080" fontAlgn="auto">
              <a:lnSpc>
                <a:spcPts val="2860"/>
              </a:lnSpc>
              <a:spcBef>
                <a:spcPts val="745"/>
              </a:spcBef>
              <a:spcAft>
                <a:spcPts val="0"/>
              </a:spcAft>
            </a:pPr>
            <a:r>
              <a:rPr sz="2400" b="1" spc="-1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Organization </a:t>
            </a:r>
            <a:r>
              <a:rPr sz="2400" b="1" spc="-12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without </a:t>
            </a:r>
            <a:r>
              <a:rPr sz="2400" b="1" spc="-1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CA </a:t>
            </a:r>
            <a:r>
              <a:rPr sz="2400" b="1" spc="-2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=&gt; </a:t>
            </a:r>
            <a:r>
              <a:rPr sz="2400" b="1" spc="-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No </a:t>
            </a:r>
            <a:r>
              <a:rPr sz="2400" b="1" spc="-17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CEO </a:t>
            </a:r>
            <a:r>
              <a:rPr sz="2400" b="1" spc="-21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=&gt; </a:t>
            </a:r>
            <a:r>
              <a:rPr sz="2400" b="1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Smart</a:t>
            </a:r>
            <a:r>
              <a:rPr sz="2400" b="1" spc="-36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400" b="1" spc="-17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contract  </a:t>
            </a:r>
            <a:r>
              <a:rPr sz="2400" b="1" spc="-16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Decentralized </a:t>
            </a:r>
            <a:r>
              <a:rPr sz="2400" b="1" spc="-1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fund</a:t>
            </a:r>
            <a:r>
              <a:rPr sz="2400" b="1" spc="-114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400" b="1" spc="-12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manager</a:t>
            </a:r>
            <a:endParaRPr sz="24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38601" y="1371601"/>
            <a:ext cx="4886325" cy="2867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028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8925" y="2867723"/>
            <a:ext cx="10306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200" spc="-1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his</a:t>
            </a:r>
            <a:r>
              <a:rPr sz="1200" spc="-9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sz="120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rewards</a:t>
            </a:r>
            <a:endParaRPr sz="120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782" y="2287715"/>
            <a:ext cx="4632960" cy="213423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fontAlgn="auto">
              <a:spcBef>
                <a:spcPts val="610"/>
              </a:spcBef>
              <a:spcAft>
                <a:spcPts val="0"/>
              </a:spcAft>
            </a:pPr>
            <a:r>
              <a:rPr sz="1200" spc="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function</a:t>
            </a:r>
            <a:r>
              <a:rPr sz="1200" spc="4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sz="120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splitDAO(...</a:t>
            </a:r>
            <a:endParaRPr sz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  <a:p>
            <a:pPr marL="12700" fontAlgn="auto">
              <a:spcBef>
                <a:spcPts val="509"/>
              </a:spcBef>
              <a:spcAft>
                <a:spcPts val="0"/>
              </a:spcAft>
            </a:pPr>
            <a:r>
              <a:rPr sz="1200" spc="3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...</a:t>
            </a:r>
            <a:endParaRPr sz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  <a:p>
            <a:pPr marL="12700" fontAlgn="auto">
              <a:spcBef>
                <a:spcPts val="670"/>
              </a:spcBef>
              <a:spcAft>
                <a:spcPts val="0"/>
              </a:spcAft>
            </a:pPr>
            <a:r>
              <a:rPr sz="120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withdrawRewardFor(msg.sender); </a:t>
            </a:r>
            <a:r>
              <a:rPr sz="1200" spc="1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// be </a:t>
            </a:r>
            <a:r>
              <a:rPr sz="1200" spc="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nice, </a:t>
            </a:r>
            <a:r>
              <a:rPr sz="1200" spc="1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and</a:t>
            </a:r>
            <a:r>
              <a:rPr sz="1200" spc="-6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sz="1200" spc="-1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get</a:t>
            </a:r>
            <a:endParaRPr sz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  <a:p>
            <a:pPr marL="12700" marR="1284605" fontAlgn="auto">
              <a:lnSpc>
                <a:spcPct val="146200"/>
              </a:lnSpc>
              <a:spcBef>
                <a:spcPts val="70"/>
              </a:spcBef>
              <a:spcAft>
                <a:spcPts val="0"/>
              </a:spcAft>
            </a:pPr>
            <a:r>
              <a:rPr sz="1200" spc="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totalSupply </a:t>
            </a:r>
            <a:r>
              <a:rPr sz="1200" spc="-2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-= </a:t>
            </a:r>
            <a:r>
              <a:rPr sz="120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balances[msg.sender];  balances[msg.sender] =</a:t>
            </a:r>
            <a:r>
              <a:rPr sz="1200" spc="4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sz="1200" spc="1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0;</a:t>
            </a:r>
            <a:endParaRPr sz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  <a:p>
            <a:pPr marL="12700" fontAlgn="auto">
              <a:spcBef>
                <a:spcPts val="740"/>
              </a:spcBef>
              <a:spcAft>
                <a:spcPts val="0"/>
              </a:spcAft>
            </a:pPr>
            <a:r>
              <a:rPr sz="1200" spc="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paidOut[msg.sender] </a:t>
            </a:r>
            <a:r>
              <a:rPr sz="120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=</a:t>
            </a:r>
            <a:r>
              <a:rPr sz="1200" spc="-5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sz="1200" spc="1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0;</a:t>
            </a:r>
            <a:endParaRPr sz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  <a:p>
            <a:pPr marL="12700" fontAlgn="auto">
              <a:spcBef>
                <a:spcPts val="740"/>
              </a:spcBef>
              <a:spcAft>
                <a:spcPts val="0"/>
              </a:spcAft>
            </a:pPr>
            <a:r>
              <a:rPr sz="1200" spc="1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return</a:t>
            </a:r>
            <a:r>
              <a:rPr sz="1200" spc="-2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sz="1200" spc="5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true;</a:t>
            </a:r>
            <a:endParaRPr sz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  <a:p>
            <a:pPr marL="12700" fontAlgn="auto">
              <a:spcBef>
                <a:spcPts val="509"/>
              </a:spcBef>
              <a:spcAft>
                <a:spcPts val="0"/>
              </a:spcAft>
            </a:pPr>
            <a:r>
              <a:rPr sz="1200" dirty="0">
                <a:solidFill>
                  <a:srgbClr val="0D0D0D"/>
                </a:solidFill>
                <a:latin typeface="Courier New"/>
                <a:ea typeface="+mn-ea"/>
                <a:cs typeface="Courier New"/>
              </a:rPr>
              <a:t>}</a:t>
            </a:r>
            <a:endParaRPr sz="1200" dirty="0">
              <a:solidFill>
                <a:prstClr val="black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325" y="1304926"/>
            <a:ext cx="8515350" cy="511037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</a:pPr>
            <a:r>
              <a:rPr sz="2750" spc="30" dirty="0">
                <a:solidFill>
                  <a:srgbClr val="FFFFFF"/>
                </a:solidFill>
              </a:rPr>
              <a:t>The</a:t>
            </a:r>
            <a:r>
              <a:rPr sz="2750" spc="5" dirty="0">
                <a:solidFill>
                  <a:srgbClr val="FFFFFF"/>
                </a:solidFill>
              </a:rPr>
              <a:t> </a:t>
            </a:r>
            <a:r>
              <a:rPr sz="2750" spc="-20" dirty="0">
                <a:solidFill>
                  <a:srgbClr val="FFFFFF"/>
                </a:solidFill>
              </a:rPr>
              <a:t>Heist</a:t>
            </a:r>
            <a:endParaRPr sz="2750"/>
          </a:p>
        </p:txBody>
      </p:sp>
      <p:sp>
        <p:nvSpPr>
          <p:cNvPr id="5" name="object 5"/>
          <p:cNvSpPr txBox="1"/>
          <p:nvPr/>
        </p:nvSpPr>
        <p:spPr>
          <a:xfrm>
            <a:off x="5340096" y="4133533"/>
            <a:ext cx="2787650" cy="9912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fontAlgn="auto">
              <a:lnSpc>
                <a:spcPct val="102299"/>
              </a:lnSpc>
              <a:spcBef>
                <a:spcPts val="85"/>
              </a:spcBef>
              <a:spcAft>
                <a:spcPts val="0"/>
              </a:spcAft>
            </a:pPr>
            <a:r>
              <a:rPr sz="1550" spc="-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the </a:t>
            </a:r>
            <a:r>
              <a:rPr sz="1550" spc="10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attacker </a:t>
            </a:r>
            <a:r>
              <a:rPr sz="1550" spc="20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managed </a:t>
            </a:r>
            <a:r>
              <a:rPr sz="1550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to </a:t>
            </a:r>
            <a:r>
              <a:rPr sz="1550" spc="1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drain  </a:t>
            </a:r>
            <a:r>
              <a:rPr sz="1550" u="sng" spc="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Georgia"/>
                <a:ea typeface="+mn-ea"/>
                <a:cs typeface="Georgia"/>
                <a:hlinkClick r:id="rId2"/>
              </a:rPr>
              <a:t>more </a:t>
            </a:r>
            <a:r>
              <a:rPr sz="155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Georgia"/>
                <a:ea typeface="+mn-ea"/>
                <a:cs typeface="Georgia"/>
                <a:hlinkClick r:id="rId2"/>
              </a:rPr>
              <a:t>than </a:t>
            </a:r>
            <a:r>
              <a:rPr sz="1550" u="sng" spc="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Georgia"/>
                <a:ea typeface="+mn-ea"/>
                <a:cs typeface="Georgia"/>
                <a:hlinkClick r:id="rId2"/>
              </a:rPr>
              <a:t>3.6 </a:t>
            </a:r>
            <a:r>
              <a:rPr sz="155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Georgia"/>
                <a:ea typeface="+mn-ea"/>
                <a:cs typeface="Georgia"/>
                <a:hlinkClick r:id="rId2"/>
              </a:rPr>
              <a:t>million Ether </a:t>
            </a:r>
            <a:r>
              <a:rPr sz="1550" spc="5" dirty="0">
                <a:solidFill>
                  <a:srgbClr val="0462C1"/>
                </a:solidFill>
                <a:latin typeface="Georgia"/>
                <a:ea typeface="+mn-ea"/>
                <a:cs typeface="Georgia"/>
              </a:rPr>
              <a:t> </a:t>
            </a:r>
            <a:r>
              <a:rPr sz="1550" spc="-10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into </a:t>
            </a:r>
            <a:r>
              <a:rPr sz="1550" spc="10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a “child </a:t>
            </a:r>
            <a:r>
              <a:rPr sz="1550" spc="2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DAO” </a:t>
            </a:r>
            <a:r>
              <a:rPr sz="1550" spc="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that </a:t>
            </a:r>
            <a:r>
              <a:rPr sz="1550" spc="1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has </a:t>
            </a:r>
            <a:r>
              <a:rPr sz="1550" spc="-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the  </a:t>
            </a:r>
            <a:r>
              <a:rPr sz="1550" spc="2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same </a:t>
            </a:r>
            <a:r>
              <a:rPr sz="1550" spc="10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structure </a:t>
            </a:r>
            <a:r>
              <a:rPr sz="1550" spc="2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as </a:t>
            </a:r>
            <a:r>
              <a:rPr sz="1550" spc="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The</a:t>
            </a:r>
            <a:r>
              <a:rPr sz="1550" spc="95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 </a:t>
            </a:r>
            <a:r>
              <a:rPr sz="1550" spc="20" dirty="0">
                <a:solidFill>
                  <a:prstClr val="black"/>
                </a:solidFill>
                <a:latin typeface="Georgia"/>
                <a:ea typeface="+mn-ea"/>
                <a:cs typeface="Georgia"/>
              </a:rPr>
              <a:t>DAO</a:t>
            </a:r>
            <a:endParaRPr sz="1550">
              <a:solidFill>
                <a:prstClr val="black"/>
              </a:solidFill>
              <a:latin typeface="Georgia"/>
              <a:ea typeface="+mn-e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13370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11D5-DF6E-974D-A8A4-FB7EAB1A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sz="2400" dirty="0"/>
              <a:t>Cybercriminals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D14592-EB89-724D-BF5D-A1AF3208C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85697"/>
            <a:ext cx="8524875" cy="19649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66A67-9497-7046-BA44-FD745393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8555"/>
            <a:ext cx="9144000" cy="21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08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26C0-EDF7-EE48-8D48-18CBEC23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/>
              <a:t>Fallback Function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36E06D-F1B3-724E-99BC-BFCACDECD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515457"/>
            <a:ext cx="8524875" cy="2260474"/>
          </a:xfrm>
        </p:spPr>
      </p:pic>
    </p:spTree>
    <p:extLst>
      <p:ext uri="{BB962C8B-B14F-4D97-AF65-F5344CB8AC3E}">
        <p14:creationId xmlns:p14="http://schemas.microsoft.com/office/powerpoint/2010/main" val="3211523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92759" y="2104454"/>
            <a:ext cx="771588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On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17th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June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an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attacker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tried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to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rob ~3.5M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ETH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using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reentry</a:t>
            </a:r>
            <a:r>
              <a:rPr sz="1800" spc="-95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exploit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4325" y="1304926"/>
            <a:ext cx="8515350" cy="511037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</a:pPr>
            <a:r>
              <a:rPr sz="2750" spc="30" dirty="0">
                <a:solidFill>
                  <a:srgbClr val="FFFFFF"/>
                </a:solidFill>
              </a:rPr>
              <a:t>The </a:t>
            </a:r>
            <a:r>
              <a:rPr sz="2750" spc="-5" dirty="0">
                <a:solidFill>
                  <a:srgbClr val="FFFFFF"/>
                </a:solidFill>
              </a:rPr>
              <a:t>attack (quite</a:t>
            </a:r>
            <a:r>
              <a:rPr sz="2750" spc="305" dirty="0">
                <a:solidFill>
                  <a:srgbClr val="FFFFFF"/>
                </a:solidFill>
              </a:rPr>
              <a:t> </a:t>
            </a:r>
            <a:r>
              <a:rPr sz="2750" spc="-25" dirty="0">
                <a:solidFill>
                  <a:srgbClr val="FFFFFF"/>
                </a:solidFill>
              </a:rPr>
              <a:t>simple)</a:t>
            </a:r>
            <a:endParaRPr sz="27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0E394-2D4E-174E-8998-6087B00CF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62"/>
          <a:stretch/>
        </p:blipFill>
        <p:spPr>
          <a:xfrm>
            <a:off x="4503641" y="2601860"/>
            <a:ext cx="4640359" cy="4151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C4D94-154F-5647-85D9-743E1257C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68" y="2693300"/>
            <a:ext cx="4533309" cy="37205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056E87-8F1C-0842-ABD3-3AA2618F224B}"/>
              </a:ext>
            </a:extLst>
          </p:cNvPr>
          <p:cNvSpPr/>
          <p:nvPr/>
        </p:nvSpPr>
        <p:spPr>
          <a:xfrm>
            <a:off x="314325" y="4702629"/>
            <a:ext cx="3931104" cy="104502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31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0177" y="2019680"/>
            <a:ext cx="561975" cy="152400"/>
          </a:xfrm>
          <a:custGeom>
            <a:avLst/>
            <a:gdLst/>
            <a:ahLst/>
            <a:cxnLst/>
            <a:rect l="l" t="t" r="r" b="b"/>
            <a:pathLst>
              <a:path w="561975" h="152400">
                <a:moveTo>
                  <a:pt x="0" y="152400"/>
                </a:moveTo>
                <a:lnTo>
                  <a:pt x="561975" y="152400"/>
                </a:lnTo>
                <a:lnTo>
                  <a:pt x="5619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62152" y="2019680"/>
            <a:ext cx="695325" cy="152400"/>
          </a:xfrm>
          <a:custGeom>
            <a:avLst/>
            <a:gdLst/>
            <a:ahLst/>
            <a:cxnLst/>
            <a:rect l="l" t="t" r="r" b="b"/>
            <a:pathLst>
              <a:path w="695325" h="152400">
                <a:moveTo>
                  <a:pt x="0" y="152400"/>
                </a:moveTo>
                <a:lnTo>
                  <a:pt x="695325" y="152400"/>
                </a:lnTo>
                <a:lnTo>
                  <a:pt x="69532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57451" y="2019680"/>
            <a:ext cx="990600" cy="152400"/>
          </a:xfrm>
          <a:custGeom>
            <a:avLst/>
            <a:gdLst/>
            <a:ahLst/>
            <a:cxnLst/>
            <a:rect l="l" t="t" r="r" b="b"/>
            <a:pathLst>
              <a:path w="990600" h="152400">
                <a:moveTo>
                  <a:pt x="0" y="152400"/>
                </a:moveTo>
                <a:lnTo>
                  <a:pt x="990600" y="152400"/>
                </a:lnTo>
                <a:lnTo>
                  <a:pt x="9906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8276" y="2543555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7620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0177" y="2895980"/>
            <a:ext cx="561975" cy="152400"/>
          </a:xfrm>
          <a:custGeom>
            <a:avLst/>
            <a:gdLst/>
            <a:ahLst/>
            <a:cxnLst/>
            <a:rect l="l" t="t" r="r" b="b"/>
            <a:pathLst>
              <a:path w="561975" h="152400">
                <a:moveTo>
                  <a:pt x="0" y="152400"/>
                </a:moveTo>
                <a:lnTo>
                  <a:pt x="561975" y="152400"/>
                </a:lnTo>
                <a:lnTo>
                  <a:pt x="5619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62151" y="2895980"/>
            <a:ext cx="876300" cy="152400"/>
          </a:xfrm>
          <a:custGeom>
            <a:avLst/>
            <a:gdLst/>
            <a:ahLst/>
            <a:cxnLst/>
            <a:rect l="l" t="t" r="r" b="b"/>
            <a:pathLst>
              <a:path w="876300" h="152400">
                <a:moveTo>
                  <a:pt x="0" y="152400"/>
                </a:moveTo>
                <a:lnTo>
                  <a:pt x="876300" y="152400"/>
                </a:lnTo>
                <a:lnTo>
                  <a:pt x="8763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38426" y="2895980"/>
            <a:ext cx="247650" cy="152400"/>
          </a:xfrm>
          <a:custGeom>
            <a:avLst/>
            <a:gdLst/>
            <a:ahLst/>
            <a:cxnLst/>
            <a:rect l="l" t="t" r="r" b="b"/>
            <a:pathLst>
              <a:path w="247650" h="152400">
                <a:moveTo>
                  <a:pt x="0" y="152400"/>
                </a:moveTo>
                <a:lnTo>
                  <a:pt x="247650" y="152400"/>
                </a:lnTo>
                <a:lnTo>
                  <a:pt x="24765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8276" y="3419855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7620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8276" y="5001031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7620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040" y="2009203"/>
            <a:ext cx="2203450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fontAlgn="auto">
              <a:spcBef>
                <a:spcPts val="125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func</a:t>
            </a:r>
            <a:r>
              <a:rPr sz="950" spc="-2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tion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getBalanc</a:t>
            </a:r>
            <a:r>
              <a:rPr sz="950" spc="-2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e(address</a:t>
            </a:r>
            <a:r>
              <a:rPr sz="950" spc="18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user)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8276" y="2191131"/>
            <a:ext cx="1517650" cy="298159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5715" rIns="0" bIns="0" rtlCol="0">
            <a:spAutoFit/>
          </a:bodyPr>
          <a:lstStyle/>
          <a:p>
            <a:pPr fontAlgn="auto">
              <a:spcBef>
                <a:spcPts val="45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c 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onstant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returns(uint)</a:t>
            </a:r>
            <a:r>
              <a:rPr sz="950" spc="-13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{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8276" y="2372105"/>
            <a:ext cx="1765300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5715" rIns="0" bIns="0" rtlCol="0">
            <a:spAutoFit/>
          </a:bodyPr>
          <a:lstStyle/>
          <a:p>
            <a:pPr marL="48260" fontAlgn="auto">
              <a:spcBef>
                <a:spcPts val="45"/>
              </a:spcBef>
              <a:spcAft>
                <a:spcPts val="0"/>
              </a:spcAft>
            </a:pP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return </a:t>
            </a:r>
            <a:r>
              <a:rPr sz="9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userBalanc</a:t>
            </a:r>
            <a:r>
              <a:rPr sz="950" spc="-12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es[user];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1041" y="2533968"/>
            <a:ext cx="1703705" cy="527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fontAlgn="auto">
              <a:spcBef>
                <a:spcPts val="125"/>
              </a:spcBef>
              <a:spcAft>
                <a:spcPts val="0"/>
              </a:spcAft>
            </a:pP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fontAlgn="auto">
              <a:spcBef>
                <a:spcPts val="30"/>
              </a:spcBef>
              <a:spcAft>
                <a:spcPts val="0"/>
              </a:spcAft>
            </a:pPr>
            <a:endParaRPr sz="14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func</a:t>
            </a:r>
            <a:r>
              <a:rPr sz="950" spc="-2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tion</a:t>
            </a: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addToBalanc</a:t>
            </a:r>
            <a:r>
              <a:rPr sz="950" spc="-2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e()</a:t>
            </a:r>
            <a:r>
              <a:rPr sz="950" spc="10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{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8277" y="3067430"/>
            <a:ext cx="2047875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6985" rIns="0" bIns="0" rtlCol="0">
            <a:spAutoFit/>
          </a:bodyPr>
          <a:lstStyle/>
          <a:p>
            <a:pPr marL="48260" fontAlgn="auto">
              <a:spcBef>
                <a:spcPts val="55"/>
              </a:spcBef>
              <a:spcAft>
                <a:spcPts val="0"/>
              </a:spcAft>
            </a:pPr>
            <a:r>
              <a:rPr sz="950" spc="-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userBalanc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es[msg.sender]</a:t>
            </a:r>
            <a:r>
              <a:rPr sz="950" spc="18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-4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+=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8276" y="3248405"/>
            <a:ext cx="793750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7620" rIns="0" bIns="0" rtlCol="0">
            <a:spAutoFit/>
          </a:bodyPr>
          <a:lstStyle/>
          <a:p>
            <a:pPr marL="10160" fontAlgn="auto">
              <a:lnSpc>
                <a:spcPts val="1140"/>
              </a:lnSpc>
              <a:spcBef>
                <a:spcPts val="60"/>
              </a:spcBef>
              <a:spcAft>
                <a:spcPts val="0"/>
              </a:spcAft>
            </a:pPr>
            <a:r>
              <a:rPr sz="950" spc="-4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msg.amount;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041" y="3411791"/>
            <a:ext cx="9207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fontAlgn="auto">
              <a:spcBef>
                <a:spcPts val="125"/>
              </a:spcBef>
              <a:spcAft>
                <a:spcPts val="0"/>
              </a:spcAft>
            </a:pP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0177" y="3772280"/>
            <a:ext cx="1889125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8890" rIns="0" bIns="0" rtlCol="0">
            <a:spAutoFit/>
          </a:bodyPr>
          <a:lstStyle/>
          <a:p>
            <a:pPr marL="635" fontAlgn="auto">
              <a:lnSpc>
                <a:spcPts val="1130"/>
              </a:lnSpc>
              <a:spcBef>
                <a:spcPts val="70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func</a:t>
            </a:r>
            <a:r>
              <a:rPr sz="950" spc="-2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tion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5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withdrawBalanc</a:t>
            </a:r>
            <a:r>
              <a:rPr sz="950" spc="-25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e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()</a:t>
            </a:r>
            <a:r>
              <a:rPr sz="950" spc="18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{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8277" y="3943730"/>
            <a:ext cx="1495425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8890" rIns="0" bIns="0" rtlCol="0">
            <a:spAutoFit/>
          </a:bodyPr>
          <a:lstStyle/>
          <a:p>
            <a:pPr marL="48260" fontAlgn="auto">
              <a:lnSpc>
                <a:spcPts val="1130"/>
              </a:lnSpc>
              <a:spcBef>
                <a:spcPts val="70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amountToWithdraw</a:t>
            </a:r>
            <a:r>
              <a:rPr sz="950" spc="27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=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8276" y="4124706"/>
            <a:ext cx="1689100" cy="291747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9525" rIns="0" bIns="0" rtlCol="0">
            <a:spAutoFit/>
          </a:bodyPr>
          <a:lstStyle/>
          <a:p>
            <a:pPr fontAlgn="auto">
              <a:lnSpc>
                <a:spcPts val="1125"/>
              </a:lnSpc>
              <a:spcBef>
                <a:spcPts val="75"/>
              </a:spcBef>
              <a:spcAft>
                <a:spcPts val="0"/>
              </a:spcAft>
            </a:pPr>
            <a:r>
              <a:rPr sz="950" spc="-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userBalanc</a:t>
            </a:r>
            <a:r>
              <a:rPr sz="950" spc="-24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es[msg.sende</a:t>
            </a:r>
            <a:r>
              <a:rPr sz="950" spc="-24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r];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8276" y="4296155"/>
            <a:ext cx="171450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9525" rIns="0" bIns="0" rtlCol="0">
            <a:spAutoFit/>
          </a:bodyPr>
          <a:lstStyle/>
          <a:p>
            <a:pPr marL="48260" fontAlgn="auto">
              <a:lnSpc>
                <a:spcPts val="1125"/>
              </a:lnSpc>
              <a:spcBef>
                <a:spcPts val="75"/>
              </a:spcBef>
              <a:spcAft>
                <a:spcPts val="0"/>
              </a:spcAft>
            </a:pPr>
            <a:r>
              <a:rPr sz="950" spc="-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if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38276" y="4467605"/>
            <a:ext cx="2489200" cy="292388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10160" rIns="0" bIns="0" rtlCol="0">
            <a:spAutoFit/>
          </a:bodyPr>
          <a:lstStyle/>
          <a:p>
            <a:pPr fontAlgn="auto">
              <a:lnSpc>
                <a:spcPts val="1120"/>
              </a:lnSpc>
              <a:spcBef>
                <a:spcPts val="80"/>
              </a:spcBef>
              <a:spcAft>
                <a:spcPts val="0"/>
              </a:spcAft>
            </a:pP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(!</a:t>
            </a:r>
            <a:r>
              <a:rPr sz="950" spc="5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(msg.sender.c</a:t>
            </a:r>
            <a:r>
              <a:rPr sz="950" spc="-245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5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all.value(a</a:t>
            </a:r>
            <a:r>
              <a:rPr sz="950" spc="-25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25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mountToWith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8276" y="4648606"/>
            <a:ext cx="1289050" cy="292388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10160" rIns="0" bIns="0" rtlCol="0">
            <a:spAutoFit/>
          </a:bodyPr>
          <a:lstStyle/>
          <a:p>
            <a:pPr fontAlgn="auto">
              <a:lnSpc>
                <a:spcPts val="1120"/>
              </a:lnSpc>
              <a:spcBef>
                <a:spcPts val="80"/>
              </a:spcBef>
              <a:spcAft>
                <a:spcPts val="0"/>
              </a:spcAft>
            </a:pPr>
            <a:r>
              <a:rPr sz="950" spc="10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draw)()))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{ throw;</a:t>
            </a:r>
            <a:r>
              <a:rPr sz="950" spc="12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8277" y="4820056"/>
            <a:ext cx="2098675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10795" rIns="0" bIns="0" rtlCol="0">
            <a:spAutoFit/>
          </a:bodyPr>
          <a:lstStyle/>
          <a:p>
            <a:pPr marL="48260" fontAlgn="auto">
              <a:lnSpc>
                <a:spcPts val="1115"/>
              </a:lnSpc>
              <a:spcBef>
                <a:spcPts val="85"/>
              </a:spcBef>
              <a:spcAft>
                <a:spcPts val="0"/>
              </a:spcAft>
            </a:pPr>
            <a:r>
              <a:rPr sz="950" spc="-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userBalanc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es[msg.sender] 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=</a:t>
            </a:r>
            <a:r>
              <a:rPr sz="950" spc="-10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0;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01041" y="4995862"/>
            <a:ext cx="9207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fontAlgn="auto">
              <a:spcBef>
                <a:spcPts val="125"/>
              </a:spcBef>
              <a:spcAft>
                <a:spcPts val="0"/>
              </a:spcAft>
            </a:pP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13884" y="3966464"/>
            <a:ext cx="180975" cy="152400"/>
          </a:xfrm>
          <a:custGeom>
            <a:avLst/>
            <a:gdLst/>
            <a:ahLst/>
            <a:cxnLst/>
            <a:rect l="l" t="t" r="r" b="b"/>
            <a:pathLst>
              <a:path w="180975" h="152400">
                <a:moveTo>
                  <a:pt x="0" y="152400"/>
                </a:moveTo>
                <a:lnTo>
                  <a:pt x="180975" y="152400"/>
                </a:lnTo>
                <a:lnTo>
                  <a:pt x="1809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594859" y="3966464"/>
            <a:ext cx="123825" cy="152400"/>
          </a:xfrm>
          <a:custGeom>
            <a:avLst/>
            <a:gdLst/>
            <a:ahLst/>
            <a:cxnLst/>
            <a:rect l="l" t="t" r="r" b="b"/>
            <a:pathLst>
              <a:path w="123825" h="152400">
                <a:moveTo>
                  <a:pt x="0" y="152400"/>
                </a:moveTo>
                <a:lnTo>
                  <a:pt x="123825" y="152400"/>
                </a:lnTo>
                <a:lnTo>
                  <a:pt x="12382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18684" y="3966464"/>
            <a:ext cx="1190625" cy="152400"/>
          </a:xfrm>
          <a:custGeom>
            <a:avLst/>
            <a:gdLst/>
            <a:ahLst/>
            <a:cxnLst/>
            <a:rect l="l" t="t" r="r" b="b"/>
            <a:pathLst>
              <a:path w="1190625" h="152400">
                <a:moveTo>
                  <a:pt x="0" y="152400"/>
                </a:moveTo>
                <a:lnTo>
                  <a:pt x="1190624" y="152400"/>
                </a:lnTo>
                <a:lnTo>
                  <a:pt x="1190624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947407" y="396646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7620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985508" y="3966464"/>
            <a:ext cx="180975" cy="152400"/>
          </a:xfrm>
          <a:custGeom>
            <a:avLst/>
            <a:gdLst/>
            <a:ahLst/>
            <a:cxnLst/>
            <a:rect l="l" t="t" r="r" b="b"/>
            <a:pathLst>
              <a:path w="180975" h="152400">
                <a:moveTo>
                  <a:pt x="0" y="152400"/>
                </a:moveTo>
                <a:lnTo>
                  <a:pt x="180975" y="152400"/>
                </a:lnTo>
                <a:lnTo>
                  <a:pt x="1809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451983" y="4490339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7620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13883" y="2394838"/>
            <a:ext cx="825500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5715" rIns="0" bIns="0" rtlCol="0">
            <a:spAutoFit/>
          </a:bodyPr>
          <a:lstStyle/>
          <a:p>
            <a:pPr marL="5080" fontAlgn="auto">
              <a:spcBef>
                <a:spcPts val="45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func</a:t>
            </a:r>
            <a:r>
              <a:rPr sz="950" spc="-26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tion () {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5413883" y="2547240"/>
          <a:ext cx="2190750" cy="347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marL="91440">
                        <a:lnSpc>
                          <a:spcPts val="1125"/>
                        </a:lnSpc>
                        <a:spcBef>
                          <a:spcPts val="125"/>
                        </a:spcBef>
                      </a:pPr>
                      <a:r>
                        <a:rPr sz="950" spc="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// </a:t>
                      </a:r>
                      <a:r>
                        <a:rPr sz="950" spc="5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To </a:t>
                      </a:r>
                      <a:r>
                        <a:rPr sz="950" spc="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be c </a:t>
                      </a:r>
                      <a:r>
                        <a:rPr sz="95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alled </a:t>
                      </a:r>
                      <a:r>
                        <a:rPr sz="950" spc="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by </a:t>
                      </a:r>
                      <a:r>
                        <a:rPr sz="950" spc="1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950" spc="-18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vulnerable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1587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895">
                <a:tc gridSpan="2"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950" spc="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950" spc="-25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ontrac</a:t>
                      </a:r>
                      <a:r>
                        <a:rPr sz="950" spc="-24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950" spc="-4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2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with</a:t>
                      </a:r>
                      <a:r>
                        <a:rPr sz="950" spc="2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950" spc="-2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withdraw</a:t>
                      </a:r>
                      <a:r>
                        <a:rPr sz="950" spc="13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func</a:t>
                      </a:r>
                      <a:r>
                        <a:rPr sz="950" spc="-24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tion.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15875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5413884" y="2918714"/>
            <a:ext cx="1908175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6985" rIns="0" bIns="0" rtlCol="0">
            <a:spAutoFit/>
          </a:bodyPr>
          <a:lstStyle/>
          <a:p>
            <a:pPr marL="91440" fontAlgn="auto">
              <a:spcBef>
                <a:spcPts val="55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//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This </a:t>
            </a:r>
            <a:r>
              <a:rPr sz="950" spc="-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will </a:t>
            </a:r>
            <a:r>
              <a:rPr sz="9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double</a:t>
            </a:r>
            <a:r>
              <a:rPr sz="950" spc="33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withdraw.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5413884" y="3271140"/>
          <a:ext cx="2486025" cy="685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 gridSpan="3">
                  <a:txBody>
                    <a:bodyPr/>
                    <a:lstStyle/>
                    <a:p>
                      <a:pPr marL="91440">
                        <a:lnSpc>
                          <a:spcPts val="1110"/>
                        </a:lnSpc>
                        <a:spcBef>
                          <a:spcPts val="60"/>
                        </a:spcBef>
                      </a:pPr>
                      <a:r>
                        <a:rPr sz="950" spc="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vulnerableContrac t</a:t>
                      </a:r>
                      <a:r>
                        <a:rPr sz="950" spc="-4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3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v;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762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marL="91440">
                        <a:lnSpc>
                          <a:spcPts val="1110"/>
                        </a:lnSpc>
                        <a:spcBef>
                          <a:spcPts val="140"/>
                        </a:spcBef>
                      </a:pPr>
                      <a:r>
                        <a:rPr sz="950" spc="-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uint</a:t>
                      </a:r>
                      <a:r>
                        <a:rPr sz="950" spc="10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times;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1778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9FA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95">
                <a:tc gridSpan="4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950" spc="-1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if </a:t>
                      </a:r>
                      <a:r>
                        <a:rPr sz="950" spc="-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(times </a:t>
                      </a:r>
                      <a:r>
                        <a:rPr sz="950" spc="-4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== </a:t>
                      </a:r>
                      <a:r>
                        <a:rPr sz="950" spc="1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0 </a:t>
                      </a:r>
                      <a:r>
                        <a:rPr sz="95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&amp;&amp; </a:t>
                      </a:r>
                      <a:r>
                        <a:rPr sz="950" spc="4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attac </a:t>
                      </a:r>
                      <a:r>
                        <a:rPr sz="950" spc="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kModeIsOn)</a:t>
                      </a:r>
                      <a:r>
                        <a:rPr sz="950" spc="4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spc="1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{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1778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895">
                <a:tc gridSpan="2">
                  <a:txBody>
                    <a:bodyPr/>
                    <a:lstStyle/>
                    <a:p>
                      <a:pPr marL="186690">
                        <a:lnSpc>
                          <a:spcPts val="1105"/>
                        </a:lnSpc>
                        <a:spcBef>
                          <a:spcPts val="180"/>
                        </a:spcBef>
                      </a:pPr>
                      <a:r>
                        <a:rPr sz="950" spc="-5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times </a:t>
                      </a:r>
                      <a:r>
                        <a:rPr sz="950" spc="2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=</a:t>
                      </a:r>
                      <a:r>
                        <a:rPr sz="950" spc="11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950" dirty="0">
                          <a:solidFill>
                            <a:srgbClr val="394145"/>
                          </a:solidFill>
                          <a:latin typeface="Verdana"/>
                          <a:cs typeface="Verdana"/>
                        </a:rPr>
                        <a:t>1;</a:t>
                      </a:r>
                      <a:endParaRPr sz="950">
                        <a:latin typeface="Verdana"/>
                        <a:cs typeface="Verdana"/>
                      </a:endParaRPr>
                    </a:p>
                  </a:txBody>
                  <a:tcPr marL="0" marR="0" marT="2286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7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5413883" y="3959860"/>
            <a:ext cx="1762760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86690" fontAlgn="auto">
              <a:spcBef>
                <a:spcPts val="125"/>
              </a:spcBef>
              <a:spcAft>
                <a:spcPts val="0"/>
              </a:spcAft>
            </a:pP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v.</a:t>
            </a:r>
            <a:r>
              <a:rPr sz="950" b="1" spc="5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withdrawBalance</a:t>
            </a:r>
            <a:r>
              <a:rPr sz="950" b="1" spc="265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b="1" spc="5" dirty="0">
                <a:solidFill>
                  <a:srgbClr val="FF0000"/>
                </a:solidFill>
                <a:latin typeface="Verdana"/>
                <a:ea typeface="+mn-ea"/>
                <a:cs typeface="Verdana"/>
              </a:rPr>
              <a:t>();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51983" y="4318889"/>
            <a:ext cx="1460500" cy="152400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9525" rIns="0" bIns="0" rtlCol="0">
            <a:spAutoFit/>
          </a:bodyPr>
          <a:lstStyle/>
          <a:p>
            <a:pPr marL="100965" fontAlgn="auto">
              <a:lnSpc>
                <a:spcPts val="1120"/>
              </a:lnSpc>
              <a:spcBef>
                <a:spcPts val="75"/>
              </a:spcBef>
              <a:spcAft>
                <a:spcPts val="0"/>
              </a:spcAft>
            </a:pP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 </a:t>
            </a: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else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{ </a:t>
            </a:r>
            <a:r>
              <a:rPr sz="950" spc="-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times 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= </a:t>
            </a:r>
            <a:r>
              <a:rPr sz="9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0;</a:t>
            </a:r>
            <a:r>
              <a:rPr sz="950" spc="-4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06645" y="4484751"/>
            <a:ext cx="104139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</a:pP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95598" y="2418841"/>
            <a:ext cx="1808480" cy="127000"/>
          </a:xfrm>
          <a:custGeom>
            <a:avLst/>
            <a:gdLst/>
            <a:ahLst/>
            <a:cxnLst/>
            <a:rect l="l" t="t" r="r" b="b"/>
            <a:pathLst>
              <a:path w="1808479" h="127000">
                <a:moveTo>
                  <a:pt x="1797336" y="57023"/>
                </a:moveTo>
                <a:lnTo>
                  <a:pt x="1694052" y="57023"/>
                </a:lnTo>
                <a:lnTo>
                  <a:pt x="1694179" y="69723"/>
                </a:lnTo>
                <a:lnTo>
                  <a:pt x="1681530" y="69825"/>
                </a:lnTo>
                <a:lnTo>
                  <a:pt x="1681988" y="127000"/>
                </a:lnTo>
                <a:lnTo>
                  <a:pt x="1808479" y="62484"/>
                </a:lnTo>
                <a:lnTo>
                  <a:pt x="1797336" y="57023"/>
                </a:lnTo>
                <a:close/>
              </a:path>
              <a:path w="1808479" h="127000">
                <a:moveTo>
                  <a:pt x="1681429" y="57125"/>
                </a:moveTo>
                <a:lnTo>
                  <a:pt x="0" y="70738"/>
                </a:lnTo>
                <a:lnTo>
                  <a:pt x="126" y="83438"/>
                </a:lnTo>
                <a:lnTo>
                  <a:pt x="1681530" y="69825"/>
                </a:lnTo>
                <a:lnTo>
                  <a:pt x="1681429" y="57125"/>
                </a:lnTo>
                <a:close/>
              </a:path>
              <a:path w="1808479" h="127000">
                <a:moveTo>
                  <a:pt x="1694052" y="57023"/>
                </a:moveTo>
                <a:lnTo>
                  <a:pt x="1681429" y="57125"/>
                </a:lnTo>
                <a:lnTo>
                  <a:pt x="1681530" y="69825"/>
                </a:lnTo>
                <a:lnTo>
                  <a:pt x="1694179" y="69723"/>
                </a:lnTo>
                <a:lnTo>
                  <a:pt x="1694052" y="57023"/>
                </a:lnTo>
                <a:close/>
              </a:path>
              <a:path w="1808479" h="127000">
                <a:moveTo>
                  <a:pt x="1680972" y="0"/>
                </a:moveTo>
                <a:lnTo>
                  <a:pt x="1681429" y="57125"/>
                </a:lnTo>
                <a:lnTo>
                  <a:pt x="1797336" y="57023"/>
                </a:lnTo>
                <a:lnTo>
                  <a:pt x="1680972" y="0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95727" y="3223641"/>
            <a:ext cx="1823085" cy="127000"/>
          </a:xfrm>
          <a:custGeom>
            <a:avLst/>
            <a:gdLst/>
            <a:ahLst/>
            <a:cxnLst/>
            <a:rect l="l" t="t" r="r" b="b"/>
            <a:pathLst>
              <a:path w="1823085" h="127000">
                <a:moveTo>
                  <a:pt x="125984" y="0"/>
                </a:moveTo>
                <a:lnTo>
                  <a:pt x="0" y="65404"/>
                </a:lnTo>
                <a:lnTo>
                  <a:pt x="127888" y="127000"/>
                </a:lnTo>
                <a:lnTo>
                  <a:pt x="127035" y="70103"/>
                </a:lnTo>
                <a:lnTo>
                  <a:pt x="114300" y="70103"/>
                </a:lnTo>
                <a:lnTo>
                  <a:pt x="114173" y="57403"/>
                </a:lnTo>
                <a:lnTo>
                  <a:pt x="126842" y="57218"/>
                </a:lnTo>
                <a:lnTo>
                  <a:pt x="125984" y="0"/>
                </a:lnTo>
                <a:close/>
              </a:path>
              <a:path w="1823085" h="127000">
                <a:moveTo>
                  <a:pt x="126842" y="57218"/>
                </a:moveTo>
                <a:lnTo>
                  <a:pt x="114173" y="57403"/>
                </a:lnTo>
                <a:lnTo>
                  <a:pt x="114300" y="70103"/>
                </a:lnTo>
                <a:lnTo>
                  <a:pt x="127032" y="69916"/>
                </a:lnTo>
                <a:lnTo>
                  <a:pt x="126842" y="57218"/>
                </a:lnTo>
                <a:close/>
              </a:path>
              <a:path w="1823085" h="127000">
                <a:moveTo>
                  <a:pt x="127032" y="69916"/>
                </a:moveTo>
                <a:lnTo>
                  <a:pt x="114300" y="70103"/>
                </a:lnTo>
                <a:lnTo>
                  <a:pt x="127035" y="70103"/>
                </a:lnTo>
                <a:lnTo>
                  <a:pt x="127032" y="69916"/>
                </a:lnTo>
                <a:close/>
              </a:path>
              <a:path w="1823085" h="127000">
                <a:moveTo>
                  <a:pt x="1822958" y="32384"/>
                </a:moveTo>
                <a:lnTo>
                  <a:pt x="126842" y="57218"/>
                </a:lnTo>
                <a:lnTo>
                  <a:pt x="127032" y="69916"/>
                </a:lnTo>
                <a:lnTo>
                  <a:pt x="1823085" y="44957"/>
                </a:lnTo>
                <a:lnTo>
                  <a:pt x="1822958" y="32384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262248" y="4086351"/>
            <a:ext cx="2223770" cy="127000"/>
          </a:xfrm>
          <a:custGeom>
            <a:avLst/>
            <a:gdLst/>
            <a:ahLst/>
            <a:cxnLst/>
            <a:rect l="l" t="t" r="r" b="b"/>
            <a:pathLst>
              <a:path w="2223770" h="127000">
                <a:moveTo>
                  <a:pt x="2213652" y="57023"/>
                </a:moveTo>
                <a:lnTo>
                  <a:pt x="2108962" y="57023"/>
                </a:lnTo>
                <a:lnTo>
                  <a:pt x="2109216" y="69723"/>
                </a:lnTo>
                <a:lnTo>
                  <a:pt x="2096478" y="69892"/>
                </a:lnTo>
                <a:lnTo>
                  <a:pt x="2097278" y="127000"/>
                </a:lnTo>
                <a:lnTo>
                  <a:pt x="2223389" y="61722"/>
                </a:lnTo>
                <a:lnTo>
                  <a:pt x="2213652" y="57023"/>
                </a:lnTo>
                <a:close/>
              </a:path>
              <a:path w="2223770" h="127000">
                <a:moveTo>
                  <a:pt x="2096300" y="57191"/>
                </a:moveTo>
                <a:lnTo>
                  <a:pt x="0" y="85090"/>
                </a:lnTo>
                <a:lnTo>
                  <a:pt x="126" y="97790"/>
                </a:lnTo>
                <a:lnTo>
                  <a:pt x="2096478" y="69892"/>
                </a:lnTo>
                <a:lnTo>
                  <a:pt x="2096300" y="57191"/>
                </a:lnTo>
                <a:close/>
              </a:path>
              <a:path w="2223770" h="127000">
                <a:moveTo>
                  <a:pt x="2108962" y="57023"/>
                </a:moveTo>
                <a:lnTo>
                  <a:pt x="2096300" y="57191"/>
                </a:lnTo>
                <a:lnTo>
                  <a:pt x="2096478" y="69892"/>
                </a:lnTo>
                <a:lnTo>
                  <a:pt x="2109216" y="69723"/>
                </a:lnTo>
                <a:lnTo>
                  <a:pt x="2108962" y="57023"/>
                </a:lnTo>
                <a:close/>
              </a:path>
              <a:path w="2223770" h="127000">
                <a:moveTo>
                  <a:pt x="2095500" y="0"/>
                </a:moveTo>
                <a:lnTo>
                  <a:pt x="2096300" y="57191"/>
                </a:lnTo>
                <a:lnTo>
                  <a:pt x="2108962" y="57023"/>
                </a:lnTo>
                <a:lnTo>
                  <a:pt x="2213652" y="57023"/>
                </a:lnTo>
                <a:lnTo>
                  <a:pt x="2095500" y="0"/>
                </a:lnTo>
                <a:close/>
              </a:path>
            </a:pathLst>
          </a:custGeom>
          <a:solidFill>
            <a:srgbClr val="44536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379215" y="5814389"/>
            <a:ext cx="361950" cy="123825"/>
          </a:xfrm>
          <a:custGeom>
            <a:avLst/>
            <a:gdLst/>
            <a:ahLst/>
            <a:cxnLst/>
            <a:rect l="l" t="t" r="r" b="b"/>
            <a:pathLst>
              <a:path w="361950" h="123825">
                <a:moveTo>
                  <a:pt x="0" y="123825"/>
                </a:moveTo>
                <a:lnTo>
                  <a:pt x="361950" y="123825"/>
                </a:lnTo>
                <a:lnTo>
                  <a:pt x="361950" y="0"/>
                </a:lnTo>
                <a:lnTo>
                  <a:pt x="0" y="0"/>
                </a:lnTo>
                <a:lnTo>
                  <a:pt x="0" y="123825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41166" y="5814389"/>
            <a:ext cx="1590675" cy="123825"/>
          </a:xfrm>
          <a:custGeom>
            <a:avLst/>
            <a:gdLst/>
            <a:ahLst/>
            <a:cxnLst/>
            <a:rect l="l" t="t" r="r" b="b"/>
            <a:pathLst>
              <a:path w="1590675" h="123825">
                <a:moveTo>
                  <a:pt x="0" y="123825"/>
                </a:moveTo>
                <a:lnTo>
                  <a:pt x="1590675" y="123825"/>
                </a:lnTo>
                <a:lnTo>
                  <a:pt x="1590675" y="0"/>
                </a:lnTo>
                <a:lnTo>
                  <a:pt x="0" y="0"/>
                </a:lnTo>
                <a:lnTo>
                  <a:pt x="0" y="123825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395662" y="5367338"/>
            <a:ext cx="1911350" cy="155171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075" fontAlgn="auto">
              <a:lnSpc>
                <a:spcPts val="885"/>
              </a:lnSpc>
              <a:spcBef>
                <a:spcPts val="310"/>
              </a:spcBef>
              <a:spcAft>
                <a:spcPts val="0"/>
              </a:spcAft>
            </a:pPr>
            <a:r>
              <a:rPr sz="80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vulnerableContract.withdraw </a:t>
            </a:r>
            <a:r>
              <a:rPr sz="80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run</a:t>
            </a:r>
            <a:r>
              <a:rPr sz="800" spc="-114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1</a:t>
            </a:r>
            <a:endParaRPr sz="8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395663" y="5538166"/>
            <a:ext cx="1806575" cy="127599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12065" rIns="0" bIns="0" rtlCol="0">
            <a:spAutoFit/>
          </a:bodyPr>
          <a:lstStyle/>
          <a:p>
            <a:pPr marL="206375" fontAlgn="auto">
              <a:lnSpc>
                <a:spcPts val="880"/>
              </a:lnSpc>
              <a:spcBef>
                <a:spcPts val="95"/>
              </a:spcBef>
              <a:spcAft>
                <a:spcPts val="0"/>
              </a:spcAft>
            </a:pPr>
            <a:r>
              <a:rPr sz="80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attacker</a:t>
            </a:r>
            <a:r>
              <a:rPr sz="800" spc="-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default</a:t>
            </a:r>
            <a:r>
              <a:rPr sz="800" spc="-9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function</a:t>
            </a:r>
            <a:r>
              <a:rPr sz="800" spc="-6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run</a:t>
            </a:r>
            <a:r>
              <a:rPr sz="800" spc="-6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1</a:t>
            </a:r>
            <a:endParaRPr sz="8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395663" y="5671516"/>
            <a:ext cx="2092325" cy="127599"/>
          </a:xfrm>
          <a:prstGeom prst="rect">
            <a:avLst/>
          </a:prstGeom>
          <a:solidFill>
            <a:srgbClr val="F7F9FA"/>
          </a:solidFill>
        </p:spPr>
        <p:txBody>
          <a:bodyPr vert="horz" wrap="square" lIns="0" tIns="12065" rIns="0" bIns="0" rtlCol="0">
            <a:spAutoFit/>
          </a:bodyPr>
          <a:lstStyle/>
          <a:p>
            <a:pPr marL="282575" fontAlgn="auto">
              <a:lnSpc>
                <a:spcPts val="880"/>
              </a:lnSpc>
              <a:spcBef>
                <a:spcPts val="95"/>
              </a:spcBef>
              <a:spcAft>
                <a:spcPts val="0"/>
              </a:spcAft>
            </a:pPr>
            <a:r>
              <a:rPr sz="80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vulnerableContract.withdraw </a:t>
            </a:r>
            <a:r>
              <a:rPr sz="80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run</a:t>
            </a:r>
            <a:r>
              <a:rPr sz="800" spc="-20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2</a:t>
            </a:r>
            <a:endParaRPr sz="8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732530" y="5811203"/>
            <a:ext cx="1613535" cy="13914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</a:pPr>
            <a:r>
              <a:rPr sz="80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attacker</a:t>
            </a:r>
            <a:r>
              <a:rPr sz="800" spc="-4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default</a:t>
            </a:r>
            <a:r>
              <a:rPr sz="800" spc="-9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function</a:t>
            </a:r>
            <a:r>
              <a:rPr sz="800" spc="-6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run</a:t>
            </a:r>
            <a:r>
              <a:rPr sz="800" spc="-6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80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2</a:t>
            </a:r>
            <a:endParaRPr sz="8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66712" y="1671637"/>
            <a:ext cx="3028950" cy="3695700"/>
          </a:xfrm>
          <a:custGeom>
            <a:avLst/>
            <a:gdLst/>
            <a:ahLst/>
            <a:cxnLst/>
            <a:rect l="l" t="t" r="r" b="b"/>
            <a:pathLst>
              <a:path w="3028950" h="3695700">
                <a:moveTo>
                  <a:pt x="0" y="3695700"/>
                </a:moveTo>
                <a:lnTo>
                  <a:pt x="3028950" y="3695700"/>
                </a:lnTo>
                <a:lnTo>
                  <a:pt x="3028950" y="0"/>
                </a:lnTo>
                <a:lnTo>
                  <a:pt x="0" y="0"/>
                </a:lnTo>
                <a:lnTo>
                  <a:pt x="0" y="3695700"/>
                </a:lnTo>
                <a:close/>
              </a:path>
            </a:pathLst>
          </a:custGeom>
          <a:ln w="9534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205477" y="1519237"/>
            <a:ext cx="3038475" cy="3695700"/>
          </a:xfrm>
          <a:custGeom>
            <a:avLst/>
            <a:gdLst/>
            <a:ahLst/>
            <a:cxnLst/>
            <a:rect l="l" t="t" r="r" b="b"/>
            <a:pathLst>
              <a:path w="3038475" h="3695700">
                <a:moveTo>
                  <a:pt x="0" y="3695700"/>
                </a:moveTo>
                <a:lnTo>
                  <a:pt x="3038475" y="3695700"/>
                </a:lnTo>
                <a:lnTo>
                  <a:pt x="3038475" y="0"/>
                </a:lnTo>
                <a:lnTo>
                  <a:pt x="0" y="0"/>
                </a:lnTo>
                <a:lnTo>
                  <a:pt x="0" y="3695700"/>
                </a:lnTo>
                <a:close/>
              </a:path>
            </a:pathLst>
          </a:custGeom>
          <a:ln w="953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3539491" y="1106488"/>
            <a:ext cx="14547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</a:rPr>
              <a:t>reentry</a:t>
            </a:r>
            <a:r>
              <a:rPr sz="1800" spc="-100" dirty="0">
                <a:solidFill>
                  <a:srgbClr val="FF0000"/>
                </a:solidFill>
              </a:rPr>
              <a:t> </a:t>
            </a:r>
            <a:r>
              <a:rPr sz="1800" spc="-10" dirty="0">
                <a:solidFill>
                  <a:srgbClr val="FF0000"/>
                </a:solidFill>
              </a:rPr>
              <a:t>exploit</a:t>
            </a:r>
            <a:endParaRPr sz="1800"/>
          </a:p>
        </p:txBody>
      </p:sp>
      <p:sp>
        <p:nvSpPr>
          <p:cNvPr id="51" name="object 51"/>
          <p:cNvSpPr/>
          <p:nvPr/>
        </p:nvSpPr>
        <p:spPr>
          <a:xfrm>
            <a:off x="204787" y="4557776"/>
            <a:ext cx="400050" cy="209550"/>
          </a:xfrm>
          <a:custGeom>
            <a:avLst/>
            <a:gdLst/>
            <a:ahLst/>
            <a:cxnLst/>
            <a:rect l="l" t="t" r="r" b="b"/>
            <a:pathLst>
              <a:path w="400050" h="209550">
                <a:moveTo>
                  <a:pt x="295275" y="0"/>
                </a:moveTo>
                <a:lnTo>
                  <a:pt x="295275" y="52324"/>
                </a:lnTo>
                <a:lnTo>
                  <a:pt x="0" y="52324"/>
                </a:lnTo>
                <a:lnTo>
                  <a:pt x="0" y="157099"/>
                </a:lnTo>
                <a:lnTo>
                  <a:pt x="295275" y="157099"/>
                </a:lnTo>
                <a:lnTo>
                  <a:pt x="295275" y="209486"/>
                </a:lnTo>
                <a:lnTo>
                  <a:pt x="400050" y="104775"/>
                </a:lnTo>
                <a:lnTo>
                  <a:pt x="295275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04787" y="4557776"/>
            <a:ext cx="400050" cy="209550"/>
          </a:xfrm>
          <a:custGeom>
            <a:avLst/>
            <a:gdLst/>
            <a:ahLst/>
            <a:cxnLst/>
            <a:rect l="l" t="t" r="r" b="b"/>
            <a:pathLst>
              <a:path w="400050" h="209550">
                <a:moveTo>
                  <a:pt x="0" y="52324"/>
                </a:moveTo>
                <a:lnTo>
                  <a:pt x="295275" y="52324"/>
                </a:lnTo>
                <a:lnTo>
                  <a:pt x="295275" y="0"/>
                </a:lnTo>
                <a:lnTo>
                  <a:pt x="400050" y="104775"/>
                </a:lnTo>
                <a:lnTo>
                  <a:pt x="295275" y="209486"/>
                </a:lnTo>
                <a:lnTo>
                  <a:pt x="295275" y="157099"/>
                </a:lnTo>
                <a:lnTo>
                  <a:pt x="0" y="157099"/>
                </a:lnTo>
                <a:lnTo>
                  <a:pt x="0" y="52324"/>
                </a:lnTo>
                <a:close/>
              </a:path>
            </a:pathLst>
          </a:custGeom>
          <a:ln w="953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373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2673" y="2453894"/>
            <a:ext cx="561975" cy="152400"/>
          </a:xfrm>
          <a:custGeom>
            <a:avLst/>
            <a:gdLst/>
            <a:ahLst/>
            <a:cxnLst/>
            <a:rect l="l" t="t" r="r" b="b"/>
            <a:pathLst>
              <a:path w="561975" h="152400">
                <a:moveTo>
                  <a:pt x="0" y="152400"/>
                </a:moveTo>
                <a:lnTo>
                  <a:pt x="561975" y="152400"/>
                </a:lnTo>
                <a:lnTo>
                  <a:pt x="5619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44648" y="2453894"/>
            <a:ext cx="1057275" cy="152400"/>
          </a:xfrm>
          <a:custGeom>
            <a:avLst/>
            <a:gdLst/>
            <a:ahLst/>
            <a:cxnLst/>
            <a:rect l="l" t="t" r="r" b="b"/>
            <a:pathLst>
              <a:path w="1057275" h="152400">
                <a:moveTo>
                  <a:pt x="0" y="152400"/>
                </a:moveTo>
                <a:lnTo>
                  <a:pt x="1057275" y="152400"/>
                </a:lnTo>
                <a:lnTo>
                  <a:pt x="10572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01922" y="2453894"/>
            <a:ext cx="257175" cy="152400"/>
          </a:xfrm>
          <a:custGeom>
            <a:avLst/>
            <a:gdLst/>
            <a:ahLst/>
            <a:cxnLst/>
            <a:rect l="l" t="t" r="r" b="b"/>
            <a:pathLst>
              <a:path w="257175" h="152400">
                <a:moveTo>
                  <a:pt x="0" y="152400"/>
                </a:moveTo>
                <a:lnTo>
                  <a:pt x="257175" y="152400"/>
                </a:lnTo>
                <a:lnTo>
                  <a:pt x="2571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25534" y="262534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399"/>
                </a:lnTo>
              </a:path>
            </a:pathLst>
          </a:custGeom>
          <a:ln w="85725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8397" y="2625344"/>
            <a:ext cx="1219200" cy="152400"/>
          </a:xfrm>
          <a:custGeom>
            <a:avLst/>
            <a:gdLst/>
            <a:ahLst/>
            <a:cxnLst/>
            <a:rect l="l" t="t" r="r" b="b"/>
            <a:pathLst>
              <a:path w="1219200" h="152400">
                <a:moveTo>
                  <a:pt x="0" y="152399"/>
                </a:moveTo>
                <a:lnTo>
                  <a:pt x="1219200" y="152399"/>
                </a:lnTo>
                <a:lnTo>
                  <a:pt x="1219200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25696" y="262534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399"/>
                </a:lnTo>
              </a:path>
            </a:pathLst>
          </a:custGeom>
          <a:ln w="7620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63796" y="2625344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399"/>
                </a:moveTo>
                <a:lnTo>
                  <a:pt x="152400" y="152399"/>
                </a:lnTo>
                <a:lnTo>
                  <a:pt x="152400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82672" y="2806319"/>
            <a:ext cx="819150" cy="152400"/>
          </a:xfrm>
          <a:custGeom>
            <a:avLst/>
            <a:gdLst/>
            <a:ahLst/>
            <a:cxnLst/>
            <a:rect l="l" t="t" r="r" b="b"/>
            <a:pathLst>
              <a:path w="819150" h="152400">
                <a:moveTo>
                  <a:pt x="0" y="152400"/>
                </a:moveTo>
                <a:lnTo>
                  <a:pt x="819150" y="152400"/>
                </a:lnTo>
                <a:lnTo>
                  <a:pt x="81915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30396" y="2806319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5715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58971" y="2806319"/>
            <a:ext cx="723900" cy="152400"/>
          </a:xfrm>
          <a:custGeom>
            <a:avLst/>
            <a:gdLst/>
            <a:ahLst/>
            <a:cxnLst/>
            <a:rect l="l" t="t" r="r" b="b"/>
            <a:pathLst>
              <a:path w="723900" h="152400">
                <a:moveTo>
                  <a:pt x="0" y="152400"/>
                </a:moveTo>
                <a:lnTo>
                  <a:pt x="723900" y="152400"/>
                </a:lnTo>
                <a:lnTo>
                  <a:pt x="7239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82871" y="2806319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0" y="152400"/>
                </a:moveTo>
                <a:lnTo>
                  <a:pt x="114300" y="152400"/>
                </a:lnTo>
                <a:lnTo>
                  <a:pt x="1143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25534" y="2977769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85725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68397" y="2977769"/>
            <a:ext cx="819150" cy="152400"/>
          </a:xfrm>
          <a:custGeom>
            <a:avLst/>
            <a:gdLst/>
            <a:ahLst/>
            <a:cxnLst/>
            <a:rect l="l" t="t" r="r" b="b"/>
            <a:pathLst>
              <a:path w="819150" h="152400">
                <a:moveTo>
                  <a:pt x="0" y="152400"/>
                </a:moveTo>
                <a:lnTo>
                  <a:pt x="819150" y="152400"/>
                </a:lnTo>
                <a:lnTo>
                  <a:pt x="81915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16121" y="2977769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5715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44696" y="2977769"/>
            <a:ext cx="723900" cy="152400"/>
          </a:xfrm>
          <a:custGeom>
            <a:avLst/>
            <a:gdLst/>
            <a:ahLst/>
            <a:cxnLst/>
            <a:rect l="l" t="t" r="r" b="b"/>
            <a:pathLst>
              <a:path w="723900" h="152400">
                <a:moveTo>
                  <a:pt x="0" y="152400"/>
                </a:moveTo>
                <a:lnTo>
                  <a:pt x="723900" y="152400"/>
                </a:lnTo>
                <a:lnTo>
                  <a:pt x="7239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268596" y="2977769"/>
            <a:ext cx="438150" cy="152400"/>
          </a:xfrm>
          <a:custGeom>
            <a:avLst/>
            <a:gdLst/>
            <a:ahLst/>
            <a:cxnLst/>
            <a:rect l="l" t="t" r="r" b="b"/>
            <a:pathLst>
              <a:path w="438150" h="152400">
                <a:moveTo>
                  <a:pt x="0" y="152400"/>
                </a:moveTo>
                <a:lnTo>
                  <a:pt x="438150" y="152400"/>
                </a:lnTo>
                <a:lnTo>
                  <a:pt x="43815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25534" y="3149219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85725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68398" y="3149219"/>
            <a:ext cx="180975" cy="152400"/>
          </a:xfrm>
          <a:custGeom>
            <a:avLst/>
            <a:gdLst/>
            <a:ahLst/>
            <a:cxnLst/>
            <a:rect l="l" t="t" r="r" b="b"/>
            <a:pathLst>
              <a:path w="180975" h="152400">
                <a:moveTo>
                  <a:pt x="0" y="152400"/>
                </a:moveTo>
                <a:lnTo>
                  <a:pt x="180975" y="152400"/>
                </a:lnTo>
                <a:lnTo>
                  <a:pt x="1809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849372" y="3149219"/>
            <a:ext cx="1219200" cy="152400"/>
          </a:xfrm>
          <a:custGeom>
            <a:avLst/>
            <a:gdLst/>
            <a:ahLst/>
            <a:cxnLst/>
            <a:rect l="l" t="t" r="r" b="b"/>
            <a:pathLst>
              <a:path w="1219200" h="152400">
                <a:moveTo>
                  <a:pt x="0" y="152400"/>
                </a:moveTo>
                <a:lnTo>
                  <a:pt x="1219200" y="152400"/>
                </a:lnTo>
                <a:lnTo>
                  <a:pt x="12192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06671" y="3149219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7620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44772" y="3149219"/>
            <a:ext cx="409575" cy="152400"/>
          </a:xfrm>
          <a:custGeom>
            <a:avLst/>
            <a:gdLst/>
            <a:ahLst/>
            <a:cxnLst/>
            <a:rect l="l" t="t" r="r" b="b"/>
            <a:pathLst>
              <a:path w="409575" h="152400">
                <a:moveTo>
                  <a:pt x="0" y="152400"/>
                </a:moveTo>
                <a:lnTo>
                  <a:pt x="409575" y="152400"/>
                </a:lnTo>
                <a:lnTo>
                  <a:pt x="4095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82673" y="3330194"/>
            <a:ext cx="180975" cy="152400"/>
          </a:xfrm>
          <a:custGeom>
            <a:avLst/>
            <a:gdLst/>
            <a:ahLst/>
            <a:cxnLst/>
            <a:rect l="l" t="t" r="r" b="b"/>
            <a:pathLst>
              <a:path w="180975" h="152400">
                <a:moveTo>
                  <a:pt x="0" y="152400"/>
                </a:moveTo>
                <a:lnTo>
                  <a:pt x="180975" y="152400"/>
                </a:lnTo>
                <a:lnTo>
                  <a:pt x="1809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63648" y="3330194"/>
            <a:ext cx="123825" cy="152400"/>
          </a:xfrm>
          <a:custGeom>
            <a:avLst/>
            <a:gdLst/>
            <a:ahLst/>
            <a:cxnLst/>
            <a:rect l="l" t="t" r="r" b="b"/>
            <a:pathLst>
              <a:path w="123825" h="152400">
                <a:moveTo>
                  <a:pt x="0" y="152400"/>
                </a:moveTo>
                <a:lnTo>
                  <a:pt x="123825" y="152400"/>
                </a:lnTo>
                <a:lnTo>
                  <a:pt x="12382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582673" y="3501644"/>
            <a:ext cx="161925" cy="152400"/>
          </a:xfrm>
          <a:custGeom>
            <a:avLst/>
            <a:gdLst/>
            <a:ahLst/>
            <a:cxnLst/>
            <a:rect l="l" t="t" r="r" b="b"/>
            <a:pathLst>
              <a:path w="161925" h="152400">
                <a:moveTo>
                  <a:pt x="0" y="152400"/>
                </a:moveTo>
                <a:lnTo>
                  <a:pt x="161925" y="152400"/>
                </a:lnTo>
                <a:lnTo>
                  <a:pt x="16192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744598" y="3501644"/>
            <a:ext cx="1057275" cy="152400"/>
          </a:xfrm>
          <a:custGeom>
            <a:avLst/>
            <a:gdLst/>
            <a:ahLst/>
            <a:cxnLst/>
            <a:rect l="l" t="t" r="r" b="b"/>
            <a:pathLst>
              <a:path w="1057275" h="152400">
                <a:moveTo>
                  <a:pt x="0" y="152400"/>
                </a:moveTo>
                <a:lnTo>
                  <a:pt x="1057275" y="152400"/>
                </a:lnTo>
                <a:lnTo>
                  <a:pt x="10572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30446" y="3501644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5715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59022" y="3501644"/>
            <a:ext cx="1247775" cy="152400"/>
          </a:xfrm>
          <a:custGeom>
            <a:avLst/>
            <a:gdLst/>
            <a:ahLst/>
            <a:cxnLst/>
            <a:rect l="l" t="t" r="r" b="b"/>
            <a:pathLst>
              <a:path w="1247775" h="152400">
                <a:moveTo>
                  <a:pt x="0" y="152400"/>
                </a:moveTo>
                <a:lnTo>
                  <a:pt x="1247775" y="152400"/>
                </a:lnTo>
                <a:lnTo>
                  <a:pt x="124777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582673" y="3682619"/>
            <a:ext cx="885825" cy="152400"/>
          </a:xfrm>
          <a:custGeom>
            <a:avLst/>
            <a:gdLst/>
            <a:ahLst/>
            <a:cxnLst/>
            <a:rect l="l" t="t" r="r" b="b"/>
            <a:pathLst>
              <a:path w="885825" h="152400">
                <a:moveTo>
                  <a:pt x="0" y="152400"/>
                </a:moveTo>
                <a:lnTo>
                  <a:pt x="885825" y="152400"/>
                </a:lnTo>
                <a:lnTo>
                  <a:pt x="88582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582673" y="3854069"/>
            <a:ext cx="85725" cy="152400"/>
          </a:xfrm>
          <a:custGeom>
            <a:avLst/>
            <a:gdLst/>
            <a:ahLst/>
            <a:cxnLst/>
            <a:rect l="l" t="t" r="r" b="b"/>
            <a:pathLst>
              <a:path w="85725" h="152400">
                <a:moveTo>
                  <a:pt x="0" y="152400"/>
                </a:moveTo>
                <a:lnTo>
                  <a:pt x="85725" y="152400"/>
                </a:lnTo>
                <a:lnTo>
                  <a:pt x="85725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68397" y="3854069"/>
            <a:ext cx="76200" cy="152400"/>
          </a:xfrm>
          <a:custGeom>
            <a:avLst/>
            <a:gdLst/>
            <a:ahLst/>
            <a:cxnLst/>
            <a:rect l="l" t="t" r="r" b="b"/>
            <a:pathLst>
              <a:path w="76200" h="152400">
                <a:moveTo>
                  <a:pt x="0" y="152400"/>
                </a:moveTo>
                <a:lnTo>
                  <a:pt x="76200" y="152400"/>
                </a:lnTo>
                <a:lnTo>
                  <a:pt x="762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F7F9FA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20772" y="4025519"/>
            <a:ext cx="0" cy="152400"/>
          </a:xfrm>
          <a:custGeom>
            <a:avLst/>
            <a:gdLst/>
            <a:ahLst/>
            <a:cxnLst/>
            <a:rect l="l" t="t" r="r" b="b"/>
            <a:pathLst>
              <a:path h="152400">
                <a:moveTo>
                  <a:pt x="0" y="0"/>
                </a:moveTo>
                <a:lnTo>
                  <a:pt x="0" y="152400"/>
                </a:lnTo>
              </a:path>
            </a:pathLst>
          </a:custGeom>
          <a:ln w="76200">
            <a:solidFill>
              <a:srgbClr val="F7F9F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95576" y="2309875"/>
            <a:ext cx="3028950" cy="1891864"/>
          </a:xfrm>
          <a:prstGeom prst="rect">
            <a:avLst/>
          </a:prstGeom>
          <a:ln w="9534">
            <a:solidFill>
              <a:srgbClr val="538235"/>
            </a:solidFill>
          </a:ln>
        </p:spPr>
        <p:txBody>
          <a:bodyPr vert="horz" wrap="square" lIns="0" tIns="123189" rIns="0" bIns="0" rtlCol="0">
            <a:spAutoFit/>
          </a:bodyPr>
          <a:lstStyle/>
          <a:p>
            <a:pPr marL="475615" marR="751205" indent="-85725" fontAlgn="auto">
              <a:lnSpc>
                <a:spcPct val="118600"/>
              </a:lnSpc>
              <a:spcBef>
                <a:spcPts val="969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func</a:t>
            </a:r>
            <a:r>
              <a:rPr sz="950" spc="-2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tion </a:t>
            </a: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withdrawBalanc</a:t>
            </a:r>
            <a:r>
              <a:rPr sz="950" spc="-2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e()</a:t>
            </a:r>
            <a:r>
              <a:rPr sz="950" spc="17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{ 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amountToWithdraw</a:t>
            </a:r>
            <a:r>
              <a:rPr sz="950" spc="29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=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475615" marR="504825" indent="-85725" fontAlgn="auto">
              <a:lnSpc>
                <a:spcPct val="118600"/>
              </a:lnSpc>
              <a:spcBef>
                <a:spcPts val="75"/>
              </a:spcBef>
              <a:spcAft>
                <a:spcPts val="0"/>
              </a:spcAft>
            </a:pPr>
            <a:r>
              <a:rPr sz="950" spc="-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userBalanc </a:t>
            </a: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es[msg.sende </a:t>
            </a:r>
            <a:r>
              <a:rPr sz="9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r];  </a:t>
            </a:r>
            <a:r>
              <a:rPr sz="950" spc="-5" dirty="0">
                <a:solidFill>
                  <a:srgbClr val="385622"/>
                </a:solidFill>
                <a:latin typeface="Verdana"/>
                <a:ea typeface="+mn-ea"/>
                <a:cs typeface="Verdana"/>
              </a:rPr>
              <a:t>userBalanc </a:t>
            </a:r>
            <a:r>
              <a:rPr sz="950" spc="10" dirty="0">
                <a:solidFill>
                  <a:srgbClr val="385622"/>
                </a:solidFill>
                <a:latin typeface="Verdana"/>
                <a:ea typeface="+mn-ea"/>
                <a:cs typeface="Verdana"/>
              </a:rPr>
              <a:t>es[msg.sender] </a:t>
            </a:r>
            <a:r>
              <a:rPr sz="950" spc="20" dirty="0">
                <a:solidFill>
                  <a:srgbClr val="385622"/>
                </a:solidFill>
                <a:latin typeface="Verdana"/>
                <a:ea typeface="+mn-ea"/>
                <a:cs typeface="Verdana"/>
              </a:rPr>
              <a:t>=</a:t>
            </a:r>
            <a:r>
              <a:rPr sz="950" spc="-95" dirty="0">
                <a:solidFill>
                  <a:srgbClr val="385622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5" dirty="0">
                <a:solidFill>
                  <a:srgbClr val="385622"/>
                </a:solidFill>
                <a:latin typeface="Verdana"/>
                <a:ea typeface="+mn-ea"/>
                <a:cs typeface="Verdana"/>
              </a:rPr>
              <a:t>0;  </a:t>
            </a:r>
            <a:r>
              <a:rPr sz="950" spc="-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if </a:t>
            </a: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(amountToWithdraw 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&gt; </a:t>
            </a:r>
            <a:r>
              <a:rPr sz="9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0)</a:t>
            </a:r>
            <a:r>
              <a:rPr sz="950" spc="10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{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570865" fontAlgn="auto">
              <a:spcBef>
                <a:spcPts val="290"/>
              </a:spcBef>
              <a:spcAft>
                <a:spcPts val="0"/>
              </a:spcAft>
            </a:pPr>
            <a:r>
              <a:rPr sz="950" spc="-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if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389890" fontAlgn="auto">
              <a:spcBef>
                <a:spcPts val="210"/>
              </a:spcBef>
              <a:spcAft>
                <a:spcPts val="0"/>
              </a:spcAft>
            </a:pPr>
            <a:r>
              <a:rPr sz="950" spc="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(!(msg.sender.send(a</a:t>
            </a:r>
            <a:r>
              <a:rPr sz="950" spc="-25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2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mountToWithdraw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389890" fontAlgn="auto">
              <a:spcBef>
                <a:spcPts val="290"/>
              </a:spcBef>
              <a:spcAft>
                <a:spcPts val="0"/>
              </a:spcAft>
            </a:pPr>
            <a:r>
              <a:rPr sz="950" spc="1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)))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{ throw;</a:t>
            </a:r>
            <a:r>
              <a:rPr sz="950" spc="80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 </a:t>
            </a: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475615" fontAlgn="auto">
              <a:spcBef>
                <a:spcPts val="210"/>
              </a:spcBef>
              <a:spcAft>
                <a:spcPts val="0"/>
              </a:spcAft>
            </a:pP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389890" fontAlgn="auto">
              <a:spcBef>
                <a:spcPts val="215"/>
              </a:spcBef>
              <a:spcAft>
                <a:spcPts val="0"/>
              </a:spcAft>
            </a:pPr>
            <a:r>
              <a:rPr sz="950" spc="15" dirty="0">
                <a:solidFill>
                  <a:srgbClr val="394145"/>
                </a:solidFill>
                <a:latin typeface="Verdana"/>
                <a:ea typeface="+mn-ea"/>
                <a:cs typeface="Verdana"/>
              </a:rPr>
              <a:t>}</a:t>
            </a:r>
            <a:endParaRPr sz="95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708026" y="1314068"/>
            <a:ext cx="180530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300" spc="-160" dirty="0">
                <a:solidFill>
                  <a:srgbClr val="000000"/>
                </a:solidFill>
                <a:latin typeface="Trebuchet MS"/>
                <a:cs typeface="Trebuchet MS"/>
              </a:rPr>
              <a:t>Correction</a:t>
            </a:r>
            <a:endParaRPr sz="330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328926" y="3033776"/>
            <a:ext cx="247650" cy="114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328926" y="3033776"/>
            <a:ext cx="247650" cy="114300"/>
          </a:xfrm>
          <a:custGeom>
            <a:avLst/>
            <a:gdLst/>
            <a:ahLst/>
            <a:cxnLst/>
            <a:rect l="l" t="t" r="r" b="b"/>
            <a:pathLst>
              <a:path w="247650" h="114300">
                <a:moveTo>
                  <a:pt x="0" y="28575"/>
                </a:moveTo>
                <a:lnTo>
                  <a:pt x="190500" y="28575"/>
                </a:lnTo>
                <a:lnTo>
                  <a:pt x="190500" y="0"/>
                </a:lnTo>
                <a:lnTo>
                  <a:pt x="247650" y="57150"/>
                </a:lnTo>
                <a:lnTo>
                  <a:pt x="190500" y="114300"/>
                </a:lnTo>
                <a:lnTo>
                  <a:pt x="190500" y="85725"/>
                </a:lnTo>
                <a:lnTo>
                  <a:pt x="0" y="85725"/>
                </a:lnTo>
                <a:lnTo>
                  <a:pt x="0" y="28575"/>
                </a:lnTo>
                <a:close/>
              </a:path>
            </a:pathLst>
          </a:custGeom>
          <a:ln w="9534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65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26C0-EDF7-EE48-8D48-18CBEC23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/>
              <a:t>The ERC20 Short Address Attack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F8F96-634A-5346-BCF3-7D51EBFEC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214755"/>
            <a:ext cx="8524875" cy="4313238"/>
          </a:xfrm>
        </p:spPr>
        <p:txBody>
          <a:bodyPr/>
          <a:lstStyle/>
          <a:p>
            <a:r>
              <a:rPr lang="en-US" dirty="0"/>
              <a:t>What is an ERC20 Token </a:t>
            </a:r>
          </a:p>
          <a:p>
            <a:pPr lvl="1"/>
            <a:r>
              <a:rPr lang="en-US" b="1" dirty="0"/>
              <a:t>ERC</a:t>
            </a:r>
            <a:r>
              <a:rPr lang="en-US" dirty="0"/>
              <a:t> stands for </a:t>
            </a:r>
            <a:r>
              <a:rPr lang="en-US" b="1" dirty="0" err="1"/>
              <a:t>Ethereum</a:t>
            </a:r>
            <a:r>
              <a:rPr lang="en-US" b="1" dirty="0"/>
              <a:t> Request for Comments</a:t>
            </a:r>
            <a:r>
              <a:rPr lang="en-US" dirty="0"/>
              <a:t>. This is an official protocol for proposing improvements to the </a:t>
            </a:r>
            <a:r>
              <a:rPr lang="en-US" dirty="0" err="1"/>
              <a:t>Ethereum</a:t>
            </a:r>
            <a:r>
              <a:rPr lang="en-US" dirty="0"/>
              <a:t> network. '20’ is the unique proposal ID number.</a:t>
            </a:r>
          </a:p>
          <a:p>
            <a:pPr lvl="1"/>
            <a:r>
              <a:rPr lang="en-US" b="1" dirty="0"/>
              <a:t>ERC20</a:t>
            </a:r>
            <a:r>
              <a:rPr lang="en-US" dirty="0"/>
              <a:t> defines a set of rules which need to be met in order for a token to be accepted and called as 'ERC20 Token'. The standard rules apply to all ERC20 Tokens since these rules are required to interact with each other on the </a:t>
            </a:r>
            <a:r>
              <a:rPr lang="en-US" dirty="0" err="1"/>
              <a:t>Ethereum</a:t>
            </a:r>
            <a:r>
              <a:rPr lang="en-US" dirty="0"/>
              <a:t> network.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97400-520B-104E-B7CB-54FEA379D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51" y="3768632"/>
            <a:ext cx="4519749" cy="2259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BDB927-FC25-A945-8EF5-9E330DD2FC7F}"/>
              </a:ext>
            </a:extLst>
          </p:cNvPr>
          <p:cNvSpPr/>
          <p:nvPr/>
        </p:nvSpPr>
        <p:spPr>
          <a:xfrm>
            <a:off x="470263" y="4512330"/>
            <a:ext cx="356616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medium-content-serif-font"/>
              </a:rPr>
              <a:t>In essence, ERC20 tokens are smart contracts that run on the </a:t>
            </a:r>
            <a:r>
              <a:rPr lang="en-US" dirty="0" err="1">
                <a:latin typeface="medium-content-serif-font"/>
              </a:rPr>
              <a:t>Ethereum</a:t>
            </a:r>
            <a:r>
              <a:rPr lang="en-US" dirty="0">
                <a:latin typeface="medium-content-serif-font"/>
              </a:rPr>
              <a:t> </a:t>
            </a:r>
            <a:r>
              <a:rPr lang="en-US" dirty="0" err="1">
                <a:latin typeface="medium-content-serif-font"/>
              </a:rPr>
              <a:t>blockchain</a:t>
            </a:r>
            <a:r>
              <a:rPr lang="en-US" dirty="0">
                <a:latin typeface="medium-content-serif-fon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66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26C0-EDF7-EE48-8D48-18CBEC23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en-US" dirty="0"/>
              <a:t>The ERC20 Short Address Attack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2507D-7B16-AA47-B90A-E825C0C72CED}"/>
              </a:ext>
            </a:extLst>
          </p:cNvPr>
          <p:cNvSpPr/>
          <p:nvPr/>
        </p:nvSpPr>
        <p:spPr>
          <a:xfrm>
            <a:off x="517140" y="5437907"/>
            <a:ext cx="808590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8F8F2"/>
                </a:solidFill>
                <a:latin typeface="Inconsolata"/>
              </a:rPr>
              <a:t>function transfer(address to, </a:t>
            </a:r>
            <a:r>
              <a:rPr lang="en-US" dirty="0" err="1">
                <a:solidFill>
                  <a:srgbClr val="F8F8F2"/>
                </a:solidFill>
                <a:latin typeface="Inconsolata"/>
              </a:rPr>
              <a:t>uint</a:t>
            </a:r>
            <a:r>
              <a:rPr lang="en-US" dirty="0">
                <a:solidFill>
                  <a:srgbClr val="F8F8F2"/>
                </a:solidFill>
                <a:latin typeface="Inconsolata"/>
              </a:rPr>
              <a:t> tokens) public returns (bool success);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782EAD-9C4C-AB49-BB00-93D10A457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53" y="936984"/>
            <a:ext cx="4802777" cy="4313238"/>
          </a:xfrm>
        </p:spPr>
      </p:pic>
    </p:spTree>
    <p:extLst>
      <p:ext uri="{BB962C8B-B14F-4D97-AF65-F5344CB8AC3E}">
        <p14:creationId xmlns:p14="http://schemas.microsoft.com/office/powerpoint/2010/main" val="2508780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06B01C-DC01-E54B-ADE3-73AC3592987E}"/>
              </a:ext>
            </a:extLst>
          </p:cNvPr>
          <p:cNvSpPr/>
          <p:nvPr/>
        </p:nvSpPr>
        <p:spPr>
          <a:xfrm>
            <a:off x="321401" y="1134120"/>
            <a:ext cx="87259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3A4145"/>
                </a:solidFill>
                <a:latin typeface="Open Sans"/>
              </a:rPr>
              <a:t>When we call transfer function to send N ERC-20 coin to an address, the transaction input data can be divide into three parts</a:t>
            </a:r>
            <a:r>
              <a:rPr lang="ja-JP" altLang="en-US" dirty="0">
                <a:solidFill>
                  <a:srgbClr val="3A4145"/>
                </a:solidFill>
                <a:latin typeface="Open Sans"/>
              </a:rPr>
              <a:t>：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3A4145"/>
                </a:solidFill>
                <a:latin typeface="Open Sans"/>
              </a:rPr>
              <a:t>4 Byte, Hash value of the function: </a:t>
            </a:r>
            <a:r>
              <a:rPr lang="en-US" b="1" dirty="0">
                <a:solidFill>
                  <a:srgbClr val="3A4145"/>
                </a:solidFill>
                <a:latin typeface="Open Sans"/>
              </a:rPr>
              <a:t>a9059cbb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4145"/>
                </a:solidFill>
                <a:latin typeface="Open Sans"/>
              </a:rPr>
              <a:t>32 </a:t>
            </a:r>
            <a:r>
              <a:rPr lang="en-US" altLang="ja-JP" dirty="0">
                <a:solidFill>
                  <a:srgbClr val="3A4145"/>
                </a:solidFill>
                <a:latin typeface="Open Sans"/>
              </a:rPr>
              <a:t>Byte,</a:t>
            </a:r>
            <a:r>
              <a:rPr lang="en-US" dirty="0"/>
              <a:t> </a:t>
            </a:r>
            <a:r>
              <a:rPr lang="en-US" dirty="0" err="1"/>
              <a:t>Ethereum</a:t>
            </a:r>
            <a:r>
              <a:rPr lang="en-US" dirty="0"/>
              <a:t> Address</a:t>
            </a:r>
            <a:r>
              <a:rPr lang="en-US" altLang="ja-JP" dirty="0">
                <a:solidFill>
                  <a:srgbClr val="3A4145"/>
                </a:solidFill>
                <a:latin typeface="Open Sans"/>
              </a:rPr>
              <a:t>, The </a:t>
            </a:r>
            <a:r>
              <a:rPr lang="en-US" dirty="0" err="1"/>
              <a:t>Ethereum</a:t>
            </a:r>
            <a:r>
              <a:rPr lang="en-US" dirty="0"/>
              <a:t> Address is now 20 Byte (padding 0 at the front)</a:t>
            </a:r>
            <a:br>
              <a:rPr lang="en-US" altLang="ja-JP" dirty="0">
                <a:solidFill>
                  <a:srgbClr val="3A4145"/>
                </a:solidFill>
                <a:latin typeface="Open Sans"/>
              </a:rPr>
            </a:br>
            <a:r>
              <a:rPr lang="en-US" altLang="ja-JP" b="1" dirty="0">
                <a:solidFill>
                  <a:srgbClr val="FF0000"/>
                </a:solidFill>
                <a:latin typeface="Open Sans"/>
              </a:rPr>
              <a:t>000000000000000000000000</a:t>
            </a:r>
            <a:r>
              <a:rPr lang="en-US" b="1" dirty="0">
                <a:solidFill>
                  <a:srgbClr val="3A4145"/>
                </a:solidFill>
                <a:latin typeface="Open Sans"/>
              </a:rPr>
              <a:t>abcabcabcabcabcabcabcabcabcabcabcabcabca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4145"/>
                </a:solidFill>
                <a:latin typeface="Open Sans"/>
              </a:rPr>
              <a:t>32Byte, Number of coin need to be transferred</a:t>
            </a:r>
            <a:r>
              <a:rPr lang="en-US" altLang="ja-JP" dirty="0">
                <a:solidFill>
                  <a:srgbClr val="3A4145"/>
                </a:solidFill>
                <a:latin typeface="Open Sans"/>
              </a:rPr>
              <a:t>, like 1*10^18 </a:t>
            </a:r>
            <a:r>
              <a:rPr lang="en-US" dirty="0">
                <a:solidFill>
                  <a:srgbClr val="3A4145"/>
                </a:solidFill>
                <a:latin typeface="Open Sans"/>
              </a:rPr>
              <a:t>GNT</a:t>
            </a:r>
            <a:br>
              <a:rPr lang="en-US" dirty="0">
                <a:solidFill>
                  <a:srgbClr val="3A4145"/>
                </a:solidFill>
                <a:latin typeface="Open Sans"/>
              </a:rPr>
            </a:br>
            <a:r>
              <a:rPr lang="en-US" b="1" dirty="0">
                <a:solidFill>
                  <a:srgbClr val="3A4145"/>
                </a:solidFill>
                <a:latin typeface="Open Sans"/>
              </a:rPr>
              <a:t>0000000000000000000000000000000000000000000000000de0b6b3a7640000</a:t>
            </a:r>
          </a:p>
          <a:p>
            <a:endParaRPr lang="en-US" altLang="ja-JP" dirty="0">
              <a:solidFill>
                <a:srgbClr val="3A4145"/>
              </a:solidFill>
              <a:latin typeface="Open Sans"/>
            </a:endParaRPr>
          </a:p>
          <a:p>
            <a:r>
              <a:rPr lang="en-US" altLang="ja-JP" dirty="0">
                <a:solidFill>
                  <a:srgbClr val="3A4145"/>
                </a:solidFill>
                <a:latin typeface="Open Sans"/>
              </a:rPr>
              <a:t>Combine them together, we got</a:t>
            </a:r>
            <a:r>
              <a:rPr lang="ja-JP" altLang="en-US" dirty="0">
                <a:solidFill>
                  <a:srgbClr val="3A4145"/>
                </a:solidFill>
                <a:latin typeface="Open Sans"/>
              </a:rPr>
              <a:t>：</a:t>
            </a:r>
          </a:p>
          <a:p>
            <a:r>
              <a:rPr lang="en-US" b="1" dirty="0">
                <a:solidFill>
                  <a:srgbClr val="3A4145"/>
                </a:solidFill>
                <a:latin typeface="Open Sans"/>
              </a:rPr>
              <a:t>a9059cbb000000000000000000000000abcabcabcabcabcabcabcabcabcabcabcabcabca0000000000000000000000000000000000000000000000000de0b6b3a7640000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960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CA833-7CED-3D4D-BBC3-7C6D974D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ERC20 Short Address Attack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E9F10-1CC1-294D-BE69-C9644495A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DC88FD-7718-0544-A704-6C79A83667AD}"/>
              </a:ext>
            </a:extLst>
          </p:cNvPr>
          <p:cNvSpPr/>
          <p:nvPr/>
        </p:nvSpPr>
        <p:spPr>
          <a:xfrm>
            <a:off x="156755" y="20226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3A4145"/>
                </a:solidFill>
                <a:latin typeface="Open Sans"/>
              </a:rPr>
              <a:t>0x12345678901234567890123456789012345678</a:t>
            </a:r>
            <a:r>
              <a:rPr lang="en-US" sz="3200" b="1" dirty="0">
                <a:solidFill>
                  <a:srgbClr val="FF0000"/>
                </a:solidFill>
                <a:latin typeface="Open Sans"/>
              </a:rPr>
              <a:t>00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3CC6E-84A5-604F-9D39-F4AA676B8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" b="20269"/>
          <a:stretch/>
        </p:blipFill>
        <p:spPr>
          <a:xfrm>
            <a:off x="45622" y="2524578"/>
            <a:ext cx="9098378" cy="38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05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E431-FA61-A845-AABE-9D6B3DEB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ERC20 Short Address Attack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A1D247-2C11-4949-80B5-819F07832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3629908"/>
            <a:ext cx="7580545" cy="458765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249888-A13B-D443-9935-4573A3E7F1DB}"/>
              </a:ext>
            </a:extLst>
          </p:cNvPr>
          <p:cNvSpPr/>
          <p:nvPr/>
        </p:nvSpPr>
        <p:spPr>
          <a:xfrm>
            <a:off x="444137" y="2305616"/>
            <a:ext cx="8376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0x90b98a11 00000000000000000000000062bec9abe373123b9b635b75608f94eb8644163e 0000000000000000000000000000000000000000000000000000000000000002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E7BBB-29E5-0649-A5C6-A1CFB57B8179}"/>
              </a:ext>
            </a:extLst>
          </p:cNvPr>
          <p:cNvSpPr txBox="1"/>
          <p:nvPr/>
        </p:nvSpPr>
        <p:spPr>
          <a:xfrm>
            <a:off x="4632143" y="2116183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Hash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93ED7D-2AB9-3446-BA91-B6A5076358F4}"/>
              </a:ext>
            </a:extLst>
          </p:cNvPr>
          <p:cNvSpPr txBox="1"/>
          <p:nvPr/>
        </p:nvSpPr>
        <p:spPr>
          <a:xfrm>
            <a:off x="5445186" y="2123924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Address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4BF86-3557-B943-A9F9-E937A0A1D452}"/>
              </a:ext>
            </a:extLst>
          </p:cNvPr>
          <p:cNvSpPr txBox="1"/>
          <p:nvPr/>
        </p:nvSpPr>
        <p:spPr>
          <a:xfrm>
            <a:off x="6657377" y="2105561"/>
            <a:ext cx="854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Value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B3BAE4-F93C-F64D-85AE-C6CD4CDBB52A}"/>
              </a:ext>
            </a:extLst>
          </p:cNvPr>
          <p:cNvCxnSpPr>
            <a:stCxn id="7" idx="1"/>
          </p:cNvCxnSpPr>
          <p:nvPr/>
        </p:nvCxnSpPr>
        <p:spPr bwMode="auto">
          <a:xfrm flipH="1">
            <a:off x="1972491" y="2316238"/>
            <a:ext cx="2659652" cy="1894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FAE29A-2096-844A-8444-1B58043B2F58}"/>
              </a:ext>
            </a:extLst>
          </p:cNvPr>
          <p:cNvCxnSpPr/>
          <p:nvPr/>
        </p:nvCxnSpPr>
        <p:spPr bwMode="auto">
          <a:xfrm>
            <a:off x="5981449" y="2323979"/>
            <a:ext cx="0" cy="3740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389FCE-5DF7-5D40-B25F-7A2374683A07}"/>
              </a:ext>
            </a:extLst>
          </p:cNvPr>
          <p:cNvCxnSpPr/>
          <p:nvPr/>
        </p:nvCxnSpPr>
        <p:spPr bwMode="auto">
          <a:xfrm>
            <a:off x="7289074" y="2410954"/>
            <a:ext cx="483326" cy="5412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434AE472-873E-184F-8512-D8D7BA50B1F6}"/>
              </a:ext>
            </a:extLst>
          </p:cNvPr>
          <p:cNvSpPr/>
          <p:nvPr/>
        </p:nvSpPr>
        <p:spPr>
          <a:xfrm>
            <a:off x="-75656" y="4388979"/>
            <a:ext cx="94575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0x90b98a11 00000000000000000000000062bec9abe373123b9b635b75608f94eb864416</a:t>
            </a:r>
            <a:r>
              <a:rPr lang="en-US" b="1" strike="sngStrike" dirty="0">
                <a:solidFill>
                  <a:srgbClr val="FF0000"/>
                </a:solidFill>
              </a:rPr>
              <a:t>3e</a:t>
            </a:r>
            <a:r>
              <a:rPr lang="en-US" b="1" dirty="0"/>
              <a:t> 0000000000000000000000000000000000000000000000000000000000000002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F0A899-2AD9-1B4E-8DCD-CE45EE1AF3A4}"/>
              </a:ext>
            </a:extLst>
          </p:cNvPr>
          <p:cNvSpPr/>
          <p:nvPr/>
        </p:nvSpPr>
        <p:spPr>
          <a:xfrm>
            <a:off x="-75656" y="5379776"/>
            <a:ext cx="935028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0x90b98a11 00000000000000000000000062bec9abe373123b9b635b75608f94eb864416</a:t>
            </a:r>
            <a:r>
              <a:rPr lang="en-US" b="1" dirty="0">
                <a:solidFill>
                  <a:srgbClr val="FF0000"/>
                </a:solidFill>
              </a:rPr>
              <a:t>00</a:t>
            </a:r>
            <a:r>
              <a:rPr lang="en-US" b="1" dirty="0"/>
              <a:t> 0000000000000000000000000000000000000000000000000000000000000200</a:t>
            </a:r>
          </a:p>
        </p:txBody>
      </p:sp>
    </p:spTree>
    <p:extLst>
      <p:ext uri="{BB962C8B-B14F-4D97-AF65-F5344CB8AC3E}">
        <p14:creationId xmlns:p14="http://schemas.microsoft.com/office/powerpoint/2010/main" val="31348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3F6C-ED60-D943-9E15-4C6F313A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3B1143-CF92-B745-85A8-450EEDF17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12" y="1781152"/>
            <a:ext cx="6604000" cy="698500"/>
          </a:xfrm>
        </p:spPr>
      </p:pic>
    </p:spTree>
    <p:extLst>
      <p:ext uri="{BB962C8B-B14F-4D97-AF65-F5344CB8AC3E}">
        <p14:creationId xmlns:p14="http://schemas.microsoft.com/office/powerpoint/2010/main" val="3932093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69B88-D25D-DF4B-9A2C-CD6ED45B5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3AE3D-2355-3642-A835-0E1122DC7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ans" dirty="0" err="1"/>
              <a:t>Blockchain</a:t>
            </a:r>
            <a:r>
              <a:rPr lang="zh-Hans" altLang="en-US" dirty="0"/>
              <a:t> </a:t>
            </a:r>
            <a:r>
              <a:rPr lang="en-US" altLang="zh-Hans" dirty="0"/>
              <a:t>Security</a:t>
            </a:r>
            <a:r>
              <a:rPr lang="en-US" dirty="0"/>
              <a:t> </a:t>
            </a:r>
          </a:p>
          <a:p>
            <a:pPr lvl="1"/>
            <a:r>
              <a:rPr lang="en-US" altLang="zh-Hans" dirty="0"/>
              <a:t>Introduction</a:t>
            </a:r>
            <a:endParaRPr lang="en-US" dirty="0"/>
          </a:p>
          <a:p>
            <a:pPr lvl="1"/>
            <a:r>
              <a:rPr lang="en-US" dirty="0" err="1"/>
              <a:t>Block</a:t>
            </a:r>
            <a:r>
              <a:rPr lang="en-US" altLang="zh-Hans" dirty="0" err="1"/>
              <a:t>chain</a:t>
            </a:r>
            <a:r>
              <a:rPr lang="zh-Hans" altLang="en-US" dirty="0"/>
              <a:t> </a:t>
            </a:r>
            <a:r>
              <a:rPr lang="en-US" dirty="0"/>
              <a:t>Security</a:t>
            </a:r>
          </a:p>
          <a:p>
            <a:pPr lvl="1"/>
            <a:r>
              <a:rPr lang="en-US" dirty="0"/>
              <a:t>Smart Contract Security (</a:t>
            </a:r>
            <a:r>
              <a:rPr lang="en-US" dirty="0" err="1"/>
              <a:t>Ethereum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 DAO Attack</a:t>
            </a:r>
          </a:p>
          <a:p>
            <a:pPr lvl="2"/>
            <a:r>
              <a:rPr lang="en-US" dirty="0"/>
              <a:t>The ERC20 Short Address Attack</a:t>
            </a:r>
          </a:p>
          <a:p>
            <a:pPr lvl="2"/>
            <a:r>
              <a:rPr lang="en-US" altLang="zh-Hans" dirty="0" err="1"/>
              <a:t>Ethereum</a:t>
            </a:r>
            <a:r>
              <a:rPr lang="zh-Hans" altLang="en-US" dirty="0"/>
              <a:t> </a:t>
            </a:r>
            <a:r>
              <a:rPr lang="en-US" altLang="zh-Hans" dirty="0"/>
              <a:t>Smuggling</a:t>
            </a:r>
            <a:r>
              <a:rPr lang="zh-Hans" altLang="en-US" dirty="0"/>
              <a:t> </a:t>
            </a:r>
            <a:r>
              <a:rPr lang="en-US" altLang="zh-Hans" dirty="0"/>
              <a:t>Vulnerability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91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726C0-EDF7-EE48-8D48-18CBEC23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 err="1"/>
              <a:t>Ethereum</a:t>
            </a:r>
            <a:r>
              <a:rPr lang="zh-Hans" altLang="en-US" dirty="0"/>
              <a:t> </a:t>
            </a:r>
            <a:r>
              <a:rPr lang="en-US" altLang="zh-Hans" dirty="0"/>
              <a:t>Smuggling</a:t>
            </a:r>
            <a:r>
              <a:rPr lang="zh-Hans" altLang="en-US" dirty="0"/>
              <a:t> </a:t>
            </a:r>
            <a:r>
              <a:rPr lang="en-US" altLang="zh-Hans" dirty="0"/>
              <a:t>Vulnerability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A098E-3132-BB4D-8CA0-74853C596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77907C-FF1D-6845-88C5-2226CA626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402" y="1855712"/>
            <a:ext cx="8524875" cy="19649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570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D5EFA-565A-3B40-B0E6-8ACC7C475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20M</a:t>
            </a:r>
            <a:r>
              <a:rPr lang="zh-Hans" altLang="en-US" dirty="0"/>
              <a:t> </a:t>
            </a:r>
            <a:r>
              <a:rPr lang="en-US" altLang="zh-Hans" dirty="0"/>
              <a:t>$$$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865BB7-62B3-5044-98C8-6618A996E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299"/>
            <a:ext cx="9136934" cy="4262087"/>
          </a:xfrm>
        </p:spPr>
      </p:pic>
    </p:spTree>
    <p:extLst>
      <p:ext uri="{BB962C8B-B14F-4D97-AF65-F5344CB8AC3E}">
        <p14:creationId xmlns:p14="http://schemas.microsoft.com/office/powerpoint/2010/main" val="2257944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714DC-525F-344A-BA86-38B5DB63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7EA28-6D28-EC4D-BF3F-3BAA0B51F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7D7F4-138D-6348-85C7-2863D836E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61" y="0"/>
            <a:ext cx="5401077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0A504-929C-954F-88EF-BD93283C7BF5}"/>
              </a:ext>
            </a:extLst>
          </p:cNvPr>
          <p:cNvCxnSpPr/>
          <p:nvPr/>
        </p:nvCxnSpPr>
        <p:spPr>
          <a:xfrm>
            <a:off x="1971303" y="5130141"/>
            <a:ext cx="431074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208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07EEF-D68D-344B-B76A-D55D61CE1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Remote</a:t>
            </a:r>
            <a:r>
              <a:rPr lang="zh-Hans" altLang="en-US" dirty="0"/>
              <a:t> </a:t>
            </a:r>
            <a:r>
              <a:rPr lang="en-US" altLang="zh-Hans" dirty="0"/>
              <a:t>Procedure</a:t>
            </a:r>
            <a:r>
              <a:rPr lang="zh-Hans" altLang="en-US" dirty="0"/>
              <a:t> </a:t>
            </a:r>
            <a:r>
              <a:rPr lang="en-US" altLang="zh-Hans" dirty="0"/>
              <a:t>Call</a:t>
            </a:r>
            <a:r>
              <a:rPr lang="zh-Hans" altLang="en-US" dirty="0"/>
              <a:t> </a:t>
            </a:r>
            <a:r>
              <a:rPr lang="en-US" altLang="zh-Hans" dirty="0"/>
              <a:t>(RPC)</a:t>
            </a:r>
            <a:r>
              <a:rPr lang="zh-Hans" altLang="en-US" dirty="0"/>
              <a:t> </a:t>
            </a:r>
            <a:r>
              <a:rPr lang="en-US" altLang="zh-Hans" dirty="0"/>
              <a:t>API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F77894-CD5C-2E44-82E1-DF01736D2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1" y="649070"/>
            <a:ext cx="8876185" cy="36735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41455-DFCD-2D4F-A8C3-2BFF6BA21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41972"/>
            <a:ext cx="5070764" cy="25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63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6496-2BE9-014E-9E9F-37767E4C2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D6B72-149A-6245-A72E-3B54B735D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ans" dirty="0"/>
              <a:t>Node’s</a:t>
            </a:r>
            <a:r>
              <a:rPr lang="zh-Hans" altLang="en-US" dirty="0"/>
              <a:t> </a:t>
            </a:r>
            <a:r>
              <a:rPr lang="en-US" altLang="zh-Hans" dirty="0"/>
              <a:t>RPC</a:t>
            </a:r>
            <a:r>
              <a:rPr lang="zh-Hans" altLang="en-US" dirty="0"/>
              <a:t> </a:t>
            </a:r>
            <a:r>
              <a:rPr lang="en-US" altLang="zh-Hans" dirty="0"/>
              <a:t>port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open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public</a:t>
            </a:r>
          </a:p>
          <a:p>
            <a:r>
              <a:rPr lang="en-US" altLang="zh-Hans" dirty="0"/>
              <a:t>Node’s</a:t>
            </a:r>
            <a:r>
              <a:rPr lang="zh-Hans" altLang="en-US" dirty="0"/>
              <a:t> </a:t>
            </a:r>
            <a:r>
              <a:rPr lang="en-US" altLang="zh-Hans" dirty="0"/>
              <a:t>RPC</a:t>
            </a:r>
            <a:r>
              <a:rPr lang="zh-Hans" altLang="en-US" dirty="0"/>
              <a:t> </a:t>
            </a:r>
            <a:r>
              <a:rPr lang="en-US" altLang="zh-Hans" dirty="0"/>
              <a:t>port</a:t>
            </a:r>
            <a:r>
              <a:rPr lang="zh-Hans" altLang="en-US" dirty="0"/>
              <a:t> </a:t>
            </a:r>
            <a:r>
              <a:rPr lang="en-US" altLang="zh-Hans" dirty="0"/>
              <a:t>allows</a:t>
            </a:r>
            <a:r>
              <a:rPr lang="zh-Hans" altLang="en-US" dirty="0"/>
              <a:t> </a:t>
            </a:r>
            <a:r>
              <a:rPr lang="en-US" altLang="zh-Hans" dirty="0"/>
              <a:t>API</a:t>
            </a:r>
            <a:r>
              <a:rPr lang="zh-Hans" altLang="en-US" dirty="0"/>
              <a:t> </a:t>
            </a:r>
            <a:r>
              <a:rPr lang="en-US" altLang="zh-Hans" dirty="0"/>
              <a:t>call</a:t>
            </a:r>
          </a:p>
          <a:p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height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block is updated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3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2C81A-F880-D644-9B74-FB07109C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API</a:t>
            </a:r>
            <a:r>
              <a:rPr lang="zh-Hans" altLang="en-US" dirty="0"/>
              <a:t> </a:t>
            </a:r>
            <a:r>
              <a:rPr lang="en-US" altLang="zh-Hans" dirty="0"/>
              <a:t>Example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6ADE08-D21D-1D42-98C7-5B0AB3216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28" y="749300"/>
            <a:ext cx="8132351" cy="5378368"/>
          </a:xfrm>
        </p:spPr>
      </p:pic>
    </p:spTree>
    <p:extLst>
      <p:ext uri="{BB962C8B-B14F-4D97-AF65-F5344CB8AC3E}">
        <p14:creationId xmlns:p14="http://schemas.microsoft.com/office/powerpoint/2010/main" val="2506317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B3D4-50C8-4849-88E5-A36EA4F2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Scan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C226F8-1D49-CA42-8874-7486DADFF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849458"/>
            <a:ext cx="7421337" cy="371066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C6255F-A3A2-D243-BD2E-6079ED6B116A}"/>
              </a:ext>
            </a:extLst>
          </p:cNvPr>
          <p:cNvSpPr/>
          <p:nvPr/>
        </p:nvSpPr>
        <p:spPr>
          <a:xfrm>
            <a:off x="1110343" y="4549676"/>
            <a:ext cx="7344888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6A737D"/>
                </a:solidFill>
              </a:rPr>
              <a:t>// Request</a:t>
            </a:r>
            <a:r>
              <a:rPr lang="en-US" sz="900" b="1" dirty="0"/>
              <a:t> </a:t>
            </a:r>
            <a:r>
              <a:rPr lang="en-US" sz="900" dirty="0"/>
              <a:t>curl </a:t>
            </a:r>
            <a:r>
              <a:rPr lang="en-US" sz="900" dirty="0">
                <a:solidFill>
                  <a:srgbClr val="D73A49"/>
                </a:solidFill>
              </a:rPr>
              <a:t>-</a:t>
            </a:r>
            <a:r>
              <a:rPr lang="en-US" sz="900" dirty="0">
                <a:solidFill>
                  <a:srgbClr val="005CC5"/>
                </a:solidFill>
              </a:rPr>
              <a:t>X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05CC5"/>
                </a:solidFill>
              </a:rPr>
              <a:t>POST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D73A49"/>
                </a:solidFill>
              </a:rPr>
              <a:t>--</a:t>
            </a:r>
            <a:r>
              <a:rPr lang="en-US" sz="900" dirty="0"/>
              <a:t>data </a:t>
            </a:r>
            <a:r>
              <a:rPr lang="en-US" sz="900" dirty="0">
                <a:solidFill>
                  <a:srgbClr val="032F62"/>
                </a:solidFill>
              </a:rPr>
              <a:t>'{"jsonrpc":"2.0","method":"eth_getBlockBy</a:t>
            </a:r>
            <a:r>
              <a:rPr lang="en-US" altLang="zh-Hans" sz="900" dirty="0">
                <a:solidFill>
                  <a:srgbClr val="032F62"/>
                </a:solidFill>
              </a:rPr>
              <a:t>Number</a:t>
            </a:r>
            <a:r>
              <a:rPr lang="en-US" sz="900" dirty="0">
                <a:solidFill>
                  <a:srgbClr val="032F62"/>
                </a:solidFill>
              </a:rPr>
              <a:t>","params":["0xe670ec64341771606e55d6b4ca35a1a6b75ee3d5145a99d05921026d1527331", true],"id":1}'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6A737D"/>
                </a:solidFill>
              </a:rPr>
              <a:t>// </a:t>
            </a:r>
          </a:p>
          <a:p>
            <a:r>
              <a:rPr lang="en-US" altLang="zh-Hans" sz="900" b="1" dirty="0">
                <a:solidFill>
                  <a:srgbClr val="6A737D"/>
                </a:solidFill>
              </a:rPr>
              <a:t>//</a:t>
            </a:r>
            <a:r>
              <a:rPr lang="zh-Hans" altLang="en-US" sz="900" b="1" dirty="0">
                <a:solidFill>
                  <a:srgbClr val="6A737D"/>
                </a:solidFill>
              </a:rPr>
              <a:t> </a:t>
            </a:r>
            <a:r>
              <a:rPr lang="en-US" sz="900" b="1" dirty="0">
                <a:solidFill>
                  <a:srgbClr val="6A737D"/>
                </a:solidFill>
              </a:rPr>
              <a:t>Result</a:t>
            </a:r>
            <a:r>
              <a:rPr lang="en-US" sz="900" b="1" dirty="0"/>
              <a:t> </a:t>
            </a:r>
          </a:p>
          <a:p>
            <a:r>
              <a:rPr lang="en-US" sz="900" dirty="0"/>
              <a:t>{ </a:t>
            </a:r>
            <a:r>
              <a:rPr lang="en-US" sz="900" dirty="0">
                <a:solidFill>
                  <a:srgbClr val="032F62"/>
                </a:solidFill>
              </a:rPr>
              <a:t>"id"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>
                <a:solidFill>
                  <a:srgbClr val="005CC5"/>
                </a:solidFill>
              </a:rPr>
              <a:t>1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"jsonrpc"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>
                <a:solidFill>
                  <a:srgbClr val="032F62"/>
                </a:solidFill>
              </a:rPr>
              <a:t>"2.0"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"result"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{ </a:t>
            </a:r>
            <a:r>
              <a:rPr lang="en-US" sz="900" dirty="0">
                <a:solidFill>
                  <a:srgbClr val="032F62"/>
                </a:solidFill>
              </a:rPr>
              <a:t>"number"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"0x1b4"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6A737D"/>
                </a:solidFill>
              </a:rPr>
              <a:t>// 436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"hash"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"0xe670ec64341771606e55d6b4ca35a1a6b75ee3d5145a99d05921026d1527331"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 err="1">
                <a:solidFill>
                  <a:srgbClr val="032F62"/>
                </a:solidFill>
              </a:rPr>
              <a:t>parentHash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"0x9646252be9520f6e71339a8df9c55e4d7619deeb018d2a3f2d21fc165dde5eb5"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"nonce"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"0xe04d296d2460cfb8472af2c5fd05b5a214109c25688d3704aed5484f9a7792f2"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"sha3Uncles"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"0x1dcc4de8dec75d7aab85b567b6ccd41ad312451b948a7413f0a142fd40d49347"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 err="1">
                <a:solidFill>
                  <a:srgbClr val="032F62"/>
                </a:solidFill>
              </a:rPr>
              <a:t>logsBloom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"0xe670ec64341771606e55d6b4ca35a1a6b75ee3d5145a99d05921026d1527331"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 err="1">
                <a:solidFill>
                  <a:srgbClr val="032F62"/>
                </a:solidFill>
              </a:rPr>
              <a:t>transactionsRoot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"0x56e81f171bcc55a6ff8345e692c0f86e5b48e01b996cadc001622fb5e363b421"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 err="1">
                <a:solidFill>
                  <a:srgbClr val="032F62"/>
                </a:solidFill>
              </a:rPr>
              <a:t>stateRoot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"0xd5855eb08b3387c0af375e9cdb6acfc05eb8f519e419b874b6ff2ffda7ed1dff"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"miner"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"0x4e65fda2159562a496f9f3522f89122a3088497a"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"difficulty"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"0x027f07"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6A737D"/>
                </a:solidFill>
              </a:rPr>
              <a:t>// 163591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 err="1">
                <a:solidFill>
                  <a:srgbClr val="032F62"/>
                </a:solidFill>
              </a:rPr>
              <a:t>totalDifficulty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"0x027f07"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6A737D"/>
                </a:solidFill>
              </a:rPr>
              <a:t>// 163591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 err="1">
                <a:solidFill>
                  <a:srgbClr val="032F62"/>
                </a:solidFill>
              </a:rPr>
              <a:t>extraData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"0x0000000000000000000000000000000000000000000000000000000000000000"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"size"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"0x027f07"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6A737D"/>
                </a:solidFill>
              </a:rPr>
              <a:t>// 163591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 err="1">
                <a:solidFill>
                  <a:srgbClr val="032F62"/>
                </a:solidFill>
              </a:rPr>
              <a:t>gasLimit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"0x9f759"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6A737D"/>
                </a:solidFill>
              </a:rPr>
              <a:t>// 653145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 err="1">
                <a:solidFill>
                  <a:srgbClr val="032F62"/>
                </a:solidFill>
              </a:rPr>
              <a:t>gasUsed</a:t>
            </a:r>
            <a:r>
              <a:rPr lang="en-US" sz="900" dirty="0">
                <a:solidFill>
                  <a:srgbClr val="032F62"/>
                </a:solidFill>
              </a:rPr>
              <a:t>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"0x9f759"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6A737D"/>
                </a:solidFill>
              </a:rPr>
              <a:t>// 653145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"timestamp"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"0x54e34e8e"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6A737D"/>
                </a:solidFill>
              </a:rPr>
              <a:t>// 1424182926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32F62"/>
                </a:solidFill>
              </a:rPr>
              <a:t>"transactions"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[{</a:t>
            </a:r>
            <a:r>
              <a:rPr lang="en-US" sz="900" dirty="0">
                <a:solidFill>
                  <a:srgbClr val="D73A49"/>
                </a:solidFill>
              </a:rPr>
              <a:t>...</a:t>
            </a:r>
            <a:r>
              <a:rPr lang="en-US" sz="900" dirty="0"/>
              <a:t>},{ </a:t>
            </a:r>
            <a:r>
              <a:rPr lang="en-US" sz="900" dirty="0">
                <a:solidFill>
                  <a:srgbClr val="D73A49"/>
                </a:solidFill>
              </a:rPr>
              <a:t>...</a:t>
            </a:r>
            <a:r>
              <a:rPr lang="en-US" sz="900" dirty="0"/>
              <a:t> }] </a:t>
            </a:r>
            <a:r>
              <a:rPr lang="en-US" sz="900" dirty="0">
                <a:solidFill>
                  <a:srgbClr val="032F62"/>
                </a:solidFill>
              </a:rPr>
              <a:t>"uncles"</a:t>
            </a:r>
            <a:r>
              <a:rPr lang="en-US" sz="900" dirty="0">
                <a:solidFill>
                  <a:srgbClr val="D73A49"/>
                </a:solidFill>
              </a:rPr>
              <a:t>:</a:t>
            </a:r>
            <a:r>
              <a:rPr lang="en-US" sz="900" dirty="0"/>
              <a:t> [</a:t>
            </a:r>
            <a:r>
              <a:rPr lang="en-US" sz="900" dirty="0">
                <a:solidFill>
                  <a:srgbClr val="032F62"/>
                </a:solidFill>
              </a:rPr>
              <a:t>"0x1606e5..."</a:t>
            </a:r>
            <a:r>
              <a:rPr lang="en-US" sz="900" dirty="0"/>
              <a:t>, </a:t>
            </a:r>
            <a:r>
              <a:rPr lang="en-US" sz="900" dirty="0">
                <a:solidFill>
                  <a:srgbClr val="032F62"/>
                </a:solidFill>
              </a:rPr>
              <a:t>"0xd5145a9..."</a:t>
            </a:r>
            <a:r>
              <a:rPr lang="en-US" sz="900" dirty="0"/>
              <a:t>] } }</a:t>
            </a:r>
          </a:p>
        </p:txBody>
      </p:sp>
    </p:spTree>
    <p:extLst>
      <p:ext uri="{BB962C8B-B14F-4D97-AF65-F5344CB8AC3E}">
        <p14:creationId xmlns:p14="http://schemas.microsoft.com/office/powerpoint/2010/main" val="3350541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B35D4-F7C6-1943-B63D-FB7DDCA72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Get</a:t>
            </a:r>
            <a:r>
              <a:rPr lang="zh-Hans" altLang="en-US" dirty="0"/>
              <a:t> </a:t>
            </a:r>
            <a:r>
              <a:rPr lang="en-US" altLang="zh-Hans" dirty="0"/>
              <a:t>info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CD6D3-6C86-6440-BA9F-6CBF19AE4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03" y="1489075"/>
            <a:ext cx="6242618" cy="4313238"/>
          </a:xfrm>
        </p:spPr>
      </p:pic>
    </p:spTree>
    <p:extLst>
      <p:ext uri="{BB962C8B-B14F-4D97-AF65-F5344CB8AC3E}">
        <p14:creationId xmlns:p14="http://schemas.microsoft.com/office/powerpoint/2010/main" val="1532785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2EA8-120C-5C45-B218-317BFFF82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Get</a:t>
            </a:r>
            <a:r>
              <a:rPr lang="zh-Hans" altLang="en-US" dirty="0"/>
              <a:t> </a:t>
            </a:r>
            <a:r>
              <a:rPr lang="en-US" altLang="zh-Hans" dirty="0"/>
              <a:t>info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8CD3FB-B3B6-0140-84BA-3A24D9BED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37" y="919059"/>
            <a:ext cx="6322457" cy="5814250"/>
          </a:xfrm>
        </p:spPr>
      </p:pic>
    </p:spTree>
    <p:extLst>
      <p:ext uri="{BB962C8B-B14F-4D97-AF65-F5344CB8AC3E}">
        <p14:creationId xmlns:p14="http://schemas.microsoft.com/office/powerpoint/2010/main" val="2717753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26" y="3009900"/>
            <a:ext cx="8524875" cy="838200"/>
          </a:xfrm>
          <a:custGeom>
            <a:avLst/>
            <a:gdLst/>
            <a:ahLst/>
            <a:cxnLst/>
            <a:rect l="l" t="t" r="r" b="b"/>
            <a:pathLst>
              <a:path w="8524875" h="838200">
                <a:moveTo>
                  <a:pt x="0" y="838200"/>
                </a:moveTo>
                <a:lnTo>
                  <a:pt x="8524875" y="838200"/>
                </a:lnTo>
                <a:lnTo>
                  <a:pt x="8524875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8768" y="3152076"/>
            <a:ext cx="3827779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600" spc="-5" dirty="0">
                <a:solidFill>
                  <a:srgbClr val="FFFFFF"/>
                </a:solidFill>
              </a:rPr>
              <a:t>Security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10" dirty="0">
                <a:solidFill>
                  <a:srgbClr val="FFFFFF"/>
                </a:solidFill>
              </a:rPr>
              <a:t>measures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759294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96568"/>
            <a:ext cx="321310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800" b="1" spc="-45" dirty="0">
                <a:solidFill>
                  <a:srgbClr val="333E50"/>
                </a:solidFill>
              </a:rPr>
              <a:t>WHAT </a:t>
            </a:r>
            <a:r>
              <a:rPr sz="1800" b="1" spc="10" dirty="0">
                <a:solidFill>
                  <a:srgbClr val="333E50"/>
                </a:solidFill>
              </a:rPr>
              <a:t>IS </a:t>
            </a:r>
            <a:r>
              <a:rPr sz="1800" b="1" dirty="0">
                <a:solidFill>
                  <a:srgbClr val="EB7C03"/>
                </a:solidFill>
              </a:rPr>
              <a:t>THE</a:t>
            </a:r>
            <a:r>
              <a:rPr sz="1800" b="1" spc="-15" dirty="0">
                <a:solidFill>
                  <a:srgbClr val="EB7C03"/>
                </a:solidFill>
              </a:rPr>
              <a:t> </a:t>
            </a:r>
            <a:r>
              <a:rPr sz="1800" b="1" spc="-20" dirty="0">
                <a:solidFill>
                  <a:srgbClr val="EB7C03"/>
                </a:solidFill>
              </a:rPr>
              <a:t>BLOCKCHAIN?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95263" y="2014601"/>
            <a:ext cx="4124325" cy="1448473"/>
          </a:xfrm>
          <a:prstGeom prst="rect">
            <a:avLst/>
          </a:prstGeom>
          <a:ln w="9534">
            <a:solidFill>
              <a:srgbClr val="EE2C1C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marL="369570" marR="173990" indent="-285750" fontAlgn="auto">
              <a:spcBef>
                <a:spcPts val="495"/>
              </a:spcBef>
              <a:spcAft>
                <a:spcPts val="0"/>
              </a:spcAft>
              <a:buFontTx/>
              <a:buChar char="•"/>
              <a:tabLst>
                <a:tab pos="369570" algn="l"/>
                <a:tab pos="370205" algn="l"/>
              </a:tabLst>
            </a:pPr>
            <a:r>
              <a:rPr sz="1800" spc="-9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A </a:t>
            </a:r>
            <a:r>
              <a:rPr sz="1800" spc="1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blockchain is </a:t>
            </a:r>
            <a:r>
              <a:rPr sz="1800" spc="-7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a </a:t>
            </a:r>
            <a:r>
              <a:rPr sz="1800" spc="4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tamper-proof,  </a:t>
            </a:r>
            <a:r>
              <a:rPr sz="1800" spc="-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shared </a:t>
            </a:r>
            <a:r>
              <a:rPr sz="1800" spc="6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digital </a:t>
            </a:r>
            <a:r>
              <a:rPr sz="1800" spc="2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ledger </a:t>
            </a:r>
            <a:r>
              <a:rPr sz="1800" spc="6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that </a:t>
            </a:r>
            <a:r>
              <a:rPr sz="1800" spc="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records  </a:t>
            </a:r>
            <a:r>
              <a:rPr sz="1800" spc="3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transactions(history) </a:t>
            </a:r>
            <a:r>
              <a:rPr sz="1800" spc="6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that </a:t>
            </a:r>
            <a:r>
              <a:rPr sz="1800" spc="1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take  </a:t>
            </a:r>
            <a:r>
              <a:rPr sz="1800" spc="-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place</a:t>
            </a:r>
            <a:r>
              <a:rPr sz="1800" spc="-1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4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between</a:t>
            </a:r>
            <a:r>
              <a:rPr sz="1800" spc="-5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7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spc="-8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peers</a:t>
            </a:r>
            <a:r>
              <a:rPr sz="1800" spc="-5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8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in</a:t>
            </a:r>
            <a:r>
              <a:rPr sz="1800" spc="-12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7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spc="-8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2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peer-  </a:t>
            </a:r>
            <a:r>
              <a:rPr sz="1800" spc="5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to-peer</a:t>
            </a:r>
            <a:r>
              <a:rPr sz="1800" spc="-5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4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network.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91002" y="1805051"/>
            <a:ext cx="1247775" cy="200025"/>
          </a:xfrm>
          <a:custGeom>
            <a:avLst/>
            <a:gdLst/>
            <a:ahLst/>
            <a:cxnLst/>
            <a:rect l="l" t="t" r="r" b="b"/>
            <a:pathLst>
              <a:path w="1247775" h="200025">
                <a:moveTo>
                  <a:pt x="0" y="200025"/>
                </a:moveTo>
                <a:lnTo>
                  <a:pt x="0" y="87502"/>
                </a:lnTo>
                <a:lnTo>
                  <a:pt x="6867" y="53417"/>
                </a:lnTo>
                <a:lnTo>
                  <a:pt x="25606" y="25606"/>
                </a:lnTo>
                <a:lnTo>
                  <a:pt x="53417" y="6867"/>
                </a:lnTo>
                <a:lnTo>
                  <a:pt x="87502" y="0"/>
                </a:lnTo>
                <a:lnTo>
                  <a:pt x="1135252" y="0"/>
                </a:lnTo>
                <a:lnTo>
                  <a:pt x="1169285" y="6867"/>
                </a:lnTo>
                <a:lnTo>
                  <a:pt x="1197102" y="25606"/>
                </a:lnTo>
                <a:lnTo>
                  <a:pt x="1215870" y="53417"/>
                </a:lnTo>
                <a:lnTo>
                  <a:pt x="1222756" y="87502"/>
                </a:lnTo>
                <a:lnTo>
                  <a:pt x="1222756" y="99949"/>
                </a:lnTo>
                <a:lnTo>
                  <a:pt x="1247775" y="99949"/>
                </a:lnTo>
                <a:lnTo>
                  <a:pt x="1197737" y="149987"/>
                </a:lnTo>
                <a:lnTo>
                  <a:pt x="1147699" y="99949"/>
                </a:lnTo>
                <a:lnTo>
                  <a:pt x="1172718" y="99949"/>
                </a:lnTo>
                <a:lnTo>
                  <a:pt x="1172718" y="87502"/>
                </a:lnTo>
                <a:lnTo>
                  <a:pt x="1169775" y="72842"/>
                </a:lnTo>
                <a:lnTo>
                  <a:pt x="1161748" y="60896"/>
                </a:lnTo>
                <a:lnTo>
                  <a:pt x="1149840" y="52855"/>
                </a:lnTo>
                <a:lnTo>
                  <a:pt x="1135252" y="49911"/>
                </a:lnTo>
                <a:lnTo>
                  <a:pt x="87502" y="49911"/>
                </a:lnTo>
                <a:lnTo>
                  <a:pt x="72842" y="52855"/>
                </a:lnTo>
                <a:lnTo>
                  <a:pt x="60896" y="60896"/>
                </a:lnTo>
                <a:lnTo>
                  <a:pt x="52855" y="72842"/>
                </a:lnTo>
                <a:lnTo>
                  <a:pt x="49911" y="87502"/>
                </a:lnTo>
                <a:lnTo>
                  <a:pt x="49911" y="200025"/>
                </a:lnTo>
                <a:lnTo>
                  <a:pt x="0" y="200025"/>
                </a:lnTo>
                <a:close/>
              </a:path>
            </a:pathLst>
          </a:custGeom>
          <a:ln w="9534">
            <a:solidFill>
              <a:srgbClr val="44536A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86352" y="2014601"/>
            <a:ext cx="4200525" cy="1448473"/>
          </a:xfrm>
          <a:prstGeom prst="rect">
            <a:avLst/>
          </a:prstGeom>
          <a:ln w="9534">
            <a:solidFill>
              <a:srgbClr val="51DBFF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marL="372745" marR="287655" indent="-285750" fontAlgn="auto">
              <a:spcBef>
                <a:spcPts val="495"/>
              </a:spcBef>
              <a:spcAft>
                <a:spcPts val="0"/>
              </a:spcAft>
              <a:buFontTx/>
              <a:buChar char="•"/>
              <a:tabLst>
                <a:tab pos="372745" algn="l"/>
                <a:tab pos="373380" algn="l"/>
              </a:tabLst>
            </a:pPr>
            <a:r>
              <a:rPr sz="1800" spc="6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All </a:t>
            </a:r>
            <a:r>
              <a:rPr sz="1800" spc="7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5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confirmed </a:t>
            </a:r>
            <a:r>
              <a:rPr sz="180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and </a:t>
            </a:r>
            <a:r>
              <a:rPr sz="1800" spc="4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validated  </a:t>
            </a:r>
            <a:r>
              <a:rPr sz="1800" spc="2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transaction </a:t>
            </a:r>
            <a:r>
              <a:rPr sz="1800" spc="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blocks </a:t>
            </a:r>
            <a:r>
              <a:rPr sz="1800" spc="-1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are </a:t>
            </a:r>
            <a:r>
              <a:rPr sz="1800" spc="5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linked </a:t>
            </a:r>
            <a:r>
              <a:rPr sz="180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and  </a:t>
            </a:r>
            <a:r>
              <a:rPr sz="1800" spc="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chained</a:t>
            </a:r>
            <a:r>
              <a:rPr sz="1800" spc="-6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8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from</a:t>
            </a:r>
            <a:r>
              <a:rPr sz="1800" spc="-9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7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spc="-8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4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beginning</a:t>
            </a:r>
            <a:r>
              <a:rPr sz="1800" spc="-7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10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of</a:t>
            </a:r>
            <a:r>
              <a:rPr sz="1800" spc="-12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7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the  </a:t>
            </a:r>
            <a:r>
              <a:rPr sz="1800" spc="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chain </a:t>
            </a:r>
            <a:r>
              <a:rPr sz="1800" spc="10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to </a:t>
            </a:r>
            <a:r>
              <a:rPr sz="1800" spc="7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4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most </a:t>
            </a:r>
            <a:r>
              <a:rPr sz="1800" spc="3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current </a:t>
            </a:r>
            <a:r>
              <a:rPr sz="180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block,  </a:t>
            </a:r>
            <a:r>
              <a:rPr sz="1800" spc="-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hence </a:t>
            </a:r>
            <a:r>
              <a:rPr sz="1800" spc="7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name</a:t>
            </a:r>
            <a:r>
              <a:rPr sz="1800" spc="-32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20" dirty="0">
                <a:solidFill>
                  <a:srgbClr val="006FC0"/>
                </a:solidFill>
                <a:latin typeface="Trebuchet MS"/>
                <a:ea typeface="+mn-ea"/>
                <a:cs typeface="Trebuchet MS"/>
              </a:rPr>
              <a:t>blockchain</a:t>
            </a:r>
            <a:r>
              <a:rPr sz="1800" spc="-2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.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30196" y="3834765"/>
            <a:ext cx="4280535" cy="758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fontAlgn="auto">
              <a:spcBef>
                <a:spcPts val="110"/>
              </a:spcBef>
              <a:spcAft>
                <a:spcPts val="0"/>
              </a:spcAft>
            </a:pPr>
            <a:r>
              <a:rPr sz="4800" b="1" spc="-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BLOCK</a:t>
            </a:r>
            <a:r>
              <a:rPr sz="4800" b="1" spc="-7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 </a:t>
            </a:r>
            <a:r>
              <a:rPr sz="4800" b="1" spc="-2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CHAIN</a:t>
            </a:r>
            <a:endParaRPr sz="4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0801" y="4648200"/>
            <a:ext cx="3819525" cy="125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040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1493" y="2055410"/>
            <a:ext cx="3948429" cy="1799589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36550" indent="-323850" fontAlgn="auto">
              <a:spcBef>
                <a:spcPts val="335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It’s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early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days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-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we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lack</a:t>
            </a:r>
            <a:r>
              <a:rPr sz="1800" spc="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experience: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17500" indent="-304800" fontAlgn="auto">
              <a:spcBef>
                <a:spcPts val="245"/>
              </a:spcBef>
              <a:spcAft>
                <a:spcPts val="0"/>
              </a:spcAft>
              <a:buFontTx/>
              <a:buChar char="○"/>
              <a:tabLst>
                <a:tab pos="317500" algn="l"/>
                <a:tab pos="318135" algn="l"/>
              </a:tabLst>
            </a:pPr>
            <a:r>
              <a:rPr sz="14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Solidity version</a:t>
            </a:r>
            <a:r>
              <a:rPr sz="1400" spc="-27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-3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0.4.</a:t>
            </a:r>
            <a:r>
              <a:rPr sz="1800" spc="-3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11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17500" indent="-304800" fontAlgn="auto">
              <a:spcBef>
                <a:spcPts val="245"/>
              </a:spcBef>
              <a:spcAft>
                <a:spcPts val="0"/>
              </a:spcAft>
              <a:buFontTx/>
              <a:buChar char="○"/>
              <a:tabLst>
                <a:tab pos="317500" algn="l"/>
                <a:tab pos="318135" algn="l"/>
              </a:tabLst>
            </a:pPr>
            <a:r>
              <a:rPr sz="14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Mist </a:t>
            </a:r>
            <a:r>
              <a:rPr sz="14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version</a:t>
            </a:r>
            <a:r>
              <a:rPr sz="1400" spc="-17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0.8.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9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17500" indent="-304800" fontAlgn="auto">
              <a:spcBef>
                <a:spcPts val="245"/>
              </a:spcBef>
              <a:spcAft>
                <a:spcPts val="0"/>
              </a:spcAft>
              <a:buFontTx/>
              <a:buChar char="○"/>
              <a:tabLst>
                <a:tab pos="317500" algn="l"/>
                <a:tab pos="318135" algn="l"/>
              </a:tabLst>
            </a:pPr>
            <a:r>
              <a:rPr sz="14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Geth </a:t>
            </a:r>
            <a:r>
              <a:rPr sz="14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version</a:t>
            </a:r>
            <a:r>
              <a:rPr sz="1400" spc="-2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1.</a:t>
            </a:r>
            <a:r>
              <a:rPr sz="18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6.1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17500" indent="-304800" fontAlgn="auto">
              <a:spcBef>
                <a:spcPts val="170"/>
              </a:spcBef>
              <a:spcAft>
                <a:spcPts val="0"/>
              </a:spcAft>
              <a:buFontTx/>
              <a:buChar char="○"/>
              <a:tabLst>
                <a:tab pos="317500" algn="l"/>
                <a:tab pos="318135" algn="l"/>
              </a:tabLst>
            </a:pPr>
            <a:r>
              <a:rPr sz="14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Frontier</a:t>
            </a:r>
            <a:r>
              <a:rPr sz="1400" spc="-1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has</a:t>
            </a:r>
            <a:r>
              <a:rPr sz="1400" spc="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been</a:t>
            </a:r>
            <a:r>
              <a:rPr sz="1400" spc="-1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launched</a:t>
            </a:r>
            <a:r>
              <a:rPr sz="1400" spc="-6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~</a:t>
            </a:r>
            <a:r>
              <a:rPr sz="14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9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2</a:t>
            </a:r>
            <a:r>
              <a:rPr sz="1800" spc="-6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year</a:t>
            </a:r>
            <a:r>
              <a:rPr sz="1400" spc="-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ago</a:t>
            </a:r>
            <a:endParaRPr sz="1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17500" indent="-304800" fontAlgn="auto">
              <a:spcBef>
                <a:spcPts val="340"/>
              </a:spcBef>
              <a:spcAft>
                <a:spcPts val="0"/>
              </a:spcAft>
              <a:buFontTx/>
              <a:buChar char="○"/>
              <a:tabLst>
                <a:tab pos="317500" algn="l"/>
                <a:tab pos="318135" algn="l"/>
              </a:tabLst>
            </a:pPr>
            <a:r>
              <a:rPr sz="14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Number</a:t>
            </a:r>
            <a:r>
              <a:rPr sz="1400" spc="-1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</a:t>
            </a:r>
            <a:r>
              <a:rPr sz="1400" spc="-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operating</a:t>
            </a:r>
            <a:r>
              <a:rPr sz="1400" spc="-7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Dapps</a:t>
            </a:r>
            <a:r>
              <a:rPr sz="1400" spc="-1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still</a:t>
            </a:r>
            <a:r>
              <a:rPr sz="1400" spc="-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very</a:t>
            </a:r>
            <a:r>
              <a:rPr sz="1400" spc="-5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low</a:t>
            </a:r>
            <a:endParaRPr sz="1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1492" y="4566285"/>
            <a:ext cx="53238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indent="-323850" fontAlgn="auto">
              <a:spcBef>
                <a:spcPts val="10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Vitalik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suggested </a:t>
            </a:r>
            <a:r>
              <a:rPr sz="1800" spc="-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10M$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as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cap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foundation</a:t>
            </a:r>
            <a:r>
              <a:rPr sz="1800" spc="6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blog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325" y="1304926"/>
            <a:ext cx="8515350" cy="511037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</a:pPr>
            <a:r>
              <a:rPr sz="2750" spc="5" dirty="0">
                <a:solidFill>
                  <a:srgbClr val="FFFFFF"/>
                </a:solidFill>
              </a:rPr>
              <a:t>Cap</a:t>
            </a:r>
            <a:r>
              <a:rPr sz="2750" spc="80" dirty="0">
                <a:solidFill>
                  <a:srgbClr val="FFFFFF"/>
                </a:solidFill>
              </a:rPr>
              <a:t> </a:t>
            </a:r>
            <a:r>
              <a:rPr sz="2750" spc="10" dirty="0">
                <a:solidFill>
                  <a:srgbClr val="FFFFFF"/>
                </a:solidFill>
              </a:rPr>
              <a:t>contracts</a:t>
            </a:r>
            <a:endParaRPr sz="2750"/>
          </a:p>
        </p:txBody>
      </p:sp>
    </p:spTree>
    <p:extLst>
      <p:ext uri="{BB962C8B-B14F-4D97-AF65-F5344CB8AC3E}">
        <p14:creationId xmlns:p14="http://schemas.microsoft.com/office/powerpoint/2010/main" val="3738614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325" y="1304926"/>
            <a:ext cx="8515350" cy="511037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</a:pPr>
            <a:r>
              <a:rPr sz="2750" spc="10" dirty="0">
                <a:solidFill>
                  <a:srgbClr val="FFFFFF"/>
                </a:solidFill>
              </a:rPr>
              <a:t>Formal </a:t>
            </a:r>
            <a:r>
              <a:rPr sz="2750" spc="20" dirty="0">
                <a:solidFill>
                  <a:srgbClr val="FFFFFF"/>
                </a:solidFill>
              </a:rPr>
              <a:t>proof</a:t>
            </a:r>
            <a:r>
              <a:rPr sz="2750" spc="60" dirty="0">
                <a:solidFill>
                  <a:srgbClr val="FFFFFF"/>
                </a:solidFill>
              </a:rPr>
              <a:t> </a:t>
            </a:r>
            <a:r>
              <a:rPr sz="2750" spc="-10" dirty="0">
                <a:solidFill>
                  <a:srgbClr val="FFFFFF"/>
                </a:solidFill>
              </a:rPr>
              <a:t>verification</a:t>
            </a:r>
            <a:endParaRPr sz="2750"/>
          </a:p>
        </p:txBody>
      </p:sp>
      <p:sp>
        <p:nvSpPr>
          <p:cNvPr id="3" name="object 3"/>
          <p:cNvSpPr txBox="1"/>
          <p:nvPr/>
        </p:nvSpPr>
        <p:spPr>
          <a:xfrm>
            <a:off x="298451" y="2085404"/>
            <a:ext cx="8028305" cy="2395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Mathematically proof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that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 contract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has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certain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feature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or</a:t>
            </a:r>
            <a:r>
              <a:rPr sz="1800" spc="-1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invariant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65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800" u="heavy" spc="-12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ea typeface="+mn-ea"/>
                <a:cs typeface="Arial"/>
                <a:hlinkClick r:id="rId2"/>
              </a:rPr>
              <a:t> </a:t>
            </a:r>
            <a:r>
              <a:rPr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ea typeface="+mn-ea"/>
                <a:cs typeface="Arial"/>
                <a:hlinkClick r:id="rId2"/>
              </a:rPr>
              <a:t>http://dr-y.no-ip.net/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fontAlgn="auto">
              <a:spcBef>
                <a:spcPts val="45"/>
              </a:spcBef>
              <a:spcAft>
                <a:spcPts val="0"/>
              </a:spcAft>
            </a:pPr>
            <a:endParaRPr sz="14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2701290" marR="5080" fontAlgn="auto">
              <a:lnSpc>
                <a:spcPct val="100899"/>
              </a:lnSpc>
              <a:spcBef>
                <a:spcPts val="0"/>
              </a:spcBef>
              <a:spcAft>
                <a:spcPts val="0"/>
              </a:spcAft>
            </a:pPr>
            <a:r>
              <a:rPr sz="18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formal</a:t>
            </a:r>
            <a:r>
              <a:rPr sz="1800" spc="-8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verification</a:t>
            </a:r>
            <a:r>
              <a:rPr sz="1800" spc="-2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7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is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spc="-114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act</a:t>
            </a:r>
            <a:r>
              <a:rPr sz="1800" spc="-1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</a:t>
            </a:r>
            <a:r>
              <a:rPr sz="1800" spc="-7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proving</a:t>
            </a:r>
            <a:r>
              <a:rPr sz="1800" spc="-2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or</a:t>
            </a:r>
            <a:r>
              <a:rPr sz="1800" spc="-1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disproving</a:t>
            </a:r>
            <a:r>
              <a:rPr sz="1800" spc="-2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the  </a:t>
            </a:r>
            <a:r>
              <a:rPr sz="1800" spc="-8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correctness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 </a:t>
            </a:r>
            <a:r>
              <a:rPr sz="1800" spc="-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intended </a:t>
            </a:r>
            <a:r>
              <a:rPr sz="18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algorithms </a:t>
            </a:r>
            <a:r>
              <a:rPr sz="1800" spc="-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underlying </a:t>
            </a:r>
            <a:r>
              <a:rPr sz="1800" spc="-1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 </a:t>
            </a:r>
            <a:r>
              <a:rPr sz="1800" spc="-1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system  </a:t>
            </a:r>
            <a:r>
              <a:rPr sz="180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with</a:t>
            </a:r>
            <a:r>
              <a:rPr sz="1800" spc="-9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7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respect</a:t>
            </a:r>
            <a:r>
              <a:rPr sz="1800" spc="-5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to</a:t>
            </a:r>
            <a:r>
              <a:rPr sz="1800" spc="-17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spc="-8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certain</a:t>
            </a:r>
            <a:r>
              <a:rPr sz="1800" spc="-9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formal</a:t>
            </a:r>
            <a:r>
              <a:rPr sz="1800" spc="-8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specification</a:t>
            </a:r>
            <a:r>
              <a:rPr sz="1800" spc="-2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or</a:t>
            </a:r>
            <a:r>
              <a:rPr sz="1800" spc="-7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property,  </a:t>
            </a:r>
            <a:r>
              <a:rPr sz="1800" spc="-8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using </a:t>
            </a:r>
            <a:r>
              <a:rPr sz="1800" spc="-4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formal </a:t>
            </a:r>
            <a:r>
              <a:rPr sz="1800" spc="-5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methods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</a:t>
            </a:r>
            <a:r>
              <a:rPr sz="1800" spc="-29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mathematics.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3311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768" y="2085404"/>
            <a:ext cx="7132955" cy="225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DAO: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</a:pPr>
            <a:endParaRPr sz="155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336550" indent="-323850" fontAlgn="auto">
              <a:spcBef>
                <a:spcPts val="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7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Days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for splitDAO</a:t>
            </a:r>
            <a:r>
              <a:rPr sz="1800" spc="1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proposals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14 Days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for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regular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proposals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27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days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creation</a:t>
            </a:r>
            <a:r>
              <a:rPr sz="1800" spc="9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period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…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35"/>
              </a:spcBef>
              <a:spcAft>
                <a:spcPts val="0"/>
              </a:spcAft>
            </a:pPr>
            <a:endParaRPr sz="155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spcBef>
                <a:spcPts val="5"/>
              </a:spcBef>
              <a:spcAft>
                <a:spcPts val="0"/>
              </a:spcAft>
            </a:pPr>
            <a:r>
              <a:rPr sz="1800" spc="-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Gives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time for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 central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authority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(if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implemented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contract)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to</a:t>
            </a:r>
            <a:r>
              <a:rPr sz="1800" spc="-13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act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325" y="1304926"/>
            <a:ext cx="8515350" cy="511037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</a:pPr>
            <a:r>
              <a:rPr sz="2750" spc="-20" dirty="0">
                <a:solidFill>
                  <a:srgbClr val="FFFFFF"/>
                </a:solidFill>
              </a:rPr>
              <a:t>Time</a:t>
            </a:r>
            <a:r>
              <a:rPr sz="2750" spc="80" dirty="0">
                <a:solidFill>
                  <a:srgbClr val="FFFFFF"/>
                </a:solidFill>
              </a:rPr>
              <a:t> </a:t>
            </a:r>
            <a:r>
              <a:rPr sz="2750" spc="-35" dirty="0">
                <a:solidFill>
                  <a:srgbClr val="FFFFFF"/>
                </a:solidFill>
              </a:rPr>
              <a:t>Delays</a:t>
            </a:r>
            <a:endParaRPr sz="2750"/>
          </a:p>
        </p:txBody>
      </p:sp>
    </p:spTree>
    <p:extLst>
      <p:ext uri="{BB962C8B-B14F-4D97-AF65-F5344CB8AC3E}">
        <p14:creationId xmlns:p14="http://schemas.microsoft.com/office/powerpoint/2010/main" val="35070448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768" y="2085403"/>
            <a:ext cx="7686675" cy="13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Statistics: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~15-50 </a:t>
            </a:r>
            <a:r>
              <a:rPr sz="1800" spc="3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bugs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per </a:t>
            </a:r>
            <a:r>
              <a:rPr sz="1800" spc="-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1000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lines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</a:t>
            </a:r>
            <a:r>
              <a:rPr sz="1800" spc="-8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code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</a:pPr>
            <a:endParaRPr sz="155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</a:pPr>
            <a:r>
              <a:rPr sz="180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Not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everything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needs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decentralization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and needs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to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be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smart</a:t>
            </a:r>
            <a:r>
              <a:rPr sz="1800" spc="-16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contract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</a:pPr>
            <a:endParaRPr sz="155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336550" indent="-323850" fontAlgn="auto">
              <a:spcBef>
                <a:spcPts val="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Only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include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smart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contract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the </a:t>
            </a:r>
            <a:r>
              <a:rPr sz="1800" spc="-3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very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core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</a:t>
            </a:r>
            <a:r>
              <a:rPr sz="1800" spc="-2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Dapp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8768" y="4076923"/>
            <a:ext cx="4075429" cy="109537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336550" indent="-323850" fontAlgn="auto">
              <a:spcBef>
                <a:spcPts val="50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Reuse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trusted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proven</a:t>
            </a:r>
            <a:r>
              <a:rPr sz="1800" spc="-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code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17500" indent="-304800" fontAlgn="auto">
              <a:spcBef>
                <a:spcPts val="340"/>
              </a:spcBef>
              <a:spcAft>
                <a:spcPts val="0"/>
              </a:spcAft>
              <a:buFontTx/>
              <a:buChar char="○"/>
              <a:tabLst>
                <a:tab pos="317500" algn="l"/>
                <a:tab pos="318135" algn="l"/>
              </a:tabLst>
            </a:pPr>
            <a:r>
              <a:rPr sz="14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Standard </a:t>
            </a:r>
            <a:r>
              <a:rPr sz="14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Token</a:t>
            </a:r>
            <a:r>
              <a:rPr sz="1400" spc="-19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Contract</a:t>
            </a:r>
            <a:endParaRPr sz="1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17500" indent="-304800" fontAlgn="auto">
              <a:spcBef>
                <a:spcPts val="275"/>
              </a:spcBef>
              <a:spcAft>
                <a:spcPts val="0"/>
              </a:spcAft>
              <a:buFontTx/>
              <a:buChar char="○"/>
              <a:tabLst>
                <a:tab pos="317500" algn="l"/>
                <a:tab pos="318135" algn="l"/>
              </a:tabLst>
            </a:pPr>
            <a:r>
              <a:rPr sz="14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Foundation</a:t>
            </a:r>
            <a:r>
              <a:rPr sz="1400" spc="-1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multisig</a:t>
            </a:r>
            <a:endParaRPr sz="14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17500" indent="-304800" fontAlgn="auto">
              <a:spcBef>
                <a:spcPts val="200"/>
              </a:spcBef>
              <a:spcAft>
                <a:spcPts val="0"/>
              </a:spcAft>
              <a:buFontTx/>
              <a:buChar char="○"/>
              <a:tabLst>
                <a:tab pos="317500" algn="l"/>
                <a:tab pos="318135" algn="l"/>
              </a:tabLst>
            </a:pPr>
            <a:r>
              <a:rPr sz="14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(Hopefully</a:t>
            </a:r>
            <a:r>
              <a:rPr sz="1400" spc="-1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one</a:t>
            </a:r>
            <a:r>
              <a:rPr sz="1400" spc="-6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day</a:t>
            </a:r>
            <a:r>
              <a:rPr sz="1400" spc="-5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</a:t>
            </a:r>
            <a:r>
              <a:rPr sz="14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3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DAO</a:t>
            </a:r>
            <a:r>
              <a:rPr sz="1400" spc="-1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standard</a:t>
            </a:r>
            <a:r>
              <a:rPr sz="140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framework)</a:t>
            </a:r>
            <a:endParaRPr sz="14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325" y="1304926"/>
            <a:ext cx="8515350" cy="511037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</a:pPr>
            <a:r>
              <a:rPr sz="2750" spc="-15" dirty="0">
                <a:solidFill>
                  <a:srgbClr val="FFFFFF"/>
                </a:solidFill>
              </a:rPr>
              <a:t>Minimal</a:t>
            </a:r>
            <a:r>
              <a:rPr sz="2750" spc="265" dirty="0">
                <a:solidFill>
                  <a:srgbClr val="FFFFFF"/>
                </a:solidFill>
              </a:rPr>
              <a:t> </a:t>
            </a:r>
            <a:r>
              <a:rPr sz="2750" spc="-10" dirty="0">
                <a:solidFill>
                  <a:srgbClr val="FFFFFF"/>
                </a:solidFill>
              </a:rPr>
              <a:t>complexity</a:t>
            </a:r>
            <a:endParaRPr sz="2750"/>
          </a:p>
        </p:txBody>
      </p:sp>
    </p:spTree>
    <p:extLst>
      <p:ext uri="{BB962C8B-B14F-4D97-AF65-F5344CB8AC3E}">
        <p14:creationId xmlns:p14="http://schemas.microsoft.com/office/powerpoint/2010/main" val="17344746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4435" y="2066925"/>
            <a:ext cx="5551170" cy="10522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1800" b="1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Statistics: </a:t>
            </a:r>
            <a:r>
              <a:rPr sz="1800" b="1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~15-50 </a:t>
            </a:r>
            <a:r>
              <a:rPr sz="1800" b="1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bugs </a:t>
            </a:r>
            <a:r>
              <a:rPr sz="1800" b="1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per </a:t>
            </a:r>
            <a:r>
              <a:rPr sz="1800" b="1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1000 </a:t>
            </a:r>
            <a:r>
              <a:rPr sz="1800" b="1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lines </a:t>
            </a:r>
            <a:r>
              <a:rPr sz="1800" b="1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</a:t>
            </a:r>
            <a:r>
              <a:rPr sz="1800" b="1" spc="6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code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1395"/>
              </a:spcBef>
              <a:spcAft>
                <a:spcPts val="0"/>
              </a:spcAft>
            </a:pPr>
            <a:r>
              <a:rPr sz="1250" spc="-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Not </a:t>
            </a:r>
            <a:r>
              <a:rPr sz="125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everything </a:t>
            </a:r>
            <a:r>
              <a:rPr sz="125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needs </a:t>
            </a:r>
            <a:r>
              <a:rPr sz="12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decentralization </a:t>
            </a:r>
            <a:r>
              <a:rPr sz="125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and </a:t>
            </a:r>
            <a:r>
              <a:rPr sz="125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needs to </a:t>
            </a:r>
            <a:r>
              <a:rPr sz="125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be </a:t>
            </a:r>
            <a:r>
              <a:rPr sz="125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 </a:t>
            </a:r>
            <a:r>
              <a:rPr sz="125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the smart</a:t>
            </a:r>
            <a:r>
              <a:rPr sz="1250" spc="16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2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contract</a:t>
            </a:r>
            <a:endParaRPr sz="125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50"/>
              </a:spcBef>
              <a:spcAft>
                <a:spcPts val="0"/>
              </a:spcAft>
            </a:pPr>
            <a:endParaRPr sz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250825" indent="-238125" fontAlgn="auto">
              <a:spcBef>
                <a:spcPts val="0"/>
              </a:spcBef>
              <a:spcAft>
                <a:spcPts val="0"/>
              </a:spcAft>
              <a:buFontTx/>
              <a:buChar char="●"/>
              <a:tabLst>
                <a:tab pos="250825" algn="l"/>
                <a:tab pos="251460" algn="l"/>
              </a:tabLst>
            </a:pPr>
            <a:r>
              <a:rPr sz="1250" spc="-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Only </a:t>
            </a:r>
            <a:r>
              <a:rPr sz="125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include </a:t>
            </a:r>
            <a:r>
              <a:rPr sz="125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 a </a:t>
            </a:r>
            <a:r>
              <a:rPr sz="125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smart </a:t>
            </a:r>
            <a:r>
              <a:rPr sz="125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contract </a:t>
            </a:r>
            <a:r>
              <a:rPr sz="125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the </a:t>
            </a:r>
            <a:r>
              <a:rPr sz="1250" spc="-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very </a:t>
            </a:r>
            <a:r>
              <a:rPr sz="125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core </a:t>
            </a:r>
            <a:r>
              <a:rPr sz="125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 </a:t>
            </a:r>
            <a:r>
              <a:rPr sz="125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</a:t>
            </a:r>
            <a:r>
              <a:rPr sz="1250" spc="-2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25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Dapp</a:t>
            </a:r>
            <a:endParaRPr sz="125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72842" y="5819140"/>
            <a:ext cx="2360295" cy="1622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</a:pPr>
            <a:r>
              <a:rPr sz="950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Source:</a:t>
            </a:r>
            <a:r>
              <a:rPr sz="950" spc="3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950" spc="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https://eprint.iacr.org/2016/633.pdf</a:t>
            </a:r>
            <a:endParaRPr sz="95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9576" y="3171826"/>
            <a:ext cx="3743325" cy="269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58747" y="1347132"/>
            <a:ext cx="3826509" cy="3767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03885">
              <a:spcBef>
                <a:spcPts val="130"/>
              </a:spcBef>
            </a:pPr>
            <a:r>
              <a:rPr spc="-220" dirty="0">
                <a:solidFill>
                  <a:srgbClr val="FF0000"/>
                </a:solidFill>
              </a:rPr>
              <a:t>Code </a:t>
            </a:r>
            <a:r>
              <a:rPr spc="-95" dirty="0">
                <a:solidFill>
                  <a:srgbClr val="FF0000"/>
                </a:solidFill>
              </a:rPr>
              <a:t>security</a:t>
            </a:r>
            <a:r>
              <a:rPr spc="-325" dirty="0">
                <a:solidFill>
                  <a:srgbClr val="FF0000"/>
                </a:solidFill>
              </a:rPr>
              <a:t> </a:t>
            </a:r>
            <a:r>
              <a:rPr spc="-85" dirty="0">
                <a:solidFill>
                  <a:srgbClr val="FF0000"/>
                </a:solidFill>
              </a:rPr>
              <a:t>flaws</a:t>
            </a:r>
          </a:p>
        </p:txBody>
      </p:sp>
      <p:sp>
        <p:nvSpPr>
          <p:cNvPr id="6" name="object 6"/>
          <p:cNvSpPr/>
          <p:nvPr/>
        </p:nvSpPr>
        <p:spPr>
          <a:xfrm>
            <a:off x="4724401" y="3324225"/>
            <a:ext cx="4162425" cy="2305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21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767" y="2045899"/>
            <a:ext cx="7787640" cy="228663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fontAlgn="auto">
              <a:spcBef>
                <a:spcPts val="409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Formal proof </a:t>
            </a:r>
            <a:r>
              <a:rPr sz="180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verification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(work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</a:t>
            </a:r>
            <a:r>
              <a:rPr sz="1800" spc="-16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progress)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Compiler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warnings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(work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progress)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Improved IDEs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(work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</a:t>
            </a:r>
            <a:r>
              <a:rPr sz="1800" spc="-18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progress)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Trusted Libraries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(work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</a:t>
            </a:r>
            <a:r>
              <a:rPr sz="1800" spc="2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progress)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Best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practices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literature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(work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</a:t>
            </a:r>
            <a:r>
              <a:rPr sz="1800" spc="3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progress)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marR="5080" fontAlgn="auto">
              <a:lnSpc>
                <a:spcPts val="2780"/>
              </a:lnSpc>
              <a:spcBef>
                <a:spcPts val="45"/>
              </a:spcBef>
              <a:spcAft>
                <a:spcPts val="0"/>
              </a:spcAft>
              <a:buFontTx/>
              <a:buChar char="●"/>
              <a:tabLst>
                <a:tab pos="927735" algn="l"/>
                <a:tab pos="928369" algn="l"/>
              </a:tabLst>
            </a:pP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Decentralized master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keys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/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Decentralized escape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hatches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/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trusted  community multisig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to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be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used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smart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contracts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as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centralized</a:t>
            </a:r>
            <a:r>
              <a:rPr sz="1800" spc="-2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authorities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325" y="1304926"/>
            <a:ext cx="8515350" cy="511037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</a:pPr>
            <a:r>
              <a:rPr sz="2750" spc="-10" dirty="0">
                <a:solidFill>
                  <a:srgbClr val="FFFFFF"/>
                </a:solidFill>
              </a:rPr>
              <a:t>Better</a:t>
            </a:r>
            <a:r>
              <a:rPr sz="2750" spc="175" dirty="0">
                <a:solidFill>
                  <a:srgbClr val="FFFFFF"/>
                </a:solidFill>
              </a:rPr>
              <a:t> </a:t>
            </a:r>
            <a:r>
              <a:rPr sz="2750" spc="-5" dirty="0">
                <a:solidFill>
                  <a:srgbClr val="FFFFFF"/>
                </a:solidFill>
              </a:rPr>
              <a:t>tools</a:t>
            </a:r>
            <a:endParaRPr sz="2750"/>
          </a:p>
        </p:txBody>
      </p:sp>
    </p:spTree>
    <p:extLst>
      <p:ext uri="{BB962C8B-B14F-4D97-AF65-F5344CB8AC3E}">
        <p14:creationId xmlns:p14="http://schemas.microsoft.com/office/powerpoint/2010/main" val="1507496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226" y="3009900"/>
            <a:ext cx="8524875" cy="838200"/>
          </a:xfrm>
          <a:custGeom>
            <a:avLst/>
            <a:gdLst/>
            <a:ahLst/>
            <a:cxnLst/>
            <a:rect l="l" t="t" r="r" b="b"/>
            <a:pathLst>
              <a:path w="8524875" h="838200">
                <a:moveTo>
                  <a:pt x="0" y="838200"/>
                </a:moveTo>
                <a:lnTo>
                  <a:pt x="8524875" y="838200"/>
                </a:lnTo>
                <a:lnTo>
                  <a:pt x="8524875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8767" y="3152076"/>
            <a:ext cx="289433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600" spc="5" dirty="0">
                <a:solidFill>
                  <a:srgbClr val="FFFFFF"/>
                </a:solidFill>
              </a:rPr>
              <a:t>Best</a:t>
            </a:r>
            <a:r>
              <a:rPr sz="3600" spc="-11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practices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645525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767" y="2045898"/>
            <a:ext cx="8135620" cy="35877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36550" indent="-323850" fontAlgn="auto">
              <a:spcBef>
                <a:spcPts val="409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1024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call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stack </a:t>
            </a:r>
            <a:r>
              <a:rPr sz="180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depth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-&gt;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always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check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return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values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 each</a:t>
            </a:r>
            <a:r>
              <a:rPr sz="1800" spc="2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call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Block gas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limit -&gt;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No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arbitrary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length</a:t>
            </a:r>
            <a:r>
              <a:rPr sz="1800" spc="-15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loops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Reentry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exploit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-&gt;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update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state </a:t>
            </a:r>
            <a:r>
              <a:rPr sz="1800" b="1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before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executing</a:t>
            </a:r>
            <a:r>
              <a:rPr sz="1800" spc="-6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CALLs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Ether sent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to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contract without contract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invocation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-&gt;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be </a:t>
            </a: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careful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with</a:t>
            </a:r>
            <a:r>
              <a:rPr sz="1800" spc="-1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Invariants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Specify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right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amount </a:t>
            </a: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of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gas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(SEND </a:t>
            </a:r>
            <a:r>
              <a:rPr sz="1800" spc="-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vs</a:t>
            </a:r>
            <a:r>
              <a:rPr sz="1800" spc="-3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CALL)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Block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timestamp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can </a:t>
            </a:r>
            <a:r>
              <a:rPr sz="1800" spc="2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be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manipulated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-&gt; </a:t>
            </a:r>
            <a:r>
              <a:rPr sz="1800" spc="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block.number </a:t>
            </a:r>
            <a:r>
              <a:rPr sz="1800" spc="-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are</a:t>
            </a:r>
            <a:r>
              <a:rPr sz="1800" spc="-229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safer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spc="-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Tx.orgin </a:t>
            </a:r>
            <a:r>
              <a:rPr sz="1800" spc="-4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vs </a:t>
            </a:r>
            <a:r>
              <a:rPr sz="1800" spc="1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msg.sender (pishing</a:t>
            </a:r>
            <a:r>
              <a:rPr sz="1800" spc="1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attacks)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336550" indent="-323850" fontAlgn="auto">
              <a:spcBef>
                <a:spcPts val="320"/>
              </a:spcBef>
              <a:spcAft>
                <a:spcPts val="0"/>
              </a:spcAft>
              <a:buFontTx/>
              <a:buChar char="●"/>
              <a:tabLst>
                <a:tab pos="336550" algn="l"/>
                <a:tab pos="337185" algn="l"/>
              </a:tabLst>
            </a:pPr>
            <a:r>
              <a:rPr sz="1800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…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65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  <a:tabLst>
                <a:tab pos="1355090" algn="l"/>
              </a:tabLst>
            </a:pPr>
            <a:r>
              <a:rPr sz="1800" spc="-5" dirty="0">
                <a:solidFill>
                  <a:srgbClr val="0D0D0D"/>
                </a:solidFill>
                <a:latin typeface="Arial"/>
                <a:ea typeface="+mn-ea"/>
                <a:cs typeface="Arial"/>
              </a:rPr>
              <a:t>Literature:	</a:t>
            </a:r>
            <a:r>
              <a:rPr sz="1800" u="heavy" spc="-5" dirty="0">
                <a:solidFill>
                  <a:srgbClr val="0D0D0D"/>
                </a:solidFill>
                <a:uFill>
                  <a:solidFill>
                    <a:srgbClr val="0D0D0D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sz="1800" u="heavy" dirty="0">
                <a:solidFill>
                  <a:srgbClr val="0D0D0D"/>
                </a:solidFill>
                <a:uFill>
                  <a:solidFill>
                    <a:srgbClr val="0D0D0D"/>
                  </a:solidFill>
                </a:uFill>
                <a:latin typeface="Arial"/>
                <a:ea typeface="+mn-ea"/>
                <a:cs typeface="Arial"/>
              </a:rPr>
              <a:t>https://github.com/ConsenSys/smart-contract-best-practices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</a:pPr>
            <a:endParaRPr sz="17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466215" fontAlgn="auto">
              <a:spcBef>
                <a:spcPts val="0"/>
              </a:spcBef>
              <a:spcAft>
                <a:spcPts val="0"/>
              </a:spcAft>
            </a:pPr>
            <a:r>
              <a:rPr sz="1800" u="heavy" spc="-114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ea typeface="+mn-ea"/>
                <a:cs typeface="Arial"/>
                <a:hlinkClick r:id="rId2"/>
              </a:rPr>
              <a:t> </a:t>
            </a:r>
            <a:r>
              <a:rPr sz="1800" u="heavy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ea typeface="+mn-ea"/>
                <a:cs typeface="Arial"/>
                <a:hlinkClick r:id="rId2"/>
              </a:rPr>
              <a:t>http://solidity.readthedocs.io/en/latest/security-considerations.html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4325" y="1304926"/>
            <a:ext cx="8515350" cy="468718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  <a:tabLst>
                <a:tab pos="1540510" algn="l"/>
              </a:tabLst>
            </a:pPr>
            <a:r>
              <a:rPr sz="2750" spc="-20" dirty="0">
                <a:solidFill>
                  <a:srgbClr val="FFFFFF"/>
                </a:solidFill>
              </a:rPr>
              <a:t>Establish	</a:t>
            </a:r>
            <a:r>
              <a:rPr lang="en-US" sz="2750" spc="-20" dirty="0">
                <a:solidFill>
                  <a:srgbClr val="FFFFFF"/>
                </a:solidFill>
              </a:rPr>
              <a:t> </a:t>
            </a:r>
            <a:r>
              <a:rPr sz="2750" spc="-10" dirty="0">
                <a:solidFill>
                  <a:srgbClr val="FFFFFF"/>
                </a:solidFill>
              </a:rPr>
              <a:t>security</a:t>
            </a:r>
            <a:r>
              <a:rPr sz="2750" spc="245" dirty="0">
                <a:solidFill>
                  <a:srgbClr val="FFFFFF"/>
                </a:solidFill>
              </a:rPr>
              <a:t> </a:t>
            </a:r>
            <a:r>
              <a:rPr sz="2750" spc="-5" dirty="0">
                <a:solidFill>
                  <a:srgbClr val="FFFFFF"/>
                </a:solidFill>
              </a:rPr>
              <a:t>patterns</a:t>
            </a:r>
            <a:endParaRPr sz="2750" dirty="0"/>
          </a:p>
        </p:txBody>
      </p:sp>
    </p:spTree>
    <p:extLst>
      <p:ext uri="{BB962C8B-B14F-4D97-AF65-F5344CB8AC3E}">
        <p14:creationId xmlns:p14="http://schemas.microsoft.com/office/powerpoint/2010/main" val="54032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767" y="1375663"/>
            <a:ext cx="1764664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2750" spc="35" dirty="0">
                <a:solidFill>
                  <a:srgbClr val="1F3863"/>
                </a:solidFill>
              </a:rPr>
              <a:t>C</a:t>
            </a:r>
            <a:r>
              <a:rPr sz="2750" spc="40" dirty="0">
                <a:solidFill>
                  <a:srgbClr val="1F3863"/>
                </a:solidFill>
              </a:rPr>
              <a:t>on</a:t>
            </a:r>
            <a:r>
              <a:rPr sz="2750" spc="45" dirty="0">
                <a:solidFill>
                  <a:srgbClr val="1F3863"/>
                </a:solidFill>
              </a:rPr>
              <a:t>c</a:t>
            </a:r>
            <a:r>
              <a:rPr sz="2750" spc="-90" dirty="0">
                <a:solidFill>
                  <a:srgbClr val="1F3863"/>
                </a:solidFill>
              </a:rPr>
              <a:t>l</a:t>
            </a:r>
            <a:r>
              <a:rPr sz="2750" spc="40" dirty="0">
                <a:solidFill>
                  <a:srgbClr val="1F3863"/>
                </a:solidFill>
              </a:rPr>
              <a:t>u</a:t>
            </a:r>
            <a:r>
              <a:rPr sz="2750" spc="-25" dirty="0">
                <a:solidFill>
                  <a:srgbClr val="1F3863"/>
                </a:solidFill>
              </a:rPr>
              <a:t>s</a:t>
            </a:r>
            <a:r>
              <a:rPr sz="2750" spc="-90" dirty="0">
                <a:solidFill>
                  <a:srgbClr val="1F3863"/>
                </a:solidFill>
              </a:rPr>
              <a:t>i</a:t>
            </a:r>
            <a:r>
              <a:rPr sz="2750" spc="40" dirty="0">
                <a:solidFill>
                  <a:srgbClr val="1F3863"/>
                </a:solidFill>
              </a:rPr>
              <a:t>o</a:t>
            </a:r>
            <a:r>
              <a:rPr sz="2750" spc="15" dirty="0">
                <a:solidFill>
                  <a:srgbClr val="1F3863"/>
                </a:solidFill>
              </a:rPr>
              <a:t>n</a:t>
            </a:r>
            <a:endParaRPr sz="2750"/>
          </a:p>
        </p:txBody>
      </p:sp>
      <p:sp>
        <p:nvSpPr>
          <p:cNvPr id="3" name="object 3"/>
          <p:cNvSpPr txBox="1"/>
          <p:nvPr/>
        </p:nvSpPr>
        <p:spPr>
          <a:xfrm>
            <a:off x="298768" y="3125088"/>
            <a:ext cx="8180705" cy="241861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1699260" fontAlgn="auto">
              <a:lnSpc>
                <a:spcPts val="5560"/>
              </a:lnSpc>
              <a:spcBef>
                <a:spcPts val="459"/>
              </a:spcBef>
              <a:spcAft>
                <a:spcPts val="0"/>
              </a:spcAft>
            </a:pPr>
            <a:r>
              <a:rPr sz="4800" b="1" spc="-3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It’s </a:t>
            </a:r>
            <a:r>
              <a:rPr sz="4800" b="1" spc="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early </a:t>
            </a:r>
            <a:r>
              <a:rPr sz="4800" b="1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days, </a:t>
            </a:r>
            <a:r>
              <a:rPr sz="4800" b="1" spc="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like</a:t>
            </a:r>
            <a:r>
              <a:rPr sz="4800" b="1" spc="-6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4800" b="1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the  </a:t>
            </a:r>
            <a:r>
              <a:rPr sz="4800" b="1" spc="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internet in</a:t>
            </a:r>
            <a:r>
              <a:rPr sz="4800" b="1" spc="-3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4800" b="1" spc="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90s</a:t>
            </a:r>
            <a:endParaRPr sz="4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4709795" fontAlgn="auto">
              <a:lnSpc>
                <a:spcPts val="2075"/>
              </a:lnSpc>
              <a:spcBef>
                <a:spcPts val="2980"/>
              </a:spcBef>
              <a:spcAft>
                <a:spcPts val="0"/>
              </a:spcAft>
            </a:pPr>
            <a:r>
              <a:rPr sz="1800" spc="-5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Bitcoin’s</a:t>
            </a:r>
            <a:r>
              <a:rPr sz="1800" spc="-31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Security</a:t>
            </a:r>
            <a:r>
              <a:rPr sz="1800" spc="-1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2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Model</a:t>
            </a:r>
            <a:r>
              <a:rPr sz="1800" spc="-16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8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Revisited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4709795" fontAlgn="auto">
              <a:lnSpc>
                <a:spcPts val="2075"/>
              </a:lnSpc>
              <a:spcBef>
                <a:spcPts val="0"/>
              </a:spcBef>
              <a:spcAft>
                <a:spcPts val="0"/>
              </a:spcAft>
            </a:pPr>
            <a:r>
              <a:rPr sz="1800" spc="-3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https://arxiv.org/pdf/1605.09193.pdf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6116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5425" y="1543050"/>
            <a:ext cx="6838950" cy="3981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421" y="2215896"/>
            <a:ext cx="2572385" cy="901529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15240">
              <a:lnSpc>
                <a:spcPct val="77700"/>
              </a:lnSpc>
              <a:spcBef>
                <a:spcPts val="665"/>
              </a:spcBef>
            </a:pPr>
            <a:r>
              <a:rPr sz="1400" dirty="0">
                <a:solidFill>
                  <a:srgbClr val="232729"/>
                </a:solidFill>
                <a:latin typeface="Verdana"/>
                <a:cs typeface="Verdana"/>
              </a:rPr>
              <a:t>SHA256(SHA256(80 byte header of block k))</a:t>
            </a:r>
            <a:r>
              <a:rPr sz="2000" dirty="0">
                <a:solidFill>
                  <a:srgbClr val="232729"/>
                </a:solidFill>
                <a:latin typeface="Verdana"/>
                <a:cs typeface="Verdana"/>
              </a:rPr>
              <a:t>.  </a:t>
            </a:r>
            <a:br>
              <a:rPr lang="en-US" sz="2000" dirty="0">
                <a:solidFill>
                  <a:srgbClr val="232729"/>
                </a:solidFill>
                <a:latin typeface="Verdana"/>
                <a:cs typeface="Verdana"/>
              </a:rPr>
            </a:br>
            <a:br>
              <a:rPr lang="en-US" sz="2000" dirty="0">
                <a:solidFill>
                  <a:srgbClr val="232729"/>
                </a:solidFill>
                <a:latin typeface="Verdana"/>
                <a:cs typeface="Verdana"/>
              </a:rPr>
            </a:br>
            <a:r>
              <a:rPr sz="1400" dirty="0">
                <a:solidFill>
                  <a:srgbClr val="232729"/>
                </a:solidFill>
                <a:latin typeface="Verdana"/>
                <a:cs typeface="Verdana"/>
              </a:rPr>
              <a:t>data's integrity.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996568"/>
            <a:ext cx="321310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1800" b="1" spc="-4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WHAT </a:t>
            </a:r>
            <a:r>
              <a:rPr sz="1800" b="1" spc="1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IS </a:t>
            </a:r>
            <a:r>
              <a:rPr sz="1800" b="1" dirty="0">
                <a:solidFill>
                  <a:srgbClr val="EB7C03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b="1" spc="-15" dirty="0">
                <a:solidFill>
                  <a:srgbClr val="EB7C03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20" dirty="0">
                <a:solidFill>
                  <a:srgbClr val="EB7C03"/>
                </a:solidFill>
                <a:latin typeface="Arial"/>
                <a:ea typeface="+mn-ea"/>
                <a:cs typeface="Arial"/>
              </a:rPr>
              <a:t>BLOCKCHAIN?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81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8226" y="1562100"/>
            <a:ext cx="6829425" cy="3638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996568"/>
            <a:ext cx="321310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1800" b="1" spc="-45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WHAT </a:t>
            </a:r>
            <a:r>
              <a:rPr sz="1800" b="1" spc="10" dirty="0">
                <a:solidFill>
                  <a:srgbClr val="333E50"/>
                </a:solidFill>
                <a:latin typeface="Arial"/>
                <a:ea typeface="+mn-ea"/>
                <a:cs typeface="Arial"/>
              </a:rPr>
              <a:t>IS </a:t>
            </a:r>
            <a:r>
              <a:rPr sz="1800" b="1" dirty="0">
                <a:solidFill>
                  <a:srgbClr val="EB7C03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b="1" spc="-15" dirty="0">
                <a:solidFill>
                  <a:srgbClr val="EB7C03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20" dirty="0">
                <a:solidFill>
                  <a:srgbClr val="EB7C03"/>
                </a:solidFill>
                <a:latin typeface="Arial"/>
                <a:ea typeface="+mn-ea"/>
                <a:cs typeface="Arial"/>
              </a:rPr>
              <a:t>BLOCKCHAIN?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265928" y="1332611"/>
            <a:ext cx="189736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dirty="0">
                <a:solidFill>
                  <a:srgbClr val="FF0000"/>
                </a:solidFill>
                <a:latin typeface="Verdana"/>
                <a:cs typeface="Verdana"/>
              </a:rPr>
              <a:t>NO SPOF</a:t>
            </a:r>
            <a:endParaRPr sz="2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57391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74381" y="5746751"/>
            <a:ext cx="69215" cy="1160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fontAlgn="auto">
              <a:spcBef>
                <a:spcPts val="125"/>
              </a:spcBef>
              <a:spcAft>
                <a:spcPts val="0"/>
              </a:spcAft>
            </a:pPr>
            <a:r>
              <a:rPr sz="650" spc="-20" dirty="0">
                <a:solidFill>
                  <a:srgbClr val="888888"/>
                </a:solidFill>
                <a:latin typeface="Arial"/>
                <a:ea typeface="+mn-ea"/>
                <a:cs typeface="Arial"/>
              </a:rPr>
              <a:t>5</a:t>
            </a:r>
            <a:endParaRPr sz="65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6613" y="2880932"/>
            <a:ext cx="1144905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spc="-5" dirty="0">
                <a:solidFill>
                  <a:srgbClr val="2D75B6"/>
                </a:solidFill>
                <a:latin typeface="Arial"/>
                <a:ea typeface="+mn-ea"/>
                <a:cs typeface="Arial"/>
              </a:rPr>
              <a:t>Application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20"/>
              </a:spcBef>
              <a:spcAft>
                <a:spcPts val="0"/>
              </a:spcAft>
            </a:pPr>
            <a:r>
              <a:rPr sz="1800" spc="-20" dirty="0">
                <a:solidFill>
                  <a:srgbClr val="2D75B6"/>
                </a:solidFill>
                <a:latin typeface="Arial"/>
                <a:ea typeface="+mn-ea"/>
                <a:cs typeface="Arial"/>
              </a:rPr>
              <a:t>Layer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6612" y="3934142"/>
            <a:ext cx="1588770" cy="1577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99060" fontAlgn="auto">
              <a:lnSpc>
                <a:spcPct val="100899"/>
              </a:lnSpc>
              <a:spcBef>
                <a:spcPts val="80"/>
              </a:spcBef>
              <a:spcAft>
                <a:spcPts val="0"/>
              </a:spcAft>
            </a:pPr>
            <a:r>
              <a:rPr sz="1800" spc="-5" dirty="0">
                <a:solidFill>
                  <a:srgbClr val="00AFEF"/>
                </a:solidFill>
                <a:latin typeface="Arial"/>
                <a:ea typeface="+mn-ea"/>
                <a:cs typeface="Arial"/>
              </a:rPr>
              <a:t>Application  </a:t>
            </a:r>
            <a:r>
              <a:rPr sz="1800" spc="-10" dirty="0">
                <a:solidFill>
                  <a:srgbClr val="00AFEF"/>
                </a:solidFill>
                <a:latin typeface="Arial"/>
                <a:ea typeface="+mn-ea"/>
                <a:cs typeface="Arial"/>
              </a:rPr>
              <a:t>Protocol</a:t>
            </a:r>
            <a:r>
              <a:rPr sz="1800" spc="15" dirty="0">
                <a:solidFill>
                  <a:srgbClr val="00AFEF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20" dirty="0">
                <a:solidFill>
                  <a:srgbClr val="00AFEF"/>
                </a:solidFill>
                <a:latin typeface="Arial"/>
                <a:ea typeface="+mn-ea"/>
                <a:cs typeface="Arial"/>
              </a:rPr>
              <a:t>Layer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15"/>
              </a:spcBef>
              <a:spcAft>
                <a:spcPts val="0"/>
              </a:spcAft>
            </a:pPr>
            <a:endParaRPr sz="295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104775" fontAlgn="auto">
              <a:spcBef>
                <a:spcPts val="0"/>
              </a:spcBef>
              <a:spcAft>
                <a:spcPts val="0"/>
              </a:spcAft>
            </a:pPr>
            <a:r>
              <a:rPr sz="1800" spc="-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General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04775" fontAlgn="auto">
              <a:spcBef>
                <a:spcPts val="15"/>
              </a:spcBef>
              <a:spcAft>
                <a:spcPts val="0"/>
              </a:spcAft>
            </a:pPr>
            <a:r>
              <a:rPr sz="1800" spc="-1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Protocol</a:t>
            </a:r>
            <a:r>
              <a:rPr sz="1800" spc="35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spc="-20" dirty="0">
                <a:solidFill>
                  <a:srgbClr val="006FC0"/>
                </a:solidFill>
                <a:latin typeface="Arial"/>
                <a:ea typeface="+mn-ea"/>
                <a:cs typeface="Arial"/>
              </a:rPr>
              <a:t>Layer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40" y="919417"/>
            <a:ext cx="19208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800" b="1" spc="-25" dirty="0">
                <a:solidFill>
                  <a:srgbClr val="1F124D"/>
                </a:solidFill>
                <a:latin typeface="Arial"/>
                <a:ea typeface="+mn-ea"/>
                <a:cs typeface="Arial"/>
              </a:rPr>
              <a:t>HOW </a:t>
            </a:r>
            <a:r>
              <a:rPr sz="1800" b="1" spc="10" dirty="0">
                <a:solidFill>
                  <a:srgbClr val="1F124D"/>
                </a:solidFill>
                <a:latin typeface="Arial"/>
                <a:ea typeface="+mn-ea"/>
                <a:cs typeface="Arial"/>
              </a:rPr>
              <a:t>IT</a:t>
            </a:r>
            <a:r>
              <a:rPr sz="1800" b="1" spc="-25" dirty="0">
                <a:solidFill>
                  <a:srgbClr val="1F124D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15" dirty="0">
                <a:solidFill>
                  <a:srgbClr val="1F124D"/>
                </a:solidFill>
                <a:latin typeface="Arial"/>
                <a:ea typeface="+mn-ea"/>
                <a:cs typeface="Arial"/>
              </a:rPr>
              <a:t>WORKS?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2851" y="2719197"/>
            <a:ext cx="1272540" cy="127000"/>
          </a:xfrm>
          <a:custGeom>
            <a:avLst/>
            <a:gdLst/>
            <a:ahLst/>
            <a:cxnLst/>
            <a:rect l="l" t="t" r="r" b="b"/>
            <a:pathLst>
              <a:path w="1272539" h="127000">
                <a:moveTo>
                  <a:pt x="1270615" y="53975"/>
                </a:moveTo>
                <a:lnTo>
                  <a:pt x="1209040" y="53975"/>
                </a:lnTo>
                <a:lnTo>
                  <a:pt x="1209040" y="73025"/>
                </a:lnTo>
                <a:lnTo>
                  <a:pt x="1147442" y="73044"/>
                </a:lnTo>
                <a:lnTo>
                  <a:pt x="1150532" y="88334"/>
                </a:lnTo>
                <a:lnTo>
                  <a:pt x="1164145" y="108505"/>
                </a:lnTo>
                <a:lnTo>
                  <a:pt x="1184330" y="122080"/>
                </a:lnTo>
                <a:lnTo>
                  <a:pt x="1209040" y="127000"/>
                </a:lnTo>
                <a:lnTo>
                  <a:pt x="1233803" y="122007"/>
                </a:lnTo>
                <a:lnTo>
                  <a:pt x="1253982" y="108394"/>
                </a:lnTo>
                <a:lnTo>
                  <a:pt x="1267565" y="88209"/>
                </a:lnTo>
                <a:lnTo>
                  <a:pt x="1272539" y="63500"/>
                </a:lnTo>
                <a:lnTo>
                  <a:pt x="1270615" y="53975"/>
                </a:lnTo>
                <a:close/>
              </a:path>
              <a:path w="1272539" h="127000">
                <a:moveTo>
                  <a:pt x="1147481" y="53994"/>
                </a:moveTo>
                <a:lnTo>
                  <a:pt x="0" y="54355"/>
                </a:lnTo>
                <a:lnTo>
                  <a:pt x="126" y="73405"/>
                </a:lnTo>
                <a:lnTo>
                  <a:pt x="1147442" y="73044"/>
                </a:lnTo>
                <a:lnTo>
                  <a:pt x="1145540" y="63626"/>
                </a:lnTo>
                <a:lnTo>
                  <a:pt x="1147481" y="53994"/>
                </a:lnTo>
                <a:close/>
              </a:path>
              <a:path w="1272539" h="127000">
                <a:moveTo>
                  <a:pt x="1209040" y="53975"/>
                </a:moveTo>
                <a:lnTo>
                  <a:pt x="1147481" y="53994"/>
                </a:lnTo>
                <a:lnTo>
                  <a:pt x="1145540" y="63626"/>
                </a:lnTo>
                <a:lnTo>
                  <a:pt x="1147442" y="73044"/>
                </a:lnTo>
                <a:lnTo>
                  <a:pt x="1209040" y="73025"/>
                </a:lnTo>
                <a:lnTo>
                  <a:pt x="1209040" y="53975"/>
                </a:lnTo>
                <a:close/>
              </a:path>
              <a:path w="1272539" h="127000">
                <a:moveTo>
                  <a:pt x="1209040" y="0"/>
                </a:moveTo>
                <a:lnTo>
                  <a:pt x="1184330" y="5048"/>
                </a:lnTo>
                <a:lnTo>
                  <a:pt x="1164145" y="18669"/>
                </a:lnTo>
                <a:lnTo>
                  <a:pt x="1150532" y="38862"/>
                </a:lnTo>
                <a:lnTo>
                  <a:pt x="1147481" y="53994"/>
                </a:lnTo>
                <a:lnTo>
                  <a:pt x="1270615" y="53975"/>
                </a:lnTo>
                <a:lnTo>
                  <a:pt x="1267547" y="38790"/>
                </a:lnTo>
                <a:lnTo>
                  <a:pt x="1253934" y="18605"/>
                </a:lnTo>
                <a:lnTo>
                  <a:pt x="1233749" y="4992"/>
                </a:lnTo>
                <a:lnTo>
                  <a:pt x="120904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0203" y="1573531"/>
            <a:ext cx="7130415" cy="793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">
              <a:lnSpc>
                <a:spcPts val="3920"/>
              </a:lnSpc>
              <a:spcBef>
                <a:spcPts val="105"/>
              </a:spcBef>
            </a:pPr>
            <a:r>
              <a:rPr sz="3300" spc="-229" dirty="0">
                <a:solidFill>
                  <a:srgbClr val="000000"/>
                </a:solidFill>
                <a:latin typeface="Trebuchet MS"/>
                <a:cs typeface="Trebuchet MS"/>
              </a:rPr>
              <a:t>STACK </a:t>
            </a:r>
            <a:r>
              <a:rPr sz="3300" spc="-114" dirty="0">
                <a:solidFill>
                  <a:srgbClr val="000000"/>
                </a:solidFill>
                <a:latin typeface="Trebuchet MS"/>
                <a:cs typeface="Trebuchet MS"/>
              </a:rPr>
              <a:t>VUE </a:t>
            </a:r>
            <a:r>
              <a:rPr sz="3300" spc="-170" dirty="0">
                <a:solidFill>
                  <a:srgbClr val="000000"/>
                </a:solidFill>
                <a:latin typeface="Trebuchet MS"/>
                <a:cs typeface="Trebuchet MS"/>
              </a:rPr>
              <a:t>(Blockchain</a:t>
            </a:r>
            <a:r>
              <a:rPr sz="3300" spc="-60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3300" spc="-210" dirty="0">
                <a:solidFill>
                  <a:srgbClr val="000000"/>
                </a:solidFill>
                <a:latin typeface="Trebuchet MS"/>
                <a:cs typeface="Trebuchet MS"/>
              </a:rPr>
              <a:t>System):</a:t>
            </a:r>
            <a:endParaRPr sz="3300">
              <a:latin typeface="Trebuchet MS"/>
              <a:cs typeface="Trebuchet MS"/>
            </a:endParaRPr>
          </a:p>
          <a:p>
            <a:pPr marL="12700">
              <a:lnSpc>
                <a:spcPts val="2120"/>
              </a:lnSpc>
            </a:pPr>
            <a:r>
              <a:rPr sz="1800" spc="-30" dirty="0">
                <a:solidFill>
                  <a:srgbClr val="006FC0"/>
                </a:solidFill>
              </a:rPr>
              <a:t>In </a:t>
            </a:r>
            <a:r>
              <a:rPr sz="1800" spc="20" dirty="0">
                <a:solidFill>
                  <a:srgbClr val="006FC0"/>
                </a:solidFill>
              </a:rPr>
              <a:t>the </a:t>
            </a:r>
            <a:r>
              <a:rPr sz="1800" spc="-15" dirty="0">
                <a:solidFill>
                  <a:srgbClr val="006FC0"/>
                </a:solidFill>
              </a:rPr>
              <a:t>Context of </a:t>
            </a:r>
            <a:r>
              <a:rPr sz="1800" spc="-5" dirty="0">
                <a:solidFill>
                  <a:srgbClr val="006FC0"/>
                </a:solidFill>
              </a:rPr>
              <a:t>protocol stack, </a:t>
            </a:r>
            <a:r>
              <a:rPr sz="1800" spc="5" dirty="0">
                <a:solidFill>
                  <a:srgbClr val="006FC0"/>
                </a:solidFill>
              </a:rPr>
              <a:t>cryptocurrency </a:t>
            </a:r>
            <a:r>
              <a:rPr sz="1800" spc="-15" dirty="0">
                <a:solidFill>
                  <a:srgbClr val="006FC0"/>
                </a:solidFill>
              </a:rPr>
              <a:t>is </a:t>
            </a:r>
            <a:r>
              <a:rPr sz="1800" dirty="0">
                <a:solidFill>
                  <a:srgbClr val="006FC0"/>
                </a:solidFill>
              </a:rPr>
              <a:t>a blockchain</a:t>
            </a:r>
            <a:r>
              <a:rPr sz="1800" spc="-45" dirty="0">
                <a:solidFill>
                  <a:srgbClr val="006FC0"/>
                </a:solidFill>
              </a:rPr>
              <a:t> </a:t>
            </a:r>
            <a:r>
              <a:rPr sz="1800" spc="-20" dirty="0">
                <a:solidFill>
                  <a:srgbClr val="006FC0"/>
                </a:solidFill>
              </a:rPr>
              <a:t>service</a:t>
            </a:r>
            <a:endParaRPr sz="18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290882" y="2476501"/>
          <a:ext cx="5226684" cy="2914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1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0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88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848994" indent="-171450">
                        <a:lnSpc>
                          <a:spcPct val="100000"/>
                        </a:lnSpc>
                        <a:buChar char="•"/>
                        <a:tabLst>
                          <a:tab pos="849630" algn="l"/>
                        </a:tabLst>
                      </a:pPr>
                      <a:r>
                        <a:rPr sz="14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GMAIL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22275" indent="-172085">
                        <a:lnSpc>
                          <a:spcPct val="100000"/>
                        </a:lnSpc>
                        <a:buChar char="•"/>
                        <a:tabLst>
                          <a:tab pos="422909" algn="l"/>
                        </a:tabLst>
                      </a:pPr>
                      <a:r>
                        <a:rPr sz="14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DIGITAL</a:t>
                      </a:r>
                      <a:r>
                        <a:rPr sz="1400" spc="-2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CURRENCY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B w="12700">
                      <a:solidFill>
                        <a:srgbClr val="FF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10845" marR="219075" indent="-133350">
                        <a:lnSpc>
                          <a:spcPts val="1500"/>
                        </a:lnSpc>
                        <a:buChar char="•"/>
                        <a:tabLst>
                          <a:tab pos="449580" algn="l"/>
                        </a:tabLst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SMTP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 </a:t>
                      </a:r>
                      <a:r>
                        <a:rPr sz="1400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SIMPLE  </a:t>
                      </a:r>
                      <a:r>
                        <a:rPr sz="1400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MAIL</a:t>
                      </a:r>
                      <a:r>
                        <a:rPr sz="1400" spc="-20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TRANSFER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620395">
                        <a:lnSpc>
                          <a:spcPts val="1485"/>
                        </a:lnSpc>
                      </a:pPr>
                      <a:r>
                        <a:rPr sz="1400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PROTOCOL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R w="12700">
                      <a:solidFill>
                        <a:srgbClr val="FF0000"/>
                      </a:solidFill>
                      <a:prstDash val="solid"/>
                    </a:lnR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03225" indent="-171450">
                        <a:lnSpc>
                          <a:spcPct val="100000"/>
                        </a:lnSpc>
                        <a:buChar char="•"/>
                        <a:tabLst>
                          <a:tab pos="403860" algn="l"/>
                        </a:tabLst>
                      </a:pPr>
                      <a:r>
                        <a:rPr sz="14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CONSENSUS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PROTOCOL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26390" indent="-171450">
                        <a:lnSpc>
                          <a:spcPct val="100000"/>
                        </a:lnSpc>
                        <a:spcBef>
                          <a:spcPts val="650"/>
                        </a:spcBef>
                        <a:buChar char="•"/>
                        <a:tabLst>
                          <a:tab pos="327025" algn="l"/>
                        </a:tabLst>
                      </a:pPr>
                      <a:r>
                        <a:rPr sz="1400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TRANSACTION</a:t>
                      </a:r>
                      <a:r>
                        <a:rPr sz="1400" spc="-22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PROTOCOL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295">
                <a:tc>
                  <a:txBody>
                    <a:bodyPr/>
                    <a:lstStyle/>
                    <a:p>
                      <a:pPr marL="820419" indent="-171450">
                        <a:lnSpc>
                          <a:spcPts val="1360"/>
                        </a:lnSpc>
                        <a:spcBef>
                          <a:spcPts val="1005"/>
                        </a:spcBef>
                        <a:buChar char="•"/>
                        <a:tabLst>
                          <a:tab pos="821055" algn="l"/>
                        </a:tabLst>
                      </a:pPr>
                      <a:r>
                        <a:rPr sz="12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TCP/IP</a:t>
                      </a:r>
                      <a:r>
                        <a:rPr sz="1200" spc="1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–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325120" marR="127635" indent="-3810" algn="ctr">
                        <a:lnSpc>
                          <a:spcPct val="90500"/>
                        </a:lnSpc>
                        <a:spcBef>
                          <a:spcPts val="55"/>
                        </a:spcBef>
                      </a:pPr>
                      <a:r>
                        <a:rPr sz="12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TRANSMISSION  CONTROL  </a:t>
                      </a:r>
                      <a:r>
                        <a:rPr sz="12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200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200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200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200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200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2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200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00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2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  </a:t>
                      </a:r>
                      <a:r>
                        <a:rPr sz="1200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PROTOCOL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431800" indent="-171450">
                        <a:lnSpc>
                          <a:spcPts val="1725"/>
                        </a:lnSpc>
                        <a:buChar char="•"/>
                        <a:tabLst>
                          <a:tab pos="432434" algn="l"/>
                        </a:tabLst>
                      </a:pPr>
                      <a:r>
                        <a:rPr sz="1500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5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LEDGER </a:t>
                      </a:r>
                      <a:r>
                        <a:rPr sz="1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1500" spc="-20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SHARED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937260">
                        <a:lnSpc>
                          <a:spcPts val="1725"/>
                        </a:lnSpc>
                      </a:pPr>
                      <a:r>
                        <a:rPr sz="1500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sz="1500" spc="-7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500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LAYER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T w="12700">
                      <a:solidFill>
                        <a:srgbClr val="FF0000"/>
                      </a:solidFill>
                      <a:prstDash val="solid"/>
                    </a:lnT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1790700" y="2686050"/>
            <a:ext cx="190500" cy="190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82851" y="3677285"/>
            <a:ext cx="1272540" cy="127000"/>
          </a:xfrm>
          <a:custGeom>
            <a:avLst/>
            <a:gdLst/>
            <a:ahLst/>
            <a:cxnLst/>
            <a:rect l="l" t="t" r="r" b="b"/>
            <a:pathLst>
              <a:path w="1272539" h="127000">
                <a:moveTo>
                  <a:pt x="1270619" y="53975"/>
                </a:moveTo>
                <a:lnTo>
                  <a:pt x="1209040" y="53975"/>
                </a:lnTo>
                <a:lnTo>
                  <a:pt x="1209040" y="73025"/>
                </a:lnTo>
                <a:lnTo>
                  <a:pt x="1147467" y="73037"/>
                </a:lnTo>
                <a:lnTo>
                  <a:pt x="1150532" y="88209"/>
                </a:lnTo>
                <a:lnTo>
                  <a:pt x="1164145" y="108394"/>
                </a:lnTo>
                <a:lnTo>
                  <a:pt x="1184330" y="122007"/>
                </a:lnTo>
                <a:lnTo>
                  <a:pt x="1209040" y="127000"/>
                </a:lnTo>
                <a:lnTo>
                  <a:pt x="1233749" y="122007"/>
                </a:lnTo>
                <a:lnTo>
                  <a:pt x="1253934" y="108394"/>
                </a:lnTo>
                <a:lnTo>
                  <a:pt x="1267547" y="88209"/>
                </a:lnTo>
                <a:lnTo>
                  <a:pt x="1272539" y="63500"/>
                </a:lnTo>
                <a:lnTo>
                  <a:pt x="1270619" y="53975"/>
                </a:lnTo>
                <a:close/>
              </a:path>
              <a:path w="1272539" h="127000">
                <a:moveTo>
                  <a:pt x="1147461" y="53987"/>
                </a:moveTo>
                <a:lnTo>
                  <a:pt x="0" y="54228"/>
                </a:lnTo>
                <a:lnTo>
                  <a:pt x="126" y="73278"/>
                </a:lnTo>
                <a:lnTo>
                  <a:pt x="1147467" y="73037"/>
                </a:lnTo>
                <a:lnTo>
                  <a:pt x="1145540" y="63500"/>
                </a:lnTo>
                <a:lnTo>
                  <a:pt x="1147461" y="53987"/>
                </a:lnTo>
                <a:close/>
              </a:path>
              <a:path w="1272539" h="127000">
                <a:moveTo>
                  <a:pt x="1209040" y="53975"/>
                </a:moveTo>
                <a:lnTo>
                  <a:pt x="1147461" y="53987"/>
                </a:lnTo>
                <a:lnTo>
                  <a:pt x="1145540" y="63500"/>
                </a:lnTo>
                <a:lnTo>
                  <a:pt x="1147467" y="73037"/>
                </a:lnTo>
                <a:lnTo>
                  <a:pt x="1209040" y="73025"/>
                </a:lnTo>
                <a:lnTo>
                  <a:pt x="1209040" y="53975"/>
                </a:lnTo>
                <a:close/>
              </a:path>
              <a:path w="1272539" h="127000">
                <a:moveTo>
                  <a:pt x="1209040" y="0"/>
                </a:moveTo>
                <a:lnTo>
                  <a:pt x="1184330" y="4992"/>
                </a:lnTo>
                <a:lnTo>
                  <a:pt x="1164145" y="18605"/>
                </a:lnTo>
                <a:lnTo>
                  <a:pt x="1150532" y="38790"/>
                </a:lnTo>
                <a:lnTo>
                  <a:pt x="1147461" y="53987"/>
                </a:lnTo>
                <a:lnTo>
                  <a:pt x="1270619" y="53975"/>
                </a:lnTo>
                <a:lnTo>
                  <a:pt x="1267547" y="38736"/>
                </a:lnTo>
                <a:lnTo>
                  <a:pt x="1253934" y="18557"/>
                </a:lnTo>
                <a:lnTo>
                  <a:pt x="1233749" y="4974"/>
                </a:lnTo>
                <a:lnTo>
                  <a:pt x="120904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90700" y="3638551"/>
            <a:ext cx="190500" cy="200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00757" y="4880902"/>
            <a:ext cx="1272540" cy="127000"/>
          </a:xfrm>
          <a:custGeom>
            <a:avLst/>
            <a:gdLst/>
            <a:ahLst/>
            <a:cxnLst/>
            <a:rect l="l" t="t" r="r" b="b"/>
            <a:pathLst>
              <a:path w="1272539" h="127000">
                <a:moveTo>
                  <a:pt x="1270491" y="53975"/>
                </a:moveTo>
                <a:lnTo>
                  <a:pt x="1208913" y="53975"/>
                </a:lnTo>
                <a:lnTo>
                  <a:pt x="1208913" y="73025"/>
                </a:lnTo>
                <a:lnTo>
                  <a:pt x="1147338" y="73039"/>
                </a:lnTo>
                <a:lnTo>
                  <a:pt x="1150407" y="88225"/>
                </a:lnTo>
                <a:lnTo>
                  <a:pt x="1164034" y="108405"/>
                </a:lnTo>
                <a:lnTo>
                  <a:pt x="1184257" y="122011"/>
                </a:lnTo>
                <a:lnTo>
                  <a:pt x="1209040" y="127000"/>
                </a:lnTo>
                <a:lnTo>
                  <a:pt x="1233729" y="122001"/>
                </a:lnTo>
                <a:lnTo>
                  <a:pt x="1253870" y="108388"/>
                </a:lnTo>
                <a:lnTo>
                  <a:pt x="1267440" y="88202"/>
                </a:lnTo>
                <a:lnTo>
                  <a:pt x="1272413" y="63487"/>
                </a:lnTo>
                <a:lnTo>
                  <a:pt x="1270491" y="53975"/>
                </a:lnTo>
                <a:close/>
              </a:path>
              <a:path w="1272539" h="127000">
                <a:moveTo>
                  <a:pt x="1147336" y="53989"/>
                </a:moveTo>
                <a:lnTo>
                  <a:pt x="0" y="54267"/>
                </a:lnTo>
                <a:lnTo>
                  <a:pt x="0" y="73317"/>
                </a:lnTo>
                <a:lnTo>
                  <a:pt x="1147338" y="73039"/>
                </a:lnTo>
                <a:lnTo>
                  <a:pt x="1145418" y="63487"/>
                </a:lnTo>
                <a:lnTo>
                  <a:pt x="1147336" y="53989"/>
                </a:lnTo>
                <a:close/>
              </a:path>
              <a:path w="1272539" h="127000">
                <a:moveTo>
                  <a:pt x="1208913" y="53975"/>
                </a:moveTo>
                <a:lnTo>
                  <a:pt x="1147336" y="53989"/>
                </a:lnTo>
                <a:lnTo>
                  <a:pt x="1145413" y="63512"/>
                </a:lnTo>
                <a:lnTo>
                  <a:pt x="1147338" y="73039"/>
                </a:lnTo>
                <a:lnTo>
                  <a:pt x="1208913" y="73025"/>
                </a:lnTo>
                <a:lnTo>
                  <a:pt x="1208913" y="53975"/>
                </a:lnTo>
                <a:close/>
              </a:path>
              <a:path w="1272539" h="127000">
                <a:moveTo>
                  <a:pt x="1208913" y="0"/>
                </a:moveTo>
                <a:lnTo>
                  <a:pt x="1184203" y="4992"/>
                </a:lnTo>
                <a:lnTo>
                  <a:pt x="1164018" y="18607"/>
                </a:lnTo>
                <a:lnTo>
                  <a:pt x="1150405" y="38795"/>
                </a:lnTo>
                <a:lnTo>
                  <a:pt x="1147336" y="53989"/>
                </a:lnTo>
                <a:lnTo>
                  <a:pt x="1270491" y="53975"/>
                </a:lnTo>
                <a:lnTo>
                  <a:pt x="1267420" y="38767"/>
                </a:lnTo>
                <a:lnTo>
                  <a:pt x="1253807" y="18584"/>
                </a:lnTo>
                <a:lnTo>
                  <a:pt x="1233622" y="4981"/>
                </a:lnTo>
                <a:lnTo>
                  <a:pt x="120891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00226" y="4848225"/>
            <a:ext cx="200025" cy="190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71458" y="2595879"/>
            <a:ext cx="777240" cy="577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1800" spc="-8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Security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fontAlgn="auto">
              <a:spcBef>
                <a:spcPts val="20"/>
              </a:spcBef>
              <a:spcAft>
                <a:spcPts val="0"/>
              </a:spcAft>
            </a:pPr>
            <a:r>
              <a:rPr sz="1800" spc="-45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layer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36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2267" y="1506284"/>
            <a:ext cx="3086100" cy="941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000" spc="-330" dirty="0">
                <a:solidFill>
                  <a:srgbClr val="000000"/>
                </a:solidFill>
                <a:latin typeface="Trebuchet MS"/>
                <a:cs typeface="Trebuchet MS"/>
              </a:rPr>
              <a:t>F</a:t>
            </a:r>
            <a:r>
              <a:rPr sz="6000" spc="-415" dirty="0">
                <a:solidFill>
                  <a:srgbClr val="000000"/>
                </a:solidFill>
                <a:latin typeface="Trebuchet MS"/>
                <a:cs typeface="Trebuchet MS"/>
              </a:rPr>
              <a:t>E</a:t>
            </a:r>
            <a:r>
              <a:rPr sz="6000" spc="-615" dirty="0">
                <a:solidFill>
                  <a:srgbClr val="000000"/>
                </a:solidFill>
                <a:latin typeface="Trebuchet MS"/>
                <a:cs typeface="Trebuchet MS"/>
              </a:rPr>
              <a:t>A</a:t>
            </a:r>
            <a:r>
              <a:rPr sz="6000" spc="-565" dirty="0">
                <a:solidFill>
                  <a:srgbClr val="000000"/>
                </a:solidFill>
                <a:latin typeface="Trebuchet MS"/>
                <a:cs typeface="Trebuchet MS"/>
              </a:rPr>
              <a:t>T</a:t>
            </a:r>
            <a:r>
              <a:rPr sz="6000" spc="-190" dirty="0">
                <a:solidFill>
                  <a:srgbClr val="000000"/>
                </a:solidFill>
                <a:latin typeface="Trebuchet MS"/>
                <a:cs typeface="Trebuchet MS"/>
              </a:rPr>
              <a:t>U</a:t>
            </a:r>
            <a:r>
              <a:rPr sz="6000" spc="-150" dirty="0">
                <a:solidFill>
                  <a:srgbClr val="000000"/>
                </a:solidFill>
                <a:latin typeface="Trebuchet MS"/>
                <a:cs typeface="Trebuchet MS"/>
              </a:rPr>
              <a:t>R</a:t>
            </a:r>
            <a:r>
              <a:rPr sz="6000" spc="-370" dirty="0">
                <a:solidFill>
                  <a:srgbClr val="000000"/>
                </a:solidFill>
                <a:latin typeface="Trebuchet MS"/>
                <a:cs typeface="Trebuchet MS"/>
              </a:rPr>
              <a:t>E</a:t>
            </a:r>
            <a:r>
              <a:rPr sz="6000" spc="-165" dirty="0">
                <a:solidFill>
                  <a:srgbClr val="000000"/>
                </a:solidFill>
                <a:latin typeface="Trebuchet MS"/>
                <a:cs typeface="Trebuchet MS"/>
              </a:rPr>
              <a:t>S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1475" y="2847975"/>
            <a:ext cx="2628900" cy="2518410"/>
          </a:xfrm>
          <a:custGeom>
            <a:avLst/>
            <a:gdLst/>
            <a:ahLst/>
            <a:cxnLst/>
            <a:rect l="l" t="t" r="r" b="b"/>
            <a:pathLst>
              <a:path w="2628900" h="2518410">
                <a:moveTo>
                  <a:pt x="1095375" y="2238375"/>
                </a:moveTo>
                <a:lnTo>
                  <a:pt x="438150" y="2238375"/>
                </a:lnTo>
                <a:lnTo>
                  <a:pt x="766775" y="2518168"/>
                </a:lnTo>
                <a:lnTo>
                  <a:pt x="1095375" y="2238375"/>
                </a:lnTo>
                <a:close/>
              </a:path>
              <a:path w="2628900" h="2518410">
                <a:moveTo>
                  <a:pt x="2628900" y="0"/>
                </a:moveTo>
                <a:lnTo>
                  <a:pt x="0" y="0"/>
                </a:lnTo>
                <a:lnTo>
                  <a:pt x="0" y="2238375"/>
                </a:lnTo>
                <a:lnTo>
                  <a:pt x="2628900" y="2238375"/>
                </a:lnTo>
                <a:lnTo>
                  <a:pt x="262890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09925" y="2847975"/>
            <a:ext cx="2628900" cy="2518410"/>
          </a:xfrm>
          <a:custGeom>
            <a:avLst/>
            <a:gdLst/>
            <a:ahLst/>
            <a:cxnLst/>
            <a:rect l="l" t="t" r="r" b="b"/>
            <a:pathLst>
              <a:path w="2628900" h="2518410">
                <a:moveTo>
                  <a:pt x="1095375" y="2238375"/>
                </a:moveTo>
                <a:lnTo>
                  <a:pt x="438150" y="2238375"/>
                </a:lnTo>
                <a:lnTo>
                  <a:pt x="766826" y="2518168"/>
                </a:lnTo>
                <a:lnTo>
                  <a:pt x="1095375" y="2238375"/>
                </a:lnTo>
                <a:close/>
              </a:path>
              <a:path w="2628900" h="2518410">
                <a:moveTo>
                  <a:pt x="2628900" y="0"/>
                </a:moveTo>
                <a:lnTo>
                  <a:pt x="0" y="0"/>
                </a:lnTo>
                <a:lnTo>
                  <a:pt x="0" y="2238375"/>
                </a:lnTo>
                <a:lnTo>
                  <a:pt x="2628900" y="2238375"/>
                </a:lnTo>
                <a:lnTo>
                  <a:pt x="26289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48375" y="2847975"/>
            <a:ext cx="2628900" cy="2518410"/>
          </a:xfrm>
          <a:custGeom>
            <a:avLst/>
            <a:gdLst/>
            <a:ahLst/>
            <a:cxnLst/>
            <a:rect l="l" t="t" r="r" b="b"/>
            <a:pathLst>
              <a:path w="2628900" h="2518410">
                <a:moveTo>
                  <a:pt x="1095375" y="2238375"/>
                </a:moveTo>
                <a:lnTo>
                  <a:pt x="438150" y="2238375"/>
                </a:lnTo>
                <a:lnTo>
                  <a:pt x="766826" y="2518168"/>
                </a:lnTo>
                <a:lnTo>
                  <a:pt x="1095375" y="2238375"/>
                </a:lnTo>
                <a:close/>
              </a:path>
              <a:path w="2628900" h="2518410">
                <a:moveTo>
                  <a:pt x="2628900" y="0"/>
                </a:moveTo>
                <a:lnTo>
                  <a:pt x="0" y="0"/>
                </a:lnTo>
                <a:lnTo>
                  <a:pt x="0" y="2238375"/>
                </a:lnTo>
                <a:lnTo>
                  <a:pt x="2628900" y="2238375"/>
                </a:lnTo>
                <a:lnTo>
                  <a:pt x="26289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10680" y="2954020"/>
            <a:ext cx="2175510" cy="1229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390"/>
              </a:lnSpc>
              <a:spcBef>
                <a:spcPts val="105"/>
              </a:spcBef>
              <a:spcAft>
                <a:spcPts val="0"/>
              </a:spcAft>
            </a:pPr>
            <a:r>
              <a:rPr sz="2100" spc="-105" dirty="0">
                <a:solidFill>
                  <a:srgbClr val="FFFF00"/>
                </a:solidFill>
                <a:latin typeface="Trebuchet MS"/>
                <a:ea typeface="+mn-ea"/>
                <a:cs typeface="Trebuchet MS"/>
              </a:rPr>
              <a:t>DECENTRALIZED</a:t>
            </a:r>
            <a:endParaRPr sz="21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2390"/>
              </a:lnSpc>
              <a:spcBef>
                <a:spcPts val="0"/>
              </a:spcBef>
              <a:spcAft>
                <a:spcPts val="0"/>
              </a:spcAft>
            </a:pPr>
            <a:r>
              <a:rPr sz="2100" spc="-60" dirty="0">
                <a:solidFill>
                  <a:srgbClr val="FFFF00"/>
                </a:solidFill>
                <a:latin typeface="Trebuchet MS"/>
                <a:ea typeface="+mn-ea"/>
                <a:cs typeface="Trebuchet MS"/>
              </a:rPr>
              <a:t>CONSENSUS</a:t>
            </a:r>
            <a:endParaRPr sz="21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1795"/>
              </a:lnSpc>
              <a:spcBef>
                <a:spcPts val="1110"/>
              </a:spcBef>
              <a:spcAft>
                <a:spcPts val="0"/>
              </a:spcAft>
            </a:pPr>
            <a:r>
              <a:rPr sz="155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Ensure</a:t>
            </a:r>
            <a:r>
              <a:rPr sz="1550" spc="-2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3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Consensus</a:t>
            </a:r>
            <a:r>
              <a:rPr sz="1550" spc="-19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5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within</a:t>
            </a:r>
            <a:r>
              <a:rPr sz="1550" spc="-18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7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</a:t>
            </a:r>
            <a:endParaRPr sz="155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sz="1550" spc="-7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decentralized</a:t>
            </a:r>
            <a:r>
              <a:rPr sz="1550" spc="-17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8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Network.</a:t>
            </a:r>
            <a:endParaRPr sz="155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368" y="2954020"/>
            <a:ext cx="1937385" cy="1449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lnSpc>
                <a:spcPts val="2390"/>
              </a:lnSpc>
              <a:spcBef>
                <a:spcPts val="105"/>
              </a:spcBef>
              <a:spcAft>
                <a:spcPts val="0"/>
              </a:spcAft>
            </a:pPr>
            <a:r>
              <a:rPr sz="2100" spc="-105" dirty="0">
                <a:solidFill>
                  <a:srgbClr val="4B112F"/>
                </a:solidFill>
                <a:latin typeface="Trebuchet MS"/>
                <a:ea typeface="+mn-ea"/>
                <a:cs typeface="Trebuchet MS"/>
              </a:rPr>
              <a:t>TRANSPARENCE</a:t>
            </a:r>
            <a:r>
              <a:rPr sz="2100" spc="-360" dirty="0">
                <a:solidFill>
                  <a:srgbClr val="4B112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100" spc="-75" dirty="0">
                <a:solidFill>
                  <a:srgbClr val="4B112F"/>
                </a:solidFill>
                <a:latin typeface="Trebuchet MS"/>
                <a:ea typeface="+mn-ea"/>
                <a:cs typeface="Trebuchet MS"/>
              </a:rPr>
              <a:t>&amp;</a:t>
            </a:r>
            <a:endParaRPr sz="21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2390"/>
              </a:lnSpc>
              <a:spcBef>
                <a:spcPts val="0"/>
              </a:spcBef>
              <a:spcAft>
                <a:spcPts val="0"/>
              </a:spcAft>
            </a:pPr>
            <a:r>
              <a:rPr sz="2100" spc="-60" dirty="0">
                <a:solidFill>
                  <a:srgbClr val="4B112F"/>
                </a:solidFill>
                <a:latin typeface="Trebuchet MS"/>
                <a:ea typeface="+mn-ea"/>
                <a:cs typeface="Trebuchet MS"/>
              </a:rPr>
              <a:t>ANONYMITY</a:t>
            </a:r>
            <a:endParaRPr sz="21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1795"/>
              </a:lnSpc>
              <a:spcBef>
                <a:spcPts val="1110"/>
              </a:spcBef>
              <a:spcAft>
                <a:spcPts val="0"/>
              </a:spcAft>
            </a:pPr>
            <a:r>
              <a:rPr sz="1550" spc="-6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DATA</a:t>
            </a:r>
            <a:r>
              <a:rPr sz="1550" spc="-17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is</a:t>
            </a:r>
            <a:r>
              <a:rPr sz="1550" spc="-19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8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available</a:t>
            </a:r>
            <a:r>
              <a:rPr sz="1550" spc="-20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to</a:t>
            </a:r>
            <a:r>
              <a:rPr sz="1550" spc="-18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the</a:t>
            </a:r>
            <a:endParaRPr sz="155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1730"/>
              </a:lnSpc>
              <a:spcBef>
                <a:spcPts val="0"/>
              </a:spcBef>
              <a:spcAft>
                <a:spcPts val="0"/>
              </a:spcAft>
            </a:pPr>
            <a:r>
              <a:rPr sz="1550" spc="-7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participants.</a:t>
            </a:r>
            <a:endParaRPr sz="155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sz="1550" spc="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Users</a:t>
            </a:r>
            <a:r>
              <a:rPr sz="1550" spc="-32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7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are </a:t>
            </a:r>
            <a:r>
              <a:rPr sz="1550" spc="-3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anonymous</a:t>
            </a:r>
            <a:endParaRPr sz="155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68929" y="2954019"/>
            <a:ext cx="160718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2100" spc="-70" dirty="0">
                <a:solidFill>
                  <a:srgbClr val="4B112F"/>
                </a:solidFill>
                <a:latin typeface="Trebuchet MS"/>
                <a:ea typeface="+mn-ea"/>
                <a:cs typeface="Trebuchet MS"/>
              </a:rPr>
              <a:t>IMMUTABILITY</a:t>
            </a:r>
            <a:endParaRPr sz="21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68928" y="3631882"/>
            <a:ext cx="2312670" cy="704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fontAlgn="auto">
              <a:lnSpc>
                <a:spcPts val="1795"/>
              </a:lnSpc>
              <a:spcBef>
                <a:spcPts val="125"/>
              </a:spcBef>
              <a:spcAft>
                <a:spcPts val="0"/>
              </a:spcAft>
            </a:pPr>
            <a:r>
              <a:rPr sz="155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Data</a:t>
            </a:r>
            <a:r>
              <a:rPr sz="1550" spc="-17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4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is</a:t>
            </a:r>
            <a:r>
              <a:rPr sz="1550" spc="-18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stored</a:t>
            </a:r>
            <a:r>
              <a:rPr sz="1550" spc="-17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4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for</a:t>
            </a:r>
            <a:r>
              <a:rPr sz="1550" spc="-19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7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ever</a:t>
            </a:r>
            <a:r>
              <a:rPr sz="1550" spc="-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in</a:t>
            </a:r>
            <a:r>
              <a:rPr sz="1550" spc="-17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6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the</a:t>
            </a:r>
            <a:endParaRPr sz="155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1730"/>
              </a:lnSpc>
              <a:spcBef>
                <a:spcPts val="0"/>
              </a:spcBef>
              <a:spcAft>
                <a:spcPts val="0"/>
              </a:spcAft>
            </a:pPr>
            <a:r>
              <a:rPr sz="1550" spc="-6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blockchain </a:t>
            </a:r>
            <a:r>
              <a:rPr sz="1550" spc="-5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and</a:t>
            </a:r>
            <a:r>
              <a:rPr sz="1550" spc="-34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550" spc="-1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can’t </a:t>
            </a:r>
            <a:r>
              <a:rPr sz="1550" spc="-2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be</a:t>
            </a:r>
            <a:endParaRPr sz="155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2700" fontAlgn="auto">
              <a:lnSpc>
                <a:spcPts val="1795"/>
              </a:lnSpc>
              <a:spcBef>
                <a:spcPts val="0"/>
              </a:spcBef>
              <a:spcAft>
                <a:spcPts val="0"/>
              </a:spcAft>
            </a:pPr>
            <a:r>
              <a:rPr sz="1550" spc="-6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altered</a:t>
            </a:r>
            <a:endParaRPr sz="155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2268" y="5545772"/>
            <a:ext cx="16795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1200" i="1" spc="-5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*The </a:t>
            </a:r>
            <a:r>
              <a:rPr sz="1200" i="1" spc="5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genesis</a:t>
            </a:r>
            <a:r>
              <a:rPr sz="1200" i="1" spc="-185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i="1" spc="5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blockchain</a:t>
            </a:r>
            <a:endParaRPr sz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996568"/>
            <a:ext cx="3219450" cy="300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1800" b="1" spc="-45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WHAT </a:t>
            </a:r>
            <a:r>
              <a:rPr sz="1800" b="1" spc="10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IS </a:t>
            </a:r>
            <a:r>
              <a:rPr sz="1800" b="1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THE</a:t>
            </a:r>
            <a:r>
              <a:rPr sz="1800" b="1" spc="-10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 </a:t>
            </a:r>
            <a:r>
              <a:rPr sz="1800" b="1" spc="-20" dirty="0">
                <a:solidFill>
                  <a:srgbClr val="767070"/>
                </a:solidFill>
                <a:latin typeface="Arial"/>
                <a:ea typeface="+mn-ea"/>
                <a:cs typeface="Arial"/>
              </a:rPr>
              <a:t>BLOCKCHAIN?</a:t>
            </a:r>
            <a:endParaRPr sz="18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42668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39577</TotalTime>
  <Words>1729</Words>
  <Application>Microsoft Macintosh PowerPoint</Application>
  <PresentationFormat>On-screen Show (4:3)</PresentationFormat>
  <Paragraphs>288</Paragraphs>
  <Slides>59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8" baseType="lpstr">
      <vt:lpstr>Agency FB</vt:lpstr>
      <vt:lpstr>Inconsolata</vt:lpstr>
      <vt:lpstr>medium-content-serif-font</vt:lpstr>
      <vt:lpstr>ＭＳ Ｐゴシック</vt:lpstr>
      <vt:lpstr>Open Sans</vt:lpstr>
      <vt:lpstr>PMingLiU</vt:lpstr>
      <vt:lpstr>宋体</vt:lpstr>
      <vt:lpstr>Arial</vt:lpstr>
      <vt:lpstr>Calibri</vt:lpstr>
      <vt:lpstr>Courier New</vt:lpstr>
      <vt:lpstr>Franklin Gothic Book</vt:lpstr>
      <vt:lpstr>Franklin Gothic Medium</vt:lpstr>
      <vt:lpstr>Georgia</vt:lpstr>
      <vt:lpstr>Times New Roman</vt:lpstr>
      <vt:lpstr>Trebuchet MS</vt:lpstr>
      <vt:lpstr>Verdana</vt:lpstr>
      <vt:lpstr>Wingdings</vt:lpstr>
      <vt:lpstr>Standarddesign</vt:lpstr>
      <vt:lpstr>Office Theme</vt:lpstr>
      <vt:lpstr>PowerPoint Presentation</vt:lpstr>
      <vt:lpstr>Cybercriminals</vt:lpstr>
      <vt:lpstr>Cybercriminals</vt:lpstr>
      <vt:lpstr>Outline</vt:lpstr>
      <vt:lpstr>WHAT IS THE BLOCKCHAIN?</vt:lpstr>
      <vt:lpstr>SHA256(SHA256(80 byte header of block k)).    data's integrity.</vt:lpstr>
      <vt:lpstr>NO SPOF</vt:lpstr>
      <vt:lpstr>STACK VUE (Blockchain System): In the Context of protocol stack, cryptocurrency is a blockchain service</vt:lpstr>
      <vt:lpstr>FEATURES</vt:lpstr>
      <vt:lpstr>Blockchain is BFT (Byzantine fault tolerance) POW : Byzantine general problem resolution.</vt:lpstr>
      <vt:lpstr>Blockchain is Secure by design  Cryptography + Computational shield</vt:lpstr>
      <vt:lpstr>Security Level</vt:lpstr>
      <vt:lpstr>PowerPoint Presentation</vt:lpstr>
      <vt:lpstr>Computational shield</vt:lpstr>
      <vt:lpstr>Computational shield</vt:lpstr>
      <vt:lpstr>PowerPoint Presentation</vt:lpstr>
      <vt:lpstr>PowerPoint Presentation</vt:lpstr>
      <vt:lpstr>PowerPoint Presentation</vt:lpstr>
      <vt:lpstr>Bitcoin  Code Bugs</vt:lpstr>
      <vt:lpstr>Human Factor</vt:lpstr>
      <vt:lpstr>Smart Contract Security</vt:lpstr>
      <vt:lpstr>PowerPoint Presentation</vt:lpstr>
      <vt:lpstr>PowerPoint Presentation</vt:lpstr>
      <vt:lpstr>SMART  CONTRACT</vt:lpstr>
      <vt:lpstr>The ERC20 Short Address Attack</vt:lpstr>
      <vt:lpstr>DAO</vt:lpstr>
      <vt:lpstr>PowerPoint Presentation</vt:lpstr>
      <vt:lpstr>DAO</vt:lpstr>
      <vt:lpstr>The Heist</vt:lpstr>
      <vt:lpstr>Fallback Function </vt:lpstr>
      <vt:lpstr>The attack (quite simple)</vt:lpstr>
      <vt:lpstr>reentry exploit</vt:lpstr>
      <vt:lpstr>Correction</vt:lpstr>
      <vt:lpstr>The ERC20 Short Address Attack</vt:lpstr>
      <vt:lpstr>The ERC20 Short Address Attack</vt:lpstr>
      <vt:lpstr>PowerPoint Presentation</vt:lpstr>
      <vt:lpstr>The ERC20 Short Address Attack</vt:lpstr>
      <vt:lpstr>The ERC20 Short Address Attack</vt:lpstr>
      <vt:lpstr>PowerPoint Presentation</vt:lpstr>
      <vt:lpstr>Ethereum Smuggling Vulnerability </vt:lpstr>
      <vt:lpstr>20M $$$</vt:lpstr>
      <vt:lpstr>PowerPoint Presentation</vt:lpstr>
      <vt:lpstr>Remote Procedure Call (RPC) API</vt:lpstr>
      <vt:lpstr>PowerPoint Presentation</vt:lpstr>
      <vt:lpstr>API Example</vt:lpstr>
      <vt:lpstr>Scan</vt:lpstr>
      <vt:lpstr>Get info</vt:lpstr>
      <vt:lpstr>Get info</vt:lpstr>
      <vt:lpstr>Security measures</vt:lpstr>
      <vt:lpstr>Cap contracts</vt:lpstr>
      <vt:lpstr>Formal proof verification</vt:lpstr>
      <vt:lpstr>Time Delays</vt:lpstr>
      <vt:lpstr>Minimal complexity</vt:lpstr>
      <vt:lpstr>Code security flaws</vt:lpstr>
      <vt:lpstr>Better tools</vt:lpstr>
      <vt:lpstr>Best practices</vt:lpstr>
      <vt:lpstr>Establish  security patterns</vt:lpstr>
      <vt:lpstr>Conclusion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Microsoft Office User</cp:lastModifiedBy>
  <cp:revision>1006</cp:revision>
  <dcterms:created xsi:type="dcterms:W3CDTF">2011-12-10T02:50:46Z</dcterms:created>
  <dcterms:modified xsi:type="dcterms:W3CDTF">2018-03-22T20:07:48Z</dcterms:modified>
</cp:coreProperties>
</file>