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6.jpg" ContentType="image/jpg"/>
  <Override PartName="/ppt/media/image7.jpg" ContentType="image/jpg"/>
  <Override PartName="/ppt/media/image8.jpg" ContentType="image/jpg"/>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10.jpg" ContentType="image/jpg"/>
  <Override PartName="/ppt/media/image11.jpg" ContentType="image/jpg"/>
  <Override PartName="/ppt/media/image15.jpg" ContentType="image/jpg"/>
  <Override PartName="/ppt/media/image16.jpg" ContentType="image/jpg"/>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1"/>
  </p:notesMasterIdLst>
  <p:handoutMasterIdLst>
    <p:handoutMasterId r:id="rId82"/>
  </p:handoutMasterIdLst>
  <p:sldIdLst>
    <p:sldId id="587" r:id="rId2"/>
    <p:sldId id="846" r:id="rId3"/>
    <p:sldId id="847" r:id="rId4"/>
    <p:sldId id="848" r:id="rId5"/>
    <p:sldId id="849" r:id="rId6"/>
    <p:sldId id="850" r:id="rId7"/>
    <p:sldId id="851" r:id="rId8"/>
    <p:sldId id="852" r:id="rId9"/>
    <p:sldId id="853" r:id="rId10"/>
    <p:sldId id="854" r:id="rId11"/>
    <p:sldId id="857" r:id="rId12"/>
    <p:sldId id="858" r:id="rId13"/>
    <p:sldId id="856" r:id="rId14"/>
    <p:sldId id="859" r:id="rId15"/>
    <p:sldId id="860" r:id="rId16"/>
    <p:sldId id="861" r:id="rId17"/>
    <p:sldId id="862" r:id="rId18"/>
    <p:sldId id="863" r:id="rId19"/>
    <p:sldId id="864" r:id="rId20"/>
    <p:sldId id="865" r:id="rId21"/>
    <p:sldId id="866" r:id="rId22"/>
    <p:sldId id="873" r:id="rId23"/>
    <p:sldId id="874" r:id="rId24"/>
    <p:sldId id="868" r:id="rId25"/>
    <p:sldId id="783" r:id="rId26"/>
    <p:sldId id="784" r:id="rId27"/>
    <p:sldId id="785" r:id="rId28"/>
    <p:sldId id="786" r:id="rId29"/>
    <p:sldId id="787" r:id="rId30"/>
    <p:sldId id="788" r:id="rId31"/>
    <p:sldId id="789" r:id="rId32"/>
    <p:sldId id="867" r:id="rId33"/>
    <p:sldId id="791" r:id="rId34"/>
    <p:sldId id="792" r:id="rId35"/>
    <p:sldId id="793" r:id="rId36"/>
    <p:sldId id="794" r:id="rId37"/>
    <p:sldId id="795" r:id="rId38"/>
    <p:sldId id="796" r:id="rId39"/>
    <p:sldId id="797" r:id="rId40"/>
    <p:sldId id="798" r:id="rId41"/>
    <p:sldId id="869" r:id="rId42"/>
    <p:sldId id="800" r:id="rId43"/>
    <p:sldId id="801" r:id="rId44"/>
    <p:sldId id="802" r:id="rId45"/>
    <p:sldId id="870" r:id="rId46"/>
    <p:sldId id="804" r:id="rId47"/>
    <p:sldId id="805" r:id="rId48"/>
    <p:sldId id="806" r:id="rId49"/>
    <p:sldId id="807" r:id="rId50"/>
    <p:sldId id="808" r:id="rId51"/>
    <p:sldId id="809" r:id="rId52"/>
    <p:sldId id="810" r:id="rId53"/>
    <p:sldId id="811" r:id="rId54"/>
    <p:sldId id="812" r:id="rId55"/>
    <p:sldId id="813" r:id="rId56"/>
    <p:sldId id="814" r:id="rId57"/>
    <p:sldId id="815" r:id="rId58"/>
    <p:sldId id="816" r:id="rId59"/>
    <p:sldId id="817" r:id="rId60"/>
    <p:sldId id="818" r:id="rId61"/>
    <p:sldId id="819" r:id="rId62"/>
    <p:sldId id="820" r:id="rId63"/>
    <p:sldId id="821" r:id="rId64"/>
    <p:sldId id="822" r:id="rId65"/>
    <p:sldId id="823" r:id="rId66"/>
    <p:sldId id="824" r:id="rId67"/>
    <p:sldId id="825" r:id="rId68"/>
    <p:sldId id="875" r:id="rId69"/>
    <p:sldId id="827" r:id="rId70"/>
    <p:sldId id="828" r:id="rId71"/>
    <p:sldId id="876" r:id="rId72"/>
    <p:sldId id="759" r:id="rId73"/>
    <p:sldId id="760" r:id="rId74"/>
    <p:sldId id="761" r:id="rId75"/>
    <p:sldId id="762" r:id="rId76"/>
    <p:sldId id="763" r:id="rId77"/>
    <p:sldId id="764" r:id="rId78"/>
    <p:sldId id="765" r:id="rId79"/>
    <p:sldId id="716" r:id="rId80"/>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Arial" charset="0"/>
        <a:ea typeface="宋体" charset="0"/>
        <a:cs typeface="宋体" charset="0"/>
      </a:defRPr>
    </a:lvl1pPr>
    <a:lvl2pPr marL="457200" algn="l" rtl="0" fontAlgn="base">
      <a:spcBef>
        <a:spcPct val="0"/>
      </a:spcBef>
      <a:spcAft>
        <a:spcPct val="0"/>
      </a:spcAft>
      <a:defRPr sz="2000" kern="1200">
        <a:solidFill>
          <a:schemeClr val="tx1"/>
        </a:solidFill>
        <a:latin typeface="Arial" charset="0"/>
        <a:ea typeface="宋体" charset="0"/>
        <a:cs typeface="宋体" charset="0"/>
      </a:defRPr>
    </a:lvl2pPr>
    <a:lvl3pPr marL="914400" algn="l" rtl="0" fontAlgn="base">
      <a:spcBef>
        <a:spcPct val="0"/>
      </a:spcBef>
      <a:spcAft>
        <a:spcPct val="0"/>
      </a:spcAft>
      <a:defRPr sz="2000" kern="1200">
        <a:solidFill>
          <a:schemeClr val="tx1"/>
        </a:solidFill>
        <a:latin typeface="Arial" charset="0"/>
        <a:ea typeface="宋体" charset="0"/>
        <a:cs typeface="宋体" charset="0"/>
      </a:defRPr>
    </a:lvl3pPr>
    <a:lvl4pPr marL="1371600" algn="l" rtl="0" fontAlgn="base">
      <a:spcBef>
        <a:spcPct val="0"/>
      </a:spcBef>
      <a:spcAft>
        <a:spcPct val="0"/>
      </a:spcAft>
      <a:defRPr sz="2000" kern="1200">
        <a:solidFill>
          <a:schemeClr val="tx1"/>
        </a:solidFill>
        <a:latin typeface="Arial" charset="0"/>
        <a:ea typeface="宋体" charset="0"/>
        <a:cs typeface="宋体" charset="0"/>
      </a:defRPr>
    </a:lvl4pPr>
    <a:lvl5pPr marL="1828800" algn="l" rtl="0" fontAlgn="base">
      <a:spcBef>
        <a:spcPct val="0"/>
      </a:spcBef>
      <a:spcAft>
        <a:spcPct val="0"/>
      </a:spcAft>
      <a:defRPr sz="2000" kern="1200">
        <a:solidFill>
          <a:schemeClr val="tx1"/>
        </a:solidFill>
        <a:latin typeface="Arial" charset="0"/>
        <a:ea typeface="宋体" charset="0"/>
        <a:cs typeface="宋体" charset="0"/>
      </a:defRPr>
    </a:lvl5pPr>
    <a:lvl6pPr marL="2286000" algn="l" defTabSz="457200" rtl="0" eaLnBrk="1" latinLnBrk="0" hangingPunct="1">
      <a:defRPr sz="2000" kern="1200">
        <a:solidFill>
          <a:schemeClr val="tx1"/>
        </a:solidFill>
        <a:latin typeface="Arial" charset="0"/>
        <a:ea typeface="宋体" charset="0"/>
        <a:cs typeface="宋体" charset="0"/>
      </a:defRPr>
    </a:lvl6pPr>
    <a:lvl7pPr marL="2743200" algn="l" defTabSz="457200" rtl="0" eaLnBrk="1" latinLnBrk="0" hangingPunct="1">
      <a:defRPr sz="2000" kern="1200">
        <a:solidFill>
          <a:schemeClr val="tx1"/>
        </a:solidFill>
        <a:latin typeface="Arial" charset="0"/>
        <a:ea typeface="宋体" charset="0"/>
        <a:cs typeface="宋体" charset="0"/>
      </a:defRPr>
    </a:lvl7pPr>
    <a:lvl8pPr marL="3200400" algn="l" defTabSz="457200" rtl="0" eaLnBrk="1" latinLnBrk="0" hangingPunct="1">
      <a:defRPr sz="2000" kern="1200">
        <a:solidFill>
          <a:schemeClr val="tx1"/>
        </a:solidFill>
        <a:latin typeface="Arial" charset="0"/>
        <a:ea typeface="宋体" charset="0"/>
        <a:cs typeface="宋体" charset="0"/>
      </a:defRPr>
    </a:lvl8pPr>
    <a:lvl9pPr marL="3657600" algn="l" defTabSz="457200" rtl="0" eaLnBrk="1" latinLnBrk="0" hangingPunct="1">
      <a:defRPr sz="2000" kern="1200">
        <a:solidFill>
          <a:schemeClr val="tx1"/>
        </a:solidFill>
        <a:latin typeface="Arial" charset="0"/>
        <a:ea typeface="宋体" charset="0"/>
        <a:cs typeface="宋体"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7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74" autoAdjust="0"/>
    <p:restoredTop sz="83312"/>
  </p:normalViewPr>
  <p:slideViewPr>
    <p:cSldViewPr snapToGrid="0" snapToObjects="1">
      <p:cViewPr varScale="1">
        <p:scale>
          <a:sx n="108" d="100"/>
          <a:sy n="108" d="100"/>
        </p:scale>
        <p:origin x="161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PMingLiU" charset="0"/>
              </a:defRPr>
            </a:lvl1pPr>
          </a:lstStyle>
          <a:p>
            <a:pPr>
              <a:defRPr/>
            </a:pPr>
            <a:endParaRPr lang="en-US" altLang="zh-TW"/>
          </a:p>
        </p:txBody>
      </p:sp>
      <p:sp>
        <p:nvSpPr>
          <p:cNvPr id="819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PMingLiU" charset="0"/>
              </a:defRPr>
            </a:lvl1pPr>
          </a:lstStyle>
          <a:p>
            <a:pPr>
              <a:defRPr/>
            </a:pPr>
            <a:endParaRPr lang="zh-TW" altLang="en-US"/>
          </a:p>
        </p:txBody>
      </p:sp>
      <p:sp>
        <p:nvSpPr>
          <p:cNvPr id="819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PMingLiU" charset="0"/>
              </a:defRPr>
            </a:lvl1pPr>
          </a:lstStyle>
          <a:p>
            <a:pPr>
              <a:defRPr/>
            </a:pPr>
            <a:endParaRPr lang="en-US" altLang="zh-TW"/>
          </a:p>
        </p:txBody>
      </p:sp>
      <p:sp>
        <p:nvSpPr>
          <p:cNvPr id="819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PMingLiU" charset="0"/>
              </a:defRPr>
            </a:lvl1pPr>
          </a:lstStyle>
          <a:p>
            <a:pPr>
              <a:defRPr/>
            </a:pPr>
            <a:fld id="{BA9611C0-22CD-3B4D-A545-A25F1CC1E2EE}" type="slidenum">
              <a:rPr lang="zh-TW" altLang="en-US"/>
              <a:pPr>
                <a:defRPr/>
              </a:pPr>
              <a:t>‹#›</a:t>
            </a:fld>
            <a:endParaRPr lang="en-US" altLang="zh-TW"/>
          </a:p>
        </p:txBody>
      </p:sp>
    </p:spTree>
    <p:extLst>
      <p:ext uri="{BB962C8B-B14F-4D97-AF65-F5344CB8AC3E}">
        <p14:creationId xmlns:p14="http://schemas.microsoft.com/office/powerpoint/2010/main" val="122809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ea typeface="宋体" pitchFamily="2" charset="-122"/>
                <a:cs typeface="+mn-cs"/>
              </a:defRPr>
            </a:lvl1pPr>
          </a:lstStyle>
          <a:p>
            <a:pPr>
              <a:defRPr/>
            </a:pPr>
            <a:endParaRPr lang="de-DE" altLang="zh-CN"/>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ea typeface="宋体" pitchFamily="2" charset="-122"/>
                <a:cs typeface="+mn-cs"/>
              </a:defRPr>
            </a:lvl1pPr>
          </a:lstStyle>
          <a:p>
            <a:pPr>
              <a:defRPr/>
            </a:pPr>
            <a:endParaRPr lang="de-DE" altLang="zh-CN"/>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altLang="zh-CN" noProof="0"/>
              <a:t>Textmasterformate durch Klicken bearbeiten</a:t>
            </a:r>
          </a:p>
          <a:p>
            <a:pPr lvl="1"/>
            <a:r>
              <a:rPr lang="de-DE" altLang="zh-CN" noProof="0"/>
              <a:t>Zweite Ebene</a:t>
            </a:r>
          </a:p>
          <a:p>
            <a:pPr lvl="2"/>
            <a:r>
              <a:rPr lang="de-DE" altLang="zh-CN" noProof="0"/>
              <a:t>Dritte Ebene</a:t>
            </a:r>
          </a:p>
          <a:p>
            <a:pPr lvl="3"/>
            <a:r>
              <a:rPr lang="de-DE" altLang="zh-CN" noProof="0"/>
              <a:t>Vierte Ebene</a:t>
            </a:r>
          </a:p>
          <a:p>
            <a:pPr lvl="4"/>
            <a:r>
              <a:rPr lang="de-DE" altLang="zh-CN" noProof="0"/>
              <a:t>Fünfte Ebene</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ea typeface="宋体" pitchFamily="2" charset="-122"/>
                <a:cs typeface="+mn-cs"/>
              </a:defRPr>
            </a:lvl1pPr>
          </a:lstStyle>
          <a:p>
            <a:pPr>
              <a:defRPr/>
            </a:pPr>
            <a:endParaRPr lang="de-DE" altLang="zh-CN"/>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91BB238-3B1B-EE4E-BFC2-DF2FE134C0D2}" type="slidenum">
              <a:rPr lang="de-DE" altLang="zh-CN"/>
              <a:pPr>
                <a:defRPr/>
              </a:pPr>
              <a:t>‹#›</a:t>
            </a:fld>
            <a:endParaRPr lang="de-DE" altLang="zh-CN"/>
          </a:p>
        </p:txBody>
      </p:sp>
    </p:spTree>
    <p:extLst>
      <p:ext uri="{BB962C8B-B14F-4D97-AF65-F5344CB8AC3E}">
        <p14:creationId xmlns:p14="http://schemas.microsoft.com/office/powerpoint/2010/main" val="10557670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charset="0"/>
        <a:cs typeface="ＭＳ Ｐゴシック" charset="0"/>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charset="0"/>
        <a:cs typeface="ＭＳ Ｐゴシック" charset="0"/>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charset="0"/>
        <a:cs typeface="ＭＳ Ｐゴシック" charset="0"/>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charset="0"/>
        <a:cs typeface="ＭＳ Ｐゴシック"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pPr>
              <a:defRPr/>
            </a:pPr>
            <a:fld id="{B91BB238-3B1B-EE4E-BFC2-DF2FE134C0D2}" type="slidenum">
              <a:rPr lang="de-DE" altLang="zh-CN" smtClean="0"/>
              <a:pPr>
                <a:defRPr/>
              </a:pPr>
              <a:t>1</a:t>
            </a:fld>
            <a:endParaRPr lang="de-DE" altLang="zh-CN"/>
          </a:p>
        </p:txBody>
      </p:sp>
    </p:spTree>
    <p:extLst>
      <p:ext uri="{BB962C8B-B14F-4D97-AF65-F5344CB8AC3E}">
        <p14:creationId xmlns:p14="http://schemas.microsoft.com/office/powerpoint/2010/main" val="14231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Store Interrupt Descriptor Table (SIDT): In a VM this is typically located at 0xffXXXXXX whereas, in a physical machine, this is located somewhat lower than that typically around 0x80ffffff.</a:t>
            </a:r>
          </a:p>
          <a:p>
            <a:r>
              <a:rPr lang="en-US" dirty="0"/>
              <a:t>Other structures which are often checked by malware are:</a:t>
            </a:r>
          </a:p>
          <a:p>
            <a:pPr lvl="1"/>
            <a:r>
              <a:rPr lang="en-US" dirty="0"/>
              <a:t>Store Local Descriptor Table (SLDT)</a:t>
            </a:r>
          </a:p>
          <a:p>
            <a:pPr lvl="1"/>
            <a:r>
              <a:rPr lang="en-US" dirty="0"/>
              <a:t>Store Global Descriptor Table (SGDT)</a:t>
            </a:r>
          </a:p>
          <a:p>
            <a:pPr lvl="1"/>
            <a:r>
              <a:rPr lang="en-US" dirty="0"/>
              <a:t>Store Task Register (STR)</a:t>
            </a:r>
          </a:p>
          <a:p>
            <a:pPr marL="457200" marR="0" lvl="1" indent="0" algn="l" defTabSz="914400" rtl="0" eaLnBrk="0" fontAlgn="base" latinLnBrk="0" hangingPunct="0">
              <a:lnSpc>
                <a:spcPct val="100000"/>
              </a:lnSpc>
              <a:spcBef>
                <a:spcPct val="30000"/>
              </a:spcBef>
              <a:spcAft>
                <a:spcPct val="0"/>
              </a:spcAft>
              <a:buClrTx/>
              <a:buSzTx/>
              <a:buFontTx/>
              <a:buNone/>
              <a:tabLst/>
              <a:defRPr/>
            </a:pPr>
            <a:r>
              <a:rPr kumimoji="1" lang="en-US" sz="1200" b="1" i="0" kern="1200" dirty="0">
                <a:solidFill>
                  <a:schemeClr val="tx1"/>
                </a:solidFill>
                <a:effectLst/>
                <a:latin typeface="Arial" charset="0"/>
                <a:ea typeface="ＭＳ Ｐゴシック" charset="0"/>
                <a:cs typeface="ＭＳ Ｐゴシック" charset="0"/>
              </a:rPr>
              <a:t>Input from Port</a:t>
            </a:r>
          </a:p>
          <a:p>
            <a:pPr lvl="1"/>
            <a:endParaRPr lang="en-US" dirty="0"/>
          </a:p>
          <a:p>
            <a:pPr lvl="1"/>
            <a:r>
              <a:rPr lang="en-US" dirty="0"/>
              <a:t>IN instruction is a privileged instruction and can only be run from Ring 0. However if it runs from Ring 3, then it will raise an exception. However when this instruction is triggered from malware within VM, no such exception if raised. </a:t>
            </a:r>
            <a:r>
              <a:rPr lang="en-US" b="1" dirty="0">
                <a:solidFill>
                  <a:srgbClr val="FF0000"/>
                </a:solidFill>
              </a:rPr>
              <a:t>Instead,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B91BB238-3B1B-EE4E-BFC2-DF2FE134C0D2}" type="slidenum">
              <a:rPr lang="de-DE" altLang="zh-CN" smtClean="0"/>
              <a:pPr>
                <a:defRPr/>
              </a:pPr>
              <a:t>11</a:t>
            </a:fld>
            <a:endParaRPr lang="de-DE" altLang="zh-CN"/>
          </a:p>
        </p:txBody>
      </p:sp>
    </p:spTree>
    <p:extLst>
      <p:ext uri="{BB962C8B-B14F-4D97-AF65-F5344CB8AC3E}">
        <p14:creationId xmlns:p14="http://schemas.microsoft.com/office/powerpoint/2010/main" val="897405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Store Interrupt Descriptor Table (SIDT): In a VM this is typically located at 0xffXXXXXX whereas, in a physical machine, this is located somewhat lower than that typically around 0x80ffffff.</a:t>
            </a:r>
          </a:p>
          <a:p>
            <a:r>
              <a:rPr lang="en-US" dirty="0"/>
              <a:t>Other structures which are often checked by malware are:</a:t>
            </a:r>
          </a:p>
          <a:p>
            <a:pPr lvl="1"/>
            <a:r>
              <a:rPr lang="en-US" dirty="0"/>
              <a:t>Store Local Descriptor Table (SLDT)</a:t>
            </a:r>
          </a:p>
          <a:p>
            <a:pPr lvl="1"/>
            <a:r>
              <a:rPr lang="en-US" dirty="0"/>
              <a:t>Store Global Descriptor Table (SGDT)</a:t>
            </a:r>
          </a:p>
          <a:p>
            <a:pPr lvl="1"/>
            <a:r>
              <a:rPr lang="en-US" dirty="0"/>
              <a:t>Store Task Register (STR)</a:t>
            </a:r>
          </a:p>
          <a:p>
            <a:endParaRPr lang="en-US" dirty="0"/>
          </a:p>
        </p:txBody>
      </p:sp>
      <p:sp>
        <p:nvSpPr>
          <p:cNvPr id="4" name="Slide Number Placeholder 3"/>
          <p:cNvSpPr>
            <a:spLocks noGrp="1"/>
          </p:cNvSpPr>
          <p:nvPr>
            <p:ph type="sldNum" sz="quarter" idx="10"/>
          </p:nvPr>
        </p:nvSpPr>
        <p:spPr/>
        <p:txBody>
          <a:bodyPr/>
          <a:lstStyle/>
          <a:p>
            <a:pPr>
              <a:defRPr/>
            </a:pPr>
            <a:fld id="{B91BB238-3B1B-EE4E-BFC2-DF2FE134C0D2}" type="slidenum">
              <a:rPr lang="de-DE" altLang="zh-CN" smtClean="0"/>
              <a:pPr>
                <a:defRPr/>
              </a:pPr>
              <a:t>12</a:t>
            </a:fld>
            <a:endParaRPr lang="de-DE" altLang="zh-CN"/>
          </a:p>
        </p:txBody>
      </p:sp>
    </p:spTree>
    <p:extLst>
      <p:ext uri="{BB962C8B-B14F-4D97-AF65-F5344CB8AC3E}">
        <p14:creationId xmlns:p14="http://schemas.microsoft.com/office/powerpoint/2010/main" val="1350183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1BB238-3B1B-EE4E-BFC2-DF2FE134C0D2}" type="slidenum">
              <a:rPr lang="de-DE" altLang="zh-CN" smtClean="0"/>
              <a:pPr>
                <a:defRPr/>
              </a:pPr>
              <a:t>66</a:t>
            </a:fld>
            <a:endParaRPr lang="de-DE" altLang="zh-CN"/>
          </a:p>
        </p:txBody>
      </p:sp>
    </p:spTree>
    <p:extLst>
      <p:ext uri="{BB962C8B-B14F-4D97-AF65-F5344CB8AC3E}">
        <p14:creationId xmlns:p14="http://schemas.microsoft.com/office/powerpoint/2010/main" val="4103369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1BB238-3B1B-EE4E-BFC2-DF2FE134C0D2}" type="slidenum">
              <a:rPr lang="de-DE" altLang="zh-CN" smtClean="0"/>
              <a:pPr>
                <a:defRPr/>
              </a:pPr>
              <a:t>79</a:t>
            </a:fld>
            <a:endParaRPr lang="de-DE" altLang="zh-CN"/>
          </a:p>
        </p:txBody>
      </p:sp>
    </p:spTree>
    <p:extLst>
      <p:ext uri="{BB962C8B-B14F-4D97-AF65-F5344CB8AC3E}">
        <p14:creationId xmlns:p14="http://schemas.microsoft.com/office/powerpoint/2010/main" val="14403013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1629" name="Rectangle 7"/>
          <p:cNvSpPr>
            <a:spLocks noGrp="1" noChangeArrowheads="1"/>
          </p:cNvSpPr>
          <p:nvPr>
            <p:ph type="ctrTitle"/>
          </p:nvPr>
        </p:nvSpPr>
        <p:spPr>
          <a:xfrm>
            <a:off x="693738" y="1435100"/>
            <a:ext cx="7754937" cy="1082675"/>
          </a:xfrm>
        </p:spPr>
        <p:txBody>
          <a:bodyPr anchor="b"/>
          <a:lstStyle>
            <a:lvl1pPr algn="ctr">
              <a:lnSpc>
                <a:spcPct val="110000"/>
              </a:lnSpc>
              <a:defRPr sz="3200"/>
            </a:lvl1pPr>
          </a:lstStyle>
          <a:p>
            <a:r>
              <a:rPr lang="de-DE"/>
              <a:t>Titelmasterformat durch</a:t>
            </a:r>
            <a:br>
              <a:rPr lang="de-DE"/>
            </a:br>
            <a:r>
              <a:rPr lang="de-DE"/>
              <a:t>Klicken bearbeiten</a:t>
            </a:r>
          </a:p>
        </p:txBody>
      </p:sp>
      <p:sp>
        <p:nvSpPr>
          <p:cNvPr id="111630" name="Rectangle 12"/>
          <p:cNvSpPr>
            <a:spLocks noGrp="1" noChangeArrowheads="1"/>
          </p:cNvSpPr>
          <p:nvPr>
            <p:ph type="subTitle" idx="1"/>
          </p:nvPr>
        </p:nvSpPr>
        <p:spPr bwMode="gray">
          <a:xfrm>
            <a:off x="696913" y="2517775"/>
            <a:ext cx="7751762" cy="800100"/>
          </a:xfrm>
        </p:spPr>
        <p:txBody>
          <a:bodyPr tIns="45720" bIns="45720"/>
          <a:lstStyle>
            <a:lvl1pPr marL="0" indent="0" algn="ctr">
              <a:buFont typeface="Wingdings" pitchFamily="2" charset="2"/>
              <a:buNone/>
              <a:defRPr sz="2400">
                <a:solidFill>
                  <a:schemeClr val="bg1"/>
                </a:solidFill>
              </a:defRPr>
            </a:lvl1pPr>
          </a:lstStyle>
          <a:p>
            <a:r>
              <a:rPr lang="de-DE"/>
              <a:t>Formatvorlage des Untertitelmasters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chemeClr val="tx1"/>
                </a:solidFill>
              </a:defRPr>
            </a:lvl1pPr>
          </a:lstStyle>
          <a:p>
            <a:pPr>
              <a:defRPr/>
            </a:pPr>
            <a:endParaRPr lang="zh-CN" altLang="zh-CN"/>
          </a:p>
        </p:txBody>
      </p:sp>
    </p:spTree>
    <p:extLst>
      <p:ext uri="{BB962C8B-B14F-4D97-AF65-F5344CB8AC3E}">
        <p14:creationId xmlns:p14="http://schemas.microsoft.com/office/powerpoint/2010/main" val="3880540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1802016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89725" y="101600"/>
            <a:ext cx="2130425" cy="570071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295275" y="101600"/>
            <a:ext cx="6242050" cy="570071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1252358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83" b="0"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307777"/>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30777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2/27/18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10402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ftr" sz="quarter" idx="10"/>
          </p:nvPr>
        </p:nvSpPr>
        <p:spPr>
          <a:ln/>
        </p:spPr>
        <p:txBody>
          <a:bodyPr/>
          <a:lstStyle>
            <a:lvl1pPr>
              <a:defRPr/>
            </a:lvl1pPr>
          </a:lstStyle>
          <a:p>
            <a:pPr>
              <a:defRPr/>
            </a:pPr>
            <a:endParaRPr lang="zh-CN" altLang="zh-CN"/>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48700" y="6065721"/>
            <a:ext cx="495300" cy="809625"/>
          </a:xfrm>
          <a:prstGeom prst="rect">
            <a:avLst/>
          </a:prstGeom>
        </p:spPr>
      </p:pic>
    </p:spTree>
    <p:extLst>
      <p:ext uri="{BB962C8B-B14F-4D97-AF65-F5344CB8AC3E}">
        <p14:creationId xmlns:p14="http://schemas.microsoft.com/office/powerpoint/2010/main" val="3877735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5"/>
          <p:cNvSpPr>
            <a:spLocks noGrp="1" noChangeArrowheads="1"/>
          </p:cNvSpPr>
          <p:nvPr>
            <p:ph type="ftr" sz="quarter" idx="10"/>
          </p:nvPr>
        </p:nvSpPr>
        <p:spPr>
          <a:ln/>
        </p:spPr>
        <p:txBody>
          <a:bodyPr/>
          <a:lstStyle>
            <a:lvl1pPr>
              <a:defRPr/>
            </a:lvl1pPr>
          </a:lstStyle>
          <a:p>
            <a:pPr>
              <a:defRPr/>
            </a:pPr>
            <a:endParaRPr lang="zh-CN" altLang="zh-CN"/>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48700" y="6065721"/>
            <a:ext cx="495300" cy="809625"/>
          </a:xfrm>
          <a:prstGeom prst="rect">
            <a:avLst/>
          </a:prstGeom>
        </p:spPr>
      </p:pic>
    </p:spTree>
    <p:extLst>
      <p:ext uri="{BB962C8B-B14F-4D97-AF65-F5344CB8AC3E}">
        <p14:creationId xmlns:p14="http://schemas.microsoft.com/office/powerpoint/2010/main" val="127828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2121697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1860143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909493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2594493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2423415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4118970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295275" y="1489075"/>
            <a:ext cx="8524875" cy="4313238"/>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zh-CN"/>
              <a:t>Textmasterformate durch Klicken bearbeiten</a:t>
            </a:r>
          </a:p>
          <a:p>
            <a:pPr lvl="1"/>
            <a:r>
              <a:rPr lang="de-DE" altLang="zh-CN"/>
              <a:t>Zweite Ebene</a:t>
            </a:r>
          </a:p>
          <a:p>
            <a:pPr lvl="2"/>
            <a:r>
              <a:rPr lang="de-DE" altLang="zh-CN"/>
              <a:t>Dritte Ebene</a:t>
            </a:r>
          </a:p>
          <a:p>
            <a:pPr lvl="3"/>
            <a:r>
              <a:rPr lang="de-DE" altLang="zh-CN"/>
              <a:t>Vierte Ebene</a:t>
            </a:r>
          </a:p>
          <a:p>
            <a:pPr lvl="4"/>
            <a:r>
              <a:rPr lang="de-DE" altLang="zh-CN"/>
              <a:t>Fünfte Ebene</a:t>
            </a:r>
          </a:p>
        </p:txBody>
      </p:sp>
      <p:sp>
        <p:nvSpPr>
          <p:cNvPr id="110595"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chemeClr val="bg1"/>
                </a:solidFill>
                <a:latin typeface="Arial" pitchFamily="34" charset="0"/>
                <a:ea typeface="宋体" pitchFamily="2" charset="-122"/>
                <a:cs typeface="+mn-cs"/>
              </a:defRPr>
            </a:lvl1pPr>
          </a:lstStyle>
          <a:p>
            <a:pPr>
              <a:defRPr/>
            </a:pPr>
            <a:endParaRPr lang="zh-CN" altLang="zh-CN"/>
          </a:p>
        </p:txBody>
      </p:sp>
      <p:sp>
        <p:nvSpPr>
          <p:cNvPr id="1028" name="Rectangle 7"/>
          <p:cNvSpPr>
            <a:spLocks noGrp="1" noChangeArrowheads="1"/>
          </p:cNvSpPr>
          <p:nvPr>
            <p:ph type="title"/>
          </p:nvPr>
        </p:nvSpPr>
        <p:spPr bwMode="gray">
          <a:xfrm>
            <a:off x="300038" y="101600"/>
            <a:ext cx="8520112" cy="6477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altLang="zh-CN"/>
              <a:t>Klicken Sie, um das Titelformat zu bearbeiten</a:t>
            </a:r>
          </a:p>
        </p:txBody>
      </p:sp>
      <p:sp>
        <p:nvSpPr>
          <p:cNvPr id="1029"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de-DE" altLang="zh-CN" sz="1000"/>
              <a:t>Page </a:t>
            </a:r>
            <a:r>
              <a:rPr lang="de-DE" altLang="zh-CN" sz="1000">
                <a:sym typeface="Wingdings" charset="0"/>
              </a:rPr>
              <a:t></a:t>
            </a:r>
            <a:r>
              <a:rPr lang="de-DE" altLang="zh-CN" sz="1000"/>
              <a:t> </a:t>
            </a:r>
            <a:fld id="{EB0D860B-0F9F-024D-87B2-26EC2F8908EF}" type="slidenum">
              <a:rPr lang="de-DE" altLang="zh-CN" sz="1000"/>
              <a:pPr/>
              <a:t>‹#›</a:t>
            </a:fld>
            <a:endParaRPr lang="de-DE" altLang="zh-CN" sz="1000"/>
          </a:p>
        </p:txBody>
      </p:sp>
    </p:spTree>
  </p:cSld>
  <p:clrMap bg1="lt1" tx1="dk1" bg2="lt2" tx2="dk2" accent1="accent1" accent2="accent2" accent3="accent3" accent4="accent4" accent5="accent5" accent6="accent6" hlink="hlink" folHlink="folHlink"/>
  <p:sldLayoutIdLst>
    <p:sldLayoutId id="2147484098"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 id="2147484100" r:id="rId12"/>
  </p:sldLayoutIdLst>
  <p:txStyles>
    <p:titleStyle>
      <a:lvl1pPr algn="l" rtl="0" eaLnBrk="0" fontAlgn="base" hangingPunct="0">
        <a:lnSpc>
          <a:spcPct val="90000"/>
        </a:lnSpc>
        <a:spcBef>
          <a:spcPct val="0"/>
        </a:spcBef>
        <a:spcAft>
          <a:spcPct val="0"/>
        </a:spcAft>
        <a:defRPr sz="2600" b="1">
          <a:solidFill>
            <a:schemeClr val="bg1"/>
          </a:solidFill>
          <a:latin typeface="+mj-lt"/>
          <a:ea typeface="宋体" charset="0"/>
          <a:cs typeface="+mj-cs"/>
        </a:defRPr>
      </a:lvl1pPr>
      <a:lvl2pPr algn="l" rtl="0" eaLnBrk="0" fontAlgn="base" hangingPunct="0">
        <a:lnSpc>
          <a:spcPct val="90000"/>
        </a:lnSpc>
        <a:spcBef>
          <a:spcPct val="0"/>
        </a:spcBef>
        <a:spcAft>
          <a:spcPct val="0"/>
        </a:spcAft>
        <a:defRPr sz="2600" b="1">
          <a:solidFill>
            <a:schemeClr val="bg1"/>
          </a:solidFill>
          <a:latin typeface="Arial" charset="0"/>
          <a:ea typeface="宋体" charset="0"/>
          <a:cs typeface="Arial" charset="0"/>
        </a:defRPr>
      </a:lvl2pPr>
      <a:lvl3pPr algn="l" rtl="0" eaLnBrk="0" fontAlgn="base" hangingPunct="0">
        <a:lnSpc>
          <a:spcPct val="90000"/>
        </a:lnSpc>
        <a:spcBef>
          <a:spcPct val="0"/>
        </a:spcBef>
        <a:spcAft>
          <a:spcPct val="0"/>
        </a:spcAft>
        <a:defRPr sz="2600" b="1">
          <a:solidFill>
            <a:schemeClr val="bg1"/>
          </a:solidFill>
          <a:latin typeface="Arial" charset="0"/>
          <a:ea typeface="宋体" charset="0"/>
          <a:cs typeface="Arial" charset="0"/>
        </a:defRPr>
      </a:lvl3pPr>
      <a:lvl4pPr algn="l" rtl="0" eaLnBrk="0" fontAlgn="base" hangingPunct="0">
        <a:lnSpc>
          <a:spcPct val="90000"/>
        </a:lnSpc>
        <a:spcBef>
          <a:spcPct val="0"/>
        </a:spcBef>
        <a:spcAft>
          <a:spcPct val="0"/>
        </a:spcAft>
        <a:defRPr sz="2600" b="1">
          <a:solidFill>
            <a:schemeClr val="bg1"/>
          </a:solidFill>
          <a:latin typeface="Arial" charset="0"/>
          <a:ea typeface="宋体" charset="0"/>
          <a:cs typeface="Arial" charset="0"/>
        </a:defRPr>
      </a:lvl4pPr>
      <a:lvl5pPr algn="l" rtl="0" eaLnBrk="0" fontAlgn="base" hangingPunct="0">
        <a:lnSpc>
          <a:spcPct val="90000"/>
        </a:lnSpc>
        <a:spcBef>
          <a:spcPct val="0"/>
        </a:spcBef>
        <a:spcAft>
          <a:spcPct val="0"/>
        </a:spcAft>
        <a:defRPr sz="2600" b="1">
          <a:solidFill>
            <a:schemeClr val="bg1"/>
          </a:solidFill>
          <a:latin typeface="Arial" charset="0"/>
          <a:ea typeface="宋体" charset="0"/>
          <a:cs typeface="Arial" charset="0"/>
        </a:defRPr>
      </a:lvl5pPr>
      <a:lvl6pPr marL="457200" algn="l" rtl="0" fontAlgn="base">
        <a:lnSpc>
          <a:spcPct val="90000"/>
        </a:lnSpc>
        <a:spcBef>
          <a:spcPct val="0"/>
        </a:spcBef>
        <a:spcAft>
          <a:spcPct val="0"/>
        </a:spcAft>
        <a:defRPr sz="2600" b="1">
          <a:solidFill>
            <a:schemeClr val="bg1"/>
          </a:solidFill>
          <a:latin typeface="Arial" charset="0"/>
          <a:cs typeface="Arial" charset="0"/>
        </a:defRPr>
      </a:lvl6pPr>
      <a:lvl7pPr marL="914400" algn="l" rtl="0" fontAlgn="base">
        <a:lnSpc>
          <a:spcPct val="90000"/>
        </a:lnSpc>
        <a:spcBef>
          <a:spcPct val="0"/>
        </a:spcBef>
        <a:spcAft>
          <a:spcPct val="0"/>
        </a:spcAft>
        <a:defRPr sz="2600" b="1">
          <a:solidFill>
            <a:schemeClr val="bg1"/>
          </a:solidFill>
          <a:latin typeface="Arial" charset="0"/>
          <a:cs typeface="Arial" charset="0"/>
        </a:defRPr>
      </a:lvl7pPr>
      <a:lvl8pPr marL="1371600" algn="l" rtl="0" fontAlgn="base">
        <a:lnSpc>
          <a:spcPct val="90000"/>
        </a:lnSpc>
        <a:spcBef>
          <a:spcPct val="0"/>
        </a:spcBef>
        <a:spcAft>
          <a:spcPct val="0"/>
        </a:spcAft>
        <a:defRPr sz="2600" b="1">
          <a:solidFill>
            <a:schemeClr val="bg1"/>
          </a:solidFill>
          <a:latin typeface="Arial" charset="0"/>
          <a:cs typeface="Arial" charset="0"/>
        </a:defRPr>
      </a:lvl8pPr>
      <a:lvl9pPr marL="1828800" algn="l" rtl="0" fontAlgn="base">
        <a:lnSpc>
          <a:spcPct val="90000"/>
        </a:lnSpc>
        <a:spcBef>
          <a:spcPct val="0"/>
        </a:spcBef>
        <a:spcAft>
          <a:spcPct val="0"/>
        </a:spcAft>
        <a:defRPr sz="2600" b="1">
          <a:solidFill>
            <a:schemeClr val="bg1"/>
          </a:solidFill>
          <a:latin typeface="Arial" charset="0"/>
          <a:cs typeface="Arial" charset="0"/>
        </a:defRPr>
      </a:lvl9pPr>
    </p:titleStyle>
    <p:bodyStyle>
      <a:lvl1pPr marL="180975" indent="-180975" algn="l" rtl="0" eaLnBrk="0" fontAlgn="base" hangingPunct="0">
        <a:spcBef>
          <a:spcPct val="0"/>
        </a:spcBef>
        <a:spcAft>
          <a:spcPct val="40000"/>
        </a:spcAft>
        <a:buFont typeface="Wingdings" charset="0"/>
        <a:buChar char="§"/>
        <a:defRPr kumimoji="1" sz="2000">
          <a:solidFill>
            <a:schemeClr val="tx1"/>
          </a:solidFill>
          <a:latin typeface="+mn-lt"/>
          <a:ea typeface="宋体" charset="0"/>
          <a:cs typeface="+mn-cs"/>
        </a:defRPr>
      </a:lvl1pPr>
      <a:lvl2pPr marL="444500" indent="-261938" algn="l" rtl="0" eaLnBrk="0" fontAlgn="base" hangingPunct="0">
        <a:spcBef>
          <a:spcPct val="0"/>
        </a:spcBef>
        <a:spcAft>
          <a:spcPct val="40000"/>
        </a:spcAft>
        <a:buChar char="–"/>
        <a:defRPr kumimoji="1">
          <a:solidFill>
            <a:schemeClr val="tx1"/>
          </a:solidFill>
          <a:latin typeface="+mn-lt"/>
          <a:ea typeface="Arial" charset="0"/>
          <a:cs typeface="+mn-cs"/>
        </a:defRPr>
      </a:lvl2pPr>
      <a:lvl3pPr marL="720725" indent="-274638" algn="l" rtl="0" eaLnBrk="0" fontAlgn="base" hangingPunct="0">
        <a:spcBef>
          <a:spcPct val="0"/>
        </a:spcBef>
        <a:spcAft>
          <a:spcPct val="40000"/>
        </a:spcAft>
        <a:buChar char="•"/>
        <a:defRPr kumimoji="1">
          <a:solidFill>
            <a:schemeClr val="tx1"/>
          </a:solidFill>
          <a:latin typeface="+mn-lt"/>
          <a:ea typeface="Arial" charset="0"/>
          <a:cs typeface="+mn-cs"/>
        </a:defRPr>
      </a:lvl3pPr>
      <a:lvl4pPr marL="987425" indent="-265113" algn="l" rtl="0" eaLnBrk="0" fontAlgn="base" hangingPunct="0">
        <a:spcBef>
          <a:spcPct val="0"/>
        </a:spcBef>
        <a:spcAft>
          <a:spcPct val="40000"/>
        </a:spcAft>
        <a:buChar char="–"/>
        <a:defRPr kumimoji="1">
          <a:solidFill>
            <a:schemeClr val="tx1"/>
          </a:solidFill>
          <a:latin typeface="+mn-lt"/>
          <a:ea typeface="Arial" charset="0"/>
          <a:cs typeface="+mn-cs"/>
        </a:defRPr>
      </a:lvl4pPr>
      <a:lvl5pPr marL="1254125" indent="-265113" algn="l" rtl="0" eaLnBrk="0" fontAlgn="base" hangingPunct="0">
        <a:spcBef>
          <a:spcPct val="0"/>
        </a:spcBef>
        <a:spcAft>
          <a:spcPct val="40000"/>
        </a:spcAft>
        <a:buChar char="»"/>
        <a:defRPr kumimoji="1">
          <a:solidFill>
            <a:schemeClr val="tx1"/>
          </a:solidFill>
          <a:latin typeface="+mn-lt"/>
          <a:ea typeface="Arial" charset="0"/>
          <a:cs typeface="+mn-cs"/>
        </a:defRPr>
      </a:lvl5pPr>
      <a:lvl6pPr marL="1711325" indent="-265113" algn="l" rtl="0" fontAlgn="base">
        <a:spcBef>
          <a:spcPct val="0"/>
        </a:spcBef>
        <a:spcAft>
          <a:spcPct val="40000"/>
        </a:spcAft>
        <a:buChar char="»"/>
        <a:defRPr>
          <a:solidFill>
            <a:schemeClr val="tx1"/>
          </a:solidFill>
          <a:latin typeface="+mn-lt"/>
          <a:cs typeface="+mn-cs"/>
        </a:defRPr>
      </a:lvl6pPr>
      <a:lvl7pPr marL="2168525" indent="-265113" algn="l" rtl="0" fontAlgn="base">
        <a:spcBef>
          <a:spcPct val="0"/>
        </a:spcBef>
        <a:spcAft>
          <a:spcPct val="40000"/>
        </a:spcAft>
        <a:buChar char="»"/>
        <a:defRPr>
          <a:solidFill>
            <a:schemeClr val="tx1"/>
          </a:solidFill>
          <a:latin typeface="+mn-lt"/>
          <a:cs typeface="+mn-cs"/>
        </a:defRPr>
      </a:lvl7pPr>
      <a:lvl8pPr marL="2625725" indent="-265113" algn="l" rtl="0" fontAlgn="base">
        <a:spcBef>
          <a:spcPct val="0"/>
        </a:spcBef>
        <a:spcAft>
          <a:spcPct val="40000"/>
        </a:spcAft>
        <a:buChar char="»"/>
        <a:defRPr>
          <a:solidFill>
            <a:schemeClr val="tx1"/>
          </a:solidFill>
          <a:latin typeface="+mn-lt"/>
          <a:cs typeface="+mn-cs"/>
        </a:defRPr>
      </a:lvl8pPr>
      <a:lvl9pPr marL="3082925" indent="-265113" algn="l" rtl="0" fontAlgn="base">
        <a:spcBef>
          <a:spcPct val="0"/>
        </a:spcBef>
        <a:spcAft>
          <a:spcPct val="40000"/>
        </a:spcAft>
        <a:buChar char="»"/>
        <a:defRPr>
          <a:solidFill>
            <a:schemeClr val="tx1"/>
          </a:solidFill>
          <a:latin typeface="+mn-lt"/>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www.darpa.mil/" TargetMode="External"/><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www.darpa.mil/" TargetMode="External"/><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7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2.xml"/><Relationship Id="rId6" Type="http://schemas.openxmlformats.org/officeDocument/2006/relationships/image" Target="../media/image50.png"/><Relationship Id="rId5" Type="http://schemas.openxmlformats.org/officeDocument/2006/relationships/hyperlink" Target="http://www.google.com/" TargetMode="External"/><Relationship Id="rId4" Type="http://schemas.openxmlformats.org/officeDocument/2006/relationships/hyperlink" Target="http://www.attacker.com/"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55575" y="1279972"/>
            <a:ext cx="898842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3200" b="1" dirty="0">
                <a:solidFill>
                  <a:schemeClr val="bg1"/>
                </a:solidFill>
                <a:latin typeface="Agency FB" panose="020B0503020202020204" pitchFamily="34" charset="0"/>
                <a:ea typeface="Calibri" charset="0"/>
                <a:cs typeface="Calibri" charset="0"/>
                <a:sym typeface="Arial" charset="0"/>
              </a:rPr>
              <a:t>CSC 495/583 Advanced Topics in Computer Security</a:t>
            </a:r>
          </a:p>
          <a:p>
            <a:pPr algn="ctr"/>
            <a:r>
              <a:rPr lang="en-US" altLang="zh-Hans" sz="3200" b="1" dirty="0">
                <a:solidFill>
                  <a:schemeClr val="bg1"/>
                </a:solidFill>
                <a:latin typeface="Agency FB" panose="020B0503020202020204" pitchFamily="34" charset="0"/>
                <a:ea typeface="Calibri" charset="0"/>
                <a:cs typeface="Calibri" charset="0"/>
                <a:sym typeface="Arial" charset="0"/>
              </a:rPr>
              <a:t>Risk</a:t>
            </a:r>
            <a:r>
              <a:rPr lang="zh-Hans" altLang="en-US" sz="3200" b="1" dirty="0">
                <a:solidFill>
                  <a:schemeClr val="bg1"/>
                </a:solidFill>
                <a:latin typeface="Agency FB" panose="020B0503020202020204" pitchFamily="34" charset="0"/>
                <a:ea typeface="Calibri" charset="0"/>
                <a:cs typeface="Calibri" charset="0"/>
                <a:sym typeface="Arial" charset="0"/>
              </a:rPr>
              <a:t> </a:t>
            </a:r>
            <a:r>
              <a:rPr lang="en-US" altLang="zh-Hans" sz="3200" b="1" dirty="0">
                <a:solidFill>
                  <a:schemeClr val="bg1"/>
                </a:solidFill>
                <a:latin typeface="Agency FB" panose="020B0503020202020204" pitchFamily="34" charset="0"/>
                <a:ea typeface="Calibri" charset="0"/>
                <a:cs typeface="Calibri" charset="0"/>
                <a:sym typeface="Arial" charset="0"/>
              </a:rPr>
              <a:t>Assessment</a:t>
            </a:r>
            <a:r>
              <a:rPr lang="zh-Hans" altLang="en-US" sz="3200" b="1" dirty="0">
                <a:solidFill>
                  <a:schemeClr val="bg1"/>
                </a:solidFill>
                <a:latin typeface="Agency FB" panose="020B0503020202020204" pitchFamily="34" charset="0"/>
                <a:ea typeface="Calibri" charset="0"/>
                <a:cs typeface="Calibri" charset="0"/>
                <a:sym typeface="Arial" charset="0"/>
              </a:rPr>
              <a:t> </a:t>
            </a:r>
            <a:r>
              <a:rPr lang="en-US" altLang="zh-Hans" sz="3200" b="1" dirty="0">
                <a:solidFill>
                  <a:schemeClr val="bg1"/>
                </a:solidFill>
                <a:latin typeface="Agency FB" panose="020B0503020202020204" pitchFamily="34" charset="0"/>
                <a:ea typeface="Calibri" charset="0"/>
                <a:cs typeface="Calibri" charset="0"/>
                <a:sym typeface="Arial" charset="0"/>
              </a:rPr>
              <a:t>for</a:t>
            </a:r>
            <a:r>
              <a:rPr lang="zh-Hans" altLang="en-US" sz="3200" b="1" dirty="0">
                <a:solidFill>
                  <a:schemeClr val="bg1"/>
                </a:solidFill>
                <a:latin typeface="Agency FB" panose="020B0503020202020204" pitchFamily="34" charset="0"/>
                <a:ea typeface="Calibri" charset="0"/>
                <a:cs typeface="Calibri" charset="0"/>
                <a:sym typeface="Arial" charset="0"/>
              </a:rPr>
              <a:t> </a:t>
            </a:r>
            <a:r>
              <a:rPr lang="en-US" altLang="zh-Hans" sz="3200" b="1" dirty="0">
                <a:solidFill>
                  <a:schemeClr val="bg1"/>
                </a:solidFill>
                <a:latin typeface="Agency FB" panose="020B0503020202020204" pitchFamily="34" charset="0"/>
                <a:ea typeface="Calibri" charset="0"/>
                <a:cs typeface="Calibri" charset="0"/>
                <a:sym typeface="Arial" charset="0"/>
              </a:rPr>
              <a:t>Large</a:t>
            </a:r>
            <a:r>
              <a:rPr lang="zh-Hans" altLang="en-US" sz="3200" b="1" dirty="0">
                <a:solidFill>
                  <a:schemeClr val="bg1"/>
                </a:solidFill>
                <a:latin typeface="Agency FB" panose="020B0503020202020204" pitchFamily="34" charset="0"/>
                <a:ea typeface="Calibri" charset="0"/>
                <a:cs typeface="Calibri" charset="0"/>
                <a:sym typeface="Arial" charset="0"/>
              </a:rPr>
              <a:t> </a:t>
            </a:r>
            <a:r>
              <a:rPr lang="en-US" altLang="zh-Hans" sz="3200" b="1" dirty="0">
                <a:solidFill>
                  <a:schemeClr val="bg1"/>
                </a:solidFill>
                <a:latin typeface="Agency FB" panose="020B0503020202020204" pitchFamily="34" charset="0"/>
                <a:ea typeface="Calibri" charset="0"/>
                <a:cs typeface="Calibri" charset="0"/>
                <a:sym typeface="Arial" charset="0"/>
              </a:rPr>
              <a:t>Scale</a:t>
            </a:r>
            <a:r>
              <a:rPr lang="zh-Hans" altLang="en-US" sz="3200" b="1" dirty="0">
                <a:solidFill>
                  <a:schemeClr val="bg1"/>
                </a:solidFill>
                <a:latin typeface="Agency FB" panose="020B0503020202020204" pitchFamily="34" charset="0"/>
                <a:ea typeface="Calibri" charset="0"/>
                <a:cs typeface="Calibri" charset="0"/>
                <a:sym typeface="Arial" charset="0"/>
              </a:rPr>
              <a:t> </a:t>
            </a:r>
            <a:r>
              <a:rPr lang="en-US" altLang="zh-Hans" sz="3200" b="1" dirty="0">
                <a:solidFill>
                  <a:schemeClr val="bg1"/>
                </a:solidFill>
                <a:latin typeface="Agency FB" panose="020B0503020202020204" pitchFamily="34" charset="0"/>
                <a:ea typeface="Calibri" charset="0"/>
                <a:cs typeface="Calibri" charset="0"/>
                <a:sym typeface="Arial" charset="0"/>
              </a:rPr>
              <a:t>Attacks</a:t>
            </a:r>
          </a:p>
          <a:p>
            <a:pPr algn="ctr"/>
            <a:r>
              <a:rPr lang="en-US" altLang="en-US" sz="2400" b="1" dirty="0">
                <a:solidFill>
                  <a:schemeClr val="bg1"/>
                </a:solidFill>
                <a:latin typeface="Agency FB" panose="020B0503020202020204" pitchFamily="34" charset="0"/>
                <a:ea typeface="Calibri" charset="0"/>
                <a:cs typeface="Calibri" charset="0"/>
                <a:sym typeface="Arial" charset="0"/>
              </a:rPr>
              <a:t>Si Chen (schen@wcupa.edu)</a:t>
            </a:r>
          </a:p>
        </p:txBody>
      </p:sp>
      <p:sp>
        <p:nvSpPr>
          <p:cNvPr id="2" name="Rectangle 1"/>
          <p:cNvSpPr/>
          <p:nvPr/>
        </p:nvSpPr>
        <p:spPr>
          <a:xfrm>
            <a:off x="7696167" y="-144463"/>
            <a:ext cx="1428596" cy="1200329"/>
          </a:xfrm>
          <a:prstGeom prst="rect">
            <a:avLst/>
          </a:prstGeom>
        </p:spPr>
        <p:txBody>
          <a:bodyPr wrap="none">
            <a:spAutoFit/>
          </a:bodyPr>
          <a:lstStyle/>
          <a:p>
            <a:r>
              <a:rPr lang="en-US" altLang="zh-CN" sz="2800" b="1" spc="-150" dirty="0">
                <a:ln w="11430"/>
                <a:solidFill>
                  <a:srgbClr val="F8F8F8"/>
                </a:solidFill>
                <a:effectLst>
                  <a:outerShdw blurRad="25400" algn="tl" rotWithShape="0">
                    <a:srgbClr val="000000">
                      <a:alpha val="43000"/>
                    </a:srgbClr>
                  </a:outerShdw>
                </a:effectLst>
                <a:latin typeface="Franklin Gothic Medium" panose="020B0603020102020204"/>
              </a:rPr>
              <a:t>Class</a:t>
            </a:r>
            <a:r>
              <a:rPr lang="en-US" altLang="zh-Hans" sz="7200" b="1" spc="-150" dirty="0">
                <a:ln w="11430"/>
                <a:solidFill>
                  <a:srgbClr val="247793">
                    <a:lumMod val="60000"/>
                    <a:lumOff val="40000"/>
                  </a:srgbClr>
                </a:solidFill>
                <a:effectLst>
                  <a:outerShdw blurRad="25400" algn="tl" rotWithShape="0">
                    <a:srgbClr val="000000">
                      <a:alpha val="43000"/>
                    </a:srgbClr>
                  </a:outerShdw>
                </a:effectLst>
                <a:latin typeface="Franklin Gothic Book" panose="020B0503020102020204"/>
              </a:rPr>
              <a:t>7</a:t>
            </a:r>
            <a:endParaRPr lang="zh-CN" altLang="en-US" sz="2800" dirty="0"/>
          </a:p>
        </p:txBody>
      </p:sp>
      <p:sp>
        <p:nvSpPr>
          <p:cNvPr id="3" name="AutoShape 8" descr="Image result for programming langu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4" name="Picture 3">
            <a:extLst>
              <a:ext uri="{FF2B5EF4-FFF2-40B4-BE49-F238E27FC236}">
                <a16:creationId xmlns:a16="http://schemas.microsoft.com/office/drawing/2014/main" id="{D47F3654-4481-254C-8B14-2D954CADA008}"/>
              </a:ext>
            </a:extLst>
          </p:cNvPr>
          <p:cNvPicPr>
            <a:picLocks noChangeAspect="1"/>
          </p:cNvPicPr>
          <p:nvPr/>
        </p:nvPicPr>
        <p:blipFill rotWithShape="1">
          <a:blip r:embed="rId3"/>
          <a:srcRect t="786" r="55184" b="-786"/>
          <a:stretch/>
        </p:blipFill>
        <p:spPr>
          <a:xfrm>
            <a:off x="5475807" y="3837132"/>
            <a:ext cx="3668193" cy="2076780"/>
          </a:xfrm>
          <a:prstGeom prst="rect">
            <a:avLst/>
          </a:prstGeom>
        </p:spPr>
      </p:pic>
      <p:pic>
        <p:nvPicPr>
          <p:cNvPr id="6" name="Picture 5">
            <a:extLst>
              <a:ext uri="{FF2B5EF4-FFF2-40B4-BE49-F238E27FC236}">
                <a16:creationId xmlns:a16="http://schemas.microsoft.com/office/drawing/2014/main" id="{6AAEB880-2E4D-C245-9223-155A349CE507}"/>
              </a:ext>
            </a:extLst>
          </p:cNvPr>
          <p:cNvPicPr>
            <a:picLocks noChangeAspect="1"/>
          </p:cNvPicPr>
          <p:nvPr/>
        </p:nvPicPr>
        <p:blipFill>
          <a:blip r:embed="rId4"/>
          <a:stretch>
            <a:fillRect/>
          </a:stretch>
        </p:blipFill>
        <p:spPr>
          <a:xfrm>
            <a:off x="0" y="3683000"/>
            <a:ext cx="3175000" cy="3175000"/>
          </a:xfrm>
          <a:prstGeom prst="rect">
            <a:avLst/>
          </a:prstGeom>
        </p:spPr>
      </p:pic>
    </p:spTree>
    <p:extLst>
      <p:ext uri="{BB962C8B-B14F-4D97-AF65-F5344CB8AC3E}">
        <p14:creationId xmlns:p14="http://schemas.microsoft.com/office/powerpoint/2010/main" val="2064546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7620C-8C55-0747-B718-70DF30FFF5AE}"/>
              </a:ext>
            </a:extLst>
          </p:cNvPr>
          <p:cNvSpPr>
            <a:spLocks noGrp="1"/>
          </p:cNvSpPr>
          <p:nvPr>
            <p:ph type="title"/>
          </p:nvPr>
        </p:nvSpPr>
        <p:spPr/>
        <p:txBody>
          <a:bodyPr/>
          <a:lstStyle/>
          <a:p>
            <a:r>
              <a:rPr lang="en-US" dirty="0"/>
              <a:t>How Malware Detects Virtualized Environment</a:t>
            </a:r>
            <a:br>
              <a:rPr lang="en-US" dirty="0"/>
            </a:br>
            <a:endParaRPr lang="en-US" dirty="0"/>
          </a:p>
        </p:txBody>
      </p:sp>
      <p:sp>
        <p:nvSpPr>
          <p:cNvPr id="3" name="Content Placeholder 2">
            <a:extLst>
              <a:ext uri="{FF2B5EF4-FFF2-40B4-BE49-F238E27FC236}">
                <a16:creationId xmlns:a16="http://schemas.microsoft.com/office/drawing/2014/main" id="{4B766427-75A7-9247-8A84-A6AAAEAA3CCE}"/>
              </a:ext>
            </a:extLst>
          </p:cNvPr>
          <p:cNvSpPr>
            <a:spLocks noGrp="1"/>
          </p:cNvSpPr>
          <p:nvPr>
            <p:ph idx="1"/>
          </p:nvPr>
        </p:nvSpPr>
        <p:spPr/>
        <p:txBody>
          <a:bodyPr/>
          <a:lstStyle/>
          <a:p>
            <a:r>
              <a:rPr lang="en-US" b="1" dirty="0"/>
              <a:t>Registry Check</a:t>
            </a:r>
            <a:r>
              <a:rPr lang="en-US" dirty="0"/>
              <a:t>: Whenever we spawn a new VM using VMware product, In the guest OS there are many entries related to VMware. Malware queries entries like these to confirm the presence of VMware environment. Some examples like below:</a:t>
            </a:r>
          </a:p>
          <a:p>
            <a:pPr lvl="1"/>
            <a:r>
              <a:rPr lang="en-US" dirty="0"/>
              <a:t>HKEY_LOCAL_MACHINE\SYSTEM\ControlSet001\Control\Class\{4D36E968-E325-11CE-BFC1-08002BE10318}\0000\</a:t>
            </a:r>
            <a:r>
              <a:rPr lang="en-US" dirty="0" err="1"/>
              <a:t>DriverDesc</a:t>
            </a:r>
            <a:endParaRPr lang="en-US" dirty="0"/>
          </a:p>
          <a:p>
            <a:pPr lvl="2"/>
            <a:r>
              <a:rPr lang="en-US" dirty="0"/>
              <a:t>VMware SCSI Controller</a:t>
            </a:r>
          </a:p>
          <a:p>
            <a:pPr lvl="1"/>
            <a:r>
              <a:rPr lang="en-US" dirty="0"/>
              <a:t>HKEY_LOCAL_MACHINE\SYSTEM\ControlSet001\Control\Class\{4D36E968-E325-11CE-BFC1-08002BE10318}\0000\</a:t>
            </a:r>
            <a:r>
              <a:rPr lang="en-US" dirty="0" err="1"/>
              <a:t>ProviderName</a:t>
            </a:r>
            <a:endParaRPr lang="en-US" dirty="0"/>
          </a:p>
          <a:p>
            <a:pPr lvl="2"/>
            <a:r>
              <a:rPr lang="en-US" dirty="0"/>
              <a:t>VMware, Inc.</a:t>
            </a:r>
          </a:p>
          <a:p>
            <a:endParaRPr lang="en-US" dirty="0"/>
          </a:p>
        </p:txBody>
      </p:sp>
    </p:spTree>
    <p:extLst>
      <p:ext uri="{BB962C8B-B14F-4D97-AF65-F5344CB8AC3E}">
        <p14:creationId xmlns:p14="http://schemas.microsoft.com/office/powerpoint/2010/main" val="2684125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7620C-8C55-0747-B718-70DF30FFF5AE}"/>
              </a:ext>
            </a:extLst>
          </p:cNvPr>
          <p:cNvSpPr>
            <a:spLocks noGrp="1"/>
          </p:cNvSpPr>
          <p:nvPr>
            <p:ph type="title"/>
          </p:nvPr>
        </p:nvSpPr>
        <p:spPr/>
        <p:txBody>
          <a:bodyPr/>
          <a:lstStyle/>
          <a:p>
            <a:r>
              <a:rPr lang="en-US" dirty="0"/>
              <a:t>How Malware Detects Virtualized Environment</a:t>
            </a:r>
            <a:br>
              <a:rPr lang="en-US" dirty="0"/>
            </a:br>
            <a:endParaRPr lang="en-US" dirty="0"/>
          </a:p>
        </p:txBody>
      </p:sp>
      <p:sp>
        <p:nvSpPr>
          <p:cNvPr id="3" name="Content Placeholder 2">
            <a:extLst>
              <a:ext uri="{FF2B5EF4-FFF2-40B4-BE49-F238E27FC236}">
                <a16:creationId xmlns:a16="http://schemas.microsoft.com/office/drawing/2014/main" id="{4B766427-75A7-9247-8A84-A6AAAEAA3CCE}"/>
              </a:ext>
            </a:extLst>
          </p:cNvPr>
          <p:cNvSpPr>
            <a:spLocks noGrp="1"/>
          </p:cNvSpPr>
          <p:nvPr>
            <p:ph idx="1"/>
          </p:nvPr>
        </p:nvSpPr>
        <p:spPr>
          <a:xfrm>
            <a:off x="300038" y="1132816"/>
            <a:ext cx="8524875" cy="4313238"/>
          </a:xfrm>
        </p:spPr>
        <p:txBody>
          <a:bodyPr/>
          <a:lstStyle/>
          <a:p>
            <a:r>
              <a:rPr lang="en-US" b="1" dirty="0"/>
              <a:t>Memory Check</a:t>
            </a:r>
            <a:r>
              <a:rPr lang="en-US" dirty="0"/>
              <a:t>: Location of various memory structures especially IDT varies in VM as compared to a physical machine. </a:t>
            </a:r>
          </a:p>
          <a:p>
            <a:pPr lvl="1"/>
            <a:r>
              <a:rPr lang="en-US" dirty="0"/>
              <a:t>Malware checks the usage of various memory structures like</a:t>
            </a:r>
            <a:r>
              <a:rPr lang="zh-Hans" altLang="en-US" dirty="0"/>
              <a:t> </a:t>
            </a:r>
            <a:r>
              <a:rPr lang="en-US" dirty="0"/>
              <a:t>Store Interrupt Descriptor Table (SIDT)</a:t>
            </a:r>
            <a:r>
              <a:rPr lang="en-US" altLang="zh-Hans" dirty="0"/>
              <a:t>,</a:t>
            </a:r>
            <a:r>
              <a:rPr lang="en-US" dirty="0"/>
              <a:t> Store Local Descriptor Table (SLDT)</a:t>
            </a:r>
            <a:r>
              <a:rPr lang="en-US" altLang="zh-Hans" dirty="0"/>
              <a:t>,</a:t>
            </a:r>
            <a:r>
              <a:rPr lang="zh-Hans" altLang="en-US" dirty="0"/>
              <a:t> </a:t>
            </a:r>
            <a:r>
              <a:rPr lang="en-US" dirty="0"/>
              <a:t>Store Global Descriptor Table (SGDT)</a:t>
            </a:r>
            <a:r>
              <a:rPr lang="en-US" altLang="zh-Hans" dirty="0"/>
              <a:t>.</a:t>
            </a:r>
            <a:endParaRPr lang="en-US" dirty="0"/>
          </a:p>
          <a:p>
            <a:r>
              <a:rPr lang="en-US" b="1" dirty="0"/>
              <a:t>Communication Channel Check: </a:t>
            </a:r>
            <a:r>
              <a:rPr lang="en-US" dirty="0"/>
              <a:t>Malware often checks any communication with the host. </a:t>
            </a:r>
          </a:p>
          <a:p>
            <a:pPr lvl="1"/>
            <a:r>
              <a:rPr lang="en-US" dirty="0"/>
              <a:t>For this Malware executes the IN instruction. </a:t>
            </a:r>
            <a:r>
              <a:rPr lang="en-US" altLang="zh-Hans" b="1" dirty="0">
                <a:solidFill>
                  <a:srgbClr val="FF0000"/>
                </a:solidFill>
              </a:rPr>
              <a:t>T</a:t>
            </a:r>
            <a:r>
              <a:rPr lang="en-US" b="1" dirty="0">
                <a:solidFill>
                  <a:srgbClr val="FF0000"/>
                </a:solidFill>
              </a:rPr>
              <a:t>he VM raises a connection with the host </a:t>
            </a:r>
            <a:r>
              <a:rPr lang="en-US" dirty="0"/>
              <a:t>and if the magic number ‘</a:t>
            </a:r>
            <a:r>
              <a:rPr lang="en-US" dirty="0" err="1"/>
              <a:t>VMxh</a:t>
            </a:r>
            <a:r>
              <a:rPr lang="en-US" dirty="0"/>
              <a:t>’ is returned to the register EBX, malware is certain that it is currently running under a VM.</a:t>
            </a:r>
          </a:p>
        </p:txBody>
      </p:sp>
    </p:spTree>
    <p:extLst>
      <p:ext uri="{BB962C8B-B14F-4D97-AF65-F5344CB8AC3E}">
        <p14:creationId xmlns:p14="http://schemas.microsoft.com/office/powerpoint/2010/main" val="4023040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7620C-8C55-0747-B718-70DF30FFF5AE}"/>
              </a:ext>
            </a:extLst>
          </p:cNvPr>
          <p:cNvSpPr>
            <a:spLocks noGrp="1"/>
          </p:cNvSpPr>
          <p:nvPr>
            <p:ph type="title"/>
          </p:nvPr>
        </p:nvSpPr>
        <p:spPr/>
        <p:txBody>
          <a:bodyPr/>
          <a:lstStyle/>
          <a:p>
            <a:r>
              <a:rPr lang="en-US" dirty="0"/>
              <a:t>How Malware Detects Virtualized Environment</a:t>
            </a:r>
            <a:br>
              <a:rPr lang="en-US" dirty="0"/>
            </a:br>
            <a:endParaRPr lang="en-US" dirty="0"/>
          </a:p>
        </p:txBody>
      </p:sp>
      <p:sp>
        <p:nvSpPr>
          <p:cNvPr id="3" name="Content Placeholder 2">
            <a:extLst>
              <a:ext uri="{FF2B5EF4-FFF2-40B4-BE49-F238E27FC236}">
                <a16:creationId xmlns:a16="http://schemas.microsoft.com/office/drawing/2014/main" id="{4B766427-75A7-9247-8A84-A6AAAEAA3CCE}"/>
              </a:ext>
            </a:extLst>
          </p:cNvPr>
          <p:cNvSpPr>
            <a:spLocks noGrp="1"/>
          </p:cNvSpPr>
          <p:nvPr>
            <p:ph idx="1"/>
          </p:nvPr>
        </p:nvSpPr>
        <p:spPr>
          <a:xfrm>
            <a:off x="300038" y="1132816"/>
            <a:ext cx="8524875" cy="4313238"/>
          </a:xfrm>
        </p:spPr>
        <p:txBody>
          <a:bodyPr/>
          <a:lstStyle/>
          <a:p>
            <a:r>
              <a:rPr lang="en-US" b="1" dirty="0"/>
              <a:t>Processes and Files Check: </a:t>
            </a:r>
            <a:r>
              <a:rPr lang="en-US" dirty="0"/>
              <a:t>On all the spawned VM there are various VMware processes which keep running in the background like </a:t>
            </a:r>
            <a:r>
              <a:rPr lang="en-US" dirty="0" err="1"/>
              <a:t>VMwareService.exe</a:t>
            </a:r>
            <a:r>
              <a:rPr lang="en-US" dirty="0"/>
              <a:t>, </a:t>
            </a:r>
            <a:r>
              <a:rPr lang="en-US" dirty="0" err="1"/>
              <a:t>VMwareTray.exe</a:t>
            </a:r>
            <a:r>
              <a:rPr lang="en-US" dirty="0"/>
              <a:t>, etc. Also, sometimes VMware also install some tools in the spawned VM. Malware keeps an eye on all such as processes and files to detect VM environment.</a:t>
            </a:r>
          </a:p>
          <a:p>
            <a:r>
              <a:rPr lang="en-US" b="1" dirty="0"/>
              <a:t>MAC check: </a:t>
            </a:r>
            <a:r>
              <a:rPr lang="en-US" dirty="0"/>
              <a:t>Malware also checks for underlying machine MAC address. MAC address starting with 00-05-69, 00-0c-29, 00-1c-14 or 00-50-56 belongs to VMware. The malware also for BIOS serial number. Usually spawned VM’s have ‘VMware’ string appended to their BIOS serial number.</a:t>
            </a:r>
          </a:p>
          <a:p>
            <a:r>
              <a:rPr lang="en-US" b="1" dirty="0"/>
              <a:t>Other Hardware Check: </a:t>
            </a:r>
            <a:r>
              <a:rPr lang="en-US" dirty="0"/>
              <a:t>There are various hardware parameters which are specific to VMware as compared to the physical system. Malware queries various attributes like </a:t>
            </a:r>
            <a:r>
              <a:rPr lang="en-US" dirty="0" err="1"/>
              <a:t>SerialNo</a:t>
            </a:r>
            <a:r>
              <a:rPr lang="en-US" dirty="0"/>
              <a:t>, </a:t>
            </a:r>
            <a:r>
              <a:rPr lang="en-US" dirty="0" err="1"/>
              <a:t>SocketDesignation</a:t>
            </a:r>
            <a:r>
              <a:rPr lang="en-US" dirty="0"/>
              <a:t>, Caption to check the values of Motherboard, Processor, SCSI controller respectively.</a:t>
            </a:r>
          </a:p>
        </p:txBody>
      </p:sp>
    </p:spTree>
    <p:extLst>
      <p:ext uri="{BB962C8B-B14F-4D97-AF65-F5344CB8AC3E}">
        <p14:creationId xmlns:p14="http://schemas.microsoft.com/office/powerpoint/2010/main" val="2743768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1C928-3605-4648-A9FC-8EEEF4160EB1}"/>
              </a:ext>
            </a:extLst>
          </p:cNvPr>
          <p:cNvSpPr>
            <a:spLocks noGrp="1"/>
          </p:cNvSpPr>
          <p:nvPr>
            <p:ph type="title"/>
          </p:nvPr>
        </p:nvSpPr>
        <p:spPr/>
        <p:txBody>
          <a:bodyPr/>
          <a:lstStyle/>
          <a:p>
            <a:r>
              <a:rPr lang="en-US" dirty="0"/>
              <a:t>Monitoring with Process</a:t>
            </a:r>
            <a:r>
              <a:rPr lang="en-US" spc="-34" dirty="0"/>
              <a:t> </a:t>
            </a:r>
            <a:r>
              <a:rPr lang="en-US" spc="-3" dirty="0"/>
              <a:t>Monitor</a:t>
            </a:r>
            <a:br>
              <a:rPr lang="en-US" spc="-3" dirty="0"/>
            </a:br>
            <a:endParaRPr lang="en-US" dirty="0"/>
          </a:p>
        </p:txBody>
      </p:sp>
      <p:sp>
        <p:nvSpPr>
          <p:cNvPr id="3" name="Content Placeholder 2">
            <a:extLst>
              <a:ext uri="{FF2B5EF4-FFF2-40B4-BE49-F238E27FC236}">
                <a16:creationId xmlns:a16="http://schemas.microsoft.com/office/drawing/2014/main" id="{0EA51AA9-5106-7B4B-A569-9795C376BF9C}"/>
              </a:ext>
            </a:extLst>
          </p:cNvPr>
          <p:cNvSpPr>
            <a:spLocks noGrp="1"/>
          </p:cNvSpPr>
          <p:nvPr>
            <p:ph idx="1"/>
          </p:nvPr>
        </p:nvSpPr>
        <p:spPr/>
        <p:txBody>
          <a:bodyPr/>
          <a:lstStyle/>
          <a:p>
            <a:endParaRPr lang="en-US"/>
          </a:p>
        </p:txBody>
      </p:sp>
      <p:sp>
        <p:nvSpPr>
          <p:cNvPr id="5" name="object 3">
            <a:extLst>
              <a:ext uri="{FF2B5EF4-FFF2-40B4-BE49-F238E27FC236}">
                <a16:creationId xmlns:a16="http://schemas.microsoft.com/office/drawing/2014/main" id="{CF8458A8-83B2-C649-A8C9-69D52073DD72}"/>
              </a:ext>
            </a:extLst>
          </p:cNvPr>
          <p:cNvSpPr txBox="1"/>
          <p:nvPr/>
        </p:nvSpPr>
        <p:spPr>
          <a:xfrm>
            <a:off x="380492" y="1827689"/>
            <a:ext cx="3556000" cy="2938304"/>
          </a:xfrm>
          <a:prstGeom prst="rect">
            <a:avLst/>
          </a:prstGeom>
        </p:spPr>
        <p:txBody>
          <a:bodyPr vert="horz" wrap="square" lIns="0" tIns="65087" rIns="0" bIns="0" rtlCol="0">
            <a:spAutoFit/>
          </a:bodyPr>
          <a:lstStyle/>
          <a:p>
            <a:pPr marL="265113" marR="3175" indent="-257175" defTabSz="571500" fontAlgn="auto">
              <a:lnSpc>
                <a:spcPct val="80000"/>
              </a:lnSpc>
              <a:spcBef>
                <a:spcPts val="512"/>
              </a:spcBef>
              <a:spcAft>
                <a:spcPts val="0"/>
              </a:spcAft>
              <a:tabLst>
                <a:tab pos="264716" algn="l"/>
              </a:tabLst>
            </a:pPr>
            <a:r>
              <a:rPr sz="1500" spc="256" dirty="0">
                <a:latin typeface="Arial"/>
                <a:ea typeface="+mn-ea"/>
                <a:cs typeface="Arial"/>
              </a:rPr>
              <a:t>	</a:t>
            </a:r>
            <a:r>
              <a:rPr sz="1875" spc="-81" dirty="0">
                <a:latin typeface="Arial"/>
                <a:ea typeface="+mn-ea"/>
                <a:cs typeface="Arial"/>
              </a:rPr>
              <a:t>Process </a:t>
            </a:r>
            <a:r>
              <a:rPr sz="1875" spc="38" dirty="0">
                <a:latin typeface="Arial"/>
                <a:ea typeface="+mn-ea"/>
                <a:cs typeface="Arial"/>
              </a:rPr>
              <a:t>Monitor, </a:t>
            </a:r>
            <a:r>
              <a:rPr sz="1875" spc="41" dirty="0">
                <a:latin typeface="Arial"/>
                <a:ea typeface="+mn-ea"/>
                <a:cs typeface="Arial"/>
              </a:rPr>
              <a:t>or </a:t>
            </a:r>
            <a:r>
              <a:rPr sz="1875" spc="6" dirty="0">
                <a:latin typeface="Arial"/>
                <a:ea typeface="+mn-ea"/>
                <a:cs typeface="Arial"/>
              </a:rPr>
              <a:t>procmon,  </a:t>
            </a:r>
            <a:r>
              <a:rPr sz="1875" spc="-56" dirty="0">
                <a:latin typeface="Arial"/>
                <a:ea typeface="+mn-ea"/>
                <a:cs typeface="Arial"/>
              </a:rPr>
              <a:t>is </a:t>
            </a:r>
            <a:r>
              <a:rPr sz="1875" spc="-38" dirty="0">
                <a:latin typeface="Arial"/>
                <a:ea typeface="+mn-ea"/>
                <a:cs typeface="Arial"/>
              </a:rPr>
              <a:t>an </a:t>
            </a:r>
            <a:r>
              <a:rPr sz="1875" spc="-28" dirty="0">
                <a:latin typeface="Arial"/>
                <a:ea typeface="+mn-ea"/>
                <a:cs typeface="Arial"/>
              </a:rPr>
              <a:t>advanced </a:t>
            </a:r>
            <a:r>
              <a:rPr sz="1875" spc="44" dirty="0">
                <a:latin typeface="Arial"/>
                <a:ea typeface="+mn-ea"/>
                <a:cs typeface="Arial"/>
              </a:rPr>
              <a:t>monitoring </a:t>
            </a:r>
            <a:r>
              <a:rPr sz="1875" spc="66" dirty="0">
                <a:latin typeface="Arial"/>
                <a:ea typeface="+mn-ea"/>
                <a:cs typeface="Arial"/>
              </a:rPr>
              <a:t>tool  </a:t>
            </a:r>
            <a:r>
              <a:rPr sz="1875" spc="50" dirty="0">
                <a:latin typeface="Arial"/>
                <a:ea typeface="+mn-ea"/>
                <a:cs typeface="Arial"/>
              </a:rPr>
              <a:t>for </a:t>
            </a:r>
            <a:r>
              <a:rPr sz="1875" dirty="0">
                <a:latin typeface="Arial"/>
                <a:ea typeface="+mn-ea"/>
                <a:cs typeface="Arial"/>
              </a:rPr>
              <a:t>Windows </a:t>
            </a:r>
            <a:r>
              <a:rPr sz="1875" spc="41" dirty="0">
                <a:latin typeface="Arial"/>
                <a:ea typeface="+mn-ea"/>
                <a:cs typeface="Arial"/>
              </a:rPr>
              <a:t>that </a:t>
            </a:r>
            <a:r>
              <a:rPr sz="1875" dirty="0">
                <a:latin typeface="Arial"/>
                <a:ea typeface="+mn-ea"/>
                <a:cs typeface="Arial"/>
              </a:rPr>
              <a:t>provides </a:t>
            </a:r>
            <a:r>
              <a:rPr sz="1875" spc="-91" dirty="0">
                <a:latin typeface="Arial"/>
                <a:ea typeface="+mn-ea"/>
                <a:cs typeface="Arial"/>
              </a:rPr>
              <a:t>a  </a:t>
            </a:r>
            <a:r>
              <a:rPr sz="1875" spc="-41" dirty="0">
                <a:latin typeface="Arial"/>
                <a:ea typeface="+mn-ea"/>
                <a:cs typeface="Arial"/>
              </a:rPr>
              <a:t>way </a:t>
            </a:r>
            <a:r>
              <a:rPr sz="1875" spc="84" dirty="0">
                <a:latin typeface="Arial"/>
                <a:ea typeface="+mn-ea"/>
                <a:cs typeface="Arial"/>
              </a:rPr>
              <a:t>to </a:t>
            </a:r>
            <a:r>
              <a:rPr sz="1875" spc="47" dirty="0">
                <a:latin typeface="Arial"/>
                <a:ea typeface="+mn-ea"/>
                <a:cs typeface="Arial"/>
              </a:rPr>
              <a:t>monitor </a:t>
            </a:r>
            <a:r>
              <a:rPr sz="1875" spc="-3" dirty="0">
                <a:latin typeface="Arial"/>
                <a:ea typeface="+mn-ea"/>
                <a:cs typeface="Arial"/>
              </a:rPr>
              <a:t>certain</a:t>
            </a:r>
            <a:r>
              <a:rPr sz="1875" spc="-131" dirty="0">
                <a:latin typeface="Arial"/>
                <a:ea typeface="+mn-ea"/>
                <a:cs typeface="Arial"/>
              </a:rPr>
              <a:t> </a:t>
            </a:r>
            <a:r>
              <a:rPr sz="1875" spc="-9" dirty="0">
                <a:latin typeface="Arial"/>
                <a:ea typeface="+mn-ea"/>
                <a:cs typeface="Arial"/>
              </a:rPr>
              <a:t>registry,  </a:t>
            </a:r>
            <a:r>
              <a:rPr sz="1875" spc="19" dirty="0">
                <a:latin typeface="Arial"/>
                <a:ea typeface="+mn-ea"/>
                <a:cs typeface="Arial"/>
              </a:rPr>
              <a:t>file </a:t>
            </a:r>
            <a:r>
              <a:rPr sz="1875" spc="-47" dirty="0">
                <a:latin typeface="Arial"/>
                <a:ea typeface="+mn-ea"/>
                <a:cs typeface="Arial"/>
              </a:rPr>
              <a:t>system, </a:t>
            </a:r>
            <a:r>
              <a:rPr sz="1875" spc="3" dirty="0">
                <a:latin typeface="Arial"/>
                <a:ea typeface="+mn-ea"/>
                <a:cs typeface="Arial"/>
              </a:rPr>
              <a:t>network, </a:t>
            </a:r>
            <a:r>
              <a:rPr sz="1875" spc="-50" dirty="0">
                <a:latin typeface="Arial"/>
                <a:ea typeface="+mn-ea"/>
                <a:cs typeface="Arial"/>
              </a:rPr>
              <a:t>process,  </a:t>
            </a:r>
            <a:r>
              <a:rPr sz="1875" spc="-3" dirty="0">
                <a:latin typeface="Arial"/>
                <a:ea typeface="+mn-ea"/>
                <a:cs typeface="Arial"/>
              </a:rPr>
              <a:t>and </a:t>
            </a:r>
            <a:r>
              <a:rPr sz="1875" spc="9" dirty="0">
                <a:latin typeface="Arial"/>
                <a:ea typeface="+mn-ea"/>
                <a:cs typeface="Arial"/>
              </a:rPr>
              <a:t>thread</a:t>
            </a:r>
            <a:r>
              <a:rPr sz="1875" spc="-16" dirty="0">
                <a:latin typeface="Arial"/>
                <a:ea typeface="+mn-ea"/>
                <a:cs typeface="Arial"/>
              </a:rPr>
              <a:t> </a:t>
            </a:r>
            <a:r>
              <a:rPr sz="1875" spc="-6" dirty="0">
                <a:latin typeface="Arial"/>
                <a:ea typeface="+mn-ea"/>
                <a:cs typeface="Arial"/>
              </a:rPr>
              <a:t>activity.</a:t>
            </a:r>
            <a:endParaRPr sz="1875" dirty="0">
              <a:latin typeface="Arial"/>
              <a:ea typeface="+mn-ea"/>
              <a:cs typeface="Arial"/>
            </a:endParaRPr>
          </a:p>
          <a:p>
            <a:pPr marL="265113" marR="94853" indent="-257175" defTabSz="571500" fontAlgn="auto">
              <a:lnSpc>
                <a:spcPct val="80000"/>
              </a:lnSpc>
              <a:spcBef>
                <a:spcPts val="750"/>
              </a:spcBef>
              <a:spcAft>
                <a:spcPts val="0"/>
              </a:spcAft>
              <a:tabLst>
                <a:tab pos="264716" algn="l"/>
              </a:tabLst>
            </a:pPr>
            <a:r>
              <a:rPr sz="1500" spc="256" dirty="0">
                <a:latin typeface="Arial"/>
                <a:ea typeface="+mn-ea"/>
                <a:cs typeface="Arial"/>
              </a:rPr>
              <a:t>	</a:t>
            </a:r>
            <a:r>
              <a:rPr sz="1875" spc="-13" dirty="0">
                <a:latin typeface="Arial"/>
                <a:ea typeface="+mn-ea"/>
                <a:cs typeface="Arial"/>
              </a:rPr>
              <a:t>Procmon </a:t>
            </a:r>
            <a:r>
              <a:rPr sz="1875" spc="25" dirty="0">
                <a:latin typeface="Arial"/>
                <a:ea typeface="+mn-ea"/>
                <a:cs typeface="Arial"/>
              </a:rPr>
              <a:t>monitors </a:t>
            </a:r>
            <a:r>
              <a:rPr sz="1875" spc="-6" dirty="0">
                <a:latin typeface="Arial"/>
                <a:ea typeface="+mn-ea"/>
                <a:cs typeface="Arial"/>
              </a:rPr>
              <a:t>all </a:t>
            </a:r>
            <a:r>
              <a:rPr sz="1875" spc="-38" dirty="0">
                <a:latin typeface="Arial"/>
                <a:ea typeface="+mn-ea"/>
                <a:cs typeface="Arial"/>
              </a:rPr>
              <a:t>system  </a:t>
            </a:r>
            <a:r>
              <a:rPr sz="1875" spc="-47" dirty="0">
                <a:latin typeface="Arial"/>
                <a:ea typeface="+mn-ea"/>
                <a:cs typeface="Arial"/>
              </a:rPr>
              <a:t>calls </a:t>
            </a:r>
            <a:r>
              <a:rPr sz="1875" spc="71" dirty="0">
                <a:latin typeface="Arial"/>
                <a:ea typeface="+mn-ea"/>
                <a:cs typeface="Arial"/>
              </a:rPr>
              <a:t>it </a:t>
            </a:r>
            <a:r>
              <a:rPr sz="1875" spc="-50" dirty="0">
                <a:latin typeface="Arial"/>
                <a:ea typeface="+mn-ea"/>
                <a:cs typeface="Arial"/>
              </a:rPr>
              <a:t>can </a:t>
            </a:r>
            <a:r>
              <a:rPr sz="1875" spc="9" dirty="0">
                <a:latin typeface="Arial"/>
                <a:ea typeface="+mn-ea"/>
                <a:cs typeface="Arial"/>
              </a:rPr>
              <a:t>gather </a:t>
            </a:r>
            <a:r>
              <a:rPr sz="1875" spc="-116" dirty="0">
                <a:latin typeface="Arial"/>
                <a:ea typeface="+mn-ea"/>
                <a:cs typeface="Arial"/>
              </a:rPr>
              <a:t>as </a:t>
            </a:r>
            <a:r>
              <a:rPr sz="1875" spc="-6" dirty="0">
                <a:latin typeface="Arial"/>
                <a:ea typeface="+mn-ea"/>
                <a:cs typeface="Arial"/>
              </a:rPr>
              <a:t>soon </a:t>
            </a:r>
            <a:r>
              <a:rPr sz="1875" spc="-116" dirty="0">
                <a:latin typeface="Arial"/>
                <a:ea typeface="+mn-ea"/>
                <a:cs typeface="Arial"/>
              </a:rPr>
              <a:t>as </a:t>
            </a:r>
            <a:r>
              <a:rPr sz="1875" spc="71" dirty="0">
                <a:latin typeface="Arial"/>
                <a:ea typeface="+mn-ea"/>
                <a:cs typeface="Arial"/>
              </a:rPr>
              <a:t>it  </a:t>
            </a:r>
            <a:r>
              <a:rPr sz="1875" spc="-56" dirty="0">
                <a:latin typeface="Arial"/>
                <a:ea typeface="+mn-ea"/>
                <a:cs typeface="Arial"/>
              </a:rPr>
              <a:t>is </a:t>
            </a:r>
            <a:r>
              <a:rPr sz="1875" spc="-16" dirty="0">
                <a:latin typeface="Arial"/>
                <a:ea typeface="+mn-ea"/>
                <a:cs typeface="Arial"/>
              </a:rPr>
              <a:t>run. </a:t>
            </a:r>
            <a:r>
              <a:rPr sz="1875" spc="-13" dirty="0">
                <a:latin typeface="Arial"/>
                <a:ea typeface="+mn-ea"/>
                <a:cs typeface="Arial"/>
              </a:rPr>
              <a:t>sometimes </a:t>
            </a:r>
            <a:r>
              <a:rPr sz="1875" spc="16" dirty="0">
                <a:latin typeface="Arial"/>
                <a:ea typeface="+mn-ea"/>
                <a:cs typeface="Arial"/>
              </a:rPr>
              <a:t>more </a:t>
            </a:r>
            <a:r>
              <a:rPr sz="1875" spc="13" dirty="0">
                <a:latin typeface="Arial"/>
                <a:ea typeface="+mn-ea"/>
                <a:cs typeface="Arial"/>
              </a:rPr>
              <a:t>than  </a:t>
            </a:r>
            <a:r>
              <a:rPr sz="1875" spc="-47" dirty="0">
                <a:latin typeface="Arial"/>
                <a:ea typeface="+mn-ea"/>
                <a:cs typeface="Arial"/>
              </a:rPr>
              <a:t>50,000 </a:t>
            </a:r>
            <a:r>
              <a:rPr sz="1875" spc="-31" dirty="0">
                <a:latin typeface="Arial"/>
                <a:ea typeface="+mn-ea"/>
                <a:cs typeface="Arial"/>
              </a:rPr>
              <a:t>events </a:t>
            </a:r>
            <a:r>
              <a:rPr sz="1875" spc="-91" dirty="0">
                <a:latin typeface="Arial"/>
                <a:ea typeface="+mn-ea"/>
                <a:cs typeface="Arial"/>
              </a:rPr>
              <a:t>a </a:t>
            </a:r>
            <a:r>
              <a:rPr sz="1875" spc="6" dirty="0">
                <a:latin typeface="Arial"/>
                <a:ea typeface="+mn-ea"/>
                <a:cs typeface="Arial"/>
              </a:rPr>
              <a:t>minute. </a:t>
            </a:r>
            <a:r>
              <a:rPr sz="1875" spc="44" dirty="0">
                <a:latin typeface="Arial"/>
                <a:ea typeface="+mn-ea"/>
                <a:cs typeface="Arial"/>
              </a:rPr>
              <a:t>It </a:t>
            </a:r>
            <a:r>
              <a:rPr sz="1875" spc="-50" dirty="0">
                <a:latin typeface="Arial"/>
                <a:ea typeface="+mn-ea"/>
                <a:cs typeface="Arial"/>
              </a:rPr>
              <a:t>can  </a:t>
            </a:r>
            <a:r>
              <a:rPr sz="1875" spc="-53" dirty="0">
                <a:latin typeface="Arial"/>
                <a:ea typeface="+mn-ea"/>
                <a:cs typeface="Arial"/>
              </a:rPr>
              <a:t>crash </a:t>
            </a:r>
            <a:r>
              <a:rPr sz="1875" spc="-91" dirty="0">
                <a:latin typeface="Arial"/>
                <a:ea typeface="+mn-ea"/>
                <a:cs typeface="Arial"/>
              </a:rPr>
              <a:t>a </a:t>
            </a:r>
            <a:r>
              <a:rPr sz="1875" spc="16" dirty="0">
                <a:latin typeface="Arial"/>
                <a:ea typeface="+mn-ea"/>
                <a:cs typeface="Arial"/>
              </a:rPr>
              <a:t>virtual </a:t>
            </a:r>
            <a:r>
              <a:rPr sz="1875" spc="-19" dirty="0">
                <a:latin typeface="Arial"/>
                <a:ea typeface="+mn-ea"/>
                <a:cs typeface="Arial"/>
              </a:rPr>
              <a:t>machine </a:t>
            </a:r>
            <a:r>
              <a:rPr sz="1875" spc="-3" dirty="0">
                <a:latin typeface="Arial"/>
                <a:ea typeface="+mn-ea"/>
                <a:cs typeface="Arial"/>
              </a:rPr>
              <a:t>using  </a:t>
            </a:r>
            <a:r>
              <a:rPr sz="1875" spc="-6" dirty="0">
                <a:latin typeface="Arial"/>
                <a:ea typeface="+mn-ea"/>
                <a:cs typeface="Arial"/>
              </a:rPr>
              <a:t>all </a:t>
            </a:r>
            <a:r>
              <a:rPr sz="1875" spc="-22" dirty="0">
                <a:latin typeface="Arial"/>
                <a:ea typeface="+mn-ea"/>
                <a:cs typeface="Arial"/>
              </a:rPr>
              <a:t>available</a:t>
            </a:r>
            <a:r>
              <a:rPr sz="1875" spc="-19" dirty="0">
                <a:latin typeface="Arial"/>
                <a:ea typeface="+mn-ea"/>
                <a:cs typeface="Arial"/>
              </a:rPr>
              <a:t> </a:t>
            </a:r>
            <a:r>
              <a:rPr sz="1875" spc="-6" dirty="0">
                <a:latin typeface="Arial"/>
                <a:ea typeface="+mn-ea"/>
                <a:cs typeface="Arial"/>
              </a:rPr>
              <a:t>memory.</a:t>
            </a:r>
            <a:endParaRPr sz="1875" dirty="0">
              <a:latin typeface="Arial"/>
              <a:ea typeface="+mn-ea"/>
              <a:cs typeface="Arial"/>
            </a:endParaRPr>
          </a:p>
        </p:txBody>
      </p:sp>
      <p:sp>
        <p:nvSpPr>
          <p:cNvPr id="6" name="object 4">
            <a:extLst>
              <a:ext uri="{FF2B5EF4-FFF2-40B4-BE49-F238E27FC236}">
                <a16:creationId xmlns:a16="http://schemas.microsoft.com/office/drawing/2014/main" id="{6EA46770-E3F1-3F4C-8240-3CAD9E405E62}"/>
              </a:ext>
            </a:extLst>
          </p:cNvPr>
          <p:cNvSpPr/>
          <p:nvPr/>
        </p:nvSpPr>
        <p:spPr>
          <a:xfrm>
            <a:off x="3970021" y="1923097"/>
            <a:ext cx="4876799" cy="3543300"/>
          </a:xfrm>
          <a:prstGeom prst="rect">
            <a:avLst/>
          </a:prstGeom>
          <a:blipFill>
            <a:blip r:embed="rId2" cstate="print"/>
            <a:stretch>
              <a:fillRect/>
            </a:stretch>
          </a:blipFill>
        </p:spPr>
        <p:txBody>
          <a:bodyPr wrap="square" lIns="0" tIns="0" rIns="0" bIns="0" rtlCol="0"/>
          <a:lstStyle/>
          <a:p>
            <a:pPr defTabSz="571500" fontAlgn="auto">
              <a:spcBef>
                <a:spcPts val="0"/>
              </a:spcBef>
              <a:spcAft>
                <a:spcPts val="0"/>
              </a:spcAft>
            </a:pPr>
            <a:endParaRPr sz="1125">
              <a:solidFill>
                <a:prstClr val="black"/>
              </a:solidFill>
              <a:latin typeface="Calibri"/>
              <a:ea typeface="+mn-ea"/>
              <a:cs typeface="+mn-cs"/>
            </a:endParaRPr>
          </a:p>
        </p:txBody>
      </p:sp>
    </p:spTree>
    <p:extLst>
      <p:ext uri="{BB962C8B-B14F-4D97-AF65-F5344CB8AC3E}">
        <p14:creationId xmlns:p14="http://schemas.microsoft.com/office/powerpoint/2010/main" val="1624375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F6C8E-75A3-6347-8B75-89CA36B10A53}"/>
              </a:ext>
            </a:extLst>
          </p:cNvPr>
          <p:cNvSpPr>
            <a:spLocks noGrp="1"/>
          </p:cNvSpPr>
          <p:nvPr>
            <p:ph type="title"/>
          </p:nvPr>
        </p:nvSpPr>
        <p:spPr/>
        <p:txBody>
          <a:bodyPr/>
          <a:lstStyle/>
          <a:p>
            <a:r>
              <a:rPr lang="en-US" dirty="0"/>
              <a:t>Processes with Process</a:t>
            </a:r>
            <a:r>
              <a:rPr lang="en-US" spc="-9" dirty="0"/>
              <a:t> </a:t>
            </a:r>
            <a:r>
              <a:rPr lang="en-US" spc="-3" dirty="0"/>
              <a:t>Explorer</a:t>
            </a:r>
            <a:endParaRPr lang="en-US" dirty="0"/>
          </a:p>
        </p:txBody>
      </p:sp>
      <p:sp>
        <p:nvSpPr>
          <p:cNvPr id="3" name="Content Placeholder 2">
            <a:extLst>
              <a:ext uri="{FF2B5EF4-FFF2-40B4-BE49-F238E27FC236}">
                <a16:creationId xmlns:a16="http://schemas.microsoft.com/office/drawing/2014/main" id="{A1A52582-CE2A-894F-981D-DA2C92CEDAE1}"/>
              </a:ext>
            </a:extLst>
          </p:cNvPr>
          <p:cNvSpPr>
            <a:spLocks noGrp="1"/>
          </p:cNvSpPr>
          <p:nvPr>
            <p:ph idx="1"/>
          </p:nvPr>
        </p:nvSpPr>
        <p:spPr/>
        <p:txBody>
          <a:bodyPr/>
          <a:lstStyle/>
          <a:p>
            <a:endParaRPr lang="en-US"/>
          </a:p>
        </p:txBody>
      </p:sp>
      <p:sp>
        <p:nvSpPr>
          <p:cNvPr id="4" name="object 3">
            <a:extLst>
              <a:ext uri="{FF2B5EF4-FFF2-40B4-BE49-F238E27FC236}">
                <a16:creationId xmlns:a16="http://schemas.microsoft.com/office/drawing/2014/main" id="{6AF12D15-7698-D545-AB4B-E958B5BB4A94}"/>
              </a:ext>
            </a:extLst>
          </p:cNvPr>
          <p:cNvSpPr txBox="1"/>
          <p:nvPr/>
        </p:nvSpPr>
        <p:spPr>
          <a:xfrm>
            <a:off x="380492" y="1864836"/>
            <a:ext cx="3966369" cy="3188373"/>
          </a:xfrm>
          <a:prstGeom prst="rect">
            <a:avLst/>
          </a:prstGeom>
        </p:spPr>
        <p:txBody>
          <a:bodyPr vert="horz" wrap="square" lIns="0" tIns="7938" rIns="0" bIns="0" rtlCol="0">
            <a:spAutoFit/>
          </a:bodyPr>
          <a:lstStyle/>
          <a:p>
            <a:pPr marL="265113" marR="59134" indent="-257175" defTabSz="571500" fontAlgn="auto">
              <a:spcBef>
                <a:spcPts val="63"/>
              </a:spcBef>
              <a:spcAft>
                <a:spcPts val="0"/>
              </a:spcAft>
            </a:pPr>
            <a:r>
              <a:rPr sz="1594" spc="278" dirty="0">
                <a:latin typeface="Arial"/>
                <a:ea typeface="+mn-ea"/>
                <a:cs typeface="Arial"/>
              </a:rPr>
              <a:t> </a:t>
            </a:r>
            <a:r>
              <a:rPr spc="-75" dirty="0">
                <a:latin typeface="Arial"/>
                <a:ea typeface="+mn-ea"/>
                <a:cs typeface="Arial"/>
              </a:rPr>
              <a:t>The </a:t>
            </a:r>
            <a:r>
              <a:rPr spc="-84" dirty="0">
                <a:latin typeface="Arial"/>
                <a:ea typeface="+mn-ea"/>
                <a:cs typeface="Arial"/>
              </a:rPr>
              <a:t>Process </a:t>
            </a:r>
            <a:r>
              <a:rPr spc="-41" dirty="0">
                <a:latin typeface="Arial"/>
                <a:ea typeface="+mn-ea"/>
                <a:cs typeface="Arial"/>
              </a:rPr>
              <a:t>Explorer, </a:t>
            </a:r>
            <a:r>
              <a:rPr spc="-9" dirty="0">
                <a:latin typeface="Arial"/>
                <a:ea typeface="+mn-ea"/>
                <a:cs typeface="Arial"/>
              </a:rPr>
              <a:t>free </a:t>
            </a:r>
            <a:r>
              <a:rPr spc="53" dirty="0">
                <a:latin typeface="Arial"/>
                <a:ea typeface="+mn-ea"/>
                <a:cs typeface="Arial"/>
              </a:rPr>
              <a:t>from  </a:t>
            </a:r>
            <a:r>
              <a:rPr spc="16" dirty="0">
                <a:latin typeface="Arial"/>
                <a:ea typeface="+mn-ea"/>
                <a:cs typeface="Arial"/>
              </a:rPr>
              <a:t>Microsoft, </a:t>
            </a:r>
            <a:r>
              <a:rPr spc="-59" dirty="0">
                <a:latin typeface="Arial"/>
                <a:ea typeface="+mn-ea"/>
                <a:cs typeface="Arial"/>
              </a:rPr>
              <a:t>is </a:t>
            </a:r>
            <a:r>
              <a:rPr spc="-38" dirty="0">
                <a:latin typeface="Arial"/>
                <a:ea typeface="+mn-ea"/>
                <a:cs typeface="Arial"/>
              </a:rPr>
              <a:t>an </a:t>
            </a:r>
            <a:r>
              <a:rPr spc="-6" dirty="0">
                <a:latin typeface="Arial"/>
                <a:ea typeface="+mn-ea"/>
                <a:cs typeface="Arial"/>
              </a:rPr>
              <a:t>extremely  </a:t>
            </a:r>
            <a:r>
              <a:rPr spc="28" dirty="0">
                <a:latin typeface="Arial"/>
                <a:ea typeface="+mn-ea"/>
                <a:cs typeface="Arial"/>
              </a:rPr>
              <a:t>powerful </a:t>
            </a:r>
            <a:r>
              <a:rPr spc="-31" dirty="0">
                <a:latin typeface="Arial"/>
                <a:ea typeface="+mn-ea"/>
                <a:cs typeface="Arial"/>
              </a:rPr>
              <a:t>task </a:t>
            </a:r>
            <a:r>
              <a:rPr spc="-13" dirty="0">
                <a:latin typeface="Arial"/>
                <a:ea typeface="+mn-ea"/>
                <a:cs typeface="Arial"/>
              </a:rPr>
              <a:t>manager </a:t>
            </a:r>
            <a:r>
              <a:rPr spc="41" dirty="0">
                <a:latin typeface="Arial"/>
                <a:ea typeface="+mn-ea"/>
                <a:cs typeface="Arial"/>
              </a:rPr>
              <a:t>that  </a:t>
            </a:r>
            <a:r>
              <a:rPr spc="6" dirty="0">
                <a:latin typeface="Arial"/>
                <a:ea typeface="+mn-ea"/>
                <a:cs typeface="Arial"/>
              </a:rPr>
              <a:t>should </a:t>
            </a:r>
            <a:r>
              <a:rPr dirty="0">
                <a:latin typeface="Arial"/>
                <a:ea typeface="+mn-ea"/>
                <a:cs typeface="Arial"/>
              </a:rPr>
              <a:t>be </a:t>
            </a:r>
            <a:r>
              <a:rPr spc="31" dirty="0">
                <a:latin typeface="Arial"/>
                <a:ea typeface="+mn-ea"/>
                <a:cs typeface="Arial"/>
              </a:rPr>
              <a:t>running </a:t>
            </a:r>
            <a:r>
              <a:rPr spc="-6" dirty="0">
                <a:latin typeface="Arial"/>
                <a:ea typeface="+mn-ea"/>
                <a:cs typeface="Arial"/>
              </a:rPr>
              <a:t>when </a:t>
            </a:r>
            <a:r>
              <a:rPr spc="16" dirty="0">
                <a:latin typeface="Arial"/>
                <a:ea typeface="+mn-ea"/>
                <a:cs typeface="Arial"/>
              </a:rPr>
              <a:t>you</a:t>
            </a:r>
            <a:r>
              <a:rPr spc="-103" dirty="0">
                <a:latin typeface="Arial"/>
                <a:ea typeface="+mn-ea"/>
                <a:cs typeface="Arial"/>
              </a:rPr>
              <a:t> </a:t>
            </a:r>
            <a:r>
              <a:rPr spc="-44" dirty="0">
                <a:latin typeface="Arial"/>
                <a:ea typeface="+mn-ea"/>
                <a:cs typeface="Arial"/>
              </a:rPr>
              <a:t>are  </a:t>
            </a:r>
            <a:r>
              <a:rPr spc="38" dirty="0">
                <a:latin typeface="Arial"/>
                <a:ea typeface="+mn-ea"/>
                <a:cs typeface="Arial"/>
              </a:rPr>
              <a:t>performing </a:t>
            </a:r>
            <a:r>
              <a:rPr spc="-3" dirty="0">
                <a:latin typeface="Arial"/>
                <a:ea typeface="+mn-ea"/>
                <a:cs typeface="Arial"/>
              </a:rPr>
              <a:t>dynamic</a:t>
            </a:r>
            <a:r>
              <a:rPr spc="-63" dirty="0">
                <a:latin typeface="Arial"/>
                <a:ea typeface="+mn-ea"/>
                <a:cs typeface="Arial"/>
              </a:rPr>
              <a:t> </a:t>
            </a:r>
            <a:r>
              <a:rPr spc="-66" dirty="0">
                <a:latin typeface="Arial"/>
                <a:ea typeface="+mn-ea"/>
                <a:cs typeface="Arial"/>
              </a:rPr>
              <a:t>analysis.</a:t>
            </a:r>
            <a:endParaRPr dirty="0">
              <a:latin typeface="Arial"/>
              <a:ea typeface="+mn-ea"/>
              <a:cs typeface="Arial"/>
            </a:endParaRPr>
          </a:p>
          <a:p>
            <a:pPr marL="265113" marR="3175" indent="-257175" defTabSz="571500" fontAlgn="auto">
              <a:spcBef>
                <a:spcPts val="753"/>
              </a:spcBef>
              <a:spcAft>
                <a:spcPts val="0"/>
              </a:spcAft>
            </a:pPr>
            <a:r>
              <a:rPr sz="1594" spc="278" dirty="0">
                <a:latin typeface="Arial"/>
                <a:ea typeface="+mn-ea"/>
                <a:cs typeface="Arial"/>
              </a:rPr>
              <a:t> </a:t>
            </a:r>
            <a:r>
              <a:rPr spc="-50" dirty="0">
                <a:latin typeface="Arial"/>
                <a:ea typeface="+mn-ea"/>
                <a:cs typeface="Arial"/>
              </a:rPr>
              <a:t>You can </a:t>
            </a:r>
            <a:r>
              <a:rPr spc="-66" dirty="0">
                <a:latin typeface="Arial"/>
                <a:ea typeface="+mn-ea"/>
                <a:cs typeface="Arial"/>
              </a:rPr>
              <a:t>use </a:t>
            </a:r>
            <a:r>
              <a:rPr spc="-84" dirty="0">
                <a:latin typeface="Arial"/>
                <a:ea typeface="+mn-ea"/>
                <a:cs typeface="Arial"/>
              </a:rPr>
              <a:t>Process </a:t>
            </a:r>
            <a:r>
              <a:rPr spc="-31" dirty="0">
                <a:latin typeface="Arial"/>
                <a:ea typeface="+mn-ea"/>
                <a:cs typeface="Arial"/>
              </a:rPr>
              <a:t>Explorer </a:t>
            </a:r>
            <a:r>
              <a:rPr spc="91" dirty="0">
                <a:latin typeface="Arial"/>
                <a:ea typeface="+mn-ea"/>
                <a:cs typeface="Arial"/>
              </a:rPr>
              <a:t>to  </a:t>
            </a:r>
            <a:r>
              <a:rPr spc="9" dirty="0">
                <a:latin typeface="Arial"/>
                <a:ea typeface="+mn-ea"/>
                <a:cs typeface="Arial"/>
              </a:rPr>
              <a:t>list </a:t>
            </a:r>
            <a:r>
              <a:rPr spc="-19" dirty="0">
                <a:latin typeface="Arial"/>
                <a:ea typeface="+mn-ea"/>
                <a:cs typeface="Arial"/>
              </a:rPr>
              <a:t>active </a:t>
            </a:r>
            <a:r>
              <a:rPr spc="-63" dirty="0">
                <a:latin typeface="Arial"/>
                <a:ea typeface="+mn-ea"/>
                <a:cs typeface="Arial"/>
              </a:rPr>
              <a:t>processes, </a:t>
            </a:r>
            <a:r>
              <a:rPr spc="-138" dirty="0">
                <a:latin typeface="Arial"/>
                <a:ea typeface="+mn-ea"/>
                <a:cs typeface="Arial"/>
              </a:rPr>
              <a:t>DLLs </a:t>
            </a:r>
            <a:r>
              <a:rPr spc="9" dirty="0">
                <a:latin typeface="Arial"/>
                <a:ea typeface="+mn-ea"/>
                <a:cs typeface="Arial"/>
              </a:rPr>
              <a:t>loaded  </a:t>
            </a:r>
            <a:r>
              <a:rPr spc="16" dirty="0">
                <a:latin typeface="Arial"/>
                <a:ea typeface="+mn-ea"/>
                <a:cs typeface="Arial"/>
              </a:rPr>
              <a:t>by </a:t>
            </a:r>
            <a:r>
              <a:rPr spc="-94" dirty="0">
                <a:latin typeface="Arial"/>
                <a:ea typeface="+mn-ea"/>
                <a:cs typeface="Arial"/>
              </a:rPr>
              <a:t>a </a:t>
            </a:r>
            <a:r>
              <a:rPr spc="-53" dirty="0">
                <a:latin typeface="Arial"/>
                <a:ea typeface="+mn-ea"/>
                <a:cs typeface="Arial"/>
              </a:rPr>
              <a:t>process, </a:t>
            </a:r>
            <a:r>
              <a:rPr spc="-22" dirty="0">
                <a:latin typeface="Arial"/>
                <a:ea typeface="+mn-ea"/>
                <a:cs typeface="Arial"/>
              </a:rPr>
              <a:t>various </a:t>
            </a:r>
            <a:r>
              <a:rPr spc="-44" dirty="0">
                <a:latin typeface="Arial"/>
                <a:ea typeface="+mn-ea"/>
                <a:cs typeface="Arial"/>
              </a:rPr>
              <a:t>process  </a:t>
            </a:r>
            <a:r>
              <a:rPr dirty="0">
                <a:latin typeface="Arial"/>
                <a:ea typeface="+mn-ea"/>
                <a:cs typeface="Arial"/>
              </a:rPr>
              <a:t>properties, </a:t>
            </a:r>
            <a:r>
              <a:rPr spc="-3" dirty="0">
                <a:latin typeface="Arial"/>
                <a:ea typeface="+mn-ea"/>
                <a:cs typeface="Arial"/>
              </a:rPr>
              <a:t>and overall </a:t>
            </a:r>
            <a:r>
              <a:rPr spc="-41" dirty="0">
                <a:latin typeface="Arial"/>
                <a:ea typeface="+mn-ea"/>
                <a:cs typeface="Arial"/>
              </a:rPr>
              <a:t>system  </a:t>
            </a:r>
            <a:r>
              <a:rPr spc="25" dirty="0">
                <a:latin typeface="Arial"/>
                <a:ea typeface="+mn-ea"/>
                <a:cs typeface="Arial"/>
              </a:rPr>
              <a:t>information.</a:t>
            </a:r>
            <a:endParaRPr dirty="0">
              <a:latin typeface="Arial"/>
              <a:ea typeface="+mn-ea"/>
              <a:cs typeface="Arial"/>
            </a:endParaRPr>
          </a:p>
        </p:txBody>
      </p:sp>
      <p:sp>
        <p:nvSpPr>
          <p:cNvPr id="5" name="object 4">
            <a:extLst>
              <a:ext uri="{FF2B5EF4-FFF2-40B4-BE49-F238E27FC236}">
                <a16:creationId xmlns:a16="http://schemas.microsoft.com/office/drawing/2014/main" id="{BFCA26E6-188C-194A-9E92-1158F04C0DAA}"/>
              </a:ext>
            </a:extLst>
          </p:cNvPr>
          <p:cNvSpPr/>
          <p:nvPr/>
        </p:nvSpPr>
        <p:spPr>
          <a:xfrm>
            <a:off x="4446269" y="2002155"/>
            <a:ext cx="4400550" cy="3495675"/>
          </a:xfrm>
          <a:prstGeom prst="rect">
            <a:avLst/>
          </a:prstGeom>
          <a:blipFill>
            <a:blip r:embed="rId2" cstate="print"/>
            <a:stretch>
              <a:fillRect/>
            </a:stretch>
          </a:blipFill>
        </p:spPr>
        <p:txBody>
          <a:bodyPr wrap="square" lIns="0" tIns="0" rIns="0" bIns="0" rtlCol="0"/>
          <a:lstStyle/>
          <a:p>
            <a:pPr defTabSz="571500" fontAlgn="auto">
              <a:spcBef>
                <a:spcPts val="0"/>
              </a:spcBef>
              <a:spcAft>
                <a:spcPts val="0"/>
              </a:spcAft>
            </a:pPr>
            <a:endParaRPr sz="1125">
              <a:solidFill>
                <a:prstClr val="black"/>
              </a:solidFill>
              <a:latin typeface="Calibri"/>
              <a:ea typeface="+mn-ea"/>
              <a:cs typeface="+mn-cs"/>
            </a:endParaRPr>
          </a:p>
        </p:txBody>
      </p:sp>
    </p:spTree>
    <p:extLst>
      <p:ext uri="{BB962C8B-B14F-4D97-AF65-F5344CB8AC3E}">
        <p14:creationId xmlns:p14="http://schemas.microsoft.com/office/powerpoint/2010/main" val="1762056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DE8C5-73D0-0547-A882-897F69DC0C8B}"/>
              </a:ext>
            </a:extLst>
          </p:cNvPr>
          <p:cNvSpPr>
            <a:spLocks noGrp="1"/>
          </p:cNvSpPr>
          <p:nvPr>
            <p:ph type="title"/>
          </p:nvPr>
        </p:nvSpPr>
        <p:spPr/>
        <p:txBody>
          <a:bodyPr/>
          <a:lstStyle/>
          <a:p>
            <a:r>
              <a:rPr lang="en-US" dirty="0"/>
              <a:t>Registry Snapshots with</a:t>
            </a:r>
            <a:r>
              <a:rPr lang="en-US" spc="-31" dirty="0"/>
              <a:t> </a:t>
            </a:r>
            <a:r>
              <a:rPr lang="en-US" spc="-3" dirty="0" err="1"/>
              <a:t>Regshot</a:t>
            </a:r>
            <a:br>
              <a:rPr lang="en-US" spc="-3" dirty="0"/>
            </a:br>
            <a:endParaRPr lang="en-US" dirty="0"/>
          </a:p>
        </p:txBody>
      </p:sp>
      <p:sp>
        <p:nvSpPr>
          <p:cNvPr id="3" name="Content Placeholder 2">
            <a:extLst>
              <a:ext uri="{FF2B5EF4-FFF2-40B4-BE49-F238E27FC236}">
                <a16:creationId xmlns:a16="http://schemas.microsoft.com/office/drawing/2014/main" id="{1E45B5F8-E4E5-1D41-8F39-BC18F51A65ED}"/>
              </a:ext>
            </a:extLst>
          </p:cNvPr>
          <p:cNvSpPr>
            <a:spLocks noGrp="1"/>
          </p:cNvSpPr>
          <p:nvPr>
            <p:ph idx="1"/>
          </p:nvPr>
        </p:nvSpPr>
        <p:spPr/>
        <p:txBody>
          <a:bodyPr/>
          <a:lstStyle/>
          <a:p>
            <a:endParaRPr lang="en-US"/>
          </a:p>
        </p:txBody>
      </p:sp>
      <p:sp>
        <p:nvSpPr>
          <p:cNvPr id="5" name="object 3">
            <a:extLst>
              <a:ext uri="{FF2B5EF4-FFF2-40B4-BE49-F238E27FC236}">
                <a16:creationId xmlns:a16="http://schemas.microsoft.com/office/drawing/2014/main" id="{B6B876A4-177A-B344-827B-3F3AFD97F22B}"/>
              </a:ext>
            </a:extLst>
          </p:cNvPr>
          <p:cNvSpPr txBox="1"/>
          <p:nvPr/>
        </p:nvSpPr>
        <p:spPr>
          <a:xfrm>
            <a:off x="380492" y="1841976"/>
            <a:ext cx="8104981" cy="607138"/>
          </a:xfrm>
          <a:prstGeom prst="rect">
            <a:avLst/>
          </a:prstGeom>
        </p:spPr>
        <p:txBody>
          <a:bodyPr vert="horz" wrap="square" lIns="0" tIns="42466" rIns="0" bIns="0" rtlCol="0">
            <a:spAutoFit/>
          </a:bodyPr>
          <a:lstStyle/>
          <a:p>
            <a:pPr marL="265113" marR="3175" indent="-257175" defTabSz="571500" fontAlgn="auto">
              <a:lnSpc>
                <a:spcPts val="2163"/>
              </a:lnSpc>
              <a:spcBef>
                <a:spcPts val="334"/>
              </a:spcBef>
              <a:spcAft>
                <a:spcPts val="0"/>
              </a:spcAft>
            </a:pPr>
            <a:r>
              <a:rPr sz="1594" spc="278" dirty="0">
                <a:latin typeface="Arial"/>
                <a:ea typeface="+mn-ea"/>
                <a:cs typeface="Arial"/>
              </a:rPr>
              <a:t> </a:t>
            </a:r>
            <a:r>
              <a:rPr spc="-28" dirty="0">
                <a:latin typeface="Arial"/>
                <a:ea typeface="+mn-ea"/>
                <a:cs typeface="Arial"/>
              </a:rPr>
              <a:t>Regshot </a:t>
            </a:r>
            <a:r>
              <a:rPr spc="-59" dirty="0">
                <a:latin typeface="Arial"/>
                <a:ea typeface="+mn-ea"/>
                <a:cs typeface="Arial"/>
              </a:rPr>
              <a:t>is </a:t>
            </a:r>
            <a:r>
              <a:rPr spc="-38" dirty="0">
                <a:latin typeface="Arial"/>
                <a:ea typeface="+mn-ea"/>
                <a:cs typeface="Arial"/>
              </a:rPr>
              <a:t>an </a:t>
            </a:r>
            <a:r>
              <a:rPr spc="19" dirty="0">
                <a:latin typeface="Arial"/>
                <a:ea typeface="+mn-ea"/>
                <a:cs typeface="Arial"/>
              </a:rPr>
              <a:t>open </a:t>
            </a:r>
            <a:r>
              <a:rPr spc="-34" dirty="0">
                <a:latin typeface="Arial"/>
                <a:ea typeface="+mn-ea"/>
                <a:cs typeface="Arial"/>
              </a:rPr>
              <a:t>source </a:t>
            </a:r>
            <a:r>
              <a:rPr spc="3" dirty="0">
                <a:latin typeface="Arial"/>
                <a:ea typeface="+mn-ea"/>
                <a:cs typeface="Arial"/>
              </a:rPr>
              <a:t>registry </a:t>
            </a:r>
            <a:r>
              <a:rPr dirty="0">
                <a:latin typeface="Arial"/>
                <a:ea typeface="+mn-ea"/>
                <a:cs typeface="Arial"/>
              </a:rPr>
              <a:t>comparison </a:t>
            </a:r>
            <a:r>
              <a:rPr spc="66" dirty="0">
                <a:latin typeface="Arial"/>
                <a:ea typeface="+mn-ea"/>
                <a:cs typeface="Arial"/>
              </a:rPr>
              <a:t>tool </a:t>
            </a:r>
            <a:r>
              <a:rPr spc="41" dirty="0">
                <a:latin typeface="Arial"/>
                <a:ea typeface="+mn-ea"/>
                <a:cs typeface="Arial"/>
              </a:rPr>
              <a:t>that </a:t>
            </a:r>
            <a:r>
              <a:rPr spc="-19" dirty="0">
                <a:latin typeface="Arial"/>
                <a:ea typeface="+mn-ea"/>
                <a:cs typeface="Arial"/>
              </a:rPr>
              <a:t>allows </a:t>
            </a:r>
            <a:r>
              <a:rPr spc="16" dirty="0">
                <a:latin typeface="Arial"/>
                <a:ea typeface="+mn-ea"/>
                <a:cs typeface="Arial"/>
              </a:rPr>
              <a:t>you </a:t>
            </a:r>
            <a:r>
              <a:rPr spc="-347" dirty="0">
                <a:latin typeface="Arial"/>
                <a:ea typeface="+mn-ea"/>
                <a:cs typeface="Arial"/>
              </a:rPr>
              <a:t>to  </a:t>
            </a:r>
            <a:r>
              <a:rPr spc="-13" dirty="0">
                <a:latin typeface="Arial"/>
                <a:ea typeface="+mn-ea"/>
                <a:cs typeface="Arial"/>
              </a:rPr>
              <a:t>take </a:t>
            </a:r>
            <a:r>
              <a:rPr spc="-3" dirty="0">
                <a:latin typeface="Arial"/>
                <a:ea typeface="+mn-ea"/>
                <a:cs typeface="Arial"/>
              </a:rPr>
              <a:t>and compare </a:t>
            </a:r>
            <a:r>
              <a:rPr spc="59" dirty="0">
                <a:latin typeface="Arial"/>
                <a:ea typeface="+mn-ea"/>
                <a:cs typeface="Arial"/>
              </a:rPr>
              <a:t>two </a:t>
            </a:r>
            <a:r>
              <a:rPr spc="3" dirty="0">
                <a:latin typeface="Arial"/>
                <a:ea typeface="+mn-ea"/>
                <a:cs typeface="Arial"/>
              </a:rPr>
              <a:t>registry</a:t>
            </a:r>
            <a:r>
              <a:rPr spc="-94" dirty="0">
                <a:latin typeface="Arial"/>
                <a:ea typeface="+mn-ea"/>
                <a:cs typeface="Arial"/>
              </a:rPr>
              <a:t> </a:t>
            </a:r>
            <a:r>
              <a:rPr spc="-41" dirty="0">
                <a:latin typeface="Arial"/>
                <a:ea typeface="+mn-ea"/>
                <a:cs typeface="Arial"/>
              </a:rPr>
              <a:t>snapshots.</a:t>
            </a:r>
            <a:endParaRPr dirty="0">
              <a:latin typeface="Arial"/>
              <a:ea typeface="+mn-ea"/>
              <a:cs typeface="Arial"/>
            </a:endParaRPr>
          </a:p>
        </p:txBody>
      </p:sp>
      <p:sp>
        <p:nvSpPr>
          <p:cNvPr id="6" name="object 4">
            <a:extLst>
              <a:ext uri="{FF2B5EF4-FFF2-40B4-BE49-F238E27FC236}">
                <a16:creationId xmlns:a16="http://schemas.microsoft.com/office/drawing/2014/main" id="{48F26DAB-176F-3D4F-AD80-F42DC0854B4F}"/>
              </a:ext>
            </a:extLst>
          </p:cNvPr>
          <p:cNvSpPr/>
          <p:nvPr/>
        </p:nvSpPr>
        <p:spPr>
          <a:xfrm>
            <a:off x="546734" y="2586989"/>
            <a:ext cx="6272213" cy="2976563"/>
          </a:xfrm>
          <a:prstGeom prst="rect">
            <a:avLst/>
          </a:prstGeom>
          <a:blipFill>
            <a:blip r:embed="rId2" cstate="print"/>
            <a:stretch>
              <a:fillRect/>
            </a:stretch>
          </a:blipFill>
        </p:spPr>
        <p:txBody>
          <a:bodyPr wrap="square" lIns="0" tIns="0" rIns="0" bIns="0" rtlCol="0"/>
          <a:lstStyle/>
          <a:p>
            <a:pPr defTabSz="571500" fontAlgn="auto">
              <a:spcBef>
                <a:spcPts val="0"/>
              </a:spcBef>
              <a:spcAft>
                <a:spcPts val="0"/>
              </a:spcAft>
            </a:pPr>
            <a:endParaRPr sz="1125">
              <a:solidFill>
                <a:prstClr val="black"/>
              </a:solidFill>
              <a:latin typeface="Calibri"/>
              <a:ea typeface="+mn-ea"/>
              <a:cs typeface="+mn-cs"/>
            </a:endParaRPr>
          </a:p>
        </p:txBody>
      </p:sp>
      <p:sp>
        <p:nvSpPr>
          <p:cNvPr id="7" name="object 5">
            <a:extLst>
              <a:ext uri="{FF2B5EF4-FFF2-40B4-BE49-F238E27FC236}">
                <a16:creationId xmlns:a16="http://schemas.microsoft.com/office/drawing/2014/main" id="{A1AD1A14-2B98-0948-B155-59B50D74AA9A}"/>
              </a:ext>
            </a:extLst>
          </p:cNvPr>
          <p:cNvSpPr/>
          <p:nvPr/>
        </p:nvSpPr>
        <p:spPr>
          <a:xfrm>
            <a:off x="5831206" y="2586989"/>
            <a:ext cx="3015614" cy="2976563"/>
          </a:xfrm>
          <a:prstGeom prst="rect">
            <a:avLst/>
          </a:prstGeom>
          <a:blipFill>
            <a:blip r:embed="rId3" cstate="print"/>
            <a:stretch>
              <a:fillRect/>
            </a:stretch>
          </a:blipFill>
        </p:spPr>
        <p:txBody>
          <a:bodyPr wrap="square" lIns="0" tIns="0" rIns="0" bIns="0" rtlCol="0"/>
          <a:lstStyle/>
          <a:p>
            <a:pPr defTabSz="571500" fontAlgn="auto">
              <a:spcBef>
                <a:spcPts val="0"/>
              </a:spcBef>
              <a:spcAft>
                <a:spcPts val="0"/>
              </a:spcAft>
            </a:pPr>
            <a:endParaRPr sz="1125">
              <a:solidFill>
                <a:prstClr val="black"/>
              </a:solidFill>
              <a:latin typeface="Calibri"/>
              <a:ea typeface="+mn-ea"/>
              <a:cs typeface="+mn-cs"/>
            </a:endParaRPr>
          </a:p>
        </p:txBody>
      </p:sp>
    </p:spTree>
    <p:extLst>
      <p:ext uri="{BB962C8B-B14F-4D97-AF65-F5344CB8AC3E}">
        <p14:creationId xmlns:p14="http://schemas.microsoft.com/office/powerpoint/2010/main" val="681289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BC1A2-0581-864E-BDB6-91C1EC2FAD47}"/>
              </a:ext>
            </a:extLst>
          </p:cNvPr>
          <p:cNvSpPr>
            <a:spLocks noGrp="1"/>
          </p:cNvSpPr>
          <p:nvPr>
            <p:ph type="title"/>
          </p:nvPr>
        </p:nvSpPr>
        <p:spPr/>
        <p:txBody>
          <a:bodyPr/>
          <a:lstStyle/>
          <a:p>
            <a:r>
              <a:rPr lang="en-US" dirty="0"/>
              <a:t>Faking a Network Using</a:t>
            </a:r>
            <a:r>
              <a:rPr lang="en-US" spc="-143" dirty="0"/>
              <a:t> </a:t>
            </a:r>
            <a:r>
              <a:rPr lang="en-US" dirty="0" err="1"/>
              <a:t>ApateDNS</a:t>
            </a:r>
            <a:endParaRPr lang="en-US" dirty="0"/>
          </a:p>
        </p:txBody>
      </p:sp>
      <p:sp>
        <p:nvSpPr>
          <p:cNvPr id="3" name="Content Placeholder 2">
            <a:extLst>
              <a:ext uri="{FF2B5EF4-FFF2-40B4-BE49-F238E27FC236}">
                <a16:creationId xmlns:a16="http://schemas.microsoft.com/office/drawing/2014/main" id="{60A9D076-357D-B943-92F9-D40338F74F9D}"/>
              </a:ext>
            </a:extLst>
          </p:cNvPr>
          <p:cNvSpPr>
            <a:spLocks noGrp="1"/>
          </p:cNvSpPr>
          <p:nvPr>
            <p:ph idx="1"/>
          </p:nvPr>
        </p:nvSpPr>
        <p:spPr>
          <a:xfrm>
            <a:off x="295275" y="749300"/>
            <a:ext cx="8524875" cy="4313238"/>
          </a:xfrm>
        </p:spPr>
        <p:txBody>
          <a:bodyPr/>
          <a:lstStyle/>
          <a:p>
            <a:endParaRPr lang="en-US" dirty="0"/>
          </a:p>
        </p:txBody>
      </p:sp>
      <p:sp>
        <p:nvSpPr>
          <p:cNvPr id="4" name="object 3">
            <a:extLst>
              <a:ext uri="{FF2B5EF4-FFF2-40B4-BE49-F238E27FC236}">
                <a16:creationId xmlns:a16="http://schemas.microsoft.com/office/drawing/2014/main" id="{8C3B520D-81CC-0D4E-B118-83E7286B3A54}"/>
              </a:ext>
            </a:extLst>
          </p:cNvPr>
          <p:cNvSpPr txBox="1"/>
          <p:nvPr/>
        </p:nvSpPr>
        <p:spPr>
          <a:xfrm>
            <a:off x="394295" y="1932584"/>
            <a:ext cx="8326834" cy="2778005"/>
          </a:xfrm>
          <a:prstGeom prst="rect">
            <a:avLst/>
          </a:prstGeom>
        </p:spPr>
        <p:txBody>
          <a:bodyPr vert="horz" wrap="square" lIns="0" tIns="7938" rIns="0" bIns="0" rtlCol="0">
            <a:spAutoFit/>
          </a:bodyPr>
          <a:lstStyle/>
          <a:p>
            <a:pPr marL="265113" marR="854869" indent="-257175" defTabSz="571500" fontAlgn="auto">
              <a:spcBef>
                <a:spcPts val="63"/>
              </a:spcBef>
              <a:spcAft>
                <a:spcPts val="0"/>
              </a:spcAft>
            </a:pPr>
            <a:r>
              <a:rPr sz="1594" spc="278" dirty="0">
                <a:latin typeface="Arial"/>
                <a:ea typeface="+mn-ea"/>
                <a:cs typeface="Arial"/>
              </a:rPr>
              <a:t> </a:t>
            </a:r>
            <a:r>
              <a:rPr spc="-6" dirty="0">
                <a:latin typeface="Arial"/>
                <a:ea typeface="+mn-ea"/>
                <a:cs typeface="Arial"/>
              </a:rPr>
              <a:t>Malware </a:t>
            </a:r>
            <a:r>
              <a:rPr spc="41" dirty="0">
                <a:latin typeface="Arial"/>
                <a:ea typeface="+mn-ea"/>
                <a:cs typeface="Arial"/>
              </a:rPr>
              <a:t>often </a:t>
            </a:r>
            <a:r>
              <a:rPr spc="-34" dirty="0">
                <a:latin typeface="Arial"/>
                <a:ea typeface="+mn-ea"/>
                <a:cs typeface="Arial"/>
              </a:rPr>
              <a:t>beacons </a:t>
            </a:r>
            <a:r>
              <a:rPr spc="66" dirty="0">
                <a:latin typeface="Arial"/>
                <a:ea typeface="+mn-ea"/>
                <a:cs typeface="Arial"/>
              </a:rPr>
              <a:t>out </a:t>
            </a:r>
            <a:r>
              <a:rPr spc="-3" dirty="0">
                <a:latin typeface="Arial"/>
                <a:ea typeface="+mn-ea"/>
                <a:cs typeface="Arial"/>
              </a:rPr>
              <a:t>and </a:t>
            </a:r>
            <a:r>
              <a:rPr spc="-6" dirty="0">
                <a:latin typeface="Arial"/>
                <a:ea typeface="+mn-ea"/>
                <a:cs typeface="Arial"/>
              </a:rPr>
              <a:t>eventually </a:t>
            </a:r>
            <a:r>
              <a:rPr spc="-9" dirty="0">
                <a:latin typeface="Arial"/>
                <a:ea typeface="+mn-ea"/>
                <a:cs typeface="Arial"/>
              </a:rPr>
              <a:t>communicates </a:t>
            </a:r>
            <a:r>
              <a:rPr spc="44" dirty="0">
                <a:latin typeface="Arial"/>
                <a:ea typeface="+mn-ea"/>
                <a:cs typeface="Arial"/>
              </a:rPr>
              <a:t>with</a:t>
            </a:r>
            <a:r>
              <a:rPr spc="-275" dirty="0">
                <a:latin typeface="Arial"/>
                <a:ea typeface="+mn-ea"/>
                <a:cs typeface="Arial"/>
              </a:rPr>
              <a:t> </a:t>
            </a:r>
            <a:r>
              <a:rPr spc="-528" dirty="0">
                <a:latin typeface="Arial"/>
                <a:ea typeface="+mn-ea"/>
                <a:cs typeface="Arial"/>
              </a:rPr>
              <a:t>a  </a:t>
            </a:r>
            <a:r>
              <a:rPr spc="25" dirty="0">
                <a:latin typeface="Arial"/>
                <a:ea typeface="+mn-ea"/>
                <a:cs typeface="Arial"/>
              </a:rPr>
              <a:t>commandand-control</a:t>
            </a:r>
            <a:r>
              <a:rPr spc="-9" dirty="0">
                <a:latin typeface="Arial"/>
                <a:ea typeface="+mn-ea"/>
                <a:cs typeface="Arial"/>
              </a:rPr>
              <a:t> </a:t>
            </a:r>
            <a:r>
              <a:rPr spc="-56" dirty="0">
                <a:latin typeface="Arial"/>
                <a:ea typeface="+mn-ea"/>
                <a:cs typeface="Arial"/>
              </a:rPr>
              <a:t>server.</a:t>
            </a:r>
            <a:endParaRPr dirty="0">
              <a:latin typeface="Arial"/>
              <a:ea typeface="+mn-ea"/>
              <a:cs typeface="Arial"/>
            </a:endParaRPr>
          </a:p>
          <a:p>
            <a:pPr marL="265113" marR="360363" indent="-257175" defTabSz="571500" fontAlgn="auto">
              <a:spcBef>
                <a:spcPts val="753"/>
              </a:spcBef>
              <a:spcAft>
                <a:spcPts val="0"/>
              </a:spcAft>
            </a:pPr>
            <a:r>
              <a:rPr sz="1594" spc="278" dirty="0">
                <a:latin typeface="Arial"/>
                <a:ea typeface="+mn-ea"/>
                <a:cs typeface="Arial"/>
              </a:rPr>
              <a:t> </a:t>
            </a:r>
            <a:r>
              <a:rPr spc="-50" dirty="0">
                <a:latin typeface="Arial"/>
                <a:ea typeface="+mn-ea"/>
                <a:cs typeface="Arial"/>
              </a:rPr>
              <a:t>You can </a:t>
            </a:r>
            <a:r>
              <a:rPr b="1" spc="-25" dirty="0">
                <a:solidFill>
                  <a:srgbClr val="FF0000"/>
                </a:solidFill>
                <a:latin typeface="Arial"/>
                <a:ea typeface="+mn-ea"/>
                <a:cs typeface="Arial"/>
              </a:rPr>
              <a:t>create </a:t>
            </a:r>
            <a:r>
              <a:rPr b="1" spc="-94" dirty="0">
                <a:solidFill>
                  <a:srgbClr val="FF0000"/>
                </a:solidFill>
                <a:latin typeface="Arial"/>
                <a:ea typeface="+mn-ea"/>
                <a:cs typeface="Arial"/>
              </a:rPr>
              <a:t>a </a:t>
            </a:r>
            <a:r>
              <a:rPr b="1" spc="-25" dirty="0">
                <a:solidFill>
                  <a:srgbClr val="FF0000"/>
                </a:solidFill>
                <a:latin typeface="Arial"/>
                <a:ea typeface="+mn-ea"/>
                <a:cs typeface="Arial"/>
              </a:rPr>
              <a:t>fake </a:t>
            </a:r>
            <a:r>
              <a:rPr b="1" spc="22" dirty="0">
                <a:solidFill>
                  <a:srgbClr val="FF0000"/>
                </a:solidFill>
                <a:latin typeface="Arial"/>
                <a:ea typeface="+mn-ea"/>
                <a:cs typeface="Arial"/>
              </a:rPr>
              <a:t>network</a:t>
            </a:r>
            <a:r>
              <a:rPr spc="22" dirty="0">
                <a:latin typeface="Arial"/>
                <a:ea typeface="+mn-ea"/>
                <a:cs typeface="Arial"/>
              </a:rPr>
              <a:t> </a:t>
            </a:r>
            <a:r>
              <a:rPr spc="-3" dirty="0">
                <a:latin typeface="Arial"/>
                <a:ea typeface="+mn-ea"/>
                <a:cs typeface="Arial"/>
              </a:rPr>
              <a:t>and </a:t>
            </a:r>
            <a:r>
              <a:rPr spc="3" dirty="0">
                <a:latin typeface="Arial"/>
                <a:ea typeface="+mn-ea"/>
                <a:cs typeface="Arial"/>
              </a:rPr>
              <a:t>quickly </a:t>
            </a:r>
            <a:r>
              <a:rPr spc="34" dirty="0">
                <a:latin typeface="Arial"/>
                <a:ea typeface="+mn-ea"/>
                <a:cs typeface="Arial"/>
              </a:rPr>
              <a:t>obtain </a:t>
            </a:r>
            <a:r>
              <a:rPr spc="22" dirty="0">
                <a:latin typeface="Arial"/>
                <a:ea typeface="+mn-ea"/>
                <a:cs typeface="Arial"/>
              </a:rPr>
              <a:t>network  </a:t>
            </a:r>
            <a:r>
              <a:rPr spc="-38" dirty="0">
                <a:latin typeface="Arial"/>
                <a:ea typeface="+mn-ea"/>
                <a:cs typeface="Arial"/>
              </a:rPr>
              <a:t>indicators, </a:t>
            </a:r>
            <a:r>
              <a:rPr spc="53" dirty="0">
                <a:solidFill>
                  <a:srgbClr val="FF0000"/>
                </a:solidFill>
                <a:latin typeface="Arial"/>
                <a:ea typeface="+mn-ea"/>
                <a:cs typeface="Arial"/>
              </a:rPr>
              <a:t>without </a:t>
            </a:r>
            <a:r>
              <a:rPr spc="-9" dirty="0">
                <a:solidFill>
                  <a:srgbClr val="FF0000"/>
                </a:solidFill>
                <a:latin typeface="Arial"/>
                <a:ea typeface="+mn-ea"/>
                <a:cs typeface="Arial"/>
              </a:rPr>
              <a:t>actually </a:t>
            </a:r>
            <a:r>
              <a:rPr spc="13" dirty="0">
                <a:solidFill>
                  <a:srgbClr val="FF0000"/>
                </a:solidFill>
                <a:latin typeface="Arial"/>
                <a:ea typeface="+mn-ea"/>
                <a:cs typeface="Arial"/>
              </a:rPr>
              <a:t>connecting </a:t>
            </a:r>
            <a:r>
              <a:rPr spc="91" dirty="0">
                <a:solidFill>
                  <a:srgbClr val="FF0000"/>
                </a:solidFill>
                <a:latin typeface="Arial"/>
                <a:ea typeface="+mn-ea"/>
                <a:cs typeface="Arial"/>
              </a:rPr>
              <a:t>to </a:t>
            </a:r>
            <a:r>
              <a:rPr spc="22" dirty="0">
                <a:solidFill>
                  <a:srgbClr val="FF0000"/>
                </a:solidFill>
                <a:latin typeface="Arial"/>
                <a:ea typeface="+mn-ea"/>
                <a:cs typeface="Arial"/>
              </a:rPr>
              <a:t>the</a:t>
            </a:r>
            <a:r>
              <a:rPr spc="-172" dirty="0">
                <a:solidFill>
                  <a:srgbClr val="FF0000"/>
                </a:solidFill>
                <a:latin typeface="Arial"/>
                <a:ea typeface="+mn-ea"/>
                <a:cs typeface="Arial"/>
              </a:rPr>
              <a:t> </a:t>
            </a:r>
            <a:r>
              <a:rPr spc="-3" dirty="0">
                <a:solidFill>
                  <a:srgbClr val="FF0000"/>
                </a:solidFill>
                <a:latin typeface="Arial"/>
                <a:ea typeface="+mn-ea"/>
                <a:cs typeface="Arial"/>
              </a:rPr>
              <a:t>Internet.</a:t>
            </a:r>
            <a:endParaRPr dirty="0">
              <a:solidFill>
                <a:srgbClr val="FF0000"/>
              </a:solidFill>
              <a:latin typeface="Arial"/>
              <a:ea typeface="+mn-ea"/>
              <a:cs typeface="Arial"/>
            </a:endParaRPr>
          </a:p>
          <a:p>
            <a:pPr marL="265113" marR="617141" indent="-257175" defTabSz="571500" fontAlgn="auto">
              <a:spcBef>
                <a:spcPts val="750"/>
              </a:spcBef>
              <a:spcAft>
                <a:spcPts val="0"/>
              </a:spcAft>
            </a:pPr>
            <a:r>
              <a:rPr sz="1594" spc="278" dirty="0">
                <a:latin typeface="Arial"/>
                <a:ea typeface="+mn-ea"/>
                <a:cs typeface="Arial"/>
              </a:rPr>
              <a:t> </a:t>
            </a:r>
            <a:r>
              <a:rPr spc="-38" dirty="0">
                <a:latin typeface="Arial"/>
                <a:ea typeface="+mn-ea"/>
                <a:cs typeface="Arial"/>
              </a:rPr>
              <a:t>ApateDNS </a:t>
            </a:r>
            <a:r>
              <a:rPr spc="-9" dirty="0">
                <a:latin typeface="Arial"/>
                <a:ea typeface="+mn-ea"/>
                <a:cs typeface="Arial"/>
              </a:rPr>
              <a:t>spoofs </a:t>
            </a:r>
            <a:r>
              <a:rPr spc="-88" dirty="0">
                <a:latin typeface="Arial"/>
                <a:ea typeface="+mn-ea"/>
                <a:cs typeface="Arial"/>
              </a:rPr>
              <a:t>DNS </a:t>
            </a:r>
            <a:r>
              <a:rPr spc="-47" dirty="0">
                <a:latin typeface="Arial"/>
                <a:ea typeface="+mn-ea"/>
                <a:cs typeface="Arial"/>
              </a:rPr>
              <a:t>responses </a:t>
            </a:r>
            <a:r>
              <a:rPr spc="91" dirty="0">
                <a:latin typeface="Arial"/>
                <a:ea typeface="+mn-ea"/>
                <a:cs typeface="Arial"/>
              </a:rPr>
              <a:t>to </a:t>
            </a:r>
            <a:r>
              <a:rPr spc="-94" dirty="0">
                <a:latin typeface="Arial"/>
                <a:ea typeface="+mn-ea"/>
                <a:cs typeface="Arial"/>
              </a:rPr>
              <a:t>a </a:t>
            </a:r>
            <a:r>
              <a:rPr spc="-9" dirty="0">
                <a:latin typeface="Arial"/>
                <a:ea typeface="+mn-ea"/>
                <a:cs typeface="Arial"/>
              </a:rPr>
              <a:t>user-specified </a:t>
            </a:r>
            <a:r>
              <a:rPr spc="-119" dirty="0">
                <a:latin typeface="Arial"/>
                <a:ea typeface="+mn-ea"/>
                <a:cs typeface="Arial"/>
              </a:rPr>
              <a:t>IP </a:t>
            </a:r>
            <a:r>
              <a:rPr spc="-44" dirty="0">
                <a:latin typeface="Arial"/>
                <a:ea typeface="+mn-ea"/>
                <a:cs typeface="Arial"/>
              </a:rPr>
              <a:t>address </a:t>
            </a:r>
            <a:r>
              <a:rPr spc="-394" dirty="0">
                <a:latin typeface="Arial"/>
                <a:ea typeface="+mn-ea"/>
                <a:cs typeface="Arial"/>
              </a:rPr>
              <a:t>by  </a:t>
            </a:r>
            <a:r>
              <a:rPr spc="13" dirty="0">
                <a:latin typeface="Arial"/>
                <a:ea typeface="+mn-ea"/>
                <a:cs typeface="Arial"/>
              </a:rPr>
              <a:t>listening </a:t>
            </a:r>
            <a:r>
              <a:rPr spc="41" dirty="0">
                <a:latin typeface="Arial"/>
                <a:ea typeface="+mn-ea"/>
                <a:cs typeface="Arial"/>
              </a:rPr>
              <a:t>on </a:t>
            </a:r>
            <a:r>
              <a:rPr spc="-109" dirty="0">
                <a:latin typeface="Arial"/>
                <a:ea typeface="+mn-ea"/>
                <a:cs typeface="Arial"/>
              </a:rPr>
              <a:t>UDP </a:t>
            </a:r>
            <a:r>
              <a:rPr spc="69" dirty="0">
                <a:latin typeface="Arial"/>
                <a:ea typeface="+mn-ea"/>
                <a:cs typeface="Arial"/>
              </a:rPr>
              <a:t>port </a:t>
            </a:r>
            <a:r>
              <a:rPr spc="-34" dirty="0">
                <a:latin typeface="Arial"/>
                <a:ea typeface="+mn-ea"/>
                <a:cs typeface="Arial"/>
              </a:rPr>
              <a:t>53 </a:t>
            </a:r>
            <a:r>
              <a:rPr spc="41" dirty="0">
                <a:latin typeface="Arial"/>
                <a:ea typeface="+mn-ea"/>
                <a:cs typeface="Arial"/>
              </a:rPr>
              <a:t>on </a:t>
            </a:r>
            <a:r>
              <a:rPr spc="22" dirty="0">
                <a:latin typeface="Arial"/>
                <a:ea typeface="+mn-ea"/>
                <a:cs typeface="Arial"/>
              </a:rPr>
              <a:t>the </a:t>
            </a:r>
            <a:r>
              <a:rPr spc="-6" dirty="0">
                <a:latin typeface="Arial"/>
                <a:ea typeface="+mn-ea"/>
                <a:cs typeface="Arial"/>
              </a:rPr>
              <a:t>local</a:t>
            </a:r>
            <a:r>
              <a:rPr spc="-109" dirty="0">
                <a:latin typeface="Arial"/>
                <a:ea typeface="+mn-ea"/>
                <a:cs typeface="Arial"/>
              </a:rPr>
              <a:t> </a:t>
            </a:r>
            <a:r>
              <a:rPr spc="-34" dirty="0">
                <a:latin typeface="Arial"/>
                <a:ea typeface="+mn-ea"/>
                <a:cs typeface="Arial"/>
              </a:rPr>
              <a:t>machine.</a:t>
            </a:r>
            <a:endParaRPr dirty="0">
              <a:latin typeface="Arial"/>
              <a:ea typeface="+mn-ea"/>
              <a:cs typeface="Arial"/>
            </a:endParaRPr>
          </a:p>
          <a:p>
            <a:pPr marL="265113" marR="3175" indent="-257175" defTabSz="571500" fontAlgn="auto">
              <a:spcBef>
                <a:spcPts val="750"/>
              </a:spcBef>
              <a:spcAft>
                <a:spcPts val="0"/>
              </a:spcAft>
            </a:pPr>
            <a:r>
              <a:rPr sz="1594" spc="278" dirty="0">
                <a:latin typeface="Arial"/>
                <a:ea typeface="+mn-ea"/>
                <a:cs typeface="Arial"/>
              </a:rPr>
              <a:t> </a:t>
            </a:r>
            <a:r>
              <a:rPr spc="47" dirty="0">
                <a:latin typeface="Arial"/>
                <a:ea typeface="+mn-ea"/>
                <a:cs typeface="Arial"/>
              </a:rPr>
              <a:t>It </a:t>
            </a:r>
            <a:r>
              <a:rPr spc="-16" dirty="0">
                <a:latin typeface="Arial"/>
                <a:ea typeface="+mn-ea"/>
                <a:cs typeface="Arial"/>
              </a:rPr>
              <a:t>responds </a:t>
            </a:r>
            <a:r>
              <a:rPr spc="91" dirty="0">
                <a:latin typeface="Arial"/>
                <a:ea typeface="+mn-ea"/>
                <a:cs typeface="Arial"/>
              </a:rPr>
              <a:t>to </a:t>
            </a:r>
            <a:r>
              <a:rPr spc="-91" dirty="0">
                <a:latin typeface="Arial"/>
                <a:ea typeface="+mn-ea"/>
                <a:cs typeface="Arial"/>
              </a:rPr>
              <a:t>DNS </a:t>
            </a:r>
            <a:r>
              <a:rPr spc="-25" dirty="0">
                <a:latin typeface="Arial"/>
                <a:ea typeface="+mn-ea"/>
                <a:cs typeface="Arial"/>
              </a:rPr>
              <a:t>requests </a:t>
            </a:r>
            <a:r>
              <a:rPr spc="44" dirty="0">
                <a:latin typeface="Arial"/>
                <a:ea typeface="+mn-ea"/>
                <a:cs typeface="Arial"/>
              </a:rPr>
              <a:t>with </a:t>
            </a:r>
            <a:r>
              <a:rPr spc="25" dirty="0">
                <a:latin typeface="Arial"/>
                <a:ea typeface="+mn-ea"/>
                <a:cs typeface="Arial"/>
              </a:rPr>
              <a:t>the </a:t>
            </a:r>
            <a:r>
              <a:rPr spc="-88" dirty="0">
                <a:latin typeface="Arial"/>
                <a:ea typeface="+mn-ea"/>
                <a:cs typeface="Arial"/>
              </a:rPr>
              <a:t>DNS </a:t>
            </a:r>
            <a:r>
              <a:rPr spc="-34" dirty="0">
                <a:latin typeface="Arial"/>
                <a:ea typeface="+mn-ea"/>
                <a:cs typeface="Arial"/>
              </a:rPr>
              <a:t>response set </a:t>
            </a:r>
            <a:r>
              <a:rPr spc="91" dirty="0">
                <a:latin typeface="Arial"/>
                <a:ea typeface="+mn-ea"/>
                <a:cs typeface="Arial"/>
              </a:rPr>
              <a:t>to </a:t>
            </a:r>
            <a:r>
              <a:rPr spc="-38" dirty="0">
                <a:latin typeface="Arial"/>
                <a:ea typeface="+mn-ea"/>
                <a:cs typeface="Arial"/>
              </a:rPr>
              <a:t>an </a:t>
            </a:r>
            <a:r>
              <a:rPr spc="-122" dirty="0">
                <a:latin typeface="Arial"/>
                <a:ea typeface="+mn-ea"/>
                <a:cs typeface="Arial"/>
              </a:rPr>
              <a:t>IP  </a:t>
            </a:r>
            <a:r>
              <a:rPr spc="-94" dirty="0">
                <a:latin typeface="Arial"/>
                <a:ea typeface="+mn-ea"/>
                <a:cs typeface="Arial"/>
              </a:rPr>
              <a:t>address </a:t>
            </a:r>
            <a:r>
              <a:rPr spc="16" dirty="0">
                <a:latin typeface="Arial"/>
                <a:ea typeface="+mn-ea"/>
                <a:cs typeface="Arial"/>
              </a:rPr>
              <a:t>you</a:t>
            </a:r>
            <a:r>
              <a:rPr dirty="0">
                <a:latin typeface="Arial"/>
                <a:ea typeface="+mn-ea"/>
                <a:cs typeface="Arial"/>
              </a:rPr>
              <a:t> </a:t>
            </a:r>
            <a:r>
              <a:rPr spc="-38" dirty="0">
                <a:latin typeface="Arial"/>
                <a:ea typeface="+mn-ea"/>
                <a:cs typeface="Arial"/>
              </a:rPr>
              <a:t>specify.</a:t>
            </a:r>
            <a:endParaRPr dirty="0">
              <a:latin typeface="Arial"/>
              <a:ea typeface="+mn-ea"/>
              <a:cs typeface="Arial"/>
            </a:endParaRPr>
          </a:p>
        </p:txBody>
      </p:sp>
    </p:spTree>
    <p:extLst>
      <p:ext uri="{BB962C8B-B14F-4D97-AF65-F5344CB8AC3E}">
        <p14:creationId xmlns:p14="http://schemas.microsoft.com/office/powerpoint/2010/main" val="1219384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EB2A7-EC2E-6A44-AEB7-F603C2952B53}"/>
              </a:ext>
            </a:extLst>
          </p:cNvPr>
          <p:cNvSpPr>
            <a:spLocks noGrp="1"/>
          </p:cNvSpPr>
          <p:nvPr>
            <p:ph type="title"/>
          </p:nvPr>
        </p:nvSpPr>
        <p:spPr/>
        <p:txBody>
          <a:bodyPr/>
          <a:lstStyle/>
          <a:p>
            <a:r>
              <a:rPr lang="en-US" dirty="0"/>
              <a:t>Faking a Network Using</a:t>
            </a:r>
            <a:r>
              <a:rPr lang="en-US" spc="-143" dirty="0"/>
              <a:t> </a:t>
            </a:r>
            <a:r>
              <a:rPr lang="en-US" dirty="0" err="1"/>
              <a:t>ApateDNS</a:t>
            </a:r>
            <a:endParaRPr lang="en-US" dirty="0"/>
          </a:p>
        </p:txBody>
      </p:sp>
      <p:sp>
        <p:nvSpPr>
          <p:cNvPr id="3" name="Content Placeholder 2">
            <a:extLst>
              <a:ext uri="{FF2B5EF4-FFF2-40B4-BE49-F238E27FC236}">
                <a16:creationId xmlns:a16="http://schemas.microsoft.com/office/drawing/2014/main" id="{03A80BD8-F701-AC4E-839E-CC31BCFC565A}"/>
              </a:ext>
            </a:extLst>
          </p:cNvPr>
          <p:cNvSpPr>
            <a:spLocks noGrp="1"/>
          </p:cNvSpPr>
          <p:nvPr>
            <p:ph idx="1"/>
          </p:nvPr>
        </p:nvSpPr>
        <p:spPr/>
        <p:txBody>
          <a:bodyPr/>
          <a:lstStyle/>
          <a:p>
            <a:endParaRPr lang="en-US"/>
          </a:p>
        </p:txBody>
      </p:sp>
      <p:sp>
        <p:nvSpPr>
          <p:cNvPr id="4" name="object 2">
            <a:extLst>
              <a:ext uri="{FF2B5EF4-FFF2-40B4-BE49-F238E27FC236}">
                <a16:creationId xmlns:a16="http://schemas.microsoft.com/office/drawing/2014/main" id="{AFB8CF12-09BB-5647-AE50-37651F5B450E}"/>
              </a:ext>
            </a:extLst>
          </p:cNvPr>
          <p:cNvSpPr/>
          <p:nvPr/>
        </p:nvSpPr>
        <p:spPr>
          <a:xfrm>
            <a:off x="1541145" y="1301114"/>
            <a:ext cx="5923598" cy="4297680"/>
          </a:xfrm>
          <a:prstGeom prst="rect">
            <a:avLst/>
          </a:prstGeom>
          <a:blipFill>
            <a:blip r:embed="rId2" cstate="print"/>
            <a:stretch>
              <a:fillRect/>
            </a:stretch>
          </a:blipFill>
        </p:spPr>
        <p:txBody>
          <a:bodyPr wrap="square" lIns="0" tIns="0" rIns="0" bIns="0" rtlCol="0"/>
          <a:lstStyle/>
          <a:p>
            <a:pPr defTabSz="571500" fontAlgn="auto">
              <a:spcBef>
                <a:spcPts val="0"/>
              </a:spcBef>
              <a:spcAft>
                <a:spcPts val="0"/>
              </a:spcAft>
            </a:pPr>
            <a:endParaRPr sz="1125">
              <a:solidFill>
                <a:prstClr val="black"/>
              </a:solidFill>
              <a:latin typeface="Calibri"/>
              <a:ea typeface="+mn-ea"/>
              <a:cs typeface="+mn-cs"/>
            </a:endParaRPr>
          </a:p>
        </p:txBody>
      </p:sp>
    </p:spTree>
    <p:extLst>
      <p:ext uri="{BB962C8B-B14F-4D97-AF65-F5344CB8AC3E}">
        <p14:creationId xmlns:p14="http://schemas.microsoft.com/office/powerpoint/2010/main" val="2309153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75171-9049-6544-869A-6631A830DF60}"/>
              </a:ext>
            </a:extLst>
          </p:cNvPr>
          <p:cNvSpPr>
            <a:spLocks noGrp="1"/>
          </p:cNvSpPr>
          <p:nvPr>
            <p:ph type="title"/>
          </p:nvPr>
        </p:nvSpPr>
        <p:spPr/>
        <p:txBody>
          <a:bodyPr/>
          <a:lstStyle/>
          <a:p>
            <a:r>
              <a:rPr lang="en-US" dirty="0"/>
              <a:t>Using</a:t>
            </a:r>
            <a:r>
              <a:rPr lang="en-US" spc="-50" dirty="0"/>
              <a:t> </a:t>
            </a:r>
            <a:r>
              <a:rPr lang="en-US" dirty="0" err="1"/>
              <a:t>INetSim</a:t>
            </a:r>
            <a:endParaRPr lang="en-US" dirty="0"/>
          </a:p>
        </p:txBody>
      </p:sp>
      <p:sp>
        <p:nvSpPr>
          <p:cNvPr id="3" name="Content Placeholder 2">
            <a:extLst>
              <a:ext uri="{FF2B5EF4-FFF2-40B4-BE49-F238E27FC236}">
                <a16:creationId xmlns:a16="http://schemas.microsoft.com/office/drawing/2014/main" id="{25F41840-0E1D-7245-B380-D3867DFAF43D}"/>
              </a:ext>
            </a:extLst>
          </p:cNvPr>
          <p:cNvSpPr>
            <a:spLocks noGrp="1"/>
          </p:cNvSpPr>
          <p:nvPr>
            <p:ph idx="1"/>
          </p:nvPr>
        </p:nvSpPr>
        <p:spPr/>
        <p:txBody>
          <a:bodyPr/>
          <a:lstStyle/>
          <a:p>
            <a:endParaRPr lang="en-US"/>
          </a:p>
        </p:txBody>
      </p:sp>
      <p:sp>
        <p:nvSpPr>
          <p:cNvPr id="4" name="object 3">
            <a:extLst>
              <a:ext uri="{FF2B5EF4-FFF2-40B4-BE49-F238E27FC236}">
                <a16:creationId xmlns:a16="http://schemas.microsoft.com/office/drawing/2014/main" id="{1FD74AF1-7EDE-6C43-9881-1AF70DBAA763}"/>
              </a:ext>
            </a:extLst>
          </p:cNvPr>
          <p:cNvSpPr txBox="1"/>
          <p:nvPr/>
        </p:nvSpPr>
        <p:spPr>
          <a:xfrm>
            <a:off x="380492" y="1864837"/>
            <a:ext cx="8268097" cy="3316614"/>
          </a:xfrm>
          <a:prstGeom prst="rect">
            <a:avLst/>
          </a:prstGeom>
        </p:spPr>
        <p:txBody>
          <a:bodyPr vert="horz" wrap="square" lIns="0" tIns="7938" rIns="0" bIns="0" rtlCol="0">
            <a:spAutoFit/>
          </a:bodyPr>
          <a:lstStyle/>
          <a:p>
            <a:pPr marL="265113" marR="368697" indent="-257175" defTabSz="571500" fontAlgn="auto">
              <a:spcBef>
                <a:spcPts val="63"/>
              </a:spcBef>
              <a:spcAft>
                <a:spcPts val="0"/>
              </a:spcAft>
            </a:pPr>
            <a:r>
              <a:rPr sz="1594" dirty="0">
                <a:latin typeface="Arial"/>
                <a:ea typeface="+mn-ea"/>
                <a:cs typeface="Arial"/>
              </a:rPr>
              <a:t> </a:t>
            </a:r>
            <a:r>
              <a:rPr dirty="0">
                <a:latin typeface="Arial"/>
                <a:ea typeface="+mn-ea"/>
                <a:cs typeface="Arial"/>
              </a:rPr>
              <a:t>INetSim is a free, Linux-based software suite for </a:t>
            </a:r>
            <a:r>
              <a:rPr b="1" dirty="0">
                <a:solidFill>
                  <a:srgbClr val="FF0000"/>
                </a:solidFill>
                <a:latin typeface="Arial"/>
                <a:ea typeface="+mn-ea"/>
                <a:cs typeface="Arial"/>
              </a:rPr>
              <a:t>simulating  common Internet services.</a:t>
            </a:r>
          </a:p>
          <a:p>
            <a:pPr marL="265113" marR="3175" indent="-257175" defTabSz="571500" fontAlgn="auto">
              <a:spcBef>
                <a:spcPts val="753"/>
              </a:spcBef>
              <a:spcAft>
                <a:spcPts val="0"/>
              </a:spcAft>
            </a:pPr>
            <a:r>
              <a:rPr sz="1594" dirty="0">
                <a:latin typeface="Arial"/>
                <a:ea typeface="+mn-ea"/>
                <a:cs typeface="Arial"/>
              </a:rPr>
              <a:t> </a:t>
            </a:r>
            <a:r>
              <a:rPr dirty="0">
                <a:latin typeface="Arial"/>
                <a:ea typeface="+mn-ea"/>
                <a:cs typeface="Arial"/>
              </a:rPr>
              <a:t>INetSim is the best free tool for providing fake services, allowing you to  analyze the network behavior of unknown malware samples by  emulating services such as </a:t>
            </a:r>
            <a:r>
              <a:rPr b="1" dirty="0">
                <a:solidFill>
                  <a:srgbClr val="FF0000"/>
                </a:solidFill>
                <a:latin typeface="Arial"/>
                <a:ea typeface="+mn-ea"/>
                <a:cs typeface="Arial"/>
              </a:rPr>
              <a:t>HTTP, HTTPS, FTP, IRC, DNS, SMTP</a:t>
            </a:r>
            <a:r>
              <a:rPr dirty="0">
                <a:latin typeface="Arial"/>
                <a:ea typeface="+mn-ea"/>
                <a:cs typeface="Arial"/>
              </a:rPr>
              <a:t>, and  others.</a:t>
            </a:r>
          </a:p>
          <a:p>
            <a:pPr marL="265113" marR="304006" indent="-257175" defTabSz="571500" fontAlgn="auto">
              <a:spcBef>
                <a:spcPts val="750"/>
              </a:spcBef>
              <a:spcAft>
                <a:spcPts val="0"/>
              </a:spcAft>
            </a:pPr>
            <a:r>
              <a:rPr sz="1594" dirty="0">
                <a:latin typeface="Arial"/>
                <a:ea typeface="+mn-ea"/>
                <a:cs typeface="Arial"/>
              </a:rPr>
              <a:t> </a:t>
            </a:r>
            <a:r>
              <a:rPr dirty="0">
                <a:latin typeface="Arial"/>
                <a:ea typeface="+mn-ea"/>
                <a:cs typeface="Arial"/>
              </a:rPr>
              <a:t>INetSim does its best to look like a real server, and it has many easily configurable features to ensure success.</a:t>
            </a:r>
          </a:p>
          <a:p>
            <a:pPr marL="565150" marR="157163" indent="-214709" defTabSz="571500" fontAlgn="auto">
              <a:spcBef>
                <a:spcPts val="838"/>
              </a:spcBef>
              <a:spcAft>
                <a:spcPts val="0"/>
              </a:spcAft>
            </a:pPr>
            <a:r>
              <a:rPr sz="1406" dirty="0">
                <a:latin typeface="Arial"/>
                <a:ea typeface="+mn-ea"/>
                <a:cs typeface="Arial"/>
              </a:rPr>
              <a:t> </a:t>
            </a:r>
            <a:r>
              <a:rPr sz="1750" dirty="0">
                <a:latin typeface="Arial"/>
                <a:ea typeface="+mn-ea"/>
                <a:cs typeface="Arial"/>
              </a:rPr>
              <a:t>Ex: by default, it returns the banner of Microsoft IIS web server if is it scanned and INetSim can serve almost any file requested.</a:t>
            </a:r>
          </a:p>
        </p:txBody>
      </p:sp>
    </p:spTree>
    <p:extLst>
      <p:ext uri="{BB962C8B-B14F-4D97-AF65-F5344CB8AC3E}">
        <p14:creationId xmlns:p14="http://schemas.microsoft.com/office/powerpoint/2010/main" val="4031438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5543A-2C6A-2A4F-9CA1-1A75E9E1D6A9}"/>
              </a:ext>
            </a:extLst>
          </p:cNvPr>
          <p:cNvSpPr>
            <a:spLocks noGrp="1"/>
          </p:cNvSpPr>
          <p:nvPr>
            <p:ph type="title"/>
          </p:nvPr>
        </p:nvSpPr>
        <p:spPr/>
        <p:txBody>
          <a:bodyPr/>
          <a:lstStyle/>
          <a:p>
            <a:r>
              <a:rPr lang="en-US" dirty="0"/>
              <a:t>Using</a:t>
            </a:r>
            <a:r>
              <a:rPr lang="en-US" spc="-50" dirty="0"/>
              <a:t> </a:t>
            </a:r>
            <a:r>
              <a:rPr lang="en-US" dirty="0" err="1"/>
              <a:t>INetSim</a:t>
            </a:r>
            <a:endParaRPr lang="en-US" dirty="0"/>
          </a:p>
        </p:txBody>
      </p:sp>
      <p:sp>
        <p:nvSpPr>
          <p:cNvPr id="3" name="Content Placeholder 2">
            <a:extLst>
              <a:ext uri="{FF2B5EF4-FFF2-40B4-BE49-F238E27FC236}">
                <a16:creationId xmlns:a16="http://schemas.microsoft.com/office/drawing/2014/main" id="{E8AB73D2-BD92-BF41-B343-E8234E9A302A}"/>
              </a:ext>
            </a:extLst>
          </p:cNvPr>
          <p:cNvSpPr>
            <a:spLocks noGrp="1"/>
          </p:cNvSpPr>
          <p:nvPr>
            <p:ph idx="1"/>
          </p:nvPr>
        </p:nvSpPr>
        <p:spPr/>
        <p:txBody>
          <a:bodyPr/>
          <a:lstStyle/>
          <a:p>
            <a:endParaRPr lang="en-US"/>
          </a:p>
        </p:txBody>
      </p:sp>
      <p:sp>
        <p:nvSpPr>
          <p:cNvPr id="4" name="object 2">
            <a:extLst>
              <a:ext uri="{FF2B5EF4-FFF2-40B4-BE49-F238E27FC236}">
                <a16:creationId xmlns:a16="http://schemas.microsoft.com/office/drawing/2014/main" id="{A77CADBC-8440-CD40-94DB-95BB6A52E412}"/>
              </a:ext>
            </a:extLst>
          </p:cNvPr>
          <p:cNvSpPr/>
          <p:nvPr/>
        </p:nvSpPr>
        <p:spPr>
          <a:xfrm>
            <a:off x="2214562" y="1057275"/>
            <a:ext cx="4334828" cy="4673918"/>
          </a:xfrm>
          <a:prstGeom prst="rect">
            <a:avLst/>
          </a:prstGeom>
          <a:blipFill>
            <a:blip r:embed="rId2" cstate="print"/>
            <a:stretch>
              <a:fillRect/>
            </a:stretch>
          </a:blipFill>
        </p:spPr>
        <p:txBody>
          <a:bodyPr wrap="square" lIns="0" tIns="0" rIns="0" bIns="0" rtlCol="0"/>
          <a:lstStyle/>
          <a:p>
            <a:pPr defTabSz="571500" fontAlgn="auto">
              <a:spcBef>
                <a:spcPts val="0"/>
              </a:spcBef>
              <a:spcAft>
                <a:spcPts val="0"/>
              </a:spcAft>
            </a:pPr>
            <a:endParaRPr sz="1125">
              <a:solidFill>
                <a:prstClr val="black"/>
              </a:solidFill>
              <a:latin typeface="Calibri"/>
              <a:ea typeface="+mn-ea"/>
              <a:cs typeface="+mn-cs"/>
            </a:endParaRPr>
          </a:p>
        </p:txBody>
      </p:sp>
    </p:spTree>
    <p:extLst>
      <p:ext uri="{BB962C8B-B14F-4D97-AF65-F5344CB8AC3E}">
        <p14:creationId xmlns:p14="http://schemas.microsoft.com/office/powerpoint/2010/main" val="1232843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2B927-7148-CC41-975F-2FA6C875C139}"/>
              </a:ext>
            </a:extLst>
          </p:cNvPr>
          <p:cNvSpPr>
            <a:spLocks noGrp="1"/>
          </p:cNvSpPr>
          <p:nvPr>
            <p:ph type="title"/>
          </p:nvPr>
        </p:nvSpPr>
        <p:spPr/>
        <p:txBody>
          <a:bodyPr/>
          <a:lstStyle/>
          <a:p>
            <a:r>
              <a:rPr lang="en-US" sz="2800" b="0" spc="-25" dirty="0"/>
              <a:t>Why </a:t>
            </a:r>
            <a:r>
              <a:rPr lang="en-US" sz="2800" b="0" spc="-9" dirty="0"/>
              <a:t>and </a:t>
            </a:r>
            <a:r>
              <a:rPr lang="en-US" sz="2800" b="0" spc="13" dirty="0"/>
              <a:t>what </a:t>
            </a:r>
            <a:r>
              <a:rPr lang="en-US" sz="2800" b="0" spc="-94" dirty="0"/>
              <a:t>is </a:t>
            </a:r>
            <a:r>
              <a:rPr lang="en-US" sz="2800" b="0" spc="-34" dirty="0"/>
              <a:t>malware </a:t>
            </a:r>
            <a:r>
              <a:rPr lang="en-US" sz="2800" b="0" spc="-88" dirty="0"/>
              <a:t>analysis</a:t>
            </a:r>
            <a:r>
              <a:rPr lang="en-US" sz="2800" b="0" spc="3" dirty="0"/>
              <a:t> </a:t>
            </a:r>
            <a:r>
              <a:rPr lang="en-US" sz="2800" b="0" spc="-344" dirty="0"/>
              <a:t>?</a:t>
            </a:r>
            <a:endParaRPr lang="en-US" dirty="0"/>
          </a:p>
        </p:txBody>
      </p:sp>
      <p:sp>
        <p:nvSpPr>
          <p:cNvPr id="3" name="Content Placeholder 2">
            <a:extLst>
              <a:ext uri="{FF2B5EF4-FFF2-40B4-BE49-F238E27FC236}">
                <a16:creationId xmlns:a16="http://schemas.microsoft.com/office/drawing/2014/main" id="{812BA217-F438-FF46-96F0-2AB26E30D2C1}"/>
              </a:ext>
            </a:extLst>
          </p:cNvPr>
          <p:cNvSpPr>
            <a:spLocks noGrp="1"/>
          </p:cNvSpPr>
          <p:nvPr>
            <p:ph idx="1"/>
          </p:nvPr>
        </p:nvSpPr>
        <p:spPr>
          <a:xfrm>
            <a:off x="268399" y="895309"/>
            <a:ext cx="8524875" cy="4313238"/>
          </a:xfrm>
        </p:spPr>
        <p:txBody>
          <a:bodyPr/>
          <a:lstStyle/>
          <a:p>
            <a:endParaRPr lang="en-US"/>
          </a:p>
        </p:txBody>
      </p:sp>
      <p:sp>
        <p:nvSpPr>
          <p:cNvPr id="4" name="object 3">
            <a:extLst>
              <a:ext uri="{FF2B5EF4-FFF2-40B4-BE49-F238E27FC236}">
                <a16:creationId xmlns:a16="http://schemas.microsoft.com/office/drawing/2014/main" id="{825E9F2A-3280-114D-B775-FE81F039A908}"/>
              </a:ext>
            </a:extLst>
          </p:cNvPr>
          <p:cNvSpPr txBox="1"/>
          <p:nvPr/>
        </p:nvSpPr>
        <p:spPr>
          <a:xfrm>
            <a:off x="353616" y="1395658"/>
            <a:ext cx="8466534" cy="296556"/>
          </a:xfrm>
          <a:prstGeom prst="rect">
            <a:avLst/>
          </a:prstGeom>
        </p:spPr>
        <p:txBody>
          <a:bodyPr vert="horz" wrap="square" lIns="0" tIns="7938" rIns="0" bIns="0" rtlCol="0">
            <a:spAutoFit/>
          </a:bodyPr>
          <a:lstStyle/>
          <a:p>
            <a:pPr marL="7938" defTabSz="571500" fontAlgn="auto">
              <a:spcBef>
                <a:spcPts val="63"/>
              </a:spcBef>
              <a:spcAft>
                <a:spcPts val="0"/>
              </a:spcAft>
              <a:tabLst>
                <a:tab pos="264716" algn="l"/>
              </a:tabLst>
            </a:pPr>
            <a:r>
              <a:rPr sz="1500" spc="259" dirty="0">
                <a:latin typeface="Arial"/>
                <a:ea typeface="+mn-ea"/>
                <a:cs typeface="Arial"/>
              </a:rPr>
              <a:t>	</a:t>
            </a:r>
            <a:r>
              <a:rPr sz="1875" spc="-53" dirty="0">
                <a:latin typeface="Arial"/>
                <a:ea typeface="+mn-ea"/>
                <a:cs typeface="Arial"/>
              </a:rPr>
              <a:t>To </a:t>
            </a:r>
            <a:r>
              <a:rPr sz="1875" spc="6" dirty="0">
                <a:latin typeface="Arial"/>
                <a:ea typeface="+mn-ea"/>
                <a:cs typeface="Arial"/>
              </a:rPr>
              <a:t>gain </a:t>
            </a:r>
            <a:r>
              <a:rPr sz="1875" spc="-38" dirty="0">
                <a:latin typeface="Arial"/>
                <a:ea typeface="+mn-ea"/>
                <a:cs typeface="Arial"/>
              </a:rPr>
              <a:t>an </a:t>
            </a:r>
            <a:r>
              <a:rPr sz="1875" spc="9" dirty="0">
                <a:latin typeface="Arial"/>
                <a:ea typeface="+mn-ea"/>
                <a:cs typeface="Arial"/>
              </a:rPr>
              <a:t>understanding </a:t>
            </a:r>
            <a:r>
              <a:rPr sz="1875" spc="59" dirty="0">
                <a:latin typeface="Arial"/>
                <a:ea typeface="+mn-ea"/>
                <a:cs typeface="Arial"/>
              </a:rPr>
              <a:t>of </a:t>
            </a:r>
            <a:r>
              <a:rPr sz="1875" spc="22" dirty="0">
                <a:latin typeface="Arial"/>
                <a:ea typeface="+mn-ea"/>
                <a:cs typeface="Arial"/>
              </a:rPr>
              <a:t>how </a:t>
            </a:r>
            <a:r>
              <a:rPr sz="1875" spc="-91" dirty="0">
                <a:latin typeface="Arial"/>
                <a:ea typeface="+mn-ea"/>
                <a:cs typeface="Arial"/>
              </a:rPr>
              <a:t>a </a:t>
            </a:r>
            <a:r>
              <a:rPr sz="1875" spc="-22" dirty="0">
                <a:latin typeface="Arial"/>
                <a:ea typeface="+mn-ea"/>
                <a:cs typeface="Arial"/>
              </a:rPr>
              <a:t>specific piece </a:t>
            </a:r>
            <a:r>
              <a:rPr sz="1875" spc="59" dirty="0">
                <a:latin typeface="Arial"/>
                <a:ea typeface="+mn-ea"/>
                <a:cs typeface="Arial"/>
              </a:rPr>
              <a:t>of </a:t>
            </a:r>
            <a:r>
              <a:rPr sz="1875" spc="-22" dirty="0">
                <a:latin typeface="Arial"/>
                <a:ea typeface="+mn-ea"/>
                <a:cs typeface="Arial"/>
              </a:rPr>
              <a:t>malware </a:t>
            </a:r>
            <a:r>
              <a:rPr sz="1875" spc="9" dirty="0">
                <a:latin typeface="Arial"/>
                <a:ea typeface="+mn-ea"/>
                <a:cs typeface="Arial"/>
              </a:rPr>
              <a:t>functions </a:t>
            </a:r>
            <a:r>
              <a:rPr sz="1875" spc="-47" dirty="0">
                <a:latin typeface="Arial"/>
                <a:ea typeface="+mn-ea"/>
                <a:cs typeface="Arial"/>
              </a:rPr>
              <a:t>so</a:t>
            </a:r>
            <a:r>
              <a:rPr sz="1875" spc="75" dirty="0">
                <a:latin typeface="Arial"/>
                <a:ea typeface="+mn-ea"/>
                <a:cs typeface="Arial"/>
              </a:rPr>
              <a:t> </a:t>
            </a:r>
            <a:r>
              <a:rPr sz="1875" spc="38" dirty="0">
                <a:latin typeface="Arial"/>
                <a:ea typeface="+mn-ea"/>
                <a:cs typeface="Arial"/>
              </a:rPr>
              <a:t>that</a:t>
            </a:r>
            <a:endParaRPr sz="1875">
              <a:latin typeface="Arial"/>
              <a:ea typeface="+mn-ea"/>
              <a:cs typeface="Arial"/>
            </a:endParaRPr>
          </a:p>
        </p:txBody>
      </p:sp>
      <p:sp>
        <p:nvSpPr>
          <p:cNvPr id="5" name="object 4">
            <a:extLst>
              <a:ext uri="{FF2B5EF4-FFF2-40B4-BE49-F238E27FC236}">
                <a16:creationId xmlns:a16="http://schemas.microsoft.com/office/drawing/2014/main" id="{2693D1FE-C9BC-5241-884F-CCADBE8C7A88}"/>
              </a:ext>
            </a:extLst>
          </p:cNvPr>
          <p:cNvSpPr txBox="1"/>
          <p:nvPr/>
        </p:nvSpPr>
        <p:spPr>
          <a:xfrm>
            <a:off x="353616" y="1586586"/>
            <a:ext cx="6437709" cy="716543"/>
          </a:xfrm>
          <a:prstGeom prst="rect">
            <a:avLst/>
          </a:prstGeom>
        </p:spPr>
        <p:txBody>
          <a:bodyPr vert="horz" wrap="square" lIns="0" tIns="74613" rIns="0" bIns="0" rtlCol="0">
            <a:spAutoFit/>
          </a:bodyPr>
          <a:lstStyle/>
          <a:p>
            <a:pPr marL="265113" defTabSz="571500" fontAlgn="auto">
              <a:spcBef>
                <a:spcPts val="588"/>
              </a:spcBef>
              <a:spcAft>
                <a:spcPts val="0"/>
              </a:spcAft>
            </a:pPr>
            <a:r>
              <a:rPr sz="1875" spc="-41" dirty="0">
                <a:latin typeface="Arial"/>
                <a:ea typeface="+mn-ea"/>
                <a:cs typeface="Arial"/>
              </a:rPr>
              <a:t>defenses </a:t>
            </a:r>
            <a:r>
              <a:rPr sz="1875" spc="-50" dirty="0">
                <a:latin typeface="Arial"/>
                <a:ea typeface="+mn-ea"/>
                <a:cs typeface="Arial"/>
              </a:rPr>
              <a:t>can </a:t>
            </a:r>
            <a:r>
              <a:rPr sz="1875" spc="-3" dirty="0">
                <a:latin typeface="Arial"/>
                <a:ea typeface="+mn-ea"/>
                <a:cs typeface="Arial"/>
              </a:rPr>
              <a:t>be </a:t>
            </a:r>
            <a:r>
              <a:rPr sz="1875" spc="53" dirty="0">
                <a:latin typeface="Arial"/>
                <a:ea typeface="+mn-ea"/>
                <a:cs typeface="Arial"/>
              </a:rPr>
              <a:t>built </a:t>
            </a:r>
            <a:r>
              <a:rPr sz="1875" spc="84" dirty="0">
                <a:latin typeface="Arial"/>
                <a:ea typeface="+mn-ea"/>
                <a:cs typeface="Arial"/>
              </a:rPr>
              <a:t>to </a:t>
            </a:r>
            <a:r>
              <a:rPr sz="1875" spc="31" dirty="0">
                <a:latin typeface="Arial"/>
                <a:ea typeface="+mn-ea"/>
                <a:cs typeface="Arial"/>
              </a:rPr>
              <a:t>protect </a:t>
            </a:r>
            <a:r>
              <a:rPr sz="1875" spc="-38" dirty="0">
                <a:latin typeface="Arial"/>
                <a:ea typeface="+mn-ea"/>
                <a:cs typeface="Arial"/>
              </a:rPr>
              <a:t>an </a:t>
            </a:r>
            <a:r>
              <a:rPr sz="1875" spc="-3" dirty="0">
                <a:latin typeface="Arial"/>
                <a:ea typeface="+mn-ea"/>
                <a:cs typeface="Arial"/>
              </a:rPr>
              <a:t>organization’s</a:t>
            </a:r>
            <a:r>
              <a:rPr sz="1875" spc="-47" dirty="0">
                <a:latin typeface="Arial"/>
                <a:ea typeface="+mn-ea"/>
                <a:cs typeface="Arial"/>
              </a:rPr>
              <a:t> </a:t>
            </a:r>
            <a:r>
              <a:rPr sz="1875" spc="3" dirty="0">
                <a:latin typeface="Arial"/>
                <a:ea typeface="+mn-ea"/>
                <a:cs typeface="Arial"/>
              </a:rPr>
              <a:t>network.</a:t>
            </a:r>
            <a:endParaRPr sz="1875" dirty="0">
              <a:latin typeface="Arial"/>
              <a:ea typeface="+mn-ea"/>
              <a:cs typeface="Arial"/>
            </a:endParaRPr>
          </a:p>
          <a:p>
            <a:pPr marL="7938" defTabSz="571500" fontAlgn="auto">
              <a:spcBef>
                <a:spcPts val="525"/>
              </a:spcBef>
              <a:spcAft>
                <a:spcPts val="0"/>
              </a:spcAft>
              <a:tabLst>
                <a:tab pos="264716" algn="l"/>
              </a:tabLst>
            </a:pPr>
            <a:r>
              <a:rPr sz="1500" spc="256" dirty="0">
                <a:latin typeface="Arial"/>
                <a:ea typeface="+mn-ea"/>
                <a:cs typeface="Arial"/>
              </a:rPr>
              <a:t>	</a:t>
            </a:r>
            <a:r>
              <a:rPr sz="1875" spc="-44" dirty="0">
                <a:latin typeface="Arial"/>
                <a:ea typeface="+mn-ea"/>
                <a:cs typeface="Arial"/>
              </a:rPr>
              <a:t>We </a:t>
            </a:r>
            <a:r>
              <a:rPr sz="1875" spc="-50" dirty="0">
                <a:latin typeface="Arial"/>
                <a:ea typeface="+mn-ea"/>
                <a:cs typeface="Arial"/>
              </a:rPr>
              <a:t>can</a:t>
            </a:r>
            <a:r>
              <a:rPr sz="1875" spc="34" dirty="0">
                <a:latin typeface="Arial"/>
                <a:ea typeface="+mn-ea"/>
                <a:cs typeface="Arial"/>
              </a:rPr>
              <a:t> </a:t>
            </a:r>
            <a:r>
              <a:rPr sz="1875" dirty="0">
                <a:latin typeface="Arial"/>
                <a:ea typeface="+mn-ea"/>
                <a:cs typeface="Arial"/>
              </a:rPr>
              <a:t>write,</a:t>
            </a:r>
          </a:p>
        </p:txBody>
      </p:sp>
      <p:sp>
        <p:nvSpPr>
          <p:cNvPr id="6" name="object 5">
            <a:extLst>
              <a:ext uri="{FF2B5EF4-FFF2-40B4-BE49-F238E27FC236}">
                <a16:creationId xmlns:a16="http://schemas.microsoft.com/office/drawing/2014/main" id="{7A5CFE78-2990-414E-9A32-639B910F9DB7}"/>
              </a:ext>
            </a:extLst>
          </p:cNvPr>
          <p:cNvSpPr txBox="1"/>
          <p:nvPr/>
        </p:nvSpPr>
        <p:spPr>
          <a:xfrm>
            <a:off x="696516" y="2359114"/>
            <a:ext cx="8116888" cy="825611"/>
          </a:xfrm>
          <a:prstGeom prst="rect">
            <a:avLst/>
          </a:prstGeom>
        </p:spPr>
        <p:txBody>
          <a:bodyPr vert="horz" wrap="square" lIns="0" tIns="47625" rIns="0" bIns="0" rtlCol="0">
            <a:spAutoFit/>
          </a:bodyPr>
          <a:lstStyle/>
          <a:p>
            <a:pPr marL="222250" marR="3175" indent="-214709" defTabSz="571500" fontAlgn="auto">
              <a:lnSpc>
                <a:spcPts val="1756"/>
              </a:lnSpc>
              <a:spcBef>
                <a:spcPts val="375"/>
              </a:spcBef>
              <a:spcAft>
                <a:spcPts val="0"/>
              </a:spcAft>
            </a:pPr>
            <a:r>
              <a:rPr sz="1281" spc="241" dirty="0">
                <a:latin typeface="Arial"/>
                <a:ea typeface="+mn-ea"/>
                <a:cs typeface="Arial"/>
              </a:rPr>
              <a:t> </a:t>
            </a:r>
            <a:r>
              <a:rPr sz="1719" b="1" i="1" spc="-53" dirty="0">
                <a:solidFill>
                  <a:srgbClr val="FF0000"/>
                </a:solidFill>
                <a:latin typeface="Arial"/>
                <a:ea typeface="+mn-ea"/>
                <a:cs typeface="Arial"/>
              </a:rPr>
              <a:t>Host-based </a:t>
            </a:r>
            <a:r>
              <a:rPr sz="1719" b="1" i="1" spc="-91" dirty="0">
                <a:solidFill>
                  <a:srgbClr val="FF0000"/>
                </a:solidFill>
                <a:latin typeface="Arial"/>
                <a:ea typeface="+mn-ea"/>
                <a:cs typeface="Arial"/>
              </a:rPr>
              <a:t>signatures(HIPS)</a:t>
            </a:r>
            <a:r>
              <a:rPr sz="1625" b="1" spc="-91" dirty="0">
                <a:solidFill>
                  <a:srgbClr val="FF0000"/>
                </a:solidFill>
                <a:latin typeface="Arial"/>
                <a:ea typeface="+mn-ea"/>
                <a:cs typeface="Arial"/>
              </a:rPr>
              <a:t>, </a:t>
            </a:r>
            <a:r>
              <a:rPr sz="1625" spc="38" dirty="0">
                <a:latin typeface="Arial"/>
                <a:ea typeface="+mn-ea"/>
                <a:cs typeface="Arial"/>
              </a:rPr>
              <a:t>or </a:t>
            </a:r>
            <a:r>
              <a:rPr sz="1625" spc="-6" dirty="0">
                <a:latin typeface="Arial"/>
                <a:ea typeface="+mn-ea"/>
                <a:cs typeface="Arial"/>
              </a:rPr>
              <a:t>indicators, </a:t>
            </a:r>
            <a:r>
              <a:rPr sz="1625" spc="-38" dirty="0">
                <a:latin typeface="Arial"/>
                <a:ea typeface="+mn-ea"/>
                <a:cs typeface="Arial"/>
              </a:rPr>
              <a:t>are </a:t>
            </a:r>
            <a:r>
              <a:rPr sz="1625" spc="-28" dirty="0">
                <a:latin typeface="Arial"/>
                <a:ea typeface="+mn-ea"/>
                <a:cs typeface="Arial"/>
              </a:rPr>
              <a:t>used </a:t>
            </a:r>
            <a:r>
              <a:rPr sz="1625" spc="75" dirty="0">
                <a:latin typeface="Arial"/>
                <a:ea typeface="+mn-ea"/>
                <a:cs typeface="Arial"/>
              </a:rPr>
              <a:t>to </a:t>
            </a:r>
            <a:r>
              <a:rPr sz="1625" spc="13" dirty="0">
                <a:latin typeface="Arial"/>
                <a:ea typeface="+mn-ea"/>
                <a:cs typeface="Arial"/>
              </a:rPr>
              <a:t>detect </a:t>
            </a:r>
            <a:r>
              <a:rPr sz="1625" spc="-9" dirty="0">
                <a:latin typeface="Arial"/>
                <a:ea typeface="+mn-ea"/>
                <a:cs typeface="Arial"/>
              </a:rPr>
              <a:t>malicious </a:t>
            </a:r>
            <a:r>
              <a:rPr sz="1625" spc="-3" dirty="0">
                <a:latin typeface="Arial"/>
                <a:ea typeface="+mn-ea"/>
                <a:cs typeface="Arial"/>
              </a:rPr>
              <a:t>code </a:t>
            </a:r>
            <a:r>
              <a:rPr sz="1625" spc="34" dirty="0">
                <a:latin typeface="Arial"/>
                <a:ea typeface="+mn-ea"/>
                <a:cs typeface="Arial"/>
              </a:rPr>
              <a:t>on</a:t>
            </a:r>
            <a:r>
              <a:rPr sz="1625" spc="-97" dirty="0">
                <a:latin typeface="Arial"/>
                <a:ea typeface="+mn-ea"/>
                <a:cs typeface="Arial"/>
              </a:rPr>
              <a:t> </a:t>
            </a:r>
            <a:r>
              <a:rPr sz="1625" spc="-34" dirty="0">
                <a:latin typeface="Arial"/>
                <a:ea typeface="+mn-ea"/>
                <a:cs typeface="Arial"/>
              </a:rPr>
              <a:t>victim  </a:t>
            </a:r>
            <a:r>
              <a:rPr sz="1625" spc="-6" dirty="0">
                <a:latin typeface="Arial"/>
                <a:ea typeface="+mn-ea"/>
                <a:cs typeface="Arial"/>
              </a:rPr>
              <a:t>computers.</a:t>
            </a:r>
            <a:endParaRPr sz="1625" dirty="0">
              <a:latin typeface="Arial"/>
              <a:ea typeface="+mn-ea"/>
              <a:cs typeface="Arial"/>
            </a:endParaRPr>
          </a:p>
          <a:p>
            <a:pPr marL="7938" defTabSz="571500" fontAlgn="auto">
              <a:spcBef>
                <a:spcPts val="434"/>
              </a:spcBef>
              <a:spcAft>
                <a:spcPts val="0"/>
              </a:spcAft>
            </a:pPr>
            <a:r>
              <a:rPr sz="1281" spc="238" dirty="0">
                <a:latin typeface="Arial"/>
                <a:ea typeface="+mn-ea"/>
                <a:cs typeface="Arial"/>
              </a:rPr>
              <a:t> </a:t>
            </a:r>
            <a:r>
              <a:rPr sz="1719" b="1" i="1" spc="-28" dirty="0">
                <a:solidFill>
                  <a:srgbClr val="FF0000"/>
                </a:solidFill>
                <a:latin typeface="Arial"/>
                <a:ea typeface="+mn-ea"/>
                <a:cs typeface="Arial"/>
              </a:rPr>
              <a:t>Network </a:t>
            </a:r>
            <a:r>
              <a:rPr sz="1719" b="1" i="1" spc="-84" dirty="0">
                <a:solidFill>
                  <a:srgbClr val="FF0000"/>
                </a:solidFill>
                <a:latin typeface="Arial"/>
                <a:ea typeface="+mn-ea"/>
                <a:cs typeface="Arial"/>
              </a:rPr>
              <a:t>signatures(NIPS) </a:t>
            </a:r>
            <a:r>
              <a:rPr sz="1625" spc="-38" dirty="0">
                <a:latin typeface="Arial"/>
                <a:ea typeface="+mn-ea"/>
                <a:cs typeface="Arial"/>
              </a:rPr>
              <a:t>are </a:t>
            </a:r>
            <a:r>
              <a:rPr sz="1625" spc="-28" dirty="0">
                <a:latin typeface="Arial"/>
                <a:ea typeface="+mn-ea"/>
                <a:cs typeface="Arial"/>
              </a:rPr>
              <a:t>used </a:t>
            </a:r>
            <a:r>
              <a:rPr sz="1625" spc="71" dirty="0">
                <a:latin typeface="Arial"/>
                <a:ea typeface="+mn-ea"/>
                <a:cs typeface="Arial"/>
              </a:rPr>
              <a:t>to </a:t>
            </a:r>
            <a:r>
              <a:rPr sz="1625" spc="13" dirty="0">
                <a:latin typeface="Arial"/>
                <a:ea typeface="+mn-ea"/>
                <a:cs typeface="Arial"/>
              </a:rPr>
              <a:t>detect </a:t>
            </a:r>
            <a:r>
              <a:rPr sz="1625" spc="-6" dirty="0">
                <a:latin typeface="Arial"/>
                <a:ea typeface="+mn-ea"/>
                <a:cs typeface="Arial"/>
              </a:rPr>
              <a:t>malicious </a:t>
            </a:r>
            <a:r>
              <a:rPr sz="1625" spc="-3" dirty="0">
                <a:latin typeface="Arial"/>
                <a:ea typeface="+mn-ea"/>
                <a:cs typeface="Arial"/>
              </a:rPr>
              <a:t>code </a:t>
            </a:r>
            <a:r>
              <a:rPr sz="1625" spc="13" dirty="0">
                <a:latin typeface="Arial"/>
                <a:ea typeface="+mn-ea"/>
                <a:cs typeface="Arial"/>
              </a:rPr>
              <a:t>by </a:t>
            </a:r>
            <a:r>
              <a:rPr sz="1625" spc="38" dirty="0">
                <a:latin typeface="Arial"/>
                <a:ea typeface="+mn-ea"/>
                <a:cs typeface="Arial"/>
              </a:rPr>
              <a:t>monitoring</a:t>
            </a:r>
            <a:r>
              <a:rPr sz="1625" spc="-143" dirty="0">
                <a:latin typeface="Arial"/>
                <a:ea typeface="+mn-ea"/>
                <a:cs typeface="Arial"/>
              </a:rPr>
              <a:t> </a:t>
            </a:r>
            <a:r>
              <a:rPr sz="1625" spc="16" dirty="0">
                <a:latin typeface="Arial"/>
                <a:ea typeface="+mn-ea"/>
                <a:cs typeface="Arial"/>
              </a:rPr>
              <a:t>network</a:t>
            </a:r>
            <a:endParaRPr sz="1625" dirty="0">
              <a:latin typeface="Arial"/>
              <a:ea typeface="+mn-ea"/>
              <a:cs typeface="Arial"/>
            </a:endParaRPr>
          </a:p>
        </p:txBody>
      </p:sp>
      <p:sp>
        <p:nvSpPr>
          <p:cNvPr id="7" name="object 6">
            <a:extLst>
              <a:ext uri="{FF2B5EF4-FFF2-40B4-BE49-F238E27FC236}">
                <a16:creationId xmlns:a16="http://schemas.microsoft.com/office/drawing/2014/main" id="{21B78F6E-B9E5-564C-988C-B8C66F135124}"/>
              </a:ext>
            </a:extLst>
          </p:cNvPr>
          <p:cNvSpPr txBox="1"/>
          <p:nvPr/>
        </p:nvSpPr>
        <p:spPr>
          <a:xfrm>
            <a:off x="353616" y="3084660"/>
            <a:ext cx="3175794" cy="1315264"/>
          </a:xfrm>
          <a:prstGeom prst="rect">
            <a:avLst/>
          </a:prstGeom>
        </p:spPr>
        <p:txBody>
          <a:bodyPr vert="horz" wrap="square" lIns="0" tIns="57944" rIns="0" bIns="0" rtlCol="0">
            <a:spAutoFit/>
          </a:bodyPr>
          <a:lstStyle/>
          <a:p>
            <a:pPr marL="565150" defTabSz="571500" fontAlgn="auto">
              <a:spcBef>
                <a:spcPts val="456"/>
              </a:spcBef>
              <a:spcAft>
                <a:spcPts val="0"/>
              </a:spcAft>
            </a:pPr>
            <a:r>
              <a:rPr sz="1625" spc="3" dirty="0">
                <a:latin typeface="Arial"/>
                <a:ea typeface="+mn-ea"/>
                <a:cs typeface="Arial"/>
              </a:rPr>
              <a:t>traffic.</a:t>
            </a:r>
            <a:endParaRPr sz="1625" dirty="0">
              <a:latin typeface="Arial"/>
              <a:ea typeface="+mn-ea"/>
              <a:cs typeface="Arial"/>
            </a:endParaRPr>
          </a:p>
          <a:p>
            <a:pPr marL="7938" defTabSz="571500" fontAlgn="auto">
              <a:spcBef>
                <a:spcPts val="456"/>
              </a:spcBef>
              <a:spcAft>
                <a:spcPts val="0"/>
              </a:spcAft>
              <a:tabLst>
                <a:tab pos="264716" algn="l"/>
              </a:tabLst>
            </a:pPr>
            <a:r>
              <a:rPr sz="1500" spc="259" dirty="0">
                <a:latin typeface="Arial"/>
                <a:ea typeface="+mn-ea"/>
                <a:cs typeface="Arial"/>
              </a:rPr>
              <a:t>	</a:t>
            </a:r>
            <a:r>
              <a:rPr sz="1875" spc="-9" dirty="0">
                <a:latin typeface="Arial"/>
                <a:ea typeface="+mn-ea"/>
                <a:cs typeface="Arial"/>
              </a:rPr>
              <a:t>Malware </a:t>
            </a:r>
            <a:r>
              <a:rPr sz="1875" spc="-47" dirty="0">
                <a:latin typeface="Arial"/>
                <a:ea typeface="+mn-ea"/>
                <a:cs typeface="Arial"/>
              </a:rPr>
              <a:t>Analysis </a:t>
            </a:r>
            <a:r>
              <a:rPr sz="1875" spc="-13" dirty="0">
                <a:latin typeface="Arial"/>
                <a:ea typeface="+mn-ea"/>
                <a:cs typeface="Arial"/>
              </a:rPr>
              <a:t>types</a:t>
            </a:r>
            <a:r>
              <a:rPr sz="1875" spc="6" dirty="0">
                <a:latin typeface="Arial"/>
                <a:ea typeface="+mn-ea"/>
                <a:cs typeface="Arial"/>
              </a:rPr>
              <a:t> </a:t>
            </a:r>
            <a:r>
              <a:rPr sz="1875" spc="-106" dirty="0">
                <a:latin typeface="Arial"/>
                <a:ea typeface="+mn-ea"/>
                <a:cs typeface="Arial"/>
              </a:rPr>
              <a:t>–</a:t>
            </a:r>
            <a:endParaRPr sz="1875" dirty="0">
              <a:latin typeface="Arial"/>
              <a:ea typeface="+mn-ea"/>
              <a:cs typeface="Arial"/>
            </a:endParaRPr>
          </a:p>
          <a:p>
            <a:pPr marL="350441" defTabSz="571500" fontAlgn="auto">
              <a:spcBef>
                <a:spcPts val="625"/>
              </a:spcBef>
              <a:spcAft>
                <a:spcPts val="0"/>
              </a:spcAft>
            </a:pPr>
            <a:r>
              <a:rPr sz="1281" spc="238" dirty="0">
                <a:latin typeface="Arial"/>
                <a:ea typeface="+mn-ea"/>
                <a:cs typeface="Arial"/>
              </a:rPr>
              <a:t> </a:t>
            </a:r>
            <a:r>
              <a:rPr sz="1625" spc="-6" dirty="0">
                <a:latin typeface="Arial"/>
                <a:ea typeface="+mn-ea"/>
                <a:cs typeface="Arial"/>
              </a:rPr>
              <a:t>Static/Code</a:t>
            </a:r>
            <a:r>
              <a:rPr sz="1625" spc="-88" dirty="0">
                <a:latin typeface="Arial"/>
                <a:ea typeface="+mn-ea"/>
                <a:cs typeface="Arial"/>
              </a:rPr>
              <a:t> </a:t>
            </a:r>
            <a:r>
              <a:rPr sz="1625" spc="-41" dirty="0">
                <a:latin typeface="Arial"/>
                <a:ea typeface="+mn-ea"/>
                <a:cs typeface="Arial"/>
              </a:rPr>
              <a:t>Analysis</a:t>
            </a:r>
            <a:endParaRPr sz="1625" dirty="0">
              <a:latin typeface="Arial"/>
              <a:ea typeface="+mn-ea"/>
              <a:cs typeface="Arial"/>
            </a:endParaRPr>
          </a:p>
          <a:p>
            <a:pPr marL="350441" defTabSz="571500" fontAlgn="auto">
              <a:spcBef>
                <a:spcPts val="556"/>
              </a:spcBef>
              <a:spcAft>
                <a:spcPts val="0"/>
              </a:spcAft>
            </a:pPr>
            <a:r>
              <a:rPr sz="1281" spc="238" dirty="0">
                <a:latin typeface="Arial"/>
                <a:ea typeface="+mn-ea"/>
                <a:cs typeface="Arial"/>
              </a:rPr>
              <a:t> </a:t>
            </a:r>
            <a:r>
              <a:rPr sz="1625" spc="-13" dirty="0">
                <a:latin typeface="Arial"/>
                <a:ea typeface="+mn-ea"/>
                <a:cs typeface="Arial"/>
              </a:rPr>
              <a:t>Dynamic/Behavioral</a:t>
            </a:r>
            <a:r>
              <a:rPr sz="1625" spc="-66" dirty="0">
                <a:latin typeface="Arial"/>
                <a:ea typeface="+mn-ea"/>
                <a:cs typeface="Arial"/>
              </a:rPr>
              <a:t> </a:t>
            </a:r>
            <a:r>
              <a:rPr sz="1625" spc="-78" dirty="0">
                <a:latin typeface="Arial"/>
                <a:ea typeface="+mn-ea"/>
                <a:cs typeface="Arial"/>
              </a:rPr>
              <a:t>Analysis</a:t>
            </a:r>
            <a:endParaRPr sz="1625" dirty="0">
              <a:latin typeface="Arial"/>
              <a:ea typeface="+mn-ea"/>
              <a:cs typeface="Arial"/>
            </a:endParaRPr>
          </a:p>
        </p:txBody>
      </p:sp>
      <p:sp>
        <p:nvSpPr>
          <p:cNvPr id="8" name="object 7">
            <a:extLst>
              <a:ext uri="{FF2B5EF4-FFF2-40B4-BE49-F238E27FC236}">
                <a16:creationId xmlns:a16="http://schemas.microsoft.com/office/drawing/2014/main" id="{6865712A-873A-0A4E-BAAE-663126352CAC}"/>
              </a:ext>
            </a:extLst>
          </p:cNvPr>
          <p:cNvSpPr/>
          <p:nvPr/>
        </p:nvSpPr>
        <p:spPr>
          <a:xfrm>
            <a:off x="4586883" y="4208423"/>
            <a:ext cx="4459067" cy="1797653"/>
          </a:xfrm>
          <a:prstGeom prst="rect">
            <a:avLst/>
          </a:prstGeom>
          <a:blipFill>
            <a:blip r:embed="rId2" cstate="print"/>
            <a:stretch>
              <a:fillRect/>
            </a:stretch>
          </a:blipFill>
        </p:spPr>
        <p:txBody>
          <a:bodyPr wrap="square" lIns="0" tIns="0" rIns="0" bIns="0" rtlCol="0"/>
          <a:lstStyle/>
          <a:p>
            <a:pPr defTabSz="571500" fontAlgn="auto">
              <a:spcBef>
                <a:spcPts val="0"/>
              </a:spcBef>
              <a:spcAft>
                <a:spcPts val="0"/>
              </a:spcAft>
            </a:pPr>
            <a:endParaRPr sz="1125">
              <a:solidFill>
                <a:prstClr val="black"/>
              </a:solidFill>
              <a:latin typeface="Calibri"/>
              <a:ea typeface="+mn-ea"/>
              <a:cs typeface="+mn-cs"/>
            </a:endParaRPr>
          </a:p>
        </p:txBody>
      </p:sp>
    </p:spTree>
    <p:extLst>
      <p:ext uri="{BB962C8B-B14F-4D97-AF65-F5344CB8AC3E}">
        <p14:creationId xmlns:p14="http://schemas.microsoft.com/office/powerpoint/2010/main" val="998193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5A222-855F-4D4D-8417-C86CBB51816A}"/>
              </a:ext>
            </a:extLst>
          </p:cNvPr>
          <p:cNvSpPr>
            <a:spLocks noGrp="1"/>
          </p:cNvSpPr>
          <p:nvPr>
            <p:ph type="title"/>
          </p:nvPr>
        </p:nvSpPr>
        <p:spPr/>
        <p:txBody>
          <a:bodyPr/>
          <a:lstStyle/>
          <a:p>
            <a:r>
              <a:rPr lang="en-US" dirty="0">
                <a:solidFill>
                  <a:srgbClr val="FFFFFF"/>
                </a:solidFill>
              </a:rPr>
              <a:t>Monitoring with</a:t>
            </a:r>
            <a:r>
              <a:rPr lang="en-US" spc="-56" dirty="0">
                <a:solidFill>
                  <a:srgbClr val="FFFFFF"/>
                </a:solidFill>
              </a:rPr>
              <a:t> </a:t>
            </a:r>
            <a:r>
              <a:rPr lang="en-US" dirty="0" err="1">
                <a:solidFill>
                  <a:srgbClr val="FFFFFF"/>
                </a:solidFill>
              </a:rPr>
              <a:t>Netcat</a:t>
            </a:r>
            <a:endParaRPr lang="en-US" dirty="0"/>
          </a:p>
        </p:txBody>
      </p:sp>
      <p:sp>
        <p:nvSpPr>
          <p:cNvPr id="3" name="Content Placeholder 2">
            <a:extLst>
              <a:ext uri="{FF2B5EF4-FFF2-40B4-BE49-F238E27FC236}">
                <a16:creationId xmlns:a16="http://schemas.microsoft.com/office/drawing/2014/main" id="{E1FC4ECA-057D-B94D-894E-DA69E3D18A7E}"/>
              </a:ext>
            </a:extLst>
          </p:cNvPr>
          <p:cNvSpPr>
            <a:spLocks noGrp="1"/>
          </p:cNvSpPr>
          <p:nvPr>
            <p:ph idx="1"/>
          </p:nvPr>
        </p:nvSpPr>
        <p:spPr/>
        <p:txBody>
          <a:bodyPr/>
          <a:lstStyle/>
          <a:p>
            <a:endParaRPr lang="en-US"/>
          </a:p>
        </p:txBody>
      </p:sp>
      <p:sp>
        <p:nvSpPr>
          <p:cNvPr id="4" name="object 3">
            <a:extLst>
              <a:ext uri="{FF2B5EF4-FFF2-40B4-BE49-F238E27FC236}">
                <a16:creationId xmlns:a16="http://schemas.microsoft.com/office/drawing/2014/main" id="{41E06E39-B1C8-3544-967D-5C0AA5AB8DFB}"/>
              </a:ext>
            </a:extLst>
          </p:cNvPr>
          <p:cNvSpPr txBox="1"/>
          <p:nvPr/>
        </p:nvSpPr>
        <p:spPr>
          <a:xfrm>
            <a:off x="380492" y="1841976"/>
            <a:ext cx="8196262" cy="889266"/>
          </a:xfrm>
          <a:prstGeom prst="rect">
            <a:avLst/>
          </a:prstGeom>
        </p:spPr>
        <p:txBody>
          <a:bodyPr vert="horz" wrap="square" lIns="0" tIns="42466" rIns="0" bIns="0" rtlCol="0">
            <a:spAutoFit/>
          </a:bodyPr>
          <a:lstStyle/>
          <a:p>
            <a:pPr marL="265113" marR="3175" indent="-257175" defTabSz="571500" fontAlgn="auto">
              <a:lnSpc>
                <a:spcPts val="2163"/>
              </a:lnSpc>
              <a:spcBef>
                <a:spcPts val="334"/>
              </a:spcBef>
              <a:spcAft>
                <a:spcPts val="0"/>
              </a:spcAft>
            </a:pPr>
            <a:r>
              <a:rPr sz="1594" spc="278" dirty="0">
                <a:latin typeface="Arial"/>
                <a:ea typeface="+mn-ea"/>
                <a:cs typeface="Arial"/>
              </a:rPr>
              <a:t> </a:t>
            </a:r>
            <a:r>
              <a:rPr spc="-9" dirty="0">
                <a:latin typeface="Arial"/>
                <a:ea typeface="+mn-ea"/>
                <a:cs typeface="Arial"/>
              </a:rPr>
              <a:t>Netcat, </a:t>
            </a:r>
            <a:r>
              <a:rPr spc="25" dirty="0">
                <a:latin typeface="Arial"/>
                <a:ea typeface="+mn-ea"/>
                <a:cs typeface="Arial"/>
              </a:rPr>
              <a:t>the </a:t>
            </a:r>
            <a:r>
              <a:rPr spc="-75" dirty="0">
                <a:latin typeface="Arial"/>
                <a:ea typeface="+mn-ea"/>
                <a:cs typeface="Arial"/>
              </a:rPr>
              <a:t>“TCP/IP </a:t>
            </a:r>
            <a:r>
              <a:rPr spc="-109" dirty="0">
                <a:latin typeface="Arial"/>
                <a:ea typeface="+mn-ea"/>
                <a:cs typeface="Arial"/>
              </a:rPr>
              <a:t>Swiss </a:t>
            </a:r>
            <a:r>
              <a:rPr dirty="0">
                <a:latin typeface="Arial"/>
                <a:ea typeface="+mn-ea"/>
                <a:cs typeface="Arial"/>
              </a:rPr>
              <a:t>Army </a:t>
            </a:r>
            <a:r>
              <a:rPr spc="3" dirty="0">
                <a:latin typeface="Arial"/>
                <a:ea typeface="+mn-ea"/>
                <a:cs typeface="Arial"/>
              </a:rPr>
              <a:t>knife,” </a:t>
            </a:r>
            <a:r>
              <a:rPr spc="-50" dirty="0">
                <a:latin typeface="Arial"/>
                <a:ea typeface="+mn-ea"/>
                <a:cs typeface="Arial"/>
              </a:rPr>
              <a:t>can </a:t>
            </a:r>
            <a:r>
              <a:rPr dirty="0">
                <a:latin typeface="Arial"/>
                <a:ea typeface="+mn-ea"/>
                <a:cs typeface="Arial"/>
              </a:rPr>
              <a:t>be </a:t>
            </a:r>
            <a:r>
              <a:rPr spc="-34" dirty="0">
                <a:latin typeface="Arial"/>
                <a:ea typeface="+mn-ea"/>
                <a:cs typeface="Arial"/>
              </a:rPr>
              <a:t>used </a:t>
            </a:r>
            <a:r>
              <a:rPr spc="-3" dirty="0">
                <a:latin typeface="Arial"/>
                <a:ea typeface="+mn-ea"/>
                <a:cs typeface="Arial"/>
              </a:rPr>
              <a:t>over </a:t>
            </a:r>
            <a:r>
              <a:rPr spc="66" dirty="0">
                <a:latin typeface="Arial"/>
                <a:ea typeface="+mn-ea"/>
                <a:cs typeface="Arial"/>
              </a:rPr>
              <a:t>both </a:t>
            </a:r>
            <a:r>
              <a:rPr spc="38" dirty="0">
                <a:latin typeface="Arial"/>
                <a:ea typeface="+mn-ea"/>
                <a:cs typeface="Arial"/>
              </a:rPr>
              <a:t>inbound  </a:t>
            </a:r>
            <a:r>
              <a:rPr spc="-3" dirty="0">
                <a:latin typeface="Arial"/>
                <a:ea typeface="+mn-ea"/>
                <a:cs typeface="Arial"/>
              </a:rPr>
              <a:t>and </a:t>
            </a:r>
            <a:r>
              <a:rPr spc="53" dirty="0">
                <a:latin typeface="Arial"/>
                <a:ea typeface="+mn-ea"/>
                <a:cs typeface="Arial"/>
              </a:rPr>
              <a:t>outbound </a:t>
            </a:r>
            <a:r>
              <a:rPr spc="-3" dirty="0">
                <a:latin typeface="Arial"/>
                <a:ea typeface="+mn-ea"/>
                <a:cs typeface="Arial"/>
              </a:rPr>
              <a:t>connections </a:t>
            </a:r>
            <a:r>
              <a:rPr spc="53" dirty="0">
                <a:latin typeface="Arial"/>
                <a:ea typeface="+mn-ea"/>
                <a:cs typeface="Arial"/>
              </a:rPr>
              <a:t>for </a:t>
            </a:r>
            <a:r>
              <a:rPr spc="69" dirty="0">
                <a:latin typeface="Arial"/>
                <a:ea typeface="+mn-ea"/>
                <a:cs typeface="Arial"/>
              </a:rPr>
              <a:t>port </a:t>
            </a:r>
            <a:r>
              <a:rPr spc="-31" dirty="0">
                <a:latin typeface="Arial"/>
                <a:ea typeface="+mn-ea"/>
                <a:cs typeface="Arial"/>
              </a:rPr>
              <a:t>scanning, </a:t>
            </a:r>
            <a:r>
              <a:rPr spc="16" dirty="0">
                <a:latin typeface="Arial"/>
                <a:ea typeface="+mn-ea"/>
                <a:cs typeface="Arial"/>
              </a:rPr>
              <a:t>tunneling, </a:t>
            </a:r>
            <a:r>
              <a:rPr spc="3" dirty="0">
                <a:latin typeface="Arial"/>
                <a:ea typeface="+mn-ea"/>
                <a:cs typeface="Arial"/>
              </a:rPr>
              <a:t>proxying,</a:t>
            </a:r>
            <a:r>
              <a:rPr spc="-244" dirty="0">
                <a:latin typeface="Arial"/>
                <a:ea typeface="+mn-ea"/>
                <a:cs typeface="Arial"/>
              </a:rPr>
              <a:t> </a:t>
            </a:r>
            <a:r>
              <a:rPr spc="69" dirty="0">
                <a:latin typeface="Arial"/>
                <a:ea typeface="+mn-ea"/>
                <a:cs typeface="Arial"/>
              </a:rPr>
              <a:t>port  </a:t>
            </a:r>
            <a:r>
              <a:rPr spc="16" dirty="0">
                <a:latin typeface="Arial"/>
                <a:ea typeface="+mn-ea"/>
                <a:cs typeface="Arial"/>
              </a:rPr>
              <a:t>forwarding, </a:t>
            </a:r>
            <a:r>
              <a:rPr spc="-3" dirty="0">
                <a:latin typeface="Arial"/>
                <a:ea typeface="+mn-ea"/>
                <a:cs typeface="Arial"/>
              </a:rPr>
              <a:t>and </a:t>
            </a:r>
            <a:r>
              <a:rPr spc="3" dirty="0">
                <a:latin typeface="Arial"/>
                <a:ea typeface="+mn-ea"/>
                <a:cs typeface="Arial"/>
              </a:rPr>
              <a:t>much</a:t>
            </a:r>
            <a:r>
              <a:rPr spc="-56" dirty="0">
                <a:latin typeface="Arial"/>
                <a:ea typeface="+mn-ea"/>
                <a:cs typeface="Arial"/>
              </a:rPr>
              <a:t> </a:t>
            </a:r>
            <a:r>
              <a:rPr spc="-13" dirty="0">
                <a:latin typeface="Arial"/>
                <a:ea typeface="+mn-ea"/>
                <a:cs typeface="Arial"/>
              </a:rPr>
              <a:t>more.</a:t>
            </a:r>
            <a:endParaRPr dirty="0">
              <a:latin typeface="Arial"/>
              <a:ea typeface="+mn-ea"/>
              <a:cs typeface="Arial"/>
            </a:endParaRPr>
          </a:p>
        </p:txBody>
      </p:sp>
      <p:sp>
        <p:nvSpPr>
          <p:cNvPr id="5" name="object 4">
            <a:extLst>
              <a:ext uri="{FF2B5EF4-FFF2-40B4-BE49-F238E27FC236}">
                <a16:creationId xmlns:a16="http://schemas.microsoft.com/office/drawing/2014/main" id="{5173EF3E-3951-054E-A1AC-92EEC1E7B8AD}"/>
              </a:ext>
            </a:extLst>
          </p:cNvPr>
          <p:cNvSpPr/>
          <p:nvPr/>
        </p:nvSpPr>
        <p:spPr>
          <a:xfrm>
            <a:off x="1813559" y="2872739"/>
            <a:ext cx="4890135" cy="2775585"/>
          </a:xfrm>
          <a:prstGeom prst="rect">
            <a:avLst/>
          </a:prstGeom>
          <a:blipFill>
            <a:blip r:embed="rId2" cstate="print"/>
            <a:stretch>
              <a:fillRect/>
            </a:stretch>
          </a:blipFill>
        </p:spPr>
        <p:txBody>
          <a:bodyPr wrap="square" lIns="0" tIns="0" rIns="0" bIns="0" rtlCol="0"/>
          <a:lstStyle/>
          <a:p>
            <a:pPr defTabSz="571500" fontAlgn="auto">
              <a:spcBef>
                <a:spcPts val="0"/>
              </a:spcBef>
              <a:spcAft>
                <a:spcPts val="0"/>
              </a:spcAft>
            </a:pPr>
            <a:endParaRPr sz="1125">
              <a:solidFill>
                <a:prstClr val="black"/>
              </a:solidFill>
              <a:latin typeface="Calibri"/>
              <a:ea typeface="+mn-ea"/>
              <a:cs typeface="+mn-cs"/>
            </a:endParaRPr>
          </a:p>
        </p:txBody>
      </p:sp>
    </p:spTree>
    <p:extLst>
      <p:ext uri="{BB962C8B-B14F-4D97-AF65-F5344CB8AC3E}">
        <p14:creationId xmlns:p14="http://schemas.microsoft.com/office/powerpoint/2010/main" val="3208851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F28F6-D500-7F4B-BF76-EF53F8B469FC}"/>
              </a:ext>
            </a:extLst>
          </p:cNvPr>
          <p:cNvSpPr>
            <a:spLocks noGrp="1"/>
          </p:cNvSpPr>
          <p:nvPr>
            <p:ph type="title"/>
          </p:nvPr>
        </p:nvSpPr>
        <p:spPr/>
        <p:txBody>
          <a:bodyPr/>
          <a:lstStyle/>
          <a:p>
            <a:r>
              <a:rPr lang="en-US" dirty="0"/>
              <a:t>Packet Sniffing with</a:t>
            </a:r>
            <a:r>
              <a:rPr lang="en-US" spc="-41" dirty="0"/>
              <a:t> </a:t>
            </a:r>
            <a:r>
              <a:rPr lang="en-US" spc="-3" dirty="0"/>
              <a:t>Wireshark</a:t>
            </a:r>
            <a:endParaRPr lang="en-US" dirty="0"/>
          </a:p>
        </p:txBody>
      </p:sp>
      <p:sp>
        <p:nvSpPr>
          <p:cNvPr id="3" name="Content Placeholder 2">
            <a:extLst>
              <a:ext uri="{FF2B5EF4-FFF2-40B4-BE49-F238E27FC236}">
                <a16:creationId xmlns:a16="http://schemas.microsoft.com/office/drawing/2014/main" id="{2FCDF5D4-6975-A143-BBDC-EDB4BE525A5E}"/>
              </a:ext>
            </a:extLst>
          </p:cNvPr>
          <p:cNvSpPr>
            <a:spLocks noGrp="1"/>
          </p:cNvSpPr>
          <p:nvPr>
            <p:ph idx="1"/>
          </p:nvPr>
        </p:nvSpPr>
        <p:spPr>
          <a:xfrm>
            <a:off x="295275" y="1037812"/>
            <a:ext cx="8524875" cy="4313238"/>
          </a:xfrm>
        </p:spPr>
        <p:txBody>
          <a:bodyPr/>
          <a:lstStyle/>
          <a:p>
            <a:endParaRPr lang="en-US"/>
          </a:p>
        </p:txBody>
      </p:sp>
      <p:sp>
        <p:nvSpPr>
          <p:cNvPr id="4" name="object 3">
            <a:extLst>
              <a:ext uri="{FF2B5EF4-FFF2-40B4-BE49-F238E27FC236}">
                <a16:creationId xmlns:a16="http://schemas.microsoft.com/office/drawing/2014/main" id="{D671F1FB-BCE1-FE4E-87AA-30A65991B0E9}"/>
              </a:ext>
            </a:extLst>
          </p:cNvPr>
          <p:cNvSpPr txBox="1"/>
          <p:nvPr/>
        </p:nvSpPr>
        <p:spPr>
          <a:xfrm>
            <a:off x="380492" y="1397380"/>
            <a:ext cx="8259366" cy="926135"/>
          </a:xfrm>
          <a:prstGeom prst="rect">
            <a:avLst/>
          </a:prstGeom>
        </p:spPr>
        <p:txBody>
          <a:bodyPr vert="horz" wrap="square" lIns="0" tIns="53578" rIns="0" bIns="0" rtlCol="0">
            <a:spAutoFit/>
          </a:bodyPr>
          <a:lstStyle/>
          <a:p>
            <a:pPr marL="265113" marR="88503" indent="-257175" defTabSz="571500" fontAlgn="auto">
              <a:lnSpc>
                <a:spcPts val="1500"/>
              </a:lnSpc>
              <a:spcBef>
                <a:spcPts val="422"/>
              </a:spcBef>
              <a:spcAft>
                <a:spcPts val="0"/>
              </a:spcAft>
              <a:tabLst>
                <a:tab pos="264716" algn="l"/>
              </a:tabLst>
            </a:pPr>
            <a:r>
              <a:rPr sz="1250" spc="216" dirty="0">
                <a:latin typeface="Arial"/>
                <a:ea typeface="+mn-ea"/>
                <a:cs typeface="Arial"/>
              </a:rPr>
              <a:t>	</a:t>
            </a:r>
            <a:r>
              <a:rPr sz="1563" spc="-25" dirty="0">
                <a:latin typeface="Arial"/>
                <a:ea typeface="+mn-ea"/>
                <a:cs typeface="Arial"/>
              </a:rPr>
              <a:t>Wireshark </a:t>
            </a:r>
            <a:r>
              <a:rPr sz="1563" spc="-47" dirty="0">
                <a:latin typeface="Arial"/>
                <a:ea typeface="+mn-ea"/>
                <a:cs typeface="Arial"/>
              </a:rPr>
              <a:t>is </a:t>
            </a:r>
            <a:r>
              <a:rPr sz="1563" spc="-31" dirty="0">
                <a:latin typeface="Arial"/>
                <a:ea typeface="+mn-ea"/>
                <a:cs typeface="Arial"/>
              </a:rPr>
              <a:t>an </a:t>
            </a:r>
            <a:r>
              <a:rPr sz="1563" spc="13" dirty="0">
                <a:latin typeface="Arial"/>
                <a:ea typeface="+mn-ea"/>
                <a:cs typeface="Arial"/>
              </a:rPr>
              <a:t>open </a:t>
            </a:r>
            <a:r>
              <a:rPr sz="1563" spc="-28" dirty="0">
                <a:latin typeface="Arial"/>
                <a:ea typeface="+mn-ea"/>
                <a:cs typeface="Arial"/>
              </a:rPr>
              <a:t>source </a:t>
            </a:r>
            <a:r>
              <a:rPr sz="1563" spc="-16" dirty="0">
                <a:latin typeface="Arial"/>
                <a:ea typeface="+mn-ea"/>
                <a:cs typeface="Arial"/>
              </a:rPr>
              <a:t>sniffer, </a:t>
            </a:r>
            <a:r>
              <a:rPr sz="1563" spc="-78" dirty="0">
                <a:latin typeface="Arial"/>
                <a:ea typeface="+mn-ea"/>
                <a:cs typeface="Arial"/>
              </a:rPr>
              <a:t>a </a:t>
            </a:r>
            <a:r>
              <a:rPr sz="1563" spc="-9" dirty="0">
                <a:latin typeface="Arial"/>
                <a:ea typeface="+mn-ea"/>
                <a:cs typeface="Arial"/>
              </a:rPr>
              <a:t>packet </a:t>
            </a:r>
            <a:r>
              <a:rPr sz="1563" spc="-3" dirty="0">
                <a:latin typeface="Arial"/>
                <a:ea typeface="+mn-ea"/>
                <a:cs typeface="Arial"/>
              </a:rPr>
              <a:t>capture </a:t>
            </a:r>
            <a:r>
              <a:rPr sz="1563" spc="53" dirty="0">
                <a:latin typeface="Arial"/>
                <a:ea typeface="+mn-ea"/>
                <a:cs typeface="Arial"/>
              </a:rPr>
              <a:t>tool </a:t>
            </a:r>
            <a:r>
              <a:rPr sz="1563" spc="31" dirty="0">
                <a:latin typeface="Arial"/>
                <a:ea typeface="+mn-ea"/>
                <a:cs typeface="Arial"/>
              </a:rPr>
              <a:t>that </a:t>
            </a:r>
            <a:r>
              <a:rPr sz="1563" spc="-3" dirty="0">
                <a:latin typeface="Arial"/>
                <a:ea typeface="+mn-ea"/>
                <a:cs typeface="Arial"/>
              </a:rPr>
              <a:t>intercepts </a:t>
            </a:r>
            <a:r>
              <a:rPr sz="1563" spc="-6" dirty="0">
                <a:latin typeface="Arial"/>
                <a:ea typeface="+mn-ea"/>
                <a:cs typeface="Arial"/>
              </a:rPr>
              <a:t>and </a:t>
            </a:r>
            <a:r>
              <a:rPr sz="1563" spc="-3" dirty="0">
                <a:latin typeface="Arial"/>
                <a:ea typeface="+mn-ea"/>
                <a:cs typeface="Arial"/>
              </a:rPr>
              <a:t>logs </a:t>
            </a:r>
            <a:r>
              <a:rPr sz="1563" spc="16" dirty="0">
                <a:latin typeface="Arial"/>
                <a:ea typeface="+mn-ea"/>
                <a:cs typeface="Arial"/>
              </a:rPr>
              <a:t>network  </a:t>
            </a:r>
            <a:r>
              <a:rPr sz="1563" dirty="0">
                <a:latin typeface="Arial"/>
                <a:ea typeface="+mn-ea"/>
                <a:cs typeface="Arial"/>
              </a:rPr>
              <a:t>traffic.</a:t>
            </a:r>
          </a:p>
          <a:p>
            <a:pPr marL="265113" marR="3175" indent="-257175" defTabSz="571500" fontAlgn="auto">
              <a:lnSpc>
                <a:spcPts val="1500"/>
              </a:lnSpc>
              <a:spcBef>
                <a:spcPts val="750"/>
              </a:spcBef>
              <a:spcAft>
                <a:spcPts val="0"/>
              </a:spcAft>
              <a:tabLst>
                <a:tab pos="264716" algn="l"/>
              </a:tabLst>
            </a:pPr>
            <a:r>
              <a:rPr sz="1250" spc="216" dirty="0">
                <a:latin typeface="Arial"/>
                <a:ea typeface="+mn-ea"/>
                <a:cs typeface="Arial"/>
              </a:rPr>
              <a:t>	</a:t>
            </a:r>
            <a:r>
              <a:rPr sz="1563" spc="-25" dirty="0">
                <a:latin typeface="Arial"/>
                <a:ea typeface="+mn-ea"/>
                <a:cs typeface="Arial"/>
              </a:rPr>
              <a:t>Wireshark </a:t>
            </a:r>
            <a:r>
              <a:rPr sz="1563" spc="-3" dirty="0">
                <a:latin typeface="Arial"/>
                <a:ea typeface="+mn-ea"/>
                <a:cs typeface="Arial"/>
              </a:rPr>
              <a:t>provides </a:t>
            </a:r>
            <a:r>
              <a:rPr sz="1563" spc="-16" dirty="0">
                <a:latin typeface="Arial"/>
                <a:ea typeface="+mn-ea"/>
                <a:cs typeface="Arial"/>
              </a:rPr>
              <a:t>visualization, </a:t>
            </a:r>
            <a:r>
              <a:rPr sz="1563" spc="-9" dirty="0">
                <a:latin typeface="Arial"/>
                <a:ea typeface="+mn-ea"/>
                <a:cs typeface="Arial"/>
              </a:rPr>
              <a:t>packet-stream </a:t>
            </a:r>
            <a:r>
              <a:rPr sz="1563" spc="-50" dirty="0">
                <a:latin typeface="Arial"/>
                <a:ea typeface="+mn-ea"/>
                <a:cs typeface="Arial"/>
              </a:rPr>
              <a:t>analysis, </a:t>
            </a:r>
            <a:r>
              <a:rPr sz="1563" spc="-6" dirty="0">
                <a:latin typeface="Arial"/>
                <a:ea typeface="+mn-ea"/>
                <a:cs typeface="Arial"/>
              </a:rPr>
              <a:t>and </a:t>
            </a:r>
            <a:r>
              <a:rPr sz="1563" spc="34" dirty="0">
                <a:latin typeface="Arial"/>
                <a:ea typeface="+mn-ea"/>
                <a:cs typeface="Arial"/>
              </a:rPr>
              <a:t>in-depth </a:t>
            </a:r>
            <a:r>
              <a:rPr sz="1563" spc="-44" dirty="0">
                <a:latin typeface="Arial"/>
                <a:ea typeface="+mn-ea"/>
                <a:cs typeface="Arial"/>
              </a:rPr>
              <a:t>analysis </a:t>
            </a:r>
            <a:r>
              <a:rPr sz="1563" spc="47" dirty="0">
                <a:latin typeface="Arial"/>
                <a:ea typeface="+mn-ea"/>
                <a:cs typeface="Arial"/>
              </a:rPr>
              <a:t>of </a:t>
            </a:r>
            <a:r>
              <a:rPr sz="1563" spc="9" dirty="0">
                <a:latin typeface="Arial"/>
                <a:ea typeface="+mn-ea"/>
                <a:cs typeface="Arial"/>
              </a:rPr>
              <a:t>individual  </a:t>
            </a:r>
            <a:r>
              <a:rPr sz="1563" spc="-38" dirty="0">
                <a:latin typeface="Arial"/>
                <a:ea typeface="+mn-ea"/>
                <a:cs typeface="Arial"/>
              </a:rPr>
              <a:t>packets.</a:t>
            </a:r>
            <a:endParaRPr sz="1563" dirty="0">
              <a:latin typeface="Arial"/>
              <a:ea typeface="+mn-ea"/>
              <a:cs typeface="Arial"/>
            </a:endParaRPr>
          </a:p>
        </p:txBody>
      </p:sp>
      <p:sp>
        <p:nvSpPr>
          <p:cNvPr id="5" name="object 4">
            <a:extLst>
              <a:ext uri="{FF2B5EF4-FFF2-40B4-BE49-F238E27FC236}">
                <a16:creationId xmlns:a16="http://schemas.microsoft.com/office/drawing/2014/main" id="{E5849D6D-AF5B-2C4F-89DF-33BE812A2BB5}"/>
              </a:ext>
            </a:extLst>
          </p:cNvPr>
          <p:cNvSpPr/>
          <p:nvPr/>
        </p:nvSpPr>
        <p:spPr>
          <a:xfrm>
            <a:off x="1971304" y="2421476"/>
            <a:ext cx="5379522" cy="3985261"/>
          </a:xfrm>
          <a:prstGeom prst="rect">
            <a:avLst/>
          </a:prstGeom>
          <a:blipFill>
            <a:blip r:embed="rId2" cstate="print"/>
            <a:stretch>
              <a:fillRect/>
            </a:stretch>
          </a:blipFill>
        </p:spPr>
        <p:txBody>
          <a:bodyPr wrap="square" lIns="0" tIns="0" rIns="0" bIns="0" rtlCol="0"/>
          <a:lstStyle/>
          <a:p>
            <a:pPr defTabSz="571500" fontAlgn="auto">
              <a:spcBef>
                <a:spcPts val="0"/>
              </a:spcBef>
              <a:spcAft>
                <a:spcPts val="0"/>
              </a:spcAft>
            </a:pPr>
            <a:endParaRPr sz="1125">
              <a:solidFill>
                <a:prstClr val="black"/>
              </a:solidFill>
              <a:latin typeface="Calibri"/>
              <a:ea typeface="+mn-ea"/>
              <a:cs typeface="+mn-cs"/>
            </a:endParaRPr>
          </a:p>
        </p:txBody>
      </p:sp>
    </p:spTree>
    <p:extLst>
      <p:ext uri="{BB962C8B-B14F-4D97-AF65-F5344CB8AC3E}">
        <p14:creationId xmlns:p14="http://schemas.microsoft.com/office/powerpoint/2010/main" val="1846655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1865F489-0ABE-C040-A174-55F9D770DFB4}"/>
              </a:ext>
            </a:extLst>
          </p:cNvPr>
          <p:cNvSpPr>
            <a:spLocks noGrp="1"/>
          </p:cNvSpPr>
          <p:nvPr>
            <p:ph type="sldNum" sz="quarter" idx="12"/>
          </p:nvPr>
        </p:nvSpPr>
        <p:spPr/>
        <p:txBody>
          <a:bodyPr/>
          <a:lstStyle/>
          <a:p>
            <a:fld id="{868217D7-8182-6049-8A59-3953967F9650}" type="slidenum">
              <a:rPr lang="en-US" altLang="en-US"/>
              <a:pPr/>
              <a:t>22</a:t>
            </a:fld>
            <a:endParaRPr lang="en-US" altLang="en-US"/>
          </a:p>
        </p:txBody>
      </p:sp>
      <p:sp>
        <p:nvSpPr>
          <p:cNvPr id="64514" name="Rectangle 2">
            <a:extLst>
              <a:ext uri="{FF2B5EF4-FFF2-40B4-BE49-F238E27FC236}">
                <a16:creationId xmlns:a16="http://schemas.microsoft.com/office/drawing/2014/main" id="{75937D29-E5C4-FD4C-9BAF-A45308AAB14F}"/>
              </a:ext>
            </a:extLst>
          </p:cNvPr>
          <p:cNvSpPr>
            <a:spLocks noGrp="1" noChangeArrowheads="1"/>
          </p:cNvSpPr>
          <p:nvPr>
            <p:ph type="title"/>
          </p:nvPr>
        </p:nvSpPr>
        <p:spPr/>
        <p:txBody>
          <a:bodyPr/>
          <a:lstStyle/>
          <a:p>
            <a:r>
              <a:rPr lang="en-US" altLang="en-US"/>
              <a:t>Packet Sniffing</a:t>
            </a:r>
          </a:p>
        </p:txBody>
      </p:sp>
      <p:sp>
        <p:nvSpPr>
          <p:cNvPr id="64515" name="Rectangle 3">
            <a:extLst>
              <a:ext uri="{FF2B5EF4-FFF2-40B4-BE49-F238E27FC236}">
                <a16:creationId xmlns:a16="http://schemas.microsoft.com/office/drawing/2014/main" id="{FD5D04F4-8BEF-9F4D-9961-8CC4D6DDEE3D}"/>
              </a:ext>
            </a:extLst>
          </p:cNvPr>
          <p:cNvSpPr>
            <a:spLocks noGrp="1" noChangeArrowheads="1"/>
          </p:cNvSpPr>
          <p:nvPr>
            <p:ph type="body" idx="1"/>
          </p:nvPr>
        </p:nvSpPr>
        <p:spPr/>
        <p:txBody>
          <a:bodyPr/>
          <a:lstStyle/>
          <a:p>
            <a:r>
              <a:rPr lang="en-US" altLang="en-US"/>
              <a:t>What kinds of data can we get?</a:t>
            </a:r>
          </a:p>
          <a:p>
            <a:r>
              <a:rPr lang="en-US" altLang="en-US"/>
              <a:t>Asked another way, what kind of information would be most useful to a malicious user?</a:t>
            </a:r>
          </a:p>
          <a:p>
            <a:r>
              <a:rPr lang="en-US" altLang="en-US"/>
              <a:t>Answer: Anything in plain text</a:t>
            </a:r>
          </a:p>
          <a:p>
            <a:pPr lvl="1"/>
            <a:r>
              <a:rPr lang="en-US" altLang="en-US"/>
              <a:t>Passwords are the most popular</a:t>
            </a:r>
          </a:p>
        </p:txBody>
      </p:sp>
      <p:pic>
        <p:nvPicPr>
          <p:cNvPr id="64516" name="Picture 4" descr="&#9;nose.tiff                                                      00093991&#10;Ridiculous                     B74677AA:">
            <a:extLst>
              <a:ext uri="{FF2B5EF4-FFF2-40B4-BE49-F238E27FC236}">
                <a16:creationId xmlns:a16="http://schemas.microsoft.com/office/drawing/2014/main" id="{7754BF8A-F3B6-424B-8EF2-2BEDAD7D86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8715" y="3228110"/>
            <a:ext cx="112395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7072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1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645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40929CD2-9BE6-8747-9534-6410C00D508F}"/>
              </a:ext>
            </a:extLst>
          </p:cNvPr>
          <p:cNvSpPr>
            <a:spLocks noGrp="1"/>
          </p:cNvSpPr>
          <p:nvPr>
            <p:ph type="sldNum" sz="quarter" idx="12"/>
          </p:nvPr>
        </p:nvSpPr>
        <p:spPr/>
        <p:txBody>
          <a:bodyPr/>
          <a:lstStyle/>
          <a:p>
            <a:fld id="{C2C19112-0686-DA40-9348-819160C8DFBE}" type="slidenum">
              <a:rPr lang="en-US" altLang="en-US"/>
              <a:pPr/>
              <a:t>23</a:t>
            </a:fld>
            <a:endParaRPr lang="en-US" altLang="en-US"/>
          </a:p>
        </p:txBody>
      </p:sp>
      <p:sp>
        <p:nvSpPr>
          <p:cNvPr id="65538" name="Rectangle 2">
            <a:extLst>
              <a:ext uri="{FF2B5EF4-FFF2-40B4-BE49-F238E27FC236}">
                <a16:creationId xmlns:a16="http://schemas.microsoft.com/office/drawing/2014/main" id="{B450EAAA-8F6E-5047-AD8D-0F6AC06BAA99}"/>
              </a:ext>
            </a:extLst>
          </p:cNvPr>
          <p:cNvSpPr>
            <a:spLocks noGrp="1" noChangeArrowheads="1"/>
          </p:cNvSpPr>
          <p:nvPr>
            <p:ph type="title"/>
          </p:nvPr>
        </p:nvSpPr>
        <p:spPr/>
        <p:txBody>
          <a:bodyPr/>
          <a:lstStyle/>
          <a:p>
            <a:r>
              <a:rPr lang="en-US" altLang="en-US"/>
              <a:t>Packet Sniffing</a:t>
            </a:r>
          </a:p>
        </p:txBody>
      </p:sp>
      <p:sp>
        <p:nvSpPr>
          <p:cNvPr id="65539" name="Rectangle 3">
            <a:extLst>
              <a:ext uri="{FF2B5EF4-FFF2-40B4-BE49-F238E27FC236}">
                <a16:creationId xmlns:a16="http://schemas.microsoft.com/office/drawing/2014/main" id="{6A5CBE8E-EFE0-BD49-8088-7C1B0E8BEA5E}"/>
              </a:ext>
            </a:extLst>
          </p:cNvPr>
          <p:cNvSpPr>
            <a:spLocks noGrp="1" noChangeArrowheads="1"/>
          </p:cNvSpPr>
          <p:nvPr>
            <p:ph type="body" idx="1"/>
          </p:nvPr>
        </p:nvSpPr>
        <p:spPr>
          <a:xfrm>
            <a:off x="295275" y="952500"/>
            <a:ext cx="8524875" cy="4313238"/>
          </a:xfrm>
        </p:spPr>
        <p:txBody>
          <a:bodyPr/>
          <a:lstStyle/>
          <a:p>
            <a:pPr>
              <a:lnSpc>
                <a:spcPct val="90000"/>
              </a:lnSpc>
            </a:pPr>
            <a:r>
              <a:rPr lang="en-US" altLang="en-US" sz="2400" dirty="0"/>
              <a:t>How can we protect ourselves?</a:t>
            </a:r>
          </a:p>
          <a:p>
            <a:pPr>
              <a:lnSpc>
                <a:spcPct val="90000"/>
              </a:lnSpc>
            </a:pPr>
            <a:r>
              <a:rPr lang="en-US" altLang="en-US" sz="2400" dirty="0"/>
              <a:t>SSH, not Telnet</a:t>
            </a:r>
          </a:p>
          <a:p>
            <a:pPr lvl="1">
              <a:lnSpc>
                <a:spcPct val="90000"/>
              </a:lnSpc>
            </a:pPr>
            <a:r>
              <a:rPr lang="en-US" altLang="en-US" sz="2000" dirty="0"/>
              <a:t>Many people at CMU still use Telnet and send their password in the clear (use </a:t>
            </a:r>
            <a:r>
              <a:rPr lang="en-US" altLang="en-US" sz="2000" dirty="0" err="1"/>
              <a:t>PuTTY</a:t>
            </a:r>
            <a:r>
              <a:rPr lang="en-US" altLang="en-US" sz="2000" dirty="0"/>
              <a:t> instead!)</a:t>
            </a:r>
          </a:p>
          <a:p>
            <a:pPr lvl="1">
              <a:lnSpc>
                <a:spcPct val="90000"/>
              </a:lnSpc>
            </a:pPr>
            <a:r>
              <a:rPr lang="en-US" altLang="en-US" sz="2000" dirty="0"/>
              <a:t>Now that I have told you this, please do not exploit this information</a:t>
            </a:r>
          </a:p>
          <a:p>
            <a:pPr lvl="1">
              <a:lnSpc>
                <a:spcPct val="90000"/>
              </a:lnSpc>
            </a:pPr>
            <a:r>
              <a:rPr lang="en-US" altLang="en-US" sz="2000" dirty="0"/>
              <a:t>Packet sniffing is, by the way, prohibited by Computing Services</a:t>
            </a:r>
          </a:p>
          <a:p>
            <a:pPr>
              <a:lnSpc>
                <a:spcPct val="90000"/>
              </a:lnSpc>
            </a:pPr>
            <a:r>
              <a:rPr lang="en-US" altLang="en-US" sz="2400" dirty="0"/>
              <a:t>HTTP over SSL</a:t>
            </a:r>
          </a:p>
          <a:p>
            <a:pPr lvl="1">
              <a:lnSpc>
                <a:spcPct val="90000"/>
              </a:lnSpc>
            </a:pPr>
            <a:r>
              <a:rPr lang="en-US" altLang="en-US" sz="2000" dirty="0"/>
              <a:t>Especially when making purchases with credit cards!</a:t>
            </a:r>
          </a:p>
          <a:p>
            <a:pPr>
              <a:lnSpc>
                <a:spcPct val="90000"/>
              </a:lnSpc>
            </a:pPr>
            <a:r>
              <a:rPr lang="en-US" altLang="en-US" sz="2400" dirty="0"/>
              <a:t>SFTP, not FTP</a:t>
            </a:r>
          </a:p>
          <a:p>
            <a:pPr lvl="1">
              <a:lnSpc>
                <a:spcPct val="90000"/>
              </a:lnSpc>
            </a:pPr>
            <a:r>
              <a:rPr lang="en-US" altLang="en-US" sz="2000" dirty="0"/>
              <a:t>Unless you </a:t>
            </a:r>
            <a:r>
              <a:rPr lang="en-US" altLang="en-US" sz="2000" b="1" i="1" u="sng" dirty="0"/>
              <a:t>really</a:t>
            </a:r>
            <a:r>
              <a:rPr lang="en-US" altLang="en-US" sz="2000" dirty="0"/>
              <a:t> don’t care about the password or data</a:t>
            </a:r>
          </a:p>
          <a:p>
            <a:pPr lvl="1">
              <a:lnSpc>
                <a:spcPct val="90000"/>
              </a:lnSpc>
            </a:pPr>
            <a:r>
              <a:rPr lang="en-US" altLang="en-US" sz="2000" dirty="0"/>
              <a:t>Can also use </a:t>
            </a:r>
            <a:r>
              <a:rPr lang="en-US" altLang="en-US" sz="2000" dirty="0" err="1"/>
              <a:t>KerbFTP</a:t>
            </a:r>
            <a:r>
              <a:rPr lang="en-US" altLang="en-US" sz="2000" dirty="0"/>
              <a:t> (download from </a:t>
            </a:r>
            <a:r>
              <a:rPr lang="en-US" altLang="en-US" sz="2000" dirty="0" err="1"/>
              <a:t>MyAndrew</a:t>
            </a:r>
            <a:r>
              <a:rPr lang="en-US" altLang="en-US" sz="2000" dirty="0"/>
              <a:t>)</a:t>
            </a:r>
          </a:p>
          <a:p>
            <a:pPr>
              <a:lnSpc>
                <a:spcPct val="90000"/>
              </a:lnSpc>
            </a:pPr>
            <a:r>
              <a:rPr lang="en-US" altLang="en-US" sz="2400" dirty="0" err="1"/>
              <a:t>IPSec</a:t>
            </a:r>
            <a:endParaRPr lang="en-US" altLang="en-US" sz="2400" dirty="0"/>
          </a:p>
          <a:p>
            <a:pPr lvl="1">
              <a:lnSpc>
                <a:spcPct val="90000"/>
              </a:lnSpc>
            </a:pPr>
            <a:r>
              <a:rPr lang="en-US" altLang="en-US" sz="2000" dirty="0"/>
              <a:t>Provides network-layer confidentiality</a:t>
            </a:r>
          </a:p>
        </p:txBody>
      </p:sp>
      <p:pic>
        <p:nvPicPr>
          <p:cNvPr id="65540" name="Picture 4" descr="&#9;nose.tiff                                                      00093991&#10;Ridiculous                     B74677AA:">
            <a:extLst>
              <a:ext uri="{FF2B5EF4-FFF2-40B4-BE49-F238E27FC236}">
                <a16:creationId xmlns:a16="http://schemas.microsoft.com/office/drawing/2014/main" id="{67306ACA-4270-7744-BA48-635C169C81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0050" y="4296888"/>
            <a:ext cx="112395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7059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55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553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6553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6553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65539">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6553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65539">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5539">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65539">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65539">
                                            <p:txEl>
                                              <p:pRg st="9" end="9"/>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5539">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6553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B25F3-2C8A-FE41-B66D-41E8D213BEE8}"/>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8E55926A-7A30-784D-97E0-80EF68B3B9F0}"/>
              </a:ext>
            </a:extLst>
          </p:cNvPr>
          <p:cNvSpPr>
            <a:spLocks noGrp="1"/>
          </p:cNvSpPr>
          <p:nvPr>
            <p:ph idx="1"/>
          </p:nvPr>
        </p:nvSpPr>
        <p:spPr/>
        <p:txBody>
          <a:bodyPr/>
          <a:lstStyle/>
          <a:p>
            <a:endParaRPr lang="en-US" dirty="0"/>
          </a:p>
        </p:txBody>
      </p:sp>
      <p:sp>
        <p:nvSpPr>
          <p:cNvPr id="6" name="Rectangle 5">
            <a:extLst>
              <a:ext uri="{FF2B5EF4-FFF2-40B4-BE49-F238E27FC236}">
                <a16:creationId xmlns:a16="http://schemas.microsoft.com/office/drawing/2014/main" id="{F86B5027-8313-FD43-9C4B-AFB4375CEAA8}"/>
              </a:ext>
            </a:extLst>
          </p:cNvPr>
          <p:cNvSpPr/>
          <p:nvPr/>
        </p:nvSpPr>
        <p:spPr>
          <a:xfrm>
            <a:off x="1857293" y="3060919"/>
            <a:ext cx="5400837" cy="584775"/>
          </a:xfrm>
          <a:prstGeom prst="rect">
            <a:avLst/>
          </a:prstGeom>
        </p:spPr>
        <p:txBody>
          <a:bodyPr wrap="none">
            <a:spAutoFit/>
          </a:bodyPr>
          <a:lstStyle/>
          <a:p>
            <a:r>
              <a:rPr lang="en-US" sz="3200" b="1" dirty="0"/>
              <a:t>Network Countermeasures</a:t>
            </a:r>
          </a:p>
        </p:txBody>
      </p:sp>
    </p:spTree>
    <p:extLst>
      <p:ext uri="{BB962C8B-B14F-4D97-AF65-F5344CB8AC3E}">
        <p14:creationId xmlns:p14="http://schemas.microsoft.com/office/powerpoint/2010/main" val="3986322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Common Network Countermeasures</a:t>
            </a:r>
          </a:p>
        </p:txBody>
      </p:sp>
      <p:sp>
        <p:nvSpPr>
          <p:cNvPr id="3" name="Content Placeholder 2"/>
          <p:cNvSpPr>
            <a:spLocks noGrp="1"/>
          </p:cNvSpPr>
          <p:nvPr>
            <p:ph idx="1"/>
          </p:nvPr>
        </p:nvSpPr>
        <p:spPr/>
        <p:txBody>
          <a:bodyPr/>
          <a:lstStyle/>
          <a:p>
            <a:r>
              <a:rPr lang="en-US" dirty="0"/>
              <a:t>Filtering with firewalls and routers</a:t>
            </a:r>
          </a:p>
          <a:p>
            <a:pPr lvl="1"/>
            <a:r>
              <a:rPr lang="en-US" dirty="0"/>
              <a:t>By IP address, TCP and UDP ports</a:t>
            </a:r>
          </a:p>
          <a:p>
            <a:r>
              <a:rPr lang="en-US" dirty="0"/>
              <a:t>DNS Servers</a:t>
            </a:r>
          </a:p>
          <a:p>
            <a:pPr lvl="1"/>
            <a:r>
              <a:rPr lang="en-US" dirty="0"/>
              <a:t>Resolve malicious domain names to an internal host (a </a:t>
            </a:r>
            <a:r>
              <a:rPr lang="en-US" i="1" dirty="0"/>
              <a:t>sinkhole </a:t>
            </a:r>
            <a:r>
              <a:rPr lang="en-US" dirty="0"/>
              <a:t>)</a:t>
            </a:r>
          </a:p>
          <a:p>
            <a:r>
              <a:rPr lang="en-US" dirty="0"/>
              <a:t>Proxy servers</a:t>
            </a:r>
          </a:p>
          <a:p>
            <a:pPr lvl="1"/>
            <a:r>
              <a:rPr lang="en-US" dirty="0"/>
              <a:t>Can detect or prevent access to specific domains</a:t>
            </a:r>
          </a:p>
        </p:txBody>
      </p:sp>
    </p:spTree>
    <p:extLst>
      <p:ext uri="{BB962C8B-B14F-4D97-AF65-F5344CB8AC3E}">
        <p14:creationId xmlns:p14="http://schemas.microsoft.com/office/powerpoint/2010/main" val="1745794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Content-Based Countermeasures</a:t>
            </a:r>
          </a:p>
        </p:txBody>
      </p:sp>
      <p:sp>
        <p:nvSpPr>
          <p:cNvPr id="3" name="Content Placeholder 2"/>
          <p:cNvSpPr>
            <a:spLocks noGrp="1"/>
          </p:cNvSpPr>
          <p:nvPr>
            <p:ph idx="1"/>
          </p:nvPr>
        </p:nvSpPr>
        <p:spPr/>
        <p:txBody>
          <a:bodyPr/>
          <a:lstStyle/>
          <a:p>
            <a:r>
              <a:rPr lang="en-US" dirty="0"/>
              <a:t>These devices can look at layer 7 data (deep packet inspection)</a:t>
            </a:r>
          </a:p>
          <a:p>
            <a:pPr lvl="1"/>
            <a:r>
              <a:rPr lang="en-US" dirty="0"/>
              <a:t>IDS (Intrusion Detection System)</a:t>
            </a:r>
          </a:p>
          <a:p>
            <a:pPr marL="742950" lvl="2" indent="-342900"/>
            <a:r>
              <a:rPr lang="en-US" sz="2800" dirty="0">
                <a:cs typeface="ＭＳ Ｐゴシック" charset="0"/>
              </a:rPr>
              <a:t>IPS (Intrusion Prevention System)</a:t>
            </a:r>
          </a:p>
          <a:p>
            <a:pPr marL="742950" lvl="2" indent="-342900"/>
            <a:r>
              <a:rPr lang="en-US" sz="2800" dirty="0">
                <a:cs typeface="ＭＳ Ｐゴシック" charset="0"/>
              </a:rPr>
              <a:t>Email proxy</a:t>
            </a:r>
          </a:p>
          <a:p>
            <a:pPr marL="742950" lvl="2" indent="-342900"/>
            <a:r>
              <a:rPr lang="en-US" sz="2800" dirty="0">
                <a:cs typeface="ＭＳ Ｐゴシック" charset="0"/>
              </a:rPr>
              <a:t>Web proxy</a:t>
            </a:r>
          </a:p>
        </p:txBody>
      </p:sp>
    </p:spTree>
    <p:extLst>
      <p:ext uri="{BB962C8B-B14F-4D97-AF65-F5344CB8AC3E}">
        <p14:creationId xmlns:p14="http://schemas.microsoft.com/office/powerpoint/2010/main" val="30260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Observing the Malware in Its Natural Habitat</a:t>
            </a:r>
          </a:p>
        </p:txBody>
      </p:sp>
      <p:sp>
        <p:nvSpPr>
          <p:cNvPr id="3" name="Content Placeholder 2"/>
          <p:cNvSpPr>
            <a:spLocks noGrp="1"/>
          </p:cNvSpPr>
          <p:nvPr>
            <p:ph idx="1"/>
          </p:nvPr>
        </p:nvSpPr>
        <p:spPr>
          <a:xfrm>
            <a:off x="457200" y="1946468"/>
            <a:ext cx="8229600" cy="4179695"/>
          </a:xfrm>
        </p:spPr>
        <p:txBody>
          <a:bodyPr/>
          <a:lstStyle/>
          <a:p>
            <a:r>
              <a:rPr lang="en-US" dirty="0"/>
              <a:t>Before static or dynamic analysis</a:t>
            </a:r>
          </a:p>
          <a:p>
            <a:r>
              <a:rPr lang="en-US" dirty="0"/>
              <a:t>Mine logs, alerts, and packet captures generated by malware in its original location</a:t>
            </a:r>
          </a:p>
          <a:p>
            <a:endParaRPr lang="en-US" dirty="0"/>
          </a:p>
        </p:txBody>
      </p:sp>
    </p:spTree>
    <p:extLst>
      <p:ext uri="{BB962C8B-B14F-4D97-AF65-F5344CB8AC3E}">
        <p14:creationId xmlns:p14="http://schemas.microsoft.com/office/powerpoint/2010/main" val="3033313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of Real Networks</a:t>
            </a:r>
          </a:p>
        </p:txBody>
      </p:sp>
      <p:sp>
        <p:nvSpPr>
          <p:cNvPr id="3" name="Content Placeholder 2"/>
          <p:cNvSpPr>
            <a:spLocks noGrp="1"/>
          </p:cNvSpPr>
          <p:nvPr>
            <p:ph idx="1"/>
          </p:nvPr>
        </p:nvSpPr>
        <p:spPr/>
        <p:txBody>
          <a:bodyPr/>
          <a:lstStyle/>
          <a:p>
            <a:r>
              <a:rPr lang="en-US" dirty="0"/>
              <a:t>Live-captured data is the most accurate</a:t>
            </a:r>
          </a:p>
          <a:p>
            <a:pPr lvl="1"/>
            <a:r>
              <a:rPr lang="en-US" dirty="0"/>
              <a:t>Some malware detects lab environments</a:t>
            </a:r>
          </a:p>
          <a:p>
            <a:r>
              <a:rPr lang="en-US" dirty="0"/>
              <a:t>Real traffic contains information about both ends, infected host and C&amp;C server</a:t>
            </a:r>
          </a:p>
          <a:p>
            <a:r>
              <a:rPr lang="en-US" dirty="0"/>
              <a:t>Passively monitoring traffic cannot be detected by the attacker</a:t>
            </a:r>
          </a:p>
          <a:p>
            <a:pPr lvl="1"/>
            <a:r>
              <a:rPr lang="en-US" dirty="0"/>
              <a:t>OPSEC (Operational Security)</a:t>
            </a:r>
          </a:p>
        </p:txBody>
      </p:sp>
    </p:spTree>
    <p:extLst>
      <p:ext uri="{BB962C8B-B14F-4D97-AF65-F5344CB8AC3E}">
        <p14:creationId xmlns:p14="http://schemas.microsoft.com/office/powerpoint/2010/main" val="17138635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Indications of Malicious Activity</a:t>
            </a:r>
          </a:p>
        </p:txBody>
      </p:sp>
      <p:sp>
        <p:nvSpPr>
          <p:cNvPr id="3" name="Content Placeholder 2"/>
          <p:cNvSpPr>
            <a:spLocks noGrp="1"/>
          </p:cNvSpPr>
          <p:nvPr>
            <p:ph idx="1"/>
          </p:nvPr>
        </p:nvSpPr>
        <p:spPr/>
        <p:txBody>
          <a:bodyPr/>
          <a:lstStyle/>
          <a:p>
            <a:endParaRPr lang="en-US"/>
          </a:p>
        </p:txBody>
      </p:sp>
      <p:pic>
        <p:nvPicPr>
          <p:cNvPr id="4" name="Picture 3" descr="Screen Shot 2013-11-24 at 12.52.21 PM.png"/>
          <p:cNvPicPr>
            <a:picLocks noChangeAspect="1"/>
          </p:cNvPicPr>
          <p:nvPr/>
        </p:nvPicPr>
        <p:blipFill rotWithShape="1">
          <a:blip r:embed="rId2">
            <a:extLst>
              <a:ext uri="{28A0092B-C50C-407E-A947-70E740481C1C}">
                <a14:useLocalDpi xmlns:a14="http://schemas.microsoft.com/office/drawing/2010/main" val="0"/>
              </a:ext>
            </a:extLst>
          </a:blip>
          <a:srcRect t="15259"/>
          <a:stretch/>
        </p:blipFill>
        <p:spPr>
          <a:xfrm>
            <a:off x="696912" y="2006931"/>
            <a:ext cx="7721600" cy="3045676"/>
          </a:xfrm>
          <a:prstGeom prst="rect">
            <a:avLst/>
          </a:prstGeom>
          <a:ln>
            <a:solidFill>
              <a:srgbClr val="4F81BD"/>
            </a:solidFill>
          </a:ln>
        </p:spPr>
      </p:pic>
    </p:spTree>
    <p:extLst>
      <p:ext uri="{BB962C8B-B14F-4D97-AF65-F5344CB8AC3E}">
        <p14:creationId xmlns:p14="http://schemas.microsoft.com/office/powerpoint/2010/main" val="3733384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1BDE3-354F-D849-9DBF-2BC8B79254C1}"/>
              </a:ext>
            </a:extLst>
          </p:cNvPr>
          <p:cNvSpPr>
            <a:spLocks noGrp="1"/>
          </p:cNvSpPr>
          <p:nvPr>
            <p:ph type="title"/>
          </p:nvPr>
        </p:nvSpPr>
        <p:spPr/>
        <p:txBody>
          <a:bodyPr/>
          <a:lstStyle/>
          <a:p>
            <a:r>
              <a:rPr lang="en-US" sz="2800" b="0" spc="-44" dirty="0"/>
              <a:t>Brief </a:t>
            </a:r>
            <a:r>
              <a:rPr lang="en-US" sz="2800" b="0" spc="78" dirty="0"/>
              <a:t>intro </a:t>
            </a:r>
            <a:r>
              <a:rPr lang="en-US" sz="2800" b="0" spc="56" dirty="0"/>
              <a:t>on </a:t>
            </a:r>
            <a:r>
              <a:rPr lang="en-US" sz="2800" b="0" spc="-16" dirty="0"/>
              <a:t>static</a:t>
            </a:r>
            <a:r>
              <a:rPr lang="en-US" sz="2800" b="0" spc="-181" dirty="0"/>
              <a:t> </a:t>
            </a:r>
            <a:r>
              <a:rPr lang="en-US" sz="2800" b="0" spc="-175" dirty="0"/>
              <a:t>analysis….</a:t>
            </a:r>
            <a:endParaRPr lang="en-US" dirty="0"/>
          </a:p>
        </p:txBody>
      </p:sp>
      <p:sp>
        <p:nvSpPr>
          <p:cNvPr id="3" name="Content Placeholder 2">
            <a:extLst>
              <a:ext uri="{FF2B5EF4-FFF2-40B4-BE49-F238E27FC236}">
                <a16:creationId xmlns:a16="http://schemas.microsoft.com/office/drawing/2014/main" id="{F9535D07-8B30-C14B-BFF3-D68A5F7367C2}"/>
              </a:ext>
            </a:extLst>
          </p:cNvPr>
          <p:cNvSpPr>
            <a:spLocks noGrp="1"/>
          </p:cNvSpPr>
          <p:nvPr>
            <p:ph idx="1"/>
          </p:nvPr>
        </p:nvSpPr>
        <p:spPr/>
        <p:txBody>
          <a:bodyPr/>
          <a:lstStyle/>
          <a:p>
            <a:endParaRPr lang="en-US"/>
          </a:p>
        </p:txBody>
      </p:sp>
      <p:sp>
        <p:nvSpPr>
          <p:cNvPr id="4" name="object 3">
            <a:extLst>
              <a:ext uri="{FF2B5EF4-FFF2-40B4-BE49-F238E27FC236}">
                <a16:creationId xmlns:a16="http://schemas.microsoft.com/office/drawing/2014/main" id="{BD2B4812-FFD3-1B43-9701-B61982954D63}"/>
              </a:ext>
            </a:extLst>
          </p:cNvPr>
          <p:cNvSpPr txBox="1"/>
          <p:nvPr/>
        </p:nvSpPr>
        <p:spPr>
          <a:xfrm>
            <a:off x="380492" y="2004663"/>
            <a:ext cx="8239522" cy="2675812"/>
          </a:xfrm>
          <a:prstGeom prst="rect">
            <a:avLst/>
          </a:prstGeom>
        </p:spPr>
        <p:txBody>
          <a:bodyPr vert="horz" wrap="square" lIns="0" tIns="8334" rIns="0" bIns="0" rtlCol="0">
            <a:spAutoFit/>
          </a:bodyPr>
          <a:lstStyle/>
          <a:p>
            <a:pPr marL="265113" marR="849709" indent="-257175" defTabSz="571500" fontAlgn="auto">
              <a:spcBef>
                <a:spcPts val="66"/>
              </a:spcBef>
              <a:spcAft>
                <a:spcPts val="0"/>
              </a:spcAft>
            </a:pPr>
            <a:r>
              <a:rPr sz="1594" spc="278" dirty="0">
                <a:latin typeface="Arial"/>
                <a:ea typeface="+mn-ea"/>
                <a:cs typeface="Arial"/>
              </a:rPr>
              <a:t> </a:t>
            </a:r>
            <a:r>
              <a:rPr spc="-25" dirty="0">
                <a:latin typeface="Arial"/>
                <a:ea typeface="+mn-ea"/>
                <a:cs typeface="Arial"/>
              </a:rPr>
              <a:t>Taking </a:t>
            </a:r>
            <a:r>
              <a:rPr spc="-94" dirty="0">
                <a:latin typeface="Arial"/>
                <a:ea typeface="+mn-ea"/>
                <a:cs typeface="Arial"/>
              </a:rPr>
              <a:t>a </a:t>
            </a:r>
            <a:r>
              <a:rPr spc="-28" dirty="0">
                <a:latin typeface="Arial"/>
                <a:ea typeface="+mn-ea"/>
                <a:cs typeface="Arial"/>
              </a:rPr>
              <a:t>closer </a:t>
            </a:r>
            <a:r>
              <a:rPr spc="38" dirty="0">
                <a:latin typeface="Arial"/>
                <a:ea typeface="+mn-ea"/>
                <a:cs typeface="Arial"/>
              </a:rPr>
              <a:t>look </a:t>
            </a:r>
            <a:r>
              <a:rPr spc="13" dirty="0">
                <a:latin typeface="Arial"/>
                <a:ea typeface="+mn-ea"/>
                <a:cs typeface="Arial"/>
              </a:rPr>
              <a:t>at </a:t>
            </a:r>
            <a:r>
              <a:rPr spc="22" dirty="0">
                <a:latin typeface="Arial"/>
                <a:ea typeface="+mn-ea"/>
                <a:cs typeface="Arial"/>
              </a:rPr>
              <a:t>the </a:t>
            </a:r>
            <a:r>
              <a:rPr spc="-31" dirty="0">
                <a:latin typeface="Arial"/>
                <a:ea typeface="+mn-ea"/>
                <a:cs typeface="Arial"/>
              </a:rPr>
              <a:t>suspicious </a:t>
            </a:r>
            <a:r>
              <a:rPr spc="22" dirty="0">
                <a:latin typeface="Arial"/>
                <a:ea typeface="+mn-ea"/>
                <a:cs typeface="Arial"/>
              </a:rPr>
              <a:t>file </a:t>
            </a:r>
            <a:r>
              <a:rPr spc="16" dirty="0">
                <a:latin typeface="Arial"/>
                <a:ea typeface="+mn-ea"/>
                <a:cs typeface="Arial"/>
              </a:rPr>
              <a:t>by </a:t>
            </a:r>
            <a:r>
              <a:rPr dirty="0">
                <a:latin typeface="Arial"/>
                <a:ea typeface="+mn-ea"/>
                <a:cs typeface="Arial"/>
              </a:rPr>
              <a:t>examining its  </a:t>
            </a:r>
            <a:r>
              <a:rPr b="1" spc="-47" dirty="0">
                <a:solidFill>
                  <a:srgbClr val="FF0000"/>
                </a:solidFill>
                <a:latin typeface="Arial"/>
                <a:ea typeface="+mn-ea"/>
                <a:cs typeface="Arial"/>
              </a:rPr>
              <a:t>static</a:t>
            </a:r>
            <a:r>
              <a:rPr b="1" spc="-3" dirty="0">
                <a:solidFill>
                  <a:srgbClr val="FF0000"/>
                </a:solidFill>
                <a:latin typeface="Arial"/>
                <a:ea typeface="+mn-ea"/>
                <a:cs typeface="Arial"/>
              </a:rPr>
              <a:t> </a:t>
            </a:r>
            <a:r>
              <a:rPr b="1" dirty="0">
                <a:solidFill>
                  <a:srgbClr val="FF0000"/>
                </a:solidFill>
                <a:latin typeface="Arial"/>
                <a:ea typeface="+mn-ea"/>
                <a:cs typeface="Arial"/>
              </a:rPr>
              <a:t>properties</a:t>
            </a:r>
            <a:r>
              <a:rPr dirty="0">
                <a:latin typeface="Arial"/>
                <a:ea typeface="+mn-ea"/>
                <a:cs typeface="Arial"/>
              </a:rPr>
              <a:t>.</a:t>
            </a:r>
          </a:p>
          <a:p>
            <a:pPr marL="265113" marR="3175" indent="-257175" defTabSz="571500" fontAlgn="auto">
              <a:spcBef>
                <a:spcPts val="753"/>
              </a:spcBef>
              <a:spcAft>
                <a:spcPts val="0"/>
              </a:spcAft>
            </a:pPr>
            <a:r>
              <a:rPr sz="1594" spc="278" dirty="0">
                <a:latin typeface="Arial"/>
                <a:ea typeface="+mn-ea"/>
                <a:cs typeface="Arial"/>
              </a:rPr>
              <a:t> </a:t>
            </a:r>
            <a:r>
              <a:rPr spc="-28" dirty="0">
                <a:latin typeface="Arial"/>
                <a:ea typeface="+mn-ea"/>
                <a:cs typeface="Arial"/>
              </a:rPr>
              <a:t>Static </a:t>
            </a:r>
            <a:r>
              <a:rPr spc="13" dirty="0">
                <a:latin typeface="Arial"/>
                <a:ea typeface="+mn-ea"/>
                <a:cs typeface="Arial"/>
              </a:rPr>
              <a:t>properties </a:t>
            </a:r>
            <a:r>
              <a:rPr spc="6" dirty="0">
                <a:latin typeface="Arial"/>
                <a:ea typeface="+mn-ea"/>
                <a:cs typeface="Arial"/>
              </a:rPr>
              <a:t>include </a:t>
            </a:r>
            <a:r>
              <a:rPr spc="25" dirty="0">
                <a:latin typeface="Arial"/>
                <a:ea typeface="+mn-ea"/>
                <a:cs typeface="Arial"/>
              </a:rPr>
              <a:t>the </a:t>
            </a:r>
            <a:r>
              <a:rPr spc="-6" dirty="0">
                <a:latin typeface="Arial"/>
                <a:ea typeface="+mn-ea"/>
                <a:cs typeface="Arial"/>
              </a:rPr>
              <a:t>strings </a:t>
            </a:r>
            <a:r>
              <a:rPr spc="16" dirty="0">
                <a:latin typeface="Arial"/>
                <a:ea typeface="+mn-ea"/>
                <a:cs typeface="Arial"/>
              </a:rPr>
              <a:t>embedded </a:t>
            </a:r>
            <a:r>
              <a:rPr spc="56" dirty="0">
                <a:latin typeface="Arial"/>
                <a:ea typeface="+mn-ea"/>
                <a:cs typeface="Arial"/>
              </a:rPr>
              <a:t>into </a:t>
            </a:r>
            <a:r>
              <a:rPr spc="25" dirty="0">
                <a:latin typeface="Arial"/>
                <a:ea typeface="+mn-ea"/>
                <a:cs typeface="Arial"/>
              </a:rPr>
              <a:t>the </a:t>
            </a:r>
            <a:r>
              <a:rPr spc="-6" dirty="0">
                <a:latin typeface="Arial"/>
                <a:ea typeface="+mn-ea"/>
                <a:cs typeface="Arial"/>
              </a:rPr>
              <a:t>file, </a:t>
            </a:r>
            <a:r>
              <a:rPr spc="-19" dirty="0">
                <a:latin typeface="Arial"/>
                <a:ea typeface="+mn-ea"/>
                <a:cs typeface="Arial"/>
              </a:rPr>
              <a:t>header  </a:t>
            </a:r>
            <a:r>
              <a:rPr spc="-22" dirty="0">
                <a:latin typeface="Arial"/>
                <a:ea typeface="+mn-ea"/>
                <a:cs typeface="Arial"/>
              </a:rPr>
              <a:t>details, </a:t>
            </a:r>
            <a:r>
              <a:rPr spc="-78" dirty="0">
                <a:latin typeface="Arial"/>
                <a:ea typeface="+mn-ea"/>
                <a:cs typeface="Arial"/>
              </a:rPr>
              <a:t>hashes, </a:t>
            </a:r>
            <a:r>
              <a:rPr spc="16" dirty="0">
                <a:latin typeface="Arial"/>
                <a:ea typeface="+mn-ea"/>
                <a:cs typeface="Arial"/>
              </a:rPr>
              <a:t>embedded </a:t>
            </a:r>
            <a:r>
              <a:rPr spc="-50" dirty="0">
                <a:latin typeface="Arial"/>
                <a:ea typeface="+mn-ea"/>
                <a:cs typeface="Arial"/>
              </a:rPr>
              <a:t>resources, </a:t>
            </a:r>
            <a:r>
              <a:rPr spc="-25" dirty="0">
                <a:latin typeface="Arial"/>
                <a:ea typeface="+mn-ea"/>
                <a:cs typeface="Arial"/>
              </a:rPr>
              <a:t>packer </a:t>
            </a:r>
            <a:r>
              <a:rPr spc="-28" dirty="0">
                <a:latin typeface="Arial"/>
                <a:ea typeface="+mn-ea"/>
                <a:cs typeface="Arial"/>
              </a:rPr>
              <a:t>signatures, </a:t>
            </a:r>
            <a:r>
              <a:rPr spc="3" dirty="0">
                <a:latin typeface="Arial"/>
                <a:ea typeface="+mn-ea"/>
                <a:cs typeface="Arial"/>
              </a:rPr>
              <a:t>metadata </a:t>
            </a:r>
            <a:r>
              <a:rPr spc="-50" dirty="0">
                <a:latin typeface="Arial"/>
                <a:ea typeface="+mn-ea"/>
                <a:cs typeface="Arial"/>
              </a:rPr>
              <a:t>such  </a:t>
            </a:r>
            <a:r>
              <a:rPr spc="-122" dirty="0">
                <a:latin typeface="Arial"/>
                <a:ea typeface="+mn-ea"/>
                <a:cs typeface="Arial"/>
              </a:rPr>
              <a:t>as </a:t>
            </a:r>
            <a:r>
              <a:rPr spc="25" dirty="0">
                <a:latin typeface="Arial"/>
                <a:ea typeface="+mn-ea"/>
                <a:cs typeface="Arial"/>
              </a:rPr>
              <a:t>the </a:t>
            </a:r>
            <a:r>
              <a:rPr spc="3" dirty="0">
                <a:latin typeface="Arial"/>
                <a:ea typeface="+mn-ea"/>
                <a:cs typeface="Arial"/>
              </a:rPr>
              <a:t>creation </a:t>
            </a:r>
            <a:r>
              <a:rPr spc="-19" dirty="0">
                <a:latin typeface="Arial"/>
                <a:ea typeface="+mn-ea"/>
                <a:cs typeface="Arial"/>
              </a:rPr>
              <a:t>date,</a:t>
            </a:r>
            <a:r>
              <a:rPr spc="50" dirty="0">
                <a:latin typeface="Arial"/>
                <a:ea typeface="+mn-ea"/>
                <a:cs typeface="Arial"/>
              </a:rPr>
              <a:t> </a:t>
            </a:r>
            <a:r>
              <a:rPr spc="-44" dirty="0">
                <a:latin typeface="Arial"/>
                <a:ea typeface="+mn-ea"/>
                <a:cs typeface="Arial"/>
              </a:rPr>
              <a:t>etc.</a:t>
            </a:r>
            <a:endParaRPr dirty="0">
              <a:latin typeface="Arial"/>
              <a:ea typeface="+mn-ea"/>
              <a:cs typeface="Arial"/>
            </a:endParaRPr>
          </a:p>
          <a:p>
            <a:pPr marL="265113" marR="5159" indent="-257175" defTabSz="571500" fontAlgn="auto">
              <a:spcBef>
                <a:spcPts val="750"/>
              </a:spcBef>
              <a:spcAft>
                <a:spcPts val="0"/>
              </a:spcAft>
            </a:pPr>
            <a:r>
              <a:rPr sz="1594" spc="278" dirty="0">
                <a:latin typeface="Arial"/>
                <a:ea typeface="+mn-ea"/>
                <a:cs typeface="Arial"/>
              </a:rPr>
              <a:t> </a:t>
            </a:r>
            <a:r>
              <a:rPr spc="-66" dirty="0">
                <a:latin typeface="Arial"/>
                <a:ea typeface="+mn-ea"/>
                <a:cs typeface="Arial"/>
              </a:rPr>
              <a:t>This </a:t>
            </a:r>
            <a:r>
              <a:rPr spc="-41" dirty="0">
                <a:latin typeface="Arial"/>
                <a:ea typeface="+mn-ea"/>
                <a:cs typeface="Arial"/>
              </a:rPr>
              <a:t>process </a:t>
            </a:r>
            <a:r>
              <a:rPr spc="-38" dirty="0">
                <a:latin typeface="Arial"/>
                <a:ea typeface="+mn-ea"/>
                <a:cs typeface="Arial"/>
              </a:rPr>
              <a:t>also </a:t>
            </a:r>
            <a:r>
              <a:rPr spc="-19" dirty="0">
                <a:latin typeface="Arial"/>
                <a:ea typeface="+mn-ea"/>
                <a:cs typeface="Arial"/>
              </a:rPr>
              <a:t>helps </a:t>
            </a:r>
            <a:r>
              <a:rPr spc="16" dirty="0">
                <a:latin typeface="Arial"/>
                <a:ea typeface="+mn-ea"/>
                <a:cs typeface="Arial"/>
              </a:rPr>
              <a:t>determine </a:t>
            </a:r>
            <a:r>
              <a:rPr spc="9" dirty="0">
                <a:latin typeface="Arial"/>
                <a:ea typeface="+mn-ea"/>
                <a:cs typeface="Arial"/>
              </a:rPr>
              <a:t>whether </a:t>
            </a:r>
            <a:r>
              <a:rPr spc="25" dirty="0">
                <a:latin typeface="Arial"/>
                <a:ea typeface="+mn-ea"/>
                <a:cs typeface="Arial"/>
              </a:rPr>
              <a:t>the </a:t>
            </a:r>
            <a:r>
              <a:rPr spc="-28" dirty="0">
                <a:latin typeface="Arial"/>
                <a:ea typeface="+mn-ea"/>
                <a:cs typeface="Arial"/>
              </a:rPr>
              <a:t>analyst </a:t>
            </a:r>
            <a:r>
              <a:rPr spc="6" dirty="0">
                <a:latin typeface="Arial"/>
                <a:ea typeface="+mn-ea"/>
                <a:cs typeface="Arial"/>
              </a:rPr>
              <a:t>should </a:t>
            </a:r>
            <a:r>
              <a:rPr spc="-13" dirty="0">
                <a:latin typeface="Arial"/>
                <a:ea typeface="+mn-ea"/>
                <a:cs typeface="Arial"/>
              </a:rPr>
              <a:t>take  </a:t>
            </a:r>
            <a:r>
              <a:rPr spc="-28" dirty="0">
                <a:latin typeface="Arial"/>
                <a:ea typeface="+mn-ea"/>
                <a:cs typeface="Arial"/>
              </a:rPr>
              <a:t>closer </a:t>
            </a:r>
            <a:r>
              <a:rPr spc="34" dirty="0">
                <a:latin typeface="Arial"/>
                <a:ea typeface="+mn-ea"/>
                <a:cs typeface="Arial"/>
              </a:rPr>
              <a:t>look </a:t>
            </a:r>
            <a:r>
              <a:rPr spc="13" dirty="0">
                <a:latin typeface="Arial"/>
                <a:ea typeface="+mn-ea"/>
                <a:cs typeface="Arial"/>
              </a:rPr>
              <a:t>at </a:t>
            </a:r>
            <a:r>
              <a:rPr spc="25" dirty="0">
                <a:latin typeface="Arial"/>
                <a:ea typeface="+mn-ea"/>
                <a:cs typeface="Arial"/>
              </a:rPr>
              <a:t>the </a:t>
            </a:r>
            <a:r>
              <a:rPr spc="-25" dirty="0">
                <a:latin typeface="Arial"/>
                <a:ea typeface="+mn-ea"/>
                <a:cs typeface="Arial"/>
              </a:rPr>
              <a:t>specimen </a:t>
            </a:r>
            <a:r>
              <a:rPr dirty="0">
                <a:latin typeface="Arial"/>
                <a:ea typeface="+mn-ea"/>
                <a:cs typeface="Arial"/>
              </a:rPr>
              <a:t>using </a:t>
            </a:r>
            <a:r>
              <a:rPr spc="19" dirty="0">
                <a:latin typeface="Arial"/>
                <a:ea typeface="+mn-ea"/>
                <a:cs typeface="Arial"/>
              </a:rPr>
              <a:t>more </a:t>
            </a:r>
            <a:r>
              <a:rPr spc="-13" dirty="0">
                <a:latin typeface="Arial"/>
                <a:ea typeface="+mn-ea"/>
                <a:cs typeface="Arial"/>
              </a:rPr>
              <a:t>comprehensive </a:t>
            </a:r>
            <a:r>
              <a:rPr spc="-6" dirty="0">
                <a:latin typeface="Arial"/>
                <a:ea typeface="+mn-ea"/>
                <a:cs typeface="Arial"/>
              </a:rPr>
              <a:t>techniques</a:t>
            </a:r>
            <a:r>
              <a:rPr spc="-66" dirty="0">
                <a:latin typeface="Arial"/>
                <a:ea typeface="+mn-ea"/>
                <a:cs typeface="Arial"/>
              </a:rPr>
              <a:t> </a:t>
            </a:r>
            <a:r>
              <a:rPr spc="-3" dirty="0">
                <a:latin typeface="Arial"/>
                <a:ea typeface="+mn-ea"/>
                <a:cs typeface="Arial"/>
              </a:rPr>
              <a:t>and  </a:t>
            </a:r>
            <a:r>
              <a:rPr spc="-16" dirty="0">
                <a:latin typeface="Arial"/>
                <a:ea typeface="+mn-ea"/>
                <a:cs typeface="Arial"/>
              </a:rPr>
              <a:t>where </a:t>
            </a:r>
            <a:r>
              <a:rPr spc="91" dirty="0">
                <a:latin typeface="Arial"/>
                <a:ea typeface="+mn-ea"/>
                <a:cs typeface="Arial"/>
              </a:rPr>
              <a:t>to </a:t>
            </a:r>
            <a:r>
              <a:rPr spc="-16" dirty="0">
                <a:latin typeface="Arial"/>
                <a:ea typeface="+mn-ea"/>
                <a:cs typeface="Arial"/>
              </a:rPr>
              <a:t>focus </a:t>
            </a:r>
            <a:r>
              <a:rPr spc="25" dirty="0">
                <a:latin typeface="Arial"/>
                <a:ea typeface="+mn-ea"/>
                <a:cs typeface="Arial"/>
              </a:rPr>
              <a:t>the </a:t>
            </a:r>
            <a:r>
              <a:rPr spc="-13" dirty="0">
                <a:latin typeface="Arial"/>
                <a:ea typeface="+mn-ea"/>
                <a:cs typeface="Arial"/>
              </a:rPr>
              <a:t>subsequent</a:t>
            </a:r>
            <a:r>
              <a:rPr spc="-122" dirty="0">
                <a:latin typeface="Arial"/>
                <a:ea typeface="+mn-ea"/>
                <a:cs typeface="Arial"/>
              </a:rPr>
              <a:t> </a:t>
            </a:r>
            <a:r>
              <a:rPr spc="-53" dirty="0">
                <a:latin typeface="Arial"/>
                <a:ea typeface="+mn-ea"/>
                <a:cs typeface="Arial"/>
              </a:rPr>
              <a:t>steps.</a:t>
            </a:r>
            <a:endParaRPr dirty="0">
              <a:latin typeface="Arial"/>
              <a:ea typeface="+mn-ea"/>
              <a:cs typeface="Arial"/>
            </a:endParaRPr>
          </a:p>
        </p:txBody>
      </p:sp>
    </p:spTree>
    <p:extLst>
      <p:ext uri="{BB962C8B-B14F-4D97-AF65-F5344CB8AC3E}">
        <p14:creationId xmlns:p14="http://schemas.microsoft.com/office/powerpoint/2010/main" val="39867695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OPSEC</a:t>
            </a:r>
          </a:p>
        </p:txBody>
      </p:sp>
      <p:sp>
        <p:nvSpPr>
          <p:cNvPr id="3" name="Content Placeholder 2"/>
          <p:cNvSpPr>
            <a:spLocks noGrp="1"/>
          </p:cNvSpPr>
          <p:nvPr>
            <p:ph idx="1"/>
          </p:nvPr>
        </p:nvSpPr>
        <p:spPr/>
        <p:txBody>
          <a:bodyPr/>
          <a:lstStyle/>
          <a:p>
            <a:r>
              <a:rPr lang="en-US" dirty="0"/>
              <a:t>Preventing adversaries from obtaining sensitive information</a:t>
            </a:r>
          </a:p>
          <a:p>
            <a:r>
              <a:rPr lang="en-US" dirty="0"/>
              <a:t>Running malware at home may alert attackers</a:t>
            </a:r>
          </a:p>
          <a:p>
            <a:pPr lvl="1"/>
            <a:r>
              <a:rPr lang="en-US" dirty="0"/>
              <a:t>Who expected it to be run in a company</a:t>
            </a:r>
          </a:p>
          <a:p>
            <a:pPr lvl="1"/>
            <a:endParaRPr lang="en-US" dirty="0"/>
          </a:p>
        </p:txBody>
      </p:sp>
    </p:spTree>
    <p:extLst>
      <p:ext uri="{BB962C8B-B14F-4D97-AF65-F5344CB8AC3E}">
        <p14:creationId xmlns:p14="http://schemas.microsoft.com/office/powerpoint/2010/main" val="2173920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Ways an Attacker Can Identify Investigative Activity</a:t>
            </a:r>
          </a:p>
        </p:txBody>
      </p:sp>
      <p:sp>
        <p:nvSpPr>
          <p:cNvPr id="3" name="Content Placeholder 2"/>
          <p:cNvSpPr>
            <a:spLocks noGrp="1"/>
          </p:cNvSpPr>
          <p:nvPr>
            <p:ph idx="1"/>
          </p:nvPr>
        </p:nvSpPr>
        <p:spPr>
          <a:xfrm>
            <a:off x="445294" y="1429708"/>
            <a:ext cx="8229600" cy="4031437"/>
          </a:xfrm>
        </p:spPr>
        <p:txBody>
          <a:bodyPr/>
          <a:lstStyle/>
          <a:p>
            <a:r>
              <a:rPr lang="en-US" dirty="0"/>
              <a:t>Send spear-phishing email with a link to a specific individual</a:t>
            </a:r>
          </a:p>
          <a:p>
            <a:pPr lvl="1"/>
            <a:r>
              <a:rPr lang="en-US" dirty="0"/>
              <a:t>Watch for access attempts outside the expected geographic area</a:t>
            </a:r>
          </a:p>
          <a:p>
            <a:r>
              <a:rPr lang="en-US" dirty="0"/>
              <a:t>Design an exploit that logs infections</a:t>
            </a:r>
          </a:p>
          <a:p>
            <a:pPr lvl="1"/>
            <a:r>
              <a:rPr lang="en-US" dirty="0"/>
              <a:t>In a blog comment, Twitter, </a:t>
            </a:r>
            <a:r>
              <a:rPr lang="en-US" dirty="0" err="1"/>
              <a:t>Pastebin</a:t>
            </a:r>
            <a:r>
              <a:rPr lang="en-US" dirty="0"/>
              <a:t>, etc.</a:t>
            </a:r>
          </a:p>
          <a:p>
            <a:r>
              <a:rPr lang="en-US" dirty="0"/>
              <a:t>Embed an unused domain in malware</a:t>
            </a:r>
          </a:p>
          <a:p>
            <a:pPr lvl="1"/>
            <a:r>
              <a:rPr lang="en-US" dirty="0"/>
              <a:t>Watch for attempts to resolve the domain</a:t>
            </a:r>
          </a:p>
        </p:txBody>
      </p:sp>
    </p:spTree>
    <p:extLst>
      <p:ext uri="{BB962C8B-B14F-4D97-AF65-F5344CB8AC3E}">
        <p14:creationId xmlns:p14="http://schemas.microsoft.com/office/powerpoint/2010/main" val="2688265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B25F3-2C8A-FE41-B66D-41E8D213BEE8}"/>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8E55926A-7A30-784D-97E0-80EF68B3B9F0}"/>
              </a:ext>
            </a:extLst>
          </p:cNvPr>
          <p:cNvSpPr>
            <a:spLocks noGrp="1"/>
          </p:cNvSpPr>
          <p:nvPr>
            <p:ph idx="1"/>
          </p:nvPr>
        </p:nvSpPr>
        <p:spPr/>
        <p:txBody>
          <a:bodyPr/>
          <a:lstStyle/>
          <a:p>
            <a:endParaRPr lang="en-US" dirty="0"/>
          </a:p>
        </p:txBody>
      </p:sp>
      <p:sp>
        <p:nvSpPr>
          <p:cNvPr id="6" name="Rectangle 5">
            <a:extLst>
              <a:ext uri="{FF2B5EF4-FFF2-40B4-BE49-F238E27FC236}">
                <a16:creationId xmlns:a16="http://schemas.microsoft.com/office/drawing/2014/main" id="{F86B5027-8313-FD43-9C4B-AFB4375CEAA8}"/>
              </a:ext>
            </a:extLst>
          </p:cNvPr>
          <p:cNvSpPr/>
          <p:nvPr/>
        </p:nvSpPr>
        <p:spPr>
          <a:xfrm>
            <a:off x="1269736" y="3060919"/>
            <a:ext cx="7362080" cy="584775"/>
          </a:xfrm>
          <a:prstGeom prst="rect">
            <a:avLst/>
          </a:prstGeom>
        </p:spPr>
        <p:txBody>
          <a:bodyPr wrap="none">
            <a:spAutoFit/>
          </a:bodyPr>
          <a:lstStyle/>
          <a:p>
            <a:r>
              <a:rPr lang="en-US" sz="3200" b="1" dirty="0"/>
              <a:t>Safely Investigate an Attacker Online</a:t>
            </a:r>
          </a:p>
        </p:txBody>
      </p:sp>
    </p:spTree>
    <p:extLst>
      <p:ext uri="{BB962C8B-B14F-4D97-AF65-F5344CB8AC3E}">
        <p14:creationId xmlns:p14="http://schemas.microsoft.com/office/powerpoint/2010/main" val="37246208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Indirection Tactics</a:t>
            </a:r>
          </a:p>
        </p:txBody>
      </p:sp>
      <p:sp>
        <p:nvSpPr>
          <p:cNvPr id="3" name="Content Placeholder 2"/>
          <p:cNvSpPr>
            <a:spLocks noGrp="1"/>
          </p:cNvSpPr>
          <p:nvPr>
            <p:ph idx="1"/>
          </p:nvPr>
        </p:nvSpPr>
        <p:spPr/>
        <p:txBody>
          <a:bodyPr/>
          <a:lstStyle/>
          <a:p>
            <a:r>
              <a:rPr lang="en-US" dirty="0"/>
              <a:t>Proxy server, Tor, Web-based </a:t>
            </a:r>
            <a:r>
              <a:rPr lang="en-US" dirty="0" err="1"/>
              <a:t>anonymizer</a:t>
            </a:r>
            <a:endParaRPr lang="en-US" dirty="0"/>
          </a:p>
          <a:p>
            <a:pPr lvl="1"/>
            <a:r>
              <a:rPr lang="en-US" dirty="0"/>
              <a:t>Not subtle—it's obvious that you are hiding</a:t>
            </a:r>
          </a:p>
          <a:p>
            <a:r>
              <a:rPr lang="en-US" dirty="0"/>
              <a:t>Use a dedicated VM for research</a:t>
            </a:r>
          </a:p>
          <a:p>
            <a:pPr lvl="1"/>
            <a:r>
              <a:rPr lang="en-US" dirty="0"/>
              <a:t>Hide its location with a cellular or VPN connection</a:t>
            </a:r>
          </a:p>
          <a:p>
            <a:r>
              <a:rPr lang="en-US" dirty="0"/>
              <a:t>Use an ephemeral cloud machine</a:t>
            </a:r>
          </a:p>
          <a:p>
            <a:pPr lvl="1"/>
            <a:r>
              <a:rPr lang="en-US" dirty="0"/>
              <a:t>Such as an Amazon E2C virtual machine</a:t>
            </a:r>
          </a:p>
        </p:txBody>
      </p:sp>
    </p:spTree>
    <p:extLst>
      <p:ext uri="{BB962C8B-B14F-4D97-AF65-F5344CB8AC3E}">
        <p14:creationId xmlns:p14="http://schemas.microsoft.com/office/powerpoint/2010/main" val="22622459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Engines</a:t>
            </a:r>
          </a:p>
        </p:txBody>
      </p:sp>
      <p:sp>
        <p:nvSpPr>
          <p:cNvPr id="3" name="Content Placeholder 2"/>
          <p:cNvSpPr>
            <a:spLocks noGrp="1"/>
          </p:cNvSpPr>
          <p:nvPr>
            <p:ph idx="1"/>
          </p:nvPr>
        </p:nvSpPr>
        <p:spPr/>
        <p:txBody>
          <a:bodyPr/>
          <a:lstStyle/>
          <a:p>
            <a:r>
              <a:rPr lang="en-US" dirty="0"/>
              <a:t>Usually safe</a:t>
            </a:r>
          </a:p>
          <a:p>
            <a:r>
              <a:rPr lang="en-US" dirty="0"/>
              <a:t>If the domain was previously unknown to the search engine, it may be crawled</a:t>
            </a:r>
          </a:p>
          <a:p>
            <a:r>
              <a:rPr lang="en-US" dirty="0"/>
              <a:t>Clicking results still activates secondary links on the site</a:t>
            </a:r>
          </a:p>
          <a:p>
            <a:pPr lvl="1"/>
            <a:r>
              <a:rPr lang="en-US" dirty="0"/>
              <a:t>Even opening cached resources</a:t>
            </a:r>
          </a:p>
        </p:txBody>
      </p:sp>
    </p:spTree>
    <p:extLst>
      <p:ext uri="{BB962C8B-B14F-4D97-AF65-F5344CB8AC3E}">
        <p14:creationId xmlns:p14="http://schemas.microsoft.com/office/powerpoint/2010/main" val="1975363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IP Address and Domain Information</a:t>
            </a:r>
          </a:p>
        </p:txBody>
      </p:sp>
      <p:sp>
        <p:nvSpPr>
          <p:cNvPr id="3" name="Content Placeholder 2"/>
          <p:cNvSpPr>
            <a:spLocks noGrp="1"/>
          </p:cNvSpPr>
          <p:nvPr>
            <p:ph idx="1"/>
          </p:nvPr>
        </p:nvSpPr>
        <p:spPr>
          <a:xfrm>
            <a:off x="457200" y="1961020"/>
            <a:ext cx="8229600" cy="4165143"/>
          </a:xfrm>
        </p:spPr>
        <p:txBody>
          <a:bodyPr/>
          <a:lstStyle/>
          <a:p>
            <a:endParaRPr lang="en-US" dirty="0"/>
          </a:p>
        </p:txBody>
      </p:sp>
      <p:pic>
        <p:nvPicPr>
          <p:cNvPr id="5" name="Picture 4" descr="Screen Shot 2013-11-24 at 7.36.3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562" y="1978908"/>
            <a:ext cx="7327900" cy="4305300"/>
          </a:xfrm>
          <a:prstGeom prst="rect">
            <a:avLst/>
          </a:prstGeom>
        </p:spPr>
      </p:pic>
    </p:spTree>
    <p:extLst>
      <p:ext uri="{BB962C8B-B14F-4D97-AF65-F5344CB8AC3E}">
        <p14:creationId xmlns:p14="http://schemas.microsoft.com/office/powerpoint/2010/main" val="34554043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Command-Line </a:t>
            </a:r>
            <a:r>
              <a:rPr lang="en-US" dirty="0" err="1"/>
              <a:t>v.Web</a:t>
            </a:r>
            <a:r>
              <a:rPr lang="en-US" dirty="0"/>
              <a:t>-Based Lookups</a:t>
            </a:r>
          </a:p>
        </p:txBody>
      </p:sp>
      <p:sp>
        <p:nvSpPr>
          <p:cNvPr id="3" name="Content Placeholder 2"/>
          <p:cNvSpPr>
            <a:spLocks noGrp="1"/>
          </p:cNvSpPr>
          <p:nvPr>
            <p:ph idx="1"/>
          </p:nvPr>
        </p:nvSpPr>
        <p:spPr/>
        <p:txBody>
          <a:bodyPr/>
          <a:lstStyle/>
          <a:p>
            <a:r>
              <a:rPr lang="en-US" b="1" dirty="0" err="1"/>
              <a:t>whois</a:t>
            </a:r>
            <a:r>
              <a:rPr lang="en-US" dirty="0"/>
              <a:t> and </a:t>
            </a:r>
            <a:r>
              <a:rPr lang="en-US" b="1" dirty="0"/>
              <a:t>dig</a:t>
            </a:r>
            <a:r>
              <a:rPr lang="en-US" dirty="0"/>
              <a:t> can be used, but they will expose your IP address</a:t>
            </a:r>
          </a:p>
          <a:p>
            <a:r>
              <a:rPr lang="en-US" dirty="0"/>
              <a:t>Websites that do the query for you provide anonymity</a:t>
            </a:r>
          </a:p>
          <a:p>
            <a:pPr lvl="1"/>
            <a:r>
              <a:rPr lang="en-US" dirty="0"/>
              <a:t>May give more information</a:t>
            </a:r>
          </a:p>
        </p:txBody>
      </p:sp>
    </p:spTree>
    <p:extLst>
      <p:ext uri="{BB962C8B-B14F-4D97-AF65-F5344CB8AC3E}">
        <p14:creationId xmlns:p14="http://schemas.microsoft.com/office/powerpoint/2010/main" val="37897759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76798"/>
          </a:xfrm>
        </p:spPr>
        <p:txBody>
          <a:bodyPr/>
          <a:lstStyle/>
          <a:p>
            <a:r>
              <a:rPr lang="en-US" dirty="0" err="1"/>
              <a:t>DomainTools</a:t>
            </a:r>
            <a:endParaRPr lang="en-US" dirty="0"/>
          </a:p>
        </p:txBody>
      </p:sp>
      <p:sp>
        <p:nvSpPr>
          <p:cNvPr id="3" name="Content Placeholder 2"/>
          <p:cNvSpPr>
            <a:spLocks noGrp="1"/>
          </p:cNvSpPr>
          <p:nvPr>
            <p:ph idx="1"/>
          </p:nvPr>
        </p:nvSpPr>
        <p:spPr>
          <a:xfrm>
            <a:off x="457200" y="4768838"/>
            <a:ext cx="8229600" cy="1535593"/>
          </a:xfrm>
        </p:spPr>
        <p:txBody>
          <a:bodyPr/>
          <a:lstStyle/>
          <a:p>
            <a:r>
              <a:rPr lang="en-US" sz="2800" dirty="0"/>
              <a:t>Historical DNS records</a:t>
            </a:r>
          </a:p>
          <a:p>
            <a:r>
              <a:rPr lang="en-US" sz="2800" dirty="0"/>
              <a:t>Reverse IP lookups</a:t>
            </a:r>
          </a:p>
          <a:p>
            <a:r>
              <a:rPr lang="en-US" sz="2800" dirty="0"/>
              <a:t>Reverse </a:t>
            </a:r>
            <a:r>
              <a:rPr lang="en-US" sz="2800" dirty="0" err="1"/>
              <a:t>whois</a:t>
            </a:r>
            <a:r>
              <a:rPr lang="en-US" sz="2800" dirty="0"/>
              <a:t> (lookup based on contact information metadata)</a:t>
            </a:r>
          </a:p>
        </p:txBody>
      </p:sp>
      <p:pic>
        <p:nvPicPr>
          <p:cNvPr id="5" name="Picture 4" descr="Screen Shot 2013-11-24 at 1.26.38 PM.png"/>
          <p:cNvPicPr>
            <a:picLocks noChangeAspect="1"/>
          </p:cNvPicPr>
          <p:nvPr/>
        </p:nvPicPr>
        <p:blipFill rotWithShape="1">
          <a:blip r:embed="rId2">
            <a:extLst>
              <a:ext uri="{28A0092B-C50C-407E-A947-70E740481C1C}">
                <a14:useLocalDpi xmlns:a14="http://schemas.microsoft.com/office/drawing/2010/main" val="0"/>
              </a:ext>
            </a:extLst>
          </a:blip>
          <a:srcRect b="8677"/>
          <a:stretch/>
        </p:blipFill>
        <p:spPr>
          <a:xfrm>
            <a:off x="1125021" y="1092258"/>
            <a:ext cx="7124700" cy="3676580"/>
          </a:xfrm>
          <a:prstGeom prst="rect">
            <a:avLst/>
          </a:prstGeom>
          <a:ln>
            <a:solidFill>
              <a:srgbClr val="4F81BD"/>
            </a:solidFill>
          </a:ln>
        </p:spPr>
      </p:pic>
    </p:spTree>
    <p:extLst>
      <p:ext uri="{BB962C8B-B14F-4D97-AF65-F5344CB8AC3E}">
        <p14:creationId xmlns:p14="http://schemas.microsoft.com/office/powerpoint/2010/main" val="32539072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RobTex</a:t>
            </a:r>
            <a:endParaRPr lang="en-US" dirty="0"/>
          </a:p>
        </p:txBody>
      </p:sp>
      <p:sp>
        <p:nvSpPr>
          <p:cNvPr id="3" name="Content Placeholder 2"/>
          <p:cNvSpPr>
            <a:spLocks noGrp="1"/>
          </p:cNvSpPr>
          <p:nvPr>
            <p:ph idx="1"/>
          </p:nvPr>
        </p:nvSpPr>
        <p:spPr>
          <a:xfrm>
            <a:off x="289667" y="1600200"/>
            <a:ext cx="2951955" cy="4525963"/>
          </a:xfrm>
        </p:spPr>
        <p:txBody>
          <a:bodyPr/>
          <a:lstStyle/>
          <a:p>
            <a:r>
              <a:rPr lang="en-US" dirty="0"/>
              <a:t>Finds multiple domain names that point to a single IP address</a:t>
            </a:r>
          </a:p>
          <a:p>
            <a:r>
              <a:rPr lang="en-US" dirty="0"/>
              <a:t>Checks blacklists</a:t>
            </a:r>
          </a:p>
        </p:txBody>
      </p:sp>
      <p:pic>
        <p:nvPicPr>
          <p:cNvPr id="5" name="Picture 4" descr="Screen Shot 2013-11-24 at 1.42.4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1622" y="1417638"/>
            <a:ext cx="5531114" cy="5078326"/>
          </a:xfrm>
          <a:prstGeom prst="rect">
            <a:avLst/>
          </a:prstGeom>
          <a:ln>
            <a:solidFill>
              <a:srgbClr val="4F81BD"/>
            </a:solidFill>
          </a:ln>
        </p:spPr>
      </p:pic>
    </p:spTree>
    <p:extLst>
      <p:ext uri="{BB962C8B-B14F-4D97-AF65-F5344CB8AC3E}">
        <p14:creationId xmlns:p14="http://schemas.microsoft.com/office/powerpoint/2010/main" val="32540108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descr="Screen Shot 2013-11-24 at 1.45.0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6289" y="411435"/>
            <a:ext cx="5433779" cy="6214014"/>
          </a:xfrm>
          <a:prstGeom prst="rect">
            <a:avLst/>
          </a:prstGeom>
          <a:ln>
            <a:solidFill>
              <a:srgbClr val="4F81BD"/>
            </a:solidFill>
          </a:ln>
        </p:spPr>
      </p:pic>
    </p:spTree>
    <p:extLst>
      <p:ext uri="{BB962C8B-B14F-4D97-AF65-F5344CB8AC3E}">
        <p14:creationId xmlns:p14="http://schemas.microsoft.com/office/powerpoint/2010/main" val="621509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E4356-654A-B544-AE0B-77D878B96924}"/>
              </a:ext>
            </a:extLst>
          </p:cNvPr>
          <p:cNvSpPr>
            <a:spLocks noGrp="1"/>
          </p:cNvSpPr>
          <p:nvPr>
            <p:ph type="title"/>
          </p:nvPr>
        </p:nvSpPr>
        <p:spPr/>
        <p:txBody>
          <a:bodyPr/>
          <a:lstStyle/>
          <a:p>
            <a:r>
              <a:rPr lang="en-US" sz="2800" b="0" spc="3" dirty="0"/>
              <a:t>What </a:t>
            </a:r>
            <a:r>
              <a:rPr lang="en-US" sz="2800" b="0" spc="-94" dirty="0"/>
              <a:t>is </a:t>
            </a:r>
            <a:r>
              <a:rPr lang="en-US" sz="2800" b="0" spc="-9" dirty="0"/>
              <a:t>dynamic </a:t>
            </a:r>
            <a:r>
              <a:rPr lang="en-US" sz="2800" b="0" spc="-88" dirty="0"/>
              <a:t>analysis</a:t>
            </a:r>
            <a:r>
              <a:rPr lang="en-US" sz="2800" b="0" spc="-13" dirty="0"/>
              <a:t> </a:t>
            </a:r>
            <a:r>
              <a:rPr lang="en-US" sz="2800" b="0" spc="-344" dirty="0"/>
              <a:t>?</a:t>
            </a:r>
            <a:endParaRPr lang="en-US" dirty="0"/>
          </a:p>
        </p:txBody>
      </p:sp>
      <p:sp>
        <p:nvSpPr>
          <p:cNvPr id="3" name="Content Placeholder 2">
            <a:extLst>
              <a:ext uri="{FF2B5EF4-FFF2-40B4-BE49-F238E27FC236}">
                <a16:creationId xmlns:a16="http://schemas.microsoft.com/office/drawing/2014/main" id="{39E73C5C-DA71-1A4F-9303-556470047274}"/>
              </a:ext>
            </a:extLst>
          </p:cNvPr>
          <p:cNvSpPr>
            <a:spLocks noGrp="1"/>
          </p:cNvSpPr>
          <p:nvPr>
            <p:ph idx="1"/>
          </p:nvPr>
        </p:nvSpPr>
        <p:spPr/>
        <p:txBody>
          <a:bodyPr/>
          <a:lstStyle/>
          <a:p>
            <a:endParaRPr lang="en-US" dirty="0"/>
          </a:p>
        </p:txBody>
      </p:sp>
      <p:sp>
        <p:nvSpPr>
          <p:cNvPr id="6" name="object 3">
            <a:extLst>
              <a:ext uri="{FF2B5EF4-FFF2-40B4-BE49-F238E27FC236}">
                <a16:creationId xmlns:a16="http://schemas.microsoft.com/office/drawing/2014/main" id="{27D6BECF-EBF9-F644-AC31-DF8AA240FFA1}"/>
              </a:ext>
            </a:extLst>
          </p:cNvPr>
          <p:cNvSpPr txBox="1"/>
          <p:nvPr/>
        </p:nvSpPr>
        <p:spPr>
          <a:xfrm>
            <a:off x="380492" y="2004664"/>
            <a:ext cx="8335996" cy="2983589"/>
          </a:xfrm>
          <a:prstGeom prst="rect">
            <a:avLst/>
          </a:prstGeom>
        </p:spPr>
        <p:txBody>
          <a:bodyPr vert="horz" wrap="square" lIns="0" tIns="8334" rIns="0" bIns="0" rtlCol="0">
            <a:spAutoFit/>
          </a:bodyPr>
          <a:lstStyle/>
          <a:p>
            <a:pPr marL="265113" marR="3175" indent="-257175" defTabSz="571500" fontAlgn="auto">
              <a:spcBef>
                <a:spcPts val="66"/>
              </a:spcBef>
              <a:spcAft>
                <a:spcPts val="0"/>
              </a:spcAft>
            </a:pPr>
            <a:r>
              <a:rPr sz="1594" dirty="0">
                <a:latin typeface="Arial"/>
                <a:ea typeface="+mn-ea"/>
                <a:cs typeface="Arial"/>
              </a:rPr>
              <a:t> </a:t>
            </a:r>
            <a:r>
              <a:rPr dirty="0">
                <a:latin typeface="Arial"/>
                <a:ea typeface="+mn-ea"/>
                <a:cs typeface="Arial"/>
              </a:rPr>
              <a:t>When performing </a:t>
            </a:r>
            <a:r>
              <a:rPr b="1" dirty="0">
                <a:solidFill>
                  <a:srgbClr val="FF0000"/>
                </a:solidFill>
                <a:latin typeface="Arial"/>
                <a:ea typeface="+mn-ea"/>
                <a:cs typeface="Arial"/>
              </a:rPr>
              <a:t>behavioral analysis</a:t>
            </a:r>
            <a:r>
              <a:rPr dirty="0">
                <a:latin typeface="Arial"/>
                <a:ea typeface="+mn-ea"/>
                <a:cs typeface="Arial"/>
              </a:rPr>
              <a:t>, look for changes to the system as well as any unusual behavior on an infected system.</a:t>
            </a:r>
          </a:p>
          <a:p>
            <a:pPr marL="265113" marR="157956" indent="-257175" defTabSz="571500" fontAlgn="auto">
              <a:spcBef>
                <a:spcPts val="753"/>
              </a:spcBef>
              <a:spcAft>
                <a:spcPts val="0"/>
              </a:spcAft>
            </a:pPr>
            <a:r>
              <a:rPr sz="1594" dirty="0">
                <a:latin typeface="Arial"/>
                <a:ea typeface="+mn-ea"/>
                <a:cs typeface="Arial"/>
              </a:rPr>
              <a:t> </a:t>
            </a:r>
            <a:r>
              <a:rPr dirty="0">
                <a:latin typeface="Arial"/>
                <a:ea typeface="+mn-ea"/>
                <a:cs typeface="Arial"/>
              </a:rPr>
              <a:t>Changes on the system that should raise a red flag include files that  have been added and/or modified, new services that have been  installed, new processes that are running, any registry modifications  noting which modifications took place, and finally, if any systems  settings have been modified.</a:t>
            </a:r>
          </a:p>
          <a:p>
            <a:pPr marL="265113" marR="296068" indent="-257175" defTabSz="571500" fontAlgn="auto">
              <a:spcBef>
                <a:spcPts val="753"/>
              </a:spcBef>
              <a:spcAft>
                <a:spcPts val="0"/>
              </a:spcAft>
            </a:pPr>
            <a:r>
              <a:rPr sz="1594" dirty="0">
                <a:latin typeface="Arial"/>
                <a:ea typeface="+mn-ea"/>
                <a:cs typeface="Arial"/>
              </a:rPr>
              <a:t> </a:t>
            </a:r>
            <a:r>
              <a:rPr dirty="0">
                <a:latin typeface="Arial"/>
                <a:ea typeface="+mn-ea"/>
                <a:cs typeface="Arial"/>
              </a:rPr>
              <a:t>Beside the behavior of the system itself, </a:t>
            </a:r>
            <a:r>
              <a:rPr b="1" dirty="0">
                <a:solidFill>
                  <a:srgbClr val="FF0000"/>
                </a:solidFill>
                <a:latin typeface="Arial"/>
                <a:ea typeface="+mn-ea"/>
                <a:cs typeface="Arial"/>
              </a:rPr>
              <a:t>network traffic</a:t>
            </a:r>
            <a:r>
              <a:rPr b="1" dirty="0">
                <a:latin typeface="Arial"/>
                <a:ea typeface="+mn-ea"/>
                <a:cs typeface="Arial"/>
              </a:rPr>
              <a:t> </a:t>
            </a:r>
            <a:r>
              <a:rPr dirty="0">
                <a:latin typeface="Arial"/>
                <a:ea typeface="+mn-ea"/>
                <a:cs typeface="Arial"/>
              </a:rPr>
              <a:t>will also be  examined.</a:t>
            </a:r>
          </a:p>
        </p:txBody>
      </p:sp>
    </p:spTree>
    <p:extLst>
      <p:ext uri="{BB962C8B-B14F-4D97-AF65-F5344CB8AC3E}">
        <p14:creationId xmlns:p14="http://schemas.microsoft.com/office/powerpoint/2010/main" val="30450264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BFK DNS Logger</a:t>
            </a:r>
          </a:p>
        </p:txBody>
      </p:sp>
      <p:sp>
        <p:nvSpPr>
          <p:cNvPr id="3" name="Content Placeholder 2"/>
          <p:cNvSpPr>
            <a:spLocks noGrp="1"/>
          </p:cNvSpPr>
          <p:nvPr>
            <p:ph idx="1"/>
          </p:nvPr>
        </p:nvSpPr>
        <p:spPr>
          <a:xfrm>
            <a:off x="189817" y="1600200"/>
            <a:ext cx="2198716" cy="4525963"/>
          </a:xfrm>
        </p:spPr>
        <p:txBody>
          <a:bodyPr/>
          <a:lstStyle/>
          <a:p>
            <a:r>
              <a:rPr lang="en-US" sz="2800" dirty="0"/>
              <a:t>Gathers data with passive DNS monitoring</a:t>
            </a:r>
          </a:p>
          <a:p>
            <a:r>
              <a:rPr lang="en-US" sz="2800" dirty="0"/>
              <a:t>Stealthy</a:t>
            </a:r>
          </a:p>
        </p:txBody>
      </p:sp>
      <p:pic>
        <p:nvPicPr>
          <p:cNvPr id="5" name="Picture 4" descr="Screen Shot 2013-11-24 at 1.50.5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5371" y="1600200"/>
            <a:ext cx="6404002" cy="4222760"/>
          </a:xfrm>
          <a:prstGeom prst="rect">
            <a:avLst/>
          </a:prstGeom>
        </p:spPr>
      </p:pic>
    </p:spTree>
    <p:extLst>
      <p:ext uri="{BB962C8B-B14F-4D97-AF65-F5344CB8AC3E}">
        <p14:creationId xmlns:p14="http://schemas.microsoft.com/office/powerpoint/2010/main" val="22493490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B25F3-2C8A-FE41-B66D-41E8D213BEE8}"/>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8E55926A-7A30-784D-97E0-80EF68B3B9F0}"/>
              </a:ext>
            </a:extLst>
          </p:cNvPr>
          <p:cNvSpPr>
            <a:spLocks noGrp="1"/>
          </p:cNvSpPr>
          <p:nvPr>
            <p:ph idx="1"/>
          </p:nvPr>
        </p:nvSpPr>
        <p:spPr/>
        <p:txBody>
          <a:bodyPr/>
          <a:lstStyle/>
          <a:p>
            <a:endParaRPr lang="en-US" dirty="0"/>
          </a:p>
        </p:txBody>
      </p:sp>
      <p:sp>
        <p:nvSpPr>
          <p:cNvPr id="6" name="Rectangle 5">
            <a:extLst>
              <a:ext uri="{FF2B5EF4-FFF2-40B4-BE49-F238E27FC236}">
                <a16:creationId xmlns:a16="http://schemas.microsoft.com/office/drawing/2014/main" id="{F86B5027-8313-FD43-9C4B-AFB4375CEAA8}"/>
              </a:ext>
            </a:extLst>
          </p:cNvPr>
          <p:cNvSpPr/>
          <p:nvPr/>
        </p:nvSpPr>
        <p:spPr>
          <a:xfrm>
            <a:off x="539132" y="2823413"/>
            <a:ext cx="8427307" cy="584775"/>
          </a:xfrm>
          <a:prstGeom prst="rect">
            <a:avLst/>
          </a:prstGeom>
        </p:spPr>
        <p:txBody>
          <a:bodyPr wrap="none">
            <a:spAutoFit/>
          </a:bodyPr>
          <a:lstStyle/>
          <a:p>
            <a:r>
              <a:rPr lang="en-US" sz="3200" b="1" dirty="0"/>
              <a:t>Content-Based Network Countermeasures</a:t>
            </a:r>
          </a:p>
        </p:txBody>
      </p:sp>
    </p:spTree>
    <p:extLst>
      <p:ext uri="{BB962C8B-B14F-4D97-AF65-F5344CB8AC3E}">
        <p14:creationId xmlns:p14="http://schemas.microsoft.com/office/powerpoint/2010/main" val="41447332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Intrusion Detection with Snort</a:t>
            </a:r>
          </a:p>
        </p:txBody>
      </p:sp>
      <p:sp>
        <p:nvSpPr>
          <p:cNvPr id="3" name="Content Placeholder 2"/>
          <p:cNvSpPr>
            <a:spLocks noGrp="1"/>
          </p:cNvSpPr>
          <p:nvPr>
            <p:ph idx="1"/>
          </p:nvPr>
        </p:nvSpPr>
        <p:spPr/>
        <p:txBody>
          <a:bodyPr/>
          <a:lstStyle/>
          <a:p>
            <a:r>
              <a:rPr lang="en-US" dirty="0"/>
              <a:t>Rule-based detection, can use:</a:t>
            </a:r>
          </a:p>
          <a:p>
            <a:pPr lvl="1"/>
            <a:r>
              <a:rPr lang="en-US" dirty="0"/>
              <a:t>TCP or IP headers</a:t>
            </a:r>
          </a:p>
          <a:p>
            <a:pPr lvl="1"/>
            <a:r>
              <a:rPr lang="en-US" dirty="0"/>
              <a:t>Size of payload</a:t>
            </a:r>
          </a:p>
          <a:p>
            <a:pPr lvl="1"/>
            <a:r>
              <a:rPr lang="en-US" dirty="0"/>
              <a:t>Connection state (such as ESTABLISHED)</a:t>
            </a:r>
          </a:p>
          <a:p>
            <a:pPr lvl="1"/>
            <a:r>
              <a:rPr lang="en-US" dirty="0"/>
              <a:t>Layer 7 payload data</a:t>
            </a:r>
          </a:p>
        </p:txBody>
      </p:sp>
    </p:spTree>
    <p:extLst>
      <p:ext uri="{BB962C8B-B14F-4D97-AF65-F5344CB8AC3E}">
        <p14:creationId xmlns:p14="http://schemas.microsoft.com/office/powerpoint/2010/main" val="4955596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Snort Rule to Block HTTP Traffic by User-Agent</a:t>
            </a:r>
          </a:p>
        </p:txBody>
      </p:sp>
      <p:sp>
        <p:nvSpPr>
          <p:cNvPr id="3" name="Content Placeholder 2"/>
          <p:cNvSpPr>
            <a:spLocks noGrp="1"/>
          </p:cNvSpPr>
          <p:nvPr>
            <p:ph idx="1"/>
          </p:nvPr>
        </p:nvSpPr>
        <p:spPr>
          <a:xfrm>
            <a:off x="457200" y="1916452"/>
            <a:ext cx="8229600" cy="4209711"/>
          </a:xfrm>
        </p:spPr>
        <p:txBody>
          <a:bodyPr/>
          <a:lstStyle/>
          <a:p>
            <a:endParaRPr lang="en-US" dirty="0"/>
          </a:p>
        </p:txBody>
      </p:sp>
      <p:sp>
        <p:nvSpPr>
          <p:cNvPr id="4" name="TextBox 3"/>
          <p:cNvSpPr txBox="1"/>
          <p:nvPr/>
        </p:nvSpPr>
        <p:spPr>
          <a:xfrm>
            <a:off x="9826388" y="5526512"/>
            <a:ext cx="184666" cy="369332"/>
          </a:xfrm>
          <a:prstGeom prst="rect">
            <a:avLst/>
          </a:prstGeom>
          <a:noFill/>
        </p:spPr>
        <p:txBody>
          <a:bodyPr wrap="none" rtlCol="0">
            <a:spAutoFit/>
          </a:bodyPr>
          <a:lstStyle/>
          <a:p>
            <a:endParaRPr lang="en-US" dirty="0"/>
          </a:p>
        </p:txBody>
      </p:sp>
      <p:pic>
        <p:nvPicPr>
          <p:cNvPr id="6" name="Picture 5" descr="Screen Shot 2013-11-24 at 1.57.0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0679" y="2845497"/>
            <a:ext cx="6265550" cy="3589206"/>
          </a:xfrm>
          <a:prstGeom prst="rect">
            <a:avLst/>
          </a:prstGeom>
          <a:ln>
            <a:solidFill>
              <a:srgbClr val="4F81BD"/>
            </a:solidFill>
          </a:ln>
        </p:spPr>
      </p:pic>
      <p:pic>
        <p:nvPicPr>
          <p:cNvPr id="7" name="Picture 6" descr="Screen Shot 2013-11-24 at 1.55.3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844" y="1669309"/>
            <a:ext cx="8403983" cy="680145"/>
          </a:xfrm>
          <a:prstGeom prst="rect">
            <a:avLst/>
          </a:prstGeom>
          <a:ln>
            <a:solidFill>
              <a:srgbClr val="4F81BD"/>
            </a:solidFill>
          </a:ln>
        </p:spPr>
      </p:pic>
    </p:spTree>
    <p:extLst>
      <p:ext uri="{BB962C8B-B14F-4D97-AF65-F5344CB8AC3E}">
        <p14:creationId xmlns:p14="http://schemas.microsoft.com/office/powerpoint/2010/main" val="33982753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Taking a Deeper Look</a:t>
            </a:r>
          </a:p>
        </p:txBody>
      </p:sp>
      <p:sp>
        <p:nvSpPr>
          <p:cNvPr id="3" name="Content Placeholder 2"/>
          <p:cNvSpPr>
            <a:spLocks noGrp="1"/>
          </p:cNvSpPr>
          <p:nvPr>
            <p:ph idx="1"/>
          </p:nvPr>
        </p:nvSpPr>
        <p:spPr>
          <a:xfrm>
            <a:off x="457200" y="1600200"/>
            <a:ext cx="5070363" cy="4525963"/>
          </a:xfrm>
        </p:spPr>
        <p:txBody>
          <a:bodyPr/>
          <a:lstStyle/>
          <a:p>
            <a:r>
              <a:rPr lang="en-US" dirty="0"/>
              <a:t>Running the malware several times shows these User-Agent strings</a:t>
            </a:r>
          </a:p>
          <a:p>
            <a:r>
              <a:rPr lang="en-US" dirty="0"/>
              <a:t>Rules can be fine-tuned to capture the malware without false positives</a:t>
            </a:r>
          </a:p>
          <a:p>
            <a:endParaRPr lang="en-US" dirty="0"/>
          </a:p>
        </p:txBody>
      </p:sp>
      <p:pic>
        <p:nvPicPr>
          <p:cNvPr id="4" name="Picture 3" descr="Screen Shot 2013-11-24 at 6.22.0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2328134"/>
            <a:ext cx="2667000" cy="3302000"/>
          </a:xfrm>
          <a:prstGeom prst="rect">
            <a:avLst/>
          </a:prstGeom>
        </p:spPr>
      </p:pic>
    </p:spTree>
    <p:extLst>
      <p:ext uri="{BB962C8B-B14F-4D97-AF65-F5344CB8AC3E}">
        <p14:creationId xmlns:p14="http://schemas.microsoft.com/office/powerpoint/2010/main" val="19519809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B25F3-2C8A-FE41-B66D-41E8D213BEE8}"/>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8E55926A-7A30-784D-97E0-80EF68B3B9F0}"/>
              </a:ext>
            </a:extLst>
          </p:cNvPr>
          <p:cNvSpPr>
            <a:spLocks noGrp="1"/>
          </p:cNvSpPr>
          <p:nvPr>
            <p:ph idx="1"/>
          </p:nvPr>
        </p:nvSpPr>
        <p:spPr/>
        <p:txBody>
          <a:bodyPr/>
          <a:lstStyle/>
          <a:p>
            <a:endParaRPr lang="en-US" dirty="0"/>
          </a:p>
        </p:txBody>
      </p:sp>
      <p:sp>
        <p:nvSpPr>
          <p:cNvPr id="6" name="Rectangle 5">
            <a:extLst>
              <a:ext uri="{FF2B5EF4-FFF2-40B4-BE49-F238E27FC236}">
                <a16:creationId xmlns:a16="http://schemas.microsoft.com/office/drawing/2014/main" id="{F86B5027-8313-FD43-9C4B-AFB4375CEAA8}"/>
              </a:ext>
            </a:extLst>
          </p:cNvPr>
          <p:cNvSpPr/>
          <p:nvPr/>
        </p:nvSpPr>
        <p:spPr>
          <a:xfrm>
            <a:off x="295275" y="2740285"/>
            <a:ext cx="8497990" cy="1077218"/>
          </a:xfrm>
          <a:prstGeom prst="rect">
            <a:avLst/>
          </a:prstGeom>
        </p:spPr>
        <p:txBody>
          <a:bodyPr wrap="square">
            <a:spAutoFit/>
          </a:bodyPr>
          <a:lstStyle/>
          <a:p>
            <a:pPr algn="ctr"/>
            <a:r>
              <a:rPr lang="en-US" sz="3200" b="1" dirty="0"/>
              <a:t>Combining Dynamic and Static Analysis Techniques</a:t>
            </a:r>
          </a:p>
        </p:txBody>
      </p:sp>
    </p:spTree>
    <p:extLst>
      <p:ext uri="{BB962C8B-B14F-4D97-AF65-F5344CB8AC3E}">
        <p14:creationId xmlns:p14="http://schemas.microsoft.com/office/powerpoint/2010/main" val="40061862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Objectives of Deeper Analysis</a:t>
            </a:r>
          </a:p>
        </p:txBody>
      </p:sp>
      <p:sp>
        <p:nvSpPr>
          <p:cNvPr id="3" name="Content Placeholder 2"/>
          <p:cNvSpPr>
            <a:spLocks noGrp="1"/>
          </p:cNvSpPr>
          <p:nvPr>
            <p:ph idx="1"/>
          </p:nvPr>
        </p:nvSpPr>
        <p:spPr/>
        <p:txBody>
          <a:bodyPr/>
          <a:lstStyle/>
          <a:p>
            <a:r>
              <a:rPr lang="en-US" dirty="0"/>
              <a:t>Full coverage of functionality</a:t>
            </a:r>
          </a:p>
          <a:p>
            <a:pPr lvl="1"/>
            <a:r>
              <a:rPr lang="en-US" dirty="0"/>
              <a:t>Provide new inputs to drive the malware down unused paths</a:t>
            </a:r>
          </a:p>
          <a:p>
            <a:pPr lvl="1"/>
            <a:r>
              <a:rPr lang="en-US" dirty="0"/>
              <a:t>Using </a:t>
            </a:r>
            <a:r>
              <a:rPr lang="en-US" dirty="0" err="1"/>
              <a:t>iNetSim</a:t>
            </a:r>
            <a:r>
              <a:rPr lang="en-US" dirty="0"/>
              <a:t> or custom scripts</a:t>
            </a:r>
          </a:p>
          <a:p>
            <a:r>
              <a:rPr lang="en-US" dirty="0"/>
              <a:t>Understanding functionality, including inputs and outputs</a:t>
            </a:r>
          </a:p>
          <a:p>
            <a:pPr lvl="1"/>
            <a:r>
              <a:rPr lang="en-US" dirty="0"/>
              <a:t>Static analysis finds where and how content is generated</a:t>
            </a:r>
          </a:p>
          <a:p>
            <a:pPr lvl="1"/>
            <a:r>
              <a:rPr lang="en-US" dirty="0"/>
              <a:t>Dynamic analysis confirms the expected behavior</a:t>
            </a:r>
          </a:p>
        </p:txBody>
      </p:sp>
    </p:spTree>
    <p:extLst>
      <p:ext uri="{BB962C8B-B14F-4D97-AF65-F5344CB8AC3E}">
        <p14:creationId xmlns:p14="http://schemas.microsoft.com/office/powerpoint/2010/main" val="31173191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Danger of </a:t>
            </a:r>
            <a:r>
              <a:rPr lang="en-US" dirty="0" err="1"/>
              <a:t>Overanalysis</a:t>
            </a:r>
            <a:endParaRPr lang="en-US" dirty="0"/>
          </a:p>
        </p:txBody>
      </p:sp>
      <p:sp>
        <p:nvSpPr>
          <p:cNvPr id="3" name="Content Placeholder 2"/>
          <p:cNvSpPr>
            <a:spLocks noGrp="1"/>
          </p:cNvSpPr>
          <p:nvPr>
            <p:ph idx="1"/>
          </p:nvPr>
        </p:nvSpPr>
        <p:spPr/>
        <p:txBody>
          <a:bodyPr/>
          <a:lstStyle/>
          <a:p>
            <a:endParaRPr lang="en-US"/>
          </a:p>
        </p:txBody>
      </p:sp>
      <p:pic>
        <p:nvPicPr>
          <p:cNvPr id="4" name="Picture 3" descr="Screen Shot 2013-11-24 at 6.27.01 PM.png"/>
          <p:cNvPicPr>
            <a:picLocks noChangeAspect="1"/>
          </p:cNvPicPr>
          <p:nvPr/>
        </p:nvPicPr>
        <p:blipFill rotWithShape="1">
          <a:blip r:embed="rId2">
            <a:extLst>
              <a:ext uri="{28A0092B-C50C-407E-A947-70E740481C1C}">
                <a14:useLocalDpi xmlns:a14="http://schemas.microsoft.com/office/drawing/2010/main" val="0"/>
              </a:ext>
            </a:extLst>
          </a:blip>
          <a:srcRect t="13130"/>
          <a:stretch/>
        </p:blipFill>
        <p:spPr>
          <a:xfrm>
            <a:off x="769643" y="1632249"/>
            <a:ext cx="7315200" cy="4026890"/>
          </a:xfrm>
          <a:prstGeom prst="rect">
            <a:avLst/>
          </a:prstGeom>
          <a:ln>
            <a:solidFill>
              <a:srgbClr val="4F81BD"/>
            </a:solidFill>
          </a:ln>
        </p:spPr>
      </p:pic>
    </p:spTree>
    <p:extLst>
      <p:ext uri="{BB962C8B-B14F-4D97-AF65-F5344CB8AC3E}">
        <p14:creationId xmlns:p14="http://schemas.microsoft.com/office/powerpoint/2010/main" val="8058069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Hiding in Plain Sight</a:t>
            </a:r>
          </a:p>
        </p:txBody>
      </p:sp>
      <p:sp>
        <p:nvSpPr>
          <p:cNvPr id="3" name="Content Placeholder 2"/>
          <p:cNvSpPr>
            <a:spLocks noGrp="1"/>
          </p:cNvSpPr>
          <p:nvPr>
            <p:ph idx="1"/>
          </p:nvPr>
        </p:nvSpPr>
        <p:spPr/>
        <p:txBody>
          <a:bodyPr/>
          <a:lstStyle/>
          <a:p>
            <a:r>
              <a:rPr lang="en-US" dirty="0"/>
              <a:t>Attackers mimic existing protocols</a:t>
            </a:r>
          </a:p>
          <a:p>
            <a:pPr lvl="1"/>
            <a:r>
              <a:rPr lang="en-US" dirty="0"/>
              <a:t>Often HTTP, HTTPS, and DNS</a:t>
            </a:r>
          </a:p>
          <a:p>
            <a:pPr lvl="1"/>
            <a:r>
              <a:rPr lang="en-US" dirty="0"/>
              <a:t>HTTP for beaconing (request for instructions)</a:t>
            </a:r>
          </a:p>
          <a:p>
            <a:pPr lvl="1"/>
            <a:r>
              <a:rPr lang="en-US" dirty="0"/>
              <a:t>HTTPS hides the nature and intent of communications</a:t>
            </a:r>
          </a:p>
          <a:p>
            <a:pPr lvl="1"/>
            <a:r>
              <a:rPr lang="en-US" dirty="0"/>
              <a:t>Information can be transmitted in DNS requests</a:t>
            </a:r>
          </a:p>
          <a:p>
            <a:pPr lvl="2"/>
            <a:r>
              <a:rPr lang="en-US" dirty="0"/>
              <a:t>For example, in long domain names</a:t>
            </a:r>
          </a:p>
        </p:txBody>
      </p:sp>
    </p:spTree>
    <p:extLst>
      <p:ext uri="{BB962C8B-B14F-4D97-AF65-F5344CB8AC3E}">
        <p14:creationId xmlns:p14="http://schemas.microsoft.com/office/powerpoint/2010/main" val="33520008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2" y="142504"/>
            <a:ext cx="8229600" cy="940660"/>
          </a:xfrm>
        </p:spPr>
        <p:txBody>
          <a:bodyPr/>
          <a:lstStyle/>
          <a:p>
            <a:r>
              <a:rPr lang="en-US" dirty="0"/>
              <a:t>GETs</a:t>
            </a:r>
          </a:p>
        </p:txBody>
      </p:sp>
      <p:sp>
        <p:nvSpPr>
          <p:cNvPr id="3" name="Content Placeholder 2"/>
          <p:cNvSpPr>
            <a:spLocks noGrp="1"/>
          </p:cNvSpPr>
          <p:nvPr>
            <p:ph idx="1"/>
          </p:nvPr>
        </p:nvSpPr>
        <p:spPr>
          <a:xfrm>
            <a:off x="457200" y="940660"/>
            <a:ext cx="8229600" cy="5185503"/>
          </a:xfrm>
        </p:spPr>
        <p:txBody>
          <a:bodyPr/>
          <a:lstStyle/>
          <a:p>
            <a:r>
              <a:rPr lang="en-US" dirty="0"/>
              <a:t>Used to send a command prompt followed by a directory listing</a:t>
            </a:r>
          </a:p>
        </p:txBody>
      </p:sp>
      <p:pic>
        <p:nvPicPr>
          <p:cNvPr id="4" name="Picture 3" descr="Screen Shot 2013-11-24 at 6.30.3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134" y="1796270"/>
            <a:ext cx="7657732" cy="4209404"/>
          </a:xfrm>
          <a:prstGeom prst="rect">
            <a:avLst/>
          </a:prstGeom>
          <a:ln>
            <a:solidFill>
              <a:srgbClr val="4F81BD"/>
            </a:solidFill>
          </a:ln>
        </p:spPr>
      </p:pic>
    </p:spTree>
    <p:extLst>
      <p:ext uri="{BB962C8B-B14F-4D97-AF65-F5344CB8AC3E}">
        <p14:creationId xmlns:p14="http://schemas.microsoft.com/office/powerpoint/2010/main" val="781143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764EB-BC50-7B43-A4CF-B1434E92EAAA}"/>
              </a:ext>
            </a:extLst>
          </p:cNvPr>
          <p:cNvSpPr>
            <a:spLocks noGrp="1"/>
          </p:cNvSpPr>
          <p:nvPr>
            <p:ph type="title"/>
          </p:nvPr>
        </p:nvSpPr>
        <p:spPr/>
        <p:txBody>
          <a:bodyPr/>
          <a:lstStyle/>
          <a:p>
            <a:r>
              <a:rPr lang="en-US" sz="2800" b="0" spc="-25" dirty="0"/>
              <a:t>Why </a:t>
            </a:r>
            <a:r>
              <a:rPr lang="en-US" sz="2800" b="0" spc="-9" dirty="0"/>
              <a:t>dynamic </a:t>
            </a:r>
            <a:r>
              <a:rPr lang="en-US" sz="2800" b="0" spc="-88" dirty="0"/>
              <a:t>analysis</a:t>
            </a:r>
            <a:r>
              <a:rPr lang="en-US" sz="2800" b="0" spc="-63" dirty="0"/>
              <a:t> </a:t>
            </a:r>
            <a:r>
              <a:rPr lang="en-US" sz="2800" b="0" spc="-344" dirty="0"/>
              <a:t>?</a:t>
            </a:r>
            <a:endParaRPr lang="en-US" dirty="0"/>
          </a:p>
        </p:txBody>
      </p:sp>
      <p:sp>
        <p:nvSpPr>
          <p:cNvPr id="3" name="Content Placeholder 2">
            <a:extLst>
              <a:ext uri="{FF2B5EF4-FFF2-40B4-BE49-F238E27FC236}">
                <a16:creationId xmlns:a16="http://schemas.microsoft.com/office/drawing/2014/main" id="{592132AC-5F21-B648-AC43-B0E155209853}"/>
              </a:ext>
            </a:extLst>
          </p:cNvPr>
          <p:cNvSpPr>
            <a:spLocks noGrp="1"/>
          </p:cNvSpPr>
          <p:nvPr>
            <p:ph idx="1"/>
          </p:nvPr>
        </p:nvSpPr>
        <p:spPr/>
        <p:txBody>
          <a:bodyPr/>
          <a:lstStyle/>
          <a:p>
            <a:endParaRPr lang="en-US"/>
          </a:p>
        </p:txBody>
      </p:sp>
      <p:sp>
        <p:nvSpPr>
          <p:cNvPr id="4" name="object 3">
            <a:extLst>
              <a:ext uri="{FF2B5EF4-FFF2-40B4-BE49-F238E27FC236}">
                <a16:creationId xmlns:a16="http://schemas.microsoft.com/office/drawing/2014/main" id="{1E0C3C07-6FAD-8F45-9AF6-F7F86D60517F}"/>
              </a:ext>
            </a:extLst>
          </p:cNvPr>
          <p:cNvSpPr txBox="1"/>
          <p:nvPr/>
        </p:nvSpPr>
        <p:spPr>
          <a:xfrm>
            <a:off x="380492" y="2004663"/>
            <a:ext cx="8164116" cy="3086181"/>
          </a:xfrm>
          <a:prstGeom prst="rect">
            <a:avLst/>
          </a:prstGeom>
        </p:spPr>
        <p:txBody>
          <a:bodyPr vert="horz" wrap="square" lIns="0" tIns="8334" rIns="0" bIns="0" rtlCol="0">
            <a:spAutoFit/>
          </a:bodyPr>
          <a:lstStyle/>
          <a:p>
            <a:pPr marL="265113" marR="328613" indent="-257175" defTabSz="571500" fontAlgn="auto">
              <a:spcBef>
                <a:spcPts val="66"/>
              </a:spcBef>
              <a:spcAft>
                <a:spcPts val="0"/>
              </a:spcAft>
            </a:pPr>
            <a:r>
              <a:rPr sz="1594" dirty="0">
                <a:latin typeface="Arial"/>
                <a:ea typeface="+mn-ea"/>
                <a:cs typeface="Arial"/>
              </a:rPr>
              <a:t> </a:t>
            </a:r>
            <a:r>
              <a:rPr dirty="0">
                <a:latin typeface="Arial"/>
                <a:ea typeface="+mn-ea"/>
                <a:cs typeface="Arial"/>
              </a:rPr>
              <a:t>Both types accomplish the same goal of explaining how malware  works, the tools, time and skills required to perform the analysis are very different.</a:t>
            </a:r>
          </a:p>
          <a:p>
            <a:pPr marL="265113" marR="3175" indent="-257175" defTabSz="571500" fontAlgn="auto">
              <a:spcBef>
                <a:spcPts val="753"/>
              </a:spcBef>
              <a:spcAft>
                <a:spcPts val="0"/>
              </a:spcAft>
            </a:pPr>
            <a:r>
              <a:rPr sz="1594" dirty="0">
                <a:latin typeface="Arial"/>
                <a:ea typeface="+mn-ea"/>
                <a:cs typeface="Arial"/>
              </a:rPr>
              <a:t> </a:t>
            </a:r>
            <a:r>
              <a:rPr dirty="0">
                <a:latin typeface="Arial"/>
                <a:ea typeface="+mn-ea"/>
                <a:cs typeface="Arial"/>
              </a:rPr>
              <a:t>Behavioral analysis is how the malware behaves when executed, who it  talks to, what gets installed, and how it runs.</a:t>
            </a:r>
          </a:p>
          <a:p>
            <a:pPr marL="265113" marR="740966" indent="-257175" defTabSz="571500" fontAlgn="auto">
              <a:spcBef>
                <a:spcPts val="750"/>
              </a:spcBef>
              <a:spcAft>
                <a:spcPts val="0"/>
              </a:spcAft>
            </a:pPr>
            <a:r>
              <a:rPr sz="1594" dirty="0">
                <a:latin typeface="Arial"/>
                <a:ea typeface="+mn-ea"/>
                <a:cs typeface="Arial"/>
              </a:rPr>
              <a:t> </a:t>
            </a:r>
            <a:r>
              <a:rPr dirty="0">
                <a:latin typeface="Arial"/>
                <a:ea typeface="+mn-ea"/>
                <a:cs typeface="Arial"/>
              </a:rPr>
              <a:t>Both static and dynamic analysis should be performed to gain a  complete understanding on how a particular malware functions.</a:t>
            </a:r>
          </a:p>
          <a:p>
            <a:pPr marL="265113" marR="117475" indent="-257175" defTabSz="571500" fontAlgn="auto">
              <a:spcBef>
                <a:spcPts val="753"/>
              </a:spcBef>
              <a:spcAft>
                <a:spcPts val="0"/>
              </a:spcAft>
            </a:pPr>
            <a:r>
              <a:rPr sz="1594" dirty="0">
                <a:latin typeface="Arial"/>
                <a:ea typeface="+mn-ea"/>
                <a:cs typeface="Arial"/>
              </a:rPr>
              <a:t> </a:t>
            </a:r>
            <a:r>
              <a:rPr b="1" dirty="0">
                <a:solidFill>
                  <a:srgbClr val="FF0000"/>
                </a:solidFill>
                <a:latin typeface="Arial"/>
                <a:ea typeface="+mn-ea"/>
                <a:cs typeface="Arial"/>
              </a:rPr>
              <a:t>Knowing how malware functions allows for better defenses to protect the organization from this piece of malware</a:t>
            </a:r>
          </a:p>
        </p:txBody>
      </p:sp>
    </p:spTree>
    <p:extLst>
      <p:ext uri="{BB962C8B-B14F-4D97-AF65-F5344CB8AC3E}">
        <p14:creationId xmlns:p14="http://schemas.microsoft.com/office/powerpoint/2010/main" val="24303312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Agents</a:t>
            </a:r>
          </a:p>
        </p:txBody>
      </p:sp>
      <p:sp>
        <p:nvSpPr>
          <p:cNvPr id="3" name="Content Placeholder 2"/>
          <p:cNvSpPr>
            <a:spLocks noGrp="1"/>
          </p:cNvSpPr>
          <p:nvPr>
            <p:ph idx="1"/>
          </p:nvPr>
        </p:nvSpPr>
        <p:spPr/>
        <p:txBody>
          <a:bodyPr/>
          <a:lstStyle/>
          <a:p>
            <a:r>
              <a:rPr lang="en-US" dirty="0"/>
              <a:t>Early malware used strange User-Agent strings</a:t>
            </a:r>
          </a:p>
          <a:p>
            <a:r>
              <a:rPr lang="en-US" dirty="0"/>
              <a:t>This made it easy to block</a:t>
            </a:r>
          </a:p>
          <a:p>
            <a:r>
              <a:rPr lang="en-US" dirty="0"/>
              <a:t>Valid user agent:</a:t>
            </a:r>
          </a:p>
        </p:txBody>
      </p:sp>
      <p:pic>
        <p:nvPicPr>
          <p:cNvPr id="4" name="Picture 3" descr="Screen Shot 2013-11-24 at 6.33.5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704327"/>
            <a:ext cx="8326626" cy="728440"/>
          </a:xfrm>
          <a:prstGeom prst="rect">
            <a:avLst/>
          </a:prstGeom>
          <a:ln>
            <a:solidFill>
              <a:srgbClr val="4F81BD"/>
            </a:solidFill>
          </a:ln>
        </p:spPr>
      </p:pic>
    </p:spTree>
    <p:extLst>
      <p:ext uri="{BB962C8B-B14F-4D97-AF65-F5344CB8AC3E}">
        <p14:creationId xmlns:p14="http://schemas.microsoft.com/office/powerpoint/2010/main" val="39035988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Possible User Agents</a:t>
            </a:r>
          </a:p>
        </p:txBody>
      </p:sp>
      <p:sp>
        <p:nvSpPr>
          <p:cNvPr id="3" name="Content Placeholder 2"/>
          <p:cNvSpPr>
            <a:spLocks noGrp="1"/>
          </p:cNvSpPr>
          <p:nvPr>
            <p:ph idx="1"/>
          </p:nvPr>
        </p:nvSpPr>
        <p:spPr/>
        <p:txBody>
          <a:bodyPr/>
          <a:lstStyle/>
          <a:p>
            <a:r>
              <a:rPr lang="en-US" dirty="0"/>
              <a:t>Malware alternates between these to defeat detection</a:t>
            </a:r>
          </a:p>
        </p:txBody>
      </p:sp>
      <p:pic>
        <p:nvPicPr>
          <p:cNvPr id="4" name="Picture 3" descr="Screen Shot 2013-11-24 at 6.34.4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390511"/>
            <a:ext cx="8508918" cy="1026143"/>
          </a:xfrm>
          <a:prstGeom prst="rect">
            <a:avLst/>
          </a:prstGeom>
          <a:ln>
            <a:solidFill>
              <a:srgbClr val="4F81BD"/>
            </a:solidFill>
          </a:ln>
        </p:spPr>
      </p:pic>
    </p:spTree>
    <p:extLst>
      <p:ext uri="{BB962C8B-B14F-4D97-AF65-F5344CB8AC3E}">
        <p14:creationId xmlns:p14="http://schemas.microsoft.com/office/powerpoint/2010/main" val="24907693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Attackers Use Existing Infrastructure</a:t>
            </a:r>
          </a:p>
        </p:txBody>
      </p:sp>
      <p:sp>
        <p:nvSpPr>
          <p:cNvPr id="3" name="Content Placeholder 2"/>
          <p:cNvSpPr>
            <a:spLocks noGrp="1"/>
          </p:cNvSpPr>
          <p:nvPr>
            <p:ph idx="1"/>
          </p:nvPr>
        </p:nvSpPr>
        <p:spPr/>
        <p:txBody>
          <a:bodyPr/>
          <a:lstStyle/>
          <a:p>
            <a:r>
              <a:rPr lang="en-US" dirty="0"/>
              <a:t>Botnet commands concealed in source code of a Web page</a:t>
            </a:r>
          </a:p>
        </p:txBody>
      </p:sp>
      <p:pic>
        <p:nvPicPr>
          <p:cNvPr id="4" name="Picture 3" descr="Screen Shot 2013-11-24 at 6.35.4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963" y="2311710"/>
            <a:ext cx="8185497" cy="3290549"/>
          </a:xfrm>
          <a:prstGeom prst="rect">
            <a:avLst/>
          </a:prstGeom>
          <a:ln>
            <a:solidFill>
              <a:srgbClr val="4F81BD"/>
            </a:solidFill>
          </a:ln>
        </p:spPr>
      </p:pic>
    </p:spTree>
    <p:extLst>
      <p:ext uri="{BB962C8B-B14F-4D97-AF65-F5344CB8AC3E}">
        <p14:creationId xmlns:p14="http://schemas.microsoft.com/office/powerpoint/2010/main" val="4190554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Leveraging Client-initiated Beaconing</a:t>
            </a:r>
          </a:p>
        </p:txBody>
      </p:sp>
      <p:sp>
        <p:nvSpPr>
          <p:cNvPr id="3" name="Content Placeholder 2"/>
          <p:cNvSpPr>
            <a:spLocks noGrp="1"/>
          </p:cNvSpPr>
          <p:nvPr>
            <p:ph idx="1"/>
          </p:nvPr>
        </p:nvSpPr>
        <p:spPr/>
        <p:txBody>
          <a:bodyPr/>
          <a:lstStyle/>
          <a:p>
            <a:r>
              <a:rPr lang="en-US" dirty="0"/>
              <a:t>Hosts behind NATs or proxy servers have a concealed IP address</a:t>
            </a:r>
          </a:p>
          <a:p>
            <a:r>
              <a:rPr lang="en-US" dirty="0"/>
              <a:t>Makes it difficult for attackers to know which bot is phoning home</a:t>
            </a:r>
          </a:p>
          <a:p>
            <a:r>
              <a:rPr lang="en-US" dirty="0"/>
              <a:t>Beacon identifies host with an unique identifier</a:t>
            </a:r>
          </a:p>
          <a:p>
            <a:pPr lvl="1"/>
            <a:r>
              <a:rPr lang="en-US" dirty="0"/>
              <a:t>Such as an encoded string with basic information about the host</a:t>
            </a:r>
          </a:p>
        </p:txBody>
      </p:sp>
    </p:spTree>
    <p:extLst>
      <p:ext uri="{BB962C8B-B14F-4D97-AF65-F5344CB8AC3E}">
        <p14:creationId xmlns:p14="http://schemas.microsoft.com/office/powerpoint/2010/main" val="26886242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Surrounding Code</a:t>
            </a:r>
          </a:p>
        </p:txBody>
      </p:sp>
      <p:sp>
        <p:nvSpPr>
          <p:cNvPr id="3" name="Content Placeholder 2"/>
          <p:cNvSpPr>
            <a:spLocks noGrp="1"/>
          </p:cNvSpPr>
          <p:nvPr>
            <p:ph idx="1"/>
          </p:nvPr>
        </p:nvSpPr>
        <p:spPr>
          <a:xfrm>
            <a:off x="200025" y="1120940"/>
            <a:ext cx="8524875" cy="4313238"/>
          </a:xfrm>
        </p:spPr>
        <p:txBody>
          <a:bodyPr/>
          <a:lstStyle/>
          <a:p>
            <a:r>
              <a:rPr lang="en-US" dirty="0"/>
              <a:t>Malware beacon</a:t>
            </a:r>
          </a:p>
          <a:p>
            <a:endParaRPr lang="en-US" dirty="0"/>
          </a:p>
          <a:p>
            <a:endParaRPr lang="en-US" dirty="0"/>
          </a:p>
          <a:p>
            <a:endParaRPr lang="en-US" dirty="0"/>
          </a:p>
          <a:p>
            <a:endParaRPr lang="en-US" dirty="0"/>
          </a:p>
          <a:p>
            <a:r>
              <a:rPr lang="en-US" dirty="0"/>
              <a:t>URIs</a:t>
            </a:r>
          </a:p>
        </p:txBody>
      </p:sp>
      <p:pic>
        <p:nvPicPr>
          <p:cNvPr id="4" name="Picture 3" descr="Screen Shot 2013-11-24 at 6.39.2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351" y="1517779"/>
            <a:ext cx="6964878" cy="1786689"/>
          </a:xfrm>
          <a:prstGeom prst="rect">
            <a:avLst/>
          </a:prstGeom>
          <a:ln>
            <a:solidFill>
              <a:srgbClr val="4F81BD"/>
            </a:solidFill>
          </a:ln>
        </p:spPr>
      </p:pic>
      <p:pic>
        <p:nvPicPr>
          <p:cNvPr id="5" name="Picture 4" descr="Screen Shot 2013-11-24 at 6.40.4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450" y="3734269"/>
            <a:ext cx="8267700" cy="1447800"/>
          </a:xfrm>
          <a:prstGeom prst="rect">
            <a:avLst/>
          </a:prstGeom>
          <a:ln>
            <a:solidFill>
              <a:srgbClr val="4F81BD"/>
            </a:solidFill>
          </a:ln>
        </p:spPr>
      </p:pic>
    </p:spTree>
    <p:extLst>
      <p:ext uri="{BB962C8B-B14F-4D97-AF65-F5344CB8AC3E}">
        <p14:creationId xmlns:p14="http://schemas.microsoft.com/office/powerpoint/2010/main" val="17121486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ans" dirty="0"/>
              <a:t>Windows</a:t>
            </a:r>
            <a:r>
              <a:rPr lang="zh-Hans" altLang="en-US" dirty="0"/>
              <a:t> </a:t>
            </a:r>
            <a:r>
              <a:rPr lang="en-US" altLang="zh-Hans" dirty="0"/>
              <a:t>Networking</a:t>
            </a:r>
            <a:r>
              <a:rPr lang="zh-Hans" altLang="en-US" dirty="0"/>
              <a:t> </a:t>
            </a:r>
            <a:r>
              <a:rPr lang="en-US" altLang="zh-Hans" dirty="0"/>
              <a:t>APIs</a:t>
            </a:r>
            <a:endParaRPr lang="en-US" dirty="0"/>
          </a:p>
        </p:txBody>
      </p:sp>
      <p:sp>
        <p:nvSpPr>
          <p:cNvPr id="3" name="Content Placeholder 2"/>
          <p:cNvSpPr>
            <a:spLocks noGrp="1"/>
          </p:cNvSpPr>
          <p:nvPr>
            <p:ph idx="1"/>
          </p:nvPr>
        </p:nvSpPr>
        <p:spPr/>
        <p:txBody>
          <a:bodyPr/>
          <a:lstStyle/>
          <a:p>
            <a:endParaRPr lang="en-US" dirty="0"/>
          </a:p>
        </p:txBody>
      </p:sp>
      <p:pic>
        <p:nvPicPr>
          <p:cNvPr id="4" name="Picture 3" descr="Screen Shot 2013-11-24 at 6.54.03 PM.png"/>
          <p:cNvPicPr>
            <a:picLocks noChangeAspect="1"/>
          </p:cNvPicPr>
          <p:nvPr/>
        </p:nvPicPr>
        <p:blipFill rotWithShape="1">
          <a:blip r:embed="rId2">
            <a:extLst>
              <a:ext uri="{28A0092B-C50C-407E-A947-70E740481C1C}">
                <a14:useLocalDpi xmlns:a14="http://schemas.microsoft.com/office/drawing/2010/main" val="0"/>
              </a:ext>
            </a:extLst>
          </a:blip>
          <a:srcRect t="12851"/>
          <a:stretch/>
        </p:blipFill>
        <p:spPr>
          <a:xfrm>
            <a:off x="1674812" y="1721921"/>
            <a:ext cx="5765800" cy="4294387"/>
          </a:xfrm>
          <a:prstGeom prst="rect">
            <a:avLst/>
          </a:prstGeom>
          <a:ln>
            <a:solidFill>
              <a:srgbClr val="4F81BD"/>
            </a:solidFill>
          </a:ln>
        </p:spPr>
      </p:pic>
    </p:spTree>
    <p:extLst>
      <p:ext uri="{BB962C8B-B14F-4D97-AF65-F5344CB8AC3E}">
        <p14:creationId xmlns:p14="http://schemas.microsoft.com/office/powerpoint/2010/main" val="34814131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Malware</a:t>
            </a:r>
          </a:p>
        </p:txBody>
      </p:sp>
      <p:sp>
        <p:nvSpPr>
          <p:cNvPr id="3" name="Content Placeholder 2"/>
          <p:cNvSpPr>
            <a:spLocks noGrp="1"/>
          </p:cNvSpPr>
          <p:nvPr>
            <p:ph idx="1"/>
          </p:nvPr>
        </p:nvSpPr>
        <p:spPr/>
        <p:txBody>
          <a:bodyPr/>
          <a:lstStyle/>
          <a:p>
            <a:r>
              <a:rPr lang="en-US" dirty="0"/>
              <a:t>Uses </a:t>
            </a:r>
            <a:r>
              <a:rPr lang="en-US" dirty="0" err="1">
                <a:latin typeface="Courier"/>
                <a:cs typeface="Courier"/>
              </a:rPr>
              <a:t>InternetOpen</a:t>
            </a:r>
            <a:r>
              <a:rPr lang="en-US" dirty="0"/>
              <a:t> and </a:t>
            </a:r>
            <a:r>
              <a:rPr lang="en-US" dirty="0" err="1">
                <a:latin typeface="Courier"/>
                <a:cs typeface="Courier"/>
              </a:rPr>
              <a:t>HTTPOpenRequest</a:t>
            </a:r>
            <a:endParaRPr lang="en-US" dirty="0">
              <a:latin typeface="Courier"/>
              <a:cs typeface="Courier"/>
            </a:endParaRPr>
          </a:p>
          <a:p>
            <a:r>
              <a:rPr lang="en-US" dirty="0"/>
              <a:t>URI is generated from calls to</a:t>
            </a:r>
          </a:p>
          <a:p>
            <a:pPr lvl="1"/>
            <a:r>
              <a:rPr lang="en-US" dirty="0" err="1">
                <a:latin typeface="Courier"/>
                <a:cs typeface="Courier"/>
              </a:rPr>
              <a:t>GetTickCount</a:t>
            </a:r>
            <a:r>
              <a:rPr lang="en-US" dirty="0">
                <a:latin typeface="Courier"/>
                <a:cs typeface="Courier"/>
              </a:rPr>
              <a:t>, Random, </a:t>
            </a:r>
            <a:r>
              <a:rPr lang="en-US" dirty="0" err="1">
                <a:latin typeface="Courier"/>
                <a:cs typeface="Courier"/>
              </a:rPr>
              <a:t>gethostbyname</a:t>
            </a:r>
            <a:endParaRPr lang="en-US" dirty="0">
              <a:latin typeface="Courier"/>
              <a:cs typeface="Courier"/>
            </a:endParaRPr>
          </a:p>
        </p:txBody>
      </p:sp>
    </p:spTree>
    <p:extLst>
      <p:ext uri="{BB962C8B-B14F-4D97-AF65-F5344CB8AC3E}">
        <p14:creationId xmlns:p14="http://schemas.microsoft.com/office/powerpoint/2010/main" val="19485606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of Network Content</a:t>
            </a:r>
          </a:p>
        </p:txBody>
      </p:sp>
      <p:sp>
        <p:nvSpPr>
          <p:cNvPr id="3" name="Content Placeholder 2"/>
          <p:cNvSpPr>
            <a:spLocks noGrp="1"/>
          </p:cNvSpPr>
          <p:nvPr>
            <p:ph idx="1"/>
          </p:nvPr>
        </p:nvSpPr>
        <p:spPr/>
        <p:txBody>
          <a:bodyPr/>
          <a:lstStyle/>
          <a:p>
            <a:r>
              <a:rPr lang="en-US" dirty="0"/>
              <a:t>Random data</a:t>
            </a:r>
          </a:p>
          <a:p>
            <a:r>
              <a:rPr lang="en-US" dirty="0"/>
              <a:t>Data from networking libraries</a:t>
            </a:r>
          </a:p>
          <a:p>
            <a:pPr lvl="1"/>
            <a:r>
              <a:rPr lang="en-US" dirty="0"/>
              <a:t>Such as the GET created from a call to </a:t>
            </a:r>
            <a:r>
              <a:rPr lang="en-US" dirty="0" err="1"/>
              <a:t>HTTPSendRequest</a:t>
            </a:r>
            <a:endParaRPr lang="en-US" dirty="0"/>
          </a:p>
          <a:p>
            <a:r>
              <a:rPr lang="en-US" dirty="0"/>
              <a:t>Hard-coded data</a:t>
            </a:r>
          </a:p>
          <a:p>
            <a:r>
              <a:rPr lang="en-US" dirty="0"/>
              <a:t>Data about the host and its configuration</a:t>
            </a:r>
          </a:p>
          <a:p>
            <a:pPr lvl="1"/>
            <a:r>
              <a:rPr lang="en-US" dirty="0"/>
              <a:t>Hostname, current time, CPU speed</a:t>
            </a:r>
          </a:p>
          <a:p>
            <a:r>
              <a:rPr lang="en-US" dirty="0"/>
              <a:t>Data received from other sources</a:t>
            </a:r>
          </a:p>
          <a:p>
            <a:pPr lvl="1"/>
            <a:r>
              <a:rPr lang="en-US" dirty="0"/>
              <a:t>Remote server, file system, keystrokes</a:t>
            </a:r>
          </a:p>
        </p:txBody>
      </p:sp>
    </p:spTree>
    <p:extLst>
      <p:ext uri="{BB962C8B-B14F-4D97-AF65-F5344CB8AC3E}">
        <p14:creationId xmlns:p14="http://schemas.microsoft.com/office/powerpoint/2010/main" val="2226650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Hard-Coded vs. Ephemeral Data</a:t>
            </a:r>
          </a:p>
        </p:txBody>
      </p:sp>
      <p:sp>
        <p:nvSpPr>
          <p:cNvPr id="3" name="Content Placeholder 2"/>
          <p:cNvSpPr>
            <a:spLocks noGrp="1"/>
          </p:cNvSpPr>
          <p:nvPr>
            <p:ph idx="1"/>
          </p:nvPr>
        </p:nvSpPr>
        <p:spPr/>
        <p:txBody>
          <a:bodyPr/>
          <a:lstStyle/>
          <a:p>
            <a:r>
              <a:rPr lang="en-US" dirty="0"/>
              <a:t>Malware using lower-level networking APIs such as Winsock</a:t>
            </a:r>
          </a:p>
          <a:p>
            <a:pPr lvl="1"/>
            <a:r>
              <a:rPr lang="en-US" dirty="0"/>
              <a:t>Requires more manually-generated content to mimic common traffic</a:t>
            </a:r>
          </a:p>
          <a:p>
            <a:pPr lvl="1"/>
            <a:r>
              <a:rPr lang="en-US" dirty="0"/>
              <a:t>More hard-coded data</a:t>
            </a:r>
          </a:p>
          <a:p>
            <a:pPr lvl="1"/>
            <a:r>
              <a:rPr lang="en-US" dirty="0"/>
              <a:t>Likely the author makes a mistake that leaves a signature in the network traffic</a:t>
            </a:r>
          </a:p>
          <a:p>
            <a:pPr lvl="1"/>
            <a:r>
              <a:rPr lang="en-US" dirty="0"/>
              <a:t>May misspell a word like Mozilla</a:t>
            </a:r>
          </a:p>
        </p:txBody>
      </p:sp>
    </p:spTree>
    <p:extLst>
      <p:ext uri="{BB962C8B-B14F-4D97-AF65-F5344CB8AC3E}">
        <p14:creationId xmlns:p14="http://schemas.microsoft.com/office/powerpoint/2010/main" val="36419632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URI is Generated</a:t>
            </a:r>
          </a:p>
        </p:txBody>
      </p:sp>
      <p:sp>
        <p:nvSpPr>
          <p:cNvPr id="3" name="Content Placeholder 2"/>
          <p:cNvSpPr>
            <a:spLocks noGrp="1"/>
          </p:cNvSpPr>
          <p:nvPr>
            <p:ph idx="1"/>
          </p:nvPr>
        </p:nvSpPr>
        <p:spPr/>
        <p:txBody>
          <a:bodyPr/>
          <a:lstStyle/>
          <a:p>
            <a:endParaRPr lang="en-US"/>
          </a:p>
        </p:txBody>
      </p:sp>
      <p:pic>
        <p:nvPicPr>
          <p:cNvPr id="4" name="Picture 3" descr="Screen Shot 2013-11-24 at 7.01.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0" y="2019357"/>
            <a:ext cx="7975600" cy="774700"/>
          </a:xfrm>
          <a:prstGeom prst="rect">
            <a:avLst/>
          </a:prstGeom>
          <a:ln>
            <a:solidFill>
              <a:srgbClr val="4F81BD"/>
            </a:solidFill>
          </a:ln>
        </p:spPr>
      </p:pic>
    </p:spTree>
    <p:extLst>
      <p:ext uri="{BB962C8B-B14F-4D97-AF65-F5344CB8AC3E}">
        <p14:creationId xmlns:p14="http://schemas.microsoft.com/office/powerpoint/2010/main" val="954381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90F3A-E934-FE42-B9DE-57C5F1ED0706}"/>
              </a:ext>
            </a:extLst>
          </p:cNvPr>
          <p:cNvSpPr>
            <a:spLocks noGrp="1"/>
          </p:cNvSpPr>
          <p:nvPr>
            <p:ph type="title"/>
          </p:nvPr>
        </p:nvSpPr>
        <p:spPr/>
        <p:txBody>
          <a:bodyPr/>
          <a:lstStyle/>
          <a:p>
            <a:r>
              <a:rPr lang="en-US" sz="2800" b="0" spc="-16" dirty="0"/>
              <a:t>Caution </a:t>
            </a:r>
            <a:r>
              <a:rPr lang="en-US" sz="2800" b="0" spc="6" dirty="0"/>
              <a:t>while</a:t>
            </a:r>
            <a:r>
              <a:rPr lang="en-US" sz="2800" b="0" spc="-66" dirty="0"/>
              <a:t> </a:t>
            </a:r>
            <a:r>
              <a:rPr lang="en-US" sz="2800" b="0" spc="53" dirty="0"/>
              <a:t>doing!!!</a:t>
            </a:r>
            <a:endParaRPr lang="en-US" dirty="0"/>
          </a:p>
        </p:txBody>
      </p:sp>
      <p:sp>
        <p:nvSpPr>
          <p:cNvPr id="3" name="Content Placeholder 2">
            <a:extLst>
              <a:ext uri="{FF2B5EF4-FFF2-40B4-BE49-F238E27FC236}">
                <a16:creationId xmlns:a16="http://schemas.microsoft.com/office/drawing/2014/main" id="{156BF0C1-F1F5-A64B-81A4-0870A0E0F78E}"/>
              </a:ext>
            </a:extLst>
          </p:cNvPr>
          <p:cNvSpPr>
            <a:spLocks noGrp="1"/>
          </p:cNvSpPr>
          <p:nvPr>
            <p:ph idx="1"/>
          </p:nvPr>
        </p:nvSpPr>
        <p:spPr/>
        <p:txBody>
          <a:bodyPr/>
          <a:lstStyle/>
          <a:p>
            <a:endParaRPr lang="en-US"/>
          </a:p>
        </p:txBody>
      </p:sp>
      <p:sp>
        <p:nvSpPr>
          <p:cNvPr id="4" name="object 3">
            <a:extLst>
              <a:ext uri="{FF2B5EF4-FFF2-40B4-BE49-F238E27FC236}">
                <a16:creationId xmlns:a16="http://schemas.microsoft.com/office/drawing/2014/main" id="{5E1DBD0C-E812-3546-BF07-90C816B119AF}"/>
              </a:ext>
            </a:extLst>
          </p:cNvPr>
          <p:cNvSpPr txBox="1"/>
          <p:nvPr/>
        </p:nvSpPr>
        <p:spPr>
          <a:xfrm>
            <a:off x="380492" y="1909523"/>
            <a:ext cx="5070474" cy="2464216"/>
          </a:xfrm>
          <a:prstGeom prst="rect">
            <a:avLst/>
          </a:prstGeom>
        </p:spPr>
        <p:txBody>
          <a:bodyPr vert="horz" wrap="square" lIns="0" tIns="103584" rIns="0" bIns="0" rtlCol="0">
            <a:spAutoFit/>
          </a:bodyPr>
          <a:lstStyle/>
          <a:p>
            <a:pPr marL="7938" defTabSz="571500" fontAlgn="auto">
              <a:spcBef>
                <a:spcPts val="816"/>
              </a:spcBef>
              <a:spcAft>
                <a:spcPts val="0"/>
              </a:spcAft>
            </a:pPr>
            <a:r>
              <a:rPr sz="1594" spc="278" dirty="0">
                <a:latin typeface="Arial"/>
                <a:ea typeface="+mn-ea"/>
                <a:cs typeface="Arial"/>
              </a:rPr>
              <a:t> </a:t>
            </a:r>
            <a:r>
              <a:rPr spc="16" dirty="0">
                <a:latin typeface="Arial"/>
                <a:ea typeface="+mn-ea"/>
                <a:cs typeface="Arial"/>
              </a:rPr>
              <a:t>you </a:t>
            </a:r>
            <a:r>
              <a:rPr spc="9" dirty="0">
                <a:latin typeface="Arial"/>
                <a:ea typeface="+mn-ea"/>
                <a:cs typeface="Arial"/>
              </a:rPr>
              <a:t>must </a:t>
            </a:r>
            <a:r>
              <a:rPr spc="-34" dirty="0">
                <a:latin typeface="Arial"/>
                <a:ea typeface="+mn-ea"/>
                <a:cs typeface="Arial"/>
              </a:rPr>
              <a:t>set </a:t>
            </a:r>
            <a:r>
              <a:rPr spc="44" dirty="0">
                <a:latin typeface="Arial"/>
                <a:ea typeface="+mn-ea"/>
                <a:cs typeface="Arial"/>
              </a:rPr>
              <a:t>up </a:t>
            </a:r>
            <a:r>
              <a:rPr spc="-94" dirty="0">
                <a:latin typeface="Arial"/>
                <a:ea typeface="+mn-ea"/>
                <a:cs typeface="Arial"/>
              </a:rPr>
              <a:t>a </a:t>
            </a:r>
            <a:r>
              <a:rPr spc="-63" dirty="0">
                <a:latin typeface="Arial"/>
                <a:ea typeface="+mn-ea"/>
                <a:cs typeface="Arial"/>
              </a:rPr>
              <a:t>safe</a:t>
            </a:r>
            <a:r>
              <a:rPr spc="-94" dirty="0">
                <a:latin typeface="Arial"/>
                <a:ea typeface="+mn-ea"/>
                <a:cs typeface="Arial"/>
              </a:rPr>
              <a:t> </a:t>
            </a:r>
            <a:r>
              <a:rPr spc="3" dirty="0">
                <a:latin typeface="Arial"/>
                <a:ea typeface="+mn-ea"/>
                <a:cs typeface="Arial"/>
              </a:rPr>
              <a:t>environment.</a:t>
            </a:r>
            <a:endParaRPr dirty="0">
              <a:latin typeface="Arial"/>
              <a:ea typeface="+mn-ea"/>
              <a:cs typeface="Arial"/>
            </a:endParaRPr>
          </a:p>
          <a:p>
            <a:pPr marL="265113" marR="3175" indent="-257175" defTabSz="571500" fontAlgn="auto">
              <a:spcBef>
                <a:spcPts val="750"/>
              </a:spcBef>
              <a:spcAft>
                <a:spcPts val="0"/>
              </a:spcAft>
            </a:pPr>
            <a:r>
              <a:rPr sz="1594" spc="278" dirty="0">
                <a:latin typeface="Arial"/>
                <a:ea typeface="+mn-ea"/>
                <a:cs typeface="Arial"/>
              </a:rPr>
              <a:t> </a:t>
            </a:r>
            <a:r>
              <a:rPr spc="-53" dirty="0">
                <a:latin typeface="Arial"/>
                <a:ea typeface="+mn-ea"/>
                <a:cs typeface="Arial"/>
              </a:rPr>
              <a:t>For </a:t>
            </a:r>
            <a:r>
              <a:rPr spc="25" dirty="0">
                <a:latin typeface="Arial"/>
                <a:ea typeface="+mn-ea"/>
                <a:cs typeface="Arial"/>
              </a:rPr>
              <a:t>the </a:t>
            </a:r>
            <a:r>
              <a:rPr spc="-9" dirty="0">
                <a:latin typeface="Arial"/>
                <a:ea typeface="+mn-ea"/>
                <a:cs typeface="Arial"/>
              </a:rPr>
              <a:t>best </a:t>
            </a:r>
            <a:r>
              <a:rPr spc="38" dirty="0">
                <a:latin typeface="Arial"/>
                <a:ea typeface="+mn-ea"/>
                <a:cs typeface="Arial"/>
              </a:rPr>
              <a:t>protection </a:t>
            </a:r>
            <a:r>
              <a:rPr spc="66" dirty="0">
                <a:latin typeface="Arial"/>
                <a:ea typeface="+mn-ea"/>
                <a:cs typeface="Arial"/>
              </a:rPr>
              <a:t>of </a:t>
            </a:r>
            <a:r>
              <a:rPr spc="38" dirty="0">
                <a:latin typeface="Arial"/>
                <a:ea typeface="+mn-ea"/>
                <a:cs typeface="Arial"/>
              </a:rPr>
              <a:t>production  </a:t>
            </a:r>
            <a:r>
              <a:rPr spc="-13" dirty="0">
                <a:latin typeface="Arial"/>
                <a:ea typeface="+mn-ea"/>
                <a:cs typeface="Arial"/>
              </a:rPr>
              <a:t>networks, </a:t>
            </a:r>
            <a:r>
              <a:rPr spc="25" dirty="0">
                <a:latin typeface="Arial"/>
                <a:ea typeface="+mn-ea"/>
                <a:cs typeface="Arial"/>
              </a:rPr>
              <a:t>the </a:t>
            </a:r>
            <a:r>
              <a:rPr spc="-22" dirty="0">
                <a:latin typeface="Arial"/>
                <a:ea typeface="+mn-ea"/>
                <a:cs typeface="Arial"/>
              </a:rPr>
              <a:t>malware </a:t>
            </a:r>
            <a:r>
              <a:rPr dirty="0">
                <a:latin typeface="Arial"/>
                <a:ea typeface="+mn-ea"/>
                <a:cs typeface="Arial"/>
              </a:rPr>
              <a:t>lab </a:t>
            </a:r>
            <a:r>
              <a:rPr spc="6" dirty="0">
                <a:latin typeface="Arial"/>
                <a:ea typeface="+mn-ea"/>
                <a:cs typeface="Arial"/>
              </a:rPr>
              <a:t>should </a:t>
            </a:r>
            <a:r>
              <a:rPr spc="-25" dirty="0">
                <a:latin typeface="Arial"/>
                <a:ea typeface="+mn-ea"/>
                <a:cs typeface="Arial"/>
              </a:rPr>
              <a:t>never</a:t>
            </a:r>
            <a:r>
              <a:rPr spc="-81" dirty="0">
                <a:latin typeface="Arial"/>
                <a:ea typeface="+mn-ea"/>
                <a:cs typeface="Arial"/>
              </a:rPr>
              <a:t> </a:t>
            </a:r>
            <a:r>
              <a:rPr dirty="0">
                <a:latin typeface="Arial"/>
                <a:ea typeface="+mn-ea"/>
                <a:cs typeface="Arial"/>
              </a:rPr>
              <a:t>be  connected </a:t>
            </a:r>
            <a:r>
              <a:rPr spc="88" dirty="0">
                <a:latin typeface="Arial"/>
                <a:ea typeface="+mn-ea"/>
                <a:cs typeface="Arial"/>
              </a:rPr>
              <a:t>to </a:t>
            </a:r>
            <a:r>
              <a:rPr spc="-34" dirty="0">
                <a:latin typeface="Arial"/>
                <a:ea typeface="+mn-ea"/>
                <a:cs typeface="Arial"/>
              </a:rPr>
              <a:t>any</a:t>
            </a:r>
            <a:r>
              <a:rPr spc="-125" dirty="0">
                <a:latin typeface="Arial"/>
                <a:ea typeface="+mn-ea"/>
                <a:cs typeface="Arial"/>
              </a:rPr>
              <a:t> </a:t>
            </a:r>
            <a:r>
              <a:rPr spc="3" dirty="0">
                <a:latin typeface="Arial"/>
                <a:ea typeface="+mn-ea"/>
                <a:cs typeface="Arial"/>
              </a:rPr>
              <a:t>network.</a:t>
            </a:r>
            <a:endParaRPr dirty="0">
              <a:latin typeface="Arial"/>
              <a:ea typeface="+mn-ea"/>
              <a:cs typeface="Arial"/>
            </a:endParaRPr>
          </a:p>
          <a:p>
            <a:pPr marL="265113" marR="18256" indent="-257175" defTabSz="571500" fontAlgn="auto">
              <a:spcBef>
                <a:spcPts val="753"/>
              </a:spcBef>
              <a:spcAft>
                <a:spcPts val="0"/>
              </a:spcAft>
            </a:pPr>
            <a:r>
              <a:rPr sz="1594" spc="278" dirty="0">
                <a:latin typeface="Arial"/>
                <a:ea typeface="+mn-ea"/>
                <a:cs typeface="Arial"/>
              </a:rPr>
              <a:t> </a:t>
            </a:r>
            <a:r>
              <a:rPr spc="-22" dirty="0">
                <a:latin typeface="Arial"/>
                <a:ea typeface="+mn-ea"/>
                <a:cs typeface="Arial"/>
              </a:rPr>
              <a:t>Dynamic </a:t>
            </a:r>
            <a:r>
              <a:rPr spc="-53" dirty="0">
                <a:latin typeface="Arial"/>
                <a:ea typeface="+mn-ea"/>
                <a:cs typeface="Arial"/>
              </a:rPr>
              <a:t>analysis </a:t>
            </a:r>
            <a:r>
              <a:rPr spc="-6" dirty="0">
                <a:latin typeface="Arial"/>
                <a:ea typeface="+mn-ea"/>
                <a:cs typeface="Arial"/>
              </a:rPr>
              <a:t>techniques </a:t>
            </a:r>
            <a:r>
              <a:rPr spc="-44" dirty="0">
                <a:latin typeface="Arial"/>
                <a:ea typeface="+mn-ea"/>
                <a:cs typeface="Arial"/>
              </a:rPr>
              <a:t>are  </a:t>
            </a:r>
            <a:r>
              <a:rPr spc="-25" dirty="0">
                <a:latin typeface="Arial"/>
                <a:ea typeface="+mn-ea"/>
                <a:cs typeface="Arial"/>
              </a:rPr>
              <a:t>extremely </a:t>
            </a:r>
            <a:r>
              <a:rPr spc="28" dirty="0">
                <a:latin typeface="Arial"/>
                <a:ea typeface="+mn-ea"/>
                <a:cs typeface="Arial"/>
              </a:rPr>
              <a:t>powerful </a:t>
            </a:r>
            <a:r>
              <a:rPr spc="266" dirty="0">
                <a:latin typeface="Arial"/>
                <a:ea typeface="+mn-ea"/>
                <a:cs typeface="Arial"/>
              </a:rPr>
              <a:t>&amp; </a:t>
            </a:r>
            <a:r>
              <a:rPr spc="-3" dirty="0">
                <a:latin typeface="Arial"/>
                <a:ea typeface="+mn-ea"/>
                <a:cs typeface="Arial"/>
              </a:rPr>
              <a:t>dynamic </a:t>
            </a:r>
            <a:r>
              <a:rPr spc="-53" dirty="0">
                <a:latin typeface="Arial"/>
                <a:ea typeface="+mn-ea"/>
                <a:cs typeface="Arial"/>
              </a:rPr>
              <a:t>analysis  </a:t>
            </a:r>
            <a:r>
              <a:rPr spc="-50" dirty="0">
                <a:latin typeface="Arial"/>
                <a:ea typeface="+mn-ea"/>
                <a:cs typeface="Arial"/>
              </a:rPr>
              <a:t>can </a:t>
            </a:r>
            <a:r>
              <a:rPr spc="69" dirty="0">
                <a:latin typeface="Arial"/>
                <a:ea typeface="+mn-ea"/>
                <a:cs typeface="Arial"/>
              </a:rPr>
              <a:t>put </a:t>
            </a:r>
            <a:r>
              <a:rPr spc="19" dirty="0">
                <a:latin typeface="Arial"/>
                <a:ea typeface="+mn-ea"/>
                <a:cs typeface="Arial"/>
              </a:rPr>
              <a:t>your </a:t>
            </a:r>
            <a:r>
              <a:rPr spc="22" dirty="0">
                <a:latin typeface="Arial"/>
                <a:ea typeface="+mn-ea"/>
                <a:cs typeface="Arial"/>
              </a:rPr>
              <a:t>network </a:t>
            </a:r>
            <a:r>
              <a:rPr spc="-3" dirty="0">
                <a:latin typeface="Arial"/>
                <a:ea typeface="+mn-ea"/>
                <a:cs typeface="Arial"/>
              </a:rPr>
              <a:t>and </a:t>
            </a:r>
            <a:r>
              <a:rPr spc="-38" dirty="0">
                <a:latin typeface="Arial"/>
                <a:ea typeface="+mn-ea"/>
                <a:cs typeface="Arial"/>
              </a:rPr>
              <a:t>system </a:t>
            </a:r>
            <a:r>
              <a:rPr spc="13" dirty="0">
                <a:latin typeface="Arial"/>
                <a:ea typeface="+mn-ea"/>
                <a:cs typeface="Arial"/>
              </a:rPr>
              <a:t>at</a:t>
            </a:r>
            <a:r>
              <a:rPr spc="-53" dirty="0">
                <a:latin typeface="Arial"/>
                <a:ea typeface="+mn-ea"/>
                <a:cs typeface="Arial"/>
              </a:rPr>
              <a:t> </a:t>
            </a:r>
            <a:r>
              <a:rPr spc="-50" dirty="0">
                <a:latin typeface="Arial"/>
                <a:ea typeface="+mn-ea"/>
                <a:cs typeface="Arial"/>
              </a:rPr>
              <a:t>risk.</a:t>
            </a:r>
            <a:endParaRPr dirty="0">
              <a:latin typeface="Arial"/>
              <a:ea typeface="+mn-ea"/>
              <a:cs typeface="Arial"/>
            </a:endParaRPr>
          </a:p>
        </p:txBody>
      </p:sp>
      <p:sp>
        <p:nvSpPr>
          <p:cNvPr id="5" name="object 4">
            <a:extLst>
              <a:ext uri="{FF2B5EF4-FFF2-40B4-BE49-F238E27FC236}">
                <a16:creationId xmlns:a16="http://schemas.microsoft.com/office/drawing/2014/main" id="{FD0BEB42-95F1-314A-8B22-491005E05ACB}"/>
              </a:ext>
            </a:extLst>
          </p:cNvPr>
          <p:cNvSpPr/>
          <p:nvPr/>
        </p:nvSpPr>
        <p:spPr>
          <a:xfrm>
            <a:off x="5993129" y="2239327"/>
            <a:ext cx="2853690" cy="2277427"/>
          </a:xfrm>
          <a:prstGeom prst="rect">
            <a:avLst/>
          </a:prstGeom>
          <a:blipFill>
            <a:blip r:embed="rId2" cstate="print"/>
            <a:stretch>
              <a:fillRect/>
            </a:stretch>
          </a:blipFill>
        </p:spPr>
        <p:txBody>
          <a:bodyPr wrap="square" lIns="0" tIns="0" rIns="0" bIns="0" rtlCol="0"/>
          <a:lstStyle/>
          <a:p>
            <a:pPr defTabSz="571500" fontAlgn="auto">
              <a:spcBef>
                <a:spcPts val="0"/>
              </a:spcBef>
              <a:spcAft>
                <a:spcPts val="0"/>
              </a:spcAft>
            </a:pPr>
            <a:endParaRPr sz="1125">
              <a:solidFill>
                <a:prstClr val="black"/>
              </a:solidFill>
              <a:latin typeface="Calibri"/>
              <a:ea typeface="+mn-ea"/>
              <a:cs typeface="+mn-cs"/>
            </a:endParaRPr>
          </a:p>
        </p:txBody>
      </p:sp>
    </p:spTree>
    <p:extLst>
      <p:ext uri="{BB962C8B-B14F-4D97-AF65-F5344CB8AC3E}">
        <p14:creationId xmlns:p14="http://schemas.microsoft.com/office/powerpoint/2010/main" val="17860522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and Leveraging the Encoding Steps</a:t>
            </a:r>
          </a:p>
        </p:txBody>
      </p:sp>
      <p:sp>
        <p:nvSpPr>
          <p:cNvPr id="3" name="Content Placeholder 2"/>
          <p:cNvSpPr>
            <a:spLocks noGrp="1"/>
          </p:cNvSpPr>
          <p:nvPr>
            <p:ph idx="1"/>
          </p:nvPr>
        </p:nvSpPr>
        <p:spPr>
          <a:xfrm>
            <a:off x="457200" y="1894167"/>
            <a:ext cx="8229600" cy="4231996"/>
          </a:xfrm>
        </p:spPr>
        <p:txBody>
          <a:bodyPr/>
          <a:lstStyle/>
          <a:p>
            <a:endParaRPr lang="en-US" dirty="0"/>
          </a:p>
        </p:txBody>
      </p:sp>
      <p:pic>
        <p:nvPicPr>
          <p:cNvPr id="4" name="Picture 3" descr="Screen Shot 2013-11-24 at 7.03.10 PM.png"/>
          <p:cNvPicPr>
            <a:picLocks noChangeAspect="1"/>
          </p:cNvPicPr>
          <p:nvPr/>
        </p:nvPicPr>
        <p:blipFill rotWithShape="1">
          <a:blip r:embed="rId2">
            <a:extLst>
              <a:ext uri="{28A0092B-C50C-407E-A947-70E740481C1C}">
                <a14:useLocalDpi xmlns:a14="http://schemas.microsoft.com/office/drawing/2010/main" val="0"/>
              </a:ext>
            </a:extLst>
          </a:blip>
          <a:srcRect t="15640"/>
          <a:stretch/>
        </p:blipFill>
        <p:spPr>
          <a:xfrm>
            <a:off x="390354" y="2434441"/>
            <a:ext cx="8509000" cy="2914125"/>
          </a:xfrm>
          <a:prstGeom prst="rect">
            <a:avLst/>
          </a:prstGeom>
          <a:ln>
            <a:solidFill>
              <a:srgbClr val="4F81BD"/>
            </a:solidFill>
          </a:ln>
        </p:spPr>
      </p:pic>
    </p:spTree>
    <p:extLst>
      <p:ext uri="{BB962C8B-B14F-4D97-AF65-F5344CB8AC3E}">
        <p14:creationId xmlns:p14="http://schemas.microsoft.com/office/powerpoint/2010/main" val="14078269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Signature</a:t>
            </a:r>
          </a:p>
        </p:txBody>
      </p:sp>
      <p:sp>
        <p:nvSpPr>
          <p:cNvPr id="3" name="Content Placeholder 2"/>
          <p:cNvSpPr>
            <a:spLocks noGrp="1"/>
          </p:cNvSpPr>
          <p:nvPr>
            <p:ph idx="1"/>
          </p:nvPr>
        </p:nvSpPr>
        <p:spPr/>
        <p:txBody>
          <a:bodyPr/>
          <a:lstStyle/>
          <a:p>
            <a:r>
              <a:rPr lang="en-US" dirty="0"/>
              <a:t>Avoid excessive complexity</a:t>
            </a:r>
          </a:p>
          <a:p>
            <a:pPr lvl="1"/>
            <a:r>
              <a:rPr lang="en-US" dirty="0"/>
              <a:t>Slows down the IDS</a:t>
            </a:r>
          </a:p>
          <a:p>
            <a:r>
              <a:rPr lang="en-US" dirty="0"/>
              <a:t>Include enough detail to eliminate false positives</a:t>
            </a:r>
          </a:p>
        </p:txBody>
      </p:sp>
      <p:pic>
        <p:nvPicPr>
          <p:cNvPr id="4" name="Picture 3" descr="Screen Shot 2013-11-24 at 7.06.2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75" y="3158844"/>
            <a:ext cx="8229600" cy="1455061"/>
          </a:xfrm>
          <a:prstGeom prst="rect">
            <a:avLst/>
          </a:prstGeom>
          <a:ln>
            <a:solidFill>
              <a:srgbClr val="4F81BD"/>
            </a:solidFill>
          </a:ln>
        </p:spPr>
      </p:pic>
    </p:spTree>
    <p:extLst>
      <p:ext uri="{BB962C8B-B14F-4D97-AF65-F5344CB8AC3E}">
        <p14:creationId xmlns:p14="http://schemas.microsoft.com/office/powerpoint/2010/main" val="2469227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Analyzing the Parsing Routines</a:t>
            </a:r>
          </a:p>
        </p:txBody>
      </p:sp>
      <p:sp>
        <p:nvSpPr>
          <p:cNvPr id="3" name="Content Placeholder 2"/>
          <p:cNvSpPr>
            <a:spLocks noGrp="1"/>
          </p:cNvSpPr>
          <p:nvPr>
            <p:ph idx="1"/>
          </p:nvPr>
        </p:nvSpPr>
        <p:spPr/>
        <p:txBody>
          <a:bodyPr/>
          <a:lstStyle/>
          <a:p>
            <a:r>
              <a:rPr lang="en-US" dirty="0"/>
              <a:t>Malware strings and the Web page comments both include the string </a:t>
            </a:r>
            <a:r>
              <a:rPr lang="en-US" b="1" dirty="0" err="1"/>
              <a:t>adsrv</a:t>
            </a:r>
            <a:r>
              <a:rPr lang="en-US" b="1" dirty="0"/>
              <a:t>?</a:t>
            </a:r>
            <a:endParaRPr lang="en-US" dirty="0"/>
          </a:p>
        </p:txBody>
      </p:sp>
      <p:pic>
        <p:nvPicPr>
          <p:cNvPr id="4" name="Picture 3" descr="Screen Shot 2013-11-24 at 7.09.0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143" y="3181020"/>
            <a:ext cx="6903956" cy="963864"/>
          </a:xfrm>
          <a:prstGeom prst="rect">
            <a:avLst/>
          </a:prstGeom>
          <a:ln>
            <a:solidFill>
              <a:srgbClr val="4F81BD"/>
            </a:solidFill>
          </a:ln>
        </p:spPr>
      </p:pic>
    </p:spTree>
    <p:extLst>
      <p:ext uri="{BB962C8B-B14F-4D97-AF65-F5344CB8AC3E}">
        <p14:creationId xmlns:p14="http://schemas.microsoft.com/office/powerpoint/2010/main" val="18074075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89816" y="1600200"/>
            <a:ext cx="2573160" cy="4525963"/>
          </a:xfrm>
        </p:spPr>
        <p:txBody>
          <a:bodyPr/>
          <a:lstStyle/>
          <a:p>
            <a:r>
              <a:rPr lang="en-US" sz="2800" dirty="0"/>
              <a:t>Parser looks for 3 elements</a:t>
            </a:r>
          </a:p>
        </p:txBody>
      </p:sp>
      <p:pic>
        <p:nvPicPr>
          <p:cNvPr id="4" name="Picture 3" descr="Screen Shot 2013-11-24 at 7.09.4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2976" y="923998"/>
            <a:ext cx="5846255" cy="5669378"/>
          </a:xfrm>
          <a:prstGeom prst="rect">
            <a:avLst/>
          </a:prstGeom>
          <a:ln>
            <a:solidFill>
              <a:srgbClr val="4F81BD"/>
            </a:solidFill>
          </a:ln>
        </p:spPr>
      </p:pic>
    </p:spTree>
    <p:extLst>
      <p:ext uri="{BB962C8B-B14F-4D97-AF65-F5344CB8AC3E}">
        <p14:creationId xmlns:p14="http://schemas.microsoft.com/office/powerpoint/2010/main" val="531734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ans" dirty="0"/>
              <a:t>Sample</a:t>
            </a:r>
            <a:r>
              <a:rPr lang="zh-Hans" altLang="en-US" dirty="0"/>
              <a:t> </a:t>
            </a:r>
            <a:r>
              <a:rPr lang="en-US" altLang="zh-Hans" dirty="0"/>
              <a:t>Malware</a:t>
            </a:r>
            <a:r>
              <a:rPr lang="zh-Hans" altLang="en-US" dirty="0"/>
              <a:t> </a:t>
            </a:r>
            <a:r>
              <a:rPr lang="en-US" altLang="zh-Hans" dirty="0"/>
              <a:t>Commands</a:t>
            </a:r>
            <a:endParaRPr lang="en-US" dirty="0"/>
          </a:p>
        </p:txBody>
      </p:sp>
      <p:sp>
        <p:nvSpPr>
          <p:cNvPr id="3" name="Content Placeholder 2"/>
          <p:cNvSpPr>
            <a:spLocks noGrp="1"/>
          </p:cNvSpPr>
          <p:nvPr>
            <p:ph idx="1"/>
          </p:nvPr>
        </p:nvSpPr>
        <p:spPr/>
        <p:txBody>
          <a:bodyPr/>
          <a:lstStyle/>
          <a:p>
            <a:endParaRPr lang="en-US"/>
          </a:p>
        </p:txBody>
      </p:sp>
      <p:pic>
        <p:nvPicPr>
          <p:cNvPr id="4" name="Picture 3" descr="Screen Shot 2013-11-24 at 7.11.21 PM.png"/>
          <p:cNvPicPr>
            <a:picLocks noChangeAspect="1"/>
          </p:cNvPicPr>
          <p:nvPr/>
        </p:nvPicPr>
        <p:blipFill rotWithShape="1">
          <a:blip r:embed="rId2">
            <a:extLst>
              <a:ext uri="{28A0092B-C50C-407E-A947-70E740481C1C}">
                <a14:useLocalDpi xmlns:a14="http://schemas.microsoft.com/office/drawing/2010/main" val="0"/>
              </a:ext>
            </a:extLst>
          </a:blip>
          <a:srcRect t="14392"/>
          <a:stretch/>
        </p:blipFill>
        <p:spPr>
          <a:xfrm>
            <a:off x="513518" y="2006930"/>
            <a:ext cx="8088387" cy="2994718"/>
          </a:xfrm>
          <a:prstGeom prst="rect">
            <a:avLst/>
          </a:prstGeom>
          <a:ln>
            <a:solidFill>
              <a:srgbClr val="4F81BD"/>
            </a:solidFill>
          </a:ln>
        </p:spPr>
      </p:pic>
    </p:spTree>
    <p:extLst>
      <p:ext uri="{BB962C8B-B14F-4D97-AF65-F5344CB8AC3E}">
        <p14:creationId xmlns:p14="http://schemas.microsoft.com/office/powerpoint/2010/main" val="31564859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Possible Signatures</a:t>
            </a:r>
          </a:p>
        </p:txBody>
      </p:sp>
      <p:sp>
        <p:nvSpPr>
          <p:cNvPr id="3" name="Content Placeholder 2"/>
          <p:cNvSpPr>
            <a:spLocks noGrp="1"/>
          </p:cNvSpPr>
          <p:nvPr>
            <p:ph idx="1"/>
          </p:nvPr>
        </p:nvSpPr>
        <p:spPr/>
        <p:txBody>
          <a:bodyPr/>
          <a:lstStyle/>
          <a:p>
            <a:r>
              <a:rPr lang="en-US" dirty="0"/>
              <a:t>The five possible commands</a:t>
            </a:r>
          </a:p>
          <a:p>
            <a:r>
              <a:rPr lang="en-US" dirty="0"/>
              <a:t>These will work, but any change in the malware will evade them</a:t>
            </a:r>
          </a:p>
        </p:txBody>
      </p:sp>
      <p:pic>
        <p:nvPicPr>
          <p:cNvPr id="4" name="Picture 3" descr="Screen Shot 2013-11-24 at 7.12.1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7303" y="2908686"/>
            <a:ext cx="4902200" cy="1701800"/>
          </a:xfrm>
          <a:prstGeom prst="rect">
            <a:avLst/>
          </a:prstGeom>
          <a:ln>
            <a:solidFill>
              <a:srgbClr val="4F81BD"/>
            </a:solidFill>
          </a:ln>
        </p:spPr>
      </p:pic>
    </p:spTree>
    <p:extLst>
      <p:ext uri="{BB962C8B-B14F-4D97-AF65-F5344CB8AC3E}">
        <p14:creationId xmlns:p14="http://schemas.microsoft.com/office/powerpoint/2010/main" val="22379836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Targeting Multiple Elements</a:t>
            </a:r>
          </a:p>
        </p:txBody>
      </p:sp>
      <p:sp>
        <p:nvSpPr>
          <p:cNvPr id="3" name="Content Placeholder 2"/>
          <p:cNvSpPr>
            <a:spLocks noGrp="1"/>
          </p:cNvSpPr>
          <p:nvPr>
            <p:ph idx="1"/>
          </p:nvPr>
        </p:nvSpPr>
        <p:spPr/>
        <p:txBody>
          <a:bodyPr/>
          <a:lstStyle/>
          <a:p>
            <a:r>
              <a:rPr lang="en-US" dirty="0"/>
              <a:t>These are more general</a:t>
            </a:r>
          </a:p>
          <a:p>
            <a:r>
              <a:rPr lang="en-US" dirty="0"/>
              <a:t>The first one accepts any Base64 in a comment with the </a:t>
            </a:r>
            <a:r>
              <a:rPr lang="en-US" dirty="0" err="1"/>
              <a:t>adsrv</a:t>
            </a:r>
            <a:r>
              <a:rPr lang="en-US" dirty="0"/>
              <a:t> prefix</a:t>
            </a:r>
          </a:p>
        </p:txBody>
      </p:sp>
      <p:pic>
        <p:nvPicPr>
          <p:cNvPr id="4" name="Picture 3" descr="Screen Shot 2013-11-24 at 7.14.5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672" y="2637422"/>
            <a:ext cx="8222080" cy="1721628"/>
          </a:xfrm>
          <a:prstGeom prst="rect">
            <a:avLst/>
          </a:prstGeom>
          <a:ln>
            <a:solidFill>
              <a:srgbClr val="4F81BD"/>
            </a:solidFill>
          </a:ln>
        </p:spPr>
      </p:pic>
    </p:spTree>
    <p:extLst>
      <p:ext uri="{BB962C8B-B14F-4D97-AF65-F5344CB8AC3E}">
        <p14:creationId xmlns:p14="http://schemas.microsoft.com/office/powerpoint/2010/main" val="8315201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General Signatures</a:t>
            </a:r>
          </a:p>
        </p:txBody>
      </p:sp>
      <p:sp>
        <p:nvSpPr>
          <p:cNvPr id="3" name="Content Placeholder 2"/>
          <p:cNvSpPr>
            <a:spLocks noGrp="1"/>
          </p:cNvSpPr>
          <p:nvPr>
            <p:ph idx="1"/>
          </p:nvPr>
        </p:nvSpPr>
        <p:spPr/>
        <p:txBody>
          <a:bodyPr/>
          <a:lstStyle/>
          <a:p>
            <a:endParaRPr lang="en-US"/>
          </a:p>
        </p:txBody>
      </p:sp>
      <p:pic>
        <p:nvPicPr>
          <p:cNvPr id="4" name="Picture 3" descr="Screen Shot 2013-11-24 at 7.16.5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726" y="2294217"/>
            <a:ext cx="8055024" cy="959294"/>
          </a:xfrm>
          <a:prstGeom prst="rect">
            <a:avLst/>
          </a:prstGeom>
          <a:ln>
            <a:solidFill>
              <a:srgbClr val="4F81BD"/>
            </a:solidFill>
          </a:ln>
        </p:spPr>
      </p:pic>
    </p:spTree>
    <p:extLst>
      <p:ext uri="{BB962C8B-B14F-4D97-AF65-F5344CB8AC3E}">
        <p14:creationId xmlns:p14="http://schemas.microsoft.com/office/powerpoint/2010/main" val="14353771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B25F3-2C8A-FE41-B66D-41E8D213BEE8}"/>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8E55926A-7A30-784D-97E0-80EF68B3B9F0}"/>
              </a:ext>
            </a:extLst>
          </p:cNvPr>
          <p:cNvSpPr>
            <a:spLocks noGrp="1"/>
          </p:cNvSpPr>
          <p:nvPr>
            <p:ph idx="1"/>
          </p:nvPr>
        </p:nvSpPr>
        <p:spPr/>
        <p:txBody>
          <a:bodyPr/>
          <a:lstStyle/>
          <a:p>
            <a:endParaRPr lang="en-US" dirty="0"/>
          </a:p>
        </p:txBody>
      </p:sp>
      <p:sp>
        <p:nvSpPr>
          <p:cNvPr id="6" name="Rectangle 5">
            <a:extLst>
              <a:ext uri="{FF2B5EF4-FFF2-40B4-BE49-F238E27FC236}">
                <a16:creationId xmlns:a16="http://schemas.microsoft.com/office/drawing/2014/main" id="{F86B5027-8313-FD43-9C4B-AFB4375CEAA8}"/>
              </a:ext>
            </a:extLst>
          </p:cNvPr>
          <p:cNvSpPr/>
          <p:nvPr/>
        </p:nvSpPr>
        <p:spPr>
          <a:xfrm>
            <a:off x="295275" y="2740285"/>
            <a:ext cx="8497990" cy="584775"/>
          </a:xfrm>
          <a:prstGeom prst="rect">
            <a:avLst/>
          </a:prstGeom>
        </p:spPr>
        <p:txBody>
          <a:bodyPr wrap="square">
            <a:spAutoFit/>
          </a:bodyPr>
          <a:lstStyle/>
          <a:p>
            <a:pPr algn="ctr"/>
            <a:r>
              <a:rPr lang="en-US" sz="3200" b="1" dirty="0"/>
              <a:t>Understanding the Attacker's Perspective</a:t>
            </a:r>
          </a:p>
        </p:txBody>
      </p:sp>
    </p:spTree>
    <p:extLst>
      <p:ext uri="{BB962C8B-B14F-4D97-AF65-F5344CB8AC3E}">
        <p14:creationId xmlns:p14="http://schemas.microsoft.com/office/powerpoint/2010/main" val="29745322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of Thumb</a:t>
            </a:r>
          </a:p>
        </p:txBody>
      </p:sp>
      <p:sp>
        <p:nvSpPr>
          <p:cNvPr id="3" name="Content Placeholder 2"/>
          <p:cNvSpPr>
            <a:spLocks noGrp="1"/>
          </p:cNvSpPr>
          <p:nvPr>
            <p:ph idx="1"/>
          </p:nvPr>
        </p:nvSpPr>
        <p:spPr/>
        <p:txBody>
          <a:bodyPr/>
          <a:lstStyle/>
          <a:p>
            <a:r>
              <a:rPr lang="en-US" dirty="0"/>
              <a:t>Focus on elements of the protocol that are part of both end points</a:t>
            </a:r>
          </a:p>
          <a:p>
            <a:pPr lvl="1"/>
            <a:r>
              <a:rPr lang="en-US" dirty="0"/>
              <a:t>Look for elements that use code on both the client and server</a:t>
            </a:r>
          </a:p>
          <a:p>
            <a:pPr lvl="1"/>
            <a:r>
              <a:rPr lang="en-US" dirty="0"/>
              <a:t>It will be hard for the attacker to change them both</a:t>
            </a:r>
          </a:p>
        </p:txBody>
      </p:sp>
    </p:spTree>
    <p:extLst>
      <p:ext uri="{BB962C8B-B14F-4D97-AF65-F5344CB8AC3E}">
        <p14:creationId xmlns:p14="http://schemas.microsoft.com/office/powerpoint/2010/main" val="744463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018AA-033B-B84F-9A24-90BC288C9B5E}"/>
              </a:ext>
            </a:extLst>
          </p:cNvPr>
          <p:cNvSpPr>
            <a:spLocks noGrp="1"/>
          </p:cNvSpPr>
          <p:nvPr>
            <p:ph type="title"/>
          </p:nvPr>
        </p:nvSpPr>
        <p:spPr/>
        <p:txBody>
          <a:bodyPr/>
          <a:lstStyle/>
          <a:p>
            <a:r>
              <a:rPr lang="en-US" sz="2800" b="0" spc="13" dirty="0"/>
              <a:t>How </a:t>
            </a:r>
            <a:r>
              <a:rPr lang="en-US" sz="2800" b="0" spc="-56" dirty="0"/>
              <a:t>we </a:t>
            </a:r>
            <a:r>
              <a:rPr lang="en-US" sz="2800" b="0" spc="94" dirty="0"/>
              <a:t>do </a:t>
            </a:r>
            <a:r>
              <a:rPr lang="en-US" sz="2800" b="0" spc="122" dirty="0"/>
              <a:t>it </a:t>
            </a:r>
            <a:r>
              <a:rPr lang="en-US" sz="2800" b="0" spc="-231" dirty="0"/>
              <a:t>?.....</a:t>
            </a:r>
            <a:endParaRPr lang="en-US" dirty="0"/>
          </a:p>
        </p:txBody>
      </p:sp>
      <p:sp>
        <p:nvSpPr>
          <p:cNvPr id="3" name="Content Placeholder 2">
            <a:extLst>
              <a:ext uri="{FF2B5EF4-FFF2-40B4-BE49-F238E27FC236}">
                <a16:creationId xmlns:a16="http://schemas.microsoft.com/office/drawing/2014/main" id="{2E2C439F-9ECC-594A-B13B-86206EA950E0}"/>
              </a:ext>
            </a:extLst>
          </p:cNvPr>
          <p:cNvSpPr>
            <a:spLocks noGrp="1"/>
          </p:cNvSpPr>
          <p:nvPr>
            <p:ph idx="1"/>
          </p:nvPr>
        </p:nvSpPr>
        <p:spPr/>
        <p:txBody>
          <a:bodyPr/>
          <a:lstStyle/>
          <a:p>
            <a:endParaRPr lang="en-US"/>
          </a:p>
        </p:txBody>
      </p:sp>
      <p:sp>
        <p:nvSpPr>
          <p:cNvPr id="4" name="object 3">
            <a:extLst>
              <a:ext uri="{FF2B5EF4-FFF2-40B4-BE49-F238E27FC236}">
                <a16:creationId xmlns:a16="http://schemas.microsoft.com/office/drawing/2014/main" id="{FCDF4A5E-DFEA-3949-9EC9-49E3C6179FA6}"/>
              </a:ext>
            </a:extLst>
          </p:cNvPr>
          <p:cNvSpPr txBox="1"/>
          <p:nvPr/>
        </p:nvSpPr>
        <p:spPr>
          <a:xfrm>
            <a:off x="380492" y="1909522"/>
            <a:ext cx="3989627" cy="2464216"/>
          </a:xfrm>
          <a:prstGeom prst="rect">
            <a:avLst/>
          </a:prstGeom>
        </p:spPr>
        <p:txBody>
          <a:bodyPr vert="horz" wrap="square" lIns="0" tIns="103584" rIns="0" bIns="0" rtlCol="0">
            <a:spAutoFit/>
          </a:bodyPr>
          <a:lstStyle/>
          <a:p>
            <a:pPr marL="7938" defTabSz="571500" fontAlgn="auto">
              <a:spcBef>
                <a:spcPts val="816"/>
              </a:spcBef>
              <a:spcAft>
                <a:spcPts val="0"/>
              </a:spcAft>
            </a:pPr>
            <a:r>
              <a:rPr sz="1594" spc="278" dirty="0">
                <a:latin typeface="Arial"/>
                <a:ea typeface="+mn-ea"/>
                <a:cs typeface="Arial"/>
              </a:rPr>
              <a:t></a:t>
            </a:r>
            <a:r>
              <a:rPr sz="1594" spc="172" dirty="0">
                <a:latin typeface="Arial"/>
                <a:ea typeface="+mn-ea"/>
                <a:cs typeface="Arial"/>
              </a:rPr>
              <a:t> </a:t>
            </a:r>
            <a:r>
              <a:rPr spc="-53" dirty="0">
                <a:latin typeface="Arial"/>
                <a:ea typeface="+mn-ea"/>
                <a:cs typeface="Arial"/>
              </a:rPr>
              <a:t>Sandboxes</a:t>
            </a:r>
            <a:endParaRPr dirty="0">
              <a:latin typeface="Arial"/>
              <a:ea typeface="+mn-ea"/>
              <a:cs typeface="Arial"/>
            </a:endParaRPr>
          </a:p>
          <a:p>
            <a:pPr marL="7938" defTabSz="571500" fontAlgn="auto">
              <a:spcBef>
                <a:spcPts val="750"/>
              </a:spcBef>
              <a:spcAft>
                <a:spcPts val="0"/>
              </a:spcAft>
            </a:pPr>
            <a:r>
              <a:rPr sz="1594" spc="278" dirty="0">
                <a:latin typeface="Arial"/>
                <a:ea typeface="+mn-ea"/>
                <a:cs typeface="Arial"/>
              </a:rPr>
              <a:t> </a:t>
            </a:r>
            <a:r>
              <a:rPr spc="-81" dirty="0">
                <a:latin typeface="Arial"/>
                <a:ea typeface="+mn-ea"/>
                <a:cs typeface="Arial"/>
              </a:rPr>
              <a:t>Process</a:t>
            </a:r>
            <a:r>
              <a:rPr spc="-125" dirty="0">
                <a:latin typeface="Arial"/>
                <a:ea typeface="+mn-ea"/>
                <a:cs typeface="Arial"/>
              </a:rPr>
              <a:t> </a:t>
            </a:r>
            <a:r>
              <a:rPr spc="25" dirty="0">
                <a:latin typeface="Arial"/>
                <a:ea typeface="+mn-ea"/>
                <a:cs typeface="Arial"/>
              </a:rPr>
              <a:t>monitors</a:t>
            </a:r>
            <a:endParaRPr dirty="0">
              <a:latin typeface="Arial"/>
              <a:ea typeface="+mn-ea"/>
              <a:cs typeface="Arial"/>
            </a:endParaRPr>
          </a:p>
          <a:p>
            <a:pPr marL="7938" defTabSz="571500" fontAlgn="auto">
              <a:spcBef>
                <a:spcPts val="750"/>
              </a:spcBef>
              <a:spcAft>
                <a:spcPts val="0"/>
              </a:spcAft>
            </a:pPr>
            <a:r>
              <a:rPr sz="1594" spc="278" dirty="0">
                <a:latin typeface="Arial"/>
                <a:ea typeface="+mn-ea"/>
                <a:cs typeface="Arial"/>
              </a:rPr>
              <a:t> </a:t>
            </a:r>
            <a:r>
              <a:rPr spc="-31" dirty="0">
                <a:latin typeface="Arial"/>
                <a:ea typeface="+mn-ea"/>
                <a:cs typeface="Arial"/>
              </a:rPr>
              <a:t>Registry</a:t>
            </a:r>
            <a:r>
              <a:rPr spc="-119" dirty="0">
                <a:latin typeface="Arial"/>
                <a:ea typeface="+mn-ea"/>
                <a:cs typeface="Arial"/>
              </a:rPr>
              <a:t> </a:t>
            </a:r>
            <a:r>
              <a:rPr spc="-31" dirty="0">
                <a:latin typeface="Arial"/>
                <a:ea typeface="+mn-ea"/>
                <a:cs typeface="Arial"/>
              </a:rPr>
              <a:t>snapshots</a:t>
            </a:r>
            <a:endParaRPr dirty="0">
              <a:latin typeface="Arial"/>
              <a:ea typeface="+mn-ea"/>
              <a:cs typeface="Arial"/>
            </a:endParaRPr>
          </a:p>
          <a:p>
            <a:pPr marL="7938" defTabSz="571500" fontAlgn="auto">
              <a:spcBef>
                <a:spcPts val="753"/>
              </a:spcBef>
              <a:spcAft>
                <a:spcPts val="0"/>
              </a:spcAft>
            </a:pPr>
            <a:r>
              <a:rPr sz="1594" spc="278" dirty="0">
                <a:latin typeface="Arial"/>
                <a:ea typeface="+mn-ea"/>
                <a:cs typeface="Arial"/>
              </a:rPr>
              <a:t> </a:t>
            </a:r>
            <a:r>
              <a:rPr spc="28" dirty="0">
                <a:latin typeface="Arial"/>
                <a:ea typeface="+mn-ea"/>
                <a:cs typeface="Arial"/>
              </a:rPr>
              <a:t>Network </a:t>
            </a:r>
            <a:r>
              <a:rPr spc="-50" dirty="0">
                <a:latin typeface="Arial"/>
                <a:ea typeface="+mn-ea"/>
                <a:cs typeface="Arial"/>
              </a:rPr>
              <a:t>service </a:t>
            </a:r>
            <a:r>
              <a:rPr spc="16" dirty="0">
                <a:latin typeface="Arial"/>
                <a:ea typeface="+mn-ea"/>
                <a:cs typeface="Arial"/>
              </a:rPr>
              <a:t>faking </a:t>
            </a:r>
            <a:r>
              <a:rPr spc="-41" dirty="0">
                <a:latin typeface="Arial"/>
                <a:ea typeface="+mn-ea"/>
                <a:cs typeface="Arial"/>
              </a:rPr>
              <a:t>tools</a:t>
            </a:r>
            <a:endParaRPr dirty="0">
              <a:latin typeface="Arial"/>
              <a:ea typeface="+mn-ea"/>
              <a:cs typeface="Arial"/>
            </a:endParaRPr>
          </a:p>
          <a:p>
            <a:pPr marL="7938" defTabSz="571500" fontAlgn="auto">
              <a:spcBef>
                <a:spcPts val="750"/>
              </a:spcBef>
              <a:spcAft>
                <a:spcPts val="0"/>
              </a:spcAft>
            </a:pPr>
            <a:r>
              <a:rPr sz="1594" spc="278" dirty="0">
                <a:latin typeface="Arial"/>
                <a:ea typeface="+mn-ea"/>
                <a:cs typeface="Arial"/>
              </a:rPr>
              <a:t> </a:t>
            </a:r>
            <a:r>
              <a:rPr spc="3" dirty="0">
                <a:latin typeface="Arial"/>
                <a:ea typeface="+mn-ea"/>
                <a:cs typeface="Arial"/>
              </a:rPr>
              <a:t>Domain </a:t>
            </a:r>
            <a:r>
              <a:rPr spc="16" dirty="0">
                <a:latin typeface="Arial"/>
                <a:ea typeface="+mn-ea"/>
                <a:cs typeface="Arial"/>
              </a:rPr>
              <a:t>faking</a:t>
            </a:r>
            <a:r>
              <a:rPr spc="-141" dirty="0">
                <a:latin typeface="Arial"/>
                <a:ea typeface="+mn-ea"/>
                <a:cs typeface="Arial"/>
              </a:rPr>
              <a:t> </a:t>
            </a:r>
            <a:r>
              <a:rPr spc="22" dirty="0">
                <a:latin typeface="Arial"/>
                <a:ea typeface="+mn-ea"/>
                <a:cs typeface="Arial"/>
              </a:rPr>
              <a:t>tools</a:t>
            </a:r>
            <a:endParaRPr dirty="0">
              <a:latin typeface="Arial"/>
              <a:ea typeface="+mn-ea"/>
              <a:cs typeface="Arial"/>
            </a:endParaRPr>
          </a:p>
          <a:p>
            <a:pPr marL="7938" defTabSz="571500" fontAlgn="auto">
              <a:spcBef>
                <a:spcPts val="750"/>
              </a:spcBef>
              <a:spcAft>
                <a:spcPts val="0"/>
              </a:spcAft>
            </a:pPr>
            <a:r>
              <a:rPr sz="1594" spc="278" dirty="0">
                <a:latin typeface="Arial"/>
                <a:ea typeface="+mn-ea"/>
                <a:cs typeface="Arial"/>
              </a:rPr>
              <a:t> </a:t>
            </a:r>
            <a:r>
              <a:rPr spc="-56" dirty="0">
                <a:latin typeface="Arial"/>
                <a:ea typeface="+mn-ea"/>
                <a:cs typeface="Arial"/>
              </a:rPr>
              <a:t>Packet</a:t>
            </a:r>
            <a:r>
              <a:rPr spc="-127" dirty="0">
                <a:latin typeface="Arial"/>
                <a:ea typeface="+mn-ea"/>
                <a:cs typeface="Arial"/>
              </a:rPr>
              <a:t> </a:t>
            </a:r>
            <a:r>
              <a:rPr spc="-19" dirty="0">
                <a:latin typeface="Arial"/>
                <a:ea typeface="+mn-ea"/>
                <a:cs typeface="Arial"/>
              </a:rPr>
              <a:t>sniffers</a:t>
            </a:r>
            <a:endParaRPr dirty="0">
              <a:latin typeface="Arial"/>
              <a:ea typeface="+mn-ea"/>
              <a:cs typeface="Arial"/>
            </a:endParaRPr>
          </a:p>
        </p:txBody>
      </p:sp>
      <p:sp>
        <p:nvSpPr>
          <p:cNvPr id="5" name="object 4">
            <a:extLst>
              <a:ext uri="{FF2B5EF4-FFF2-40B4-BE49-F238E27FC236}">
                <a16:creationId xmlns:a16="http://schemas.microsoft.com/office/drawing/2014/main" id="{1B027C39-3957-F543-B25B-A29A8C6327E0}"/>
              </a:ext>
            </a:extLst>
          </p:cNvPr>
          <p:cNvSpPr/>
          <p:nvPr/>
        </p:nvSpPr>
        <p:spPr>
          <a:xfrm>
            <a:off x="4710310" y="1694979"/>
            <a:ext cx="3328988" cy="3142298"/>
          </a:xfrm>
          <a:prstGeom prst="rect">
            <a:avLst/>
          </a:prstGeom>
          <a:blipFill>
            <a:blip r:embed="rId2" cstate="print"/>
            <a:stretch>
              <a:fillRect/>
            </a:stretch>
          </a:blipFill>
        </p:spPr>
        <p:txBody>
          <a:bodyPr wrap="square" lIns="0" tIns="0" rIns="0" bIns="0" rtlCol="0"/>
          <a:lstStyle/>
          <a:p>
            <a:pPr defTabSz="571500" fontAlgn="auto">
              <a:spcBef>
                <a:spcPts val="0"/>
              </a:spcBef>
              <a:spcAft>
                <a:spcPts val="0"/>
              </a:spcAft>
            </a:pPr>
            <a:endParaRPr sz="1125">
              <a:solidFill>
                <a:prstClr val="black"/>
              </a:solidFill>
              <a:latin typeface="Calibri"/>
              <a:ea typeface="+mn-ea"/>
              <a:cs typeface="+mn-cs"/>
            </a:endParaRPr>
          </a:p>
        </p:txBody>
      </p:sp>
    </p:spTree>
    <p:extLst>
      <p:ext uri="{BB962C8B-B14F-4D97-AF65-F5344CB8AC3E}">
        <p14:creationId xmlns:p14="http://schemas.microsoft.com/office/powerpoint/2010/main" val="2027825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of Thumb</a:t>
            </a:r>
          </a:p>
        </p:txBody>
      </p:sp>
      <p:sp>
        <p:nvSpPr>
          <p:cNvPr id="3" name="Content Placeholder 2"/>
          <p:cNvSpPr>
            <a:spLocks noGrp="1"/>
          </p:cNvSpPr>
          <p:nvPr>
            <p:ph idx="1"/>
          </p:nvPr>
        </p:nvSpPr>
        <p:spPr/>
        <p:txBody>
          <a:bodyPr/>
          <a:lstStyle/>
          <a:p>
            <a:r>
              <a:rPr lang="en-US" dirty="0"/>
              <a:t>Focus on elements of the protocol known to be part of a key</a:t>
            </a:r>
          </a:p>
          <a:p>
            <a:pPr lvl="1"/>
            <a:r>
              <a:rPr lang="en-US" dirty="0"/>
              <a:t>Such as a User-Agent that identifies bot traffic</a:t>
            </a:r>
          </a:p>
          <a:p>
            <a:pPr lvl="1"/>
            <a:r>
              <a:rPr lang="en-US" dirty="0"/>
              <a:t>Again, it would require updating both ends to change</a:t>
            </a:r>
          </a:p>
          <a:p>
            <a:r>
              <a:rPr lang="en-US" dirty="0"/>
              <a:t>Identify elements of the protocol that are not immediately apparent in traffic</a:t>
            </a:r>
          </a:p>
          <a:p>
            <a:pPr lvl="1"/>
            <a:r>
              <a:rPr lang="en-US" dirty="0"/>
              <a:t>This will be less likely to be used by other, sloppy, defenders who leak info to the attacker</a:t>
            </a:r>
          </a:p>
        </p:txBody>
      </p:sp>
    </p:spTree>
    <p:extLst>
      <p:ext uri="{BB962C8B-B14F-4D97-AF65-F5344CB8AC3E}">
        <p14:creationId xmlns:p14="http://schemas.microsoft.com/office/powerpoint/2010/main" val="37324938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09A58-24C7-1F41-B870-647FC0639870}"/>
              </a:ext>
            </a:extLst>
          </p:cNvPr>
          <p:cNvSpPr>
            <a:spLocks noGrp="1"/>
          </p:cNvSpPr>
          <p:nvPr>
            <p:ph type="title"/>
          </p:nvPr>
        </p:nvSpPr>
        <p:spPr/>
        <p:txBody>
          <a:bodyPr/>
          <a:lstStyle/>
          <a:p>
            <a:r>
              <a:rPr lang="en-US" altLang="zh-Hans" dirty="0"/>
              <a:t>DNS</a:t>
            </a:r>
            <a:r>
              <a:rPr lang="zh-Hans" altLang="en-US" dirty="0"/>
              <a:t> </a:t>
            </a:r>
            <a:r>
              <a:rPr lang="en-US" altLang="zh-Hans" dirty="0"/>
              <a:t>Security</a:t>
            </a:r>
            <a:endParaRPr lang="en-US" dirty="0"/>
          </a:p>
        </p:txBody>
      </p:sp>
      <p:sp>
        <p:nvSpPr>
          <p:cNvPr id="3" name="Content Placeholder 2">
            <a:extLst>
              <a:ext uri="{FF2B5EF4-FFF2-40B4-BE49-F238E27FC236}">
                <a16:creationId xmlns:a16="http://schemas.microsoft.com/office/drawing/2014/main" id="{BD957750-842C-5443-BD06-9192F221170A}"/>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1218270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90565" y="1316511"/>
            <a:ext cx="3674969" cy="309987"/>
          </a:xfrm>
          <a:prstGeom prst="rect">
            <a:avLst/>
          </a:prstGeom>
        </p:spPr>
        <p:txBody>
          <a:bodyPr vert="horz" wrap="square" lIns="0" tIns="11206" rIns="0" bIns="0" rtlCol="0">
            <a:spAutoFit/>
          </a:bodyPr>
          <a:lstStyle/>
          <a:p>
            <a:pPr marL="282964" indent="-271757">
              <a:spcBef>
                <a:spcPts val="88"/>
              </a:spcBef>
              <a:buChar char="•"/>
              <a:tabLst>
                <a:tab pos="282403" algn="l"/>
                <a:tab pos="282964" algn="l"/>
              </a:tabLst>
            </a:pPr>
            <a:r>
              <a:rPr sz="1941" spc="-4" dirty="0">
                <a:latin typeface="Arial"/>
                <a:cs typeface="Arial"/>
              </a:rPr>
              <a:t>Virtually </a:t>
            </a:r>
            <a:r>
              <a:rPr sz="1941" dirty="0">
                <a:latin typeface="Arial"/>
                <a:cs typeface="Arial"/>
              </a:rPr>
              <a:t>every </a:t>
            </a:r>
            <a:r>
              <a:rPr sz="1941" spc="-4" dirty="0">
                <a:latin typeface="Arial"/>
                <a:cs typeface="Arial"/>
              </a:rPr>
              <a:t>application</a:t>
            </a:r>
            <a:r>
              <a:rPr sz="1941" spc="-49" dirty="0">
                <a:latin typeface="Arial"/>
                <a:cs typeface="Arial"/>
              </a:rPr>
              <a:t> </a:t>
            </a:r>
            <a:r>
              <a:rPr sz="1941" dirty="0">
                <a:latin typeface="Arial"/>
                <a:cs typeface="Arial"/>
              </a:rPr>
              <a:t>uses</a:t>
            </a:r>
            <a:endParaRPr sz="1941">
              <a:latin typeface="Arial"/>
              <a:cs typeface="Arial"/>
            </a:endParaRPr>
          </a:p>
        </p:txBody>
      </p:sp>
      <p:sp>
        <p:nvSpPr>
          <p:cNvPr id="3" name="object 3"/>
          <p:cNvSpPr txBox="1"/>
          <p:nvPr/>
        </p:nvSpPr>
        <p:spPr>
          <a:xfrm>
            <a:off x="1059505" y="1809570"/>
            <a:ext cx="3721474" cy="309987"/>
          </a:xfrm>
          <a:prstGeom prst="rect">
            <a:avLst/>
          </a:prstGeom>
        </p:spPr>
        <p:txBody>
          <a:bodyPr vert="horz" wrap="square" lIns="0" tIns="11206" rIns="0" bIns="0" rtlCol="0">
            <a:spAutoFit/>
          </a:bodyPr>
          <a:lstStyle/>
          <a:p>
            <a:pPr marL="11206">
              <a:spcBef>
                <a:spcPts val="88"/>
              </a:spcBef>
            </a:pPr>
            <a:r>
              <a:rPr sz="1941" spc="-4" dirty="0">
                <a:latin typeface="Arial"/>
                <a:cs typeface="Arial"/>
              </a:rPr>
              <a:t>the </a:t>
            </a:r>
            <a:r>
              <a:rPr sz="1941" dirty="0">
                <a:latin typeface="Arial"/>
                <a:cs typeface="Arial"/>
              </a:rPr>
              <a:t>Domain Name </a:t>
            </a:r>
            <a:r>
              <a:rPr sz="1941" spc="-4" dirty="0">
                <a:latin typeface="Arial"/>
                <a:cs typeface="Arial"/>
              </a:rPr>
              <a:t>System</a:t>
            </a:r>
            <a:r>
              <a:rPr sz="1941" spc="-57" dirty="0">
                <a:latin typeface="Arial"/>
                <a:cs typeface="Arial"/>
              </a:rPr>
              <a:t> </a:t>
            </a:r>
            <a:r>
              <a:rPr sz="1941" dirty="0">
                <a:latin typeface="Arial"/>
                <a:cs typeface="Arial"/>
              </a:rPr>
              <a:t>(DNS).</a:t>
            </a:r>
            <a:endParaRPr sz="1941">
              <a:latin typeface="Arial"/>
              <a:cs typeface="Arial"/>
            </a:endParaRPr>
          </a:p>
        </p:txBody>
      </p:sp>
      <p:sp>
        <p:nvSpPr>
          <p:cNvPr id="4" name="object 4"/>
          <p:cNvSpPr txBox="1"/>
          <p:nvPr/>
        </p:nvSpPr>
        <p:spPr>
          <a:xfrm>
            <a:off x="790564" y="2373002"/>
            <a:ext cx="2637865" cy="309987"/>
          </a:xfrm>
          <a:prstGeom prst="rect">
            <a:avLst/>
          </a:prstGeom>
        </p:spPr>
        <p:txBody>
          <a:bodyPr vert="horz" wrap="square" lIns="0" tIns="11206" rIns="0" bIns="0" rtlCol="0">
            <a:spAutoFit/>
          </a:bodyPr>
          <a:lstStyle/>
          <a:p>
            <a:pPr marL="282964" indent="-271757">
              <a:spcBef>
                <a:spcPts val="88"/>
              </a:spcBef>
              <a:buChar char="•"/>
              <a:tabLst>
                <a:tab pos="282403" algn="l"/>
                <a:tab pos="282964" algn="l"/>
              </a:tabLst>
            </a:pPr>
            <a:r>
              <a:rPr sz="1941" dirty="0">
                <a:latin typeface="Arial"/>
                <a:cs typeface="Arial"/>
              </a:rPr>
              <a:t>DNS </a:t>
            </a:r>
            <a:r>
              <a:rPr sz="1941" spc="-4" dirty="0">
                <a:latin typeface="Arial"/>
                <a:cs typeface="Arial"/>
              </a:rPr>
              <a:t>database</a:t>
            </a:r>
            <a:r>
              <a:rPr sz="1941" spc="-53" dirty="0">
                <a:latin typeface="Arial"/>
                <a:cs typeface="Arial"/>
              </a:rPr>
              <a:t> </a:t>
            </a:r>
            <a:r>
              <a:rPr sz="1941" dirty="0">
                <a:latin typeface="Arial"/>
                <a:cs typeface="Arial"/>
              </a:rPr>
              <a:t>maps:</a:t>
            </a:r>
            <a:endParaRPr sz="1941">
              <a:latin typeface="Arial"/>
              <a:cs typeface="Arial"/>
            </a:endParaRPr>
          </a:p>
        </p:txBody>
      </p:sp>
      <p:sp>
        <p:nvSpPr>
          <p:cNvPr id="5" name="object 5"/>
          <p:cNvSpPr txBox="1"/>
          <p:nvPr/>
        </p:nvSpPr>
        <p:spPr>
          <a:xfrm>
            <a:off x="1149153" y="2891162"/>
            <a:ext cx="2966197" cy="666751"/>
          </a:xfrm>
          <a:prstGeom prst="rect">
            <a:avLst/>
          </a:prstGeom>
        </p:spPr>
        <p:txBody>
          <a:bodyPr vert="horz" wrap="square" lIns="0" tIns="11206" rIns="0" bIns="0" rtlCol="0">
            <a:spAutoFit/>
          </a:bodyPr>
          <a:lstStyle/>
          <a:p>
            <a:pPr marL="11206">
              <a:spcBef>
                <a:spcPts val="88"/>
              </a:spcBef>
              <a:tabLst>
                <a:tab pos="237577" algn="l"/>
              </a:tabLst>
            </a:pPr>
            <a:r>
              <a:rPr sz="1588" dirty="0">
                <a:latin typeface="Arial"/>
                <a:cs typeface="Arial"/>
              </a:rPr>
              <a:t>–	Name </a:t>
            </a:r>
            <a:r>
              <a:rPr sz="1588" spc="-4" dirty="0">
                <a:latin typeface="Arial"/>
                <a:cs typeface="Arial"/>
              </a:rPr>
              <a:t>to IP</a:t>
            </a:r>
            <a:r>
              <a:rPr sz="1588" spc="-40" dirty="0">
                <a:latin typeface="Arial"/>
                <a:cs typeface="Arial"/>
              </a:rPr>
              <a:t> </a:t>
            </a:r>
            <a:r>
              <a:rPr sz="1588" dirty="0">
                <a:latin typeface="Arial"/>
                <a:cs typeface="Arial"/>
              </a:rPr>
              <a:t>address</a:t>
            </a:r>
            <a:endParaRPr sz="1588">
              <a:latin typeface="Arial"/>
              <a:cs typeface="Arial"/>
            </a:endParaRPr>
          </a:p>
          <a:p>
            <a:pPr marL="234776">
              <a:spcBef>
                <a:spcPts val="1328"/>
              </a:spcBef>
            </a:pPr>
            <a:r>
              <a:rPr sz="1588" i="1" u="sng" spc="-9" dirty="0">
                <a:uFill>
                  <a:solidFill>
                    <a:srgbClr val="000000"/>
                  </a:solidFill>
                </a:uFill>
                <a:latin typeface="Arial"/>
                <a:cs typeface="Arial"/>
              </a:rPr>
              <a:t>www.darpa.mil </a:t>
            </a:r>
            <a:r>
              <a:rPr sz="1588" i="1" u="sng" dirty="0">
                <a:uFill>
                  <a:solidFill>
                    <a:srgbClr val="000000"/>
                  </a:solidFill>
                </a:uFill>
                <a:latin typeface="Arial"/>
                <a:cs typeface="Arial"/>
              </a:rPr>
              <a:t>=</a:t>
            </a:r>
            <a:r>
              <a:rPr sz="1588" i="1" u="sng" spc="-22" dirty="0">
                <a:uFill>
                  <a:solidFill>
                    <a:srgbClr val="000000"/>
                  </a:solidFill>
                </a:uFill>
                <a:latin typeface="Arial"/>
                <a:cs typeface="Arial"/>
              </a:rPr>
              <a:t> </a:t>
            </a:r>
            <a:r>
              <a:rPr sz="1588" i="1" u="sng" spc="-4" dirty="0">
                <a:uFill>
                  <a:solidFill>
                    <a:srgbClr val="000000"/>
                  </a:solidFill>
                </a:uFill>
                <a:latin typeface="Arial"/>
                <a:cs typeface="Arial"/>
              </a:rPr>
              <a:t>128.9.176.20</a:t>
            </a:r>
            <a:endParaRPr sz="1588">
              <a:latin typeface="Arial"/>
              <a:cs typeface="Arial"/>
            </a:endParaRPr>
          </a:p>
        </p:txBody>
      </p:sp>
      <p:sp>
        <p:nvSpPr>
          <p:cNvPr id="6" name="object 6"/>
          <p:cNvSpPr txBox="1"/>
          <p:nvPr/>
        </p:nvSpPr>
        <p:spPr>
          <a:xfrm>
            <a:off x="1149153" y="3765221"/>
            <a:ext cx="2970679" cy="666751"/>
          </a:xfrm>
          <a:prstGeom prst="rect">
            <a:avLst/>
          </a:prstGeom>
        </p:spPr>
        <p:txBody>
          <a:bodyPr vert="horz" wrap="square" lIns="0" tIns="11206" rIns="0" bIns="0" rtlCol="0">
            <a:spAutoFit/>
          </a:bodyPr>
          <a:lstStyle/>
          <a:p>
            <a:pPr marL="11206">
              <a:spcBef>
                <a:spcPts val="88"/>
              </a:spcBef>
              <a:tabLst>
                <a:tab pos="237577" algn="l"/>
              </a:tabLst>
            </a:pPr>
            <a:r>
              <a:rPr sz="1588" dirty="0">
                <a:latin typeface="Arial"/>
                <a:cs typeface="Arial"/>
              </a:rPr>
              <a:t>–	And many </a:t>
            </a:r>
            <a:r>
              <a:rPr sz="1588" spc="-4" dirty="0">
                <a:latin typeface="Arial"/>
                <a:cs typeface="Arial"/>
              </a:rPr>
              <a:t>other</a:t>
            </a:r>
            <a:r>
              <a:rPr sz="1588" spc="-31" dirty="0">
                <a:latin typeface="Arial"/>
                <a:cs typeface="Arial"/>
              </a:rPr>
              <a:t> </a:t>
            </a:r>
            <a:r>
              <a:rPr sz="1588" dirty="0">
                <a:latin typeface="Arial"/>
                <a:cs typeface="Arial"/>
              </a:rPr>
              <a:t>mappings</a:t>
            </a:r>
            <a:endParaRPr sz="1588">
              <a:latin typeface="Arial"/>
              <a:cs typeface="Arial"/>
            </a:endParaRPr>
          </a:p>
          <a:p>
            <a:pPr marL="234776">
              <a:spcBef>
                <a:spcPts val="1328"/>
              </a:spcBef>
            </a:pPr>
            <a:r>
              <a:rPr sz="1588" dirty="0">
                <a:latin typeface="Arial"/>
                <a:cs typeface="Arial"/>
              </a:rPr>
              <a:t>(mail servers, </a:t>
            </a:r>
            <a:r>
              <a:rPr sz="1588" spc="-4" dirty="0">
                <a:latin typeface="Arial"/>
                <a:cs typeface="Arial"/>
              </a:rPr>
              <a:t>IPv6,</a:t>
            </a:r>
            <a:r>
              <a:rPr sz="1588" spc="-75" dirty="0">
                <a:latin typeface="Arial"/>
                <a:cs typeface="Arial"/>
              </a:rPr>
              <a:t> </a:t>
            </a:r>
            <a:r>
              <a:rPr sz="1588" dirty="0">
                <a:latin typeface="Arial"/>
                <a:cs typeface="Arial"/>
              </a:rPr>
              <a:t>reverse…)</a:t>
            </a:r>
            <a:endParaRPr sz="1588">
              <a:latin typeface="Arial"/>
              <a:cs typeface="Arial"/>
            </a:endParaRPr>
          </a:p>
        </p:txBody>
      </p:sp>
      <p:sp>
        <p:nvSpPr>
          <p:cNvPr id="7" name="object 7"/>
          <p:cNvSpPr txBox="1"/>
          <p:nvPr/>
        </p:nvSpPr>
        <p:spPr>
          <a:xfrm>
            <a:off x="790565" y="4681414"/>
            <a:ext cx="3885079" cy="309987"/>
          </a:xfrm>
          <a:prstGeom prst="rect">
            <a:avLst/>
          </a:prstGeom>
        </p:spPr>
        <p:txBody>
          <a:bodyPr vert="horz" wrap="square" lIns="0" tIns="11206" rIns="0" bIns="0" rtlCol="0">
            <a:spAutoFit/>
          </a:bodyPr>
          <a:lstStyle/>
          <a:p>
            <a:pPr marL="282964" indent="-271757">
              <a:spcBef>
                <a:spcPts val="88"/>
              </a:spcBef>
              <a:buChar char="•"/>
              <a:tabLst>
                <a:tab pos="282403" algn="l"/>
                <a:tab pos="282964" algn="l"/>
              </a:tabLst>
            </a:pPr>
            <a:r>
              <a:rPr sz="1941" spc="-4" dirty="0">
                <a:latin typeface="Arial"/>
                <a:cs typeface="Arial"/>
              </a:rPr>
              <a:t>Data </a:t>
            </a:r>
            <a:r>
              <a:rPr sz="1941" dirty="0">
                <a:latin typeface="Arial"/>
                <a:cs typeface="Arial"/>
              </a:rPr>
              <a:t>organized as </a:t>
            </a:r>
            <a:r>
              <a:rPr sz="1941" spc="-4" dirty="0">
                <a:latin typeface="Arial"/>
                <a:cs typeface="Arial"/>
              </a:rPr>
              <a:t>tree</a:t>
            </a:r>
            <a:r>
              <a:rPr sz="1941" spc="-26" dirty="0">
                <a:latin typeface="Arial"/>
                <a:cs typeface="Arial"/>
              </a:rPr>
              <a:t> </a:t>
            </a:r>
            <a:r>
              <a:rPr sz="1941" spc="-4" dirty="0">
                <a:latin typeface="Arial"/>
                <a:cs typeface="Arial"/>
              </a:rPr>
              <a:t>structure.</a:t>
            </a:r>
            <a:endParaRPr sz="1941">
              <a:latin typeface="Arial"/>
              <a:cs typeface="Arial"/>
            </a:endParaRPr>
          </a:p>
        </p:txBody>
      </p:sp>
      <p:sp>
        <p:nvSpPr>
          <p:cNvPr id="8" name="object 8"/>
          <p:cNvSpPr txBox="1"/>
          <p:nvPr/>
        </p:nvSpPr>
        <p:spPr>
          <a:xfrm>
            <a:off x="1149152" y="5199574"/>
            <a:ext cx="2559424" cy="666751"/>
          </a:xfrm>
          <a:prstGeom prst="rect">
            <a:avLst/>
          </a:prstGeom>
        </p:spPr>
        <p:txBody>
          <a:bodyPr vert="horz" wrap="square" lIns="0" tIns="11206" rIns="0" bIns="0" rtlCol="0">
            <a:spAutoFit/>
          </a:bodyPr>
          <a:lstStyle/>
          <a:p>
            <a:pPr marL="11206">
              <a:spcBef>
                <a:spcPts val="88"/>
              </a:spcBef>
              <a:tabLst>
                <a:tab pos="237577" algn="l"/>
              </a:tabLst>
            </a:pPr>
            <a:r>
              <a:rPr sz="1588" dirty="0">
                <a:latin typeface="Arial"/>
                <a:cs typeface="Arial"/>
              </a:rPr>
              <a:t>–	Each zone is</a:t>
            </a:r>
            <a:r>
              <a:rPr sz="1588" spc="-49" dirty="0">
                <a:latin typeface="Arial"/>
                <a:cs typeface="Arial"/>
              </a:rPr>
              <a:t> </a:t>
            </a:r>
            <a:r>
              <a:rPr sz="1588" spc="-4" dirty="0">
                <a:latin typeface="Arial"/>
                <a:cs typeface="Arial"/>
              </a:rPr>
              <a:t>authoritative</a:t>
            </a:r>
            <a:endParaRPr sz="1588">
              <a:latin typeface="Arial"/>
              <a:cs typeface="Arial"/>
            </a:endParaRPr>
          </a:p>
          <a:p>
            <a:pPr marL="234776">
              <a:spcBef>
                <a:spcPts val="1328"/>
              </a:spcBef>
            </a:pPr>
            <a:r>
              <a:rPr sz="1588" spc="-4" dirty="0">
                <a:latin typeface="Arial"/>
                <a:cs typeface="Arial"/>
              </a:rPr>
              <a:t>for its </a:t>
            </a:r>
            <a:r>
              <a:rPr sz="1588" dirty="0">
                <a:latin typeface="Arial"/>
                <a:cs typeface="Arial"/>
              </a:rPr>
              <a:t>local</a:t>
            </a:r>
            <a:r>
              <a:rPr sz="1588" spc="-9" dirty="0">
                <a:latin typeface="Arial"/>
                <a:cs typeface="Arial"/>
              </a:rPr>
              <a:t> </a:t>
            </a:r>
            <a:r>
              <a:rPr sz="1588" spc="-4" dirty="0">
                <a:latin typeface="Arial"/>
                <a:cs typeface="Arial"/>
              </a:rPr>
              <a:t>data.</a:t>
            </a:r>
            <a:endParaRPr sz="1588">
              <a:latin typeface="Arial"/>
              <a:cs typeface="Arial"/>
            </a:endParaRPr>
          </a:p>
        </p:txBody>
      </p:sp>
      <p:sp>
        <p:nvSpPr>
          <p:cNvPr id="9" name="object 9"/>
          <p:cNvSpPr/>
          <p:nvPr/>
        </p:nvSpPr>
        <p:spPr>
          <a:xfrm>
            <a:off x="4555135" y="1453907"/>
            <a:ext cx="3884239" cy="4008904"/>
          </a:xfrm>
          <a:prstGeom prst="rect">
            <a:avLst/>
          </a:prstGeom>
          <a:blipFill>
            <a:blip r:embed="rId2" cstate="print"/>
            <a:stretch>
              <a:fillRect/>
            </a:stretch>
          </a:blipFill>
        </p:spPr>
        <p:txBody>
          <a:bodyPr wrap="square" lIns="0" tIns="0" rIns="0" bIns="0" rtlCol="0"/>
          <a:lstStyle/>
          <a:p>
            <a:endParaRPr sz="1765"/>
          </a:p>
        </p:txBody>
      </p:sp>
      <p:sp>
        <p:nvSpPr>
          <p:cNvPr id="10" name="object 10"/>
          <p:cNvSpPr txBox="1"/>
          <p:nvPr/>
        </p:nvSpPr>
        <p:spPr>
          <a:xfrm>
            <a:off x="6336903" y="1668073"/>
            <a:ext cx="502024" cy="309987"/>
          </a:xfrm>
          <a:prstGeom prst="rect">
            <a:avLst/>
          </a:prstGeom>
        </p:spPr>
        <p:txBody>
          <a:bodyPr vert="horz" wrap="square" lIns="0" tIns="11206" rIns="0" bIns="0" rtlCol="0">
            <a:spAutoFit/>
          </a:bodyPr>
          <a:lstStyle/>
          <a:p>
            <a:pPr marL="11206">
              <a:spcBef>
                <a:spcPts val="88"/>
              </a:spcBef>
            </a:pPr>
            <a:r>
              <a:rPr sz="1941" dirty="0">
                <a:latin typeface="Times New Roman"/>
                <a:cs typeface="Times New Roman"/>
              </a:rPr>
              <a:t>Root</a:t>
            </a:r>
            <a:endParaRPr sz="1941">
              <a:latin typeface="Times New Roman"/>
              <a:cs typeface="Times New Roman"/>
            </a:endParaRPr>
          </a:p>
        </p:txBody>
      </p:sp>
      <p:sp>
        <p:nvSpPr>
          <p:cNvPr id="11" name="object 11"/>
          <p:cNvSpPr txBox="1"/>
          <p:nvPr/>
        </p:nvSpPr>
        <p:spPr>
          <a:xfrm>
            <a:off x="5119867" y="2676603"/>
            <a:ext cx="378758" cy="309987"/>
          </a:xfrm>
          <a:prstGeom prst="rect">
            <a:avLst/>
          </a:prstGeom>
        </p:spPr>
        <p:txBody>
          <a:bodyPr vert="horz" wrap="square" lIns="0" tIns="11206" rIns="0" bIns="0" rtlCol="0">
            <a:spAutoFit/>
          </a:bodyPr>
          <a:lstStyle/>
          <a:p>
            <a:pPr marL="11206">
              <a:spcBef>
                <a:spcPts val="88"/>
              </a:spcBef>
            </a:pPr>
            <a:r>
              <a:rPr sz="1941" spc="-4" dirty="0">
                <a:latin typeface="Times New Roman"/>
                <a:cs typeface="Times New Roman"/>
              </a:rPr>
              <a:t>e</a:t>
            </a:r>
            <a:r>
              <a:rPr sz="1941" dirty="0">
                <a:latin typeface="Times New Roman"/>
                <a:cs typeface="Times New Roman"/>
              </a:rPr>
              <a:t>du</a:t>
            </a:r>
            <a:endParaRPr sz="1941">
              <a:latin typeface="Times New Roman"/>
              <a:cs typeface="Times New Roman"/>
            </a:endParaRPr>
          </a:p>
        </p:txBody>
      </p:sp>
      <p:sp>
        <p:nvSpPr>
          <p:cNvPr id="12" name="object 12"/>
          <p:cNvSpPr txBox="1"/>
          <p:nvPr/>
        </p:nvSpPr>
        <p:spPr>
          <a:xfrm>
            <a:off x="6415345" y="2676603"/>
            <a:ext cx="351304" cy="309987"/>
          </a:xfrm>
          <a:prstGeom prst="rect">
            <a:avLst/>
          </a:prstGeom>
        </p:spPr>
        <p:txBody>
          <a:bodyPr vert="horz" wrap="square" lIns="0" tIns="11206" rIns="0" bIns="0" rtlCol="0">
            <a:spAutoFit/>
          </a:bodyPr>
          <a:lstStyle/>
          <a:p>
            <a:pPr marL="11206">
              <a:spcBef>
                <a:spcPts val="88"/>
              </a:spcBef>
            </a:pPr>
            <a:r>
              <a:rPr sz="1941" spc="-4" dirty="0">
                <a:latin typeface="Times New Roman"/>
                <a:cs typeface="Times New Roman"/>
              </a:rPr>
              <a:t>mil</a:t>
            </a:r>
            <a:endParaRPr sz="1941">
              <a:latin typeface="Times New Roman"/>
              <a:cs typeface="Times New Roman"/>
            </a:endParaRPr>
          </a:p>
        </p:txBody>
      </p:sp>
      <p:sp>
        <p:nvSpPr>
          <p:cNvPr id="13" name="object 13"/>
          <p:cNvSpPr txBox="1"/>
          <p:nvPr/>
        </p:nvSpPr>
        <p:spPr>
          <a:xfrm>
            <a:off x="7754650" y="2676603"/>
            <a:ext cx="228040" cy="309987"/>
          </a:xfrm>
          <a:prstGeom prst="rect">
            <a:avLst/>
          </a:prstGeom>
        </p:spPr>
        <p:txBody>
          <a:bodyPr vert="horz" wrap="square" lIns="0" tIns="11206" rIns="0" bIns="0" rtlCol="0">
            <a:spAutoFit/>
          </a:bodyPr>
          <a:lstStyle/>
          <a:p>
            <a:pPr marL="11206">
              <a:spcBef>
                <a:spcPts val="88"/>
              </a:spcBef>
            </a:pPr>
            <a:r>
              <a:rPr sz="1941" dirty="0">
                <a:latin typeface="Times New Roman"/>
                <a:cs typeface="Times New Roman"/>
              </a:rPr>
              <a:t>ru</a:t>
            </a:r>
            <a:endParaRPr sz="1941">
              <a:latin typeface="Times New Roman"/>
              <a:cs typeface="Times New Roman"/>
            </a:endParaRPr>
          </a:p>
        </p:txBody>
      </p:sp>
      <p:sp>
        <p:nvSpPr>
          <p:cNvPr id="14" name="object 14"/>
          <p:cNvSpPr txBox="1"/>
          <p:nvPr/>
        </p:nvSpPr>
        <p:spPr>
          <a:xfrm>
            <a:off x="5691366" y="3803500"/>
            <a:ext cx="570379" cy="309987"/>
          </a:xfrm>
          <a:prstGeom prst="rect">
            <a:avLst/>
          </a:prstGeom>
        </p:spPr>
        <p:txBody>
          <a:bodyPr vert="horz" wrap="square" lIns="0" tIns="11206" rIns="0" bIns="0" rtlCol="0">
            <a:spAutoFit/>
          </a:bodyPr>
          <a:lstStyle/>
          <a:p>
            <a:pPr marL="11206">
              <a:spcBef>
                <a:spcPts val="88"/>
              </a:spcBef>
            </a:pPr>
            <a:r>
              <a:rPr sz="1941" dirty="0">
                <a:latin typeface="Times New Roman"/>
                <a:cs typeface="Times New Roman"/>
              </a:rPr>
              <a:t>d</a:t>
            </a:r>
            <a:r>
              <a:rPr sz="1941" spc="-4" dirty="0">
                <a:latin typeface="Times New Roman"/>
                <a:cs typeface="Times New Roman"/>
              </a:rPr>
              <a:t>a</a:t>
            </a:r>
            <a:r>
              <a:rPr sz="1941" dirty="0">
                <a:latin typeface="Times New Roman"/>
                <a:cs typeface="Times New Roman"/>
              </a:rPr>
              <a:t>rpa</a:t>
            </a:r>
            <a:endParaRPr sz="1941">
              <a:latin typeface="Times New Roman"/>
              <a:cs typeface="Times New Roman"/>
            </a:endParaRPr>
          </a:p>
        </p:txBody>
      </p:sp>
      <p:sp>
        <p:nvSpPr>
          <p:cNvPr id="15" name="object 15"/>
          <p:cNvSpPr txBox="1"/>
          <p:nvPr/>
        </p:nvSpPr>
        <p:spPr>
          <a:xfrm>
            <a:off x="4870535" y="3803500"/>
            <a:ext cx="255494" cy="309987"/>
          </a:xfrm>
          <a:prstGeom prst="rect">
            <a:avLst/>
          </a:prstGeom>
        </p:spPr>
        <p:txBody>
          <a:bodyPr vert="horz" wrap="square" lIns="0" tIns="11206" rIns="0" bIns="0" rtlCol="0">
            <a:spAutoFit/>
          </a:bodyPr>
          <a:lstStyle/>
          <a:p>
            <a:pPr marL="11206">
              <a:spcBef>
                <a:spcPts val="88"/>
              </a:spcBef>
            </a:pPr>
            <a:r>
              <a:rPr sz="1941" spc="-4" dirty="0">
                <a:latin typeface="Times New Roman"/>
                <a:cs typeface="Times New Roman"/>
              </a:rPr>
              <a:t>isi</a:t>
            </a:r>
            <a:endParaRPr sz="1941">
              <a:latin typeface="Times New Roman"/>
              <a:cs typeface="Times New Roman"/>
            </a:endParaRPr>
          </a:p>
        </p:txBody>
      </p:sp>
      <p:sp>
        <p:nvSpPr>
          <p:cNvPr id="16" name="object 16"/>
          <p:cNvSpPr txBox="1"/>
          <p:nvPr/>
        </p:nvSpPr>
        <p:spPr>
          <a:xfrm>
            <a:off x="7820484" y="3803500"/>
            <a:ext cx="351304" cy="309987"/>
          </a:xfrm>
          <a:prstGeom prst="rect">
            <a:avLst/>
          </a:prstGeom>
        </p:spPr>
        <p:txBody>
          <a:bodyPr vert="horz" wrap="square" lIns="0" tIns="11206" rIns="0" bIns="0" rtlCol="0">
            <a:spAutoFit/>
          </a:bodyPr>
          <a:lstStyle/>
          <a:p>
            <a:pPr marL="11206">
              <a:spcBef>
                <a:spcPts val="88"/>
              </a:spcBef>
            </a:pPr>
            <a:r>
              <a:rPr sz="1941" spc="-4" dirty="0">
                <a:latin typeface="Times New Roman"/>
                <a:cs typeface="Times New Roman"/>
              </a:rPr>
              <a:t>mil</a:t>
            </a:r>
            <a:endParaRPr sz="1941">
              <a:latin typeface="Times New Roman"/>
              <a:cs typeface="Times New Roman"/>
            </a:endParaRPr>
          </a:p>
        </p:txBody>
      </p:sp>
      <p:sp>
        <p:nvSpPr>
          <p:cNvPr id="17" name="object 17"/>
          <p:cNvSpPr txBox="1"/>
          <p:nvPr/>
        </p:nvSpPr>
        <p:spPr>
          <a:xfrm>
            <a:off x="6898800" y="3803500"/>
            <a:ext cx="214032" cy="309987"/>
          </a:xfrm>
          <a:prstGeom prst="rect">
            <a:avLst/>
          </a:prstGeom>
        </p:spPr>
        <p:txBody>
          <a:bodyPr vert="horz" wrap="square" lIns="0" tIns="11206" rIns="0" bIns="0" rtlCol="0">
            <a:spAutoFit/>
          </a:bodyPr>
          <a:lstStyle/>
          <a:p>
            <a:pPr marL="11206">
              <a:spcBef>
                <a:spcPts val="88"/>
              </a:spcBef>
            </a:pPr>
            <a:r>
              <a:rPr sz="1941" spc="-4" dirty="0">
                <a:latin typeface="Times New Roman"/>
                <a:cs typeface="Times New Roman"/>
              </a:rPr>
              <a:t>af</a:t>
            </a:r>
            <a:endParaRPr sz="1941">
              <a:latin typeface="Times New Roman"/>
              <a:cs typeface="Times New Roman"/>
            </a:endParaRPr>
          </a:p>
        </p:txBody>
      </p:sp>
      <p:sp>
        <p:nvSpPr>
          <p:cNvPr id="18" name="object 18"/>
          <p:cNvSpPr txBox="1"/>
          <p:nvPr/>
        </p:nvSpPr>
        <p:spPr>
          <a:xfrm>
            <a:off x="4876139" y="4871556"/>
            <a:ext cx="378758" cy="309987"/>
          </a:xfrm>
          <a:prstGeom prst="rect">
            <a:avLst/>
          </a:prstGeom>
        </p:spPr>
        <p:txBody>
          <a:bodyPr vert="horz" wrap="square" lIns="0" tIns="11206" rIns="0" bIns="0" rtlCol="0">
            <a:spAutoFit/>
          </a:bodyPr>
          <a:lstStyle/>
          <a:p>
            <a:pPr marL="11206">
              <a:spcBef>
                <a:spcPts val="88"/>
              </a:spcBef>
            </a:pPr>
            <a:r>
              <a:rPr sz="1941" dirty="0">
                <a:latin typeface="Times New Roman"/>
                <a:cs typeface="Times New Roman"/>
              </a:rPr>
              <a:t>nge</a:t>
            </a:r>
            <a:endParaRPr sz="1941">
              <a:latin typeface="Times New Roman"/>
              <a:cs typeface="Times New Roman"/>
            </a:endParaRPr>
          </a:p>
        </p:txBody>
      </p:sp>
      <p:sp>
        <p:nvSpPr>
          <p:cNvPr id="19" name="object 19"/>
          <p:cNvSpPr txBox="1"/>
          <p:nvPr/>
        </p:nvSpPr>
        <p:spPr>
          <a:xfrm>
            <a:off x="6779738" y="4931092"/>
            <a:ext cx="843803" cy="309987"/>
          </a:xfrm>
          <a:prstGeom prst="rect">
            <a:avLst/>
          </a:prstGeom>
        </p:spPr>
        <p:txBody>
          <a:bodyPr vert="horz" wrap="square" lIns="0" tIns="11206" rIns="0" bIns="0" rtlCol="0">
            <a:spAutoFit/>
          </a:bodyPr>
          <a:lstStyle/>
          <a:p>
            <a:pPr marL="11206">
              <a:spcBef>
                <a:spcPts val="88"/>
              </a:spcBef>
            </a:pPr>
            <a:r>
              <a:rPr sz="1941" spc="-4" dirty="0">
                <a:latin typeface="Times New Roman"/>
                <a:cs typeface="Times New Roman"/>
              </a:rPr>
              <a:t>a</a:t>
            </a:r>
            <a:r>
              <a:rPr sz="1941" dirty="0">
                <a:latin typeface="Times New Roman"/>
                <a:cs typeface="Times New Roman"/>
              </a:rPr>
              <a:t>ndr</a:t>
            </a:r>
            <a:r>
              <a:rPr sz="1941" spc="-4" dirty="0">
                <a:latin typeface="Times New Roman"/>
                <a:cs typeface="Times New Roman"/>
              </a:rPr>
              <a:t>e</a:t>
            </a:r>
            <a:r>
              <a:rPr sz="1941" dirty="0">
                <a:latin typeface="Times New Roman"/>
                <a:cs typeface="Times New Roman"/>
              </a:rPr>
              <a:t>ws</a:t>
            </a:r>
            <a:endParaRPr sz="1941">
              <a:latin typeface="Times New Roman"/>
              <a:cs typeface="Times New Roman"/>
            </a:endParaRPr>
          </a:p>
        </p:txBody>
      </p:sp>
      <p:sp>
        <p:nvSpPr>
          <p:cNvPr id="20" name="object 20"/>
          <p:cNvSpPr txBox="1">
            <a:spLocks noGrp="1"/>
          </p:cNvSpPr>
          <p:nvPr>
            <p:ph type="title"/>
          </p:nvPr>
        </p:nvSpPr>
        <p:spPr>
          <a:xfrm>
            <a:off x="473986" y="147017"/>
            <a:ext cx="5941359" cy="411425"/>
          </a:xfrm>
          <a:prstGeom prst="rect">
            <a:avLst/>
          </a:prstGeom>
        </p:spPr>
        <p:txBody>
          <a:bodyPr vert="horz" wrap="square" lIns="0" tIns="11206" rIns="0" bIns="0" numCol="1" rtlCol="0" anchor="t" anchorCtr="0" compatLnSpc="1">
            <a:prstTxWarp prst="textNoShape">
              <a:avLst/>
            </a:prstTxWarp>
            <a:spAutoFit/>
          </a:bodyPr>
          <a:lstStyle/>
          <a:p>
            <a:pPr marL="11206">
              <a:lnSpc>
                <a:spcPct val="100000"/>
              </a:lnSpc>
              <a:spcBef>
                <a:spcPts val="88"/>
              </a:spcBef>
              <a:tabLst>
                <a:tab pos="997377" algn="l"/>
                <a:tab pos="2833558" algn="l"/>
              </a:tabLst>
            </a:pPr>
            <a:r>
              <a:rPr dirty="0"/>
              <a:t>The</a:t>
            </a:r>
            <a:r>
              <a:rPr lang="zh-Hans" altLang="en-US" dirty="0"/>
              <a:t> </a:t>
            </a:r>
            <a:r>
              <a:rPr dirty="0"/>
              <a:t>Domain</a:t>
            </a:r>
            <a:r>
              <a:rPr lang="zh-Hans" altLang="en-US" dirty="0"/>
              <a:t> </a:t>
            </a:r>
            <a:r>
              <a:rPr dirty="0"/>
              <a:t>Name System</a:t>
            </a:r>
          </a:p>
        </p:txBody>
      </p:sp>
    </p:spTree>
    <p:extLst>
      <p:ext uri="{BB962C8B-B14F-4D97-AF65-F5344CB8AC3E}">
        <p14:creationId xmlns:p14="http://schemas.microsoft.com/office/powerpoint/2010/main" val="32346767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3137" y="185265"/>
            <a:ext cx="5860676" cy="411425"/>
          </a:xfrm>
          <a:prstGeom prst="rect">
            <a:avLst/>
          </a:prstGeom>
        </p:spPr>
        <p:txBody>
          <a:bodyPr vert="horz" wrap="square" lIns="0" tIns="11206" rIns="0" bIns="0" numCol="1" rtlCol="0" anchor="t" anchorCtr="0" compatLnSpc="1">
            <a:prstTxWarp prst="textNoShape">
              <a:avLst/>
            </a:prstTxWarp>
            <a:spAutoFit/>
          </a:bodyPr>
          <a:lstStyle/>
          <a:p>
            <a:pPr marL="11206">
              <a:lnSpc>
                <a:spcPct val="100000"/>
              </a:lnSpc>
              <a:spcBef>
                <a:spcPts val="88"/>
              </a:spcBef>
              <a:tabLst>
                <a:tab pos="1189008" algn="l"/>
                <a:tab pos="3628658" algn="l"/>
              </a:tabLst>
            </a:pPr>
            <a:r>
              <a:rPr dirty="0"/>
              <a:t>DNS</a:t>
            </a:r>
            <a:r>
              <a:rPr lang="zh-Hans" altLang="en-US" dirty="0"/>
              <a:t> </a:t>
            </a:r>
            <a:r>
              <a:rPr spc="-4" dirty="0"/>
              <a:t>Q</a:t>
            </a:r>
            <a:r>
              <a:rPr dirty="0"/>
              <a:t>ue</a:t>
            </a:r>
            <a:r>
              <a:rPr spc="-4" dirty="0"/>
              <a:t>r</a:t>
            </a:r>
            <a:r>
              <a:rPr dirty="0"/>
              <a:t>y</a:t>
            </a:r>
            <a:r>
              <a:rPr spc="-4" dirty="0"/>
              <a:t> </a:t>
            </a:r>
            <a:r>
              <a:rPr dirty="0"/>
              <a:t>and</a:t>
            </a:r>
            <a:r>
              <a:rPr lang="zh-Hans" altLang="en-US" dirty="0"/>
              <a:t> </a:t>
            </a:r>
            <a:r>
              <a:rPr dirty="0"/>
              <a:t>Response</a:t>
            </a:r>
          </a:p>
        </p:txBody>
      </p:sp>
      <p:sp>
        <p:nvSpPr>
          <p:cNvPr id="3" name="object 3"/>
          <p:cNvSpPr/>
          <p:nvPr/>
        </p:nvSpPr>
        <p:spPr>
          <a:xfrm>
            <a:off x="7126195" y="1107832"/>
            <a:ext cx="295835" cy="968749"/>
          </a:xfrm>
          <a:custGeom>
            <a:avLst/>
            <a:gdLst/>
            <a:ahLst/>
            <a:cxnLst/>
            <a:rect l="l" t="t" r="r" b="b"/>
            <a:pathLst>
              <a:path w="335279" h="1097914">
                <a:moveTo>
                  <a:pt x="0" y="0"/>
                </a:moveTo>
                <a:lnTo>
                  <a:pt x="334822" y="0"/>
                </a:lnTo>
                <a:lnTo>
                  <a:pt x="334822" y="1097711"/>
                </a:lnTo>
                <a:lnTo>
                  <a:pt x="0" y="1097711"/>
                </a:lnTo>
                <a:lnTo>
                  <a:pt x="0" y="0"/>
                </a:lnTo>
                <a:close/>
              </a:path>
            </a:pathLst>
          </a:custGeom>
          <a:solidFill>
            <a:srgbClr val="AA7900"/>
          </a:solidFill>
        </p:spPr>
        <p:txBody>
          <a:bodyPr wrap="square" lIns="0" tIns="0" rIns="0" bIns="0" rtlCol="0"/>
          <a:lstStyle/>
          <a:p>
            <a:endParaRPr sz="1765"/>
          </a:p>
        </p:txBody>
      </p:sp>
      <p:sp>
        <p:nvSpPr>
          <p:cNvPr id="4" name="object 4"/>
          <p:cNvSpPr/>
          <p:nvPr/>
        </p:nvSpPr>
        <p:spPr>
          <a:xfrm>
            <a:off x="7421627" y="1107832"/>
            <a:ext cx="203947" cy="968749"/>
          </a:xfrm>
          <a:custGeom>
            <a:avLst/>
            <a:gdLst/>
            <a:ahLst/>
            <a:cxnLst/>
            <a:rect l="l" t="t" r="r" b="b"/>
            <a:pathLst>
              <a:path w="231140" h="1097914">
                <a:moveTo>
                  <a:pt x="0" y="0"/>
                </a:moveTo>
                <a:lnTo>
                  <a:pt x="0" y="1097711"/>
                </a:lnTo>
                <a:lnTo>
                  <a:pt x="230911" y="963295"/>
                </a:lnTo>
                <a:lnTo>
                  <a:pt x="230911" y="78409"/>
                </a:lnTo>
                <a:lnTo>
                  <a:pt x="0" y="0"/>
                </a:lnTo>
                <a:close/>
              </a:path>
            </a:pathLst>
          </a:custGeom>
          <a:solidFill>
            <a:srgbClr val="AA7900"/>
          </a:solidFill>
        </p:spPr>
        <p:txBody>
          <a:bodyPr wrap="square" lIns="0" tIns="0" rIns="0" bIns="0" rtlCol="0"/>
          <a:lstStyle/>
          <a:p>
            <a:endParaRPr sz="1765"/>
          </a:p>
        </p:txBody>
      </p:sp>
      <p:sp>
        <p:nvSpPr>
          <p:cNvPr id="5" name="object 5"/>
          <p:cNvSpPr/>
          <p:nvPr/>
        </p:nvSpPr>
        <p:spPr>
          <a:xfrm>
            <a:off x="7146568" y="1127599"/>
            <a:ext cx="244849" cy="672353"/>
          </a:xfrm>
          <a:custGeom>
            <a:avLst/>
            <a:gdLst/>
            <a:ahLst/>
            <a:cxnLst/>
            <a:rect l="l" t="t" r="r" b="b"/>
            <a:pathLst>
              <a:path w="277495" h="762000">
                <a:moveTo>
                  <a:pt x="0" y="0"/>
                </a:moveTo>
                <a:lnTo>
                  <a:pt x="277101" y="0"/>
                </a:lnTo>
                <a:lnTo>
                  <a:pt x="277101" y="761669"/>
                </a:lnTo>
                <a:lnTo>
                  <a:pt x="0" y="761669"/>
                </a:lnTo>
                <a:lnTo>
                  <a:pt x="0" y="0"/>
                </a:lnTo>
                <a:close/>
              </a:path>
            </a:pathLst>
          </a:custGeom>
          <a:solidFill>
            <a:srgbClr val="FFFFFF"/>
          </a:solidFill>
        </p:spPr>
        <p:txBody>
          <a:bodyPr wrap="square" lIns="0" tIns="0" rIns="0" bIns="0" rtlCol="0"/>
          <a:lstStyle/>
          <a:p>
            <a:endParaRPr sz="1765"/>
          </a:p>
        </p:txBody>
      </p:sp>
      <p:sp>
        <p:nvSpPr>
          <p:cNvPr id="6" name="object 6"/>
          <p:cNvSpPr/>
          <p:nvPr/>
        </p:nvSpPr>
        <p:spPr>
          <a:xfrm>
            <a:off x="7121108" y="1102891"/>
            <a:ext cx="499222" cy="968749"/>
          </a:xfrm>
          <a:custGeom>
            <a:avLst/>
            <a:gdLst/>
            <a:ahLst/>
            <a:cxnLst/>
            <a:rect l="l" t="t" r="r" b="b"/>
            <a:pathLst>
              <a:path w="565784" h="1097914">
                <a:moveTo>
                  <a:pt x="334817" y="1097709"/>
                </a:moveTo>
                <a:lnTo>
                  <a:pt x="334817" y="0"/>
                </a:lnTo>
                <a:lnTo>
                  <a:pt x="0" y="0"/>
                </a:lnTo>
                <a:lnTo>
                  <a:pt x="0" y="1097709"/>
                </a:lnTo>
                <a:lnTo>
                  <a:pt x="334817" y="1097709"/>
                </a:lnTo>
                <a:lnTo>
                  <a:pt x="334817" y="0"/>
                </a:lnTo>
                <a:lnTo>
                  <a:pt x="565726" y="78407"/>
                </a:lnTo>
                <a:lnTo>
                  <a:pt x="565726" y="963297"/>
                </a:lnTo>
                <a:lnTo>
                  <a:pt x="334817" y="1097709"/>
                </a:lnTo>
                <a:close/>
              </a:path>
            </a:pathLst>
          </a:custGeom>
          <a:ln w="12699">
            <a:solidFill>
              <a:srgbClr val="000000"/>
            </a:solidFill>
          </a:ln>
        </p:spPr>
        <p:txBody>
          <a:bodyPr wrap="square" lIns="0" tIns="0" rIns="0" bIns="0" rtlCol="0"/>
          <a:lstStyle/>
          <a:p>
            <a:endParaRPr sz="1765"/>
          </a:p>
        </p:txBody>
      </p:sp>
      <p:sp>
        <p:nvSpPr>
          <p:cNvPr id="7" name="object 7"/>
          <p:cNvSpPr/>
          <p:nvPr/>
        </p:nvSpPr>
        <p:spPr>
          <a:xfrm>
            <a:off x="7141480" y="1122658"/>
            <a:ext cx="244849" cy="672353"/>
          </a:xfrm>
          <a:custGeom>
            <a:avLst/>
            <a:gdLst/>
            <a:ahLst/>
            <a:cxnLst/>
            <a:rect l="l" t="t" r="r" b="b"/>
            <a:pathLst>
              <a:path w="277495" h="762000">
                <a:moveTo>
                  <a:pt x="0" y="0"/>
                </a:moveTo>
                <a:lnTo>
                  <a:pt x="277090" y="0"/>
                </a:lnTo>
                <a:lnTo>
                  <a:pt x="277090" y="761676"/>
                </a:lnTo>
                <a:lnTo>
                  <a:pt x="0" y="761676"/>
                </a:lnTo>
                <a:lnTo>
                  <a:pt x="0" y="0"/>
                </a:lnTo>
                <a:close/>
              </a:path>
            </a:pathLst>
          </a:custGeom>
          <a:ln w="12699">
            <a:solidFill>
              <a:srgbClr val="000000"/>
            </a:solidFill>
          </a:ln>
        </p:spPr>
        <p:txBody>
          <a:bodyPr wrap="square" lIns="0" tIns="0" rIns="0" bIns="0" rtlCol="0"/>
          <a:lstStyle/>
          <a:p>
            <a:endParaRPr sz="1765"/>
          </a:p>
        </p:txBody>
      </p:sp>
      <p:sp>
        <p:nvSpPr>
          <p:cNvPr id="8" name="object 8"/>
          <p:cNvSpPr/>
          <p:nvPr/>
        </p:nvSpPr>
        <p:spPr>
          <a:xfrm>
            <a:off x="7141480" y="1735428"/>
            <a:ext cx="234763" cy="59391"/>
          </a:xfrm>
          <a:custGeom>
            <a:avLst/>
            <a:gdLst/>
            <a:ahLst/>
            <a:cxnLst/>
            <a:rect l="l" t="t" r="r" b="b"/>
            <a:pathLst>
              <a:path w="266065" h="67310">
                <a:moveTo>
                  <a:pt x="265544" y="0"/>
                </a:moveTo>
                <a:lnTo>
                  <a:pt x="34636" y="0"/>
                </a:lnTo>
                <a:lnTo>
                  <a:pt x="0" y="67207"/>
                </a:lnTo>
              </a:path>
            </a:pathLst>
          </a:custGeom>
          <a:ln w="12699">
            <a:solidFill>
              <a:srgbClr val="000000"/>
            </a:solidFill>
          </a:ln>
        </p:spPr>
        <p:txBody>
          <a:bodyPr wrap="square" lIns="0" tIns="0" rIns="0" bIns="0" rtlCol="0"/>
          <a:lstStyle/>
          <a:p>
            <a:endParaRPr sz="1765"/>
          </a:p>
        </p:txBody>
      </p:sp>
      <p:sp>
        <p:nvSpPr>
          <p:cNvPr id="9" name="object 9"/>
          <p:cNvSpPr/>
          <p:nvPr/>
        </p:nvSpPr>
        <p:spPr>
          <a:xfrm>
            <a:off x="7146568" y="1265970"/>
            <a:ext cx="244849" cy="49866"/>
          </a:xfrm>
          <a:custGeom>
            <a:avLst/>
            <a:gdLst/>
            <a:ahLst/>
            <a:cxnLst/>
            <a:rect l="l" t="t" r="r" b="b"/>
            <a:pathLst>
              <a:path w="277495" h="56514">
                <a:moveTo>
                  <a:pt x="277101" y="0"/>
                </a:moveTo>
                <a:lnTo>
                  <a:pt x="34645" y="0"/>
                </a:lnTo>
                <a:lnTo>
                  <a:pt x="0" y="55994"/>
                </a:lnTo>
                <a:lnTo>
                  <a:pt x="277101" y="55994"/>
                </a:lnTo>
                <a:lnTo>
                  <a:pt x="277101" y="0"/>
                </a:lnTo>
                <a:close/>
              </a:path>
            </a:pathLst>
          </a:custGeom>
          <a:solidFill>
            <a:srgbClr val="FFFFFF"/>
          </a:solidFill>
        </p:spPr>
        <p:txBody>
          <a:bodyPr wrap="square" lIns="0" tIns="0" rIns="0" bIns="0" rtlCol="0"/>
          <a:lstStyle/>
          <a:p>
            <a:endParaRPr sz="1765"/>
          </a:p>
        </p:txBody>
      </p:sp>
      <p:sp>
        <p:nvSpPr>
          <p:cNvPr id="10" name="object 10"/>
          <p:cNvSpPr/>
          <p:nvPr/>
        </p:nvSpPr>
        <p:spPr>
          <a:xfrm>
            <a:off x="7146568" y="1320318"/>
            <a:ext cx="244849" cy="0"/>
          </a:xfrm>
          <a:custGeom>
            <a:avLst/>
            <a:gdLst/>
            <a:ahLst/>
            <a:cxnLst/>
            <a:rect l="l" t="t" r="r" b="b"/>
            <a:pathLst>
              <a:path w="277495">
                <a:moveTo>
                  <a:pt x="0" y="0"/>
                </a:moveTo>
                <a:lnTo>
                  <a:pt x="277101" y="0"/>
                </a:lnTo>
              </a:path>
            </a:pathLst>
          </a:custGeom>
          <a:ln w="11201">
            <a:solidFill>
              <a:srgbClr val="000000"/>
            </a:solidFill>
          </a:ln>
        </p:spPr>
        <p:txBody>
          <a:bodyPr wrap="square" lIns="0" tIns="0" rIns="0" bIns="0" rtlCol="0"/>
          <a:lstStyle/>
          <a:p>
            <a:endParaRPr sz="1765"/>
          </a:p>
        </p:txBody>
      </p:sp>
      <p:sp>
        <p:nvSpPr>
          <p:cNvPr id="11" name="object 11"/>
          <p:cNvSpPr/>
          <p:nvPr/>
        </p:nvSpPr>
        <p:spPr>
          <a:xfrm>
            <a:off x="7146568" y="1374678"/>
            <a:ext cx="244849" cy="49866"/>
          </a:xfrm>
          <a:custGeom>
            <a:avLst/>
            <a:gdLst/>
            <a:ahLst/>
            <a:cxnLst/>
            <a:rect l="l" t="t" r="r" b="b"/>
            <a:pathLst>
              <a:path w="277495" h="56514">
                <a:moveTo>
                  <a:pt x="277101" y="0"/>
                </a:moveTo>
                <a:lnTo>
                  <a:pt x="34645" y="0"/>
                </a:lnTo>
                <a:lnTo>
                  <a:pt x="0" y="56006"/>
                </a:lnTo>
                <a:lnTo>
                  <a:pt x="277101" y="56006"/>
                </a:lnTo>
                <a:lnTo>
                  <a:pt x="277101" y="0"/>
                </a:lnTo>
                <a:close/>
              </a:path>
            </a:pathLst>
          </a:custGeom>
          <a:solidFill>
            <a:srgbClr val="AA7900"/>
          </a:solidFill>
        </p:spPr>
        <p:txBody>
          <a:bodyPr wrap="square" lIns="0" tIns="0" rIns="0" bIns="0" rtlCol="0"/>
          <a:lstStyle/>
          <a:p>
            <a:endParaRPr sz="1765"/>
          </a:p>
        </p:txBody>
      </p:sp>
      <p:sp>
        <p:nvSpPr>
          <p:cNvPr id="12" name="object 12"/>
          <p:cNvSpPr/>
          <p:nvPr/>
        </p:nvSpPr>
        <p:spPr>
          <a:xfrm>
            <a:off x="7141480" y="1251144"/>
            <a:ext cx="244849" cy="59391"/>
          </a:xfrm>
          <a:custGeom>
            <a:avLst/>
            <a:gdLst/>
            <a:ahLst/>
            <a:cxnLst/>
            <a:rect l="l" t="t" r="r" b="b"/>
            <a:pathLst>
              <a:path w="277495" h="67310">
                <a:moveTo>
                  <a:pt x="34636" y="0"/>
                </a:moveTo>
                <a:lnTo>
                  <a:pt x="0" y="67207"/>
                </a:lnTo>
                <a:lnTo>
                  <a:pt x="277090" y="67207"/>
                </a:lnTo>
                <a:lnTo>
                  <a:pt x="277090" y="0"/>
                </a:lnTo>
                <a:lnTo>
                  <a:pt x="34636" y="0"/>
                </a:lnTo>
                <a:close/>
              </a:path>
            </a:pathLst>
          </a:custGeom>
          <a:ln w="12699">
            <a:solidFill>
              <a:srgbClr val="000000"/>
            </a:solidFill>
          </a:ln>
        </p:spPr>
        <p:txBody>
          <a:bodyPr wrap="square" lIns="0" tIns="0" rIns="0" bIns="0" rtlCol="0"/>
          <a:lstStyle/>
          <a:p>
            <a:endParaRPr sz="1765"/>
          </a:p>
        </p:txBody>
      </p:sp>
      <p:sp>
        <p:nvSpPr>
          <p:cNvPr id="13" name="object 13"/>
          <p:cNvSpPr/>
          <p:nvPr/>
        </p:nvSpPr>
        <p:spPr>
          <a:xfrm>
            <a:off x="7141480" y="1359852"/>
            <a:ext cx="244849" cy="59391"/>
          </a:xfrm>
          <a:custGeom>
            <a:avLst/>
            <a:gdLst/>
            <a:ahLst/>
            <a:cxnLst/>
            <a:rect l="l" t="t" r="r" b="b"/>
            <a:pathLst>
              <a:path w="277495" h="67310">
                <a:moveTo>
                  <a:pt x="34636" y="0"/>
                </a:moveTo>
                <a:lnTo>
                  <a:pt x="0" y="67207"/>
                </a:lnTo>
                <a:lnTo>
                  <a:pt x="277090" y="67207"/>
                </a:lnTo>
                <a:lnTo>
                  <a:pt x="277090" y="0"/>
                </a:lnTo>
                <a:lnTo>
                  <a:pt x="34636" y="0"/>
                </a:lnTo>
                <a:close/>
              </a:path>
            </a:pathLst>
          </a:custGeom>
          <a:ln w="12699">
            <a:solidFill>
              <a:srgbClr val="000000"/>
            </a:solidFill>
          </a:ln>
        </p:spPr>
        <p:txBody>
          <a:bodyPr wrap="square" lIns="0" tIns="0" rIns="0" bIns="0" rtlCol="0"/>
          <a:lstStyle/>
          <a:p>
            <a:endParaRPr sz="1765"/>
          </a:p>
        </p:txBody>
      </p:sp>
      <p:sp>
        <p:nvSpPr>
          <p:cNvPr id="14" name="object 14"/>
          <p:cNvSpPr/>
          <p:nvPr/>
        </p:nvSpPr>
        <p:spPr>
          <a:xfrm>
            <a:off x="7146568" y="1429037"/>
            <a:ext cx="244849" cy="0"/>
          </a:xfrm>
          <a:custGeom>
            <a:avLst/>
            <a:gdLst/>
            <a:ahLst/>
            <a:cxnLst/>
            <a:rect l="l" t="t" r="r" b="b"/>
            <a:pathLst>
              <a:path w="277495">
                <a:moveTo>
                  <a:pt x="0" y="0"/>
                </a:moveTo>
                <a:lnTo>
                  <a:pt x="277101" y="0"/>
                </a:lnTo>
              </a:path>
            </a:pathLst>
          </a:custGeom>
          <a:ln w="11201">
            <a:solidFill>
              <a:srgbClr val="000000"/>
            </a:solidFill>
          </a:ln>
        </p:spPr>
        <p:txBody>
          <a:bodyPr wrap="square" lIns="0" tIns="0" rIns="0" bIns="0" rtlCol="0"/>
          <a:lstStyle/>
          <a:p>
            <a:endParaRPr sz="1765"/>
          </a:p>
        </p:txBody>
      </p:sp>
      <p:sp>
        <p:nvSpPr>
          <p:cNvPr id="15" name="object 15"/>
          <p:cNvSpPr/>
          <p:nvPr/>
        </p:nvSpPr>
        <p:spPr>
          <a:xfrm>
            <a:off x="7146568" y="1157250"/>
            <a:ext cx="244849" cy="49866"/>
          </a:xfrm>
          <a:custGeom>
            <a:avLst/>
            <a:gdLst/>
            <a:ahLst/>
            <a:cxnLst/>
            <a:rect l="l" t="t" r="r" b="b"/>
            <a:pathLst>
              <a:path w="277495" h="56514">
                <a:moveTo>
                  <a:pt x="277101" y="0"/>
                </a:moveTo>
                <a:lnTo>
                  <a:pt x="34645" y="0"/>
                </a:lnTo>
                <a:lnTo>
                  <a:pt x="0" y="56006"/>
                </a:lnTo>
                <a:lnTo>
                  <a:pt x="277101" y="56006"/>
                </a:lnTo>
                <a:lnTo>
                  <a:pt x="277101" y="0"/>
                </a:lnTo>
                <a:close/>
              </a:path>
            </a:pathLst>
          </a:custGeom>
          <a:solidFill>
            <a:srgbClr val="AA7900"/>
          </a:solidFill>
        </p:spPr>
        <p:txBody>
          <a:bodyPr wrap="square" lIns="0" tIns="0" rIns="0" bIns="0" rtlCol="0"/>
          <a:lstStyle/>
          <a:p>
            <a:endParaRPr sz="1765"/>
          </a:p>
        </p:txBody>
      </p:sp>
      <p:sp>
        <p:nvSpPr>
          <p:cNvPr id="16" name="object 16"/>
          <p:cNvSpPr/>
          <p:nvPr/>
        </p:nvSpPr>
        <p:spPr>
          <a:xfrm>
            <a:off x="7146568" y="1211610"/>
            <a:ext cx="244849" cy="0"/>
          </a:xfrm>
          <a:custGeom>
            <a:avLst/>
            <a:gdLst/>
            <a:ahLst/>
            <a:cxnLst/>
            <a:rect l="l" t="t" r="r" b="b"/>
            <a:pathLst>
              <a:path w="277495">
                <a:moveTo>
                  <a:pt x="0" y="0"/>
                </a:moveTo>
                <a:lnTo>
                  <a:pt x="277101" y="0"/>
                </a:lnTo>
              </a:path>
            </a:pathLst>
          </a:custGeom>
          <a:ln w="11201">
            <a:solidFill>
              <a:srgbClr val="000000"/>
            </a:solidFill>
          </a:ln>
        </p:spPr>
        <p:txBody>
          <a:bodyPr wrap="square" lIns="0" tIns="0" rIns="0" bIns="0" rtlCol="0"/>
          <a:lstStyle/>
          <a:p>
            <a:endParaRPr sz="1765"/>
          </a:p>
        </p:txBody>
      </p:sp>
      <p:sp>
        <p:nvSpPr>
          <p:cNvPr id="17" name="object 17"/>
          <p:cNvSpPr/>
          <p:nvPr/>
        </p:nvSpPr>
        <p:spPr>
          <a:xfrm>
            <a:off x="7146568" y="1127599"/>
            <a:ext cx="244849" cy="29696"/>
          </a:xfrm>
          <a:custGeom>
            <a:avLst/>
            <a:gdLst/>
            <a:ahLst/>
            <a:cxnLst/>
            <a:rect l="l" t="t" r="r" b="b"/>
            <a:pathLst>
              <a:path w="277495" h="33655">
                <a:moveTo>
                  <a:pt x="277101" y="0"/>
                </a:moveTo>
                <a:lnTo>
                  <a:pt x="0" y="0"/>
                </a:lnTo>
                <a:lnTo>
                  <a:pt x="34645" y="33604"/>
                </a:lnTo>
                <a:lnTo>
                  <a:pt x="277101" y="33604"/>
                </a:lnTo>
                <a:lnTo>
                  <a:pt x="277101" y="0"/>
                </a:lnTo>
                <a:close/>
              </a:path>
            </a:pathLst>
          </a:custGeom>
          <a:solidFill>
            <a:srgbClr val="000000"/>
          </a:solidFill>
        </p:spPr>
        <p:txBody>
          <a:bodyPr wrap="square" lIns="0" tIns="0" rIns="0" bIns="0" rtlCol="0"/>
          <a:lstStyle/>
          <a:p>
            <a:endParaRPr sz="1765"/>
          </a:p>
        </p:txBody>
      </p:sp>
      <p:sp>
        <p:nvSpPr>
          <p:cNvPr id="18" name="object 18"/>
          <p:cNvSpPr/>
          <p:nvPr/>
        </p:nvSpPr>
        <p:spPr>
          <a:xfrm>
            <a:off x="7187323" y="1275853"/>
            <a:ext cx="193862" cy="29696"/>
          </a:xfrm>
          <a:custGeom>
            <a:avLst/>
            <a:gdLst/>
            <a:ahLst/>
            <a:cxnLst/>
            <a:rect l="l" t="t" r="r" b="b"/>
            <a:pathLst>
              <a:path w="219709" h="33655">
                <a:moveTo>
                  <a:pt x="138544" y="22390"/>
                </a:moveTo>
                <a:lnTo>
                  <a:pt x="69265" y="22390"/>
                </a:lnTo>
                <a:lnTo>
                  <a:pt x="69265" y="33591"/>
                </a:lnTo>
                <a:lnTo>
                  <a:pt x="138544" y="33591"/>
                </a:lnTo>
                <a:lnTo>
                  <a:pt x="138544" y="22390"/>
                </a:lnTo>
                <a:close/>
              </a:path>
              <a:path w="219709" h="33655">
                <a:moveTo>
                  <a:pt x="219367" y="11188"/>
                </a:moveTo>
                <a:lnTo>
                  <a:pt x="0" y="11188"/>
                </a:lnTo>
                <a:lnTo>
                  <a:pt x="0" y="22390"/>
                </a:lnTo>
                <a:lnTo>
                  <a:pt x="207810" y="22390"/>
                </a:lnTo>
                <a:lnTo>
                  <a:pt x="219367" y="11188"/>
                </a:lnTo>
                <a:close/>
              </a:path>
              <a:path w="219709" h="33655">
                <a:moveTo>
                  <a:pt x="138544" y="0"/>
                </a:moveTo>
                <a:lnTo>
                  <a:pt x="69265" y="0"/>
                </a:lnTo>
                <a:lnTo>
                  <a:pt x="69265" y="11188"/>
                </a:lnTo>
                <a:lnTo>
                  <a:pt x="138544" y="11188"/>
                </a:lnTo>
                <a:lnTo>
                  <a:pt x="138544" y="0"/>
                </a:lnTo>
                <a:close/>
              </a:path>
            </a:pathLst>
          </a:custGeom>
          <a:solidFill>
            <a:srgbClr val="000000"/>
          </a:solidFill>
        </p:spPr>
        <p:txBody>
          <a:bodyPr wrap="square" lIns="0" tIns="0" rIns="0" bIns="0" rtlCol="0"/>
          <a:lstStyle/>
          <a:p>
            <a:endParaRPr sz="1765"/>
          </a:p>
        </p:txBody>
      </p:sp>
      <p:sp>
        <p:nvSpPr>
          <p:cNvPr id="19" name="object 19"/>
          <p:cNvSpPr/>
          <p:nvPr/>
        </p:nvSpPr>
        <p:spPr>
          <a:xfrm>
            <a:off x="7141480" y="1142424"/>
            <a:ext cx="244849" cy="59391"/>
          </a:xfrm>
          <a:custGeom>
            <a:avLst/>
            <a:gdLst/>
            <a:ahLst/>
            <a:cxnLst/>
            <a:rect l="l" t="t" r="r" b="b"/>
            <a:pathLst>
              <a:path w="277495" h="67310">
                <a:moveTo>
                  <a:pt x="34636" y="0"/>
                </a:moveTo>
                <a:lnTo>
                  <a:pt x="0" y="67207"/>
                </a:lnTo>
                <a:lnTo>
                  <a:pt x="277090" y="67207"/>
                </a:lnTo>
                <a:lnTo>
                  <a:pt x="277090" y="0"/>
                </a:lnTo>
                <a:lnTo>
                  <a:pt x="34636" y="0"/>
                </a:lnTo>
                <a:close/>
              </a:path>
            </a:pathLst>
          </a:custGeom>
          <a:ln w="12699">
            <a:solidFill>
              <a:srgbClr val="000000"/>
            </a:solidFill>
          </a:ln>
        </p:spPr>
        <p:txBody>
          <a:bodyPr wrap="square" lIns="0" tIns="0" rIns="0" bIns="0" rtlCol="0"/>
          <a:lstStyle/>
          <a:p>
            <a:endParaRPr sz="1765"/>
          </a:p>
        </p:txBody>
      </p:sp>
      <p:sp>
        <p:nvSpPr>
          <p:cNvPr id="20" name="object 20"/>
          <p:cNvSpPr/>
          <p:nvPr/>
        </p:nvSpPr>
        <p:spPr>
          <a:xfrm>
            <a:off x="7192411" y="1458688"/>
            <a:ext cx="173691" cy="257175"/>
          </a:xfrm>
          <a:custGeom>
            <a:avLst/>
            <a:gdLst/>
            <a:ahLst/>
            <a:cxnLst/>
            <a:rect l="l" t="t" r="r" b="b"/>
            <a:pathLst>
              <a:path w="196850" h="291464">
                <a:moveTo>
                  <a:pt x="0" y="0"/>
                </a:moveTo>
                <a:lnTo>
                  <a:pt x="196273" y="0"/>
                </a:lnTo>
                <a:lnTo>
                  <a:pt x="196273" y="291229"/>
                </a:lnTo>
                <a:lnTo>
                  <a:pt x="0" y="291229"/>
                </a:lnTo>
                <a:lnTo>
                  <a:pt x="0" y="0"/>
                </a:lnTo>
                <a:close/>
              </a:path>
            </a:pathLst>
          </a:custGeom>
          <a:ln w="12699">
            <a:solidFill>
              <a:srgbClr val="000000"/>
            </a:solidFill>
          </a:ln>
        </p:spPr>
        <p:txBody>
          <a:bodyPr wrap="square" lIns="0" tIns="0" rIns="0" bIns="0" rtlCol="0"/>
          <a:lstStyle/>
          <a:p>
            <a:endParaRPr sz="1765"/>
          </a:p>
        </p:txBody>
      </p:sp>
      <p:sp>
        <p:nvSpPr>
          <p:cNvPr id="21" name="object 21"/>
          <p:cNvSpPr/>
          <p:nvPr/>
        </p:nvSpPr>
        <p:spPr>
          <a:xfrm>
            <a:off x="7146568" y="1893555"/>
            <a:ext cx="244849" cy="0"/>
          </a:xfrm>
          <a:custGeom>
            <a:avLst/>
            <a:gdLst/>
            <a:ahLst/>
            <a:cxnLst/>
            <a:rect l="l" t="t" r="r" b="b"/>
            <a:pathLst>
              <a:path w="277495">
                <a:moveTo>
                  <a:pt x="0" y="0"/>
                </a:moveTo>
                <a:lnTo>
                  <a:pt x="277101" y="0"/>
                </a:lnTo>
              </a:path>
            </a:pathLst>
          </a:custGeom>
          <a:ln w="56006">
            <a:solidFill>
              <a:srgbClr val="E0E0E0"/>
            </a:solidFill>
          </a:ln>
        </p:spPr>
        <p:txBody>
          <a:bodyPr wrap="square" lIns="0" tIns="0" rIns="0" bIns="0" rtlCol="0"/>
          <a:lstStyle/>
          <a:p>
            <a:endParaRPr sz="1765"/>
          </a:p>
        </p:txBody>
      </p:sp>
      <p:sp>
        <p:nvSpPr>
          <p:cNvPr id="22" name="object 22"/>
          <p:cNvSpPr/>
          <p:nvPr/>
        </p:nvSpPr>
        <p:spPr>
          <a:xfrm>
            <a:off x="7146568" y="1972623"/>
            <a:ext cx="244849" cy="0"/>
          </a:xfrm>
          <a:custGeom>
            <a:avLst/>
            <a:gdLst/>
            <a:ahLst/>
            <a:cxnLst/>
            <a:rect l="l" t="t" r="r" b="b"/>
            <a:pathLst>
              <a:path w="277495">
                <a:moveTo>
                  <a:pt x="0" y="0"/>
                </a:moveTo>
                <a:lnTo>
                  <a:pt x="277101" y="0"/>
                </a:lnTo>
              </a:path>
            </a:pathLst>
          </a:custGeom>
          <a:ln w="56007">
            <a:solidFill>
              <a:srgbClr val="E0E0E0"/>
            </a:solidFill>
          </a:ln>
        </p:spPr>
        <p:txBody>
          <a:bodyPr wrap="square" lIns="0" tIns="0" rIns="0" bIns="0" rtlCol="0"/>
          <a:lstStyle/>
          <a:p>
            <a:endParaRPr sz="1765"/>
          </a:p>
        </p:txBody>
      </p:sp>
      <p:sp>
        <p:nvSpPr>
          <p:cNvPr id="23" name="object 23"/>
          <p:cNvSpPr/>
          <p:nvPr/>
        </p:nvSpPr>
        <p:spPr>
          <a:xfrm>
            <a:off x="4604872" y="2235424"/>
            <a:ext cx="295835" cy="968749"/>
          </a:xfrm>
          <a:custGeom>
            <a:avLst/>
            <a:gdLst/>
            <a:ahLst/>
            <a:cxnLst/>
            <a:rect l="l" t="t" r="r" b="b"/>
            <a:pathLst>
              <a:path w="335279" h="1097914">
                <a:moveTo>
                  <a:pt x="0" y="0"/>
                </a:moveTo>
                <a:lnTo>
                  <a:pt x="334822" y="0"/>
                </a:lnTo>
                <a:lnTo>
                  <a:pt x="334822" y="1097711"/>
                </a:lnTo>
                <a:lnTo>
                  <a:pt x="0" y="1097711"/>
                </a:lnTo>
                <a:lnTo>
                  <a:pt x="0" y="0"/>
                </a:lnTo>
                <a:close/>
              </a:path>
            </a:pathLst>
          </a:custGeom>
          <a:solidFill>
            <a:srgbClr val="3DAAD6"/>
          </a:solidFill>
        </p:spPr>
        <p:txBody>
          <a:bodyPr wrap="square" lIns="0" tIns="0" rIns="0" bIns="0" rtlCol="0"/>
          <a:lstStyle/>
          <a:p>
            <a:endParaRPr sz="1765"/>
          </a:p>
        </p:txBody>
      </p:sp>
      <p:sp>
        <p:nvSpPr>
          <p:cNvPr id="24" name="object 24"/>
          <p:cNvSpPr/>
          <p:nvPr/>
        </p:nvSpPr>
        <p:spPr>
          <a:xfrm>
            <a:off x="4900303" y="2235424"/>
            <a:ext cx="203947" cy="968749"/>
          </a:xfrm>
          <a:custGeom>
            <a:avLst/>
            <a:gdLst/>
            <a:ahLst/>
            <a:cxnLst/>
            <a:rect l="l" t="t" r="r" b="b"/>
            <a:pathLst>
              <a:path w="231139" h="1097914">
                <a:moveTo>
                  <a:pt x="0" y="0"/>
                </a:moveTo>
                <a:lnTo>
                  <a:pt x="0" y="1097711"/>
                </a:lnTo>
                <a:lnTo>
                  <a:pt x="230911" y="963295"/>
                </a:lnTo>
                <a:lnTo>
                  <a:pt x="230911" y="78409"/>
                </a:lnTo>
                <a:lnTo>
                  <a:pt x="0" y="0"/>
                </a:lnTo>
                <a:close/>
              </a:path>
            </a:pathLst>
          </a:custGeom>
          <a:solidFill>
            <a:srgbClr val="3DAAD6"/>
          </a:solidFill>
        </p:spPr>
        <p:txBody>
          <a:bodyPr wrap="square" lIns="0" tIns="0" rIns="0" bIns="0" rtlCol="0"/>
          <a:lstStyle/>
          <a:p>
            <a:endParaRPr sz="1765"/>
          </a:p>
        </p:txBody>
      </p:sp>
      <p:sp>
        <p:nvSpPr>
          <p:cNvPr id="25" name="object 25"/>
          <p:cNvSpPr/>
          <p:nvPr/>
        </p:nvSpPr>
        <p:spPr>
          <a:xfrm>
            <a:off x="4625244" y="2255191"/>
            <a:ext cx="244849" cy="672353"/>
          </a:xfrm>
          <a:custGeom>
            <a:avLst/>
            <a:gdLst/>
            <a:ahLst/>
            <a:cxnLst/>
            <a:rect l="l" t="t" r="r" b="b"/>
            <a:pathLst>
              <a:path w="277495" h="762000">
                <a:moveTo>
                  <a:pt x="0" y="0"/>
                </a:moveTo>
                <a:lnTo>
                  <a:pt x="277101" y="0"/>
                </a:lnTo>
                <a:lnTo>
                  <a:pt x="277101" y="761669"/>
                </a:lnTo>
                <a:lnTo>
                  <a:pt x="0" y="761669"/>
                </a:lnTo>
                <a:lnTo>
                  <a:pt x="0" y="0"/>
                </a:lnTo>
                <a:close/>
              </a:path>
            </a:pathLst>
          </a:custGeom>
          <a:solidFill>
            <a:srgbClr val="FFFFFF"/>
          </a:solidFill>
        </p:spPr>
        <p:txBody>
          <a:bodyPr wrap="square" lIns="0" tIns="0" rIns="0" bIns="0" rtlCol="0"/>
          <a:lstStyle/>
          <a:p>
            <a:endParaRPr sz="1765"/>
          </a:p>
        </p:txBody>
      </p:sp>
      <p:sp>
        <p:nvSpPr>
          <p:cNvPr id="26" name="object 26"/>
          <p:cNvSpPr/>
          <p:nvPr/>
        </p:nvSpPr>
        <p:spPr>
          <a:xfrm>
            <a:off x="4599785" y="2230482"/>
            <a:ext cx="499222" cy="968749"/>
          </a:xfrm>
          <a:custGeom>
            <a:avLst/>
            <a:gdLst/>
            <a:ahLst/>
            <a:cxnLst/>
            <a:rect l="l" t="t" r="r" b="b"/>
            <a:pathLst>
              <a:path w="565785" h="1097914">
                <a:moveTo>
                  <a:pt x="334817" y="1097709"/>
                </a:moveTo>
                <a:lnTo>
                  <a:pt x="334817" y="0"/>
                </a:lnTo>
                <a:lnTo>
                  <a:pt x="0" y="0"/>
                </a:lnTo>
                <a:lnTo>
                  <a:pt x="0" y="1097709"/>
                </a:lnTo>
                <a:lnTo>
                  <a:pt x="334817" y="1097709"/>
                </a:lnTo>
                <a:lnTo>
                  <a:pt x="334817" y="0"/>
                </a:lnTo>
                <a:lnTo>
                  <a:pt x="565726" y="78407"/>
                </a:lnTo>
                <a:lnTo>
                  <a:pt x="565726" y="963297"/>
                </a:lnTo>
                <a:lnTo>
                  <a:pt x="334817" y="1097709"/>
                </a:lnTo>
                <a:close/>
              </a:path>
            </a:pathLst>
          </a:custGeom>
          <a:ln w="12699">
            <a:solidFill>
              <a:srgbClr val="000000"/>
            </a:solidFill>
          </a:ln>
        </p:spPr>
        <p:txBody>
          <a:bodyPr wrap="square" lIns="0" tIns="0" rIns="0" bIns="0" rtlCol="0"/>
          <a:lstStyle/>
          <a:p>
            <a:endParaRPr sz="1765"/>
          </a:p>
        </p:txBody>
      </p:sp>
      <p:sp>
        <p:nvSpPr>
          <p:cNvPr id="27" name="object 27"/>
          <p:cNvSpPr/>
          <p:nvPr/>
        </p:nvSpPr>
        <p:spPr>
          <a:xfrm>
            <a:off x="4620156" y="2250249"/>
            <a:ext cx="244849" cy="672353"/>
          </a:xfrm>
          <a:custGeom>
            <a:avLst/>
            <a:gdLst/>
            <a:ahLst/>
            <a:cxnLst/>
            <a:rect l="l" t="t" r="r" b="b"/>
            <a:pathLst>
              <a:path w="277495" h="762000">
                <a:moveTo>
                  <a:pt x="0" y="0"/>
                </a:moveTo>
                <a:lnTo>
                  <a:pt x="277090" y="0"/>
                </a:lnTo>
                <a:lnTo>
                  <a:pt x="277090" y="761677"/>
                </a:lnTo>
                <a:lnTo>
                  <a:pt x="0" y="761677"/>
                </a:lnTo>
                <a:lnTo>
                  <a:pt x="0" y="0"/>
                </a:lnTo>
                <a:close/>
              </a:path>
            </a:pathLst>
          </a:custGeom>
          <a:ln w="12699">
            <a:solidFill>
              <a:srgbClr val="000000"/>
            </a:solidFill>
          </a:ln>
        </p:spPr>
        <p:txBody>
          <a:bodyPr wrap="square" lIns="0" tIns="0" rIns="0" bIns="0" rtlCol="0"/>
          <a:lstStyle/>
          <a:p>
            <a:endParaRPr sz="1765"/>
          </a:p>
        </p:txBody>
      </p:sp>
      <p:sp>
        <p:nvSpPr>
          <p:cNvPr id="28" name="object 28"/>
          <p:cNvSpPr/>
          <p:nvPr/>
        </p:nvSpPr>
        <p:spPr>
          <a:xfrm>
            <a:off x="4620156" y="2863021"/>
            <a:ext cx="234763" cy="59391"/>
          </a:xfrm>
          <a:custGeom>
            <a:avLst/>
            <a:gdLst/>
            <a:ahLst/>
            <a:cxnLst/>
            <a:rect l="l" t="t" r="r" b="b"/>
            <a:pathLst>
              <a:path w="266064" h="67310">
                <a:moveTo>
                  <a:pt x="265544" y="0"/>
                </a:moveTo>
                <a:lnTo>
                  <a:pt x="34636" y="0"/>
                </a:lnTo>
                <a:lnTo>
                  <a:pt x="0" y="67207"/>
                </a:lnTo>
              </a:path>
            </a:pathLst>
          </a:custGeom>
          <a:ln w="12699">
            <a:solidFill>
              <a:srgbClr val="000000"/>
            </a:solidFill>
          </a:ln>
        </p:spPr>
        <p:txBody>
          <a:bodyPr wrap="square" lIns="0" tIns="0" rIns="0" bIns="0" rtlCol="0"/>
          <a:lstStyle/>
          <a:p>
            <a:endParaRPr sz="1765"/>
          </a:p>
        </p:txBody>
      </p:sp>
      <p:sp>
        <p:nvSpPr>
          <p:cNvPr id="29" name="object 29"/>
          <p:cNvSpPr/>
          <p:nvPr/>
        </p:nvSpPr>
        <p:spPr>
          <a:xfrm>
            <a:off x="4650715" y="2270019"/>
            <a:ext cx="1681" cy="593351"/>
          </a:xfrm>
          <a:custGeom>
            <a:avLst/>
            <a:gdLst/>
            <a:ahLst/>
            <a:cxnLst/>
            <a:rect l="l" t="t" r="r" b="b"/>
            <a:pathLst>
              <a:path w="1904" h="672464">
                <a:moveTo>
                  <a:pt x="0" y="672068"/>
                </a:moveTo>
                <a:lnTo>
                  <a:pt x="1442" y="0"/>
                </a:lnTo>
              </a:path>
            </a:pathLst>
          </a:custGeom>
          <a:ln w="12699">
            <a:solidFill>
              <a:srgbClr val="000000"/>
            </a:solidFill>
          </a:ln>
        </p:spPr>
        <p:txBody>
          <a:bodyPr wrap="square" lIns="0" tIns="0" rIns="0" bIns="0" rtlCol="0"/>
          <a:lstStyle/>
          <a:p>
            <a:endParaRPr sz="1765"/>
          </a:p>
        </p:txBody>
      </p:sp>
      <p:sp>
        <p:nvSpPr>
          <p:cNvPr id="30" name="object 30"/>
          <p:cNvSpPr/>
          <p:nvPr/>
        </p:nvSpPr>
        <p:spPr>
          <a:xfrm>
            <a:off x="4625244" y="2393562"/>
            <a:ext cx="244849" cy="49866"/>
          </a:xfrm>
          <a:custGeom>
            <a:avLst/>
            <a:gdLst/>
            <a:ahLst/>
            <a:cxnLst/>
            <a:rect l="l" t="t" r="r" b="b"/>
            <a:pathLst>
              <a:path w="277495" h="56514">
                <a:moveTo>
                  <a:pt x="277101" y="0"/>
                </a:moveTo>
                <a:lnTo>
                  <a:pt x="34645" y="0"/>
                </a:lnTo>
                <a:lnTo>
                  <a:pt x="0" y="55994"/>
                </a:lnTo>
                <a:lnTo>
                  <a:pt x="277101" y="55994"/>
                </a:lnTo>
                <a:lnTo>
                  <a:pt x="277101" y="0"/>
                </a:lnTo>
                <a:close/>
              </a:path>
            </a:pathLst>
          </a:custGeom>
          <a:solidFill>
            <a:srgbClr val="FFFFFF"/>
          </a:solidFill>
        </p:spPr>
        <p:txBody>
          <a:bodyPr wrap="square" lIns="0" tIns="0" rIns="0" bIns="0" rtlCol="0"/>
          <a:lstStyle/>
          <a:p>
            <a:endParaRPr sz="1765"/>
          </a:p>
        </p:txBody>
      </p:sp>
      <p:sp>
        <p:nvSpPr>
          <p:cNvPr id="31" name="object 31"/>
          <p:cNvSpPr/>
          <p:nvPr/>
        </p:nvSpPr>
        <p:spPr>
          <a:xfrm>
            <a:off x="4625244" y="2447910"/>
            <a:ext cx="244849" cy="0"/>
          </a:xfrm>
          <a:custGeom>
            <a:avLst/>
            <a:gdLst/>
            <a:ahLst/>
            <a:cxnLst/>
            <a:rect l="l" t="t" r="r" b="b"/>
            <a:pathLst>
              <a:path w="277495">
                <a:moveTo>
                  <a:pt x="0" y="0"/>
                </a:moveTo>
                <a:lnTo>
                  <a:pt x="277101" y="0"/>
                </a:lnTo>
              </a:path>
            </a:pathLst>
          </a:custGeom>
          <a:ln w="11201">
            <a:solidFill>
              <a:srgbClr val="000000"/>
            </a:solidFill>
          </a:ln>
        </p:spPr>
        <p:txBody>
          <a:bodyPr wrap="square" lIns="0" tIns="0" rIns="0" bIns="0" rtlCol="0"/>
          <a:lstStyle/>
          <a:p>
            <a:endParaRPr sz="1765"/>
          </a:p>
        </p:txBody>
      </p:sp>
      <p:sp>
        <p:nvSpPr>
          <p:cNvPr id="32" name="object 32"/>
          <p:cNvSpPr/>
          <p:nvPr/>
        </p:nvSpPr>
        <p:spPr>
          <a:xfrm>
            <a:off x="4625244" y="2502270"/>
            <a:ext cx="244849" cy="49866"/>
          </a:xfrm>
          <a:custGeom>
            <a:avLst/>
            <a:gdLst/>
            <a:ahLst/>
            <a:cxnLst/>
            <a:rect l="l" t="t" r="r" b="b"/>
            <a:pathLst>
              <a:path w="277495" h="56514">
                <a:moveTo>
                  <a:pt x="277101" y="0"/>
                </a:moveTo>
                <a:lnTo>
                  <a:pt x="34645" y="0"/>
                </a:lnTo>
                <a:lnTo>
                  <a:pt x="0" y="56006"/>
                </a:lnTo>
                <a:lnTo>
                  <a:pt x="277101" y="56006"/>
                </a:lnTo>
                <a:lnTo>
                  <a:pt x="277101" y="0"/>
                </a:lnTo>
                <a:close/>
              </a:path>
            </a:pathLst>
          </a:custGeom>
          <a:solidFill>
            <a:srgbClr val="3DAAD6"/>
          </a:solidFill>
        </p:spPr>
        <p:txBody>
          <a:bodyPr wrap="square" lIns="0" tIns="0" rIns="0" bIns="0" rtlCol="0"/>
          <a:lstStyle/>
          <a:p>
            <a:endParaRPr sz="1765"/>
          </a:p>
        </p:txBody>
      </p:sp>
      <p:sp>
        <p:nvSpPr>
          <p:cNvPr id="33" name="object 33"/>
          <p:cNvSpPr/>
          <p:nvPr/>
        </p:nvSpPr>
        <p:spPr>
          <a:xfrm>
            <a:off x="4620156" y="2378736"/>
            <a:ext cx="244849" cy="59391"/>
          </a:xfrm>
          <a:custGeom>
            <a:avLst/>
            <a:gdLst/>
            <a:ahLst/>
            <a:cxnLst/>
            <a:rect l="l" t="t" r="r" b="b"/>
            <a:pathLst>
              <a:path w="277495" h="67310">
                <a:moveTo>
                  <a:pt x="34636" y="0"/>
                </a:moveTo>
                <a:lnTo>
                  <a:pt x="0" y="67207"/>
                </a:lnTo>
                <a:lnTo>
                  <a:pt x="277090" y="67207"/>
                </a:lnTo>
                <a:lnTo>
                  <a:pt x="277090" y="0"/>
                </a:lnTo>
                <a:lnTo>
                  <a:pt x="34636" y="0"/>
                </a:lnTo>
                <a:close/>
              </a:path>
            </a:pathLst>
          </a:custGeom>
          <a:ln w="12699">
            <a:solidFill>
              <a:srgbClr val="000000"/>
            </a:solidFill>
          </a:ln>
        </p:spPr>
        <p:txBody>
          <a:bodyPr wrap="square" lIns="0" tIns="0" rIns="0" bIns="0" rtlCol="0"/>
          <a:lstStyle/>
          <a:p>
            <a:endParaRPr sz="1765"/>
          </a:p>
        </p:txBody>
      </p:sp>
      <p:sp>
        <p:nvSpPr>
          <p:cNvPr id="34" name="object 34"/>
          <p:cNvSpPr/>
          <p:nvPr/>
        </p:nvSpPr>
        <p:spPr>
          <a:xfrm>
            <a:off x="4620156" y="2487444"/>
            <a:ext cx="244849" cy="59391"/>
          </a:xfrm>
          <a:custGeom>
            <a:avLst/>
            <a:gdLst/>
            <a:ahLst/>
            <a:cxnLst/>
            <a:rect l="l" t="t" r="r" b="b"/>
            <a:pathLst>
              <a:path w="277495" h="67310">
                <a:moveTo>
                  <a:pt x="34636" y="0"/>
                </a:moveTo>
                <a:lnTo>
                  <a:pt x="0" y="67207"/>
                </a:lnTo>
                <a:lnTo>
                  <a:pt x="277090" y="67207"/>
                </a:lnTo>
                <a:lnTo>
                  <a:pt x="277090" y="0"/>
                </a:lnTo>
                <a:lnTo>
                  <a:pt x="34636" y="0"/>
                </a:lnTo>
                <a:close/>
              </a:path>
            </a:pathLst>
          </a:custGeom>
          <a:ln w="12699">
            <a:solidFill>
              <a:srgbClr val="000000"/>
            </a:solidFill>
          </a:ln>
        </p:spPr>
        <p:txBody>
          <a:bodyPr wrap="square" lIns="0" tIns="0" rIns="0" bIns="0" rtlCol="0"/>
          <a:lstStyle/>
          <a:p>
            <a:endParaRPr sz="1765"/>
          </a:p>
        </p:txBody>
      </p:sp>
      <p:sp>
        <p:nvSpPr>
          <p:cNvPr id="35" name="object 35"/>
          <p:cNvSpPr/>
          <p:nvPr/>
        </p:nvSpPr>
        <p:spPr>
          <a:xfrm>
            <a:off x="4625244" y="2556630"/>
            <a:ext cx="244849" cy="0"/>
          </a:xfrm>
          <a:custGeom>
            <a:avLst/>
            <a:gdLst/>
            <a:ahLst/>
            <a:cxnLst/>
            <a:rect l="l" t="t" r="r" b="b"/>
            <a:pathLst>
              <a:path w="277495">
                <a:moveTo>
                  <a:pt x="0" y="0"/>
                </a:moveTo>
                <a:lnTo>
                  <a:pt x="277101" y="0"/>
                </a:lnTo>
              </a:path>
            </a:pathLst>
          </a:custGeom>
          <a:ln w="11201">
            <a:solidFill>
              <a:srgbClr val="000000"/>
            </a:solidFill>
          </a:ln>
        </p:spPr>
        <p:txBody>
          <a:bodyPr wrap="square" lIns="0" tIns="0" rIns="0" bIns="0" rtlCol="0"/>
          <a:lstStyle/>
          <a:p>
            <a:endParaRPr sz="1765"/>
          </a:p>
        </p:txBody>
      </p:sp>
      <p:sp>
        <p:nvSpPr>
          <p:cNvPr id="36" name="object 36"/>
          <p:cNvSpPr/>
          <p:nvPr/>
        </p:nvSpPr>
        <p:spPr>
          <a:xfrm>
            <a:off x="4625244" y="2284843"/>
            <a:ext cx="244849" cy="49866"/>
          </a:xfrm>
          <a:custGeom>
            <a:avLst/>
            <a:gdLst/>
            <a:ahLst/>
            <a:cxnLst/>
            <a:rect l="l" t="t" r="r" b="b"/>
            <a:pathLst>
              <a:path w="277495" h="56514">
                <a:moveTo>
                  <a:pt x="277101" y="0"/>
                </a:moveTo>
                <a:lnTo>
                  <a:pt x="34645" y="0"/>
                </a:lnTo>
                <a:lnTo>
                  <a:pt x="0" y="56006"/>
                </a:lnTo>
                <a:lnTo>
                  <a:pt x="277101" y="56006"/>
                </a:lnTo>
                <a:lnTo>
                  <a:pt x="277101" y="0"/>
                </a:lnTo>
                <a:close/>
              </a:path>
            </a:pathLst>
          </a:custGeom>
          <a:solidFill>
            <a:srgbClr val="3DAAD6"/>
          </a:solidFill>
        </p:spPr>
        <p:txBody>
          <a:bodyPr wrap="square" lIns="0" tIns="0" rIns="0" bIns="0" rtlCol="0"/>
          <a:lstStyle/>
          <a:p>
            <a:endParaRPr sz="1765"/>
          </a:p>
        </p:txBody>
      </p:sp>
      <p:sp>
        <p:nvSpPr>
          <p:cNvPr id="37" name="object 37"/>
          <p:cNvSpPr/>
          <p:nvPr/>
        </p:nvSpPr>
        <p:spPr>
          <a:xfrm>
            <a:off x="4625244" y="2339196"/>
            <a:ext cx="244849" cy="0"/>
          </a:xfrm>
          <a:custGeom>
            <a:avLst/>
            <a:gdLst/>
            <a:ahLst/>
            <a:cxnLst/>
            <a:rect l="l" t="t" r="r" b="b"/>
            <a:pathLst>
              <a:path w="277495">
                <a:moveTo>
                  <a:pt x="0" y="0"/>
                </a:moveTo>
                <a:lnTo>
                  <a:pt x="277101" y="0"/>
                </a:lnTo>
              </a:path>
            </a:pathLst>
          </a:custGeom>
          <a:ln w="11188">
            <a:solidFill>
              <a:srgbClr val="000000"/>
            </a:solidFill>
          </a:ln>
        </p:spPr>
        <p:txBody>
          <a:bodyPr wrap="square" lIns="0" tIns="0" rIns="0" bIns="0" rtlCol="0"/>
          <a:lstStyle/>
          <a:p>
            <a:endParaRPr sz="1765"/>
          </a:p>
        </p:txBody>
      </p:sp>
      <p:sp>
        <p:nvSpPr>
          <p:cNvPr id="38" name="object 38"/>
          <p:cNvSpPr/>
          <p:nvPr/>
        </p:nvSpPr>
        <p:spPr>
          <a:xfrm>
            <a:off x="4625244" y="2255191"/>
            <a:ext cx="244849" cy="29696"/>
          </a:xfrm>
          <a:custGeom>
            <a:avLst/>
            <a:gdLst/>
            <a:ahLst/>
            <a:cxnLst/>
            <a:rect l="l" t="t" r="r" b="b"/>
            <a:pathLst>
              <a:path w="277495" h="33655">
                <a:moveTo>
                  <a:pt x="277101" y="0"/>
                </a:moveTo>
                <a:lnTo>
                  <a:pt x="0" y="0"/>
                </a:lnTo>
                <a:lnTo>
                  <a:pt x="34645" y="33604"/>
                </a:lnTo>
                <a:lnTo>
                  <a:pt x="277101" y="33604"/>
                </a:lnTo>
                <a:lnTo>
                  <a:pt x="277101" y="0"/>
                </a:lnTo>
                <a:close/>
              </a:path>
            </a:pathLst>
          </a:custGeom>
          <a:solidFill>
            <a:srgbClr val="000000"/>
          </a:solidFill>
        </p:spPr>
        <p:txBody>
          <a:bodyPr wrap="square" lIns="0" tIns="0" rIns="0" bIns="0" rtlCol="0"/>
          <a:lstStyle/>
          <a:p>
            <a:endParaRPr sz="1765"/>
          </a:p>
        </p:txBody>
      </p:sp>
      <p:sp>
        <p:nvSpPr>
          <p:cNvPr id="39" name="object 39"/>
          <p:cNvSpPr/>
          <p:nvPr/>
        </p:nvSpPr>
        <p:spPr>
          <a:xfrm>
            <a:off x="4665999" y="2403434"/>
            <a:ext cx="193862" cy="29696"/>
          </a:xfrm>
          <a:custGeom>
            <a:avLst/>
            <a:gdLst/>
            <a:ahLst/>
            <a:cxnLst/>
            <a:rect l="l" t="t" r="r" b="b"/>
            <a:pathLst>
              <a:path w="219710" h="33654">
                <a:moveTo>
                  <a:pt x="138544" y="22402"/>
                </a:moveTo>
                <a:lnTo>
                  <a:pt x="69265" y="22402"/>
                </a:lnTo>
                <a:lnTo>
                  <a:pt x="69265" y="33604"/>
                </a:lnTo>
                <a:lnTo>
                  <a:pt x="138544" y="33604"/>
                </a:lnTo>
                <a:lnTo>
                  <a:pt x="138544" y="22402"/>
                </a:lnTo>
                <a:close/>
              </a:path>
              <a:path w="219710" h="33654">
                <a:moveTo>
                  <a:pt x="219367" y="11201"/>
                </a:moveTo>
                <a:lnTo>
                  <a:pt x="0" y="11201"/>
                </a:lnTo>
                <a:lnTo>
                  <a:pt x="0" y="22402"/>
                </a:lnTo>
                <a:lnTo>
                  <a:pt x="207810" y="22402"/>
                </a:lnTo>
                <a:lnTo>
                  <a:pt x="219367" y="11201"/>
                </a:lnTo>
                <a:close/>
              </a:path>
              <a:path w="219710" h="33654">
                <a:moveTo>
                  <a:pt x="138544" y="0"/>
                </a:moveTo>
                <a:lnTo>
                  <a:pt x="69265" y="0"/>
                </a:lnTo>
                <a:lnTo>
                  <a:pt x="69265" y="11201"/>
                </a:lnTo>
                <a:lnTo>
                  <a:pt x="138544" y="11201"/>
                </a:lnTo>
                <a:lnTo>
                  <a:pt x="138544" y="0"/>
                </a:lnTo>
                <a:close/>
              </a:path>
            </a:pathLst>
          </a:custGeom>
          <a:solidFill>
            <a:srgbClr val="000000"/>
          </a:solidFill>
        </p:spPr>
        <p:txBody>
          <a:bodyPr wrap="square" lIns="0" tIns="0" rIns="0" bIns="0" rtlCol="0"/>
          <a:lstStyle/>
          <a:p>
            <a:endParaRPr sz="1765"/>
          </a:p>
        </p:txBody>
      </p:sp>
      <p:sp>
        <p:nvSpPr>
          <p:cNvPr id="40" name="object 40"/>
          <p:cNvSpPr/>
          <p:nvPr/>
        </p:nvSpPr>
        <p:spPr>
          <a:xfrm>
            <a:off x="4676186" y="2294726"/>
            <a:ext cx="40901" cy="39781"/>
          </a:xfrm>
          <a:custGeom>
            <a:avLst/>
            <a:gdLst/>
            <a:ahLst/>
            <a:cxnLst/>
            <a:rect l="l" t="t" r="r" b="b"/>
            <a:pathLst>
              <a:path w="46354" h="45085">
                <a:moveTo>
                  <a:pt x="46177" y="0"/>
                </a:moveTo>
                <a:lnTo>
                  <a:pt x="11544" y="0"/>
                </a:lnTo>
                <a:lnTo>
                  <a:pt x="0" y="44805"/>
                </a:lnTo>
                <a:lnTo>
                  <a:pt x="34632" y="44805"/>
                </a:lnTo>
                <a:lnTo>
                  <a:pt x="46177" y="0"/>
                </a:lnTo>
                <a:close/>
              </a:path>
            </a:pathLst>
          </a:custGeom>
          <a:solidFill>
            <a:srgbClr val="000000"/>
          </a:solidFill>
        </p:spPr>
        <p:txBody>
          <a:bodyPr wrap="square" lIns="0" tIns="0" rIns="0" bIns="0" rtlCol="0"/>
          <a:lstStyle/>
          <a:p>
            <a:endParaRPr sz="1765"/>
          </a:p>
        </p:txBody>
      </p:sp>
      <p:sp>
        <p:nvSpPr>
          <p:cNvPr id="41" name="object 41"/>
          <p:cNvSpPr/>
          <p:nvPr/>
        </p:nvSpPr>
        <p:spPr>
          <a:xfrm>
            <a:off x="4620156" y="2270017"/>
            <a:ext cx="244849" cy="59391"/>
          </a:xfrm>
          <a:custGeom>
            <a:avLst/>
            <a:gdLst/>
            <a:ahLst/>
            <a:cxnLst/>
            <a:rect l="l" t="t" r="r" b="b"/>
            <a:pathLst>
              <a:path w="277495" h="67310">
                <a:moveTo>
                  <a:pt x="34636" y="0"/>
                </a:moveTo>
                <a:lnTo>
                  <a:pt x="0" y="67207"/>
                </a:lnTo>
                <a:lnTo>
                  <a:pt x="277090" y="67207"/>
                </a:lnTo>
                <a:lnTo>
                  <a:pt x="277090" y="0"/>
                </a:lnTo>
                <a:lnTo>
                  <a:pt x="34636" y="0"/>
                </a:lnTo>
                <a:close/>
              </a:path>
            </a:pathLst>
          </a:custGeom>
          <a:ln w="12699">
            <a:solidFill>
              <a:srgbClr val="000000"/>
            </a:solidFill>
          </a:ln>
        </p:spPr>
        <p:txBody>
          <a:bodyPr wrap="square" lIns="0" tIns="0" rIns="0" bIns="0" rtlCol="0"/>
          <a:lstStyle/>
          <a:p>
            <a:endParaRPr sz="1765"/>
          </a:p>
        </p:txBody>
      </p:sp>
      <p:sp>
        <p:nvSpPr>
          <p:cNvPr id="42" name="object 42"/>
          <p:cNvSpPr/>
          <p:nvPr/>
        </p:nvSpPr>
        <p:spPr>
          <a:xfrm>
            <a:off x="4671087" y="2586281"/>
            <a:ext cx="173691" cy="257175"/>
          </a:xfrm>
          <a:custGeom>
            <a:avLst/>
            <a:gdLst/>
            <a:ahLst/>
            <a:cxnLst/>
            <a:rect l="l" t="t" r="r" b="b"/>
            <a:pathLst>
              <a:path w="196850" h="291464">
                <a:moveTo>
                  <a:pt x="0" y="0"/>
                </a:moveTo>
                <a:lnTo>
                  <a:pt x="196272" y="0"/>
                </a:lnTo>
                <a:lnTo>
                  <a:pt x="196272" y="291229"/>
                </a:lnTo>
                <a:lnTo>
                  <a:pt x="0" y="291229"/>
                </a:lnTo>
                <a:lnTo>
                  <a:pt x="0" y="0"/>
                </a:lnTo>
                <a:close/>
              </a:path>
            </a:pathLst>
          </a:custGeom>
          <a:ln w="12699">
            <a:solidFill>
              <a:srgbClr val="000000"/>
            </a:solidFill>
          </a:ln>
        </p:spPr>
        <p:txBody>
          <a:bodyPr wrap="square" lIns="0" tIns="0" rIns="0" bIns="0" rtlCol="0"/>
          <a:lstStyle/>
          <a:p>
            <a:endParaRPr sz="1765"/>
          </a:p>
        </p:txBody>
      </p:sp>
      <p:sp>
        <p:nvSpPr>
          <p:cNvPr id="43" name="object 43"/>
          <p:cNvSpPr/>
          <p:nvPr/>
        </p:nvSpPr>
        <p:spPr>
          <a:xfrm>
            <a:off x="4625244" y="3021147"/>
            <a:ext cx="244849" cy="0"/>
          </a:xfrm>
          <a:custGeom>
            <a:avLst/>
            <a:gdLst/>
            <a:ahLst/>
            <a:cxnLst/>
            <a:rect l="l" t="t" r="r" b="b"/>
            <a:pathLst>
              <a:path w="277495">
                <a:moveTo>
                  <a:pt x="0" y="0"/>
                </a:moveTo>
                <a:lnTo>
                  <a:pt x="277101" y="0"/>
                </a:lnTo>
              </a:path>
            </a:pathLst>
          </a:custGeom>
          <a:ln w="56006">
            <a:solidFill>
              <a:srgbClr val="E0E0E0"/>
            </a:solidFill>
          </a:ln>
        </p:spPr>
        <p:txBody>
          <a:bodyPr wrap="square" lIns="0" tIns="0" rIns="0" bIns="0" rtlCol="0"/>
          <a:lstStyle/>
          <a:p>
            <a:endParaRPr sz="1765"/>
          </a:p>
        </p:txBody>
      </p:sp>
      <p:sp>
        <p:nvSpPr>
          <p:cNvPr id="44" name="object 44"/>
          <p:cNvSpPr/>
          <p:nvPr/>
        </p:nvSpPr>
        <p:spPr>
          <a:xfrm>
            <a:off x="4625244" y="3100216"/>
            <a:ext cx="244849" cy="0"/>
          </a:xfrm>
          <a:custGeom>
            <a:avLst/>
            <a:gdLst/>
            <a:ahLst/>
            <a:cxnLst/>
            <a:rect l="l" t="t" r="r" b="b"/>
            <a:pathLst>
              <a:path w="277495">
                <a:moveTo>
                  <a:pt x="0" y="0"/>
                </a:moveTo>
                <a:lnTo>
                  <a:pt x="277101" y="0"/>
                </a:lnTo>
              </a:path>
            </a:pathLst>
          </a:custGeom>
          <a:ln w="56007">
            <a:solidFill>
              <a:srgbClr val="E0E0E0"/>
            </a:solidFill>
          </a:ln>
        </p:spPr>
        <p:txBody>
          <a:bodyPr wrap="square" lIns="0" tIns="0" rIns="0" bIns="0" rtlCol="0"/>
          <a:lstStyle/>
          <a:p>
            <a:endParaRPr sz="1765"/>
          </a:p>
        </p:txBody>
      </p:sp>
      <p:sp>
        <p:nvSpPr>
          <p:cNvPr id="45" name="object 45"/>
          <p:cNvSpPr/>
          <p:nvPr/>
        </p:nvSpPr>
        <p:spPr>
          <a:xfrm>
            <a:off x="791082" y="2232858"/>
            <a:ext cx="690843" cy="509307"/>
          </a:xfrm>
          <a:custGeom>
            <a:avLst/>
            <a:gdLst/>
            <a:ahLst/>
            <a:cxnLst/>
            <a:rect l="l" t="t" r="r" b="b"/>
            <a:pathLst>
              <a:path w="782955" h="577214">
                <a:moveTo>
                  <a:pt x="734265" y="0"/>
                </a:moveTo>
                <a:lnTo>
                  <a:pt x="48590" y="0"/>
                </a:lnTo>
                <a:lnTo>
                  <a:pt x="35092" y="2692"/>
                </a:lnTo>
                <a:lnTo>
                  <a:pt x="2698" y="37731"/>
                </a:lnTo>
                <a:lnTo>
                  <a:pt x="0" y="51219"/>
                </a:lnTo>
                <a:lnTo>
                  <a:pt x="0" y="525589"/>
                </a:lnTo>
                <a:lnTo>
                  <a:pt x="24295" y="566026"/>
                </a:lnTo>
                <a:lnTo>
                  <a:pt x="64787" y="576808"/>
                </a:lnTo>
                <a:lnTo>
                  <a:pt x="718073" y="576808"/>
                </a:lnTo>
                <a:lnTo>
                  <a:pt x="758560" y="566026"/>
                </a:lnTo>
                <a:lnTo>
                  <a:pt x="782855" y="525589"/>
                </a:lnTo>
                <a:lnTo>
                  <a:pt x="782855" y="51219"/>
                </a:lnTo>
                <a:lnTo>
                  <a:pt x="758560" y="8089"/>
                </a:lnTo>
                <a:lnTo>
                  <a:pt x="734265" y="0"/>
                </a:lnTo>
                <a:close/>
              </a:path>
            </a:pathLst>
          </a:custGeom>
          <a:solidFill>
            <a:srgbClr val="000000"/>
          </a:solidFill>
        </p:spPr>
        <p:txBody>
          <a:bodyPr wrap="square" lIns="0" tIns="0" rIns="0" bIns="0" rtlCol="0"/>
          <a:lstStyle/>
          <a:p>
            <a:endParaRPr sz="1765"/>
          </a:p>
        </p:txBody>
      </p:sp>
      <p:sp>
        <p:nvSpPr>
          <p:cNvPr id="46" name="object 46"/>
          <p:cNvSpPr/>
          <p:nvPr/>
        </p:nvSpPr>
        <p:spPr>
          <a:xfrm>
            <a:off x="655311" y="2741807"/>
            <a:ext cx="986118" cy="378199"/>
          </a:xfrm>
          <a:custGeom>
            <a:avLst/>
            <a:gdLst/>
            <a:ahLst/>
            <a:cxnLst/>
            <a:rect l="l" t="t" r="r" b="b"/>
            <a:pathLst>
              <a:path w="1117600" h="428625">
                <a:moveTo>
                  <a:pt x="1063614" y="121285"/>
                </a:moveTo>
                <a:lnTo>
                  <a:pt x="53990" y="121285"/>
                </a:lnTo>
                <a:lnTo>
                  <a:pt x="0" y="355790"/>
                </a:lnTo>
                <a:lnTo>
                  <a:pt x="32393" y="428561"/>
                </a:lnTo>
                <a:lnTo>
                  <a:pt x="1085204" y="428561"/>
                </a:lnTo>
                <a:lnTo>
                  <a:pt x="1117602" y="355790"/>
                </a:lnTo>
                <a:lnTo>
                  <a:pt x="1063614" y="121285"/>
                </a:lnTo>
                <a:close/>
              </a:path>
              <a:path w="1117600" h="428625">
                <a:moveTo>
                  <a:pt x="925934" y="64681"/>
                </a:moveTo>
                <a:lnTo>
                  <a:pt x="161970" y="64681"/>
                </a:lnTo>
                <a:lnTo>
                  <a:pt x="161970" y="121285"/>
                </a:lnTo>
                <a:lnTo>
                  <a:pt x="925934" y="121285"/>
                </a:lnTo>
                <a:lnTo>
                  <a:pt x="925934" y="64681"/>
                </a:lnTo>
                <a:close/>
              </a:path>
              <a:path w="1117600" h="428625">
                <a:moveTo>
                  <a:pt x="718073" y="16167"/>
                </a:moveTo>
                <a:lnTo>
                  <a:pt x="372532" y="16167"/>
                </a:lnTo>
                <a:lnTo>
                  <a:pt x="372532" y="64681"/>
                </a:lnTo>
                <a:lnTo>
                  <a:pt x="718073" y="64681"/>
                </a:lnTo>
                <a:lnTo>
                  <a:pt x="718073" y="16167"/>
                </a:lnTo>
                <a:close/>
              </a:path>
              <a:path w="1117600" h="428625">
                <a:moveTo>
                  <a:pt x="666777" y="0"/>
                </a:moveTo>
                <a:lnTo>
                  <a:pt x="421124" y="0"/>
                </a:lnTo>
                <a:lnTo>
                  <a:pt x="421124" y="16167"/>
                </a:lnTo>
                <a:lnTo>
                  <a:pt x="666777" y="16167"/>
                </a:lnTo>
                <a:lnTo>
                  <a:pt x="666777" y="0"/>
                </a:lnTo>
                <a:close/>
              </a:path>
            </a:pathLst>
          </a:custGeom>
          <a:solidFill>
            <a:srgbClr val="000000"/>
          </a:solidFill>
        </p:spPr>
        <p:txBody>
          <a:bodyPr wrap="square" lIns="0" tIns="0" rIns="0" bIns="0" rtlCol="0"/>
          <a:lstStyle/>
          <a:p>
            <a:endParaRPr sz="1765"/>
          </a:p>
        </p:txBody>
      </p:sp>
      <p:sp>
        <p:nvSpPr>
          <p:cNvPr id="47" name="object 47"/>
          <p:cNvSpPr/>
          <p:nvPr/>
        </p:nvSpPr>
        <p:spPr>
          <a:xfrm>
            <a:off x="805372" y="2247122"/>
            <a:ext cx="662268" cy="480732"/>
          </a:xfrm>
          <a:custGeom>
            <a:avLst/>
            <a:gdLst/>
            <a:ahLst/>
            <a:cxnLst/>
            <a:rect l="l" t="t" r="r" b="b"/>
            <a:pathLst>
              <a:path w="750569" h="544829">
                <a:moveTo>
                  <a:pt x="709966" y="0"/>
                </a:moveTo>
                <a:lnTo>
                  <a:pt x="40492" y="0"/>
                </a:lnTo>
                <a:lnTo>
                  <a:pt x="29695" y="2705"/>
                </a:lnTo>
                <a:lnTo>
                  <a:pt x="2700" y="32346"/>
                </a:lnTo>
                <a:lnTo>
                  <a:pt x="0" y="40436"/>
                </a:lnTo>
                <a:lnTo>
                  <a:pt x="0" y="501345"/>
                </a:lnTo>
                <a:lnTo>
                  <a:pt x="2700" y="512127"/>
                </a:lnTo>
                <a:lnTo>
                  <a:pt x="18896" y="536384"/>
                </a:lnTo>
                <a:lnTo>
                  <a:pt x="40492" y="541769"/>
                </a:lnTo>
                <a:lnTo>
                  <a:pt x="53990" y="544461"/>
                </a:lnTo>
                <a:lnTo>
                  <a:pt x="696479" y="544461"/>
                </a:lnTo>
                <a:lnTo>
                  <a:pt x="739672" y="528294"/>
                </a:lnTo>
                <a:lnTo>
                  <a:pt x="750467" y="501345"/>
                </a:lnTo>
                <a:lnTo>
                  <a:pt x="750467" y="40436"/>
                </a:lnTo>
                <a:lnTo>
                  <a:pt x="747762" y="32346"/>
                </a:lnTo>
                <a:lnTo>
                  <a:pt x="745069" y="21564"/>
                </a:lnTo>
                <a:lnTo>
                  <a:pt x="739672" y="13487"/>
                </a:lnTo>
                <a:lnTo>
                  <a:pt x="723466" y="2705"/>
                </a:lnTo>
                <a:lnTo>
                  <a:pt x="709966" y="0"/>
                </a:lnTo>
                <a:close/>
              </a:path>
            </a:pathLst>
          </a:custGeom>
          <a:solidFill>
            <a:srgbClr val="E9DFD4"/>
          </a:solidFill>
        </p:spPr>
        <p:txBody>
          <a:bodyPr wrap="square" lIns="0" tIns="0" rIns="0" bIns="0" rtlCol="0"/>
          <a:lstStyle/>
          <a:p>
            <a:endParaRPr sz="1765"/>
          </a:p>
        </p:txBody>
      </p:sp>
      <p:sp>
        <p:nvSpPr>
          <p:cNvPr id="48" name="object 48"/>
          <p:cNvSpPr/>
          <p:nvPr/>
        </p:nvSpPr>
        <p:spPr>
          <a:xfrm>
            <a:off x="993545" y="2783419"/>
            <a:ext cx="283509" cy="0"/>
          </a:xfrm>
          <a:custGeom>
            <a:avLst/>
            <a:gdLst/>
            <a:ahLst/>
            <a:cxnLst/>
            <a:rect l="l" t="t" r="r" b="b"/>
            <a:pathLst>
              <a:path w="321309">
                <a:moveTo>
                  <a:pt x="0" y="0"/>
                </a:moveTo>
                <a:lnTo>
                  <a:pt x="321241" y="0"/>
                </a:lnTo>
              </a:path>
            </a:pathLst>
          </a:custGeom>
          <a:ln w="35039">
            <a:solidFill>
              <a:srgbClr val="E9DFD4"/>
            </a:solidFill>
          </a:ln>
        </p:spPr>
        <p:txBody>
          <a:bodyPr wrap="square" lIns="0" tIns="0" rIns="0" bIns="0" rtlCol="0"/>
          <a:lstStyle/>
          <a:p>
            <a:endParaRPr sz="1765"/>
          </a:p>
        </p:txBody>
      </p:sp>
      <p:sp>
        <p:nvSpPr>
          <p:cNvPr id="49" name="object 49"/>
          <p:cNvSpPr/>
          <p:nvPr/>
        </p:nvSpPr>
        <p:spPr>
          <a:xfrm>
            <a:off x="1038802" y="2754884"/>
            <a:ext cx="193301" cy="0"/>
          </a:xfrm>
          <a:custGeom>
            <a:avLst/>
            <a:gdLst/>
            <a:ahLst/>
            <a:cxnLst/>
            <a:rect l="l" t="t" r="r" b="b"/>
            <a:pathLst>
              <a:path w="219075">
                <a:moveTo>
                  <a:pt x="0" y="0"/>
                </a:moveTo>
                <a:lnTo>
                  <a:pt x="218655" y="0"/>
                </a:lnTo>
              </a:path>
            </a:pathLst>
          </a:custGeom>
          <a:ln w="29641">
            <a:solidFill>
              <a:srgbClr val="E9DFD4"/>
            </a:solidFill>
          </a:ln>
        </p:spPr>
        <p:txBody>
          <a:bodyPr wrap="square" lIns="0" tIns="0" rIns="0" bIns="0" rtlCol="0"/>
          <a:lstStyle/>
          <a:p>
            <a:endParaRPr sz="1765"/>
          </a:p>
        </p:txBody>
      </p:sp>
      <p:sp>
        <p:nvSpPr>
          <p:cNvPr id="50" name="object 50"/>
          <p:cNvSpPr/>
          <p:nvPr/>
        </p:nvSpPr>
        <p:spPr>
          <a:xfrm>
            <a:off x="810136" y="2834535"/>
            <a:ext cx="364751" cy="0"/>
          </a:xfrm>
          <a:custGeom>
            <a:avLst/>
            <a:gdLst/>
            <a:ahLst/>
            <a:cxnLst/>
            <a:rect l="l" t="t" r="r" b="b"/>
            <a:pathLst>
              <a:path w="413384">
                <a:moveTo>
                  <a:pt x="0" y="0"/>
                </a:moveTo>
                <a:lnTo>
                  <a:pt x="413026" y="0"/>
                </a:lnTo>
              </a:path>
            </a:pathLst>
          </a:custGeom>
          <a:ln w="33020">
            <a:solidFill>
              <a:srgbClr val="E9DFD4"/>
            </a:solidFill>
          </a:ln>
        </p:spPr>
        <p:txBody>
          <a:bodyPr wrap="square" lIns="0" tIns="0" rIns="0" bIns="0" rtlCol="0"/>
          <a:lstStyle/>
          <a:p>
            <a:endParaRPr sz="1765"/>
          </a:p>
        </p:txBody>
      </p:sp>
      <p:sp>
        <p:nvSpPr>
          <p:cNvPr id="51" name="object 51"/>
          <p:cNvSpPr/>
          <p:nvPr/>
        </p:nvSpPr>
        <p:spPr>
          <a:xfrm>
            <a:off x="810137" y="2814365"/>
            <a:ext cx="650501" cy="0"/>
          </a:xfrm>
          <a:custGeom>
            <a:avLst/>
            <a:gdLst/>
            <a:ahLst/>
            <a:cxnLst/>
            <a:rect l="l" t="t" r="r" b="b"/>
            <a:pathLst>
              <a:path w="737235">
                <a:moveTo>
                  <a:pt x="0" y="0"/>
                </a:moveTo>
                <a:lnTo>
                  <a:pt x="736965" y="0"/>
                </a:lnTo>
              </a:path>
            </a:pathLst>
          </a:custGeom>
          <a:ln w="12700">
            <a:solidFill>
              <a:srgbClr val="E9DFD4"/>
            </a:solidFill>
          </a:ln>
        </p:spPr>
        <p:txBody>
          <a:bodyPr wrap="square" lIns="0" tIns="0" rIns="0" bIns="0" rtlCol="0"/>
          <a:lstStyle/>
          <a:p>
            <a:endParaRPr sz="1765"/>
          </a:p>
        </p:txBody>
      </p:sp>
      <p:sp>
        <p:nvSpPr>
          <p:cNvPr id="52" name="object 52"/>
          <p:cNvSpPr/>
          <p:nvPr/>
        </p:nvSpPr>
        <p:spPr>
          <a:xfrm>
            <a:off x="1427051" y="2820293"/>
            <a:ext cx="33618" cy="28574"/>
          </a:xfrm>
          <a:custGeom>
            <a:avLst/>
            <a:gdLst/>
            <a:ahLst/>
            <a:cxnLst/>
            <a:rect l="l" t="t" r="r" b="b"/>
            <a:pathLst>
              <a:path w="38100" h="32385">
                <a:moveTo>
                  <a:pt x="37795" y="0"/>
                </a:moveTo>
                <a:lnTo>
                  <a:pt x="0" y="0"/>
                </a:lnTo>
                <a:lnTo>
                  <a:pt x="0" y="32334"/>
                </a:lnTo>
                <a:lnTo>
                  <a:pt x="37795" y="32334"/>
                </a:lnTo>
                <a:lnTo>
                  <a:pt x="37795" y="0"/>
                </a:lnTo>
                <a:close/>
              </a:path>
            </a:pathLst>
          </a:custGeom>
          <a:solidFill>
            <a:srgbClr val="E9DFD4"/>
          </a:solidFill>
        </p:spPr>
        <p:txBody>
          <a:bodyPr wrap="square" lIns="0" tIns="0" rIns="0" bIns="0" rtlCol="0"/>
          <a:lstStyle/>
          <a:p>
            <a:endParaRPr sz="1765"/>
          </a:p>
        </p:txBody>
      </p:sp>
      <p:sp>
        <p:nvSpPr>
          <p:cNvPr id="53" name="object 53"/>
          <p:cNvSpPr/>
          <p:nvPr/>
        </p:nvSpPr>
        <p:spPr>
          <a:xfrm>
            <a:off x="674367" y="2863099"/>
            <a:ext cx="948018" cy="216834"/>
          </a:xfrm>
          <a:custGeom>
            <a:avLst/>
            <a:gdLst/>
            <a:ahLst/>
            <a:cxnLst/>
            <a:rect l="l" t="t" r="r" b="b"/>
            <a:pathLst>
              <a:path w="1074420" h="245745">
                <a:moveTo>
                  <a:pt x="1025813" y="0"/>
                </a:moveTo>
                <a:lnTo>
                  <a:pt x="48591" y="0"/>
                </a:lnTo>
                <a:lnTo>
                  <a:pt x="0" y="218325"/>
                </a:lnTo>
                <a:lnTo>
                  <a:pt x="10797" y="245275"/>
                </a:lnTo>
                <a:lnTo>
                  <a:pt x="1060903" y="245275"/>
                </a:lnTo>
                <a:lnTo>
                  <a:pt x="1074403" y="218325"/>
                </a:lnTo>
                <a:lnTo>
                  <a:pt x="1025813" y="0"/>
                </a:lnTo>
                <a:close/>
              </a:path>
            </a:pathLst>
          </a:custGeom>
          <a:solidFill>
            <a:srgbClr val="E9DFD4"/>
          </a:solidFill>
        </p:spPr>
        <p:txBody>
          <a:bodyPr wrap="square" lIns="0" tIns="0" rIns="0" bIns="0" rtlCol="0"/>
          <a:lstStyle/>
          <a:p>
            <a:endParaRPr sz="1765"/>
          </a:p>
        </p:txBody>
      </p:sp>
      <p:sp>
        <p:nvSpPr>
          <p:cNvPr id="54" name="object 54"/>
          <p:cNvSpPr/>
          <p:nvPr/>
        </p:nvSpPr>
        <p:spPr>
          <a:xfrm>
            <a:off x="855393" y="2297067"/>
            <a:ext cx="562535" cy="381000"/>
          </a:xfrm>
          <a:custGeom>
            <a:avLst/>
            <a:gdLst/>
            <a:ahLst/>
            <a:cxnLst/>
            <a:rect l="l" t="t" r="r" b="b"/>
            <a:pathLst>
              <a:path w="637539" h="431800">
                <a:moveTo>
                  <a:pt x="604686" y="0"/>
                </a:moveTo>
                <a:lnTo>
                  <a:pt x="32393" y="0"/>
                </a:lnTo>
                <a:lnTo>
                  <a:pt x="16196" y="5397"/>
                </a:lnTo>
                <a:lnTo>
                  <a:pt x="10797" y="10782"/>
                </a:lnTo>
                <a:lnTo>
                  <a:pt x="5398" y="18872"/>
                </a:lnTo>
                <a:lnTo>
                  <a:pt x="2698" y="24256"/>
                </a:lnTo>
                <a:lnTo>
                  <a:pt x="0" y="43129"/>
                </a:lnTo>
                <a:lnTo>
                  <a:pt x="0" y="388137"/>
                </a:lnTo>
                <a:lnTo>
                  <a:pt x="16196" y="423176"/>
                </a:lnTo>
                <a:lnTo>
                  <a:pt x="43191" y="431266"/>
                </a:lnTo>
                <a:lnTo>
                  <a:pt x="593891" y="431266"/>
                </a:lnTo>
                <a:lnTo>
                  <a:pt x="631686" y="412394"/>
                </a:lnTo>
                <a:lnTo>
                  <a:pt x="637084" y="388137"/>
                </a:lnTo>
                <a:lnTo>
                  <a:pt x="637084" y="43129"/>
                </a:lnTo>
                <a:lnTo>
                  <a:pt x="620891" y="5397"/>
                </a:lnTo>
                <a:lnTo>
                  <a:pt x="604686" y="0"/>
                </a:lnTo>
                <a:close/>
              </a:path>
            </a:pathLst>
          </a:custGeom>
          <a:solidFill>
            <a:srgbClr val="004CB3"/>
          </a:solidFill>
        </p:spPr>
        <p:txBody>
          <a:bodyPr wrap="square" lIns="0" tIns="0" rIns="0" bIns="0" rtlCol="0"/>
          <a:lstStyle/>
          <a:p>
            <a:endParaRPr sz="1765"/>
          </a:p>
        </p:txBody>
      </p:sp>
      <p:sp>
        <p:nvSpPr>
          <p:cNvPr id="55" name="object 55"/>
          <p:cNvSpPr/>
          <p:nvPr/>
        </p:nvSpPr>
        <p:spPr>
          <a:xfrm>
            <a:off x="1357979" y="2701375"/>
            <a:ext cx="59951" cy="16809"/>
          </a:xfrm>
          <a:custGeom>
            <a:avLst/>
            <a:gdLst/>
            <a:ahLst/>
            <a:cxnLst/>
            <a:rect l="l" t="t" r="r" b="b"/>
            <a:pathLst>
              <a:path w="67944" h="19050">
                <a:moveTo>
                  <a:pt x="67487" y="18872"/>
                </a:moveTo>
                <a:lnTo>
                  <a:pt x="67487" y="0"/>
                </a:lnTo>
                <a:lnTo>
                  <a:pt x="0" y="0"/>
                </a:lnTo>
                <a:lnTo>
                  <a:pt x="0" y="18872"/>
                </a:lnTo>
                <a:lnTo>
                  <a:pt x="67487" y="18872"/>
                </a:lnTo>
                <a:close/>
              </a:path>
            </a:pathLst>
          </a:custGeom>
          <a:solidFill>
            <a:srgbClr val="D90D0D"/>
          </a:solidFill>
        </p:spPr>
        <p:txBody>
          <a:bodyPr wrap="square" lIns="0" tIns="0" rIns="0" bIns="0" rtlCol="0"/>
          <a:lstStyle/>
          <a:p>
            <a:endParaRPr sz="1765"/>
          </a:p>
        </p:txBody>
      </p:sp>
      <p:sp>
        <p:nvSpPr>
          <p:cNvPr id="56" name="object 56"/>
          <p:cNvSpPr/>
          <p:nvPr/>
        </p:nvSpPr>
        <p:spPr>
          <a:xfrm>
            <a:off x="833956" y="2820293"/>
            <a:ext cx="9525" cy="28574"/>
          </a:xfrm>
          <a:custGeom>
            <a:avLst/>
            <a:gdLst/>
            <a:ahLst/>
            <a:cxnLst/>
            <a:rect l="l" t="t" r="r" b="b"/>
            <a:pathLst>
              <a:path w="10794" h="32385">
                <a:moveTo>
                  <a:pt x="10798" y="0"/>
                </a:moveTo>
                <a:lnTo>
                  <a:pt x="10798" y="32334"/>
                </a:lnTo>
                <a:lnTo>
                  <a:pt x="0" y="32334"/>
                </a:lnTo>
                <a:lnTo>
                  <a:pt x="0" y="0"/>
                </a:lnTo>
                <a:lnTo>
                  <a:pt x="10798" y="0"/>
                </a:lnTo>
                <a:close/>
              </a:path>
            </a:pathLst>
          </a:custGeom>
          <a:solidFill>
            <a:srgbClr val="004CB3"/>
          </a:solidFill>
        </p:spPr>
        <p:txBody>
          <a:bodyPr wrap="square" lIns="0" tIns="0" rIns="0" bIns="0" rtlCol="0"/>
          <a:lstStyle/>
          <a:p>
            <a:endParaRPr sz="1765"/>
          </a:p>
        </p:txBody>
      </p:sp>
      <p:sp>
        <p:nvSpPr>
          <p:cNvPr id="57" name="object 57"/>
          <p:cNvSpPr/>
          <p:nvPr/>
        </p:nvSpPr>
        <p:spPr>
          <a:xfrm>
            <a:off x="864921" y="2820293"/>
            <a:ext cx="9525" cy="28574"/>
          </a:xfrm>
          <a:custGeom>
            <a:avLst/>
            <a:gdLst/>
            <a:ahLst/>
            <a:cxnLst/>
            <a:rect l="l" t="t" r="r" b="b"/>
            <a:pathLst>
              <a:path w="10794" h="32385">
                <a:moveTo>
                  <a:pt x="10798" y="0"/>
                </a:moveTo>
                <a:lnTo>
                  <a:pt x="10798" y="32334"/>
                </a:lnTo>
                <a:lnTo>
                  <a:pt x="0" y="32334"/>
                </a:lnTo>
                <a:lnTo>
                  <a:pt x="0" y="0"/>
                </a:lnTo>
                <a:lnTo>
                  <a:pt x="10798" y="0"/>
                </a:lnTo>
                <a:close/>
              </a:path>
            </a:pathLst>
          </a:custGeom>
          <a:solidFill>
            <a:srgbClr val="004CB3"/>
          </a:solidFill>
        </p:spPr>
        <p:txBody>
          <a:bodyPr wrap="square" lIns="0" tIns="0" rIns="0" bIns="0" rtlCol="0"/>
          <a:lstStyle/>
          <a:p>
            <a:endParaRPr sz="1765"/>
          </a:p>
        </p:txBody>
      </p:sp>
      <p:sp>
        <p:nvSpPr>
          <p:cNvPr id="58" name="object 58"/>
          <p:cNvSpPr/>
          <p:nvPr/>
        </p:nvSpPr>
        <p:spPr>
          <a:xfrm>
            <a:off x="898269" y="2820293"/>
            <a:ext cx="9525" cy="28574"/>
          </a:xfrm>
          <a:custGeom>
            <a:avLst/>
            <a:gdLst/>
            <a:ahLst/>
            <a:cxnLst/>
            <a:rect l="l" t="t" r="r" b="b"/>
            <a:pathLst>
              <a:path w="10794" h="32385">
                <a:moveTo>
                  <a:pt x="10797" y="0"/>
                </a:moveTo>
                <a:lnTo>
                  <a:pt x="10797" y="32334"/>
                </a:lnTo>
                <a:lnTo>
                  <a:pt x="0" y="32334"/>
                </a:lnTo>
                <a:lnTo>
                  <a:pt x="0" y="0"/>
                </a:lnTo>
                <a:lnTo>
                  <a:pt x="10797" y="0"/>
                </a:lnTo>
                <a:close/>
              </a:path>
            </a:pathLst>
          </a:custGeom>
          <a:solidFill>
            <a:srgbClr val="004CB3"/>
          </a:solidFill>
        </p:spPr>
        <p:txBody>
          <a:bodyPr wrap="square" lIns="0" tIns="0" rIns="0" bIns="0" rtlCol="0"/>
          <a:lstStyle/>
          <a:p>
            <a:endParaRPr sz="1765"/>
          </a:p>
        </p:txBody>
      </p:sp>
      <p:sp>
        <p:nvSpPr>
          <p:cNvPr id="59" name="object 59"/>
          <p:cNvSpPr/>
          <p:nvPr/>
        </p:nvSpPr>
        <p:spPr>
          <a:xfrm>
            <a:off x="929234" y="2820293"/>
            <a:ext cx="9525" cy="28574"/>
          </a:xfrm>
          <a:custGeom>
            <a:avLst/>
            <a:gdLst/>
            <a:ahLst/>
            <a:cxnLst/>
            <a:rect l="l" t="t" r="r" b="b"/>
            <a:pathLst>
              <a:path w="10794" h="32385">
                <a:moveTo>
                  <a:pt x="10797" y="0"/>
                </a:moveTo>
                <a:lnTo>
                  <a:pt x="10797" y="32334"/>
                </a:lnTo>
                <a:lnTo>
                  <a:pt x="0" y="32334"/>
                </a:lnTo>
                <a:lnTo>
                  <a:pt x="0" y="0"/>
                </a:lnTo>
                <a:lnTo>
                  <a:pt x="10797" y="0"/>
                </a:lnTo>
                <a:close/>
              </a:path>
            </a:pathLst>
          </a:custGeom>
          <a:solidFill>
            <a:srgbClr val="004CB3"/>
          </a:solidFill>
        </p:spPr>
        <p:txBody>
          <a:bodyPr wrap="square" lIns="0" tIns="0" rIns="0" bIns="0" rtlCol="0"/>
          <a:lstStyle/>
          <a:p>
            <a:endParaRPr sz="1765"/>
          </a:p>
        </p:txBody>
      </p:sp>
      <p:sp>
        <p:nvSpPr>
          <p:cNvPr id="60" name="object 60"/>
          <p:cNvSpPr/>
          <p:nvPr/>
        </p:nvSpPr>
        <p:spPr>
          <a:xfrm>
            <a:off x="960198" y="2820293"/>
            <a:ext cx="9525" cy="28574"/>
          </a:xfrm>
          <a:custGeom>
            <a:avLst/>
            <a:gdLst/>
            <a:ahLst/>
            <a:cxnLst/>
            <a:rect l="l" t="t" r="r" b="b"/>
            <a:pathLst>
              <a:path w="10794" h="32385">
                <a:moveTo>
                  <a:pt x="10798" y="0"/>
                </a:moveTo>
                <a:lnTo>
                  <a:pt x="10798" y="32334"/>
                </a:lnTo>
                <a:lnTo>
                  <a:pt x="0" y="32334"/>
                </a:lnTo>
                <a:lnTo>
                  <a:pt x="0" y="0"/>
                </a:lnTo>
                <a:lnTo>
                  <a:pt x="10798" y="0"/>
                </a:lnTo>
                <a:close/>
              </a:path>
            </a:pathLst>
          </a:custGeom>
          <a:solidFill>
            <a:srgbClr val="004CB3"/>
          </a:solidFill>
        </p:spPr>
        <p:txBody>
          <a:bodyPr wrap="square" lIns="0" tIns="0" rIns="0" bIns="0" rtlCol="0"/>
          <a:lstStyle/>
          <a:p>
            <a:endParaRPr sz="1765"/>
          </a:p>
        </p:txBody>
      </p:sp>
      <p:sp>
        <p:nvSpPr>
          <p:cNvPr id="61" name="object 61"/>
          <p:cNvSpPr/>
          <p:nvPr/>
        </p:nvSpPr>
        <p:spPr>
          <a:xfrm>
            <a:off x="993545" y="2820293"/>
            <a:ext cx="9525" cy="28574"/>
          </a:xfrm>
          <a:custGeom>
            <a:avLst/>
            <a:gdLst/>
            <a:ahLst/>
            <a:cxnLst/>
            <a:rect l="l" t="t" r="r" b="b"/>
            <a:pathLst>
              <a:path w="10794" h="32385">
                <a:moveTo>
                  <a:pt x="10797" y="0"/>
                </a:moveTo>
                <a:lnTo>
                  <a:pt x="10797" y="32334"/>
                </a:lnTo>
                <a:lnTo>
                  <a:pt x="0" y="32334"/>
                </a:lnTo>
                <a:lnTo>
                  <a:pt x="0" y="0"/>
                </a:lnTo>
                <a:lnTo>
                  <a:pt x="10797" y="0"/>
                </a:lnTo>
                <a:close/>
              </a:path>
            </a:pathLst>
          </a:custGeom>
          <a:solidFill>
            <a:srgbClr val="004CB3"/>
          </a:solidFill>
        </p:spPr>
        <p:txBody>
          <a:bodyPr wrap="square" lIns="0" tIns="0" rIns="0" bIns="0" rtlCol="0"/>
          <a:lstStyle/>
          <a:p>
            <a:endParaRPr sz="1765"/>
          </a:p>
        </p:txBody>
      </p:sp>
      <p:sp>
        <p:nvSpPr>
          <p:cNvPr id="62" name="object 62"/>
          <p:cNvSpPr/>
          <p:nvPr/>
        </p:nvSpPr>
        <p:spPr>
          <a:xfrm>
            <a:off x="1436588" y="2929684"/>
            <a:ext cx="126234" cy="121292"/>
          </a:xfrm>
          <a:prstGeom prst="rect">
            <a:avLst/>
          </a:prstGeom>
          <a:blipFill>
            <a:blip r:embed="rId2" cstate="print"/>
            <a:stretch>
              <a:fillRect/>
            </a:stretch>
          </a:blipFill>
        </p:spPr>
        <p:txBody>
          <a:bodyPr wrap="square" lIns="0" tIns="0" rIns="0" bIns="0" rtlCol="0"/>
          <a:lstStyle/>
          <a:p>
            <a:endParaRPr sz="1765"/>
          </a:p>
        </p:txBody>
      </p:sp>
      <p:sp>
        <p:nvSpPr>
          <p:cNvPr id="63" name="object 63"/>
          <p:cNvSpPr/>
          <p:nvPr/>
        </p:nvSpPr>
        <p:spPr>
          <a:xfrm>
            <a:off x="750588" y="2957038"/>
            <a:ext cx="655544" cy="0"/>
          </a:xfrm>
          <a:custGeom>
            <a:avLst/>
            <a:gdLst/>
            <a:ahLst/>
            <a:cxnLst/>
            <a:rect l="l" t="t" r="r" b="b"/>
            <a:pathLst>
              <a:path w="742950">
                <a:moveTo>
                  <a:pt x="0" y="0"/>
                </a:moveTo>
                <a:lnTo>
                  <a:pt x="742363" y="0"/>
                </a:lnTo>
              </a:path>
            </a:pathLst>
          </a:custGeom>
          <a:ln w="13487">
            <a:solidFill>
              <a:srgbClr val="004CB3"/>
            </a:solidFill>
          </a:ln>
        </p:spPr>
        <p:txBody>
          <a:bodyPr wrap="square" lIns="0" tIns="0" rIns="0" bIns="0" rtlCol="0"/>
          <a:lstStyle/>
          <a:p>
            <a:endParaRPr sz="1765"/>
          </a:p>
        </p:txBody>
      </p:sp>
      <p:sp>
        <p:nvSpPr>
          <p:cNvPr id="64" name="object 64"/>
          <p:cNvSpPr/>
          <p:nvPr/>
        </p:nvSpPr>
        <p:spPr>
          <a:xfrm>
            <a:off x="1438963" y="2957038"/>
            <a:ext cx="131109" cy="0"/>
          </a:xfrm>
          <a:custGeom>
            <a:avLst/>
            <a:gdLst/>
            <a:ahLst/>
            <a:cxnLst/>
            <a:rect l="l" t="t" r="r" b="b"/>
            <a:pathLst>
              <a:path w="148589">
                <a:moveTo>
                  <a:pt x="0" y="0"/>
                </a:moveTo>
                <a:lnTo>
                  <a:pt x="148475" y="0"/>
                </a:lnTo>
              </a:path>
            </a:pathLst>
          </a:custGeom>
          <a:ln w="13487">
            <a:solidFill>
              <a:srgbClr val="004CB3"/>
            </a:solidFill>
          </a:ln>
        </p:spPr>
        <p:txBody>
          <a:bodyPr wrap="square" lIns="0" tIns="0" rIns="0" bIns="0" rtlCol="0"/>
          <a:lstStyle/>
          <a:p>
            <a:endParaRPr sz="1765"/>
          </a:p>
        </p:txBody>
      </p:sp>
      <p:sp>
        <p:nvSpPr>
          <p:cNvPr id="65" name="object 65"/>
          <p:cNvSpPr/>
          <p:nvPr/>
        </p:nvSpPr>
        <p:spPr>
          <a:xfrm>
            <a:off x="1446113" y="2995088"/>
            <a:ext cx="133910" cy="0"/>
          </a:xfrm>
          <a:custGeom>
            <a:avLst/>
            <a:gdLst/>
            <a:ahLst/>
            <a:cxnLst/>
            <a:rect l="l" t="t" r="r" b="b"/>
            <a:pathLst>
              <a:path w="151764">
                <a:moveTo>
                  <a:pt x="0" y="0"/>
                </a:moveTo>
                <a:lnTo>
                  <a:pt x="151168" y="0"/>
                </a:lnTo>
              </a:path>
            </a:pathLst>
          </a:custGeom>
          <a:ln w="13474">
            <a:solidFill>
              <a:srgbClr val="004CB3"/>
            </a:solidFill>
          </a:ln>
        </p:spPr>
        <p:txBody>
          <a:bodyPr wrap="square" lIns="0" tIns="0" rIns="0" bIns="0" rtlCol="0"/>
          <a:lstStyle/>
          <a:p>
            <a:endParaRPr sz="1765"/>
          </a:p>
        </p:txBody>
      </p:sp>
      <p:sp>
        <p:nvSpPr>
          <p:cNvPr id="66" name="object 66"/>
          <p:cNvSpPr/>
          <p:nvPr/>
        </p:nvSpPr>
        <p:spPr>
          <a:xfrm>
            <a:off x="743443" y="2995088"/>
            <a:ext cx="669551" cy="0"/>
          </a:xfrm>
          <a:custGeom>
            <a:avLst/>
            <a:gdLst/>
            <a:ahLst/>
            <a:cxnLst/>
            <a:rect l="l" t="t" r="r" b="b"/>
            <a:pathLst>
              <a:path w="758825">
                <a:moveTo>
                  <a:pt x="0" y="0"/>
                </a:moveTo>
                <a:lnTo>
                  <a:pt x="758564" y="0"/>
                </a:lnTo>
              </a:path>
            </a:pathLst>
          </a:custGeom>
          <a:ln w="13474">
            <a:solidFill>
              <a:srgbClr val="004CB3"/>
            </a:solidFill>
          </a:ln>
        </p:spPr>
        <p:txBody>
          <a:bodyPr wrap="square" lIns="0" tIns="0" rIns="0" bIns="0" rtlCol="0"/>
          <a:lstStyle/>
          <a:p>
            <a:endParaRPr sz="1765"/>
          </a:p>
        </p:txBody>
      </p:sp>
      <p:sp>
        <p:nvSpPr>
          <p:cNvPr id="67" name="object 67"/>
          <p:cNvSpPr/>
          <p:nvPr/>
        </p:nvSpPr>
        <p:spPr>
          <a:xfrm>
            <a:off x="731534" y="3045032"/>
            <a:ext cx="693644" cy="0"/>
          </a:xfrm>
          <a:custGeom>
            <a:avLst/>
            <a:gdLst/>
            <a:ahLst/>
            <a:cxnLst/>
            <a:rect l="l" t="t" r="r" b="b"/>
            <a:pathLst>
              <a:path w="786130">
                <a:moveTo>
                  <a:pt x="0" y="0"/>
                </a:moveTo>
                <a:lnTo>
                  <a:pt x="785561" y="0"/>
                </a:lnTo>
              </a:path>
            </a:pathLst>
          </a:custGeom>
          <a:ln w="13474">
            <a:solidFill>
              <a:srgbClr val="004CB3"/>
            </a:solidFill>
          </a:ln>
        </p:spPr>
        <p:txBody>
          <a:bodyPr wrap="square" lIns="0" tIns="0" rIns="0" bIns="0" rtlCol="0"/>
          <a:lstStyle/>
          <a:p>
            <a:endParaRPr sz="1765"/>
          </a:p>
        </p:txBody>
      </p:sp>
      <p:sp>
        <p:nvSpPr>
          <p:cNvPr id="68" name="object 68"/>
          <p:cNvSpPr/>
          <p:nvPr/>
        </p:nvSpPr>
        <p:spPr>
          <a:xfrm>
            <a:off x="1458025" y="3045032"/>
            <a:ext cx="133910" cy="0"/>
          </a:xfrm>
          <a:custGeom>
            <a:avLst/>
            <a:gdLst/>
            <a:ahLst/>
            <a:cxnLst/>
            <a:rect l="l" t="t" r="r" b="b"/>
            <a:pathLst>
              <a:path w="151764">
                <a:moveTo>
                  <a:pt x="0" y="0"/>
                </a:moveTo>
                <a:lnTo>
                  <a:pt x="151168" y="0"/>
                </a:lnTo>
              </a:path>
            </a:pathLst>
          </a:custGeom>
          <a:ln w="13474">
            <a:solidFill>
              <a:srgbClr val="004CB3"/>
            </a:solidFill>
          </a:ln>
        </p:spPr>
        <p:txBody>
          <a:bodyPr wrap="square" lIns="0" tIns="0" rIns="0" bIns="0" rtlCol="0"/>
          <a:lstStyle/>
          <a:p>
            <a:endParaRPr sz="1765"/>
          </a:p>
        </p:txBody>
      </p:sp>
      <p:sp>
        <p:nvSpPr>
          <p:cNvPr id="69" name="object 69"/>
          <p:cNvSpPr/>
          <p:nvPr/>
        </p:nvSpPr>
        <p:spPr>
          <a:xfrm>
            <a:off x="760117" y="2918988"/>
            <a:ext cx="636494" cy="0"/>
          </a:xfrm>
          <a:custGeom>
            <a:avLst/>
            <a:gdLst/>
            <a:ahLst/>
            <a:cxnLst/>
            <a:rect l="l" t="t" r="r" b="b"/>
            <a:pathLst>
              <a:path w="721360">
                <a:moveTo>
                  <a:pt x="0" y="0"/>
                </a:moveTo>
                <a:lnTo>
                  <a:pt x="720769" y="0"/>
                </a:lnTo>
              </a:path>
            </a:pathLst>
          </a:custGeom>
          <a:ln w="13474">
            <a:solidFill>
              <a:srgbClr val="004CB3"/>
            </a:solidFill>
          </a:ln>
        </p:spPr>
        <p:txBody>
          <a:bodyPr wrap="square" lIns="0" tIns="0" rIns="0" bIns="0" rtlCol="0"/>
          <a:lstStyle/>
          <a:p>
            <a:endParaRPr sz="1765"/>
          </a:p>
        </p:txBody>
      </p:sp>
      <p:sp>
        <p:nvSpPr>
          <p:cNvPr id="70" name="object 70"/>
          <p:cNvSpPr/>
          <p:nvPr/>
        </p:nvSpPr>
        <p:spPr>
          <a:xfrm>
            <a:off x="1372266" y="2886878"/>
            <a:ext cx="52668" cy="164166"/>
          </a:xfrm>
          <a:custGeom>
            <a:avLst/>
            <a:gdLst/>
            <a:ahLst/>
            <a:cxnLst/>
            <a:rect l="l" t="t" r="r" b="b"/>
            <a:pathLst>
              <a:path w="59689" h="186054">
                <a:moveTo>
                  <a:pt x="16205" y="0"/>
                </a:moveTo>
                <a:lnTo>
                  <a:pt x="0" y="0"/>
                </a:lnTo>
                <a:lnTo>
                  <a:pt x="43192" y="185978"/>
                </a:lnTo>
                <a:lnTo>
                  <a:pt x="59397" y="185978"/>
                </a:lnTo>
                <a:lnTo>
                  <a:pt x="16205" y="0"/>
                </a:lnTo>
                <a:close/>
              </a:path>
            </a:pathLst>
          </a:custGeom>
          <a:solidFill>
            <a:srgbClr val="004CB3"/>
          </a:solidFill>
        </p:spPr>
        <p:txBody>
          <a:bodyPr wrap="square" lIns="0" tIns="0" rIns="0" bIns="0" rtlCol="0"/>
          <a:lstStyle/>
          <a:p>
            <a:endParaRPr sz="1765"/>
          </a:p>
        </p:txBody>
      </p:sp>
      <p:sp>
        <p:nvSpPr>
          <p:cNvPr id="71" name="object 71"/>
          <p:cNvSpPr/>
          <p:nvPr/>
        </p:nvSpPr>
        <p:spPr>
          <a:xfrm>
            <a:off x="1334166" y="2886878"/>
            <a:ext cx="16809" cy="26334"/>
          </a:xfrm>
          <a:custGeom>
            <a:avLst/>
            <a:gdLst/>
            <a:ahLst/>
            <a:cxnLst/>
            <a:rect l="l" t="t" r="r" b="b"/>
            <a:pathLst>
              <a:path w="19050" h="29845">
                <a:moveTo>
                  <a:pt x="13487" y="0"/>
                </a:moveTo>
                <a:lnTo>
                  <a:pt x="0" y="0"/>
                </a:lnTo>
                <a:lnTo>
                  <a:pt x="5397" y="29654"/>
                </a:lnTo>
                <a:lnTo>
                  <a:pt x="18884" y="29654"/>
                </a:lnTo>
                <a:lnTo>
                  <a:pt x="13487" y="0"/>
                </a:lnTo>
                <a:close/>
              </a:path>
            </a:pathLst>
          </a:custGeom>
          <a:solidFill>
            <a:srgbClr val="004CB3"/>
          </a:solidFill>
        </p:spPr>
        <p:txBody>
          <a:bodyPr wrap="square" lIns="0" tIns="0" rIns="0" bIns="0" rtlCol="0"/>
          <a:lstStyle/>
          <a:p>
            <a:endParaRPr sz="1765"/>
          </a:p>
        </p:txBody>
      </p:sp>
      <p:sp>
        <p:nvSpPr>
          <p:cNvPr id="72" name="object 72"/>
          <p:cNvSpPr/>
          <p:nvPr/>
        </p:nvSpPr>
        <p:spPr>
          <a:xfrm>
            <a:off x="1293668" y="2886878"/>
            <a:ext cx="16809" cy="26334"/>
          </a:xfrm>
          <a:custGeom>
            <a:avLst/>
            <a:gdLst/>
            <a:ahLst/>
            <a:cxnLst/>
            <a:rect l="l" t="t" r="r" b="b"/>
            <a:pathLst>
              <a:path w="19050" h="29845">
                <a:moveTo>
                  <a:pt x="13500" y="0"/>
                </a:moveTo>
                <a:lnTo>
                  <a:pt x="0" y="0"/>
                </a:lnTo>
                <a:lnTo>
                  <a:pt x="5397" y="29654"/>
                </a:lnTo>
                <a:lnTo>
                  <a:pt x="18897" y="29654"/>
                </a:lnTo>
                <a:lnTo>
                  <a:pt x="13500" y="0"/>
                </a:lnTo>
                <a:close/>
              </a:path>
            </a:pathLst>
          </a:custGeom>
          <a:solidFill>
            <a:srgbClr val="004CB3"/>
          </a:solidFill>
        </p:spPr>
        <p:txBody>
          <a:bodyPr wrap="square" lIns="0" tIns="0" rIns="0" bIns="0" rtlCol="0"/>
          <a:lstStyle/>
          <a:p>
            <a:endParaRPr sz="1765"/>
          </a:p>
        </p:txBody>
      </p:sp>
      <p:sp>
        <p:nvSpPr>
          <p:cNvPr id="73" name="object 73"/>
          <p:cNvSpPr/>
          <p:nvPr/>
        </p:nvSpPr>
        <p:spPr>
          <a:xfrm>
            <a:off x="1253181" y="2886878"/>
            <a:ext cx="16809" cy="26334"/>
          </a:xfrm>
          <a:custGeom>
            <a:avLst/>
            <a:gdLst/>
            <a:ahLst/>
            <a:cxnLst/>
            <a:rect l="l" t="t" r="r" b="b"/>
            <a:pathLst>
              <a:path w="19050" h="29845">
                <a:moveTo>
                  <a:pt x="13487" y="0"/>
                </a:moveTo>
                <a:lnTo>
                  <a:pt x="0" y="0"/>
                </a:lnTo>
                <a:lnTo>
                  <a:pt x="2692" y="29654"/>
                </a:lnTo>
                <a:lnTo>
                  <a:pt x="18884" y="29654"/>
                </a:lnTo>
                <a:lnTo>
                  <a:pt x="13487" y="0"/>
                </a:lnTo>
                <a:close/>
              </a:path>
            </a:pathLst>
          </a:custGeom>
          <a:solidFill>
            <a:srgbClr val="004CB3"/>
          </a:solidFill>
        </p:spPr>
        <p:txBody>
          <a:bodyPr wrap="square" lIns="0" tIns="0" rIns="0" bIns="0" rtlCol="0"/>
          <a:lstStyle/>
          <a:p>
            <a:endParaRPr sz="1765"/>
          </a:p>
        </p:txBody>
      </p:sp>
      <p:sp>
        <p:nvSpPr>
          <p:cNvPr id="74" name="object 74"/>
          <p:cNvSpPr/>
          <p:nvPr/>
        </p:nvSpPr>
        <p:spPr>
          <a:xfrm>
            <a:off x="1212683" y="2886878"/>
            <a:ext cx="16809" cy="26334"/>
          </a:xfrm>
          <a:custGeom>
            <a:avLst/>
            <a:gdLst/>
            <a:ahLst/>
            <a:cxnLst/>
            <a:rect l="l" t="t" r="r" b="b"/>
            <a:pathLst>
              <a:path w="19050" h="29845">
                <a:moveTo>
                  <a:pt x="13500" y="0"/>
                </a:moveTo>
                <a:lnTo>
                  <a:pt x="0" y="0"/>
                </a:lnTo>
                <a:lnTo>
                  <a:pt x="2705" y="29654"/>
                </a:lnTo>
                <a:lnTo>
                  <a:pt x="18897" y="29654"/>
                </a:lnTo>
                <a:lnTo>
                  <a:pt x="13500" y="0"/>
                </a:lnTo>
                <a:close/>
              </a:path>
            </a:pathLst>
          </a:custGeom>
          <a:solidFill>
            <a:srgbClr val="004CB3"/>
          </a:solidFill>
        </p:spPr>
        <p:txBody>
          <a:bodyPr wrap="square" lIns="0" tIns="0" rIns="0" bIns="0" rtlCol="0"/>
          <a:lstStyle/>
          <a:p>
            <a:endParaRPr sz="1765"/>
          </a:p>
        </p:txBody>
      </p:sp>
      <p:sp>
        <p:nvSpPr>
          <p:cNvPr id="75" name="object 75"/>
          <p:cNvSpPr/>
          <p:nvPr/>
        </p:nvSpPr>
        <p:spPr>
          <a:xfrm>
            <a:off x="1172185" y="2886878"/>
            <a:ext cx="14568" cy="26334"/>
          </a:xfrm>
          <a:custGeom>
            <a:avLst/>
            <a:gdLst/>
            <a:ahLst/>
            <a:cxnLst/>
            <a:rect l="l" t="t" r="r" b="b"/>
            <a:pathLst>
              <a:path w="16509" h="29845">
                <a:moveTo>
                  <a:pt x="13500" y="0"/>
                </a:moveTo>
                <a:lnTo>
                  <a:pt x="0" y="0"/>
                </a:lnTo>
                <a:lnTo>
                  <a:pt x="2705" y="29654"/>
                </a:lnTo>
                <a:lnTo>
                  <a:pt x="16205" y="29654"/>
                </a:lnTo>
                <a:lnTo>
                  <a:pt x="13500" y="0"/>
                </a:lnTo>
                <a:close/>
              </a:path>
            </a:pathLst>
          </a:custGeom>
          <a:solidFill>
            <a:srgbClr val="004CB3"/>
          </a:solidFill>
        </p:spPr>
        <p:txBody>
          <a:bodyPr wrap="square" lIns="0" tIns="0" rIns="0" bIns="0" rtlCol="0"/>
          <a:lstStyle/>
          <a:p>
            <a:endParaRPr sz="1765"/>
          </a:p>
        </p:txBody>
      </p:sp>
      <p:sp>
        <p:nvSpPr>
          <p:cNvPr id="76" name="object 76"/>
          <p:cNvSpPr/>
          <p:nvPr/>
        </p:nvSpPr>
        <p:spPr>
          <a:xfrm>
            <a:off x="1131697" y="2886878"/>
            <a:ext cx="14568" cy="26334"/>
          </a:xfrm>
          <a:custGeom>
            <a:avLst/>
            <a:gdLst/>
            <a:ahLst/>
            <a:cxnLst/>
            <a:rect l="l" t="t" r="r" b="b"/>
            <a:pathLst>
              <a:path w="16509" h="29845">
                <a:moveTo>
                  <a:pt x="16192" y="0"/>
                </a:moveTo>
                <a:lnTo>
                  <a:pt x="16192" y="29654"/>
                </a:lnTo>
                <a:lnTo>
                  <a:pt x="0" y="29654"/>
                </a:lnTo>
                <a:lnTo>
                  <a:pt x="0" y="0"/>
                </a:lnTo>
                <a:lnTo>
                  <a:pt x="16192" y="0"/>
                </a:lnTo>
                <a:close/>
              </a:path>
            </a:pathLst>
          </a:custGeom>
          <a:solidFill>
            <a:srgbClr val="004CB3"/>
          </a:solidFill>
        </p:spPr>
        <p:txBody>
          <a:bodyPr wrap="square" lIns="0" tIns="0" rIns="0" bIns="0" rtlCol="0"/>
          <a:lstStyle/>
          <a:p>
            <a:endParaRPr sz="1765"/>
          </a:p>
        </p:txBody>
      </p:sp>
      <p:sp>
        <p:nvSpPr>
          <p:cNvPr id="77" name="object 77"/>
          <p:cNvSpPr/>
          <p:nvPr/>
        </p:nvSpPr>
        <p:spPr>
          <a:xfrm>
            <a:off x="1091200" y="2886878"/>
            <a:ext cx="14568" cy="26334"/>
          </a:xfrm>
          <a:custGeom>
            <a:avLst/>
            <a:gdLst/>
            <a:ahLst/>
            <a:cxnLst/>
            <a:rect l="l" t="t" r="r" b="b"/>
            <a:pathLst>
              <a:path w="16509" h="29845">
                <a:moveTo>
                  <a:pt x="16205" y="0"/>
                </a:moveTo>
                <a:lnTo>
                  <a:pt x="16205" y="29654"/>
                </a:lnTo>
                <a:lnTo>
                  <a:pt x="0" y="29654"/>
                </a:lnTo>
                <a:lnTo>
                  <a:pt x="0" y="0"/>
                </a:lnTo>
                <a:lnTo>
                  <a:pt x="16205" y="0"/>
                </a:lnTo>
                <a:close/>
              </a:path>
            </a:pathLst>
          </a:custGeom>
          <a:solidFill>
            <a:srgbClr val="004CB3"/>
          </a:solidFill>
        </p:spPr>
        <p:txBody>
          <a:bodyPr wrap="square" lIns="0" tIns="0" rIns="0" bIns="0" rtlCol="0"/>
          <a:lstStyle/>
          <a:p>
            <a:endParaRPr sz="1765"/>
          </a:p>
        </p:txBody>
      </p:sp>
      <p:sp>
        <p:nvSpPr>
          <p:cNvPr id="78" name="object 78"/>
          <p:cNvSpPr/>
          <p:nvPr/>
        </p:nvSpPr>
        <p:spPr>
          <a:xfrm>
            <a:off x="1050711" y="2886878"/>
            <a:ext cx="14568" cy="26334"/>
          </a:xfrm>
          <a:custGeom>
            <a:avLst/>
            <a:gdLst/>
            <a:ahLst/>
            <a:cxnLst/>
            <a:rect l="l" t="t" r="r" b="b"/>
            <a:pathLst>
              <a:path w="16509" h="29845">
                <a:moveTo>
                  <a:pt x="16195" y="0"/>
                </a:moveTo>
                <a:lnTo>
                  <a:pt x="16195" y="29654"/>
                </a:lnTo>
                <a:lnTo>
                  <a:pt x="0" y="29654"/>
                </a:lnTo>
                <a:lnTo>
                  <a:pt x="0" y="0"/>
                </a:lnTo>
                <a:lnTo>
                  <a:pt x="16195" y="0"/>
                </a:lnTo>
                <a:close/>
              </a:path>
            </a:pathLst>
          </a:custGeom>
          <a:solidFill>
            <a:srgbClr val="004CB3"/>
          </a:solidFill>
        </p:spPr>
        <p:txBody>
          <a:bodyPr wrap="square" lIns="0" tIns="0" rIns="0" bIns="0" rtlCol="0"/>
          <a:lstStyle/>
          <a:p>
            <a:endParaRPr sz="1765"/>
          </a:p>
        </p:txBody>
      </p:sp>
      <p:sp>
        <p:nvSpPr>
          <p:cNvPr id="79" name="object 79"/>
          <p:cNvSpPr/>
          <p:nvPr/>
        </p:nvSpPr>
        <p:spPr>
          <a:xfrm>
            <a:off x="1010218" y="2886878"/>
            <a:ext cx="14568" cy="26334"/>
          </a:xfrm>
          <a:custGeom>
            <a:avLst/>
            <a:gdLst/>
            <a:ahLst/>
            <a:cxnLst/>
            <a:rect l="l" t="t" r="r" b="b"/>
            <a:pathLst>
              <a:path w="16509" h="29845">
                <a:moveTo>
                  <a:pt x="16197" y="0"/>
                </a:moveTo>
                <a:lnTo>
                  <a:pt x="0" y="0"/>
                </a:lnTo>
                <a:lnTo>
                  <a:pt x="0" y="29654"/>
                </a:lnTo>
                <a:lnTo>
                  <a:pt x="13497" y="29654"/>
                </a:lnTo>
                <a:lnTo>
                  <a:pt x="16197" y="0"/>
                </a:lnTo>
                <a:close/>
              </a:path>
            </a:pathLst>
          </a:custGeom>
          <a:solidFill>
            <a:srgbClr val="004CB3"/>
          </a:solidFill>
        </p:spPr>
        <p:txBody>
          <a:bodyPr wrap="square" lIns="0" tIns="0" rIns="0" bIns="0" rtlCol="0"/>
          <a:lstStyle/>
          <a:p>
            <a:endParaRPr sz="1765"/>
          </a:p>
        </p:txBody>
      </p:sp>
      <p:sp>
        <p:nvSpPr>
          <p:cNvPr id="80" name="object 80"/>
          <p:cNvSpPr/>
          <p:nvPr/>
        </p:nvSpPr>
        <p:spPr>
          <a:xfrm>
            <a:off x="967343" y="2886878"/>
            <a:ext cx="16809" cy="26334"/>
          </a:xfrm>
          <a:custGeom>
            <a:avLst/>
            <a:gdLst/>
            <a:ahLst/>
            <a:cxnLst/>
            <a:rect l="l" t="t" r="r" b="b"/>
            <a:pathLst>
              <a:path w="19050" h="29845">
                <a:moveTo>
                  <a:pt x="18896" y="0"/>
                </a:moveTo>
                <a:lnTo>
                  <a:pt x="2700" y="0"/>
                </a:lnTo>
                <a:lnTo>
                  <a:pt x="0" y="29654"/>
                </a:lnTo>
                <a:lnTo>
                  <a:pt x="16197" y="29654"/>
                </a:lnTo>
                <a:lnTo>
                  <a:pt x="18896" y="0"/>
                </a:lnTo>
                <a:close/>
              </a:path>
            </a:pathLst>
          </a:custGeom>
          <a:solidFill>
            <a:srgbClr val="004CB3"/>
          </a:solidFill>
        </p:spPr>
        <p:txBody>
          <a:bodyPr wrap="square" lIns="0" tIns="0" rIns="0" bIns="0" rtlCol="0"/>
          <a:lstStyle/>
          <a:p>
            <a:endParaRPr sz="1765"/>
          </a:p>
        </p:txBody>
      </p:sp>
      <p:sp>
        <p:nvSpPr>
          <p:cNvPr id="81" name="object 81"/>
          <p:cNvSpPr/>
          <p:nvPr/>
        </p:nvSpPr>
        <p:spPr>
          <a:xfrm>
            <a:off x="926851" y="2886878"/>
            <a:ext cx="16809" cy="26334"/>
          </a:xfrm>
          <a:custGeom>
            <a:avLst/>
            <a:gdLst/>
            <a:ahLst/>
            <a:cxnLst/>
            <a:rect l="l" t="t" r="r" b="b"/>
            <a:pathLst>
              <a:path w="19050" h="29845">
                <a:moveTo>
                  <a:pt x="18896" y="0"/>
                </a:moveTo>
                <a:lnTo>
                  <a:pt x="2700" y="0"/>
                </a:lnTo>
                <a:lnTo>
                  <a:pt x="0" y="29654"/>
                </a:lnTo>
                <a:lnTo>
                  <a:pt x="13497" y="29654"/>
                </a:lnTo>
                <a:lnTo>
                  <a:pt x="18896" y="0"/>
                </a:lnTo>
                <a:close/>
              </a:path>
            </a:pathLst>
          </a:custGeom>
          <a:solidFill>
            <a:srgbClr val="004CB3"/>
          </a:solidFill>
        </p:spPr>
        <p:txBody>
          <a:bodyPr wrap="square" lIns="0" tIns="0" rIns="0" bIns="0" rtlCol="0"/>
          <a:lstStyle/>
          <a:p>
            <a:endParaRPr sz="1765"/>
          </a:p>
        </p:txBody>
      </p:sp>
      <p:sp>
        <p:nvSpPr>
          <p:cNvPr id="82" name="object 82"/>
          <p:cNvSpPr/>
          <p:nvPr/>
        </p:nvSpPr>
        <p:spPr>
          <a:xfrm>
            <a:off x="886358" y="2886878"/>
            <a:ext cx="16809" cy="26334"/>
          </a:xfrm>
          <a:custGeom>
            <a:avLst/>
            <a:gdLst/>
            <a:ahLst/>
            <a:cxnLst/>
            <a:rect l="l" t="t" r="r" b="b"/>
            <a:pathLst>
              <a:path w="19050" h="29845">
                <a:moveTo>
                  <a:pt x="18896" y="0"/>
                </a:moveTo>
                <a:lnTo>
                  <a:pt x="2698" y="0"/>
                </a:lnTo>
                <a:lnTo>
                  <a:pt x="0" y="29654"/>
                </a:lnTo>
                <a:lnTo>
                  <a:pt x="13497" y="29654"/>
                </a:lnTo>
                <a:lnTo>
                  <a:pt x="18896" y="0"/>
                </a:lnTo>
                <a:close/>
              </a:path>
            </a:pathLst>
          </a:custGeom>
          <a:solidFill>
            <a:srgbClr val="004CB3"/>
          </a:solidFill>
        </p:spPr>
        <p:txBody>
          <a:bodyPr wrap="square" lIns="0" tIns="0" rIns="0" bIns="0" rtlCol="0"/>
          <a:lstStyle/>
          <a:p>
            <a:endParaRPr sz="1765"/>
          </a:p>
        </p:txBody>
      </p:sp>
      <p:sp>
        <p:nvSpPr>
          <p:cNvPr id="83" name="object 83"/>
          <p:cNvSpPr/>
          <p:nvPr/>
        </p:nvSpPr>
        <p:spPr>
          <a:xfrm>
            <a:off x="845865" y="2886878"/>
            <a:ext cx="16809" cy="26334"/>
          </a:xfrm>
          <a:custGeom>
            <a:avLst/>
            <a:gdLst/>
            <a:ahLst/>
            <a:cxnLst/>
            <a:rect l="l" t="t" r="r" b="b"/>
            <a:pathLst>
              <a:path w="19050" h="29845">
                <a:moveTo>
                  <a:pt x="18897" y="0"/>
                </a:moveTo>
                <a:lnTo>
                  <a:pt x="5400" y="0"/>
                </a:lnTo>
                <a:lnTo>
                  <a:pt x="0" y="29654"/>
                </a:lnTo>
                <a:lnTo>
                  <a:pt x="13497" y="29654"/>
                </a:lnTo>
                <a:lnTo>
                  <a:pt x="18897" y="0"/>
                </a:lnTo>
                <a:close/>
              </a:path>
            </a:pathLst>
          </a:custGeom>
          <a:solidFill>
            <a:srgbClr val="004CB3"/>
          </a:solidFill>
        </p:spPr>
        <p:txBody>
          <a:bodyPr wrap="square" lIns="0" tIns="0" rIns="0" bIns="0" rtlCol="0"/>
          <a:lstStyle/>
          <a:p>
            <a:endParaRPr sz="1765"/>
          </a:p>
        </p:txBody>
      </p:sp>
      <p:sp>
        <p:nvSpPr>
          <p:cNvPr id="84" name="object 84"/>
          <p:cNvSpPr/>
          <p:nvPr/>
        </p:nvSpPr>
        <p:spPr>
          <a:xfrm>
            <a:off x="802990" y="2886878"/>
            <a:ext cx="19050" cy="26334"/>
          </a:xfrm>
          <a:custGeom>
            <a:avLst/>
            <a:gdLst/>
            <a:ahLst/>
            <a:cxnLst/>
            <a:rect l="l" t="t" r="r" b="b"/>
            <a:pathLst>
              <a:path w="21590" h="29845">
                <a:moveTo>
                  <a:pt x="21596" y="0"/>
                </a:moveTo>
                <a:lnTo>
                  <a:pt x="8098" y="0"/>
                </a:lnTo>
                <a:lnTo>
                  <a:pt x="0" y="29654"/>
                </a:lnTo>
                <a:lnTo>
                  <a:pt x="13498" y="29654"/>
                </a:lnTo>
                <a:lnTo>
                  <a:pt x="21596" y="0"/>
                </a:lnTo>
                <a:close/>
              </a:path>
            </a:pathLst>
          </a:custGeom>
          <a:solidFill>
            <a:srgbClr val="004CB3"/>
          </a:solidFill>
        </p:spPr>
        <p:txBody>
          <a:bodyPr wrap="square" lIns="0" tIns="0" rIns="0" bIns="0" rtlCol="0"/>
          <a:lstStyle/>
          <a:p>
            <a:endParaRPr sz="1765"/>
          </a:p>
        </p:txBody>
      </p:sp>
      <p:sp>
        <p:nvSpPr>
          <p:cNvPr id="85" name="object 85"/>
          <p:cNvSpPr/>
          <p:nvPr/>
        </p:nvSpPr>
        <p:spPr>
          <a:xfrm>
            <a:off x="731534" y="2886878"/>
            <a:ext cx="50426" cy="164166"/>
          </a:xfrm>
          <a:custGeom>
            <a:avLst/>
            <a:gdLst/>
            <a:ahLst/>
            <a:cxnLst/>
            <a:rect l="l" t="t" r="r" b="b"/>
            <a:pathLst>
              <a:path w="57150" h="186054">
                <a:moveTo>
                  <a:pt x="56688" y="0"/>
                </a:moveTo>
                <a:lnTo>
                  <a:pt x="43191" y="0"/>
                </a:lnTo>
                <a:lnTo>
                  <a:pt x="0" y="185978"/>
                </a:lnTo>
                <a:lnTo>
                  <a:pt x="13496" y="185978"/>
                </a:lnTo>
                <a:lnTo>
                  <a:pt x="56688" y="0"/>
                </a:lnTo>
                <a:close/>
              </a:path>
            </a:pathLst>
          </a:custGeom>
          <a:solidFill>
            <a:srgbClr val="004CB3"/>
          </a:solidFill>
        </p:spPr>
        <p:txBody>
          <a:bodyPr wrap="square" lIns="0" tIns="0" rIns="0" bIns="0" rtlCol="0"/>
          <a:lstStyle/>
          <a:p>
            <a:endParaRPr sz="1765"/>
          </a:p>
        </p:txBody>
      </p:sp>
      <p:sp>
        <p:nvSpPr>
          <p:cNvPr id="86" name="object 86"/>
          <p:cNvSpPr/>
          <p:nvPr/>
        </p:nvSpPr>
        <p:spPr>
          <a:xfrm>
            <a:off x="1346067" y="2924934"/>
            <a:ext cx="19610" cy="26334"/>
          </a:xfrm>
          <a:custGeom>
            <a:avLst/>
            <a:gdLst/>
            <a:ahLst/>
            <a:cxnLst/>
            <a:rect l="l" t="t" r="r" b="b"/>
            <a:pathLst>
              <a:path w="22225" h="29845">
                <a:moveTo>
                  <a:pt x="16205" y="0"/>
                </a:moveTo>
                <a:lnTo>
                  <a:pt x="0" y="0"/>
                </a:lnTo>
                <a:lnTo>
                  <a:pt x="5397" y="29641"/>
                </a:lnTo>
                <a:lnTo>
                  <a:pt x="21602" y="29641"/>
                </a:lnTo>
                <a:lnTo>
                  <a:pt x="16205" y="0"/>
                </a:lnTo>
                <a:close/>
              </a:path>
            </a:pathLst>
          </a:custGeom>
          <a:solidFill>
            <a:srgbClr val="004CB3"/>
          </a:solidFill>
        </p:spPr>
        <p:txBody>
          <a:bodyPr wrap="square" lIns="0" tIns="0" rIns="0" bIns="0" rtlCol="0"/>
          <a:lstStyle/>
          <a:p>
            <a:endParaRPr sz="1765"/>
          </a:p>
        </p:txBody>
      </p:sp>
      <p:sp>
        <p:nvSpPr>
          <p:cNvPr id="87" name="object 87"/>
          <p:cNvSpPr/>
          <p:nvPr/>
        </p:nvSpPr>
        <p:spPr>
          <a:xfrm>
            <a:off x="1305579" y="2924934"/>
            <a:ext cx="19050" cy="26334"/>
          </a:xfrm>
          <a:custGeom>
            <a:avLst/>
            <a:gdLst/>
            <a:ahLst/>
            <a:cxnLst/>
            <a:rect l="l" t="t" r="r" b="b"/>
            <a:pathLst>
              <a:path w="21590" h="29845">
                <a:moveTo>
                  <a:pt x="16192" y="0"/>
                </a:moveTo>
                <a:lnTo>
                  <a:pt x="0" y="0"/>
                </a:lnTo>
                <a:lnTo>
                  <a:pt x="5397" y="29641"/>
                </a:lnTo>
                <a:lnTo>
                  <a:pt x="21590" y="29641"/>
                </a:lnTo>
                <a:lnTo>
                  <a:pt x="16192" y="0"/>
                </a:lnTo>
                <a:close/>
              </a:path>
            </a:pathLst>
          </a:custGeom>
          <a:solidFill>
            <a:srgbClr val="004CB3"/>
          </a:solidFill>
        </p:spPr>
        <p:txBody>
          <a:bodyPr wrap="square" lIns="0" tIns="0" rIns="0" bIns="0" rtlCol="0"/>
          <a:lstStyle/>
          <a:p>
            <a:endParaRPr sz="1765"/>
          </a:p>
        </p:txBody>
      </p:sp>
      <p:sp>
        <p:nvSpPr>
          <p:cNvPr id="88" name="object 88"/>
          <p:cNvSpPr/>
          <p:nvPr/>
        </p:nvSpPr>
        <p:spPr>
          <a:xfrm>
            <a:off x="1265083" y="2924934"/>
            <a:ext cx="19610" cy="26334"/>
          </a:xfrm>
          <a:custGeom>
            <a:avLst/>
            <a:gdLst/>
            <a:ahLst/>
            <a:cxnLst/>
            <a:rect l="l" t="t" r="r" b="b"/>
            <a:pathLst>
              <a:path w="22225" h="29845">
                <a:moveTo>
                  <a:pt x="16205" y="0"/>
                </a:moveTo>
                <a:lnTo>
                  <a:pt x="0" y="0"/>
                </a:lnTo>
                <a:lnTo>
                  <a:pt x="5397" y="29641"/>
                </a:lnTo>
                <a:lnTo>
                  <a:pt x="21602" y="29641"/>
                </a:lnTo>
                <a:lnTo>
                  <a:pt x="16205" y="0"/>
                </a:lnTo>
                <a:close/>
              </a:path>
            </a:pathLst>
          </a:custGeom>
          <a:solidFill>
            <a:srgbClr val="004CB3"/>
          </a:solidFill>
        </p:spPr>
        <p:txBody>
          <a:bodyPr wrap="square" lIns="0" tIns="0" rIns="0" bIns="0" rtlCol="0"/>
          <a:lstStyle/>
          <a:p>
            <a:endParaRPr sz="1765"/>
          </a:p>
        </p:txBody>
      </p:sp>
      <p:sp>
        <p:nvSpPr>
          <p:cNvPr id="89" name="object 89"/>
          <p:cNvSpPr/>
          <p:nvPr/>
        </p:nvSpPr>
        <p:spPr>
          <a:xfrm>
            <a:off x="1226970" y="2924934"/>
            <a:ext cx="14568" cy="26334"/>
          </a:xfrm>
          <a:custGeom>
            <a:avLst/>
            <a:gdLst/>
            <a:ahLst/>
            <a:cxnLst/>
            <a:rect l="l" t="t" r="r" b="b"/>
            <a:pathLst>
              <a:path w="16509" h="29845">
                <a:moveTo>
                  <a:pt x="13500" y="0"/>
                </a:moveTo>
                <a:lnTo>
                  <a:pt x="0" y="0"/>
                </a:lnTo>
                <a:lnTo>
                  <a:pt x="2705" y="29641"/>
                </a:lnTo>
                <a:lnTo>
                  <a:pt x="16205" y="29641"/>
                </a:lnTo>
                <a:lnTo>
                  <a:pt x="13500" y="0"/>
                </a:lnTo>
                <a:close/>
              </a:path>
            </a:pathLst>
          </a:custGeom>
          <a:solidFill>
            <a:srgbClr val="004CB3"/>
          </a:solidFill>
        </p:spPr>
        <p:txBody>
          <a:bodyPr wrap="square" lIns="0" tIns="0" rIns="0" bIns="0" rtlCol="0"/>
          <a:lstStyle/>
          <a:p>
            <a:endParaRPr sz="1765"/>
          </a:p>
        </p:txBody>
      </p:sp>
      <p:sp>
        <p:nvSpPr>
          <p:cNvPr id="90" name="object 90"/>
          <p:cNvSpPr/>
          <p:nvPr/>
        </p:nvSpPr>
        <p:spPr>
          <a:xfrm>
            <a:off x="1186484" y="2924934"/>
            <a:ext cx="14568" cy="26334"/>
          </a:xfrm>
          <a:custGeom>
            <a:avLst/>
            <a:gdLst/>
            <a:ahLst/>
            <a:cxnLst/>
            <a:rect l="l" t="t" r="r" b="b"/>
            <a:pathLst>
              <a:path w="16509" h="29845">
                <a:moveTo>
                  <a:pt x="13500" y="0"/>
                </a:moveTo>
                <a:lnTo>
                  <a:pt x="0" y="0"/>
                </a:lnTo>
                <a:lnTo>
                  <a:pt x="0" y="29641"/>
                </a:lnTo>
                <a:lnTo>
                  <a:pt x="16192" y="29641"/>
                </a:lnTo>
                <a:lnTo>
                  <a:pt x="13500" y="0"/>
                </a:lnTo>
                <a:close/>
              </a:path>
            </a:pathLst>
          </a:custGeom>
          <a:solidFill>
            <a:srgbClr val="004CB3"/>
          </a:solidFill>
        </p:spPr>
        <p:txBody>
          <a:bodyPr wrap="square" lIns="0" tIns="0" rIns="0" bIns="0" rtlCol="0"/>
          <a:lstStyle/>
          <a:p>
            <a:endParaRPr sz="1765"/>
          </a:p>
        </p:txBody>
      </p:sp>
      <p:sp>
        <p:nvSpPr>
          <p:cNvPr id="91" name="object 91"/>
          <p:cNvSpPr/>
          <p:nvPr/>
        </p:nvSpPr>
        <p:spPr>
          <a:xfrm>
            <a:off x="1145985" y="2924934"/>
            <a:ext cx="14568" cy="26334"/>
          </a:xfrm>
          <a:custGeom>
            <a:avLst/>
            <a:gdLst/>
            <a:ahLst/>
            <a:cxnLst/>
            <a:rect l="l" t="t" r="r" b="b"/>
            <a:pathLst>
              <a:path w="16509" h="29845">
                <a:moveTo>
                  <a:pt x="13500" y="0"/>
                </a:moveTo>
                <a:lnTo>
                  <a:pt x="0" y="0"/>
                </a:lnTo>
                <a:lnTo>
                  <a:pt x="0" y="29641"/>
                </a:lnTo>
                <a:lnTo>
                  <a:pt x="16205" y="29641"/>
                </a:lnTo>
                <a:lnTo>
                  <a:pt x="13500" y="0"/>
                </a:lnTo>
                <a:close/>
              </a:path>
            </a:pathLst>
          </a:custGeom>
          <a:solidFill>
            <a:srgbClr val="004CB3"/>
          </a:solidFill>
        </p:spPr>
        <p:txBody>
          <a:bodyPr wrap="square" lIns="0" tIns="0" rIns="0" bIns="0" rtlCol="0"/>
          <a:lstStyle/>
          <a:p>
            <a:endParaRPr sz="1765"/>
          </a:p>
        </p:txBody>
      </p:sp>
      <p:sp>
        <p:nvSpPr>
          <p:cNvPr id="92" name="object 92"/>
          <p:cNvSpPr/>
          <p:nvPr/>
        </p:nvSpPr>
        <p:spPr>
          <a:xfrm>
            <a:off x="1105499" y="2924934"/>
            <a:ext cx="14568" cy="26334"/>
          </a:xfrm>
          <a:custGeom>
            <a:avLst/>
            <a:gdLst/>
            <a:ahLst/>
            <a:cxnLst/>
            <a:rect l="l" t="t" r="r" b="b"/>
            <a:pathLst>
              <a:path w="16509" h="29845">
                <a:moveTo>
                  <a:pt x="16192" y="0"/>
                </a:moveTo>
                <a:lnTo>
                  <a:pt x="0" y="0"/>
                </a:lnTo>
                <a:lnTo>
                  <a:pt x="0" y="29641"/>
                </a:lnTo>
                <a:lnTo>
                  <a:pt x="13500" y="29641"/>
                </a:lnTo>
                <a:lnTo>
                  <a:pt x="16192" y="0"/>
                </a:lnTo>
                <a:close/>
              </a:path>
            </a:pathLst>
          </a:custGeom>
          <a:solidFill>
            <a:srgbClr val="004CB3"/>
          </a:solidFill>
        </p:spPr>
        <p:txBody>
          <a:bodyPr wrap="square" lIns="0" tIns="0" rIns="0" bIns="0" rtlCol="0"/>
          <a:lstStyle/>
          <a:p>
            <a:endParaRPr sz="1765"/>
          </a:p>
        </p:txBody>
      </p:sp>
      <p:sp>
        <p:nvSpPr>
          <p:cNvPr id="93" name="object 93"/>
          <p:cNvSpPr/>
          <p:nvPr/>
        </p:nvSpPr>
        <p:spPr>
          <a:xfrm>
            <a:off x="1065000" y="2924934"/>
            <a:ext cx="14568" cy="26334"/>
          </a:xfrm>
          <a:custGeom>
            <a:avLst/>
            <a:gdLst/>
            <a:ahLst/>
            <a:cxnLst/>
            <a:rect l="l" t="t" r="r" b="b"/>
            <a:pathLst>
              <a:path w="16509" h="29845">
                <a:moveTo>
                  <a:pt x="16205" y="0"/>
                </a:moveTo>
                <a:lnTo>
                  <a:pt x="16205" y="29641"/>
                </a:lnTo>
                <a:lnTo>
                  <a:pt x="0" y="29641"/>
                </a:lnTo>
                <a:lnTo>
                  <a:pt x="0" y="0"/>
                </a:lnTo>
                <a:lnTo>
                  <a:pt x="16205" y="0"/>
                </a:lnTo>
                <a:close/>
              </a:path>
            </a:pathLst>
          </a:custGeom>
          <a:solidFill>
            <a:srgbClr val="004CB3"/>
          </a:solidFill>
        </p:spPr>
        <p:txBody>
          <a:bodyPr wrap="square" lIns="0" tIns="0" rIns="0" bIns="0" rtlCol="0"/>
          <a:lstStyle/>
          <a:p>
            <a:endParaRPr sz="1765"/>
          </a:p>
        </p:txBody>
      </p:sp>
      <p:sp>
        <p:nvSpPr>
          <p:cNvPr id="94" name="object 94"/>
          <p:cNvSpPr/>
          <p:nvPr/>
        </p:nvSpPr>
        <p:spPr>
          <a:xfrm>
            <a:off x="1024510" y="2924934"/>
            <a:ext cx="14568" cy="26334"/>
          </a:xfrm>
          <a:custGeom>
            <a:avLst/>
            <a:gdLst/>
            <a:ahLst/>
            <a:cxnLst/>
            <a:rect l="l" t="t" r="r" b="b"/>
            <a:pathLst>
              <a:path w="16509" h="29845">
                <a:moveTo>
                  <a:pt x="16196" y="0"/>
                </a:moveTo>
                <a:lnTo>
                  <a:pt x="0" y="0"/>
                </a:lnTo>
                <a:lnTo>
                  <a:pt x="0" y="29641"/>
                </a:lnTo>
                <a:lnTo>
                  <a:pt x="13497" y="29641"/>
                </a:lnTo>
                <a:lnTo>
                  <a:pt x="16196" y="0"/>
                </a:lnTo>
                <a:close/>
              </a:path>
            </a:pathLst>
          </a:custGeom>
          <a:solidFill>
            <a:srgbClr val="004CB3"/>
          </a:solidFill>
        </p:spPr>
        <p:txBody>
          <a:bodyPr wrap="square" lIns="0" tIns="0" rIns="0" bIns="0" rtlCol="0"/>
          <a:lstStyle/>
          <a:p>
            <a:endParaRPr sz="1765"/>
          </a:p>
        </p:txBody>
      </p:sp>
      <p:sp>
        <p:nvSpPr>
          <p:cNvPr id="95" name="object 95"/>
          <p:cNvSpPr/>
          <p:nvPr/>
        </p:nvSpPr>
        <p:spPr>
          <a:xfrm>
            <a:off x="981636" y="2924934"/>
            <a:ext cx="16809" cy="26334"/>
          </a:xfrm>
          <a:custGeom>
            <a:avLst/>
            <a:gdLst/>
            <a:ahLst/>
            <a:cxnLst/>
            <a:rect l="l" t="t" r="r" b="b"/>
            <a:pathLst>
              <a:path w="19050" h="29845">
                <a:moveTo>
                  <a:pt x="18896" y="0"/>
                </a:moveTo>
                <a:lnTo>
                  <a:pt x="2698" y="0"/>
                </a:lnTo>
                <a:lnTo>
                  <a:pt x="0" y="29641"/>
                </a:lnTo>
                <a:lnTo>
                  <a:pt x="16197" y="29641"/>
                </a:lnTo>
                <a:lnTo>
                  <a:pt x="18896" y="0"/>
                </a:lnTo>
                <a:close/>
              </a:path>
            </a:pathLst>
          </a:custGeom>
          <a:solidFill>
            <a:srgbClr val="004CB3"/>
          </a:solidFill>
        </p:spPr>
        <p:txBody>
          <a:bodyPr wrap="square" lIns="0" tIns="0" rIns="0" bIns="0" rtlCol="0"/>
          <a:lstStyle/>
          <a:p>
            <a:endParaRPr sz="1765"/>
          </a:p>
        </p:txBody>
      </p:sp>
      <p:sp>
        <p:nvSpPr>
          <p:cNvPr id="96" name="object 96"/>
          <p:cNvSpPr/>
          <p:nvPr/>
        </p:nvSpPr>
        <p:spPr>
          <a:xfrm>
            <a:off x="941143" y="2924934"/>
            <a:ext cx="16809" cy="26334"/>
          </a:xfrm>
          <a:custGeom>
            <a:avLst/>
            <a:gdLst/>
            <a:ahLst/>
            <a:cxnLst/>
            <a:rect l="l" t="t" r="r" b="b"/>
            <a:pathLst>
              <a:path w="19050" h="29845">
                <a:moveTo>
                  <a:pt x="18896" y="0"/>
                </a:moveTo>
                <a:lnTo>
                  <a:pt x="2698" y="0"/>
                </a:lnTo>
                <a:lnTo>
                  <a:pt x="0" y="29641"/>
                </a:lnTo>
                <a:lnTo>
                  <a:pt x="13497" y="29641"/>
                </a:lnTo>
                <a:lnTo>
                  <a:pt x="18896" y="0"/>
                </a:lnTo>
                <a:close/>
              </a:path>
            </a:pathLst>
          </a:custGeom>
          <a:solidFill>
            <a:srgbClr val="004CB3"/>
          </a:solidFill>
        </p:spPr>
        <p:txBody>
          <a:bodyPr wrap="square" lIns="0" tIns="0" rIns="0" bIns="0" rtlCol="0"/>
          <a:lstStyle/>
          <a:p>
            <a:endParaRPr sz="1765"/>
          </a:p>
        </p:txBody>
      </p:sp>
      <p:sp>
        <p:nvSpPr>
          <p:cNvPr id="97" name="object 97"/>
          <p:cNvSpPr/>
          <p:nvPr/>
        </p:nvSpPr>
        <p:spPr>
          <a:xfrm>
            <a:off x="900649" y="2924934"/>
            <a:ext cx="16809" cy="26334"/>
          </a:xfrm>
          <a:custGeom>
            <a:avLst/>
            <a:gdLst/>
            <a:ahLst/>
            <a:cxnLst/>
            <a:rect l="l" t="t" r="r" b="b"/>
            <a:pathLst>
              <a:path w="19050" h="29845">
                <a:moveTo>
                  <a:pt x="18896" y="0"/>
                </a:moveTo>
                <a:lnTo>
                  <a:pt x="2700" y="0"/>
                </a:lnTo>
                <a:lnTo>
                  <a:pt x="0" y="29641"/>
                </a:lnTo>
                <a:lnTo>
                  <a:pt x="13497" y="29641"/>
                </a:lnTo>
                <a:lnTo>
                  <a:pt x="18896" y="0"/>
                </a:lnTo>
                <a:close/>
              </a:path>
            </a:pathLst>
          </a:custGeom>
          <a:solidFill>
            <a:srgbClr val="004CB3"/>
          </a:solidFill>
        </p:spPr>
        <p:txBody>
          <a:bodyPr wrap="square" lIns="0" tIns="0" rIns="0" bIns="0" rtlCol="0"/>
          <a:lstStyle/>
          <a:p>
            <a:endParaRPr sz="1765"/>
          </a:p>
        </p:txBody>
      </p:sp>
      <p:sp>
        <p:nvSpPr>
          <p:cNvPr id="98" name="object 98"/>
          <p:cNvSpPr/>
          <p:nvPr/>
        </p:nvSpPr>
        <p:spPr>
          <a:xfrm>
            <a:off x="857775" y="2924934"/>
            <a:ext cx="19610" cy="26334"/>
          </a:xfrm>
          <a:custGeom>
            <a:avLst/>
            <a:gdLst/>
            <a:ahLst/>
            <a:cxnLst/>
            <a:rect l="l" t="t" r="r" b="b"/>
            <a:pathLst>
              <a:path w="22225" h="29845">
                <a:moveTo>
                  <a:pt x="21596" y="0"/>
                </a:moveTo>
                <a:lnTo>
                  <a:pt x="5400" y="0"/>
                </a:lnTo>
                <a:lnTo>
                  <a:pt x="0" y="29641"/>
                </a:lnTo>
                <a:lnTo>
                  <a:pt x="16197" y="29641"/>
                </a:lnTo>
                <a:lnTo>
                  <a:pt x="21596" y="0"/>
                </a:lnTo>
                <a:close/>
              </a:path>
            </a:pathLst>
          </a:custGeom>
          <a:solidFill>
            <a:srgbClr val="004CB3"/>
          </a:solidFill>
        </p:spPr>
        <p:txBody>
          <a:bodyPr wrap="square" lIns="0" tIns="0" rIns="0" bIns="0" rtlCol="0"/>
          <a:lstStyle/>
          <a:p>
            <a:endParaRPr sz="1765"/>
          </a:p>
        </p:txBody>
      </p:sp>
      <p:sp>
        <p:nvSpPr>
          <p:cNvPr id="99" name="object 99"/>
          <p:cNvSpPr/>
          <p:nvPr/>
        </p:nvSpPr>
        <p:spPr>
          <a:xfrm>
            <a:off x="817283" y="2924934"/>
            <a:ext cx="19610" cy="26334"/>
          </a:xfrm>
          <a:custGeom>
            <a:avLst/>
            <a:gdLst/>
            <a:ahLst/>
            <a:cxnLst/>
            <a:rect l="l" t="t" r="r" b="b"/>
            <a:pathLst>
              <a:path w="22225" h="29845">
                <a:moveTo>
                  <a:pt x="21596" y="0"/>
                </a:moveTo>
                <a:lnTo>
                  <a:pt x="5398" y="0"/>
                </a:lnTo>
                <a:lnTo>
                  <a:pt x="0" y="29641"/>
                </a:lnTo>
                <a:lnTo>
                  <a:pt x="13497" y="29641"/>
                </a:lnTo>
                <a:lnTo>
                  <a:pt x="21596" y="0"/>
                </a:lnTo>
                <a:close/>
              </a:path>
            </a:pathLst>
          </a:custGeom>
          <a:solidFill>
            <a:srgbClr val="004CB3"/>
          </a:solidFill>
        </p:spPr>
        <p:txBody>
          <a:bodyPr wrap="square" lIns="0" tIns="0" rIns="0" bIns="0" rtlCol="0"/>
          <a:lstStyle/>
          <a:p>
            <a:endParaRPr sz="1765"/>
          </a:p>
        </p:txBody>
      </p:sp>
      <p:sp>
        <p:nvSpPr>
          <p:cNvPr id="100" name="object 100"/>
          <p:cNvSpPr/>
          <p:nvPr/>
        </p:nvSpPr>
        <p:spPr>
          <a:xfrm>
            <a:off x="1350830" y="3001032"/>
            <a:ext cx="21851" cy="38100"/>
          </a:xfrm>
          <a:custGeom>
            <a:avLst/>
            <a:gdLst/>
            <a:ahLst/>
            <a:cxnLst/>
            <a:rect l="l" t="t" r="r" b="b"/>
            <a:pathLst>
              <a:path w="24764" h="43179">
                <a:moveTo>
                  <a:pt x="16205" y="0"/>
                </a:moveTo>
                <a:lnTo>
                  <a:pt x="0" y="0"/>
                </a:lnTo>
                <a:lnTo>
                  <a:pt x="10807" y="43129"/>
                </a:lnTo>
                <a:lnTo>
                  <a:pt x="24295" y="43129"/>
                </a:lnTo>
                <a:lnTo>
                  <a:pt x="16205" y="0"/>
                </a:lnTo>
                <a:close/>
              </a:path>
            </a:pathLst>
          </a:custGeom>
          <a:solidFill>
            <a:srgbClr val="004CB3"/>
          </a:solidFill>
        </p:spPr>
        <p:txBody>
          <a:bodyPr wrap="square" lIns="0" tIns="0" rIns="0" bIns="0" rtlCol="0"/>
          <a:lstStyle/>
          <a:p>
            <a:endParaRPr sz="1765"/>
          </a:p>
        </p:txBody>
      </p:sp>
      <p:sp>
        <p:nvSpPr>
          <p:cNvPr id="101" name="object 101"/>
          <p:cNvSpPr/>
          <p:nvPr/>
        </p:nvSpPr>
        <p:spPr>
          <a:xfrm>
            <a:off x="1269844" y="3001032"/>
            <a:ext cx="26334" cy="38100"/>
          </a:xfrm>
          <a:custGeom>
            <a:avLst/>
            <a:gdLst/>
            <a:ahLst/>
            <a:cxnLst/>
            <a:rect l="l" t="t" r="r" b="b"/>
            <a:pathLst>
              <a:path w="29844" h="43179">
                <a:moveTo>
                  <a:pt x="24295" y="0"/>
                </a:moveTo>
                <a:lnTo>
                  <a:pt x="0" y="0"/>
                </a:lnTo>
                <a:lnTo>
                  <a:pt x="8102" y="43129"/>
                </a:lnTo>
                <a:lnTo>
                  <a:pt x="29705" y="43129"/>
                </a:lnTo>
                <a:lnTo>
                  <a:pt x="24295" y="0"/>
                </a:lnTo>
                <a:close/>
              </a:path>
            </a:pathLst>
          </a:custGeom>
          <a:solidFill>
            <a:srgbClr val="004CB3"/>
          </a:solidFill>
        </p:spPr>
        <p:txBody>
          <a:bodyPr wrap="square" lIns="0" tIns="0" rIns="0" bIns="0" rtlCol="0"/>
          <a:lstStyle/>
          <a:p>
            <a:endParaRPr sz="1765"/>
          </a:p>
        </p:txBody>
      </p:sp>
      <p:sp>
        <p:nvSpPr>
          <p:cNvPr id="102" name="object 102"/>
          <p:cNvSpPr/>
          <p:nvPr/>
        </p:nvSpPr>
        <p:spPr>
          <a:xfrm>
            <a:off x="1203158" y="3001032"/>
            <a:ext cx="19050" cy="38100"/>
          </a:xfrm>
          <a:custGeom>
            <a:avLst/>
            <a:gdLst/>
            <a:ahLst/>
            <a:cxnLst/>
            <a:rect l="l" t="t" r="r" b="b"/>
            <a:pathLst>
              <a:path w="21590" h="43179">
                <a:moveTo>
                  <a:pt x="16192" y="0"/>
                </a:moveTo>
                <a:lnTo>
                  <a:pt x="0" y="0"/>
                </a:lnTo>
                <a:lnTo>
                  <a:pt x="5397" y="43129"/>
                </a:lnTo>
                <a:lnTo>
                  <a:pt x="21590" y="43129"/>
                </a:lnTo>
                <a:lnTo>
                  <a:pt x="16192" y="0"/>
                </a:lnTo>
                <a:close/>
              </a:path>
            </a:pathLst>
          </a:custGeom>
          <a:solidFill>
            <a:srgbClr val="004CB3"/>
          </a:solidFill>
        </p:spPr>
        <p:txBody>
          <a:bodyPr wrap="square" lIns="0" tIns="0" rIns="0" bIns="0" rtlCol="0"/>
          <a:lstStyle/>
          <a:p>
            <a:endParaRPr sz="1765"/>
          </a:p>
        </p:txBody>
      </p:sp>
      <p:sp>
        <p:nvSpPr>
          <p:cNvPr id="103" name="object 103"/>
          <p:cNvSpPr/>
          <p:nvPr/>
        </p:nvSpPr>
        <p:spPr>
          <a:xfrm>
            <a:off x="879213" y="3001032"/>
            <a:ext cx="19610" cy="38100"/>
          </a:xfrm>
          <a:custGeom>
            <a:avLst/>
            <a:gdLst/>
            <a:ahLst/>
            <a:cxnLst/>
            <a:rect l="l" t="t" r="r" b="b"/>
            <a:pathLst>
              <a:path w="22225" h="43179">
                <a:moveTo>
                  <a:pt x="21596" y="0"/>
                </a:moveTo>
                <a:lnTo>
                  <a:pt x="8098" y="0"/>
                </a:lnTo>
                <a:lnTo>
                  <a:pt x="0" y="43129"/>
                </a:lnTo>
                <a:lnTo>
                  <a:pt x="13497" y="43129"/>
                </a:lnTo>
                <a:lnTo>
                  <a:pt x="21596" y="0"/>
                </a:lnTo>
                <a:close/>
              </a:path>
            </a:pathLst>
          </a:custGeom>
          <a:solidFill>
            <a:srgbClr val="004CB3"/>
          </a:solidFill>
        </p:spPr>
        <p:txBody>
          <a:bodyPr wrap="square" lIns="0" tIns="0" rIns="0" bIns="0" rtlCol="0"/>
          <a:lstStyle/>
          <a:p>
            <a:endParaRPr sz="1765"/>
          </a:p>
        </p:txBody>
      </p:sp>
      <p:sp>
        <p:nvSpPr>
          <p:cNvPr id="104" name="object 104"/>
          <p:cNvSpPr/>
          <p:nvPr/>
        </p:nvSpPr>
        <p:spPr>
          <a:xfrm>
            <a:off x="798226" y="3001032"/>
            <a:ext cx="19050" cy="38100"/>
          </a:xfrm>
          <a:custGeom>
            <a:avLst/>
            <a:gdLst/>
            <a:ahLst/>
            <a:cxnLst/>
            <a:rect l="l" t="t" r="r" b="b"/>
            <a:pathLst>
              <a:path w="21590" h="43179">
                <a:moveTo>
                  <a:pt x="21596" y="0"/>
                </a:moveTo>
                <a:lnTo>
                  <a:pt x="8098" y="0"/>
                </a:lnTo>
                <a:lnTo>
                  <a:pt x="0" y="43129"/>
                </a:lnTo>
                <a:lnTo>
                  <a:pt x="13497" y="43129"/>
                </a:lnTo>
                <a:lnTo>
                  <a:pt x="21596" y="0"/>
                </a:lnTo>
                <a:close/>
              </a:path>
            </a:pathLst>
          </a:custGeom>
          <a:solidFill>
            <a:srgbClr val="004CB3"/>
          </a:solidFill>
        </p:spPr>
        <p:txBody>
          <a:bodyPr wrap="square" lIns="0" tIns="0" rIns="0" bIns="0" rtlCol="0"/>
          <a:lstStyle/>
          <a:p>
            <a:endParaRPr sz="1765"/>
          </a:p>
        </p:txBody>
      </p:sp>
      <p:sp>
        <p:nvSpPr>
          <p:cNvPr id="105" name="object 105"/>
          <p:cNvSpPr/>
          <p:nvPr/>
        </p:nvSpPr>
        <p:spPr>
          <a:xfrm>
            <a:off x="1355603" y="2965364"/>
            <a:ext cx="19050" cy="24093"/>
          </a:xfrm>
          <a:custGeom>
            <a:avLst/>
            <a:gdLst/>
            <a:ahLst/>
            <a:cxnLst/>
            <a:rect l="l" t="t" r="r" b="b"/>
            <a:pathLst>
              <a:path w="21589" h="27304">
                <a:moveTo>
                  <a:pt x="16192" y="0"/>
                </a:moveTo>
                <a:lnTo>
                  <a:pt x="0" y="0"/>
                </a:lnTo>
                <a:lnTo>
                  <a:pt x="5397" y="26949"/>
                </a:lnTo>
                <a:lnTo>
                  <a:pt x="21589" y="26949"/>
                </a:lnTo>
                <a:lnTo>
                  <a:pt x="16192" y="0"/>
                </a:lnTo>
                <a:close/>
              </a:path>
            </a:pathLst>
          </a:custGeom>
          <a:solidFill>
            <a:srgbClr val="004CB3"/>
          </a:solidFill>
        </p:spPr>
        <p:txBody>
          <a:bodyPr wrap="square" lIns="0" tIns="0" rIns="0" bIns="0" rtlCol="0"/>
          <a:lstStyle/>
          <a:p>
            <a:endParaRPr sz="1765"/>
          </a:p>
        </p:txBody>
      </p:sp>
      <p:sp>
        <p:nvSpPr>
          <p:cNvPr id="106" name="object 106"/>
          <p:cNvSpPr/>
          <p:nvPr/>
        </p:nvSpPr>
        <p:spPr>
          <a:xfrm>
            <a:off x="1315105" y="2965364"/>
            <a:ext cx="19610" cy="24093"/>
          </a:xfrm>
          <a:custGeom>
            <a:avLst/>
            <a:gdLst/>
            <a:ahLst/>
            <a:cxnLst/>
            <a:rect l="l" t="t" r="r" b="b"/>
            <a:pathLst>
              <a:path w="22225" h="27304">
                <a:moveTo>
                  <a:pt x="16192" y="0"/>
                </a:moveTo>
                <a:lnTo>
                  <a:pt x="0" y="0"/>
                </a:lnTo>
                <a:lnTo>
                  <a:pt x="5397" y="26949"/>
                </a:lnTo>
                <a:lnTo>
                  <a:pt x="21602" y="26949"/>
                </a:lnTo>
                <a:lnTo>
                  <a:pt x="16192" y="0"/>
                </a:lnTo>
                <a:close/>
              </a:path>
            </a:pathLst>
          </a:custGeom>
          <a:solidFill>
            <a:srgbClr val="004CB3"/>
          </a:solidFill>
        </p:spPr>
        <p:txBody>
          <a:bodyPr wrap="square" lIns="0" tIns="0" rIns="0" bIns="0" rtlCol="0"/>
          <a:lstStyle/>
          <a:p>
            <a:endParaRPr sz="1765"/>
          </a:p>
        </p:txBody>
      </p:sp>
      <p:sp>
        <p:nvSpPr>
          <p:cNvPr id="107" name="object 107"/>
          <p:cNvSpPr/>
          <p:nvPr/>
        </p:nvSpPr>
        <p:spPr>
          <a:xfrm>
            <a:off x="1274618" y="2965364"/>
            <a:ext cx="19050" cy="24093"/>
          </a:xfrm>
          <a:custGeom>
            <a:avLst/>
            <a:gdLst/>
            <a:ahLst/>
            <a:cxnLst/>
            <a:rect l="l" t="t" r="r" b="b"/>
            <a:pathLst>
              <a:path w="21590" h="27304">
                <a:moveTo>
                  <a:pt x="16192" y="0"/>
                </a:moveTo>
                <a:lnTo>
                  <a:pt x="0" y="0"/>
                </a:lnTo>
                <a:lnTo>
                  <a:pt x="5397" y="26949"/>
                </a:lnTo>
                <a:lnTo>
                  <a:pt x="21590" y="26949"/>
                </a:lnTo>
                <a:lnTo>
                  <a:pt x="16192" y="0"/>
                </a:lnTo>
                <a:close/>
              </a:path>
            </a:pathLst>
          </a:custGeom>
          <a:solidFill>
            <a:srgbClr val="004CB3"/>
          </a:solidFill>
        </p:spPr>
        <p:txBody>
          <a:bodyPr wrap="square" lIns="0" tIns="0" rIns="0" bIns="0" rtlCol="0"/>
          <a:lstStyle/>
          <a:p>
            <a:endParaRPr sz="1765"/>
          </a:p>
        </p:txBody>
      </p:sp>
      <p:sp>
        <p:nvSpPr>
          <p:cNvPr id="108" name="object 108"/>
          <p:cNvSpPr/>
          <p:nvPr/>
        </p:nvSpPr>
        <p:spPr>
          <a:xfrm>
            <a:off x="1234119" y="2965364"/>
            <a:ext cx="16809" cy="24093"/>
          </a:xfrm>
          <a:custGeom>
            <a:avLst/>
            <a:gdLst/>
            <a:ahLst/>
            <a:cxnLst/>
            <a:rect l="l" t="t" r="r" b="b"/>
            <a:pathLst>
              <a:path w="19050" h="27304">
                <a:moveTo>
                  <a:pt x="16192" y="0"/>
                </a:moveTo>
                <a:lnTo>
                  <a:pt x="0" y="0"/>
                </a:lnTo>
                <a:lnTo>
                  <a:pt x="5397" y="26949"/>
                </a:lnTo>
                <a:lnTo>
                  <a:pt x="18897" y="26949"/>
                </a:lnTo>
                <a:lnTo>
                  <a:pt x="16192" y="0"/>
                </a:lnTo>
                <a:close/>
              </a:path>
            </a:pathLst>
          </a:custGeom>
          <a:solidFill>
            <a:srgbClr val="004CB3"/>
          </a:solidFill>
        </p:spPr>
        <p:txBody>
          <a:bodyPr wrap="square" lIns="0" tIns="0" rIns="0" bIns="0" rtlCol="0"/>
          <a:lstStyle/>
          <a:p>
            <a:endParaRPr sz="1765"/>
          </a:p>
        </p:txBody>
      </p:sp>
      <p:sp>
        <p:nvSpPr>
          <p:cNvPr id="109" name="object 109"/>
          <p:cNvSpPr/>
          <p:nvPr/>
        </p:nvSpPr>
        <p:spPr>
          <a:xfrm>
            <a:off x="1193633" y="2965364"/>
            <a:ext cx="16809" cy="24093"/>
          </a:xfrm>
          <a:custGeom>
            <a:avLst/>
            <a:gdLst/>
            <a:ahLst/>
            <a:cxnLst/>
            <a:rect l="l" t="t" r="r" b="b"/>
            <a:pathLst>
              <a:path w="19050" h="27304">
                <a:moveTo>
                  <a:pt x="16192" y="0"/>
                </a:moveTo>
                <a:lnTo>
                  <a:pt x="0" y="0"/>
                </a:lnTo>
                <a:lnTo>
                  <a:pt x="2692" y="26949"/>
                </a:lnTo>
                <a:lnTo>
                  <a:pt x="18884" y="26949"/>
                </a:lnTo>
                <a:lnTo>
                  <a:pt x="16192" y="0"/>
                </a:lnTo>
                <a:close/>
              </a:path>
            </a:pathLst>
          </a:custGeom>
          <a:solidFill>
            <a:srgbClr val="004CB3"/>
          </a:solidFill>
        </p:spPr>
        <p:txBody>
          <a:bodyPr wrap="square" lIns="0" tIns="0" rIns="0" bIns="0" rtlCol="0"/>
          <a:lstStyle/>
          <a:p>
            <a:endParaRPr sz="1765"/>
          </a:p>
        </p:txBody>
      </p:sp>
      <p:sp>
        <p:nvSpPr>
          <p:cNvPr id="110" name="object 110"/>
          <p:cNvSpPr/>
          <p:nvPr/>
        </p:nvSpPr>
        <p:spPr>
          <a:xfrm>
            <a:off x="1155510" y="2965364"/>
            <a:ext cx="14568" cy="24093"/>
          </a:xfrm>
          <a:custGeom>
            <a:avLst/>
            <a:gdLst/>
            <a:ahLst/>
            <a:cxnLst/>
            <a:rect l="l" t="t" r="r" b="b"/>
            <a:pathLst>
              <a:path w="16509" h="27304">
                <a:moveTo>
                  <a:pt x="13500" y="0"/>
                </a:moveTo>
                <a:lnTo>
                  <a:pt x="0" y="0"/>
                </a:lnTo>
                <a:lnTo>
                  <a:pt x="0" y="26949"/>
                </a:lnTo>
                <a:lnTo>
                  <a:pt x="16205" y="26949"/>
                </a:lnTo>
                <a:lnTo>
                  <a:pt x="13500" y="0"/>
                </a:lnTo>
                <a:close/>
              </a:path>
            </a:pathLst>
          </a:custGeom>
          <a:solidFill>
            <a:srgbClr val="004CB3"/>
          </a:solidFill>
        </p:spPr>
        <p:txBody>
          <a:bodyPr wrap="square" lIns="0" tIns="0" rIns="0" bIns="0" rtlCol="0"/>
          <a:lstStyle/>
          <a:p>
            <a:endParaRPr sz="1765"/>
          </a:p>
        </p:txBody>
      </p:sp>
      <p:sp>
        <p:nvSpPr>
          <p:cNvPr id="111" name="object 111"/>
          <p:cNvSpPr/>
          <p:nvPr/>
        </p:nvSpPr>
        <p:spPr>
          <a:xfrm>
            <a:off x="1115024" y="2965364"/>
            <a:ext cx="12326" cy="24093"/>
          </a:xfrm>
          <a:custGeom>
            <a:avLst/>
            <a:gdLst/>
            <a:ahLst/>
            <a:cxnLst/>
            <a:rect l="l" t="t" r="r" b="b"/>
            <a:pathLst>
              <a:path w="13969" h="27304">
                <a:moveTo>
                  <a:pt x="13500" y="0"/>
                </a:moveTo>
                <a:lnTo>
                  <a:pt x="13500" y="26949"/>
                </a:lnTo>
                <a:lnTo>
                  <a:pt x="0" y="26949"/>
                </a:lnTo>
                <a:lnTo>
                  <a:pt x="0" y="0"/>
                </a:lnTo>
                <a:lnTo>
                  <a:pt x="13500" y="0"/>
                </a:lnTo>
                <a:close/>
              </a:path>
            </a:pathLst>
          </a:custGeom>
          <a:solidFill>
            <a:srgbClr val="004CB3"/>
          </a:solidFill>
        </p:spPr>
        <p:txBody>
          <a:bodyPr wrap="square" lIns="0" tIns="0" rIns="0" bIns="0" rtlCol="0"/>
          <a:lstStyle/>
          <a:p>
            <a:endParaRPr sz="1765"/>
          </a:p>
        </p:txBody>
      </p:sp>
      <p:sp>
        <p:nvSpPr>
          <p:cNvPr id="112" name="object 112"/>
          <p:cNvSpPr/>
          <p:nvPr/>
        </p:nvSpPr>
        <p:spPr>
          <a:xfrm>
            <a:off x="1074525" y="2965364"/>
            <a:ext cx="14568" cy="24093"/>
          </a:xfrm>
          <a:custGeom>
            <a:avLst/>
            <a:gdLst/>
            <a:ahLst/>
            <a:cxnLst/>
            <a:rect l="l" t="t" r="r" b="b"/>
            <a:pathLst>
              <a:path w="16509" h="27304">
                <a:moveTo>
                  <a:pt x="13500" y="0"/>
                </a:moveTo>
                <a:lnTo>
                  <a:pt x="0" y="0"/>
                </a:lnTo>
                <a:lnTo>
                  <a:pt x="0" y="26949"/>
                </a:lnTo>
                <a:lnTo>
                  <a:pt x="16205" y="26949"/>
                </a:lnTo>
                <a:lnTo>
                  <a:pt x="13500" y="0"/>
                </a:lnTo>
                <a:close/>
              </a:path>
            </a:pathLst>
          </a:custGeom>
          <a:solidFill>
            <a:srgbClr val="004CB3"/>
          </a:solidFill>
        </p:spPr>
        <p:txBody>
          <a:bodyPr wrap="square" lIns="0" tIns="0" rIns="0" bIns="0" rtlCol="0"/>
          <a:lstStyle/>
          <a:p>
            <a:endParaRPr sz="1765"/>
          </a:p>
        </p:txBody>
      </p:sp>
      <p:sp>
        <p:nvSpPr>
          <p:cNvPr id="113" name="object 113"/>
          <p:cNvSpPr/>
          <p:nvPr/>
        </p:nvSpPr>
        <p:spPr>
          <a:xfrm>
            <a:off x="1034038" y="2965364"/>
            <a:ext cx="12326" cy="24093"/>
          </a:xfrm>
          <a:custGeom>
            <a:avLst/>
            <a:gdLst/>
            <a:ahLst/>
            <a:cxnLst/>
            <a:rect l="l" t="t" r="r" b="b"/>
            <a:pathLst>
              <a:path w="13969" h="27304">
                <a:moveTo>
                  <a:pt x="13497" y="0"/>
                </a:moveTo>
                <a:lnTo>
                  <a:pt x="13497" y="26949"/>
                </a:lnTo>
                <a:lnTo>
                  <a:pt x="0" y="26949"/>
                </a:lnTo>
                <a:lnTo>
                  <a:pt x="0" y="0"/>
                </a:lnTo>
                <a:lnTo>
                  <a:pt x="13497" y="0"/>
                </a:lnTo>
                <a:close/>
              </a:path>
            </a:pathLst>
          </a:custGeom>
          <a:solidFill>
            <a:srgbClr val="004CB3"/>
          </a:solidFill>
        </p:spPr>
        <p:txBody>
          <a:bodyPr wrap="square" lIns="0" tIns="0" rIns="0" bIns="0" rtlCol="0"/>
          <a:lstStyle/>
          <a:p>
            <a:endParaRPr sz="1765"/>
          </a:p>
        </p:txBody>
      </p:sp>
      <p:sp>
        <p:nvSpPr>
          <p:cNvPr id="114" name="object 114"/>
          <p:cNvSpPr/>
          <p:nvPr/>
        </p:nvSpPr>
        <p:spPr>
          <a:xfrm>
            <a:off x="991162" y="2965364"/>
            <a:ext cx="14568" cy="24093"/>
          </a:xfrm>
          <a:custGeom>
            <a:avLst/>
            <a:gdLst/>
            <a:ahLst/>
            <a:cxnLst/>
            <a:rect l="l" t="t" r="r" b="b"/>
            <a:pathLst>
              <a:path w="16509" h="27304">
                <a:moveTo>
                  <a:pt x="16197" y="0"/>
                </a:moveTo>
                <a:lnTo>
                  <a:pt x="2700" y="0"/>
                </a:lnTo>
                <a:lnTo>
                  <a:pt x="0" y="26949"/>
                </a:lnTo>
                <a:lnTo>
                  <a:pt x="16197" y="26949"/>
                </a:lnTo>
                <a:lnTo>
                  <a:pt x="16197" y="0"/>
                </a:lnTo>
                <a:close/>
              </a:path>
            </a:pathLst>
          </a:custGeom>
          <a:solidFill>
            <a:srgbClr val="004CB3"/>
          </a:solidFill>
        </p:spPr>
        <p:txBody>
          <a:bodyPr wrap="square" lIns="0" tIns="0" rIns="0" bIns="0" rtlCol="0"/>
          <a:lstStyle/>
          <a:p>
            <a:endParaRPr sz="1765"/>
          </a:p>
        </p:txBody>
      </p:sp>
      <p:sp>
        <p:nvSpPr>
          <p:cNvPr id="115" name="object 115"/>
          <p:cNvSpPr/>
          <p:nvPr/>
        </p:nvSpPr>
        <p:spPr>
          <a:xfrm>
            <a:off x="950670" y="2965364"/>
            <a:ext cx="14568" cy="24093"/>
          </a:xfrm>
          <a:custGeom>
            <a:avLst/>
            <a:gdLst/>
            <a:ahLst/>
            <a:cxnLst/>
            <a:rect l="l" t="t" r="r" b="b"/>
            <a:pathLst>
              <a:path w="16509" h="27304">
                <a:moveTo>
                  <a:pt x="16197" y="0"/>
                </a:moveTo>
                <a:lnTo>
                  <a:pt x="2700" y="0"/>
                </a:lnTo>
                <a:lnTo>
                  <a:pt x="0" y="26949"/>
                </a:lnTo>
                <a:lnTo>
                  <a:pt x="13497" y="26949"/>
                </a:lnTo>
                <a:lnTo>
                  <a:pt x="16197" y="0"/>
                </a:lnTo>
                <a:close/>
              </a:path>
            </a:pathLst>
          </a:custGeom>
          <a:solidFill>
            <a:srgbClr val="004CB3"/>
          </a:solidFill>
        </p:spPr>
        <p:txBody>
          <a:bodyPr wrap="square" lIns="0" tIns="0" rIns="0" bIns="0" rtlCol="0"/>
          <a:lstStyle/>
          <a:p>
            <a:endParaRPr sz="1765"/>
          </a:p>
        </p:txBody>
      </p:sp>
      <p:sp>
        <p:nvSpPr>
          <p:cNvPr id="116" name="object 116"/>
          <p:cNvSpPr/>
          <p:nvPr/>
        </p:nvSpPr>
        <p:spPr>
          <a:xfrm>
            <a:off x="910178" y="2965364"/>
            <a:ext cx="16809" cy="24093"/>
          </a:xfrm>
          <a:custGeom>
            <a:avLst/>
            <a:gdLst/>
            <a:ahLst/>
            <a:cxnLst/>
            <a:rect l="l" t="t" r="r" b="b"/>
            <a:pathLst>
              <a:path w="19050" h="27304">
                <a:moveTo>
                  <a:pt x="18896" y="0"/>
                </a:moveTo>
                <a:lnTo>
                  <a:pt x="2698" y="0"/>
                </a:lnTo>
                <a:lnTo>
                  <a:pt x="0" y="26949"/>
                </a:lnTo>
                <a:lnTo>
                  <a:pt x="13497" y="26949"/>
                </a:lnTo>
                <a:lnTo>
                  <a:pt x="18896" y="0"/>
                </a:lnTo>
                <a:close/>
              </a:path>
            </a:pathLst>
          </a:custGeom>
          <a:solidFill>
            <a:srgbClr val="004CB3"/>
          </a:solidFill>
        </p:spPr>
        <p:txBody>
          <a:bodyPr wrap="square" lIns="0" tIns="0" rIns="0" bIns="0" rtlCol="0"/>
          <a:lstStyle/>
          <a:p>
            <a:endParaRPr sz="1765"/>
          </a:p>
        </p:txBody>
      </p:sp>
      <p:sp>
        <p:nvSpPr>
          <p:cNvPr id="117" name="object 117"/>
          <p:cNvSpPr/>
          <p:nvPr/>
        </p:nvSpPr>
        <p:spPr>
          <a:xfrm>
            <a:off x="867304" y="2965364"/>
            <a:ext cx="19610" cy="24093"/>
          </a:xfrm>
          <a:custGeom>
            <a:avLst/>
            <a:gdLst/>
            <a:ahLst/>
            <a:cxnLst/>
            <a:rect l="l" t="t" r="r" b="b"/>
            <a:pathLst>
              <a:path w="22225" h="27304">
                <a:moveTo>
                  <a:pt x="21596" y="0"/>
                </a:moveTo>
                <a:lnTo>
                  <a:pt x="5398" y="0"/>
                </a:lnTo>
                <a:lnTo>
                  <a:pt x="0" y="26949"/>
                </a:lnTo>
                <a:lnTo>
                  <a:pt x="13497" y="26949"/>
                </a:lnTo>
                <a:lnTo>
                  <a:pt x="21596" y="0"/>
                </a:lnTo>
                <a:close/>
              </a:path>
            </a:pathLst>
          </a:custGeom>
          <a:solidFill>
            <a:srgbClr val="004CB3"/>
          </a:solidFill>
        </p:spPr>
        <p:txBody>
          <a:bodyPr wrap="square" lIns="0" tIns="0" rIns="0" bIns="0" rtlCol="0"/>
          <a:lstStyle/>
          <a:p>
            <a:endParaRPr sz="1765"/>
          </a:p>
        </p:txBody>
      </p:sp>
      <p:sp>
        <p:nvSpPr>
          <p:cNvPr id="118" name="object 118"/>
          <p:cNvSpPr/>
          <p:nvPr/>
        </p:nvSpPr>
        <p:spPr>
          <a:xfrm>
            <a:off x="826810" y="2965364"/>
            <a:ext cx="19050" cy="24093"/>
          </a:xfrm>
          <a:custGeom>
            <a:avLst/>
            <a:gdLst/>
            <a:ahLst/>
            <a:cxnLst/>
            <a:rect l="l" t="t" r="r" b="b"/>
            <a:pathLst>
              <a:path w="21590" h="27304">
                <a:moveTo>
                  <a:pt x="21595" y="0"/>
                </a:moveTo>
                <a:lnTo>
                  <a:pt x="5398" y="0"/>
                </a:lnTo>
                <a:lnTo>
                  <a:pt x="0" y="26949"/>
                </a:lnTo>
                <a:lnTo>
                  <a:pt x="13497" y="26949"/>
                </a:lnTo>
                <a:lnTo>
                  <a:pt x="21595" y="0"/>
                </a:lnTo>
                <a:close/>
              </a:path>
            </a:pathLst>
          </a:custGeom>
          <a:solidFill>
            <a:srgbClr val="004CB3"/>
          </a:solidFill>
        </p:spPr>
        <p:txBody>
          <a:bodyPr wrap="square" lIns="0" tIns="0" rIns="0" bIns="0" rtlCol="0"/>
          <a:lstStyle/>
          <a:p>
            <a:endParaRPr sz="1765"/>
          </a:p>
        </p:txBody>
      </p:sp>
      <p:sp>
        <p:nvSpPr>
          <p:cNvPr id="119" name="object 119"/>
          <p:cNvSpPr txBox="1"/>
          <p:nvPr/>
        </p:nvSpPr>
        <p:spPr>
          <a:xfrm>
            <a:off x="4314998" y="3203770"/>
            <a:ext cx="1047750" cy="512206"/>
          </a:xfrm>
          <a:prstGeom prst="rect">
            <a:avLst/>
          </a:prstGeom>
        </p:spPr>
        <p:txBody>
          <a:bodyPr vert="horz" wrap="square" lIns="0" tIns="24652" rIns="0" bIns="0" rtlCol="0">
            <a:spAutoFit/>
          </a:bodyPr>
          <a:lstStyle/>
          <a:p>
            <a:pPr marL="11206" marR="4483" indent="156891">
              <a:lnSpc>
                <a:spcPts val="1853"/>
              </a:lnSpc>
              <a:spcBef>
                <a:spcPts val="193"/>
              </a:spcBef>
            </a:pPr>
            <a:r>
              <a:rPr sz="1588" b="1" spc="-4" dirty="0">
                <a:latin typeface="Times New Roman"/>
                <a:cs typeface="Times New Roman"/>
              </a:rPr>
              <a:t>Caching  </a:t>
            </a:r>
            <a:r>
              <a:rPr sz="1588" b="1" dirty="0">
                <a:latin typeface="Times New Roman"/>
                <a:cs typeface="Times New Roman"/>
              </a:rPr>
              <a:t>DNS</a:t>
            </a:r>
            <a:r>
              <a:rPr sz="1588" b="1" spc="-75" dirty="0">
                <a:latin typeface="Times New Roman"/>
                <a:cs typeface="Times New Roman"/>
              </a:rPr>
              <a:t> </a:t>
            </a:r>
            <a:r>
              <a:rPr sz="1588" b="1" spc="-4" dirty="0">
                <a:latin typeface="Times New Roman"/>
                <a:cs typeface="Times New Roman"/>
              </a:rPr>
              <a:t>Server</a:t>
            </a:r>
            <a:endParaRPr sz="1588">
              <a:latin typeface="Times New Roman"/>
              <a:cs typeface="Times New Roman"/>
            </a:endParaRPr>
          </a:p>
        </p:txBody>
      </p:sp>
      <p:sp>
        <p:nvSpPr>
          <p:cNvPr id="120" name="object 120"/>
          <p:cNvSpPr txBox="1"/>
          <p:nvPr/>
        </p:nvSpPr>
        <p:spPr>
          <a:xfrm>
            <a:off x="642271" y="3203769"/>
            <a:ext cx="818590" cy="255678"/>
          </a:xfrm>
          <a:prstGeom prst="rect">
            <a:avLst/>
          </a:prstGeom>
        </p:spPr>
        <p:txBody>
          <a:bodyPr vert="horz" wrap="square" lIns="0" tIns="11206" rIns="0" bIns="0" rtlCol="0">
            <a:spAutoFit/>
          </a:bodyPr>
          <a:lstStyle/>
          <a:p>
            <a:pPr marL="11206">
              <a:spcBef>
                <a:spcPts val="88"/>
              </a:spcBef>
            </a:pPr>
            <a:r>
              <a:rPr sz="1588" b="1" spc="-4" dirty="0">
                <a:latin typeface="Times New Roman"/>
                <a:cs typeface="Times New Roman"/>
              </a:rPr>
              <a:t>End-user</a:t>
            </a:r>
            <a:endParaRPr sz="1588">
              <a:latin typeface="Times New Roman"/>
              <a:cs typeface="Times New Roman"/>
            </a:endParaRPr>
          </a:p>
        </p:txBody>
      </p:sp>
      <p:sp>
        <p:nvSpPr>
          <p:cNvPr id="121" name="object 121"/>
          <p:cNvSpPr/>
          <p:nvPr/>
        </p:nvSpPr>
        <p:spPr>
          <a:xfrm>
            <a:off x="7294283" y="2532380"/>
            <a:ext cx="295835" cy="968749"/>
          </a:xfrm>
          <a:custGeom>
            <a:avLst/>
            <a:gdLst/>
            <a:ahLst/>
            <a:cxnLst/>
            <a:rect l="l" t="t" r="r" b="b"/>
            <a:pathLst>
              <a:path w="335279" h="1097914">
                <a:moveTo>
                  <a:pt x="0" y="0"/>
                </a:moveTo>
                <a:lnTo>
                  <a:pt x="334822" y="0"/>
                </a:lnTo>
                <a:lnTo>
                  <a:pt x="334822" y="1097711"/>
                </a:lnTo>
                <a:lnTo>
                  <a:pt x="0" y="1097711"/>
                </a:lnTo>
                <a:lnTo>
                  <a:pt x="0" y="0"/>
                </a:lnTo>
                <a:close/>
              </a:path>
            </a:pathLst>
          </a:custGeom>
          <a:solidFill>
            <a:srgbClr val="AA7900"/>
          </a:solidFill>
        </p:spPr>
        <p:txBody>
          <a:bodyPr wrap="square" lIns="0" tIns="0" rIns="0" bIns="0" rtlCol="0"/>
          <a:lstStyle/>
          <a:p>
            <a:endParaRPr sz="1765"/>
          </a:p>
        </p:txBody>
      </p:sp>
      <p:sp>
        <p:nvSpPr>
          <p:cNvPr id="122" name="object 122"/>
          <p:cNvSpPr/>
          <p:nvPr/>
        </p:nvSpPr>
        <p:spPr>
          <a:xfrm>
            <a:off x="7589715" y="2532380"/>
            <a:ext cx="203947" cy="968749"/>
          </a:xfrm>
          <a:custGeom>
            <a:avLst/>
            <a:gdLst/>
            <a:ahLst/>
            <a:cxnLst/>
            <a:rect l="l" t="t" r="r" b="b"/>
            <a:pathLst>
              <a:path w="231140" h="1097914">
                <a:moveTo>
                  <a:pt x="0" y="0"/>
                </a:moveTo>
                <a:lnTo>
                  <a:pt x="0" y="1097711"/>
                </a:lnTo>
                <a:lnTo>
                  <a:pt x="230911" y="963295"/>
                </a:lnTo>
                <a:lnTo>
                  <a:pt x="230911" y="78409"/>
                </a:lnTo>
                <a:lnTo>
                  <a:pt x="0" y="0"/>
                </a:lnTo>
                <a:close/>
              </a:path>
            </a:pathLst>
          </a:custGeom>
          <a:solidFill>
            <a:srgbClr val="AA7900"/>
          </a:solidFill>
        </p:spPr>
        <p:txBody>
          <a:bodyPr wrap="square" lIns="0" tIns="0" rIns="0" bIns="0" rtlCol="0"/>
          <a:lstStyle/>
          <a:p>
            <a:endParaRPr sz="1765"/>
          </a:p>
        </p:txBody>
      </p:sp>
      <p:sp>
        <p:nvSpPr>
          <p:cNvPr id="123" name="object 123"/>
          <p:cNvSpPr/>
          <p:nvPr/>
        </p:nvSpPr>
        <p:spPr>
          <a:xfrm>
            <a:off x="7314656" y="2552147"/>
            <a:ext cx="244849" cy="672353"/>
          </a:xfrm>
          <a:custGeom>
            <a:avLst/>
            <a:gdLst/>
            <a:ahLst/>
            <a:cxnLst/>
            <a:rect l="l" t="t" r="r" b="b"/>
            <a:pathLst>
              <a:path w="277495" h="762000">
                <a:moveTo>
                  <a:pt x="0" y="0"/>
                </a:moveTo>
                <a:lnTo>
                  <a:pt x="277101" y="0"/>
                </a:lnTo>
                <a:lnTo>
                  <a:pt x="277101" y="761669"/>
                </a:lnTo>
                <a:lnTo>
                  <a:pt x="0" y="761669"/>
                </a:lnTo>
                <a:lnTo>
                  <a:pt x="0" y="0"/>
                </a:lnTo>
                <a:close/>
              </a:path>
            </a:pathLst>
          </a:custGeom>
          <a:solidFill>
            <a:srgbClr val="FFFFFF"/>
          </a:solidFill>
        </p:spPr>
        <p:txBody>
          <a:bodyPr wrap="square" lIns="0" tIns="0" rIns="0" bIns="0" rtlCol="0"/>
          <a:lstStyle/>
          <a:p>
            <a:endParaRPr sz="1765"/>
          </a:p>
        </p:txBody>
      </p:sp>
      <p:sp>
        <p:nvSpPr>
          <p:cNvPr id="124" name="object 124"/>
          <p:cNvSpPr/>
          <p:nvPr/>
        </p:nvSpPr>
        <p:spPr>
          <a:xfrm>
            <a:off x="7289196" y="2527438"/>
            <a:ext cx="499222" cy="968749"/>
          </a:xfrm>
          <a:custGeom>
            <a:avLst/>
            <a:gdLst/>
            <a:ahLst/>
            <a:cxnLst/>
            <a:rect l="l" t="t" r="r" b="b"/>
            <a:pathLst>
              <a:path w="565784" h="1097914">
                <a:moveTo>
                  <a:pt x="334817" y="1097709"/>
                </a:moveTo>
                <a:lnTo>
                  <a:pt x="334817" y="0"/>
                </a:lnTo>
                <a:lnTo>
                  <a:pt x="0" y="0"/>
                </a:lnTo>
                <a:lnTo>
                  <a:pt x="0" y="1097709"/>
                </a:lnTo>
                <a:lnTo>
                  <a:pt x="334817" y="1097709"/>
                </a:lnTo>
                <a:lnTo>
                  <a:pt x="334817" y="0"/>
                </a:lnTo>
                <a:lnTo>
                  <a:pt x="565726" y="78407"/>
                </a:lnTo>
                <a:lnTo>
                  <a:pt x="565726" y="963297"/>
                </a:lnTo>
                <a:lnTo>
                  <a:pt x="334817" y="1097709"/>
                </a:lnTo>
                <a:close/>
              </a:path>
            </a:pathLst>
          </a:custGeom>
          <a:ln w="12699">
            <a:solidFill>
              <a:srgbClr val="000000"/>
            </a:solidFill>
          </a:ln>
        </p:spPr>
        <p:txBody>
          <a:bodyPr wrap="square" lIns="0" tIns="0" rIns="0" bIns="0" rtlCol="0"/>
          <a:lstStyle/>
          <a:p>
            <a:endParaRPr sz="1765"/>
          </a:p>
        </p:txBody>
      </p:sp>
      <p:sp>
        <p:nvSpPr>
          <p:cNvPr id="125" name="object 125"/>
          <p:cNvSpPr/>
          <p:nvPr/>
        </p:nvSpPr>
        <p:spPr>
          <a:xfrm>
            <a:off x="7309568" y="2547205"/>
            <a:ext cx="244849" cy="672353"/>
          </a:xfrm>
          <a:custGeom>
            <a:avLst/>
            <a:gdLst/>
            <a:ahLst/>
            <a:cxnLst/>
            <a:rect l="l" t="t" r="r" b="b"/>
            <a:pathLst>
              <a:path w="277495" h="762000">
                <a:moveTo>
                  <a:pt x="0" y="0"/>
                </a:moveTo>
                <a:lnTo>
                  <a:pt x="277090" y="0"/>
                </a:lnTo>
                <a:lnTo>
                  <a:pt x="277090" y="761677"/>
                </a:lnTo>
                <a:lnTo>
                  <a:pt x="0" y="761677"/>
                </a:lnTo>
                <a:lnTo>
                  <a:pt x="0" y="0"/>
                </a:lnTo>
                <a:close/>
              </a:path>
            </a:pathLst>
          </a:custGeom>
          <a:ln w="12699">
            <a:solidFill>
              <a:srgbClr val="000000"/>
            </a:solidFill>
          </a:ln>
        </p:spPr>
        <p:txBody>
          <a:bodyPr wrap="square" lIns="0" tIns="0" rIns="0" bIns="0" rtlCol="0"/>
          <a:lstStyle/>
          <a:p>
            <a:endParaRPr sz="1765"/>
          </a:p>
        </p:txBody>
      </p:sp>
      <p:sp>
        <p:nvSpPr>
          <p:cNvPr id="126" name="object 126"/>
          <p:cNvSpPr/>
          <p:nvPr/>
        </p:nvSpPr>
        <p:spPr>
          <a:xfrm>
            <a:off x="7309568" y="3159977"/>
            <a:ext cx="234763" cy="59391"/>
          </a:xfrm>
          <a:custGeom>
            <a:avLst/>
            <a:gdLst/>
            <a:ahLst/>
            <a:cxnLst/>
            <a:rect l="l" t="t" r="r" b="b"/>
            <a:pathLst>
              <a:path w="266065" h="67310">
                <a:moveTo>
                  <a:pt x="265544" y="0"/>
                </a:moveTo>
                <a:lnTo>
                  <a:pt x="34636" y="0"/>
                </a:lnTo>
                <a:lnTo>
                  <a:pt x="0" y="67207"/>
                </a:lnTo>
              </a:path>
            </a:pathLst>
          </a:custGeom>
          <a:ln w="12699">
            <a:solidFill>
              <a:srgbClr val="000000"/>
            </a:solidFill>
          </a:ln>
        </p:spPr>
        <p:txBody>
          <a:bodyPr wrap="square" lIns="0" tIns="0" rIns="0" bIns="0" rtlCol="0"/>
          <a:lstStyle/>
          <a:p>
            <a:endParaRPr sz="1765"/>
          </a:p>
        </p:txBody>
      </p:sp>
      <p:sp>
        <p:nvSpPr>
          <p:cNvPr id="127" name="object 127"/>
          <p:cNvSpPr/>
          <p:nvPr/>
        </p:nvSpPr>
        <p:spPr>
          <a:xfrm>
            <a:off x="7314656" y="2690518"/>
            <a:ext cx="244849" cy="49866"/>
          </a:xfrm>
          <a:custGeom>
            <a:avLst/>
            <a:gdLst/>
            <a:ahLst/>
            <a:cxnLst/>
            <a:rect l="l" t="t" r="r" b="b"/>
            <a:pathLst>
              <a:path w="277495" h="56514">
                <a:moveTo>
                  <a:pt x="277101" y="0"/>
                </a:moveTo>
                <a:lnTo>
                  <a:pt x="34645" y="0"/>
                </a:lnTo>
                <a:lnTo>
                  <a:pt x="0" y="55994"/>
                </a:lnTo>
                <a:lnTo>
                  <a:pt x="277101" y="55994"/>
                </a:lnTo>
                <a:lnTo>
                  <a:pt x="277101" y="0"/>
                </a:lnTo>
                <a:close/>
              </a:path>
            </a:pathLst>
          </a:custGeom>
          <a:solidFill>
            <a:srgbClr val="FFFFFF"/>
          </a:solidFill>
        </p:spPr>
        <p:txBody>
          <a:bodyPr wrap="square" lIns="0" tIns="0" rIns="0" bIns="0" rtlCol="0"/>
          <a:lstStyle/>
          <a:p>
            <a:endParaRPr sz="1765"/>
          </a:p>
        </p:txBody>
      </p:sp>
      <p:sp>
        <p:nvSpPr>
          <p:cNvPr id="128" name="object 128"/>
          <p:cNvSpPr/>
          <p:nvPr/>
        </p:nvSpPr>
        <p:spPr>
          <a:xfrm>
            <a:off x="7314656" y="2744866"/>
            <a:ext cx="244849" cy="0"/>
          </a:xfrm>
          <a:custGeom>
            <a:avLst/>
            <a:gdLst/>
            <a:ahLst/>
            <a:cxnLst/>
            <a:rect l="l" t="t" r="r" b="b"/>
            <a:pathLst>
              <a:path w="277495">
                <a:moveTo>
                  <a:pt x="0" y="0"/>
                </a:moveTo>
                <a:lnTo>
                  <a:pt x="277101" y="0"/>
                </a:lnTo>
              </a:path>
            </a:pathLst>
          </a:custGeom>
          <a:ln w="11201">
            <a:solidFill>
              <a:srgbClr val="000000"/>
            </a:solidFill>
          </a:ln>
        </p:spPr>
        <p:txBody>
          <a:bodyPr wrap="square" lIns="0" tIns="0" rIns="0" bIns="0" rtlCol="0"/>
          <a:lstStyle/>
          <a:p>
            <a:endParaRPr sz="1765"/>
          </a:p>
        </p:txBody>
      </p:sp>
      <p:sp>
        <p:nvSpPr>
          <p:cNvPr id="129" name="object 129"/>
          <p:cNvSpPr/>
          <p:nvPr/>
        </p:nvSpPr>
        <p:spPr>
          <a:xfrm>
            <a:off x="7314656" y="2799226"/>
            <a:ext cx="244849" cy="49866"/>
          </a:xfrm>
          <a:custGeom>
            <a:avLst/>
            <a:gdLst/>
            <a:ahLst/>
            <a:cxnLst/>
            <a:rect l="l" t="t" r="r" b="b"/>
            <a:pathLst>
              <a:path w="277495" h="56514">
                <a:moveTo>
                  <a:pt x="277101" y="0"/>
                </a:moveTo>
                <a:lnTo>
                  <a:pt x="34645" y="0"/>
                </a:lnTo>
                <a:lnTo>
                  <a:pt x="0" y="56006"/>
                </a:lnTo>
                <a:lnTo>
                  <a:pt x="277101" y="56006"/>
                </a:lnTo>
                <a:lnTo>
                  <a:pt x="277101" y="0"/>
                </a:lnTo>
                <a:close/>
              </a:path>
            </a:pathLst>
          </a:custGeom>
          <a:solidFill>
            <a:srgbClr val="AA7900"/>
          </a:solidFill>
        </p:spPr>
        <p:txBody>
          <a:bodyPr wrap="square" lIns="0" tIns="0" rIns="0" bIns="0" rtlCol="0"/>
          <a:lstStyle/>
          <a:p>
            <a:endParaRPr sz="1765"/>
          </a:p>
        </p:txBody>
      </p:sp>
      <p:sp>
        <p:nvSpPr>
          <p:cNvPr id="130" name="object 130"/>
          <p:cNvSpPr/>
          <p:nvPr/>
        </p:nvSpPr>
        <p:spPr>
          <a:xfrm>
            <a:off x="7309568" y="2675692"/>
            <a:ext cx="244849" cy="59391"/>
          </a:xfrm>
          <a:custGeom>
            <a:avLst/>
            <a:gdLst/>
            <a:ahLst/>
            <a:cxnLst/>
            <a:rect l="l" t="t" r="r" b="b"/>
            <a:pathLst>
              <a:path w="277495" h="67310">
                <a:moveTo>
                  <a:pt x="34636" y="0"/>
                </a:moveTo>
                <a:lnTo>
                  <a:pt x="0" y="67207"/>
                </a:lnTo>
                <a:lnTo>
                  <a:pt x="277090" y="67207"/>
                </a:lnTo>
                <a:lnTo>
                  <a:pt x="277090" y="0"/>
                </a:lnTo>
                <a:lnTo>
                  <a:pt x="34636" y="0"/>
                </a:lnTo>
                <a:close/>
              </a:path>
            </a:pathLst>
          </a:custGeom>
          <a:ln w="12699">
            <a:solidFill>
              <a:srgbClr val="000000"/>
            </a:solidFill>
          </a:ln>
        </p:spPr>
        <p:txBody>
          <a:bodyPr wrap="square" lIns="0" tIns="0" rIns="0" bIns="0" rtlCol="0"/>
          <a:lstStyle/>
          <a:p>
            <a:endParaRPr sz="1765"/>
          </a:p>
        </p:txBody>
      </p:sp>
      <p:sp>
        <p:nvSpPr>
          <p:cNvPr id="131" name="object 131"/>
          <p:cNvSpPr/>
          <p:nvPr/>
        </p:nvSpPr>
        <p:spPr>
          <a:xfrm>
            <a:off x="7309568" y="2784400"/>
            <a:ext cx="244849" cy="59391"/>
          </a:xfrm>
          <a:custGeom>
            <a:avLst/>
            <a:gdLst/>
            <a:ahLst/>
            <a:cxnLst/>
            <a:rect l="l" t="t" r="r" b="b"/>
            <a:pathLst>
              <a:path w="277495" h="67310">
                <a:moveTo>
                  <a:pt x="34636" y="0"/>
                </a:moveTo>
                <a:lnTo>
                  <a:pt x="0" y="67207"/>
                </a:lnTo>
                <a:lnTo>
                  <a:pt x="277090" y="67207"/>
                </a:lnTo>
                <a:lnTo>
                  <a:pt x="277090" y="0"/>
                </a:lnTo>
                <a:lnTo>
                  <a:pt x="34636" y="0"/>
                </a:lnTo>
                <a:close/>
              </a:path>
            </a:pathLst>
          </a:custGeom>
          <a:ln w="12699">
            <a:solidFill>
              <a:srgbClr val="000000"/>
            </a:solidFill>
          </a:ln>
        </p:spPr>
        <p:txBody>
          <a:bodyPr wrap="square" lIns="0" tIns="0" rIns="0" bIns="0" rtlCol="0"/>
          <a:lstStyle/>
          <a:p>
            <a:endParaRPr sz="1765"/>
          </a:p>
        </p:txBody>
      </p:sp>
      <p:sp>
        <p:nvSpPr>
          <p:cNvPr id="132" name="object 132"/>
          <p:cNvSpPr/>
          <p:nvPr/>
        </p:nvSpPr>
        <p:spPr>
          <a:xfrm>
            <a:off x="7314656" y="2853586"/>
            <a:ext cx="244849" cy="0"/>
          </a:xfrm>
          <a:custGeom>
            <a:avLst/>
            <a:gdLst/>
            <a:ahLst/>
            <a:cxnLst/>
            <a:rect l="l" t="t" r="r" b="b"/>
            <a:pathLst>
              <a:path w="277495">
                <a:moveTo>
                  <a:pt x="0" y="0"/>
                </a:moveTo>
                <a:lnTo>
                  <a:pt x="277101" y="0"/>
                </a:lnTo>
              </a:path>
            </a:pathLst>
          </a:custGeom>
          <a:ln w="11201">
            <a:solidFill>
              <a:srgbClr val="000000"/>
            </a:solidFill>
          </a:ln>
        </p:spPr>
        <p:txBody>
          <a:bodyPr wrap="square" lIns="0" tIns="0" rIns="0" bIns="0" rtlCol="0"/>
          <a:lstStyle/>
          <a:p>
            <a:endParaRPr sz="1765"/>
          </a:p>
        </p:txBody>
      </p:sp>
      <p:sp>
        <p:nvSpPr>
          <p:cNvPr id="133" name="object 133"/>
          <p:cNvSpPr/>
          <p:nvPr/>
        </p:nvSpPr>
        <p:spPr>
          <a:xfrm>
            <a:off x="7314656" y="2581798"/>
            <a:ext cx="244849" cy="49866"/>
          </a:xfrm>
          <a:custGeom>
            <a:avLst/>
            <a:gdLst/>
            <a:ahLst/>
            <a:cxnLst/>
            <a:rect l="l" t="t" r="r" b="b"/>
            <a:pathLst>
              <a:path w="277495" h="56514">
                <a:moveTo>
                  <a:pt x="277101" y="0"/>
                </a:moveTo>
                <a:lnTo>
                  <a:pt x="34645" y="0"/>
                </a:lnTo>
                <a:lnTo>
                  <a:pt x="0" y="56006"/>
                </a:lnTo>
                <a:lnTo>
                  <a:pt x="277101" y="56006"/>
                </a:lnTo>
                <a:lnTo>
                  <a:pt x="277101" y="0"/>
                </a:lnTo>
                <a:close/>
              </a:path>
            </a:pathLst>
          </a:custGeom>
          <a:solidFill>
            <a:srgbClr val="AA7900"/>
          </a:solidFill>
        </p:spPr>
        <p:txBody>
          <a:bodyPr wrap="square" lIns="0" tIns="0" rIns="0" bIns="0" rtlCol="0"/>
          <a:lstStyle/>
          <a:p>
            <a:endParaRPr sz="1765"/>
          </a:p>
        </p:txBody>
      </p:sp>
      <p:sp>
        <p:nvSpPr>
          <p:cNvPr id="134" name="object 134"/>
          <p:cNvSpPr/>
          <p:nvPr/>
        </p:nvSpPr>
        <p:spPr>
          <a:xfrm>
            <a:off x="7314656" y="2636157"/>
            <a:ext cx="244849" cy="0"/>
          </a:xfrm>
          <a:custGeom>
            <a:avLst/>
            <a:gdLst/>
            <a:ahLst/>
            <a:cxnLst/>
            <a:rect l="l" t="t" r="r" b="b"/>
            <a:pathLst>
              <a:path w="277495">
                <a:moveTo>
                  <a:pt x="0" y="0"/>
                </a:moveTo>
                <a:lnTo>
                  <a:pt x="277101" y="0"/>
                </a:lnTo>
              </a:path>
            </a:pathLst>
          </a:custGeom>
          <a:ln w="11201">
            <a:solidFill>
              <a:srgbClr val="000000"/>
            </a:solidFill>
          </a:ln>
        </p:spPr>
        <p:txBody>
          <a:bodyPr wrap="square" lIns="0" tIns="0" rIns="0" bIns="0" rtlCol="0"/>
          <a:lstStyle/>
          <a:p>
            <a:endParaRPr sz="1765"/>
          </a:p>
        </p:txBody>
      </p:sp>
      <p:sp>
        <p:nvSpPr>
          <p:cNvPr id="135" name="object 135"/>
          <p:cNvSpPr/>
          <p:nvPr/>
        </p:nvSpPr>
        <p:spPr>
          <a:xfrm>
            <a:off x="7314656" y="2552148"/>
            <a:ext cx="244849" cy="29696"/>
          </a:xfrm>
          <a:custGeom>
            <a:avLst/>
            <a:gdLst/>
            <a:ahLst/>
            <a:cxnLst/>
            <a:rect l="l" t="t" r="r" b="b"/>
            <a:pathLst>
              <a:path w="277495" h="33654">
                <a:moveTo>
                  <a:pt x="277101" y="0"/>
                </a:moveTo>
                <a:lnTo>
                  <a:pt x="0" y="0"/>
                </a:lnTo>
                <a:lnTo>
                  <a:pt x="34645" y="33604"/>
                </a:lnTo>
                <a:lnTo>
                  <a:pt x="277101" y="33604"/>
                </a:lnTo>
                <a:lnTo>
                  <a:pt x="277101" y="0"/>
                </a:lnTo>
                <a:close/>
              </a:path>
            </a:pathLst>
          </a:custGeom>
          <a:solidFill>
            <a:srgbClr val="000000"/>
          </a:solidFill>
        </p:spPr>
        <p:txBody>
          <a:bodyPr wrap="square" lIns="0" tIns="0" rIns="0" bIns="0" rtlCol="0"/>
          <a:lstStyle/>
          <a:p>
            <a:endParaRPr sz="1765"/>
          </a:p>
        </p:txBody>
      </p:sp>
      <p:sp>
        <p:nvSpPr>
          <p:cNvPr id="136" name="object 136"/>
          <p:cNvSpPr/>
          <p:nvPr/>
        </p:nvSpPr>
        <p:spPr>
          <a:xfrm>
            <a:off x="7355411" y="2700390"/>
            <a:ext cx="193862" cy="29696"/>
          </a:xfrm>
          <a:custGeom>
            <a:avLst/>
            <a:gdLst/>
            <a:ahLst/>
            <a:cxnLst/>
            <a:rect l="l" t="t" r="r" b="b"/>
            <a:pathLst>
              <a:path w="219709" h="33654">
                <a:moveTo>
                  <a:pt x="138544" y="22402"/>
                </a:moveTo>
                <a:lnTo>
                  <a:pt x="69265" y="22402"/>
                </a:lnTo>
                <a:lnTo>
                  <a:pt x="69265" y="33604"/>
                </a:lnTo>
                <a:lnTo>
                  <a:pt x="138544" y="33604"/>
                </a:lnTo>
                <a:lnTo>
                  <a:pt x="138544" y="22402"/>
                </a:lnTo>
                <a:close/>
              </a:path>
              <a:path w="219709" h="33654">
                <a:moveTo>
                  <a:pt x="219367" y="11201"/>
                </a:moveTo>
                <a:lnTo>
                  <a:pt x="0" y="11201"/>
                </a:lnTo>
                <a:lnTo>
                  <a:pt x="0" y="22402"/>
                </a:lnTo>
                <a:lnTo>
                  <a:pt x="207810" y="22402"/>
                </a:lnTo>
                <a:lnTo>
                  <a:pt x="219367" y="11201"/>
                </a:lnTo>
                <a:close/>
              </a:path>
              <a:path w="219709" h="33654">
                <a:moveTo>
                  <a:pt x="138544" y="0"/>
                </a:moveTo>
                <a:lnTo>
                  <a:pt x="69265" y="0"/>
                </a:lnTo>
                <a:lnTo>
                  <a:pt x="69265" y="11201"/>
                </a:lnTo>
                <a:lnTo>
                  <a:pt x="138544" y="11201"/>
                </a:lnTo>
                <a:lnTo>
                  <a:pt x="138544" y="0"/>
                </a:lnTo>
                <a:close/>
              </a:path>
            </a:pathLst>
          </a:custGeom>
          <a:solidFill>
            <a:srgbClr val="000000"/>
          </a:solidFill>
        </p:spPr>
        <p:txBody>
          <a:bodyPr wrap="square" lIns="0" tIns="0" rIns="0" bIns="0" rtlCol="0"/>
          <a:lstStyle/>
          <a:p>
            <a:endParaRPr sz="1765"/>
          </a:p>
        </p:txBody>
      </p:sp>
      <p:sp>
        <p:nvSpPr>
          <p:cNvPr id="137" name="object 137"/>
          <p:cNvSpPr/>
          <p:nvPr/>
        </p:nvSpPr>
        <p:spPr>
          <a:xfrm>
            <a:off x="7309568" y="2566973"/>
            <a:ext cx="244849" cy="59391"/>
          </a:xfrm>
          <a:custGeom>
            <a:avLst/>
            <a:gdLst/>
            <a:ahLst/>
            <a:cxnLst/>
            <a:rect l="l" t="t" r="r" b="b"/>
            <a:pathLst>
              <a:path w="277495" h="67310">
                <a:moveTo>
                  <a:pt x="34636" y="0"/>
                </a:moveTo>
                <a:lnTo>
                  <a:pt x="0" y="67207"/>
                </a:lnTo>
                <a:lnTo>
                  <a:pt x="277090" y="67207"/>
                </a:lnTo>
                <a:lnTo>
                  <a:pt x="277090" y="0"/>
                </a:lnTo>
                <a:lnTo>
                  <a:pt x="34636" y="0"/>
                </a:lnTo>
                <a:close/>
              </a:path>
            </a:pathLst>
          </a:custGeom>
          <a:ln w="12699">
            <a:solidFill>
              <a:srgbClr val="000000"/>
            </a:solidFill>
          </a:ln>
        </p:spPr>
        <p:txBody>
          <a:bodyPr wrap="square" lIns="0" tIns="0" rIns="0" bIns="0" rtlCol="0"/>
          <a:lstStyle/>
          <a:p>
            <a:endParaRPr sz="1765"/>
          </a:p>
        </p:txBody>
      </p:sp>
      <p:sp>
        <p:nvSpPr>
          <p:cNvPr id="138" name="object 138"/>
          <p:cNvSpPr/>
          <p:nvPr/>
        </p:nvSpPr>
        <p:spPr>
          <a:xfrm>
            <a:off x="7360500" y="2883237"/>
            <a:ext cx="173691" cy="257175"/>
          </a:xfrm>
          <a:custGeom>
            <a:avLst/>
            <a:gdLst/>
            <a:ahLst/>
            <a:cxnLst/>
            <a:rect l="l" t="t" r="r" b="b"/>
            <a:pathLst>
              <a:path w="196850" h="291464">
                <a:moveTo>
                  <a:pt x="0" y="0"/>
                </a:moveTo>
                <a:lnTo>
                  <a:pt x="196272" y="0"/>
                </a:lnTo>
                <a:lnTo>
                  <a:pt x="196272" y="291229"/>
                </a:lnTo>
                <a:lnTo>
                  <a:pt x="0" y="291229"/>
                </a:lnTo>
                <a:lnTo>
                  <a:pt x="0" y="0"/>
                </a:lnTo>
                <a:close/>
              </a:path>
            </a:pathLst>
          </a:custGeom>
          <a:ln w="12699">
            <a:solidFill>
              <a:srgbClr val="000000"/>
            </a:solidFill>
          </a:ln>
        </p:spPr>
        <p:txBody>
          <a:bodyPr wrap="square" lIns="0" tIns="0" rIns="0" bIns="0" rtlCol="0"/>
          <a:lstStyle/>
          <a:p>
            <a:endParaRPr sz="1765"/>
          </a:p>
        </p:txBody>
      </p:sp>
      <p:sp>
        <p:nvSpPr>
          <p:cNvPr id="139" name="object 139"/>
          <p:cNvSpPr/>
          <p:nvPr/>
        </p:nvSpPr>
        <p:spPr>
          <a:xfrm>
            <a:off x="7314656" y="3318103"/>
            <a:ext cx="244849" cy="0"/>
          </a:xfrm>
          <a:custGeom>
            <a:avLst/>
            <a:gdLst/>
            <a:ahLst/>
            <a:cxnLst/>
            <a:rect l="l" t="t" r="r" b="b"/>
            <a:pathLst>
              <a:path w="277495">
                <a:moveTo>
                  <a:pt x="0" y="0"/>
                </a:moveTo>
                <a:lnTo>
                  <a:pt x="277101" y="0"/>
                </a:lnTo>
              </a:path>
            </a:pathLst>
          </a:custGeom>
          <a:ln w="56006">
            <a:solidFill>
              <a:srgbClr val="E0E0E0"/>
            </a:solidFill>
          </a:ln>
        </p:spPr>
        <p:txBody>
          <a:bodyPr wrap="square" lIns="0" tIns="0" rIns="0" bIns="0" rtlCol="0"/>
          <a:lstStyle/>
          <a:p>
            <a:endParaRPr sz="1765"/>
          </a:p>
        </p:txBody>
      </p:sp>
      <p:sp>
        <p:nvSpPr>
          <p:cNvPr id="140" name="object 140"/>
          <p:cNvSpPr/>
          <p:nvPr/>
        </p:nvSpPr>
        <p:spPr>
          <a:xfrm>
            <a:off x="7314656" y="3397171"/>
            <a:ext cx="244849" cy="0"/>
          </a:xfrm>
          <a:custGeom>
            <a:avLst/>
            <a:gdLst/>
            <a:ahLst/>
            <a:cxnLst/>
            <a:rect l="l" t="t" r="r" b="b"/>
            <a:pathLst>
              <a:path w="277495">
                <a:moveTo>
                  <a:pt x="0" y="0"/>
                </a:moveTo>
                <a:lnTo>
                  <a:pt x="277101" y="0"/>
                </a:lnTo>
              </a:path>
            </a:pathLst>
          </a:custGeom>
          <a:ln w="56007">
            <a:solidFill>
              <a:srgbClr val="E0E0E0"/>
            </a:solidFill>
          </a:ln>
        </p:spPr>
        <p:txBody>
          <a:bodyPr wrap="square" lIns="0" tIns="0" rIns="0" bIns="0" rtlCol="0"/>
          <a:lstStyle/>
          <a:p>
            <a:endParaRPr sz="1765"/>
          </a:p>
        </p:txBody>
      </p:sp>
      <p:sp>
        <p:nvSpPr>
          <p:cNvPr id="141" name="object 141"/>
          <p:cNvSpPr/>
          <p:nvPr/>
        </p:nvSpPr>
        <p:spPr>
          <a:xfrm>
            <a:off x="1864148" y="2467206"/>
            <a:ext cx="2517401" cy="0"/>
          </a:xfrm>
          <a:custGeom>
            <a:avLst/>
            <a:gdLst/>
            <a:ahLst/>
            <a:cxnLst/>
            <a:rect l="l" t="t" r="r" b="b"/>
            <a:pathLst>
              <a:path w="2853054">
                <a:moveTo>
                  <a:pt x="0" y="0"/>
                </a:moveTo>
                <a:lnTo>
                  <a:pt x="2852738" y="0"/>
                </a:lnTo>
              </a:path>
            </a:pathLst>
          </a:custGeom>
          <a:ln w="57149">
            <a:solidFill>
              <a:srgbClr val="929292"/>
            </a:solidFill>
          </a:ln>
        </p:spPr>
        <p:txBody>
          <a:bodyPr wrap="square" lIns="0" tIns="0" rIns="0" bIns="0" rtlCol="0"/>
          <a:lstStyle/>
          <a:p>
            <a:endParaRPr sz="1765"/>
          </a:p>
        </p:txBody>
      </p:sp>
      <p:sp>
        <p:nvSpPr>
          <p:cNvPr id="142" name="object 142"/>
          <p:cNvSpPr/>
          <p:nvPr/>
        </p:nvSpPr>
        <p:spPr>
          <a:xfrm>
            <a:off x="4280417" y="2391566"/>
            <a:ext cx="151279" cy="151279"/>
          </a:xfrm>
          <a:custGeom>
            <a:avLst/>
            <a:gdLst/>
            <a:ahLst/>
            <a:cxnLst/>
            <a:rect l="l" t="t" r="r" b="b"/>
            <a:pathLst>
              <a:path w="171450" h="171450">
                <a:moveTo>
                  <a:pt x="0" y="0"/>
                </a:moveTo>
                <a:lnTo>
                  <a:pt x="0" y="171450"/>
                </a:lnTo>
                <a:lnTo>
                  <a:pt x="171450" y="85725"/>
                </a:lnTo>
                <a:lnTo>
                  <a:pt x="0" y="0"/>
                </a:lnTo>
                <a:close/>
              </a:path>
            </a:pathLst>
          </a:custGeom>
          <a:solidFill>
            <a:srgbClr val="929292"/>
          </a:solidFill>
        </p:spPr>
        <p:txBody>
          <a:bodyPr wrap="square" lIns="0" tIns="0" rIns="0" bIns="0" rtlCol="0"/>
          <a:lstStyle/>
          <a:p>
            <a:endParaRPr sz="1765"/>
          </a:p>
        </p:txBody>
      </p:sp>
      <p:sp>
        <p:nvSpPr>
          <p:cNvPr id="143" name="object 143"/>
          <p:cNvSpPr txBox="1"/>
          <p:nvPr/>
        </p:nvSpPr>
        <p:spPr>
          <a:xfrm>
            <a:off x="1986976" y="2017346"/>
            <a:ext cx="1988484" cy="309987"/>
          </a:xfrm>
          <a:prstGeom prst="rect">
            <a:avLst/>
          </a:prstGeom>
        </p:spPr>
        <p:txBody>
          <a:bodyPr vert="horz" wrap="square" lIns="0" tIns="11206" rIns="0" bIns="0" rtlCol="0">
            <a:spAutoFit/>
          </a:bodyPr>
          <a:lstStyle/>
          <a:p>
            <a:pPr marL="11206">
              <a:spcBef>
                <a:spcPts val="88"/>
              </a:spcBef>
            </a:pPr>
            <a:r>
              <a:rPr sz="1941" b="1" spc="-13" dirty="0">
                <a:latin typeface="Times New Roman"/>
                <a:cs typeface="Times New Roman"/>
                <a:hlinkClick r:id="rId3"/>
              </a:rPr>
              <a:t>www.darpa.mil</a:t>
            </a:r>
            <a:r>
              <a:rPr sz="1941" b="1" spc="-141" dirty="0">
                <a:latin typeface="Times New Roman"/>
                <a:cs typeface="Times New Roman"/>
                <a:hlinkClick r:id="rId3"/>
              </a:rPr>
              <a:t> </a:t>
            </a:r>
            <a:r>
              <a:rPr sz="1941" b="1" dirty="0">
                <a:latin typeface="Times New Roman"/>
                <a:cs typeface="Times New Roman"/>
              </a:rPr>
              <a:t>A?</a:t>
            </a:r>
            <a:endParaRPr sz="1941">
              <a:latin typeface="Times New Roman"/>
              <a:cs typeface="Times New Roman"/>
            </a:endParaRPr>
          </a:p>
        </p:txBody>
      </p:sp>
      <p:sp>
        <p:nvSpPr>
          <p:cNvPr id="144" name="object 144"/>
          <p:cNvSpPr txBox="1"/>
          <p:nvPr/>
        </p:nvSpPr>
        <p:spPr>
          <a:xfrm>
            <a:off x="1863711" y="2958641"/>
            <a:ext cx="1666314" cy="614798"/>
          </a:xfrm>
          <a:prstGeom prst="rect">
            <a:avLst/>
          </a:prstGeom>
        </p:spPr>
        <p:txBody>
          <a:bodyPr vert="horz" wrap="square" lIns="0" tIns="24652" rIns="0" bIns="0" rtlCol="0">
            <a:spAutoFit/>
          </a:bodyPr>
          <a:lstStyle/>
          <a:p>
            <a:pPr marL="11206" marR="4483">
              <a:lnSpc>
                <a:spcPts val="2294"/>
              </a:lnSpc>
              <a:spcBef>
                <a:spcPts val="193"/>
              </a:spcBef>
            </a:pPr>
            <a:r>
              <a:rPr sz="1941" b="1" spc="-13" dirty="0">
                <a:latin typeface="Times New Roman"/>
                <a:cs typeface="Times New Roman"/>
                <a:hlinkClick r:id="rId3"/>
              </a:rPr>
              <a:t>www.darpa.mil </a:t>
            </a:r>
            <a:r>
              <a:rPr sz="1941" b="1" spc="-13" dirty="0">
                <a:latin typeface="Times New Roman"/>
                <a:cs typeface="Times New Roman"/>
              </a:rPr>
              <a:t> </a:t>
            </a:r>
            <a:r>
              <a:rPr sz="1941" b="1" dirty="0">
                <a:latin typeface="Times New Roman"/>
                <a:cs typeface="Times New Roman"/>
              </a:rPr>
              <a:t>A</a:t>
            </a:r>
            <a:r>
              <a:rPr sz="1941" b="1" spc="-199" dirty="0">
                <a:latin typeface="Times New Roman"/>
                <a:cs typeface="Times New Roman"/>
              </a:rPr>
              <a:t> </a:t>
            </a:r>
            <a:r>
              <a:rPr sz="1941" b="1" dirty="0">
                <a:latin typeface="Times New Roman"/>
                <a:cs typeface="Times New Roman"/>
              </a:rPr>
              <a:t>128.9.128.127</a:t>
            </a:r>
            <a:endParaRPr sz="1941">
              <a:latin typeface="Times New Roman"/>
              <a:cs typeface="Times New Roman"/>
            </a:endParaRPr>
          </a:p>
        </p:txBody>
      </p:sp>
      <p:sp>
        <p:nvSpPr>
          <p:cNvPr id="145" name="object 145"/>
          <p:cNvSpPr/>
          <p:nvPr/>
        </p:nvSpPr>
        <p:spPr>
          <a:xfrm>
            <a:off x="1976207" y="2942056"/>
            <a:ext cx="2394137" cy="0"/>
          </a:xfrm>
          <a:custGeom>
            <a:avLst/>
            <a:gdLst/>
            <a:ahLst/>
            <a:cxnLst/>
            <a:rect l="l" t="t" r="r" b="b"/>
            <a:pathLst>
              <a:path w="2713354">
                <a:moveTo>
                  <a:pt x="2713038" y="0"/>
                </a:moveTo>
                <a:lnTo>
                  <a:pt x="0" y="1"/>
                </a:lnTo>
              </a:path>
            </a:pathLst>
          </a:custGeom>
          <a:ln w="57149">
            <a:solidFill>
              <a:srgbClr val="929292"/>
            </a:solidFill>
          </a:ln>
        </p:spPr>
        <p:txBody>
          <a:bodyPr wrap="square" lIns="0" tIns="0" rIns="0" bIns="0" rtlCol="0"/>
          <a:lstStyle/>
          <a:p>
            <a:endParaRPr sz="1765"/>
          </a:p>
        </p:txBody>
      </p:sp>
      <p:sp>
        <p:nvSpPr>
          <p:cNvPr id="146" name="object 146"/>
          <p:cNvSpPr/>
          <p:nvPr/>
        </p:nvSpPr>
        <p:spPr>
          <a:xfrm>
            <a:off x="1925780" y="2866416"/>
            <a:ext cx="151279" cy="151279"/>
          </a:xfrm>
          <a:custGeom>
            <a:avLst/>
            <a:gdLst/>
            <a:ahLst/>
            <a:cxnLst/>
            <a:rect l="l" t="t" r="r" b="b"/>
            <a:pathLst>
              <a:path w="171450" h="171450">
                <a:moveTo>
                  <a:pt x="171450" y="0"/>
                </a:moveTo>
                <a:lnTo>
                  <a:pt x="0" y="85725"/>
                </a:lnTo>
                <a:lnTo>
                  <a:pt x="171450" y="171450"/>
                </a:lnTo>
                <a:lnTo>
                  <a:pt x="171450" y="0"/>
                </a:lnTo>
                <a:close/>
              </a:path>
            </a:pathLst>
          </a:custGeom>
          <a:solidFill>
            <a:srgbClr val="929292"/>
          </a:solidFill>
        </p:spPr>
        <p:txBody>
          <a:bodyPr wrap="square" lIns="0" tIns="0" rIns="0" bIns="0" rtlCol="0"/>
          <a:lstStyle/>
          <a:p>
            <a:endParaRPr sz="1765"/>
          </a:p>
        </p:txBody>
      </p:sp>
      <p:sp>
        <p:nvSpPr>
          <p:cNvPr id="147" name="object 147"/>
          <p:cNvSpPr/>
          <p:nvPr/>
        </p:nvSpPr>
        <p:spPr>
          <a:xfrm>
            <a:off x="5306883" y="1950876"/>
            <a:ext cx="1583391" cy="580465"/>
          </a:xfrm>
          <a:custGeom>
            <a:avLst/>
            <a:gdLst/>
            <a:ahLst/>
            <a:cxnLst/>
            <a:rect l="l" t="t" r="r" b="b"/>
            <a:pathLst>
              <a:path w="1794509" h="657860">
                <a:moveTo>
                  <a:pt x="1794498" y="0"/>
                </a:moveTo>
                <a:lnTo>
                  <a:pt x="0" y="657585"/>
                </a:lnTo>
              </a:path>
            </a:pathLst>
          </a:custGeom>
          <a:ln w="57149">
            <a:solidFill>
              <a:srgbClr val="929292"/>
            </a:solidFill>
          </a:ln>
        </p:spPr>
        <p:txBody>
          <a:bodyPr wrap="square" lIns="0" tIns="0" rIns="0" bIns="0" rtlCol="0"/>
          <a:lstStyle/>
          <a:p>
            <a:endParaRPr sz="1765"/>
          </a:p>
        </p:txBody>
      </p:sp>
      <p:sp>
        <p:nvSpPr>
          <p:cNvPr id="148" name="object 148"/>
          <p:cNvSpPr/>
          <p:nvPr/>
        </p:nvSpPr>
        <p:spPr>
          <a:xfrm>
            <a:off x="6769546" y="1914555"/>
            <a:ext cx="168088" cy="142315"/>
          </a:xfrm>
          <a:custGeom>
            <a:avLst/>
            <a:gdLst/>
            <a:ahLst/>
            <a:cxnLst/>
            <a:rect l="l" t="t" r="r" b="b"/>
            <a:pathLst>
              <a:path w="190500" h="161289">
                <a:moveTo>
                  <a:pt x="0" y="0"/>
                </a:moveTo>
                <a:lnTo>
                  <a:pt x="58978" y="160985"/>
                </a:lnTo>
                <a:lnTo>
                  <a:pt x="190474" y="21501"/>
                </a:lnTo>
                <a:lnTo>
                  <a:pt x="0" y="0"/>
                </a:lnTo>
                <a:close/>
              </a:path>
            </a:pathLst>
          </a:custGeom>
          <a:solidFill>
            <a:srgbClr val="929292"/>
          </a:solidFill>
        </p:spPr>
        <p:txBody>
          <a:bodyPr wrap="square" lIns="0" tIns="0" rIns="0" bIns="0" rtlCol="0"/>
          <a:lstStyle/>
          <a:p>
            <a:endParaRPr sz="1765"/>
          </a:p>
        </p:txBody>
      </p:sp>
      <p:sp>
        <p:nvSpPr>
          <p:cNvPr id="149" name="object 149"/>
          <p:cNvSpPr/>
          <p:nvPr/>
        </p:nvSpPr>
        <p:spPr>
          <a:xfrm>
            <a:off x="5259530" y="2425374"/>
            <a:ext cx="168088" cy="142315"/>
          </a:xfrm>
          <a:custGeom>
            <a:avLst/>
            <a:gdLst/>
            <a:ahLst/>
            <a:cxnLst/>
            <a:rect l="l" t="t" r="r" b="b"/>
            <a:pathLst>
              <a:path w="190500" h="161289">
                <a:moveTo>
                  <a:pt x="131483" y="0"/>
                </a:moveTo>
                <a:lnTo>
                  <a:pt x="0" y="139484"/>
                </a:lnTo>
                <a:lnTo>
                  <a:pt x="190474" y="160985"/>
                </a:lnTo>
                <a:lnTo>
                  <a:pt x="131483" y="0"/>
                </a:lnTo>
                <a:close/>
              </a:path>
            </a:pathLst>
          </a:custGeom>
          <a:solidFill>
            <a:srgbClr val="929292"/>
          </a:solidFill>
        </p:spPr>
        <p:txBody>
          <a:bodyPr wrap="square" lIns="0" tIns="0" rIns="0" bIns="0" rtlCol="0"/>
          <a:lstStyle/>
          <a:p>
            <a:endParaRPr sz="1765"/>
          </a:p>
        </p:txBody>
      </p:sp>
      <p:sp>
        <p:nvSpPr>
          <p:cNvPr id="150" name="object 150"/>
          <p:cNvSpPr/>
          <p:nvPr/>
        </p:nvSpPr>
        <p:spPr>
          <a:xfrm>
            <a:off x="5337753" y="2768879"/>
            <a:ext cx="1793501" cy="168649"/>
          </a:xfrm>
          <a:custGeom>
            <a:avLst/>
            <a:gdLst/>
            <a:ahLst/>
            <a:cxnLst/>
            <a:rect l="l" t="t" r="r" b="b"/>
            <a:pathLst>
              <a:path w="2032634" h="191135">
                <a:moveTo>
                  <a:pt x="2032499" y="190921"/>
                </a:moveTo>
                <a:lnTo>
                  <a:pt x="0" y="0"/>
                </a:lnTo>
              </a:path>
            </a:pathLst>
          </a:custGeom>
          <a:ln w="57149">
            <a:solidFill>
              <a:srgbClr val="929292"/>
            </a:solidFill>
          </a:ln>
        </p:spPr>
        <p:txBody>
          <a:bodyPr wrap="square" lIns="0" tIns="0" rIns="0" bIns="0" rtlCol="0"/>
          <a:lstStyle/>
          <a:p>
            <a:endParaRPr sz="1765"/>
          </a:p>
        </p:txBody>
      </p:sp>
      <p:sp>
        <p:nvSpPr>
          <p:cNvPr id="151" name="object 151"/>
          <p:cNvSpPr/>
          <p:nvPr/>
        </p:nvSpPr>
        <p:spPr>
          <a:xfrm>
            <a:off x="7023650" y="2852600"/>
            <a:ext cx="158003" cy="150719"/>
          </a:xfrm>
          <a:custGeom>
            <a:avLst/>
            <a:gdLst/>
            <a:ahLst/>
            <a:cxnLst/>
            <a:rect l="l" t="t" r="r" b="b"/>
            <a:pathLst>
              <a:path w="179070" h="170814">
                <a:moveTo>
                  <a:pt x="16027" y="0"/>
                </a:moveTo>
                <a:lnTo>
                  <a:pt x="0" y="170700"/>
                </a:lnTo>
                <a:lnTo>
                  <a:pt x="178714" y="101384"/>
                </a:lnTo>
                <a:lnTo>
                  <a:pt x="16027" y="0"/>
                </a:lnTo>
                <a:close/>
              </a:path>
            </a:pathLst>
          </a:custGeom>
          <a:solidFill>
            <a:srgbClr val="929292"/>
          </a:solidFill>
        </p:spPr>
        <p:txBody>
          <a:bodyPr wrap="square" lIns="0" tIns="0" rIns="0" bIns="0" rtlCol="0"/>
          <a:lstStyle/>
          <a:p>
            <a:endParaRPr sz="1765"/>
          </a:p>
        </p:txBody>
      </p:sp>
      <p:sp>
        <p:nvSpPr>
          <p:cNvPr id="152" name="object 152"/>
          <p:cNvSpPr/>
          <p:nvPr/>
        </p:nvSpPr>
        <p:spPr>
          <a:xfrm>
            <a:off x="5287545" y="2703001"/>
            <a:ext cx="158003" cy="150719"/>
          </a:xfrm>
          <a:custGeom>
            <a:avLst/>
            <a:gdLst/>
            <a:ahLst/>
            <a:cxnLst/>
            <a:rect l="l" t="t" r="r" b="b"/>
            <a:pathLst>
              <a:path w="179070" h="170814">
                <a:moveTo>
                  <a:pt x="178714" y="0"/>
                </a:moveTo>
                <a:lnTo>
                  <a:pt x="0" y="69316"/>
                </a:lnTo>
                <a:lnTo>
                  <a:pt x="162674" y="170700"/>
                </a:lnTo>
                <a:lnTo>
                  <a:pt x="178714" y="0"/>
                </a:lnTo>
                <a:close/>
              </a:path>
            </a:pathLst>
          </a:custGeom>
          <a:solidFill>
            <a:srgbClr val="929292"/>
          </a:solidFill>
        </p:spPr>
        <p:txBody>
          <a:bodyPr wrap="square" lIns="0" tIns="0" rIns="0" bIns="0" rtlCol="0"/>
          <a:lstStyle/>
          <a:p>
            <a:endParaRPr sz="1765"/>
          </a:p>
        </p:txBody>
      </p:sp>
      <p:sp>
        <p:nvSpPr>
          <p:cNvPr id="153" name="object 153"/>
          <p:cNvSpPr txBox="1"/>
          <p:nvPr/>
        </p:nvSpPr>
        <p:spPr>
          <a:xfrm>
            <a:off x="6629012" y="2123802"/>
            <a:ext cx="1512794" cy="255678"/>
          </a:xfrm>
          <a:prstGeom prst="rect">
            <a:avLst/>
          </a:prstGeom>
        </p:spPr>
        <p:txBody>
          <a:bodyPr vert="horz" wrap="square" lIns="0" tIns="11206" rIns="0" bIns="0" rtlCol="0">
            <a:spAutoFit/>
          </a:bodyPr>
          <a:lstStyle/>
          <a:p>
            <a:pPr marL="11206">
              <a:spcBef>
                <a:spcPts val="88"/>
              </a:spcBef>
            </a:pPr>
            <a:r>
              <a:rPr sz="1588" b="1" dirty="0">
                <a:latin typeface="Times New Roman"/>
                <a:cs typeface="Times New Roman"/>
              </a:rPr>
              <a:t>Root DNS</a:t>
            </a:r>
            <a:r>
              <a:rPr sz="1588" b="1" spc="-71" dirty="0">
                <a:latin typeface="Times New Roman"/>
                <a:cs typeface="Times New Roman"/>
              </a:rPr>
              <a:t> </a:t>
            </a:r>
            <a:r>
              <a:rPr sz="1588" b="1" spc="-4" dirty="0">
                <a:latin typeface="Times New Roman"/>
                <a:cs typeface="Times New Roman"/>
              </a:rPr>
              <a:t>Server</a:t>
            </a:r>
            <a:endParaRPr sz="1588">
              <a:latin typeface="Times New Roman"/>
              <a:cs typeface="Times New Roman"/>
            </a:endParaRPr>
          </a:p>
        </p:txBody>
      </p:sp>
      <p:sp>
        <p:nvSpPr>
          <p:cNvPr id="154" name="object 154"/>
          <p:cNvSpPr txBox="1"/>
          <p:nvPr/>
        </p:nvSpPr>
        <p:spPr>
          <a:xfrm>
            <a:off x="764136" y="4390192"/>
            <a:ext cx="4210610" cy="614798"/>
          </a:xfrm>
          <a:prstGeom prst="rect">
            <a:avLst/>
          </a:prstGeom>
        </p:spPr>
        <p:txBody>
          <a:bodyPr vert="horz" wrap="square" lIns="0" tIns="24652" rIns="0" bIns="0" rtlCol="0">
            <a:spAutoFit/>
          </a:bodyPr>
          <a:lstStyle/>
          <a:p>
            <a:pPr marL="11206" marR="4483">
              <a:lnSpc>
                <a:spcPts val="2294"/>
              </a:lnSpc>
              <a:spcBef>
                <a:spcPts val="193"/>
              </a:spcBef>
            </a:pPr>
            <a:r>
              <a:rPr sz="1941" b="1" spc="-4" dirty="0">
                <a:solidFill>
                  <a:srgbClr val="009999"/>
                </a:solidFill>
                <a:latin typeface="Times New Roman"/>
                <a:cs typeface="Times New Roman"/>
              </a:rPr>
              <a:t>Actually </a:t>
            </a:r>
            <a:r>
              <a:rPr sz="1941" b="1" u="sng" spc="-13" dirty="0">
                <a:solidFill>
                  <a:srgbClr val="009999"/>
                </a:solidFill>
                <a:uFill>
                  <a:solidFill>
                    <a:srgbClr val="00A8A9"/>
                  </a:solidFill>
                </a:uFill>
                <a:latin typeface="Times New Roman"/>
                <a:cs typeface="Times New Roman"/>
                <a:hlinkClick r:id="rId3"/>
              </a:rPr>
              <a:t>www.darpa.mil</a:t>
            </a:r>
            <a:r>
              <a:rPr sz="1941" b="1" spc="-13" dirty="0">
                <a:solidFill>
                  <a:srgbClr val="009999"/>
                </a:solidFill>
                <a:latin typeface="Times New Roman"/>
                <a:cs typeface="Times New Roman"/>
                <a:hlinkClick r:id="rId3"/>
              </a:rPr>
              <a:t> </a:t>
            </a:r>
            <a:r>
              <a:rPr sz="1941" b="1" dirty="0">
                <a:solidFill>
                  <a:srgbClr val="009999"/>
                </a:solidFill>
                <a:latin typeface="Times New Roman"/>
                <a:cs typeface="Times New Roman"/>
              </a:rPr>
              <a:t>= 192.5.18.195.  But how </a:t>
            </a:r>
            <a:r>
              <a:rPr sz="1941" b="1" spc="-4" dirty="0">
                <a:solidFill>
                  <a:srgbClr val="009999"/>
                </a:solidFill>
                <a:latin typeface="Times New Roman"/>
                <a:cs typeface="Times New Roman"/>
              </a:rPr>
              <a:t>would </a:t>
            </a:r>
            <a:r>
              <a:rPr sz="1941" b="1" dirty="0">
                <a:solidFill>
                  <a:srgbClr val="009999"/>
                </a:solidFill>
                <a:latin typeface="Times New Roman"/>
                <a:cs typeface="Times New Roman"/>
              </a:rPr>
              <a:t>you </a:t>
            </a:r>
            <a:r>
              <a:rPr sz="1941" b="1" spc="-4" dirty="0">
                <a:solidFill>
                  <a:srgbClr val="009999"/>
                </a:solidFill>
                <a:latin typeface="Times New Roman"/>
                <a:cs typeface="Times New Roman"/>
              </a:rPr>
              <a:t>determine</a:t>
            </a:r>
            <a:r>
              <a:rPr sz="1941" b="1" spc="-13" dirty="0">
                <a:solidFill>
                  <a:srgbClr val="009999"/>
                </a:solidFill>
                <a:latin typeface="Times New Roman"/>
                <a:cs typeface="Times New Roman"/>
              </a:rPr>
              <a:t> </a:t>
            </a:r>
            <a:r>
              <a:rPr sz="1941" b="1" spc="-4" dirty="0">
                <a:solidFill>
                  <a:srgbClr val="009999"/>
                </a:solidFill>
                <a:latin typeface="Times New Roman"/>
                <a:cs typeface="Times New Roman"/>
              </a:rPr>
              <a:t>this?</a:t>
            </a:r>
            <a:endParaRPr sz="1941">
              <a:latin typeface="Times New Roman"/>
              <a:cs typeface="Times New Roman"/>
            </a:endParaRPr>
          </a:p>
        </p:txBody>
      </p:sp>
      <p:sp>
        <p:nvSpPr>
          <p:cNvPr id="155" name="object 155"/>
          <p:cNvSpPr txBox="1"/>
          <p:nvPr/>
        </p:nvSpPr>
        <p:spPr>
          <a:xfrm>
            <a:off x="6764884" y="3500725"/>
            <a:ext cx="1378324" cy="255678"/>
          </a:xfrm>
          <a:prstGeom prst="rect">
            <a:avLst/>
          </a:prstGeom>
        </p:spPr>
        <p:txBody>
          <a:bodyPr vert="horz" wrap="square" lIns="0" tIns="11206" rIns="0" bIns="0" rtlCol="0">
            <a:spAutoFit/>
          </a:bodyPr>
          <a:lstStyle/>
          <a:p>
            <a:pPr marL="11206">
              <a:spcBef>
                <a:spcPts val="88"/>
              </a:spcBef>
            </a:pPr>
            <a:r>
              <a:rPr sz="1588" b="1" spc="-4" dirty="0">
                <a:latin typeface="Times New Roman"/>
                <a:cs typeface="Times New Roman"/>
              </a:rPr>
              <a:t>mil </a:t>
            </a:r>
            <a:r>
              <a:rPr sz="1588" b="1" dirty="0">
                <a:latin typeface="Times New Roman"/>
                <a:cs typeface="Times New Roman"/>
              </a:rPr>
              <a:t>DNS</a:t>
            </a:r>
            <a:r>
              <a:rPr sz="1588" b="1" spc="-62" dirty="0">
                <a:latin typeface="Times New Roman"/>
                <a:cs typeface="Times New Roman"/>
              </a:rPr>
              <a:t> </a:t>
            </a:r>
            <a:r>
              <a:rPr sz="1588" b="1" spc="-4" dirty="0">
                <a:latin typeface="Times New Roman"/>
                <a:cs typeface="Times New Roman"/>
              </a:rPr>
              <a:t>Server</a:t>
            </a:r>
            <a:endParaRPr sz="1588">
              <a:latin typeface="Times New Roman"/>
              <a:cs typeface="Times New Roman"/>
            </a:endParaRPr>
          </a:p>
        </p:txBody>
      </p:sp>
      <p:sp>
        <p:nvSpPr>
          <p:cNvPr id="156" name="object 156"/>
          <p:cNvSpPr/>
          <p:nvPr/>
        </p:nvSpPr>
        <p:spPr>
          <a:xfrm>
            <a:off x="7126195" y="3955527"/>
            <a:ext cx="295835" cy="968749"/>
          </a:xfrm>
          <a:custGeom>
            <a:avLst/>
            <a:gdLst/>
            <a:ahLst/>
            <a:cxnLst/>
            <a:rect l="l" t="t" r="r" b="b"/>
            <a:pathLst>
              <a:path w="335279" h="1097914">
                <a:moveTo>
                  <a:pt x="0" y="0"/>
                </a:moveTo>
                <a:lnTo>
                  <a:pt x="334822" y="0"/>
                </a:lnTo>
                <a:lnTo>
                  <a:pt x="334822" y="1097711"/>
                </a:lnTo>
                <a:lnTo>
                  <a:pt x="0" y="1097711"/>
                </a:lnTo>
                <a:lnTo>
                  <a:pt x="0" y="0"/>
                </a:lnTo>
                <a:close/>
              </a:path>
            </a:pathLst>
          </a:custGeom>
          <a:solidFill>
            <a:srgbClr val="AA7900"/>
          </a:solidFill>
        </p:spPr>
        <p:txBody>
          <a:bodyPr wrap="square" lIns="0" tIns="0" rIns="0" bIns="0" rtlCol="0"/>
          <a:lstStyle/>
          <a:p>
            <a:endParaRPr sz="1765"/>
          </a:p>
        </p:txBody>
      </p:sp>
      <p:sp>
        <p:nvSpPr>
          <p:cNvPr id="157" name="object 157"/>
          <p:cNvSpPr/>
          <p:nvPr/>
        </p:nvSpPr>
        <p:spPr>
          <a:xfrm>
            <a:off x="7421627" y="3955527"/>
            <a:ext cx="203947" cy="968749"/>
          </a:xfrm>
          <a:custGeom>
            <a:avLst/>
            <a:gdLst/>
            <a:ahLst/>
            <a:cxnLst/>
            <a:rect l="l" t="t" r="r" b="b"/>
            <a:pathLst>
              <a:path w="231140" h="1097914">
                <a:moveTo>
                  <a:pt x="0" y="0"/>
                </a:moveTo>
                <a:lnTo>
                  <a:pt x="0" y="1097711"/>
                </a:lnTo>
                <a:lnTo>
                  <a:pt x="230911" y="963294"/>
                </a:lnTo>
                <a:lnTo>
                  <a:pt x="230911" y="78409"/>
                </a:lnTo>
                <a:lnTo>
                  <a:pt x="0" y="0"/>
                </a:lnTo>
                <a:close/>
              </a:path>
            </a:pathLst>
          </a:custGeom>
          <a:solidFill>
            <a:srgbClr val="AA7900"/>
          </a:solidFill>
        </p:spPr>
        <p:txBody>
          <a:bodyPr wrap="square" lIns="0" tIns="0" rIns="0" bIns="0" rtlCol="0"/>
          <a:lstStyle/>
          <a:p>
            <a:endParaRPr sz="1765"/>
          </a:p>
        </p:txBody>
      </p:sp>
      <p:sp>
        <p:nvSpPr>
          <p:cNvPr id="158" name="object 158"/>
          <p:cNvSpPr/>
          <p:nvPr/>
        </p:nvSpPr>
        <p:spPr>
          <a:xfrm>
            <a:off x="7146568" y="3975294"/>
            <a:ext cx="244849" cy="672353"/>
          </a:xfrm>
          <a:custGeom>
            <a:avLst/>
            <a:gdLst/>
            <a:ahLst/>
            <a:cxnLst/>
            <a:rect l="l" t="t" r="r" b="b"/>
            <a:pathLst>
              <a:path w="277495" h="762000">
                <a:moveTo>
                  <a:pt x="0" y="0"/>
                </a:moveTo>
                <a:lnTo>
                  <a:pt x="277101" y="0"/>
                </a:lnTo>
                <a:lnTo>
                  <a:pt x="277101" y="761669"/>
                </a:lnTo>
                <a:lnTo>
                  <a:pt x="0" y="761669"/>
                </a:lnTo>
                <a:lnTo>
                  <a:pt x="0" y="0"/>
                </a:lnTo>
                <a:close/>
              </a:path>
            </a:pathLst>
          </a:custGeom>
          <a:solidFill>
            <a:srgbClr val="FFFFFF"/>
          </a:solidFill>
        </p:spPr>
        <p:txBody>
          <a:bodyPr wrap="square" lIns="0" tIns="0" rIns="0" bIns="0" rtlCol="0"/>
          <a:lstStyle/>
          <a:p>
            <a:endParaRPr sz="1765"/>
          </a:p>
        </p:txBody>
      </p:sp>
      <p:sp>
        <p:nvSpPr>
          <p:cNvPr id="159" name="object 159"/>
          <p:cNvSpPr/>
          <p:nvPr/>
        </p:nvSpPr>
        <p:spPr>
          <a:xfrm>
            <a:off x="7121108" y="3950585"/>
            <a:ext cx="499222" cy="968749"/>
          </a:xfrm>
          <a:custGeom>
            <a:avLst/>
            <a:gdLst/>
            <a:ahLst/>
            <a:cxnLst/>
            <a:rect l="l" t="t" r="r" b="b"/>
            <a:pathLst>
              <a:path w="565784" h="1097914">
                <a:moveTo>
                  <a:pt x="334817" y="1097709"/>
                </a:moveTo>
                <a:lnTo>
                  <a:pt x="334817" y="0"/>
                </a:lnTo>
                <a:lnTo>
                  <a:pt x="0" y="0"/>
                </a:lnTo>
                <a:lnTo>
                  <a:pt x="0" y="1097709"/>
                </a:lnTo>
                <a:lnTo>
                  <a:pt x="334817" y="1097709"/>
                </a:lnTo>
                <a:lnTo>
                  <a:pt x="334817" y="0"/>
                </a:lnTo>
                <a:lnTo>
                  <a:pt x="565726" y="78407"/>
                </a:lnTo>
                <a:lnTo>
                  <a:pt x="565726" y="963297"/>
                </a:lnTo>
                <a:lnTo>
                  <a:pt x="334817" y="1097709"/>
                </a:lnTo>
                <a:close/>
              </a:path>
            </a:pathLst>
          </a:custGeom>
          <a:ln w="12699">
            <a:solidFill>
              <a:srgbClr val="000000"/>
            </a:solidFill>
          </a:ln>
        </p:spPr>
        <p:txBody>
          <a:bodyPr wrap="square" lIns="0" tIns="0" rIns="0" bIns="0" rtlCol="0"/>
          <a:lstStyle/>
          <a:p>
            <a:endParaRPr sz="1765"/>
          </a:p>
        </p:txBody>
      </p:sp>
      <p:sp>
        <p:nvSpPr>
          <p:cNvPr id="160" name="object 160"/>
          <p:cNvSpPr/>
          <p:nvPr/>
        </p:nvSpPr>
        <p:spPr>
          <a:xfrm>
            <a:off x="7141480" y="3970352"/>
            <a:ext cx="244849" cy="672353"/>
          </a:xfrm>
          <a:custGeom>
            <a:avLst/>
            <a:gdLst/>
            <a:ahLst/>
            <a:cxnLst/>
            <a:rect l="l" t="t" r="r" b="b"/>
            <a:pathLst>
              <a:path w="277495" h="762000">
                <a:moveTo>
                  <a:pt x="0" y="0"/>
                </a:moveTo>
                <a:lnTo>
                  <a:pt x="277090" y="0"/>
                </a:lnTo>
                <a:lnTo>
                  <a:pt x="277090" y="761677"/>
                </a:lnTo>
                <a:lnTo>
                  <a:pt x="0" y="761677"/>
                </a:lnTo>
                <a:lnTo>
                  <a:pt x="0" y="0"/>
                </a:lnTo>
                <a:close/>
              </a:path>
            </a:pathLst>
          </a:custGeom>
          <a:ln w="12699">
            <a:solidFill>
              <a:srgbClr val="000000"/>
            </a:solidFill>
          </a:ln>
        </p:spPr>
        <p:txBody>
          <a:bodyPr wrap="square" lIns="0" tIns="0" rIns="0" bIns="0" rtlCol="0"/>
          <a:lstStyle/>
          <a:p>
            <a:endParaRPr sz="1765"/>
          </a:p>
        </p:txBody>
      </p:sp>
      <p:sp>
        <p:nvSpPr>
          <p:cNvPr id="161" name="object 161"/>
          <p:cNvSpPr/>
          <p:nvPr/>
        </p:nvSpPr>
        <p:spPr>
          <a:xfrm>
            <a:off x="7141480" y="4583112"/>
            <a:ext cx="234763" cy="59391"/>
          </a:xfrm>
          <a:custGeom>
            <a:avLst/>
            <a:gdLst/>
            <a:ahLst/>
            <a:cxnLst/>
            <a:rect l="l" t="t" r="r" b="b"/>
            <a:pathLst>
              <a:path w="266065" h="67310">
                <a:moveTo>
                  <a:pt x="265544" y="0"/>
                </a:moveTo>
                <a:lnTo>
                  <a:pt x="34636" y="0"/>
                </a:lnTo>
                <a:lnTo>
                  <a:pt x="0" y="67206"/>
                </a:lnTo>
              </a:path>
            </a:pathLst>
          </a:custGeom>
          <a:ln w="12699">
            <a:solidFill>
              <a:srgbClr val="000000"/>
            </a:solidFill>
          </a:ln>
        </p:spPr>
        <p:txBody>
          <a:bodyPr wrap="square" lIns="0" tIns="0" rIns="0" bIns="0" rtlCol="0"/>
          <a:lstStyle/>
          <a:p>
            <a:endParaRPr sz="1765"/>
          </a:p>
        </p:txBody>
      </p:sp>
      <p:sp>
        <p:nvSpPr>
          <p:cNvPr id="162" name="object 162"/>
          <p:cNvSpPr/>
          <p:nvPr/>
        </p:nvSpPr>
        <p:spPr>
          <a:xfrm>
            <a:off x="7146568" y="4113653"/>
            <a:ext cx="244849" cy="49866"/>
          </a:xfrm>
          <a:custGeom>
            <a:avLst/>
            <a:gdLst/>
            <a:ahLst/>
            <a:cxnLst/>
            <a:rect l="l" t="t" r="r" b="b"/>
            <a:pathLst>
              <a:path w="277495" h="56514">
                <a:moveTo>
                  <a:pt x="277101" y="0"/>
                </a:moveTo>
                <a:lnTo>
                  <a:pt x="34645" y="0"/>
                </a:lnTo>
                <a:lnTo>
                  <a:pt x="0" y="56006"/>
                </a:lnTo>
                <a:lnTo>
                  <a:pt x="277101" y="56006"/>
                </a:lnTo>
                <a:lnTo>
                  <a:pt x="277101" y="0"/>
                </a:lnTo>
                <a:close/>
              </a:path>
            </a:pathLst>
          </a:custGeom>
          <a:solidFill>
            <a:srgbClr val="FFFFFF"/>
          </a:solidFill>
        </p:spPr>
        <p:txBody>
          <a:bodyPr wrap="square" lIns="0" tIns="0" rIns="0" bIns="0" rtlCol="0"/>
          <a:lstStyle/>
          <a:p>
            <a:endParaRPr sz="1765"/>
          </a:p>
        </p:txBody>
      </p:sp>
      <p:sp>
        <p:nvSpPr>
          <p:cNvPr id="163" name="object 163"/>
          <p:cNvSpPr/>
          <p:nvPr/>
        </p:nvSpPr>
        <p:spPr>
          <a:xfrm>
            <a:off x="7146568" y="4168013"/>
            <a:ext cx="244849" cy="0"/>
          </a:xfrm>
          <a:custGeom>
            <a:avLst/>
            <a:gdLst/>
            <a:ahLst/>
            <a:cxnLst/>
            <a:rect l="l" t="t" r="r" b="b"/>
            <a:pathLst>
              <a:path w="277495">
                <a:moveTo>
                  <a:pt x="0" y="0"/>
                </a:moveTo>
                <a:lnTo>
                  <a:pt x="277101" y="0"/>
                </a:lnTo>
              </a:path>
            </a:pathLst>
          </a:custGeom>
          <a:ln w="11201">
            <a:solidFill>
              <a:srgbClr val="000000"/>
            </a:solidFill>
          </a:ln>
        </p:spPr>
        <p:txBody>
          <a:bodyPr wrap="square" lIns="0" tIns="0" rIns="0" bIns="0" rtlCol="0"/>
          <a:lstStyle/>
          <a:p>
            <a:endParaRPr sz="1765"/>
          </a:p>
        </p:txBody>
      </p:sp>
      <p:sp>
        <p:nvSpPr>
          <p:cNvPr id="164" name="object 164"/>
          <p:cNvSpPr/>
          <p:nvPr/>
        </p:nvSpPr>
        <p:spPr>
          <a:xfrm>
            <a:off x="7146568" y="4222373"/>
            <a:ext cx="244849" cy="49866"/>
          </a:xfrm>
          <a:custGeom>
            <a:avLst/>
            <a:gdLst/>
            <a:ahLst/>
            <a:cxnLst/>
            <a:rect l="l" t="t" r="r" b="b"/>
            <a:pathLst>
              <a:path w="277495" h="56514">
                <a:moveTo>
                  <a:pt x="277101" y="0"/>
                </a:moveTo>
                <a:lnTo>
                  <a:pt x="34645" y="0"/>
                </a:lnTo>
                <a:lnTo>
                  <a:pt x="0" y="56006"/>
                </a:lnTo>
                <a:lnTo>
                  <a:pt x="277101" y="56006"/>
                </a:lnTo>
                <a:lnTo>
                  <a:pt x="277101" y="0"/>
                </a:lnTo>
                <a:close/>
              </a:path>
            </a:pathLst>
          </a:custGeom>
          <a:solidFill>
            <a:srgbClr val="AA7900"/>
          </a:solidFill>
        </p:spPr>
        <p:txBody>
          <a:bodyPr wrap="square" lIns="0" tIns="0" rIns="0" bIns="0" rtlCol="0"/>
          <a:lstStyle/>
          <a:p>
            <a:endParaRPr sz="1765"/>
          </a:p>
        </p:txBody>
      </p:sp>
      <p:sp>
        <p:nvSpPr>
          <p:cNvPr id="165" name="object 165"/>
          <p:cNvSpPr/>
          <p:nvPr/>
        </p:nvSpPr>
        <p:spPr>
          <a:xfrm>
            <a:off x="7141480" y="4098839"/>
            <a:ext cx="244849" cy="59391"/>
          </a:xfrm>
          <a:custGeom>
            <a:avLst/>
            <a:gdLst/>
            <a:ahLst/>
            <a:cxnLst/>
            <a:rect l="l" t="t" r="r" b="b"/>
            <a:pathLst>
              <a:path w="277495" h="67310">
                <a:moveTo>
                  <a:pt x="34636" y="0"/>
                </a:moveTo>
                <a:lnTo>
                  <a:pt x="0" y="67206"/>
                </a:lnTo>
                <a:lnTo>
                  <a:pt x="277090" y="67206"/>
                </a:lnTo>
                <a:lnTo>
                  <a:pt x="277090" y="0"/>
                </a:lnTo>
                <a:lnTo>
                  <a:pt x="34636" y="0"/>
                </a:lnTo>
                <a:close/>
              </a:path>
            </a:pathLst>
          </a:custGeom>
          <a:ln w="12699">
            <a:solidFill>
              <a:srgbClr val="000000"/>
            </a:solidFill>
          </a:ln>
        </p:spPr>
        <p:txBody>
          <a:bodyPr wrap="square" lIns="0" tIns="0" rIns="0" bIns="0" rtlCol="0"/>
          <a:lstStyle/>
          <a:p>
            <a:endParaRPr sz="1765"/>
          </a:p>
        </p:txBody>
      </p:sp>
      <p:sp>
        <p:nvSpPr>
          <p:cNvPr id="166" name="object 166"/>
          <p:cNvSpPr/>
          <p:nvPr/>
        </p:nvSpPr>
        <p:spPr>
          <a:xfrm>
            <a:off x="7141480" y="4207547"/>
            <a:ext cx="244849" cy="59391"/>
          </a:xfrm>
          <a:custGeom>
            <a:avLst/>
            <a:gdLst/>
            <a:ahLst/>
            <a:cxnLst/>
            <a:rect l="l" t="t" r="r" b="b"/>
            <a:pathLst>
              <a:path w="277495" h="67310">
                <a:moveTo>
                  <a:pt x="34636" y="0"/>
                </a:moveTo>
                <a:lnTo>
                  <a:pt x="0" y="67206"/>
                </a:lnTo>
                <a:lnTo>
                  <a:pt x="277090" y="67206"/>
                </a:lnTo>
                <a:lnTo>
                  <a:pt x="277090" y="0"/>
                </a:lnTo>
                <a:lnTo>
                  <a:pt x="34636" y="0"/>
                </a:lnTo>
                <a:close/>
              </a:path>
            </a:pathLst>
          </a:custGeom>
          <a:ln w="12699">
            <a:solidFill>
              <a:srgbClr val="000000"/>
            </a:solidFill>
          </a:ln>
        </p:spPr>
        <p:txBody>
          <a:bodyPr wrap="square" lIns="0" tIns="0" rIns="0" bIns="0" rtlCol="0"/>
          <a:lstStyle/>
          <a:p>
            <a:endParaRPr sz="1765"/>
          </a:p>
        </p:txBody>
      </p:sp>
      <p:sp>
        <p:nvSpPr>
          <p:cNvPr id="167" name="object 167"/>
          <p:cNvSpPr/>
          <p:nvPr/>
        </p:nvSpPr>
        <p:spPr>
          <a:xfrm>
            <a:off x="7146568" y="4276733"/>
            <a:ext cx="244849" cy="0"/>
          </a:xfrm>
          <a:custGeom>
            <a:avLst/>
            <a:gdLst/>
            <a:ahLst/>
            <a:cxnLst/>
            <a:rect l="l" t="t" r="r" b="b"/>
            <a:pathLst>
              <a:path w="277495">
                <a:moveTo>
                  <a:pt x="0" y="0"/>
                </a:moveTo>
                <a:lnTo>
                  <a:pt x="277101" y="0"/>
                </a:lnTo>
              </a:path>
            </a:pathLst>
          </a:custGeom>
          <a:ln w="11201">
            <a:solidFill>
              <a:srgbClr val="000000"/>
            </a:solidFill>
          </a:ln>
        </p:spPr>
        <p:txBody>
          <a:bodyPr wrap="square" lIns="0" tIns="0" rIns="0" bIns="0" rtlCol="0"/>
          <a:lstStyle/>
          <a:p>
            <a:endParaRPr sz="1765"/>
          </a:p>
        </p:txBody>
      </p:sp>
      <p:sp>
        <p:nvSpPr>
          <p:cNvPr id="168" name="object 168"/>
          <p:cNvSpPr/>
          <p:nvPr/>
        </p:nvSpPr>
        <p:spPr>
          <a:xfrm>
            <a:off x="7146568" y="4004945"/>
            <a:ext cx="244849" cy="49866"/>
          </a:xfrm>
          <a:custGeom>
            <a:avLst/>
            <a:gdLst/>
            <a:ahLst/>
            <a:cxnLst/>
            <a:rect l="l" t="t" r="r" b="b"/>
            <a:pathLst>
              <a:path w="277495" h="56514">
                <a:moveTo>
                  <a:pt x="277101" y="0"/>
                </a:moveTo>
                <a:lnTo>
                  <a:pt x="34645" y="0"/>
                </a:lnTo>
                <a:lnTo>
                  <a:pt x="0" y="56006"/>
                </a:lnTo>
                <a:lnTo>
                  <a:pt x="277101" y="56006"/>
                </a:lnTo>
                <a:lnTo>
                  <a:pt x="277101" y="0"/>
                </a:lnTo>
                <a:close/>
              </a:path>
            </a:pathLst>
          </a:custGeom>
          <a:solidFill>
            <a:srgbClr val="AA7900"/>
          </a:solidFill>
        </p:spPr>
        <p:txBody>
          <a:bodyPr wrap="square" lIns="0" tIns="0" rIns="0" bIns="0" rtlCol="0"/>
          <a:lstStyle/>
          <a:p>
            <a:endParaRPr sz="1765"/>
          </a:p>
        </p:txBody>
      </p:sp>
      <p:sp>
        <p:nvSpPr>
          <p:cNvPr id="169" name="object 169"/>
          <p:cNvSpPr/>
          <p:nvPr/>
        </p:nvSpPr>
        <p:spPr>
          <a:xfrm>
            <a:off x="7146568" y="4059304"/>
            <a:ext cx="244849" cy="0"/>
          </a:xfrm>
          <a:custGeom>
            <a:avLst/>
            <a:gdLst/>
            <a:ahLst/>
            <a:cxnLst/>
            <a:rect l="l" t="t" r="r" b="b"/>
            <a:pathLst>
              <a:path w="277495">
                <a:moveTo>
                  <a:pt x="0" y="0"/>
                </a:moveTo>
                <a:lnTo>
                  <a:pt x="277101" y="0"/>
                </a:lnTo>
              </a:path>
            </a:pathLst>
          </a:custGeom>
          <a:ln w="11201">
            <a:solidFill>
              <a:srgbClr val="000000"/>
            </a:solidFill>
          </a:ln>
        </p:spPr>
        <p:txBody>
          <a:bodyPr wrap="square" lIns="0" tIns="0" rIns="0" bIns="0" rtlCol="0"/>
          <a:lstStyle/>
          <a:p>
            <a:endParaRPr sz="1765"/>
          </a:p>
        </p:txBody>
      </p:sp>
      <p:sp>
        <p:nvSpPr>
          <p:cNvPr id="170" name="object 170"/>
          <p:cNvSpPr/>
          <p:nvPr/>
        </p:nvSpPr>
        <p:spPr>
          <a:xfrm>
            <a:off x="7146568" y="3975295"/>
            <a:ext cx="244849" cy="29696"/>
          </a:xfrm>
          <a:custGeom>
            <a:avLst/>
            <a:gdLst/>
            <a:ahLst/>
            <a:cxnLst/>
            <a:rect l="l" t="t" r="r" b="b"/>
            <a:pathLst>
              <a:path w="277495" h="33654">
                <a:moveTo>
                  <a:pt x="277101" y="0"/>
                </a:moveTo>
                <a:lnTo>
                  <a:pt x="0" y="0"/>
                </a:lnTo>
                <a:lnTo>
                  <a:pt x="34645" y="33604"/>
                </a:lnTo>
                <a:lnTo>
                  <a:pt x="277101" y="33604"/>
                </a:lnTo>
                <a:lnTo>
                  <a:pt x="277101" y="0"/>
                </a:lnTo>
                <a:close/>
              </a:path>
            </a:pathLst>
          </a:custGeom>
          <a:solidFill>
            <a:srgbClr val="000000"/>
          </a:solidFill>
        </p:spPr>
        <p:txBody>
          <a:bodyPr wrap="square" lIns="0" tIns="0" rIns="0" bIns="0" rtlCol="0"/>
          <a:lstStyle/>
          <a:p>
            <a:endParaRPr sz="1765"/>
          </a:p>
        </p:txBody>
      </p:sp>
      <p:sp>
        <p:nvSpPr>
          <p:cNvPr id="171" name="object 171"/>
          <p:cNvSpPr/>
          <p:nvPr/>
        </p:nvSpPr>
        <p:spPr>
          <a:xfrm>
            <a:off x="7187323" y="4123537"/>
            <a:ext cx="193862" cy="29696"/>
          </a:xfrm>
          <a:custGeom>
            <a:avLst/>
            <a:gdLst/>
            <a:ahLst/>
            <a:cxnLst/>
            <a:rect l="l" t="t" r="r" b="b"/>
            <a:pathLst>
              <a:path w="219709" h="33654">
                <a:moveTo>
                  <a:pt x="138544" y="22402"/>
                </a:moveTo>
                <a:lnTo>
                  <a:pt x="69265" y="22402"/>
                </a:lnTo>
                <a:lnTo>
                  <a:pt x="69265" y="33604"/>
                </a:lnTo>
                <a:lnTo>
                  <a:pt x="138544" y="33604"/>
                </a:lnTo>
                <a:lnTo>
                  <a:pt x="138544" y="22402"/>
                </a:lnTo>
                <a:close/>
              </a:path>
              <a:path w="219709" h="33654">
                <a:moveTo>
                  <a:pt x="219367" y="11201"/>
                </a:moveTo>
                <a:lnTo>
                  <a:pt x="0" y="11201"/>
                </a:lnTo>
                <a:lnTo>
                  <a:pt x="0" y="22402"/>
                </a:lnTo>
                <a:lnTo>
                  <a:pt x="207810" y="22402"/>
                </a:lnTo>
                <a:lnTo>
                  <a:pt x="219367" y="11201"/>
                </a:lnTo>
                <a:close/>
              </a:path>
              <a:path w="219709" h="33654">
                <a:moveTo>
                  <a:pt x="138544" y="0"/>
                </a:moveTo>
                <a:lnTo>
                  <a:pt x="69265" y="0"/>
                </a:lnTo>
                <a:lnTo>
                  <a:pt x="69265" y="11201"/>
                </a:lnTo>
                <a:lnTo>
                  <a:pt x="138544" y="11201"/>
                </a:lnTo>
                <a:lnTo>
                  <a:pt x="138544" y="0"/>
                </a:lnTo>
                <a:close/>
              </a:path>
            </a:pathLst>
          </a:custGeom>
          <a:solidFill>
            <a:srgbClr val="000000"/>
          </a:solidFill>
        </p:spPr>
        <p:txBody>
          <a:bodyPr wrap="square" lIns="0" tIns="0" rIns="0" bIns="0" rtlCol="0"/>
          <a:lstStyle/>
          <a:p>
            <a:endParaRPr sz="1765"/>
          </a:p>
        </p:txBody>
      </p:sp>
      <p:sp>
        <p:nvSpPr>
          <p:cNvPr id="172" name="object 172"/>
          <p:cNvSpPr/>
          <p:nvPr/>
        </p:nvSpPr>
        <p:spPr>
          <a:xfrm>
            <a:off x="7141480" y="3990120"/>
            <a:ext cx="244849" cy="59391"/>
          </a:xfrm>
          <a:custGeom>
            <a:avLst/>
            <a:gdLst/>
            <a:ahLst/>
            <a:cxnLst/>
            <a:rect l="l" t="t" r="r" b="b"/>
            <a:pathLst>
              <a:path w="277495" h="67310">
                <a:moveTo>
                  <a:pt x="34636" y="0"/>
                </a:moveTo>
                <a:lnTo>
                  <a:pt x="0" y="67206"/>
                </a:lnTo>
                <a:lnTo>
                  <a:pt x="277090" y="67206"/>
                </a:lnTo>
                <a:lnTo>
                  <a:pt x="277090" y="0"/>
                </a:lnTo>
                <a:lnTo>
                  <a:pt x="34636" y="0"/>
                </a:lnTo>
                <a:close/>
              </a:path>
            </a:pathLst>
          </a:custGeom>
          <a:ln w="12699">
            <a:solidFill>
              <a:srgbClr val="000000"/>
            </a:solidFill>
          </a:ln>
        </p:spPr>
        <p:txBody>
          <a:bodyPr wrap="square" lIns="0" tIns="0" rIns="0" bIns="0" rtlCol="0"/>
          <a:lstStyle/>
          <a:p>
            <a:endParaRPr sz="1765"/>
          </a:p>
        </p:txBody>
      </p:sp>
      <p:sp>
        <p:nvSpPr>
          <p:cNvPr id="173" name="object 173"/>
          <p:cNvSpPr/>
          <p:nvPr/>
        </p:nvSpPr>
        <p:spPr>
          <a:xfrm>
            <a:off x="7192411" y="4306384"/>
            <a:ext cx="173691" cy="257175"/>
          </a:xfrm>
          <a:custGeom>
            <a:avLst/>
            <a:gdLst/>
            <a:ahLst/>
            <a:cxnLst/>
            <a:rect l="l" t="t" r="r" b="b"/>
            <a:pathLst>
              <a:path w="196850" h="291464">
                <a:moveTo>
                  <a:pt x="0" y="0"/>
                </a:moveTo>
                <a:lnTo>
                  <a:pt x="196273" y="0"/>
                </a:lnTo>
                <a:lnTo>
                  <a:pt x="196273" y="291229"/>
                </a:lnTo>
                <a:lnTo>
                  <a:pt x="0" y="291229"/>
                </a:lnTo>
                <a:lnTo>
                  <a:pt x="0" y="0"/>
                </a:lnTo>
                <a:close/>
              </a:path>
            </a:pathLst>
          </a:custGeom>
          <a:ln w="12699">
            <a:solidFill>
              <a:srgbClr val="000000"/>
            </a:solidFill>
          </a:ln>
        </p:spPr>
        <p:txBody>
          <a:bodyPr wrap="square" lIns="0" tIns="0" rIns="0" bIns="0" rtlCol="0"/>
          <a:lstStyle/>
          <a:p>
            <a:endParaRPr sz="1765"/>
          </a:p>
        </p:txBody>
      </p:sp>
      <p:sp>
        <p:nvSpPr>
          <p:cNvPr id="174" name="object 174"/>
          <p:cNvSpPr/>
          <p:nvPr/>
        </p:nvSpPr>
        <p:spPr>
          <a:xfrm>
            <a:off x="7146568" y="4741250"/>
            <a:ext cx="244849" cy="0"/>
          </a:xfrm>
          <a:custGeom>
            <a:avLst/>
            <a:gdLst/>
            <a:ahLst/>
            <a:cxnLst/>
            <a:rect l="l" t="t" r="r" b="b"/>
            <a:pathLst>
              <a:path w="277495">
                <a:moveTo>
                  <a:pt x="0" y="0"/>
                </a:moveTo>
                <a:lnTo>
                  <a:pt x="277101" y="0"/>
                </a:lnTo>
              </a:path>
            </a:pathLst>
          </a:custGeom>
          <a:ln w="56006">
            <a:solidFill>
              <a:srgbClr val="E0E0E0"/>
            </a:solidFill>
          </a:ln>
        </p:spPr>
        <p:txBody>
          <a:bodyPr wrap="square" lIns="0" tIns="0" rIns="0" bIns="0" rtlCol="0"/>
          <a:lstStyle/>
          <a:p>
            <a:endParaRPr sz="1765"/>
          </a:p>
        </p:txBody>
      </p:sp>
      <p:sp>
        <p:nvSpPr>
          <p:cNvPr id="175" name="object 175"/>
          <p:cNvSpPr/>
          <p:nvPr/>
        </p:nvSpPr>
        <p:spPr>
          <a:xfrm>
            <a:off x="7146568" y="4820318"/>
            <a:ext cx="244849" cy="0"/>
          </a:xfrm>
          <a:custGeom>
            <a:avLst/>
            <a:gdLst/>
            <a:ahLst/>
            <a:cxnLst/>
            <a:rect l="l" t="t" r="r" b="b"/>
            <a:pathLst>
              <a:path w="277495">
                <a:moveTo>
                  <a:pt x="0" y="0"/>
                </a:moveTo>
                <a:lnTo>
                  <a:pt x="277101" y="0"/>
                </a:lnTo>
              </a:path>
            </a:pathLst>
          </a:custGeom>
          <a:ln w="56006">
            <a:solidFill>
              <a:srgbClr val="E0E0E0"/>
            </a:solidFill>
          </a:ln>
        </p:spPr>
        <p:txBody>
          <a:bodyPr wrap="square" lIns="0" tIns="0" rIns="0" bIns="0" rtlCol="0"/>
          <a:lstStyle/>
          <a:p>
            <a:endParaRPr sz="1765"/>
          </a:p>
        </p:txBody>
      </p:sp>
      <p:sp>
        <p:nvSpPr>
          <p:cNvPr id="176" name="object 176"/>
          <p:cNvSpPr txBox="1"/>
          <p:nvPr/>
        </p:nvSpPr>
        <p:spPr>
          <a:xfrm>
            <a:off x="6203189" y="5031728"/>
            <a:ext cx="1944221" cy="255678"/>
          </a:xfrm>
          <a:prstGeom prst="rect">
            <a:avLst/>
          </a:prstGeom>
        </p:spPr>
        <p:txBody>
          <a:bodyPr vert="horz" wrap="square" lIns="0" tIns="11206" rIns="0" bIns="0" rtlCol="0">
            <a:spAutoFit/>
          </a:bodyPr>
          <a:lstStyle/>
          <a:p>
            <a:pPr marL="11206">
              <a:spcBef>
                <a:spcPts val="88"/>
              </a:spcBef>
            </a:pPr>
            <a:r>
              <a:rPr sz="1588" b="1" spc="-4" dirty="0">
                <a:latin typeface="Times New Roman"/>
                <a:cs typeface="Times New Roman"/>
              </a:rPr>
              <a:t>darpa.mil </a:t>
            </a:r>
            <a:r>
              <a:rPr sz="1588" b="1" dirty="0">
                <a:latin typeface="Times New Roman"/>
                <a:cs typeface="Times New Roman"/>
              </a:rPr>
              <a:t>DNS</a:t>
            </a:r>
            <a:r>
              <a:rPr sz="1588" b="1" spc="-40" dirty="0">
                <a:latin typeface="Times New Roman"/>
                <a:cs typeface="Times New Roman"/>
              </a:rPr>
              <a:t> </a:t>
            </a:r>
            <a:r>
              <a:rPr sz="1588" b="1" spc="-4" dirty="0">
                <a:latin typeface="Times New Roman"/>
                <a:cs typeface="Times New Roman"/>
              </a:rPr>
              <a:t>Server</a:t>
            </a:r>
            <a:endParaRPr sz="1588">
              <a:latin typeface="Times New Roman"/>
              <a:cs typeface="Times New Roman"/>
            </a:endParaRPr>
          </a:p>
        </p:txBody>
      </p:sp>
      <p:sp>
        <p:nvSpPr>
          <p:cNvPr id="177" name="object 177"/>
          <p:cNvSpPr/>
          <p:nvPr/>
        </p:nvSpPr>
        <p:spPr>
          <a:xfrm>
            <a:off x="5202875" y="2974517"/>
            <a:ext cx="1756522" cy="1477496"/>
          </a:xfrm>
          <a:custGeom>
            <a:avLst/>
            <a:gdLst/>
            <a:ahLst/>
            <a:cxnLst/>
            <a:rect l="l" t="t" r="r" b="b"/>
            <a:pathLst>
              <a:path w="1990725" h="1674495">
                <a:moveTo>
                  <a:pt x="1990562" y="1674262"/>
                </a:moveTo>
                <a:lnTo>
                  <a:pt x="0" y="0"/>
                </a:lnTo>
              </a:path>
            </a:pathLst>
          </a:custGeom>
          <a:ln w="57149">
            <a:solidFill>
              <a:srgbClr val="929292"/>
            </a:solidFill>
          </a:ln>
        </p:spPr>
        <p:txBody>
          <a:bodyPr wrap="square" lIns="0" tIns="0" rIns="0" bIns="0" rtlCol="0"/>
          <a:lstStyle/>
          <a:p>
            <a:endParaRPr sz="1765"/>
          </a:p>
        </p:txBody>
      </p:sp>
      <p:sp>
        <p:nvSpPr>
          <p:cNvPr id="178" name="object 178"/>
          <p:cNvSpPr/>
          <p:nvPr/>
        </p:nvSpPr>
        <p:spPr>
          <a:xfrm>
            <a:off x="6833374" y="4328996"/>
            <a:ext cx="164726" cy="155762"/>
          </a:xfrm>
          <a:custGeom>
            <a:avLst/>
            <a:gdLst/>
            <a:ahLst/>
            <a:cxnLst/>
            <a:rect l="l" t="t" r="r" b="b"/>
            <a:pathLst>
              <a:path w="186690" h="176529">
                <a:moveTo>
                  <a:pt x="110363" y="0"/>
                </a:moveTo>
                <a:lnTo>
                  <a:pt x="0" y="131216"/>
                </a:lnTo>
                <a:lnTo>
                  <a:pt x="186397" y="175971"/>
                </a:lnTo>
                <a:lnTo>
                  <a:pt x="110363" y="0"/>
                </a:lnTo>
                <a:close/>
              </a:path>
            </a:pathLst>
          </a:custGeom>
          <a:solidFill>
            <a:srgbClr val="929292"/>
          </a:solidFill>
        </p:spPr>
        <p:txBody>
          <a:bodyPr wrap="square" lIns="0" tIns="0" rIns="0" bIns="0" rtlCol="0"/>
          <a:lstStyle/>
          <a:p>
            <a:endParaRPr sz="1765"/>
          </a:p>
        </p:txBody>
      </p:sp>
      <p:sp>
        <p:nvSpPr>
          <p:cNvPr id="179" name="object 179"/>
          <p:cNvSpPr/>
          <p:nvPr/>
        </p:nvSpPr>
        <p:spPr>
          <a:xfrm>
            <a:off x="5164280" y="2942055"/>
            <a:ext cx="164726" cy="155762"/>
          </a:xfrm>
          <a:custGeom>
            <a:avLst/>
            <a:gdLst/>
            <a:ahLst/>
            <a:cxnLst/>
            <a:rect l="l" t="t" r="r" b="b"/>
            <a:pathLst>
              <a:path w="186689" h="176529">
                <a:moveTo>
                  <a:pt x="0" y="0"/>
                </a:moveTo>
                <a:lnTo>
                  <a:pt x="76022" y="175958"/>
                </a:lnTo>
                <a:lnTo>
                  <a:pt x="186385" y="44754"/>
                </a:lnTo>
                <a:lnTo>
                  <a:pt x="0" y="0"/>
                </a:lnTo>
                <a:close/>
              </a:path>
            </a:pathLst>
          </a:custGeom>
          <a:solidFill>
            <a:srgbClr val="929292"/>
          </a:solidFill>
        </p:spPr>
        <p:txBody>
          <a:bodyPr wrap="square" lIns="0" tIns="0" rIns="0" bIns="0" rtlCol="0"/>
          <a:lstStyle/>
          <a:p>
            <a:endParaRPr sz="1765"/>
          </a:p>
        </p:txBody>
      </p:sp>
    </p:spTree>
    <p:extLst>
      <p:ext uri="{BB962C8B-B14F-4D97-AF65-F5344CB8AC3E}">
        <p14:creationId xmlns:p14="http://schemas.microsoft.com/office/powerpoint/2010/main" val="19133247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0255" y="146998"/>
            <a:ext cx="4270562" cy="411425"/>
          </a:xfrm>
          <a:prstGeom prst="rect">
            <a:avLst/>
          </a:prstGeom>
        </p:spPr>
        <p:txBody>
          <a:bodyPr vert="horz" wrap="square" lIns="0" tIns="11206" rIns="0" bIns="0" numCol="1" rtlCol="0" anchor="t" anchorCtr="0" compatLnSpc="1">
            <a:prstTxWarp prst="textNoShape">
              <a:avLst/>
            </a:prstTxWarp>
            <a:spAutoFit/>
          </a:bodyPr>
          <a:lstStyle/>
          <a:p>
            <a:pPr marL="11206">
              <a:lnSpc>
                <a:spcPct val="100000"/>
              </a:lnSpc>
              <a:spcBef>
                <a:spcPts val="88"/>
              </a:spcBef>
              <a:tabLst>
                <a:tab pos="1189008" algn="l"/>
              </a:tabLst>
            </a:pPr>
            <a:r>
              <a:rPr dirty="0"/>
              <a:t>DNS</a:t>
            </a:r>
            <a:r>
              <a:rPr lang="zh-Hans" altLang="en-US" dirty="0"/>
              <a:t> </a:t>
            </a:r>
            <a:r>
              <a:rPr spc="-4" dirty="0"/>
              <a:t>Vulnerabilities</a:t>
            </a:r>
          </a:p>
        </p:txBody>
      </p:sp>
      <p:sp>
        <p:nvSpPr>
          <p:cNvPr id="3" name="object 3"/>
          <p:cNvSpPr txBox="1"/>
          <p:nvPr/>
        </p:nvSpPr>
        <p:spPr>
          <a:xfrm>
            <a:off x="974293" y="1675805"/>
            <a:ext cx="6533029" cy="3772730"/>
          </a:xfrm>
          <a:prstGeom prst="rect">
            <a:avLst/>
          </a:prstGeom>
        </p:spPr>
        <p:txBody>
          <a:bodyPr vert="horz" wrap="square" lIns="0" tIns="11206" rIns="0" bIns="0" rtlCol="0">
            <a:spAutoFit/>
          </a:bodyPr>
          <a:lstStyle/>
          <a:p>
            <a:pPr marL="344599" indent="-333393">
              <a:spcBef>
                <a:spcPts val="88"/>
              </a:spcBef>
              <a:buChar char="•"/>
              <a:tabLst>
                <a:tab pos="344039" algn="l"/>
                <a:tab pos="344599" algn="l"/>
              </a:tabLst>
            </a:pPr>
            <a:r>
              <a:rPr sz="2118" spc="-4" dirty="0">
                <a:latin typeface="Arial"/>
                <a:cs typeface="Arial"/>
              </a:rPr>
              <a:t>Original </a:t>
            </a:r>
            <a:r>
              <a:rPr sz="2118" dirty="0">
                <a:latin typeface="Arial"/>
                <a:cs typeface="Arial"/>
              </a:rPr>
              <a:t>DNS design </a:t>
            </a:r>
            <a:r>
              <a:rPr sz="2118" spc="-4" dirty="0">
                <a:latin typeface="Arial"/>
                <a:cs typeface="Arial"/>
              </a:rPr>
              <a:t>focused </a:t>
            </a:r>
            <a:r>
              <a:rPr sz="2118" dirty="0">
                <a:latin typeface="Arial"/>
                <a:cs typeface="Arial"/>
              </a:rPr>
              <a:t>on </a:t>
            </a:r>
            <a:r>
              <a:rPr sz="2118" spc="-4" dirty="0">
                <a:latin typeface="Arial"/>
                <a:cs typeface="Arial"/>
              </a:rPr>
              <a:t>data</a:t>
            </a:r>
            <a:r>
              <a:rPr sz="2118" spc="22" dirty="0">
                <a:latin typeface="Arial"/>
                <a:cs typeface="Arial"/>
              </a:rPr>
              <a:t> </a:t>
            </a:r>
            <a:r>
              <a:rPr sz="2118" spc="-4" dirty="0">
                <a:latin typeface="Arial"/>
                <a:cs typeface="Arial"/>
              </a:rPr>
              <a:t>availability</a:t>
            </a:r>
            <a:endParaRPr sz="2118">
              <a:latin typeface="Arial"/>
              <a:cs typeface="Arial"/>
            </a:endParaRPr>
          </a:p>
          <a:p>
            <a:pPr marL="725620" lvl="1" indent="-277360">
              <a:spcBef>
                <a:spcPts val="1730"/>
              </a:spcBef>
              <a:buChar char="–"/>
              <a:tabLst>
                <a:tab pos="725059" algn="l"/>
                <a:tab pos="725620" algn="l"/>
              </a:tabLst>
            </a:pPr>
            <a:r>
              <a:rPr sz="1765" dirty="0">
                <a:latin typeface="Arial"/>
                <a:cs typeface="Arial"/>
              </a:rPr>
              <a:t>DNS zone </a:t>
            </a:r>
            <a:r>
              <a:rPr sz="1765" spc="-4" dirty="0">
                <a:latin typeface="Arial"/>
                <a:cs typeface="Arial"/>
              </a:rPr>
              <a:t>data </a:t>
            </a:r>
            <a:r>
              <a:rPr sz="1765" dirty="0">
                <a:latin typeface="Arial"/>
                <a:cs typeface="Arial"/>
              </a:rPr>
              <a:t>is </a:t>
            </a:r>
            <a:r>
              <a:rPr sz="1765" spc="-4" dirty="0">
                <a:latin typeface="Arial"/>
                <a:cs typeface="Arial"/>
              </a:rPr>
              <a:t>replicated </a:t>
            </a:r>
            <a:r>
              <a:rPr sz="1765" dirty="0">
                <a:latin typeface="Arial"/>
                <a:cs typeface="Arial"/>
              </a:rPr>
              <a:t>at </a:t>
            </a:r>
            <a:r>
              <a:rPr sz="1765" spc="-4" dirty="0">
                <a:latin typeface="Arial"/>
                <a:cs typeface="Arial"/>
              </a:rPr>
              <a:t>multiple </a:t>
            </a:r>
            <a:r>
              <a:rPr sz="1765" dirty="0">
                <a:latin typeface="Arial"/>
                <a:cs typeface="Arial"/>
              </a:rPr>
              <a:t>servers.</a:t>
            </a:r>
            <a:endParaRPr sz="1765">
              <a:latin typeface="Arial"/>
              <a:cs typeface="Arial"/>
            </a:endParaRPr>
          </a:p>
          <a:p>
            <a:pPr marL="725620" lvl="1" indent="-277360">
              <a:spcBef>
                <a:spcPts val="1677"/>
              </a:spcBef>
              <a:buChar char="–"/>
              <a:tabLst>
                <a:tab pos="725059" algn="l"/>
                <a:tab pos="725620" algn="l"/>
              </a:tabLst>
            </a:pPr>
            <a:r>
              <a:rPr sz="1765" dirty="0">
                <a:latin typeface="Arial"/>
                <a:cs typeface="Arial"/>
              </a:rPr>
              <a:t>A DNS zone works as long as one server is</a:t>
            </a:r>
            <a:r>
              <a:rPr sz="1765" spc="-75" dirty="0">
                <a:latin typeface="Arial"/>
                <a:cs typeface="Arial"/>
              </a:rPr>
              <a:t> </a:t>
            </a:r>
            <a:r>
              <a:rPr sz="1765" dirty="0">
                <a:latin typeface="Arial"/>
                <a:cs typeface="Arial"/>
              </a:rPr>
              <a:t>available.</a:t>
            </a:r>
            <a:endParaRPr sz="1765">
              <a:latin typeface="Arial"/>
              <a:cs typeface="Arial"/>
            </a:endParaRPr>
          </a:p>
          <a:p>
            <a:pPr marL="1117846" lvl="2" indent="-221328">
              <a:spcBef>
                <a:spcPts val="1527"/>
              </a:spcBef>
              <a:buChar char="•"/>
              <a:tabLst>
                <a:tab pos="1117286" algn="l"/>
                <a:tab pos="1117846" algn="l"/>
              </a:tabLst>
            </a:pPr>
            <a:r>
              <a:rPr sz="1588" dirty="0">
                <a:latin typeface="Arial"/>
                <a:cs typeface="Arial"/>
              </a:rPr>
              <a:t>DDoS </a:t>
            </a:r>
            <a:r>
              <a:rPr sz="1588" spc="-4" dirty="0">
                <a:latin typeface="Arial"/>
                <a:cs typeface="Arial"/>
              </a:rPr>
              <a:t>attacks </a:t>
            </a:r>
            <a:r>
              <a:rPr sz="1588" dirty="0">
                <a:latin typeface="Arial"/>
                <a:cs typeface="Arial"/>
              </a:rPr>
              <a:t>against </a:t>
            </a:r>
            <a:r>
              <a:rPr sz="1588" spc="-4" dirty="0">
                <a:latin typeface="Arial"/>
                <a:cs typeface="Arial"/>
              </a:rPr>
              <a:t>the </a:t>
            </a:r>
            <a:r>
              <a:rPr sz="1588" dirty="0">
                <a:latin typeface="Arial"/>
                <a:cs typeface="Arial"/>
              </a:rPr>
              <a:t>root must </a:t>
            </a:r>
            <a:r>
              <a:rPr sz="1588" spc="-4" dirty="0">
                <a:latin typeface="Arial"/>
                <a:cs typeface="Arial"/>
              </a:rPr>
              <a:t>take </a:t>
            </a:r>
            <a:r>
              <a:rPr sz="1588" dirty="0">
                <a:latin typeface="Arial"/>
                <a:cs typeface="Arial"/>
              </a:rPr>
              <a:t>out 13 root</a:t>
            </a:r>
            <a:r>
              <a:rPr sz="1588" spc="-57" dirty="0">
                <a:latin typeface="Arial"/>
                <a:cs typeface="Arial"/>
              </a:rPr>
              <a:t> </a:t>
            </a:r>
            <a:r>
              <a:rPr sz="1588" dirty="0">
                <a:latin typeface="Arial"/>
                <a:cs typeface="Arial"/>
              </a:rPr>
              <a:t>servers.</a:t>
            </a:r>
            <a:endParaRPr sz="1588">
              <a:latin typeface="Arial"/>
              <a:cs typeface="Arial"/>
            </a:endParaRPr>
          </a:p>
          <a:p>
            <a:pPr lvl="2">
              <a:lnSpc>
                <a:spcPct val="100000"/>
              </a:lnSpc>
              <a:buFont typeface="Arial"/>
              <a:buChar char="•"/>
            </a:pPr>
            <a:endParaRPr sz="1721">
              <a:latin typeface="Times New Roman"/>
              <a:cs typeface="Times New Roman"/>
            </a:endParaRPr>
          </a:p>
          <a:p>
            <a:pPr marL="344599" indent="-333393">
              <a:buChar char="•"/>
              <a:tabLst>
                <a:tab pos="344039" algn="l"/>
                <a:tab pos="344599" algn="l"/>
              </a:tabLst>
            </a:pPr>
            <a:r>
              <a:rPr sz="2118" dirty="0">
                <a:latin typeface="Arial"/>
                <a:cs typeface="Arial"/>
              </a:rPr>
              <a:t>But </a:t>
            </a:r>
            <a:r>
              <a:rPr sz="2118" spc="-4" dirty="0">
                <a:latin typeface="Arial"/>
                <a:cs typeface="Arial"/>
              </a:rPr>
              <a:t>the </a:t>
            </a:r>
            <a:r>
              <a:rPr sz="2118" dirty="0">
                <a:latin typeface="Arial"/>
                <a:cs typeface="Arial"/>
              </a:rPr>
              <a:t>DNS design included no</a:t>
            </a:r>
            <a:r>
              <a:rPr sz="2118" spc="-13" dirty="0">
                <a:latin typeface="Arial"/>
                <a:cs typeface="Arial"/>
              </a:rPr>
              <a:t> </a:t>
            </a:r>
            <a:r>
              <a:rPr sz="2118" spc="-4" dirty="0">
                <a:latin typeface="Arial"/>
                <a:cs typeface="Arial"/>
              </a:rPr>
              <a:t>authentication.</a:t>
            </a:r>
            <a:endParaRPr sz="2118">
              <a:latin typeface="Arial"/>
              <a:cs typeface="Arial"/>
            </a:endParaRPr>
          </a:p>
          <a:p>
            <a:pPr marL="725620" lvl="1" indent="-277360">
              <a:spcBef>
                <a:spcPts val="1752"/>
              </a:spcBef>
              <a:buChar char="–"/>
              <a:tabLst>
                <a:tab pos="725059" algn="l"/>
                <a:tab pos="725620" algn="l"/>
              </a:tabLst>
            </a:pPr>
            <a:r>
              <a:rPr sz="1765" dirty="0">
                <a:latin typeface="Arial"/>
                <a:cs typeface="Arial"/>
              </a:rPr>
              <a:t>Any DNS response is generally</a:t>
            </a:r>
            <a:r>
              <a:rPr sz="1765" spc="-26" dirty="0">
                <a:latin typeface="Arial"/>
                <a:cs typeface="Arial"/>
              </a:rPr>
              <a:t> </a:t>
            </a:r>
            <a:r>
              <a:rPr sz="1765" dirty="0">
                <a:latin typeface="Arial"/>
                <a:cs typeface="Arial"/>
              </a:rPr>
              <a:t>believed.</a:t>
            </a:r>
            <a:endParaRPr sz="1765">
              <a:latin typeface="Arial"/>
              <a:cs typeface="Arial"/>
            </a:endParaRPr>
          </a:p>
          <a:p>
            <a:pPr marL="725620" lvl="1" indent="-277360">
              <a:spcBef>
                <a:spcPts val="1677"/>
              </a:spcBef>
              <a:buChar char="–"/>
              <a:tabLst>
                <a:tab pos="725059" algn="l"/>
                <a:tab pos="725620" algn="l"/>
              </a:tabLst>
            </a:pPr>
            <a:r>
              <a:rPr sz="1765" dirty="0">
                <a:latin typeface="Arial"/>
                <a:cs typeface="Arial"/>
              </a:rPr>
              <a:t>No </a:t>
            </a:r>
            <a:r>
              <a:rPr sz="1765" spc="-4" dirty="0">
                <a:latin typeface="Arial"/>
                <a:cs typeface="Arial"/>
              </a:rPr>
              <a:t>attempt to distinguish </a:t>
            </a:r>
            <a:r>
              <a:rPr sz="1765" dirty="0">
                <a:latin typeface="Arial"/>
                <a:cs typeface="Arial"/>
              </a:rPr>
              <a:t>valid </a:t>
            </a:r>
            <a:r>
              <a:rPr sz="1765" spc="-4" dirty="0">
                <a:latin typeface="Arial"/>
                <a:cs typeface="Arial"/>
              </a:rPr>
              <a:t>data from</a:t>
            </a:r>
            <a:r>
              <a:rPr sz="1765" spc="9" dirty="0">
                <a:latin typeface="Arial"/>
                <a:cs typeface="Arial"/>
              </a:rPr>
              <a:t> </a:t>
            </a:r>
            <a:r>
              <a:rPr sz="1765" dirty="0">
                <a:latin typeface="Arial"/>
                <a:cs typeface="Arial"/>
              </a:rPr>
              <a:t>invalid.</a:t>
            </a:r>
            <a:endParaRPr sz="1765">
              <a:latin typeface="Arial"/>
              <a:cs typeface="Arial"/>
            </a:endParaRPr>
          </a:p>
          <a:p>
            <a:pPr marL="1117846" lvl="2" indent="-221328">
              <a:spcBef>
                <a:spcPts val="1531"/>
              </a:spcBef>
              <a:buChar char="•"/>
              <a:tabLst>
                <a:tab pos="1117286" algn="l"/>
                <a:tab pos="1117846" algn="l"/>
              </a:tabLst>
            </a:pPr>
            <a:r>
              <a:rPr sz="1588" dirty="0">
                <a:latin typeface="Arial"/>
                <a:cs typeface="Arial"/>
              </a:rPr>
              <a:t>Just one </a:t>
            </a:r>
            <a:r>
              <a:rPr sz="1588" spc="-4" dirty="0">
                <a:latin typeface="Arial"/>
                <a:cs typeface="Arial"/>
              </a:rPr>
              <a:t>false </a:t>
            </a:r>
            <a:r>
              <a:rPr sz="1588" dirty="0">
                <a:latin typeface="Arial"/>
                <a:cs typeface="Arial"/>
              </a:rPr>
              <a:t>root server could disrupt </a:t>
            </a:r>
            <a:r>
              <a:rPr sz="1588" spc="-4" dirty="0">
                <a:latin typeface="Arial"/>
                <a:cs typeface="Arial"/>
              </a:rPr>
              <a:t>the entire</a:t>
            </a:r>
            <a:r>
              <a:rPr sz="1588" spc="-31" dirty="0">
                <a:latin typeface="Arial"/>
                <a:cs typeface="Arial"/>
              </a:rPr>
              <a:t> </a:t>
            </a:r>
            <a:r>
              <a:rPr sz="1588" dirty="0">
                <a:latin typeface="Arial"/>
                <a:cs typeface="Arial"/>
              </a:rPr>
              <a:t>DNS.</a:t>
            </a:r>
            <a:endParaRPr sz="1588">
              <a:latin typeface="Arial"/>
              <a:cs typeface="Arial"/>
            </a:endParaRPr>
          </a:p>
        </p:txBody>
      </p:sp>
    </p:spTree>
    <p:extLst>
      <p:ext uri="{BB962C8B-B14F-4D97-AF65-F5344CB8AC3E}">
        <p14:creationId xmlns:p14="http://schemas.microsoft.com/office/powerpoint/2010/main" val="29506910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2108" y="185266"/>
            <a:ext cx="4680697" cy="411425"/>
          </a:xfrm>
          <a:prstGeom prst="rect">
            <a:avLst/>
          </a:prstGeom>
        </p:spPr>
        <p:txBody>
          <a:bodyPr vert="horz" wrap="square" lIns="0" tIns="11206" rIns="0" bIns="0" numCol="1" rtlCol="0" anchor="t" anchorCtr="0" compatLnSpc="1">
            <a:prstTxWarp prst="textNoShape">
              <a:avLst/>
            </a:prstTxWarp>
            <a:spAutoFit/>
          </a:bodyPr>
          <a:lstStyle/>
          <a:p>
            <a:pPr marL="11206">
              <a:lnSpc>
                <a:spcPct val="100000"/>
              </a:lnSpc>
              <a:spcBef>
                <a:spcPts val="88"/>
              </a:spcBef>
              <a:tabLst>
                <a:tab pos="476836" algn="l"/>
                <a:tab pos="2121387" algn="l"/>
                <a:tab pos="3299187" algn="l"/>
              </a:tabLst>
            </a:pPr>
            <a:r>
              <a:rPr dirty="0"/>
              <a:t>A</a:t>
            </a:r>
            <a:r>
              <a:rPr lang="zh-Hans" altLang="en-US" dirty="0"/>
              <a:t> </a:t>
            </a:r>
            <a:r>
              <a:rPr dirty="0"/>
              <a:t>Simple</a:t>
            </a:r>
            <a:r>
              <a:rPr lang="zh-Hans" altLang="en-US" dirty="0"/>
              <a:t> </a:t>
            </a:r>
            <a:r>
              <a:rPr dirty="0"/>
              <a:t>DNS</a:t>
            </a:r>
            <a:r>
              <a:rPr lang="zh-Hans" altLang="en-US" dirty="0"/>
              <a:t> </a:t>
            </a:r>
            <a:r>
              <a:rPr dirty="0"/>
              <a:t>A</a:t>
            </a:r>
            <a:r>
              <a:rPr spc="-4" dirty="0"/>
              <a:t>tt</a:t>
            </a:r>
            <a:r>
              <a:rPr dirty="0"/>
              <a:t>ack</a:t>
            </a:r>
          </a:p>
        </p:txBody>
      </p:sp>
      <p:sp>
        <p:nvSpPr>
          <p:cNvPr id="3" name="object 3"/>
          <p:cNvSpPr/>
          <p:nvPr/>
        </p:nvSpPr>
        <p:spPr>
          <a:xfrm>
            <a:off x="7328075" y="1594720"/>
            <a:ext cx="295835" cy="968749"/>
          </a:xfrm>
          <a:custGeom>
            <a:avLst/>
            <a:gdLst/>
            <a:ahLst/>
            <a:cxnLst/>
            <a:rect l="l" t="t" r="r" b="b"/>
            <a:pathLst>
              <a:path w="335279" h="1097914">
                <a:moveTo>
                  <a:pt x="0" y="0"/>
                </a:moveTo>
                <a:lnTo>
                  <a:pt x="334822" y="0"/>
                </a:lnTo>
                <a:lnTo>
                  <a:pt x="334822" y="1097711"/>
                </a:lnTo>
                <a:lnTo>
                  <a:pt x="0" y="1097711"/>
                </a:lnTo>
                <a:lnTo>
                  <a:pt x="0" y="0"/>
                </a:lnTo>
                <a:close/>
              </a:path>
            </a:pathLst>
          </a:custGeom>
          <a:solidFill>
            <a:srgbClr val="AA7900"/>
          </a:solidFill>
        </p:spPr>
        <p:txBody>
          <a:bodyPr wrap="square" lIns="0" tIns="0" rIns="0" bIns="0" rtlCol="0"/>
          <a:lstStyle/>
          <a:p>
            <a:endParaRPr sz="1765"/>
          </a:p>
        </p:txBody>
      </p:sp>
      <p:sp>
        <p:nvSpPr>
          <p:cNvPr id="4" name="object 4"/>
          <p:cNvSpPr/>
          <p:nvPr/>
        </p:nvSpPr>
        <p:spPr>
          <a:xfrm>
            <a:off x="7623507" y="1594720"/>
            <a:ext cx="203947" cy="968749"/>
          </a:xfrm>
          <a:custGeom>
            <a:avLst/>
            <a:gdLst/>
            <a:ahLst/>
            <a:cxnLst/>
            <a:rect l="l" t="t" r="r" b="b"/>
            <a:pathLst>
              <a:path w="231140" h="1097914">
                <a:moveTo>
                  <a:pt x="0" y="0"/>
                </a:moveTo>
                <a:lnTo>
                  <a:pt x="0" y="1097711"/>
                </a:lnTo>
                <a:lnTo>
                  <a:pt x="230911" y="963295"/>
                </a:lnTo>
                <a:lnTo>
                  <a:pt x="230911" y="78409"/>
                </a:lnTo>
                <a:lnTo>
                  <a:pt x="0" y="0"/>
                </a:lnTo>
                <a:close/>
              </a:path>
            </a:pathLst>
          </a:custGeom>
          <a:solidFill>
            <a:srgbClr val="AA7900"/>
          </a:solidFill>
        </p:spPr>
        <p:txBody>
          <a:bodyPr wrap="square" lIns="0" tIns="0" rIns="0" bIns="0" rtlCol="0"/>
          <a:lstStyle/>
          <a:p>
            <a:endParaRPr sz="1765"/>
          </a:p>
        </p:txBody>
      </p:sp>
      <p:sp>
        <p:nvSpPr>
          <p:cNvPr id="5" name="object 5"/>
          <p:cNvSpPr/>
          <p:nvPr/>
        </p:nvSpPr>
        <p:spPr>
          <a:xfrm>
            <a:off x="7348448" y="1614487"/>
            <a:ext cx="244849" cy="672353"/>
          </a:xfrm>
          <a:custGeom>
            <a:avLst/>
            <a:gdLst/>
            <a:ahLst/>
            <a:cxnLst/>
            <a:rect l="l" t="t" r="r" b="b"/>
            <a:pathLst>
              <a:path w="277495" h="762000">
                <a:moveTo>
                  <a:pt x="0" y="0"/>
                </a:moveTo>
                <a:lnTo>
                  <a:pt x="277101" y="0"/>
                </a:lnTo>
                <a:lnTo>
                  <a:pt x="277101" y="761669"/>
                </a:lnTo>
                <a:lnTo>
                  <a:pt x="0" y="761669"/>
                </a:lnTo>
                <a:lnTo>
                  <a:pt x="0" y="0"/>
                </a:lnTo>
                <a:close/>
              </a:path>
            </a:pathLst>
          </a:custGeom>
          <a:solidFill>
            <a:srgbClr val="FFFFFF"/>
          </a:solidFill>
        </p:spPr>
        <p:txBody>
          <a:bodyPr wrap="square" lIns="0" tIns="0" rIns="0" bIns="0" rtlCol="0"/>
          <a:lstStyle/>
          <a:p>
            <a:endParaRPr sz="1765"/>
          </a:p>
        </p:txBody>
      </p:sp>
      <p:sp>
        <p:nvSpPr>
          <p:cNvPr id="6" name="object 6"/>
          <p:cNvSpPr/>
          <p:nvPr/>
        </p:nvSpPr>
        <p:spPr>
          <a:xfrm>
            <a:off x="7322988" y="1589779"/>
            <a:ext cx="499222" cy="968749"/>
          </a:xfrm>
          <a:custGeom>
            <a:avLst/>
            <a:gdLst/>
            <a:ahLst/>
            <a:cxnLst/>
            <a:rect l="l" t="t" r="r" b="b"/>
            <a:pathLst>
              <a:path w="565784" h="1097914">
                <a:moveTo>
                  <a:pt x="334817" y="1097709"/>
                </a:moveTo>
                <a:lnTo>
                  <a:pt x="334817" y="0"/>
                </a:lnTo>
                <a:lnTo>
                  <a:pt x="0" y="0"/>
                </a:lnTo>
                <a:lnTo>
                  <a:pt x="0" y="1097709"/>
                </a:lnTo>
                <a:lnTo>
                  <a:pt x="334817" y="1097709"/>
                </a:lnTo>
                <a:lnTo>
                  <a:pt x="334817" y="0"/>
                </a:lnTo>
                <a:lnTo>
                  <a:pt x="565726" y="78407"/>
                </a:lnTo>
                <a:lnTo>
                  <a:pt x="565726" y="963297"/>
                </a:lnTo>
                <a:lnTo>
                  <a:pt x="334817" y="1097709"/>
                </a:lnTo>
                <a:close/>
              </a:path>
            </a:pathLst>
          </a:custGeom>
          <a:ln w="12699">
            <a:solidFill>
              <a:srgbClr val="000000"/>
            </a:solidFill>
          </a:ln>
        </p:spPr>
        <p:txBody>
          <a:bodyPr wrap="square" lIns="0" tIns="0" rIns="0" bIns="0" rtlCol="0"/>
          <a:lstStyle/>
          <a:p>
            <a:endParaRPr sz="1765"/>
          </a:p>
        </p:txBody>
      </p:sp>
      <p:sp>
        <p:nvSpPr>
          <p:cNvPr id="7" name="object 7"/>
          <p:cNvSpPr/>
          <p:nvPr/>
        </p:nvSpPr>
        <p:spPr>
          <a:xfrm>
            <a:off x="7343360" y="1609546"/>
            <a:ext cx="244849" cy="672353"/>
          </a:xfrm>
          <a:custGeom>
            <a:avLst/>
            <a:gdLst/>
            <a:ahLst/>
            <a:cxnLst/>
            <a:rect l="l" t="t" r="r" b="b"/>
            <a:pathLst>
              <a:path w="277495" h="762000">
                <a:moveTo>
                  <a:pt x="0" y="0"/>
                </a:moveTo>
                <a:lnTo>
                  <a:pt x="277090" y="0"/>
                </a:lnTo>
                <a:lnTo>
                  <a:pt x="277090" y="761676"/>
                </a:lnTo>
                <a:lnTo>
                  <a:pt x="0" y="761676"/>
                </a:lnTo>
                <a:lnTo>
                  <a:pt x="0" y="0"/>
                </a:lnTo>
                <a:close/>
              </a:path>
            </a:pathLst>
          </a:custGeom>
          <a:ln w="12699">
            <a:solidFill>
              <a:srgbClr val="000000"/>
            </a:solidFill>
          </a:ln>
        </p:spPr>
        <p:txBody>
          <a:bodyPr wrap="square" lIns="0" tIns="0" rIns="0" bIns="0" rtlCol="0"/>
          <a:lstStyle/>
          <a:p>
            <a:endParaRPr sz="1765"/>
          </a:p>
        </p:txBody>
      </p:sp>
      <p:sp>
        <p:nvSpPr>
          <p:cNvPr id="8" name="object 8"/>
          <p:cNvSpPr/>
          <p:nvPr/>
        </p:nvSpPr>
        <p:spPr>
          <a:xfrm>
            <a:off x="7343360" y="2222316"/>
            <a:ext cx="234763" cy="59391"/>
          </a:xfrm>
          <a:custGeom>
            <a:avLst/>
            <a:gdLst/>
            <a:ahLst/>
            <a:cxnLst/>
            <a:rect l="l" t="t" r="r" b="b"/>
            <a:pathLst>
              <a:path w="266065" h="67310">
                <a:moveTo>
                  <a:pt x="265544" y="0"/>
                </a:moveTo>
                <a:lnTo>
                  <a:pt x="34636" y="0"/>
                </a:lnTo>
                <a:lnTo>
                  <a:pt x="0" y="67207"/>
                </a:lnTo>
              </a:path>
            </a:pathLst>
          </a:custGeom>
          <a:ln w="12699">
            <a:solidFill>
              <a:srgbClr val="000000"/>
            </a:solidFill>
          </a:ln>
        </p:spPr>
        <p:txBody>
          <a:bodyPr wrap="square" lIns="0" tIns="0" rIns="0" bIns="0" rtlCol="0"/>
          <a:lstStyle/>
          <a:p>
            <a:endParaRPr sz="1765"/>
          </a:p>
        </p:txBody>
      </p:sp>
      <p:sp>
        <p:nvSpPr>
          <p:cNvPr id="9" name="object 9"/>
          <p:cNvSpPr/>
          <p:nvPr/>
        </p:nvSpPr>
        <p:spPr>
          <a:xfrm>
            <a:off x="7348448" y="1752858"/>
            <a:ext cx="244849" cy="49866"/>
          </a:xfrm>
          <a:custGeom>
            <a:avLst/>
            <a:gdLst/>
            <a:ahLst/>
            <a:cxnLst/>
            <a:rect l="l" t="t" r="r" b="b"/>
            <a:pathLst>
              <a:path w="277495" h="56514">
                <a:moveTo>
                  <a:pt x="277101" y="0"/>
                </a:moveTo>
                <a:lnTo>
                  <a:pt x="34645" y="0"/>
                </a:lnTo>
                <a:lnTo>
                  <a:pt x="0" y="55994"/>
                </a:lnTo>
                <a:lnTo>
                  <a:pt x="277101" y="55994"/>
                </a:lnTo>
                <a:lnTo>
                  <a:pt x="277101" y="0"/>
                </a:lnTo>
                <a:close/>
              </a:path>
            </a:pathLst>
          </a:custGeom>
          <a:solidFill>
            <a:srgbClr val="FFFFFF"/>
          </a:solidFill>
        </p:spPr>
        <p:txBody>
          <a:bodyPr wrap="square" lIns="0" tIns="0" rIns="0" bIns="0" rtlCol="0"/>
          <a:lstStyle/>
          <a:p>
            <a:endParaRPr sz="1765"/>
          </a:p>
        </p:txBody>
      </p:sp>
      <p:sp>
        <p:nvSpPr>
          <p:cNvPr id="10" name="object 10"/>
          <p:cNvSpPr/>
          <p:nvPr/>
        </p:nvSpPr>
        <p:spPr>
          <a:xfrm>
            <a:off x="7348448" y="1807206"/>
            <a:ext cx="244849" cy="0"/>
          </a:xfrm>
          <a:custGeom>
            <a:avLst/>
            <a:gdLst/>
            <a:ahLst/>
            <a:cxnLst/>
            <a:rect l="l" t="t" r="r" b="b"/>
            <a:pathLst>
              <a:path w="277495">
                <a:moveTo>
                  <a:pt x="0" y="0"/>
                </a:moveTo>
                <a:lnTo>
                  <a:pt x="277101" y="0"/>
                </a:lnTo>
              </a:path>
            </a:pathLst>
          </a:custGeom>
          <a:ln w="11201">
            <a:solidFill>
              <a:srgbClr val="000000"/>
            </a:solidFill>
          </a:ln>
        </p:spPr>
        <p:txBody>
          <a:bodyPr wrap="square" lIns="0" tIns="0" rIns="0" bIns="0" rtlCol="0"/>
          <a:lstStyle/>
          <a:p>
            <a:endParaRPr sz="1765"/>
          </a:p>
        </p:txBody>
      </p:sp>
      <p:sp>
        <p:nvSpPr>
          <p:cNvPr id="11" name="object 11"/>
          <p:cNvSpPr/>
          <p:nvPr/>
        </p:nvSpPr>
        <p:spPr>
          <a:xfrm>
            <a:off x="7348448" y="1861566"/>
            <a:ext cx="244849" cy="49866"/>
          </a:xfrm>
          <a:custGeom>
            <a:avLst/>
            <a:gdLst/>
            <a:ahLst/>
            <a:cxnLst/>
            <a:rect l="l" t="t" r="r" b="b"/>
            <a:pathLst>
              <a:path w="277495" h="56514">
                <a:moveTo>
                  <a:pt x="277101" y="0"/>
                </a:moveTo>
                <a:lnTo>
                  <a:pt x="34645" y="0"/>
                </a:lnTo>
                <a:lnTo>
                  <a:pt x="0" y="56006"/>
                </a:lnTo>
                <a:lnTo>
                  <a:pt x="277101" y="56006"/>
                </a:lnTo>
                <a:lnTo>
                  <a:pt x="277101" y="0"/>
                </a:lnTo>
                <a:close/>
              </a:path>
            </a:pathLst>
          </a:custGeom>
          <a:solidFill>
            <a:srgbClr val="AA7900"/>
          </a:solidFill>
        </p:spPr>
        <p:txBody>
          <a:bodyPr wrap="square" lIns="0" tIns="0" rIns="0" bIns="0" rtlCol="0"/>
          <a:lstStyle/>
          <a:p>
            <a:endParaRPr sz="1765"/>
          </a:p>
        </p:txBody>
      </p:sp>
      <p:sp>
        <p:nvSpPr>
          <p:cNvPr id="12" name="object 12"/>
          <p:cNvSpPr/>
          <p:nvPr/>
        </p:nvSpPr>
        <p:spPr>
          <a:xfrm>
            <a:off x="7343360" y="1738032"/>
            <a:ext cx="244849" cy="59391"/>
          </a:xfrm>
          <a:custGeom>
            <a:avLst/>
            <a:gdLst/>
            <a:ahLst/>
            <a:cxnLst/>
            <a:rect l="l" t="t" r="r" b="b"/>
            <a:pathLst>
              <a:path w="277495" h="67310">
                <a:moveTo>
                  <a:pt x="34636" y="0"/>
                </a:moveTo>
                <a:lnTo>
                  <a:pt x="0" y="67207"/>
                </a:lnTo>
                <a:lnTo>
                  <a:pt x="277090" y="67207"/>
                </a:lnTo>
                <a:lnTo>
                  <a:pt x="277090" y="0"/>
                </a:lnTo>
                <a:lnTo>
                  <a:pt x="34636" y="0"/>
                </a:lnTo>
                <a:close/>
              </a:path>
            </a:pathLst>
          </a:custGeom>
          <a:ln w="12699">
            <a:solidFill>
              <a:srgbClr val="000000"/>
            </a:solidFill>
          </a:ln>
        </p:spPr>
        <p:txBody>
          <a:bodyPr wrap="square" lIns="0" tIns="0" rIns="0" bIns="0" rtlCol="0"/>
          <a:lstStyle/>
          <a:p>
            <a:endParaRPr sz="1765"/>
          </a:p>
        </p:txBody>
      </p:sp>
      <p:sp>
        <p:nvSpPr>
          <p:cNvPr id="13" name="object 13"/>
          <p:cNvSpPr/>
          <p:nvPr/>
        </p:nvSpPr>
        <p:spPr>
          <a:xfrm>
            <a:off x="7343360" y="1846740"/>
            <a:ext cx="244849" cy="59391"/>
          </a:xfrm>
          <a:custGeom>
            <a:avLst/>
            <a:gdLst/>
            <a:ahLst/>
            <a:cxnLst/>
            <a:rect l="l" t="t" r="r" b="b"/>
            <a:pathLst>
              <a:path w="277495" h="67310">
                <a:moveTo>
                  <a:pt x="34636" y="0"/>
                </a:moveTo>
                <a:lnTo>
                  <a:pt x="0" y="67207"/>
                </a:lnTo>
                <a:lnTo>
                  <a:pt x="277090" y="67207"/>
                </a:lnTo>
                <a:lnTo>
                  <a:pt x="277090" y="0"/>
                </a:lnTo>
                <a:lnTo>
                  <a:pt x="34636" y="0"/>
                </a:lnTo>
                <a:close/>
              </a:path>
            </a:pathLst>
          </a:custGeom>
          <a:ln w="12699">
            <a:solidFill>
              <a:srgbClr val="000000"/>
            </a:solidFill>
          </a:ln>
        </p:spPr>
        <p:txBody>
          <a:bodyPr wrap="square" lIns="0" tIns="0" rIns="0" bIns="0" rtlCol="0"/>
          <a:lstStyle/>
          <a:p>
            <a:endParaRPr sz="1765"/>
          </a:p>
        </p:txBody>
      </p:sp>
      <p:sp>
        <p:nvSpPr>
          <p:cNvPr id="14" name="object 14"/>
          <p:cNvSpPr/>
          <p:nvPr/>
        </p:nvSpPr>
        <p:spPr>
          <a:xfrm>
            <a:off x="7348448" y="1915925"/>
            <a:ext cx="244849" cy="0"/>
          </a:xfrm>
          <a:custGeom>
            <a:avLst/>
            <a:gdLst/>
            <a:ahLst/>
            <a:cxnLst/>
            <a:rect l="l" t="t" r="r" b="b"/>
            <a:pathLst>
              <a:path w="277495">
                <a:moveTo>
                  <a:pt x="0" y="0"/>
                </a:moveTo>
                <a:lnTo>
                  <a:pt x="277101" y="0"/>
                </a:lnTo>
              </a:path>
            </a:pathLst>
          </a:custGeom>
          <a:ln w="11201">
            <a:solidFill>
              <a:srgbClr val="000000"/>
            </a:solidFill>
          </a:ln>
        </p:spPr>
        <p:txBody>
          <a:bodyPr wrap="square" lIns="0" tIns="0" rIns="0" bIns="0" rtlCol="0"/>
          <a:lstStyle/>
          <a:p>
            <a:endParaRPr sz="1765"/>
          </a:p>
        </p:txBody>
      </p:sp>
      <p:sp>
        <p:nvSpPr>
          <p:cNvPr id="15" name="object 15"/>
          <p:cNvSpPr/>
          <p:nvPr/>
        </p:nvSpPr>
        <p:spPr>
          <a:xfrm>
            <a:off x="7348448" y="1644138"/>
            <a:ext cx="244849" cy="49866"/>
          </a:xfrm>
          <a:custGeom>
            <a:avLst/>
            <a:gdLst/>
            <a:ahLst/>
            <a:cxnLst/>
            <a:rect l="l" t="t" r="r" b="b"/>
            <a:pathLst>
              <a:path w="277495" h="56514">
                <a:moveTo>
                  <a:pt x="277101" y="0"/>
                </a:moveTo>
                <a:lnTo>
                  <a:pt x="34645" y="0"/>
                </a:lnTo>
                <a:lnTo>
                  <a:pt x="0" y="56006"/>
                </a:lnTo>
                <a:lnTo>
                  <a:pt x="277101" y="56006"/>
                </a:lnTo>
                <a:lnTo>
                  <a:pt x="277101" y="0"/>
                </a:lnTo>
                <a:close/>
              </a:path>
            </a:pathLst>
          </a:custGeom>
          <a:solidFill>
            <a:srgbClr val="AA7900"/>
          </a:solidFill>
        </p:spPr>
        <p:txBody>
          <a:bodyPr wrap="square" lIns="0" tIns="0" rIns="0" bIns="0" rtlCol="0"/>
          <a:lstStyle/>
          <a:p>
            <a:endParaRPr sz="1765"/>
          </a:p>
        </p:txBody>
      </p:sp>
      <p:sp>
        <p:nvSpPr>
          <p:cNvPr id="16" name="object 16"/>
          <p:cNvSpPr/>
          <p:nvPr/>
        </p:nvSpPr>
        <p:spPr>
          <a:xfrm>
            <a:off x="7348448" y="1698498"/>
            <a:ext cx="244849" cy="0"/>
          </a:xfrm>
          <a:custGeom>
            <a:avLst/>
            <a:gdLst/>
            <a:ahLst/>
            <a:cxnLst/>
            <a:rect l="l" t="t" r="r" b="b"/>
            <a:pathLst>
              <a:path w="277495">
                <a:moveTo>
                  <a:pt x="0" y="0"/>
                </a:moveTo>
                <a:lnTo>
                  <a:pt x="277101" y="0"/>
                </a:lnTo>
              </a:path>
            </a:pathLst>
          </a:custGeom>
          <a:ln w="11201">
            <a:solidFill>
              <a:srgbClr val="000000"/>
            </a:solidFill>
          </a:ln>
        </p:spPr>
        <p:txBody>
          <a:bodyPr wrap="square" lIns="0" tIns="0" rIns="0" bIns="0" rtlCol="0"/>
          <a:lstStyle/>
          <a:p>
            <a:endParaRPr sz="1765"/>
          </a:p>
        </p:txBody>
      </p:sp>
      <p:sp>
        <p:nvSpPr>
          <p:cNvPr id="17" name="object 17"/>
          <p:cNvSpPr/>
          <p:nvPr/>
        </p:nvSpPr>
        <p:spPr>
          <a:xfrm>
            <a:off x="7348448" y="1614487"/>
            <a:ext cx="244849" cy="29696"/>
          </a:xfrm>
          <a:custGeom>
            <a:avLst/>
            <a:gdLst/>
            <a:ahLst/>
            <a:cxnLst/>
            <a:rect l="l" t="t" r="r" b="b"/>
            <a:pathLst>
              <a:path w="277495" h="33655">
                <a:moveTo>
                  <a:pt x="277101" y="0"/>
                </a:moveTo>
                <a:lnTo>
                  <a:pt x="0" y="0"/>
                </a:lnTo>
                <a:lnTo>
                  <a:pt x="34645" y="33604"/>
                </a:lnTo>
                <a:lnTo>
                  <a:pt x="277101" y="33604"/>
                </a:lnTo>
                <a:lnTo>
                  <a:pt x="277101" y="0"/>
                </a:lnTo>
                <a:close/>
              </a:path>
            </a:pathLst>
          </a:custGeom>
          <a:solidFill>
            <a:srgbClr val="000000"/>
          </a:solidFill>
        </p:spPr>
        <p:txBody>
          <a:bodyPr wrap="square" lIns="0" tIns="0" rIns="0" bIns="0" rtlCol="0"/>
          <a:lstStyle/>
          <a:p>
            <a:endParaRPr sz="1765"/>
          </a:p>
        </p:txBody>
      </p:sp>
      <p:sp>
        <p:nvSpPr>
          <p:cNvPr id="18" name="object 18"/>
          <p:cNvSpPr/>
          <p:nvPr/>
        </p:nvSpPr>
        <p:spPr>
          <a:xfrm>
            <a:off x="7389203" y="1762741"/>
            <a:ext cx="193862" cy="29696"/>
          </a:xfrm>
          <a:custGeom>
            <a:avLst/>
            <a:gdLst/>
            <a:ahLst/>
            <a:cxnLst/>
            <a:rect l="l" t="t" r="r" b="b"/>
            <a:pathLst>
              <a:path w="219709" h="33655">
                <a:moveTo>
                  <a:pt x="138544" y="22390"/>
                </a:moveTo>
                <a:lnTo>
                  <a:pt x="69265" y="22390"/>
                </a:lnTo>
                <a:lnTo>
                  <a:pt x="69265" y="33591"/>
                </a:lnTo>
                <a:lnTo>
                  <a:pt x="138544" y="33591"/>
                </a:lnTo>
                <a:lnTo>
                  <a:pt x="138544" y="22390"/>
                </a:lnTo>
                <a:close/>
              </a:path>
              <a:path w="219709" h="33655">
                <a:moveTo>
                  <a:pt x="219367" y="11188"/>
                </a:moveTo>
                <a:lnTo>
                  <a:pt x="0" y="11188"/>
                </a:lnTo>
                <a:lnTo>
                  <a:pt x="0" y="22390"/>
                </a:lnTo>
                <a:lnTo>
                  <a:pt x="207810" y="22390"/>
                </a:lnTo>
                <a:lnTo>
                  <a:pt x="219367" y="11188"/>
                </a:lnTo>
                <a:close/>
              </a:path>
              <a:path w="219709" h="33655">
                <a:moveTo>
                  <a:pt x="138544" y="0"/>
                </a:moveTo>
                <a:lnTo>
                  <a:pt x="69265" y="0"/>
                </a:lnTo>
                <a:lnTo>
                  <a:pt x="69265" y="11188"/>
                </a:lnTo>
                <a:lnTo>
                  <a:pt x="138544" y="11188"/>
                </a:lnTo>
                <a:lnTo>
                  <a:pt x="138544" y="0"/>
                </a:lnTo>
                <a:close/>
              </a:path>
            </a:pathLst>
          </a:custGeom>
          <a:solidFill>
            <a:srgbClr val="000000"/>
          </a:solidFill>
        </p:spPr>
        <p:txBody>
          <a:bodyPr wrap="square" lIns="0" tIns="0" rIns="0" bIns="0" rtlCol="0"/>
          <a:lstStyle/>
          <a:p>
            <a:endParaRPr sz="1765"/>
          </a:p>
        </p:txBody>
      </p:sp>
      <p:sp>
        <p:nvSpPr>
          <p:cNvPr id="19" name="object 19"/>
          <p:cNvSpPr/>
          <p:nvPr/>
        </p:nvSpPr>
        <p:spPr>
          <a:xfrm>
            <a:off x="7343360" y="1629312"/>
            <a:ext cx="244849" cy="59391"/>
          </a:xfrm>
          <a:custGeom>
            <a:avLst/>
            <a:gdLst/>
            <a:ahLst/>
            <a:cxnLst/>
            <a:rect l="l" t="t" r="r" b="b"/>
            <a:pathLst>
              <a:path w="277495" h="67310">
                <a:moveTo>
                  <a:pt x="34636" y="0"/>
                </a:moveTo>
                <a:lnTo>
                  <a:pt x="0" y="67207"/>
                </a:lnTo>
                <a:lnTo>
                  <a:pt x="277090" y="67207"/>
                </a:lnTo>
                <a:lnTo>
                  <a:pt x="277090" y="0"/>
                </a:lnTo>
                <a:lnTo>
                  <a:pt x="34636" y="0"/>
                </a:lnTo>
                <a:close/>
              </a:path>
            </a:pathLst>
          </a:custGeom>
          <a:ln w="12699">
            <a:solidFill>
              <a:srgbClr val="000000"/>
            </a:solidFill>
          </a:ln>
        </p:spPr>
        <p:txBody>
          <a:bodyPr wrap="square" lIns="0" tIns="0" rIns="0" bIns="0" rtlCol="0"/>
          <a:lstStyle/>
          <a:p>
            <a:endParaRPr sz="1765"/>
          </a:p>
        </p:txBody>
      </p:sp>
      <p:sp>
        <p:nvSpPr>
          <p:cNvPr id="20" name="object 20"/>
          <p:cNvSpPr/>
          <p:nvPr/>
        </p:nvSpPr>
        <p:spPr>
          <a:xfrm>
            <a:off x="7394291" y="1945576"/>
            <a:ext cx="173691" cy="257175"/>
          </a:xfrm>
          <a:custGeom>
            <a:avLst/>
            <a:gdLst/>
            <a:ahLst/>
            <a:cxnLst/>
            <a:rect l="l" t="t" r="r" b="b"/>
            <a:pathLst>
              <a:path w="196850" h="291464">
                <a:moveTo>
                  <a:pt x="0" y="0"/>
                </a:moveTo>
                <a:lnTo>
                  <a:pt x="196273" y="0"/>
                </a:lnTo>
                <a:lnTo>
                  <a:pt x="196273" y="291229"/>
                </a:lnTo>
                <a:lnTo>
                  <a:pt x="0" y="291229"/>
                </a:lnTo>
                <a:lnTo>
                  <a:pt x="0" y="0"/>
                </a:lnTo>
                <a:close/>
              </a:path>
            </a:pathLst>
          </a:custGeom>
          <a:ln w="12699">
            <a:solidFill>
              <a:srgbClr val="000000"/>
            </a:solidFill>
          </a:ln>
        </p:spPr>
        <p:txBody>
          <a:bodyPr wrap="square" lIns="0" tIns="0" rIns="0" bIns="0" rtlCol="0"/>
          <a:lstStyle/>
          <a:p>
            <a:endParaRPr sz="1765"/>
          </a:p>
        </p:txBody>
      </p:sp>
      <p:sp>
        <p:nvSpPr>
          <p:cNvPr id="21" name="object 21"/>
          <p:cNvSpPr/>
          <p:nvPr/>
        </p:nvSpPr>
        <p:spPr>
          <a:xfrm>
            <a:off x="7348448" y="2380443"/>
            <a:ext cx="244849" cy="0"/>
          </a:xfrm>
          <a:custGeom>
            <a:avLst/>
            <a:gdLst/>
            <a:ahLst/>
            <a:cxnLst/>
            <a:rect l="l" t="t" r="r" b="b"/>
            <a:pathLst>
              <a:path w="277495">
                <a:moveTo>
                  <a:pt x="0" y="0"/>
                </a:moveTo>
                <a:lnTo>
                  <a:pt x="277101" y="0"/>
                </a:lnTo>
              </a:path>
            </a:pathLst>
          </a:custGeom>
          <a:ln w="56006">
            <a:solidFill>
              <a:srgbClr val="E0E0E0"/>
            </a:solidFill>
          </a:ln>
        </p:spPr>
        <p:txBody>
          <a:bodyPr wrap="square" lIns="0" tIns="0" rIns="0" bIns="0" rtlCol="0"/>
          <a:lstStyle/>
          <a:p>
            <a:endParaRPr sz="1765"/>
          </a:p>
        </p:txBody>
      </p:sp>
      <p:sp>
        <p:nvSpPr>
          <p:cNvPr id="22" name="object 22"/>
          <p:cNvSpPr/>
          <p:nvPr/>
        </p:nvSpPr>
        <p:spPr>
          <a:xfrm>
            <a:off x="7348448" y="2459511"/>
            <a:ext cx="244849" cy="0"/>
          </a:xfrm>
          <a:custGeom>
            <a:avLst/>
            <a:gdLst/>
            <a:ahLst/>
            <a:cxnLst/>
            <a:rect l="l" t="t" r="r" b="b"/>
            <a:pathLst>
              <a:path w="277495">
                <a:moveTo>
                  <a:pt x="0" y="0"/>
                </a:moveTo>
                <a:lnTo>
                  <a:pt x="277101" y="0"/>
                </a:lnTo>
              </a:path>
            </a:pathLst>
          </a:custGeom>
          <a:ln w="56007">
            <a:solidFill>
              <a:srgbClr val="E0E0E0"/>
            </a:solidFill>
          </a:ln>
        </p:spPr>
        <p:txBody>
          <a:bodyPr wrap="square" lIns="0" tIns="0" rIns="0" bIns="0" rtlCol="0"/>
          <a:lstStyle/>
          <a:p>
            <a:endParaRPr sz="1765"/>
          </a:p>
        </p:txBody>
      </p:sp>
      <p:sp>
        <p:nvSpPr>
          <p:cNvPr id="23" name="object 23"/>
          <p:cNvSpPr/>
          <p:nvPr/>
        </p:nvSpPr>
        <p:spPr>
          <a:xfrm>
            <a:off x="5127520" y="2662092"/>
            <a:ext cx="295835" cy="970429"/>
          </a:xfrm>
          <a:custGeom>
            <a:avLst/>
            <a:gdLst/>
            <a:ahLst/>
            <a:cxnLst/>
            <a:rect l="l" t="t" r="r" b="b"/>
            <a:pathLst>
              <a:path w="335279" h="1099820">
                <a:moveTo>
                  <a:pt x="0" y="0"/>
                </a:moveTo>
                <a:lnTo>
                  <a:pt x="334822" y="0"/>
                </a:lnTo>
                <a:lnTo>
                  <a:pt x="334822" y="1099286"/>
                </a:lnTo>
                <a:lnTo>
                  <a:pt x="0" y="1099286"/>
                </a:lnTo>
                <a:lnTo>
                  <a:pt x="0" y="0"/>
                </a:lnTo>
                <a:close/>
              </a:path>
            </a:pathLst>
          </a:custGeom>
          <a:solidFill>
            <a:srgbClr val="3DAAD6"/>
          </a:solidFill>
        </p:spPr>
        <p:txBody>
          <a:bodyPr wrap="square" lIns="0" tIns="0" rIns="0" bIns="0" rtlCol="0"/>
          <a:lstStyle/>
          <a:p>
            <a:endParaRPr sz="1765"/>
          </a:p>
        </p:txBody>
      </p:sp>
      <p:sp>
        <p:nvSpPr>
          <p:cNvPr id="24" name="object 24"/>
          <p:cNvSpPr/>
          <p:nvPr/>
        </p:nvSpPr>
        <p:spPr>
          <a:xfrm>
            <a:off x="5422952" y="2662092"/>
            <a:ext cx="203947" cy="970429"/>
          </a:xfrm>
          <a:custGeom>
            <a:avLst/>
            <a:gdLst/>
            <a:ahLst/>
            <a:cxnLst/>
            <a:rect l="l" t="t" r="r" b="b"/>
            <a:pathLst>
              <a:path w="231139" h="1099820">
                <a:moveTo>
                  <a:pt x="0" y="0"/>
                </a:moveTo>
                <a:lnTo>
                  <a:pt x="0" y="1099286"/>
                </a:lnTo>
                <a:lnTo>
                  <a:pt x="230911" y="964679"/>
                </a:lnTo>
                <a:lnTo>
                  <a:pt x="230911" y="78511"/>
                </a:lnTo>
                <a:lnTo>
                  <a:pt x="0" y="0"/>
                </a:lnTo>
                <a:close/>
              </a:path>
            </a:pathLst>
          </a:custGeom>
          <a:solidFill>
            <a:srgbClr val="3DAAD6"/>
          </a:solidFill>
        </p:spPr>
        <p:txBody>
          <a:bodyPr wrap="square" lIns="0" tIns="0" rIns="0" bIns="0" rtlCol="0"/>
          <a:lstStyle/>
          <a:p>
            <a:endParaRPr sz="1765"/>
          </a:p>
        </p:txBody>
      </p:sp>
      <p:sp>
        <p:nvSpPr>
          <p:cNvPr id="25" name="object 25"/>
          <p:cNvSpPr/>
          <p:nvPr/>
        </p:nvSpPr>
        <p:spPr>
          <a:xfrm>
            <a:off x="5147893" y="2681881"/>
            <a:ext cx="244849" cy="673474"/>
          </a:xfrm>
          <a:custGeom>
            <a:avLst/>
            <a:gdLst/>
            <a:ahLst/>
            <a:cxnLst/>
            <a:rect l="l" t="t" r="r" b="b"/>
            <a:pathLst>
              <a:path w="277495" h="763270">
                <a:moveTo>
                  <a:pt x="0" y="0"/>
                </a:moveTo>
                <a:lnTo>
                  <a:pt x="277101" y="0"/>
                </a:lnTo>
                <a:lnTo>
                  <a:pt x="277101" y="762774"/>
                </a:lnTo>
                <a:lnTo>
                  <a:pt x="0" y="762774"/>
                </a:lnTo>
                <a:lnTo>
                  <a:pt x="0" y="0"/>
                </a:lnTo>
                <a:close/>
              </a:path>
            </a:pathLst>
          </a:custGeom>
          <a:solidFill>
            <a:srgbClr val="FFFFFF"/>
          </a:solidFill>
        </p:spPr>
        <p:txBody>
          <a:bodyPr wrap="square" lIns="0" tIns="0" rIns="0" bIns="0" rtlCol="0"/>
          <a:lstStyle/>
          <a:p>
            <a:endParaRPr sz="1765"/>
          </a:p>
        </p:txBody>
      </p:sp>
      <p:sp>
        <p:nvSpPr>
          <p:cNvPr id="26" name="object 26"/>
          <p:cNvSpPr/>
          <p:nvPr/>
        </p:nvSpPr>
        <p:spPr>
          <a:xfrm>
            <a:off x="5122433" y="2657138"/>
            <a:ext cx="499222" cy="970429"/>
          </a:xfrm>
          <a:custGeom>
            <a:avLst/>
            <a:gdLst/>
            <a:ahLst/>
            <a:cxnLst/>
            <a:rect l="l" t="t" r="r" b="b"/>
            <a:pathLst>
              <a:path w="565785" h="1099820">
                <a:moveTo>
                  <a:pt x="334817" y="1099289"/>
                </a:moveTo>
                <a:lnTo>
                  <a:pt x="334817" y="0"/>
                </a:lnTo>
                <a:lnTo>
                  <a:pt x="0" y="0"/>
                </a:lnTo>
                <a:lnTo>
                  <a:pt x="0" y="1099289"/>
                </a:lnTo>
                <a:lnTo>
                  <a:pt x="334817" y="1099289"/>
                </a:lnTo>
                <a:lnTo>
                  <a:pt x="334817" y="0"/>
                </a:lnTo>
                <a:lnTo>
                  <a:pt x="565726" y="78520"/>
                </a:lnTo>
                <a:lnTo>
                  <a:pt x="565726" y="964683"/>
                </a:lnTo>
                <a:lnTo>
                  <a:pt x="334817" y="1099289"/>
                </a:lnTo>
                <a:close/>
              </a:path>
            </a:pathLst>
          </a:custGeom>
          <a:ln w="12699">
            <a:solidFill>
              <a:srgbClr val="000000"/>
            </a:solidFill>
          </a:ln>
        </p:spPr>
        <p:txBody>
          <a:bodyPr wrap="square" lIns="0" tIns="0" rIns="0" bIns="0" rtlCol="0"/>
          <a:lstStyle/>
          <a:p>
            <a:endParaRPr sz="1765"/>
          </a:p>
        </p:txBody>
      </p:sp>
      <p:sp>
        <p:nvSpPr>
          <p:cNvPr id="27" name="object 27"/>
          <p:cNvSpPr/>
          <p:nvPr/>
        </p:nvSpPr>
        <p:spPr>
          <a:xfrm>
            <a:off x="5142805" y="2676928"/>
            <a:ext cx="244849" cy="673474"/>
          </a:xfrm>
          <a:custGeom>
            <a:avLst/>
            <a:gdLst/>
            <a:ahLst/>
            <a:cxnLst/>
            <a:rect l="l" t="t" r="r" b="b"/>
            <a:pathLst>
              <a:path w="277495" h="763270">
                <a:moveTo>
                  <a:pt x="0" y="0"/>
                </a:moveTo>
                <a:lnTo>
                  <a:pt x="277090" y="0"/>
                </a:lnTo>
                <a:lnTo>
                  <a:pt x="277090" y="762773"/>
                </a:lnTo>
                <a:lnTo>
                  <a:pt x="0" y="762773"/>
                </a:lnTo>
                <a:lnTo>
                  <a:pt x="0" y="0"/>
                </a:lnTo>
                <a:close/>
              </a:path>
            </a:pathLst>
          </a:custGeom>
          <a:ln w="12699">
            <a:solidFill>
              <a:srgbClr val="000000"/>
            </a:solidFill>
          </a:ln>
        </p:spPr>
        <p:txBody>
          <a:bodyPr wrap="square" lIns="0" tIns="0" rIns="0" bIns="0" rtlCol="0"/>
          <a:lstStyle/>
          <a:p>
            <a:endParaRPr sz="1765"/>
          </a:p>
        </p:txBody>
      </p:sp>
      <p:sp>
        <p:nvSpPr>
          <p:cNvPr id="28" name="object 28"/>
          <p:cNvSpPr/>
          <p:nvPr/>
        </p:nvSpPr>
        <p:spPr>
          <a:xfrm>
            <a:off x="5142805" y="3290585"/>
            <a:ext cx="234763" cy="59391"/>
          </a:xfrm>
          <a:custGeom>
            <a:avLst/>
            <a:gdLst/>
            <a:ahLst/>
            <a:cxnLst/>
            <a:rect l="l" t="t" r="r" b="b"/>
            <a:pathLst>
              <a:path w="266064" h="67310">
                <a:moveTo>
                  <a:pt x="265544" y="0"/>
                </a:moveTo>
                <a:lnTo>
                  <a:pt x="34636" y="0"/>
                </a:lnTo>
                <a:lnTo>
                  <a:pt x="0" y="67304"/>
                </a:lnTo>
              </a:path>
            </a:pathLst>
          </a:custGeom>
          <a:ln w="12699">
            <a:solidFill>
              <a:srgbClr val="000000"/>
            </a:solidFill>
          </a:ln>
        </p:spPr>
        <p:txBody>
          <a:bodyPr wrap="square" lIns="0" tIns="0" rIns="0" bIns="0" rtlCol="0"/>
          <a:lstStyle/>
          <a:p>
            <a:endParaRPr sz="1765"/>
          </a:p>
        </p:txBody>
      </p:sp>
      <p:sp>
        <p:nvSpPr>
          <p:cNvPr id="29" name="object 29"/>
          <p:cNvSpPr/>
          <p:nvPr/>
        </p:nvSpPr>
        <p:spPr>
          <a:xfrm>
            <a:off x="5173364" y="2696730"/>
            <a:ext cx="1681" cy="593912"/>
          </a:xfrm>
          <a:custGeom>
            <a:avLst/>
            <a:gdLst/>
            <a:ahLst/>
            <a:cxnLst/>
            <a:rect l="l" t="t" r="r" b="b"/>
            <a:pathLst>
              <a:path w="1904" h="673100">
                <a:moveTo>
                  <a:pt x="0" y="673035"/>
                </a:moveTo>
                <a:lnTo>
                  <a:pt x="1442" y="0"/>
                </a:lnTo>
              </a:path>
            </a:pathLst>
          </a:custGeom>
          <a:ln w="12699">
            <a:solidFill>
              <a:srgbClr val="000000"/>
            </a:solidFill>
          </a:ln>
        </p:spPr>
        <p:txBody>
          <a:bodyPr wrap="square" lIns="0" tIns="0" rIns="0" bIns="0" rtlCol="0"/>
          <a:lstStyle/>
          <a:p>
            <a:endParaRPr sz="1765"/>
          </a:p>
        </p:txBody>
      </p:sp>
      <p:sp>
        <p:nvSpPr>
          <p:cNvPr id="30" name="object 30"/>
          <p:cNvSpPr/>
          <p:nvPr/>
        </p:nvSpPr>
        <p:spPr>
          <a:xfrm>
            <a:off x="5147893" y="2820453"/>
            <a:ext cx="244849" cy="49866"/>
          </a:xfrm>
          <a:custGeom>
            <a:avLst/>
            <a:gdLst/>
            <a:ahLst/>
            <a:cxnLst/>
            <a:rect l="l" t="t" r="r" b="b"/>
            <a:pathLst>
              <a:path w="277495" h="56514">
                <a:moveTo>
                  <a:pt x="277101" y="0"/>
                </a:moveTo>
                <a:lnTo>
                  <a:pt x="34645" y="0"/>
                </a:lnTo>
                <a:lnTo>
                  <a:pt x="0" y="56083"/>
                </a:lnTo>
                <a:lnTo>
                  <a:pt x="277101" y="56083"/>
                </a:lnTo>
                <a:lnTo>
                  <a:pt x="277101" y="0"/>
                </a:lnTo>
                <a:close/>
              </a:path>
            </a:pathLst>
          </a:custGeom>
          <a:solidFill>
            <a:srgbClr val="FFFFFF"/>
          </a:solidFill>
        </p:spPr>
        <p:txBody>
          <a:bodyPr wrap="square" lIns="0" tIns="0" rIns="0" bIns="0" rtlCol="0"/>
          <a:lstStyle/>
          <a:p>
            <a:endParaRPr sz="1765"/>
          </a:p>
        </p:txBody>
      </p:sp>
      <p:sp>
        <p:nvSpPr>
          <p:cNvPr id="31" name="object 31"/>
          <p:cNvSpPr/>
          <p:nvPr/>
        </p:nvSpPr>
        <p:spPr>
          <a:xfrm>
            <a:off x="5147893" y="2874886"/>
            <a:ext cx="244849" cy="0"/>
          </a:xfrm>
          <a:custGeom>
            <a:avLst/>
            <a:gdLst/>
            <a:ahLst/>
            <a:cxnLst/>
            <a:rect l="l" t="t" r="r" b="b"/>
            <a:pathLst>
              <a:path w="277495">
                <a:moveTo>
                  <a:pt x="0" y="0"/>
                </a:moveTo>
                <a:lnTo>
                  <a:pt x="277101" y="0"/>
                </a:lnTo>
              </a:path>
            </a:pathLst>
          </a:custGeom>
          <a:ln w="11214">
            <a:solidFill>
              <a:srgbClr val="000000"/>
            </a:solidFill>
          </a:ln>
        </p:spPr>
        <p:txBody>
          <a:bodyPr wrap="square" lIns="0" tIns="0" rIns="0" bIns="0" rtlCol="0"/>
          <a:lstStyle/>
          <a:p>
            <a:endParaRPr sz="1765"/>
          </a:p>
        </p:txBody>
      </p:sp>
      <p:sp>
        <p:nvSpPr>
          <p:cNvPr id="32" name="object 32"/>
          <p:cNvSpPr/>
          <p:nvPr/>
        </p:nvSpPr>
        <p:spPr>
          <a:xfrm>
            <a:off x="5147893" y="2929319"/>
            <a:ext cx="244849" cy="49866"/>
          </a:xfrm>
          <a:custGeom>
            <a:avLst/>
            <a:gdLst/>
            <a:ahLst/>
            <a:cxnLst/>
            <a:rect l="l" t="t" r="r" b="b"/>
            <a:pathLst>
              <a:path w="277495" h="56514">
                <a:moveTo>
                  <a:pt x="277101" y="0"/>
                </a:moveTo>
                <a:lnTo>
                  <a:pt x="34645" y="0"/>
                </a:lnTo>
                <a:lnTo>
                  <a:pt x="0" y="56083"/>
                </a:lnTo>
                <a:lnTo>
                  <a:pt x="277101" y="56083"/>
                </a:lnTo>
                <a:lnTo>
                  <a:pt x="277101" y="0"/>
                </a:lnTo>
                <a:close/>
              </a:path>
            </a:pathLst>
          </a:custGeom>
          <a:solidFill>
            <a:srgbClr val="3DAAD6"/>
          </a:solidFill>
        </p:spPr>
        <p:txBody>
          <a:bodyPr wrap="square" lIns="0" tIns="0" rIns="0" bIns="0" rtlCol="0"/>
          <a:lstStyle/>
          <a:p>
            <a:endParaRPr sz="1765"/>
          </a:p>
        </p:txBody>
      </p:sp>
      <p:sp>
        <p:nvSpPr>
          <p:cNvPr id="33" name="object 33"/>
          <p:cNvSpPr/>
          <p:nvPr/>
        </p:nvSpPr>
        <p:spPr>
          <a:xfrm>
            <a:off x="5142805" y="2805605"/>
            <a:ext cx="244849" cy="59391"/>
          </a:xfrm>
          <a:custGeom>
            <a:avLst/>
            <a:gdLst/>
            <a:ahLst/>
            <a:cxnLst/>
            <a:rect l="l" t="t" r="r" b="b"/>
            <a:pathLst>
              <a:path w="277495" h="67310">
                <a:moveTo>
                  <a:pt x="34636" y="0"/>
                </a:moveTo>
                <a:lnTo>
                  <a:pt x="0" y="67304"/>
                </a:lnTo>
                <a:lnTo>
                  <a:pt x="277090" y="67304"/>
                </a:lnTo>
                <a:lnTo>
                  <a:pt x="277090" y="0"/>
                </a:lnTo>
                <a:lnTo>
                  <a:pt x="34636" y="0"/>
                </a:lnTo>
                <a:close/>
              </a:path>
            </a:pathLst>
          </a:custGeom>
          <a:ln w="12699">
            <a:solidFill>
              <a:srgbClr val="000000"/>
            </a:solidFill>
          </a:ln>
        </p:spPr>
        <p:txBody>
          <a:bodyPr wrap="square" lIns="0" tIns="0" rIns="0" bIns="0" rtlCol="0"/>
          <a:lstStyle/>
          <a:p>
            <a:endParaRPr sz="1765"/>
          </a:p>
        </p:txBody>
      </p:sp>
      <p:sp>
        <p:nvSpPr>
          <p:cNvPr id="34" name="object 34"/>
          <p:cNvSpPr/>
          <p:nvPr/>
        </p:nvSpPr>
        <p:spPr>
          <a:xfrm>
            <a:off x="5142805" y="2914470"/>
            <a:ext cx="244849" cy="59391"/>
          </a:xfrm>
          <a:custGeom>
            <a:avLst/>
            <a:gdLst/>
            <a:ahLst/>
            <a:cxnLst/>
            <a:rect l="l" t="t" r="r" b="b"/>
            <a:pathLst>
              <a:path w="277495" h="67310">
                <a:moveTo>
                  <a:pt x="34636" y="0"/>
                </a:moveTo>
                <a:lnTo>
                  <a:pt x="0" y="67303"/>
                </a:lnTo>
                <a:lnTo>
                  <a:pt x="277090" y="67303"/>
                </a:lnTo>
                <a:lnTo>
                  <a:pt x="277090" y="0"/>
                </a:lnTo>
                <a:lnTo>
                  <a:pt x="34636" y="0"/>
                </a:lnTo>
                <a:close/>
              </a:path>
            </a:pathLst>
          </a:custGeom>
          <a:ln w="12699">
            <a:solidFill>
              <a:srgbClr val="000000"/>
            </a:solidFill>
          </a:ln>
        </p:spPr>
        <p:txBody>
          <a:bodyPr wrap="square" lIns="0" tIns="0" rIns="0" bIns="0" rtlCol="0"/>
          <a:lstStyle/>
          <a:p>
            <a:endParaRPr sz="1765"/>
          </a:p>
        </p:txBody>
      </p:sp>
      <p:sp>
        <p:nvSpPr>
          <p:cNvPr id="35" name="object 35"/>
          <p:cNvSpPr/>
          <p:nvPr/>
        </p:nvSpPr>
        <p:spPr>
          <a:xfrm>
            <a:off x="5147893" y="2983756"/>
            <a:ext cx="244849" cy="0"/>
          </a:xfrm>
          <a:custGeom>
            <a:avLst/>
            <a:gdLst/>
            <a:ahLst/>
            <a:cxnLst/>
            <a:rect l="l" t="t" r="r" b="b"/>
            <a:pathLst>
              <a:path w="277495">
                <a:moveTo>
                  <a:pt x="0" y="0"/>
                </a:moveTo>
                <a:lnTo>
                  <a:pt x="277101" y="0"/>
                </a:lnTo>
              </a:path>
            </a:pathLst>
          </a:custGeom>
          <a:ln w="11226">
            <a:solidFill>
              <a:srgbClr val="000000"/>
            </a:solidFill>
          </a:ln>
        </p:spPr>
        <p:txBody>
          <a:bodyPr wrap="square" lIns="0" tIns="0" rIns="0" bIns="0" rtlCol="0"/>
          <a:lstStyle/>
          <a:p>
            <a:endParaRPr sz="1765"/>
          </a:p>
        </p:txBody>
      </p:sp>
      <p:sp>
        <p:nvSpPr>
          <p:cNvPr id="36" name="object 36"/>
          <p:cNvSpPr/>
          <p:nvPr/>
        </p:nvSpPr>
        <p:spPr>
          <a:xfrm>
            <a:off x="5147893" y="2711577"/>
            <a:ext cx="244849" cy="49866"/>
          </a:xfrm>
          <a:custGeom>
            <a:avLst/>
            <a:gdLst/>
            <a:ahLst/>
            <a:cxnLst/>
            <a:rect l="l" t="t" r="r" b="b"/>
            <a:pathLst>
              <a:path w="277495" h="56514">
                <a:moveTo>
                  <a:pt x="277101" y="0"/>
                </a:moveTo>
                <a:lnTo>
                  <a:pt x="34645" y="0"/>
                </a:lnTo>
                <a:lnTo>
                  <a:pt x="0" y="56083"/>
                </a:lnTo>
                <a:lnTo>
                  <a:pt x="277101" y="56083"/>
                </a:lnTo>
                <a:lnTo>
                  <a:pt x="277101" y="0"/>
                </a:lnTo>
                <a:close/>
              </a:path>
            </a:pathLst>
          </a:custGeom>
          <a:solidFill>
            <a:srgbClr val="3DAAD6"/>
          </a:solidFill>
        </p:spPr>
        <p:txBody>
          <a:bodyPr wrap="square" lIns="0" tIns="0" rIns="0" bIns="0" rtlCol="0"/>
          <a:lstStyle/>
          <a:p>
            <a:endParaRPr sz="1765"/>
          </a:p>
        </p:txBody>
      </p:sp>
      <p:sp>
        <p:nvSpPr>
          <p:cNvPr id="37" name="object 37"/>
          <p:cNvSpPr/>
          <p:nvPr/>
        </p:nvSpPr>
        <p:spPr>
          <a:xfrm>
            <a:off x="5147893" y="2766009"/>
            <a:ext cx="244849" cy="0"/>
          </a:xfrm>
          <a:custGeom>
            <a:avLst/>
            <a:gdLst/>
            <a:ahLst/>
            <a:cxnLst/>
            <a:rect l="l" t="t" r="r" b="b"/>
            <a:pathLst>
              <a:path w="277495">
                <a:moveTo>
                  <a:pt x="0" y="0"/>
                </a:moveTo>
                <a:lnTo>
                  <a:pt x="277101" y="0"/>
                </a:lnTo>
              </a:path>
            </a:pathLst>
          </a:custGeom>
          <a:ln w="11214">
            <a:solidFill>
              <a:srgbClr val="000000"/>
            </a:solidFill>
          </a:ln>
        </p:spPr>
        <p:txBody>
          <a:bodyPr wrap="square" lIns="0" tIns="0" rIns="0" bIns="0" rtlCol="0"/>
          <a:lstStyle/>
          <a:p>
            <a:endParaRPr sz="1765"/>
          </a:p>
        </p:txBody>
      </p:sp>
      <p:sp>
        <p:nvSpPr>
          <p:cNvPr id="38" name="object 38"/>
          <p:cNvSpPr/>
          <p:nvPr/>
        </p:nvSpPr>
        <p:spPr>
          <a:xfrm>
            <a:off x="5147893" y="2681881"/>
            <a:ext cx="244849" cy="29696"/>
          </a:xfrm>
          <a:custGeom>
            <a:avLst/>
            <a:gdLst/>
            <a:ahLst/>
            <a:cxnLst/>
            <a:rect l="l" t="t" r="r" b="b"/>
            <a:pathLst>
              <a:path w="277495" h="33655">
                <a:moveTo>
                  <a:pt x="277101" y="0"/>
                </a:moveTo>
                <a:lnTo>
                  <a:pt x="0" y="0"/>
                </a:lnTo>
                <a:lnTo>
                  <a:pt x="34645" y="33655"/>
                </a:lnTo>
                <a:lnTo>
                  <a:pt x="277101" y="33655"/>
                </a:lnTo>
                <a:lnTo>
                  <a:pt x="277101" y="0"/>
                </a:lnTo>
                <a:close/>
              </a:path>
            </a:pathLst>
          </a:custGeom>
          <a:solidFill>
            <a:srgbClr val="000000"/>
          </a:solidFill>
        </p:spPr>
        <p:txBody>
          <a:bodyPr wrap="square" lIns="0" tIns="0" rIns="0" bIns="0" rtlCol="0"/>
          <a:lstStyle/>
          <a:p>
            <a:endParaRPr sz="1765"/>
          </a:p>
        </p:txBody>
      </p:sp>
      <p:sp>
        <p:nvSpPr>
          <p:cNvPr id="39" name="object 39"/>
          <p:cNvSpPr/>
          <p:nvPr/>
        </p:nvSpPr>
        <p:spPr>
          <a:xfrm>
            <a:off x="5188648" y="2830348"/>
            <a:ext cx="193862" cy="29696"/>
          </a:xfrm>
          <a:custGeom>
            <a:avLst/>
            <a:gdLst/>
            <a:ahLst/>
            <a:cxnLst/>
            <a:rect l="l" t="t" r="r" b="b"/>
            <a:pathLst>
              <a:path w="219710" h="33655">
                <a:moveTo>
                  <a:pt x="138544" y="22428"/>
                </a:moveTo>
                <a:lnTo>
                  <a:pt x="69265" y="22428"/>
                </a:lnTo>
                <a:lnTo>
                  <a:pt x="69265" y="33642"/>
                </a:lnTo>
                <a:lnTo>
                  <a:pt x="138544" y="33642"/>
                </a:lnTo>
                <a:lnTo>
                  <a:pt x="138544" y="22428"/>
                </a:lnTo>
                <a:close/>
              </a:path>
              <a:path w="219710" h="33655">
                <a:moveTo>
                  <a:pt x="219367" y="11214"/>
                </a:moveTo>
                <a:lnTo>
                  <a:pt x="0" y="11214"/>
                </a:lnTo>
                <a:lnTo>
                  <a:pt x="0" y="22428"/>
                </a:lnTo>
                <a:lnTo>
                  <a:pt x="207810" y="22428"/>
                </a:lnTo>
                <a:lnTo>
                  <a:pt x="219367" y="11214"/>
                </a:lnTo>
                <a:close/>
              </a:path>
              <a:path w="219710" h="33655">
                <a:moveTo>
                  <a:pt x="138544" y="0"/>
                </a:moveTo>
                <a:lnTo>
                  <a:pt x="69265" y="0"/>
                </a:lnTo>
                <a:lnTo>
                  <a:pt x="69265" y="11214"/>
                </a:lnTo>
                <a:lnTo>
                  <a:pt x="138544" y="11214"/>
                </a:lnTo>
                <a:lnTo>
                  <a:pt x="138544" y="0"/>
                </a:lnTo>
                <a:close/>
              </a:path>
            </a:pathLst>
          </a:custGeom>
          <a:solidFill>
            <a:srgbClr val="000000"/>
          </a:solidFill>
        </p:spPr>
        <p:txBody>
          <a:bodyPr wrap="square" lIns="0" tIns="0" rIns="0" bIns="0" rtlCol="0"/>
          <a:lstStyle/>
          <a:p>
            <a:endParaRPr sz="1765"/>
          </a:p>
        </p:txBody>
      </p:sp>
      <p:sp>
        <p:nvSpPr>
          <p:cNvPr id="40" name="object 40"/>
          <p:cNvSpPr/>
          <p:nvPr/>
        </p:nvSpPr>
        <p:spPr>
          <a:xfrm>
            <a:off x="5198835" y="2721472"/>
            <a:ext cx="40901" cy="39781"/>
          </a:xfrm>
          <a:custGeom>
            <a:avLst/>
            <a:gdLst/>
            <a:ahLst/>
            <a:cxnLst/>
            <a:rect l="l" t="t" r="r" b="b"/>
            <a:pathLst>
              <a:path w="46354" h="45085">
                <a:moveTo>
                  <a:pt x="46177" y="0"/>
                </a:moveTo>
                <a:lnTo>
                  <a:pt x="11544" y="0"/>
                </a:lnTo>
                <a:lnTo>
                  <a:pt x="0" y="44869"/>
                </a:lnTo>
                <a:lnTo>
                  <a:pt x="34632" y="44869"/>
                </a:lnTo>
                <a:lnTo>
                  <a:pt x="46177" y="0"/>
                </a:lnTo>
                <a:close/>
              </a:path>
            </a:pathLst>
          </a:custGeom>
          <a:solidFill>
            <a:srgbClr val="000000"/>
          </a:solidFill>
        </p:spPr>
        <p:txBody>
          <a:bodyPr wrap="square" lIns="0" tIns="0" rIns="0" bIns="0" rtlCol="0"/>
          <a:lstStyle/>
          <a:p>
            <a:endParaRPr sz="1765"/>
          </a:p>
        </p:txBody>
      </p:sp>
      <p:sp>
        <p:nvSpPr>
          <p:cNvPr id="41" name="object 41"/>
          <p:cNvSpPr/>
          <p:nvPr/>
        </p:nvSpPr>
        <p:spPr>
          <a:xfrm>
            <a:off x="5142805" y="2696729"/>
            <a:ext cx="244849" cy="59391"/>
          </a:xfrm>
          <a:custGeom>
            <a:avLst/>
            <a:gdLst/>
            <a:ahLst/>
            <a:cxnLst/>
            <a:rect l="l" t="t" r="r" b="b"/>
            <a:pathLst>
              <a:path w="277495" h="67310">
                <a:moveTo>
                  <a:pt x="34636" y="0"/>
                </a:moveTo>
                <a:lnTo>
                  <a:pt x="0" y="67304"/>
                </a:lnTo>
                <a:lnTo>
                  <a:pt x="277090" y="67304"/>
                </a:lnTo>
                <a:lnTo>
                  <a:pt x="277090" y="0"/>
                </a:lnTo>
                <a:lnTo>
                  <a:pt x="34636" y="0"/>
                </a:lnTo>
                <a:close/>
              </a:path>
            </a:pathLst>
          </a:custGeom>
          <a:ln w="12699">
            <a:solidFill>
              <a:srgbClr val="000000"/>
            </a:solidFill>
          </a:ln>
        </p:spPr>
        <p:txBody>
          <a:bodyPr wrap="square" lIns="0" tIns="0" rIns="0" bIns="0" rtlCol="0"/>
          <a:lstStyle/>
          <a:p>
            <a:endParaRPr sz="1765"/>
          </a:p>
        </p:txBody>
      </p:sp>
      <p:sp>
        <p:nvSpPr>
          <p:cNvPr id="42" name="object 42"/>
          <p:cNvSpPr/>
          <p:nvPr/>
        </p:nvSpPr>
        <p:spPr>
          <a:xfrm>
            <a:off x="5193736" y="3013452"/>
            <a:ext cx="173691" cy="257735"/>
          </a:xfrm>
          <a:custGeom>
            <a:avLst/>
            <a:gdLst/>
            <a:ahLst/>
            <a:cxnLst/>
            <a:rect l="l" t="t" r="r" b="b"/>
            <a:pathLst>
              <a:path w="196850" h="292100">
                <a:moveTo>
                  <a:pt x="0" y="0"/>
                </a:moveTo>
                <a:lnTo>
                  <a:pt x="196272" y="0"/>
                </a:lnTo>
                <a:lnTo>
                  <a:pt x="196272" y="291648"/>
                </a:lnTo>
                <a:lnTo>
                  <a:pt x="0" y="291648"/>
                </a:lnTo>
                <a:lnTo>
                  <a:pt x="0" y="0"/>
                </a:lnTo>
                <a:close/>
              </a:path>
            </a:pathLst>
          </a:custGeom>
          <a:ln w="12699">
            <a:solidFill>
              <a:srgbClr val="000000"/>
            </a:solidFill>
          </a:ln>
        </p:spPr>
        <p:txBody>
          <a:bodyPr wrap="square" lIns="0" tIns="0" rIns="0" bIns="0" rtlCol="0"/>
          <a:lstStyle/>
          <a:p>
            <a:endParaRPr sz="1765"/>
          </a:p>
        </p:txBody>
      </p:sp>
      <p:sp>
        <p:nvSpPr>
          <p:cNvPr id="43" name="object 43"/>
          <p:cNvSpPr/>
          <p:nvPr/>
        </p:nvSpPr>
        <p:spPr>
          <a:xfrm>
            <a:off x="5147893" y="3448946"/>
            <a:ext cx="244849" cy="0"/>
          </a:xfrm>
          <a:custGeom>
            <a:avLst/>
            <a:gdLst/>
            <a:ahLst/>
            <a:cxnLst/>
            <a:rect l="l" t="t" r="r" b="b"/>
            <a:pathLst>
              <a:path w="277495">
                <a:moveTo>
                  <a:pt x="0" y="0"/>
                </a:moveTo>
                <a:lnTo>
                  <a:pt x="277101" y="0"/>
                </a:lnTo>
              </a:path>
            </a:pathLst>
          </a:custGeom>
          <a:ln w="56083">
            <a:solidFill>
              <a:srgbClr val="E0E0E0"/>
            </a:solidFill>
          </a:ln>
        </p:spPr>
        <p:txBody>
          <a:bodyPr wrap="square" lIns="0" tIns="0" rIns="0" bIns="0" rtlCol="0"/>
          <a:lstStyle/>
          <a:p>
            <a:endParaRPr sz="1765"/>
          </a:p>
        </p:txBody>
      </p:sp>
      <p:sp>
        <p:nvSpPr>
          <p:cNvPr id="44" name="object 44"/>
          <p:cNvSpPr/>
          <p:nvPr/>
        </p:nvSpPr>
        <p:spPr>
          <a:xfrm>
            <a:off x="5147893" y="3528127"/>
            <a:ext cx="244849" cy="0"/>
          </a:xfrm>
          <a:custGeom>
            <a:avLst/>
            <a:gdLst/>
            <a:ahLst/>
            <a:cxnLst/>
            <a:rect l="l" t="t" r="r" b="b"/>
            <a:pathLst>
              <a:path w="277495">
                <a:moveTo>
                  <a:pt x="0" y="0"/>
                </a:moveTo>
                <a:lnTo>
                  <a:pt x="277101" y="0"/>
                </a:lnTo>
              </a:path>
            </a:pathLst>
          </a:custGeom>
          <a:ln w="56083">
            <a:solidFill>
              <a:srgbClr val="E0E0E0"/>
            </a:solidFill>
          </a:ln>
        </p:spPr>
        <p:txBody>
          <a:bodyPr wrap="square" lIns="0" tIns="0" rIns="0" bIns="0" rtlCol="0"/>
          <a:lstStyle/>
          <a:p>
            <a:endParaRPr sz="1765"/>
          </a:p>
        </p:txBody>
      </p:sp>
      <p:sp>
        <p:nvSpPr>
          <p:cNvPr id="45" name="object 45"/>
          <p:cNvSpPr/>
          <p:nvPr/>
        </p:nvSpPr>
        <p:spPr>
          <a:xfrm>
            <a:off x="1054401" y="2719746"/>
            <a:ext cx="690282" cy="509307"/>
          </a:xfrm>
          <a:custGeom>
            <a:avLst/>
            <a:gdLst/>
            <a:ahLst/>
            <a:cxnLst/>
            <a:rect l="l" t="t" r="r" b="b"/>
            <a:pathLst>
              <a:path w="782319" h="577214">
                <a:moveTo>
                  <a:pt x="733226" y="0"/>
                </a:moveTo>
                <a:lnTo>
                  <a:pt x="48521" y="0"/>
                </a:lnTo>
                <a:lnTo>
                  <a:pt x="35043" y="2692"/>
                </a:lnTo>
                <a:lnTo>
                  <a:pt x="2694" y="37731"/>
                </a:lnTo>
                <a:lnTo>
                  <a:pt x="0" y="51219"/>
                </a:lnTo>
                <a:lnTo>
                  <a:pt x="0" y="525589"/>
                </a:lnTo>
                <a:lnTo>
                  <a:pt x="24260" y="566026"/>
                </a:lnTo>
                <a:lnTo>
                  <a:pt x="64695" y="576808"/>
                </a:lnTo>
                <a:lnTo>
                  <a:pt x="717047" y="576808"/>
                </a:lnTo>
                <a:lnTo>
                  <a:pt x="757483" y="566026"/>
                </a:lnTo>
                <a:lnTo>
                  <a:pt x="781740" y="525589"/>
                </a:lnTo>
                <a:lnTo>
                  <a:pt x="781740" y="51219"/>
                </a:lnTo>
                <a:lnTo>
                  <a:pt x="757483" y="8089"/>
                </a:lnTo>
                <a:lnTo>
                  <a:pt x="733226" y="0"/>
                </a:lnTo>
                <a:close/>
              </a:path>
            </a:pathLst>
          </a:custGeom>
          <a:solidFill>
            <a:srgbClr val="000000"/>
          </a:solidFill>
        </p:spPr>
        <p:txBody>
          <a:bodyPr wrap="square" lIns="0" tIns="0" rIns="0" bIns="0" rtlCol="0"/>
          <a:lstStyle/>
          <a:p>
            <a:endParaRPr sz="1765"/>
          </a:p>
        </p:txBody>
      </p:sp>
      <p:sp>
        <p:nvSpPr>
          <p:cNvPr id="46" name="object 46"/>
          <p:cNvSpPr/>
          <p:nvPr/>
        </p:nvSpPr>
        <p:spPr>
          <a:xfrm>
            <a:off x="918823" y="3228695"/>
            <a:ext cx="984997" cy="378199"/>
          </a:xfrm>
          <a:custGeom>
            <a:avLst/>
            <a:gdLst/>
            <a:ahLst/>
            <a:cxnLst/>
            <a:rect l="l" t="t" r="r" b="b"/>
            <a:pathLst>
              <a:path w="1116330" h="428625">
                <a:moveTo>
                  <a:pt x="1062103" y="121285"/>
                </a:moveTo>
                <a:lnTo>
                  <a:pt x="53914" y="121285"/>
                </a:lnTo>
                <a:lnTo>
                  <a:pt x="0" y="355790"/>
                </a:lnTo>
                <a:lnTo>
                  <a:pt x="32348" y="428561"/>
                </a:lnTo>
                <a:lnTo>
                  <a:pt x="1083668" y="428561"/>
                </a:lnTo>
                <a:lnTo>
                  <a:pt x="1116015" y="355790"/>
                </a:lnTo>
                <a:lnTo>
                  <a:pt x="1062103" y="121285"/>
                </a:lnTo>
                <a:close/>
              </a:path>
              <a:path w="1116330" h="428625">
                <a:moveTo>
                  <a:pt x="924613" y="64681"/>
                </a:moveTo>
                <a:lnTo>
                  <a:pt x="161740" y="64681"/>
                </a:lnTo>
                <a:lnTo>
                  <a:pt x="161740" y="121285"/>
                </a:lnTo>
                <a:lnTo>
                  <a:pt x="924613" y="121285"/>
                </a:lnTo>
                <a:lnTo>
                  <a:pt x="924613" y="64681"/>
                </a:lnTo>
                <a:close/>
              </a:path>
              <a:path w="1116330" h="428625">
                <a:moveTo>
                  <a:pt x="717057" y="16167"/>
                </a:moveTo>
                <a:lnTo>
                  <a:pt x="372004" y="16167"/>
                </a:lnTo>
                <a:lnTo>
                  <a:pt x="372004" y="64681"/>
                </a:lnTo>
                <a:lnTo>
                  <a:pt x="717057" y="64681"/>
                </a:lnTo>
                <a:lnTo>
                  <a:pt x="717057" y="16167"/>
                </a:lnTo>
                <a:close/>
              </a:path>
              <a:path w="1116330" h="428625">
                <a:moveTo>
                  <a:pt x="665838" y="0"/>
                </a:moveTo>
                <a:lnTo>
                  <a:pt x="420524" y="0"/>
                </a:lnTo>
                <a:lnTo>
                  <a:pt x="420524" y="16167"/>
                </a:lnTo>
                <a:lnTo>
                  <a:pt x="665838" y="16167"/>
                </a:lnTo>
                <a:lnTo>
                  <a:pt x="665838" y="0"/>
                </a:lnTo>
                <a:close/>
              </a:path>
            </a:pathLst>
          </a:custGeom>
          <a:solidFill>
            <a:srgbClr val="000000"/>
          </a:solidFill>
        </p:spPr>
        <p:txBody>
          <a:bodyPr wrap="square" lIns="0" tIns="0" rIns="0" bIns="0" rtlCol="0"/>
          <a:lstStyle/>
          <a:p>
            <a:endParaRPr sz="1765"/>
          </a:p>
        </p:txBody>
      </p:sp>
      <p:sp>
        <p:nvSpPr>
          <p:cNvPr id="47" name="object 47"/>
          <p:cNvSpPr/>
          <p:nvPr/>
        </p:nvSpPr>
        <p:spPr>
          <a:xfrm>
            <a:off x="1068673" y="2734010"/>
            <a:ext cx="661707" cy="480732"/>
          </a:xfrm>
          <a:custGeom>
            <a:avLst/>
            <a:gdLst/>
            <a:ahLst/>
            <a:cxnLst/>
            <a:rect l="l" t="t" r="r" b="b"/>
            <a:pathLst>
              <a:path w="749935" h="544829">
                <a:moveTo>
                  <a:pt x="708963" y="0"/>
                </a:moveTo>
                <a:lnTo>
                  <a:pt x="40435" y="0"/>
                </a:lnTo>
                <a:lnTo>
                  <a:pt x="29651" y="2705"/>
                </a:lnTo>
                <a:lnTo>
                  <a:pt x="2696" y="32346"/>
                </a:lnTo>
                <a:lnTo>
                  <a:pt x="0" y="40436"/>
                </a:lnTo>
                <a:lnTo>
                  <a:pt x="0" y="501345"/>
                </a:lnTo>
                <a:lnTo>
                  <a:pt x="2696" y="512127"/>
                </a:lnTo>
                <a:lnTo>
                  <a:pt x="18869" y="536384"/>
                </a:lnTo>
                <a:lnTo>
                  <a:pt x="40435" y="541769"/>
                </a:lnTo>
                <a:lnTo>
                  <a:pt x="53914" y="544461"/>
                </a:lnTo>
                <a:lnTo>
                  <a:pt x="695488" y="544461"/>
                </a:lnTo>
                <a:lnTo>
                  <a:pt x="738618" y="528294"/>
                </a:lnTo>
                <a:lnTo>
                  <a:pt x="749400" y="501345"/>
                </a:lnTo>
                <a:lnTo>
                  <a:pt x="749400" y="40436"/>
                </a:lnTo>
                <a:lnTo>
                  <a:pt x="746707" y="32346"/>
                </a:lnTo>
                <a:lnTo>
                  <a:pt x="744015" y="21564"/>
                </a:lnTo>
                <a:lnTo>
                  <a:pt x="738618" y="13487"/>
                </a:lnTo>
                <a:lnTo>
                  <a:pt x="722438" y="2705"/>
                </a:lnTo>
                <a:lnTo>
                  <a:pt x="708963" y="0"/>
                </a:lnTo>
                <a:close/>
              </a:path>
            </a:pathLst>
          </a:custGeom>
          <a:solidFill>
            <a:srgbClr val="E9DFD4"/>
          </a:solidFill>
        </p:spPr>
        <p:txBody>
          <a:bodyPr wrap="square" lIns="0" tIns="0" rIns="0" bIns="0" rtlCol="0"/>
          <a:lstStyle/>
          <a:p>
            <a:endParaRPr sz="1765"/>
          </a:p>
        </p:txBody>
      </p:sp>
      <p:sp>
        <p:nvSpPr>
          <p:cNvPr id="48" name="object 48"/>
          <p:cNvSpPr/>
          <p:nvPr/>
        </p:nvSpPr>
        <p:spPr>
          <a:xfrm>
            <a:off x="1256583" y="3270307"/>
            <a:ext cx="283509" cy="0"/>
          </a:xfrm>
          <a:custGeom>
            <a:avLst/>
            <a:gdLst/>
            <a:ahLst/>
            <a:cxnLst/>
            <a:rect l="l" t="t" r="r" b="b"/>
            <a:pathLst>
              <a:path w="321309">
                <a:moveTo>
                  <a:pt x="0" y="0"/>
                </a:moveTo>
                <a:lnTo>
                  <a:pt x="320776" y="0"/>
                </a:lnTo>
              </a:path>
            </a:pathLst>
          </a:custGeom>
          <a:ln w="35039">
            <a:solidFill>
              <a:srgbClr val="E9DFD4"/>
            </a:solidFill>
          </a:ln>
        </p:spPr>
        <p:txBody>
          <a:bodyPr wrap="square" lIns="0" tIns="0" rIns="0" bIns="0" rtlCol="0"/>
          <a:lstStyle/>
          <a:p>
            <a:endParaRPr sz="1765"/>
          </a:p>
        </p:txBody>
      </p:sp>
      <p:sp>
        <p:nvSpPr>
          <p:cNvPr id="49" name="object 49"/>
          <p:cNvSpPr/>
          <p:nvPr/>
        </p:nvSpPr>
        <p:spPr>
          <a:xfrm>
            <a:off x="1301765" y="3241772"/>
            <a:ext cx="192741" cy="0"/>
          </a:xfrm>
          <a:custGeom>
            <a:avLst/>
            <a:gdLst/>
            <a:ahLst/>
            <a:cxnLst/>
            <a:rect l="l" t="t" r="r" b="b"/>
            <a:pathLst>
              <a:path w="218440">
                <a:moveTo>
                  <a:pt x="0" y="0"/>
                </a:moveTo>
                <a:lnTo>
                  <a:pt x="218351" y="0"/>
                </a:lnTo>
              </a:path>
            </a:pathLst>
          </a:custGeom>
          <a:ln w="29641">
            <a:solidFill>
              <a:srgbClr val="E9DFD4"/>
            </a:solidFill>
          </a:ln>
        </p:spPr>
        <p:txBody>
          <a:bodyPr wrap="square" lIns="0" tIns="0" rIns="0" bIns="0" rtlCol="0"/>
          <a:lstStyle/>
          <a:p>
            <a:endParaRPr sz="1765"/>
          </a:p>
        </p:txBody>
      </p:sp>
      <p:sp>
        <p:nvSpPr>
          <p:cNvPr id="50" name="object 50"/>
          <p:cNvSpPr/>
          <p:nvPr/>
        </p:nvSpPr>
        <p:spPr>
          <a:xfrm>
            <a:off x="1073429" y="3321423"/>
            <a:ext cx="364191" cy="0"/>
          </a:xfrm>
          <a:custGeom>
            <a:avLst/>
            <a:gdLst/>
            <a:ahLst/>
            <a:cxnLst/>
            <a:rect l="l" t="t" r="r" b="b"/>
            <a:pathLst>
              <a:path w="412750">
                <a:moveTo>
                  <a:pt x="0" y="0"/>
                </a:moveTo>
                <a:lnTo>
                  <a:pt x="412437" y="0"/>
                </a:lnTo>
              </a:path>
            </a:pathLst>
          </a:custGeom>
          <a:ln w="33020">
            <a:solidFill>
              <a:srgbClr val="E9DFD4"/>
            </a:solidFill>
          </a:ln>
        </p:spPr>
        <p:txBody>
          <a:bodyPr wrap="square" lIns="0" tIns="0" rIns="0" bIns="0" rtlCol="0"/>
          <a:lstStyle/>
          <a:p>
            <a:endParaRPr sz="1765"/>
          </a:p>
        </p:txBody>
      </p:sp>
      <p:sp>
        <p:nvSpPr>
          <p:cNvPr id="51" name="object 51"/>
          <p:cNvSpPr/>
          <p:nvPr/>
        </p:nvSpPr>
        <p:spPr>
          <a:xfrm>
            <a:off x="1073430" y="3301253"/>
            <a:ext cx="649381" cy="0"/>
          </a:xfrm>
          <a:custGeom>
            <a:avLst/>
            <a:gdLst/>
            <a:ahLst/>
            <a:cxnLst/>
            <a:rect l="l" t="t" r="r" b="b"/>
            <a:pathLst>
              <a:path w="735964">
                <a:moveTo>
                  <a:pt x="0" y="0"/>
                </a:moveTo>
                <a:lnTo>
                  <a:pt x="735919" y="0"/>
                </a:lnTo>
              </a:path>
            </a:pathLst>
          </a:custGeom>
          <a:ln w="12700">
            <a:solidFill>
              <a:srgbClr val="E9DFD4"/>
            </a:solidFill>
          </a:ln>
        </p:spPr>
        <p:txBody>
          <a:bodyPr wrap="square" lIns="0" tIns="0" rIns="0" bIns="0" rtlCol="0"/>
          <a:lstStyle/>
          <a:p>
            <a:endParaRPr sz="1765"/>
          </a:p>
        </p:txBody>
      </p:sp>
      <p:sp>
        <p:nvSpPr>
          <p:cNvPr id="52" name="object 52"/>
          <p:cNvSpPr/>
          <p:nvPr/>
        </p:nvSpPr>
        <p:spPr>
          <a:xfrm>
            <a:off x="1689476" y="3307181"/>
            <a:ext cx="33618" cy="28574"/>
          </a:xfrm>
          <a:custGeom>
            <a:avLst/>
            <a:gdLst/>
            <a:ahLst/>
            <a:cxnLst/>
            <a:rect l="l" t="t" r="r" b="b"/>
            <a:pathLst>
              <a:path w="38100" h="32385">
                <a:moveTo>
                  <a:pt x="37731" y="0"/>
                </a:moveTo>
                <a:lnTo>
                  <a:pt x="0" y="0"/>
                </a:lnTo>
                <a:lnTo>
                  <a:pt x="0" y="32334"/>
                </a:lnTo>
                <a:lnTo>
                  <a:pt x="37731" y="32334"/>
                </a:lnTo>
                <a:lnTo>
                  <a:pt x="37731" y="0"/>
                </a:lnTo>
                <a:close/>
              </a:path>
            </a:pathLst>
          </a:custGeom>
          <a:solidFill>
            <a:srgbClr val="E9DFD4"/>
          </a:solidFill>
        </p:spPr>
        <p:txBody>
          <a:bodyPr wrap="square" lIns="0" tIns="0" rIns="0" bIns="0" rtlCol="0"/>
          <a:lstStyle/>
          <a:p>
            <a:endParaRPr sz="1765"/>
          </a:p>
        </p:txBody>
      </p:sp>
      <p:sp>
        <p:nvSpPr>
          <p:cNvPr id="53" name="object 53"/>
          <p:cNvSpPr/>
          <p:nvPr/>
        </p:nvSpPr>
        <p:spPr>
          <a:xfrm>
            <a:off x="937852" y="3349987"/>
            <a:ext cx="946897" cy="216834"/>
          </a:xfrm>
          <a:custGeom>
            <a:avLst/>
            <a:gdLst/>
            <a:ahLst/>
            <a:cxnLst/>
            <a:rect l="l" t="t" r="r" b="b"/>
            <a:pathLst>
              <a:path w="1073150" h="245745">
                <a:moveTo>
                  <a:pt x="1024357" y="0"/>
                </a:moveTo>
                <a:lnTo>
                  <a:pt x="48521" y="0"/>
                </a:lnTo>
                <a:lnTo>
                  <a:pt x="0" y="218325"/>
                </a:lnTo>
                <a:lnTo>
                  <a:pt x="10782" y="245275"/>
                </a:lnTo>
                <a:lnTo>
                  <a:pt x="1059397" y="245275"/>
                </a:lnTo>
                <a:lnTo>
                  <a:pt x="1072884" y="218325"/>
                </a:lnTo>
                <a:lnTo>
                  <a:pt x="1024357" y="0"/>
                </a:lnTo>
                <a:close/>
              </a:path>
            </a:pathLst>
          </a:custGeom>
          <a:solidFill>
            <a:srgbClr val="E9DFD4"/>
          </a:solidFill>
        </p:spPr>
        <p:txBody>
          <a:bodyPr wrap="square" lIns="0" tIns="0" rIns="0" bIns="0" rtlCol="0"/>
          <a:lstStyle/>
          <a:p>
            <a:endParaRPr sz="1765"/>
          </a:p>
        </p:txBody>
      </p:sp>
      <p:sp>
        <p:nvSpPr>
          <p:cNvPr id="54" name="object 54"/>
          <p:cNvSpPr/>
          <p:nvPr/>
        </p:nvSpPr>
        <p:spPr>
          <a:xfrm>
            <a:off x="1118621" y="2783955"/>
            <a:ext cx="561415" cy="381000"/>
          </a:xfrm>
          <a:custGeom>
            <a:avLst/>
            <a:gdLst/>
            <a:ahLst/>
            <a:cxnLst/>
            <a:rect l="l" t="t" r="r" b="b"/>
            <a:pathLst>
              <a:path w="636269" h="431800">
                <a:moveTo>
                  <a:pt x="603827" y="0"/>
                </a:moveTo>
                <a:lnTo>
                  <a:pt x="32348" y="0"/>
                </a:lnTo>
                <a:lnTo>
                  <a:pt x="16174" y="5397"/>
                </a:lnTo>
                <a:lnTo>
                  <a:pt x="10783" y="10782"/>
                </a:lnTo>
                <a:lnTo>
                  <a:pt x="5392" y="18872"/>
                </a:lnTo>
                <a:lnTo>
                  <a:pt x="2696" y="24256"/>
                </a:lnTo>
                <a:lnTo>
                  <a:pt x="0" y="43129"/>
                </a:lnTo>
                <a:lnTo>
                  <a:pt x="0" y="388137"/>
                </a:lnTo>
                <a:lnTo>
                  <a:pt x="16174" y="423176"/>
                </a:lnTo>
                <a:lnTo>
                  <a:pt x="43131" y="431266"/>
                </a:lnTo>
                <a:lnTo>
                  <a:pt x="593045" y="431266"/>
                </a:lnTo>
                <a:lnTo>
                  <a:pt x="630789" y="412394"/>
                </a:lnTo>
                <a:lnTo>
                  <a:pt x="636174" y="388137"/>
                </a:lnTo>
                <a:lnTo>
                  <a:pt x="636174" y="43129"/>
                </a:lnTo>
                <a:lnTo>
                  <a:pt x="620007" y="5397"/>
                </a:lnTo>
                <a:lnTo>
                  <a:pt x="603827" y="0"/>
                </a:lnTo>
                <a:close/>
              </a:path>
            </a:pathLst>
          </a:custGeom>
          <a:solidFill>
            <a:srgbClr val="004CB3"/>
          </a:solidFill>
        </p:spPr>
        <p:txBody>
          <a:bodyPr wrap="square" lIns="0" tIns="0" rIns="0" bIns="0" rtlCol="0"/>
          <a:lstStyle/>
          <a:p>
            <a:endParaRPr sz="1765"/>
          </a:p>
        </p:txBody>
      </p:sp>
      <p:sp>
        <p:nvSpPr>
          <p:cNvPr id="55" name="object 55"/>
          <p:cNvSpPr/>
          <p:nvPr/>
        </p:nvSpPr>
        <p:spPr>
          <a:xfrm>
            <a:off x="1620494" y="3188263"/>
            <a:ext cx="59951" cy="16809"/>
          </a:xfrm>
          <a:custGeom>
            <a:avLst/>
            <a:gdLst/>
            <a:ahLst/>
            <a:cxnLst/>
            <a:rect l="l" t="t" r="r" b="b"/>
            <a:pathLst>
              <a:path w="67944" h="19050">
                <a:moveTo>
                  <a:pt x="67386" y="18872"/>
                </a:moveTo>
                <a:lnTo>
                  <a:pt x="67386" y="0"/>
                </a:lnTo>
                <a:lnTo>
                  <a:pt x="0" y="0"/>
                </a:lnTo>
                <a:lnTo>
                  <a:pt x="0" y="18872"/>
                </a:lnTo>
                <a:lnTo>
                  <a:pt x="67386" y="18872"/>
                </a:lnTo>
                <a:close/>
              </a:path>
            </a:pathLst>
          </a:custGeom>
          <a:solidFill>
            <a:srgbClr val="D90D0D"/>
          </a:solidFill>
        </p:spPr>
        <p:txBody>
          <a:bodyPr wrap="square" lIns="0" tIns="0" rIns="0" bIns="0" rtlCol="0"/>
          <a:lstStyle/>
          <a:p>
            <a:endParaRPr sz="1765"/>
          </a:p>
        </p:txBody>
      </p:sp>
      <p:sp>
        <p:nvSpPr>
          <p:cNvPr id="56" name="object 56"/>
          <p:cNvSpPr/>
          <p:nvPr/>
        </p:nvSpPr>
        <p:spPr>
          <a:xfrm>
            <a:off x="1097215" y="3307181"/>
            <a:ext cx="9525" cy="28574"/>
          </a:xfrm>
          <a:custGeom>
            <a:avLst/>
            <a:gdLst/>
            <a:ahLst/>
            <a:cxnLst/>
            <a:rect l="l" t="t" r="r" b="b"/>
            <a:pathLst>
              <a:path w="10794" h="32385">
                <a:moveTo>
                  <a:pt x="10782" y="0"/>
                </a:moveTo>
                <a:lnTo>
                  <a:pt x="10782" y="32334"/>
                </a:lnTo>
                <a:lnTo>
                  <a:pt x="0" y="32334"/>
                </a:lnTo>
                <a:lnTo>
                  <a:pt x="0" y="0"/>
                </a:lnTo>
                <a:lnTo>
                  <a:pt x="10782" y="0"/>
                </a:lnTo>
                <a:close/>
              </a:path>
            </a:pathLst>
          </a:custGeom>
          <a:solidFill>
            <a:srgbClr val="004CB3"/>
          </a:solidFill>
        </p:spPr>
        <p:txBody>
          <a:bodyPr wrap="square" lIns="0" tIns="0" rIns="0" bIns="0" rtlCol="0"/>
          <a:lstStyle/>
          <a:p>
            <a:endParaRPr sz="1765"/>
          </a:p>
        </p:txBody>
      </p:sp>
      <p:sp>
        <p:nvSpPr>
          <p:cNvPr id="57" name="object 57"/>
          <p:cNvSpPr/>
          <p:nvPr/>
        </p:nvSpPr>
        <p:spPr>
          <a:xfrm>
            <a:off x="1128136" y="3307181"/>
            <a:ext cx="9525" cy="28574"/>
          </a:xfrm>
          <a:custGeom>
            <a:avLst/>
            <a:gdLst/>
            <a:ahLst/>
            <a:cxnLst/>
            <a:rect l="l" t="t" r="r" b="b"/>
            <a:pathLst>
              <a:path w="10794" h="32385">
                <a:moveTo>
                  <a:pt x="10782" y="0"/>
                </a:moveTo>
                <a:lnTo>
                  <a:pt x="10782" y="32334"/>
                </a:lnTo>
                <a:lnTo>
                  <a:pt x="0" y="32334"/>
                </a:lnTo>
                <a:lnTo>
                  <a:pt x="0" y="0"/>
                </a:lnTo>
                <a:lnTo>
                  <a:pt x="10782" y="0"/>
                </a:lnTo>
                <a:close/>
              </a:path>
            </a:pathLst>
          </a:custGeom>
          <a:solidFill>
            <a:srgbClr val="004CB3"/>
          </a:solidFill>
        </p:spPr>
        <p:txBody>
          <a:bodyPr wrap="square" lIns="0" tIns="0" rIns="0" bIns="0" rtlCol="0"/>
          <a:lstStyle/>
          <a:p>
            <a:endParaRPr sz="1765"/>
          </a:p>
        </p:txBody>
      </p:sp>
      <p:sp>
        <p:nvSpPr>
          <p:cNvPr id="58" name="object 58"/>
          <p:cNvSpPr/>
          <p:nvPr/>
        </p:nvSpPr>
        <p:spPr>
          <a:xfrm>
            <a:off x="1161436" y="3307181"/>
            <a:ext cx="9525" cy="28574"/>
          </a:xfrm>
          <a:custGeom>
            <a:avLst/>
            <a:gdLst/>
            <a:ahLst/>
            <a:cxnLst/>
            <a:rect l="l" t="t" r="r" b="b"/>
            <a:pathLst>
              <a:path w="10794" h="32385">
                <a:moveTo>
                  <a:pt x="10782" y="0"/>
                </a:moveTo>
                <a:lnTo>
                  <a:pt x="10782" y="32334"/>
                </a:lnTo>
                <a:lnTo>
                  <a:pt x="0" y="32334"/>
                </a:lnTo>
                <a:lnTo>
                  <a:pt x="0" y="0"/>
                </a:lnTo>
                <a:lnTo>
                  <a:pt x="10782" y="0"/>
                </a:lnTo>
                <a:close/>
              </a:path>
            </a:pathLst>
          </a:custGeom>
          <a:solidFill>
            <a:srgbClr val="004CB3"/>
          </a:solidFill>
        </p:spPr>
        <p:txBody>
          <a:bodyPr wrap="square" lIns="0" tIns="0" rIns="0" bIns="0" rtlCol="0"/>
          <a:lstStyle/>
          <a:p>
            <a:endParaRPr sz="1765"/>
          </a:p>
        </p:txBody>
      </p:sp>
      <p:sp>
        <p:nvSpPr>
          <p:cNvPr id="59" name="object 59"/>
          <p:cNvSpPr/>
          <p:nvPr/>
        </p:nvSpPr>
        <p:spPr>
          <a:xfrm>
            <a:off x="1192357" y="3307181"/>
            <a:ext cx="9525" cy="28574"/>
          </a:xfrm>
          <a:custGeom>
            <a:avLst/>
            <a:gdLst/>
            <a:ahLst/>
            <a:cxnLst/>
            <a:rect l="l" t="t" r="r" b="b"/>
            <a:pathLst>
              <a:path w="10794" h="32385">
                <a:moveTo>
                  <a:pt x="10783" y="0"/>
                </a:moveTo>
                <a:lnTo>
                  <a:pt x="10783" y="32334"/>
                </a:lnTo>
                <a:lnTo>
                  <a:pt x="0" y="32334"/>
                </a:lnTo>
                <a:lnTo>
                  <a:pt x="0" y="0"/>
                </a:lnTo>
                <a:lnTo>
                  <a:pt x="10783" y="0"/>
                </a:lnTo>
                <a:close/>
              </a:path>
            </a:pathLst>
          </a:custGeom>
          <a:solidFill>
            <a:srgbClr val="004CB3"/>
          </a:solidFill>
        </p:spPr>
        <p:txBody>
          <a:bodyPr wrap="square" lIns="0" tIns="0" rIns="0" bIns="0" rtlCol="0"/>
          <a:lstStyle/>
          <a:p>
            <a:endParaRPr sz="1765"/>
          </a:p>
        </p:txBody>
      </p:sp>
      <p:sp>
        <p:nvSpPr>
          <p:cNvPr id="60" name="object 60"/>
          <p:cNvSpPr/>
          <p:nvPr/>
        </p:nvSpPr>
        <p:spPr>
          <a:xfrm>
            <a:off x="1223278" y="3307181"/>
            <a:ext cx="9525" cy="28574"/>
          </a:xfrm>
          <a:custGeom>
            <a:avLst/>
            <a:gdLst/>
            <a:ahLst/>
            <a:cxnLst/>
            <a:rect l="l" t="t" r="r" b="b"/>
            <a:pathLst>
              <a:path w="10794" h="32385">
                <a:moveTo>
                  <a:pt x="10782" y="0"/>
                </a:moveTo>
                <a:lnTo>
                  <a:pt x="10782" y="32334"/>
                </a:lnTo>
                <a:lnTo>
                  <a:pt x="0" y="32334"/>
                </a:lnTo>
                <a:lnTo>
                  <a:pt x="0" y="0"/>
                </a:lnTo>
                <a:lnTo>
                  <a:pt x="10782" y="0"/>
                </a:lnTo>
                <a:close/>
              </a:path>
            </a:pathLst>
          </a:custGeom>
          <a:solidFill>
            <a:srgbClr val="004CB3"/>
          </a:solidFill>
        </p:spPr>
        <p:txBody>
          <a:bodyPr wrap="square" lIns="0" tIns="0" rIns="0" bIns="0" rtlCol="0"/>
          <a:lstStyle/>
          <a:p>
            <a:endParaRPr sz="1765"/>
          </a:p>
        </p:txBody>
      </p:sp>
      <p:sp>
        <p:nvSpPr>
          <p:cNvPr id="61" name="object 61"/>
          <p:cNvSpPr/>
          <p:nvPr/>
        </p:nvSpPr>
        <p:spPr>
          <a:xfrm>
            <a:off x="1256583" y="3307181"/>
            <a:ext cx="9525" cy="28574"/>
          </a:xfrm>
          <a:custGeom>
            <a:avLst/>
            <a:gdLst/>
            <a:ahLst/>
            <a:cxnLst/>
            <a:rect l="l" t="t" r="r" b="b"/>
            <a:pathLst>
              <a:path w="10794" h="32385">
                <a:moveTo>
                  <a:pt x="10782" y="0"/>
                </a:moveTo>
                <a:lnTo>
                  <a:pt x="10782" y="32334"/>
                </a:lnTo>
                <a:lnTo>
                  <a:pt x="0" y="32334"/>
                </a:lnTo>
                <a:lnTo>
                  <a:pt x="0" y="0"/>
                </a:lnTo>
                <a:lnTo>
                  <a:pt x="10782" y="0"/>
                </a:lnTo>
                <a:close/>
              </a:path>
            </a:pathLst>
          </a:custGeom>
          <a:solidFill>
            <a:srgbClr val="004CB3"/>
          </a:solidFill>
        </p:spPr>
        <p:txBody>
          <a:bodyPr wrap="square" lIns="0" tIns="0" rIns="0" bIns="0" rtlCol="0"/>
          <a:lstStyle/>
          <a:p>
            <a:endParaRPr sz="1765"/>
          </a:p>
        </p:txBody>
      </p:sp>
      <p:sp>
        <p:nvSpPr>
          <p:cNvPr id="62" name="object 62"/>
          <p:cNvSpPr/>
          <p:nvPr/>
        </p:nvSpPr>
        <p:spPr>
          <a:xfrm>
            <a:off x="1698991" y="3416572"/>
            <a:ext cx="126055" cy="121292"/>
          </a:xfrm>
          <a:prstGeom prst="rect">
            <a:avLst/>
          </a:prstGeom>
          <a:blipFill>
            <a:blip r:embed="rId2" cstate="print"/>
            <a:stretch>
              <a:fillRect/>
            </a:stretch>
          </a:blipFill>
        </p:spPr>
        <p:txBody>
          <a:bodyPr wrap="square" lIns="0" tIns="0" rIns="0" bIns="0" rtlCol="0"/>
          <a:lstStyle/>
          <a:p>
            <a:endParaRPr sz="1765"/>
          </a:p>
        </p:txBody>
      </p:sp>
      <p:sp>
        <p:nvSpPr>
          <p:cNvPr id="63" name="object 63"/>
          <p:cNvSpPr/>
          <p:nvPr/>
        </p:nvSpPr>
        <p:spPr>
          <a:xfrm>
            <a:off x="1013966" y="3443926"/>
            <a:ext cx="654424" cy="0"/>
          </a:xfrm>
          <a:custGeom>
            <a:avLst/>
            <a:gdLst/>
            <a:ahLst/>
            <a:cxnLst/>
            <a:rect l="l" t="t" r="r" b="b"/>
            <a:pathLst>
              <a:path w="741680">
                <a:moveTo>
                  <a:pt x="0" y="0"/>
                </a:moveTo>
                <a:lnTo>
                  <a:pt x="741309" y="0"/>
                </a:lnTo>
              </a:path>
            </a:pathLst>
          </a:custGeom>
          <a:ln w="13487">
            <a:solidFill>
              <a:srgbClr val="004CB3"/>
            </a:solidFill>
          </a:ln>
        </p:spPr>
        <p:txBody>
          <a:bodyPr wrap="square" lIns="0" tIns="0" rIns="0" bIns="0" rtlCol="0"/>
          <a:lstStyle/>
          <a:p>
            <a:endParaRPr sz="1765"/>
          </a:p>
        </p:txBody>
      </p:sp>
      <p:sp>
        <p:nvSpPr>
          <p:cNvPr id="64" name="object 64"/>
          <p:cNvSpPr/>
          <p:nvPr/>
        </p:nvSpPr>
        <p:spPr>
          <a:xfrm>
            <a:off x="1701366" y="3443926"/>
            <a:ext cx="131109" cy="0"/>
          </a:xfrm>
          <a:custGeom>
            <a:avLst/>
            <a:gdLst/>
            <a:ahLst/>
            <a:cxnLst/>
            <a:rect l="l" t="t" r="r" b="b"/>
            <a:pathLst>
              <a:path w="148589">
                <a:moveTo>
                  <a:pt x="0" y="0"/>
                </a:moveTo>
                <a:lnTo>
                  <a:pt x="148259" y="0"/>
                </a:lnTo>
              </a:path>
            </a:pathLst>
          </a:custGeom>
          <a:ln w="13487">
            <a:solidFill>
              <a:srgbClr val="004CB3"/>
            </a:solidFill>
          </a:ln>
        </p:spPr>
        <p:txBody>
          <a:bodyPr wrap="square" lIns="0" tIns="0" rIns="0" bIns="0" rtlCol="0"/>
          <a:lstStyle/>
          <a:p>
            <a:endParaRPr sz="1765"/>
          </a:p>
        </p:txBody>
      </p:sp>
      <p:sp>
        <p:nvSpPr>
          <p:cNvPr id="65" name="object 65"/>
          <p:cNvSpPr/>
          <p:nvPr/>
        </p:nvSpPr>
        <p:spPr>
          <a:xfrm>
            <a:off x="1708504" y="3481976"/>
            <a:ext cx="133350" cy="0"/>
          </a:xfrm>
          <a:custGeom>
            <a:avLst/>
            <a:gdLst/>
            <a:ahLst/>
            <a:cxnLst/>
            <a:rect l="l" t="t" r="r" b="b"/>
            <a:pathLst>
              <a:path w="151130">
                <a:moveTo>
                  <a:pt x="0" y="0"/>
                </a:moveTo>
                <a:lnTo>
                  <a:pt x="150952" y="0"/>
                </a:lnTo>
              </a:path>
            </a:pathLst>
          </a:custGeom>
          <a:ln w="13474">
            <a:solidFill>
              <a:srgbClr val="004CB3"/>
            </a:solidFill>
          </a:ln>
        </p:spPr>
        <p:txBody>
          <a:bodyPr wrap="square" lIns="0" tIns="0" rIns="0" bIns="0" rtlCol="0"/>
          <a:lstStyle/>
          <a:p>
            <a:endParaRPr sz="1765"/>
          </a:p>
        </p:txBody>
      </p:sp>
      <p:sp>
        <p:nvSpPr>
          <p:cNvPr id="66" name="object 66"/>
          <p:cNvSpPr/>
          <p:nvPr/>
        </p:nvSpPr>
        <p:spPr>
          <a:xfrm>
            <a:off x="1006830" y="3481976"/>
            <a:ext cx="668431" cy="0"/>
          </a:xfrm>
          <a:custGeom>
            <a:avLst/>
            <a:gdLst/>
            <a:ahLst/>
            <a:cxnLst/>
            <a:rect l="l" t="t" r="r" b="b"/>
            <a:pathLst>
              <a:path w="757555">
                <a:moveTo>
                  <a:pt x="0" y="0"/>
                </a:moveTo>
                <a:lnTo>
                  <a:pt x="757486" y="0"/>
                </a:lnTo>
              </a:path>
            </a:pathLst>
          </a:custGeom>
          <a:ln w="13474">
            <a:solidFill>
              <a:srgbClr val="004CB3"/>
            </a:solidFill>
          </a:ln>
        </p:spPr>
        <p:txBody>
          <a:bodyPr wrap="square" lIns="0" tIns="0" rIns="0" bIns="0" rtlCol="0"/>
          <a:lstStyle/>
          <a:p>
            <a:endParaRPr sz="1765"/>
          </a:p>
        </p:txBody>
      </p:sp>
      <p:sp>
        <p:nvSpPr>
          <p:cNvPr id="67" name="object 67"/>
          <p:cNvSpPr/>
          <p:nvPr/>
        </p:nvSpPr>
        <p:spPr>
          <a:xfrm>
            <a:off x="1023480" y="3405876"/>
            <a:ext cx="635374" cy="0"/>
          </a:xfrm>
          <a:custGeom>
            <a:avLst/>
            <a:gdLst/>
            <a:ahLst/>
            <a:cxnLst/>
            <a:rect l="l" t="t" r="r" b="b"/>
            <a:pathLst>
              <a:path w="720089">
                <a:moveTo>
                  <a:pt x="0" y="0"/>
                </a:moveTo>
                <a:lnTo>
                  <a:pt x="719744" y="0"/>
                </a:lnTo>
              </a:path>
            </a:pathLst>
          </a:custGeom>
          <a:ln w="13474">
            <a:solidFill>
              <a:srgbClr val="004CB3"/>
            </a:solidFill>
          </a:ln>
        </p:spPr>
        <p:txBody>
          <a:bodyPr wrap="square" lIns="0" tIns="0" rIns="0" bIns="0" rtlCol="0"/>
          <a:lstStyle/>
          <a:p>
            <a:endParaRPr sz="1765"/>
          </a:p>
        </p:txBody>
      </p:sp>
      <p:sp>
        <p:nvSpPr>
          <p:cNvPr id="68" name="object 68"/>
          <p:cNvSpPr/>
          <p:nvPr/>
        </p:nvSpPr>
        <p:spPr>
          <a:xfrm>
            <a:off x="1634770" y="3373766"/>
            <a:ext cx="52668" cy="164166"/>
          </a:xfrm>
          <a:custGeom>
            <a:avLst/>
            <a:gdLst/>
            <a:ahLst/>
            <a:cxnLst/>
            <a:rect l="l" t="t" r="r" b="b"/>
            <a:pathLst>
              <a:path w="59689" h="186054">
                <a:moveTo>
                  <a:pt x="16167" y="0"/>
                </a:moveTo>
                <a:lnTo>
                  <a:pt x="0" y="0"/>
                </a:lnTo>
                <a:lnTo>
                  <a:pt x="43129" y="185978"/>
                </a:lnTo>
                <a:lnTo>
                  <a:pt x="59296" y="185978"/>
                </a:lnTo>
                <a:lnTo>
                  <a:pt x="16167" y="0"/>
                </a:lnTo>
                <a:close/>
              </a:path>
            </a:pathLst>
          </a:custGeom>
          <a:solidFill>
            <a:srgbClr val="004CB3"/>
          </a:solidFill>
        </p:spPr>
        <p:txBody>
          <a:bodyPr wrap="square" lIns="0" tIns="0" rIns="0" bIns="0" rtlCol="0"/>
          <a:lstStyle/>
          <a:p>
            <a:endParaRPr sz="1765"/>
          </a:p>
        </p:txBody>
      </p:sp>
      <p:sp>
        <p:nvSpPr>
          <p:cNvPr id="69" name="object 69"/>
          <p:cNvSpPr/>
          <p:nvPr/>
        </p:nvSpPr>
        <p:spPr>
          <a:xfrm>
            <a:off x="1596715" y="3373766"/>
            <a:ext cx="16809" cy="26334"/>
          </a:xfrm>
          <a:custGeom>
            <a:avLst/>
            <a:gdLst/>
            <a:ahLst/>
            <a:cxnLst/>
            <a:rect l="l" t="t" r="r" b="b"/>
            <a:pathLst>
              <a:path w="19050" h="29845">
                <a:moveTo>
                  <a:pt x="13474" y="0"/>
                </a:moveTo>
                <a:lnTo>
                  <a:pt x="0" y="0"/>
                </a:lnTo>
                <a:lnTo>
                  <a:pt x="5384" y="29654"/>
                </a:lnTo>
                <a:lnTo>
                  <a:pt x="18859" y="29654"/>
                </a:lnTo>
                <a:lnTo>
                  <a:pt x="13474" y="0"/>
                </a:lnTo>
                <a:close/>
              </a:path>
            </a:pathLst>
          </a:custGeom>
          <a:solidFill>
            <a:srgbClr val="004CB3"/>
          </a:solidFill>
        </p:spPr>
        <p:txBody>
          <a:bodyPr wrap="square" lIns="0" tIns="0" rIns="0" bIns="0" rtlCol="0"/>
          <a:lstStyle/>
          <a:p>
            <a:endParaRPr sz="1765"/>
          </a:p>
        </p:txBody>
      </p:sp>
      <p:sp>
        <p:nvSpPr>
          <p:cNvPr id="70" name="object 70"/>
          <p:cNvSpPr/>
          <p:nvPr/>
        </p:nvSpPr>
        <p:spPr>
          <a:xfrm>
            <a:off x="1556272" y="3373766"/>
            <a:ext cx="16809" cy="26334"/>
          </a:xfrm>
          <a:custGeom>
            <a:avLst/>
            <a:gdLst/>
            <a:ahLst/>
            <a:cxnLst/>
            <a:rect l="l" t="t" r="r" b="b"/>
            <a:pathLst>
              <a:path w="19050" h="29845">
                <a:moveTo>
                  <a:pt x="13474" y="0"/>
                </a:moveTo>
                <a:lnTo>
                  <a:pt x="0" y="0"/>
                </a:lnTo>
                <a:lnTo>
                  <a:pt x="5397" y="29654"/>
                </a:lnTo>
                <a:lnTo>
                  <a:pt x="18872" y="29654"/>
                </a:lnTo>
                <a:lnTo>
                  <a:pt x="13474" y="0"/>
                </a:lnTo>
                <a:close/>
              </a:path>
            </a:pathLst>
          </a:custGeom>
          <a:solidFill>
            <a:srgbClr val="004CB3"/>
          </a:solidFill>
        </p:spPr>
        <p:txBody>
          <a:bodyPr wrap="square" lIns="0" tIns="0" rIns="0" bIns="0" rtlCol="0"/>
          <a:lstStyle/>
          <a:p>
            <a:endParaRPr sz="1765"/>
          </a:p>
        </p:txBody>
      </p:sp>
      <p:sp>
        <p:nvSpPr>
          <p:cNvPr id="71" name="object 71"/>
          <p:cNvSpPr/>
          <p:nvPr/>
        </p:nvSpPr>
        <p:spPr>
          <a:xfrm>
            <a:off x="1515842" y="3373766"/>
            <a:ext cx="16809" cy="26334"/>
          </a:xfrm>
          <a:custGeom>
            <a:avLst/>
            <a:gdLst/>
            <a:ahLst/>
            <a:cxnLst/>
            <a:rect l="l" t="t" r="r" b="b"/>
            <a:pathLst>
              <a:path w="19050" h="29845">
                <a:moveTo>
                  <a:pt x="13474" y="0"/>
                </a:moveTo>
                <a:lnTo>
                  <a:pt x="0" y="0"/>
                </a:lnTo>
                <a:lnTo>
                  <a:pt x="2692" y="29654"/>
                </a:lnTo>
                <a:lnTo>
                  <a:pt x="18872" y="29654"/>
                </a:lnTo>
                <a:lnTo>
                  <a:pt x="13474" y="0"/>
                </a:lnTo>
                <a:close/>
              </a:path>
            </a:pathLst>
          </a:custGeom>
          <a:solidFill>
            <a:srgbClr val="004CB3"/>
          </a:solidFill>
        </p:spPr>
        <p:txBody>
          <a:bodyPr wrap="square" lIns="0" tIns="0" rIns="0" bIns="0" rtlCol="0"/>
          <a:lstStyle/>
          <a:p>
            <a:endParaRPr sz="1765"/>
          </a:p>
        </p:txBody>
      </p:sp>
      <p:sp>
        <p:nvSpPr>
          <p:cNvPr id="72" name="object 72"/>
          <p:cNvSpPr/>
          <p:nvPr/>
        </p:nvSpPr>
        <p:spPr>
          <a:xfrm>
            <a:off x="1475400" y="3373766"/>
            <a:ext cx="16809" cy="26334"/>
          </a:xfrm>
          <a:custGeom>
            <a:avLst/>
            <a:gdLst/>
            <a:ahLst/>
            <a:cxnLst/>
            <a:rect l="l" t="t" r="r" b="b"/>
            <a:pathLst>
              <a:path w="19050" h="29845">
                <a:moveTo>
                  <a:pt x="13487" y="0"/>
                </a:moveTo>
                <a:lnTo>
                  <a:pt x="0" y="0"/>
                </a:lnTo>
                <a:lnTo>
                  <a:pt x="2705" y="29654"/>
                </a:lnTo>
                <a:lnTo>
                  <a:pt x="18872" y="29654"/>
                </a:lnTo>
                <a:lnTo>
                  <a:pt x="13487" y="0"/>
                </a:lnTo>
                <a:close/>
              </a:path>
            </a:pathLst>
          </a:custGeom>
          <a:solidFill>
            <a:srgbClr val="004CB3"/>
          </a:solidFill>
        </p:spPr>
        <p:txBody>
          <a:bodyPr wrap="square" lIns="0" tIns="0" rIns="0" bIns="0" rtlCol="0"/>
          <a:lstStyle/>
          <a:p>
            <a:endParaRPr sz="1765"/>
          </a:p>
        </p:txBody>
      </p:sp>
      <p:sp>
        <p:nvSpPr>
          <p:cNvPr id="73" name="object 73"/>
          <p:cNvSpPr/>
          <p:nvPr/>
        </p:nvSpPr>
        <p:spPr>
          <a:xfrm>
            <a:off x="1434969" y="3373766"/>
            <a:ext cx="14568" cy="26334"/>
          </a:xfrm>
          <a:custGeom>
            <a:avLst/>
            <a:gdLst/>
            <a:ahLst/>
            <a:cxnLst/>
            <a:rect l="l" t="t" r="r" b="b"/>
            <a:pathLst>
              <a:path w="16509" h="29845">
                <a:moveTo>
                  <a:pt x="13474" y="0"/>
                </a:moveTo>
                <a:lnTo>
                  <a:pt x="0" y="0"/>
                </a:lnTo>
                <a:lnTo>
                  <a:pt x="2692" y="29654"/>
                </a:lnTo>
                <a:lnTo>
                  <a:pt x="16167" y="29654"/>
                </a:lnTo>
                <a:lnTo>
                  <a:pt x="13474" y="0"/>
                </a:lnTo>
                <a:close/>
              </a:path>
            </a:pathLst>
          </a:custGeom>
          <a:solidFill>
            <a:srgbClr val="004CB3"/>
          </a:solidFill>
        </p:spPr>
        <p:txBody>
          <a:bodyPr wrap="square" lIns="0" tIns="0" rIns="0" bIns="0" rtlCol="0"/>
          <a:lstStyle/>
          <a:p>
            <a:endParaRPr sz="1765"/>
          </a:p>
        </p:txBody>
      </p:sp>
      <p:sp>
        <p:nvSpPr>
          <p:cNvPr id="74" name="object 74"/>
          <p:cNvSpPr/>
          <p:nvPr/>
        </p:nvSpPr>
        <p:spPr>
          <a:xfrm>
            <a:off x="1394537" y="3373766"/>
            <a:ext cx="14568" cy="26334"/>
          </a:xfrm>
          <a:custGeom>
            <a:avLst/>
            <a:gdLst/>
            <a:ahLst/>
            <a:cxnLst/>
            <a:rect l="l" t="t" r="r" b="b"/>
            <a:pathLst>
              <a:path w="16509" h="29845">
                <a:moveTo>
                  <a:pt x="16167" y="0"/>
                </a:moveTo>
                <a:lnTo>
                  <a:pt x="16167" y="29654"/>
                </a:lnTo>
                <a:lnTo>
                  <a:pt x="0" y="29654"/>
                </a:lnTo>
                <a:lnTo>
                  <a:pt x="0" y="0"/>
                </a:lnTo>
                <a:lnTo>
                  <a:pt x="16167" y="0"/>
                </a:lnTo>
                <a:close/>
              </a:path>
            </a:pathLst>
          </a:custGeom>
          <a:solidFill>
            <a:srgbClr val="004CB3"/>
          </a:solidFill>
        </p:spPr>
        <p:txBody>
          <a:bodyPr wrap="square" lIns="0" tIns="0" rIns="0" bIns="0" rtlCol="0"/>
          <a:lstStyle/>
          <a:p>
            <a:endParaRPr sz="1765"/>
          </a:p>
        </p:txBody>
      </p:sp>
      <p:sp>
        <p:nvSpPr>
          <p:cNvPr id="75" name="object 75"/>
          <p:cNvSpPr/>
          <p:nvPr/>
        </p:nvSpPr>
        <p:spPr>
          <a:xfrm>
            <a:off x="1354096" y="3373766"/>
            <a:ext cx="14568" cy="26334"/>
          </a:xfrm>
          <a:custGeom>
            <a:avLst/>
            <a:gdLst/>
            <a:ahLst/>
            <a:cxnLst/>
            <a:rect l="l" t="t" r="r" b="b"/>
            <a:pathLst>
              <a:path w="16509" h="29845">
                <a:moveTo>
                  <a:pt x="16179" y="0"/>
                </a:moveTo>
                <a:lnTo>
                  <a:pt x="16179" y="29654"/>
                </a:lnTo>
                <a:lnTo>
                  <a:pt x="0" y="29654"/>
                </a:lnTo>
                <a:lnTo>
                  <a:pt x="0" y="0"/>
                </a:lnTo>
                <a:lnTo>
                  <a:pt x="16179" y="0"/>
                </a:lnTo>
                <a:close/>
              </a:path>
            </a:pathLst>
          </a:custGeom>
          <a:solidFill>
            <a:srgbClr val="004CB3"/>
          </a:solidFill>
        </p:spPr>
        <p:txBody>
          <a:bodyPr wrap="square" lIns="0" tIns="0" rIns="0" bIns="0" rtlCol="0"/>
          <a:lstStyle/>
          <a:p>
            <a:endParaRPr sz="1765"/>
          </a:p>
        </p:txBody>
      </p:sp>
      <p:sp>
        <p:nvSpPr>
          <p:cNvPr id="76" name="object 76"/>
          <p:cNvSpPr/>
          <p:nvPr/>
        </p:nvSpPr>
        <p:spPr>
          <a:xfrm>
            <a:off x="1313665" y="3373766"/>
            <a:ext cx="14568" cy="26334"/>
          </a:xfrm>
          <a:custGeom>
            <a:avLst/>
            <a:gdLst/>
            <a:ahLst/>
            <a:cxnLst/>
            <a:rect l="l" t="t" r="r" b="b"/>
            <a:pathLst>
              <a:path w="16509" h="29845">
                <a:moveTo>
                  <a:pt x="16167" y="0"/>
                </a:moveTo>
                <a:lnTo>
                  <a:pt x="16167" y="29654"/>
                </a:lnTo>
                <a:lnTo>
                  <a:pt x="0" y="29654"/>
                </a:lnTo>
                <a:lnTo>
                  <a:pt x="0" y="0"/>
                </a:lnTo>
                <a:lnTo>
                  <a:pt x="16167" y="0"/>
                </a:lnTo>
                <a:close/>
              </a:path>
            </a:pathLst>
          </a:custGeom>
          <a:solidFill>
            <a:srgbClr val="004CB3"/>
          </a:solidFill>
        </p:spPr>
        <p:txBody>
          <a:bodyPr wrap="square" lIns="0" tIns="0" rIns="0" bIns="0" rtlCol="0"/>
          <a:lstStyle/>
          <a:p>
            <a:endParaRPr sz="1765"/>
          </a:p>
        </p:txBody>
      </p:sp>
      <p:sp>
        <p:nvSpPr>
          <p:cNvPr id="77" name="object 77"/>
          <p:cNvSpPr/>
          <p:nvPr/>
        </p:nvSpPr>
        <p:spPr>
          <a:xfrm>
            <a:off x="1273223" y="3373766"/>
            <a:ext cx="14568" cy="26334"/>
          </a:xfrm>
          <a:custGeom>
            <a:avLst/>
            <a:gdLst/>
            <a:ahLst/>
            <a:cxnLst/>
            <a:rect l="l" t="t" r="r" b="b"/>
            <a:pathLst>
              <a:path w="16509" h="29845">
                <a:moveTo>
                  <a:pt x="16179" y="0"/>
                </a:moveTo>
                <a:lnTo>
                  <a:pt x="0" y="0"/>
                </a:lnTo>
                <a:lnTo>
                  <a:pt x="0" y="29654"/>
                </a:lnTo>
                <a:lnTo>
                  <a:pt x="13487" y="29654"/>
                </a:lnTo>
                <a:lnTo>
                  <a:pt x="16179" y="0"/>
                </a:lnTo>
                <a:close/>
              </a:path>
            </a:pathLst>
          </a:custGeom>
          <a:solidFill>
            <a:srgbClr val="004CB3"/>
          </a:solidFill>
        </p:spPr>
        <p:txBody>
          <a:bodyPr wrap="square" lIns="0" tIns="0" rIns="0" bIns="0" rtlCol="0"/>
          <a:lstStyle/>
          <a:p>
            <a:endParaRPr sz="1765"/>
          </a:p>
        </p:txBody>
      </p:sp>
      <p:sp>
        <p:nvSpPr>
          <p:cNvPr id="78" name="object 78"/>
          <p:cNvSpPr/>
          <p:nvPr/>
        </p:nvSpPr>
        <p:spPr>
          <a:xfrm>
            <a:off x="1230413" y="3373766"/>
            <a:ext cx="16809" cy="26334"/>
          </a:xfrm>
          <a:custGeom>
            <a:avLst/>
            <a:gdLst/>
            <a:ahLst/>
            <a:cxnLst/>
            <a:rect l="l" t="t" r="r" b="b"/>
            <a:pathLst>
              <a:path w="19050" h="29845">
                <a:moveTo>
                  <a:pt x="18869" y="0"/>
                </a:moveTo>
                <a:lnTo>
                  <a:pt x="2694" y="0"/>
                </a:lnTo>
                <a:lnTo>
                  <a:pt x="0" y="29654"/>
                </a:lnTo>
                <a:lnTo>
                  <a:pt x="16173" y="29654"/>
                </a:lnTo>
                <a:lnTo>
                  <a:pt x="18869" y="0"/>
                </a:lnTo>
                <a:close/>
              </a:path>
            </a:pathLst>
          </a:custGeom>
          <a:solidFill>
            <a:srgbClr val="004CB3"/>
          </a:solidFill>
        </p:spPr>
        <p:txBody>
          <a:bodyPr wrap="square" lIns="0" tIns="0" rIns="0" bIns="0" rtlCol="0"/>
          <a:lstStyle/>
          <a:p>
            <a:endParaRPr sz="1765"/>
          </a:p>
        </p:txBody>
      </p:sp>
      <p:sp>
        <p:nvSpPr>
          <p:cNvPr id="79" name="object 79"/>
          <p:cNvSpPr/>
          <p:nvPr/>
        </p:nvSpPr>
        <p:spPr>
          <a:xfrm>
            <a:off x="1189978" y="3373766"/>
            <a:ext cx="16809" cy="26334"/>
          </a:xfrm>
          <a:custGeom>
            <a:avLst/>
            <a:gdLst/>
            <a:ahLst/>
            <a:cxnLst/>
            <a:rect l="l" t="t" r="r" b="b"/>
            <a:pathLst>
              <a:path w="19050" h="29845">
                <a:moveTo>
                  <a:pt x="18869" y="0"/>
                </a:moveTo>
                <a:lnTo>
                  <a:pt x="2694" y="0"/>
                </a:lnTo>
                <a:lnTo>
                  <a:pt x="0" y="29654"/>
                </a:lnTo>
                <a:lnTo>
                  <a:pt x="13478" y="29654"/>
                </a:lnTo>
                <a:lnTo>
                  <a:pt x="18869" y="0"/>
                </a:lnTo>
                <a:close/>
              </a:path>
            </a:pathLst>
          </a:custGeom>
          <a:solidFill>
            <a:srgbClr val="004CB3"/>
          </a:solidFill>
        </p:spPr>
        <p:txBody>
          <a:bodyPr wrap="square" lIns="0" tIns="0" rIns="0" bIns="0" rtlCol="0"/>
          <a:lstStyle/>
          <a:p>
            <a:endParaRPr sz="1765"/>
          </a:p>
        </p:txBody>
      </p:sp>
      <p:sp>
        <p:nvSpPr>
          <p:cNvPr id="80" name="object 80"/>
          <p:cNvSpPr/>
          <p:nvPr/>
        </p:nvSpPr>
        <p:spPr>
          <a:xfrm>
            <a:off x="1149543" y="3373766"/>
            <a:ext cx="16809" cy="26334"/>
          </a:xfrm>
          <a:custGeom>
            <a:avLst/>
            <a:gdLst/>
            <a:ahLst/>
            <a:cxnLst/>
            <a:rect l="l" t="t" r="r" b="b"/>
            <a:pathLst>
              <a:path w="19050" h="29845">
                <a:moveTo>
                  <a:pt x="18869" y="0"/>
                </a:moveTo>
                <a:lnTo>
                  <a:pt x="2696" y="0"/>
                </a:lnTo>
                <a:lnTo>
                  <a:pt x="0" y="29654"/>
                </a:lnTo>
                <a:lnTo>
                  <a:pt x="13478" y="29654"/>
                </a:lnTo>
                <a:lnTo>
                  <a:pt x="18869" y="0"/>
                </a:lnTo>
                <a:close/>
              </a:path>
            </a:pathLst>
          </a:custGeom>
          <a:solidFill>
            <a:srgbClr val="004CB3"/>
          </a:solidFill>
        </p:spPr>
        <p:txBody>
          <a:bodyPr wrap="square" lIns="0" tIns="0" rIns="0" bIns="0" rtlCol="0"/>
          <a:lstStyle/>
          <a:p>
            <a:endParaRPr sz="1765"/>
          </a:p>
        </p:txBody>
      </p:sp>
      <p:sp>
        <p:nvSpPr>
          <p:cNvPr id="81" name="object 81"/>
          <p:cNvSpPr/>
          <p:nvPr/>
        </p:nvSpPr>
        <p:spPr>
          <a:xfrm>
            <a:off x="1109107" y="3373766"/>
            <a:ext cx="16809" cy="26334"/>
          </a:xfrm>
          <a:custGeom>
            <a:avLst/>
            <a:gdLst/>
            <a:ahLst/>
            <a:cxnLst/>
            <a:rect l="l" t="t" r="r" b="b"/>
            <a:pathLst>
              <a:path w="19050" h="29845">
                <a:moveTo>
                  <a:pt x="18869" y="0"/>
                </a:moveTo>
                <a:lnTo>
                  <a:pt x="5391" y="0"/>
                </a:lnTo>
                <a:lnTo>
                  <a:pt x="0" y="29654"/>
                </a:lnTo>
                <a:lnTo>
                  <a:pt x="13478" y="29654"/>
                </a:lnTo>
                <a:lnTo>
                  <a:pt x="18869" y="0"/>
                </a:lnTo>
                <a:close/>
              </a:path>
            </a:pathLst>
          </a:custGeom>
          <a:solidFill>
            <a:srgbClr val="004CB3"/>
          </a:solidFill>
        </p:spPr>
        <p:txBody>
          <a:bodyPr wrap="square" lIns="0" tIns="0" rIns="0" bIns="0" rtlCol="0"/>
          <a:lstStyle/>
          <a:p>
            <a:endParaRPr sz="1765"/>
          </a:p>
        </p:txBody>
      </p:sp>
      <p:sp>
        <p:nvSpPr>
          <p:cNvPr id="82" name="object 82"/>
          <p:cNvSpPr/>
          <p:nvPr/>
        </p:nvSpPr>
        <p:spPr>
          <a:xfrm>
            <a:off x="1066293" y="3373766"/>
            <a:ext cx="19050" cy="26334"/>
          </a:xfrm>
          <a:custGeom>
            <a:avLst/>
            <a:gdLst/>
            <a:ahLst/>
            <a:cxnLst/>
            <a:rect l="l" t="t" r="r" b="b"/>
            <a:pathLst>
              <a:path w="21590" h="29845">
                <a:moveTo>
                  <a:pt x="21565" y="0"/>
                </a:moveTo>
                <a:lnTo>
                  <a:pt x="8087" y="0"/>
                </a:lnTo>
                <a:lnTo>
                  <a:pt x="0" y="29654"/>
                </a:lnTo>
                <a:lnTo>
                  <a:pt x="13478" y="29654"/>
                </a:lnTo>
                <a:lnTo>
                  <a:pt x="21565" y="0"/>
                </a:lnTo>
                <a:close/>
              </a:path>
            </a:pathLst>
          </a:custGeom>
          <a:solidFill>
            <a:srgbClr val="004CB3"/>
          </a:solidFill>
        </p:spPr>
        <p:txBody>
          <a:bodyPr wrap="square" lIns="0" tIns="0" rIns="0" bIns="0" rtlCol="0"/>
          <a:lstStyle/>
          <a:p>
            <a:endParaRPr sz="1765"/>
          </a:p>
        </p:txBody>
      </p:sp>
      <p:sp>
        <p:nvSpPr>
          <p:cNvPr id="83" name="object 83"/>
          <p:cNvSpPr/>
          <p:nvPr/>
        </p:nvSpPr>
        <p:spPr>
          <a:xfrm>
            <a:off x="994938" y="3373766"/>
            <a:ext cx="50426" cy="164166"/>
          </a:xfrm>
          <a:custGeom>
            <a:avLst/>
            <a:gdLst/>
            <a:ahLst/>
            <a:cxnLst/>
            <a:rect l="l" t="t" r="r" b="b"/>
            <a:pathLst>
              <a:path w="57150" h="186054">
                <a:moveTo>
                  <a:pt x="56608" y="0"/>
                </a:moveTo>
                <a:lnTo>
                  <a:pt x="43130" y="0"/>
                </a:lnTo>
                <a:lnTo>
                  <a:pt x="0" y="185978"/>
                </a:lnTo>
                <a:lnTo>
                  <a:pt x="13478" y="185978"/>
                </a:lnTo>
                <a:lnTo>
                  <a:pt x="56608" y="0"/>
                </a:lnTo>
                <a:close/>
              </a:path>
            </a:pathLst>
          </a:custGeom>
          <a:solidFill>
            <a:srgbClr val="004CB3"/>
          </a:solidFill>
        </p:spPr>
        <p:txBody>
          <a:bodyPr wrap="square" lIns="0" tIns="0" rIns="0" bIns="0" rtlCol="0"/>
          <a:lstStyle/>
          <a:p>
            <a:endParaRPr sz="1765"/>
          </a:p>
        </p:txBody>
      </p:sp>
      <p:sp>
        <p:nvSpPr>
          <p:cNvPr id="84" name="object 84"/>
          <p:cNvSpPr/>
          <p:nvPr/>
        </p:nvSpPr>
        <p:spPr>
          <a:xfrm>
            <a:off x="1608604" y="3411822"/>
            <a:ext cx="19050" cy="26334"/>
          </a:xfrm>
          <a:custGeom>
            <a:avLst/>
            <a:gdLst/>
            <a:ahLst/>
            <a:cxnLst/>
            <a:rect l="l" t="t" r="r" b="b"/>
            <a:pathLst>
              <a:path w="21589" h="29845">
                <a:moveTo>
                  <a:pt x="16167" y="0"/>
                </a:moveTo>
                <a:lnTo>
                  <a:pt x="0" y="0"/>
                </a:lnTo>
                <a:lnTo>
                  <a:pt x="5384" y="29641"/>
                </a:lnTo>
                <a:lnTo>
                  <a:pt x="21564" y="29641"/>
                </a:lnTo>
                <a:lnTo>
                  <a:pt x="16167" y="0"/>
                </a:lnTo>
                <a:close/>
              </a:path>
            </a:pathLst>
          </a:custGeom>
          <a:solidFill>
            <a:srgbClr val="004CB3"/>
          </a:solidFill>
        </p:spPr>
        <p:txBody>
          <a:bodyPr wrap="square" lIns="0" tIns="0" rIns="0" bIns="0" rtlCol="0"/>
          <a:lstStyle/>
          <a:p>
            <a:endParaRPr sz="1765"/>
          </a:p>
        </p:txBody>
      </p:sp>
      <p:sp>
        <p:nvSpPr>
          <p:cNvPr id="85" name="object 85"/>
          <p:cNvSpPr/>
          <p:nvPr/>
        </p:nvSpPr>
        <p:spPr>
          <a:xfrm>
            <a:off x="1568162" y="3411822"/>
            <a:ext cx="19050" cy="26334"/>
          </a:xfrm>
          <a:custGeom>
            <a:avLst/>
            <a:gdLst/>
            <a:ahLst/>
            <a:cxnLst/>
            <a:rect l="l" t="t" r="r" b="b"/>
            <a:pathLst>
              <a:path w="21589" h="29845">
                <a:moveTo>
                  <a:pt x="16179" y="0"/>
                </a:moveTo>
                <a:lnTo>
                  <a:pt x="0" y="0"/>
                </a:lnTo>
                <a:lnTo>
                  <a:pt x="5397" y="29641"/>
                </a:lnTo>
                <a:lnTo>
                  <a:pt x="21564" y="29641"/>
                </a:lnTo>
                <a:lnTo>
                  <a:pt x="16179" y="0"/>
                </a:lnTo>
                <a:close/>
              </a:path>
            </a:pathLst>
          </a:custGeom>
          <a:solidFill>
            <a:srgbClr val="004CB3"/>
          </a:solidFill>
        </p:spPr>
        <p:txBody>
          <a:bodyPr wrap="square" lIns="0" tIns="0" rIns="0" bIns="0" rtlCol="0"/>
          <a:lstStyle/>
          <a:p>
            <a:endParaRPr sz="1765"/>
          </a:p>
        </p:txBody>
      </p:sp>
      <p:sp>
        <p:nvSpPr>
          <p:cNvPr id="86" name="object 86"/>
          <p:cNvSpPr/>
          <p:nvPr/>
        </p:nvSpPr>
        <p:spPr>
          <a:xfrm>
            <a:off x="1527731" y="3411822"/>
            <a:ext cx="19050" cy="26334"/>
          </a:xfrm>
          <a:custGeom>
            <a:avLst/>
            <a:gdLst/>
            <a:ahLst/>
            <a:cxnLst/>
            <a:rect l="l" t="t" r="r" b="b"/>
            <a:pathLst>
              <a:path w="21590" h="29845">
                <a:moveTo>
                  <a:pt x="16179" y="0"/>
                </a:moveTo>
                <a:lnTo>
                  <a:pt x="0" y="0"/>
                </a:lnTo>
                <a:lnTo>
                  <a:pt x="5397" y="29641"/>
                </a:lnTo>
                <a:lnTo>
                  <a:pt x="21564" y="29641"/>
                </a:lnTo>
                <a:lnTo>
                  <a:pt x="16179" y="0"/>
                </a:lnTo>
                <a:close/>
              </a:path>
            </a:pathLst>
          </a:custGeom>
          <a:solidFill>
            <a:srgbClr val="004CB3"/>
          </a:solidFill>
        </p:spPr>
        <p:txBody>
          <a:bodyPr wrap="square" lIns="0" tIns="0" rIns="0" bIns="0" rtlCol="0"/>
          <a:lstStyle/>
          <a:p>
            <a:endParaRPr sz="1765"/>
          </a:p>
        </p:txBody>
      </p:sp>
      <p:sp>
        <p:nvSpPr>
          <p:cNvPr id="87" name="object 87"/>
          <p:cNvSpPr/>
          <p:nvPr/>
        </p:nvSpPr>
        <p:spPr>
          <a:xfrm>
            <a:off x="1489675" y="3411822"/>
            <a:ext cx="14568" cy="26334"/>
          </a:xfrm>
          <a:custGeom>
            <a:avLst/>
            <a:gdLst/>
            <a:ahLst/>
            <a:cxnLst/>
            <a:rect l="l" t="t" r="r" b="b"/>
            <a:pathLst>
              <a:path w="16509" h="29845">
                <a:moveTo>
                  <a:pt x="13474" y="0"/>
                </a:moveTo>
                <a:lnTo>
                  <a:pt x="0" y="0"/>
                </a:lnTo>
                <a:lnTo>
                  <a:pt x="2692" y="29641"/>
                </a:lnTo>
                <a:lnTo>
                  <a:pt x="16167" y="29641"/>
                </a:lnTo>
                <a:lnTo>
                  <a:pt x="13474" y="0"/>
                </a:lnTo>
                <a:close/>
              </a:path>
            </a:pathLst>
          </a:custGeom>
          <a:solidFill>
            <a:srgbClr val="004CB3"/>
          </a:solidFill>
        </p:spPr>
        <p:txBody>
          <a:bodyPr wrap="square" lIns="0" tIns="0" rIns="0" bIns="0" rtlCol="0"/>
          <a:lstStyle/>
          <a:p>
            <a:endParaRPr sz="1765"/>
          </a:p>
        </p:txBody>
      </p:sp>
      <p:sp>
        <p:nvSpPr>
          <p:cNvPr id="88" name="object 88"/>
          <p:cNvSpPr/>
          <p:nvPr/>
        </p:nvSpPr>
        <p:spPr>
          <a:xfrm>
            <a:off x="1449234" y="3411822"/>
            <a:ext cx="14568" cy="26334"/>
          </a:xfrm>
          <a:custGeom>
            <a:avLst/>
            <a:gdLst/>
            <a:ahLst/>
            <a:cxnLst/>
            <a:rect l="l" t="t" r="r" b="b"/>
            <a:pathLst>
              <a:path w="16509" h="29845">
                <a:moveTo>
                  <a:pt x="13487" y="0"/>
                </a:moveTo>
                <a:lnTo>
                  <a:pt x="0" y="0"/>
                </a:lnTo>
                <a:lnTo>
                  <a:pt x="0" y="29641"/>
                </a:lnTo>
                <a:lnTo>
                  <a:pt x="16179" y="29641"/>
                </a:lnTo>
                <a:lnTo>
                  <a:pt x="13487" y="0"/>
                </a:lnTo>
                <a:close/>
              </a:path>
            </a:pathLst>
          </a:custGeom>
          <a:solidFill>
            <a:srgbClr val="004CB3"/>
          </a:solidFill>
        </p:spPr>
        <p:txBody>
          <a:bodyPr wrap="square" lIns="0" tIns="0" rIns="0" bIns="0" rtlCol="0"/>
          <a:lstStyle/>
          <a:p>
            <a:endParaRPr sz="1765"/>
          </a:p>
        </p:txBody>
      </p:sp>
      <p:sp>
        <p:nvSpPr>
          <p:cNvPr id="89" name="object 89"/>
          <p:cNvSpPr/>
          <p:nvPr/>
        </p:nvSpPr>
        <p:spPr>
          <a:xfrm>
            <a:off x="1408803" y="3411822"/>
            <a:ext cx="14568" cy="26334"/>
          </a:xfrm>
          <a:custGeom>
            <a:avLst/>
            <a:gdLst/>
            <a:ahLst/>
            <a:cxnLst/>
            <a:rect l="l" t="t" r="r" b="b"/>
            <a:pathLst>
              <a:path w="16509" h="29845">
                <a:moveTo>
                  <a:pt x="13474" y="0"/>
                </a:moveTo>
                <a:lnTo>
                  <a:pt x="0" y="0"/>
                </a:lnTo>
                <a:lnTo>
                  <a:pt x="0" y="29641"/>
                </a:lnTo>
                <a:lnTo>
                  <a:pt x="16179" y="29641"/>
                </a:lnTo>
                <a:lnTo>
                  <a:pt x="13474" y="0"/>
                </a:lnTo>
                <a:close/>
              </a:path>
            </a:pathLst>
          </a:custGeom>
          <a:solidFill>
            <a:srgbClr val="004CB3"/>
          </a:solidFill>
        </p:spPr>
        <p:txBody>
          <a:bodyPr wrap="square" lIns="0" tIns="0" rIns="0" bIns="0" rtlCol="0"/>
          <a:lstStyle/>
          <a:p>
            <a:endParaRPr sz="1765"/>
          </a:p>
        </p:txBody>
      </p:sp>
      <p:sp>
        <p:nvSpPr>
          <p:cNvPr id="90" name="object 90"/>
          <p:cNvSpPr/>
          <p:nvPr/>
        </p:nvSpPr>
        <p:spPr>
          <a:xfrm>
            <a:off x="1368372" y="3411822"/>
            <a:ext cx="14568" cy="26334"/>
          </a:xfrm>
          <a:custGeom>
            <a:avLst/>
            <a:gdLst/>
            <a:ahLst/>
            <a:cxnLst/>
            <a:rect l="l" t="t" r="r" b="b"/>
            <a:pathLst>
              <a:path w="16509" h="29845">
                <a:moveTo>
                  <a:pt x="16167" y="0"/>
                </a:moveTo>
                <a:lnTo>
                  <a:pt x="0" y="0"/>
                </a:lnTo>
                <a:lnTo>
                  <a:pt x="0" y="29641"/>
                </a:lnTo>
                <a:lnTo>
                  <a:pt x="13474" y="29641"/>
                </a:lnTo>
                <a:lnTo>
                  <a:pt x="16167" y="0"/>
                </a:lnTo>
                <a:close/>
              </a:path>
            </a:pathLst>
          </a:custGeom>
          <a:solidFill>
            <a:srgbClr val="004CB3"/>
          </a:solidFill>
        </p:spPr>
        <p:txBody>
          <a:bodyPr wrap="square" lIns="0" tIns="0" rIns="0" bIns="0" rtlCol="0"/>
          <a:lstStyle/>
          <a:p>
            <a:endParaRPr sz="1765"/>
          </a:p>
        </p:txBody>
      </p:sp>
      <p:sp>
        <p:nvSpPr>
          <p:cNvPr id="91" name="object 91"/>
          <p:cNvSpPr/>
          <p:nvPr/>
        </p:nvSpPr>
        <p:spPr>
          <a:xfrm>
            <a:off x="1327930" y="3411822"/>
            <a:ext cx="14568" cy="26334"/>
          </a:xfrm>
          <a:custGeom>
            <a:avLst/>
            <a:gdLst/>
            <a:ahLst/>
            <a:cxnLst/>
            <a:rect l="l" t="t" r="r" b="b"/>
            <a:pathLst>
              <a:path w="16509" h="29845">
                <a:moveTo>
                  <a:pt x="16179" y="0"/>
                </a:moveTo>
                <a:lnTo>
                  <a:pt x="16179" y="29641"/>
                </a:lnTo>
                <a:lnTo>
                  <a:pt x="0" y="29641"/>
                </a:lnTo>
                <a:lnTo>
                  <a:pt x="0" y="0"/>
                </a:lnTo>
                <a:lnTo>
                  <a:pt x="16179" y="0"/>
                </a:lnTo>
                <a:close/>
              </a:path>
            </a:pathLst>
          </a:custGeom>
          <a:solidFill>
            <a:srgbClr val="004CB3"/>
          </a:solidFill>
        </p:spPr>
        <p:txBody>
          <a:bodyPr wrap="square" lIns="0" tIns="0" rIns="0" bIns="0" rtlCol="0"/>
          <a:lstStyle/>
          <a:p>
            <a:endParaRPr sz="1765"/>
          </a:p>
        </p:txBody>
      </p:sp>
      <p:sp>
        <p:nvSpPr>
          <p:cNvPr id="92" name="object 92"/>
          <p:cNvSpPr/>
          <p:nvPr/>
        </p:nvSpPr>
        <p:spPr>
          <a:xfrm>
            <a:off x="1287499" y="3411822"/>
            <a:ext cx="14568" cy="26334"/>
          </a:xfrm>
          <a:custGeom>
            <a:avLst/>
            <a:gdLst/>
            <a:ahLst/>
            <a:cxnLst/>
            <a:rect l="l" t="t" r="r" b="b"/>
            <a:pathLst>
              <a:path w="16509" h="29845">
                <a:moveTo>
                  <a:pt x="16167" y="0"/>
                </a:moveTo>
                <a:lnTo>
                  <a:pt x="0" y="0"/>
                </a:lnTo>
                <a:lnTo>
                  <a:pt x="0" y="29641"/>
                </a:lnTo>
                <a:lnTo>
                  <a:pt x="13474" y="29641"/>
                </a:lnTo>
                <a:lnTo>
                  <a:pt x="16167" y="0"/>
                </a:lnTo>
                <a:close/>
              </a:path>
            </a:pathLst>
          </a:custGeom>
          <a:solidFill>
            <a:srgbClr val="004CB3"/>
          </a:solidFill>
        </p:spPr>
        <p:txBody>
          <a:bodyPr wrap="square" lIns="0" tIns="0" rIns="0" bIns="0" rtlCol="0"/>
          <a:lstStyle/>
          <a:p>
            <a:endParaRPr sz="1765"/>
          </a:p>
        </p:txBody>
      </p:sp>
      <p:sp>
        <p:nvSpPr>
          <p:cNvPr id="93" name="object 93"/>
          <p:cNvSpPr/>
          <p:nvPr/>
        </p:nvSpPr>
        <p:spPr>
          <a:xfrm>
            <a:off x="1244684" y="3411822"/>
            <a:ext cx="16809" cy="26334"/>
          </a:xfrm>
          <a:custGeom>
            <a:avLst/>
            <a:gdLst/>
            <a:ahLst/>
            <a:cxnLst/>
            <a:rect l="l" t="t" r="r" b="b"/>
            <a:pathLst>
              <a:path w="19050" h="29845">
                <a:moveTo>
                  <a:pt x="18869" y="0"/>
                </a:moveTo>
                <a:lnTo>
                  <a:pt x="2696" y="0"/>
                </a:lnTo>
                <a:lnTo>
                  <a:pt x="0" y="29641"/>
                </a:lnTo>
                <a:lnTo>
                  <a:pt x="16177" y="29641"/>
                </a:lnTo>
                <a:lnTo>
                  <a:pt x="18869" y="0"/>
                </a:lnTo>
                <a:close/>
              </a:path>
            </a:pathLst>
          </a:custGeom>
          <a:solidFill>
            <a:srgbClr val="004CB3"/>
          </a:solidFill>
        </p:spPr>
        <p:txBody>
          <a:bodyPr wrap="square" lIns="0" tIns="0" rIns="0" bIns="0" rtlCol="0"/>
          <a:lstStyle/>
          <a:p>
            <a:endParaRPr sz="1765"/>
          </a:p>
        </p:txBody>
      </p:sp>
      <p:sp>
        <p:nvSpPr>
          <p:cNvPr id="94" name="object 94"/>
          <p:cNvSpPr/>
          <p:nvPr/>
        </p:nvSpPr>
        <p:spPr>
          <a:xfrm>
            <a:off x="1204248" y="3411822"/>
            <a:ext cx="16809" cy="26334"/>
          </a:xfrm>
          <a:custGeom>
            <a:avLst/>
            <a:gdLst/>
            <a:ahLst/>
            <a:cxnLst/>
            <a:rect l="l" t="t" r="r" b="b"/>
            <a:pathLst>
              <a:path w="19050" h="29845">
                <a:moveTo>
                  <a:pt x="18869" y="0"/>
                </a:moveTo>
                <a:lnTo>
                  <a:pt x="2696" y="0"/>
                </a:lnTo>
                <a:lnTo>
                  <a:pt x="0" y="29641"/>
                </a:lnTo>
                <a:lnTo>
                  <a:pt x="13478" y="29641"/>
                </a:lnTo>
                <a:lnTo>
                  <a:pt x="18869" y="0"/>
                </a:lnTo>
                <a:close/>
              </a:path>
            </a:pathLst>
          </a:custGeom>
          <a:solidFill>
            <a:srgbClr val="004CB3"/>
          </a:solidFill>
        </p:spPr>
        <p:txBody>
          <a:bodyPr wrap="square" lIns="0" tIns="0" rIns="0" bIns="0" rtlCol="0"/>
          <a:lstStyle/>
          <a:p>
            <a:endParaRPr sz="1765"/>
          </a:p>
        </p:txBody>
      </p:sp>
      <p:sp>
        <p:nvSpPr>
          <p:cNvPr id="95" name="object 95"/>
          <p:cNvSpPr/>
          <p:nvPr/>
        </p:nvSpPr>
        <p:spPr>
          <a:xfrm>
            <a:off x="1163813" y="3411822"/>
            <a:ext cx="16809" cy="26334"/>
          </a:xfrm>
          <a:custGeom>
            <a:avLst/>
            <a:gdLst/>
            <a:ahLst/>
            <a:cxnLst/>
            <a:rect l="l" t="t" r="r" b="b"/>
            <a:pathLst>
              <a:path w="19050" h="29845">
                <a:moveTo>
                  <a:pt x="18870" y="0"/>
                </a:moveTo>
                <a:lnTo>
                  <a:pt x="2696" y="0"/>
                </a:lnTo>
                <a:lnTo>
                  <a:pt x="0" y="29641"/>
                </a:lnTo>
                <a:lnTo>
                  <a:pt x="13478" y="29641"/>
                </a:lnTo>
                <a:lnTo>
                  <a:pt x="18870" y="0"/>
                </a:lnTo>
                <a:close/>
              </a:path>
            </a:pathLst>
          </a:custGeom>
          <a:solidFill>
            <a:srgbClr val="004CB3"/>
          </a:solidFill>
        </p:spPr>
        <p:txBody>
          <a:bodyPr wrap="square" lIns="0" tIns="0" rIns="0" bIns="0" rtlCol="0"/>
          <a:lstStyle/>
          <a:p>
            <a:endParaRPr sz="1765"/>
          </a:p>
        </p:txBody>
      </p:sp>
      <p:sp>
        <p:nvSpPr>
          <p:cNvPr id="96" name="object 96"/>
          <p:cNvSpPr/>
          <p:nvPr/>
        </p:nvSpPr>
        <p:spPr>
          <a:xfrm>
            <a:off x="1121000" y="3411822"/>
            <a:ext cx="19050" cy="26334"/>
          </a:xfrm>
          <a:custGeom>
            <a:avLst/>
            <a:gdLst/>
            <a:ahLst/>
            <a:cxnLst/>
            <a:rect l="l" t="t" r="r" b="b"/>
            <a:pathLst>
              <a:path w="21590" h="29845">
                <a:moveTo>
                  <a:pt x="21565" y="0"/>
                </a:moveTo>
                <a:lnTo>
                  <a:pt x="5391" y="0"/>
                </a:lnTo>
                <a:lnTo>
                  <a:pt x="0" y="29641"/>
                </a:lnTo>
                <a:lnTo>
                  <a:pt x="16173" y="29641"/>
                </a:lnTo>
                <a:lnTo>
                  <a:pt x="21565" y="0"/>
                </a:lnTo>
                <a:close/>
              </a:path>
            </a:pathLst>
          </a:custGeom>
          <a:solidFill>
            <a:srgbClr val="004CB3"/>
          </a:solidFill>
        </p:spPr>
        <p:txBody>
          <a:bodyPr wrap="square" lIns="0" tIns="0" rIns="0" bIns="0" rtlCol="0"/>
          <a:lstStyle/>
          <a:p>
            <a:endParaRPr sz="1765"/>
          </a:p>
        </p:txBody>
      </p:sp>
      <p:sp>
        <p:nvSpPr>
          <p:cNvPr id="97" name="object 97"/>
          <p:cNvSpPr/>
          <p:nvPr/>
        </p:nvSpPr>
        <p:spPr>
          <a:xfrm>
            <a:off x="1080565" y="3411822"/>
            <a:ext cx="19050" cy="26334"/>
          </a:xfrm>
          <a:custGeom>
            <a:avLst/>
            <a:gdLst/>
            <a:ahLst/>
            <a:cxnLst/>
            <a:rect l="l" t="t" r="r" b="b"/>
            <a:pathLst>
              <a:path w="21590" h="29845">
                <a:moveTo>
                  <a:pt x="21565" y="0"/>
                </a:moveTo>
                <a:lnTo>
                  <a:pt x="5391" y="0"/>
                </a:lnTo>
                <a:lnTo>
                  <a:pt x="0" y="29641"/>
                </a:lnTo>
                <a:lnTo>
                  <a:pt x="13478" y="29641"/>
                </a:lnTo>
                <a:lnTo>
                  <a:pt x="21565" y="0"/>
                </a:lnTo>
                <a:close/>
              </a:path>
            </a:pathLst>
          </a:custGeom>
          <a:solidFill>
            <a:srgbClr val="004CB3"/>
          </a:solidFill>
        </p:spPr>
        <p:txBody>
          <a:bodyPr wrap="square" lIns="0" tIns="0" rIns="0" bIns="0" rtlCol="0"/>
          <a:lstStyle/>
          <a:p>
            <a:endParaRPr sz="1765"/>
          </a:p>
        </p:txBody>
      </p:sp>
      <p:sp>
        <p:nvSpPr>
          <p:cNvPr id="98" name="object 98"/>
          <p:cNvSpPr/>
          <p:nvPr/>
        </p:nvSpPr>
        <p:spPr>
          <a:xfrm>
            <a:off x="1613356" y="3487920"/>
            <a:ext cx="21851" cy="38100"/>
          </a:xfrm>
          <a:custGeom>
            <a:avLst/>
            <a:gdLst/>
            <a:ahLst/>
            <a:cxnLst/>
            <a:rect l="l" t="t" r="r" b="b"/>
            <a:pathLst>
              <a:path w="24764" h="43179">
                <a:moveTo>
                  <a:pt x="16179" y="0"/>
                </a:moveTo>
                <a:lnTo>
                  <a:pt x="0" y="0"/>
                </a:lnTo>
                <a:lnTo>
                  <a:pt x="10782" y="43129"/>
                </a:lnTo>
                <a:lnTo>
                  <a:pt x="24269" y="43129"/>
                </a:lnTo>
                <a:lnTo>
                  <a:pt x="16179" y="0"/>
                </a:lnTo>
                <a:close/>
              </a:path>
            </a:pathLst>
          </a:custGeom>
          <a:solidFill>
            <a:srgbClr val="004CB3"/>
          </a:solidFill>
        </p:spPr>
        <p:txBody>
          <a:bodyPr wrap="square" lIns="0" tIns="0" rIns="0" bIns="0" rtlCol="0"/>
          <a:lstStyle/>
          <a:p>
            <a:endParaRPr sz="1765"/>
          </a:p>
        </p:txBody>
      </p:sp>
      <p:sp>
        <p:nvSpPr>
          <p:cNvPr id="99" name="object 99"/>
          <p:cNvSpPr/>
          <p:nvPr/>
        </p:nvSpPr>
        <p:spPr>
          <a:xfrm>
            <a:off x="1532494" y="3487920"/>
            <a:ext cx="26334" cy="38100"/>
          </a:xfrm>
          <a:custGeom>
            <a:avLst/>
            <a:gdLst/>
            <a:ahLst/>
            <a:cxnLst/>
            <a:rect l="l" t="t" r="r" b="b"/>
            <a:pathLst>
              <a:path w="29844" h="43179">
                <a:moveTo>
                  <a:pt x="24257" y="0"/>
                </a:moveTo>
                <a:lnTo>
                  <a:pt x="0" y="0"/>
                </a:lnTo>
                <a:lnTo>
                  <a:pt x="8077" y="43129"/>
                </a:lnTo>
                <a:lnTo>
                  <a:pt x="29641" y="43129"/>
                </a:lnTo>
                <a:lnTo>
                  <a:pt x="24257" y="0"/>
                </a:lnTo>
                <a:close/>
              </a:path>
            </a:pathLst>
          </a:custGeom>
          <a:solidFill>
            <a:srgbClr val="004CB3"/>
          </a:solidFill>
        </p:spPr>
        <p:txBody>
          <a:bodyPr wrap="square" lIns="0" tIns="0" rIns="0" bIns="0" rtlCol="0"/>
          <a:lstStyle/>
          <a:p>
            <a:endParaRPr sz="1765"/>
          </a:p>
        </p:txBody>
      </p:sp>
      <p:sp>
        <p:nvSpPr>
          <p:cNvPr id="100" name="object 100"/>
          <p:cNvSpPr/>
          <p:nvPr/>
        </p:nvSpPr>
        <p:spPr>
          <a:xfrm>
            <a:off x="1465886" y="3487920"/>
            <a:ext cx="19050" cy="38100"/>
          </a:xfrm>
          <a:custGeom>
            <a:avLst/>
            <a:gdLst/>
            <a:ahLst/>
            <a:cxnLst/>
            <a:rect l="l" t="t" r="r" b="b"/>
            <a:pathLst>
              <a:path w="21590" h="43179">
                <a:moveTo>
                  <a:pt x="16179" y="0"/>
                </a:moveTo>
                <a:lnTo>
                  <a:pt x="0" y="0"/>
                </a:lnTo>
                <a:lnTo>
                  <a:pt x="5397" y="43129"/>
                </a:lnTo>
                <a:lnTo>
                  <a:pt x="21564" y="43129"/>
                </a:lnTo>
                <a:lnTo>
                  <a:pt x="16179" y="0"/>
                </a:lnTo>
                <a:close/>
              </a:path>
            </a:pathLst>
          </a:custGeom>
          <a:solidFill>
            <a:srgbClr val="004CB3"/>
          </a:solidFill>
        </p:spPr>
        <p:txBody>
          <a:bodyPr wrap="square" lIns="0" tIns="0" rIns="0" bIns="0" rtlCol="0"/>
          <a:lstStyle/>
          <a:p>
            <a:endParaRPr sz="1765"/>
          </a:p>
        </p:txBody>
      </p:sp>
      <p:sp>
        <p:nvSpPr>
          <p:cNvPr id="101" name="object 101"/>
          <p:cNvSpPr/>
          <p:nvPr/>
        </p:nvSpPr>
        <p:spPr>
          <a:xfrm>
            <a:off x="1142407" y="3487920"/>
            <a:ext cx="19050" cy="38100"/>
          </a:xfrm>
          <a:custGeom>
            <a:avLst/>
            <a:gdLst/>
            <a:ahLst/>
            <a:cxnLst/>
            <a:rect l="l" t="t" r="r" b="b"/>
            <a:pathLst>
              <a:path w="21590" h="43179">
                <a:moveTo>
                  <a:pt x="21565" y="0"/>
                </a:moveTo>
                <a:lnTo>
                  <a:pt x="8087" y="0"/>
                </a:lnTo>
                <a:lnTo>
                  <a:pt x="0" y="43129"/>
                </a:lnTo>
                <a:lnTo>
                  <a:pt x="13478" y="43129"/>
                </a:lnTo>
                <a:lnTo>
                  <a:pt x="21565" y="0"/>
                </a:lnTo>
                <a:close/>
              </a:path>
            </a:pathLst>
          </a:custGeom>
          <a:solidFill>
            <a:srgbClr val="004CB3"/>
          </a:solidFill>
        </p:spPr>
        <p:txBody>
          <a:bodyPr wrap="square" lIns="0" tIns="0" rIns="0" bIns="0" rtlCol="0"/>
          <a:lstStyle/>
          <a:p>
            <a:endParaRPr sz="1765"/>
          </a:p>
        </p:txBody>
      </p:sp>
      <p:sp>
        <p:nvSpPr>
          <p:cNvPr id="102" name="object 102"/>
          <p:cNvSpPr/>
          <p:nvPr/>
        </p:nvSpPr>
        <p:spPr>
          <a:xfrm>
            <a:off x="1061536" y="3487920"/>
            <a:ext cx="19050" cy="38100"/>
          </a:xfrm>
          <a:custGeom>
            <a:avLst/>
            <a:gdLst/>
            <a:ahLst/>
            <a:cxnLst/>
            <a:rect l="l" t="t" r="r" b="b"/>
            <a:pathLst>
              <a:path w="21590" h="43179">
                <a:moveTo>
                  <a:pt x="21565" y="0"/>
                </a:moveTo>
                <a:lnTo>
                  <a:pt x="8087" y="0"/>
                </a:lnTo>
                <a:lnTo>
                  <a:pt x="0" y="43129"/>
                </a:lnTo>
                <a:lnTo>
                  <a:pt x="13478" y="43129"/>
                </a:lnTo>
                <a:lnTo>
                  <a:pt x="21565" y="0"/>
                </a:lnTo>
                <a:close/>
              </a:path>
            </a:pathLst>
          </a:custGeom>
          <a:solidFill>
            <a:srgbClr val="004CB3"/>
          </a:solidFill>
        </p:spPr>
        <p:txBody>
          <a:bodyPr wrap="square" lIns="0" tIns="0" rIns="0" bIns="0" rtlCol="0"/>
          <a:lstStyle/>
          <a:p>
            <a:endParaRPr sz="1765"/>
          </a:p>
        </p:txBody>
      </p:sp>
      <p:sp>
        <p:nvSpPr>
          <p:cNvPr id="103" name="object 103"/>
          <p:cNvSpPr/>
          <p:nvPr/>
        </p:nvSpPr>
        <p:spPr>
          <a:xfrm>
            <a:off x="1618118" y="3452252"/>
            <a:ext cx="19050" cy="24093"/>
          </a:xfrm>
          <a:custGeom>
            <a:avLst/>
            <a:gdLst/>
            <a:ahLst/>
            <a:cxnLst/>
            <a:rect l="l" t="t" r="r" b="b"/>
            <a:pathLst>
              <a:path w="21589" h="27304">
                <a:moveTo>
                  <a:pt x="16167" y="0"/>
                </a:moveTo>
                <a:lnTo>
                  <a:pt x="0" y="0"/>
                </a:lnTo>
                <a:lnTo>
                  <a:pt x="5384" y="26949"/>
                </a:lnTo>
                <a:lnTo>
                  <a:pt x="21564" y="26949"/>
                </a:lnTo>
                <a:lnTo>
                  <a:pt x="16167" y="0"/>
                </a:lnTo>
                <a:close/>
              </a:path>
            </a:pathLst>
          </a:custGeom>
          <a:solidFill>
            <a:srgbClr val="004CB3"/>
          </a:solidFill>
        </p:spPr>
        <p:txBody>
          <a:bodyPr wrap="square" lIns="0" tIns="0" rIns="0" bIns="0" rtlCol="0"/>
          <a:lstStyle/>
          <a:p>
            <a:endParaRPr sz="1765"/>
          </a:p>
        </p:txBody>
      </p:sp>
      <p:sp>
        <p:nvSpPr>
          <p:cNvPr id="104" name="object 104"/>
          <p:cNvSpPr/>
          <p:nvPr/>
        </p:nvSpPr>
        <p:spPr>
          <a:xfrm>
            <a:off x="1577675" y="3452252"/>
            <a:ext cx="19050" cy="24093"/>
          </a:xfrm>
          <a:custGeom>
            <a:avLst/>
            <a:gdLst/>
            <a:ahLst/>
            <a:cxnLst/>
            <a:rect l="l" t="t" r="r" b="b"/>
            <a:pathLst>
              <a:path w="21589" h="27304">
                <a:moveTo>
                  <a:pt x="16179" y="0"/>
                </a:moveTo>
                <a:lnTo>
                  <a:pt x="0" y="0"/>
                </a:lnTo>
                <a:lnTo>
                  <a:pt x="5397" y="26949"/>
                </a:lnTo>
                <a:lnTo>
                  <a:pt x="21577" y="26949"/>
                </a:lnTo>
                <a:lnTo>
                  <a:pt x="16179" y="0"/>
                </a:lnTo>
                <a:close/>
              </a:path>
            </a:pathLst>
          </a:custGeom>
          <a:solidFill>
            <a:srgbClr val="004CB3"/>
          </a:solidFill>
        </p:spPr>
        <p:txBody>
          <a:bodyPr wrap="square" lIns="0" tIns="0" rIns="0" bIns="0" rtlCol="0"/>
          <a:lstStyle/>
          <a:p>
            <a:endParaRPr sz="1765"/>
          </a:p>
        </p:txBody>
      </p:sp>
      <p:sp>
        <p:nvSpPr>
          <p:cNvPr id="105" name="object 105"/>
          <p:cNvSpPr/>
          <p:nvPr/>
        </p:nvSpPr>
        <p:spPr>
          <a:xfrm>
            <a:off x="1537245" y="3452252"/>
            <a:ext cx="19050" cy="24093"/>
          </a:xfrm>
          <a:custGeom>
            <a:avLst/>
            <a:gdLst/>
            <a:ahLst/>
            <a:cxnLst/>
            <a:rect l="l" t="t" r="r" b="b"/>
            <a:pathLst>
              <a:path w="21590" h="27304">
                <a:moveTo>
                  <a:pt x="16179" y="0"/>
                </a:moveTo>
                <a:lnTo>
                  <a:pt x="0" y="0"/>
                </a:lnTo>
                <a:lnTo>
                  <a:pt x="5397" y="26949"/>
                </a:lnTo>
                <a:lnTo>
                  <a:pt x="21564" y="26949"/>
                </a:lnTo>
                <a:lnTo>
                  <a:pt x="16179" y="0"/>
                </a:lnTo>
                <a:close/>
              </a:path>
            </a:pathLst>
          </a:custGeom>
          <a:solidFill>
            <a:srgbClr val="004CB3"/>
          </a:solidFill>
        </p:spPr>
        <p:txBody>
          <a:bodyPr wrap="square" lIns="0" tIns="0" rIns="0" bIns="0" rtlCol="0"/>
          <a:lstStyle/>
          <a:p>
            <a:endParaRPr sz="1765"/>
          </a:p>
        </p:txBody>
      </p:sp>
      <p:sp>
        <p:nvSpPr>
          <p:cNvPr id="106" name="object 106"/>
          <p:cNvSpPr/>
          <p:nvPr/>
        </p:nvSpPr>
        <p:spPr>
          <a:xfrm>
            <a:off x="1496814" y="3452252"/>
            <a:ext cx="16809" cy="24093"/>
          </a:xfrm>
          <a:custGeom>
            <a:avLst/>
            <a:gdLst/>
            <a:ahLst/>
            <a:cxnLst/>
            <a:rect l="l" t="t" r="r" b="b"/>
            <a:pathLst>
              <a:path w="19050" h="27304">
                <a:moveTo>
                  <a:pt x="16167" y="0"/>
                </a:moveTo>
                <a:lnTo>
                  <a:pt x="0" y="0"/>
                </a:lnTo>
                <a:lnTo>
                  <a:pt x="5384" y="26949"/>
                </a:lnTo>
                <a:lnTo>
                  <a:pt x="18859" y="26949"/>
                </a:lnTo>
                <a:lnTo>
                  <a:pt x="16167" y="0"/>
                </a:lnTo>
                <a:close/>
              </a:path>
            </a:pathLst>
          </a:custGeom>
          <a:solidFill>
            <a:srgbClr val="004CB3"/>
          </a:solidFill>
        </p:spPr>
        <p:txBody>
          <a:bodyPr wrap="square" lIns="0" tIns="0" rIns="0" bIns="0" rtlCol="0"/>
          <a:lstStyle/>
          <a:p>
            <a:endParaRPr sz="1765"/>
          </a:p>
        </p:txBody>
      </p:sp>
      <p:sp>
        <p:nvSpPr>
          <p:cNvPr id="107" name="object 107"/>
          <p:cNvSpPr/>
          <p:nvPr/>
        </p:nvSpPr>
        <p:spPr>
          <a:xfrm>
            <a:off x="1456372" y="3452252"/>
            <a:ext cx="16809" cy="24093"/>
          </a:xfrm>
          <a:custGeom>
            <a:avLst/>
            <a:gdLst/>
            <a:ahLst/>
            <a:cxnLst/>
            <a:rect l="l" t="t" r="r" b="b"/>
            <a:pathLst>
              <a:path w="19050" h="27304">
                <a:moveTo>
                  <a:pt x="16179" y="0"/>
                </a:moveTo>
                <a:lnTo>
                  <a:pt x="0" y="0"/>
                </a:lnTo>
                <a:lnTo>
                  <a:pt x="2705" y="26949"/>
                </a:lnTo>
                <a:lnTo>
                  <a:pt x="18872" y="26949"/>
                </a:lnTo>
                <a:lnTo>
                  <a:pt x="16179" y="0"/>
                </a:lnTo>
                <a:close/>
              </a:path>
            </a:pathLst>
          </a:custGeom>
          <a:solidFill>
            <a:srgbClr val="004CB3"/>
          </a:solidFill>
        </p:spPr>
        <p:txBody>
          <a:bodyPr wrap="square" lIns="0" tIns="0" rIns="0" bIns="0" rtlCol="0"/>
          <a:lstStyle/>
          <a:p>
            <a:endParaRPr sz="1765"/>
          </a:p>
        </p:txBody>
      </p:sp>
      <p:sp>
        <p:nvSpPr>
          <p:cNvPr id="108" name="object 108"/>
          <p:cNvSpPr/>
          <p:nvPr/>
        </p:nvSpPr>
        <p:spPr>
          <a:xfrm>
            <a:off x="1418317" y="3452252"/>
            <a:ext cx="14568" cy="24093"/>
          </a:xfrm>
          <a:custGeom>
            <a:avLst/>
            <a:gdLst/>
            <a:ahLst/>
            <a:cxnLst/>
            <a:rect l="l" t="t" r="r" b="b"/>
            <a:pathLst>
              <a:path w="16509" h="27304">
                <a:moveTo>
                  <a:pt x="13474" y="0"/>
                </a:moveTo>
                <a:lnTo>
                  <a:pt x="0" y="0"/>
                </a:lnTo>
                <a:lnTo>
                  <a:pt x="0" y="26949"/>
                </a:lnTo>
                <a:lnTo>
                  <a:pt x="16179" y="26949"/>
                </a:lnTo>
                <a:lnTo>
                  <a:pt x="13474" y="0"/>
                </a:lnTo>
                <a:close/>
              </a:path>
            </a:pathLst>
          </a:custGeom>
          <a:solidFill>
            <a:srgbClr val="004CB3"/>
          </a:solidFill>
        </p:spPr>
        <p:txBody>
          <a:bodyPr wrap="square" lIns="0" tIns="0" rIns="0" bIns="0" rtlCol="0"/>
          <a:lstStyle/>
          <a:p>
            <a:endParaRPr sz="1765"/>
          </a:p>
        </p:txBody>
      </p:sp>
      <p:sp>
        <p:nvSpPr>
          <p:cNvPr id="109" name="object 109"/>
          <p:cNvSpPr/>
          <p:nvPr/>
        </p:nvSpPr>
        <p:spPr>
          <a:xfrm>
            <a:off x="1377886" y="3452252"/>
            <a:ext cx="12326" cy="24093"/>
          </a:xfrm>
          <a:custGeom>
            <a:avLst/>
            <a:gdLst/>
            <a:ahLst/>
            <a:cxnLst/>
            <a:rect l="l" t="t" r="r" b="b"/>
            <a:pathLst>
              <a:path w="13969" h="27304">
                <a:moveTo>
                  <a:pt x="13474" y="0"/>
                </a:moveTo>
                <a:lnTo>
                  <a:pt x="13474" y="26949"/>
                </a:lnTo>
                <a:lnTo>
                  <a:pt x="0" y="26949"/>
                </a:lnTo>
                <a:lnTo>
                  <a:pt x="0" y="0"/>
                </a:lnTo>
                <a:lnTo>
                  <a:pt x="13474" y="0"/>
                </a:lnTo>
                <a:close/>
              </a:path>
            </a:pathLst>
          </a:custGeom>
          <a:solidFill>
            <a:srgbClr val="004CB3"/>
          </a:solidFill>
        </p:spPr>
        <p:txBody>
          <a:bodyPr wrap="square" lIns="0" tIns="0" rIns="0" bIns="0" rtlCol="0"/>
          <a:lstStyle/>
          <a:p>
            <a:endParaRPr sz="1765"/>
          </a:p>
        </p:txBody>
      </p:sp>
      <p:sp>
        <p:nvSpPr>
          <p:cNvPr id="110" name="object 110"/>
          <p:cNvSpPr/>
          <p:nvPr/>
        </p:nvSpPr>
        <p:spPr>
          <a:xfrm>
            <a:off x="1337444" y="3452252"/>
            <a:ext cx="14568" cy="24093"/>
          </a:xfrm>
          <a:custGeom>
            <a:avLst/>
            <a:gdLst/>
            <a:ahLst/>
            <a:cxnLst/>
            <a:rect l="l" t="t" r="r" b="b"/>
            <a:pathLst>
              <a:path w="16509" h="27304">
                <a:moveTo>
                  <a:pt x="13487" y="0"/>
                </a:moveTo>
                <a:lnTo>
                  <a:pt x="0" y="0"/>
                </a:lnTo>
                <a:lnTo>
                  <a:pt x="0" y="26949"/>
                </a:lnTo>
                <a:lnTo>
                  <a:pt x="16179" y="26949"/>
                </a:lnTo>
                <a:lnTo>
                  <a:pt x="13487" y="0"/>
                </a:lnTo>
                <a:close/>
              </a:path>
            </a:pathLst>
          </a:custGeom>
          <a:solidFill>
            <a:srgbClr val="004CB3"/>
          </a:solidFill>
        </p:spPr>
        <p:txBody>
          <a:bodyPr wrap="square" lIns="0" tIns="0" rIns="0" bIns="0" rtlCol="0"/>
          <a:lstStyle/>
          <a:p>
            <a:endParaRPr sz="1765"/>
          </a:p>
        </p:txBody>
      </p:sp>
      <p:sp>
        <p:nvSpPr>
          <p:cNvPr id="111" name="object 111"/>
          <p:cNvSpPr/>
          <p:nvPr/>
        </p:nvSpPr>
        <p:spPr>
          <a:xfrm>
            <a:off x="1297013" y="3452252"/>
            <a:ext cx="12326" cy="24093"/>
          </a:xfrm>
          <a:custGeom>
            <a:avLst/>
            <a:gdLst/>
            <a:ahLst/>
            <a:cxnLst/>
            <a:rect l="l" t="t" r="r" b="b"/>
            <a:pathLst>
              <a:path w="13969" h="27304">
                <a:moveTo>
                  <a:pt x="13474" y="0"/>
                </a:moveTo>
                <a:lnTo>
                  <a:pt x="13474" y="26949"/>
                </a:lnTo>
                <a:lnTo>
                  <a:pt x="0" y="26949"/>
                </a:lnTo>
                <a:lnTo>
                  <a:pt x="0" y="0"/>
                </a:lnTo>
                <a:lnTo>
                  <a:pt x="13474" y="0"/>
                </a:lnTo>
                <a:close/>
              </a:path>
            </a:pathLst>
          </a:custGeom>
          <a:solidFill>
            <a:srgbClr val="004CB3"/>
          </a:solidFill>
        </p:spPr>
        <p:txBody>
          <a:bodyPr wrap="square" lIns="0" tIns="0" rIns="0" bIns="0" rtlCol="0"/>
          <a:lstStyle/>
          <a:p>
            <a:endParaRPr sz="1765"/>
          </a:p>
        </p:txBody>
      </p:sp>
      <p:sp>
        <p:nvSpPr>
          <p:cNvPr id="112" name="object 112"/>
          <p:cNvSpPr/>
          <p:nvPr/>
        </p:nvSpPr>
        <p:spPr>
          <a:xfrm>
            <a:off x="1254198" y="3452252"/>
            <a:ext cx="14568" cy="24093"/>
          </a:xfrm>
          <a:custGeom>
            <a:avLst/>
            <a:gdLst/>
            <a:ahLst/>
            <a:cxnLst/>
            <a:rect l="l" t="t" r="r" b="b"/>
            <a:pathLst>
              <a:path w="16509" h="27304">
                <a:moveTo>
                  <a:pt x="16175" y="0"/>
                </a:moveTo>
                <a:lnTo>
                  <a:pt x="2701" y="0"/>
                </a:lnTo>
                <a:lnTo>
                  <a:pt x="0" y="26949"/>
                </a:lnTo>
                <a:lnTo>
                  <a:pt x="16175" y="26949"/>
                </a:lnTo>
                <a:lnTo>
                  <a:pt x="16175" y="0"/>
                </a:lnTo>
                <a:close/>
              </a:path>
            </a:pathLst>
          </a:custGeom>
          <a:solidFill>
            <a:srgbClr val="004CB3"/>
          </a:solidFill>
        </p:spPr>
        <p:txBody>
          <a:bodyPr wrap="square" lIns="0" tIns="0" rIns="0" bIns="0" rtlCol="0"/>
          <a:lstStyle/>
          <a:p>
            <a:endParaRPr sz="1765"/>
          </a:p>
        </p:txBody>
      </p:sp>
      <p:sp>
        <p:nvSpPr>
          <p:cNvPr id="113" name="object 113"/>
          <p:cNvSpPr/>
          <p:nvPr/>
        </p:nvSpPr>
        <p:spPr>
          <a:xfrm>
            <a:off x="1213764" y="3452252"/>
            <a:ext cx="14568" cy="24093"/>
          </a:xfrm>
          <a:custGeom>
            <a:avLst/>
            <a:gdLst/>
            <a:ahLst/>
            <a:cxnLst/>
            <a:rect l="l" t="t" r="r" b="b"/>
            <a:pathLst>
              <a:path w="16509" h="27304">
                <a:moveTo>
                  <a:pt x="16173" y="0"/>
                </a:moveTo>
                <a:lnTo>
                  <a:pt x="2694" y="0"/>
                </a:lnTo>
                <a:lnTo>
                  <a:pt x="0" y="26949"/>
                </a:lnTo>
                <a:lnTo>
                  <a:pt x="13478" y="26949"/>
                </a:lnTo>
                <a:lnTo>
                  <a:pt x="16173" y="0"/>
                </a:lnTo>
                <a:close/>
              </a:path>
            </a:pathLst>
          </a:custGeom>
          <a:solidFill>
            <a:srgbClr val="004CB3"/>
          </a:solidFill>
        </p:spPr>
        <p:txBody>
          <a:bodyPr wrap="square" lIns="0" tIns="0" rIns="0" bIns="0" rtlCol="0"/>
          <a:lstStyle/>
          <a:p>
            <a:endParaRPr sz="1765"/>
          </a:p>
        </p:txBody>
      </p:sp>
      <p:sp>
        <p:nvSpPr>
          <p:cNvPr id="114" name="object 114"/>
          <p:cNvSpPr/>
          <p:nvPr/>
        </p:nvSpPr>
        <p:spPr>
          <a:xfrm>
            <a:off x="1173328" y="3452252"/>
            <a:ext cx="16809" cy="24093"/>
          </a:xfrm>
          <a:custGeom>
            <a:avLst/>
            <a:gdLst/>
            <a:ahLst/>
            <a:cxnLst/>
            <a:rect l="l" t="t" r="r" b="b"/>
            <a:pathLst>
              <a:path w="19050" h="27304">
                <a:moveTo>
                  <a:pt x="18869" y="0"/>
                </a:moveTo>
                <a:lnTo>
                  <a:pt x="2694" y="0"/>
                </a:lnTo>
                <a:lnTo>
                  <a:pt x="0" y="26949"/>
                </a:lnTo>
                <a:lnTo>
                  <a:pt x="13478" y="26949"/>
                </a:lnTo>
                <a:lnTo>
                  <a:pt x="18869" y="0"/>
                </a:lnTo>
                <a:close/>
              </a:path>
            </a:pathLst>
          </a:custGeom>
          <a:solidFill>
            <a:srgbClr val="004CB3"/>
          </a:solidFill>
        </p:spPr>
        <p:txBody>
          <a:bodyPr wrap="square" lIns="0" tIns="0" rIns="0" bIns="0" rtlCol="0"/>
          <a:lstStyle/>
          <a:p>
            <a:endParaRPr sz="1765"/>
          </a:p>
        </p:txBody>
      </p:sp>
      <p:sp>
        <p:nvSpPr>
          <p:cNvPr id="115" name="object 115"/>
          <p:cNvSpPr/>
          <p:nvPr/>
        </p:nvSpPr>
        <p:spPr>
          <a:xfrm>
            <a:off x="1130514" y="3452252"/>
            <a:ext cx="19050" cy="24093"/>
          </a:xfrm>
          <a:custGeom>
            <a:avLst/>
            <a:gdLst/>
            <a:ahLst/>
            <a:cxnLst/>
            <a:rect l="l" t="t" r="r" b="b"/>
            <a:pathLst>
              <a:path w="21590" h="27304">
                <a:moveTo>
                  <a:pt x="21565" y="0"/>
                </a:moveTo>
                <a:lnTo>
                  <a:pt x="5391" y="0"/>
                </a:lnTo>
                <a:lnTo>
                  <a:pt x="0" y="26949"/>
                </a:lnTo>
                <a:lnTo>
                  <a:pt x="13478" y="26949"/>
                </a:lnTo>
                <a:lnTo>
                  <a:pt x="21565" y="0"/>
                </a:lnTo>
                <a:close/>
              </a:path>
            </a:pathLst>
          </a:custGeom>
          <a:solidFill>
            <a:srgbClr val="004CB3"/>
          </a:solidFill>
        </p:spPr>
        <p:txBody>
          <a:bodyPr wrap="square" lIns="0" tIns="0" rIns="0" bIns="0" rtlCol="0"/>
          <a:lstStyle/>
          <a:p>
            <a:endParaRPr sz="1765"/>
          </a:p>
        </p:txBody>
      </p:sp>
      <p:sp>
        <p:nvSpPr>
          <p:cNvPr id="116" name="object 116"/>
          <p:cNvSpPr/>
          <p:nvPr/>
        </p:nvSpPr>
        <p:spPr>
          <a:xfrm>
            <a:off x="1090078" y="3452252"/>
            <a:ext cx="19050" cy="24093"/>
          </a:xfrm>
          <a:custGeom>
            <a:avLst/>
            <a:gdLst/>
            <a:ahLst/>
            <a:cxnLst/>
            <a:rect l="l" t="t" r="r" b="b"/>
            <a:pathLst>
              <a:path w="21590" h="27304">
                <a:moveTo>
                  <a:pt x="21565" y="0"/>
                </a:moveTo>
                <a:lnTo>
                  <a:pt x="5391" y="0"/>
                </a:lnTo>
                <a:lnTo>
                  <a:pt x="0" y="26949"/>
                </a:lnTo>
                <a:lnTo>
                  <a:pt x="13478" y="26949"/>
                </a:lnTo>
                <a:lnTo>
                  <a:pt x="21565" y="0"/>
                </a:lnTo>
                <a:close/>
              </a:path>
            </a:pathLst>
          </a:custGeom>
          <a:solidFill>
            <a:srgbClr val="004CB3"/>
          </a:solidFill>
        </p:spPr>
        <p:txBody>
          <a:bodyPr wrap="square" lIns="0" tIns="0" rIns="0" bIns="0" rtlCol="0"/>
          <a:lstStyle/>
          <a:p>
            <a:endParaRPr sz="1765"/>
          </a:p>
        </p:txBody>
      </p:sp>
      <p:sp>
        <p:nvSpPr>
          <p:cNvPr id="117" name="object 117"/>
          <p:cNvSpPr txBox="1"/>
          <p:nvPr/>
        </p:nvSpPr>
        <p:spPr>
          <a:xfrm>
            <a:off x="4921691" y="3750889"/>
            <a:ext cx="1047750" cy="512206"/>
          </a:xfrm>
          <a:prstGeom prst="rect">
            <a:avLst/>
          </a:prstGeom>
        </p:spPr>
        <p:txBody>
          <a:bodyPr vert="horz" wrap="square" lIns="0" tIns="24652" rIns="0" bIns="0" rtlCol="0">
            <a:spAutoFit/>
          </a:bodyPr>
          <a:lstStyle/>
          <a:p>
            <a:pPr marL="11206" marR="4483" indent="156891">
              <a:lnSpc>
                <a:spcPts val="1853"/>
              </a:lnSpc>
              <a:spcBef>
                <a:spcPts val="193"/>
              </a:spcBef>
            </a:pPr>
            <a:r>
              <a:rPr sz="1588" b="1" spc="-4" dirty="0">
                <a:latin typeface="Times New Roman"/>
                <a:cs typeface="Times New Roman"/>
              </a:rPr>
              <a:t>Caching  </a:t>
            </a:r>
            <a:r>
              <a:rPr sz="1588" b="1" dirty="0">
                <a:latin typeface="Times New Roman"/>
                <a:cs typeface="Times New Roman"/>
              </a:rPr>
              <a:t>DNS</a:t>
            </a:r>
            <a:r>
              <a:rPr sz="1588" b="1" spc="-75" dirty="0">
                <a:latin typeface="Times New Roman"/>
                <a:cs typeface="Times New Roman"/>
              </a:rPr>
              <a:t> </a:t>
            </a:r>
            <a:r>
              <a:rPr sz="1588" b="1" spc="-4" dirty="0">
                <a:latin typeface="Times New Roman"/>
                <a:cs typeface="Times New Roman"/>
              </a:rPr>
              <a:t>Server</a:t>
            </a:r>
            <a:endParaRPr sz="1588">
              <a:latin typeface="Times New Roman"/>
              <a:cs typeface="Times New Roman"/>
            </a:endParaRPr>
          </a:p>
        </p:txBody>
      </p:sp>
      <p:sp>
        <p:nvSpPr>
          <p:cNvPr id="118" name="object 118"/>
          <p:cNvSpPr txBox="1"/>
          <p:nvPr/>
        </p:nvSpPr>
        <p:spPr>
          <a:xfrm>
            <a:off x="855357" y="3690658"/>
            <a:ext cx="650501" cy="512206"/>
          </a:xfrm>
          <a:prstGeom prst="rect">
            <a:avLst/>
          </a:prstGeom>
        </p:spPr>
        <p:txBody>
          <a:bodyPr vert="horz" wrap="square" lIns="0" tIns="24652" rIns="0" bIns="0" rtlCol="0">
            <a:spAutoFit/>
          </a:bodyPr>
          <a:lstStyle/>
          <a:p>
            <a:pPr marL="11206" marR="4483" indent="78445">
              <a:lnSpc>
                <a:spcPts val="1853"/>
              </a:lnSpc>
              <a:spcBef>
                <a:spcPts val="193"/>
              </a:spcBef>
            </a:pPr>
            <a:r>
              <a:rPr sz="1588" b="1" spc="71" dirty="0">
                <a:latin typeface="Times New Roman"/>
                <a:cs typeface="Times New Roman"/>
              </a:rPr>
              <a:t>Joe</a:t>
            </a:r>
            <a:r>
              <a:rPr sz="1588" b="1" spc="71" dirty="0">
                <a:latin typeface="Arial"/>
                <a:cs typeface="Arial"/>
              </a:rPr>
              <a:t>’</a:t>
            </a:r>
            <a:r>
              <a:rPr sz="1588" b="1" spc="71" dirty="0">
                <a:latin typeface="Times New Roman"/>
                <a:cs typeface="Times New Roman"/>
              </a:rPr>
              <a:t>s  </a:t>
            </a:r>
            <a:r>
              <a:rPr sz="1588" b="1" dirty="0">
                <a:latin typeface="Times New Roman"/>
                <a:cs typeface="Times New Roman"/>
              </a:rPr>
              <a:t>Laptop</a:t>
            </a:r>
            <a:endParaRPr sz="1588">
              <a:latin typeface="Times New Roman"/>
              <a:cs typeface="Times New Roman"/>
            </a:endParaRPr>
          </a:p>
        </p:txBody>
      </p:sp>
      <p:sp>
        <p:nvSpPr>
          <p:cNvPr id="119" name="object 119"/>
          <p:cNvSpPr/>
          <p:nvPr/>
        </p:nvSpPr>
        <p:spPr>
          <a:xfrm>
            <a:off x="7496163" y="3019268"/>
            <a:ext cx="295835" cy="968749"/>
          </a:xfrm>
          <a:custGeom>
            <a:avLst/>
            <a:gdLst/>
            <a:ahLst/>
            <a:cxnLst/>
            <a:rect l="l" t="t" r="r" b="b"/>
            <a:pathLst>
              <a:path w="335279" h="1097914">
                <a:moveTo>
                  <a:pt x="0" y="0"/>
                </a:moveTo>
                <a:lnTo>
                  <a:pt x="334822" y="0"/>
                </a:lnTo>
                <a:lnTo>
                  <a:pt x="334822" y="1097711"/>
                </a:lnTo>
                <a:lnTo>
                  <a:pt x="0" y="1097711"/>
                </a:lnTo>
                <a:lnTo>
                  <a:pt x="0" y="0"/>
                </a:lnTo>
                <a:close/>
              </a:path>
            </a:pathLst>
          </a:custGeom>
          <a:solidFill>
            <a:srgbClr val="AA7900"/>
          </a:solidFill>
        </p:spPr>
        <p:txBody>
          <a:bodyPr wrap="square" lIns="0" tIns="0" rIns="0" bIns="0" rtlCol="0"/>
          <a:lstStyle/>
          <a:p>
            <a:endParaRPr sz="1765"/>
          </a:p>
        </p:txBody>
      </p:sp>
      <p:sp>
        <p:nvSpPr>
          <p:cNvPr id="120" name="object 120"/>
          <p:cNvSpPr/>
          <p:nvPr/>
        </p:nvSpPr>
        <p:spPr>
          <a:xfrm>
            <a:off x="7791595" y="3019268"/>
            <a:ext cx="203947" cy="968749"/>
          </a:xfrm>
          <a:custGeom>
            <a:avLst/>
            <a:gdLst/>
            <a:ahLst/>
            <a:cxnLst/>
            <a:rect l="l" t="t" r="r" b="b"/>
            <a:pathLst>
              <a:path w="231140" h="1097914">
                <a:moveTo>
                  <a:pt x="0" y="0"/>
                </a:moveTo>
                <a:lnTo>
                  <a:pt x="0" y="1097711"/>
                </a:lnTo>
                <a:lnTo>
                  <a:pt x="230911" y="963295"/>
                </a:lnTo>
                <a:lnTo>
                  <a:pt x="230911" y="78409"/>
                </a:lnTo>
                <a:lnTo>
                  <a:pt x="0" y="0"/>
                </a:lnTo>
                <a:close/>
              </a:path>
            </a:pathLst>
          </a:custGeom>
          <a:solidFill>
            <a:srgbClr val="AA7900"/>
          </a:solidFill>
        </p:spPr>
        <p:txBody>
          <a:bodyPr wrap="square" lIns="0" tIns="0" rIns="0" bIns="0" rtlCol="0"/>
          <a:lstStyle/>
          <a:p>
            <a:endParaRPr sz="1765"/>
          </a:p>
        </p:txBody>
      </p:sp>
      <p:sp>
        <p:nvSpPr>
          <p:cNvPr id="121" name="object 121"/>
          <p:cNvSpPr/>
          <p:nvPr/>
        </p:nvSpPr>
        <p:spPr>
          <a:xfrm>
            <a:off x="7516536" y="3039035"/>
            <a:ext cx="244849" cy="672353"/>
          </a:xfrm>
          <a:custGeom>
            <a:avLst/>
            <a:gdLst/>
            <a:ahLst/>
            <a:cxnLst/>
            <a:rect l="l" t="t" r="r" b="b"/>
            <a:pathLst>
              <a:path w="277495" h="762000">
                <a:moveTo>
                  <a:pt x="0" y="0"/>
                </a:moveTo>
                <a:lnTo>
                  <a:pt x="277101" y="0"/>
                </a:lnTo>
                <a:lnTo>
                  <a:pt x="277101" y="761669"/>
                </a:lnTo>
                <a:lnTo>
                  <a:pt x="0" y="761669"/>
                </a:lnTo>
                <a:lnTo>
                  <a:pt x="0" y="0"/>
                </a:lnTo>
                <a:close/>
              </a:path>
            </a:pathLst>
          </a:custGeom>
          <a:solidFill>
            <a:srgbClr val="FFFFFF"/>
          </a:solidFill>
        </p:spPr>
        <p:txBody>
          <a:bodyPr wrap="square" lIns="0" tIns="0" rIns="0" bIns="0" rtlCol="0"/>
          <a:lstStyle/>
          <a:p>
            <a:endParaRPr sz="1765"/>
          </a:p>
        </p:txBody>
      </p:sp>
      <p:sp>
        <p:nvSpPr>
          <p:cNvPr id="122" name="object 122"/>
          <p:cNvSpPr/>
          <p:nvPr/>
        </p:nvSpPr>
        <p:spPr>
          <a:xfrm>
            <a:off x="7491076" y="3014326"/>
            <a:ext cx="499222" cy="968749"/>
          </a:xfrm>
          <a:custGeom>
            <a:avLst/>
            <a:gdLst/>
            <a:ahLst/>
            <a:cxnLst/>
            <a:rect l="l" t="t" r="r" b="b"/>
            <a:pathLst>
              <a:path w="565784" h="1097914">
                <a:moveTo>
                  <a:pt x="334817" y="1097709"/>
                </a:moveTo>
                <a:lnTo>
                  <a:pt x="334817" y="0"/>
                </a:lnTo>
                <a:lnTo>
                  <a:pt x="0" y="0"/>
                </a:lnTo>
                <a:lnTo>
                  <a:pt x="0" y="1097709"/>
                </a:lnTo>
                <a:lnTo>
                  <a:pt x="334817" y="1097709"/>
                </a:lnTo>
                <a:lnTo>
                  <a:pt x="334817" y="0"/>
                </a:lnTo>
                <a:lnTo>
                  <a:pt x="565726" y="78407"/>
                </a:lnTo>
                <a:lnTo>
                  <a:pt x="565726" y="963297"/>
                </a:lnTo>
                <a:lnTo>
                  <a:pt x="334817" y="1097709"/>
                </a:lnTo>
                <a:close/>
              </a:path>
            </a:pathLst>
          </a:custGeom>
          <a:ln w="12699">
            <a:solidFill>
              <a:srgbClr val="000000"/>
            </a:solidFill>
          </a:ln>
        </p:spPr>
        <p:txBody>
          <a:bodyPr wrap="square" lIns="0" tIns="0" rIns="0" bIns="0" rtlCol="0"/>
          <a:lstStyle/>
          <a:p>
            <a:endParaRPr sz="1765"/>
          </a:p>
        </p:txBody>
      </p:sp>
      <p:sp>
        <p:nvSpPr>
          <p:cNvPr id="123" name="object 123"/>
          <p:cNvSpPr/>
          <p:nvPr/>
        </p:nvSpPr>
        <p:spPr>
          <a:xfrm>
            <a:off x="7511448" y="3034093"/>
            <a:ext cx="244849" cy="672353"/>
          </a:xfrm>
          <a:custGeom>
            <a:avLst/>
            <a:gdLst/>
            <a:ahLst/>
            <a:cxnLst/>
            <a:rect l="l" t="t" r="r" b="b"/>
            <a:pathLst>
              <a:path w="277495" h="762000">
                <a:moveTo>
                  <a:pt x="0" y="0"/>
                </a:moveTo>
                <a:lnTo>
                  <a:pt x="277090" y="0"/>
                </a:lnTo>
                <a:lnTo>
                  <a:pt x="277090" y="761677"/>
                </a:lnTo>
                <a:lnTo>
                  <a:pt x="0" y="761677"/>
                </a:lnTo>
                <a:lnTo>
                  <a:pt x="0" y="0"/>
                </a:lnTo>
                <a:close/>
              </a:path>
            </a:pathLst>
          </a:custGeom>
          <a:ln w="12699">
            <a:solidFill>
              <a:srgbClr val="000000"/>
            </a:solidFill>
          </a:ln>
        </p:spPr>
        <p:txBody>
          <a:bodyPr wrap="square" lIns="0" tIns="0" rIns="0" bIns="0" rtlCol="0"/>
          <a:lstStyle/>
          <a:p>
            <a:endParaRPr sz="1765"/>
          </a:p>
        </p:txBody>
      </p:sp>
      <p:sp>
        <p:nvSpPr>
          <p:cNvPr id="124" name="object 124"/>
          <p:cNvSpPr/>
          <p:nvPr/>
        </p:nvSpPr>
        <p:spPr>
          <a:xfrm>
            <a:off x="7511448" y="3646865"/>
            <a:ext cx="234763" cy="59391"/>
          </a:xfrm>
          <a:custGeom>
            <a:avLst/>
            <a:gdLst/>
            <a:ahLst/>
            <a:cxnLst/>
            <a:rect l="l" t="t" r="r" b="b"/>
            <a:pathLst>
              <a:path w="266065" h="67310">
                <a:moveTo>
                  <a:pt x="265544" y="0"/>
                </a:moveTo>
                <a:lnTo>
                  <a:pt x="34636" y="0"/>
                </a:lnTo>
                <a:lnTo>
                  <a:pt x="0" y="67207"/>
                </a:lnTo>
              </a:path>
            </a:pathLst>
          </a:custGeom>
          <a:ln w="12699">
            <a:solidFill>
              <a:srgbClr val="000000"/>
            </a:solidFill>
          </a:ln>
        </p:spPr>
        <p:txBody>
          <a:bodyPr wrap="square" lIns="0" tIns="0" rIns="0" bIns="0" rtlCol="0"/>
          <a:lstStyle/>
          <a:p>
            <a:endParaRPr sz="1765"/>
          </a:p>
        </p:txBody>
      </p:sp>
      <p:sp>
        <p:nvSpPr>
          <p:cNvPr id="125" name="object 125"/>
          <p:cNvSpPr/>
          <p:nvPr/>
        </p:nvSpPr>
        <p:spPr>
          <a:xfrm>
            <a:off x="7516536" y="3177406"/>
            <a:ext cx="244849" cy="49866"/>
          </a:xfrm>
          <a:custGeom>
            <a:avLst/>
            <a:gdLst/>
            <a:ahLst/>
            <a:cxnLst/>
            <a:rect l="l" t="t" r="r" b="b"/>
            <a:pathLst>
              <a:path w="277495" h="56514">
                <a:moveTo>
                  <a:pt x="277101" y="0"/>
                </a:moveTo>
                <a:lnTo>
                  <a:pt x="34645" y="0"/>
                </a:lnTo>
                <a:lnTo>
                  <a:pt x="0" y="55994"/>
                </a:lnTo>
                <a:lnTo>
                  <a:pt x="277101" y="55994"/>
                </a:lnTo>
                <a:lnTo>
                  <a:pt x="277101" y="0"/>
                </a:lnTo>
                <a:close/>
              </a:path>
            </a:pathLst>
          </a:custGeom>
          <a:solidFill>
            <a:srgbClr val="FFFFFF"/>
          </a:solidFill>
        </p:spPr>
        <p:txBody>
          <a:bodyPr wrap="square" lIns="0" tIns="0" rIns="0" bIns="0" rtlCol="0"/>
          <a:lstStyle/>
          <a:p>
            <a:endParaRPr sz="1765"/>
          </a:p>
        </p:txBody>
      </p:sp>
      <p:sp>
        <p:nvSpPr>
          <p:cNvPr id="126" name="object 126"/>
          <p:cNvSpPr/>
          <p:nvPr/>
        </p:nvSpPr>
        <p:spPr>
          <a:xfrm>
            <a:off x="7516536" y="3231754"/>
            <a:ext cx="244849" cy="0"/>
          </a:xfrm>
          <a:custGeom>
            <a:avLst/>
            <a:gdLst/>
            <a:ahLst/>
            <a:cxnLst/>
            <a:rect l="l" t="t" r="r" b="b"/>
            <a:pathLst>
              <a:path w="277495">
                <a:moveTo>
                  <a:pt x="0" y="0"/>
                </a:moveTo>
                <a:lnTo>
                  <a:pt x="277101" y="0"/>
                </a:lnTo>
              </a:path>
            </a:pathLst>
          </a:custGeom>
          <a:ln w="11201">
            <a:solidFill>
              <a:srgbClr val="000000"/>
            </a:solidFill>
          </a:ln>
        </p:spPr>
        <p:txBody>
          <a:bodyPr wrap="square" lIns="0" tIns="0" rIns="0" bIns="0" rtlCol="0"/>
          <a:lstStyle/>
          <a:p>
            <a:endParaRPr sz="1765"/>
          </a:p>
        </p:txBody>
      </p:sp>
      <p:sp>
        <p:nvSpPr>
          <p:cNvPr id="127" name="object 127"/>
          <p:cNvSpPr/>
          <p:nvPr/>
        </p:nvSpPr>
        <p:spPr>
          <a:xfrm>
            <a:off x="7516536" y="3286114"/>
            <a:ext cx="244849" cy="49866"/>
          </a:xfrm>
          <a:custGeom>
            <a:avLst/>
            <a:gdLst/>
            <a:ahLst/>
            <a:cxnLst/>
            <a:rect l="l" t="t" r="r" b="b"/>
            <a:pathLst>
              <a:path w="277495" h="56514">
                <a:moveTo>
                  <a:pt x="277101" y="0"/>
                </a:moveTo>
                <a:lnTo>
                  <a:pt x="34645" y="0"/>
                </a:lnTo>
                <a:lnTo>
                  <a:pt x="0" y="56006"/>
                </a:lnTo>
                <a:lnTo>
                  <a:pt x="277101" y="56006"/>
                </a:lnTo>
                <a:lnTo>
                  <a:pt x="277101" y="0"/>
                </a:lnTo>
                <a:close/>
              </a:path>
            </a:pathLst>
          </a:custGeom>
          <a:solidFill>
            <a:srgbClr val="AA7900"/>
          </a:solidFill>
        </p:spPr>
        <p:txBody>
          <a:bodyPr wrap="square" lIns="0" tIns="0" rIns="0" bIns="0" rtlCol="0"/>
          <a:lstStyle/>
          <a:p>
            <a:endParaRPr sz="1765"/>
          </a:p>
        </p:txBody>
      </p:sp>
      <p:sp>
        <p:nvSpPr>
          <p:cNvPr id="128" name="object 128"/>
          <p:cNvSpPr/>
          <p:nvPr/>
        </p:nvSpPr>
        <p:spPr>
          <a:xfrm>
            <a:off x="7511448" y="3162580"/>
            <a:ext cx="244849" cy="59391"/>
          </a:xfrm>
          <a:custGeom>
            <a:avLst/>
            <a:gdLst/>
            <a:ahLst/>
            <a:cxnLst/>
            <a:rect l="l" t="t" r="r" b="b"/>
            <a:pathLst>
              <a:path w="277495" h="67310">
                <a:moveTo>
                  <a:pt x="34636" y="0"/>
                </a:moveTo>
                <a:lnTo>
                  <a:pt x="0" y="67207"/>
                </a:lnTo>
                <a:lnTo>
                  <a:pt x="277090" y="67207"/>
                </a:lnTo>
                <a:lnTo>
                  <a:pt x="277090" y="0"/>
                </a:lnTo>
                <a:lnTo>
                  <a:pt x="34636" y="0"/>
                </a:lnTo>
                <a:close/>
              </a:path>
            </a:pathLst>
          </a:custGeom>
          <a:ln w="12699">
            <a:solidFill>
              <a:srgbClr val="000000"/>
            </a:solidFill>
          </a:ln>
        </p:spPr>
        <p:txBody>
          <a:bodyPr wrap="square" lIns="0" tIns="0" rIns="0" bIns="0" rtlCol="0"/>
          <a:lstStyle/>
          <a:p>
            <a:endParaRPr sz="1765"/>
          </a:p>
        </p:txBody>
      </p:sp>
      <p:sp>
        <p:nvSpPr>
          <p:cNvPr id="129" name="object 129"/>
          <p:cNvSpPr/>
          <p:nvPr/>
        </p:nvSpPr>
        <p:spPr>
          <a:xfrm>
            <a:off x="7511448" y="3271288"/>
            <a:ext cx="244849" cy="59391"/>
          </a:xfrm>
          <a:custGeom>
            <a:avLst/>
            <a:gdLst/>
            <a:ahLst/>
            <a:cxnLst/>
            <a:rect l="l" t="t" r="r" b="b"/>
            <a:pathLst>
              <a:path w="277495" h="67310">
                <a:moveTo>
                  <a:pt x="34636" y="0"/>
                </a:moveTo>
                <a:lnTo>
                  <a:pt x="0" y="67207"/>
                </a:lnTo>
                <a:lnTo>
                  <a:pt x="277090" y="67207"/>
                </a:lnTo>
                <a:lnTo>
                  <a:pt x="277090" y="0"/>
                </a:lnTo>
                <a:lnTo>
                  <a:pt x="34636" y="0"/>
                </a:lnTo>
                <a:close/>
              </a:path>
            </a:pathLst>
          </a:custGeom>
          <a:ln w="12699">
            <a:solidFill>
              <a:srgbClr val="000000"/>
            </a:solidFill>
          </a:ln>
        </p:spPr>
        <p:txBody>
          <a:bodyPr wrap="square" lIns="0" tIns="0" rIns="0" bIns="0" rtlCol="0"/>
          <a:lstStyle/>
          <a:p>
            <a:endParaRPr sz="1765"/>
          </a:p>
        </p:txBody>
      </p:sp>
      <p:sp>
        <p:nvSpPr>
          <p:cNvPr id="130" name="object 130"/>
          <p:cNvSpPr/>
          <p:nvPr/>
        </p:nvSpPr>
        <p:spPr>
          <a:xfrm>
            <a:off x="7516536" y="3340474"/>
            <a:ext cx="244849" cy="0"/>
          </a:xfrm>
          <a:custGeom>
            <a:avLst/>
            <a:gdLst/>
            <a:ahLst/>
            <a:cxnLst/>
            <a:rect l="l" t="t" r="r" b="b"/>
            <a:pathLst>
              <a:path w="277495">
                <a:moveTo>
                  <a:pt x="0" y="0"/>
                </a:moveTo>
                <a:lnTo>
                  <a:pt x="277101" y="0"/>
                </a:lnTo>
              </a:path>
            </a:pathLst>
          </a:custGeom>
          <a:ln w="11201">
            <a:solidFill>
              <a:srgbClr val="000000"/>
            </a:solidFill>
          </a:ln>
        </p:spPr>
        <p:txBody>
          <a:bodyPr wrap="square" lIns="0" tIns="0" rIns="0" bIns="0" rtlCol="0"/>
          <a:lstStyle/>
          <a:p>
            <a:endParaRPr sz="1765"/>
          </a:p>
        </p:txBody>
      </p:sp>
      <p:sp>
        <p:nvSpPr>
          <p:cNvPr id="131" name="object 131"/>
          <p:cNvSpPr/>
          <p:nvPr/>
        </p:nvSpPr>
        <p:spPr>
          <a:xfrm>
            <a:off x="7516536" y="3068686"/>
            <a:ext cx="244849" cy="49866"/>
          </a:xfrm>
          <a:custGeom>
            <a:avLst/>
            <a:gdLst/>
            <a:ahLst/>
            <a:cxnLst/>
            <a:rect l="l" t="t" r="r" b="b"/>
            <a:pathLst>
              <a:path w="277495" h="56514">
                <a:moveTo>
                  <a:pt x="277101" y="0"/>
                </a:moveTo>
                <a:lnTo>
                  <a:pt x="34645" y="0"/>
                </a:lnTo>
                <a:lnTo>
                  <a:pt x="0" y="56006"/>
                </a:lnTo>
                <a:lnTo>
                  <a:pt x="277101" y="56006"/>
                </a:lnTo>
                <a:lnTo>
                  <a:pt x="277101" y="0"/>
                </a:lnTo>
                <a:close/>
              </a:path>
            </a:pathLst>
          </a:custGeom>
          <a:solidFill>
            <a:srgbClr val="AA7900"/>
          </a:solidFill>
        </p:spPr>
        <p:txBody>
          <a:bodyPr wrap="square" lIns="0" tIns="0" rIns="0" bIns="0" rtlCol="0"/>
          <a:lstStyle/>
          <a:p>
            <a:endParaRPr sz="1765"/>
          </a:p>
        </p:txBody>
      </p:sp>
      <p:sp>
        <p:nvSpPr>
          <p:cNvPr id="132" name="object 132"/>
          <p:cNvSpPr/>
          <p:nvPr/>
        </p:nvSpPr>
        <p:spPr>
          <a:xfrm>
            <a:off x="7516536" y="3123045"/>
            <a:ext cx="244849" cy="0"/>
          </a:xfrm>
          <a:custGeom>
            <a:avLst/>
            <a:gdLst/>
            <a:ahLst/>
            <a:cxnLst/>
            <a:rect l="l" t="t" r="r" b="b"/>
            <a:pathLst>
              <a:path w="277495">
                <a:moveTo>
                  <a:pt x="0" y="0"/>
                </a:moveTo>
                <a:lnTo>
                  <a:pt x="277101" y="0"/>
                </a:lnTo>
              </a:path>
            </a:pathLst>
          </a:custGeom>
          <a:ln w="11201">
            <a:solidFill>
              <a:srgbClr val="000000"/>
            </a:solidFill>
          </a:ln>
        </p:spPr>
        <p:txBody>
          <a:bodyPr wrap="square" lIns="0" tIns="0" rIns="0" bIns="0" rtlCol="0"/>
          <a:lstStyle/>
          <a:p>
            <a:endParaRPr sz="1765"/>
          </a:p>
        </p:txBody>
      </p:sp>
      <p:sp>
        <p:nvSpPr>
          <p:cNvPr id="133" name="object 133"/>
          <p:cNvSpPr/>
          <p:nvPr/>
        </p:nvSpPr>
        <p:spPr>
          <a:xfrm>
            <a:off x="7516536" y="3039036"/>
            <a:ext cx="244849" cy="29696"/>
          </a:xfrm>
          <a:custGeom>
            <a:avLst/>
            <a:gdLst/>
            <a:ahLst/>
            <a:cxnLst/>
            <a:rect l="l" t="t" r="r" b="b"/>
            <a:pathLst>
              <a:path w="277495" h="33654">
                <a:moveTo>
                  <a:pt x="277101" y="0"/>
                </a:moveTo>
                <a:lnTo>
                  <a:pt x="0" y="0"/>
                </a:lnTo>
                <a:lnTo>
                  <a:pt x="34645" y="33604"/>
                </a:lnTo>
                <a:lnTo>
                  <a:pt x="277101" y="33604"/>
                </a:lnTo>
                <a:lnTo>
                  <a:pt x="277101" y="0"/>
                </a:lnTo>
                <a:close/>
              </a:path>
            </a:pathLst>
          </a:custGeom>
          <a:solidFill>
            <a:srgbClr val="000000"/>
          </a:solidFill>
        </p:spPr>
        <p:txBody>
          <a:bodyPr wrap="square" lIns="0" tIns="0" rIns="0" bIns="0" rtlCol="0"/>
          <a:lstStyle/>
          <a:p>
            <a:endParaRPr sz="1765"/>
          </a:p>
        </p:txBody>
      </p:sp>
      <p:sp>
        <p:nvSpPr>
          <p:cNvPr id="134" name="object 134"/>
          <p:cNvSpPr/>
          <p:nvPr/>
        </p:nvSpPr>
        <p:spPr>
          <a:xfrm>
            <a:off x="7557291" y="3187278"/>
            <a:ext cx="193862" cy="29696"/>
          </a:xfrm>
          <a:custGeom>
            <a:avLst/>
            <a:gdLst/>
            <a:ahLst/>
            <a:cxnLst/>
            <a:rect l="l" t="t" r="r" b="b"/>
            <a:pathLst>
              <a:path w="219709" h="33654">
                <a:moveTo>
                  <a:pt x="138544" y="22402"/>
                </a:moveTo>
                <a:lnTo>
                  <a:pt x="69265" y="22402"/>
                </a:lnTo>
                <a:lnTo>
                  <a:pt x="69265" y="33604"/>
                </a:lnTo>
                <a:lnTo>
                  <a:pt x="138544" y="33604"/>
                </a:lnTo>
                <a:lnTo>
                  <a:pt x="138544" y="22402"/>
                </a:lnTo>
                <a:close/>
              </a:path>
              <a:path w="219709" h="33654">
                <a:moveTo>
                  <a:pt x="219367" y="11201"/>
                </a:moveTo>
                <a:lnTo>
                  <a:pt x="0" y="11201"/>
                </a:lnTo>
                <a:lnTo>
                  <a:pt x="0" y="22402"/>
                </a:lnTo>
                <a:lnTo>
                  <a:pt x="207810" y="22402"/>
                </a:lnTo>
                <a:lnTo>
                  <a:pt x="219367" y="11201"/>
                </a:lnTo>
                <a:close/>
              </a:path>
              <a:path w="219709" h="33654">
                <a:moveTo>
                  <a:pt x="138544" y="0"/>
                </a:moveTo>
                <a:lnTo>
                  <a:pt x="69265" y="0"/>
                </a:lnTo>
                <a:lnTo>
                  <a:pt x="69265" y="11201"/>
                </a:lnTo>
                <a:lnTo>
                  <a:pt x="138544" y="11201"/>
                </a:lnTo>
                <a:lnTo>
                  <a:pt x="138544" y="0"/>
                </a:lnTo>
                <a:close/>
              </a:path>
            </a:pathLst>
          </a:custGeom>
          <a:solidFill>
            <a:srgbClr val="000000"/>
          </a:solidFill>
        </p:spPr>
        <p:txBody>
          <a:bodyPr wrap="square" lIns="0" tIns="0" rIns="0" bIns="0" rtlCol="0"/>
          <a:lstStyle/>
          <a:p>
            <a:endParaRPr sz="1765"/>
          </a:p>
        </p:txBody>
      </p:sp>
      <p:sp>
        <p:nvSpPr>
          <p:cNvPr id="135" name="object 135"/>
          <p:cNvSpPr/>
          <p:nvPr/>
        </p:nvSpPr>
        <p:spPr>
          <a:xfrm>
            <a:off x="7511448" y="3053861"/>
            <a:ext cx="244849" cy="59391"/>
          </a:xfrm>
          <a:custGeom>
            <a:avLst/>
            <a:gdLst/>
            <a:ahLst/>
            <a:cxnLst/>
            <a:rect l="l" t="t" r="r" b="b"/>
            <a:pathLst>
              <a:path w="277495" h="67310">
                <a:moveTo>
                  <a:pt x="34636" y="0"/>
                </a:moveTo>
                <a:lnTo>
                  <a:pt x="0" y="67207"/>
                </a:lnTo>
                <a:lnTo>
                  <a:pt x="277090" y="67207"/>
                </a:lnTo>
                <a:lnTo>
                  <a:pt x="277090" y="0"/>
                </a:lnTo>
                <a:lnTo>
                  <a:pt x="34636" y="0"/>
                </a:lnTo>
                <a:close/>
              </a:path>
            </a:pathLst>
          </a:custGeom>
          <a:ln w="12699">
            <a:solidFill>
              <a:srgbClr val="000000"/>
            </a:solidFill>
          </a:ln>
        </p:spPr>
        <p:txBody>
          <a:bodyPr wrap="square" lIns="0" tIns="0" rIns="0" bIns="0" rtlCol="0"/>
          <a:lstStyle/>
          <a:p>
            <a:endParaRPr sz="1765"/>
          </a:p>
        </p:txBody>
      </p:sp>
      <p:sp>
        <p:nvSpPr>
          <p:cNvPr id="136" name="object 136"/>
          <p:cNvSpPr/>
          <p:nvPr/>
        </p:nvSpPr>
        <p:spPr>
          <a:xfrm>
            <a:off x="7562380" y="3370125"/>
            <a:ext cx="173691" cy="257175"/>
          </a:xfrm>
          <a:custGeom>
            <a:avLst/>
            <a:gdLst/>
            <a:ahLst/>
            <a:cxnLst/>
            <a:rect l="l" t="t" r="r" b="b"/>
            <a:pathLst>
              <a:path w="196850" h="291464">
                <a:moveTo>
                  <a:pt x="0" y="0"/>
                </a:moveTo>
                <a:lnTo>
                  <a:pt x="196272" y="0"/>
                </a:lnTo>
                <a:lnTo>
                  <a:pt x="196272" y="291229"/>
                </a:lnTo>
                <a:lnTo>
                  <a:pt x="0" y="291229"/>
                </a:lnTo>
                <a:lnTo>
                  <a:pt x="0" y="0"/>
                </a:lnTo>
                <a:close/>
              </a:path>
            </a:pathLst>
          </a:custGeom>
          <a:ln w="12699">
            <a:solidFill>
              <a:srgbClr val="000000"/>
            </a:solidFill>
          </a:ln>
        </p:spPr>
        <p:txBody>
          <a:bodyPr wrap="square" lIns="0" tIns="0" rIns="0" bIns="0" rtlCol="0"/>
          <a:lstStyle/>
          <a:p>
            <a:endParaRPr sz="1765"/>
          </a:p>
        </p:txBody>
      </p:sp>
      <p:sp>
        <p:nvSpPr>
          <p:cNvPr id="137" name="object 137"/>
          <p:cNvSpPr/>
          <p:nvPr/>
        </p:nvSpPr>
        <p:spPr>
          <a:xfrm>
            <a:off x="7516536" y="3804991"/>
            <a:ext cx="244849" cy="0"/>
          </a:xfrm>
          <a:custGeom>
            <a:avLst/>
            <a:gdLst/>
            <a:ahLst/>
            <a:cxnLst/>
            <a:rect l="l" t="t" r="r" b="b"/>
            <a:pathLst>
              <a:path w="277495">
                <a:moveTo>
                  <a:pt x="0" y="0"/>
                </a:moveTo>
                <a:lnTo>
                  <a:pt x="277101" y="0"/>
                </a:lnTo>
              </a:path>
            </a:pathLst>
          </a:custGeom>
          <a:ln w="56006">
            <a:solidFill>
              <a:srgbClr val="E0E0E0"/>
            </a:solidFill>
          </a:ln>
        </p:spPr>
        <p:txBody>
          <a:bodyPr wrap="square" lIns="0" tIns="0" rIns="0" bIns="0" rtlCol="0"/>
          <a:lstStyle/>
          <a:p>
            <a:endParaRPr sz="1765"/>
          </a:p>
        </p:txBody>
      </p:sp>
      <p:sp>
        <p:nvSpPr>
          <p:cNvPr id="138" name="object 138"/>
          <p:cNvSpPr/>
          <p:nvPr/>
        </p:nvSpPr>
        <p:spPr>
          <a:xfrm>
            <a:off x="7516536" y="3884059"/>
            <a:ext cx="244849" cy="0"/>
          </a:xfrm>
          <a:custGeom>
            <a:avLst/>
            <a:gdLst/>
            <a:ahLst/>
            <a:cxnLst/>
            <a:rect l="l" t="t" r="r" b="b"/>
            <a:pathLst>
              <a:path w="277495">
                <a:moveTo>
                  <a:pt x="0" y="0"/>
                </a:moveTo>
                <a:lnTo>
                  <a:pt x="277101" y="0"/>
                </a:lnTo>
              </a:path>
            </a:pathLst>
          </a:custGeom>
          <a:ln w="56007">
            <a:solidFill>
              <a:srgbClr val="E0E0E0"/>
            </a:solidFill>
          </a:ln>
        </p:spPr>
        <p:txBody>
          <a:bodyPr wrap="square" lIns="0" tIns="0" rIns="0" bIns="0" rtlCol="0"/>
          <a:lstStyle/>
          <a:p>
            <a:endParaRPr sz="1765"/>
          </a:p>
        </p:txBody>
      </p:sp>
      <p:sp>
        <p:nvSpPr>
          <p:cNvPr id="139" name="object 139"/>
          <p:cNvSpPr/>
          <p:nvPr/>
        </p:nvSpPr>
        <p:spPr>
          <a:xfrm>
            <a:off x="2066028" y="2717370"/>
            <a:ext cx="2517401" cy="0"/>
          </a:xfrm>
          <a:custGeom>
            <a:avLst/>
            <a:gdLst/>
            <a:ahLst/>
            <a:cxnLst/>
            <a:rect l="l" t="t" r="r" b="b"/>
            <a:pathLst>
              <a:path w="2853054">
                <a:moveTo>
                  <a:pt x="0" y="0"/>
                </a:moveTo>
                <a:lnTo>
                  <a:pt x="2852738" y="0"/>
                </a:lnTo>
              </a:path>
            </a:pathLst>
          </a:custGeom>
          <a:ln w="57149">
            <a:solidFill>
              <a:srgbClr val="929292"/>
            </a:solidFill>
          </a:ln>
        </p:spPr>
        <p:txBody>
          <a:bodyPr wrap="square" lIns="0" tIns="0" rIns="0" bIns="0" rtlCol="0"/>
          <a:lstStyle/>
          <a:p>
            <a:endParaRPr sz="1765"/>
          </a:p>
        </p:txBody>
      </p:sp>
      <p:sp>
        <p:nvSpPr>
          <p:cNvPr id="140" name="object 140"/>
          <p:cNvSpPr/>
          <p:nvPr/>
        </p:nvSpPr>
        <p:spPr>
          <a:xfrm>
            <a:off x="4482297" y="2641731"/>
            <a:ext cx="151279" cy="151279"/>
          </a:xfrm>
          <a:custGeom>
            <a:avLst/>
            <a:gdLst/>
            <a:ahLst/>
            <a:cxnLst/>
            <a:rect l="l" t="t" r="r" b="b"/>
            <a:pathLst>
              <a:path w="171450" h="171450">
                <a:moveTo>
                  <a:pt x="0" y="0"/>
                </a:moveTo>
                <a:lnTo>
                  <a:pt x="0" y="171450"/>
                </a:lnTo>
                <a:lnTo>
                  <a:pt x="171450" y="85725"/>
                </a:lnTo>
                <a:lnTo>
                  <a:pt x="0" y="0"/>
                </a:lnTo>
                <a:close/>
              </a:path>
            </a:pathLst>
          </a:custGeom>
          <a:solidFill>
            <a:srgbClr val="929292"/>
          </a:solidFill>
        </p:spPr>
        <p:txBody>
          <a:bodyPr wrap="square" lIns="0" tIns="0" rIns="0" bIns="0" rtlCol="0"/>
          <a:lstStyle/>
          <a:p>
            <a:endParaRPr sz="1765"/>
          </a:p>
        </p:txBody>
      </p:sp>
      <p:sp>
        <p:nvSpPr>
          <p:cNvPr id="141" name="object 141"/>
          <p:cNvSpPr txBox="1"/>
          <p:nvPr/>
        </p:nvSpPr>
        <p:spPr>
          <a:xfrm>
            <a:off x="1821863" y="3868551"/>
            <a:ext cx="1666314" cy="614798"/>
          </a:xfrm>
          <a:prstGeom prst="rect">
            <a:avLst/>
          </a:prstGeom>
        </p:spPr>
        <p:txBody>
          <a:bodyPr vert="horz" wrap="square" lIns="0" tIns="24652" rIns="0" bIns="0" rtlCol="0">
            <a:spAutoFit/>
          </a:bodyPr>
          <a:lstStyle/>
          <a:p>
            <a:pPr marL="11206" marR="4483">
              <a:lnSpc>
                <a:spcPts val="2294"/>
              </a:lnSpc>
              <a:spcBef>
                <a:spcPts val="193"/>
              </a:spcBef>
            </a:pPr>
            <a:r>
              <a:rPr sz="1941" b="1" spc="-13" dirty="0">
                <a:solidFill>
                  <a:srgbClr val="009999"/>
                </a:solidFill>
                <a:latin typeface="Times New Roman"/>
                <a:cs typeface="Times New Roman"/>
                <a:hlinkClick r:id="rId3"/>
              </a:rPr>
              <a:t>www.darpa.mil </a:t>
            </a:r>
            <a:r>
              <a:rPr sz="1941" b="1" spc="-13" dirty="0">
                <a:solidFill>
                  <a:srgbClr val="009999"/>
                </a:solidFill>
                <a:latin typeface="Times New Roman"/>
                <a:cs typeface="Times New Roman"/>
              </a:rPr>
              <a:t> </a:t>
            </a:r>
            <a:r>
              <a:rPr sz="1941" b="1" dirty="0">
                <a:solidFill>
                  <a:srgbClr val="009999"/>
                </a:solidFill>
                <a:latin typeface="Times New Roman"/>
                <a:cs typeface="Times New Roman"/>
              </a:rPr>
              <a:t>A</a:t>
            </a:r>
            <a:r>
              <a:rPr sz="1941" b="1" spc="-199" dirty="0">
                <a:solidFill>
                  <a:srgbClr val="009999"/>
                </a:solidFill>
                <a:latin typeface="Times New Roman"/>
                <a:cs typeface="Times New Roman"/>
              </a:rPr>
              <a:t> </a:t>
            </a:r>
            <a:r>
              <a:rPr sz="1941" b="1" dirty="0">
                <a:solidFill>
                  <a:srgbClr val="009999"/>
                </a:solidFill>
                <a:latin typeface="Times New Roman"/>
                <a:cs typeface="Times New Roman"/>
              </a:rPr>
              <a:t>128.9.128.127</a:t>
            </a:r>
            <a:endParaRPr sz="1941">
              <a:latin typeface="Times New Roman"/>
              <a:cs typeface="Times New Roman"/>
            </a:endParaRPr>
          </a:p>
        </p:txBody>
      </p:sp>
      <p:sp>
        <p:nvSpPr>
          <p:cNvPr id="142" name="object 142"/>
          <p:cNvSpPr/>
          <p:nvPr/>
        </p:nvSpPr>
        <p:spPr>
          <a:xfrm>
            <a:off x="2178090" y="3784730"/>
            <a:ext cx="1416424" cy="0"/>
          </a:xfrm>
          <a:custGeom>
            <a:avLst/>
            <a:gdLst/>
            <a:ahLst/>
            <a:cxnLst/>
            <a:rect l="l" t="t" r="r" b="b"/>
            <a:pathLst>
              <a:path w="1605279">
                <a:moveTo>
                  <a:pt x="1604958" y="0"/>
                </a:moveTo>
                <a:lnTo>
                  <a:pt x="0" y="0"/>
                </a:lnTo>
              </a:path>
            </a:pathLst>
          </a:custGeom>
          <a:ln w="57149">
            <a:solidFill>
              <a:srgbClr val="00A8A9"/>
            </a:solidFill>
          </a:ln>
        </p:spPr>
        <p:txBody>
          <a:bodyPr wrap="square" lIns="0" tIns="0" rIns="0" bIns="0" rtlCol="0"/>
          <a:lstStyle/>
          <a:p>
            <a:endParaRPr sz="1765"/>
          </a:p>
        </p:txBody>
      </p:sp>
      <p:sp>
        <p:nvSpPr>
          <p:cNvPr id="143" name="object 143"/>
          <p:cNvSpPr/>
          <p:nvPr/>
        </p:nvSpPr>
        <p:spPr>
          <a:xfrm>
            <a:off x="2127660" y="3709091"/>
            <a:ext cx="151279" cy="151279"/>
          </a:xfrm>
          <a:custGeom>
            <a:avLst/>
            <a:gdLst/>
            <a:ahLst/>
            <a:cxnLst/>
            <a:rect l="l" t="t" r="r" b="b"/>
            <a:pathLst>
              <a:path w="171450" h="171450">
                <a:moveTo>
                  <a:pt x="171450" y="0"/>
                </a:moveTo>
                <a:lnTo>
                  <a:pt x="0" y="85725"/>
                </a:lnTo>
                <a:lnTo>
                  <a:pt x="171450" y="171450"/>
                </a:lnTo>
                <a:lnTo>
                  <a:pt x="171450" y="0"/>
                </a:lnTo>
                <a:close/>
              </a:path>
            </a:pathLst>
          </a:custGeom>
          <a:solidFill>
            <a:srgbClr val="00A8A9"/>
          </a:solidFill>
        </p:spPr>
        <p:txBody>
          <a:bodyPr wrap="square" lIns="0" tIns="0" rIns="0" bIns="0" rtlCol="0"/>
          <a:lstStyle/>
          <a:p>
            <a:endParaRPr sz="1765"/>
          </a:p>
        </p:txBody>
      </p:sp>
      <p:sp>
        <p:nvSpPr>
          <p:cNvPr id="144" name="object 144"/>
          <p:cNvSpPr/>
          <p:nvPr/>
        </p:nvSpPr>
        <p:spPr>
          <a:xfrm>
            <a:off x="5901395" y="2440222"/>
            <a:ext cx="1157007" cy="494179"/>
          </a:xfrm>
          <a:custGeom>
            <a:avLst/>
            <a:gdLst/>
            <a:ahLst/>
            <a:cxnLst/>
            <a:rect l="l" t="t" r="r" b="b"/>
            <a:pathLst>
              <a:path w="1311275" h="560070">
                <a:moveTo>
                  <a:pt x="1310932" y="0"/>
                </a:moveTo>
                <a:lnTo>
                  <a:pt x="0" y="559939"/>
                </a:lnTo>
              </a:path>
            </a:pathLst>
          </a:custGeom>
          <a:ln w="57149">
            <a:solidFill>
              <a:srgbClr val="929292"/>
            </a:solidFill>
          </a:ln>
        </p:spPr>
        <p:txBody>
          <a:bodyPr wrap="square" lIns="0" tIns="0" rIns="0" bIns="0" rtlCol="0"/>
          <a:lstStyle/>
          <a:p>
            <a:endParaRPr sz="1765"/>
          </a:p>
        </p:txBody>
      </p:sp>
      <p:sp>
        <p:nvSpPr>
          <p:cNvPr id="145" name="object 145"/>
          <p:cNvSpPr/>
          <p:nvPr/>
        </p:nvSpPr>
        <p:spPr>
          <a:xfrm>
            <a:off x="6935634" y="2410273"/>
            <a:ext cx="169209" cy="139513"/>
          </a:xfrm>
          <a:custGeom>
            <a:avLst/>
            <a:gdLst/>
            <a:ahLst/>
            <a:cxnLst/>
            <a:rect l="l" t="t" r="r" b="b"/>
            <a:pathLst>
              <a:path w="191770" h="158114">
                <a:moveTo>
                  <a:pt x="0" y="0"/>
                </a:moveTo>
                <a:lnTo>
                  <a:pt x="67348" y="157670"/>
                </a:lnTo>
                <a:lnTo>
                  <a:pt x="191350" y="11493"/>
                </a:lnTo>
                <a:lnTo>
                  <a:pt x="0" y="0"/>
                </a:lnTo>
                <a:close/>
              </a:path>
            </a:pathLst>
          </a:custGeom>
          <a:solidFill>
            <a:srgbClr val="929292"/>
          </a:solidFill>
        </p:spPr>
        <p:txBody>
          <a:bodyPr wrap="square" lIns="0" tIns="0" rIns="0" bIns="0" rtlCol="0"/>
          <a:lstStyle/>
          <a:p>
            <a:endParaRPr sz="1765"/>
          </a:p>
        </p:txBody>
      </p:sp>
      <p:sp>
        <p:nvSpPr>
          <p:cNvPr id="146" name="object 146"/>
          <p:cNvSpPr/>
          <p:nvPr/>
        </p:nvSpPr>
        <p:spPr>
          <a:xfrm>
            <a:off x="5855017" y="2825116"/>
            <a:ext cx="169209" cy="139513"/>
          </a:xfrm>
          <a:custGeom>
            <a:avLst/>
            <a:gdLst/>
            <a:ahLst/>
            <a:cxnLst/>
            <a:rect l="l" t="t" r="r" b="b"/>
            <a:pathLst>
              <a:path w="191770" h="158114">
                <a:moveTo>
                  <a:pt x="123990" y="0"/>
                </a:moveTo>
                <a:lnTo>
                  <a:pt x="0" y="146176"/>
                </a:lnTo>
                <a:lnTo>
                  <a:pt x="191338" y="157670"/>
                </a:lnTo>
                <a:lnTo>
                  <a:pt x="123990" y="0"/>
                </a:lnTo>
                <a:close/>
              </a:path>
            </a:pathLst>
          </a:custGeom>
          <a:solidFill>
            <a:srgbClr val="929292"/>
          </a:solidFill>
        </p:spPr>
        <p:txBody>
          <a:bodyPr wrap="square" lIns="0" tIns="0" rIns="0" bIns="0" rtlCol="0"/>
          <a:lstStyle/>
          <a:p>
            <a:endParaRPr sz="1765"/>
          </a:p>
        </p:txBody>
      </p:sp>
      <p:sp>
        <p:nvSpPr>
          <p:cNvPr id="147" name="object 147"/>
          <p:cNvSpPr/>
          <p:nvPr/>
        </p:nvSpPr>
        <p:spPr>
          <a:xfrm>
            <a:off x="5905103" y="3256882"/>
            <a:ext cx="1428190" cy="166407"/>
          </a:xfrm>
          <a:custGeom>
            <a:avLst/>
            <a:gdLst/>
            <a:ahLst/>
            <a:cxnLst/>
            <a:rect l="l" t="t" r="r" b="b"/>
            <a:pathLst>
              <a:path w="1618615" h="188595">
                <a:moveTo>
                  <a:pt x="1618432" y="188395"/>
                </a:moveTo>
                <a:lnTo>
                  <a:pt x="0" y="0"/>
                </a:lnTo>
              </a:path>
            </a:pathLst>
          </a:custGeom>
          <a:ln w="57149">
            <a:solidFill>
              <a:srgbClr val="929292"/>
            </a:solidFill>
          </a:ln>
        </p:spPr>
        <p:txBody>
          <a:bodyPr wrap="square" lIns="0" tIns="0" rIns="0" bIns="0" rtlCol="0"/>
          <a:lstStyle/>
          <a:p>
            <a:endParaRPr sz="1765"/>
          </a:p>
        </p:txBody>
      </p:sp>
      <p:sp>
        <p:nvSpPr>
          <p:cNvPr id="148" name="object 148"/>
          <p:cNvSpPr/>
          <p:nvPr/>
        </p:nvSpPr>
        <p:spPr>
          <a:xfrm>
            <a:off x="7224207" y="3336316"/>
            <a:ext cx="159124" cy="150719"/>
          </a:xfrm>
          <a:custGeom>
            <a:avLst/>
            <a:gdLst/>
            <a:ahLst/>
            <a:cxnLst/>
            <a:rect l="l" t="t" r="r" b="b"/>
            <a:pathLst>
              <a:path w="180340" h="170814">
                <a:moveTo>
                  <a:pt x="19824" y="0"/>
                </a:moveTo>
                <a:lnTo>
                  <a:pt x="0" y="170307"/>
                </a:lnTo>
                <a:lnTo>
                  <a:pt x="180213" y="104978"/>
                </a:lnTo>
                <a:lnTo>
                  <a:pt x="19824" y="0"/>
                </a:lnTo>
                <a:close/>
              </a:path>
            </a:pathLst>
          </a:custGeom>
          <a:solidFill>
            <a:srgbClr val="929292"/>
          </a:solidFill>
        </p:spPr>
        <p:txBody>
          <a:bodyPr wrap="square" lIns="0" tIns="0" rIns="0" bIns="0" rtlCol="0"/>
          <a:lstStyle/>
          <a:p>
            <a:endParaRPr sz="1765"/>
          </a:p>
        </p:txBody>
      </p:sp>
      <p:sp>
        <p:nvSpPr>
          <p:cNvPr id="149" name="object 149"/>
          <p:cNvSpPr/>
          <p:nvPr/>
        </p:nvSpPr>
        <p:spPr>
          <a:xfrm>
            <a:off x="5855017" y="3193408"/>
            <a:ext cx="159124" cy="150719"/>
          </a:xfrm>
          <a:custGeom>
            <a:avLst/>
            <a:gdLst/>
            <a:ahLst/>
            <a:cxnLst/>
            <a:rect l="l" t="t" r="r" b="b"/>
            <a:pathLst>
              <a:path w="180340" h="170814">
                <a:moveTo>
                  <a:pt x="180212" y="0"/>
                </a:moveTo>
                <a:lnTo>
                  <a:pt x="0" y="65328"/>
                </a:lnTo>
                <a:lnTo>
                  <a:pt x="160388" y="170294"/>
                </a:lnTo>
                <a:lnTo>
                  <a:pt x="180212" y="0"/>
                </a:lnTo>
                <a:close/>
              </a:path>
            </a:pathLst>
          </a:custGeom>
          <a:solidFill>
            <a:srgbClr val="929292"/>
          </a:solidFill>
        </p:spPr>
        <p:txBody>
          <a:bodyPr wrap="square" lIns="0" tIns="0" rIns="0" bIns="0" rtlCol="0"/>
          <a:lstStyle/>
          <a:p>
            <a:endParaRPr sz="1765"/>
          </a:p>
        </p:txBody>
      </p:sp>
      <p:sp>
        <p:nvSpPr>
          <p:cNvPr id="150" name="object 150"/>
          <p:cNvSpPr txBox="1"/>
          <p:nvPr/>
        </p:nvSpPr>
        <p:spPr>
          <a:xfrm>
            <a:off x="6830892" y="2610690"/>
            <a:ext cx="1512794" cy="255678"/>
          </a:xfrm>
          <a:prstGeom prst="rect">
            <a:avLst/>
          </a:prstGeom>
        </p:spPr>
        <p:txBody>
          <a:bodyPr vert="horz" wrap="square" lIns="0" tIns="11206" rIns="0" bIns="0" rtlCol="0">
            <a:spAutoFit/>
          </a:bodyPr>
          <a:lstStyle/>
          <a:p>
            <a:pPr marL="11206">
              <a:spcBef>
                <a:spcPts val="88"/>
              </a:spcBef>
            </a:pPr>
            <a:r>
              <a:rPr sz="1588" b="1" dirty="0">
                <a:latin typeface="Times New Roman"/>
                <a:cs typeface="Times New Roman"/>
              </a:rPr>
              <a:t>Root DNS</a:t>
            </a:r>
            <a:r>
              <a:rPr sz="1588" b="1" spc="-71" dirty="0">
                <a:latin typeface="Times New Roman"/>
                <a:cs typeface="Times New Roman"/>
              </a:rPr>
              <a:t> </a:t>
            </a:r>
            <a:r>
              <a:rPr sz="1588" b="1" spc="-4" dirty="0">
                <a:latin typeface="Times New Roman"/>
                <a:cs typeface="Times New Roman"/>
              </a:rPr>
              <a:t>Server</a:t>
            </a:r>
            <a:endParaRPr sz="1588">
              <a:latin typeface="Times New Roman"/>
              <a:cs typeface="Times New Roman"/>
            </a:endParaRPr>
          </a:p>
        </p:txBody>
      </p:sp>
      <p:sp>
        <p:nvSpPr>
          <p:cNvPr id="151" name="object 151"/>
          <p:cNvSpPr txBox="1"/>
          <p:nvPr/>
        </p:nvSpPr>
        <p:spPr>
          <a:xfrm>
            <a:off x="6966764" y="3987613"/>
            <a:ext cx="1378324" cy="255678"/>
          </a:xfrm>
          <a:prstGeom prst="rect">
            <a:avLst/>
          </a:prstGeom>
        </p:spPr>
        <p:txBody>
          <a:bodyPr vert="horz" wrap="square" lIns="0" tIns="11206" rIns="0" bIns="0" rtlCol="0">
            <a:spAutoFit/>
          </a:bodyPr>
          <a:lstStyle/>
          <a:p>
            <a:pPr marL="11206">
              <a:spcBef>
                <a:spcPts val="88"/>
              </a:spcBef>
            </a:pPr>
            <a:r>
              <a:rPr sz="1588" b="1" spc="-4" dirty="0">
                <a:latin typeface="Times New Roman"/>
                <a:cs typeface="Times New Roman"/>
              </a:rPr>
              <a:t>mil </a:t>
            </a:r>
            <a:r>
              <a:rPr sz="1588" b="1" dirty="0">
                <a:latin typeface="Times New Roman"/>
                <a:cs typeface="Times New Roman"/>
              </a:rPr>
              <a:t>DNS</a:t>
            </a:r>
            <a:r>
              <a:rPr sz="1588" b="1" spc="-62" dirty="0">
                <a:latin typeface="Times New Roman"/>
                <a:cs typeface="Times New Roman"/>
              </a:rPr>
              <a:t> </a:t>
            </a:r>
            <a:r>
              <a:rPr sz="1588" b="1" spc="-4" dirty="0">
                <a:latin typeface="Times New Roman"/>
                <a:cs typeface="Times New Roman"/>
              </a:rPr>
              <a:t>Server</a:t>
            </a:r>
            <a:endParaRPr sz="1588">
              <a:latin typeface="Times New Roman"/>
              <a:cs typeface="Times New Roman"/>
            </a:endParaRPr>
          </a:p>
        </p:txBody>
      </p:sp>
      <p:sp>
        <p:nvSpPr>
          <p:cNvPr id="152" name="object 152"/>
          <p:cNvSpPr/>
          <p:nvPr/>
        </p:nvSpPr>
        <p:spPr>
          <a:xfrm>
            <a:off x="7328075" y="4442415"/>
            <a:ext cx="295835" cy="968749"/>
          </a:xfrm>
          <a:custGeom>
            <a:avLst/>
            <a:gdLst/>
            <a:ahLst/>
            <a:cxnLst/>
            <a:rect l="l" t="t" r="r" b="b"/>
            <a:pathLst>
              <a:path w="335279" h="1097914">
                <a:moveTo>
                  <a:pt x="0" y="0"/>
                </a:moveTo>
                <a:lnTo>
                  <a:pt x="334822" y="0"/>
                </a:lnTo>
                <a:lnTo>
                  <a:pt x="334822" y="1097711"/>
                </a:lnTo>
                <a:lnTo>
                  <a:pt x="0" y="1097711"/>
                </a:lnTo>
                <a:lnTo>
                  <a:pt x="0" y="0"/>
                </a:lnTo>
                <a:close/>
              </a:path>
            </a:pathLst>
          </a:custGeom>
          <a:solidFill>
            <a:srgbClr val="AA7900"/>
          </a:solidFill>
        </p:spPr>
        <p:txBody>
          <a:bodyPr wrap="square" lIns="0" tIns="0" rIns="0" bIns="0" rtlCol="0"/>
          <a:lstStyle/>
          <a:p>
            <a:endParaRPr sz="1765"/>
          </a:p>
        </p:txBody>
      </p:sp>
      <p:sp>
        <p:nvSpPr>
          <p:cNvPr id="153" name="object 153"/>
          <p:cNvSpPr/>
          <p:nvPr/>
        </p:nvSpPr>
        <p:spPr>
          <a:xfrm>
            <a:off x="7623507" y="4442415"/>
            <a:ext cx="203947" cy="968749"/>
          </a:xfrm>
          <a:custGeom>
            <a:avLst/>
            <a:gdLst/>
            <a:ahLst/>
            <a:cxnLst/>
            <a:rect l="l" t="t" r="r" b="b"/>
            <a:pathLst>
              <a:path w="231140" h="1097914">
                <a:moveTo>
                  <a:pt x="0" y="0"/>
                </a:moveTo>
                <a:lnTo>
                  <a:pt x="0" y="1097711"/>
                </a:lnTo>
                <a:lnTo>
                  <a:pt x="230911" y="963294"/>
                </a:lnTo>
                <a:lnTo>
                  <a:pt x="230911" y="78409"/>
                </a:lnTo>
                <a:lnTo>
                  <a:pt x="0" y="0"/>
                </a:lnTo>
                <a:close/>
              </a:path>
            </a:pathLst>
          </a:custGeom>
          <a:solidFill>
            <a:srgbClr val="AA7900"/>
          </a:solidFill>
        </p:spPr>
        <p:txBody>
          <a:bodyPr wrap="square" lIns="0" tIns="0" rIns="0" bIns="0" rtlCol="0"/>
          <a:lstStyle/>
          <a:p>
            <a:endParaRPr sz="1765"/>
          </a:p>
        </p:txBody>
      </p:sp>
      <p:sp>
        <p:nvSpPr>
          <p:cNvPr id="154" name="object 154"/>
          <p:cNvSpPr/>
          <p:nvPr/>
        </p:nvSpPr>
        <p:spPr>
          <a:xfrm>
            <a:off x="7348448" y="4462182"/>
            <a:ext cx="244849" cy="672353"/>
          </a:xfrm>
          <a:custGeom>
            <a:avLst/>
            <a:gdLst/>
            <a:ahLst/>
            <a:cxnLst/>
            <a:rect l="l" t="t" r="r" b="b"/>
            <a:pathLst>
              <a:path w="277495" h="762000">
                <a:moveTo>
                  <a:pt x="0" y="0"/>
                </a:moveTo>
                <a:lnTo>
                  <a:pt x="277101" y="0"/>
                </a:lnTo>
                <a:lnTo>
                  <a:pt x="277101" y="761669"/>
                </a:lnTo>
                <a:lnTo>
                  <a:pt x="0" y="761669"/>
                </a:lnTo>
                <a:lnTo>
                  <a:pt x="0" y="0"/>
                </a:lnTo>
                <a:close/>
              </a:path>
            </a:pathLst>
          </a:custGeom>
          <a:solidFill>
            <a:srgbClr val="FFFFFF"/>
          </a:solidFill>
        </p:spPr>
        <p:txBody>
          <a:bodyPr wrap="square" lIns="0" tIns="0" rIns="0" bIns="0" rtlCol="0"/>
          <a:lstStyle/>
          <a:p>
            <a:endParaRPr sz="1765"/>
          </a:p>
        </p:txBody>
      </p:sp>
      <p:sp>
        <p:nvSpPr>
          <p:cNvPr id="155" name="object 155"/>
          <p:cNvSpPr/>
          <p:nvPr/>
        </p:nvSpPr>
        <p:spPr>
          <a:xfrm>
            <a:off x="7322988" y="4437473"/>
            <a:ext cx="499222" cy="968749"/>
          </a:xfrm>
          <a:custGeom>
            <a:avLst/>
            <a:gdLst/>
            <a:ahLst/>
            <a:cxnLst/>
            <a:rect l="l" t="t" r="r" b="b"/>
            <a:pathLst>
              <a:path w="565784" h="1097914">
                <a:moveTo>
                  <a:pt x="334817" y="1097709"/>
                </a:moveTo>
                <a:lnTo>
                  <a:pt x="334817" y="0"/>
                </a:lnTo>
                <a:lnTo>
                  <a:pt x="0" y="0"/>
                </a:lnTo>
                <a:lnTo>
                  <a:pt x="0" y="1097709"/>
                </a:lnTo>
                <a:lnTo>
                  <a:pt x="334817" y="1097709"/>
                </a:lnTo>
                <a:lnTo>
                  <a:pt x="334817" y="0"/>
                </a:lnTo>
                <a:lnTo>
                  <a:pt x="565726" y="78407"/>
                </a:lnTo>
                <a:lnTo>
                  <a:pt x="565726" y="963297"/>
                </a:lnTo>
                <a:lnTo>
                  <a:pt x="334817" y="1097709"/>
                </a:lnTo>
                <a:close/>
              </a:path>
            </a:pathLst>
          </a:custGeom>
          <a:ln w="12699">
            <a:solidFill>
              <a:srgbClr val="000000"/>
            </a:solidFill>
          </a:ln>
        </p:spPr>
        <p:txBody>
          <a:bodyPr wrap="square" lIns="0" tIns="0" rIns="0" bIns="0" rtlCol="0"/>
          <a:lstStyle/>
          <a:p>
            <a:endParaRPr sz="1765"/>
          </a:p>
        </p:txBody>
      </p:sp>
      <p:sp>
        <p:nvSpPr>
          <p:cNvPr id="156" name="object 156"/>
          <p:cNvSpPr/>
          <p:nvPr/>
        </p:nvSpPr>
        <p:spPr>
          <a:xfrm>
            <a:off x="7343360" y="4457240"/>
            <a:ext cx="244849" cy="672353"/>
          </a:xfrm>
          <a:custGeom>
            <a:avLst/>
            <a:gdLst/>
            <a:ahLst/>
            <a:cxnLst/>
            <a:rect l="l" t="t" r="r" b="b"/>
            <a:pathLst>
              <a:path w="277495" h="762000">
                <a:moveTo>
                  <a:pt x="0" y="0"/>
                </a:moveTo>
                <a:lnTo>
                  <a:pt x="277090" y="0"/>
                </a:lnTo>
                <a:lnTo>
                  <a:pt x="277090" y="761677"/>
                </a:lnTo>
                <a:lnTo>
                  <a:pt x="0" y="761677"/>
                </a:lnTo>
                <a:lnTo>
                  <a:pt x="0" y="0"/>
                </a:lnTo>
                <a:close/>
              </a:path>
            </a:pathLst>
          </a:custGeom>
          <a:ln w="12699">
            <a:solidFill>
              <a:srgbClr val="000000"/>
            </a:solidFill>
          </a:ln>
        </p:spPr>
        <p:txBody>
          <a:bodyPr wrap="square" lIns="0" tIns="0" rIns="0" bIns="0" rtlCol="0"/>
          <a:lstStyle/>
          <a:p>
            <a:endParaRPr sz="1765"/>
          </a:p>
        </p:txBody>
      </p:sp>
      <p:sp>
        <p:nvSpPr>
          <p:cNvPr id="157" name="object 157"/>
          <p:cNvSpPr/>
          <p:nvPr/>
        </p:nvSpPr>
        <p:spPr>
          <a:xfrm>
            <a:off x="7343360" y="5070000"/>
            <a:ext cx="234763" cy="59391"/>
          </a:xfrm>
          <a:custGeom>
            <a:avLst/>
            <a:gdLst/>
            <a:ahLst/>
            <a:cxnLst/>
            <a:rect l="l" t="t" r="r" b="b"/>
            <a:pathLst>
              <a:path w="266065" h="67310">
                <a:moveTo>
                  <a:pt x="265544" y="0"/>
                </a:moveTo>
                <a:lnTo>
                  <a:pt x="34636" y="0"/>
                </a:lnTo>
                <a:lnTo>
                  <a:pt x="0" y="67206"/>
                </a:lnTo>
              </a:path>
            </a:pathLst>
          </a:custGeom>
          <a:ln w="12699">
            <a:solidFill>
              <a:srgbClr val="000000"/>
            </a:solidFill>
          </a:ln>
        </p:spPr>
        <p:txBody>
          <a:bodyPr wrap="square" lIns="0" tIns="0" rIns="0" bIns="0" rtlCol="0"/>
          <a:lstStyle/>
          <a:p>
            <a:endParaRPr sz="1765"/>
          </a:p>
        </p:txBody>
      </p:sp>
      <p:sp>
        <p:nvSpPr>
          <p:cNvPr id="158" name="object 158"/>
          <p:cNvSpPr/>
          <p:nvPr/>
        </p:nvSpPr>
        <p:spPr>
          <a:xfrm>
            <a:off x="7348448" y="4600541"/>
            <a:ext cx="244849" cy="49866"/>
          </a:xfrm>
          <a:custGeom>
            <a:avLst/>
            <a:gdLst/>
            <a:ahLst/>
            <a:cxnLst/>
            <a:rect l="l" t="t" r="r" b="b"/>
            <a:pathLst>
              <a:path w="277495" h="56514">
                <a:moveTo>
                  <a:pt x="277101" y="0"/>
                </a:moveTo>
                <a:lnTo>
                  <a:pt x="34645" y="0"/>
                </a:lnTo>
                <a:lnTo>
                  <a:pt x="0" y="56006"/>
                </a:lnTo>
                <a:lnTo>
                  <a:pt x="277101" y="56006"/>
                </a:lnTo>
                <a:lnTo>
                  <a:pt x="277101" y="0"/>
                </a:lnTo>
                <a:close/>
              </a:path>
            </a:pathLst>
          </a:custGeom>
          <a:solidFill>
            <a:srgbClr val="FFFFFF"/>
          </a:solidFill>
        </p:spPr>
        <p:txBody>
          <a:bodyPr wrap="square" lIns="0" tIns="0" rIns="0" bIns="0" rtlCol="0"/>
          <a:lstStyle/>
          <a:p>
            <a:endParaRPr sz="1765"/>
          </a:p>
        </p:txBody>
      </p:sp>
      <p:sp>
        <p:nvSpPr>
          <p:cNvPr id="159" name="object 159"/>
          <p:cNvSpPr/>
          <p:nvPr/>
        </p:nvSpPr>
        <p:spPr>
          <a:xfrm>
            <a:off x="7348448" y="4654901"/>
            <a:ext cx="244849" cy="0"/>
          </a:xfrm>
          <a:custGeom>
            <a:avLst/>
            <a:gdLst/>
            <a:ahLst/>
            <a:cxnLst/>
            <a:rect l="l" t="t" r="r" b="b"/>
            <a:pathLst>
              <a:path w="277495">
                <a:moveTo>
                  <a:pt x="0" y="0"/>
                </a:moveTo>
                <a:lnTo>
                  <a:pt x="277101" y="0"/>
                </a:lnTo>
              </a:path>
            </a:pathLst>
          </a:custGeom>
          <a:ln w="11201">
            <a:solidFill>
              <a:srgbClr val="000000"/>
            </a:solidFill>
          </a:ln>
        </p:spPr>
        <p:txBody>
          <a:bodyPr wrap="square" lIns="0" tIns="0" rIns="0" bIns="0" rtlCol="0"/>
          <a:lstStyle/>
          <a:p>
            <a:endParaRPr sz="1765"/>
          </a:p>
        </p:txBody>
      </p:sp>
      <p:sp>
        <p:nvSpPr>
          <p:cNvPr id="160" name="object 160"/>
          <p:cNvSpPr/>
          <p:nvPr/>
        </p:nvSpPr>
        <p:spPr>
          <a:xfrm>
            <a:off x="7348448" y="4709261"/>
            <a:ext cx="244849" cy="49866"/>
          </a:xfrm>
          <a:custGeom>
            <a:avLst/>
            <a:gdLst/>
            <a:ahLst/>
            <a:cxnLst/>
            <a:rect l="l" t="t" r="r" b="b"/>
            <a:pathLst>
              <a:path w="277495" h="56514">
                <a:moveTo>
                  <a:pt x="277101" y="0"/>
                </a:moveTo>
                <a:lnTo>
                  <a:pt x="34645" y="0"/>
                </a:lnTo>
                <a:lnTo>
                  <a:pt x="0" y="56006"/>
                </a:lnTo>
                <a:lnTo>
                  <a:pt x="277101" y="56006"/>
                </a:lnTo>
                <a:lnTo>
                  <a:pt x="277101" y="0"/>
                </a:lnTo>
                <a:close/>
              </a:path>
            </a:pathLst>
          </a:custGeom>
          <a:solidFill>
            <a:srgbClr val="AA7900"/>
          </a:solidFill>
        </p:spPr>
        <p:txBody>
          <a:bodyPr wrap="square" lIns="0" tIns="0" rIns="0" bIns="0" rtlCol="0"/>
          <a:lstStyle/>
          <a:p>
            <a:endParaRPr sz="1765"/>
          </a:p>
        </p:txBody>
      </p:sp>
      <p:sp>
        <p:nvSpPr>
          <p:cNvPr id="161" name="object 161"/>
          <p:cNvSpPr/>
          <p:nvPr/>
        </p:nvSpPr>
        <p:spPr>
          <a:xfrm>
            <a:off x="7343360" y="4585727"/>
            <a:ext cx="244849" cy="59391"/>
          </a:xfrm>
          <a:custGeom>
            <a:avLst/>
            <a:gdLst/>
            <a:ahLst/>
            <a:cxnLst/>
            <a:rect l="l" t="t" r="r" b="b"/>
            <a:pathLst>
              <a:path w="277495" h="67310">
                <a:moveTo>
                  <a:pt x="34636" y="0"/>
                </a:moveTo>
                <a:lnTo>
                  <a:pt x="0" y="67206"/>
                </a:lnTo>
                <a:lnTo>
                  <a:pt x="277090" y="67206"/>
                </a:lnTo>
                <a:lnTo>
                  <a:pt x="277090" y="0"/>
                </a:lnTo>
                <a:lnTo>
                  <a:pt x="34636" y="0"/>
                </a:lnTo>
                <a:close/>
              </a:path>
            </a:pathLst>
          </a:custGeom>
          <a:ln w="12699">
            <a:solidFill>
              <a:srgbClr val="000000"/>
            </a:solidFill>
          </a:ln>
        </p:spPr>
        <p:txBody>
          <a:bodyPr wrap="square" lIns="0" tIns="0" rIns="0" bIns="0" rtlCol="0"/>
          <a:lstStyle/>
          <a:p>
            <a:endParaRPr sz="1765"/>
          </a:p>
        </p:txBody>
      </p:sp>
      <p:sp>
        <p:nvSpPr>
          <p:cNvPr id="162" name="object 162"/>
          <p:cNvSpPr/>
          <p:nvPr/>
        </p:nvSpPr>
        <p:spPr>
          <a:xfrm>
            <a:off x="7343360" y="4694435"/>
            <a:ext cx="244849" cy="59391"/>
          </a:xfrm>
          <a:custGeom>
            <a:avLst/>
            <a:gdLst/>
            <a:ahLst/>
            <a:cxnLst/>
            <a:rect l="l" t="t" r="r" b="b"/>
            <a:pathLst>
              <a:path w="277495" h="67310">
                <a:moveTo>
                  <a:pt x="34636" y="0"/>
                </a:moveTo>
                <a:lnTo>
                  <a:pt x="0" y="67206"/>
                </a:lnTo>
                <a:lnTo>
                  <a:pt x="277090" y="67206"/>
                </a:lnTo>
                <a:lnTo>
                  <a:pt x="277090" y="0"/>
                </a:lnTo>
                <a:lnTo>
                  <a:pt x="34636" y="0"/>
                </a:lnTo>
                <a:close/>
              </a:path>
            </a:pathLst>
          </a:custGeom>
          <a:ln w="12699">
            <a:solidFill>
              <a:srgbClr val="000000"/>
            </a:solidFill>
          </a:ln>
        </p:spPr>
        <p:txBody>
          <a:bodyPr wrap="square" lIns="0" tIns="0" rIns="0" bIns="0" rtlCol="0"/>
          <a:lstStyle/>
          <a:p>
            <a:endParaRPr sz="1765"/>
          </a:p>
        </p:txBody>
      </p:sp>
      <p:sp>
        <p:nvSpPr>
          <p:cNvPr id="163" name="object 163"/>
          <p:cNvSpPr/>
          <p:nvPr/>
        </p:nvSpPr>
        <p:spPr>
          <a:xfrm>
            <a:off x="7348448" y="4763621"/>
            <a:ext cx="244849" cy="0"/>
          </a:xfrm>
          <a:custGeom>
            <a:avLst/>
            <a:gdLst/>
            <a:ahLst/>
            <a:cxnLst/>
            <a:rect l="l" t="t" r="r" b="b"/>
            <a:pathLst>
              <a:path w="277495">
                <a:moveTo>
                  <a:pt x="0" y="0"/>
                </a:moveTo>
                <a:lnTo>
                  <a:pt x="277101" y="0"/>
                </a:lnTo>
              </a:path>
            </a:pathLst>
          </a:custGeom>
          <a:ln w="11201">
            <a:solidFill>
              <a:srgbClr val="000000"/>
            </a:solidFill>
          </a:ln>
        </p:spPr>
        <p:txBody>
          <a:bodyPr wrap="square" lIns="0" tIns="0" rIns="0" bIns="0" rtlCol="0"/>
          <a:lstStyle/>
          <a:p>
            <a:endParaRPr sz="1765"/>
          </a:p>
        </p:txBody>
      </p:sp>
      <p:sp>
        <p:nvSpPr>
          <p:cNvPr id="164" name="object 164"/>
          <p:cNvSpPr/>
          <p:nvPr/>
        </p:nvSpPr>
        <p:spPr>
          <a:xfrm>
            <a:off x="7348448" y="4491833"/>
            <a:ext cx="244849" cy="49866"/>
          </a:xfrm>
          <a:custGeom>
            <a:avLst/>
            <a:gdLst/>
            <a:ahLst/>
            <a:cxnLst/>
            <a:rect l="l" t="t" r="r" b="b"/>
            <a:pathLst>
              <a:path w="277495" h="56514">
                <a:moveTo>
                  <a:pt x="277101" y="0"/>
                </a:moveTo>
                <a:lnTo>
                  <a:pt x="34645" y="0"/>
                </a:lnTo>
                <a:lnTo>
                  <a:pt x="0" y="56006"/>
                </a:lnTo>
                <a:lnTo>
                  <a:pt x="277101" y="56006"/>
                </a:lnTo>
                <a:lnTo>
                  <a:pt x="277101" y="0"/>
                </a:lnTo>
                <a:close/>
              </a:path>
            </a:pathLst>
          </a:custGeom>
          <a:solidFill>
            <a:srgbClr val="AA7900"/>
          </a:solidFill>
        </p:spPr>
        <p:txBody>
          <a:bodyPr wrap="square" lIns="0" tIns="0" rIns="0" bIns="0" rtlCol="0"/>
          <a:lstStyle/>
          <a:p>
            <a:endParaRPr sz="1765"/>
          </a:p>
        </p:txBody>
      </p:sp>
      <p:sp>
        <p:nvSpPr>
          <p:cNvPr id="165" name="object 165"/>
          <p:cNvSpPr/>
          <p:nvPr/>
        </p:nvSpPr>
        <p:spPr>
          <a:xfrm>
            <a:off x="7348448" y="4546192"/>
            <a:ext cx="244849" cy="0"/>
          </a:xfrm>
          <a:custGeom>
            <a:avLst/>
            <a:gdLst/>
            <a:ahLst/>
            <a:cxnLst/>
            <a:rect l="l" t="t" r="r" b="b"/>
            <a:pathLst>
              <a:path w="277495">
                <a:moveTo>
                  <a:pt x="0" y="0"/>
                </a:moveTo>
                <a:lnTo>
                  <a:pt x="277101" y="0"/>
                </a:lnTo>
              </a:path>
            </a:pathLst>
          </a:custGeom>
          <a:ln w="11201">
            <a:solidFill>
              <a:srgbClr val="000000"/>
            </a:solidFill>
          </a:ln>
        </p:spPr>
        <p:txBody>
          <a:bodyPr wrap="square" lIns="0" tIns="0" rIns="0" bIns="0" rtlCol="0"/>
          <a:lstStyle/>
          <a:p>
            <a:endParaRPr sz="1765"/>
          </a:p>
        </p:txBody>
      </p:sp>
      <p:sp>
        <p:nvSpPr>
          <p:cNvPr id="166" name="object 166"/>
          <p:cNvSpPr/>
          <p:nvPr/>
        </p:nvSpPr>
        <p:spPr>
          <a:xfrm>
            <a:off x="7348448" y="4462183"/>
            <a:ext cx="244849" cy="29696"/>
          </a:xfrm>
          <a:custGeom>
            <a:avLst/>
            <a:gdLst/>
            <a:ahLst/>
            <a:cxnLst/>
            <a:rect l="l" t="t" r="r" b="b"/>
            <a:pathLst>
              <a:path w="277495" h="33654">
                <a:moveTo>
                  <a:pt x="277101" y="0"/>
                </a:moveTo>
                <a:lnTo>
                  <a:pt x="0" y="0"/>
                </a:lnTo>
                <a:lnTo>
                  <a:pt x="34645" y="33604"/>
                </a:lnTo>
                <a:lnTo>
                  <a:pt x="277101" y="33604"/>
                </a:lnTo>
                <a:lnTo>
                  <a:pt x="277101" y="0"/>
                </a:lnTo>
                <a:close/>
              </a:path>
            </a:pathLst>
          </a:custGeom>
          <a:solidFill>
            <a:srgbClr val="000000"/>
          </a:solidFill>
        </p:spPr>
        <p:txBody>
          <a:bodyPr wrap="square" lIns="0" tIns="0" rIns="0" bIns="0" rtlCol="0"/>
          <a:lstStyle/>
          <a:p>
            <a:endParaRPr sz="1765"/>
          </a:p>
        </p:txBody>
      </p:sp>
      <p:sp>
        <p:nvSpPr>
          <p:cNvPr id="167" name="object 167"/>
          <p:cNvSpPr/>
          <p:nvPr/>
        </p:nvSpPr>
        <p:spPr>
          <a:xfrm>
            <a:off x="7389203" y="4610425"/>
            <a:ext cx="193862" cy="29696"/>
          </a:xfrm>
          <a:custGeom>
            <a:avLst/>
            <a:gdLst/>
            <a:ahLst/>
            <a:cxnLst/>
            <a:rect l="l" t="t" r="r" b="b"/>
            <a:pathLst>
              <a:path w="219709" h="33654">
                <a:moveTo>
                  <a:pt x="138544" y="22402"/>
                </a:moveTo>
                <a:lnTo>
                  <a:pt x="69265" y="22402"/>
                </a:lnTo>
                <a:lnTo>
                  <a:pt x="69265" y="33604"/>
                </a:lnTo>
                <a:lnTo>
                  <a:pt x="138544" y="33604"/>
                </a:lnTo>
                <a:lnTo>
                  <a:pt x="138544" y="22402"/>
                </a:lnTo>
                <a:close/>
              </a:path>
              <a:path w="219709" h="33654">
                <a:moveTo>
                  <a:pt x="219367" y="11201"/>
                </a:moveTo>
                <a:lnTo>
                  <a:pt x="0" y="11201"/>
                </a:lnTo>
                <a:lnTo>
                  <a:pt x="0" y="22402"/>
                </a:lnTo>
                <a:lnTo>
                  <a:pt x="207810" y="22402"/>
                </a:lnTo>
                <a:lnTo>
                  <a:pt x="219367" y="11201"/>
                </a:lnTo>
                <a:close/>
              </a:path>
              <a:path w="219709" h="33654">
                <a:moveTo>
                  <a:pt x="138544" y="0"/>
                </a:moveTo>
                <a:lnTo>
                  <a:pt x="69265" y="0"/>
                </a:lnTo>
                <a:lnTo>
                  <a:pt x="69265" y="11201"/>
                </a:lnTo>
                <a:lnTo>
                  <a:pt x="138544" y="11201"/>
                </a:lnTo>
                <a:lnTo>
                  <a:pt x="138544" y="0"/>
                </a:lnTo>
                <a:close/>
              </a:path>
            </a:pathLst>
          </a:custGeom>
          <a:solidFill>
            <a:srgbClr val="000000"/>
          </a:solidFill>
        </p:spPr>
        <p:txBody>
          <a:bodyPr wrap="square" lIns="0" tIns="0" rIns="0" bIns="0" rtlCol="0"/>
          <a:lstStyle/>
          <a:p>
            <a:endParaRPr sz="1765"/>
          </a:p>
        </p:txBody>
      </p:sp>
      <p:sp>
        <p:nvSpPr>
          <p:cNvPr id="168" name="object 168"/>
          <p:cNvSpPr/>
          <p:nvPr/>
        </p:nvSpPr>
        <p:spPr>
          <a:xfrm>
            <a:off x="7343360" y="4477008"/>
            <a:ext cx="244849" cy="59391"/>
          </a:xfrm>
          <a:custGeom>
            <a:avLst/>
            <a:gdLst/>
            <a:ahLst/>
            <a:cxnLst/>
            <a:rect l="l" t="t" r="r" b="b"/>
            <a:pathLst>
              <a:path w="277495" h="67310">
                <a:moveTo>
                  <a:pt x="34636" y="0"/>
                </a:moveTo>
                <a:lnTo>
                  <a:pt x="0" y="67206"/>
                </a:lnTo>
                <a:lnTo>
                  <a:pt x="277090" y="67206"/>
                </a:lnTo>
                <a:lnTo>
                  <a:pt x="277090" y="0"/>
                </a:lnTo>
                <a:lnTo>
                  <a:pt x="34636" y="0"/>
                </a:lnTo>
                <a:close/>
              </a:path>
            </a:pathLst>
          </a:custGeom>
          <a:ln w="12699">
            <a:solidFill>
              <a:srgbClr val="000000"/>
            </a:solidFill>
          </a:ln>
        </p:spPr>
        <p:txBody>
          <a:bodyPr wrap="square" lIns="0" tIns="0" rIns="0" bIns="0" rtlCol="0"/>
          <a:lstStyle/>
          <a:p>
            <a:endParaRPr sz="1765"/>
          </a:p>
        </p:txBody>
      </p:sp>
      <p:sp>
        <p:nvSpPr>
          <p:cNvPr id="169" name="object 169"/>
          <p:cNvSpPr/>
          <p:nvPr/>
        </p:nvSpPr>
        <p:spPr>
          <a:xfrm>
            <a:off x="7394291" y="4793272"/>
            <a:ext cx="173691" cy="257175"/>
          </a:xfrm>
          <a:custGeom>
            <a:avLst/>
            <a:gdLst/>
            <a:ahLst/>
            <a:cxnLst/>
            <a:rect l="l" t="t" r="r" b="b"/>
            <a:pathLst>
              <a:path w="196850" h="291464">
                <a:moveTo>
                  <a:pt x="0" y="0"/>
                </a:moveTo>
                <a:lnTo>
                  <a:pt x="196273" y="0"/>
                </a:lnTo>
                <a:lnTo>
                  <a:pt x="196273" y="291229"/>
                </a:lnTo>
                <a:lnTo>
                  <a:pt x="0" y="291229"/>
                </a:lnTo>
                <a:lnTo>
                  <a:pt x="0" y="0"/>
                </a:lnTo>
                <a:close/>
              </a:path>
            </a:pathLst>
          </a:custGeom>
          <a:ln w="12699">
            <a:solidFill>
              <a:srgbClr val="000000"/>
            </a:solidFill>
          </a:ln>
        </p:spPr>
        <p:txBody>
          <a:bodyPr wrap="square" lIns="0" tIns="0" rIns="0" bIns="0" rtlCol="0"/>
          <a:lstStyle/>
          <a:p>
            <a:endParaRPr sz="1765"/>
          </a:p>
        </p:txBody>
      </p:sp>
      <p:sp>
        <p:nvSpPr>
          <p:cNvPr id="170" name="object 170"/>
          <p:cNvSpPr/>
          <p:nvPr/>
        </p:nvSpPr>
        <p:spPr>
          <a:xfrm>
            <a:off x="7348448" y="5228138"/>
            <a:ext cx="244849" cy="0"/>
          </a:xfrm>
          <a:custGeom>
            <a:avLst/>
            <a:gdLst/>
            <a:ahLst/>
            <a:cxnLst/>
            <a:rect l="l" t="t" r="r" b="b"/>
            <a:pathLst>
              <a:path w="277495">
                <a:moveTo>
                  <a:pt x="0" y="0"/>
                </a:moveTo>
                <a:lnTo>
                  <a:pt x="277101" y="0"/>
                </a:lnTo>
              </a:path>
            </a:pathLst>
          </a:custGeom>
          <a:ln w="56006">
            <a:solidFill>
              <a:srgbClr val="E0E0E0"/>
            </a:solidFill>
          </a:ln>
        </p:spPr>
        <p:txBody>
          <a:bodyPr wrap="square" lIns="0" tIns="0" rIns="0" bIns="0" rtlCol="0"/>
          <a:lstStyle/>
          <a:p>
            <a:endParaRPr sz="1765"/>
          </a:p>
        </p:txBody>
      </p:sp>
      <p:sp>
        <p:nvSpPr>
          <p:cNvPr id="171" name="object 171"/>
          <p:cNvSpPr/>
          <p:nvPr/>
        </p:nvSpPr>
        <p:spPr>
          <a:xfrm>
            <a:off x="7348448" y="5307206"/>
            <a:ext cx="244849" cy="0"/>
          </a:xfrm>
          <a:custGeom>
            <a:avLst/>
            <a:gdLst/>
            <a:ahLst/>
            <a:cxnLst/>
            <a:rect l="l" t="t" r="r" b="b"/>
            <a:pathLst>
              <a:path w="277495">
                <a:moveTo>
                  <a:pt x="0" y="0"/>
                </a:moveTo>
                <a:lnTo>
                  <a:pt x="277101" y="0"/>
                </a:lnTo>
              </a:path>
            </a:pathLst>
          </a:custGeom>
          <a:ln w="56006">
            <a:solidFill>
              <a:srgbClr val="E0E0E0"/>
            </a:solidFill>
          </a:ln>
        </p:spPr>
        <p:txBody>
          <a:bodyPr wrap="square" lIns="0" tIns="0" rIns="0" bIns="0" rtlCol="0"/>
          <a:lstStyle/>
          <a:p>
            <a:endParaRPr sz="1765"/>
          </a:p>
        </p:txBody>
      </p:sp>
      <p:sp>
        <p:nvSpPr>
          <p:cNvPr id="172" name="object 172"/>
          <p:cNvSpPr/>
          <p:nvPr/>
        </p:nvSpPr>
        <p:spPr>
          <a:xfrm>
            <a:off x="5828751" y="3466222"/>
            <a:ext cx="1337422" cy="1467971"/>
          </a:xfrm>
          <a:custGeom>
            <a:avLst/>
            <a:gdLst/>
            <a:ahLst/>
            <a:cxnLst/>
            <a:rect l="l" t="t" r="r" b="b"/>
            <a:pathLst>
              <a:path w="1515745" h="1663700">
                <a:moveTo>
                  <a:pt x="1515282" y="1663341"/>
                </a:moveTo>
                <a:lnTo>
                  <a:pt x="0" y="0"/>
                </a:lnTo>
              </a:path>
            </a:pathLst>
          </a:custGeom>
          <a:ln w="57149">
            <a:solidFill>
              <a:srgbClr val="929292"/>
            </a:solidFill>
          </a:ln>
        </p:spPr>
        <p:txBody>
          <a:bodyPr wrap="square" lIns="0" tIns="0" rIns="0" bIns="0" rtlCol="0"/>
          <a:lstStyle/>
          <a:p>
            <a:endParaRPr sz="1765"/>
          </a:p>
        </p:txBody>
      </p:sp>
      <p:sp>
        <p:nvSpPr>
          <p:cNvPr id="173" name="object 173"/>
          <p:cNvSpPr/>
          <p:nvPr/>
        </p:nvSpPr>
        <p:spPr>
          <a:xfrm>
            <a:off x="7041922" y="4808376"/>
            <a:ext cx="158003" cy="163046"/>
          </a:xfrm>
          <a:custGeom>
            <a:avLst/>
            <a:gdLst/>
            <a:ahLst/>
            <a:cxnLst/>
            <a:rect l="l" t="t" r="r" b="b"/>
            <a:pathLst>
              <a:path w="179070" h="184785">
                <a:moveTo>
                  <a:pt x="126746" y="0"/>
                </a:moveTo>
                <a:lnTo>
                  <a:pt x="0" y="115468"/>
                </a:lnTo>
                <a:lnTo>
                  <a:pt x="178841" y="184480"/>
                </a:lnTo>
                <a:lnTo>
                  <a:pt x="126746" y="0"/>
                </a:lnTo>
                <a:close/>
              </a:path>
            </a:pathLst>
          </a:custGeom>
          <a:solidFill>
            <a:srgbClr val="929292"/>
          </a:solidFill>
        </p:spPr>
        <p:txBody>
          <a:bodyPr wrap="square" lIns="0" tIns="0" rIns="0" bIns="0" rtlCol="0"/>
          <a:lstStyle/>
          <a:p>
            <a:endParaRPr sz="1765"/>
          </a:p>
        </p:txBody>
      </p:sp>
      <p:sp>
        <p:nvSpPr>
          <p:cNvPr id="174" name="object 174"/>
          <p:cNvSpPr/>
          <p:nvPr/>
        </p:nvSpPr>
        <p:spPr>
          <a:xfrm>
            <a:off x="5794785" y="3428944"/>
            <a:ext cx="158003" cy="163046"/>
          </a:xfrm>
          <a:custGeom>
            <a:avLst/>
            <a:gdLst/>
            <a:ahLst/>
            <a:cxnLst/>
            <a:rect l="l" t="t" r="r" b="b"/>
            <a:pathLst>
              <a:path w="179070" h="184785">
                <a:moveTo>
                  <a:pt x="0" y="0"/>
                </a:moveTo>
                <a:lnTo>
                  <a:pt x="52082" y="184467"/>
                </a:lnTo>
                <a:lnTo>
                  <a:pt x="178828" y="69011"/>
                </a:lnTo>
                <a:lnTo>
                  <a:pt x="0" y="0"/>
                </a:lnTo>
                <a:close/>
              </a:path>
            </a:pathLst>
          </a:custGeom>
          <a:solidFill>
            <a:srgbClr val="929292"/>
          </a:solidFill>
        </p:spPr>
        <p:txBody>
          <a:bodyPr wrap="square" lIns="0" tIns="0" rIns="0" bIns="0" rtlCol="0"/>
          <a:lstStyle/>
          <a:p>
            <a:endParaRPr sz="1765"/>
          </a:p>
        </p:txBody>
      </p:sp>
      <p:sp>
        <p:nvSpPr>
          <p:cNvPr id="175" name="object 175"/>
          <p:cNvSpPr/>
          <p:nvPr/>
        </p:nvSpPr>
        <p:spPr>
          <a:xfrm>
            <a:off x="3711893" y="3246848"/>
            <a:ext cx="1022533" cy="982575"/>
          </a:xfrm>
          <a:prstGeom prst="rect">
            <a:avLst/>
          </a:prstGeom>
          <a:blipFill>
            <a:blip r:embed="rId4" cstate="print"/>
            <a:stretch>
              <a:fillRect/>
            </a:stretch>
          </a:blipFill>
        </p:spPr>
        <p:txBody>
          <a:bodyPr wrap="square" lIns="0" tIns="0" rIns="0" bIns="0" rtlCol="0"/>
          <a:lstStyle/>
          <a:p>
            <a:endParaRPr sz="1765"/>
          </a:p>
        </p:txBody>
      </p:sp>
      <p:sp>
        <p:nvSpPr>
          <p:cNvPr id="176" name="object 176"/>
          <p:cNvSpPr txBox="1"/>
          <p:nvPr/>
        </p:nvSpPr>
        <p:spPr>
          <a:xfrm>
            <a:off x="3964989" y="4343400"/>
            <a:ext cx="650501" cy="512206"/>
          </a:xfrm>
          <a:prstGeom prst="rect">
            <a:avLst/>
          </a:prstGeom>
        </p:spPr>
        <p:txBody>
          <a:bodyPr vert="horz" wrap="square" lIns="0" tIns="24652" rIns="0" bIns="0" rtlCol="0">
            <a:spAutoFit/>
          </a:bodyPr>
          <a:lstStyle/>
          <a:p>
            <a:pPr marL="11206" marR="4483" indent="44826">
              <a:lnSpc>
                <a:spcPts val="1853"/>
              </a:lnSpc>
              <a:spcBef>
                <a:spcPts val="193"/>
              </a:spcBef>
            </a:pPr>
            <a:r>
              <a:rPr sz="1588" b="1" spc="66" dirty="0">
                <a:solidFill>
                  <a:srgbClr val="009999"/>
                </a:solidFill>
                <a:latin typeface="Times New Roman"/>
                <a:cs typeface="Times New Roman"/>
              </a:rPr>
              <a:t>Dan</a:t>
            </a:r>
            <a:r>
              <a:rPr sz="1588" b="1" spc="66" dirty="0">
                <a:solidFill>
                  <a:srgbClr val="00A8A9"/>
                </a:solidFill>
                <a:latin typeface="Arial"/>
                <a:cs typeface="Arial"/>
              </a:rPr>
              <a:t>’</a:t>
            </a:r>
            <a:r>
              <a:rPr sz="1588" b="1" spc="66" dirty="0">
                <a:solidFill>
                  <a:srgbClr val="009999"/>
                </a:solidFill>
                <a:latin typeface="Times New Roman"/>
                <a:cs typeface="Times New Roman"/>
              </a:rPr>
              <a:t>s  </a:t>
            </a:r>
            <a:r>
              <a:rPr sz="1588" b="1" dirty="0">
                <a:solidFill>
                  <a:srgbClr val="009999"/>
                </a:solidFill>
                <a:latin typeface="Times New Roman"/>
                <a:cs typeface="Times New Roman"/>
              </a:rPr>
              <a:t>Laptop</a:t>
            </a:r>
            <a:endParaRPr sz="1588">
              <a:latin typeface="Times New Roman"/>
              <a:cs typeface="Times New Roman"/>
            </a:endParaRPr>
          </a:p>
        </p:txBody>
      </p:sp>
      <p:sp>
        <p:nvSpPr>
          <p:cNvPr id="177" name="object 177"/>
          <p:cNvSpPr txBox="1"/>
          <p:nvPr/>
        </p:nvSpPr>
        <p:spPr>
          <a:xfrm>
            <a:off x="1209743" y="1436874"/>
            <a:ext cx="4206688" cy="1280045"/>
          </a:xfrm>
          <a:prstGeom prst="rect">
            <a:avLst/>
          </a:prstGeom>
        </p:spPr>
        <p:txBody>
          <a:bodyPr vert="horz" wrap="square" lIns="0" tIns="24652" rIns="0" bIns="0" rtlCol="0">
            <a:spAutoFit/>
          </a:bodyPr>
          <a:lstStyle/>
          <a:p>
            <a:pPr marL="11206" marR="4483">
              <a:lnSpc>
                <a:spcPts val="2294"/>
              </a:lnSpc>
              <a:spcBef>
                <a:spcPts val="193"/>
              </a:spcBef>
            </a:pPr>
            <a:r>
              <a:rPr sz="1941" b="1" dirty="0">
                <a:latin typeface="Times New Roman"/>
                <a:cs typeface="Times New Roman"/>
              </a:rPr>
              <a:t>Easy to </a:t>
            </a:r>
            <a:r>
              <a:rPr sz="1941" b="1" spc="-4" dirty="0">
                <a:latin typeface="Times New Roman"/>
                <a:cs typeface="Times New Roman"/>
              </a:rPr>
              <a:t>observe </a:t>
            </a:r>
            <a:r>
              <a:rPr sz="1941" b="1" dirty="0">
                <a:latin typeface="Times New Roman"/>
                <a:cs typeface="Times New Roman"/>
              </a:rPr>
              <a:t>UDP DNS </a:t>
            </a:r>
            <a:r>
              <a:rPr sz="1941" b="1" spc="-4" dirty="0">
                <a:latin typeface="Times New Roman"/>
                <a:cs typeface="Times New Roman"/>
              </a:rPr>
              <a:t>query sent</a:t>
            </a:r>
            <a:r>
              <a:rPr sz="1941" b="1" spc="-146" dirty="0">
                <a:latin typeface="Times New Roman"/>
                <a:cs typeface="Times New Roman"/>
              </a:rPr>
              <a:t> </a:t>
            </a:r>
            <a:r>
              <a:rPr sz="1941" b="1" dirty="0">
                <a:latin typeface="Times New Roman"/>
                <a:cs typeface="Times New Roman"/>
              </a:rPr>
              <a:t>to  </a:t>
            </a:r>
            <a:r>
              <a:rPr sz="1941" b="1" spc="-4" dirty="0">
                <a:latin typeface="Times New Roman"/>
                <a:cs typeface="Times New Roman"/>
              </a:rPr>
              <a:t>well </a:t>
            </a:r>
            <a:r>
              <a:rPr sz="1941" b="1" dirty="0">
                <a:latin typeface="Times New Roman"/>
                <a:cs typeface="Times New Roman"/>
              </a:rPr>
              <a:t>known </a:t>
            </a:r>
            <a:r>
              <a:rPr sz="1941" b="1" spc="-4" dirty="0">
                <a:latin typeface="Times New Roman"/>
                <a:cs typeface="Times New Roman"/>
              </a:rPr>
              <a:t>server </a:t>
            </a:r>
            <a:r>
              <a:rPr sz="1941" b="1" dirty="0">
                <a:latin typeface="Times New Roman"/>
                <a:cs typeface="Times New Roman"/>
              </a:rPr>
              <a:t>on </a:t>
            </a:r>
            <a:r>
              <a:rPr sz="1941" b="1" spc="-4" dirty="0">
                <a:latin typeface="Times New Roman"/>
                <a:cs typeface="Times New Roman"/>
              </a:rPr>
              <a:t>well </a:t>
            </a:r>
            <a:r>
              <a:rPr sz="1941" b="1" dirty="0">
                <a:latin typeface="Times New Roman"/>
                <a:cs typeface="Times New Roman"/>
              </a:rPr>
              <a:t>known</a:t>
            </a:r>
            <a:r>
              <a:rPr sz="1941" b="1" spc="-62" dirty="0">
                <a:latin typeface="Times New Roman"/>
                <a:cs typeface="Times New Roman"/>
              </a:rPr>
              <a:t> </a:t>
            </a:r>
            <a:r>
              <a:rPr sz="1941" b="1" spc="-4" dirty="0">
                <a:latin typeface="Times New Roman"/>
                <a:cs typeface="Times New Roman"/>
              </a:rPr>
              <a:t>port.</a:t>
            </a:r>
            <a:endParaRPr sz="1941">
              <a:latin typeface="Times New Roman"/>
              <a:cs typeface="Times New Roman"/>
            </a:endParaRPr>
          </a:p>
          <a:p>
            <a:pPr>
              <a:spcBef>
                <a:spcPts val="44"/>
              </a:spcBef>
            </a:pPr>
            <a:endParaRPr sz="2382">
              <a:latin typeface="Times New Roman"/>
              <a:cs typeface="Times New Roman"/>
            </a:endParaRPr>
          </a:p>
          <a:p>
            <a:pPr marL="990093"/>
            <a:r>
              <a:rPr sz="1941" b="1" spc="-13" dirty="0">
                <a:latin typeface="Times New Roman"/>
                <a:cs typeface="Times New Roman"/>
                <a:hlinkClick r:id="rId3"/>
              </a:rPr>
              <a:t>www.darpa.mil</a:t>
            </a:r>
            <a:r>
              <a:rPr sz="1941" b="1" spc="-115" dirty="0">
                <a:latin typeface="Times New Roman"/>
                <a:cs typeface="Times New Roman"/>
                <a:hlinkClick r:id="rId3"/>
              </a:rPr>
              <a:t> </a:t>
            </a:r>
            <a:r>
              <a:rPr sz="1941" b="1" dirty="0">
                <a:latin typeface="Times New Roman"/>
                <a:cs typeface="Times New Roman"/>
              </a:rPr>
              <a:t>A?</a:t>
            </a:r>
            <a:endParaRPr sz="1941">
              <a:latin typeface="Times New Roman"/>
              <a:cs typeface="Times New Roman"/>
            </a:endParaRPr>
          </a:p>
        </p:txBody>
      </p:sp>
      <p:sp>
        <p:nvSpPr>
          <p:cNvPr id="178" name="object 178"/>
          <p:cNvSpPr/>
          <p:nvPr/>
        </p:nvSpPr>
        <p:spPr>
          <a:xfrm>
            <a:off x="2116455" y="2954094"/>
            <a:ext cx="2517401" cy="0"/>
          </a:xfrm>
          <a:custGeom>
            <a:avLst/>
            <a:gdLst/>
            <a:ahLst/>
            <a:cxnLst/>
            <a:rect l="l" t="t" r="r" b="b"/>
            <a:pathLst>
              <a:path w="2853054">
                <a:moveTo>
                  <a:pt x="2852738" y="0"/>
                </a:moveTo>
                <a:lnTo>
                  <a:pt x="0" y="1"/>
                </a:lnTo>
              </a:path>
            </a:pathLst>
          </a:custGeom>
          <a:ln w="57149">
            <a:solidFill>
              <a:srgbClr val="929292"/>
            </a:solidFill>
          </a:ln>
        </p:spPr>
        <p:txBody>
          <a:bodyPr wrap="square" lIns="0" tIns="0" rIns="0" bIns="0" rtlCol="0"/>
          <a:lstStyle/>
          <a:p>
            <a:endParaRPr sz="1765"/>
          </a:p>
        </p:txBody>
      </p:sp>
      <p:sp>
        <p:nvSpPr>
          <p:cNvPr id="179" name="object 179"/>
          <p:cNvSpPr/>
          <p:nvPr/>
        </p:nvSpPr>
        <p:spPr>
          <a:xfrm>
            <a:off x="2066028" y="2878454"/>
            <a:ext cx="151279" cy="151279"/>
          </a:xfrm>
          <a:custGeom>
            <a:avLst/>
            <a:gdLst/>
            <a:ahLst/>
            <a:cxnLst/>
            <a:rect l="l" t="t" r="r" b="b"/>
            <a:pathLst>
              <a:path w="171450" h="171450">
                <a:moveTo>
                  <a:pt x="171450" y="0"/>
                </a:moveTo>
                <a:lnTo>
                  <a:pt x="0" y="85725"/>
                </a:lnTo>
                <a:lnTo>
                  <a:pt x="171450" y="171450"/>
                </a:lnTo>
                <a:lnTo>
                  <a:pt x="171450" y="0"/>
                </a:lnTo>
                <a:close/>
              </a:path>
            </a:pathLst>
          </a:custGeom>
          <a:solidFill>
            <a:srgbClr val="929292"/>
          </a:solidFill>
        </p:spPr>
        <p:txBody>
          <a:bodyPr wrap="square" lIns="0" tIns="0" rIns="0" bIns="0" rtlCol="0"/>
          <a:lstStyle/>
          <a:p>
            <a:endParaRPr sz="1765"/>
          </a:p>
        </p:txBody>
      </p:sp>
      <p:sp>
        <p:nvSpPr>
          <p:cNvPr id="180" name="object 180"/>
          <p:cNvSpPr txBox="1"/>
          <p:nvPr/>
        </p:nvSpPr>
        <p:spPr>
          <a:xfrm>
            <a:off x="983732" y="2991690"/>
            <a:ext cx="2720788" cy="601221"/>
          </a:xfrm>
          <a:prstGeom prst="rect">
            <a:avLst/>
          </a:prstGeom>
        </p:spPr>
        <p:txBody>
          <a:bodyPr vert="horz" wrap="square" lIns="0" tIns="11206" rIns="0" bIns="0" rtlCol="0">
            <a:spAutoFit/>
          </a:bodyPr>
          <a:lstStyle/>
          <a:p>
            <a:pPr marL="1092632">
              <a:lnSpc>
                <a:spcPts val="2312"/>
              </a:lnSpc>
              <a:spcBef>
                <a:spcPts val="88"/>
              </a:spcBef>
            </a:pPr>
            <a:r>
              <a:rPr sz="1941" b="1" spc="-13" dirty="0">
                <a:latin typeface="Times New Roman"/>
                <a:cs typeface="Times New Roman"/>
                <a:hlinkClick r:id="rId3"/>
              </a:rPr>
              <a:t>www.darpa.mil</a:t>
            </a:r>
            <a:endParaRPr sz="1941">
              <a:latin typeface="Times New Roman"/>
              <a:cs typeface="Times New Roman"/>
            </a:endParaRPr>
          </a:p>
          <a:p>
            <a:pPr marL="11206">
              <a:lnSpc>
                <a:spcPts val="2312"/>
              </a:lnSpc>
              <a:tabLst>
                <a:tab pos="869622" algn="l"/>
                <a:tab pos="1092632" algn="l"/>
              </a:tabLst>
            </a:pPr>
            <a:r>
              <a:rPr sz="1941" b="1" u="heavy" dirty="0">
                <a:uFill>
                  <a:solidFill>
                    <a:srgbClr val="004CB3"/>
                  </a:solidFill>
                </a:uFill>
                <a:latin typeface="Times New Roman"/>
                <a:cs typeface="Times New Roman"/>
              </a:rPr>
              <a:t> 	</a:t>
            </a:r>
            <a:r>
              <a:rPr sz="1941" b="1" dirty="0">
                <a:latin typeface="Times New Roman"/>
                <a:cs typeface="Times New Roman"/>
              </a:rPr>
              <a:t>	A</a:t>
            </a:r>
            <a:r>
              <a:rPr sz="1941" b="1" spc="-128" dirty="0">
                <a:latin typeface="Times New Roman"/>
                <a:cs typeface="Times New Roman"/>
              </a:rPr>
              <a:t> </a:t>
            </a:r>
            <a:r>
              <a:rPr sz="1941" b="1" dirty="0">
                <a:latin typeface="Times New Roman"/>
                <a:cs typeface="Times New Roman"/>
              </a:rPr>
              <a:t>192.5.18.19</a:t>
            </a:r>
            <a:endParaRPr sz="1941">
              <a:latin typeface="Times New Roman"/>
              <a:cs typeface="Times New Roman"/>
            </a:endParaRPr>
          </a:p>
        </p:txBody>
      </p:sp>
      <p:sp>
        <p:nvSpPr>
          <p:cNvPr id="181" name="object 181"/>
          <p:cNvSpPr txBox="1"/>
          <p:nvPr/>
        </p:nvSpPr>
        <p:spPr>
          <a:xfrm>
            <a:off x="1209743" y="4949919"/>
            <a:ext cx="7139268" cy="832806"/>
          </a:xfrm>
          <a:prstGeom prst="rect">
            <a:avLst/>
          </a:prstGeom>
        </p:spPr>
        <p:txBody>
          <a:bodyPr vert="horz" wrap="square" lIns="0" tIns="24652" rIns="0" bIns="0" rtlCol="0">
            <a:spAutoFit/>
          </a:bodyPr>
          <a:lstStyle/>
          <a:p>
            <a:pPr marL="11206" marR="2959071">
              <a:lnSpc>
                <a:spcPts val="2294"/>
              </a:lnSpc>
              <a:spcBef>
                <a:spcPts val="193"/>
              </a:spcBef>
              <a:tabLst>
                <a:tab pos="2218323" algn="l"/>
              </a:tabLst>
            </a:pPr>
            <a:r>
              <a:rPr sz="1941" b="1" spc="-4" dirty="0">
                <a:latin typeface="Times New Roman"/>
                <a:cs typeface="Times New Roman"/>
              </a:rPr>
              <a:t>First</a:t>
            </a:r>
            <a:r>
              <a:rPr sz="1941" b="1" spc="13" dirty="0">
                <a:latin typeface="Times New Roman"/>
                <a:cs typeface="Times New Roman"/>
              </a:rPr>
              <a:t> </a:t>
            </a:r>
            <a:r>
              <a:rPr sz="1941" b="1" spc="-9" dirty="0">
                <a:latin typeface="Times New Roman"/>
                <a:cs typeface="Times New Roman"/>
              </a:rPr>
              <a:t>response</a:t>
            </a:r>
            <a:r>
              <a:rPr sz="1941" b="1" spc="9" dirty="0">
                <a:latin typeface="Times New Roman"/>
                <a:cs typeface="Times New Roman"/>
              </a:rPr>
              <a:t> </a:t>
            </a:r>
            <a:r>
              <a:rPr sz="1941" b="1" spc="-4" dirty="0">
                <a:latin typeface="Times New Roman"/>
                <a:cs typeface="Times New Roman"/>
              </a:rPr>
              <a:t>wins.	Second </a:t>
            </a:r>
            <a:r>
              <a:rPr sz="1941" b="1" spc="-9" dirty="0">
                <a:latin typeface="Times New Roman"/>
                <a:cs typeface="Times New Roman"/>
              </a:rPr>
              <a:t>response </a:t>
            </a:r>
            <a:r>
              <a:rPr sz="1941" b="1" spc="-4" dirty="0">
                <a:latin typeface="Times New Roman"/>
                <a:cs typeface="Times New Roman"/>
              </a:rPr>
              <a:t>is  silently </a:t>
            </a:r>
            <a:r>
              <a:rPr sz="1941" b="1" spc="-9" dirty="0">
                <a:latin typeface="Times New Roman"/>
                <a:cs typeface="Times New Roman"/>
              </a:rPr>
              <a:t>dropped </a:t>
            </a:r>
            <a:r>
              <a:rPr sz="1941" b="1" dirty="0">
                <a:latin typeface="Times New Roman"/>
                <a:cs typeface="Times New Roman"/>
              </a:rPr>
              <a:t>on the </a:t>
            </a:r>
            <a:r>
              <a:rPr sz="1941" b="1" spc="-31" dirty="0">
                <a:latin typeface="Times New Roman"/>
                <a:cs typeface="Times New Roman"/>
              </a:rPr>
              <a:t>floor.</a:t>
            </a:r>
            <a:endParaRPr sz="1941">
              <a:latin typeface="Times New Roman"/>
              <a:cs typeface="Times New Roman"/>
            </a:endParaRPr>
          </a:p>
          <a:p>
            <a:pPr marR="4483" algn="r">
              <a:lnSpc>
                <a:spcPts val="1689"/>
              </a:lnSpc>
            </a:pPr>
            <a:r>
              <a:rPr sz="1588" b="1" spc="-4" dirty="0">
                <a:latin typeface="Times New Roman"/>
                <a:cs typeface="Times New Roman"/>
              </a:rPr>
              <a:t>darpa.mil </a:t>
            </a:r>
            <a:r>
              <a:rPr sz="1588" b="1" dirty="0">
                <a:latin typeface="Times New Roman"/>
                <a:cs typeface="Times New Roman"/>
              </a:rPr>
              <a:t>DNS</a:t>
            </a:r>
            <a:r>
              <a:rPr sz="1588" b="1" spc="-44" dirty="0">
                <a:latin typeface="Times New Roman"/>
                <a:cs typeface="Times New Roman"/>
              </a:rPr>
              <a:t> </a:t>
            </a:r>
            <a:r>
              <a:rPr sz="1588" b="1" spc="-4" dirty="0">
                <a:latin typeface="Times New Roman"/>
                <a:cs typeface="Times New Roman"/>
              </a:rPr>
              <a:t>Server</a:t>
            </a:r>
            <a:endParaRPr sz="1588">
              <a:latin typeface="Times New Roman"/>
              <a:cs typeface="Times New Roman"/>
            </a:endParaRPr>
          </a:p>
        </p:txBody>
      </p:sp>
    </p:spTree>
    <p:extLst>
      <p:ext uri="{BB962C8B-B14F-4D97-AF65-F5344CB8AC3E}">
        <p14:creationId xmlns:p14="http://schemas.microsoft.com/office/powerpoint/2010/main" val="12659259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3528" y="154367"/>
            <a:ext cx="5201771" cy="442203"/>
          </a:xfrm>
          <a:prstGeom prst="rect">
            <a:avLst/>
          </a:prstGeom>
        </p:spPr>
        <p:txBody>
          <a:bodyPr vert="horz" wrap="square" lIns="0" tIns="11206" rIns="0" bIns="0" numCol="1" rtlCol="0" anchor="t" anchorCtr="0" compatLnSpc="1">
            <a:prstTxWarp prst="textNoShape">
              <a:avLst/>
            </a:prstTxWarp>
            <a:spAutoFit/>
          </a:bodyPr>
          <a:lstStyle/>
          <a:p>
            <a:pPr marL="11206">
              <a:lnSpc>
                <a:spcPct val="100000"/>
              </a:lnSpc>
              <a:spcBef>
                <a:spcPts val="88"/>
              </a:spcBef>
              <a:tabLst>
                <a:tab pos="476836" algn="l"/>
              </a:tabLst>
            </a:pPr>
            <a:r>
              <a:rPr sz="2800" b="1" dirty="0">
                <a:solidFill>
                  <a:schemeClr val="bg1"/>
                </a:solidFill>
              </a:rPr>
              <a:t>A</a:t>
            </a:r>
            <a:r>
              <a:rPr lang="zh-Hans" altLang="en-US" sz="2800" b="1" dirty="0">
                <a:solidFill>
                  <a:schemeClr val="bg1"/>
                </a:solidFill>
              </a:rPr>
              <a:t> </a:t>
            </a:r>
            <a:r>
              <a:rPr sz="2800" b="1" dirty="0">
                <a:solidFill>
                  <a:schemeClr val="bg1"/>
                </a:solidFill>
              </a:rPr>
              <a:t>More</a:t>
            </a:r>
            <a:r>
              <a:rPr lang="zh-Hans" altLang="en-US" sz="2800" b="1" dirty="0">
                <a:solidFill>
                  <a:schemeClr val="bg1"/>
                </a:solidFill>
              </a:rPr>
              <a:t> </a:t>
            </a:r>
            <a:r>
              <a:rPr sz="2800" b="1" dirty="0">
                <a:solidFill>
                  <a:schemeClr val="bg1"/>
                </a:solidFill>
              </a:rPr>
              <a:t>Complex</a:t>
            </a:r>
            <a:r>
              <a:rPr sz="2800" b="1" spc="-75" dirty="0">
                <a:solidFill>
                  <a:schemeClr val="bg1"/>
                </a:solidFill>
              </a:rPr>
              <a:t> </a:t>
            </a:r>
            <a:r>
              <a:rPr sz="2800" b="1" spc="-4" dirty="0">
                <a:solidFill>
                  <a:schemeClr val="bg1"/>
                </a:solidFill>
              </a:rPr>
              <a:t>Attack</a:t>
            </a:r>
          </a:p>
        </p:txBody>
      </p:sp>
      <p:sp>
        <p:nvSpPr>
          <p:cNvPr id="3" name="object 3"/>
          <p:cNvSpPr/>
          <p:nvPr/>
        </p:nvSpPr>
        <p:spPr>
          <a:xfrm>
            <a:off x="6646433" y="2060425"/>
            <a:ext cx="1021137" cy="982575"/>
          </a:xfrm>
          <a:prstGeom prst="rect">
            <a:avLst/>
          </a:prstGeom>
          <a:blipFill>
            <a:blip r:embed="rId2" cstate="print"/>
            <a:stretch>
              <a:fillRect/>
            </a:stretch>
          </a:blipFill>
        </p:spPr>
        <p:txBody>
          <a:bodyPr wrap="square" lIns="0" tIns="0" rIns="0" bIns="0" rtlCol="0"/>
          <a:lstStyle/>
          <a:p>
            <a:endParaRPr sz="1765"/>
          </a:p>
        </p:txBody>
      </p:sp>
      <p:sp>
        <p:nvSpPr>
          <p:cNvPr id="4" name="object 4"/>
          <p:cNvSpPr/>
          <p:nvPr/>
        </p:nvSpPr>
        <p:spPr>
          <a:xfrm>
            <a:off x="1215271" y="1891676"/>
            <a:ext cx="295835" cy="968749"/>
          </a:xfrm>
          <a:custGeom>
            <a:avLst/>
            <a:gdLst/>
            <a:ahLst/>
            <a:cxnLst/>
            <a:rect l="l" t="t" r="r" b="b"/>
            <a:pathLst>
              <a:path w="335280" h="1097914">
                <a:moveTo>
                  <a:pt x="0" y="0"/>
                </a:moveTo>
                <a:lnTo>
                  <a:pt x="334817" y="0"/>
                </a:lnTo>
                <a:lnTo>
                  <a:pt x="334817" y="1097711"/>
                </a:lnTo>
                <a:lnTo>
                  <a:pt x="0" y="1097711"/>
                </a:lnTo>
                <a:lnTo>
                  <a:pt x="0" y="0"/>
                </a:lnTo>
                <a:close/>
              </a:path>
            </a:pathLst>
          </a:custGeom>
          <a:solidFill>
            <a:srgbClr val="3DAAD6"/>
          </a:solidFill>
        </p:spPr>
        <p:txBody>
          <a:bodyPr wrap="square" lIns="0" tIns="0" rIns="0" bIns="0" rtlCol="0"/>
          <a:lstStyle/>
          <a:p>
            <a:endParaRPr sz="1765"/>
          </a:p>
        </p:txBody>
      </p:sp>
      <p:sp>
        <p:nvSpPr>
          <p:cNvPr id="5" name="object 5"/>
          <p:cNvSpPr/>
          <p:nvPr/>
        </p:nvSpPr>
        <p:spPr>
          <a:xfrm>
            <a:off x="1510699" y="1891676"/>
            <a:ext cx="203947" cy="968749"/>
          </a:xfrm>
          <a:custGeom>
            <a:avLst/>
            <a:gdLst/>
            <a:ahLst/>
            <a:cxnLst/>
            <a:rect l="l" t="t" r="r" b="b"/>
            <a:pathLst>
              <a:path w="231139" h="1097914">
                <a:moveTo>
                  <a:pt x="0" y="0"/>
                </a:moveTo>
                <a:lnTo>
                  <a:pt x="0" y="1097711"/>
                </a:lnTo>
                <a:lnTo>
                  <a:pt x="230911" y="963295"/>
                </a:lnTo>
                <a:lnTo>
                  <a:pt x="230911" y="78409"/>
                </a:lnTo>
                <a:lnTo>
                  <a:pt x="0" y="0"/>
                </a:lnTo>
                <a:close/>
              </a:path>
            </a:pathLst>
          </a:custGeom>
          <a:solidFill>
            <a:srgbClr val="3DAAD6"/>
          </a:solidFill>
        </p:spPr>
        <p:txBody>
          <a:bodyPr wrap="square" lIns="0" tIns="0" rIns="0" bIns="0" rtlCol="0"/>
          <a:lstStyle/>
          <a:p>
            <a:endParaRPr sz="1765"/>
          </a:p>
        </p:txBody>
      </p:sp>
      <p:sp>
        <p:nvSpPr>
          <p:cNvPr id="6" name="object 6"/>
          <p:cNvSpPr/>
          <p:nvPr/>
        </p:nvSpPr>
        <p:spPr>
          <a:xfrm>
            <a:off x="1235646" y="1911443"/>
            <a:ext cx="244849" cy="672353"/>
          </a:xfrm>
          <a:custGeom>
            <a:avLst/>
            <a:gdLst/>
            <a:ahLst/>
            <a:cxnLst/>
            <a:rect l="l" t="t" r="r" b="b"/>
            <a:pathLst>
              <a:path w="277494" h="762000">
                <a:moveTo>
                  <a:pt x="0" y="0"/>
                </a:moveTo>
                <a:lnTo>
                  <a:pt x="277093" y="0"/>
                </a:lnTo>
                <a:lnTo>
                  <a:pt x="277093" y="761669"/>
                </a:lnTo>
                <a:lnTo>
                  <a:pt x="0" y="761669"/>
                </a:lnTo>
                <a:lnTo>
                  <a:pt x="0" y="0"/>
                </a:lnTo>
                <a:close/>
              </a:path>
            </a:pathLst>
          </a:custGeom>
          <a:solidFill>
            <a:srgbClr val="FFFFFF"/>
          </a:solidFill>
        </p:spPr>
        <p:txBody>
          <a:bodyPr wrap="square" lIns="0" tIns="0" rIns="0" bIns="0" rtlCol="0"/>
          <a:lstStyle/>
          <a:p>
            <a:endParaRPr sz="1765"/>
          </a:p>
        </p:txBody>
      </p:sp>
      <p:sp>
        <p:nvSpPr>
          <p:cNvPr id="7" name="object 7"/>
          <p:cNvSpPr/>
          <p:nvPr/>
        </p:nvSpPr>
        <p:spPr>
          <a:xfrm>
            <a:off x="1210177" y="1886735"/>
            <a:ext cx="499222" cy="968749"/>
          </a:xfrm>
          <a:custGeom>
            <a:avLst/>
            <a:gdLst/>
            <a:ahLst/>
            <a:cxnLst/>
            <a:rect l="l" t="t" r="r" b="b"/>
            <a:pathLst>
              <a:path w="565785" h="1097914">
                <a:moveTo>
                  <a:pt x="334817" y="1097709"/>
                </a:moveTo>
                <a:lnTo>
                  <a:pt x="334817" y="0"/>
                </a:lnTo>
                <a:lnTo>
                  <a:pt x="0" y="0"/>
                </a:lnTo>
                <a:lnTo>
                  <a:pt x="0" y="1097709"/>
                </a:lnTo>
                <a:lnTo>
                  <a:pt x="334817" y="1097709"/>
                </a:lnTo>
                <a:lnTo>
                  <a:pt x="334817" y="0"/>
                </a:lnTo>
                <a:lnTo>
                  <a:pt x="565726" y="78408"/>
                </a:lnTo>
                <a:lnTo>
                  <a:pt x="565726" y="963297"/>
                </a:lnTo>
                <a:lnTo>
                  <a:pt x="334817" y="1097709"/>
                </a:lnTo>
                <a:close/>
              </a:path>
            </a:pathLst>
          </a:custGeom>
          <a:ln w="12699">
            <a:solidFill>
              <a:srgbClr val="000000"/>
            </a:solidFill>
          </a:ln>
        </p:spPr>
        <p:txBody>
          <a:bodyPr wrap="square" lIns="0" tIns="0" rIns="0" bIns="0" rtlCol="0"/>
          <a:lstStyle/>
          <a:p>
            <a:endParaRPr sz="1765"/>
          </a:p>
        </p:txBody>
      </p:sp>
      <p:sp>
        <p:nvSpPr>
          <p:cNvPr id="8" name="object 8"/>
          <p:cNvSpPr/>
          <p:nvPr/>
        </p:nvSpPr>
        <p:spPr>
          <a:xfrm>
            <a:off x="1230552" y="1906501"/>
            <a:ext cx="244849" cy="672353"/>
          </a:xfrm>
          <a:custGeom>
            <a:avLst/>
            <a:gdLst/>
            <a:ahLst/>
            <a:cxnLst/>
            <a:rect l="l" t="t" r="r" b="b"/>
            <a:pathLst>
              <a:path w="277494" h="762000">
                <a:moveTo>
                  <a:pt x="0" y="0"/>
                </a:moveTo>
                <a:lnTo>
                  <a:pt x="277090" y="0"/>
                </a:lnTo>
                <a:lnTo>
                  <a:pt x="277090" y="761676"/>
                </a:lnTo>
                <a:lnTo>
                  <a:pt x="0" y="761676"/>
                </a:lnTo>
                <a:lnTo>
                  <a:pt x="0" y="0"/>
                </a:lnTo>
                <a:close/>
              </a:path>
            </a:pathLst>
          </a:custGeom>
          <a:ln w="12699">
            <a:solidFill>
              <a:srgbClr val="000000"/>
            </a:solidFill>
          </a:ln>
        </p:spPr>
        <p:txBody>
          <a:bodyPr wrap="square" lIns="0" tIns="0" rIns="0" bIns="0" rtlCol="0"/>
          <a:lstStyle/>
          <a:p>
            <a:endParaRPr sz="1765"/>
          </a:p>
        </p:txBody>
      </p:sp>
      <p:sp>
        <p:nvSpPr>
          <p:cNvPr id="9" name="object 9"/>
          <p:cNvSpPr/>
          <p:nvPr/>
        </p:nvSpPr>
        <p:spPr>
          <a:xfrm>
            <a:off x="1230552" y="2519273"/>
            <a:ext cx="234763" cy="59391"/>
          </a:xfrm>
          <a:custGeom>
            <a:avLst/>
            <a:gdLst/>
            <a:ahLst/>
            <a:cxnLst/>
            <a:rect l="l" t="t" r="r" b="b"/>
            <a:pathLst>
              <a:path w="266065" h="67310">
                <a:moveTo>
                  <a:pt x="265544" y="0"/>
                </a:moveTo>
                <a:lnTo>
                  <a:pt x="34636" y="0"/>
                </a:lnTo>
                <a:lnTo>
                  <a:pt x="0" y="67207"/>
                </a:lnTo>
              </a:path>
            </a:pathLst>
          </a:custGeom>
          <a:ln w="12699">
            <a:solidFill>
              <a:srgbClr val="000000"/>
            </a:solidFill>
          </a:ln>
        </p:spPr>
        <p:txBody>
          <a:bodyPr wrap="square" lIns="0" tIns="0" rIns="0" bIns="0" rtlCol="0"/>
          <a:lstStyle/>
          <a:p>
            <a:endParaRPr sz="1765"/>
          </a:p>
        </p:txBody>
      </p:sp>
      <p:sp>
        <p:nvSpPr>
          <p:cNvPr id="10" name="object 10"/>
          <p:cNvSpPr/>
          <p:nvPr/>
        </p:nvSpPr>
        <p:spPr>
          <a:xfrm>
            <a:off x="1261110" y="1926272"/>
            <a:ext cx="1681" cy="593351"/>
          </a:xfrm>
          <a:custGeom>
            <a:avLst/>
            <a:gdLst/>
            <a:ahLst/>
            <a:cxnLst/>
            <a:rect l="l" t="t" r="r" b="b"/>
            <a:pathLst>
              <a:path w="1905" h="672464">
                <a:moveTo>
                  <a:pt x="0" y="672067"/>
                </a:moveTo>
                <a:lnTo>
                  <a:pt x="1443" y="0"/>
                </a:lnTo>
              </a:path>
            </a:pathLst>
          </a:custGeom>
          <a:ln w="12699">
            <a:solidFill>
              <a:srgbClr val="000000"/>
            </a:solidFill>
          </a:ln>
        </p:spPr>
        <p:txBody>
          <a:bodyPr wrap="square" lIns="0" tIns="0" rIns="0" bIns="0" rtlCol="0"/>
          <a:lstStyle/>
          <a:p>
            <a:endParaRPr sz="1765"/>
          </a:p>
        </p:txBody>
      </p:sp>
      <p:sp>
        <p:nvSpPr>
          <p:cNvPr id="11" name="object 11"/>
          <p:cNvSpPr/>
          <p:nvPr/>
        </p:nvSpPr>
        <p:spPr>
          <a:xfrm>
            <a:off x="1235646" y="2049814"/>
            <a:ext cx="244849" cy="49866"/>
          </a:xfrm>
          <a:custGeom>
            <a:avLst/>
            <a:gdLst/>
            <a:ahLst/>
            <a:cxnLst/>
            <a:rect l="l" t="t" r="r" b="b"/>
            <a:pathLst>
              <a:path w="277494" h="56514">
                <a:moveTo>
                  <a:pt x="277093" y="0"/>
                </a:moveTo>
                <a:lnTo>
                  <a:pt x="34637" y="0"/>
                </a:lnTo>
                <a:lnTo>
                  <a:pt x="0" y="55994"/>
                </a:lnTo>
                <a:lnTo>
                  <a:pt x="277093" y="55994"/>
                </a:lnTo>
                <a:lnTo>
                  <a:pt x="277093" y="0"/>
                </a:lnTo>
                <a:close/>
              </a:path>
            </a:pathLst>
          </a:custGeom>
          <a:solidFill>
            <a:srgbClr val="FFFFFF"/>
          </a:solidFill>
        </p:spPr>
        <p:txBody>
          <a:bodyPr wrap="square" lIns="0" tIns="0" rIns="0" bIns="0" rtlCol="0"/>
          <a:lstStyle/>
          <a:p>
            <a:endParaRPr sz="1765"/>
          </a:p>
        </p:txBody>
      </p:sp>
      <p:sp>
        <p:nvSpPr>
          <p:cNvPr id="12" name="object 12"/>
          <p:cNvSpPr/>
          <p:nvPr/>
        </p:nvSpPr>
        <p:spPr>
          <a:xfrm>
            <a:off x="1235646" y="2104162"/>
            <a:ext cx="244849" cy="0"/>
          </a:xfrm>
          <a:custGeom>
            <a:avLst/>
            <a:gdLst/>
            <a:ahLst/>
            <a:cxnLst/>
            <a:rect l="l" t="t" r="r" b="b"/>
            <a:pathLst>
              <a:path w="277494">
                <a:moveTo>
                  <a:pt x="0" y="0"/>
                </a:moveTo>
                <a:lnTo>
                  <a:pt x="277093" y="0"/>
                </a:lnTo>
              </a:path>
            </a:pathLst>
          </a:custGeom>
          <a:ln w="11201">
            <a:solidFill>
              <a:srgbClr val="000000"/>
            </a:solidFill>
          </a:ln>
        </p:spPr>
        <p:txBody>
          <a:bodyPr wrap="square" lIns="0" tIns="0" rIns="0" bIns="0" rtlCol="0"/>
          <a:lstStyle/>
          <a:p>
            <a:endParaRPr sz="1765"/>
          </a:p>
        </p:txBody>
      </p:sp>
      <p:sp>
        <p:nvSpPr>
          <p:cNvPr id="13" name="object 13"/>
          <p:cNvSpPr/>
          <p:nvPr/>
        </p:nvSpPr>
        <p:spPr>
          <a:xfrm>
            <a:off x="1235646" y="2158522"/>
            <a:ext cx="244849" cy="49866"/>
          </a:xfrm>
          <a:custGeom>
            <a:avLst/>
            <a:gdLst/>
            <a:ahLst/>
            <a:cxnLst/>
            <a:rect l="l" t="t" r="r" b="b"/>
            <a:pathLst>
              <a:path w="277494" h="56514">
                <a:moveTo>
                  <a:pt x="277093" y="0"/>
                </a:moveTo>
                <a:lnTo>
                  <a:pt x="34637" y="0"/>
                </a:lnTo>
                <a:lnTo>
                  <a:pt x="0" y="56006"/>
                </a:lnTo>
                <a:lnTo>
                  <a:pt x="277093" y="56006"/>
                </a:lnTo>
                <a:lnTo>
                  <a:pt x="277093" y="0"/>
                </a:lnTo>
                <a:close/>
              </a:path>
            </a:pathLst>
          </a:custGeom>
          <a:solidFill>
            <a:srgbClr val="3DAAD6"/>
          </a:solidFill>
        </p:spPr>
        <p:txBody>
          <a:bodyPr wrap="square" lIns="0" tIns="0" rIns="0" bIns="0" rtlCol="0"/>
          <a:lstStyle/>
          <a:p>
            <a:endParaRPr sz="1765"/>
          </a:p>
        </p:txBody>
      </p:sp>
      <p:sp>
        <p:nvSpPr>
          <p:cNvPr id="14" name="object 14"/>
          <p:cNvSpPr/>
          <p:nvPr/>
        </p:nvSpPr>
        <p:spPr>
          <a:xfrm>
            <a:off x="1230552" y="2034988"/>
            <a:ext cx="244849" cy="59391"/>
          </a:xfrm>
          <a:custGeom>
            <a:avLst/>
            <a:gdLst/>
            <a:ahLst/>
            <a:cxnLst/>
            <a:rect l="l" t="t" r="r" b="b"/>
            <a:pathLst>
              <a:path w="277494" h="67310">
                <a:moveTo>
                  <a:pt x="34636" y="0"/>
                </a:moveTo>
                <a:lnTo>
                  <a:pt x="0" y="67207"/>
                </a:lnTo>
                <a:lnTo>
                  <a:pt x="277090" y="67207"/>
                </a:lnTo>
                <a:lnTo>
                  <a:pt x="277090" y="0"/>
                </a:lnTo>
                <a:lnTo>
                  <a:pt x="34636" y="0"/>
                </a:lnTo>
                <a:close/>
              </a:path>
            </a:pathLst>
          </a:custGeom>
          <a:ln w="12699">
            <a:solidFill>
              <a:srgbClr val="000000"/>
            </a:solidFill>
          </a:ln>
        </p:spPr>
        <p:txBody>
          <a:bodyPr wrap="square" lIns="0" tIns="0" rIns="0" bIns="0" rtlCol="0"/>
          <a:lstStyle/>
          <a:p>
            <a:endParaRPr sz="1765"/>
          </a:p>
        </p:txBody>
      </p:sp>
      <p:sp>
        <p:nvSpPr>
          <p:cNvPr id="15" name="object 15"/>
          <p:cNvSpPr/>
          <p:nvPr/>
        </p:nvSpPr>
        <p:spPr>
          <a:xfrm>
            <a:off x="1230552" y="2143696"/>
            <a:ext cx="244849" cy="59391"/>
          </a:xfrm>
          <a:custGeom>
            <a:avLst/>
            <a:gdLst/>
            <a:ahLst/>
            <a:cxnLst/>
            <a:rect l="l" t="t" r="r" b="b"/>
            <a:pathLst>
              <a:path w="277494" h="67310">
                <a:moveTo>
                  <a:pt x="34636" y="0"/>
                </a:moveTo>
                <a:lnTo>
                  <a:pt x="0" y="67207"/>
                </a:lnTo>
                <a:lnTo>
                  <a:pt x="277090" y="67207"/>
                </a:lnTo>
                <a:lnTo>
                  <a:pt x="277090" y="0"/>
                </a:lnTo>
                <a:lnTo>
                  <a:pt x="34636" y="0"/>
                </a:lnTo>
                <a:close/>
              </a:path>
            </a:pathLst>
          </a:custGeom>
          <a:ln w="12699">
            <a:solidFill>
              <a:srgbClr val="000000"/>
            </a:solidFill>
          </a:ln>
        </p:spPr>
        <p:txBody>
          <a:bodyPr wrap="square" lIns="0" tIns="0" rIns="0" bIns="0" rtlCol="0"/>
          <a:lstStyle/>
          <a:p>
            <a:endParaRPr sz="1765"/>
          </a:p>
        </p:txBody>
      </p:sp>
      <p:sp>
        <p:nvSpPr>
          <p:cNvPr id="16" name="object 16"/>
          <p:cNvSpPr/>
          <p:nvPr/>
        </p:nvSpPr>
        <p:spPr>
          <a:xfrm>
            <a:off x="1235646" y="2212881"/>
            <a:ext cx="244849" cy="0"/>
          </a:xfrm>
          <a:custGeom>
            <a:avLst/>
            <a:gdLst/>
            <a:ahLst/>
            <a:cxnLst/>
            <a:rect l="l" t="t" r="r" b="b"/>
            <a:pathLst>
              <a:path w="277494">
                <a:moveTo>
                  <a:pt x="0" y="0"/>
                </a:moveTo>
                <a:lnTo>
                  <a:pt x="277093" y="0"/>
                </a:lnTo>
              </a:path>
            </a:pathLst>
          </a:custGeom>
          <a:ln w="11201">
            <a:solidFill>
              <a:srgbClr val="000000"/>
            </a:solidFill>
          </a:ln>
        </p:spPr>
        <p:txBody>
          <a:bodyPr wrap="square" lIns="0" tIns="0" rIns="0" bIns="0" rtlCol="0"/>
          <a:lstStyle/>
          <a:p>
            <a:endParaRPr sz="1765"/>
          </a:p>
        </p:txBody>
      </p:sp>
      <p:sp>
        <p:nvSpPr>
          <p:cNvPr id="17" name="object 17"/>
          <p:cNvSpPr/>
          <p:nvPr/>
        </p:nvSpPr>
        <p:spPr>
          <a:xfrm>
            <a:off x="1235646" y="1941094"/>
            <a:ext cx="244849" cy="49866"/>
          </a:xfrm>
          <a:custGeom>
            <a:avLst/>
            <a:gdLst/>
            <a:ahLst/>
            <a:cxnLst/>
            <a:rect l="l" t="t" r="r" b="b"/>
            <a:pathLst>
              <a:path w="277494" h="56514">
                <a:moveTo>
                  <a:pt x="277093" y="0"/>
                </a:moveTo>
                <a:lnTo>
                  <a:pt x="34637" y="0"/>
                </a:lnTo>
                <a:lnTo>
                  <a:pt x="0" y="56006"/>
                </a:lnTo>
                <a:lnTo>
                  <a:pt x="277093" y="56006"/>
                </a:lnTo>
                <a:lnTo>
                  <a:pt x="277093" y="0"/>
                </a:lnTo>
                <a:close/>
              </a:path>
            </a:pathLst>
          </a:custGeom>
          <a:solidFill>
            <a:srgbClr val="3DAAD6"/>
          </a:solidFill>
        </p:spPr>
        <p:txBody>
          <a:bodyPr wrap="square" lIns="0" tIns="0" rIns="0" bIns="0" rtlCol="0"/>
          <a:lstStyle/>
          <a:p>
            <a:endParaRPr sz="1765"/>
          </a:p>
        </p:txBody>
      </p:sp>
      <p:sp>
        <p:nvSpPr>
          <p:cNvPr id="18" name="object 18"/>
          <p:cNvSpPr/>
          <p:nvPr/>
        </p:nvSpPr>
        <p:spPr>
          <a:xfrm>
            <a:off x="1235646" y="1995454"/>
            <a:ext cx="244849" cy="0"/>
          </a:xfrm>
          <a:custGeom>
            <a:avLst/>
            <a:gdLst/>
            <a:ahLst/>
            <a:cxnLst/>
            <a:rect l="l" t="t" r="r" b="b"/>
            <a:pathLst>
              <a:path w="277494">
                <a:moveTo>
                  <a:pt x="0" y="0"/>
                </a:moveTo>
                <a:lnTo>
                  <a:pt x="277093" y="0"/>
                </a:lnTo>
              </a:path>
            </a:pathLst>
          </a:custGeom>
          <a:ln w="11201">
            <a:solidFill>
              <a:srgbClr val="000000"/>
            </a:solidFill>
          </a:ln>
        </p:spPr>
        <p:txBody>
          <a:bodyPr wrap="square" lIns="0" tIns="0" rIns="0" bIns="0" rtlCol="0"/>
          <a:lstStyle/>
          <a:p>
            <a:endParaRPr sz="1765"/>
          </a:p>
        </p:txBody>
      </p:sp>
      <p:sp>
        <p:nvSpPr>
          <p:cNvPr id="19" name="object 19"/>
          <p:cNvSpPr/>
          <p:nvPr/>
        </p:nvSpPr>
        <p:spPr>
          <a:xfrm>
            <a:off x="1235646" y="1911443"/>
            <a:ext cx="244849" cy="29696"/>
          </a:xfrm>
          <a:custGeom>
            <a:avLst/>
            <a:gdLst/>
            <a:ahLst/>
            <a:cxnLst/>
            <a:rect l="l" t="t" r="r" b="b"/>
            <a:pathLst>
              <a:path w="277494" h="33655">
                <a:moveTo>
                  <a:pt x="277093" y="0"/>
                </a:moveTo>
                <a:lnTo>
                  <a:pt x="0" y="0"/>
                </a:lnTo>
                <a:lnTo>
                  <a:pt x="34637" y="33604"/>
                </a:lnTo>
                <a:lnTo>
                  <a:pt x="277093" y="33604"/>
                </a:lnTo>
                <a:lnTo>
                  <a:pt x="277093" y="0"/>
                </a:lnTo>
                <a:close/>
              </a:path>
            </a:pathLst>
          </a:custGeom>
          <a:solidFill>
            <a:srgbClr val="000000"/>
          </a:solidFill>
        </p:spPr>
        <p:txBody>
          <a:bodyPr wrap="square" lIns="0" tIns="0" rIns="0" bIns="0" rtlCol="0"/>
          <a:lstStyle/>
          <a:p>
            <a:endParaRPr sz="1765"/>
          </a:p>
        </p:txBody>
      </p:sp>
      <p:sp>
        <p:nvSpPr>
          <p:cNvPr id="20" name="object 20"/>
          <p:cNvSpPr/>
          <p:nvPr/>
        </p:nvSpPr>
        <p:spPr>
          <a:xfrm>
            <a:off x="1276394" y="2059697"/>
            <a:ext cx="193862" cy="29696"/>
          </a:xfrm>
          <a:custGeom>
            <a:avLst/>
            <a:gdLst/>
            <a:ahLst/>
            <a:cxnLst/>
            <a:rect l="l" t="t" r="r" b="b"/>
            <a:pathLst>
              <a:path w="219709" h="33655">
                <a:moveTo>
                  <a:pt x="138544" y="22390"/>
                </a:moveTo>
                <a:lnTo>
                  <a:pt x="69265" y="22390"/>
                </a:lnTo>
                <a:lnTo>
                  <a:pt x="69265" y="33591"/>
                </a:lnTo>
                <a:lnTo>
                  <a:pt x="138544" y="33591"/>
                </a:lnTo>
                <a:lnTo>
                  <a:pt x="138544" y="22390"/>
                </a:lnTo>
                <a:close/>
              </a:path>
              <a:path w="219709" h="33655">
                <a:moveTo>
                  <a:pt x="219367" y="11188"/>
                </a:moveTo>
                <a:lnTo>
                  <a:pt x="0" y="11188"/>
                </a:lnTo>
                <a:lnTo>
                  <a:pt x="0" y="22390"/>
                </a:lnTo>
                <a:lnTo>
                  <a:pt x="207822" y="22390"/>
                </a:lnTo>
                <a:lnTo>
                  <a:pt x="219367" y="11188"/>
                </a:lnTo>
                <a:close/>
              </a:path>
              <a:path w="219709" h="33655">
                <a:moveTo>
                  <a:pt x="138544" y="0"/>
                </a:moveTo>
                <a:lnTo>
                  <a:pt x="69265" y="0"/>
                </a:lnTo>
                <a:lnTo>
                  <a:pt x="69265" y="11188"/>
                </a:lnTo>
                <a:lnTo>
                  <a:pt x="138544" y="11188"/>
                </a:lnTo>
                <a:lnTo>
                  <a:pt x="138544" y="0"/>
                </a:lnTo>
                <a:close/>
              </a:path>
            </a:pathLst>
          </a:custGeom>
          <a:solidFill>
            <a:srgbClr val="000000"/>
          </a:solidFill>
        </p:spPr>
        <p:txBody>
          <a:bodyPr wrap="square" lIns="0" tIns="0" rIns="0" bIns="0" rtlCol="0"/>
          <a:lstStyle/>
          <a:p>
            <a:endParaRPr sz="1765"/>
          </a:p>
        </p:txBody>
      </p:sp>
      <p:sp>
        <p:nvSpPr>
          <p:cNvPr id="21" name="object 21"/>
          <p:cNvSpPr/>
          <p:nvPr/>
        </p:nvSpPr>
        <p:spPr>
          <a:xfrm>
            <a:off x="1286582" y="1950978"/>
            <a:ext cx="40901" cy="39781"/>
          </a:xfrm>
          <a:custGeom>
            <a:avLst/>
            <a:gdLst/>
            <a:ahLst/>
            <a:cxnLst/>
            <a:rect l="l" t="t" r="r" b="b"/>
            <a:pathLst>
              <a:path w="46355" h="45085">
                <a:moveTo>
                  <a:pt x="46177" y="0"/>
                </a:moveTo>
                <a:lnTo>
                  <a:pt x="11544" y="0"/>
                </a:lnTo>
                <a:lnTo>
                  <a:pt x="0" y="44805"/>
                </a:lnTo>
                <a:lnTo>
                  <a:pt x="34632" y="44805"/>
                </a:lnTo>
                <a:lnTo>
                  <a:pt x="46177" y="0"/>
                </a:lnTo>
                <a:close/>
              </a:path>
            </a:pathLst>
          </a:custGeom>
          <a:solidFill>
            <a:srgbClr val="000000"/>
          </a:solidFill>
        </p:spPr>
        <p:txBody>
          <a:bodyPr wrap="square" lIns="0" tIns="0" rIns="0" bIns="0" rtlCol="0"/>
          <a:lstStyle/>
          <a:p>
            <a:endParaRPr sz="1765"/>
          </a:p>
        </p:txBody>
      </p:sp>
      <p:sp>
        <p:nvSpPr>
          <p:cNvPr id="22" name="object 22"/>
          <p:cNvSpPr/>
          <p:nvPr/>
        </p:nvSpPr>
        <p:spPr>
          <a:xfrm>
            <a:off x="1230552" y="1926268"/>
            <a:ext cx="244849" cy="59391"/>
          </a:xfrm>
          <a:custGeom>
            <a:avLst/>
            <a:gdLst/>
            <a:ahLst/>
            <a:cxnLst/>
            <a:rect l="l" t="t" r="r" b="b"/>
            <a:pathLst>
              <a:path w="277494" h="67310">
                <a:moveTo>
                  <a:pt x="34636" y="0"/>
                </a:moveTo>
                <a:lnTo>
                  <a:pt x="0" y="67207"/>
                </a:lnTo>
                <a:lnTo>
                  <a:pt x="277090" y="67207"/>
                </a:lnTo>
                <a:lnTo>
                  <a:pt x="277090" y="0"/>
                </a:lnTo>
                <a:lnTo>
                  <a:pt x="34636" y="0"/>
                </a:lnTo>
                <a:close/>
              </a:path>
            </a:pathLst>
          </a:custGeom>
          <a:ln w="12699">
            <a:solidFill>
              <a:srgbClr val="000000"/>
            </a:solidFill>
          </a:ln>
        </p:spPr>
        <p:txBody>
          <a:bodyPr wrap="square" lIns="0" tIns="0" rIns="0" bIns="0" rtlCol="0"/>
          <a:lstStyle/>
          <a:p>
            <a:endParaRPr sz="1765"/>
          </a:p>
        </p:txBody>
      </p:sp>
      <p:sp>
        <p:nvSpPr>
          <p:cNvPr id="23" name="object 23"/>
          <p:cNvSpPr/>
          <p:nvPr/>
        </p:nvSpPr>
        <p:spPr>
          <a:xfrm>
            <a:off x="1281482" y="2242532"/>
            <a:ext cx="173691" cy="257175"/>
          </a:xfrm>
          <a:custGeom>
            <a:avLst/>
            <a:gdLst/>
            <a:ahLst/>
            <a:cxnLst/>
            <a:rect l="l" t="t" r="r" b="b"/>
            <a:pathLst>
              <a:path w="196850" h="291464">
                <a:moveTo>
                  <a:pt x="0" y="0"/>
                </a:moveTo>
                <a:lnTo>
                  <a:pt x="196272" y="0"/>
                </a:lnTo>
                <a:lnTo>
                  <a:pt x="196272" y="291229"/>
                </a:lnTo>
                <a:lnTo>
                  <a:pt x="0" y="291229"/>
                </a:lnTo>
                <a:lnTo>
                  <a:pt x="0" y="0"/>
                </a:lnTo>
                <a:close/>
              </a:path>
            </a:pathLst>
          </a:custGeom>
          <a:ln w="12699">
            <a:solidFill>
              <a:srgbClr val="000000"/>
            </a:solidFill>
          </a:ln>
        </p:spPr>
        <p:txBody>
          <a:bodyPr wrap="square" lIns="0" tIns="0" rIns="0" bIns="0" rtlCol="0"/>
          <a:lstStyle/>
          <a:p>
            <a:endParaRPr sz="1765"/>
          </a:p>
        </p:txBody>
      </p:sp>
      <p:sp>
        <p:nvSpPr>
          <p:cNvPr id="24" name="object 24"/>
          <p:cNvSpPr/>
          <p:nvPr/>
        </p:nvSpPr>
        <p:spPr>
          <a:xfrm>
            <a:off x="1235646" y="2677399"/>
            <a:ext cx="244849" cy="0"/>
          </a:xfrm>
          <a:custGeom>
            <a:avLst/>
            <a:gdLst/>
            <a:ahLst/>
            <a:cxnLst/>
            <a:rect l="l" t="t" r="r" b="b"/>
            <a:pathLst>
              <a:path w="277494">
                <a:moveTo>
                  <a:pt x="0" y="0"/>
                </a:moveTo>
                <a:lnTo>
                  <a:pt x="277093" y="0"/>
                </a:lnTo>
              </a:path>
            </a:pathLst>
          </a:custGeom>
          <a:ln w="56006">
            <a:solidFill>
              <a:srgbClr val="E0E0E0"/>
            </a:solidFill>
          </a:ln>
        </p:spPr>
        <p:txBody>
          <a:bodyPr wrap="square" lIns="0" tIns="0" rIns="0" bIns="0" rtlCol="0"/>
          <a:lstStyle/>
          <a:p>
            <a:endParaRPr sz="1765"/>
          </a:p>
        </p:txBody>
      </p:sp>
      <p:sp>
        <p:nvSpPr>
          <p:cNvPr id="25" name="object 25"/>
          <p:cNvSpPr/>
          <p:nvPr/>
        </p:nvSpPr>
        <p:spPr>
          <a:xfrm>
            <a:off x="1235646" y="2756467"/>
            <a:ext cx="244849" cy="0"/>
          </a:xfrm>
          <a:custGeom>
            <a:avLst/>
            <a:gdLst/>
            <a:ahLst/>
            <a:cxnLst/>
            <a:rect l="l" t="t" r="r" b="b"/>
            <a:pathLst>
              <a:path w="277494">
                <a:moveTo>
                  <a:pt x="0" y="0"/>
                </a:moveTo>
                <a:lnTo>
                  <a:pt x="277093" y="0"/>
                </a:lnTo>
              </a:path>
            </a:pathLst>
          </a:custGeom>
          <a:ln w="56007">
            <a:solidFill>
              <a:srgbClr val="E0E0E0"/>
            </a:solidFill>
          </a:ln>
        </p:spPr>
        <p:txBody>
          <a:bodyPr wrap="square" lIns="0" tIns="0" rIns="0" bIns="0" rtlCol="0"/>
          <a:lstStyle/>
          <a:p>
            <a:endParaRPr sz="1765"/>
          </a:p>
        </p:txBody>
      </p:sp>
      <p:sp>
        <p:nvSpPr>
          <p:cNvPr id="26" name="object 26"/>
          <p:cNvSpPr txBox="1"/>
          <p:nvPr/>
        </p:nvSpPr>
        <p:spPr>
          <a:xfrm>
            <a:off x="879169" y="1317823"/>
            <a:ext cx="1361515" cy="512206"/>
          </a:xfrm>
          <a:prstGeom prst="rect">
            <a:avLst/>
          </a:prstGeom>
        </p:spPr>
        <p:txBody>
          <a:bodyPr vert="horz" wrap="square" lIns="0" tIns="24652" rIns="0" bIns="0" rtlCol="0">
            <a:spAutoFit/>
          </a:bodyPr>
          <a:lstStyle/>
          <a:p>
            <a:pPr marL="11206" marR="4483" indent="280162">
              <a:lnSpc>
                <a:spcPts val="1853"/>
              </a:lnSpc>
              <a:spcBef>
                <a:spcPts val="193"/>
              </a:spcBef>
            </a:pPr>
            <a:r>
              <a:rPr sz="1588" b="1" spc="-9" dirty="0">
                <a:latin typeface="Times New Roman"/>
                <a:cs typeface="Times New Roman"/>
              </a:rPr>
              <a:t>Secure64  </a:t>
            </a:r>
            <a:r>
              <a:rPr sz="1588" b="1" spc="-4" dirty="0">
                <a:latin typeface="Times New Roman"/>
                <a:cs typeface="Times New Roman"/>
              </a:rPr>
              <a:t>Caching</a:t>
            </a:r>
            <a:r>
              <a:rPr sz="1588" b="1" spc="-53" dirty="0">
                <a:latin typeface="Times New Roman"/>
                <a:cs typeface="Times New Roman"/>
              </a:rPr>
              <a:t> </a:t>
            </a:r>
            <a:r>
              <a:rPr sz="1588" b="1" spc="-4" dirty="0">
                <a:latin typeface="Times New Roman"/>
                <a:cs typeface="Times New Roman"/>
              </a:rPr>
              <a:t>Server</a:t>
            </a:r>
            <a:endParaRPr sz="1588">
              <a:latin typeface="Times New Roman"/>
              <a:cs typeface="Times New Roman"/>
            </a:endParaRPr>
          </a:p>
        </p:txBody>
      </p:sp>
      <p:sp>
        <p:nvSpPr>
          <p:cNvPr id="27" name="object 27"/>
          <p:cNvSpPr/>
          <p:nvPr/>
        </p:nvSpPr>
        <p:spPr>
          <a:xfrm>
            <a:off x="6616726" y="4558912"/>
            <a:ext cx="690282" cy="509307"/>
          </a:xfrm>
          <a:custGeom>
            <a:avLst/>
            <a:gdLst/>
            <a:ahLst/>
            <a:cxnLst/>
            <a:rect l="l" t="t" r="r" b="b"/>
            <a:pathLst>
              <a:path w="782320" h="577214">
                <a:moveTo>
                  <a:pt x="733221" y="0"/>
                </a:moveTo>
                <a:lnTo>
                  <a:pt x="48513" y="0"/>
                </a:lnTo>
                <a:lnTo>
                  <a:pt x="35039" y="2692"/>
                </a:lnTo>
                <a:lnTo>
                  <a:pt x="2692" y="37731"/>
                </a:lnTo>
                <a:lnTo>
                  <a:pt x="0" y="51219"/>
                </a:lnTo>
                <a:lnTo>
                  <a:pt x="0" y="525589"/>
                </a:lnTo>
                <a:lnTo>
                  <a:pt x="24256" y="566026"/>
                </a:lnTo>
                <a:lnTo>
                  <a:pt x="64693" y="576808"/>
                </a:lnTo>
                <a:lnTo>
                  <a:pt x="717041" y="576808"/>
                </a:lnTo>
                <a:lnTo>
                  <a:pt x="757478" y="566026"/>
                </a:lnTo>
                <a:lnTo>
                  <a:pt x="781735" y="525589"/>
                </a:lnTo>
                <a:lnTo>
                  <a:pt x="781735" y="51219"/>
                </a:lnTo>
                <a:lnTo>
                  <a:pt x="757478" y="8089"/>
                </a:lnTo>
                <a:lnTo>
                  <a:pt x="733221" y="0"/>
                </a:lnTo>
                <a:close/>
              </a:path>
            </a:pathLst>
          </a:custGeom>
          <a:solidFill>
            <a:srgbClr val="000000"/>
          </a:solidFill>
        </p:spPr>
        <p:txBody>
          <a:bodyPr wrap="square" lIns="0" tIns="0" rIns="0" bIns="0" rtlCol="0"/>
          <a:lstStyle/>
          <a:p>
            <a:endParaRPr sz="1765"/>
          </a:p>
        </p:txBody>
      </p:sp>
      <p:sp>
        <p:nvSpPr>
          <p:cNvPr id="28" name="object 28"/>
          <p:cNvSpPr/>
          <p:nvPr/>
        </p:nvSpPr>
        <p:spPr>
          <a:xfrm>
            <a:off x="6481145" y="5067861"/>
            <a:ext cx="984997" cy="378199"/>
          </a:xfrm>
          <a:custGeom>
            <a:avLst/>
            <a:gdLst/>
            <a:ahLst/>
            <a:cxnLst/>
            <a:rect l="l" t="t" r="r" b="b"/>
            <a:pathLst>
              <a:path w="1116329" h="428625">
                <a:moveTo>
                  <a:pt x="1062101" y="121285"/>
                </a:moveTo>
                <a:lnTo>
                  <a:pt x="53911" y="121285"/>
                </a:lnTo>
                <a:lnTo>
                  <a:pt x="0" y="355790"/>
                </a:lnTo>
                <a:lnTo>
                  <a:pt x="32346" y="428561"/>
                </a:lnTo>
                <a:lnTo>
                  <a:pt x="1083665" y="428561"/>
                </a:lnTo>
                <a:lnTo>
                  <a:pt x="1116012" y="355790"/>
                </a:lnTo>
                <a:lnTo>
                  <a:pt x="1062101" y="121285"/>
                </a:lnTo>
                <a:close/>
              </a:path>
              <a:path w="1116329" h="428625">
                <a:moveTo>
                  <a:pt x="924610" y="64681"/>
                </a:moveTo>
                <a:lnTo>
                  <a:pt x="161734" y="64681"/>
                </a:lnTo>
                <a:lnTo>
                  <a:pt x="161734" y="121285"/>
                </a:lnTo>
                <a:lnTo>
                  <a:pt x="924610" y="121285"/>
                </a:lnTo>
                <a:lnTo>
                  <a:pt x="924610" y="64681"/>
                </a:lnTo>
                <a:close/>
              </a:path>
              <a:path w="1116329" h="428625">
                <a:moveTo>
                  <a:pt x="717042" y="16167"/>
                </a:moveTo>
                <a:lnTo>
                  <a:pt x="371995" y="16167"/>
                </a:lnTo>
                <a:lnTo>
                  <a:pt x="371995" y="64681"/>
                </a:lnTo>
                <a:lnTo>
                  <a:pt x="717042" y="64681"/>
                </a:lnTo>
                <a:lnTo>
                  <a:pt x="717042" y="16167"/>
                </a:lnTo>
                <a:close/>
              </a:path>
              <a:path w="1116329" h="428625">
                <a:moveTo>
                  <a:pt x="665835" y="0"/>
                </a:moveTo>
                <a:lnTo>
                  <a:pt x="420522" y="0"/>
                </a:lnTo>
                <a:lnTo>
                  <a:pt x="420522" y="16167"/>
                </a:lnTo>
                <a:lnTo>
                  <a:pt x="665835" y="16167"/>
                </a:lnTo>
                <a:lnTo>
                  <a:pt x="665835" y="0"/>
                </a:lnTo>
                <a:close/>
              </a:path>
            </a:pathLst>
          </a:custGeom>
          <a:solidFill>
            <a:srgbClr val="000000"/>
          </a:solidFill>
        </p:spPr>
        <p:txBody>
          <a:bodyPr wrap="square" lIns="0" tIns="0" rIns="0" bIns="0" rtlCol="0"/>
          <a:lstStyle/>
          <a:p>
            <a:endParaRPr sz="1765"/>
          </a:p>
        </p:txBody>
      </p:sp>
      <p:sp>
        <p:nvSpPr>
          <p:cNvPr id="29" name="object 29"/>
          <p:cNvSpPr/>
          <p:nvPr/>
        </p:nvSpPr>
        <p:spPr>
          <a:xfrm>
            <a:off x="6630992" y="4573188"/>
            <a:ext cx="661707" cy="480732"/>
          </a:xfrm>
          <a:custGeom>
            <a:avLst/>
            <a:gdLst/>
            <a:ahLst/>
            <a:cxnLst/>
            <a:rect l="l" t="t" r="r" b="b"/>
            <a:pathLst>
              <a:path w="749934" h="544829">
                <a:moveTo>
                  <a:pt x="708964" y="0"/>
                </a:moveTo>
                <a:lnTo>
                  <a:pt x="40436" y="0"/>
                </a:lnTo>
                <a:lnTo>
                  <a:pt x="29654" y="2692"/>
                </a:lnTo>
                <a:lnTo>
                  <a:pt x="2692" y="32334"/>
                </a:lnTo>
                <a:lnTo>
                  <a:pt x="0" y="40424"/>
                </a:lnTo>
                <a:lnTo>
                  <a:pt x="0" y="501332"/>
                </a:lnTo>
                <a:lnTo>
                  <a:pt x="2692" y="512114"/>
                </a:lnTo>
                <a:lnTo>
                  <a:pt x="18872" y="536371"/>
                </a:lnTo>
                <a:lnTo>
                  <a:pt x="40436" y="541756"/>
                </a:lnTo>
                <a:lnTo>
                  <a:pt x="53911" y="544461"/>
                </a:lnTo>
                <a:lnTo>
                  <a:pt x="695490" y="544461"/>
                </a:lnTo>
                <a:lnTo>
                  <a:pt x="738619" y="528281"/>
                </a:lnTo>
                <a:lnTo>
                  <a:pt x="749401" y="501332"/>
                </a:lnTo>
                <a:lnTo>
                  <a:pt x="749401" y="40424"/>
                </a:lnTo>
                <a:lnTo>
                  <a:pt x="746709" y="32334"/>
                </a:lnTo>
                <a:lnTo>
                  <a:pt x="744004" y="21551"/>
                </a:lnTo>
                <a:lnTo>
                  <a:pt x="738619" y="13474"/>
                </a:lnTo>
                <a:lnTo>
                  <a:pt x="722439" y="2692"/>
                </a:lnTo>
                <a:lnTo>
                  <a:pt x="708964" y="0"/>
                </a:lnTo>
                <a:close/>
              </a:path>
            </a:pathLst>
          </a:custGeom>
          <a:solidFill>
            <a:srgbClr val="E9DFD4"/>
          </a:solidFill>
        </p:spPr>
        <p:txBody>
          <a:bodyPr wrap="square" lIns="0" tIns="0" rIns="0" bIns="0" rtlCol="0"/>
          <a:lstStyle/>
          <a:p>
            <a:endParaRPr sz="1765"/>
          </a:p>
        </p:txBody>
      </p:sp>
      <p:sp>
        <p:nvSpPr>
          <p:cNvPr id="30" name="object 30"/>
          <p:cNvSpPr/>
          <p:nvPr/>
        </p:nvSpPr>
        <p:spPr>
          <a:xfrm>
            <a:off x="6818891" y="5109473"/>
            <a:ext cx="283509" cy="0"/>
          </a:xfrm>
          <a:custGeom>
            <a:avLst/>
            <a:gdLst/>
            <a:ahLst/>
            <a:cxnLst/>
            <a:rect l="l" t="t" r="r" b="b"/>
            <a:pathLst>
              <a:path w="321309">
                <a:moveTo>
                  <a:pt x="0" y="0"/>
                </a:moveTo>
                <a:lnTo>
                  <a:pt x="320789" y="0"/>
                </a:lnTo>
              </a:path>
            </a:pathLst>
          </a:custGeom>
          <a:ln w="35039">
            <a:solidFill>
              <a:srgbClr val="E9DFD4"/>
            </a:solidFill>
          </a:ln>
        </p:spPr>
        <p:txBody>
          <a:bodyPr wrap="square" lIns="0" tIns="0" rIns="0" bIns="0" rtlCol="0"/>
          <a:lstStyle/>
          <a:p>
            <a:endParaRPr sz="1765"/>
          </a:p>
        </p:txBody>
      </p:sp>
      <p:sp>
        <p:nvSpPr>
          <p:cNvPr id="31" name="object 31"/>
          <p:cNvSpPr/>
          <p:nvPr/>
        </p:nvSpPr>
        <p:spPr>
          <a:xfrm>
            <a:off x="6864085" y="5080937"/>
            <a:ext cx="192741" cy="0"/>
          </a:xfrm>
          <a:custGeom>
            <a:avLst/>
            <a:gdLst/>
            <a:ahLst/>
            <a:cxnLst/>
            <a:rect l="l" t="t" r="r" b="b"/>
            <a:pathLst>
              <a:path w="218440">
                <a:moveTo>
                  <a:pt x="0" y="0"/>
                </a:moveTo>
                <a:lnTo>
                  <a:pt x="218351" y="0"/>
                </a:lnTo>
              </a:path>
            </a:pathLst>
          </a:custGeom>
          <a:ln w="29641">
            <a:solidFill>
              <a:srgbClr val="E9DFD4"/>
            </a:solidFill>
          </a:ln>
        </p:spPr>
        <p:txBody>
          <a:bodyPr wrap="square" lIns="0" tIns="0" rIns="0" bIns="0" rtlCol="0"/>
          <a:lstStyle/>
          <a:p>
            <a:endParaRPr sz="1765"/>
          </a:p>
        </p:txBody>
      </p:sp>
      <p:sp>
        <p:nvSpPr>
          <p:cNvPr id="32" name="object 32"/>
          <p:cNvSpPr/>
          <p:nvPr/>
        </p:nvSpPr>
        <p:spPr>
          <a:xfrm>
            <a:off x="6635753" y="5160868"/>
            <a:ext cx="364191" cy="0"/>
          </a:xfrm>
          <a:custGeom>
            <a:avLst/>
            <a:gdLst/>
            <a:ahLst/>
            <a:cxnLst/>
            <a:rect l="l" t="t" r="r" b="b"/>
            <a:pathLst>
              <a:path w="412750">
                <a:moveTo>
                  <a:pt x="0" y="0"/>
                </a:moveTo>
                <a:lnTo>
                  <a:pt x="412432" y="0"/>
                </a:lnTo>
              </a:path>
            </a:pathLst>
          </a:custGeom>
          <a:ln w="31750">
            <a:solidFill>
              <a:srgbClr val="E9DFD4"/>
            </a:solidFill>
          </a:ln>
        </p:spPr>
        <p:txBody>
          <a:bodyPr wrap="square" lIns="0" tIns="0" rIns="0" bIns="0" rtlCol="0"/>
          <a:lstStyle/>
          <a:p>
            <a:endParaRPr sz="1765"/>
          </a:p>
        </p:txBody>
      </p:sp>
      <p:sp>
        <p:nvSpPr>
          <p:cNvPr id="33" name="object 33"/>
          <p:cNvSpPr/>
          <p:nvPr/>
        </p:nvSpPr>
        <p:spPr>
          <a:xfrm>
            <a:off x="6635753" y="5140699"/>
            <a:ext cx="649381" cy="0"/>
          </a:xfrm>
          <a:custGeom>
            <a:avLst/>
            <a:gdLst/>
            <a:ahLst/>
            <a:cxnLst/>
            <a:rect l="l" t="t" r="r" b="b"/>
            <a:pathLst>
              <a:path w="735965">
                <a:moveTo>
                  <a:pt x="0" y="0"/>
                </a:moveTo>
                <a:lnTo>
                  <a:pt x="735914" y="0"/>
                </a:lnTo>
              </a:path>
            </a:pathLst>
          </a:custGeom>
          <a:ln w="13969">
            <a:solidFill>
              <a:srgbClr val="E9DFD4"/>
            </a:solidFill>
          </a:ln>
        </p:spPr>
        <p:txBody>
          <a:bodyPr wrap="square" lIns="0" tIns="0" rIns="0" bIns="0" rtlCol="0"/>
          <a:lstStyle/>
          <a:p>
            <a:endParaRPr sz="1765"/>
          </a:p>
        </p:txBody>
      </p:sp>
      <p:sp>
        <p:nvSpPr>
          <p:cNvPr id="34" name="object 34"/>
          <p:cNvSpPr/>
          <p:nvPr/>
        </p:nvSpPr>
        <p:spPr>
          <a:xfrm>
            <a:off x="7251785" y="5146346"/>
            <a:ext cx="33618" cy="28574"/>
          </a:xfrm>
          <a:custGeom>
            <a:avLst/>
            <a:gdLst/>
            <a:ahLst/>
            <a:cxnLst/>
            <a:rect l="l" t="t" r="r" b="b"/>
            <a:pathLst>
              <a:path w="38100" h="32385">
                <a:moveTo>
                  <a:pt x="37744" y="0"/>
                </a:moveTo>
                <a:lnTo>
                  <a:pt x="0" y="0"/>
                </a:lnTo>
                <a:lnTo>
                  <a:pt x="0" y="32334"/>
                </a:lnTo>
                <a:lnTo>
                  <a:pt x="37744" y="32334"/>
                </a:lnTo>
                <a:lnTo>
                  <a:pt x="37744" y="0"/>
                </a:lnTo>
                <a:close/>
              </a:path>
            </a:pathLst>
          </a:custGeom>
          <a:solidFill>
            <a:srgbClr val="E9DFD4"/>
          </a:solidFill>
        </p:spPr>
        <p:txBody>
          <a:bodyPr wrap="square" lIns="0" tIns="0" rIns="0" bIns="0" rtlCol="0"/>
          <a:lstStyle/>
          <a:p>
            <a:endParaRPr sz="1765"/>
          </a:p>
        </p:txBody>
      </p:sp>
      <p:sp>
        <p:nvSpPr>
          <p:cNvPr id="35" name="object 35"/>
          <p:cNvSpPr/>
          <p:nvPr/>
        </p:nvSpPr>
        <p:spPr>
          <a:xfrm>
            <a:off x="6500173" y="5189152"/>
            <a:ext cx="946897" cy="216834"/>
          </a:xfrm>
          <a:custGeom>
            <a:avLst/>
            <a:gdLst/>
            <a:ahLst/>
            <a:cxnLst/>
            <a:rect l="l" t="t" r="r" b="b"/>
            <a:pathLst>
              <a:path w="1073150" h="245745">
                <a:moveTo>
                  <a:pt x="1024356" y="0"/>
                </a:moveTo>
                <a:lnTo>
                  <a:pt x="48526" y="0"/>
                </a:lnTo>
                <a:lnTo>
                  <a:pt x="0" y="218325"/>
                </a:lnTo>
                <a:lnTo>
                  <a:pt x="10782" y="245275"/>
                </a:lnTo>
                <a:lnTo>
                  <a:pt x="1059395" y="245275"/>
                </a:lnTo>
                <a:lnTo>
                  <a:pt x="1072883" y="218325"/>
                </a:lnTo>
                <a:lnTo>
                  <a:pt x="1024356" y="0"/>
                </a:lnTo>
                <a:close/>
              </a:path>
            </a:pathLst>
          </a:custGeom>
          <a:solidFill>
            <a:srgbClr val="E9DFD4"/>
          </a:solidFill>
        </p:spPr>
        <p:txBody>
          <a:bodyPr wrap="square" lIns="0" tIns="0" rIns="0" bIns="0" rtlCol="0"/>
          <a:lstStyle/>
          <a:p>
            <a:endParaRPr sz="1765"/>
          </a:p>
        </p:txBody>
      </p:sp>
      <p:sp>
        <p:nvSpPr>
          <p:cNvPr id="36" name="object 36"/>
          <p:cNvSpPr/>
          <p:nvPr/>
        </p:nvSpPr>
        <p:spPr>
          <a:xfrm>
            <a:off x="6680947" y="4623121"/>
            <a:ext cx="561415" cy="381000"/>
          </a:xfrm>
          <a:custGeom>
            <a:avLst/>
            <a:gdLst/>
            <a:ahLst/>
            <a:cxnLst/>
            <a:rect l="l" t="t" r="r" b="b"/>
            <a:pathLst>
              <a:path w="636270" h="431800">
                <a:moveTo>
                  <a:pt x="603821" y="0"/>
                </a:moveTo>
                <a:lnTo>
                  <a:pt x="32346" y="0"/>
                </a:lnTo>
                <a:lnTo>
                  <a:pt x="16167" y="5397"/>
                </a:lnTo>
                <a:lnTo>
                  <a:pt x="10769" y="10782"/>
                </a:lnTo>
                <a:lnTo>
                  <a:pt x="5384" y="18872"/>
                </a:lnTo>
                <a:lnTo>
                  <a:pt x="2692" y="24256"/>
                </a:lnTo>
                <a:lnTo>
                  <a:pt x="0" y="43129"/>
                </a:lnTo>
                <a:lnTo>
                  <a:pt x="0" y="388137"/>
                </a:lnTo>
                <a:lnTo>
                  <a:pt x="16167" y="423176"/>
                </a:lnTo>
                <a:lnTo>
                  <a:pt x="43129" y="431266"/>
                </a:lnTo>
                <a:lnTo>
                  <a:pt x="593039" y="431266"/>
                </a:lnTo>
                <a:lnTo>
                  <a:pt x="630783" y="412394"/>
                </a:lnTo>
                <a:lnTo>
                  <a:pt x="636168" y="388137"/>
                </a:lnTo>
                <a:lnTo>
                  <a:pt x="636168" y="43129"/>
                </a:lnTo>
                <a:lnTo>
                  <a:pt x="620001" y="5397"/>
                </a:lnTo>
                <a:lnTo>
                  <a:pt x="603821" y="0"/>
                </a:lnTo>
                <a:close/>
              </a:path>
            </a:pathLst>
          </a:custGeom>
          <a:solidFill>
            <a:srgbClr val="004CB3"/>
          </a:solidFill>
        </p:spPr>
        <p:txBody>
          <a:bodyPr wrap="square" lIns="0" tIns="0" rIns="0" bIns="0" rtlCol="0"/>
          <a:lstStyle/>
          <a:p>
            <a:endParaRPr sz="1765"/>
          </a:p>
        </p:txBody>
      </p:sp>
      <p:sp>
        <p:nvSpPr>
          <p:cNvPr id="37" name="object 37"/>
          <p:cNvSpPr/>
          <p:nvPr/>
        </p:nvSpPr>
        <p:spPr>
          <a:xfrm>
            <a:off x="7182814" y="5027429"/>
            <a:ext cx="59951" cy="16809"/>
          </a:xfrm>
          <a:custGeom>
            <a:avLst/>
            <a:gdLst/>
            <a:ahLst/>
            <a:cxnLst/>
            <a:rect l="l" t="t" r="r" b="b"/>
            <a:pathLst>
              <a:path w="67945" h="19050">
                <a:moveTo>
                  <a:pt x="67386" y="18859"/>
                </a:moveTo>
                <a:lnTo>
                  <a:pt x="67386" y="0"/>
                </a:lnTo>
                <a:lnTo>
                  <a:pt x="0" y="0"/>
                </a:lnTo>
                <a:lnTo>
                  <a:pt x="0" y="18859"/>
                </a:lnTo>
                <a:lnTo>
                  <a:pt x="67386" y="18859"/>
                </a:lnTo>
                <a:close/>
              </a:path>
            </a:pathLst>
          </a:custGeom>
          <a:solidFill>
            <a:srgbClr val="D90D0D"/>
          </a:solidFill>
        </p:spPr>
        <p:txBody>
          <a:bodyPr wrap="square" lIns="0" tIns="0" rIns="0" bIns="0" rtlCol="0"/>
          <a:lstStyle/>
          <a:p>
            <a:endParaRPr sz="1765"/>
          </a:p>
        </p:txBody>
      </p:sp>
      <p:sp>
        <p:nvSpPr>
          <p:cNvPr id="38" name="object 38"/>
          <p:cNvSpPr/>
          <p:nvPr/>
        </p:nvSpPr>
        <p:spPr>
          <a:xfrm>
            <a:off x="6659533" y="5146346"/>
            <a:ext cx="9525" cy="28574"/>
          </a:xfrm>
          <a:custGeom>
            <a:avLst/>
            <a:gdLst/>
            <a:ahLst/>
            <a:cxnLst/>
            <a:rect l="l" t="t" r="r" b="b"/>
            <a:pathLst>
              <a:path w="10795" h="32385">
                <a:moveTo>
                  <a:pt x="10782" y="0"/>
                </a:moveTo>
                <a:lnTo>
                  <a:pt x="10782" y="32334"/>
                </a:lnTo>
                <a:lnTo>
                  <a:pt x="0" y="32334"/>
                </a:lnTo>
                <a:lnTo>
                  <a:pt x="0" y="0"/>
                </a:lnTo>
                <a:lnTo>
                  <a:pt x="10782" y="0"/>
                </a:lnTo>
                <a:close/>
              </a:path>
            </a:pathLst>
          </a:custGeom>
          <a:solidFill>
            <a:srgbClr val="004CB3"/>
          </a:solidFill>
        </p:spPr>
        <p:txBody>
          <a:bodyPr wrap="square" lIns="0" tIns="0" rIns="0" bIns="0" rtlCol="0"/>
          <a:lstStyle/>
          <a:p>
            <a:endParaRPr sz="1765"/>
          </a:p>
        </p:txBody>
      </p:sp>
      <p:sp>
        <p:nvSpPr>
          <p:cNvPr id="39" name="object 39"/>
          <p:cNvSpPr/>
          <p:nvPr/>
        </p:nvSpPr>
        <p:spPr>
          <a:xfrm>
            <a:off x="6690450" y="5146346"/>
            <a:ext cx="9525" cy="28574"/>
          </a:xfrm>
          <a:custGeom>
            <a:avLst/>
            <a:gdLst/>
            <a:ahLst/>
            <a:cxnLst/>
            <a:rect l="l" t="t" r="r" b="b"/>
            <a:pathLst>
              <a:path w="10795" h="32385">
                <a:moveTo>
                  <a:pt x="10795" y="0"/>
                </a:moveTo>
                <a:lnTo>
                  <a:pt x="10795" y="32334"/>
                </a:lnTo>
                <a:lnTo>
                  <a:pt x="0" y="32334"/>
                </a:lnTo>
                <a:lnTo>
                  <a:pt x="0" y="0"/>
                </a:lnTo>
                <a:lnTo>
                  <a:pt x="10795" y="0"/>
                </a:lnTo>
                <a:close/>
              </a:path>
            </a:pathLst>
          </a:custGeom>
          <a:solidFill>
            <a:srgbClr val="004CB3"/>
          </a:solidFill>
        </p:spPr>
        <p:txBody>
          <a:bodyPr wrap="square" lIns="0" tIns="0" rIns="0" bIns="0" rtlCol="0"/>
          <a:lstStyle/>
          <a:p>
            <a:endParaRPr sz="1765"/>
          </a:p>
        </p:txBody>
      </p:sp>
      <p:sp>
        <p:nvSpPr>
          <p:cNvPr id="40" name="object 40"/>
          <p:cNvSpPr/>
          <p:nvPr/>
        </p:nvSpPr>
        <p:spPr>
          <a:xfrm>
            <a:off x="6723754" y="5146346"/>
            <a:ext cx="9525" cy="28574"/>
          </a:xfrm>
          <a:custGeom>
            <a:avLst/>
            <a:gdLst/>
            <a:ahLst/>
            <a:cxnLst/>
            <a:rect l="l" t="t" r="r" b="b"/>
            <a:pathLst>
              <a:path w="10795" h="32385">
                <a:moveTo>
                  <a:pt x="10782" y="0"/>
                </a:moveTo>
                <a:lnTo>
                  <a:pt x="10782" y="32334"/>
                </a:lnTo>
                <a:lnTo>
                  <a:pt x="0" y="32334"/>
                </a:lnTo>
                <a:lnTo>
                  <a:pt x="0" y="0"/>
                </a:lnTo>
                <a:lnTo>
                  <a:pt x="10782" y="0"/>
                </a:lnTo>
                <a:close/>
              </a:path>
            </a:pathLst>
          </a:custGeom>
          <a:solidFill>
            <a:srgbClr val="004CB3"/>
          </a:solidFill>
        </p:spPr>
        <p:txBody>
          <a:bodyPr wrap="square" lIns="0" tIns="0" rIns="0" bIns="0" rtlCol="0"/>
          <a:lstStyle/>
          <a:p>
            <a:endParaRPr sz="1765"/>
          </a:p>
        </p:txBody>
      </p:sp>
      <p:sp>
        <p:nvSpPr>
          <p:cNvPr id="41" name="object 41"/>
          <p:cNvSpPr/>
          <p:nvPr/>
        </p:nvSpPr>
        <p:spPr>
          <a:xfrm>
            <a:off x="6754682" y="5146346"/>
            <a:ext cx="9525" cy="28574"/>
          </a:xfrm>
          <a:custGeom>
            <a:avLst/>
            <a:gdLst/>
            <a:ahLst/>
            <a:cxnLst/>
            <a:rect l="l" t="t" r="r" b="b"/>
            <a:pathLst>
              <a:path w="10795" h="32385">
                <a:moveTo>
                  <a:pt x="10782" y="0"/>
                </a:moveTo>
                <a:lnTo>
                  <a:pt x="10782" y="32334"/>
                </a:lnTo>
                <a:lnTo>
                  <a:pt x="0" y="32334"/>
                </a:lnTo>
                <a:lnTo>
                  <a:pt x="0" y="0"/>
                </a:lnTo>
                <a:lnTo>
                  <a:pt x="10782" y="0"/>
                </a:lnTo>
                <a:close/>
              </a:path>
            </a:pathLst>
          </a:custGeom>
          <a:solidFill>
            <a:srgbClr val="004CB3"/>
          </a:solidFill>
        </p:spPr>
        <p:txBody>
          <a:bodyPr wrap="square" lIns="0" tIns="0" rIns="0" bIns="0" rtlCol="0"/>
          <a:lstStyle/>
          <a:p>
            <a:endParaRPr sz="1765"/>
          </a:p>
        </p:txBody>
      </p:sp>
      <p:sp>
        <p:nvSpPr>
          <p:cNvPr id="42" name="object 42"/>
          <p:cNvSpPr/>
          <p:nvPr/>
        </p:nvSpPr>
        <p:spPr>
          <a:xfrm>
            <a:off x="6785599" y="5146346"/>
            <a:ext cx="9525" cy="28574"/>
          </a:xfrm>
          <a:custGeom>
            <a:avLst/>
            <a:gdLst/>
            <a:ahLst/>
            <a:cxnLst/>
            <a:rect l="l" t="t" r="r" b="b"/>
            <a:pathLst>
              <a:path w="10795" h="32385">
                <a:moveTo>
                  <a:pt x="10782" y="0"/>
                </a:moveTo>
                <a:lnTo>
                  <a:pt x="10782" y="32334"/>
                </a:lnTo>
                <a:lnTo>
                  <a:pt x="0" y="32334"/>
                </a:lnTo>
                <a:lnTo>
                  <a:pt x="0" y="0"/>
                </a:lnTo>
                <a:lnTo>
                  <a:pt x="10782" y="0"/>
                </a:lnTo>
                <a:close/>
              </a:path>
            </a:pathLst>
          </a:custGeom>
          <a:solidFill>
            <a:srgbClr val="004CB3"/>
          </a:solidFill>
        </p:spPr>
        <p:txBody>
          <a:bodyPr wrap="square" lIns="0" tIns="0" rIns="0" bIns="0" rtlCol="0"/>
          <a:lstStyle/>
          <a:p>
            <a:endParaRPr sz="1765"/>
          </a:p>
        </p:txBody>
      </p:sp>
      <p:sp>
        <p:nvSpPr>
          <p:cNvPr id="43" name="object 43"/>
          <p:cNvSpPr/>
          <p:nvPr/>
        </p:nvSpPr>
        <p:spPr>
          <a:xfrm>
            <a:off x="6818892" y="5146346"/>
            <a:ext cx="9525" cy="28574"/>
          </a:xfrm>
          <a:custGeom>
            <a:avLst/>
            <a:gdLst/>
            <a:ahLst/>
            <a:cxnLst/>
            <a:rect l="l" t="t" r="r" b="b"/>
            <a:pathLst>
              <a:path w="10795" h="32385">
                <a:moveTo>
                  <a:pt x="10795" y="0"/>
                </a:moveTo>
                <a:lnTo>
                  <a:pt x="10795" y="32334"/>
                </a:lnTo>
                <a:lnTo>
                  <a:pt x="0" y="32334"/>
                </a:lnTo>
                <a:lnTo>
                  <a:pt x="0" y="0"/>
                </a:lnTo>
                <a:lnTo>
                  <a:pt x="10795" y="0"/>
                </a:lnTo>
                <a:close/>
              </a:path>
            </a:pathLst>
          </a:custGeom>
          <a:solidFill>
            <a:srgbClr val="004CB3"/>
          </a:solidFill>
        </p:spPr>
        <p:txBody>
          <a:bodyPr wrap="square" lIns="0" tIns="0" rIns="0" bIns="0" rtlCol="0"/>
          <a:lstStyle/>
          <a:p>
            <a:endParaRPr sz="1765"/>
          </a:p>
        </p:txBody>
      </p:sp>
      <p:sp>
        <p:nvSpPr>
          <p:cNvPr id="44" name="object 44"/>
          <p:cNvSpPr/>
          <p:nvPr/>
        </p:nvSpPr>
        <p:spPr>
          <a:xfrm>
            <a:off x="7261311" y="5255738"/>
            <a:ext cx="126055" cy="121292"/>
          </a:xfrm>
          <a:prstGeom prst="rect">
            <a:avLst/>
          </a:prstGeom>
          <a:blipFill>
            <a:blip r:embed="rId3" cstate="print"/>
            <a:stretch>
              <a:fillRect/>
            </a:stretch>
          </a:blipFill>
        </p:spPr>
        <p:txBody>
          <a:bodyPr wrap="square" lIns="0" tIns="0" rIns="0" bIns="0" rtlCol="0"/>
          <a:lstStyle/>
          <a:p>
            <a:endParaRPr sz="1765"/>
          </a:p>
        </p:txBody>
      </p:sp>
      <p:sp>
        <p:nvSpPr>
          <p:cNvPr id="45" name="object 45"/>
          <p:cNvSpPr/>
          <p:nvPr/>
        </p:nvSpPr>
        <p:spPr>
          <a:xfrm>
            <a:off x="6576283" y="5283091"/>
            <a:ext cx="654424" cy="0"/>
          </a:xfrm>
          <a:custGeom>
            <a:avLst/>
            <a:gdLst/>
            <a:ahLst/>
            <a:cxnLst/>
            <a:rect l="l" t="t" r="r" b="b"/>
            <a:pathLst>
              <a:path w="741679">
                <a:moveTo>
                  <a:pt x="0" y="0"/>
                </a:moveTo>
                <a:lnTo>
                  <a:pt x="741311" y="0"/>
                </a:lnTo>
              </a:path>
            </a:pathLst>
          </a:custGeom>
          <a:ln w="13487">
            <a:solidFill>
              <a:srgbClr val="004CB3"/>
            </a:solidFill>
          </a:ln>
        </p:spPr>
        <p:txBody>
          <a:bodyPr wrap="square" lIns="0" tIns="0" rIns="0" bIns="0" rtlCol="0"/>
          <a:lstStyle/>
          <a:p>
            <a:endParaRPr sz="1765"/>
          </a:p>
        </p:txBody>
      </p:sp>
      <p:sp>
        <p:nvSpPr>
          <p:cNvPr id="46" name="object 46"/>
          <p:cNvSpPr/>
          <p:nvPr/>
        </p:nvSpPr>
        <p:spPr>
          <a:xfrm>
            <a:off x="7263686" y="5283091"/>
            <a:ext cx="131109" cy="0"/>
          </a:xfrm>
          <a:custGeom>
            <a:avLst/>
            <a:gdLst/>
            <a:ahLst/>
            <a:cxnLst/>
            <a:rect l="l" t="t" r="r" b="b"/>
            <a:pathLst>
              <a:path w="148590">
                <a:moveTo>
                  <a:pt x="0" y="0"/>
                </a:moveTo>
                <a:lnTo>
                  <a:pt x="148259" y="0"/>
                </a:lnTo>
              </a:path>
            </a:pathLst>
          </a:custGeom>
          <a:ln w="13487">
            <a:solidFill>
              <a:srgbClr val="004CB3"/>
            </a:solidFill>
          </a:ln>
        </p:spPr>
        <p:txBody>
          <a:bodyPr wrap="square" lIns="0" tIns="0" rIns="0" bIns="0" rtlCol="0"/>
          <a:lstStyle/>
          <a:p>
            <a:endParaRPr sz="1765"/>
          </a:p>
        </p:txBody>
      </p:sp>
      <p:sp>
        <p:nvSpPr>
          <p:cNvPr id="47" name="object 47"/>
          <p:cNvSpPr/>
          <p:nvPr/>
        </p:nvSpPr>
        <p:spPr>
          <a:xfrm>
            <a:off x="7270825" y="5321141"/>
            <a:ext cx="133350" cy="0"/>
          </a:xfrm>
          <a:custGeom>
            <a:avLst/>
            <a:gdLst/>
            <a:ahLst/>
            <a:cxnLst/>
            <a:rect l="l" t="t" r="r" b="b"/>
            <a:pathLst>
              <a:path w="151129">
                <a:moveTo>
                  <a:pt x="0" y="0"/>
                </a:moveTo>
                <a:lnTo>
                  <a:pt x="150952" y="0"/>
                </a:lnTo>
              </a:path>
            </a:pathLst>
          </a:custGeom>
          <a:ln w="13474">
            <a:solidFill>
              <a:srgbClr val="004CB3"/>
            </a:solidFill>
          </a:ln>
        </p:spPr>
        <p:txBody>
          <a:bodyPr wrap="square" lIns="0" tIns="0" rIns="0" bIns="0" rtlCol="0"/>
          <a:lstStyle/>
          <a:p>
            <a:endParaRPr sz="1765"/>
          </a:p>
        </p:txBody>
      </p:sp>
      <p:sp>
        <p:nvSpPr>
          <p:cNvPr id="48" name="object 48"/>
          <p:cNvSpPr/>
          <p:nvPr/>
        </p:nvSpPr>
        <p:spPr>
          <a:xfrm>
            <a:off x="6569146" y="5321141"/>
            <a:ext cx="668431" cy="0"/>
          </a:xfrm>
          <a:custGeom>
            <a:avLst/>
            <a:gdLst/>
            <a:ahLst/>
            <a:cxnLst/>
            <a:rect l="l" t="t" r="r" b="b"/>
            <a:pathLst>
              <a:path w="757554">
                <a:moveTo>
                  <a:pt x="0" y="0"/>
                </a:moveTo>
                <a:lnTo>
                  <a:pt x="757491" y="0"/>
                </a:lnTo>
              </a:path>
            </a:pathLst>
          </a:custGeom>
          <a:ln w="13474">
            <a:solidFill>
              <a:srgbClr val="004CB3"/>
            </a:solidFill>
          </a:ln>
        </p:spPr>
        <p:txBody>
          <a:bodyPr wrap="square" lIns="0" tIns="0" rIns="0" bIns="0" rtlCol="0"/>
          <a:lstStyle/>
          <a:p>
            <a:endParaRPr sz="1765"/>
          </a:p>
        </p:txBody>
      </p:sp>
      <p:sp>
        <p:nvSpPr>
          <p:cNvPr id="49" name="object 49"/>
          <p:cNvSpPr/>
          <p:nvPr/>
        </p:nvSpPr>
        <p:spPr>
          <a:xfrm>
            <a:off x="6557256" y="5371085"/>
            <a:ext cx="692524" cy="0"/>
          </a:xfrm>
          <a:custGeom>
            <a:avLst/>
            <a:gdLst/>
            <a:ahLst/>
            <a:cxnLst/>
            <a:rect l="l" t="t" r="r" b="b"/>
            <a:pathLst>
              <a:path w="784859">
                <a:moveTo>
                  <a:pt x="0" y="0"/>
                </a:moveTo>
                <a:lnTo>
                  <a:pt x="784440" y="0"/>
                </a:lnTo>
              </a:path>
            </a:pathLst>
          </a:custGeom>
          <a:ln w="13474">
            <a:solidFill>
              <a:srgbClr val="004CB3"/>
            </a:solidFill>
          </a:ln>
        </p:spPr>
        <p:txBody>
          <a:bodyPr wrap="square" lIns="0" tIns="0" rIns="0" bIns="0" rtlCol="0"/>
          <a:lstStyle/>
          <a:p>
            <a:endParaRPr sz="1765"/>
          </a:p>
        </p:txBody>
      </p:sp>
      <p:sp>
        <p:nvSpPr>
          <p:cNvPr id="50" name="object 50"/>
          <p:cNvSpPr/>
          <p:nvPr/>
        </p:nvSpPr>
        <p:spPr>
          <a:xfrm>
            <a:off x="7282714" y="5371085"/>
            <a:ext cx="133350" cy="0"/>
          </a:xfrm>
          <a:custGeom>
            <a:avLst/>
            <a:gdLst/>
            <a:ahLst/>
            <a:cxnLst/>
            <a:rect l="l" t="t" r="r" b="b"/>
            <a:pathLst>
              <a:path w="151129">
                <a:moveTo>
                  <a:pt x="0" y="0"/>
                </a:moveTo>
                <a:lnTo>
                  <a:pt x="150952" y="0"/>
                </a:lnTo>
              </a:path>
            </a:pathLst>
          </a:custGeom>
          <a:ln w="13474">
            <a:solidFill>
              <a:srgbClr val="004CB3"/>
            </a:solidFill>
          </a:ln>
        </p:spPr>
        <p:txBody>
          <a:bodyPr wrap="square" lIns="0" tIns="0" rIns="0" bIns="0" rtlCol="0"/>
          <a:lstStyle/>
          <a:p>
            <a:endParaRPr sz="1765"/>
          </a:p>
        </p:txBody>
      </p:sp>
      <p:sp>
        <p:nvSpPr>
          <p:cNvPr id="51" name="object 51"/>
          <p:cNvSpPr/>
          <p:nvPr/>
        </p:nvSpPr>
        <p:spPr>
          <a:xfrm>
            <a:off x="6585797" y="5245041"/>
            <a:ext cx="635374" cy="0"/>
          </a:xfrm>
          <a:custGeom>
            <a:avLst/>
            <a:gdLst/>
            <a:ahLst/>
            <a:cxnLst/>
            <a:rect l="l" t="t" r="r" b="b"/>
            <a:pathLst>
              <a:path w="720090">
                <a:moveTo>
                  <a:pt x="0" y="0"/>
                </a:moveTo>
                <a:lnTo>
                  <a:pt x="719747" y="0"/>
                </a:lnTo>
              </a:path>
            </a:pathLst>
          </a:custGeom>
          <a:ln w="13474">
            <a:solidFill>
              <a:srgbClr val="004CB3"/>
            </a:solidFill>
          </a:ln>
        </p:spPr>
        <p:txBody>
          <a:bodyPr wrap="square" lIns="0" tIns="0" rIns="0" bIns="0" rtlCol="0"/>
          <a:lstStyle/>
          <a:p>
            <a:endParaRPr sz="1765"/>
          </a:p>
        </p:txBody>
      </p:sp>
      <p:sp>
        <p:nvSpPr>
          <p:cNvPr id="52" name="object 52"/>
          <p:cNvSpPr/>
          <p:nvPr/>
        </p:nvSpPr>
        <p:spPr>
          <a:xfrm>
            <a:off x="7197090" y="5212932"/>
            <a:ext cx="52668" cy="164166"/>
          </a:xfrm>
          <a:custGeom>
            <a:avLst/>
            <a:gdLst/>
            <a:ahLst/>
            <a:cxnLst/>
            <a:rect l="l" t="t" r="r" b="b"/>
            <a:pathLst>
              <a:path w="59690" h="186054">
                <a:moveTo>
                  <a:pt x="16167" y="0"/>
                </a:moveTo>
                <a:lnTo>
                  <a:pt x="0" y="0"/>
                </a:lnTo>
                <a:lnTo>
                  <a:pt x="43129" y="185978"/>
                </a:lnTo>
                <a:lnTo>
                  <a:pt x="59296" y="185978"/>
                </a:lnTo>
                <a:lnTo>
                  <a:pt x="16167" y="0"/>
                </a:lnTo>
                <a:close/>
              </a:path>
            </a:pathLst>
          </a:custGeom>
          <a:solidFill>
            <a:srgbClr val="004CB3"/>
          </a:solidFill>
        </p:spPr>
        <p:txBody>
          <a:bodyPr wrap="square" lIns="0" tIns="0" rIns="0" bIns="0" rtlCol="0"/>
          <a:lstStyle/>
          <a:p>
            <a:endParaRPr sz="1765"/>
          </a:p>
        </p:txBody>
      </p:sp>
      <p:sp>
        <p:nvSpPr>
          <p:cNvPr id="53" name="object 53"/>
          <p:cNvSpPr/>
          <p:nvPr/>
        </p:nvSpPr>
        <p:spPr>
          <a:xfrm>
            <a:off x="7159023" y="5212932"/>
            <a:ext cx="16809" cy="26334"/>
          </a:xfrm>
          <a:custGeom>
            <a:avLst/>
            <a:gdLst/>
            <a:ahLst/>
            <a:cxnLst/>
            <a:rect l="l" t="t" r="r" b="b"/>
            <a:pathLst>
              <a:path w="19050" h="29845">
                <a:moveTo>
                  <a:pt x="13487" y="0"/>
                </a:moveTo>
                <a:lnTo>
                  <a:pt x="0" y="0"/>
                </a:lnTo>
                <a:lnTo>
                  <a:pt x="5397" y="29654"/>
                </a:lnTo>
                <a:lnTo>
                  <a:pt x="18872" y="29654"/>
                </a:lnTo>
                <a:lnTo>
                  <a:pt x="13487" y="0"/>
                </a:lnTo>
                <a:close/>
              </a:path>
            </a:pathLst>
          </a:custGeom>
          <a:solidFill>
            <a:srgbClr val="004CB3"/>
          </a:solidFill>
        </p:spPr>
        <p:txBody>
          <a:bodyPr wrap="square" lIns="0" tIns="0" rIns="0" bIns="0" rtlCol="0"/>
          <a:lstStyle/>
          <a:p>
            <a:endParaRPr sz="1765"/>
          </a:p>
        </p:txBody>
      </p:sp>
      <p:sp>
        <p:nvSpPr>
          <p:cNvPr id="54" name="object 54"/>
          <p:cNvSpPr/>
          <p:nvPr/>
        </p:nvSpPr>
        <p:spPr>
          <a:xfrm>
            <a:off x="7118592" y="5212932"/>
            <a:ext cx="16809" cy="26334"/>
          </a:xfrm>
          <a:custGeom>
            <a:avLst/>
            <a:gdLst/>
            <a:ahLst/>
            <a:cxnLst/>
            <a:rect l="l" t="t" r="r" b="b"/>
            <a:pathLst>
              <a:path w="19050" h="29845">
                <a:moveTo>
                  <a:pt x="13474" y="0"/>
                </a:moveTo>
                <a:lnTo>
                  <a:pt x="0" y="0"/>
                </a:lnTo>
                <a:lnTo>
                  <a:pt x="5397" y="29654"/>
                </a:lnTo>
                <a:lnTo>
                  <a:pt x="18872" y="29654"/>
                </a:lnTo>
                <a:lnTo>
                  <a:pt x="13474" y="0"/>
                </a:lnTo>
                <a:close/>
              </a:path>
            </a:pathLst>
          </a:custGeom>
          <a:solidFill>
            <a:srgbClr val="004CB3"/>
          </a:solidFill>
        </p:spPr>
        <p:txBody>
          <a:bodyPr wrap="square" lIns="0" tIns="0" rIns="0" bIns="0" rtlCol="0"/>
          <a:lstStyle/>
          <a:p>
            <a:endParaRPr sz="1765"/>
          </a:p>
        </p:txBody>
      </p:sp>
      <p:sp>
        <p:nvSpPr>
          <p:cNvPr id="55" name="object 55"/>
          <p:cNvSpPr/>
          <p:nvPr/>
        </p:nvSpPr>
        <p:spPr>
          <a:xfrm>
            <a:off x="7078161" y="5212932"/>
            <a:ext cx="16809" cy="26334"/>
          </a:xfrm>
          <a:custGeom>
            <a:avLst/>
            <a:gdLst/>
            <a:ahLst/>
            <a:cxnLst/>
            <a:rect l="l" t="t" r="r" b="b"/>
            <a:pathLst>
              <a:path w="19050" h="29845">
                <a:moveTo>
                  <a:pt x="13474" y="0"/>
                </a:moveTo>
                <a:lnTo>
                  <a:pt x="0" y="0"/>
                </a:lnTo>
                <a:lnTo>
                  <a:pt x="2692" y="29654"/>
                </a:lnTo>
                <a:lnTo>
                  <a:pt x="18859" y="29654"/>
                </a:lnTo>
                <a:lnTo>
                  <a:pt x="13474" y="0"/>
                </a:lnTo>
                <a:close/>
              </a:path>
            </a:pathLst>
          </a:custGeom>
          <a:solidFill>
            <a:srgbClr val="004CB3"/>
          </a:solidFill>
        </p:spPr>
        <p:txBody>
          <a:bodyPr wrap="square" lIns="0" tIns="0" rIns="0" bIns="0" rtlCol="0"/>
          <a:lstStyle/>
          <a:p>
            <a:endParaRPr sz="1765"/>
          </a:p>
        </p:txBody>
      </p:sp>
      <p:sp>
        <p:nvSpPr>
          <p:cNvPr id="56" name="object 56"/>
          <p:cNvSpPr/>
          <p:nvPr/>
        </p:nvSpPr>
        <p:spPr>
          <a:xfrm>
            <a:off x="7037719" y="5212932"/>
            <a:ext cx="16809" cy="26334"/>
          </a:xfrm>
          <a:custGeom>
            <a:avLst/>
            <a:gdLst/>
            <a:ahLst/>
            <a:cxnLst/>
            <a:rect l="l" t="t" r="r" b="b"/>
            <a:pathLst>
              <a:path w="19050" h="29845">
                <a:moveTo>
                  <a:pt x="13487" y="0"/>
                </a:moveTo>
                <a:lnTo>
                  <a:pt x="0" y="0"/>
                </a:lnTo>
                <a:lnTo>
                  <a:pt x="2692" y="29654"/>
                </a:lnTo>
                <a:lnTo>
                  <a:pt x="18872" y="29654"/>
                </a:lnTo>
                <a:lnTo>
                  <a:pt x="13487" y="0"/>
                </a:lnTo>
                <a:close/>
              </a:path>
            </a:pathLst>
          </a:custGeom>
          <a:solidFill>
            <a:srgbClr val="004CB3"/>
          </a:solidFill>
        </p:spPr>
        <p:txBody>
          <a:bodyPr wrap="square" lIns="0" tIns="0" rIns="0" bIns="0" rtlCol="0"/>
          <a:lstStyle/>
          <a:p>
            <a:endParaRPr sz="1765"/>
          </a:p>
        </p:txBody>
      </p:sp>
      <p:sp>
        <p:nvSpPr>
          <p:cNvPr id="57" name="object 57"/>
          <p:cNvSpPr/>
          <p:nvPr/>
        </p:nvSpPr>
        <p:spPr>
          <a:xfrm>
            <a:off x="6997288" y="5212932"/>
            <a:ext cx="14568" cy="26334"/>
          </a:xfrm>
          <a:custGeom>
            <a:avLst/>
            <a:gdLst/>
            <a:ahLst/>
            <a:cxnLst/>
            <a:rect l="l" t="t" r="r" b="b"/>
            <a:pathLst>
              <a:path w="16509" h="29845">
                <a:moveTo>
                  <a:pt x="13474" y="0"/>
                </a:moveTo>
                <a:lnTo>
                  <a:pt x="0" y="0"/>
                </a:lnTo>
                <a:lnTo>
                  <a:pt x="2692" y="29654"/>
                </a:lnTo>
                <a:lnTo>
                  <a:pt x="16167" y="29654"/>
                </a:lnTo>
                <a:lnTo>
                  <a:pt x="13474" y="0"/>
                </a:lnTo>
                <a:close/>
              </a:path>
            </a:pathLst>
          </a:custGeom>
          <a:solidFill>
            <a:srgbClr val="004CB3"/>
          </a:solidFill>
        </p:spPr>
        <p:txBody>
          <a:bodyPr wrap="square" lIns="0" tIns="0" rIns="0" bIns="0" rtlCol="0"/>
          <a:lstStyle/>
          <a:p>
            <a:endParaRPr sz="1765"/>
          </a:p>
        </p:txBody>
      </p:sp>
      <p:sp>
        <p:nvSpPr>
          <p:cNvPr id="58" name="object 58"/>
          <p:cNvSpPr/>
          <p:nvPr/>
        </p:nvSpPr>
        <p:spPr>
          <a:xfrm>
            <a:off x="6956846" y="5212932"/>
            <a:ext cx="14568" cy="26334"/>
          </a:xfrm>
          <a:custGeom>
            <a:avLst/>
            <a:gdLst/>
            <a:ahLst/>
            <a:cxnLst/>
            <a:rect l="l" t="t" r="r" b="b"/>
            <a:pathLst>
              <a:path w="16509" h="29845">
                <a:moveTo>
                  <a:pt x="16179" y="0"/>
                </a:moveTo>
                <a:lnTo>
                  <a:pt x="16179" y="29654"/>
                </a:lnTo>
                <a:lnTo>
                  <a:pt x="0" y="29654"/>
                </a:lnTo>
                <a:lnTo>
                  <a:pt x="0" y="0"/>
                </a:lnTo>
                <a:lnTo>
                  <a:pt x="16179" y="0"/>
                </a:lnTo>
                <a:close/>
              </a:path>
            </a:pathLst>
          </a:custGeom>
          <a:solidFill>
            <a:srgbClr val="004CB3"/>
          </a:solidFill>
        </p:spPr>
        <p:txBody>
          <a:bodyPr wrap="square" lIns="0" tIns="0" rIns="0" bIns="0" rtlCol="0"/>
          <a:lstStyle/>
          <a:p>
            <a:endParaRPr sz="1765"/>
          </a:p>
        </p:txBody>
      </p:sp>
      <p:sp>
        <p:nvSpPr>
          <p:cNvPr id="59" name="object 59"/>
          <p:cNvSpPr/>
          <p:nvPr/>
        </p:nvSpPr>
        <p:spPr>
          <a:xfrm>
            <a:off x="6916416" y="5212932"/>
            <a:ext cx="14568" cy="26334"/>
          </a:xfrm>
          <a:custGeom>
            <a:avLst/>
            <a:gdLst/>
            <a:ahLst/>
            <a:cxnLst/>
            <a:rect l="l" t="t" r="r" b="b"/>
            <a:pathLst>
              <a:path w="16509" h="29845">
                <a:moveTo>
                  <a:pt x="16179" y="0"/>
                </a:moveTo>
                <a:lnTo>
                  <a:pt x="16179" y="29654"/>
                </a:lnTo>
                <a:lnTo>
                  <a:pt x="0" y="29654"/>
                </a:lnTo>
                <a:lnTo>
                  <a:pt x="0" y="0"/>
                </a:lnTo>
                <a:lnTo>
                  <a:pt x="16179" y="0"/>
                </a:lnTo>
                <a:close/>
              </a:path>
            </a:pathLst>
          </a:custGeom>
          <a:solidFill>
            <a:srgbClr val="004CB3"/>
          </a:solidFill>
        </p:spPr>
        <p:txBody>
          <a:bodyPr wrap="square" lIns="0" tIns="0" rIns="0" bIns="0" rtlCol="0"/>
          <a:lstStyle/>
          <a:p>
            <a:endParaRPr sz="1765"/>
          </a:p>
        </p:txBody>
      </p:sp>
      <p:sp>
        <p:nvSpPr>
          <p:cNvPr id="60" name="object 60"/>
          <p:cNvSpPr/>
          <p:nvPr/>
        </p:nvSpPr>
        <p:spPr>
          <a:xfrm>
            <a:off x="6875985" y="5212932"/>
            <a:ext cx="14568" cy="26334"/>
          </a:xfrm>
          <a:custGeom>
            <a:avLst/>
            <a:gdLst/>
            <a:ahLst/>
            <a:cxnLst/>
            <a:rect l="l" t="t" r="r" b="b"/>
            <a:pathLst>
              <a:path w="16509" h="29845">
                <a:moveTo>
                  <a:pt x="16167" y="0"/>
                </a:moveTo>
                <a:lnTo>
                  <a:pt x="16167" y="29654"/>
                </a:lnTo>
                <a:lnTo>
                  <a:pt x="0" y="29654"/>
                </a:lnTo>
                <a:lnTo>
                  <a:pt x="0" y="0"/>
                </a:lnTo>
                <a:lnTo>
                  <a:pt x="16167" y="0"/>
                </a:lnTo>
                <a:close/>
              </a:path>
            </a:pathLst>
          </a:custGeom>
          <a:solidFill>
            <a:srgbClr val="004CB3"/>
          </a:solidFill>
        </p:spPr>
        <p:txBody>
          <a:bodyPr wrap="square" lIns="0" tIns="0" rIns="0" bIns="0" rtlCol="0"/>
          <a:lstStyle/>
          <a:p>
            <a:endParaRPr sz="1765"/>
          </a:p>
        </p:txBody>
      </p:sp>
      <p:sp>
        <p:nvSpPr>
          <p:cNvPr id="61" name="object 61"/>
          <p:cNvSpPr/>
          <p:nvPr/>
        </p:nvSpPr>
        <p:spPr>
          <a:xfrm>
            <a:off x="6835542" y="5212932"/>
            <a:ext cx="14568" cy="26334"/>
          </a:xfrm>
          <a:custGeom>
            <a:avLst/>
            <a:gdLst/>
            <a:ahLst/>
            <a:cxnLst/>
            <a:rect l="l" t="t" r="r" b="b"/>
            <a:pathLst>
              <a:path w="16509" h="29845">
                <a:moveTo>
                  <a:pt x="16179" y="0"/>
                </a:moveTo>
                <a:lnTo>
                  <a:pt x="0" y="0"/>
                </a:lnTo>
                <a:lnTo>
                  <a:pt x="0" y="29654"/>
                </a:lnTo>
                <a:lnTo>
                  <a:pt x="13487" y="29654"/>
                </a:lnTo>
                <a:lnTo>
                  <a:pt x="16179" y="0"/>
                </a:lnTo>
                <a:close/>
              </a:path>
            </a:pathLst>
          </a:custGeom>
          <a:solidFill>
            <a:srgbClr val="004CB3"/>
          </a:solidFill>
        </p:spPr>
        <p:txBody>
          <a:bodyPr wrap="square" lIns="0" tIns="0" rIns="0" bIns="0" rtlCol="0"/>
          <a:lstStyle/>
          <a:p>
            <a:endParaRPr sz="1765"/>
          </a:p>
        </p:txBody>
      </p:sp>
      <p:sp>
        <p:nvSpPr>
          <p:cNvPr id="62" name="object 62"/>
          <p:cNvSpPr/>
          <p:nvPr/>
        </p:nvSpPr>
        <p:spPr>
          <a:xfrm>
            <a:off x="6792737" y="5212932"/>
            <a:ext cx="16809" cy="26334"/>
          </a:xfrm>
          <a:custGeom>
            <a:avLst/>
            <a:gdLst/>
            <a:ahLst/>
            <a:cxnLst/>
            <a:rect l="l" t="t" r="r" b="b"/>
            <a:pathLst>
              <a:path w="19050" h="29845">
                <a:moveTo>
                  <a:pt x="18859" y="0"/>
                </a:moveTo>
                <a:lnTo>
                  <a:pt x="2692" y="0"/>
                </a:lnTo>
                <a:lnTo>
                  <a:pt x="0" y="29654"/>
                </a:lnTo>
                <a:lnTo>
                  <a:pt x="16167" y="29654"/>
                </a:lnTo>
                <a:lnTo>
                  <a:pt x="18859" y="0"/>
                </a:lnTo>
                <a:close/>
              </a:path>
            </a:pathLst>
          </a:custGeom>
          <a:solidFill>
            <a:srgbClr val="004CB3"/>
          </a:solidFill>
        </p:spPr>
        <p:txBody>
          <a:bodyPr wrap="square" lIns="0" tIns="0" rIns="0" bIns="0" rtlCol="0"/>
          <a:lstStyle/>
          <a:p>
            <a:endParaRPr sz="1765"/>
          </a:p>
        </p:txBody>
      </p:sp>
      <p:sp>
        <p:nvSpPr>
          <p:cNvPr id="63" name="object 63"/>
          <p:cNvSpPr/>
          <p:nvPr/>
        </p:nvSpPr>
        <p:spPr>
          <a:xfrm>
            <a:off x="6752295" y="5212932"/>
            <a:ext cx="16809" cy="26334"/>
          </a:xfrm>
          <a:custGeom>
            <a:avLst/>
            <a:gdLst/>
            <a:ahLst/>
            <a:cxnLst/>
            <a:rect l="l" t="t" r="r" b="b"/>
            <a:pathLst>
              <a:path w="19050" h="29845">
                <a:moveTo>
                  <a:pt x="18872" y="0"/>
                </a:moveTo>
                <a:lnTo>
                  <a:pt x="2705" y="0"/>
                </a:lnTo>
                <a:lnTo>
                  <a:pt x="0" y="29654"/>
                </a:lnTo>
                <a:lnTo>
                  <a:pt x="13487" y="29654"/>
                </a:lnTo>
                <a:lnTo>
                  <a:pt x="18872" y="0"/>
                </a:lnTo>
                <a:close/>
              </a:path>
            </a:pathLst>
          </a:custGeom>
          <a:solidFill>
            <a:srgbClr val="004CB3"/>
          </a:solidFill>
        </p:spPr>
        <p:txBody>
          <a:bodyPr wrap="square" lIns="0" tIns="0" rIns="0" bIns="0" rtlCol="0"/>
          <a:lstStyle/>
          <a:p>
            <a:endParaRPr sz="1765"/>
          </a:p>
        </p:txBody>
      </p:sp>
      <p:sp>
        <p:nvSpPr>
          <p:cNvPr id="64" name="object 64"/>
          <p:cNvSpPr/>
          <p:nvPr/>
        </p:nvSpPr>
        <p:spPr>
          <a:xfrm>
            <a:off x="6711864" y="5212932"/>
            <a:ext cx="16809" cy="26334"/>
          </a:xfrm>
          <a:custGeom>
            <a:avLst/>
            <a:gdLst/>
            <a:ahLst/>
            <a:cxnLst/>
            <a:rect l="l" t="t" r="r" b="b"/>
            <a:pathLst>
              <a:path w="19050" h="29845">
                <a:moveTo>
                  <a:pt x="18872" y="0"/>
                </a:moveTo>
                <a:lnTo>
                  <a:pt x="2692" y="0"/>
                </a:lnTo>
                <a:lnTo>
                  <a:pt x="0" y="29654"/>
                </a:lnTo>
                <a:lnTo>
                  <a:pt x="13474" y="29654"/>
                </a:lnTo>
                <a:lnTo>
                  <a:pt x="18872" y="0"/>
                </a:lnTo>
                <a:close/>
              </a:path>
            </a:pathLst>
          </a:custGeom>
          <a:solidFill>
            <a:srgbClr val="004CB3"/>
          </a:solidFill>
        </p:spPr>
        <p:txBody>
          <a:bodyPr wrap="square" lIns="0" tIns="0" rIns="0" bIns="0" rtlCol="0"/>
          <a:lstStyle/>
          <a:p>
            <a:endParaRPr sz="1765"/>
          </a:p>
        </p:txBody>
      </p:sp>
      <p:sp>
        <p:nvSpPr>
          <p:cNvPr id="65" name="object 65"/>
          <p:cNvSpPr/>
          <p:nvPr/>
        </p:nvSpPr>
        <p:spPr>
          <a:xfrm>
            <a:off x="6671421" y="5212932"/>
            <a:ext cx="16809" cy="26334"/>
          </a:xfrm>
          <a:custGeom>
            <a:avLst/>
            <a:gdLst/>
            <a:ahLst/>
            <a:cxnLst/>
            <a:rect l="l" t="t" r="r" b="b"/>
            <a:pathLst>
              <a:path w="19050" h="29845">
                <a:moveTo>
                  <a:pt x="18872" y="0"/>
                </a:moveTo>
                <a:lnTo>
                  <a:pt x="5397" y="0"/>
                </a:lnTo>
                <a:lnTo>
                  <a:pt x="0" y="29654"/>
                </a:lnTo>
                <a:lnTo>
                  <a:pt x="13487" y="29654"/>
                </a:lnTo>
                <a:lnTo>
                  <a:pt x="18872" y="0"/>
                </a:lnTo>
                <a:close/>
              </a:path>
            </a:pathLst>
          </a:custGeom>
          <a:solidFill>
            <a:srgbClr val="004CB3"/>
          </a:solidFill>
        </p:spPr>
        <p:txBody>
          <a:bodyPr wrap="square" lIns="0" tIns="0" rIns="0" bIns="0" rtlCol="0"/>
          <a:lstStyle/>
          <a:p>
            <a:endParaRPr sz="1765"/>
          </a:p>
        </p:txBody>
      </p:sp>
      <p:sp>
        <p:nvSpPr>
          <p:cNvPr id="66" name="object 66"/>
          <p:cNvSpPr/>
          <p:nvPr/>
        </p:nvSpPr>
        <p:spPr>
          <a:xfrm>
            <a:off x="6628616" y="5212932"/>
            <a:ext cx="19050" cy="26334"/>
          </a:xfrm>
          <a:custGeom>
            <a:avLst/>
            <a:gdLst/>
            <a:ahLst/>
            <a:cxnLst/>
            <a:rect l="l" t="t" r="r" b="b"/>
            <a:pathLst>
              <a:path w="21590" h="29845">
                <a:moveTo>
                  <a:pt x="21564" y="0"/>
                </a:moveTo>
                <a:lnTo>
                  <a:pt x="8089" y="0"/>
                </a:lnTo>
                <a:lnTo>
                  <a:pt x="0" y="29654"/>
                </a:lnTo>
                <a:lnTo>
                  <a:pt x="13474" y="29654"/>
                </a:lnTo>
                <a:lnTo>
                  <a:pt x="21564" y="0"/>
                </a:lnTo>
                <a:close/>
              </a:path>
            </a:pathLst>
          </a:custGeom>
          <a:solidFill>
            <a:srgbClr val="004CB3"/>
          </a:solidFill>
        </p:spPr>
        <p:txBody>
          <a:bodyPr wrap="square" lIns="0" tIns="0" rIns="0" bIns="0" rtlCol="0"/>
          <a:lstStyle/>
          <a:p>
            <a:endParaRPr sz="1765"/>
          </a:p>
        </p:txBody>
      </p:sp>
      <p:sp>
        <p:nvSpPr>
          <p:cNvPr id="67" name="object 67"/>
          <p:cNvSpPr/>
          <p:nvPr/>
        </p:nvSpPr>
        <p:spPr>
          <a:xfrm>
            <a:off x="6557256" y="5212932"/>
            <a:ext cx="50426" cy="164166"/>
          </a:xfrm>
          <a:custGeom>
            <a:avLst/>
            <a:gdLst/>
            <a:ahLst/>
            <a:cxnLst/>
            <a:rect l="l" t="t" r="r" b="b"/>
            <a:pathLst>
              <a:path w="57150" h="186054">
                <a:moveTo>
                  <a:pt x="56616" y="0"/>
                </a:moveTo>
                <a:lnTo>
                  <a:pt x="43129" y="0"/>
                </a:lnTo>
                <a:lnTo>
                  <a:pt x="0" y="185978"/>
                </a:lnTo>
                <a:lnTo>
                  <a:pt x="13474" y="185978"/>
                </a:lnTo>
                <a:lnTo>
                  <a:pt x="56616" y="0"/>
                </a:lnTo>
                <a:close/>
              </a:path>
            </a:pathLst>
          </a:custGeom>
          <a:solidFill>
            <a:srgbClr val="004CB3"/>
          </a:solidFill>
        </p:spPr>
        <p:txBody>
          <a:bodyPr wrap="square" lIns="0" tIns="0" rIns="0" bIns="0" rtlCol="0"/>
          <a:lstStyle/>
          <a:p>
            <a:endParaRPr sz="1765"/>
          </a:p>
        </p:txBody>
      </p:sp>
      <p:sp>
        <p:nvSpPr>
          <p:cNvPr id="68" name="object 68"/>
          <p:cNvSpPr/>
          <p:nvPr/>
        </p:nvSpPr>
        <p:spPr>
          <a:xfrm>
            <a:off x="7170924" y="5250987"/>
            <a:ext cx="19050" cy="26334"/>
          </a:xfrm>
          <a:custGeom>
            <a:avLst/>
            <a:gdLst/>
            <a:ahLst/>
            <a:cxnLst/>
            <a:rect l="l" t="t" r="r" b="b"/>
            <a:pathLst>
              <a:path w="21590" h="29845">
                <a:moveTo>
                  <a:pt x="16167" y="0"/>
                </a:moveTo>
                <a:lnTo>
                  <a:pt x="0" y="0"/>
                </a:lnTo>
                <a:lnTo>
                  <a:pt x="5384" y="29641"/>
                </a:lnTo>
                <a:lnTo>
                  <a:pt x="21564" y="29641"/>
                </a:lnTo>
                <a:lnTo>
                  <a:pt x="16167" y="0"/>
                </a:lnTo>
                <a:close/>
              </a:path>
            </a:pathLst>
          </a:custGeom>
          <a:solidFill>
            <a:srgbClr val="004CB3"/>
          </a:solidFill>
        </p:spPr>
        <p:txBody>
          <a:bodyPr wrap="square" lIns="0" tIns="0" rIns="0" bIns="0" rtlCol="0"/>
          <a:lstStyle/>
          <a:p>
            <a:endParaRPr sz="1765"/>
          </a:p>
        </p:txBody>
      </p:sp>
      <p:sp>
        <p:nvSpPr>
          <p:cNvPr id="69" name="object 69"/>
          <p:cNvSpPr/>
          <p:nvPr/>
        </p:nvSpPr>
        <p:spPr>
          <a:xfrm>
            <a:off x="7130481" y="5250987"/>
            <a:ext cx="19050" cy="26334"/>
          </a:xfrm>
          <a:custGeom>
            <a:avLst/>
            <a:gdLst/>
            <a:ahLst/>
            <a:cxnLst/>
            <a:rect l="l" t="t" r="r" b="b"/>
            <a:pathLst>
              <a:path w="21590" h="29845">
                <a:moveTo>
                  <a:pt x="16179" y="0"/>
                </a:moveTo>
                <a:lnTo>
                  <a:pt x="0" y="0"/>
                </a:lnTo>
                <a:lnTo>
                  <a:pt x="5397" y="29641"/>
                </a:lnTo>
                <a:lnTo>
                  <a:pt x="21564" y="29641"/>
                </a:lnTo>
                <a:lnTo>
                  <a:pt x="16179" y="0"/>
                </a:lnTo>
                <a:close/>
              </a:path>
            </a:pathLst>
          </a:custGeom>
          <a:solidFill>
            <a:srgbClr val="004CB3"/>
          </a:solidFill>
        </p:spPr>
        <p:txBody>
          <a:bodyPr wrap="square" lIns="0" tIns="0" rIns="0" bIns="0" rtlCol="0"/>
          <a:lstStyle/>
          <a:p>
            <a:endParaRPr sz="1765"/>
          </a:p>
        </p:txBody>
      </p:sp>
      <p:sp>
        <p:nvSpPr>
          <p:cNvPr id="70" name="object 70"/>
          <p:cNvSpPr/>
          <p:nvPr/>
        </p:nvSpPr>
        <p:spPr>
          <a:xfrm>
            <a:off x="7090051" y="5250987"/>
            <a:ext cx="19050" cy="26334"/>
          </a:xfrm>
          <a:custGeom>
            <a:avLst/>
            <a:gdLst/>
            <a:ahLst/>
            <a:cxnLst/>
            <a:rect l="l" t="t" r="r" b="b"/>
            <a:pathLst>
              <a:path w="21590" h="29845">
                <a:moveTo>
                  <a:pt x="16167" y="0"/>
                </a:moveTo>
                <a:lnTo>
                  <a:pt x="0" y="0"/>
                </a:lnTo>
                <a:lnTo>
                  <a:pt x="5384" y="29641"/>
                </a:lnTo>
                <a:lnTo>
                  <a:pt x="21564" y="29641"/>
                </a:lnTo>
                <a:lnTo>
                  <a:pt x="16167" y="0"/>
                </a:lnTo>
                <a:close/>
              </a:path>
            </a:pathLst>
          </a:custGeom>
          <a:solidFill>
            <a:srgbClr val="004CB3"/>
          </a:solidFill>
        </p:spPr>
        <p:txBody>
          <a:bodyPr wrap="square" lIns="0" tIns="0" rIns="0" bIns="0" rtlCol="0"/>
          <a:lstStyle/>
          <a:p>
            <a:endParaRPr sz="1765"/>
          </a:p>
        </p:txBody>
      </p:sp>
      <p:sp>
        <p:nvSpPr>
          <p:cNvPr id="71" name="object 71"/>
          <p:cNvSpPr/>
          <p:nvPr/>
        </p:nvSpPr>
        <p:spPr>
          <a:xfrm>
            <a:off x="7051996" y="5250987"/>
            <a:ext cx="14568" cy="26334"/>
          </a:xfrm>
          <a:custGeom>
            <a:avLst/>
            <a:gdLst/>
            <a:ahLst/>
            <a:cxnLst/>
            <a:rect l="l" t="t" r="r" b="b"/>
            <a:pathLst>
              <a:path w="16509" h="29845">
                <a:moveTo>
                  <a:pt x="13474" y="0"/>
                </a:moveTo>
                <a:lnTo>
                  <a:pt x="0" y="0"/>
                </a:lnTo>
                <a:lnTo>
                  <a:pt x="2692" y="29641"/>
                </a:lnTo>
                <a:lnTo>
                  <a:pt x="16167" y="29641"/>
                </a:lnTo>
                <a:lnTo>
                  <a:pt x="13474" y="0"/>
                </a:lnTo>
                <a:close/>
              </a:path>
            </a:pathLst>
          </a:custGeom>
          <a:solidFill>
            <a:srgbClr val="004CB3"/>
          </a:solidFill>
        </p:spPr>
        <p:txBody>
          <a:bodyPr wrap="square" lIns="0" tIns="0" rIns="0" bIns="0" rtlCol="0"/>
          <a:lstStyle/>
          <a:p>
            <a:endParaRPr sz="1765"/>
          </a:p>
        </p:txBody>
      </p:sp>
      <p:sp>
        <p:nvSpPr>
          <p:cNvPr id="72" name="object 72"/>
          <p:cNvSpPr/>
          <p:nvPr/>
        </p:nvSpPr>
        <p:spPr>
          <a:xfrm>
            <a:off x="7011554" y="5250987"/>
            <a:ext cx="14568" cy="26334"/>
          </a:xfrm>
          <a:custGeom>
            <a:avLst/>
            <a:gdLst/>
            <a:ahLst/>
            <a:cxnLst/>
            <a:rect l="l" t="t" r="r" b="b"/>
            <a:pathLst>
              <a:path w="16509" h="29845">
                <a:moveTo>
                  <a:pt x="13487" y="0"/>
                </a:moveTo>
                <a:lnTo>
                  <a:pt x="0" y="0"/>
                </a:lnTo>
                <a:lnTo>
                  <a:pt x="0" y="29641"/>
                </a:lnTo>
                <a:lnTo>
                  <a:pt x="16179" y="29641"/>
                </a:lnTo>
                <a:lnTo>
                  <a:pt x="13487" y="0"/>
                </a:lnTo>
                <a:close/>
              </a:path>
            </a:pathLst>
          </a:custGeom>
          <a:solidFill>
            <a:srgbClr val="004CB3"/>
          </a:solidFill>
        </p:spPr>
        <p:txBody>
          <a:bodyPr wrap="square" lIns="0" tIns="0" rIns="0" bIns="0" rtlCol="0"/>
          <a:lstStyle/>
          <a:p>
            <a:endParaRPr sz="1765"/>
          </a:p>
        </p:txBody>
      </p:sp>
      <p:sp>
        <p:nvSpPr>
          <p:cNvPr id="73" name="object 73"/>
          <p:cNvSpPr/>
          <p:nvPr/>
        </p:nvSpPr>
        <p:spPr>
          <a:xfrm>
            <a:off x="6971123" y="5250987"/>
            <a:ext cx="14568" cy="26334"/>
          </a:xfrm>
          <a:custGeom>
            <a:avLst/>
            <a:gdLst/>
            <a:ahLst/>
            <a:cxnLst/>
            <a:rect l="l" t="t" r="r" b="b"/>
            <a:pathLst>
              <a:path w="16509" h="29845">
                <a:moveTo>
                  <a:pt x="13474" y="0"/>
                </a:moveTo>
                <a:lnTo>
                  <a:pt x="0" y="0"/>
                </a:lnTo>
                <a:lnTo>
                  <a:pt x="0" y="29641"/>
                </a:lnTo>
                <a:lnTo>
                  <a:pt x="16179" y="29641"/>
                </a:lnTo>
                <a:lnTo>
                  <a:pt x="13474" y="0"/>
                </a:lnTo>
                <a:close/>
              </a:path>
            </a:pathLst>
          </a:custGeom>
          <a:solidFill>
            <a:srgbClr val="004CB3"/>
          </a:solidFill>
        </p:spPr>
        <p:txBody>
          <a:bodyPr wrap="square" lIns="0" tIns="0" rIns="0" bIns="0" rtlCol="0"/>
          <a:lstStyle/>
          <a:p>
            <a:endParaRPr sz="1765"/>
          </a:p>
        </p:txBody>
      </p:sp>
      <p:sp>
        <p:nvSpPr>
          <p:cNvPr id="74" name="object 74"/>
          <p:cNvSpPr/>
          <p:nvPr/>
        </p:nvSpPr>
        <p:spPr>
          <a:xfrm>
            <a:off x="6930692" y="5250987"/>
            <a:ext cx="14568" cy="26334"/>
          </a:xfrm>
          <a:custGeom>
            <a:avLst/>
            <a:gdLst/>
            <a:ahLst/>
            <a:cxnLst/>
            <a:rect l="l" t="t" r="r" b="b"/>
            <a:pathLst>
              <a:path w="16509" h="29845">
                <a:moveTo>
                  <a:pt x="16167" y="0"/>
                </a:moveTo>
                <a:lnTo>
                  <a:pt x="0" y="0"/>
                </a:lnTo>
                <a:lnTo>
                  <a:pt x="0" y="29641"/>
                </a:lnTo>
                <a:lnTo>
                  <a:pt x="13474" y="29641"/>
                </a:lnTo>
                <a:lnTo>
                  <a:pt x="16167" y="0"/>
                </a:lnTo>
                <a:close/>
              </a:path>
            </a:pathLst>
          </a:custGeom>
          <a:solidFill>
            <a:srgbClr val="004CB3"/>
          </a:solidFill>
        </p:spPr>
        <p:txBody>
          <a:bodyPr wrap="square" lIns="0" tIns="0" rIns="0" bIns="0" rtlCol="0"/>
          <a:lstStyle/>
          <a:p>
            <a:endParaRPr sz="1765"/>
          </a:p>
        </p:txBody>
      </p:sp>
      <p:sp>
        <p:nvSpPr>
          <p:cNvPr id="75" name="object 75"/>
          <p:cNvSpPr/>
          <p:nvPr/>
        </p:nvSpPr>
        <p:spPr>
          <a:xfrm>
            <a:off x="6890250" y="5250987"/>
            <a:ext cx="14568" cy="26334"/>
          </a:xfrm>
          <a:custGeom>
            <a:avLst/>
            <a:gdLst/>
            <a:ahLst/>
            <a:cxnLst/>
            <a:rect l="l" t="t" r="r" b="b"/>
            <a:pathLst>
              <a:path w="16509" h="29845">
                <a:moveTo>
                  <a:pt x="16179" y="0"/>
                </a:moveTo>
                <a:lnTo>
                  <a:pt x="16179" y="29641"/>
                </a:lnTo>
                <a:lnTo>
                  <a:pt x="0" y="29641"/>
                </a:lnTo>
                <a:lnTo>
                  <a:pt x="0" y="0"/>
                </a:lnTo>
                <a:lnTo>
                  <a:pt x="16179" y="0"/>
                </a:lnTo>
                <a:close/>
              </a:path>
            </a:pathLst>
          </a:custGeom>
          <a:solidFill>
            <a:srgbClr val="004CB3"/>
          </a:solidFill>
        </p:spPr>
        <p:txBody>
          <a:bodyPr wrap="square" lIns="0" tIns="0" rIns="0" bIns="0" rtlCol="0"/>
          <a:lstStyle/>
          <a:p>
            <a:endParaRPr sz="1765"/>
          </a:p>
        </p:txBody>
      </p:sp>
      <p:sp>
        <p:nvSpPr>
          <p:cNvPr id="76" name="object 76"/>
          <p:cNvSpPr/>
          <p:nvPr/>
        </p:nvSpPr>
        <p:spPr>
          <a:xfrm>
            <a:off x="6849820" y="5250987"/>
            <a:ext cx="14568" cy="26334"/>
          </a:xfrm>
          <a:custGeom>
            <a:avLst/>
            <a:gdLst/>
            <a:ahLst/>
            <a:cxnLst/>
            <a:rect l="l" t="t" r="r" b="b"/>
            <a:pathLst>
              <a:path w="16509" h="29845">
                <a:moveTo>
                  <a:pt x="16167" y="0"/>
                </a:moveTo>
                <a:lnTo>
                  <a:pt x="0" y="0"/>
                </a:lnTo>
                <a:lnTo>
                  <a:pt x="0" y="29641"/>
                </a:lnTo>
                <a:lnTo>
                  <a:pt x="13474" y="29641"/>
                </a:lnTo>
                <a:lnTo>
                  <a:pt x="16167" y="0"/>
                </a:lnTo>
                <a:close/>
              </a:path>
            </a:pathLst>
          </a:custGeom>
          <a:solidFill>
            <a:srgbClr val="004CB3"/>
          </a:solidFill>
        </p:spPr>
        <p:txBody>
          <a:bodyPr wrap="square" lIns="0" tIns="0" rIns="0" bIns="0" rtlCol="0"/>
          <a:lstStyle/>
          <a:p>
            <a:endParaRPr sz="1765"/>
          </a:p>
        </p:txBody>
      </p:sp>
      <p:sp>
        <p:nvSpPr>
          <p:cNvPr id="77" name="object 77"/>
          <p:cNvSpPr/>
          <p:nvPr/>
        </p:nvSpPr>
        <p:spPr>
          <a:xfrm>
            <a:off x="6807001" y="5250987"/>
            <a:ext cx="16809" cy="26334"/>
          </a:xfrm>
          <a:custGeom>
            <a:avLst/>
            <a:gdLst/>
            <a:ahLst/>
            <a:cxnLst/>
            <a:rect l="l" t="t" r="r" b="b"/>
            <a:pathLst>
              <a:path w="19050" h="29845">
                <a:moveTo>
                  <a:pt x="18872" y="0"/>
                </a:moveTo>
                <a:lnTo>
                  <a:pt x="2692" y="0"/>
                </a:lnTo>
                <a:lnTo>
                  <a:pt x="0" y="29641"/>
                </a:lnTo>
                <a:lnTo>
                  <a:pt x="16179" y="29641"/>
                </a:lnTo>
                <a:lnTo>
                  <a:pt x="18872" y="0"/>
                </a:lnTo>
                <a:close/>
              </a:path>
            </a:pathLst>
          </a:custGeom>
          <a:solidFill>
            <a:srgbClr val="004CB3"/>
          </a:solidFill>
        </p:spPr>
        <p:txBody>
          <a:bodyPr wrap="square" lIns="0" tIns="0" rIns="0" bIns="0" rtlCol="0"/>
          <a:lstStyle/>
          <a:p>
            <a:endParaRPr sz="1765"/>
          </a:p>
        </p:txBody>
      </p:sp>
      <p:sp>
        <p:nvSpPr>
          <p:cNvPr id="78" name="object 78"/>
          <p:cNvSpPr/>
          <p:nvPr/>
        </p:nvSpPr>
        <p:spPr>
          <a:xfrm>
            <a:off x="6766571" y="5250987"/>
            <a:ext cx="16809" cy="26334"/>
          </a:xfrm>
          <a:custGeom>
            <a:avLst/>
            <a:gdLst/>
            <a:ahLst/>
            <a:cxnLst/>
            <a:rect l="l" t="t" r="r" b="b"/>
            <a:pathLst>
              <a:path w="19050" h="29845">
                <a:moveTo>
                  <a:pt x="18872" y="0"/>
                </a:moveTo>
                <a:lnTo>
                  <a:pt x="2692" y="0"/>
                </a:lnTo>
                <a:lnTo>
                  <a:pt x="0" y="29641"/>
                </a:lnTo>
                <a:lnTo>
                  <a:pt x="13474" y="29641"/>
                </a:lnTo>
                <a:lnTo>
                  <a:pt x="18872" y="0"/>
                </a:lnTo>
                <a:close/>
              </a:path>
            </a:pathLst>
          </a:custGeom>
          <a:solidFill>
            <a:srgbClr val="004CB3"/>
          </a:solidFill>
        </p:spPr>
        <p:txBody>
          <a:bodyPr wrap="square" lIns="0" tIns="0" rIns="0" bIns="0" rtlCol="0"/>
          <a:lstStyle/>
          <a:p>
            <a:endParaRPr sz="1765"/>
          </a:p>
        </p:txBody>
      </p:sp>
      <p:sp>
        <p:nvSpPr>
          <p:cNvPr id="79" name="object 79"/>
          <p:cNvSpPr/>
          <p:nvPr/>
        </p:nvSpPr>
        <p:spPr>
          <a:xfrm>
            <a:off x="6726129" y="5250987"/>
            <a:ext cx="16809" cy="26334"/>
          </a:xfrm>
          <a:custGeom>
            <a:avLst/>
            <a:gdLst/>
            <a:ahLst/>
            <a:cxnLst/>
            <a:rect l="l" t="t" r="r" b="b"/>
            <a:pathLst>
              <a:path w="19050" h="29845">
                <a:moveTo>
                  <a:pt x="18872" y="0"/>
                </a:moveTo>
                <a:lnTo>
                  <a:pt x="2705" y="0"/>
                </a:lnTo>
                <a:lnTo>
                  <a:pt x="0" y="29641"/>
                </a:lnTo>
                <a:lnTo>
                  <a:pt x="13487" y="29641"/>
                </a:lnTo>
                <a:lnTo>
                  <a:pt x="18872" y="0"/>
                </a:lnTo>
                <a:close/>
              </a:path>
            </a:pathLst>
          </a:custGeom>
          <a:solidFill>
            <a:srgbClr val="004CB3"/>
          </a:solidFill>
        </p:spPr>
        <p:txBody>
          <a:bodyPr wrap="square" lIns="0" tIns="0" rIns="0" bIns="0" rtlCol="0"/>
          <a:lstStyle/>
          <a:p>
            <a:endParaRPr sz="1765"/>
          </a:p>
        </p:txBody>
      </p:sp>
      <p:sp>
        <p:nvSpPr>
          <p:cNvPr id="80" name="object 80"/>
          <p:cNvSpPr/>
          <p:nvPr/>
        </p:nvSpPr>
        <p:spPr>
          <a:xfrm>
            <a:off x="6683322" y="5250987"/>
            <a:ext cx="19050" cy="26334"/>
          </a:xfrm>
          <a:custGeom>
            <a:avLst/>
            <a:gdLst/>
            <a:ahLst/>
            <a:cxnLst/>
            <a:rect l="l" t="t" r="r" b="b"/>
            <a:pathLst>
              <a:path w="21590" h="29845">
                <a:moveTo>
                  <a:pt x="21564" y="0"/>
                </a:moveTo>
                <a:lnTo>
                  <a:pt x="5384" y="0"/>
                </a:lnTo>
                <a:lnTo>
                  <a:pt x="0" y="29641"/>
                </a:lnTo>
                <a:lnTo>
                  <a:pt x="16167" y="29641"/>
                </a:lnTo>
                <a:lnTo>
                  <a:pt x="21564" y="0"/>
                </a:lnTo>
                <a:close/>
              </a:path>
            </a:pathLst>
          </a:custGeom>
          <a:solidFill>
            <a:srgbClr val="004CB3"/>
          </a:solidFill>
        </p:spPr>
        <p:txBody>
          <a:bodyPr wrap="square" lIns="0" tIns="0" rIns="0" bIns="0" rtlCol="0"/>
          <a:lstStyle/>
          <a:p>
            <a:endParaRPr sz="1765"/>
          </a:p>
        </p:txBody>
      </p:sp>
      <p:sp>
        <p:nvSpPr>
          <p:cNvPr id="81" name="object 81"/>
          <p:cNvSpPr/>
          <p:nvPr/>
        </p:nvSpPr>
        <p:spPr>
          <a:xfrm>
            <a:off x="6642880" y="5250987"/>
            <a:ext cx="19050" cy="26334"/>
          </a:xfrm>
          <a:custGeom>
            <a:avLst/>
            <a:gdLst/>
            <a:ahLst/>
            <a:cxnLst/>
            <a:rect l="l" t="t" r="r" b="b"/>
            <a:pathLst>
              <a:path w="21590" h="29845">
                <a:moveTo>
                  <a:pt x="21564" y="0"/>
                </a:moveTo>
                <a:lnTo>
                  <a:pt x="5397" y="0"/>
                </a:lnTo>
                <a:lnTo>
                  <a:pt x="0" y="29641"/>
                </a:lnTo>
                <a:lnTo>
                  <a:pt x="13487" y="29641"/>
                </a:lnTo>
                <a:lnTo>
                  <a:pt x="21564" y="0"/>
                </a:lnTo>
                <a:close/>
              </a:path>
            </a:pathLst>
          </a:custGeom>
          <a:solidFill>
            <a:srgbClr val="004CB3"/>
          </a:solidFill>
        </p:spPr>
        <p:txBody>
          <a:bodyPr wrap="square" lIns="0" tIns="0" rIns="0" bIns="0" rtlCol="0"/>
          <a:lstStyle/>
          <a:p>
            <a:endParaRPr sz="1765"/>
          </a:p>
        </p:txBody>
      </p:sp>
      <p:sp>
        <p:nvSpPr>
          <p:cNvPr id="82" name="object 82"/>
          <p:cNvSpPr/>
          <p:nvPr/>
        </p:nvSpPr>
        <p:spPr>
          <a:xfrm>
            <a:off x="7175676" y="5327086"/>
            <a:ext cx="21851" cy="38100"/>
          </a:xfrm>
          <a:custGeom>
            <a:avLst/>
            <a:gdLst/>
            <a:ahLst/>
            <a:cxnLst/>
            <a:rect l="l" t="t" r="r" b="b"/>
            <a:pathLst>
              <a:path w="24765" h="43179">
                <a:moveTo>
                  <a:pt x="16179" y="0"/>
                </a:moveTo>
                <a:lnTo>
                  <a:pt x="0" y="0"/>
                </a:lnTo>
                <a:lnTo>
                  <a:pt x="10782" y="43129"/>
                </a:lnTo>
                <a:lnTo>
                  <a:pt x="24269" y="43129"/>
                </a:lnTo>
                <a:lnTo>
                  <a:pt x="16179" y="0"/>
                </a:lnTo>
                <a:close/>
              </a:path>
            </a:pathLst>
          </a:custGeom>
          <a:solidFill>
            <a:srgbClr val="004CB3"/>
          </a:solidFill>
        </p:spPr>
        <p:txBody>
          <a:bodyPr wrap="square" lIns="0" tIns="0" rIns="0" bIns="0" rtlCol="0"/>
          <a:lstStyle/>
          <a:p>
            <a:endParaRPr sz="1765"/>
          </a:p>
        </p:txBody>
      </p:sp>
      <p:sp>
        <p:nvSpPr>
          <p:cNvPr id="83" name="object 83"/>
          <p:cNvSpPr/>
          <p:nvPr/>
        </p:nvSpPr>
        <p:spPr>
          <a:xfrm>
            <a:off x="7094803" y="5327086"/>
            <a:ext cx="26334" cy="38100"/>
          </a:xfrm>
          <a:custGeom>
            <a:avLst/>
            <a:gdLst/>
            <a:ahLst/>
            <a:cxnLst/>
            <a:rect l="l" t="t" r="r" b="b"/>
            <a:pathLst>
              <a:path w="29845" h="43179">
                <a:moveTo>
                  <a:pt x="24269" y="0"/>
                </a:moveTo>
                <a:lnTo>
                  <a:pt x="0" y="0"/>
                </a:lnTo>
                <a:lnTo>
                  <a:pt x="8089" y="43129"/>
                </a:lnTo>
                <a:lnTo>
                  <a:pt x="29654" y="43129"/>
                </a:lnTo>
                <a:lnTo>
                  <a:pt x="24269" y="0"/>
                </a:lnTo>
                <a:close/>
              </a:path>
            </a:pathLst>
          </a:custGeom>
          <a:solidFill>
            <a:srgbClr val="004CB3"/>
          </a:solidFill>
        </p:spPr>
        <p:txBody>
          <a:bodyPr wrap="square" lIns="0" tIns="0" rIns="0" bIns="0" rtlCol="0"/>
          <a:lstStyle/>
          <a:p>
            <a:endParaRPr sz="1765"/>
          </a:p>
        </p:txBody>
      </p:sp>
      <p:sp>
        <p:nvSpPr>
          <p:cNvPr id="84" name="object 84"/>
          <p:cNvSpPr/>
          <p:nvPr/>
        </p:nvSpPr>
        <p:spPr>
          <a:xfrm>
            <a:off x="7028206" y="5327086"/>
            <a:ext cx="19050" cy="38100"/>
          </a:xfrm>
          <a:custGeom>
            <a:avLst/>
            <a:gdLst/>
            <a:ahLst/>
            <a:cxnLst/>
            <a:rect l="l" t="t" r="r" b="b"/>
            <a:pathLst>
              <a:path w="21590" h="43179">
                <a:moveTo>
                  <a:pt x="16179" y="0"/>
                </a:moveTo>
                <a:lnTo>
                  <a:pt x="0" y="0"/>
                </a:lnTo>
                <a:lnTo>
                  <a:pt x="5397" y="43129"/>
                </a:lnTo>
                <a:lnTo>
                  <a:pt x="21564" y="43129"/>
                </a:lnTo>
                <a:lnTo>
                  <a:pt x="16179" y="0"/>
                </a:lnTo>
                <a:close/>
              </a:path>
            </a:pathLst>
          </a:custGeom>
          <a:solidFill>
            <a:srgbClr val="004CB3"/>
          </a:solidFill>
        </p:spPr>
        <p:txBody>
          <a:bodyPr wrap="square" lIns="0" tIns="0" rIns="0" bIns="0" rtlCol="0"/>
          <a:lstStyle/>
          <a:p>
            <a:endParaRPr sz="1765"/>
          </a:p>
        </p:txBody>
      </p:sp>
      <p:sp>
        <p:nvSpPr>
          <p:cNvPr id="85" name="object 85"/>
          <p:cNvSpPr/>
          <p:nvPr/>
        </p:nvSpPr>
        <p:spPr>
          <a:xfrm>
            <a:off x="6704726" y="5327086"/>
            <a:ext cx="19050" cy="38100"/>
          </a:xfrm>
          <a:custGeom>
            <a:avLst/>
            <a:gdLst/>
            <a:ahLst/>
            <a:cxnLst/>
            <a:rect l="l" t="t" r="r" b="b"/>
            <a:pathLst>
              <a:path w="21590" h="43179">
                <a:moveTo>
                  <a:pt x="21564" y="0"/>
                </a:moveTo>
                <a:lnTo>
                  <a:pt x="8089" y="0"/>
                </a:lnTo>
                <a:lnTo>
                  <a:pt x="0" y="43129"/>
                </a:lnTo>
                <a:lnTo>
                  <a:pt x="13474" y="43129"/>
                </a:lnTo>
                <a:lnTo>
                  <a:pt x="21564" y="0"/>
                </a:lnTo>
                <a:close/>
              </a:path>
            </a:pathLst>
          </a:custGeom>
          <a:solidFill>
            <a:srgbClr val="004CB3"/>
          </a:solidFill>
        </p:spPr>
        <p:txBody>
          <a:bodyPr wrap="square" lIns="0" tIns="0" rIns="0" bIns="0" rtlCol="0"/>
          <a:lstStyle/>
          <a:p>
            <a:endParaRPr sz="1765"/>
          </a:p>
        </p:txBody>
      </p:sp>
      <p:sp>
        <p:nvSpPr>
          <p:cNvPr id="86" name="object 86"/>
          <p:cNvSpPr/>
          <p:nvPr/>
        </p:nvSpPr>
        <p:spPr>
          <a:xfrm>
            <a:off x="6623853" y="5327086"/>
            <a:ext cx="19050" cy="38100"/>
          </a:xfrm>
          <a:custGeom>
            <a:avLst/>
            <a:gdLst/>
            <a:ahLst/>
            <a:cxnLst/>
            <a:rect l="l" t="t" r="r" b="b"/>
            <a:pathLst>
              <a:path w="21590" h="43179">
                <a:moveTo>
                  <a:pt x="21564" y="0"/>
                </a:moveTo>
                <a:lnTo>
                  <a:pt x="8089" y="0"/>
                </a:lnTo>
                <a:lnTo>
                  <a:pt x="0" y="43129"/>
                </a:lnTo>
                <a:lnTo>
                  <a:pt x="13487" y="43129"/>
                </a:lnTo>
                <a:lnTo>
                  <a:pt x="21564" y="0"/>
                </a:lnTo>
                <a:close/>
              </a:path>
            </a:pathLst>
          </a:custGeom>
          <a:solidFill>
            <a:srgbClr val="004CB3"/>
          </a:solidFill>
        </p:spPr>
        <p:txBody>
          <a:bodyPr wrap="square" lIns="0" tIns="0" rIns="0" bIns="0" rtlCol="0"/>
          <a:lstStyle/>
          <a:p>
            <a:endParaRPr sz="1765"/>
          </a:p>
        </p:txBody>
      </p:sp>
      <p:sp>
        <p:nvSpPr>
          <p:cNvPr id="87" name="object 87"/>
          <p:cNvSpPr/>
          <p:nvPr/>
        </p:nvSpPr>
        <p:spPr>
          <a:xfrm>
            <a:off x="7180437" y="5291418"/>
            <a:ext cx="19050" cy="24093"/>
          </a:xfrm>
          <a:custGeom>
            <a:avLst/>
            <a:gdLst/>
            <a:ahLst/>
            <a:cxnLst/>
            <a:rect l="l" t="t" r="r" b="b"/>
            <a:pathLst>
              <a:path w="21590" h="27304">
                <a:moveTo>
                  <a:pt x="16167" y="0"/>
                </a:moveTo>
                <a:lnTo>
                  <a:pt x="0" y="0"/>
                </a:lnTo>
                <a:lnTo>
                  <a:pt x="5384" y="26949"/>
                </a:lnTo>
                <a:lnTo>
                  <a:pt x="21564" y="26949"/>
                </a:lnTo>
                <a:lnTo>
                  <a:pt x="16167" y="0"/>
                </a:lnTo>
                <a:close/>
              </a:path>
            </a:pathLst>
          </a:custGeom>
          <a:solidFill>
            <a:srgbClr val="004CB3"/>
          </a:solidFill>
        </p:spPr>
        <p:txBody>
          <a:bodyPr wrap="square" lIns="0" tIns="0" rIns="0" bIns="0" rtlCol="0"/>
          <a:lstStyle/>
          <a:p>
            <a:endParaRPr sz="1765"/>
          </a:p>
        </p:txBody>
      </p:sp>
      <p:sp>
        <p:nvSpPr>
          <p:cNvPr id="88" name="object 88"/>
          <p:cNvSpPr/>
          <p:nvPr/>
        </p:nvSpPr>
        <p:spPr>
          <a:xfrm>
            <a:off x="7139996" y="5291418"/>
            <a:ext cx="19050" cy="24093"/>
          </a:xfrm>
          <a:custGeom>
            <a:avLst/>
            <a:gdLst/>
            <a:ahLst/>
            <a:cxnLst/>
            <a:rect l="l" t="t" r="r" b="b"/>
            <a:pathLst>
              <a:path w="21590" h="27304">
                <a:moveTo>
                  <a:pt x="16179" y="0"/>
                </a:moveTo>
                <a:lnTo>
                  <a:pt x="0" y="0"/>
                </a:lnTo>
                <a:lnTo>
                  <a:pt x="5397" y="26949"/>
                </a:lnTo>
                <a:lnTo>
                  <a:pt x="21564" y="26949"/>
                </a:lnTo>
                <a:lnTo>
                  <a:pt x="16179" y="0"/>
                </a:lnTo>
                <a:close/>
              </a:path>
            </a:pathLst>
          </a:custGeom>
          <a:solidFill>
            <a:srgbClr val="004CB3"/>
          </a:solidFill>
        </p:spPr>
        <p:txBody>
          <a:bodyPr wrap="square" lIns="0" tIns="0" rIns="0" bIns="0" rtlCol="0"/>
          <a:lstStyle/>
          <a:p>
            <a:endParaRPr sz="1765"/>
          </a:p>
        </p:txBody>
      </p:sp>
      <p:sp>
        <p:nvSpPr>
          <p:cNvPr id="89" name="object 89"/>
          <p:cNvSpPr/>
          <p:nvPr/>
        </p:nvSpPr>
        <p:spPr>
          <a:xfrm>
            <a:off x="7099564" y="5291418"/>
            <a:ext cx="19050" cy="24093"/>
          </a:xfrm>
          <a:custGeom>
            <a:avLst/>
            <a:gdLst/>
            <a:ahLst/>
            <a:cxnLst/>
            <a:rect l="l" t="t" r="r" b="b"/>
            <a:pathLst>
              <a:path w="21590" h="27304">
                <a:moveTo>
                  <a:pt x="16167" y="0"/>
                </a:moveTo>
                <a:lnTo>
                  <a:pt x="0" y="0"/>
                </a:lnTo>
                <a:lnTo>
                  <a:pt x="5384" y="26949"/>
                </a:lnTo>
                <a:lnTo>
                  <a:pt x="21564" y="26949"/>
                </a:lnTo>
                <a:lnTo>
                  <a:pt x="16167" y="0"/>
                </a:lnTo>
                <a:close/>
              </a:path>
            </a:pathLst>
          </a:custGeom>
          <a:solidFill>
            <a:srgbClr val="004CB3"/>
          </a:solidFill>
        </p:spPr>
        <p:txBody>
          <a:bodyPr wrap="square" lIns="0" tIns="0" rIns="0" bIns="0" rtlCol="0"/>
          <a:lstStyle/>
          <a:p>
            <a:endParaRPr sz="1765"/>
          </a:p>
        </p:txBody>
      </p:sp>
      <p:sp>
        <p:nvSpPr>
          <p:cNvPr id="90" name="object 90"/>
          <p:cNvSpPr/>
          <p:nvPr/>
        </p:nvSpPr>
        <p:spPr>
          <a:xfrm>
            <a:off x="7059133" y="5291418"/>
            <a:ext cx="16809" cy="24093"/>
          </a:xfrm>
          <a:custGeom>
            <a:avLst/>
            <a:gdLst/>
            <a:ahLst/>
            <a:cxnLst/>
            <a:rect l="l" t="t" r="r" b="b"/>
            <a:pathLst>
              <a:path w="19050" h="27304">
                <a:moveTo>
                  <a:pt x="16167" y="0"/>
                </a:moveTo>
                <a:lnTo>
                  <a:pt x="0" y="0"/>
                </a:lnTo>
                <a:lnTo>
                  <a:pt x="5384" y="26949"/>
                </a:lnTo>
                <a:lnTo>
                  <a:pt x="18859" y="26949"/>
                </a:lnTo>
                <a:lnTo>
                  <a:pt x="16167" y="0"/>
                </a:lnTo>
                <a:close/>
              </a:path>
            </a:pathLst>
          </a:custGeom>
          <a:solidFill>
            <a:srgbClr val="004CB3"/>
          </a:solidFill>
        </p:spPr>
        <p:txBody>
          <a:bodyPr wrap="square" lIns="0" tIns="0" rIns="0" bIns="0" rtlCol="0"/>
          <a:lstStyle/>
          <a:p>
            <a:endParaRPr sz="1765"/>
          </a:p>
        </p:txBody>
      </p:sp>
      <p:sp>
        <p:nvSpPr>
          <p:cNvPr id="91" name="object 91"/>
          <p:cNvSpPr/>
          <p:nvPr/>
        </p:nvSpPr>
        <p:spPr>
          <a:xfrm>
            <a:off x="7018692" y="5291418"/>
            <a:ext cx="16809" cy="24093"/>
          </a:xfrm>
          <a:custGeom>
            <a:avLst/>
            <a:gdLst/>
            <a:ahLst/>
            <a:cxnLst/>
            <a:rect l="l" t="t" r="r" b="b"/>
            <a:pathLst>
              <a:path w="19050" h="27304">
                <a:moveTo>
                  <a:pt x="16179" y="0"/>
                </a:moveTo>
                <a:lnTo>
                  <a:pt x="0" y="0"/>
                </a:lnTo>
                <a:lnTo>
                  <a:pt x="2692" y="26949"/>
                </a:lnTo>
                <a:lnTo>
                  <a:pt x="18872" y="26949"/>
                </a:lnTo>
                <a:lnTo>
                  <a:pt x="16179" y="0"/>
                </a:lnTo>
                <a:close/>
              </a:path>
            </a:pathLst>
          </a:custGeom>
          <a:solidFill>
            <a:srgbClr val="004CB3"/>
          </a:solidFill>
        </p:spPr>
        <p:txBody>
          <a:bodyPr wrap="square" lIns="0" tIns="0" rIns="0" bIns="0" rtlCol="0"/>
          <a:lstStyle/>
          <a:p>
            <a:endParaRPr sz="1765"/>
          </a:p>
        </p:txBody>
      </p:sp>
      <p:sp>
        <p:nvSpPr>
          <p:cNvPr id="92" name="object 92"/>
          <p:cNvSpPr/>
          <p:nvPr/>
        </p:nvSpPr>
        <p:spPr>
          <a:xfrm>
            <a:off x="6980636" y="5291418"/>
            <a:ext cx="14568" cy="24093"/>
          </a:xfrm>
          <a:custGeom>
            <a:avLst/>
            <a:gdLst/>
            <a:ahLst/>
            <a:cxnLst/>
            <a:rect l="l" t="t" r="r" b="b"/>
            <a:pathLst>
              <a:path w="16509" h="27304">
                <a:moveTo>
                  <a:pt x="13474" y="0"/>
                </a:moveTo>
                <a:lnTo>
                  <a:pt x="0" y="0"/>
                </a:lnTo>
                <a:lnTo>
                  <a:pt x="0" y="26949"/>
                </a:lnTo>
                <a:lnTo>
                  <a:pt x="16179" y="26949"/>
                </a:lnTo>
                <a:lnTo>
                  <a:pt x="13474" y="0"/>
                </a:lnTo>
                <a:close/>
              </a:path>
            </a:pathLst>
          </a:custGeom>
          <a:solidFill>
            <a:srgbClr val="004CB3"/>
          </a:solidFill>
        </p:spPr>
        <p:txBody>
          <a:bodyPr wrap="square" lIns="0" tIns="0" rIns="0" bIns="0" rtlCol="0"/>
          <a:lstStyle/>
          <a:p>
            <a:endParaRPr sz="1765"/>
          </a:p>
        </p:txBody>
      </p:sp>
      <p:sp>
        <p:nvSpPr>
          <p:cNvPr id="93" name="object 93"/>
          <p:cNvSpPr/>
          <p:nvPr/>
        </p:nvSpPr>
        <p:spPr>
          <a:xfrm>
            <a:off x="6940206" y="5291418"/>
            <a:ext cx="12326" cy="24093"/>
          </a:xfrm>
          <a:custGeom>
            <a:avLst/>
            <a:gdLst/>
            <a:ahLst/>
            <a:cxnLst/>
            <a:rect l="l" t="t" r="r" b="b"/>
            <a:pathLst>
              <a:path w="13970" h="27304">
                <a:moveTo>
                  <a:pt x="13474" y="0"/>
                </a:moveTo>
                <a:lnTo>
                  <a:pt x="13474" y="26949"/>
                </a:lnTo>
                <a:lnTo>
                  <a:pt x="0" y="26949"/>
                </a:lnTo>
                <a:lnTo>
                  <a:pt x="0" y="0"/>
                </a:lnTo>
                <a:lnTo>
                  <a:pt x="13474" y="0"/>
                </a:lnTo>
                <a:close/>
              </a:path>
            </a:pathLst>
          </a:custGeom>
          <a:solidFill>
            <a:srgbClr val="004CB3"/>
          </a:solidFill>
        </p:spPr>
        <p:txBody>
          <a:bodyPr wrap="square" lIns="0" tIns="0" rIns="0" bIns="0" rtlCol="0"/>
          <a:lstStyle/>
          <a:p>
            <a:endParaRPr sz="1765"/>
          </a:p>
        </p:txBody>
      </p:sp>
      <p:sp>
        <p:nvSpPr>
          <p:cNvPr id="94" name="object 94"/>
          <p:cNvSpPr/>
          <p:nvPr/>
        </p:nvSpPr>
        <p:spPr>
          <a:xfrm>
            <a:off x="6899763" y="5291418"/>
            <a:ext cx="14568" cy="24093"/>
          </a:xfrm>
          <a:custGeom>
            <a:avLst/>
            <a:gdLst/>
            <a:ahLst/>
            <a:cxnLst/>
            <a:rect l="l" t="t" r="r" b="b"/>
            <a:pathLst>
              <a:path w="16509" h="27304">
                <a:moveTo>
                  <a:pt x="13487" y="0"/>
                </a:moveTo>
                <a:lnTo>
                  <a:pt x="0" y="0"/>
                </a:lnTo>
                <a:lnTo>
                  <a:pt x="0" y="26949"/>
                </a:lnTo>
                <a:lnTo>
                  <a:pt x="16179" y="26949"/>
                </a:lnTo>
                <a:lnTo>
                  <a:pt x="13487" y="0"/>
                </a:lnTo>
                <a:close/>
              </a:path>
            </a:pathLst>
          </a:custGeom>
          <a:solidFill>
            <a:srgbClr val="004CB3"/>
          </a:solidFill>
        </p:spPr>
        <p:txBody>
          <a:bodyPr wrap="square" lIns="0" tIns="0" rIns="0" bIns="0" rtlCol="0"/>
          <a:lstStyle/>
          <a:p>
            <a:endParaRPr sz="1765"/>
          </a:p>
        </p:txBody>
      </p:sp>
      <p:sp>
        <p:nvSpPr>
          <p:cNvPr id="95" name="object 95"/>
          <p:cNvSpPr/>
          <p:nvPr/>
        </p:nvSpPr>
        <p:spPr>
          <a:xfrm>
            <a:off x="6859333" y="5291418"/>
            <a:ext cx="12326" cy="24093"/>
          </a:xfrm>
          <a:custGeom>
            <a:avLst/>
            <a:gdLst/>
            <a:ahLst/>
            <a:cxnLst/>
            <a:rect l="l" t="t" r="r" b="b"/>
            <a:pathLst>
              <a:path w="13970" h="27304">
                <a:moveTo>
                  <a:pt x="13474" y="0"/>
                </a:moveTo>
                <a:lnTo>
                  <a:pt x="13474" y="26949"/>
                </a:lnTo>
                <a:lnTo>
                  <a:pt x="0" y="26949"/>
                </a:lnTo>
                <a:lnTo>
                  <a:pt x="0" y="0"/>
                </a:lnTo>
                <a:lnTo>
                  <a:pt x="13474" y="0"/>
                </a:lnTo>
                <a:close/>
              </a:path>
            </a:pathLst>
          </a:custGeom>
          <a:solidFill>
            <a:srgbClr val="004CB3"/>
          </a:solidFill>
        </p:spPr>
        <p:txBody>
          <a:bodyPr wrap="square" lIns="0" tIns="0" rIns="0" bIns="0" rtlCol="0"/>
          <a:lstStyle/>
          <a:p>
            <a:endParaRPr sz="1765"/>
          </a:p>
        </p:txBody>
      </p:sp>
      <p:sp>
        <p:nvSpPr>
          <p:cNvPr id="96" name="object 96"/>
          <p:cNvSpPr/>
          <p:nvPr/>
        </p:nvSpPr>
        <p:spPr>
          <a:xfrm>
            <a:off x="6816515" y="5291418"/>
            <a:ext cx="14568" cy="24093"/>
          </a:xfrm>
          <a:custGeom>
            <a:avLst/>
            <a:gdLst/>
            <a:ahLst/>
            <a:cxnLst/>
            <a:rect l="l" t="t" r="r" b="b"/>
            <a:pathLst>
              <a:path w="16509" h="27304">
                <a:moveTo>
                  <a:pt x="16179" y="0"/>
                </a:moveTo>
                <a:lnTo>
                  <a:pt x="2692" y="0"/>
                </a:lnTo>
                <a:lnTo>
                  <a:pt x="0" y="26949"/>
                </a:lnTo>
                <a:lnTo>
                  <a:pt x="16179" y="26949"/>
                </a:lnTo>
                <a:lnTo>
                  <a:pt x="16179" y="0"/>
                </a:lnTo>
                <a:close/>
              </a:path>
            </a:pathLst>
          </a:custGeom>
          <a:solidFill>
            <a:srgbClr val="004CB3"/>
          </a:solidFill>
        </p:spPr>
        <p:txBody>
          <a:bodyPr wrap="square" lIns="0" tIns="0" rIns="0" bIns="0" rtlCol="0"/>
          <a:lstStyle/>
          <a:p>
            <a:endParaRPr sz="1765"/>
          </a:p>
        </p:txBody>
      </p:sp>
      <p:sp>
        <p:nvSpPr>
          <p:cNvPr id="97" name="object 97"/>
          <p:cNvSpPr/>
          <p:nvPr/>
        </p:nvSpPr>
        <p:spPr>
          <a:xfrm>
            <a:off x="6776085" y="5291418"/>
            <a:ext cx="14568" cy="24093"/>
          </a:xfrm>
          <a:custGeom>
            <a:avLst/>
            <a:gdLst/>
            <a:ahLst/>
            <a:cxnLst/>
            <a:rect l="l" t="t" r="r" b="b"/>
            <a:pathLst>
              <a:path w="16509" h="27304">
                <a:moveTo>
                  <a:pt x="16167" y="0"/>
                </a:moveTo>
                <a:lnTo>
                  <a:pt x="2692" y="0"/>
                </a:lnTo>
                <a:lnTo>
                  <a:pt x="0" y="26949"/>
                </a:lnTo>
                <a:lnTo>
                  <a:pt x="13474" y="26949"/>
                </a:lnTo>
                <a:lnTo>
                  <a:pt x="16167" y="0"/>
                </a:lnTo>
                <a:close/>
              </a:path>
            </a:pathLst>
          </a:custGeom>
          <a:solidFill>
            <a:srgbClr val="004CB3"/>
          </a:solidFill>
        </p:spPr>
        <p:txBody>
          <a:bodyPr wrap="square" lIns="0" tIns="0" rIns="0" bIns="0" rtlCol="0"/>
          <a:lstStyle/>
          <a:p>
            <a:endParaRPr sz="1765"/>
          </a:p>
        </p:txBody>
      </p:sp>
      <p:sp>
        <p:nvSpPr>
          <p:cNvPr id="98" name="object 98"/>
          <p:cNvSpPr/>
          <p:nvPr/>
        </p:nvSpPr>
        <p:spPr>
          <a:xfrm>
            <a:off x="6735642" y="5291418"/>
            <a:ext cx="16809" cy="24093"/>
          </a:xfrm>
          <a:custGeom>
            <a:avLst/>
            <a:gdLst/>
            <a:ahLst/>
            <a:cxnLst/>
            <a:rect l="l" t="t" r="r" b="b"/>
            <a:pathLst>
              <a:path w="19050" h="27304">
                <a:moveTo>
                  <a:pt x="18872" y="0"/>
                </a:moveTo>
                <a:lnTo>
                  <a:pt x="2705" y="0"/>
                </a:lnTo>
                <a:lnTo>
                  <a:pt x="0" y="26949"/>
                </a:lnTo>
                <a:lnTo>
                  <a:pt x="13487" y="26949"/>
                </a:lnTo>
                <a:lnTo>
                  <a:pt x="18872" y="0"/>
                </a:lnTo>
                <a:close/>
              </a:path>
            </a:pathLst>
          </a:custGeom>
          <a:solidFill>
            <a:srgbClr val="004CB3"/>
          </a:solidFill>
        </p:spPr>
        <p:txBody>
          <a:bodyPr wrap="square" lIns="0" tIns="0" rIns="0" bIns="0" rtlCol="0"/>
          <a:lstStyle/>
          <a:p>
            <a:endParaRPr sz="1765"/>
          </a:p>
        </p:txBody>
      </p:sp>
      <p:sp>
        <p:nvSpPr>
          <p:cNvPr id="99" name="object 99"/>
          <p:cNvSpPr/>
          <p:nvPr/>
        </p:nvSpPr>
        <p:spPr>
          <a:xfrm>
            <a:off x="6692836" y="5291418"/>
            <a:ext cx="19050" cy="24093"/>
          </a:xfrm>
          <a:custGeom>
            <a:avLst/>
            <a:gdLst/>
            <a:ahLst/>
            <a:cxnLst/>
            <a:rect l="l" t="t" r="r" b="b"/>
            <a:pathLst>
              <a:path w="21590" h="27304">
                <a:moveTo>
                  <a:pt x="21564" y="0"/>
                </a:moveTo>
                <a:lnTo>
                  <a:pt x="5384" y="0"/>
                </a:lnTo>
                <a:lnTo>
                  <a:pt x="0" y="26949"/>
                </a:lnTo>
                <a:lnTo>
                  <a:pt x="13474" y="26949"/>
                </a:lnTo>
                <a:lnTo>
                  <a:pt x="21564" y="0"/>
                </a:lnTo>
                <a:close/>
              </a:path>
            </a:pathLst>
          </a:custGeom>
          <a:solidFill>
            <a:srgbClr val="004CB3"/>
          </a:solidFill>
        </p:spPr>
        <p:txBody>
          <a:bodyPr wrap="square" lIns="0" tIns="0" rIns="0" bIns="0" rtlCol="0"/>
          <a:lstStyle/>
          <a:p>
            <a:endParaRPr sz="1765"/>
          </a:p>
        </p:txBody>
      </p:sp>
      <p:sp>
        <p:nvSpPr>
          <p:cNvPr id="100" name="object 100"/>
          <p:cNvSpPr/>
          <p:nvPr/>
        </p:nvSpPr>
        <p:spPr>
          <a:xfrm>
            <a:off x="6652394" y="5291418"/>
            <a:ext cx="19050" cy="24093"/>
          </a:xfrm>
          <a:custGeom>
            <a:avLst/>
            <a:gdLst/>
            <a:ahLst/>
            <a:cxnLst/>
            <a:rect l="l" t="t" r="r" b="b"/>
            <a:pathLst>
              <a:path w="21590" h="27304">
                <a:moveTo>
                  <a:pt x="21564" y="0"/>
                </a:moveTo>
                <a:lnTo>
                  <a:pt x="5397" y="0"/>
                </a:lnTo>
                <a:lnTo>
                  <a:pt x="0" y="26949"/>
                </a:lnTo>
                <a:lnTo>
                  <a:pt x="13487" y="26949"/>
                </a:lnTo>
                <a:lnTo>
                  <a:pt x="21564" y="0"/>
                </a:lnTo>
                <a:close/>
              </a:path>
            </a:pathLst>
          </a:custGeom>
          <a:solidFill>
            <a:srgbClr val="004CB3"/>
          </a:solidFill>
        </p:spPr>
        <p:txBody>
          <a:bodyPr wrap="square" lIns="0" tIns="0" rIns="0" bIns="0" rtlCol="0"/>
          <a:lstStyle/>
          <a:p>
            <a:endParaRPr sz="1765"/>
          </a:p>
        </p:txBody>
      </p:sp>
      <p:sp>
        <p:nvSpPr>
          <p:cNvPr id="101" name="object 101"/>
          <p:cNvSpPr txBox="1"/>
          <p:nvPr/>
        </p:nvSpPr>
        <p:spPr>
          <a:xfrm>
            <a:off x="6222973" y="5470991"/>
            <a:ext cx="1450601" cy="255678"/>
          </a:xfrm>
          <a:prstGeom prst="rect">
            <a:avLst/>
          </a:prstGeom>
        </p:spPr>
        <p:txBody>
          <a:bodyPr vert="horz" wrap="square" lIns="0" tIns="11206" rIns="0" bIns="0" rtlCol="0">
            <a:spAutoFit/>
          </a:bodyPr>
          <a:lstStyle/>
          <a:p>
            <a:pPr marL="11206">
              <a:spcBef>
                <a:spcPts val="88"/>
              </a:spcBef>
            </a:pPr>
            <a:r>
              <a:rPr sz="1588" b="1" spc="-4" dirty="0">
                <a:latin typeface="Times New Roman"/>
                <a:cs typeface="Times New Roman"/>
              </a:rPr>
              <a:t>Remote</a:t>
            </a:r>
            <a:r>
              <a:rPr sz="1588" b="1" spc="-40" dirty="0">
                <a:latin typeface="Times New Roman"/>
                <a:cs typeface="Times New Roman"/>
              </a:rPr>
              <a:t> </a:t>
            </a:r>
            <a:r>
              <a:rPr sz="1588" b="1" spc="-4" dirty="0">
                <a:latin typeface="Times New Roman"/>
                <a:cs typeface="Times New Roman"/>
              </a:rPr>
              <a:t>attacker</a:t>
            </a:r>
            <a:endParaRPr sz="1588">
              <a:latin typeface="Times New Roman"/>
              <a:cs typeface="Times New Roman"/>
            </a:endParaRPr>
          </a:p>
        </p:txBody>
      </p:sp>
      <p:sp>
        <p:nvSpPr>
          <p:cNvPr id="102" name="object 102"/>
          <p:cNvSpPr/>
          <p:nvPr/>
        </p:nvSpPr>
        <p:spPr>
          <a:xfrm>
            <a:off x="1455307" y="3538201"/>
            <a:ext cx="0" cy="602316"/>
          </a:xfrm>
          <a:custGeom>
            <a:avLst/>
            <a:gdLst/>
            <a:ahLst/>
            <a:cxnLst/>
            <a:rect l="l" t="t" r="r" b="b"/>
            <a:pathLst>
              <a:path h="682625">
                <a:moveTo>
                  <a:pt x="0" y="682624"/>
                </a:moveTo>
                <a:lnTo>
                  <a:pt x="0" y="0"/>
                </a:lnTo>
              </a:path>
            </a:pathLst>
          </a:custGeom>
          <a:ln w="57149">
            <a:solidFill>
              <a:srgbClr val="929292"/>
            </a:solidFill>
          </a:ln>
        </p:spPr>
        <p:txBody>
          <a:bodyPr wrap="square" lIns="0" tIns="0" rIns="0" bIns="0" rtlCol="0"/>
          <a:lstStyle/>
          <a:p>
            <a:endParaRPr sz="1765"/>
          </a:p>
        </p:txBody>
      </p:sp>
      <p:sp>
        <p:nvSpPr>
          <p:cNvPr id="103" name="object 103"/>
          <p:cNvSpPr/>
          <p:nvPr/>
        </p:nvSpPr>
        <p:spPr>
          <a:xfrm>
            <a:off x="1379668" y="3487775"/>
            <a:ext cx="151279" cy="151279"/>
          </a:xfrm>
          <a:custGeom>
            <a:avLst/>
            <a:gdLst/>
            <a:ahLst/>
            <a:cxnLst/>
            <a:rect l="l" t="t" r="r" b="b"/>
            <a:pathLst>
              <a:path w="171450" h="171450">
                <a:moveTo>
                  <a:pt x="85725" y="0"/>
                </a:moveTo>
                <a:lnTo>
                  <a:pt x="0" y="171450"/>
                </a:lnTo>
                <a:lnTo>
                  <a:pt x="171450" y="171450"/>
                </a:lnTo>
                <a:lnTo>
                  <a:pt x="85725" y="0"/>
                </a:lnTo>
                <a:close/>
              </a:path>
            </a:pathLst>
          </a:custGeom>
          <a:solidFill>
            <a:srgbClr val="929292"/>
          </a:solidFill>
        </p:spPr>
        <p:txBody>
          <a:bodyPr wrap="square" lIns="0" tIns="0" rIns="0" bIns="0" rtlCol="0"/>
          <a:lstStyle/>
          <a:p>
            <a:endParaRPr sz="1765"/>
          </a:p>
        </p:txBody>
      </p:sp>
      <p:sp>
        <p:nvSpPr>
          <p:cNvPr id="104" name="object 104"/>
          <p:cNvSpPr/>
          <p:nvPr/>
        </p:nvSpPr>
        <p:spPr>
          <a:xfrm>
            <a:off x="2054827" y="2657137"/>
            <a:ext cx="4178674" cy="0"/>
          </a:xfrm>
          <a:custGeom>
            <a:avLst/>
            <a:gdLst/>
            <a:ahLst/>
            <a:cxnLst/>
            <a:rect l="l" t="t" r="r" b="b"/>
            <a:pathLst>
              <a:path w="4735830">
                <a:moveTo>
                  <a:pt x="4735506" y="1"/>
                </a:moveTo>
                <a:lnTo>
                  <a:pt x="0" y="0"/>
                </a:lnTo>
              </a:path>
            </a:pathLst>
          </a:custGeom>
          <a:ln w="57149">
            <a:solidFill>
              <a:srgbClr val="929292"/>
            </a:solidFill>
          </a:ln>
        </p:spPr>
        <p:txBody>
          <a:bodyPr wrap="square" lIns="0" tIns="0" rIns="0" bIns="0" rtlCol="0"/>
          <a:lstStyle/>
          <a:p>
            <a:endParaRPr sz="1765"/>
          </a:p>
        </p:txBody>
      </p:sp>
      <p:sp>
        <p:nvSpPr>
          <p:cNvPr id="105" name="object 105"/>
          <p:cNvSpPr/>
          <p:nvPr/>
        </p:nvSpPr>
        <p:spPr>
          <a:xfrm>
            <a:off x="6132363" y="2581498"/>
            <a:ext cx="151279" cy="151279"/>
          </a:xfrm>
          <a:custGeom>
            <a:avLst/>
            <a:gdLst/>
            <a:ahLst/>
            <a:cxnLst/>
            <a:rect l="l" t="t" r="r" b="b"/>
            <a:pathLst>
              <a:path w="171450" h="171450">
                <a:moveTo>
                  <a:pt x="0" y="0"/>
                </a:moveTo>
                <a:lnTo>
                  <a:pt x="0" y="171450"/>
                </a:lnTo>
                <a:lnTo>
                  <a:pt x="171450" y="85725"/>
                </a:lnTo>
                <a:lnTo>
                  <a:pt x="0" y="0"/>
                </a:lnTo>
                <a:close/>
              </a:path>
            </a:pathLst>
          </a:custGeom>
          <a:solidFill>
            <a:srgbClr val="929292"/>
          </a:solidFill>
        </p:spPr>
        <p:txBody>
          <a:bodyPr wrap="square" lIns="0" tIns="0" rIns="0" bIns="0" rtlCol="0"/>
          <a:lstStyle/>
          <a:p>
            <a:endParaRPr sz="1765"/>
          </a:p>
        </p:txBody>
      </p:sp>
      <p:sp>
        <p:nvSpPr>
          <p:cNvPr id="106" name="object 106"/>
          <p:cNvSpPr/>
          <p:nvPr/>
        </p:nvSpPr>
        <p:spPr>
          <a:xfrm>
            <a:off x="2004396" y="2581498"/>
            <a:ext cx="151279" cy="151279"/>
          </a:xfrm>
          <a:custGeom>
            <a:avLst/>
            <a:gdLst/>
            <a:ahLst/>
            <a:cxnLst/>
            <a:rect l="l" t="t" r="r" b="b"/>
            <a:pathLst>
              <a:path w="171450" h="171450">
                <a:moveTo>
                  <a:pt x="171450" y="0"/>
                </a:moveTo>
                <a:lnTo>
                  <a:pt x="0" y="85725"/>
                </a:lnTo>
                <a:lnTo>
                  <a:pt x="171450" y="171450"/>
                </a:lnTo>
                <a:lnTo>
                  <a:pt x="171450" y="0"/>
                </a:lnTo>
                <a:close/>
              </a:path>
            </a:pathLst>
          </a:custGeom>
          <a:solidFill>
            <a:srgbClr val="929292"/>
          </a:solidFill>
        </p:spPr>
        <p:txBody>
          <a:bodyPr wrap="square" lIns="0" tIns="0" rIns="0" bIns="0" rtlCol="0"/>
          <a:lstStyle/>
          <a:p>
            <a:endParaRPr sz="1765"/>
          </a:p>
        </p:txBody>
      </p:sp>
      <p:sp>
        <p:nvSpPr>
          <p:cNvPr id="107" name="object 107"/>
          <p:cNvSpPr txBox="1"/>
          <p:nvPr/>
        </p:nvSpPr>
        <p:spPr>
          <a:xfrm>
            <a:off x="2432584" y="1200161"/>
            <a:ext cx="1958788" cy="1479153"/>
          </a:xfrm>
          <a:prstGeom prst="rect">
            <a:avLst/>
          </a:prstGeom>
        </p:spPr>
        <p:txBody>
          <a:bodyPr vert="horz" wrap="square" lIns="0" tIns="11206" rIns="0" bIns="0" rtlCol="0">
            <a:spAutoFit/>
          </a:bodyPr>
          <a:lstStyle/>
          <a:p>
            <a:pPr marL="11206">
              <a:lnSpc>
                <a:spcPts val="1880"/>
              </a:lnSpc>
              <a:spcBef>
                <a:spcPts val="88"/>
              </a:spcBef>
            </a:pPr>
            <a:r>
              <a:rPr sz="1588" b="1" spc="-4" dirty="0">
                <a:latin typeface="Times New Roman"/>
                <a:cs typeface="Times New Roman"/>
              </a:rPr>
              <a:t>Response</a:t>
            </a:r>
            <a:endParaRPr sz="1588">
              <a:latin typeface="Times New Roman"/>
              <a:cs typeface="Times New Roman"/>
            </a:endParaRPr>
          </a:p>
          <a:p>
            <a:pPr marL="364211">
              <a:lnSpc>
                <a:spcPts val="1880"/>
              </a:lnSpc>
            </a:pPr>
            <a:r>
              <a:rPr sz="1588" b="1" spc="-18" dirty="0">
                <a:latin typeface="Times New Roman"/>
                <a:cs typeface="Times New Roman"/>
                <a:hlinkClick r:id="rId4"/>
              </a:rPr>
              <a:t>www.attacker.com</a:t>
            </a:r>
            <a:endParaRPr sz="1588">
              <a:latin typeface="Times New Roman"/>
              <a:cs typeface="Times New Roman"/>
            </a:endParaRPr>
          </a:p>
          <a:p>
            <a:pPr marL="313781" marR="203958">
              <a:lnSpc>
                <a:spcPct val="98800"/>
              </a:lnSpc>
              <a:spcBef>
                <a:spcPts val="57"/>
              </a:spcBef>
            </a:pPr>
            <a:r>
              <a:rPr sz="1588" b="1" spc="-18" dirty="0">
                <a:latin typeface="Times New Roman"/>
                <a:cs typeface="Times New Roman"/>
              </a:rPr>
              <a:t>attacker.com  attacker.com  </a:t>
            </a:r>
            <a:r>
              <a:rPr sz="1588" b="1" spc="-13" dirty="0">
                <a:latin typeface="Times New Roman"/>
                <a:cs typeface="Times New Roman"/>
              </a:rPr>
              <a:t>ns.attacker.com  </a:t>
            </a:r>
            <a:r>
              <a:rPr sz="1588" b="1" dirty="0">
                <a:solidFill>
                  <a:srgbClr val="009999"/>
                </a:solidFill>
                <a:latin typeface="Times New Roman"/>
                <a:cs typeface="Times New Roman"/>
                <a:hlinkClick r:id="rId5"/>
              </a:rPr>
              <a:t>ww</a:t>
            </a:r>
            <a:r>
              <a:rPr sz="1588" b="1" spc="-88" dirty="0">
                <a:solidFill>
                  <a:srgbClr val="009999"/>
                </a:solidFill>
                <a:latin typeface="Times New Roman"/>
                <a:cs typeface="Times New Roman"/>
                <a:hlinkClick r:id="rId5"/>
              </a:rPr>
              <a:t>w</a:t>
            </a:r>
            <a:r>
              <a:rPr sz="1588" b="1" dirty="0">
                <a:solidFill>
                  <a:srgbClr val="009999"/>
                </a:solidFill>
                <a:latin typeface="Times New Roman"/>
                <a:cs typeface="Times New Roman"/>
                <a:hlinkClick r:id="rId5"/>
              </a:rPr>
              <a:t>.goog</a:t>
            </a:r>
            <a:r>
              <a:rPr sz="1588" b="1" spc="-4" dirty="0">
                <a:solidFill>
                  <a:srgbClr val="009999"/>
                </a:solidFill>
                <a:latin typeface="Times New Roman"/>
                <a:cs typeface="Times New Roman"/>
                <a:hlinkClick r:id="rId5"/>
              </a:rPr>
              <a:t>le</a:t>
            </a:r>
            <a:r>
              <a:rPr sz="1588" b="1" dirty="0">
                <a:solidFill>
                  <a:srgbClr val="009999"/>
                </a:solidFill>
                <a:latin typeface="Times New Roman"/>
                <a:cs typeface="Times New Roman"/>
                <a:hlinkClick r:id="rId5"/>
              </a:rPr>
              <a:t>.</a:t>
            </a:r>
            <a:r>
              <a:rPr sz="1588" b="1" spc="-4" dirty="0">
                <a:solidFill>
                  <a:srgbClr val="009999"/>
                </a:solidFill>
                <a:latin typeface="Times New Roman"/>
                <a:cs typeface="Times New Roman"/>
                <a:hlinkClick r:id="rId5"/>
              </a:rPr>
              <a:t>c</a:t>
            </a:r>
            <a:r>
              <a:rPr sz="1588" b="1" dirty="0">
                <a:solidFill>
                  <a:srgbClr val="009999"/>
                </a:solidFill>
                <a:latin typeface="Times New Roman"/>
                <a:cs typeface="Times New Roman"/>
                <a:hlinkClick r:id="rId5"/>
              </a:rPr>
              <a:t>om</a:t>
            </a:r>
            <a:endParaRPr sz="1588">
              <a:latin typeface="Times New Roman"/>
              <a:cs typeface="Times New Roman"/>
            </a:endParaRPr>
          </a:p>
        </p:txBody>
      </p:sp>
      <p:sp>
        <p:nvSpPr>
          <p:cNvPr id="108" name="object 108"/>
          <p:cNvSpPr txBox="1"/>
          <p:nvPr/>
        </p:nvSpPr>
        <p:spPr>
          <a:xfrm>
            <a:off x="4593998" y="1435484"/>
            <a:ext cx="3305175" cy="2807466"/>
          </a:xfrm>
          <a:prstGeom prst="rect">
            <a:avLst/>
          </a:prstGeom>
        </p:spPr>
        <p:txBody>
          <a:bodyPr vert="horz" wrap="square" lIns="0" tIns="11206" rIns="0" bIns="0" rtlCol="0">
            <a:spAutoFit/>
          </a:bodyPr>
          <a:lstStyle/>
          <a:p>
            <a:pPr marL="11206">
              <a:spcBef>
                <a:spcPts val="88"/>
              </a:spcBef>
              <a:tabLst>
                <a:tab pos="296972" algn="l"/>
              </a:tabLst>
            </a:pPr>
            <a:r>
              <a:rPr sz="1588" b="1" dirty="0">
                <a:latin typeface="Times New Roman"/>
                <a:cs typeface="Times New Roman"/>
              </a:rPr>
              <a:t>A	128.9.128.127</a:t>
            </a:r>
            <a:endParaRPr sz="1588">
              <a:latin typeface="Times New Roman"/>
              <a:cs typeface="Times New Roman"/>
            </a:endParaRPr>
          </a:p>
          <a:p>
            <a:pPr marL="11206" marR="1483178" indent="10646">
              <a:lnSpc>
                <a:spcPct val="99500"/>
              </a:lnSpc>
              <a:spcBef>
                <a:spcPts val="44"/>
              </a:spcBef>
              <a:tabLst>
                <a:tab pos="347401" algn="l"/>
              </a:tabLst>
            </a:pPr>
            <a:r>
              <a:rPr sz="1588" b="1" dirty="0">
                <a:latin typeface="Times New Roman"/>
                <a:cs typeface="Times New Roman"/>
              </a:rPr>
              <a:t>NS </a:t>
            </a:r>
            <a:r>
              <a:rPr sz="1588" b="1" spc="-13" dirty="0">
                <a:latin typeface="Times New Roman"/>
                <a:cs typeface="Times New Roman"/>
              </a:rPr>
              <a:t>ns.attacker.com  </a:t>
            </a:r>
            <a:r>
              <a:rPr sz="1588" b="1" dirty="0">
                <a:latin typeface="Times New Roman"/>
                <a:cs typeface="Times New Roman"/>
              </a:rPr>
              <a:t>NS </a:t>
            </a:r>
            <a:r>
              <a:rPr sz="1588" b="1" spc="-9" dirty="0">
                <a:solidFill>
                  <a:srgbClr val="009999"/>
                </a:solidFill>
                <a:latin typeface="Times New Roman"/>
                <a:cs typeface="Times New Roman"/>
                <a:hlinkClick r:id="rId5"/>
              </a:rPr>
              <a:t>www.google.com </a:t>
            </a:r>
            <a:r>
              <a:rPr sz="1588" b="1" spc="-9" dirty="0">
                <a:solidFill>
                  <a:srgbClr val="009999"/>
                </a:solidFill>
                <a:latin typeface="Times New Roman"/>
                <a:cs typeface="Times New Roman"/>
              </a:rPr>
              <a:t> </a:t>
            </a:r>
            <a:r>
              <a:rPr sz="1588" b="1" dirty="0">
                <a:latin typeface="Times New Roman"/>
                <a:cs typeface="Times New Roman"/>
              </a:rPr>
              <a:t>A	128.9.128.2</a:t>
            </a:r>
            <a:endParaRPr sz="1588">
              <a:latin typeface="Times New Roman"/>
              <a:cs typeface="Times New Roman"/>
            </a:endParaRPr>
          </a:p>
          <a:p>
            <a:pPr marL="11206">
              <a:lnSpc>
                <a:spcPts val="1853"/>
              </a:lnSpc>
              <a:tabLst>
                <a:tab pos="347401" algn="l"/>
              </a:tabLst>
            </a:pPr>
            <a:r>
              <a:rPr sz="1588" b="1" dirty="0">
                <a:solidFill>
                  <a:srgbClr val="009999"/>
                </a:solidFill>
                <a:latin typeface="Times New Roman"/>
                <a:cs typeface="Times New Roman"/>
              </a:rPr>
              <a:t>A	128.9.128.127</a:t>
            </a:r>
            <a:endParaRPr sz="1588">
              <a:latin typeface="Times New Roman"/>
              <a:cs typeface="Times New Roman"/>
            </a:endParaRPr>
          </a:p>
          <a:p>
            <a:pPr>
              <a:lnSpc>
                <a:spcPct val="100000"/>
              </a:lnSpc>
            </a:pPr>
            <a:endParaRPr sz="1765">
              <a:latin typeface="Times New Roman"/>
              <a:cs typeface="Times New Roman"/>
            </a:endParaRPr>
          </a:p>
          <a:p>
            <a:pPr marL="1945445">
              <a:spcBef>
                <a:spcPts val="1566"/>
              </a:spcBef>
            </a:pPr>
            <a:r>
              <a:rPr sz="1588" b="1" spc="-13" dirty="0">
                <a:latin typeface="Times New Roman"/>
                <a:cs typeface="Times New Roman"/>
              </a:rPr>
              <a:t>ns.attacker.com</a:t>
            </a:r>
            <a:endParaRPr sz="1588">
              <a:latin typeface="Times New Roman"/>
              <a:cs typeface="Times New Roman"/>
            </a:endParaRPr>
          </a:p>
          <a:p>
            <a:pPr>
              <a:spcBef>
                <a:spcPts val="22"/>
              </a:spcBef>
            </a:pPr>
            <a:endParaRPr sz="2382">
              <a:latin typeface="Times New Roman"/>
              <a:cs typeface="Times New Roman"/>
            </a:endParaRPr>
          </a:p>
          <a:p>
            <a:pPr marR="1794157" algn="ctr">
              <a:lnSpc>
                <a:spcPts val="1880"/>
              </a:lnSpc>
            </a:pPr>
            <a:r>
              <a:rPr sz="1588" b="1" spc="-4" dirty="0">
                <a:latin typeface="Times New Roman"/>
                <a:cs typeface="Times New Roman"/>
              </a:rPr>
              <a:t>Query</a:t>
            </a:r>
            <a:endParaRPr sz="1588">
              <a:latin typeface="Times New Roman"/>
              <a:cs typeface="Times New Roman"/>
            </a:endParaRPr>
          </a:p>
          <a:p>
            <a:pPr marL="679113">
              <a:lnSpc>
                <a:spcPts val="1880"/>
              </a:lnSpc>
            </a:pPr>
            <a:r>
              <a:rPr sz="1588" b="1" spc="-18" dirty="0">
                <a:latin typeface="Times New Roman"/>
                <a:cs typeface="Times New Roman"/>
                <a:hlinkClick r:id="rId4"/>
              </a:rPr>
              <a:t>www.attacker.com</a:t>
            </a:r>
            <a:endParaRPr sz="1588">
              <a:latin typeface="Times New Roman"/>
              <a:cs typeface="Times New Roman"/>
            </a:endParaRPr>
          </a:p>
        </p:txBody>
      </p:sp>
      <p:sp>
        <p:nvSpPr>
          <p:cNvPr id="109" name="object 109"/>
          <p:cNvSpPr/>
          <p:nvPr/>
        </p:nvSpPr>
        <p:spPr>
          <a:xfrm>
            <a:off x="1236689" y="4498679"/>
            <a:ext cx="690843" cy="509868"/>
          </a:xfrm>
          <a:custGeom>
            <a:avLst/>
            <a:gdLst/>
            <a:ahLst/>
            <a:cxnLst/>
            <a:rect l="l" t="t" r="r" b="b"/>
            <a:pathLst>
              <a:path w="782955" h="577850">
                <a:moveTo>
                  <a:pt x="734267" y="0"/>
                </a:moveTo>
                <a:lnTo>
                  <a:pt x="48594" y="0"/>
                </a:lnTo>
                <a:lnTo>
                  <a:pt x="35093" y="2705"/>
                </a:lnTo>
                <a:lnTo>
                  <a:pt x="2700" y="37795"/>
                </a:lnTo>
                <a:lnTo>
                  <a:pt x="0" y="51295"/>
                </a:lnTo>
                <a:lnTo>
                  <a:pt x="0" y="526427"/>
                </a:lnTo>
                <a:lnTo>
                  <a:pt x="24298" y="566915"/>
                </a:lnTo>
                <a:lnTo>
                  <a:pt x="64786" y="577723"/>
                </a:lnTo>
                <a:lnTo>
                  <a:pt x="718074" y="577723"/>
                </a:lnTo>
                <a:lnTo>
                  <a:pt x="758562" y="566915"/>
                </a:lnTo>
                <a:lnTo>
                  <a:pt x="782857" y="526427"/>
                </a:lnTo>
                <a:lnTo>
                  <a:pt x="782857" y="51295"/>
                </a:lnTo>
                <a:lnTo>
                  <a:pt x="758562" y="8102"/>
                </a:lnTo>
                <a:lnTo>
                  <a:pt x="734267" y="0"/>
                </a:lnTo>
                <a:close/>
              </a:path>
            </a:pathLst>
          </a:custGeom>
          <a:solidFill>
            <a:srgbClr val="000000"/>
          </a:solidFill>
        </p:spPr>
        <p:txBody>
          <a:bodyPr wrap="square" lIns="0" tIns="0" rIns="0" bIns="0" rtlCol="0"/>
          <a:lstStyle/>
          <a:p>
            <a:endParaRPr sz="1765"/>
          </a:p>
        </p:txBody>
      </p:sp>
      <p:sp>
        <p:nvSpPr>
          <p:cNvPr id="110" name="object 110"/>
          <p:cNvSpPr/>
          <p:nvPr/>
        </p:nvSpPr>
        <p:spPr>
          <a:xfrm>
            <a:off x="1100919" y="5008435"/>
            <a:ext cx="986118" cy="378758"/>
          </a:xfrm>
          <a:custGeom>
            <a:avLst/>
            <a:gdLst/>
            <a:ahLst/>
            <a:cxnLst/>
            <a:rect l="l" t="t" r="r" b="b"/>
            <a:pathLst>
              <a:path w="1117600" h="429260">
                <a:moveTo>
                  <a:pt x="1063614" y="121475"/>
                </a:moveTo>
                <a:lnTo>
                  <a:pt x="53990" y="121475"/>
                </a:lnTo>
                <a:lnTo>
                  <a:pt x="0" y="356336"/>
                </a:lnTo>
                <a:lnTo>
                  <a:pt x="32393" y="429234"/>
                </a:lnTo>
                <a:lnTo>
                  <a:pt x="1085204" y="429234"/>
                </a:lnTo>
                <a:lnTo>
                  <a:pt x="1117602" y="356336"/>
                </a:lnTo>
                <a:lnTo>
                  <a:pt x="1063614" y="121475"/>
                </a:lnTo>
                <a:close/>
              </a:path>
              <a:path w="1117600" h="429260">
                <a:moveTo>
                  <a:pt x="925934" y="64782"/>
                </a:moveTo>
                <a:lnTo>
                  <a:pt x="161970" y="64782"/>
                </a:lnTo>
                <a:lnTo>
                  <a:pt x="161970" y="121475"/>
                </a:lnTo>
                <a:lnTo>
                  <a:pt x="925934" y="121475"/>
                </a:lnTo>
                <a:lnTo>
                  <a:pt x="925934" y="64782"/>
                </a:lnTo>
                <a:close/>
              </a:path>
              <a:path w="1117600" h="429260">
                <a:moveTo>
                  <a:pt x="718073" y="16192"/>
                </a:moveTo>
                <a:lnTo>
                  <a:pt x="372531" y="16192"/>
                </a:lnTo>
                <a:lnTo>
                  <a:pt x="372531" y="64782"/>
                </a:lnTo>
                <a:lnTo>
                  <a:pt x="718073" y="64782"/>
                </a:lnTo>
                <a:lnTo>
                  <a:pt x="718073" y="16192"/>
                </a:lnTo>
                <a:close/>
              </a:path>
              <a:path w="1117600" h="429260">
                <a:moveTo>
                  <a:pt x="666777" y="0"/>
                </a:moveTo>
                <a:lnTo>
                  <a:pt x="421121" y="0"/>
                </a:lnTo>
                <a:lnTo>
                  <a:pt x="421121" y="16192"/>
                </a:lnTo>
                <a:lnTo>
                  <a:pt x="666777" y="16192"/>
                </a:lnTo>
                <a:lnTo>
                  <a:pt x="666777" y="0"/>
                </a:lnTo>
                <a:close/>
              </a:path>
            </a:pathLst>
          </a:custGeom>
          <a:solidFill>
            <a:srgbClr val="000000"/>
          </a:solidFill>
        </p:spPr>
        <p:txBody>
          <a:bodyPr wrap="square" lIns="0" tIns="0" rIns="0" bIns="0" rtlCol="0"/>
          <a:lstStyle/>
          <a:p>
            <a:endParaRPr sz="1765"/>
          </a:p>
        </p:txBody>
      </p:sp>
      <p:sp>
        <p:nvSpPr>
          <p:cNvPr id="111" name="object 111"/>
          <p:cNvSpPr/>
          <p:nvPr/>
        </p:nvSpPr>
        <p:spPr>
          <a:xfrm>
            <a:off x="1250980" y="4512979"/>
            <a:ext cx="662268" cy="481293"/>
          </a:xfrm>
          <a:custGeom>
            <a:avLst/>
            <a:gdLst/>
            <a:ahLst/>
            <a:cxnLst/>
            <a:rect l="l" t="t" r="r" b="b"/>
            <a:pathLst>
              <a:path w="750569" h="545464">
                <a:moveTo>
                  <a:pt x="709966" y="0"/>
                </a:moveTo>
                <a:lnTo>
                  <a:pt x="40499" y="0"/>
                </a:lnTo>
                <a:lnTo>
                  <a:pt x="29691" y="2692"/>
                </a:lnTo>
                <a:lnTo>
                  <a:pt x="2700" y="32397"/>
                </a:lnTo>
                <a:lnTo>
                  <a:pt x="0" y="40487"/>
                </a:lnTo>
                <a:lnTo>
                  <a:pt x="0" y="502119"/>
                </a:lnTo>
                <a:lnTo>
                  <a:pt x="2700" y="512927"/>
                </a:lnTo>
                <a:lnTo>
                  <a:pt x="18896" y="537222"/>
                </a:lnTo>
                <a:lnTo>
                  <a:pt x="40499" y="542620"/>
                </a:lnTo>
                <a:lnTo>
                  <a:pt x="53986" y="545312"/>
                </a:lnTo>
                <a:lnTo>
                  <a:pt x="696479" y="545312"/>
                </a:lnTo>
                <a:lnTo>
                  <a:pt x="739672" y="529120"/>
                </a:lnTo>
                <a:lnTo>
                  <a:pt x="750467" y="502119"/>
                </a:lnTo>
                <a:lnTo>
                  <a:pt x="750467" y="40487"/>
                </a:lnTo>
                <a:lnTo>
                  <a:pt x="747762" y="32397"/>
                </a:lnTo>
                <a:lnTo>
                  <a:pt x="745069" y="21589"/>
                </a:lnTo>
                <a:lnTo>
                  <a:pt x="739672" y="13500"/>
                </a:lnTo>
                <a:lnTo>
                  <a:pt x="723466" y="2692"/>
                </a:lnTo>
                <a:lnTo>
                  <a:pt x="709966" y="0"/>
                </a:lnTo>
                <a:close/>
              </a:path>
            </a:pathLst>
          </a:custGeom>
          <a:solidFill>
            <a:srgbClr val="E9DFD4"/>
          </a:solidFill>
        </p:spPr>
        <p:txBody>
          <a:bodyPr wrap="square" lIns="0" tIns="0" rIns="0" bIns="0" rtlCol="0"/>
          <a:lstStyle/>
          <a:p>
            <a:endParaRPr sz="1765"/>
          </a:p>
        </p:txBody>
      </p:sp>
      <p:sp>
        <p:nvSpPr>
          <p:cNvPr id="112" name="object 112"/>
          <p:cNvSpPr/>
          <p:nvPr/>
        </p:nvSpPr>
        <p:spPr>
          <a:xfrm>
            <a:off x="1439148" y="5050115"/>
            <a:ext cx="283509" cy="0"/>
          </a:xfrm>
          <a:custGeom>
            <a:avLst/>
            <a:gdLst/>
            <a:ahLst/>
            <a:cxnLst/>
            <a:rect l="l" t="t" r="r" b="b"/>
            <a:pathLst>
              <a:path w="321310">
                <a:moveTo>
                  <a:pt x="0" y="0"/>
                </a:moveTo>
                <a:lnTo>
                  <a:pt x="321246" y="0"/>
                </a:lnTo>
              </a:path>
            </a:pathLst>
          </a:custGeom>
          <a:ln w="35090">
            <a:solidFill>
              <a:srgbClr val="E9DFD4"/>
            </a:solidFill>
          </a:ln>
        </p:spPr>
        <p:txBody>
          <a:bodyPr wrap="square" lIns="0" tIns="0" rIns="0" bIns="0" rtlCol="0"/>
          <a:lstStyle/>
          <a:p>
            <a:endParaRPr sz="1765"/>
          </a:p>
        </p:txBody>
      </p:sp>
      <p:sp>
        <p:nvSpPr>
          <p:cNvPr id="113" name="object 113"/>
          <p:cNvSpPr/>
          <p:nvPr/>
        </p:nvSpPr>
        <p:spPr>
          <a:xfrm>
            <a:off x="1484410" y="5021535"/>
            <a:ext cx="193301" cy="0"/>
          </a:xfrm>
          <a:custGeom>
            <a:avLst/>
            <a:gdLst/>
            <a:ahLst/>
            <a:cxnLst/>
            <a:rect l="l" t="t" r="r" b="b"/>
            <a:pathLst>
              <a:path w="219075">
                <a:moveTo>
                  <a:pt x="0" y="0"/>
                </a:moveTo>
                <a:lnTo>
                  <a:pt x="218655" y="0"/>
                </a:lnTo>
              </a:path>
            </a:pathLst>
          </a:custGeom>
          <a:ln w="29692">
            <a:solidFill>
              <a:srgbClr val="E9DFD4"/>
            </a:solidFill>
          </a:ln>
        </p:spPr>
        <p:txBody>
          <a:bodyPr wrap="square" lIns="0" tIns="0" rIns="0" bIns="0" rtlCol="0"/>
          <a:lstStyle/>
          <a:p>
            <a:endParaRPr sz="1765"/>
          </a:p>
        </p:txBody>
      </p:sp>
      <p:sp>
        <p:nvSpPr>
          <p:cNvPr id="114" name="object 114"/>
          <p:cNvSpPr/>
          <p:nvPr/>
        </p:nvSpPr>
        <p:spPr>
          <a:xfrm>
            <a:off x="1255742" y="5101478"/>
            <a:ext cx="364751" cy="0"/>
          </a:xfrm>
          <a:custGeom>
            <a:avLst/>
            <a:gdLst/>
            <a:ahLst/>
            <a:cxnLst/>
            <a:rect l="l" t="t" r="r" b="b"/>
            <a:pathLst>
              <a:path w="413385">
                <a:moveTo>
                  <a:pt x="0" y="0"/>
                </a:moveTo>
                <a:lnTo>
                  <a:pt x="413029" y="0"/>
                </a:lnTo>
              </a:path>
            </a:pathLst>
          </a:custGeom>
          <a:ln w="31750">
            <a:solidFill>
              <a:srgbClr val="E9DFD4"/>
            </a:solidFill>
          </a:ln>
        </p:spPr>
        <p:txBody>
          <a:bodyPr wrap="square" lIns="0" tIns="0" rIns="0" bIns="0" rtlCol="0"/>
          <a:lstStyle/>
          <a:p>
            <a:endParaRPr sz="1765"/>
          </a:p>
        </p:txBody>
      </p:sp>
      <p:sp>
        <p:nvSpPr>
          <p:cNvPr id="115" name="object 115"/>
          <p:cNvSpPr/>
          <p:nvPr/>
        </p:nvSpPr>
        <p:spPr>
          <a:xfrm>
            <a:off x="1255742" y="5081307"/>
            <a:ext cx="650501" cy="0"/>
          </a:xfrm>
          <a:custGeom>
            <a:avLst/>
            <a:gdLst/>
            <a:ahLst/>
            <a:cxnLst/>
            <a:rect l="l" t="t" r="r" b="b"/>
            <a:pathLst>
              <a:path w="737235">
                <a:moveTo>
                  <a:pt x="0" y="0"/>
                </a:moveTo>
                <a:lnTo>
                  <a:pt x="736968" y="0"/>
                </a:lnTo>
              </a:path>
            </a:pathLst>
          </a:custGeom>
          <a:ln w="13970">
            <a:solidFill>
              <a:srgbClr val="E9DFD4"/>
            </a:solidFill>
          </a:ln>
        </p:spPr>
        <p:txBody>
          <a:bodyPr wrap="square" lIns="0" tIns="0" rIns="0" bIns="0" rtlCol="0"/>
          <a:lstStyle/>
          <a:p>
            <a:endParaRPr sz="1765"/>
          </a:p>
        </p:txBody>
      </p:sp>
      <p:sp>
        <p:nvSpPr>
          <p:cNvPr id="116" name="object 116"/>
          <p:cNvSpPr/>
          <p:nvPr/>
        </p:nvSpPr>
        <p:spPr>
          <a:xfrm>
            <a:off x="1872659" y="5087033"/>
            <a:ext cx="33618" cy="29135"/>
          </a:xfrm>
          <a:custGeom>
            <a:avLst/>
            <a:gdLst/>
            <a:ahLst/>
            <a:cxnLst/>
            <a:rect l="l" t="t" r="r" b="b"/>
            <a:pathLst>
              <a:path w="38100" h="33020">
                <a:moveTo>
                  <a:pt x="37795" y="0"/>
                </a:moveTo>
                <a:lnTo>
                  <a:pt x="0" y="0"/>
                </a:lnTo>
                <a:lnTo>
                  <a:pt x="0" y="32397"/>
                </a:lnTo>
                <a:lnTo>
                  <a:pt x="37795" y="32397"/>
                </a:lnTo>
                <a:lnTo>
                  <a:pt x="37795" y="0"/>
                </a:lnTo>
                <a:close/>
              </a:path>
            </a:pathLst>
          </a:custGeom>
          <a:solidFill>
            <a:srgbClr val="E9DFD4"/>
          </a:solidFill>
        </p:spPr>
        <p:txBody>
          <a:bodyPr wrap="square" lIns="0" tIns="0" rIns="0" bIns="0" rtlCol="0"/>
          <a:lstStyle/>
          <a:p>
            <a:endParaRPr sz="1765"/>
          </a:p>
        </p:txBody>
      </p:sp>
      <p:sp>
        <p:nvSpPr>
          <p:cNvPr id="117" name="object 117"/>
          <p:cNvSpPr/>
          <p:nvPr/>
        </p:nvSpPr>
        <p:spPr>
          <a:xfrm>
            <a:off x="1119975" y="5129918"/>
            <a:ext cx="948018" cy="216834"/>
          </a:xfrm>
          <a:custGeom>
            <a:avLst/>
            <a:gdLst/>
            <a:ahLst/>
            <a:cxnLst/>
            <a:rect l="l" t="t" r="r" b="b"/>
            <a:pathLst>
              <a:path w="1074420" h="245745">
                <a:moveTo>
                  <a:pt x="1025813" y="0"/>
                </a:moveTo>
                <a:lnTo>
                  <a:pt x="48591" y="0"/>
                </a:lnTo>
                <a:lnTo>
                  <a:pt x="0" y="218655"/>
                </a:lnTo>
                <a:lnTo>
                  <a:pt x="10797" y="245656"/>
                </a:lnTo>
                <a:lnTo>
                  <a:pt x="1060916" y="245656"/>
                </a:lnTo>
                <a:lnTo>
                  <a:pt x="1074403" y="218655"/>
                </a:lnTo>
                <a:lnTo>
                  <a:pt x="1025813" y="0"/>
                </a:lnTo>
                <a:close/>
              </a:path>
            </a:pathLst>
          </a:custGeom>
          <a:solidFill>
            <a:srgbClr val="E9DFD4"/>
          </a:solidFill>
        </p:spPr>
        <p:txBody>
          <a:bodyPr wrap="square" lIns="0" tIns="0" rIns="0" bIns="0" rtlCol="0"/>
          <a:lstStyle/>
          <a:p>
            <a:endParaRPr sz="1765"/>
          </a:p>
        </p:txBody>
      </p:sp>
      <p:sp>
        <p:nvSpPr>
          <p:cNvPr id="118" name="object 118"/>
          <p:cNvSpPr/>
          <p:nvPr/>
        </p:nvSpPr>
        <p:spPr>
          <a:xfrm>
            <a:off x="1301002" y="4563001"/>
            <a:ext cx="562535" cy="381559"/>
          </a:xfrm>
          <a:custGeom>
            <a:avLst/>
            <a:gdLst/>
            <a:ahLst/>
            <a:cxnLst/>
            <a:rect l="l" t="t" r="r" b="b"/>
            <a:pathLst>
              <a:path w="637539" h="432435">
                <a:moveTo>
                  <a:pt x="604685" y="0"/>
                </a:moveTo>
                <a:lnTo>
                  <a:pt x="32397" y="0"/>
                </a:lnTo>
                <a:lnTo>
                  <a:pt x="16192" y="5397"/>
                </a:lnTo>
                <a:lnTo>
                  <a:pt x="10795" y="10794"/>
                </a:lnTo>
                <a:lnTo>
                  <a:pt x="5397" y="18897"/>
                </a:lnTo>
                <a:lnTo>
                  <a:pt x="2692" y="24295"/>
                </a:lnTo>
                <a:lnTo>
                  <a:pt x="0" y="43192"/>
                </a:lnTo>
                <a:lnTo>
                  <a:pt x="0" y="388734"/>
                </a:lnTo>
                <a:lnTo>
                  <a:pt x="16192" y="423837"/>
                </a:lnTo>
                <a:lnTo>
                  <a:pt x="43192" y="431926"/>
                </a:lnTo>
                <a:lnTo>
                  <a:pt x="593890" y="431926"/>
                </a:lnTo>
                <a:lnTo>
                  <a:pt x="631685" y="413029"/>
                </a:lnTo>
                <a:lnTo>
                  <a:pt x="637082" y="388734"/>
                </a:lnTo>
                <a:lnTo>
                  <a:pt x="637082" y="43192"/>
                </a:lnTo>
                <a:lnTo>
                  <a:pt x="620890" y="5397"/>
                </a:lnTo>
                <a:lnTo>
                  <a:pt x="604685" y="0"/>
                </a:lnTo>
                <a:close/>
              </a:path>
            </a:pathLst>
          </a:custGeom>
          <a:solidFill>
            <a:srgbClr val="004CB3"/>
          </a:solidFill>
        </p:spPr>
        <p:txBody>
          <a:bodyPr wrap="square" lIns="0" tIns="0" rIns="0" bIns="0" rtlCol="0"/>
          <a:lstStyle/>
          <a:p>
            <a:endParaRPr sz="1765"/>
          </a:p>
        </p:txBody>
      </p:sp>
      <p:sp>
        <p:nvSpPr>
          <p:cNvPr id="119" name="object 119"/>
          <p:cNvSpPr/>
          <p:nvPr/>
        </p:nvSpPr>
        <p:spPr>
          <a:xfrm>
            <a:off x="1803587" y="4967937"/>
            <a:ext cx="59951" cy="16809"/>
          </a:xfrm>
          <a:custGeom>
            <a:avLst/>
            <a:gdLst/>
            <a:ahLst/>
            <a:cxnLst/>
            <a:rect l="l" t="t" r="r" b="b"/>
            <a:pathLst>
              <a:path w="67944" h="19050">
                <a:moveTo>
                  <a:pt x="67487" y="18897"/>
                </a:moveTo>
                <a:lnTo>
                  <a:pt x="67487" y="0"/>
                </a:lnTo>
                <a:lnTo>
                  <a:pt x="0" y="0"/>
                </a:lnTo>
                <a:lnTo>
                  <a:pt x="0" y="18897"/>
                </a:lnTo>
                <a:lnTo>
                  <a:pt x="67487" y="18897"/>
                </a:lnTo>
                <a:close/>
              </a:path>
            </a:pathLst>
          </a:custGeom>
          <a:solidFill>
            <a:srgbClr val="D90D0D"/>
          </a:solidFill>
        </p:spPr>
        <p:txBody>
          <a:bodyPr wrap="square" lIns="0" tIns="0" rIns="0" bIns="0" rtlCol="0"/>
          <a:lstStyle/>
          <a:p>
            <a:endParaRPr sz="1765"/>
          </a:p>
        </p:txBody>
      </p:sp>
      <p:sp>
        <p:nvSpPr>
          <p:cNvPr id="120" name="object 120"/>
          <p:cNvSpPr/>
          <p:nvPr/>
        </p:nvSpPr>
        <p:spPr>
          <a:xfrm>
            <a:off x="1279566" y="5087033"/>
            <a:ext cx="9525" cy="29135"/>
          </a:xfrm>
          <a:custGeom>
            <a:avLst/>
            <a:gdLst/>
            <a:ahLst/>
            <a:cxnLst/>
            <a:rect l="l" t="t" r="r" b="b"/>
            <a:pathLst>
              <a:path w="10794" h="33020">
                <a:moveTo>
                  <a:pt x="10795" y="0"/>
                </a:moveTo>
                <a:lnTo>
                  <a:pt x="10795" y="32397"/>
                </a:lnTo>
                <a:lnTo>
                  <a:pt x="0" y="32397"/>
                </a:lnTo>
                <a:lnTo>
                  <a:pt x="0" y="0"/>
                </a:lnTo>
                <a:lnTo>
                  <a:pt x="10795" y="0"/>
                </a:lnTo>
                <a:close/>
              </a:path>
            </a:pathLst>
          </a:custGeom>
          <a:solidFill>
            <a:srgbClr val="004CB3"/>
          </a:solidFill>
        </p:spPr>
        <p:txBody>
          <a:bodyPr wrap="square" lIns="0" tIns="0" rIns="0" bIns="0" rtlCol="0"/>
          <a:lstStyle/>
          <a:p>
            <a:endParaRPr sz="1765"/>
          </a:p>
        </p:txBody>
      </p:sp>
      <p:sp>
        <p:nvSpPr>
          <p:cNvPr id="121" name="object 121"/>
          <p:cNvSpPr/>
          <p:nvPr/>
        </p:nvSpPr>
        <p:spPr>
          <a:xfrm>
            <a:off x="1310528" y="5087033"/>
            <a:ext cx="9525" cy="29135"/>
          </a:xfrm>
          <a:custGeom>
            <a:avLst/>
            <a:gdLst/>
            <a:ahLst/>
            <a:cxnLst/>
            <a:rect l="l" t="t" r="r" b="b"/>
            <a:pathLst>
              <a:path w="10794" h="33020">
                <a:moveTo>
                  <a:pt x="10794" y="0"/>
                </a:moveTo>
                <a:lnTo>
                  <a:pt x="10794" y="32397"/>
                </a:lnTo>
                <a:lnTo>
                  <a:pt x="0" y="32397"/>
                </a:lnTo>
                <a:lnTo>
                  <a:pt x="0" y="0"/>
                </a:lnTo>
                <a:lnTo>
                  <a:pt x="10794" y="0"/>
                </a:lnTo>
                <a:close/>
              </a:path>
            </a:pathLst>
          </a:custGeom>
          <a:solidFill>
            <a:srgbClr val="004CB3"/>
          </a:solidFill>
        </p:spPr>
        <p:txBody>
          <a:bodyPr wrap="square" lIns="0" tIns="0" rIns="0" bIns="0" rtlCol="0"/>
          <a:lstStyle/>
          <a:p>
            <a:endParaRPr sz="1765"/>
          </a:p>
        </p:txBody>
      </p:sp>
      <p:sp>
        <p:nvSpPr>
          <p:cNvPr id="122" name="object 122"/>
          <p:cNvSpPr/>
          <p:nvPr/>
        </p:nvSpPr>
        <p:spPr>
          <a:xfrm>
            <a:off x="1343877" y="5087033"/>
            <a:ext cx="9525" cy="29135"/>
          </a:xfrm>
          <a:custGeom>
            <a:avLst/>
            <a:gdLst/>
            <a:ahLst/>
            <a:cxnLst/>
            <a:rect l="l" t="t" r="r" b="b"/>
            <a:pathLst>
              <a:path w="10794" h="33020">
                <a:moveTo>
                  <a:pt x="10794" y="0"/>
                </a:moveTo>
                <a:lnTo>
                  <a:pt x="10794" y="32397"/>
                </a:lnTo>
                <a:lnTo>
                  <a:pt x="0" y="32397"/>
                </a:lnTo>
                <a:lnTo>
                  <a:pt x="0" y="0"/>
                </a:lnTo>
                <a:lnTo>
                  <a:pt x="10794" y="0"/>
                </a:lnTo>
                <a:close/>
              </a:path>
            </a:pathLst>
          </a:custGeom>
          <a:solidFill>
            <a:srgbClr val="004CB3"/>
          </a:solidFill>
        </p:spPr>
        <p:txBody>
          <a:bodyPr wrap="square" lIns="0" tIns="0" rIns="0" bIns="0" rtlCol="0"/>
          <a:lstStyle/>
          <a:p>
            <a:endParaRPr sz="1765"/>
          </a:p>
        </p:txBody>
      </p:sp>
      <p:sp>
        <p:nvSpPr>
          <p:cNvPr id="123" name="object 123"/>
          <p:cNvSpPr/>
          <p:nvPr/>
        </p:nvSpPr>
        <p:spPr>
          <a:xfrm>
            <a:off x="1374838" y="5087033"/>
            <a:ext cx="10085" cy="29135"/>
          </a:xfrm>
          <a:custGeom>
            <a:avLst/>
            <a:gdLst/>
            <a:ahLst/>
            <a:cxnLst/>
            <a:rect l="l" t="t" r="r" b="b"/>
            <a:pathLst>
              <a:path w="11430" h="33020">
                <a:moveTo>
                  <a:pt x="10807" y="0"/>
                </a:moveTo>
                <a:lnTo>
                  <a:pt x="10807" y="32397"/>
                </a:lnTo>
                <a:lnTo>
                  <a:pt x="0" y="32397"/>
                </a:lnTo>
                <a:lnTo>
                  <a:pt x="0" y="0"/>
                </a:lnTo>
                <a:lnTo>
                  <a:pt x="10807" y="0"/>
                </a:lnTo>
                <a:close/>
              </a:path>
            </a:pathLst>
          </a:custGeom>
          <a:solidFill>
            <a:srgbClr val="004CB3"/>
          </a:solidFill>
        </p:spPr>
        <p:txBody>
          <a:bodyPr wrap="square" lIns="0" tIns="0" rIns="0" bIns="0" rtlCol="0"/>
          <a:lstStyle/>
          <a:p>
            <a:endParaRPr sz="1765"/>
          </a:p>
        </p:txBody>
      </p:sp>
      <p:sp>
        <p:nvSpPr>
          <p:cNvPr id="124" name="object 124"/>
          <p:cNvSpPr/>
          <p:nvPr/>
        </p:nvSpPr>
        <p:spPr>
          <a:xfrm>
            <a:off x="1405812" y="5087033"/>
            <a:ext cx="9525" cy="29135"/>
          </a:xfrm>
          <a:custGeom>
            <a:avLst/>
            <a:gdLst/>
            <a:ahLst/>
            <a:cxnLst/>
            <a:rect l="l" t="t" r="r" b="b"/>
            <a:pathLst>
              <a:path w="10794" h="33020">
                <a:moveTo>
                  <a:pt x="10794" y="0"/>
                </a:moveTo>
                <a:lnTo>
                  <a:pt x="10794" y="32397"/>
                </a:lnTo>
                <a:lnTo>
                  <a:pt x="0" y="32397"/>
                </a:lnTo>
                <a:lnTo>
                  <a:pt x="0" y="0"/>
                </a:lnTo>
                <a:lnTo>
                  <a:pt x="10794" y="0"/>
                </a:lnTo>
                <a:close/>
              </a:path>
            </a:pathLst>
          </a:custGeom>
          <a:solidFill>
            <a:srgbClr val="004CB3"/>
          </a:solidFill>
        </p:spPr>
        <p:txBody>
          <a:bodyPr wrap="square" lIns="0" tIns="0" rIns="0" bIns="0" rtlCol="0"/>
          <a:lstStyle/>
          <a:p>
            <a:endParaRPr sz="1765"/>
          </a:p>
        </p:txBody>
      </p:sp>
      <p:sp>
        <p:nvSpPr>
          <p:cNvPr id="125" name="object 125"/>
          <p:cNvSpPr/>
          <p:nvPr/>
        </p:nvSpPr>
        <p:spPr>
          <a:xfrm>
            <a:off x="1439149" y="5087033"/>
            <a:ext cx="10085" cy="29135"/>
          </a:xfrm>
          <a:custGeom>
            <a:avLst/>
            <a:gdLst/>
            <a:ahLst/>
            <a:cxnLst/>
            <a:rect l="l" t="t" r="r" b="b"/>
            <a:pathLst>
              <a:path w="11430" h="33020">
                <a:moveTo>
                  <a:pt x="10807" y="0"/>
                </a:moveTo>
                <a:lnTo>
                  <a:pt x="10807" y="32397"/>
                </a:lnTo>
                <a:lnTo>
                  <a:pt x="0" y="32397"/>
                </a:lnTo>
                <a:lnTo>
                  <a:pt x="0" y="0"/>
                </a:lnTo>
                <a:lnTo>
                  <a:pt x="10807" y="0"/>
                </a:lnTo>
                <a:close/>
              </a:path>
            </a:pathLst>
          </a:custGeom>
          <a:solidFill>
            <a:srgbClr val="004CB3"/>
          </a:solidFill>
        </p:spPr>
        <p:txBody>
          <a:bodyPr wrap="square" lIns="0" tIns="0" rIns="0" bIns="0" rtlCol="0"/>
          <a:lstStyle/>
          <a:p>
            <a:endParaRPr sz="1765"/>
          </a:p>
        </p:txBody>
      </p:sp>
      <p:sp>
        <p:nvSpPr>
          <p:cNvPr id="126" name="object 126"/>
          <p:cNvSpPr/>
          <p:nvPr/>
        </p:nvSpPr>
        <p:spPr>
          <a:xfrm>
            <a:off x="1882196" y="5196605"/>
            <a:ext cx="126234" cy="121482"/>
          </a:xfrm>
          <a:prstGeom prst="rect">
            <a:avLst/>
          </a:prstGeom>
          <a:blipFill>
            <a:blip r:embed="rId6" cstate="print"/>
            <a:stretch>
              <a:fillRect/>
            </a:stretch>
          </a:blipFill>
        </p:spPr>
        <p:txBody>
          <a:bodyPr wrap="square" lIns="0" tIns="0" rIns="0" bIns="0" rtlCol="0"/>
          <a:lstStyle/>
          <a:p>
            <a:endParaRPr sz="1765"/>
          </a:p>
        </p:txBody>
      </p:sp>
      <p:sp>
        <p:nvSpPr>
          <p:cNvPr id="127" name="object 127"/>
          <p:cNvSpPr/>
          <p:nvPr/>
        </p:nvSpPr>
        <p:spPr>
          <a:xfrm>
            <a:off x="1196196" y="5224002"/>
            <a:ext cx="655544" cy="0"/>
          </a:xfrm>
          <a:custGeom>
            <a:avLst/>
            <a:gdLst/>
            <a:ahLst/>
            <a:cxnLst/>
            <a:rect l="l" t="t" r="r" b="b"/>
            <a:pathLst>
              <a:path w="742950">
                <a:moveTo>
                  <a:pt x="0" y="0"/>
                </a:moveTo>
                <a:lnTo>
                  <a:pt x="742363" y="0"/>
                </a:lnTo>
              </a:path>
            </a:pathLst>
          </a:custGeom>
          <a:ln w="13487">
            <a:solidFill>
              <a:srgbClr val="004CB3"/>
            </a:solidFill>
          </a:ln>
        </p:spPr>
        <p:txBody>
          <a:bodyPr wrap="square" lIns="0" tIns="0" rIns="0" bIns="0" rtlCol="0"/>
          <a:lstStyle/>
          <a:p>
            <a:endParaRPr sz="1765"/>
          </a:p>
        </p:txBody>
      </p:sp>
      <p:sp>
        <p:nvSpPr>
          <p:cNvPr id="128" name="object 128"/>
          <p:cNvSpPr/>
          <p:nvPr/>
        </p:nvSpPr>
        <p:spPr>
          <a:xfrm>
            <a:off x="1884571" y="5224002"/>
            <a:ext cx="131109" cy="0"/>
          </a:xfrm>
          <a:custGeom>
            <a:avLst/>
            <a:gdLst/>
            <a:ahLst/>
            <a:cxnLst/>
            <a:rect l="l" t="t" r="r" b="b"/>
            <a:pathLst>
              <a:path w="148589">
                <a:moveTo>
                  <a:pt x="0" y="0"/>
                </a:moveTo>
                <a:lnTo>
                  <a:pt x="148475" y="0"/>
                </a:lnTo>
              </a:path>
            </a:pathLst>
          </a:custGeom>
          <a:ln w="13487">
            <a:solidFill>
              <a:srgbClr val="004CB3"/>
            </a:solidFill>
          </a:ln>
        </p:spPr>
        <p:txBody>
          <a:bodyPr wrap="square" lIns="0" tIns="0" rIns="0" bIns="0" rtlCol="0"/>
          <a:lstStyle/>
          <a:p>
            <a:endParaRPr sz="1765"/>
          </a:p>
        </p:txBody>
      </p:sp>
      <p:sp>
        <p:nvSpPr>
          <p:cNvPr id="129" name="object 129"/>
          <p:cNvSpPr/>
          <p:nvPr/>
        </p:nvSpPr>
        <p:spPr>
          <a:xfrm>
            <a:off x="1891721" y="5262114"/>
            <a:ext cx="133910" cy="0"/>
          </a:xfrm>
          <a:custGeom>
            <a:avLst/>
            <a:gdLst/>
            <a:ahLst/>
            <a:cxnLst/>
            <a:rect l="l" t="t" r="r" b="b"/>
            <a:pathLst>
              <a:path w="151764">
                <a:moveTo>
                  <a:pt x="0" y="0"/>
                </a:moveTo>
                <a:lnTo>
                  <a:pt x="151168" y="0"/>
                </a:lnTo>
              </a:path>
            </a:pathLst>
          </a:custGeom>
          <a:ln w="13487">
            <a:solidFill>
              <a:srgbClr val="004CB3"/>
            </a:solidFill>
          </a:ln>
        </p:spPr>
        <p:txBody>
          <a:bodyPr wrap="square" lIns="0" tIns="0" rIns="0" bIns="0" rtlCol="0"/>
          <a:lstStyle/>
          <a:p>
            <a:endParaRPr sz="1765"/>
          </a:p>
        </p:txBody>
      </p:sp>
      <p:sp>
        <p:nvSpPr>
          <p:cNvPr id="130" name="object 130"/>
          <p:cNvSpPr/>
          <p:nvPr/>
        </p:nvSpPr>
        <p:spPr>
          <a:xfrm>
            <a:off x="1189051" y="5262114"/>
            <a:ext cx="669551" cy="0"/>
          </a:xfrm>
          <a:custGeom>
            <a:avLst/>
            <a:gdLst/>
            <a:ahLst/>
            <a:cxnLst/>
            <a:rect l="l" t="t" r="r" b="b"/>
            <a:pathLst>
              <a:path w="758825">
                <a:moveTo>
                  <a:pt x="0" y="0"/>
                </a:moveTo>
                <a:lnTo>
                  <a:pt x="758564" y="0"/>
                </a:lnTo>
              </a:path>
            </a:pathLst>
          </a:custGeom>
          <a:ln w="13487">
            <a:solidFill>
              <a:srgbClr val="004CB3"/>
            </a:solidFill>
          </a:ln>
        </p:spPr>
        <p:txBody>
          <a:bodyPr wrap="square" lIns="0" tIns="0" rIns="0" bIns="0" rtlCol="0"/>
          <a:lstStyle/>
          <a:p>
            <a:endParaRPr sz="1765"/>
          </a:p>
        </p:txBody>
      </p:sp>
      <p:sp>
        <p:nvSpPr>
          <p:cNvPr id="131" name="object 131"/>
          <p:cNvSpPr/>
          <p:nvPr/>
        </p:nvSpPr>
        <p:spPr>
          <a:xfrm>
            <a:off x="1177141" y="5312131"/>
            <a:ext cx="693644" cy="0"/>
          </a:xfrm>
          <a:custGeom>
            <a:avLst/>
            <a:gdLst/>
            <a:ahLst/>
            <a:cxnLst/>
            <a:rect l="l" t="t" r="r" b="b"/>
            <a:pathLst>
              <a:path w="786130">
                <a:moveTo>
                  <a:pt x="0" y="0"/>
                </a:moveTo>
                <a:lnTo>
                  <a:pt x="785562" y="0"/>
                </a:lnTo>
              </a:path>
            </a:pathLst>
          </a:custGeom>
          <a:ln w="13500">
            <a:solidFill>
              <a:srgbClr val="004CB3"/>
            </a:solidFill>
          </a:ln>
        </p:spPr>
        <p:txBody>
          <a:bodyPr wrap="square" lIns="0" tIns="0" rIns="0" bIns="0" rtlCol="0"/>
          <a:lstStyle/>
          <a:p>
            <a:endParaRPr sz="1765"/>
          </a:p>
        </p:txBody>
      </p:sp>
      <p:sp>
        <p:nvSpPr>
          <p:cNvPr id="132" name="object 132"/>
          <p:cNvSpPr/>
          <p:nvPr/>
        </p:nvSpPr>
        <p:spPr>
          <a:xfrm>
            <a:off x="1903633" y="5312131"/>
            <a:ext cx="133910" cy="0"/>
          </a:xfrm>
          <a:custGeom>
            <a:avLst/>
            <a:gdLst/>
            <a:ahLst/>
            <a:cxnLst/>
            <a:rect l="l" t="t" r="r" b="b"/>
            <a:pathLst>
              <a:path w="151764">
                <a:moveTo>
                  <a:pt x="0" y="0"/>
                </a:moveTo>
                <a:lnTo>
                  <a:pt x="151168" y="0"/>
                </a:lnTo>
              </a:path>
            </a:pathLst>
          </a:custGeom>
          <a:ln w="13500">
            <a:solidFill>
              <a:srgbClr val="004CB3"/>
            </a:solidFill>
          </a:ln>
        </p:spPr>
        <p:txBody>
          <a:bodyPr wrap="square" lIns="0" tIns="0" rIns="0" bIns="0" rtlCol="0"/>
          <a:lstStyle/>
          <a:p>
            <a:endParaRPr sz="1765"/>
          </a:p>
        </p:txBody>
      </p:sp>
      <p:sp>
        <p:nvSpPr>
          <p:cNvPr id="133" name="object 133"/>
          <p:cNvSpPr/>
          <p:nvPr/>
        </p:nvSpPr>
        <p:spPr>
          <a:xfrm>
            <a:off x="1205725" y="5185891"/>
            <a:ext cx="636494" cy="0"/>
          </a:xfrm>
          <a:custGeom>
            <a:avLst/>
            <a:gdLst/>
            <a:ahLst/>
            <a:cxnLst/>
            <a:rect l="l" t="t" r="r" b="b"/>
            <a:pathLst>
              <a:path w="721360">
                <a:moveTo>
                  <a:pt x="0" y="0"/>
                </a:moveTo>
                <a:lnTo>
                  <a:pt x="720769" y="0"/>
                </a:lnTo>
              </a:path>
            </a:pathLst>
          </a:custGeom>
          <a:ln w="13487">
            <a:solidFill>
              <a:srgbClr val="004CB3"/>
            </a:solidFill>
          </a:ln>
        </p:spPr>
        <p:txBody>
          <a:bodyPr wrap="square" lIns="0" tIns="0" rIns="0" bIns="0" rtlCol="0"/>
          <a:lstStyle/>
          <a:p>
            <a:endParaRPr sz="1765"/>
          </a:p>
        </p:txBody>
      </p:sp>
      <p:sp>
        <p:nvSpPr>
          <p:cNvPr id="134" name="object 134"/>
          <p:cNvSpPr/>
          <p:nvPr/>
        </p:nvSpPr>
        <p:spPr>
          <a:xfrm>
            <a:off x="1817874" y="5153731"/>
            <a:ext cx="52668" cy="164726"/>
          </a:xfrm>
          <a:custGeom>
            <a:avLst/>
            <a:gdLst/>
            <a:ahLst/>
            <a:cxnLst/>
            <a:rect l="l" t="t" r="r" b="b"/>
            <a:pathLst>
              <a:path w="59689" h="186689">
                <a:moveTo>
                  <a:pt x="16205" y="0"/>
                </a:moveTo>
                <a:lnTo>
                  <a:pt x="0" y="0"/>
                </a:lnTo>
                <a:lnTo>
                  <a:pt x="43192" y="186270"/>
                </a:lnTo>
                <a:lnTo>
                  <a:pt x="59397" y="186270"/>
                </a:lnTo>
                <a:lnTo>
                  <a:pt x="16205" y="0"/>
                </a:lnTo>
                <a:close/>
              </a:path>
            </a:pathLst>
          </a:custGeom>
          <a:solidFill>
            <a:srgbClr val="004CB3"/>
          </a:solidFill>
        </p:spPr>
        <p:txBody>
          <a:bodyPr wrap="square" lIns="0" tIns="0" rIns="0" bIns="0" rtlCol="0"/>
          <a:lstStyle/>
          <a:p>
            <a:endParaRPr sz="1765"/>
          </a:p>
        </p:txBody>
      </p:sp>
      <p:sp>
        <p:nvSpPr>
          <p:cNvPr id="135" name="object 135"/>
          <p:cNvSpPr/>
          <p:nvPr/>
        </p:nvSpPr>
        <p:spPr>
          <a:xfrm>
            <a:off x="1779774" y="5153731"/>
            <a:ext cx="16809" cy="26334"/>
          </a:xfrm>
          <a:custGeom>
            <a:avLst/>
            <a:gdLst/>
            <a:ahLst/>
            <a:cxnLst/>
            <a:rect l="l" t="t" r="r" b="b"/>
            <a:pathLst>
              <a:path w="19050" h="29845">
                <a:moveTo>
                  <a:pt x="13487" y="0"/>
                </a:moveTo>
                <a:lnTo>
                  <a:pt x="0" y="0"/>
                </a:lnTo>
                <a:lnTo>
                  <a:pt x="5397" y="29705"/>
                </a:lnTo>
                <a:lnTo>
                  <a:pt x="18884" y="29705"/>
                </a:lnTo>
                <a:lnTo>
                  <a:pt x="13487" y="0"/>
                </a:lnTo>
                <a:close/>
              </a:path>
            </a:pathLst>
          </a:custGeom>
          <a:solidFill>
            <a:srgbClr val="004CB3"/>
          </a:solidFill>
        </p:spPr>
        <p:txBody>
          <a:bodyPr wrap="square" lIns="0" tIns="0" rIns="0" bIns="0" rtlCol="0"/>
          <a:lstStyle/>
          <a:p>
            <a:endParaRPr sz="1765"/>
          </a:p>
        </p:txBody>
      </p:sp>
      <p:sp>
        <p:nvSpPr>
          <p:cNvPr id="136" name="object 136"/>
          <p:cNvSpPr/>
          <p:nvPr/>
        </p:nvSpPr>
        <p:spPr>
          <a:xfrm>
            <a:off x="1739276" y="5153731"/>
            <a:ext cx="16809" cy="26334"/>
          </a:xfrm>
          <a:custGeom>
            <a:avLst/>
            <a:gdLst/>
            <a:ahLst/>
            <a:cxnLst/>
            <a:rect l="l" t="t" r="r" b="b"/>
            <a:pathLst>
              <a:path w="19050" h="29845">
                <a:moveTo>
                  <a:pt x="13500" y="0"/>
                </a:moveTo>
                <a:lnTo>
                  <a:pt x="0" y="0"/>
                </a:lnTo>
                <a:lnTo>
                  <a:pt x="5397" y="29705"/>
                </a:lnTo>
                <a:lnTo>
                  <a:pt x="18897" y="29705"/>
                </a:lnTo>
                <a:lnTo>
                  <a:pt x="13500" y="0"/>
                </a:lnTo>
                <a:close/>
              </a:path>
            </a:pathLst>
          </a:custGeom>
          <a:solidFill>
            <a:srgbClr val="004CB3"/>
          </a:solidFill>
        </p:spPr>
        <p:txBody>
          <a:bodyPr wrap="square" lIns="0" tIns="0" rIns="0" bIns="0" rtlCol="0"/>
          <a:lstStyle/>
          <a:p>
            <a:endParaRPr sz="1765"/>
          </a:p>
        </p:txBody>
      </p:sp>
      <p:sp>
        <p:nvSpPr>
          <p:cNvPr id="137" name="object 137"/>
          <p:cNvSpPr/>
          <p:nvPr/>
        </p:nvSpPr>
        <p:spPr>
          <a:xfrm>
            <a:off x="1698777" y="5153731"/>
            <a:ext cx="16809" cy="26334"/>
          </a:xfrm>
          <a:custGeom>
            <a:avLst/>
            <a:gdLst/>
            <a:ahLst/>
            <a:cxnLst/>
            <a:rect l="l" t="t" r="r" b="b"/>
            <a:pathLst>
              <a:path w="19050" h="29845">
                <a:moveTo>
                  <a:pt x="13500" y="0"/>
                </a:moveTo>
                <a:lnTo>
                  <a:pt x="0" y="0"/>
                </a:lnTo>
                <a:lnTo>
                  <a:pt x="2705" y="29705"/>
                </a:lnTo>
                <a:lnTo>
                  <a:pt x="18897" y="29705"/>
                </a:lnTo>
                <a:lnTo>
                  <a:pt x="13500" y="0"/>
                </a:lnTo>
                <a:close/>
              </a:path>
            </a:pathLst>
          </a:custGeom>
          <a:solidFill>
            <a:srgbClr val="004CB3"/>
          </a:solidFill>
        </p:spPr>
        <p:txBody>
          <a:bodyPr wrap="square" lIns="0" tIns="0" rIns="0" bIns="0" rtlCol="0"/>
          <a:lstStyle/>
          <a:p>
            <a:endParaRPr sz="1765"/>
          </a:p>
        </p:txBody>
      </p:sp>
      <p:sp>
        <p:nvSpPr>
          <p:cNvPr id="138" name="object 138"/>
          <p:cNvSpPr/>
          <p:nvPr/>
        </p:nvSpPr>
        <p:spPr>
          <a:xfrm>
            <a:off x="1658291" y="5153731"/>
            <a:ext cx="16809" cy="26334"/>
          </a:xfrm>
          <a:custGeom>
            <a:avLst/>
            <a:gdLst/>
            <a:ahLst/>
            <a:cxnLst/>
            <a:rect l="l" t="t" r="r" b="b"/>
            <a:pathLst>
              <a:path w="19050" h="29845">
                <a:moveTo>
                  <a:pt x="13500" y="0"/>
                </a:moveTo>
                <a:lnTo>
                  <a:pt x="0" y="0"/>
                </a:lnTo>
                <a:lnTo>
                  <a:pt x="2692" y="29705"/>
                </a:lnTo>
                <a:lnTo>
                  <a:pt x="18897" y="29705"/>
                </a:lnTo>
                <a:lnTo>
                  <a:pt x="13500" y="0"/>
                </a:lnTo>
                <a:close/>
              </a:path>
            </a:pathLst>
          </a:custGeom>
          <a:solidFill>
            <a:srgbClr val="004CB3"/>
          </a:solidFill>
        </p:spPr>
        <p:txBody>
          <a:bodyPr wrap="square" lIns="0" tIns="0" rIns="0" bIns="0" rtlCol="0"/>
          <a:lstStyle/>
          <a:p>
            <a:endParaRPr sz="1765"/>
          </a:p>
        </p:txBody>
      </p:sp>
      <p:sp>
        <p:nvSpPr>
          <p:cNvPr id="139" name="object 139"/>
          <p:cNvSpPr/>
          <p:nvPr/>
        </p:nvSpPr>
        <p:spPr>
          <a:xfrm>
            <a:off x="1617792" y="5153731"/>
            <a:ext cx="14568" cy="26334"/>
          </a:xfrm>
          <a:custGeom>
            <a:avLst/>
            <a:gdLst/>
            <a:ahLst/>
            <a:cxnLst/>
            <a:rect l="l" t="t" r="r" b="b"/>
            <a:pathLst>
              <a:path w="16510" h="29845">
                <a:moveTo>
                  <a:pt x="13500" y="0"/>
                </a:moveTo>
                <a:lnTo>
                  <a:pt x="0" y="0"/>
                </a:lnTo>
                <a:lnTo>
                  <a:pt x="2705" y="29705"/>
                </a:lnTo>
                <a:lnTo>
                  <a:pt x="16205" y="29705"/>
                </a:lnTo>
                <a:lnTo>
                  <a:pt x="13500" y="0"/>
                </a:lnTo>
                <a:close/>
              </a:path>
            </a:pathLst>
          </a:custGeom>
          <a:solidFill>
            <a:srgbClr val="004CB3"/>
          </a:solidFill>
        </p:spPr>
        <p:txBody>
          <a:bodyPr wrap="square" lIns="0" tIns="0" rIns="0" bIns="0" rtlCol="0"/>
          <a:lstStyle/>
          <a:p>
            <a:endParaRPr sz="1765"/>
          </a:p>
        </p:txBody>
      </p:sp>
      <p:sp>
        <p:nvSpPr>
          <p:cNvPr id="140" name="object 140"/>
          <p:cNvSpPr/>
          <p:nvPr/>
        </p:nvSpPr>
        <p:spPr>
          <a:xfrm>
            <a:off x="1577305" y="5153731"/>
            <a:ext cx="14568" cy="26334"/>
          </a:xfrm>
          <a:custGeom>
            <a:avLst/>
            <a:gdLst/>
            <a:ahLst/>
            <a:cxnLst/>
            <a:rect l="l" t="t" r="r" b="b"/>
            <a:pathLst>
              <a:path w="16510" h="29845">
                <a:moveTo>
                  <a:pt x="16192" y="0"/>
                </a:moveTo>
                <a:lnTo>
                  <a:pt x="16192" y="29705"/>
                </a:lnTo>
                <a:lnTo>
                  <a:pt x="0" y="29705"/>
                </a:lnTo>
                <a:lnTo>
                  <a:pt x="0" y="0"/>
                </a:lnTo>
                <a:lnTo>
                  <a:pt x="16192" y="0"/>
                </a:lnTo>
                <a:close/>
              </a:path>
            </a:pathLst>
          </a:custGeom>
          <a:solidFill>
            <a:srgbClr val="004CB3"/>
          </a:solidFill>
        </p:spPr>
        <p:txBody>
          <a:bodyPr wrap="square" lIns="0" tIns="0" rIns="0" bIns="0" rtlCol="0"/>
          <a:lstStyle/>
          <a:p>
            <a:endParaRPr sz="1765"/>
          </a:p>
        </p:txBody>
      </p:sp>
      <p:sp>
        <p:nvSpPr>
          <p:cNvPr id="141" name="object 141"/>
          <p:cNvSpPr/>
          <p:nvPr/>
        </p:nvSpPr>
        <p:spPr>
          <a:xfrm>
            <a:off x="1536808" y="5153731"/>
            <a:ext cx="14568" cy="26334"/>
          </a:xfrm>
          <a:custGeom>
            <a:avLst/>
            <a:gdLst/>
            <a:ahLst/>
            <a:cxnLst/>
            <a:rect l="l" t="t" r="r" b="b"/>
            <a:pathLst>
              <a:path w="16509" h="29845">
                <a:moveTo>
                  <a:pt x="16205" y="0"/>
                </a:moveTo>
                <a:lnTo>
                  <a:pt x="16205" y="29705"/>
                </a:lnTo>
                <a:lnTo>
                  <a:pt x="0" y="29705"/>
                </a:lnTo>
                <a:lnTo>
                  <a:pt x="0" y="0"/>
                </a:lnTo>
                <a:lnTo>
                  <a:pt x="16205" y="0"/>
                </a:lnTo>
                <a:close/>
              </a:path>
            </a:pathLst>
          </a:custGeom>
          <a:solidFill>
            <a:srgbClr val="004CB3"/>
          </a:solidFill>
        </p:spPr>
        <p:txBody>
          <a:bodyPr wrap="square" lIns="0" tIns="0" rIns="0" bIns="0" rtlCol="0"/>
          <a:lstStyle/>
          <a:p>
            <a:endParaRPr sz="1765"/>
          </a:p>
        </p:txBody>
      </p:sp>
      <p:sp>
        <p:nvSpPr>
          <p:cNvPr id="142" name="object 142"/>
          <p:cNvSpPr/>
          <p:nvPr/>
        </p:nvSpPr>
        <p:spPr>
          <a:xfrm>
            <a:off x="1496320" y="5153731"/>
            <a:ext cx="14568" cy="26334"/>
          </a:xfrm>
          <a:custGeom>
            <a:avLst/>
            <a:gdLst/>
            <a:ahLst/>
            <a:cxnLst/>
            <a:rect l="l" t="t" r="r" b="b"/>
            <a:pathLst>
              <a:path w="16509" h="29845">
                <a:moveTo>
                  <a:pt x="16192" y="0"/>
                </a:moveTo>
                <a:lnTo>
                  <a:pt x="16192" y="29705"/>
                </a:lnTo>
                <a:lnTo>
                  <a:pt x="0" y="29705"/>
                </a:lnTo>
                <a:lnTo>
                  <a:pt x="0" y="0"/>
                </a:lnTo>
                <a:lnTo>
                  <a:pt x="16192" y="0"/>
                </a:lnTo>
                <a:close/>
              </a:path>
            </a:pathLst>
          </a:custGeom>
          <a:solidFill>
            <a:srgbClr val="004CB3"/>
          </a:solidFill>
        </p:spPr>
        <p:txBody>
          <a:bodyPr wrap="square" lIns="0" tIns="0" rIns="0" bIns="0" rtlCol="0"/>
          <a:lstStyle/>
          <a:p>
            <a:endParaRPr sz="1765"/>
          </a:p>
        </p:txBody>
      </p:sp>
      <p:sp>
        <p:nvSpPr>
          <p:cNvPr id="143" name="object 143"/>
          <p:cNvSpPr/>
          <p:nvPr/>
        </p:nvSpPr>
        <p:spPr>
          <a:xfrm>
            <a:off x="1455823" y="5153731"/>
            <a:ext cx="14568" cy="26334"/>
          </a:xfrm>
          <a:custGeom>
            <a:avLst/>
            <a:gdLst/>
            <a:ahLst/>
            <a:cxnLst/>
            <a:rect l="l" t="t" r="r" b="b"/>
            <a:pathLst>
              <a:path w="16509" h="29845">
                <a:moveTo>
                  <a:pt x="16205" y="0"/>
                </a:moveTo>
                <a:lnTo>
                  <a:pt x="0" y="0"/>
                </a:lnTo>
                <a:lnTo>
                  <a:pt x="0" y="29705"/>
                </a:lnTo>
                <a:lnTo>
                  <a:pt x="13500" y="29705"/>
                </a:lnTo>
                <a:lnTo>
                  <a:pt x="16205" y="0"/>
                </a:lnTo>
                <a:close/>
              </a:path>
            </a:pathLst>
          </a:custGeom>
          <a:solidFill>
            <a:srgbClr val="004CB3"/>
          </a:solidFill>
        </p:spPr>
        <p:txBody>
          <a:bodyPr wrap="square" lIns="0" tIns="0" rIns="0" bIns="0" rtlCol="0"/>
          <a:lstStyle/>
          <a:p>
            <a:endParaRPr sz="1765"/>
          </a:p>
        </p:txBody>
      </p:sp>
      <p:sp>
        <p:nvSpPr>
          <p:cNvPr id="144" name="object 144"/>
          <p:cNvSpPr/>
          <p:nvPr/>
        </p:nvSpPr>
        <p:spPr>
          <a:xfrm>
            <a:off x="1412949" y="5153731"/>
            <a:ext cx="16809" cy="26334"/>
          </a:xfrm>
          <a:custGeom>
            <a:avLst/>
            <a:gdLst/>
            <a:ahLst/>
            <a:cxnLst/>
            <a:rect l="l" t="t" r="r" b="b"/>
            <a:pathLst>
              <a:path w="19050" h="29845">
                <a:moveTo>
                  <a:pt x="18897" y="0"/>
                </a:moveTo>
                <a:lnTo>
                  <a:pt x="2705" y="0"/>
                </a:lnTo>
                <a:lnTo>
                  <a:pt x="0" y="29705"/>
                </a:lnTo>
                <a:lnTo>
                  <a:pt x="16205" y="29705"/>
                </a:lnTo>
                <a:lnTo>
                  <a:pt x="18897" y="0"/>
                </a:lnTo>
                <a:close/>
              </a:path>
            </a:pathLst>
          </a:custGeom>
          <a:solidFill>
            <a:srgbClr val="004CB3"/>
          </a:solidFill>
        </p:spPr>
        <p:txBody>
          <a:bodyPr wrap="square" lIns="0" tIns="0" rIns="0" bIns="0" rtlCol="0"/>
          <a:lstStyle/>
          <a:p>
            <a:endParaRPr sz="1765"/>
          </a:p>
        </p:txBody>
      </p:sp>
      <p:sp>
        <p:nvSpPr>
          <p:cNvPr id="145" name="object 145"/>
          <p:cNvSpPr/>
          <p:nvPr/>
        </p:nvSpPr>
        <p:spPr>
          <a:xfrm>
            <a:off x="1372462" y="5153731"/>
            <a:ext cx="16809" cy="26334"/>
          </a:xfrm>
          <a:custGeom>
            <a:avLst/>
            <a:gdLst/>
            <a:ahLst/>
            <a:cxnLst/>
            <a:rect l="l" t="t" r="r" b="b"/>
            <a:pathLst>
              <a:path w="19050" h="29845">
                <a:moveTo>
                  <a:pt x="18897" y="0"/>
                </a:moveTo>
                <a:lnTo>
                  <a:pt x="2692" y="0"/>
                </a:lnTo>
                <a:lnTo>
                  <a:pt x="0" y="29705"/>
                </a:lnTo>
                <a:lnTo>
                  <a:pt x="13500" y="29705"/>
                </a:lnTo>
                <a:lnTo>
                  <a:pt x="18897" y="0"/>
                </a:lnTo>
                <a:close/>
              </a:path>
            </a:pathLst>
          </a:custGeom>
          <a:solidFill>
            <a:srgbClr val="004CB3"/>
          </a:solidFill>
        </p:spPr>
        <p:txBody>
          <a:bodyPr wrap="square" lIns="0" tIns="0" rIns="0" bIns="0" rtlCol="0"/>
          <a:lstStyle/>
          <a:p>
            <a:endParaRPr sz="1765"/>
          </a:p>
        </p:txBody>
      </p:sp>
      <p:sp>
        <p:nvSpPr>
          <p:cNvPr id="146" name="object 146"/>
          <p:cNvSpPr/>
          <p:nvPr/>
        </p:nvSpPr>
        <p:spPr>
          <a:xfrm>
            <a:off x="1331965" y="5153731"/>
            <a:ext cx="16809" cy="26334"/>
          </a:xfrm>
          <a:custGeom>
            <a:avLst/>
            <a:gdLst/>
            <a:ahLst/>
            <a:cxnLst/>
            <a:rect l="l" t="t" r="r" b="b"/>
            <a:pathLst>
              <a:path w="19050" h="29845">
                <a:moveTo>
                  <a:pt x="18897" y="0"/>
                </a:moveTo>
                <a:lnTo>
                  <a:pt x="2705" y="0"/>
                </a:lnTo>
                <a:lnTo>
                  <a:pt x="0" y="29705"/>
                </a:lnTo>
                <a:lnTo>
                  <a:pt x="13500" y="29705"/>
                </a:lnTo>
                <a:lnTo>
                  <a:pt x="18897" y="0"/>
                </a:lnTo>
                <a:close/>
              </a:path>
            </a:pathLst>
          </a:custGeom>
          <a:solidFill>
            <a:srgbClr val="004CB3"/>
          </a:solidFill>
        </p:spPr>
        <p:txBody>
          <a:bodyPr wrap="square" lIns="0" tIns="0" rIns="0" bIns="0" rtlCol="0"/>
          <a:lstStyle/>
          <a:p>
            <a:endParaRPr sz="1765"/>
          </a:p>
        </p:txBody>
      </p:sp>
      <p:sp>
        <p:nvSpPr>
          <p:cNvPr id="147" name="object 147"/>
          <p:cNvSpPr/>
          <p:nvPr/>
        </p:nvSpPr>
        <p:spPr>
          <a:xfrm>
            <a:off x="1291478" y="5153731"/>
            <a:ext cx="16809" cy="26334"/>
          </a:xfrm>
          <a:custGeom>
            <a:avLst/>
            <a:gdLst/>
            <a:ahLst/>
            <a:cxnLst/>
            <a:rect l="l" t="t" r="r" b="b"/>
            <a:pathLst>
              <a:path w="19050" h="29845">
                <a:moveTo>
                  <a:pt x="18897" y="0"/>
                </a:moveTo>
                <a:lnTo>
                  <a:pt x="5397" y="0"/>
                </a:lnTo>
                <a:lnTo>
                  <a:pt x="0" y="29705"/>
                </a:lnTo>
                <a:lnTo>
                  <a:pt x="13487" y="29705"/>
                </a:lnTo>
                <a:lnTo>
                  <a:pt x="18897" y="0"/>
                </a:lnTo>
                <a:close/>
              </a:path>
            </a:pathLst>
          </a:custGeom>
          <a:solidFill>
            <a:srgbClr val="004CB3"/>
          </a:solidFill>
        </p:spPr>
        <p:txBody>
          <a:bodyPr wrap="square" lIns="0" tIns="0" rIns="0" bIns="0" rtlCol="0"/>
          <a:lstStyle/>
          <a:p>
            <a:endParaRPr sz="1765"/>
          </a:p>
        </p:txBody>
      </p:sp>
      <p:sp>
        <p:nvSpPr>
          <p:cNvPr id="148" name="object 148"/>
          <p:cNvSpPr/>
          <p:nvPr/>
        </p:nvSpPr>
        <p:spPr>
          <a:xfrm>
            <a:off x="1248599" y="5153731"/>
            <a:ext cx="19050" cy="26334"/>
          </a:xfrm>
          <a:custGeom>
            <a:avLst/>
            <a:gdLst/>
            <a:ahLst/>
            <a:cxnLst/>
            <a:rect l="l" t="t" r="r" b="b"/>
            <a:pathLst>
              <a:path w="21590" h="29845">
                <a:moveTo>
                  <a:pt x="21595" y="0"/>
                </a:moveTo>
                <a:lnTo>
                  <a:pt x="8094" y="0"/>
                </a:lnTo>
                <a:lnTo>
                  <a:pt x="0" y="29705"/>
                </a:lnTo>
                <a:lnTo>
                  <a:pt x="13492" y="29705"/>
                </a:lnTo>
                <a:lnTo>
                  <a:pt x="21595" y="0"/>
                </a:lnTo>
                <a:close/>
              </a:path>
            </a:pathLst>
          </a:custGeom>
          <a:solidFill>
            <a:srgbClr val="004CB3"/>
          </a:solidFill>
        </p:spPr>
        <p:txBody>
          <a:bodyPr wrap="square" lIns="0" tIns="0" rIns="0" bIns="0" rtlCol="0"/>
          <a:lstStyle/>
          <a:p>
            <a:endParaRPr sz="1765"/>
          </a:p>
        </p:txBody>
      </p:sp>
      <p:sp>
        <p:nvSpPr>
          <p:cNvPr id="149" name="object 149"/>
          <p:cNvSpPr/>
          <p:nvPr/>
        </p:nvSpPr>
        <p:spPr>
          <a:xfrm>
            <a:off x="1177141" y="5153731"/>
            <a:ext cx="50426" cy="164726"/>
          </a:xfrm>
          <a:custGeom>
            <a:avLst/>
            <a:gdLst/>
            <a:ahLst/>
            <a:cxnLst/>
            <a:rect l="l" t="t" r="r" b="b"/>
            <a:pathLst>
              <a:path w="57150" h="186689">
                <a:moveTo>
                  <a:pt x="56690" y="0"/>
                </a:moveTo>
                <a:lnTo>
                  <a:pt x="43192" y="0"/>
                </a:lnTo>
                <a:lnTo>
                  <a:pt x="0" y="186270"/>
                </a:lnTo>
                <a:lnTo>
                  <a:pt x="13497" y="186270"/>
                </a:lnTo>
                <a:lnTo>
                  <a:pt x="56690" y="0"/>
                </a:lnTo>
                <a:close/>
              </a:path>
            </a:pathLst>
          </a:custGeom>
          <a:solidFill>
            <a:srgbClr val="004CB3"/>
          </a:solidFill>
        </p:spPr>
        <p:txBody>
          <a:bodyPr wrap="square" lIns="0" tIns="0" rIns="0" bIns="0" rtlCol="0"/>
          <a:lstStyle/>
          <a:p>
            <a:endParaRPr sz="1765"/>
          </a:p>
        </p:txBody>
      </p:sp>
      <p:sp>
        <p:nvSpPr>
          <p:cNvPr id="150" name="object 150"/>
          <p:cNvSpPr/>
          <p:nvPr/>
        </p:nvSpPr>
        <p:spPr>
          <a:xfrm>
            <a:off x="1791675" y="5191842"/>
            <a:ext cx="19610" cy="26334"/>
          </a:xfrm>
          <a:custGeom>
            <a:avLst/>
            <a:gdLst/>
            <a:ahLst/>
            <a:cxnLst/>
            <a:rect l="l" t="t" r="r" b="b"/>
            <a:pathLst>
              <a:path w="22225" h="29845">
                <a:moveTo>
                  <a:pt x="16205" y="0"/>
                </a:moveTo>
                <a:lnTo>
                  <a:pt x="0" y="0"/>
                </a:lnTo>
                <a:lnTo>
                  <a:pt x="5397" y="29705"/>
                </a:lnTo>
                <a:lnTo>
                  <a:pt x="21602" y="29705"/>
                </a:lnTo>
                <a:lnTo>
                  <a:pt x="16205" y="0"/>
                </a:lnTo>
                <a:close/>
              </a:path>
            </a:pathLst>
          </a:custGeom>
          <a:solidFill>
            <a:srgbClr val="004CB3"/>
          </a:solidFill>
        </p:spPr>
        <p:txBody>
          <a:bodyPr wrap="square" lIns="0" tIns="0" rIns="0" bIns="0" rtlCol="0"/>
          <a:lstStyle/>
          <a:p>
            <a:endParaRPr sz="1765"/>
          </a:p>
        </p:txBody>
      </p:sp>
      <p:sp>
        <p:nvSpPr>
          <p:cNvPr id="151" name="object 151"/>
          <p:cNvSpPr/>
          <p:nvPr/>
        </p:nvSpPr>
        <p:spPr>
          <a:xfrm>
            <a:off x="1751187" y="5191842"/>
            <a:ext cx="19050" cy="26334"/>
          </a:xfrm>
          <a:custGeom>
            <a:avLst/>
            <a:gdLst/>
            <a:ahLst/>
            <a:cxnLst/>
            <a:rect l="l" t="t" r="r" b="b"/>
            <a:pathLst>
              <a:path w="21589" h="29845">
                <a:moveTo>
                  <a:pt x="16192" y="0"/>
                </a:moveTo>
                <a:lnTo>
                  <a:pt x="0" y="0"/>
                </a:lnTo>
                <a:lnTo>
                  <a:pt x="5397" y="29705"/>
                </a:lnTo>
                <a:lnTo>
                  <a:pt x="21589" y="29705"/>
                </a:lnTo>
                <a:lnTo>
                  <a:pt x="16192" y="0"/>
                </a:lnTo>
                <a:close/>
              </a:path>
            </a:pathLst>
          </a:custGeom>
          <a:solidFill>
            <a:srgbClr val="004CB3"/>
          </a:solidFill>
        </p:spPr>
        <p:txBody>
          <a:bodyPr wrap="square" lIns="0" tIns="0" rIns="0" bIns="0" rtlCol="0"/>
          <a:lstStyle/>
          <a:p>
            <a:endParaRPr sz="1765"/>
          </a:p>
        </p:txBody>
      </p:sp>
      <p:sp>
        <p:nvSpPr>
          <p:cNvPr id="152" name="object 152"/>
          <p:cNvSpPr/>
          <p:nvPr/>
        </p:nvSpPr>
        <p:spPr>
          <a:xfrm>
            <a:off x="1710691" y="5191842"/>
            <a:ext cx="19610" cy="26334"/>
          </a:xfrm>
          <a:custGeom>
            <a:avLst/>
            <a:gdLst/>
            <a:ahLst/>
            <a:cxnLst/>
            <a:rect l="l" t="t" r="r" b="b"/>
            <a:pathLst>
              <a:path w="22225" h="29845">
                <a:moveTo>
                  <a:pt x="16205" y="0"/>
                </a:moveTo>
                <a:lnTo>
                  <a:pt x="0" y="0"/>
                </a:lnTo>
                <a:lnTo>
                  <a:pt x="5397" y="29705"/>
                </a:lnTo>
                <a:lnTo>
                  <a:pt x="21602" y="29705"/>
                </a:lnTo>
                <a:lnTo>
                  <a:pt x="16205" y="0"/>
                </a:lnTo>
                <a:close/>
              </a:path>
            </a:pathLst>
          </a:custGeom>
          <a:solidFill>
            <a:srgbClr val="004CB3"/>
          </a:solidFill>
        </p:spPr>
        <p:txBody>
          <a:bodyPr wrap="square" lIns="0" tIns="0" rIns="0" bIns="0" rtlCol="0"/>
          <a:lstStyle/>
          <a:p>
            <a:endParaRPr sz="1765"/>
          </a:p>
        </p:txBody>
      </p:sp>
      <p:sp>
        <p:nvSpPr>
          <p:cNvPr id="153" name="object 153"/>
          <p:cNvSpPr/>
          <p:nvPr/>
        </p:nvSpPr>
        <p:spPr>
          <a:xfrm>
            <a:off x="1672578" y="5191842"/>
            <a:ext cx="14568" cy="26334"/>
          </a:xfrm>
          <a:custGeom>
            <a:avLst/>
            <a:gdLst/>
            <a:ahLst/>
            <a:cxnLst/>
            <a:rect l="l" t="t" r="r" b="b"/>
            <a:pathLst>
              <a:path w="16510" h="29845">
                <a:moveTo>
                  <a:pt x="13500" y="0"/>
                </a:moveTo>
                <a:lnTo>
                  <a:pt x="0" y="0"/>
                </a:lnTo>
                <a:lnTo>
                  <a:pt x="2705" y="29705"/>
                </a:lnTo>
                <a:lnTo>
                  <a:pt x="16205" y="29705"/>
                </a:lnTo>
                <a:lnTo>
                  <a:pt x="13500" y="0"/>
                </a:lnTo>
                <a:close/>
              </a:path>
            </a:pathLst>
          </a:custGeom>
          <a:solidFill>
            <a:srgbClr val="004CB3"/>
          </a:solidFill>
        </p:spPr>
        <p:txBody>
          <a:bodyPr wrap="square" lIns="0" tIns="0" rIns="0" bIns="0" rtlCol="0"/>
          <a:lstStyle/>
          <a:p>
            <a:endParaRPr sz="1765"/>
          </a:p>
        </p:txBody>
      </p:sp>
      <p:sp>
        <p:nvSpPr>
          <p:cNvPr id="154" name="object 154"/>
          <p:cNvSpPr/>
          <p:nvPr/>
        </p:nvSpPr>
        <p:spPr>
          <a:xfrm>
            <a:off x="1632092" y="5191842"/>
            <a:ext cx="14568" cy="26334"/>
          </a:xfrm>
          <a:custGeom>
            <a:avLst/>
            <a:gdLst/>
            <a:ahLst/>
            <a:cxnLst/>
            <a:rect l="l" t="t" r="r" b="b"/>
            <a:pathLst>
              <a:path w="16510" h="29845">
                <a:moveTo>
                  <a:pt x="13500" y="0"/>
                </a:moveTo>
                <a:lnTo>
                  <a:pt x="0" y="0"/>
                </a:lnTo>
                <a:lnTo>
                  <a:pt x="0" y="29705"/>
                </a:lnTo>
                <a:lnTo>
                  <a:pt x="16192" y="29705"/>
                </a:lnTo>
                <a:lnTo>
                  <a:pt x="13500" y="0"/>
                </a:lnTo>
                <a:close/>
              </a:path>
            </a:pathLst>
          </a:custGeom>
          <a:solidFill>
            <a:srgbClr val="004CB3"/>
          </a:solidFill>
        </p:spPr>
        <p:txBody>
          <a:bodyPr wrap="square" lIns="0" tIns="0" rIns="0" bIns="0" rtlCol="0"/>
          <a:lstStyle/>
          <a:p>
            <a:endParaRPr sz="1765"/>
          </a:p>
        </p:txBody>
      </p:sp>
      <p:sp>
        <p:nvSpPr>
          <p:cNvPr id="155" name="object 155"/>
          <p:cNvSpPr/>
          <p:nvPr/>
        </p:nvSpPr>
        <p:spPr>
          <a:xfrm>
            <a:off x="1591593" y="5191842"/>
            <a:ext cx="14568" cy="26334"/>
          </a:xfrm>
          <a:custGeom>
            <a:avLst/>
            <a:gdLst/>
            <a:ahLst/>
            <a:cxnLst/>
            <a:rect l="l" t="t" r="r" b="b"/>
            <a:pathLst>
              <a:path w="16510" h="29845">
                <a:moveTo>
                  <a:pt x="13500" y="0"/>
                </a:moveTo>
                <a:lnTo>
                  <a:pt x="0" y="0"/>
                </a:lnTo>
                <a:lnTo>
                  <a:pt x="0" y="29705"/>
                </a:lnTo>
                <a:lnTo>
                  <a:pt x="16205" y="29705"/>
                </a:lnTo>
                <a:lnTo>
                  <a:pt x="13500" y="0"/>
                </a:lnTo>
                <a:close/>
              </a:path>
            </a:pathLst>
          </a:custGeom>
          <a:solidFill>
            <a:srgbClr val="004CB3"/>
          </a:solidFill>
        </p:spPr>
        <p:txBody>
          <a:bodyPr wrap="square" lIns="0" tIns="0" rIns="0" bIns="0" rtlCol="0"/>
          <a:lstStyle/>
          <a:p>
            <a:endParaRPr sz="1765"/>
          </a:p>
        </p:txBody>
      </p:sp>
      <p:sp>
        <p:nvSpPr>
          <p:cNvPr id="156" name="object 156"/>
          <p:cNvSpPr/>
          <p:nvPr/>
        </p:nvSpPr>
        <p:spPr>
          <a:xfrm>
            <a:off x="1551107" y="5191842"/>
            <a:ext cx="14568" cy="26334"/>
          </a:xfrm>
          <a:custGeom>
            <a:avLst/>
            <a:gdLst/>
            <a:ahLst/>
            <a:cxnLst/>
            <a:rect l="l" t="t" r="r" b="b"/>
            <a:pathLst>
              <a:path w="16509" h="29845">
                <a:moveTo>
                  <a:pt x="16192" y="0"/>
                </a:moveTo>
                <a:lnTo>
                  <a:pt x="0" y="0"/>
                </a:lnTo>
                <a:lnTo>
                  <a:pt x="0" y="29705"/>
                </a:lnTo>
                <a:lnTo>
                  <a:pt x="13500" y="29705"/>
                </a:lnTo>
                <a:lnTo>
                  <a:pt x="16192" y="0"/>
                </a:lnTo>
                <a:close/>
              </a:path>
            </a:pathLst>
          </a:custGeom>
          <a:solidFill>
            <a:srgbClr val="004CB3"/>
          </a:solidFill>
        </p:spPr>
        <p:txBody>
          <a:bodyPr wrap="square" lIns="0" tIns="0" rIns="0" bIns="0" rtlCol="0"/>
          <a:lstStyle/>
          <a:p>
            <a:endParaRPr sz="1765"/>
          </a:p>
        </p:txBody>
      </p:sp>
      <p:sp>
        <p:nvSpPr>
          <p:cNvPr id="157" name="object 157"/>
          <p:cNvSpPr/>
          <p:nvPr/>
        </p:nvSpPr>
        <p:spPr>
          <a:xfrm>
            <a:off x="1510608" y="5191842"/>
            <a:ext cx="14568" cy="26334"/>
          </a:xfrm>
          <a:custGeom>
            <a:avLst/>
            <a:gdLst/>
            <a:ahLst/>
            <a:cxnLst/>
            <a:rect l="l" t="t" r="r" b="b"/>
            <a:pathLst>
              <a:path w="16509" h="29845">
                <a:moveTo>
                  <a:pt x="16205" y="0"/>
                </a:moveTo>
                <a:lnTo>
                  <a:pt x="16205" y="29705"/>
                </a:lnTo>
                <a:lnTo>
                  <a:pt x="0" y="29705"/>
                </a:lnTo>
                <a:lnTo>
                  <a:pt x="0" y="0"/>
                </a:lnTo>
                <a:lnTo>
                  <a:pt x="16205" y="0"/>
                </a:lnTo>
                <a:close/>
              </a:path>
            </a:pathLst>
          </a:custGeom>
          <a:solidFill>
            <a:srgbClr val="004CB3"/>
          </a:solidFill>
        </p:spPr>
        <p:txBody>
          <a:bodyPr wrap="square" lIns="0" tIns="0" rIns="0" bIns="0" rtlCol="0"/>
          <a:lstStyle/>
          <a:p>
            <a:endParaRPr sz="1765"/>
          </a:p>
        </p:txBody>
      </p:sp>
      <p:sp>
        <p:nvSpPr>
          <p:cNvPr id="158" name="object 158"/>
          <p:cNvSpPr/>
          <p:nvPr/>
        </p:nvSpPr>
        <p:spPr>
          <a:xfrm>
            <a:off x="1470122" y="5191842"/>
            <a:ext cx="14568" cy="26334"/>
          </a:xfrm>
          <a:custGeom>
            <a:avLst/>
            <a:gdLst/>
            <a:ahLst/>
            <a:cxnLst/>
            <a:rect l="l" t="t" r="r" b="b"/>
            <a:pathLst>
              <a:path w="16509" h="29845">
                <a:moveTo>
                  <a:pt x="16192" y="0"/>
                </a:moveTo>
                <a:lnTo>
                  <a:pt x="0" y="0"/>
                </a:lnTo>
                <a:lnTo>
                  <a:pt x="0" y="29705"/>
                </a:lnTo>
                <a:lnTo>
                  <a:pt x="13500" y="29705"/>
                </a:lnTo>
                <a:lnTo>
                  <a:pt x="16192" y="0"/>
                </a:lnTo>
                <a:close/>
              </a:path>
            </a:pathLst>
          </a:custGeom>
          <a:solidFill>
            <a:srgbClr val="004CB3"/>
          </a:solidFill>
        </p:spPr>
        <p:txBody>
          <a:bodyPr wrap="square" lIns="0" tIns="0" rIns="0" bIns="0" rtlCol="0"/>
          <a:lstStyle/>
          <a:p>
            <a:endParaRPr sz="1765"/>
          </a:p>
        </p:txBody>
      </p:sp>
      <p:sp>
        <p:nvSpPr>
          <p:cNvPr id="159" name="object 159"/>
          <p:cNvSpPr/>
          <p:nvPr/>
        </p:nvSpPr>
        <p:spPr>
          <a:xfrm>
            <a:off x="1427248" y="5191842"/>
            <a:ext cx="16809" cy="26334"/>
          </a:xfrm>
          <a:custGeom>
            <a:avLst/>
            <a:gdLst/>
            <a:ahLst/>
            <a:cxnLst/>
            <a:rect l="l" t="t" r="r" b="b"/>
            <a:pathLst>
              <a:path w="19050" h="29845">
                <a:moveTo>
                  <a:pt x="18884" y="0"/>
                </a:moveTo>
                <a:lnTo>
                  <a:pt x="2692" y="0"/>
                </a:lnTo>
                <a:lnTo>
                  <a:pt x="0" y="29705"/>
                </a:lnTo>
                <a:lnTo>
                  <a:pt x="16192" y="29705"/>
                </a:lnTo>
                <a:lnTo>
                  <a:pt x="18884" y="0"/>
                </a:lnTo>
                <a:close/>
              </a:path>
            </a:pathLst>
          </a:custGeom>
          <a:solidFill>
            <a:srgbClr val="004CB3"/>
          </a:solidFill>
        </p:spPr>
        <p:txBody>
          <a:bodyPr wrap="square" lIns="0" tIns="0" rIns="0" bIns="0" rtlCol="0"/>
          <a:lstStyle/>
          <a:p>
            <a:endParaRPr sz="1765"/>
          </a:p>
        </p:txBody>
      </p:sp>
      <p:sp>
        <p:nvSpPr>
          <p:cNvPr id="160" name="object 160"/>
          <p:cNvSpPr/>
          <p:nvPr/>
        </p:nvSpPr>
        <p:spPr>
          <a:xfrm>
            <a:off x="1386750" y="5191842"/>
            <a:ext cx="16809" cy="26334"/>
          </a:xfrm>
          <a:custGeom>
            <a:avLst/>
            <a:gdLst/>
            <a:ahLst/>
            <a:cxnLst/>
            <a:rect l="l" t="t" r="r" b="b"/>
            <a:pathLst>
              <a:path w="19050" h="29845">
                <a:moveTo>
                  <a:pt x="18897" y="0"/>
                </a:moveTo>
                <a:lnTo>
                  <a:pt x="2705" y="0"/>
                </a:lnTo>
                <a:lnTo>
                  <a:pt x="0" y="29705"/>
                </a:lnTo>
                <a:lnTo>
                  <a:pt x="13500" y="29705"/>
                </a:lnTo>
                <a:lnTo>
                  <a:pt x="18897" y="0"/>
                </a:lnTo>
                <a:close/>
              </a:path>
            </a:pathLst>
          </a:custGeom>
          <a:solidFill>
            <a:srgbClr val="004CB3"/>
          </a:solidFill>
        </p:spPr>
        <p:txBody>
          <a:bodyPr wrap="square" lIns="0" tIns="0" rIns="0" bIns="0" rtlCol="0"/>
          <a:lstStyle/>
          <a:p>
            <a:endParaRPr sz="1765"/>
          </a:p>
        </p:txBody>
      </p:sp>
      <p:sp>
        <p:nvSpPr>
          <p:cNvPr id="161" name="object 161"/>
          <p:cNvSpPr/>
          <p:nvPr/>
        </p:nvSpPr>
        <p:spPr>
          <a:xfrm>
            <a:off x="1346263" y="5191842"/>
            <a:ext cx="16809" cy="26334"/>
          </a:xfrm>
          <a:custGeom>
            <a:avLst/>
            <a:gdLst/>
            <a:ahLst/>
            <a:cxnLst/>
            <a:rect l="l" t="t" r="r" b="b"/>
            <a:pathLst>
              <a:path w="19050" h="29845">
                <a:moveTo>
                  <a:pt x="18884" y="0"/>
                </a:moveTo>
                <a:lnTo>
                  <a:pt x="2692" y="0"/>
                </a:lnTo>
                <a:lnTo>
                  <a:pt x="0" y="29705"/>
                </a:lnTo>
                <a:lnTo>
                  <a:pt x="13487" y="29705"/>
                </a:lnTo>
                <a:lnTo>
                  <a:pt x="18884" y="0"/>
                </a:lnTo>
                <a:close/>
              </a:path>
            </a:pathLst>
          </a:custGeom>
          <a:solidFill>
            <a:srgbClr val="004CB3"/>
          </a:solidFill>
        </p:spPr>
        <p:txBody>
          <a:bodyPr wrap="square" lIns="0" tIns="0" rIns="0" bIns="0" rtlCol="0"/>
          <a:lstStyle/>
          <a:p>
            <a:endParaRPr sz="1765"/>
          </a:p>
        </p:txBody>
      </p:sp>
      <p:sp>
        <p:nvSpPr>
          <p:cNvPr id="162" name="object 162"/>
          <p:cNvSpPr/>
          <p:nvPr/>
        </p:nvSpPr>
        <p:spPr>
          <a:xfrm>
            <a:off x="1303379" y="5191842"/>
            <a:ext cx="19610" cy="26334"/>
          </a:xfrm>
          <a:custGeom>
            <a:avLst/>
            <a:gdLst/>
            <a:ahLst/>
            <a:cxnLst/>
            <a:rect l="l" t="t" r="r" b="b"/>
            <a:pathLst>
              <a:path w="22225" h="29845">
                <a:moveTo>
                  <a:pt x="21602" y="0"/>
                </a:moveTo>
                <a:lnTo>
                  <a:pt x="5410" y="0"/>
                </a:lnTo>
                <a:lnTo>
                  <a:pt x="0" y="29705"/>
                </a:lnTo>
                <a:lnTo>
                  <a:pt x="16205" y="29705"/>
                </a:lnTo>
                <a:lnTo>
                  <a:pt x="21602" y="0"/>
                </a:lnTo>
                <a:close/>
              </a:path>
            </a:pathLst>
          </a:custGeom>
          <a:solidFill>
            <a:srgbClr val="004CB3"/>
          </a:solidFill>
        </p:spPr>
        <p:txBody>
          <a:bodyPr wrap="square" lIns="0" tIns="0" rIns="0" bIns="0" rtlCol="0"/>
          <a:lstStyle/>
          <a:p>
            <a:endParaRPr sz="1765"/>
          </a:p>
        </p:txBody>
      </p:sp>
      <p:sp>
        <p:nvSpPr>
          <p:cNvPr id="163" name="object 163"/>
          <p:cNvSpPr/>
          <p:nvPr/>
        </p:nvSpPr>
        <p:spPr>
          <a:xfrm>
            <a:off x="1262891" y="5191842"/>
            <a:ext cx="19050" cy="26334"/>
          </a:xfrm>
          <a:custGeom>
            <a:avLst/>
            <a:gdLst/>
            <a:ahLst/>
            <a:cxnLst/>
            <a:rect l="l" t="t" r="r" b="b"/>
            <a:pathLst>
              <a:path w="21590" h="29845">
                <a:moveTo>
                  <a:pt x="21590" y="0"/>
                </a:moveTo>
                <a:lnTo>
                  <a:pt x="5397" y="0"/>
                </a:lnTo>
                <a:lnTo>
                  <a:pt x="0" y="29705"/>
                </a:lnTo>
                <a:lnTo>
                  <a:pt x="13500" y="29705"/>
                </a:lnTo>
                <a:lnTo>
                  <a:pt x="21590" y="0"/>
                </a:lnTo>
                <a:close/>
              </a:path>
            </a:pathLst>
          </a:custGeom>
          <a:solidFill>
            <a:srgbClr val="004CB3"/>
          </a:solidFill>
        </p:spPr>
        <p:txBody>
          <a:bodyPr wrap="square" lIns="0" tIns="0" rIns="0" bIns="0" rtlCol="0"/>
          <a:lstStyle/>
          <a:p>
            <a:endParaRPr sz="1765"/>
          </a:p>
        </p:txBody>
      </p:sp>
      <p:sp>
        <p:nvSpPr>
          <p:cNvPr id="164" name="object 164"/>
          <p:cNvSpPr/>
          <p:nvPr/>
        </p:nvSpPr>
        <p:spPr>
          <a:xfrm>
            <a:off x="1796438" y="5268065"/>
            <a:ext cx="21851" cy="38660"/>
          </a:xfrm>
          <a:custGeom>
            <a:avLst/>
            <a:gdLst/>
            <a:ahLst/>
            <a:cxnLst/>
            <a:rect l="l" t="t" r="r" b="b"/>
            <a:pathLst>
              <a:path w="24764" h="43814">
                <a:moveTo>
                  <a:pt x="16205" y="0"/>
                </a:moveTo>
                <a:lnTo>
                  <a:pt x="0" y="0"/>
                </a:lnTo>
                <a:lnTo>
                  <a:pt x="10807" y="43192"/>
                </a:lnTo>
                <a:lnTo>
                  <a:pt x="24295" y="43192"/>
                </a:lnTo>
                <a:lnTo>
                  <a:pt x="16205" y="0"/>
                </a:lnTo>
                <a:close/>
              </a:path>
            </a:pathLst>
          </a:custGeom>
          <a:solidFill>
            <a:srgbClr val="004CB3"/>
          </a:solidFill>
        </p:spPr>
        <p:txBody>
          <a:bodyPr wrap="square" lIns="0" tIns="0" rIns="0" bIns="0" rtlCol="0"/>
          <a:lstStyle/>
          <a:p>
            <a:endParaRPr sz="1765"/>
          </a:p>
        </p:txBody>
      </p:sp>
      <p:sp>
        <p:nvSpPr>
          <p:cNvPr id="165" name="object 165"/>
          <p:cNvSpPr/>
          <p:nvPr/>
        </p:nvSpPr>
        <p:spPr>
          <a:xfrm>
            <a:off x="1715452" y="5268065"/>
            <a:ext cx="26334" cy="38660"/>
          </a:xfrm>
          <a:custGeom>
            <a:avLst/>
            <a:gdLst/>
            <a:ahLst/>
            <a:cxnLst/>
            <a:rect l="l" t="t" r="r" b="b"/>
            <a:pathLst>
              <a:path w="29844" h="43814">
                <a:moveTo>
                  <a:pt x="24295" y="0"/>
                </a:moveTo>
                <a:lnTo>
                  <a:pt x="0" y="0"/>
                </a:lnTo>
                <a:lnTo>
                  <a:pt x="8102" y="43192"/>
                </a:lnTo>
                <a:lnTo>
                  <a:pt x="29692" y="43192"/>
                </a:lnTo>
                <a:lnTo>
                  <a:pt x="24295" y="0"/>
                </a:lnTo>
                <a:close/>
              </a:path>
            </a:pathLst>
          </a:custGeom>
          <a:solidFill>
            <a:srgbClr val="004CB3"/>
          </a:solidFill>
        </p:spPr>
        <p:txBody>
          <a:bodyPr wrap="square" lIns="0" tIns="0" rIns="0" bIns="0" rtlCol="0"/>
          <a:lstStyle/>
          <a:p>
            <a:endParaRPr sz="1765"/>
          </a:p>
        </p:txBody>
      </p:sp>
      <p:sp>
        <p:nvSpPr>
          <p:cNvPr id="166" name="object 166"/>
          <p:cNvSpPr/>
          <p:nvPr/>
        </p:nvSpPr>
        <p:spPr>
          <a:xfrm>
            <a:off x="1648766" y="5268065"/>
            <a:ext cx="19050" cy="38660"/>
          </a:xfrm>
          <a:custGeom>
            <a:avLst/>
            <a:gdLst/>
            <a:ahLst/>
            <a:cxnLst/>
            <a:rect l="l" t="t" r="r" b="b"/>
            <a:pathLst>
              <a:path w="21589" h="43814">
                <a:moveTo>
                  <a:pt x="16192" y="0"/>
                </a:moveTo>
                <a:lnTo>
                  <a:pt x="0" y="0"/>
                </a:lnTo>
                <a:lnTo>
                  <a:pt x="5397" y="43192"/>
                </a:lnTo>
                <a:lnTo>
                  <a:pt x="21590" y="43192"/>
                </a:lnTo>
                <a:lnTo>
                  <a:pt x="16192" y="0"/>
                </a:lnTo>
                <a:close/>
              </a:path>
            </a:pathLst>
          </a:custGeom>
          <a:solidFill>
            <a:srgbClr val="004CB3"/>
          </a:solidFill>
        </p:spPr>
        <p:txBody>
          <a:bodyPr wrap="square" lIns="0" tIns="0" rIns="0" bIns="0" rtlCol="0"/>
          <a:lstStyle/>
          <a:p>
            <a:endParaRPr sz="1765"/>
          </a:p>
        </p:txBody>
      </p:sp>
      <p:sp>
        <p:nvSpPr>
          <p:cNvPr id="167" name="object 167"/>
          <p:cNvSpPr/>
          <p:nvPr/>
        </p:nvSpPr>
        <p:spPr>
          <a:xfrm>
            <a:off x="1324816" y="5268065"/>
            <a:ext cx="19610" cy="38660"/>
          </a:xfrm>
          <a:custGeom>
            <a:avLst/>
            <a:gdLst/>
            <a:ahLst/>
            <a:cxnLst/>
            <a:rect l="l" t="t" r="r" b="b"/>
            <a:pathLst>
              <a:path w="22225" h="43814">
                <a:moveTo>
                  <a:pt x="21602" y="0"/>
                </a:moveTo>
                <a:lnTo>
                  <a:pt x="8102" y="0"/>
                </a:lnTo>
                <a:lnTo>
                  <a:pt x="0" y="43192"/>
                </a:lnTo>
                <a:lnTo>
                  <a:pt x="13500" y="43192"/>
                </a:lnTo>
                <a:lnTo>
                  <a:pt x="21602" y="0"/>
                </a:lnTo>
                <a:close/>
              </a:path>
            </a:pathLst>
          </a:custGeom>
          <a:solidFill>
            <a:srgbClr val="004CB3"/>
          </a:solidFill>
        </p:spPr>
        <p:txBody>
          <a:bodyPr wrap="square" lIns="0" tIns="0" rIns="0" bIns="0" rtlCol="0"/>
          <a:lstStyle/>
          <a:p>
            <a:endParaRPr sz="1765"/>
          </a:p>
        </p:txBody>
      </p:sp>
      <p:sp>
        <p:nvSpPr>
          <p:cNvPr id="168" name="object 168"/>
          <p:cNvSpPr/>
          <p:nvPr/>
        </p:nvSpPr>
        <p:spPr>
          <a:xfrm>
            <a:off x="1243835" y="5268065"/>
            <a:ext cx="19610" cy="38660"/>
          </a:xfrm>
          <a:custGeom>
            <a:avLst/>
            <a:gdLst/>
            <a:ahLst/>
            <a:cxnLst/>
            <a:rect l="l" t="t" r="r" b="b"/>
            <a:pathLst>
              <a:path w="22225" h="43814">
                <a:moveTo>
                  <a:pt x="21597" y="0"/>
                </a:moveTo>
                <a:lnTo>
                  <a:pt x="8098" y="0"/>
                </a:lnTo>
                <a:lnTo>
                  <a:pt x="0" y="43192"/>
                </a:lnTo>
                <a:lnTo>
                  <a:pt x="13495" y="43192"/>
                </a:lnTo>
                <a:lnTo>
                  <a:pt x="21597" y="0"/>
                </a:lnTo>
                <a:close/>
              </a:path>
            </a:pathLst>
          </a:custGeom>
          <a:solidFill>
            <a:srgbClr val="004CB3"/>
          </a:solidFill>
        </p:spPr>
        <p:txBody>
          <a:bodyPr wrap="square" lIns="0" tIns="0" rIns="0" bIns="0" rtlCol="0"/>
          <a:lstStyle/>
          <a:p>
            <a:endParaRPr sz="1765"/>
          </a:p>
        </p:txBody>
      </p:sp>
      <p:sp>
        <p:nvSpPr>
          <p:cNvPr id="169" name="object 169"/>
          <p:cNvSpPr/>
          <p:nvPr/>
        </p:nvSpPr>
        <p:spPr>
          <a:xfrm>
            <a:off x="1801200" y="5232340"/>
            <a:ext cx="19610" cy="24093"/>
          </a:xfrm>
          <a:custGeom>
            <a:avLst/>
            <a:gdLst/>
            <a:ahLst/>
            <a:cxnLst/>
            <a:rect l="l" t="t" r="r" b="b"/>
            <a:pathLst>
              <a:path w="22225" h="27304">
                <a:moveTo>
                  <a:pt x="16205" y="0"/>
                </a:moveTo>
                <a:lnTo>
                  <a:pt x="0" y="0"/>
                </a:lnTo>
                <a:lnTo>
                  <a:pt x="5410" y="27000"/>
                </a:lnTo>
                <a:lnTo>
                  <a:pt x="21602" y="27000"/>
                </a:lnTo>
                <a:lnTo>
                  <a:pt x="16205" y="0"/>
                </a:lnTo>
                <a:close/>
              </a:path>
            </a:pathLst>
          </a:custGeom>
          <a:solidFill>
            <a:srgbClr val="004CB3"/>
          </a:solidFill>
        </p:spPr>
        <p:txBody>
          <a:bodyPr wrap="square" lIns="0" tIns="0" rIns="0" bIns="0" rtlCol="0"/>
          <a:lstStyle/>
          <a:p>
            <a:endParaRPr sz="1765"/>
          </a:p>
        </p:txBody>
      </p:sp>
      <p:sp>
        <p:nvSpPr>
          <p:cNvPr id="170" name="object 170"/>
          <p:cNvSpPr/>
          <p:nvPr/>
        </p:nvSpPr>
        <p:spPr>
          <a:xfrm>
            <a:off x="1760713" y="5232340"/>
            <a:ext cx="19610" cy="24093"/>
          </a:xfrm>
          <a:custGeom>
            <a:avLst/>
            <a:gdLst/>
            <a:ahLst/>
            <a:cxnLst/>
            <a:rect l="l" t="t" r="r" b="b"/>
            <a:pathLst>
              <a:path w="22225" h="27304">
                <a:moveTo>
                  <a:pt x="16192" y="0"/>
                </a:moveTo>
                <a:lnTo>
                  <a:pt x="0" y="0"/>
                </a:lnTo>
                <a:lnTo>
                  <a:pt x="5397" y="27000"/>
                </a:lnTo>
                <a:lnTo>
                  <a:pt x="21602" y="27000"/>
                </a:lnTo>
                <a:lnTo>
                  <a:pt x="16192" y="0"/>
                </a:lnTo>
                <a:close/>
              </a:path>
            </a:pathLst>
          </a:custGeom>
          <a:solidFill>
            <a:srgbClr val="004CB3"/>
          </a:solidFill>
        </p:spPr>
        <p:txBody>
          <a:bodyPr wrap="square" lIns="0" tIns="0" rIns="0" bIns="0" rtlCol="0"/>
          <a:lstStyle/>
          <a:p>
            <a:endParaRPr sz="1765"/>
          </a:p>
        </p:txBody>
      </p:sp>
      <p:sp>
        <p:nvSpPr>
          <p:cNvPr id="171" name="object 171"/>
          <p:cNvSpPr/>
          <p:nvPr/>
        </p:nvSpPr>
        <p:spPr>
          <a:xfrm>
            <a:off x="1720215" y="5232340"/>
            <a:ext cx="19610" cy="24093"/>
          </a:xfrm>
          <a:custGeom>
            <a:avLst/>
            <a:gdLst/>
            <a:ahLst/>
            <a:cxnLst/>
            <a:rect l="l" t="t" r="r" b="b"/>
            <a:pathLst>
              <a:path w="22225" h="27304">
                <a:moveTo>
                  <a:pt x="16205" y="0"/>
                </a:moveTo>
                <a:lnTo>
                  <a:pt x="0" y="0"/>
                </a:lnTo>
                <a:lnTo>
                  <a:pt x="5410" y="27000"/>
                </a:lnTo>
                <a:lnTo>
                  <a:pt x="21602" y="27000"/>
                </a:lnTo>
                <a:lnTo>
                  <a:pt x="16205" y="0"/>
                </a:lnTo>
                <a:close/>
              </a:path>
            </a:pathLst>
          </a:custGeom>
          <a:solidFill>
            <a:srgbClr val="004CB3"/>
          </a:solidFill>
        </p:spPr>
        <p:txBody>
          <a:bodyPr wrap="square" lIns="0" tIns="0" rIns="0" bIns="0" rtlCol="0"/>
          <a:lstStyle/>
          <a:p>
            <a:endParaRPr sz="1765"/>
          </a:p>
        </p:txBody>
      </p:sp>
      <p:sp>
        <p:nvSpPr>
          <p:cNvPr id="172" name="object 172"/>
          <p:cNvSpPr/>
          <p:nvPr/>
        </p:nvSpPr>
        <p:spPr>
          <a:xfrm>
            <a:off x="1679727" y="5232340"/>
            <a:ext cx="16809" cy="24093"/>
          </a:xfrm>
          <a:custGeom>
            <a:avLst/>
            <a:gdLst/>
            <a:ahLst/>
            <a:cxnLst/>
            <a:rect l="l" t="t" r="r" b="b"/>
            <a:pathLst>
              <a:path w="19050" h="27304">
                <a:moveTo>
                  <a:pt x="16192" y="0"/>
                </a:moveTo>
                <a:lnTo>
                  <a:pt x="0" y="0"/>
                </a:lnTo>
                <a:lnTo>
                  <a:pt x="5397" y="27000"/>
                </a:lnTo>
                <a:lnTo>
                  <a:pt x="18897" y="27000"/>
                </a:lnTo>
                <a:lnTo>
                  <a:pt x="16192" y="0"/>
                </a:lnTo>
                <a:close/>
              </a:path>
            </a:pathLst>
          </a:custGeom>
          <a:solidFill>
            <a:srgbClr val="004CB3"/>
          </a:solidFill>
        </p:spPr>
        <p:txBody>
          <a:bodyPr wrap="square" lIns="0" tIns="0" rIns="0" bIns="0" rtlCol="0"/>
          <a:lstStyle/>
          <a:p>
            <a:endParaRPr sz="1765"/>
          </a:p>
        </p:txBody>
      </p:sp>
      <p:sp>
        <p:nvSpPr>
          <p:cNvPr id="173" name="object 173"/>
          <p:cNvSpPr/>
          <p:nvPr/>
        </p:nvSpPr>
        <p:spPr>
          <a:xfrm>
            <a:off x="1639230" y="5232340"/>
            <a:ext cx="16809" cy="24093"/>
          </a:xfrm>
          <a:custGeom>
            <a:avLst/>
            <a:gdLst/>
            <a:ahLst/>
            <a:cxnLst/>
            <a:rect l="l" t="t" r="r" b="b"/>
            <a:pathLst>
              <a:path w="19050" h="27304">
                <a:moveTo>
                  <a:pt x="16205" y="0"/>
                </a:moveTo>
                <a:lnTo>
                  <a:pt x="0" y="0"/>
                </a:lnTo>
                <a:lnTo>
                  <a:pt x="2705" y="27000"/>
                </a:lnTo>
                <a:lnTo>
                  <a:pt x="18897" y="27000"/>
                </a:lnTo>
                <a:lnTo>
                  <a:pt x="16205" y="0"/>
                </a:lnTo>
                <a:close/>
              </a:path>
            </a:pathLst>
          </a:custGeom>
          <a:solidFill>
            <a:srgbClr val="004CB3"/>
          </a:solidFill>
        </p:spPr>
        <p:txBody>
          <a:bodyPr wrap="square" lIns="0" tIns="0" rIns="0" bIns="0" rtlCol="0"/>
          <a:lstStyle/>
          <a:p>
            <a:endParaRPr sz="1765"/>
          </a:p>
        </p:txBody>
      </p:sp>
      <p:sp>
        <p:nvSpPr>
          <p:cNvPr id="174" name="object 174"/>
          <p:cNvSpPr/>
          <p:nvPr/>
        </p:nvSpPr>
        <p:spPr>
          <a:xfrm>
            <a:off x="1601130" y="5232340"/>
            <a:ext cx="14568" cy="24093"/>
          </a:xfrm>
          <a:custGeom>
            <a:avLst/>
            <a:gdLst/>
            <a:ahLst/>
            <a:cxnLst/>
            <a:rect l="l" t="t" r="r" b="b"/>
            <a:pathLst>
              <a:path w="16510" h="27304">
                <a:moveTo>
                  <a:pt x="13487" y="0"/>
                </a:moveTo>
                <a:lnTo>
                  <a:pt x="0" y="0"/>
                </a:lnTo>
                <a:lnTo>
                  <a:pt x="0" y="27000"/>
                </a:lnTo>
                <a:lnTo>
                  <a:pt x="16192" y="27000"/>
                </a:lnTo>
                <a:lnTo>
                  <a:pt x="13487" y="0"/>
                </a:lnTo>
                <a:close/>
              </a:path>
            </a:pathLst>
          </a:custGeom>
          <a:solidFill>
            <a:srgbClr val="004CB3"/>
          </a:solidFill>
        </p:spPr>
        <p:txBody>
          <a:bodyPr wrap="square" lIns="0" tIns="0" rIns="0" bIns="0" rtlCol="0"/>
          <a:lstStyle/>
          <a:p>
            <a:endParaRPr sz="1765"/>
          </a:p>
        </p:txBody>
      </p:sp>
      <p:sp>
        <p:nvSpPr>
          <p:cNvPr id="175" name="object 175"/>
          <p:cNvSpPr/>
          <p:nvPr/>
        </p:nvSpPr>
        <p:spPr>
          <a:xfrm>
            <a:off x="1560632" y="5232340"/>
            <a:ext cx="12326" cy="24093"/>
          </a:xfrm>
          <a:custGeom>
            <a:avLst/>
            <a:gdLst/>
            <a:ahLst/>
            <a:cxnLst/>
            <a:rect l="l" t="t" r="r" b="b"/>
            <a:pathLst>
              <a:path w="13969" h="27304">
                <a:moveTo>
                  <a:pt x="13500" y="0"/>
                </a:moveTo>
                <a:lnTo>
                  <a:pt x="13500" y="27000"/>
                </a:lnTo>
                <a:lnTo>
                  <a:pt x="0" y="27000"/>
                </a:lnTo>
                <a:lnTo>
                  <a:pt x="0" y="0"/>
                </a:lnTo>
                <a:lnTo>
                  <a:pt x="13500" y="0"/>
                </a:lnTo>
                <a:close/>
              </a:path>
            </a:pathLst>
          </a:custGeom>
          <a:solidFill>
            <a:srgbClr val="004CB3"/>
          </a:solidFill>
        </p:spPr>
        <p:txBody>
          <a:bodyPr wrap="square" lIns="0" tIns="0" rIns="0" bIns="0" rtlCol="0"/>
          <a:lstStyle/>
          <a:p>
            <a:endParaRPr sz="1765"/>
          </a:p>
        </p:txBody>
      </p:sp>
      <p:sp>
        <p:nvSpPr>
          <p:cNvPr id="176" name="object 176"/>
          <p:cNvSpPr/>
          <p:nvPr/>
        </p:nvSpPr>
        <p:spPr>
          <a:xfrm>
            <a:off x="1520133" y="5232340"/>
            <a:ext cx="14568" cy="24093"/>
          </a:xfrm>
          <a:custGeom>
            <a:avLst/>
            <a:gdLst/>
            <a:ahLst/>
            <a:cxnLst/>
            <a:rect l="l" t="t" r="r" b="b"/>
            <a:pathLst>
              <a:path w="16509" h="27304">
                <a:moveTo>
                  <a:pt x="13500" y="0"/>
                </a:moveTo>
                <a:lnTo>
                  <a:pt x="0" y="0"/>
                </a:lnTo>
                <a:lnTo>
                  <a:pt x="0" y="27000"/>
                </a:lnTo>
                <a:lnTo>
                  <a:pt x="16205" y="27000"/>
                </a:lnTo>
                <a:lnTo>
                  <a:pt x="13500" y="0"/>
                </a:lnTo>
                <a:close/>
              </a:path>
            </a:pathLst>
          </a:custGeom>
          <a:solidFill>
            <a:srgbClr val="004CB3"/>
          </a:solidFill>
        </p:spPr>
        <p:txBody>
          <a:bodyPr wrap="square" lIns="0" tIns="0" rIns="0" bIns="0" rtlCol="0"/>
          <a:lstStyle/>
          <a:p>
            <a:endParaRPr sz="1765"/>
          </a:p>
        </p:txBody>
      </p:sp>
      <p:sp>
        <p:nvSpPr>
          <p:cNvPr id="177" name="object 177"/>
          <p:cNvSpPr/>
          <p:nvPr/>
        </p:nvSpPr>
        <p:spPr>
          <a:xfrm>
            <a:off x="1479647" y="5232340"/>
            <a:ext cx="12326" cy="24093"/>
          </a:xfrm>
          <a:custGeom>
            <a:avLst/>
            <a:gdLst/>
            <a:ahLst/>
            <a:cxnLst/>
            <a:rect l="l" t="t" r="r" b="b"/>
            <a:pathLst>
              <a:path w="13969" h="27304">
                <a:moveTo>
                  <a:pt x="13500" y="0"/>
                </a:moveTo>
                <a:lnTo>
                  <a:pt x="13500" y="27000"/>
                </a:lnTo>
                <a:lnTo>
                  <a:pt x="0" y="27000"/>
                </a:lnTo>
                <a:lnTo>
                  <a:pt x="0" y="0"/>
                </a:lnTo>
                <a:lnTo>
                  <a:pt x="13500" y="0"/>
                </a:lnTo>
                <a:close/>
              </a:path>
            </a:pathLst>
          </a:custGeom>
          <a:solidFill>
            <a:srgbClr val="004CB3"/>
          </a:solidFill>
        </p:spPr>
        <p:txBody>
          <a:bodyPr wrap="square" lIns="0" tIns="0" rIns="0" bIns="0" rtlCol="0"/>
          <a:lstStyle/>
          <a:p>
            <a:endParaRPr sz="1765"/>
          </a:p>
        </p:txBody>
      </p:sp>
      <p:sp>
        <p:nvSpPr>
          <p:cNvPr id="178" name="object 178"/>
          <p:cNvSpPr/>
          <p:nvPr/>
        </p:nvSpPr>
        <p:spPr>
          <a:xfrm>
            <a:off x="1436773" y="5232340"/>
            <a:ext cx="14568" cy="24093"/>
          </a:xfrm>
          <a:custGeom>
            <a:avLst/>
            <a:gdLst/>
            <a:ahLst/>
            <a:cxnLst/>
            <a:rect l="l" t="t" r="r" b="b"/>
            <a:pathLst>
              <a:path w="16509" h="27304">
                <a:moveTo>
                  <a:pt x="16192" y="0"/>
                </a:moveTo>
                <a:lnTo>
                  <a:pt x="2692" y="0"/>
                </a:lnTo>
                <a:lnTo>
                  <a:pt x="0" y="27000"/>
                </a:lnTo>
                <a:lnTo>
                  <a:pt x="16192" y="27000"/>
                </a:lnTo>
                <a:lnTo>
                  <a:pt x="16192" y="0"/>
                </a:lnTo>
                <a:close/>
              </a:path>
            </a:pathLst>
          </a:custGeom>
          <a:solidFill>
            <a:srgbClr val="004CB3"/>
          </a:solidFill>
        </p:spPr>
        <p:txBody>
          <a:bodyPr wrap="square" lIns="0" tIns="0" rIns="0" bIns="0" rtlCol="0"/>
          <a:lstStyle/>
          <a:p>
            <a:endParaRPr sz="1765"/>
          </a:p>
        </p:txBody>
      </p:sp>
      <p:sp>
        <p:nvSpPr>
          <p:cNvPr id="179" name="object 179"/>
          <p:cNvSpPr/>
          <p:nvPr/>
        </p:nvSpPr>
        <p:spPr>
          <a:xfrm>
            <a:off x="1396275" y="5232340"/>
            <a:ext cx="14568" cy="24093"/>
          </a:xfrm>
          <a:custGeom>
            <a:avLst/>
            <a:gdLst/>
            <a:ahLst/>
            <a:cxnLst/>
            <a:rect l="l" t="t" r="r" b="b"/>
            <a:pathLst>
              <a:path w="16509" h="27304">
                <a:moveTo>
                  <a:pt x="16205" y="0"/>
                </a:moveTo>
                <a:lnTo>
                  <a:pt x="2705" y="0"/>
                </a:lnTo>
                <a:lnTo>
                  <a:pt x="0" y="27000"/>
                </a:lnTo>
                <a:lnTo>
                  <a:pt x="13500" y="27000"/>
                </a:lnTo>
                <a:lnTo>
                  <a:pt x="16205" y="0"/>
                </a:lnTo>
                <a:close/>
              </a:path>
            </a:pathLst>
          </a:custGeom>
          <a:solidFill>
            <a:srgbClr val="004CB3"/>
          </a:solidFill>
        </p:spPr>
        <p:txBody>
          <a:bodyPr wrap="square" lIns="0" tIns="0" rIns="0" bIns="0" rtlCol="0"/>
          <a:lstStyle/>
          <a:p>
            <a:endParaRPr sz="1765"/>
          </a:p>
        </p:txBody>
      </p:sp>
      <p:sp>
        <p:nvSpPr>
          <p:cNvPr id="180" name="object 180"/>
          <p:cNvSpPr/>
          <p:nvPr/>
        </p:nvSpPr>
        <p:spPr>
          <a:xfrm>
            <a:off x="1355788" y="5232340"/>
            <a:ext cx="16809" cy="24093"/>
          </a:xfrm>
          <a:custGeom>
            <a:avLst/>
            <a:gdLst/>
            <a:ahLst/>
            <a:cxnLst/>
            <a:rect l="l" t="t" r="r" b="b"/>
            <a:pathLst>
              <a:path w="19050" h="27304">
                <a:moveTo>
                  <a:pt x="18897" y="0"/>
                </a:moveTo>
                <a:lnTo>
                  <a:pt x="2692" y="0"/>
                </a:lnTo>
                <a:lnTo>
                  <a:pt x="0" y="27000"/>
                </a:lnTo>
                <a:lnTo>
                  <a:pt x="13500" y="27000"/>
                </a:lnTo>
                <a:lnTo>
                  <a:pt x="18897" y="0"/>
                </a:lnTo>
                <a:close/>
              </a:path>
            </a:pathLst>
          </a:custGeom>
          <a:solidFill>
            <a:srgbClr val="004CB3"/>
          </a:solidFill>
        </p:spPr>
        <p:txBody>
          <a:bodyPr wrap="square" lIns="0" tIns="0" rIns="0" bIns="0" rtlCol="0"/>
          <a:lstStyle/>
          <a:p>
            <a:endParaRPr sz="1765"/>
          </a:p>
        </p:txBody>
      </p:sp>
      <p:sp>
        <p:nvSpPr>
          <p:cNvPr id="181" name="object 181"/>
          <p:cNvSpPr/>
          <p:nvPr/>
        </p:nvSpPr>
        <p:spPr>
          <a:xfrm>
            <a:off x="1312915" y="5232340"/>
            <a:ext cx="19050" cy="24093"/>
          </a:xfrm>
          <a:custGeom>
            <a:avLst/>
            <a:gdLst/>
            <a:ahLst/>
            <a:cxnLst/>
            <a:rect l="l" t="t" r="r" b="b"/>
            <a:pathLst>
              <a:path w="21590" h="27304">
                <a:moveTo>
                  <a:pt x="21590" y="0"/>
                </a:moveTo>
                <a:lnTo>
                  <a:pt x="5397" y="0"/>
                </a:lnTo>
                <a:lnTo>
                  <a:pt x="0" y="27000"/>
                </a:lnTo>
                <a:lnTo>
                  <a:pt x="13487" y="27000"/>
                </a:lnTo>
                <a:lnTo>
                  <a:pt x="21590" y="0"/>
                </a:lnTo>
                <a:close/>
              </a:path>
            </a:pathLst>
          </a:custGeom>
          <a:solidFill>
            <a:srgbClr val="004CB3"/>
          </a:solidFill>
        </p:spPr>
        <p:txBody>
          <a:bodyPr wrap="square" lIns="0" tIns="0" rIns="0" bIns="0" rtlCol="0"/>
          <a:lstStyle/>
          <a:p>
            <a:endParaRPr sz="1765"/>
          </a:p>
        </p:txBody>
      </p:sp>
      <p:sp>
        <p:nvSpPr>
          <p:cNvPr id="182" name="object 182"/>
          <p:cNvSpPr/>
          <p:nvPr/>
        </p:nvSpPr>
        <p:spPr>
          <a:xfrm>
            <a:off x="1272417" y="5232340"/>
            <a:ext cx="19610" cy="24093"/>
          </a:xfrm>
          <a:custGeom>
            <a:avLst/>
            <a:gdLst/>
            <a:ahLst/>
            <a:cxnLst/>
            <a:rect l="l" t="t" r="r" b="b"/>
            <a:pathLst>
              <a:path w="22225" h="27304">
                <a:moveTo>
                  <a:pt x="21602" y="0"/>
                </a:moveTo>
                <a:lnTo>
                  <a:pt x="5397" y="0"/>
                </a:lnTo>
                <a:lnTo>
                  <a:pt x="0" y="27000"/>
                </a:lnTo>
                <a:lnTo>
                  <a:pt x="13500" y="27000"/>
                </a:lnTo>
                <a:lnTo>
                  <a:pt x="21602" y="0"/>
                </a:lnTo>
                <a:close/>
              </a:path>
            </a:pathLst>
          </a:custGeom>
          <a:solidFill>
            <a:srgbClr val="004CB3"/>
          </a:solidFill>
        </p:spPr>
        <p:txBody>
          <a:bodyPr wrap="square" lIns="0" tIns="0" rIns="0" bIns="0" rtlCol="0"/>
          <a:lstStyle/>
          <a:p>
            <a:endParaRPr sz="1765"/>
          </a:p>
        </p:txBody>
      </p:sp>
      <p:sp>
        <p:nvSpPr>
          <p:cNvPr id="183" name="object 183"/>
          <p:cNvSpPr txBox="1"/>
          <p:nvPr/>
        </p:nvSpPr>
        <p:spPr>
          <a:xfrm>
            <a:off x="1026247" y="5458385"/>
            <a:ext cx="1481417" cy="255678"/>
          </a:xfrm>
          <a:prstGeom prst="rect">
            <a:avLst/>
          </a:prstGeom>
        </p:spPr>
        <p:txBody>
          <a:bodyPr vert="horz" wrap="square" lIns="0" tIns="11206" rIns="0" bIns="0" rtlCol="0">
            <a:spAutoFit/>
          </a:bodyPr>
          <a:lstStyle/>
          <a:p>
            <a:pPr marL="11206">
              <a:spcBef>
                <a:spcPts val="88"/>
              </a:spcBef>
            </a:pPr>
            <a:r>
              <a:rPr sz="1588" b="1" spc="-9" dirty="0">
                <a:latin typeface="Times New Roman"/>
                <a:cs typeface="Times New Roman"/>
              </a:rPr>
              <a:t>Secure64</a:t>
            </a:r>
            <a:r>
              <a:rPr sz="1588" b="1" spc="-53" dirty="0">
                <a:latin typeface="Times New Roman"/>
                <a:cs typeface="Times New Roman"/>
              </a:rPr>
              <a:t> </a:t>
            </a:r>
            <a:r>
              <a:rPr sz="1588" b="1" dirty="0">
                <a:latin typeface="Times New Roman"/>
                <a:cs typeface="Times New Roman"/>
              </a:rPr>
              <a:t>Laptop</a:t>
            </a:r>
            <a:endParaRPr sz="1588">
              <a:latin typeface="Times New Roman"/>
              <a:cs typeface="Times New Roman"/>
            </a:endParaRPr>
          </a:p>
        </p:txBody>
      </p:sp>
      <p:sp>
        <p:nvSpPr>
          <p:cNvPr id="184" name="object 184"/>
          <p:cNvSpPr/>
          <p:nvPr/>
        </p:nvSpPr>
        <p:spPr>
          <a:xfrm>
            <a:off x="2050701" y="2796172"/>
            <a:ext cx="4355166" cy="1878106"/>
          </a:xfrm>
          <a:custGeom>
            <a:avLst/>
            <a:gdLst/>
            <a:ahLst/>
            <a:cxnLst/>
            <a:rect l="l" t="t" r="r" b="b"/>
            <a:pathLst>
              <a:path w="4935855" h="2128520">
                <a:moveTo>
                  <a:pt x="4935446" y="2128428"/>
                </a:moveTo>
                <a:lnTo>
                  <a:pt x="0" y="0"/>
                </a:lnTo>
              </a:path>
            </a:pathLst>
          </a:custGeom>
          <a:ln w="57149">
            <a:solidFill>
              <a:srgbClr val="929292"/>
            </a:solidFill>
          </a:ln>
        </p:spPr>
        <p:txBody>
          <a:bodyPr wrap="square" lIns="0" tIns="0" rIns="0" bIns="0" rtlCol="0"/>
          <a:lstStyle/>
          <a:p>
            <a:endParaRPr sz="1765"/>
          </a:p>
        </p:txBody>
      </p:sp>
      <p:sp>
        <p:nvSpPr>
          <p:cNvPr id="185" name="object 185"/>
          <p:cNvSpPr/>
          <p:nvPr/>
        </p:nvSpPr>
        <p:spPr>
          <a:xfrm>
            <a:off x="2004395" y="2766654"/>
            <a:ext cx="169209" cy="138953"/>
          </a:xfrm>
          <a:custGeom>
            <a:avLst/>
            <a:gdLst/>
            <a:ahLst/>
            <a:cxnLst/>
            <a:rect l="l" t="t" r="r" b="b"/>
            <a:pathLst>
              <a:path w="191769" h="157479">
                <a:moveTo>
                  <a:pt x="191376" y="0"/>
                </a:moveTo>
                <a:lnTo>
                  <a:pt x="0" y="10820"/>
                </a:lnTo>
                <a:lnTo>
                  <a:pt x="123482" y="157429"/>
                </a:lnTo>
                <a:lnTo>
                  <a:pt x="191376" y="0"/>
                </a:lnTo>
                <a:close/>
              </a:path>
            </a:pathLst>
          </a:custGeom>
          <a:solidFill>
            <a:srgbClr val="929292"/>
          </a:solidFill>
        </p:spPr>
        <p:txBody>
          <a:bodyPr wrap="square" lIns="0" tIns="0" rIns="0" bIns="0" rtlCol="0"/>
          <a:lstStyle/>
          <a:p>
            <a:endParaRPr sz="1765"/>
          </a:p>
        </p:txBody>
      </p:sp>
      <p:sp>
        <p:nvSpPr>
          <p:cNvPr id="186" name="object 186"/>
          <p:cNvSpPr txBox="1"/>
          <p:nvPr/>
        </p:nvSpPr>
        <p:spPr>
          <a:xfrm>
            <a:off x="844151" y="4152900"/>
            <a:ext cx="2056279" cy="255678"/>
          </a:xfrm>
          <a:prstGeom prst="rect">
            <a:avLst/>
          </a:prstGeom>
        </p:spPr>
        <p:txBody>
          <a:bodyPr vert="horz" wrap="square" lIns="0" tIns="11206" rIns="0" bIns="0" rtlCol="0">
            <a:spAutoFit/>
          </a:bodyPr>
          <a:lstStyle/>
          <a:p>
            <a:pPr marL="11206">
              <a:spcBef>
                <a:spcPts val="88"/>
              </a:spcBef>
            </a:pPr>
            <a:r>
              <a:rPr sz="1588" b="1" spc="-4" dirty="0">
                <a:latin typeface="Times New Roman"/>
                <a:cs typeface="Times New Roman"/>
              </a:rPr>
              <a:t>Quer</a:t>
            </a:r>
            <a:r>
              <a:rPr sz="1588" b="1" spc="-4" dirty="0">
                <a:latin typeface="Times New Roman"/>
                <a:cs typeface="Times New Roman"/>
                <a:hlinkClick r:id="rId5"/>
              </a:rPr>
              <a:t>y</a:t>
            </a:r>
            <a:r>
              <a:rPr sz="1588" b="1" spc="-49" dirty="0">
                <a:latin typeface="Times New Roman"/>
                <a:cs typeface="Times New Roman"/>
                <a:hlinkClick r:id="rId5"/>
              </a:rPr>
              <a:t> </a:t>
            </a:r>
            <a:r>
              <a:rPr sz="1588" b="1" spc="-9" dirty="0">
                <a:latin typeface="Times New Roman"/>
                <a:cs typeface="Times New Roman"/>
                <a:hlinkClick r:id="rId5"/>
              </a:rPr>
              <a:t>www.google.com</a:t>
            </a:r>
            <a:endParaRPr sz="1588">
              <a:latin typeface="Times New Roman"/>
              <a:cs typeface="Times New Roman"/>
            </a:endParaRPr>
          </a:p>
        </p:txBody>
      </p:sp>
      <p:sp>
        <p:nvSpPr>
          <p:cNvPr id="187" name="object 187"/>
          <p:cNvSpPr txBox="1"/>
          <p:nvPr/>
        </p:nvSpPr>
        <p:spPr>
          <a:xfrm>
            <a:off x="720886" y="2907647"/>
            <a:ext cx="1456765" cy="498628"/>
          </a:xfrm>
          <a:prstGeom prst="rect">
            <a:avLst/>
          </a:prstGeom>
        </p:spPr>
        <p:txBody>
          <a:bodyPr vert="horz" wrap="square" lIns="0" tIns="11206" rIns="0" bIns="0" rtlCol="0">
            <a:spAutoFit/>
          </a:bodyPr>
          <a:lstStyle/>
          <a:p>
            <a:pPr marL="11206">
              <a:lnSpc>
                <a:spcPts val="1880"/>
              </a:lnSpc>
              <a:spcBef>
                <a:spcPts val="88"/>
              </a:spcBef>
            </a:pPr>
            <a:r>
              <a:rPr sz="1588" b="1" spc="-9" dirty="0">
                <a:latin typeface="Times New Roman"/>
                <a:cs typeface="Times New Roman"/>
                <a:hlinkClick r:id="rId5"/>
              </a:rPr>
              <a:t>www.google.com</a:t>
            </a:r>
            <a:endParaRPr sz="1588">
              <a:latin typeface="Times New Roman"/>
              <a:cs typeface="Times New Roman"/>
            </a:endParaRPr>
          </a:p>
          <a:p>
            <a:pPr marL="11206">
              <a:lnSpc>
                <a:spcPts val="1880"/>
              </a:lnSpc>
            </a:pPr>
            <a:r>
              <a:rPr sz="1588" b="1" dirty="0">
                <a:latin typeface="Times New Roman"/>
                <a:cs typeface="Times New Roman"/>
              </a:rPr>
              <a:t>=</a:t>
            </a:r>
            <a:r>
              <a:rPr sz="1588" b="1" spc="-26" dirty="0">
                <a:latin typeface="Times New Roman"/>
                <a:cs typeface="Times New Roman"/>
              </a:rPr>
              <a:t> </a:t>
            </a:r>
            <a:r>
              <a:rPr sz="1588" b="1" dirty="0">
                <a:solidFill>
                  <a:srgbClr val="009999"/>
                </a:solidFill>
                <a:latin typeface="Times New Roman"/>
                <a:cs typeface="Times New Roman"/>
              </a:rPr>
              <a:t>128.9.128.127</a:t>
            </a:r>
            <a:endParaRPr sz="1588">
              <a:latin typeface="Times New Roman"/>
              <a:cs typeface="Times New Roman"/>
            </a:endParaRPr>
          </a:p>
        </p:txBody>
      </p:sp>
      <p:sp>
        <p:nvSpPr>
          <p:cNvPr id="188" name="object 188"/>
          <p:cNvSpPr/>
          <p:nvPr/>
        </p:nvSpPr>
        <p:spPr>
          <a:xfrm>
            <a:off x="1699035" y="3548005"/>
            <a:ext cx="0" cy="542365"/>
          </a:xfrm>
          <a:custGeom>
            <a:avLst/>
            <a:gdLst/>
            <a:ahLst/>
            <a:cxnLst/>
            <a:rect l="l" t="t" r="r" b="b"/>
            <a:pathLst>
              <a:path h="614679">
                <a:moveTo>
                  <a:pt x="0" y="0"/>
                </a:moveTo>
                <a:lnTo>
                  <a:pt x="0" y="614362"/>
                </a:lnTo>
              </a:path>
            </a:pathLst>
          </a:custGeom>
          <a:ln w="57149">
            <a:solidFill>
              <a:srgbClr val="929292"/>
            </a:solidFill>
          </a:ln>
        </p:spPr>
        <p:txBody>
          <a:bodyPr wrap="square" lIns="0" tIns="0" rIns="0" bIns="0" rtlCol="0"/>
          <a:lstStyle/>
          <a:p>
            <a:endParaRPr sz="1765"/>
          </a:p>
        </p:txBody>
      </p:sp>
      <p:sp>
        <p:nvSpPr>
          <p:cNvPr id="189" name="object 189"/>
          <p:cNvSpPr/>
          <p:nvPr/>
        </p:nvSpPr>
        <p:spPr>
          <a:xfrm>
            <a:off x="1623396" y="3989238"/>
            <a:ext cx="151279" cy="151279"/>
          </a:xfrm>
          <a:custGeom>
            <a:avLst/>
            <a:gdLst/>
            <a:ahLst/>
            <a:cxnLst/>
            <a:rect l="l" t="t" r="r" b="b"/>
            <a:pathLst>
              <a:path w="171450" h="171450">
                <a:moveTo>
                  <a:pt x="171450" y="0"/>
                </a:moveTo>
                <a:lnTo>
                  <a:pt x="0" y="0"/>
                </a:lnTo>
                <a:lnTo>
                  <a:pt x="85725" y="171450"/>
                </a:lnTo>
                <a:lnTo>
                  <a:pt x="171450" y="0"/>
                </a:lnTo>
                <a:close/>
              </a:path>
            </a:pathLst>
          </a:custGeom>
          <a:solidFill>
            <a:srgbClr val="929292"/>
          </a:solidFill>
        </p:spPr>
        <p:txBody>
          <a:bodyPr wrap="square" lIns="0" tIns="0" rIns="0" bIns="0" rtlCol="0"/>
          <a:lstStyle/>
          <a:p>
            <a:endParaRPr sz="1765"/>
          </a:p>
        </p:txBody>
      </p:sp>
    </p:spTree>
    <p:extLst>
      <p:ext uri="{BB962C8B-B14F-4D97-AF65-F5344CB8AC3E}">
        <p14:creationId xmlns:p14="http://schemas.microsoft.com/office/powerpoint/2010/main" val="16004009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3477" y="110131"/>
            <a:ext cx="6189008" cy="411425"/>
          </a:xfrm>
          <a:prstGeom prst="rect">
            <a:avLst/>
          </a:prstGeom>
        </p:spPr>
        <p:txBody>
          <a:bodyPr vert="horz" wrap="square" lIns="0" tIns="11206" rIns="0" bIns="0" numCol="1" rtlCol="0" anchor="t" anchorCtr="0" compatLnSpc="1">
            <a:prstTxWarp prst="textNoShape">
              <a:avLst/>
            </a:prstTxWarp>
            <a:spAutoFit/>
          </a:bodyPr>
          <a:lstStyle/>
          <a:p>
            <a:pPr marL="11206">
              <a:lnSpc>
                <a:spcPct val="100000"/>
              </a:lnSpc>
              <a:spcBef>
                <a:spcPts val="88"/>
              </a:spcBef>
              <a:tabLst>
                <a:tab pos="1847388" algn="l"/>
                <a:tab pos="3382676" algn="l"/>
                <a:tab pos="4561037" algn="l"/>
              </a:tabLst>
            </a:pPr>
            <a:r>
              <a:rPr spc="-4" dirty="0"/>
              <a:t>Routing</a:t>
            </a:r>
            <a:r>
              <a:rPr lang="zh-Hans" altLang="en-US" spc="-4" dirty="0"/>
              <a:t> </a:t>
            </a:r>
            <a:r>
              <a:rPr dirty="0"/>
              <a:t>Based</a:t>
            </a:r>
            <a:r>
              <a:rPr lang="zh-Hans" altLang="en-US" dirty="0"/>
              <a:t> </a:t>
            </a:r>
            <a:r>
              <a:rPr dirty="0"/>
              <a:t>DNS</a:t>
            </a:r>
            <a:r>
              <a:rPr lang="zh-Hans" altLang="en-US" dirty="0"/>
              <a:t> </a:t>
            </a:r>
            <a:r>
              <a:rPr spc="-4" dirty="0"/>
              <a:t>Attacks</a:t>
            </a:r>
          </a:p>
        </p:txBody>
      </p:sp>
      <p:sp>
        <p:nvSpPr>
          <p:cNvPr id="3" name="object 3"/>
          <p:cNvSpPr/>
          <p:nvPr/>
        </p:nvSpPr>
        <p:spPr>
          <a:xfrm>
            <a:off x="3309881" y="4465488"/>
            <a:ext cx="703168" cy="501462"/>
          </a:xfrm>
          <a:prstGeom prst="rect">
            <a:avLst/>
          </a:prstGeom>
          <a:blipFill>
            <a:blip r:embed="rId2" cstate="print"/>
            <a:stretch>
              <a:fillRect/>
            </a:stretch>
          </a:blipFill>
        </p:spPr>
        <p:txBody>
          <a:bodyPr wrap="square" lIns="0" tIns="0" rIns="0" bIns="0" rtlCol="0"/>
          <a:lstStyle/>
          <a:p>
            <a:endParaRPr sz="1765"/>
          </a:p>
        </p:txBody>
      </p:sp>
      <p:sp>
        <p:nvSpPr>
          <p:cNvPr id="4" name="object 4"/>
          <p:cNvSpPr/>
          <p:nvPr/>
        </p:nvSpPr>
        <p:spPr>
          <a:xfrm>
            <a:off x="2115054" y="4712779"/>
            <a:ext cx="470647" cy="237004"/>
          </a:xfrm>
          <a:custGeom>
            <a:avLst/>
            <a:gdLst/>
            <a:ahLst/>
            <a:cxnLst/>
            <a:rect l="l" t="t" r="r" b="b"/>
            <a:pathLst>
              <a:path w="533400" h="268604">
                <a:moveTo>
                  <a:pt x="266496" y="0"/>
                </a:moveTo>
                <a:lnTo>
                  <a:pt x="205392" y="3544"/>
                </a:lnTo>
                <a:lnTo>
                  <a:pt x="149299" y="13640"/>
                </a:lnTo>
                <a:lnTo>
                  <a:pt x="99817" y="29483"/>
                </a:lnTo>
                <a:lnTo>
                  <a:pt x="58546" y="50267"/>
                </a:lnTo>
                <a:lnTo>
                  <a:pt x="27087" y="75187"/>
                </a:lnTo>
                <a:lnTo>
                  <a:pt x="0" y="134213"/>
                </a:lnTo>
                <a:lnTo>
                  <a:pt x="7038" y="164984"/>
                </a:lnTo>
                <a:lnTo>
                  <a:pt x="58546" y="218149"/>
                </a:lnTo>
                <a:lnTo>
                  <a:pt x="99817" y="238932"/>
                </a:lnTo>
                <a:lnTo>
                  <a:pt x="149299" y="254774"/>
                </a:lnTo>
                <a:lnTo>
                  <a:pt x="205392" y="264870"/>
                </a:lnTo>
                <a:lnTo>
                  <a:pt x="266496" y="268414"/>
                </a:lnTo>
                <a:lnTo>
                  <a:pt x="327601" y="264870"/>
                </a:lnTo>
                <a:lnTo>
                  <a:pt x="383694" y="254774"/>
                </a:lnTo>
                <a:lnTo>
                  <a:pt x="433176" y="238932"/>
                </a:lnTo>
                <a:lnTo>
                  <a:pt x="474446" y="218149"/>
                </a:lnTo>
                <a:lnTo>
                  <a:pt x="505906" y="193231"/>
                </a:lnTo>
                <a:lnTo>
                  <a:pt x="532993" y="134213"/>
                </a:lnTo>
                <a:lnTo>
                  <a:pt x="525955" y="103437"/>
                </a:lnTo>
                <a:lnTo>
                  <a:pt x="474446" y="50267"/>
                </a:lnTo>
                <a:lnTo>
                  <a:pt x="433176" y="29483"/>
                </a:lnTo>
                <a:lnTo>
                  <a:pt x="383694" y="13640"/>
                </a:lnTo>
                <a:lnTo>
                  <a:pt x="327601" y="3544"/>
                </a:lnTo>
                <a:lnTo>
                  <a:pt x="266496" y="0"/>
                </a:lnTo>
                <a:close/>
              </a:path>
            </a:pathLst>
          </a:custGeom>
          <a:solidFill>
            <a:srgbClr val="0078AA"/>
          </a:solidFill>
        </p:spPr>
        <p:txBody>
          <a:bodyPr wrap="square" lIns="0" tIns="0" rIns="0" bIns="0" rtlCol="0"/>
          <a:lstStyle/>
          <a:p>
            <a:endParaRPr sz="1765"/>
          </a:p>
        </p:txBody>
      </p:sp>
      <p:sp>
        <p:nvSpPr>
          <p:cNvPr id="5" name="object 5"/>
          <p:cNvSpPr/>
          <p:nvPr/>
        </p:nvSpPr>
        <p:spPr>
          <a:xfrm>
            <a:off x="2115054" y="4712779"/>
            <a:ext cx="470647" cy="237004"/>
          </a:xfrm>
          <a:custGeom>
            <a:avLst/>
            <a:gdLst/>
            <a:ahLst/>
            <a:cxnLst/>
            <a:rect l="l" t="t" r="r" b="b"/>
            <a:pathLst>
              <a:path w="533400" h="268604">
                <a:moveTo>
                  <a:pt x="266496" y="0"/>
                </a:moveTo>
                <a:lnTo>
                  <a:pt x="213525" y="2362"/>
                </a:lnTo>
                <a:lnTo>
                  <a:pt x="164185" y="10033"/>
                </a:lnTo>
                <a:lnTo>
                  <a:pt x="119291" y="21831"/>
                </a:lnTo>
                <a:lnTo>
                  <a:pt x="78041" y="39522"/>
                </a:lnTo>
                <a:lnTo>
                  <a:pt x="44081" y="60172"/>
                </a:lnTo>
                <a:lnTo>
                  <a:pt x="10921" y="94970"/>
                </a:lnTo>
                <a:lnTo>
                  <a:pt x="0" y="134505"/>
                </a:lnTo>
                <a:lnTo>
                  <a:pt x="1206" y="148069"/>
                </a:lnTo>
                <a:lnTo>
                  <a:pt x="19405" y="185826"/>
                </a:lnTo>
                <a:lnTo>
                  <a:pt x="59855" y="218859"/>
                </a:lnTo>
                <a:lnTo>
                  <a:pt x="98272" y="238328"/>
                </a:lnTo>
                <a:lnTo>
                  <a:pt x="141135" y="253085"/>
                </a:lnTo>
                <a:lnTo>
                  <a:pt x="188442" y="263105"/>
                </a:lnTo>
                <a:lnTo>
                  <a:pt x="239394" y="267830"/>
                </a:lnTo>
                <a:lnTo>
                  <a:pt x="266496" y="268414"/>
                </a:lnTo>
                <a:lnTo>
                  <a:pt x="293585" y="267830"/>
                </a:lnTo>
                <a:lnTo>
                  <a:pt x="319468" y="266052"/>
                </a:lnTo>
                <a:lnTo>
                  <a:pt x="339459" y="263702"/>
                </a:lnTo>
                <a:lnTo>
                  <a:pt x="266496" y="263702"/>
                </a:lnTo>
                <a:lnTo>
                  <a:pt x="239801" y="263105"/>
                </a:lnTo>
                <a:lnTo>
                  <a:pt x="189255" y="258394"/>
                </a:lnTo>
                <a:lnTo>
                  <a:pt x="142748" y="248945"/>
                </a:lnTo>
                <a:lnTo>
                  <a:pt x="100291" y="234797"/>
                </a:lnTo>
                <a:lnTo>
                  <a:pt x="62268" y="215912"/>
                </a:lnTo>
                <a:lnTo>
                  <a:pt x="22237" y="184061"/>
                </a:lnTo>
                <a:lnTo>
                  <a:pt x="4444" y="147485"/>
                </a:lnTo>
                <a:lnTo>
                  <a:pt x="3238" y="134505"/>
                </a:lnTo>
                <a:lnTo>
                  <a:pt x="4444" y="120929"/>
                </a:lnTo>
                <a:lnTo>
                  <a:pt x="22237" y="84353"/>
                </a:lnTo>
                <a:lnTo>
                  <a:pt x="62268" y="52501"/>
                </a:lnTo>
                <a:lnTo>
                  <a:pt x="100291" y="33629"/>
                </a:lnTo>
                <a:lnTo>
                  <a:pt x="142748" y="19469"/>
                </a:lnTo>
                <a:lnTo>
                  <a:pt x="189255" y="10033"/>
                </a:lnTo>
                <a:lnTo>
                  <a:pt x="239801" y="5308"/>
                </a:lnTo>
                <a:lnTo>
                  <a:pt x="266496" y="4724"/>
                </a:lnTo>
                <a:lnTo>
                  <a:pt x="266496" y="0"/>
                </a:lnTo>
                <a:close/>
              </a:path>
              <a:path w="533400" h="268604">
                <a:moveTo>
                  <a:pt x="266496" y="0"/>
                </a:moveTo>
                <a:lnTo>
                  <a:pt x="266496" y="4724"/>
                </a:lnTo>
                <a:lnTo>
                  <a:pt x="293192" y="5308"/>
                </a:lnTo>
                <a:lnTo>
                  <a:pt x="318655" y="7073"/>
                </a:lnTo>
                <a:lnTo>
                  <a:pt x="367588" y="14160"/>
                </a:lnTo>
                <a:lnTo>
                  <a:pt x="412076" y="25958"/>
                </a:lnTo>
                <a:lnTo>
                  <a:pt x="452513" y="43065"/>
                </a:lnTo>
                <a:lnTo>
                  <a:pt x="486079" y="62534"/>
                </a:lnTo>
                <a:lnTo>
                  <a:pt x="518833" y="96164"/>
                </a:lnTo>
                <a:lnTo>
                  <a:pt x="529755" y="134505"/>
                </a:lnTo>
                <a:lnTo>
                  <a:pt x="528548" y="147485"/>
                </a:lnTo>
                <a:lnTo>
                  <a:pt x="510755" y="184061"/>
                </a:lnTo>
                <a:lnTo>
                  <a:pt x="470712" y="215912"/>
                </a:lnTo>
                <a:lnTo>
                  <a:pt x="432701" y="234797"/>
                </a:lnTo>
                <a:lnTo>
                  <a:pt x="390245" y="248945"/>
                </a:lnTo>
                <a:lnTo>
                  <a:pt x="343738" y="258394"/>
                </a:lnTo>
                <a:lnTo>
                  <a:pt x="293192" y="263105"/>
                </a:lnTo>
                <a:lnTo>
                  <a:pt x="266496" y="263702"/>
                </a:lnTo>
                <a:lnTo>
                  <a:pt x="339459" y="263702"/>
                </a:lnTo>
                <a:lnTo>
                  <a:pt x="391858" y="253085"/>
                </a:lnTo>
                <a:lnTo>
                  <a:pt x="434720" y="238328"/>
                </a:lnTo>
                <a:lnTo>
                  <a:pt x="473138" y="218859"/>
                </a:lnTo>
                <a:lnTo>
                  <a:pt x="513575" y="185826"/>
                </a:lnTo>
                <a:lnTo>
                  <a:pt x="531774" y="148069"/>
                </a:lnTo>
                <a:lnTo>
                  <a:pt x="532993" y="134505"/>
                </a:lnTo>
                <a:lnTo>
                  <a:pt x="531774" y="120345"/>
                </a:lnTo>
                <a:lnTo>
                  <a:pt x="513575" y="82588"/>
                </a:lnTo>
                <a:lnTo>
                  <a:pt x="473138" y="49555"/>
                </a:lnTo>
                <a:lnTo>
                  <a:pt x="434720" y="30086"/>
                </a:lnTo>
                <a:lnTo>
                  <a:pt x="391858" y="15341"/>
                </a:lnTo>
                <a:lnTo>
                  <a:pt x="344538" y="5308"/>
                </a:lnTo>
                <a:lnTo>
                  <a:pt x="293585" y="584"/>
                </a:lnTo>
                <a:lnTo>
                  <a:pt x="266496" y="0"/>
                </a:lnTo>
                <a:close/>
              </a:path>
            </a:pathLst>
          </a:custGeom>
          <a:solidFill>
            <a:srgbClr val="AAE6FF"/>
          </a:solidFill>
        </p:spPr>
        <p:txBody>
          <a:bodyPr wrap="square" lIns="0" tIns="0" rIns="0" bIns="0" rtlCol="0"/>
          <a:lstStyle/>
          <a:p>
            <a:endParaRPr sz="1765"/>
          </a:p>
        </p:txBody>
      </p:sp>
      <p:sp>
        <p:nvSpPr>
          <p:cNvPr id="6" name="object 6"/>
          <p:cNvSpPr/>
          <p:nvPr/>
        </p:nvSpPr>
        <p:spPr>
          <a:xfrm>
            <a:off x="2115054" y="4666970"/>
            <a:ext cx="467846" cy="166407"/>
          </a:xfrm>
          <a:custGeom>
            <a:avLst/>
            <a:gdLst/>
            <a:ahLst/>
            <a:cxnLst/>
            <a:rect l="l" t="t" r="r" b="b"/>
            <a:pathLst>
              <a:path w="530225" h="188595">
                <a:moveTo>
                  <a:pt x="0" y="0"/>
                </a:moveTo>
                <a:lnTo>
                  <a:pt x="0" y="188188"/>
                </a:lnTo>
                <a:lnTo>
                  <a:pt x="529755" y="188188"/>
                </a:lnTo>
                <a:lnTo>
                  <a:pt x="529755" y="0"/>
                </a:lnTo>
                <a:lnTo>
                  <a:pt x="0" y="0"/>
                </a:lnTo>
                <a:close/>
              </a:path>
            </a:pathLst>
          </a:custGeom>
          <a:solidFill>
            <a:srgbClr val="0078AA"/>
          </a:solidFill>
        </p:spPr>
        <p:txBody>
          <a:bodyPr wrap="square" lIns="0" tIns="0" rIns="0" bIns="0" rtlCol="0"/>
          <a:lstStyle/>
          <a:p>
            <a:endParaRPr sz="1765"/>
          </a:p>
        </p:txBody>
      </p:sp>
      <p:sp>
        <p:nvSpPr>
          <p:cNvPr id="7" name="object 7"/>
          <p:cNvSpPr/>
          <p:nvPr/>
        </p:nvSpPr>
        <p:spPr>
          <a:xfrm>
            <a:off x="2115054" y="4546730"/>
            <a:ext cx="470647" cy="236444"/>
          </a:xfrm>
          <a:custGeom>
            <a:avLst/>
            <a:gdLst/>
            <a:ahLst/>
            <a:cxnLst/>
            <a:rect l="l" t="t" r="r" b="b"/>
            <a:pathLst>
              <a:path w="533400" h="267970">
                <a:moveTo>
                  <a:pt x="266496" y="0"/>
                </a:moveTo>
                <a:lnTo>
                  <a:pt x="205392" y="3536"/>
                </a:lnTo>
                <a:lnTo>
                  <a:pt x="149299" y="13611"/>
                </a:lnTo>
                <a:lnTo>
                  <a:pt x="99817" y="29419"/>
                </a:lnTo>
                <a:lnTo>
                  <a:pt x="58546" y="50157"/>
                </a:lnTo>
                <a:lnTo>
                  <a:pt x="27087" y="75020"/>
                </a:lnTo>
                <a:lnTo>
                  <a:pt x="0" y="133908"/>
                </a:lnTo>
                <a:lnTo>
                  <a:pt x="7038" y="164616"/>
                </a:lnTo>
                <a:lnTo>
                  <a:pt x="58546" y="217670"/>
                </a:lnTo>
                <a:lnTo>
                  <a:pt x="99817" y="238409"/>
                </a:lnTo>
                <a:lnTo>
                  <a:pt x="149299" y="254218"/>
                </a:lnTo>
                <a:lnTo>
                  <a:pt x="205392" y="264293"/>
                </a:lnTo>
                <a:lnTo>
                  <a:pt x="266496" y="267830"/>
                </a:lnTo>
                <a:lnTo>
                  <a:pt x="327601" y="264293"/>
                </a:lnTo>
                <a:lnTo>
                  <a:pt x="383694" y="254218"/>
                </a:lnTo>
                <a:lnTo>
                  <a:pt x="433176" y="238409"/>
                </a:lnTo>
                <a:lnTo>
                  <a:pt x="474446" y="217670"/>
                </a:lnTo>
                <a:lnTo>
                  <a:pt x="505906" y="192804"/>
                </a:lnTo>
                <a:lnTo>
                  <a:pt x="532993" y="133908"/>
                </a:lnTo>
                <a:lnTo>
                  <a:pt x="525955" y="103205"/>
                </a:lnTo>
                <a:lnTo>
                  <a:pt x="474446" y="50157"/>
                </a:lnTo>
                <a:lnTo>
                  <a:pt x="433176" y="29419"/>
                </a:lnTo>
                <a:lnTo>
                  <a:pt x="383694" y="13611"/>
                </a:lnTo>
                <a:lnTo>
                  <a:pt x="327601" y="3536"/>
                </a:lnTo>
                <a:lnTo>
                  <a:pt x="266496" y="0"/>
                </a:lnTo>
                <a:close/>
              </a:path>
            </a:pathLst>
          </a:custGeom>
          <a:solidFill>
            <a:srgbClr val="00B4FF"/>
          </a:solidFill>
        </p:spPr>
        <p:txBody>
          <a:bodyPr wrap="square" lIns="0" tIns="0" rIns="0" bIns="0" rtlCol="0"/>
          <a:lstStyle/>
          <a:p>
            <a:endParaRPr sz="1765"/>
          </a:p>
        </p:txBody>
      </p:sp>
      <p:sp>
        <p:nvSpPr>
          <p:cNvPr id="8" name="object 8"/>
          <p:cNvSpPr/>
          <p:nvPr/>
        </p:nvSpPr>
        <p:spPr>
          <a:xfrm>
            <a:off x="2115054" y="4546730"/>
            <a:ext cx="470647" cy="236444"/>
          </a:xfrm>
          <a:custGeom>
            <a:avLst/>
            <a:gdLst/>
            <a:ahLst/>
            <a:cxnLst/>
            <a:rect l="l" t="t" r="r" b="b"/>
            <a:pathLst>
              <a:path w="533400" h="267970">
                <a:moveTo>
                  <a:pt x="266496" y="0"/>
                </a:moveTo>
                <a:lnTo>
                  <a:pt x="213525" y="2362"/>
                </a:lnTo>
                <a:lnTo>
                  <a:pt x="164185" y="10032"/>
                </a:lnTo>
                <a:lnTo>
                  <a:pt x="119291" y="21831"/>
                </a:lnTo>
                <a:lnTo>
                  <a:pt x="78041" y="38938"/>
                </a:lnTo>
                <a:lnTo>
                  <a:pt x="44081" y="59575"/>
                </a:lnTo>
                <a:lnTo>
                  <a:pt x="10921" y="94386"/>
                </a:lnTo>
                <a:lnTo>
                  <a:pt x="0" y="133908"/>
                </a:lnTo>
                <a:lnTo>
                  <a:pt x="1206" y="147485"/>
                </a:lnTo>
                <a:lnTo>
                  <a:pt x="19405" y="185242"/>
                </a:lnTo>
                <a:lnTo>
                  <a:pt x="59855" y="218274"/>
                </a:lnTo>
                <a:lnTo>
                  <a:pt x="98272" y="237744"/>
                </a:lnTo>
                <a:lnTo>
                  <a:pt x="141135" y="252488"/>
                </a:lnTo>
                <a:lnTo>
                  <a:pt x="188442" y="262521"/>
                </a:lnTo>
                <a:lnTo>
                  <a:pt x="239394" y="267233"/>
                </a:lnTo>
                <a:lnTo>
                  <a:pt x="266496" y="267830"/>
                </a:lnTo>
                <a:lnTo>
                  <a:pt x="293585" y="267233"/>
                </a:lnTo>
                <a:lnTo>
                  <a:pt x="319468" y="265468"/>
                </a:lnTo>
                <a:lnTo>
                  <a:pt x="339567" y="263105"/>
                </a:lnTo>
                <a:lnTo>
                  <a:pt x="266496" y="263105"/>
                </a:lnTo>
                <a:lnTo>
                  <a:pt x="239801" y="262521"/>
                </a:lnTo>
                <a:lnTo>
                  <a:pt x="189255" y="257797"/>
                </a:lnTo>
                <a:lnTo>
                  <a:pt x="142748" y="248361"/>
                </a:lnTo>
                <a:lnTo>
                  <a:pt x="100291" y="234200"/>
                </a:lnTo>
                <a:lnTo>
                  <a:pt x="62268" y="215328"/>
                </a:lnTo>
                <a:lnTo>
                  <a:pt x="22237" y="183464"/>
                </a:lnTo>
                <a:lnTo>
                  <a:pt x="4444" y="146888"/>
                </a:lnTo>
                <a:lnTo>
                  <a:pt x="3238" y="133908"/>
                </a:lnTo>
                <a:lnTo>
                  <a:pt x="4444" y="120929"/>
                </a:lnTo>
                <a:lnTo>
                  <a:pt x="22237" y="84353"/>
                </a:lnTo>
                <a:lnTo>
                  <a:pt x="62268" y="52501"/>
                </a:lnTo>
                <a:lnTo>
                  <a:pt x="100291" y="33629"/>
                </a:lnTo>
                <a:lnTo>
                  <a:pt x="142748" y="19469"/>
                </a:lnTo>
                <a:lnTo>
                  <a:pt x="189255" y="10032"/>
                </a:lnTo>
                <a:lnTo>
                  <a:pt x="239801" y="5308"/>
                </a:lnTo>
                <a:lnTo>
                  <a:pt x="266496" y="4711"/>
                </a:lnTo>
                <a:lnTo>
                  <a:pt x="266496" y="0"/>
                </a:lnTo>
                <a:close/>
              </a:path>
              <a:path w="533400" h="267970">
                <a:moveTo>
                  <a:pt x="266496" y="0"/>
                </a:moveTo>
                <a:lnTo>
                  <a:pt x="266496" y="4711"/>
                </a:lnTo>
                <a:lnTo>
                  <a:pt x="293192" y="5308"/>
                </a:lnTo>
                <a:lnTo>
                  <a:pt x="318655" y="7073"/>
                </a:lnTo>
                <a:lnTo>
                  <a:pt x="367588" y="14160"/>
                </a:lnTo>
                <a:lnTo>
                  <a:pt x="412076" y="25958"/>
                </a:lnTo>
                <a:lnTo>
                  <a:pt x="452513" y="42468"/>
                </a:lnTo>
                <a:lnTo>
                  <a:pt x="486079" y="61937"/>
                </a:lnTo>
                <a:lnTo>
                  <a:pt x="518833" y="95567"/>
                </a:lnTo>
                <a:lnTo>
                  <a:pt x="529755" y="133908"/>
                </a:lnTo>
                <a:lnTo>
                  <a:pt x="528548" y="146888"/>
                </a:lnTo>
                <a:lnTo>
                  <a:pt x="510755" y="183464"/>
                </a:lnTo>
                <a:lnTo>
                  <a:pt x="470712" y="215328"/>
                </a:lnTo>
                <a:lnTo>
                  <a:pt x="432701" y="234200"/>
                </a:lnTo>
                <a:lnTo>
                  <a:pt x="390245" y="248361"/>
                </a:lnTo>
                <a:lnTo>
                  <a:pt x="343738" y="257797"/>
                </a:lnTo>
                <a:lnTo>
                  <a:pt x="293192" y="262521"/>
                </a:lnTo>
                <a:lnTo>
                  <a:pt x="266496" y="263105"/>
                </a:lnTo>
                <a:lnTo>
                  <a:pt x="339567" y="263105"/>
                </a:lnTo>
                <a:lnTo>
                  <a:pt x="391858" y="252488"/>
                </a:lnTo>
                <a:lnTo>
                  <a:pt x="434720" y="237744"/>
                </a:lnTo>
                <a:lnTo>
                  <a:pt x="473138" y="218274"/>
                </a:lnTo>
                <a:lnTo>
                  <a:pt x="513575" y="185242"/>
                </a:lnTo>
                <a:lnTo>
                  <a:pt x="531774" y="147485"/>
                </a:lnTo>
                <a:lnTo>
                  <a:pt x="532993" y="133908"/>
                </a:lnTo>
                <a:lnTo>
                  <a:pt x="531774" y="120345"/>
                </a:lnTo>
                <a:lnTo>
                  <a:pt x="513575" y="82588"/>
                </a:lnTo>
                <a:lnTo>
                  <a:pt x="473138" y="49555"/>
                </a:lnTo>
                <a:lnTo>
                  <a:pt x="434720" y="30086"/>
                </a:lnTo>
                <a:lnTo>
                  <a:pt x="391858" y="15341"/>
                </a:lnTo>
                <a:lnTo>
                  <a:pt x="344538" y="5308"/>
                </a:lnTo>
                <a:lnTo>
                  <a:pt x="293585" y="584"/>
                </a:lnTo>
                <a:lnTo>
                  <a:pt x="266496" y="0"/>
                </a:lnTo>
                <a:close/>
              </a:path>
            </a:pathLst>
          </a:custGeom>
          <a:solidFill>
            <a:srgbClr val="AAE6FF"/>
          </a:solidFill>
        </p:spPr>
        <p:txBody>
          <a:bodyPr wrap="square" lIns="0" tIns="0" rIns="0" bIns="0" rtlCol="0"/>
          <a:lstStyle/>
          <a:p>
            <a:endParaRPr sz="1765"/>
          </a:p>
        </p:txBody>
      </p:sp>
      <p:sp>
        <p:nvSpPr>
          <p:cNvPr id="9" name="object 9"/>
          <p:cNvSpPr/>
          <p:nvPr/>
        </p:nvSpPr>
        <p:spPr>
          <a:xfrm>
            <a:off x="2186414" y="4575877"/>
            <a:ext cx="324712" cy="178027"/>
          </a:xfrm>
          <a:prstGeom prst="rect">
            <a:avLst/>
          </a:prstGeom>
          <a:blipFill>
            <a:blip r:embed="rId3" cstate="print"/>
            <a:stretch>
              <a:fillRect/>
            </a:stretch>
          </a:blipFill>
        </p:spPr>
        <p:txBody>
          <a:bodyPr wrap="square" lIns="0" tIns="0" rIns="0" bIns="0" rtlCol="0"/>
          <a:lstStyle/>
          <a:p>
            <a:endParaRPr sz="1765"/>
          </a:p>
        </p:txBody>
      </p:sp>
      <p:sp>
        <p:nvSpPr>
          <p:cNvPr id="10" name="object 10"/>
          <p:cNvSpPr/>
          <p:nvPr/>
        </p:nvSpPr>
        <p:spPr>
          <a:xfrm>
            <a:off x="2115768" y="4662810"/>
            <a:ext cx="0" cy="165287"/>
          </a:xfrm>
          <a:custGeom>
            <a:avLst/>
            <a:gdLst/>
            <a:ahLst/>
            <a:cxnLst/>
            <a:rect l="l" t="t" r="r" b="b"/>
            <a:pathLst>
              <a:path h="187325">
                <a:moveTo>
                  <a:pt x="0" y="0"/>
                </a:moveTo>
                <a:lnTo>
                  <a:pt x="0" y="187010"/>
                </a:lnTo>
              </a:path>
            </a:pathLst>
          </a:custGeom>
          <a:ln w="3175">
            <a:solidFill>
              <a:srgbClr val="AAE6FF"/>
            </a:solidFill>
          </a:ln>
        </p:spPr>
        <p:txBody>
          <a:bodyPr wrap="square" lIns="0" tIns="0" rIns="0" bIns="0" rtlCol="0"/>
          <a:lstStyle/>
          <a:p>
            <a:endParaRPr sz="1765"/>
          </a:p>
        </p:txBody>
      </p:sp>
      <p:sp>
        <p:nvSpPr>
          <p:cNvPr id="11" name="object 11"/>
          <p:cNvSpPr/>
          <p:nvPr/>
        </p:nvSpPr>
        <p:spPr>
          <a:xfrm>
            <a:off x="2582488" y="4662810"/>
            <a:ext cx="0" cy="165287"/>
          </a:xfrm>
          <a:custGeom>
            <a:avLst/>
            <a:gdLst/>
            <a:ahLst/>
            <a:cxnLst/>
            <a:rect l="l" t="t" r="r" b="b"/>
            <a:pathLst>
              <a:path h="187325">
                <a:moveTo>
                  <a:pt x="0" y="0"/>
                </a:moveTo>
                <a:lnTo>
                  <a:pt x="0" y="187010"/>
                </a:lnTo>
              </a:path>
            </a:pathLst>
          </a:custGeom>
          <a:ln w="3232">
            <a:solidFill>
              <a:srgbClr val="AAE6FF"/>
            </a:solidFill>
          </a:ln>
        </p:spPr>
        <p:txBody>
          <a:bodyPr wrap="square" lIns="0" tIns="0" rIns="0" bIns="0" rtlCol="0"/>
          <a:lstStyle/>
          <a:p>
            <a:endParaRPr sz="1765"/>
          </a:p>
        </p:txBody>
      </p:sp>
      <p:sp>
        <p:nvSpPr>
          <p:cNvPr id="12" name="object 12"/>
          <p:cNvSpPr/>
          <p:nvPr/>
        </p:nvSpPr>
        <p:spPr>
          <a:xfrm>
            <a:off x="1913348" y="4412260"/>
            <a:ext cx="941294" cy="672353"/>
          </a:xfrm>
          <a:custGeom>
            <a:avLst/>
            <a:gdLst/>
            <a:ahLst/>
            <a:cxnLst/>
            <a:rect l="l" t="t" r="r" b="b"/>
            <a:pathLst>
              <a:path w="1066800" h="762000">
                <a:moveTo>
                  <a:pt x="155908" y="566186"/>
                </a:moveTo>
                <a:lnTo>
                  <a:pt x="171449" y="606158"/>
                </a:lnTo>
                <a:lnTo>
                  <a:pt x="192504" y="642589"/>
                </a:lnTo>
                <a:lnTo>
                  <a:pt x="214061" y="675477"/>
                </a:lnTo>
                <a:lnTo>
                  <a:pt x="240129" y="703306"/>
                </a:lnTo>
                <a:lnTo>
                  <a:pt x="296778" y="742772"/>
                </a:lnTo>
                <a:lnTo>
                  <a:pt x="358440" y="761999"/>
                </a:lnTo>
                <a:lnTo>
                  <a:pt x="389020" y="761999"/>
                </a:lnTo>
                <a:lnTo>
                  <a:pt x="450682" y="746820"/>
                </a:lnTo>
                <a:lnTo>
                  <a:pt x="506829" y="706342"/>
                </a:lnTo>
                <a:lnTo>
                  <a:pt x="533399" y="678513"/>
                </a:lnTo>
                <a:lnTo>
                  <a:pt x="557462" y="706342"/>
                </a:lnTo>
                <a:lnTo>
                  <a:pt x="586538" y="729617"/>
                </a:lnTo>
                <a:lnTo>
                  <a:pt x="614111" y="746820"/>
                </a:lnTo>
                <a:lnTo>
                  <a:pt x="645192" y="757445"/>
                </a:lnTo>
                <a:lnTo>
                  <a:pt x="677778" y="761999"/>
                </a:lnTo>
                <a:lnTo>
                  <a:pt x="706854" y="761999"/>
                </a:lnTo>
                <a:lnTo>
                  <a:pt x="767513" y="742772"/>
                </a:lnTo>
                <a:lnTo>
                  <a:pt x="824162" y="703306"/>
                </a:lnTo>
                <a:lnTo>
                  <a:pt x="872790" y="642589"/>
                </a:lnTo>
                <a:lnTo>
                  <a:pt x="891840" y="606158"/>
                </a:lnTo>
                <a:lnTo>
                  <a:pt x="909887" y="566186"/>
                </a:lnTo>
                <a:lnTo>
                  <a:pt x="930943" y="571752"/>
                </a:lnTo>
                <a:lnTo>
                  <a:pt x="976562" y="563656"/>
                </a:lnTo>
                <a:lnTo>
                  <a:pt x="1018669" y="532792"/>
                </a:lnTo>
                <a:lnTo>
                  <a:pt x="1048249" y="480170"/>
                </a:lnTo>
                <a:lnTo>
                  <a:pt x="1064289" y="415911"/>
                </a:lnTo>
                <a:lnTo>
                  <a:pt x="1066799" y="381505"/>
                </a:lnTo>
                <a:lnTo>
                  <a:pt x="1064289" y="345581"/>
                </a:lnTo>
                <a:lnTo>
                  <a:pt x="1048249" y="281322"/>
                </a:lnTo>
                <a:lnTo>
                  <a:pt x="1018669" y="230218"/>
                </a:lnTo>
                <a:lnTo>
                  <a:pt x="976562" y="197330"/>
                </a:lnTo>
                <a:lnTo>
                  <a:pt x="930943" y="189740"/>
                </a:lnTo>
                <a:lnTo>
                  <a:pt x="909887" y="196824"/>
                </a:lnTo>
                <a:lnTo>
                  <a:pt x="891840" y="156346"/>
                </a:lnTo>
                <a:lnTo>
                  <a:pt x="872790" y="117892"/>
                </a:lnTo>
                <a:lnTo>
                  <a:pt x="849228" y="85509"/>
                </a:lnTo>
                <a:lnTo>
                  <a:pt x="797592" y="34406"/>
                </a:lnTo>
                <a:lnTo>
                  <a:pt x="736933" y="5565"/>
                </a:lnTo>
                <a:lnTo>
                  <a:pt x="706854" y="0"/>
                </a:lnTo>
                <a:lnTo>
                  <a:pt x="677778" y="0"/>
                </a:lnTo>
                <a:lnTo>
                  <a:pt x="614111" y="16191"/>
                </a:lnTo>
                <a:lnTo>
                  <a:pt x="557462" y="55151"/>
                </a:lnTo>
                <a:lnTo>
                  <a:pt x="533399" y="81968"/>
                </a:lnTo>
                <a:lnTo>
                  <a:pt x="506829" y="55151"/>
                </a:lnTo>
                <a:lnTo>
                  <a:pt x="479758" y="33394"/>
                </a:lnTo>
                <a:lnTo>
                  <a:pt x="450682" y="16191"/>
                </a:lnTo>
                <a:lnTo>
                  <a:pt x="419099" y="4047"/>
                </a:lnTo>
                <a:lnTo>
                  <a:pt x="389020" y="0"/>
                </a:lnTo>
                <a:lnTo>
                  <a:pt x="358440" y="0"/>
                </a:lnTo>
                <a:lnTo>
                  <a:pt x="296778" y="18215"/>
                </a:lnTo>
                <a:lnTo>
                  <a:pt x="240129" y="59199"/>
                </a:lnTo>
                <a:lnTo>
                  <a:pt x="192504" y="117892"/>
                </a:lnTo>
                <a:lnTo>
                  <a:pt x="171449" y="156346"/>
                </a:lnTo>
                <a:lnTo>
                  <a:pt x="155908" y="196824"/>
                </a:lnTo>
                <a:lnTo>
                  <a:pt x="133349" y="189740"/>
                </a:lnTo>
                <a:lnTo>
                  <a:pt x="88231" y="197330"/>
                </a:lnTo>
                <a:lnTo>
                  <a:pt x="47123" y="230218"/>
                </a:lnTo>
                <a:lnTo>
                  <a:pt x="16543" y="281322"/>
                </a:lnTo>
                <a:lnTo>
                  <a:pt x="501" y="345581"/>
                </a:lnTo>
                <a:lnTo>
                  <a:pt x="0" y="381505"/>
                </a:lnTo>
                <a:lnTo>
                  <a:pt x="501" y="415911"/>
                </a:lnTo>
                <a:lnTo>
                  <a:pt x="16543" y="480170"/>
                </a:lnTo>
                <a:lnTo>
                  <a:pt x="47123" y="532792"/>
                </a:lnTo>
                <a:lnTo>
                  <a:pt x="88231" y="563656"/>
                </a:lnTo>
                <a:lnTo>
                  <a:pt x="133349" y="571752"/>
                </a:lnTo>
                <a:lnTo>
                  <a:pt x="155908" y="566186"/>
                </a:lnTo>
              </a:path>
            </a:pathLst>
          </a:custGeom>
          <a:ln w="34924">
            <a:solidFill>
              <a:srgbClr val="0329D6"/>
            </a:solidFill>
          </a:ln>
        </p:spPr>
        <p:txBody>
          <a:bodyPr wrap="square" lIns="0" tIns="0" rIns="0" bIns="0" rtlCol="0"/>
          <a:lstStyle/>
          <a:p>
            <a:endParaRPr sz="1765"/>
          </a:p>
        </p:txBody>
      </p:sp>
      <p:sp>
        <p:nvSpPr>
          <p:cNvPr id="13" name="object 13"/>
          <p:cNvSpPr/>
          <p:nvPr/>
        </p:nvSpPr>
        <p:spPr>
          <a:xfrm>
            <a:off x="4197869" y="4074403"/>
            <a:ext cx="2222428" cy="1488959"/>
          </a:xfrm>
          <a:prstGeom prst="rect">
            <a:avLst/>
          </a:prstGeom>
          <a:blipFill>
            <a:blip r:embed="rId4" cstate="print"/>
            <a:stretch>
              <a:fillRect/>
            </a:stretch>
          </a:blipFill>
        </p:spPr>
        <p:txBody>
          <a:bodyPr wrap="square" lIns="0" tIns="0" rIns="0" bIns="0" rtlCol="0"/>
          <a:lstStyle/>
          <a:p>
            <a:endParaRPr sz="1765"/>
          </a:p>
        </p:txBody>
      </p:sp>
      <p:sp>
        <p:nvSpPr>
          <p:cNvPr id="14" name="object 14"/>
          <p:cNvSpPr/>
          <p:nvPr/>
        </p:nvSpPr>
        <p:spPr>
          <a:xfrm>
            <a:off x="4199247" y="4076016"/>
            <a:ext cx="2084294" cy="1351990"/>
          </a:xfrm>
          <a:custGeom>
            <a:avLst/>
            <a:gdLst/>
            <a:ahLst/>
            <a:cxnLst/>
            <a:rect l="l" t="t" r="r" b="b"/>
            <a:pathLst>
              <a:path w="2362200" h="1532254">
                <a:moveTo>
                  <a:pt x="1513945" y="1386331"/>
                </a:moveTo>
                <a:lnTo>
                  <a:pt x="900696" y="1386331"/>
                </a:lnTo>
                <a:lnTo>
                  <a:pt x="900050" y="1386625"/>
                </a:lnTo>
                <a:lnTo>
                  <a:pt x="932133" y="1423221"/>
                </a:lnTo>
                <a:lnTo>
                  <a:pt x="969263" y="1455058"/>
                </a:lnTo>
                <a:lnTo>
                  <a:pt x="1010766" y="1481817"/>
                </a:lnTo>
                <a:lnTo>
                  <a:pt x="1055967" y="1503180"/>
                </a:lnTo>
                <a:lnTo>
                  <a:pt x="1104192" y="1518832"/>
                </a:lnTo>
                <a:lnTo>
                  <a:pt x="1154768" y="1528456"/>
                </a:lnTo>
                <a:lnTo>
                  <a:pt x="1207020" y="1531734"/>
                </a:lnTo>
                <a:lnTo>
                  <a:pt x="1260417" y="1528312"/>
                </a:lnTo>
                <a:lnTo>
                  <a:pt x="1311766" y="1518326"/>
                </a:lnTo>
                <a:lnTo>
                  <a:pt x="1360431" y="1502192"/>
                </a:lnTo>
                <a:lnTo>
                  <a:pt x="1405773" y="1480328"/>
                </a:lnTo>
                <a:lnTo>
                  <a:pt x="1447157" y="1453152"/>
                </a:lnTo>
                <a:lnTo>
                  <a:pt x="1483945" y="1421080"/>
                </a:lnTo>
                <a:lnTo>
                  <a:pt x="1513945" y="1386331"/>
                </a:lnTo>
                <a:close/>
              </a:path>
              <a:path w="2362200" h="1532254">
                <a:moveTo>
                  <a:pt x="1963288" y="1250378"/>
                </a:moveTo>
                <a:lnTo>
                  <a:pt x="318236" y="1250378"/>
                </a:lnTo>
                <a:lnTo>
                  <a:pt x="316955" y="1251771"/>
                </a:lnTo>
                <a:lnTo>
                  <a:pt x="344327" y="1288857"/>
                </a:lnTo>
                <a:lnTo>
                  <a:pt x="376070" y="1322393"/>
                </a:lnTo>
                <a:lnTo>
                  <a:pt x="411720" y="1352182"/>
                </a:lnTo>
                <a:lnTo>
                  <a:pt x="450843" y="1378002"/>
                </a:lnTo>
                <a:lnTo>
                  <a:pt x="493001" y="1399630"/>
                </a:lnTo>
                <a:lnTo>
                  <a:pt x="537760" y="1416840"/>
                </a:lnTo>
                <a:lnTo>
                  <a:pt x="584684" y="1429410"/>
                </a:lnTo>
                <a:lnTo>
                  <a:pt x="633338" y="1437117"/>
                </a:lnTo>
                <a:lnTo>
                  <a:pt x="683285" y="1439735"/>
                </a:lnTo>
                <a:lnTo>
                  <a:pt x="740326" y="1436307"/>
                </a:lnTo>
                <a:lnTo>
                  <a:pt x="796096" y="1426144"/>
                </a:lnTo>
                <a:lnTo>
                  <a:pt x="849813" y="1409426"/>
                </a:lnTo>
                <a:lnTo>
                  <a:pt x="900050" y="1386625"/>
                </a:lnTo>
                <a:lnTo>
                  <a:pt x="900696" y="1386331"/>
                </a:lnTo>
                <a:lnTo>
                  <a:pt x="1513945" y="1386331"/>
                </a:lnTo>
                <a:lnTo>
                  <a:pt x="1515500" y="1384530"/>
                </a:lnTo>
                <a:lnTo>
                  <a:pt x="1541183" y="1343920"/>
                </a:lnTo>
                <a:lnTo>
                  <a:pt x="1560360" y="1299667"/>
                </a:lnTo>
                <a:lnTo>
                  <a:pt x="1897372" y="1299667"/>
                </a:lnTo>
                <a:lnTo>
                  <a:pt x="1914205" y="1290516"/>
                </a:lnTo>
                <a:lnTo>
                  <a:pt x="1951000" y="1262895"/>
                </a:lnTo>
                <a:lnTo>
                  <a:pt x="1963288" y="1250378"/>
                </a:lnTo>
                <a:close/>
              </a:path>
              <a:path w="2362200" h="1532254">
                <a:moveTo>
                  <a:pt x="1897372" y="1299667"/>
                </a:moveTo>
                <a:lnTo>
                  <a:pt x="1560360" y="1299667"/>
                </a:lnTo>
                <a:lnTo>
                  <a:pt x="1560690" y="1301508"/>
                </a:lnTo>
                <a:lnTo>
                  <a:pt x="1599755" y="1319783"/>
                </a:lnTo>
                <a:lnTo>
                  <a:pt x="1641097" y="1333020"/>
                </a:lnTo>
                <a:lnTo>
                  <a:pt x="1684120" y="1341070"/>
                </a:lnTo>
                <a:lnTo>
                  <a:pt x="1728228" y="1343786"/>
                </a:lnTo>
                <a:lnTo>
                  <a:pt x="1779251" y="1340176"/>
                </a:lnTo>
                <a:lnTo>
                  <a:pt x="1827685" y="1329719"/>
                </a:lnTo>
                <a:lnTo>
                  <a:pt x="1872885" y="1312978"/>
                </a:lnTo>
                <a:lnTo>
                  <a:pt x="1897372" y="1299667"/>
                </a:lnTo>
                <a:close/>
              </a:path>
              <a:path w="2362200" h="1532254">
                <a:moveTo>
                  <a:pt x="115451" y="899557"/>
                </a:moveTo>
                <a:lnTo>
                  <a:pt x="88852" y="929880"/>
                </a:lnTo>
                <a:lnTo>
                  <a:pt x="68648" y="964885"/>
                </a:lnTo>
                <a:lnTo>
                  <a:pt x="56194" y="1002563"/>
                </a:lnTo>
                <a:lnTo>
                  <a:pt x="51943" y="1041933"/>
                </a:lnTo>
                <a:lnTo>
                  <a:pt x="56823" y="1084248"/>
                </a:lnTo>
                <a:lnTo>
                  <a:pt x="70743" y="1123657"/>
                </a:lnTo>
                <a:lnTo>
                  <a:pt x="92743" y="1159317"/>
                </a:lnTo>
                <a:lnTo>
                  <a:pt x="121867" y="1190385"/>
                </a:lnTo>
                <a:lnTo>
                  <a:pt x="157158" y="1216017"/>
                </a:lnTo>
                <a:lnTo>
                  <a:pt x="197659" y="1235370"/>
                </a:lnTo>
                <a:lnTo>
                  <a:pt x="242412" y="1247600"/>
                </a:lnTo>
                <a:lnTo>
                  <a:pt x="290461" y="1251864"/>
                </a:lnTo>
                <a:lnTo>
                  <a:pt x="297373" y="1251771"/>
                </a:lnTo>
                <a:lnTo>
                  <a:pt x="304311" y="1251492"/>
                </a:lnTo>
                <a:lnTo>
                  <a:pt x="311267" y="1251028"/>
                </a:lnTo>
                <a:lnTo>
                  <a:pt x="318236" y="1250378"/>
                </a:lnTo>
                <a:lnTo>
                  <a:pt x="1963288" y="1250378"/>
                </a:lnTo>
                <a:lnTo>
                  <a:pt x="2008434" y="1194429"/>
                </a:lnTo>
                <a:lnTo>
                  <a:pt x="2027781" y="1154708"/>
                </a:lnTo>
                <a:lnTo>
                  <a:pt x="2040021" y="1112079"/>
                </a:lnTo>
                <a:lnTo>
                  <a:pt x="2044509" y="1067104"/>
                </a:lnTo>
                <a:lnTo>
                  <a:pt x="2043963" y="1066406"/>
                </a:lnTo>
                <a:lnTo>
                  <a:pt x="2092484" y="1057338"/>
                </a:lnTo>
                <a:lnTo>
                  <a:pt x="2138284" y="1042980"/>
                </a:lnTo>
                <a:lnTo>
                  <a:pt x="2180963" y="1023738"/>
                </a:lnTo>
                <a:lnTo>
                  <a:pt x="2220120" y="1000019"/>
                </a:lnTo>
                <a:lnTo>
                  <a:pt x="2255355" y="972229"/>
                </a:lnTo>
                <a:lnTo>
                  <a:pt x="2286268" y="940776"/>
                </a:lnTo>
                <a:lnTo>
                  <a:pt x="2312458" y="906065"/>
                </a:lnTo>
                <a:lnTo>
                  <a:pt x="2315334" y="900937"/>
                </a:lnTo>
                <a:lnTo>
                  <a:pt x="117563" y="900937"/>
                </a:lnTo>
                <a:lnTo>
                  <a:pt x="115451" y="899557"/>
                </a:lnTo>
                <a:close/>
              </a:path>
              <a:path w="2362200" h="1532254">
                <a:moveTo>
                  <a:pt x="2316687" y="898524"/>
                </a:moveTo>
                <a:lnTo>
                  <a:pt x="116357" y="898524"/>
                </a:lnTo>
                <a:lnTo>
                  <a:pt x="117563" y="900937"/>
                </a:lnTo>
                <a:lnTo>
                  <a:pt x="2315334" y="900937"/>
                </a:lnTo>
                <a:lnTo>
                  <a:pt x="2316687" y="898524"/>
                </a:lnTo>
                <a:close/>
              </a:path>
              <a:path w="2362200" h="1532254">
                <a:moveTo>
                  <a:pt x="212446" y="509448"/>
                </a:moveTo>
                <a:lnTo>
                  <a:pt x="163292" y="518727"/>
                </a:lnTo>
                <a:lnTo>
                  <a:pt x="117989" y="536809"/>
                </a:lnTo>
                <a:lnTo>
                  <a:pt x="78452" y="562456"/>
                </a:lnTo>
                <a:lnTo>
                  <a:pt x="45782" y="594585"/>
                </a:lnTo>
                <a:lnTo>
                  <a:pt x="21082" y="632112"/>
                </a:lnTo>
                <a:lnTo>
                  <a:pt x="5454" y="673952"/>
                </a:lnTo>
                <a:lnTo>
                  <a:pt x="0" y="719023"/>
                </a:lnTo>
                <a:lnTo>
                  <a:pt x="5245" y="763043"/>
                </a:lnTo>
                <a:lnTo>
                  <a:pt x="20439" y="804492"/>
                </a:lnTo>
                <a:lnTo>
                  <a:pt x="44766" y="842123"/>
                </a:lnTo>
                <a:lnTo>
                  <a:pt x="77412" y="874687"/>
                </a:lnTo>
                <a:lnTo>
                  <a:pt x="115451" y="899557"/>
                </a:lnTo>
                <a:lnTo>
                  <a:pt x="116357" y="898524"/>
                </a:lnTo>
                <a:lnTo>
                  <a:pt x="2316687" y="898524"/>
                </a:lnTo>
                <a:lnTo>
                  <a:pt x="2333525" y="868504"/>
                </a:lnTo>
                <a:lnTo>
                  <a:pt x="2349068" y="828499"/>
                </a:lnTo>
                <a:lnTo>
                  <a:pt x="2358688" y="786457"/>
                </a:lnTo>
                <a:lnTo>
                  <a:pt x="2361984" y="742784"/>
                </a:lnTo>
                <a:lnTo>
                  <a:pt x="2356987" y="689294"/>
                </a:lnTo>
                <a:lnTo>
                  <a:pt x="2342270" y="637586"/>
                </a:lnTo>
                <a:lnTo>
                  <a:pt x="2318242" y="588670"/>
                </a:lnTo>
                <a:lnTo>
                  <a:pt x="2285314" y="543559"/>
                </a:lnTo>
                <a:lnTo>
                  <a:pt x="2284552" y="543420"/>
                </a:lnTo>
                <a:lnTo>
                  <a:pt x="2294795" y="518900"/>
                </a:lnTo>
                <a:lnTo>
                  <a:pt x="2297482" y="509727"/>
                </a:lnTo>
                <a:lnTo>
                  <a:pt x="212483" y="509727"/>
                </a:lnTo>
                <a:lnTo>
                  <a:pt x="212446" y="509448"/>
                </a:lnTo>
                <a:close/>
              </a:path>
              <a:path w="2362200" h="1532254">
                <a:moveTo>
                  <a:pt x="2297609" y="509295"/>
                </a:moveTo>
                <a:lnTo>
                  <a:pt x="213258" y="509295"/>
                </a:lnTo>
                <a:lnTo>
                  <a:pt x="212483" y="509727"/>
                </a:lnTo>
                <a:lnTo>
                  <a:pt x="2297482" y="509727"/>
                </a:lnTo>
                <a:lnTo>
                  <a:pt x="2297609" y="509295"/>
                </a:lnTo>
                <a:close/>
              </a:path>
              <a:path w="2362200" h="1532254">
                <a:moveTo>
                  <a:pt x="578408" y="139865"/>
                </a:moveTo>
                <a:lnTo>
                  <a:pt x="528300" y="142854"/>
                </a:lnTo>
                <a:lnTo>
                  <a:pt x="480244" y="151532"/>
                </a:lnTo>
                <a:lnTo>
                  <a:pt x="434679" y="165510"/>
                </a:lnTo>
                <a:lnTo>
                  <a:pt x="392045" y="184401"/>
                </a:lnTo>
                <a:lnTo>
                  <a:pt x="352781" y="207817"/>
                </a:lnTo>
                <a:lnTo>
                  <a:pt x="317326" y="235369"/>
                </a:lnTo>
                <a:lnTo>
                  <a:pt x="286121" y="266669"/>
                </a:lnTo>
                <a:lnTo>
                  <a:pt x="259603" y="301331"/>
                </a:lnTo>
                <a:lnTo>
                  <a:pt x="238214" y="338964"/>
                </a:lnTo>
                <a:lnTo>
                  <a:pt x="222392" y="379183"/>
                </a:lnTo>
                <a:lnTo>
                  <a:pt x="212576" y="421599"/>
                </a:lnTo>
                <a:lnTo>
                  <a:pt x="209207" y="465823"/>
                </a:lnTo>
                <a:lnTo>
                  <a:pt x="209369" y="476832"/>
                </a:lnTo>
                <a:lnTo>
                  <a:pt x="209988" y="487827"/>
                </a:lnTo>
                <a:lnTo>
                  <a:pt x="211035" y="498797"/>
                </a:lnTo>
                <a:lnTo>
                  <a:pt x="212446" y="509448"/>
                </a:lnTo>
                <a:lnTo>
                  <a:pt x="213258" y="509295"/>
                </a:lnTo>
                <a:lnTo>
                  <a:pt x="2297609" y="509295"/>
                </a:lnTo>
                <a:lnTo>
                  <a:pt x="2302187" y="493663"/>
                </a:lnTo>
                <a:lnTo>
                  <a:pt x="2306667" y="467894"/>
                </a:lnTo>
                <a:lnTo>
                  <a:pt x="2308174" y="441782"/>
                </a:lnTo>
                <a:lnTo>
                  <a:pt x="2304139" y="398946"/>
                </a:lnTo>
                <a:lnTo>
                  <a:pt x="2292420" y="358122"/>
                </a:lnTo>
                <a:lnTo>
                  <a:pt x="2273596" y="319981"/>
                </a:lnTo>
                <a:lnTo>
                  <a:pt x="2248247" y="285191"/>
                </a:lnTo>
                <a:lnTo>
                  <a:pt x="2216951" y="254420"/>
                </a:lnTo>
                <a:lnTo>
                  <a:pt x="2180288" y="228337"/>
                </a:lnTo>
                <a:lnTo>
                  <a:pt x="2138836" y="207612"/>
                </a:lnTo>
                <a:lnTo>
                  <a:pt x="2093175" y="192912"/>
                </a:lnTo>
                <a:lnTo>
                  <a:pt x="2094153" y="192417"/>
                </a:lnTo>
                <a:lnTo>
                  <a:pt x="2091613" y="184619"/>
                </a:lnTo>
                <a:lnTo>
                  <a:pt x="765086" y="184619"/>
                </a:lnTo>
                <a:lnTo>
                  <a:pt x="721249" y="165266"/>
                </a:lnTo>
                <a:lnTo>
                  <a:pt x="675114" y="151255"/>
                </a:lnTo>
                <a:lnTo>
                  <a:pt x="627295" y="142737"/>
                </a:lnTo>
                <a:lnTo>
                  <a:pt x="578408" y="139865"/>
                </a:lnTo>
                <a:close/>
              </a:path>
              <a:path w="2362200" h="1532254">
                <a:moveTo>
                  <a:pt x="1023505" y="46100"/>
                </a:moveTo>
                <a:lnTo>
                  <a:pt x="970506" y="50389"/>
                </a:lnTo>
                <a:lnTo>
                  <a:pt x="920066" y="62863"/>
                </a:lnTo>
                <a:lnTo>
                  <a:pt x="873288" y="82938"/>
                </a:lnTo>
                <a:lnTo>
                  <a:pt x="831276" y="110029"/>
                </a:lnTo>
                <a:lnTo>
                  <a:pt x="795133" y="143551"/>
                </a:lnTo>
                <a:lnTo>
                  <a:pt x="765962" y="182918"/>
                </a:lnTo>
                <a:lnTo>
                  <a:pt x="765086" y="184619"/>
                </a:lnTo>
                <a:lnTo>
                  <a:pt x="2091613" y="184619"/>
                </a:lnTo>
                <a:lnTo>
                  <a:pt x="2079257" y="146697"/>
                </a:lnTo>
                <a:lnTo>
                  <a:pt x="2063553" y="120218"/>
                </a:lnTo>
                <a:lnTo>
                  <a:pt x="1228128" y="120218"/>
                </a:lnTo>
                <a:lnTo>
                  <a:pt x="1183898" y="88588"/>
                </a:lnTo>
                <a:lnTo>
                  <a:pt x="1134060" y="65338"/>
                </a:lnTo>
                <a:lnTo>
                  <a:pt x="1080100" y="50998"/>
                </a:lnTo>
                <a:lnTo>
                  <a:pt x="1023505" y="46100"/>
                </a:lnTo>
                <a:close/>
              </a:path>
              <a:path w="2362200" h="1532254">
                <a:moveTo>
                  <a:pt x="1440827" y="0"/>
                </a:moveTo>
                <a:lnTo>
                  <a:pt x="1387761" y="5277"/>
                </a:lnTo>
                <a:lnTo>
                  <a:pt x="1338200" y="20503"/>
                </a:lnTo>
                <a:lnTo>
                  <a:pt x="1293815" y="44763"/>
                </a:lnTo>
                <a:lnTo>
                  <a:pt x="1256275" y="77146"/>
                </a:lnTo>
                <a:lnTo>
                  <a:pt x="1227251" y="116738"/>
                </a:lnTo>
                <a:lnTo>
                  <a:pt x="1228128" y="120218"/>
                </a:lnTo>
                <a:lnTo>
                  <a:pt x="2063553" y="120218"/>
                </a:lnTo>
                <a:lnTo>
                  <a:pt x="2054868" y="105573"/>
                </a:lnTo>
                <a:lnTo>
                  <a:pt x="2034225" y="83057"/>
                </a:lnTo>
                <a:lnTo>
                  <a:pt x="1630578" y="83057"/>
                </a:lnTo>
                <a:lnTo>
                  <a:pt x="1630133" y="82702"/>
                </a:lnTo>
                <a:lnTo>
                  <a:pt x="1592394" y="47995"/>
                </a:lnTo>
                <a:lnTo>
                  <a:pt x="1546737" y="21897"/>
                </a:lnTo>
                <a:lnTo>
                  <a:pt x="1495563" y="5616"/>
                </a:lnTo>
                <a:lnTo>
                  <a:pt x="1440827" y="0"/>
                </a:lnTo>
                <a:close/>
              </a:path>
              <a:path w="2362200" h="1532254">
                <a:moveTo>
                  <a:pt x="1832787" y="0"/>
                </a:moveTo>
                <a:lnTo>
                  <a:pt x="1786575" y="3569"/>
                </a:lnTo>
                <a:lnTo>
                  <a:pt x="1742271" y="14016"/>
                </a:lnTo>
                <a:lnTo>
                  <a:pt x="1700807" y="30948"/>
                </a:lnTo>
                <a:lnTo>
                  <a:pt x="1663117" y="53974"/>
                </a:lnTo>
                <a:lnTo>
                  <a:pt x="1630163" y="82676"/>
                </a:lnTo>
                <a:lnTo>
                  <a:pt x="1630578" y="83057"/>
                </a:lnTo>
                <a:lnTo>
                  <a:pt x="2034225" y="83057"/>
                </a:lnTo>
                <a:lnTo>
                  <a:pt x="2022194" y="69935"/>
                </a:lnTo>
                <a:lnTo>
                  <a:pt x="1982442" y="40671"/>
                </a:lnTo>
                <a:lnTo>
                  <a:pt x="1936819" y="18668"/>
                </a:lnTo>
                <a:lnTo>
                  <a:pt x="1886532" y="4815"/>
                </a:lnTo>
                <a:lnTo>
                  <a:pt x="1832787" y="0"/>
                </a:lnTo>
                <a:close/>
              </a:path>
            </a:pathLst>
          </a:custGeom>
          <a:solidFill>
            <a:srgbClr val="FFFFFF"/>
          </a:solidFill>
        </p:spPr>
        <p:txBody>
          <a:bodyPr wrap="square" lIns="0" tIns="0" rIns="0" bIns="0" rtlCol="0"/>
          <a:lstStyle/>
          <a:p>
            <a:endParaRPr sz="1765"/>
          </a:p>
        </p:txBody>
      </p:sp>
      <p:sp>
        <p:nvSpPr>
          <p:cNvPr id="15" name="object 15"/>
          <p:cNvSpPr/>
          <p:nvPr/>
        </p:nvSpPr>
        <p:spPr>
          <a:xfrm>
            <a:off x="4199252" y="4076021"/>
            <a:ext cx="2084294" cy="1351990"/>
          </a:xfrm>
          <a:custGeom>
            <a:avLst/>
            <a:gdLst/>
            <a:ahLst/>
            <a:cxnLst/>
            <a:rect l="l" t="t" r="r" b="b"/>
            <a:pathLst>
              <a:path w="2362200" h="1532254">
                <a:moveTo>
                  <a:pt x="213254" y="509298"/>
                </a:moveTo>
                <a:lnTo>
                  <a:pt x="163287" y="518727"/>
                </a:lnTo>
                <a:lnTo>
                  <a:pt x="117985" y="536806"/>
                </a:lnTo>
                <a:lnTo>
                  <a:pt x="78449" y="562452"/>
                </a:lnTo>
                <a:lnTo>
                  <a:pt x="45780" y="594581"/>
                </a:lnTo>
                <a:lnTo>
                  <a:pt x="21081" y="632107"/>
                </a:lnTo>
                <a:lnTo>
                  <a:pt x="5454" y="673947"/>
                </a:lnTo>
                <a:lnTo>
                  <a:pt x="0" y="719017"/>
                </a:lnTo>
                <a:lnTo>
                  <a:pt x="5244" y="763040"/>
                </a:lnTo>
                <a:lnTo>
                  <a:pt x="20437" y="804489"/>
                </a:lnTo>
                <a:lnTo>
                  <a:pt x="44763" y="842118"/>
                </a:lnTo>
                <a:lnTo>
                  <a:pt x="77410" y="874682"/>
                </a:lnTo>
                <a:lnTo>
                  <a:pt x="117563" y="900935"/>
                </a:lnTo>
                <a:lnTo>
                  <a:pt x="88855" y="929876"/>
                </a:lnTo>
                <a:lnTo>
                  <a:pt x="68651" y="964881"/>
                </a:lnTo>
                <a:lnTo>
                  <a:pt x="56197" y="1002557"/>
                </a:lnTo>
                <a:lnTo>
                  <a:pt x="51946" y="1041930"/>
                </a:lnTo>
                <a:lnTo>
                  <a:pt x="56825" y="1084243"/>
                </a:lnTo>
                <a:lnTo>
                  <a:pt x="70744" y="1123652"/>
                </a:lnTo>
                <a:lnTo>
                  <a:pt x="92744" y="1159312"/>
                </a:lnTo>
                <a:lnTo>
                  <a:pt x="121869" y="1190380"/>
                </a:lnTo>
                <a:lnTo>
                  <a:pt x="157160" y="1216012"/>
                </a:lnTo>
                <a:lnTo>
                  <a:pt x="197661" y="1235365"/>
                </a:lnTo>
                <a:lnTo>
                  <a:pt x="242414" y="1247595"/>
                </a:lnTo>
                <a:lnTo>
                  <a:pt x="290463" y="1251859"/>
                </a:lnTo>
                <a:lnTo>
                  <a:pt x="297371" y="1251767"/>
                </a:lnTo>
                <a:lnTo>
                  <a:pt x="304310" y="1251489"/>
                </a:lnTo>
                <a:lnTo>
                  <a:pt x="311270" y="1251024"/>
                </a:lnTo>
                <a:lnTo>
                  <a:pt x="318240" y="1250369"/>
                </a:lnTo>
                <a:lnTo>
                  <a:pt x="316928" y="1251789"/>
                </a:lnTo>
                <a:lnTo>
                  <a:pt x="344325" y="1288850"/>
                </a:lnTo>
                <a:lnTo>
                  <a:pt x="376066" y="1322387"/>
                </a:lnTo>
                <a:lnTo>
                  <a:pt x="411715" y="1352179"/>
                </a:lnTo>
                <a:lnTo>
                  <a:pt x="450837" y="1378002"/>
                </a:lnTo>
                <a:lnTo>
                  <a:pt x="492996" y="1399631"/>
                </a:lnTo>
                <a:lnTo>
                  <a:pt x="537756" y="1416843"/>
                </a:lnTo>
                <a:lnTo>
                  <a:pt x="584682" y="1429414"/>
                </a:lnTo>
                <a:lnTo>
                  <a:pt x="633337" y="1437121"/>
                </a:lnTo>
                <a:lnTo>
                  <a:pt x="683287" y="1439739"/>
                </a:lnTo>
                <a:lnTo>
                  <a:pt x="740326" y="1436312"/>
                </a:lnTo>
                <a:lnTo>
                  <a:pt x="796093" y="1426148"/>
                </a:lnTo>
                <a:lnTo>
                  <a:pt x="849810" y="1409428"/>
                </a:lnTo>
                <a:lnTo>
                  <a:pt x="900697" y="1386329"/>
                </a:lnTo>
                <a:lnTo>
                  <a:pt x="932127" y="1423219"/>
                </a:lnTo>
                <a:lnTo>
                  <a:pt x="969259" y="1455055"/>
                </a:lnTo>
                <a:lnTo>
                  <a:pt x="1010762" y="1481811"/>
                </a:lnTo>
                <a:lnTo>
                  <a:pt x="1055962" y="1503172"/>
                </a:lnTo>
                <a:lnTo>
                  <a:pt x="1104188" y="1518821"/>
                </a:lnTo>
                <a:lnTo>
                  <a:pt x="1154764" y="1528442"/>
                </a:lnTo>
                <a:lnTo>
                  <a:pt x="1207018" y="1531719"/>
                </a:lnTo>
                <a:lnTo>
                  <a:pt x="1260413" y="1528298"/>
                </a:lnTo>
                <a:lnTo>
                  <a:pt x="1311762" y="1518313"/>
                </a:lnTo>
                <a:lnTo>
                  <a:pt x="1360427" y="1502180"/>
                </a:lnTo>
                <a:lnTo>
                  <a:pt x="1405770" y="1480318"/>
                </a:lnTo>
                <a:lnTo>
                  <a:pt x="1447154" y="1453143"/>
                </a:lnTo>
                <a:lnTo>
                  <a:pt x="1483942" y="1421072"/>
                </a:lnTo>
                <a:lnTo>
                  <a:pt x="1515497" y="1384523"/>
                </a:lnTo>
                <a:lnTo>
                  <a:pt x="1541181" y="1343913"/>
                </a:lnTo>
                <a:lnTo>
                  <a:pt x="1560358" y="1299659"/>
                </a:lnTo>
                <a:lnTo>
                  <a:pt x="1560688" y="1301509"/>
                </a:lnTo>
                <a:lnTo>
                  <a:pt x="1599755" y="1319783"/>
                </a:lnTo>
                <a:lnTo>
                  <a:pt x="1641098" y="1333017"/>
                </a:lnTo>
                <a:lnTo>
                  <a:pt x="1684120" y="1341064"/>
                </a:lnTo>
                <a:lnTo>
                  <a:pt x="1728227" y="1343779"/>
                </a:lnTo>
                <a:lnTo>
                  <a:pt x="1779249" y="1340169"/>
                </a:lnTo>
                <a:lnTo>
                  <a:pt x="1827683" y="1329712"/>
                </a:lnTo>
                <a:lnTo>
                  <a:pt x="1872883" y="1312972"/>
                </a:lnTo>
                <a:lnTo>
                  <a:pt x="1914203" y="1290510"/>
                </a:lnTo>
                <a:lnTo>
                  <a:pt x="1950999" y="1262891"/>
                </a:lnTo>
                <a:lnTo>
                  <a:pt x="1982623" y="1230675"/>
                </a:lnTo>
                <a:lnTo>
                  <a:pt x="2008432" y="1194427"/>
                </a:lnTo>
                <a:lnTo>
                  <a:pt x="2027780" y="1154708"/>
                </a:lnTo>
                <a:lnTo>
                  <a:pt x="2040020" y="1112082"/>
                </a:lnTo>
                <a:lnTo>
                  <a:pt x="2044507" y="1067110"/>
                </a:lnTo>
                <a:lnTo>
                  <a:pt x="2043957" y="1066400"/>
                </a:lnTo>
                <a:lnTo>
                  <a:pt x="2092478" y="1057332"/>
                </a:lnTo>
                <a:lnTo>
                  <a:pt x="2138278" y="1042974"/>
                </a:lnTo>
                <a:lnTo>
                  <a:pt x="2180957" y="1023732"/>
                </a:lnTo>
                <a:lnTo>
                  <a:pt x="2220114" y="1000013"/>
                </a:lnTo>
                <a:lnTo>
                  <a:pt x="2255349" y="972223"/>
                </a:lnTo>
                <a:lnTo>
                  <a:pt x="2286262" y="940770"/>
                </a:lnTo>
                <a:lnTo>
                  <a:pt x="2312452" y="906059"/>
                </a:lnTo>
                <a:lnTo>
                  <a:pt x="2333519" y="868497"/>
                </a:lnTo>
                <a:lnTo>
                  <a:pt x="2349062" y="828492"/>
                </a:lnTo>
                <a:lnTo>
                  <a:pt x="2358682" y="786449"/>
                </a:lnTo>
                <a:lnTo>
                  <a:pt x="2361977" y="742776"/>
                </a:lnTo>
                <a:lnTo>
                  <a:pt x="2356981" y="689287"/>
                </a:lnTo>
                <a:lnTo>
                  <a:pt x="2342266" y="637580"/>
                </a:lnTo>
                <a:lnTo>
                  <a:pt x="2318241" y="588665"/>
                </a:lnTo>
                <a:lnTo>
                  <a:pt x="2285317" y="543553"/>
                </a:lnTo>
                <a:lnTo>
                  <a:pt x="2284547" y="543412"/>
                </a:lnTo>
                <a:lnTo>
                  <a:pt x="2294791" y="518895"/>
                </a:lnTo>
                <a:lnTo>
                  <a:pt x="2302186" y="493659"/>
                </a:lnTo>
                <a:lnTo>
                  <a:pt x="2306669" y="467892"/>
                </a:lnTo>
                <a:lnTo>
                  <a:pt x="2308177" y="441779"/>
                </a:lnTo>
                <a:lnTo>
                  <a:pt x="2304142" y="398944"/>
                </a:lnTo>
                <a:lnTo>
                  <a:pt x="2292421" y="358122"/>
                </a:lnTo>
                <a:lnTo>
                  <a:pt x="2273596" y="319981"/>
                </a:lnTo>
                <a:lnTo>
                  <a:pt x="2248245" y="285190"/>
                </a:lnTo>
                <a:lnTo>
                  <a:pt x="2216947" y="254418"/>
                </a:lnTo>
                <a:lnTo>
                  <a:pt x="2180282" y="228335"/>
                </a:lnTo>
                <a:lnTo>
                  <a:pt x="2138829" y="207609"/>
                </a:lnTo>
                <a:lnTo>
                  <a:pt x="2093167" y="192910"/>
                </a:lnTo>
                <a:lnTo>
                  <a:pt x="2094157" y="192413"/>
                </a:lnTo>
                <a:lnTo>
                  <a:pt x="2079259" y="146695"/>
                </a:lnTo>
                <a:lnTo>
                  <a:pt x="2054868" y="105572"/>
                </a:lnTo>
                <a:lnTo>
                  <a:pt x="2022191" y="69935"/>
                </a:lnTo>
                <a:lnTo>
                  <a:pt x="1982437" y="40671"/>
                </a:lnTo>
                <a:lnTo>
                  <a:pt x="1936812" y="18668"/>
                </a:lnTo>
                <a:lnTo>
                  <a:pt x="1886523" y="4815"/>
                </a:lnTo>
                <a:lnTo>
                  <a:pt x="1832777" y="0"/>
                </a:lnTo>
                <a:lnTo>
                  <a:pt x="1786570" y="3568"/>
                </a:lnTo>
                <a:lnTo>
                  <a:pt x="1742267" y="14014"/>
                </a:lnTo>
                <a:lnTo>
                  <a:pt x="1700804" y="30945"/>
                </a:lnTo>
                <a:lnTo>
                  <a:pt x="1663116" y="53969"/>
                </a:lnTo>
                <a:lnTo>
                  <a:pt x="1630138" y="82696"/>
                </a:lnTo>
                <a:lnTo>
                  <a:pt x="1592393" y="47992"/>
                </a:lnTo>
                <a:lnTo>
                  <a:pt x="1546735" y="21897"/>
                </a:lnTo>
                <a:lnTo>
                  <a:pt x="1495561" y="5616"/>
                </a:lnTo>
                <a:lnTo>
                  <a:pt x="1440828" y="0"/>
                </a:lnTo>
                <a:lnTo>
                  <a:pt x="1387761" y="5277"/>
                </a:lnTo>
                <a:lnTo>
                  <a:pt x="1338201" y="20503"/>
                </a:lnTo>
                <a:lnTo>
                  <a:pt x="1293817" y="44763"/>
                </a:lnTo>
                <a:lnTo>
                  <a:pt x="1256276" y="77146"/>
                </a:lnTo>
                <a:lnTo>
                  <a:pt x="1227248" y="116739"/>
                </a:lnTo>
                <a:lnTo>
                  <a:pt x="1228128" y="120214"/>
                </a:lnTo>
                <a:lnTo>
                  <a:pt x="1183899" y="88587"/>
                </a:lnTo>
                <a:lnTo>
                  <a:pt x="1134060" y="65337"/>
                </a:lnTo>
                <a:lnTo>
                  <a:pt x="1080100" y="50997"/>
                </a:lnTo>
                <a:lnTo>
                  <a:pt x="1023508" y="46099"/>
                </a:lnTo>
                <a:lnTo>
                  <a:pt x="970506" y="50387"/>
                </a:lnTo>
                <a:lnTo>
                  <a:pt x="920065" y="62861"/>
                </a:lnTo>
                <a:lnTo>
                  <a:pt x="873288" y="82935"/>
                </a:lnTo>
                <a:lnTo>
                  <a:pt x="831277" y="110025"/>
                </a:lnTo>
                <a:lnTo>
                  <a:pt x="795135" y="143545"/>
                </a:lnTo>
                <a:lnTo>
                  <a:pt x="765964" y="182910"/>
                </a:lnTo>
                <a:lnTo>
                  <a:pt x="765089" y="184612"/>
                </a:lnTo>
                <a:lnTo>
                  <a:pt x="721249" y="165262"/>
                </a:lnTo>
                <a:lnTo>
                  <a:pt x="675112" y="151252"/>
                </a:lnTo>
                <a:lnTo>
                  <a:pt x="627294" y="142733"/>
                </a:lnTo>
                <a:lnTo>
                  <a:pt x="578410" y="139859"/>
                </a:lnTo>
                <a:lnTo>
                  <a:pt x="528300" y="142850"/>
                </a:lnTo>
                <a:lnTo>
                  <a:pt x="480243" y="151529"/>
                </a:lnTo>
                <a:lnTo>
                  <a:pt x="434677" y="165508"/>
                </a:lnTo>
                <a:lnTo>
                  <a:pt x="392043" y="184399"/>
                </a:lnTo>
                <a:lnTo>
                  <a:pt x="352779" y="207814"/>
                </a:lnTo>
                <a:lnTo>
                  <a:pt x="317324" y="235366"/>
                </a:lnTo>
                <a:lnTo>
                  <a:pt x="286119" y="266667"/>
                </a:lnTo>
                <a:lnTo>
                  <a:pt x="259603" y="301328"/>
                </a:lnTo>
                <a:lnTo>
                  <a:pt x="238214" y="338962"/>
                </a:lnTo>
                <a:lnTo>
                  <a:pt x="222392" y="379181"/>
                </a:lnTo>
                <a:lnTo>
                  <a:pt x="212577" y="421597"/>
                </a:lnTo>
                <a:lnTo>
                  <a:pt x="209208" y="465822"/>
                </a:lnTo>
                <a:lnTo>
                  <a:pt x="209366" y="476831"/>
                </a:lnTo>
                <a:lnTo>
                  <a:pt x="209986" y="487826"/>
                </a:lnTo>
                <a:lnTo>
                  <a:pt x="211037" y="498794"/>
                </a:lnTo>
                <a:lnTo>
                  <a:pt x="212488" y="509723"/>
                </a:lnTo>
                <a:lnTo>
                  <a:pt x="213254" y="509298"/>
                </a:lnTo>
                <a:close/>
              </a:path>
            </a:pathLst>
          </a:custGeom>
          <a:ln w="12699">
            <a:solidFill>
              <a:srgbClr val="000000"/>
            </a:solidFill>
          </a:ln>
        </p:spPr>
        <p:txBody>
          <a:bodyPr wrap="square" lIns="0" tIns="0" rIns="0" bIns="0" rtlCol="0"/>
          <a:lstStyle/>
          <a:p>
            <a:endParaRPr sz="1765"/>
          </a:p>
        </p:txBody>
      </p:sp>
      <p:sp>
        <p:nvSpPr>
          <p:cNvPr id="16" name="object 16"/>
          <p:cNvSpPr/>
          <p:nvPr/>
        </p:nvSpPr>
        <p:spPr>
          <a:xfrm>
            <a:off x="4302984" y="4870964"/>
            <a:ext cx="122704" cy="25773"/>
          </a:xfrm>
          <a:custGeom>
            <a:avLst/>
            <a:gdLst/>
            <a:ahLst/>
            <a:cxnLst/>
            <a:rect l="l" t="t" r="r" b="b"/>
            <a:pathLst>
              <a:path w="139064" h="29210">
                <a:moveTo>
                  <a:pt x="0" y="0"/>
                </a:moveTo>
                <a:lnTo>
                  <a:pt x="28189" y="12498"/>
                </a:lnTo>
                <a:lnTo>
                  <a:pt x="57865" y="21533"/>
                </a:lnTo>
                <a:lnTo>
                  <a:pt x="88628" y="27017"/>
                </a:lnTo>
                <a:lnTo>
                  <a:pt x="120077" y="28864"/>
                </a:lnTo>
                <a:lnTo>
                  <a:pt x="126201" y="28864"/>
                </a:lnTo>
                <a:lnTo>
                  <a:pt x="132435" y="28723"/>
                </a:lnTo>
                <a:lnTo>
                  <a:pt x="138559" y="28297"/>
                </a:lnTo>
              </a:path>
            </a:pathLst>
          </a:custGeom>
          <a:ln w="12699">
            <a:solidFill>
              <a:srgbClr val="000000"/>
            </a:solidFill>
          </a:ln>
        </p:spPr>
        <p:txBody>
          <a:bodyPr wrap="square" lIns="0" tIns="0" rIns="0" bIns="0" rtlCol="0"/>
          <a:lstStyle/>
          <a:p>
            <a:endParaRPr sz="1765"/>
          </a:p>
        </p:txBody>
      </p:sp>
      <p:sp>
        <p:nvSpPr>
          <p:cNvPr id="17" name="object 17"/>
          <p:cNvSpPr/>
          <p:nvPr/>
        </p:nvSpPr>
        <p:spPr>
          <a:xfrm>
            <a:off x="4480052" y="5167403"/>
            <a:ext cx="53788" cy="12326"/>
          </a:xfrm>
          <a:custGeom>
            <a:avLst/>
            <a:gdLst/>
            <a:ahLst/>
            <a:cxnLst/>
            <a:rect l="l" t="t" r="r" b="b"/>
            <a:pathLst>
              <a:path w="60960" h="13970">
                <a:moveTo>
                  <a:pt x="0" y="13469"/>
                </a:moveTo>
                <a:lnTo>
                  <a:pt x="15495" y="11428"/>
                </a:lnTo>
                <a:lnTo>
                  <a:pt x="30785" y="8493"/>
                </a:lnTo>
                <a:lnTo>
                  <a:pt x="45829" y="4679"/>
                </a:lnTo>
                <a:lnTo>
                  <a:pt x="60586" y="0"/>
                </a:lnTo>
              </a:path>
            </a:pathLst>
          </a:custGeom>
          <a:ln w="12699">
            <a:solidFill>
              <a:srgbClr val="000000"/>
            </a:solidFill>
          </a:ln>
        </p:spPr>
        <p:txBody>
          <a:bodyPr wrap="square" lIns="0" tIns="0" rIns="0" bIns="0" rtlCol="0"/>
          <a:lstStyle/>
          <a:p>
            <a:endParaRPr sz="1765"/>
          </a:p>
        </p:txBody>
      </p:sp>
      <p:sp>
        <p:nvSpPr>
          <p:cNvPr id="18" name="object 18"/>
          <p:cNvSpPr/>
          <p:nvPr/>
        </p:nvSpPr>
        <p:spPr>
          <a:xfrm>
            <a:off x="4961176" y="5245059"/>
            <a:ext cx="32497" cy="54909"/>
          </a:xfrm>
          <a:custGeom>
            <a:avLst/>
            <a:gdLst/>
            <a:ahLst/>
            <a:cxnLst/>
            <a:rect l="l" t="t" r="r" b="b"/>
            <a:pathLst>
              <a:path w="36829" h="62229">
                <a:moveTo>
                  <a:pt x="0" y="0"/>
                </a:moveTo>
                <a:lnTo>
                  <a:pt x="7706" y="16043"/>
                </a:lnTo>
                <a:lnTo>
                  <a:pt x="16376" y="31702"/>
                </a:lnTo>
                <a:lnTo>
                  <a:pt x="25990" y="46937"/>
                </a:lnTo>
                <a:lnTo>
                  <a:pt x="36525" y="61709"/>
                </a:lnTo>
              </a:path>
            </a:pathLst>
          </a:custGeom>
          <a:ln w="12699">
            <a:solidFill>
              <a:srgbClr val="000000"/>
            </a:solidFill>
          </a:ln>
        </p:spPr>
        <p:txBody>
          <a:bodyPr wrap="square" lIns="0" tIns="0" rIns="0" bIns="0" rtlCol="0"/>
          <a:lstStyle/>
          <a:p>
            <a:endParaRPr sz="1765"/>
          </a:p>
        </p:txBody>
      </p:sp>
      <p:sp>
        <p:nvSpPr>
          <p:cNvPr id="19" name="object 19"/>
          <p:cNvSpPr/>
          <p:nvPr/>
        </p:nvSpPr>
        <p:spPr>
          <a:xfrm>
            <a:off x="5576038" y="5163080"/>
            <a:ext cx="12886" cy="59951"/>
          </a:xfrm>
          <a:custGeom>
            <a:avLst/>
            <a:gdLst/>
            <a:ahLst/>
            <a:cxnLst/>
            <a:rect l="l" t="t" r="r" b="b"/>
            <a:pathLst>
              <a:path w="14604" h="67945">
                <a:moveTo>
                  <a:pt x="0" y="67659"/>
                </a:moveTo>
                <a:lnTo>
                  <a:pt x="5150" y="51007"/>
                </a:lnTo>
                <a:lnTo>
                  <a:pt x="9284" y="34152"/>
                </a:lnTo>
                <a:lnTo>
                  <a:pt x="12414" y="17136"/>
                </a:lnTo>
                <a:lnTo>
                  <a:pt x="14549" y="0"/>
                </a:lnTo>
              </a:path>
            </a:pathLst>
          </a:custGeom>
          <a:ln w="12699">
            <a:solidFill>
              <a:srgbClr val="000000"/>
            </a:solidFill>
          </a:ln>
        </p:spPr>
        <p:txBody>
          <a:bodyPr wrap="square" lIns="0" tIns="0" rIns="0" bIns="0" rtlCol="0"/>
          <a:lstStyle/>
          <a:p>
            <a:endParaRPr sz="1765"/>
          </a:p>
        </p:txBody>
      </p:sp>
      <p:sp>
        <p:nvSpPr>
          <p:cNvPr id="20" name="object 20"/>
          <p:cNvSpPr/>
          <p:nvPr/>
        </p:nvSpPr>
        <p:spPr>
          <a:xfrm>
            <a:off x="5846427" y="4794305"/>
            <a:ext cx="157443" cy="223557"/>
          </a:xfrm>
          <a:custGeom>
            <a:avLst/>
            <a:gdLst/>
            <a:ahLst/>
            <a:cxnLst/>
            <a:rect l="l" t="t" r="r" b="b"/>
            <a:pathLst>
              <a:path w="178434" h="253364">
                <a:moveTo>
                  <a:pt x="177709" y="253055"/>
                </a:moveTo>
                <a:lnTo>
                  <a:pt x="177709" y="252275"/>
                </a:lnTo>
                <a:lnTo>
                  <a:pt x="177819" y="251565"/>
                </a:lnTo>
                <a:lnTo>
                  <a:pt x="177819" y="250785"/>
                </a:lnTo>
                <a:lnTo>
                  <a:pt x="173674" y="205737"/>
                </a:lnTo>
                <a:lnTo>
                  <a:pt x="161581" y="162563"/>
                </a:lnTo>
                <a:lnTo>
                  <a:pt x="142058" y="121983"/>
                </a:lnTo>
                <a:lnTo>
                  <a:pt x="115622" y="84718"/>
                </a:lnTo>
                <a:lnTo>
                  <a:pt x="82789" y="51485"/>
                </a:lnTo>
                <a:lnTo>
                  <a:pt x="44076" y="23006"/>
                </a:lnTo>
                <a:lnTo>
                  <a:pt x="0" y="0"/>
                </a:lnTo>
              </a:path>
            </a:pathLst>
          </a:custGeom>
          <a:ln w="12699">
            <a:solidFill>
              <a:srgbClr val="000000"/>
            </a:solidFill>
          </a:ln>
        </p:spPr>
        <p:txBody>
          <a:bodyPr wrap="square" lIns="0" tIns="0" rIns="0" bIns="0" rtlCol="0"/>
          <a:lstStyle/>
          <a:p>
            <a:endParaRPr sz="1765"/>
          </a:p>
        </p:txBody>
      </p:sp>
      <p:sp>
        <p:nvSpPr>
          <p:cNvPr id="21" name="object 21"/>
          <p:cNvSpPr/>
          <p:nvPr/>
        </p:nvSpPr>
        <p:spPr>
          <a:xfrm>
            <a:off x="6145173" y="4555503"/>
            <a:ext cx="70037" cy="84044"/>
          </a:xfrm>
          <a:custGeom>
            <a:avLst/>
            <a:gdLst/>
            <a:ahLst/>
            <a:cxnLst/>
            <a:rect l="l" t="t" r="r" b="b"/>
            <a:pathLst>
              <a:path w="79375" h="95250">
                <a:moveTo>
                  <a:pt x="0" y="94894"/>
                </a:moveTo>
                <a:lnTo>
                  <a:pt x="24351" y="74322"/>
                </a:lnTo>
                <a:lnTo>
                  <a:pt x="45779" y="51489"/>
                </a:lnTo>
                <a:lnTo>
                  <a:pt x="64110" y="26635"/>
                </a:lnTo>
                <a:lnTo>
                  <a:pt x="79169" y="0"/>
                </a:lnTo>
              </a:path>
            </a:pathLst>
          </a:custGeom>
          <a:ln w="12699">
            <a:solidFill>
              <a:srgbClr val="000000"/>
            </a:solidFill>
          </a:ln>
        </p:spPr>
        <p:txBody>
          <a:bodyPr wrap="square" lIns="0" tIns="0" rIns="0" bIns="0" rtlCol="0"/>
          <a:lstStyle/>
          <a:p>
            <a:endParaRPr sz="1765"/>
          </a:p>
        </p:txBody>
      </p:sp>
      <p:sp>
        <p:nvSpPr>
          <p:cNvPr id="22" name="object 22"/>
          <p:cNvSpPr/>
          <p:nvPr/>
        </p:nvSpPr>
        <p:spPr>
          <a:xfrm>
            <a:off x="6047039" y="4245798"/>
            <a:ext cx="3922" cy="39781"/>
          </a:xfrm>
          <a:custGeom>
            <a:avLst/>
            <a:gdLst/>
            <a:ahLst/>
            <a:cxnLst/>
            <a:rect l="l" t="t" r="r" b="b"/>
            <a:pathLst>
              <a:path w="4445" h="45085">
                <a:moveTo>
                  <a:pt x="4149" y="44823"/>
                </a:moveTo>
                <a:lnTo>
                  <a:pt x="4149" y="43688"/>
                </a:lnTo>
                <a:lnTo>
                  <a:pt x="4259" y="42624"/>
                </a:lnTo>
                <a:lnTo>
                  <a:pt x="4259" y="41489"/>
                </a:lnTo>
                <a:lnTo>
                  <a:pt x="3993" y="31067"/>
                </a:lnTo>
                <a:lnTo>
                  <a:pt x="3194" y="20665"/>
                </a:lnTo>
                <a:lnTo>
                  <a:pt x="1863" y="10302"/>
                </a:lnTo>
                <a:lnTo>
                  <a:pt x="0" y="0"/>
                </a:lnTo>
              </a:path>
            </a:pathLst>
          </a:custGeom>
          <a:ln w="12699">
            <a:solidFill>
              <a:srgbClr val="000000"/>
            </a:solidFill>
          </a:ln>
        </p:spPr>
        <p:txBody>
          <a:bodyPr wrap="square" lIns="0" tIns="0" rIns="0" bIns="0" rtlCol="0"/>
          <a:lstStyle/>
          <a:p>
            <a:endParaRPr sz="1765"/>
          </a:p>
        </p:txBody>
      </p:sp>
      <p:sp>
        <p:nvSpPr>
          <p:cNvPr id="23" name="object 23"/>
          <p:cNvSpPr/>
          <p:nvPr/>
        </p:nvSpPr>
        <p:spPr>
          <a:xfrm>
            <a:off x="5601900" y="4148989"/>
            <a:ext cx="35859" cy="50987"/>
          </a:xfrm>
          <a:custGeom>
            <a:avLst/>
            <a:gdLst/>
            <a:ahLst/>
            <a:cxnLst/>
            <a:rect l="l" t="t" r="r" b="b"/>
            <a:pathLst>
              <a:path w="40639" h="57785">
                <a:moveTo>
                  <a:pt x="40469" y="0"/>
                </a:moveTo>
                <a:lnTo>
                  <a:pt x="28622" y="13290"/>
                </a:lnTo>
                <a:lnTo>
                  <a:pt x="17894" y="27278"/>
                </a:lnTo>
                <a:lnTo>
                  <a:pt x="8337" y="41918"/>
                </a:lnTo>
                <a:lnTo>
                  <a:pt x="0" y="57163"/>
                </a:lnTo>
              </a:path>
            </a:pathLst>
          </a:custGeom>
          <a:ln w="12699">
            <a:solidFill>
              <a:srgbClr val="000000"/>
            </a:solidFill>
          </a:ln>
        </p:spPr>
        <p:txBody>
          <a:bodyPr wrap="square" lIns="0" tIns="0" rIns="0" bIns="0" rtlCol="0"/>
          <a:lstStyle/>
          <a:p>
            <a:endParaRPr sz="1765"/>
          </a:p>
        </p:txBody>
      </p:sp>
      <p:sp>
        <p:nvSpPr>
          <p:cNvPr id="24" name="object 24"/>
          <p:cNvSpPr/>
          <p:nvPr/>
        </p:nvSpPr>
        <p:spPr>
          <a:xfrm>
            <a:off x="5264753" y="4179026"/>
            <a:ext cx="17369" cy="43703"/>
          </a:xfrm>
          <a:custGeom>
            <a:avLst/>
            <a:gdLst/>
            <a:ahLst/>
            <a:cxnLst/>
            <a:rect l="l" t="t" r="r" b="b"/>
            <a:pathLst>
              <a:path w="19685" h="49529">
                <a:moveTo>
                  <a:pt x="19679" y="0"/>
                </a:moveTo>
                <a:lnTo>
                  <a:pt x="13466" y="11910"/>
                </a:lnTo>
                <a:lnTo>
                  <a:pt x="8114" y="24113"/>
                </a:lnTo>
                <a:lnTo>
                  <a:pt x="3626" y="36582"/>
                </a:lnTo>
                <a:lnTo>
                  <a:pt x="0" y="49290"/>
                </a:lnTo>
              </a:path>
            </a:pathLst>
          </a:custGeom>
          <a:ln w="12699">
            <a:solidFill>
              <a:srgbClr val="000000"/>
            </a:solidFill>
          </a:ln>
        </p:spPr>
        <p:txBody>
          <a:bodyPr wrap="square" lIns="0" tIns="0" rIns="0" bIns="0" rtlCol="0"/>
          <a:lstStyle/>
          <a:p>
            <a:endParaRPr sz="1765"/>
          </a:p>
        </p:txBody>
      </p:sp>
      <p:sp>
        <p:nvSpPr>
          <p:cNvPr id="25" name="object 25"/>
          <p:cNvSpPr/>
          <p:nvPr/>
        </p:nvSpPr>
        <p:spPr>
          <a:xfrm>
            <a:off x="4874330" y="4238915"/>
            <a:ext cx="62753" cy="42582"/>
          </a:xfrm>
          <a:custGeom>
            <a:avLst/>
            <a:gdLst/>
            <a:ahLst/>
            <a:cxnLst/>
            <a:rect l="l" t="t" r="r" b="b"/>
            <a:pathLst>
              <a:path w="71120" h="48260">
                <a:moveTo>
                  <a:pt x="71084" y="47801"/>
                </a:moveTo>
                <a:lnTo>
                  <a:pt x="54564" y="34428"/>
                </a:lnTo>
                <a:lnTo>
                  <a:pt x="37182" y="21985"/>
                </a:lnTo>
                <a:lnTo>
                  <a:pt x="18980" y="10500"/>
                </a:lnTo>
                <a:lnTo>
                  <a:pt x="0" y="0"/>
                </a:lnTo>
              </a:path>
            </a:pathLst>
          </a:custGeom>
          <a:ln w="12699">
            <a:solidFill>
              <a:srgbClr val="000000"/>
            </a:solidFill>
          </a:ln>
        </p:spPr>
        <p:txBody>
          <a:bodyPr wrap="square" lIns="0" tIns="0" rIns="0" bIns="0" rtlCol="0"/>
          <a:lstStyle/>
          <a:p>
            <a:endParaRPr sz="1765"/>
          </a:p>
        </p:txBody>
      </p:sp>
      <p:sp>
        <p:nvSpPr>
          <p:cNvPr id="26" name="object 26"/>
          <p:cNvSpPr/>
          <p:nvPr/>
        </p:nvSpPr>
        <p:spPr>
          <a:xfrm>
            <a:off x="4386741" y="4525777"/>
            <a:ext cx="11206" cy="44824"/>
          </a:xfrm>
          <a:custGeom>
            <a:avLst/>
            <a:gdLst/>
            <a:ahLst/>
            <a:cxnLst/>
            <a:rect l="l" t="t" r="r" b="b"/>
            <a:pathLst>
              <a:path w="12700" h="50800">
                <a:moveTo>
                  <a:pt x="0" y="0"/>
                </a:moveTo>
                <a:lnTo>
                  <a:pt x="2255" y="12724"/>
                </a:lnTo>
                <a:lnTo>
                  <a:pt x="5085" y="25355"/>
                </a:lnTo>
                <a:lnTo>
                  <a:pt x="8489" y="37879"/>
                </a:lnTo>
                <a:lnTo>
                  <a:pt x="12466" y="50284"/>
                </a:lnTo>
              </a:path>
            </a:pathLst>
          </a:custGeom>
          <a:ln w="12699">
            <a:solidFill>
              <a:srgbClr val="000000"/>
            </a:solidFill>
          </a:ln>
        </p:spPr>
        <p:txBody>
          <a:bodyPr wrap="square" lIns="0" tIns="0" rIns="0" bIns="0" rtlCol="0"/>
          <a:lstStyle/>
          <a:p>
            <a:endParaRPr sz="1765"/>
          </a:p>
        </p:txBody>
      </p:sp>
      <p:sp>
        <p:nvSpPr>
          <p:cNvPr id="27" name="object 27"/>
          <p:cNvSpPr txBox="1"/>
          <p:nvPr/>
        </p:nvSpPr>
        <p:spPr>
          <a:xfrm>
            <a:off x="4740273" y="4623110"/>
            <a:ext cx="858931" cy="337238"/>
          </a:xfrm>
          <a:prstGeom prst="rect">
            <a:avLst/>
          </a:prstGeom>
        </p:spPr>
        <p:txBody>
          <a:bodyPr vert="horz" wrap="square" lIns="0" tIns="11206" rIns="0" bIns="0" rtlCol="0">
            <a:spAutoFit/>
          </a:bodyPr>
          <a:lstStyle/>
          <a:p>
            <a:pPr marL="11206">
              <a:spcBef>
                <a:spcPts val="88"/>
              </a:spcBef>
            </a:pPr>
            <a:r>
              <a:rPr sz="2118" spc="-4" dirty="0">
                <a:latin typeface="Times New Roman"/>
                <a:cs typeface="Times New Roman"/>
              </a:rPr>
              <a:t>Internet</a:t>
            </a:r>
            <a:endParaRPr sz="2118">
              <a:latin typeface="Times New Roman"/>
              <a:cs typeface="Times New Roman"/>
            </a:endParaRPr>
          </a:p>
        </p:txBody>
      </p:sp>
      <p:sp>
        <p:nvSpPr>
          <p:cNvPr id="28" name="object 28"/>
          <p:cNvSpPr/>
          <p:nvPr/>
        </p:nvSpPr>
        <p:spPr>
          <a:xfrm>
            <a:off x="3309881" y="5137841"/>
            <a:ext cx="703168" cy="501462"/>
          </a:xfrm>
          <a:prstGeom prst="rect">
            <a:avLst/>
          </a:prstGeom>
          <a:blipFill>
            <a:blip r:embed="rId5" cstate="print"/>
            <a:stretch>
              <a:fillRect/>
            </a:stretch>
          </a:blipFill>
        </p:spPr>
        <p:txBody>
          <a:bodyPr wrap="square" lIns="0" tIns="0" rIns="0" bIns="0" rtlCol="0"/>
          <a:lstStyle/>
          <a:p>
            <a:endParaRPr sz="1765"/>
          </a:p>
        </p:txBody>
      </p:sp>
      <p:sp>
        <p:nvSpPr>
          <p:cNvPr id="29" name="object 29"/>
          <p:cNvSpPr/>
          <p:nvPr/>
        </p:nvSpPr>
        <p:spPr>
          <a:xfrm>
            <a:off x="3309881" y="3793135"/>
            <a:ext cx="703168" cy="501462"/>
          </a:xfrm>
          <a:prstGeom prst="rect">
            <a:avLst/>
          </a:prstGeom>
          <a:blipFill>
            <a:blip r:embed="rId2" cstate="print"/>
            <a:stretch>
              <a:fillRect/>
            </a:stretch>
          </a:blipFill>
        </p:spPr>
        <p:txBody>
          <a:bodyPr wrap="square" lIns="0" tIns="0" rIns="0" bIns="0" rtlCol="0"/>
          <a:lstStyle/>
          <a:p>
            <a:endParaRPr sz="1765"/>
          </a:p>
        </p:txBody>
      </p:sp>
      <p:sp>
        <p:nvSpPr>
          <p:cNvPr id="30" name="object 30"/>
          <p:cNvSpPr txBox="1"/>
          <p:nvPr/>
        </p:nvSpPr>
        <p:spPr>
          <a:xfrm>
            <a:off x="6687054" y="4534123"/>
            <a:ext cx="1735791" cy="318004"/>
          </a:xfrm>
          <a:prstGeom prst="rect">
            <a:avLst/>
          </a:prstGeom>
          <a:ln w="12699">
            <a:solidFill>
              <a:srgbClr val="000000"/>
            </a:solidFill>
          </a:ln>
        </p:spPr>
        <p:txBody>
          <a:bodyPr vert="horz" wrap="square" lIns="0" tIns="45943" rIns="0" bIns="0" rtlCol="0">
            <a:spAutoFit/>
          </a:bodyPr>
          <a:lstStyle/>
          <a:p>
            <a:pPr marL="98057">
              <a:spcBef>
                <a:spcPts val="361"/>
              </a:spcBef>
            </a:pPr>
            <a:r>
              <a:rPr sz="1765" spc="-4" dirty="0">
                <a:latin typeface="Times New Roman"/>
                <a:cs typeface="Times New Roman"/>
              </a:rPr>
              <a:t>c.gtld-servers.net</a:t>
            </a:r>
            <a:endParaRPr sz="1765">
              <a:latin typeface="Times New Roman"/>
              <a:cs typeface="Times New Roman"/>
            </a:endParaRPr>
          </a:p>
        </p:txBody>
      </p:sp>
      <p:sp>
        <p:nvSpPr>
          <p:cNvPr id="31" name="object 31"/>
          <p:cNvSpPr/>
          <p:nvPr/>
        </p:nvSpPr>
        <p:spPr>
          <a:xfrm>
            <a:off x="2652936" y="4144720"/>
            <a:ext cx="672353" cy="336176"/>
          </a:xfrm>
          <a:custGeom>
            <a:avLst/>
            <a:gdLst/>
            <a:ahLst/>
            <a:cxnLst/>
            <a:rect l="l" t="t" r="r" b="b"/>
            <a:pathLst>
              <a:path w="762000" h="381000">
                <a:moveTo>
                  <a:pt x="0" y="380999"/>
                </a:moveTo>
                <a:lnTo>
                  <a:pt x="761999" y="0"/>
                </a:lnTo>
              </a:path>
            </a:pathLst>
          </a:custGeom>
          <a:ln w="12699">
            <a:solidFill>
              <a:srgbClr val="000000"/>
            </a:solidFill>
          </a:ln>
        </p:spPr>
        <p:txBody>
          <a:bodyPr wrap="square" lIns="0" tIns="0" rIns="0" bIns="0" rtlCol="0"/>
          <a:lstStyle/>
          <a:p>
            <a:endParaRPr sz="1765"/>
          </a:p>
        </p:txBody>
      </p:sp>
      <p:sp>
        <p:nvSpPr>
          <p:cNvPr id="32" name="object 32"/>
          <p:cNvSpPr/>
          <p:nvPr/>
        </p:nvSpPr>
        <p:spPr>
          <a:xfrm>
            <a:off x="2854642" y="4748436"/>
            <a:ext cx="470647" cy="0"/>
          </a:xfrm>
          <a:custGeom>
            <a:avLst/>
            <a:gdLst/>
            <a:ahLst/>
            <a:cxnLst/>
            <a:rect l="l" t="t" r="r" b="b"/>
            <a:pathLst>
              <a:path w="533400">
                <a:moveTo>
                  <a:pt x="0" y="0"/>
                </a:moveTo>
                <a:lnTo>
                  <a:pt x="533399" y="0"/>
                </a:lnTo>
              </a:path>
            </a:pathLst>
          </a:custGeom>
          <a:ln w="12699">
            <a:solidFill>
              <a:srgbClr val="000000"/>
            </a:solidFill>
          </a:ln>
        </p:spPr>
        <p:txBody>
          <a:bodyPr wrap="square" lIns="0" tIns="0" rIns="0" bIns="0" rtlCol="0"/>
          <a:lstStyle/>
          <a:p>
            <a:endParaRPr sz="1765"/>
          </a:p>
        </p:txBody>
      </p:sp>
      <p:sp>
        <p:nvSpPr>
          <p:cNvPr id="33" name="object 33"/>
          <p:cNvSpPr/>
          <p:nvPr/>
        </p:nvSpPr>
        <p:spPr>
          <a:xfrm>
            <a:off x="3997642" y="4076083"/>
            <a:ext cx="470647" cy="203386"/>
          </a:xfrm>
          <a:custGeom>
            <a:avLst/>
            <a:gdLst/>
            <a:ahLst/>
            <a:cxnLst/>
            <a:rect l="l" t="t" r="r" b="b"/>
            <a:pathLst>
              <a:path w="533400" h="230504">
                <a:moveTo>
                  <a:pt x="0" y="0"/>
                </a:moveTo>
                <a:lnTo>
                  <a:pt x="533399" y="230187"/>
                </a:lnTo>
              </a:path>
            </a:pathLst>
          </a:custGeom>
          <a:ln w="12699">
            <a:solidFill>
              <a:srgbClr val="000000"/>
            </a:solidFill>
          </a:ln>
        </p:spPr>
        <p:txBody>
          <a:bodyPr wrap="square" lIns="0" tIns="0" rIns="0" bIns="0" rtlCol="0"/>
          <a:lstStyle/>
          <a:p>
            <a:endParaRPr sz="1765"/>
          </a:p>
        </p:txBody>
      </p:sp>
      <p:sp>
        <p:nvSpPr>
          <p:cNvPr id="34" name="object 34"/>
          <p:cNvSpPr/>
          <p:nvPr/>
        </p:nvSpPr>
        <p:spPr>
          <a:xfrm>
            <a:off x="6283642" y="4682601"/>
            <a:ext cx="403412" cy="0"/>
          </a:xfrm>
          <a:custGeom>
            <a:avLst/>
            <a:gdLst/>
            <a:ahLst/>
            <a:cxnLst/>
            <a:rect l="l" t="t" r="r" b="b"/>
            <a:pathLst>
              <a:path w="457200">
                <a:moveTo>
                  <a:pt x="0" y="0"/>
                </a:moveTo>
                <a:lnTo>
                  <a:pt x="457199" y="0"/>
                </a:lnTo>
              </a:path>
            </a:pathLst>
          </a:custGeom>
          <a:ln w="12699">
            <a:solidFill>
              <a:srgbClr val="000000"/>
            </a:solidFill>
          </a:ln>
        </p:spPr>
        <p:txBody>
          <a:bodyPr wrap="square" lIns="0" tIns="0" rIns="0" bIns="0" rtlCol="0"/>
          <a:lstStyle/>
          <a:p>
            <a:endParaRPr sz="1765"/>
          </a:p>
        </p:txBody>
      </p:sp>
      <p:sp>
        <p:nvSpPr>
          <p:cNvPr id="35" name="object 35"/>
          <p:cNvSpPr txBox="1"/>
          <p:nvPr/>
        </p:nvSpPr>
        <p:spPr>
          <a:xfrm>
            <a:off x="1315614" y="5042872"/>
            <a:ext cx="732304" cy="498628"/>
          </a:xfrm>
          <a:prstGeom prst="rect">
            <a:avLst/>
          </a:prstGeom>
        </p:spPr>
        <p:txBody>
          <a:bodyPr vert="horz" wrap="square" lIns="0" tIns="11206" rIns="0" bIns="0" rtlCol="0">
            <a:spAutoFit/>
          </a:bodyPr>
          <a:lstStyle/>
          <a:p>
            <a:pPr marR="40343" algn="ctr">
              <a:lnSpc>
                <a:spcPts val="1897"/>
              </a:lnSpc>
              <a:spcBef>
                <a:spcPts val="88"/>
              </a:spcBef>
            </a:pPr>
            <a:r>
              <a:rPr sz="1765" dirty="0">
                <a:latin typeface="Times New Roman"/>
                <a:cs typeface="Times New Roman"/>
              </a:rPr>
              <a:t>BGP</a:t>
            </a:r>
            <a:endParaRPr sz="1765">
              <a:latin typeface="Times New Roman"/>
              <a:cs typeface="Times New Roman"/>
            </a:endParaRPr>
          </a:p>
          <a:p>
            <a:pPr algn="ctr">
              <a:lnSpc>
                <a:spcPts val="1897"/>
              </a:lnSpc>
            </a:pPr>
            <a:r>
              <a:rPr sz="1765" spc="-4" dirty="0">
                <a:latin typeface="Times New Roman"/>
                <a:cs typeface="Times New Roman"/>
              </a:rPr>
              <a:t>m</a:t>
            </a:r>
            <a:r>
              <a:rPr sz="1765" dirty="0">
                <a:latin typeface="Times New Roman"/>
                <a:cs typeface="Times New Roman"/>
              </a:rPr>
              <a:t>on</a:t>
            </a:r>
            <a:r>
              <a:rPr sz="1765" spc="-4" dirty="0">
                <a:latin typeface="Times New Roman"/>
                <a:cs typeface="Times New Roman"/>
              </a:rPr>
              <a:t>it</a:t>
            </a:r>
            <a:r>
              <a:rPr sz="1765" dirty="0">
                <a:latin typeface="Times New Roman"/>
                <a:cs typeface="Times New Roman"/>
              </a:rPr>
              <a:t>or</a:t>
            </a:r>
            <a:endParaRPr sz="1765">
              <a:latin typeface="Times New Roman"/>
              <a:cs typeface="Times New Roman"/>
            </a:endParaRPr>
          </a:p>
        </p:txBody>
      </p:sp>
      <p:sp>
        <p:nvSpPr>
          <p:cNvPr id="36" name="object 36"/>
          <p:cNvSpPr/>
          <p:nvPr/>
        </p:nvSpPr>
        <p:spPr>
          <a:xfrm>
            <a:off x="3997642" y="4748436"/>
            <a:ext cx="201706" cy="0"/>
          </a:xfrm>
          <a:custGeom>
            <a:avLst/>
            <a:gdLst/>
            <a:ahLst/>
            <a:cxnLst/>
            <a:rect l="l" t="t" r="r" b="b"/>
            <a:pathLst>
              <a:path w="228600">
                <a:moveTo>
                  <a:pt x="0" y="0"/>
                </a:moveTo>
                <a:lnTo>
                  <a:pt x="228599" y="0"/>
                </a:lnTo>
              </a:path>
            </a:pathLst>
          </a:custGeom>
          <a:ln w="12699">
            <a:solidFill>
              <a:srgbClr val="000000"/>
            </a:solidFill>
          </a:ln>
        </p:spPr>
        <p:txBody>
          <a:bodyPr wrap="square" lIns="0" tIns="0" rIns="0" bIns="0" rtlCol="0"/>
          <a:lstStyle/>
          <a:p>
            <a:endParaRPr sz="1765"/>
          </a:p>
        </p:txBody>
      </p:sp>
      <p:sp>
        <p:nvSpPr>
          <p:cNvPr id="37" name="object 37"/>
          <p:cNvSpPr/>
          <p:nvPr/>
        </p:nvSpPr>
        <p:spPr>
          <a:xfrm>
            <a:off x="2652936" y="5018778"/>
            <a:ext cx="672353" cy="336176"/>
          </a:xfrm>
          <a:custGeom>
            <a:avLst/>
            <a:gdLst/>
            <a:ahLst/>
            <a:cxnLst/>
            <a:rect l="l" t="t" r="r" b="b"/>
            <a:pathLst>
              <a:path w="762000" h="381000">
                <a:moveTo>
                  <a:pt x="0" y="0"/>
                </a:moveTo>
                <a:lnTo>
                  <a:pt x="761999" y="380999"/>
                </a:lnTo>
              </a:path>
            </a:pathLst>
          </a:custGeom>
          <a:ln w="12699">
            <a:solidFill>
              <a:srgbClr val="000000"/>
            </a:solidFill>
          </a:ln>
        </p:spPr>
        <p:txBody>
          <a:bodyPr wrap="square" lIns="0" tIns="0" rIns="0" bIns="0" rtlCol="0"/>
          <a:lstStyle/>
          <a:p>
            <a:endParaRPr sz="1765"/>
          </a:p>
        </p:txBody>
      </p:sp>
      <p:sp>
        <p:nvSpPr>
          <p:cNvPr id="38" name="object 38"/>
          <p:cNvSpPr/>
          <p:nvPr/>
        </p:nvSpPr>
        <p:spPr>
          <a:xfrm>
            <a:off x="3997642" y="5153249"/>
            <a:ext cx="403412" cy="201706"/>
          </a:xfrm>
          <a:custGeom>
            <a:avLst/>
            <a:gdLst/>
            <a:ahLst/>
            <a:cxnLst/>
            <a:rect l="l" t="t" r="r" b="b"/>
            <a:pathLst>
              <a:path w="457200" h="228600">
                <a:moveTo>
                  <a:pt x="0" y="228599"/>
                </a:moveTo>
                <a:lnTo>
                  <a:pt x="457199" y="0"/>
                </a:lnTo>
              </a:path>
            </a:pathLst>
          </a:custGeom>
          <a:ln w="12699">
            <a:solidFill>
              <a:srgbClr val="000000"/>
            </a:solidFill>
          </a:ln>
        </p:spPr>
        <p:txBody>
          <a:bodyPr wrap="square" lIns="0" tIns="0" rIns="0" bIns="0" rtlCol="0"/>
          <a:lstStyle/>
          <a:p>
            <a:endParaRPr sz="1765"/>
          </a:p>
        </p:txBody>
      </p:sp>
      <p:sp>
        <p:nvSpPr>
          <p:cNvPr id="39" name="object 39"/>
          <p:cNvSpPr txBox="1"/>
          <p:nvPr/>
        </p:nvSpPr>
        <p:spPr>
          <a:xfrm>
            <a:off x="6945742" y="4957146"/>
            <a:ext cx="1199029" cy="282928"/>
          </a:xfrm>
          <a:prstGeom prst="rect">
            <a:avLst/>
          </a:prstGeom>
        </p:spPr>
        <p:txBody>
          <a:bodyPr vert="horz" wrap="square" lIns="0" tIns="11206" rIns="0" bIns="0" rtlCol="0">
            <a:spAutoFit/>
          </a:bodyPr>
          <a:lstStyle/>
          <a:p>
            <a:pPr marL="11206">
              <a:spcBef>
                <a:spcPts val="88"/>
              </a:spcBef>
            </a:pPr>
            <a:r>
              <a:rPr sz="1765" dirty="0">
                <a:latin typeface="Times New Roman"/>
                <a:cs typeface="Times New Roman"/>
              </a:rPr>
              <a:t>192.26.92.30</a:t>
            </a:r>
            <a:endParaRPr sz="1765">
              <a:latin typeface="Times New Roman"/>
              <a:cs typeface="Times New Roman"/>
            </a:endParaRPr>
          </a:p>
        </p:txBody>
      </p:sp>
      <p:sp>
        <p:nvSpPr>
          <p:cNvPr id="40" name="object 40"/>
          <p:cNvSpPr/>
          <p:nvPr/>
        </p:nvSpPr>
        <p:spPr>
          <a:xfrm>
            <a:off x="3456756" y="3378775"/>
            <a:ext cx="336176" cy="165847"/>
          </a:xfrm>
          <a:custGeom>
            <a:avLst/>
            <a:gdLst/>
            <a:ahLst/>
            <a:cxnLst/>
            <a:rect l="l" t="t" r="r" b="b"/>
            <a:pathLst>
              <a:path w="381000" h="187960">
                <a:moveTo>
                  <a:pt x="190360" y="0"/>
                </a:moveTo>
                <a:lnTo>
                  <a:pt x="130192" y="4788"/>
                </a:lnTo>
                <a:lnTo>
                  <a:pt x="77937" y="18122"/>
                </a:lnTo>
                <a:lnTo>
                  <a:pt x="36729" y="38456"/>
                </a:lnTo>
                <a:lnTo>
                  <a:pt x="0" y="93941"/>
                </a:lnTo>
                <a:lnTo>
                  <a:pt x="9704" y="123633"/>
                </a:lnTo>
                <a:lnTo>
                  <a:pt x="36729" y="149421"/>
                </a:lnTo>
                <a:lnTo>
                  <a:pt x="77937" y="169757"/>
                </a:lnTo>
                <a:lnTo>
                  <a:pt x="130192" y="183094"/>
                </a:lnTo>
                <a:lnTo>
                  <a:pt x="190360" y="187883"/>
                </a:lnTo>
                <a:lnTo>
                  <a:pt x="250526" y="183094"/>
                </a:lnTo>
                <a:lnTo>
                  <a:pt x="302779" y="169757"/>
                </a:lnTo>
                <a:lnTo>
                  <a:pt x="343983" y="149421"/>
                </a:lnTo>
                <a:lnTo>
                  <a:pt x="371004" y="123633"/>
                </a:lnTo>
                <a:lnTo>
                  <a:pt x="380707" y="93941"/>
                </a:lnTo>
                <a:lnTo>
                  <a:pt x="371004" y="64245"/>
                </a:lnTo>
                <a:lnTo>
                  <a:pt x="343983" y="38456"/>
                </a:lnTo>
                <a:lnTo>
                  <a:pt x="302779" y="18122"/>
                </a:lnTo>
                <a:lnTo>
                  <a:pt x="250526" y="4788"/>
                </a:lnTo>
                <a:lnTo>
                  <a:pt x="190360" y="0"/>
                </a:lnTo>
                <a:close/>
              </a:path>
            </a:pathLst>
          </a:custGeom>
          <a:solidFill>
            <a:srgbClr val="0078AA"/>
          </a:solidFill>
        </p:spPr>
        <p:txBody>
          <a:bodyPr wrap="square" lIns="0" tIns="0" rIns="0" bIns="0" rtlCol="0"/>
          <a:lstStyle/>
          <a:p>
            <a:endParaRPr sz="1765"/>
          </a:p>
        </p:txBody>
      </p:sp>
      <p:sp>
        <p:nvSpPr>
          <p:cNvPr id="41" name="object 41"/>
          <p:cNvSpPr/>
          <p:nvPr/>
        </p:nvSpPr>
        <p:spPr>
          <a:xfrm>
            <a:off x="3456756" y="3378775"/>
            <a:ext cx="336176" cy="165847"/>
          </a:xfrm>
          <a:custGeom>
            <a:avLst/>
            <a:gdLst/>
            <a:ahLst/>
            <a:cxnLst/>
            <a:rect l="l" t="t" r="r" b="b"/>
            <a:pathLst>
              <a:path w="381000" h="187960">
                <a:moveTo>
                  <a:pt x="190360" y="0"/>
                </a:moveTo>
                <a:lnTo>
                  <a:pt x="134607" y="3708"/>
                </a:lnTo>
                <a:lnTo>
                  <a:pt x="85217" y="15278"/>
                </a:lnTo>
                <a:lnTo>
                  <a:pt x="42748" y="34683"/>
                </a:lnTo>
                <a:lnTo>
                  <a:pt x="7797" y="66484"/>
                </a:lnTo>
                <a:lnTo>
                  <a:pt x="0" y="94145"/>
                </a:lnTo>
                <a:lnTo>
                  <a:pt x="863" y="103644"/>
                </a:lnTo>
                <a:lnTo>
                  <a:pt x="21666" y="138328"/>
                </a:lnTo>
                <a:lnTo>
                  <a:pt x="55753" y="160223"/>
                </a:lnTo>
                <a:lnTo>
                  <a:pt x="100812" y="177152"/>
                </a:lnTo>
                <a:lnTo>
                  <a:pt x="152514" y="186232"/>
                </a:lnTo>
                <a:lnTo>
                  <a:pt x="190360" y="187883"/>
                </a:lnTo>
                <a:lnTo>
                  <a:pt x="209702" y="187477"/>
                </a:lnTo>
                <a:lnTo>
                  <a:pt x="228193" y="186232"/>
                </a:lnTo>
                <a:lnTo>
                  <a:pt x="242563" y="184581"/>
                </a:lnTo>
                <a:lnTo>
                  <a:pt x="190360" y="184581"/>
                </a:lnTo>
                <a:lnTo>
                  <a:pt x="171284" y="184175"/>
                </a:lnTo>
                <a:lnTo>
                  <a:pt x="118135" y="177977"/>
                </a:lnTo>
                <a:lnTo>
                  <a:pt x="71640" y="164350"/>
                </a:lnTo>
                <a:lnTo>
                  <a:pt x="33502" y="144119"/>
                </a:lnTo>
                <a:lnTo>
                  <a:pt x="5778" y="111899"/>
                </a:lnTo>
                <a:lnTo>
                  <a:pt x="2311" y="94145"/>
                </a:lnTo>
                <a:lnTo>
                  <a:pt x="3175" y="84645"/>
                </a:lnTo>
                <a:lnTo>
                  <a:pt x="23685" y="51206"/>
                </a:lnTo>
                <a:lnTo>
                  <a:pt x="57480" y="30137"/>
                </a:lnTo>
                <a:lnTo>
                  <a:pt x="101968" y="13627"/>
                </a:lnTo>
                <a:lnTo>
                  <a:pt x="153098" y="4953"/>
                </a:lnTo>
                <a:lnTo>
                  <a:pt x="190360" y="3302"/>
                </a:lnTo>
                <a:lnTo>
                  <a:pt x="190360" y="0"/>
                </a:lnTo>
                <a:close/>
              </a:path>
              <a:path w="381000" h="187960">
                <a:moveTo>
                  <a:pt x="190360" y="0"/>
                </a:moveTo>
                <a:lnTo>
                  <a:pt x="190360" y="3302"/>
                </a:lnTo>
                <a:lnTo>
                  <a:pt x="209423" y="3708"/>
                </a:lnTo>
                <a:lnTo>
                  <a:pt x="227622" y="4953"/>
                </a:lnTo>
                <a:lnTo>
                  <a:pt x="278739" y="13627"/>
                </a:lnTo>
                <a:lnTo>
                  <a:pt x="323227" y="30137"/>
                </a:lnTo>
                <a:lnTo>
                  <a:pt x="357022" y="51206"/>
                </a:lnTo>
                <a:lnTo>
                  <a:pt x="377532" y="84645"/>
                </a:lnTo>
                <a:lnTo>
                  <a:pt x="378396" y="94145"/>
                </a:lnTo>
                <a:lnTo>
                  <a:pt x="377532" y="103238"/>
                </a:lnTo>
                <a:lnTo>
                  <a:pt x="357022" y="136677"/>
                </a:lnTo>
                <a:lnTo>
                  <a:pt x="323227" y="157746"/>
                </a:lnTo>
                <a:lnTo>
                  <a:pt x="278739" y="174256"/>
                </a:lnTo>
                <a:lnTo>
                  <a:pt x="227622" y="182930"/>
                </a:lnTo>
                <a:lnTo>
                  <a:pt x="190360" y="184581"/>
                </a:lnTo>
                <a:lnTo>
                  <a:pt x="242563" y="184581"/>
                </a:lnTo>
                <a:lnTo>
                  <a:pt x="295503" y="172605"/>
                </a:lnTo>
                <a:lnTo>
                  <a:pt x="337959" y="153200"/>
                </a:lnTo>
                <a:lnTo>
                  <a:pt x="372910" y="121399"/>
                </a:lnTo>
                <a:lnTo>
                  <a:pt x="380707" y="94145"/>
                </a:lnTo>
                <a:lnTo>
                  <a:pt x="379844" y="84239"/>
                </a:lnTo>
                <a:lnTo>
                  <a:pt x="359041" y="49542"/>
                </a:lnTo>
                <a:lnTo>
                  <a:pt x="324967" y="27660"/>
                </a:lnTo>
                <a:lnTo>
                  <a:pt x="279895" y="10731"/>
                </a:lnTo>
                <a:lnTo>
                  <a:pt x="228193" y="1638"/>
                </a:lnTo>
                <a:lnTo>
                  <a:pt x="209702" y="406"/>
                </a:lnTo>
                <a:lnTo>
                  <a:pt x="190360" y="0"/>
                </a:lnTo>
                <a:close/>
              </a:path>
            </a:pathLst>
          </a:custGeom>
          <a:solidFill>
            <a:srgbClr val="AAE6FF"/>
          </a:solidFill>
        </p:spPr>
        <p:txBody>
          <a:bodyPr wrap="square" lIns="0" tIns="0" rIns="0" bIns="0" rtlCol="0"/>
          <a:lstStyle/>
          <a:p>
            <a:endParaRPr sz="1765"/>
          </a:p>
        </p:txBody>
      </p:sp>
      <p:sp>
        <p:nvSpPr>
          <p:cNvPr id="42" name="object 42"/>
          <p:cNvSpPr/>
          <p:nvPr/>
        </p:nvSpPr>
        <p:spPr>
          <a:xfrm>
            <a:off x="3456756" y="3346704"/>
            <a:ext cx="333935" cy="116541"/>
          </a:xfrm>
          <a:custGeom>
            <a:avLst/>
            <a:gdLst/>
            <a:ahLst/>
            <a:cxnLst/>
            <a:rect l="l" t="t" r="r" b="b"/>
            <a:pathLst>
              <a:path w="378460" h="132079">
                <a:moveTo>
                  <a:pt x="0" y="0"/>
                </a:moveTo>
                <a:lnTo>
                  <a:pt x="0" y="131737"/>
                </a:lnTo>
                <a:lnTo>
                  <a:pt x="378396" y="131737"/>
                </a:lnTo>
                <a:lnTo>
                  <a:pt x="378396" y="0"/>
                </a:lnTo>
                <a:lnTo>
                  <a:pt x="0" y="0"/>
                </a:lnTo>
                <a:close/>
              </a:path>
            </a:pathLst>
          </a:custGeom>
          <a:solidFill>
            <a:srgbClr val="0078AA"/>
          </a:solidFill>
        </p:spPr>
        <p:txBody>
          <a:bodyPr wrap="square" lIns="0" tIns="0" rIns="0" bIns="0" rtlCol="0"/>
          <a:lstStyle/>
          <a:p>
            <a:endParaRPr sz="1765"/>
          </a:p>
        </p:txBody>
      </p:sp>
      <p:sp>
        <p:nvSpPr>
          <p:cNvPr id="43" name="object 43"/>
          <p:cNvSpPr/>
          <p:nvPr/>
        </p:nvSpPr>
        <p:spPr>
          <a:xfrm>
            <a:off x="3456756" y="3262536"/>
            <a:ext cx="336176" cy="165847"/>
          </a:xfrm>
          <a:custGeom>
            <a:avLst/>
            <a:gdLst/>
            <a:ahLst/>
            <a:cxnLst/>
            <a:rect l="l" t="t" r="r" b="b"/>
            <a:pathLst>
              <a:path w="381000" h="187960">
                <a:moveTo>
                  <a:pt x="190360" y="0"/>
                </a:moveTo>
                <a:lnTo>
                  <a:pt x="130192" y="4779"/>
                </a:lnTo>
                <a:lnTo>
                  <a:pt x="77937" y="18087"/>
                </a:lnTo>
                <a:lnTo>
                  <a:pt x="36729" y="38380"/>
                </a:lnTo>
                <a:lnTo>
                  <a:pt x="0" y="93738"/>
                </a:lnTo>
                <a:lnTo>
                  <a:pt x="9704" y="123370"/>
                </a:lnTo>
                <a:lnTo>
                  <a:pt x="36729" y="149102"/>
                </a:lnTo>
                <a:lnTo>
                  <a:pt x="77937" y="169393"/>
                </a:lnTo>
                <a:lnTo>
                  <a:pt x="130192" y="182699"/>
                </a:lnTo>
                <a:lnTo>
                  <a:pt x="190360" y="187477"/>
                </a:lnTo>
                <a:lnTo>
                  <a:pt x="250526" y="182699"/>
                </a:lnTo>
                <a:lnTo>
                  <a:pt x="302779" y="169393"/>
                </a:lnTo>
                <a:lnTo>
                  <a:pt x="343983" y="149102"/>
                </a:lnTo>
                <a:lnTo>
                  <a:pt x="371004" y="123370"/>
                </a:lnTo>
                <a:lnTo>
                  <a:pt x="380707" y="93738"/>
                </a:lnTo>
                <a:lnTo>
                  <a:pt x="371004" y="64112"/>
                </a:lnTo>
                <a:lnTo>
                  <a:pt x="343983" y="38380"/>
                </a:lnTo>
                <a:lnTo>
                  <a:pt x="302779" y="18087"/>
                </a:lnTo>
                <a:lnTo>
                  <a:pt x="250526" y="4779"/>
                </a:lnTo>
                <a:lnTo>
                  <a:pt x="190360" y="0"/>
                </a:lnTo>
                <a:close/>
              </a:path>
            </a:pathLst>
          </a:custGeom>
          <a:solidFill>
            <a:srgbClr val="00B4FF"/>
          </a:solidFill>
        </p:spPr>
        <p:txBody>
          <a:bodyPr wrap="square" lIns="0" tIns="0" rIns="0" bIns="0" rtlCol="0"/>
          <a:lstStyle/>
          <a:p>
            <a:endParaRPr sz="1765"/>
          </a:p>
        </p:txBody>
      </p:sp>
      <p:sp>
        <p:nvSpPr>
          <p:cNvPr id="44" name="object 44"/>
          <p:cNvSpPr/>
          <p:nvPr/>
        </p:nvSpPr>
        <p:spPr>
          <a:xfrm>
            <a:off x="3456756" y="3262536"/>
            <a:ext cx="336176" cy="165847"/>
          </a:xfrm>
          <a:custGeom>
            <a:avLst/>
            <a:gdLst/>
            <a:ahLst/>
            <a:cxnLst/>
            <a:rect l="l" t="t" r="r" b="b"/>
            <a:pathLst>
              <a:path w="381000" h="187960">
                <a:moveTo>
                  <a:pt x="190360" y="0"/>
                </a:moveTo>
                <a:lnTo>
                  <a:pt x="134607" y="3721"/>
                </a:lnTo>
                <a:lnTo>
                  <a:pt x="85217" y="15278"/>
                </a:lnTo>
                <a:lnTo>
                  <a:pt x="42748" y="34683"/>
                </a:lnTo>
                <a:lnTo>
                  <a:pt x="7797" y="66065"/>
                </a:lnTo>
                <a:lnTo>
                  <a:pt x="0" y="93738"/>
                </a:lnTo>
                <a:lnTo>
                  <a:pt x="863" y="103238"/>
                </a:lnTo>
                <a:lnTo>
                  <a:pt x="21666" y="137922"/>
                </a:lnTo>
                <a:lnTo>
                  <a:pt x="55753" y="160223"/>
                </a:lnTo>
                <a:lnTo>
                  <a:pt x="100812" y="176745"/>
                </a:lnTo>
                <a:lnTo>
                  <a:pt x="152514" y="185826"/>
                </a:lnTo>
                <a:lnTo>
                  <a:pt x="190360" y="187477"/>
                </a:lnTo>
                <a:lnTo>
                  <a:pt x="209702" y="187071"/>
                </a:lnTo>
                <a:lnTo>
                  <a:pt x="228193" y="185826"/>
                </a:lnTo>
                <a:lnTo>
                  <a:pt x="242563" y="184175"/>
                </a:lnTo>
                <a:lnTo>
                  <a:pt x="190360" y="184175"/>
                </a:lnTo>
                <a:lnTo>
                  <a:pt x="171284" y="183769"/>
                </a:lnTo>
                <a:lnTo>
                  <a:pt x="118135" y="177571"/>
                </a:lnTo>
                <a:lnTo>
                  <a:pt x="71640" y="163944"/>
                </a:lnTo>
                <a:lnTo>
                  <a:pt x="33502" y="144119"/>
                </a:lnTo>
                <a:lnTo>
                  <a:pt x="5778" y="111493"/>
                </a:lnTo>
                <a:lnTo>
                  <a:pt x="2311" y="93738"/>
                </a:lnTo>
                <a:lnTo>
                  <a:pt x="3175" y="84658"/>
                </a:lnTo>
                <a:lnTo>
                  <a:pt x="23685" y="51206"/>
                </a:lnTo>
                <a:lnTo>
                  <a:pt x="57480" y="29730"/>
                </a:lnTo>
                <a:lnTo>
                  <a:pt x="101968" y="13627"/>
                </a:lnTo>
                <a:lnTo>
                  <a:pt x="153098" y="4953"/>
                </a:lnTo>
                <a:lnTo>
                  <a:pt x="190360" y="3301"/>
                </a:lnTo>
                <a:lnTo>
                  <a:pt x="190360" y="0"/>
                </a:lnTo>
                <a:close/>
              </a:path>
              <a:path w="381000" h="187960">
                <a:moveTo>
                  <a:pt x="190360" y="0"/>
                </a:moveTo>
                <a:lnTo>
                  <a:pt x="190360" y="3301"/>
                </a:lnTo>
                <a:lnTo>
                  <a:pt x="209423" y="3721"/>
                </a:lnTo>
                <a:lnTo>
                  <a:pt x="227622" y="4953"/>
                </a:lnTo>
                <a:lnTo>
                  <a:pt x="278739" y="13627"/>
                </a:lnTo>
                <a:lnTo>
                  <a:pt x="323227" y="29730"/>
                </a:lnTo>
                <a:lnTo>
                  <a:pt x="357022" y="51206"/>
                </a:lnTo>
                <a:lnTo>
                  <a:pt x="377532" y="84658"/>
                </a:lnTo>
                <a:lnTo>
                  <a:pt x="378396" y="93738"/>
                </a:lnTo>
                <a:lnTo>
                  <a:pt x="377532" y="102819"/>
                </a:lnTo>
                <a:lnTo>
                  <a:pt x="357022" y="136271"/>
                </a:lnTo>
                <a:lnTo>
                  <a:pt x="323227" y="157746"/>
                </a:lnTo>
                <a:lnTo>
                  <a:pt x="278739" y="173850"/>
                </a:lnTo>
                <a:lnTo>
                  <a:pt x="227622" y="182524"/>
                </a:lnTo>
                <a:lnTo>
                  <a:pt x="190360" y="184175"/>
                </a:lnTo>
                <a:lnTo>
                  <a:pt x="242563" y="184175"/>
                </a:lnTo>
                <a:lnTo>
                  <a:pt x="295503" y="172199"/>
                </a:lnTo>
                <a:lnTo>
                  <a:pt x="337959" y="152793"/>
                </a:lnTo>
                <a:lnTo>
                  <a:pt x="372910" y="121412"/>
                </a:lnTo>
                <a:lnTo>
                  <a:pt x="380707" y="93738"/>
                </a:lnTo>
                <a:lnTo>
                  <a:pt x="379844" y="84239"/>
                </a:lnTo>
                <a:lnTo>
                  <a:pt x="359041" y="49555"/>
                </a:lnTo>
                <a:lnTo>
                  <a:pt x="324967" y="27254"/>
                </a:lnTo>
                <a:lnTo>
                  <a:pt x="279895" y="10731"/>
                </a:lnTo>
                <a:lnTo>
                  <a:pt x="228193" y="1650"/>
                </a:lnTo>
                <a:lnTo>
                  <a:pt x="209702" y="406"/>
                </a:lnTo>
                <a:lnTo>
                  <a:pt x="190360" y="0"/>
                </a:lnTo>
                <a:close/>
              </a:path>
            </a:pathLst>
          </a:custGeom>
          <a:solidFill>
            <a:srgbClr val="AAE6FF"/>
          </a:solidFill>
        </p:spPr>
        <p:txBody>
          <a:bodyPr wrap="square" lIns="0" tIns="0" rIns="0" bIns="0" rtlCol="0"/>
          <a:lstStyle/>
          <a:p>
            <a:endParaRPr sz="1765"/>
          </a:p>
        </p:txBody>
      </p:sp>
      <p:sp>
        <p:nvSpPr>
          <p:cNvPr id="45" name="object 45"/>
          <p:cNvSpPr/>
          <p:nvPr/>
        </p:nvSpPr>
        <p:spPr>
          <a:xfrm>
            <a:off x="3507733" y="3282943"/>
            <a:ext cx="231927" cy="124609"/>
          </a:xfrm>
          <a:prstGeom prst="rect">
            <a:avLst/>
          </a:prstGeom>
          <a:blipFill>
            <a:blip r:embed="rId6" cstate="print"/>
            <a:stretch>
              <a:fillRect/>
            </a:stretch>
          </a:blipFill>
        </p:spPr>
        <p:txBody>
          <a:bodyPr wrap="square" lIns="0" tIns="0" rIns="0" bIns="0" rtlCol="0"/>
          <a:lstStyle/>
          <a:p>
            <a:endParaRPr sz="1765"/>
          </a:p>
        </p:txBody>
      </p:sp>
      <p:sp>
        <p:nvSpPr>
          <p:cNvPr id="46" name="object 46"/>
          <p:cNvSpPr/>
          <p:nvPr/>
        </p:nvSpPr>
        <p:spPr>
          <a:xfrm>
            <a:off x="3457266" y="3343795"/>
            <a:ext cx="0" cy="115981"/>
          </a:xfrm>
          <a:custGeom>
            <a:avLst/>
            <a:gdLst/>
            <a:ahLst/>
            <a:cxnLst/>
            <a:rect l="l" t="t" r="r" b="b"/>
            <a:pathLst>
              <a:path h="131445">
                <a:moveTo>
                  <a:pt x="0" y="0"/>
                </a:moveTo>
                <a:lnTo>
                  <a:pt x="0" y="130906"/>
                </a:lnTo>
              </a:path>
            </a:pathLst>
          </a:custGeom>
          <a:ln w="3175">
            <a:solidFill>
              <a:srgbClr val="AAE6FF"/>
            </a:solidFill>
          </a:ln>
        </p:spPr>
        <p:txBody>
          <a:bodyPr wrap="square" lIns="0" tIns="0" rIns="0" bIns="0" rtlCol="0"/>
          <a:lstStyle/>
          <a:p>
            <a:endParaRPr sz="1765"/>
          </a:p>
        </p:txBody>
      </p:sp>
      <p:sp>
        <p:nvSpPr>
          <p:cNvPr id="47" name="object 47"/>
          <p:cNvSpPr/>
          <p:nvPr/>
        </p:nvSpPr>
        <p:spPr>
          <a:xfrm>
            <a:off x="3790639" y="3343795"/>
            <a:ext cx="0" cy="115981"/>
          </a:xfrm>
          <a:custGeom>
            <a:avLst/>
            <a:gdLst/>
            <a:ahLst/>
            <a:cxnLst/>
            <a:rect l="l" t="t" r="r" b="b"/>
            <a:pathLst>
              <a:path h="131445">
                <a:moveTo>
                  <a:pt x="0" y="0"/>
                </a:moveTo>
                <a:lnTo>
                  <a:pt x="0" y="130906"/>
                </a:lnTo>
              </a:path>
            </a:pathLst>
          </a:custGeom>
          <a:ln w="3175">
            <a:solidFill>
              <a:srgbClr val="AAE6FF"/>
            </a:solidFill>
          </a:ln>
        </p:spPr>
        <p:txBody>
          <a:bodyPr wrap="square" lIns="0" tIns="0" rIns="0" bIns="0" rtlCol="0"/>
          <a:lstStyle/>
          <a:p>
            <a:endParaRPr sz="1765"/>
          </a:p>
        </p:txBody>
      </p:sp>
      <p:sp>
        <p:nvSpPr>
          <p:cNvPr id="48" name="object 48"/>
          <p:cNvSpPr/>
          <p:nvPr/>
        </p:nvSpPr>
        <p:spPr>
          <a:xfrm>
            <a:off x="3312682" y="3168407"/>
            <a:ext cx="672353" cy="470647"/>
          </a:xfrm>
          <a:custGeom>
            <a:avLst/>
            <a:gdLst/>
            <a:ahLst/>
            <a:cxnLst/>
            <a:rect l="l" t="t" r="r" b="b"/>
            <a:pathLst>
              <a:path w="762000" h="533400">
                <a:moveTo>
                  <a:pt x="111364" y="396330"/>
                </a:moveTo>
                <a:lnTo>
                  <a:pt x="137503" y="449812"/>
                </a:lnTo>
                <a:lnTo>
                  <a:pt x="171521" y="492314"/>
                </a:lnTo>
                <a:lnTo>
                  <a:pt x="211984" y="519940"/>
                </a:lnTo>
                <a:lnTo>
                  <a:pt x="256028" y="533399"/>
                </a:lnTo>
                <a:lnTo>
                  <a:pt x="277871" y="533399"/>
                </a:lnTo>
                <a:lnTo>
                  <a:pt x="321915" y="522773"/>
                </a:lnTo>
                <a:lnTo>
                  <a:pt x="362021" y="494439"/>
                </a:lnTo>
                <a:lnTo>
                  <a:pt x="380999" y="474959"/>
                </a:lnTo>
                <a:lnTo>
                  <a:pt x="398187" y="494439"/>
                </a:lnTo>
                <a:lnTo>
                  <a:pt x="418956" y="510731"/>
                </a:lnTo>
                <a:lnTo>
                  <a:pt x="438650" y="522773"/>
                </a:lnTo>
                <a:lnTo>
                  <a:pt x="460852" y="530211"/>
                </a:lnTo>
                <a:lnTo>
                  <a:pt x="484127" y="533399"/>
                </a:lnTo>
                <a:lnTo>
                  <a:pt x="504896" y="533399"/>
                </a:lnTo>
                <a:lnTo>
                  <a:pt x="548224" y="519940"/>
                </a:lnTo>
                <a:lnTo>
                  <a:pt x="588687" y="492314"/>
                </a:lnTo>
                <a:lnTo>
                  <a:pt x="623421" y="449812"/>
                </a:lnTo>
                <a:lnTo>
                  <a:pt x="649919" y="396330"/>
                </a:lnTo>
                <a:lnTo>
                  <a:pt x="664958" y="400226"/>
                </a:lnTo>
                <a:lnTo>
                  <a:pt x="713300" y="385705"/>
                </a:lnTo>
                <a:lnTo>
                  <a:pt x="738724" y="356307"/>
                </a:lnTo>
                <a:lnTo>
                  <a:pt x="754837" y="314514"/>
                </a:lnTo>
                <a:lnTo>
                  <a:pt x="761999" y="267053"/>
                </a:lnTo>
                <a:lnTo>
                  <a:pt x="760208" y="241906"/>
                </a:lnTo>
                <a:lnTo>
                  <a:pt x="748750" y="196925"/>
                </a:lnTo>
                <a:lnTo>
                  <a:pt x="727623" y="161152"/>
                </a:lnTo>
                <a:lnTo>
                  <a:pt x="681788" y="133881"/>
                </a:lnTo>
                <a:lnTo>
                  <a:pt x="664958" y="132818"/>
                </a:lnTo>
                <a:lnTo>
                  <a:pt x="649919" y="137776"/>
                </a:lnTo>
                <a:lnTo>
                  <a:pt x="637028" y="109442"/>
                </a:lnTo>
                <a:lnTo>
                  <a:pt x="606591" y="59856"/>
                </a:lnTo>
                <a:lnTo>
                  <a:pt x="569708" y="24084"/>
                </a:lnTo>
                <a:lnTo>
                  <a:pt x="526380" y="3895"/>
                </a:lnTo>
                <a:lnTo>
                  <a:pt x="504896" y="0"/>
                </a:lnTo>
                <a:lnTo>
                  <a:pt x="484127" y="0"/>
                </a:lnTo>
                <a:lnTo>
                  <a:pt x="438650" y="11333"/>
                </a:lnTo>
                <a:lnTo>
                  <a:pt x="398187" y="38605"/>
                </a:lnTo>
                <a:lnTo>
                  <a:pt x="380999" y="57377"/>
                </a:lnTo>
                <a:lnTo>
                  <a:pt x="362021" y="38605"/>
                </a:lnTo>
                <a:lnTo>
                  <a:pt x="342684" y="23376"/>
                </a:lnTo>
                <a:lnTo>
                  <a:pt x="321915" y="11333"/>
                </a:lnTo>
                <a:lnTo>
                  <a:pt x="299356" y="2833"/>
                </a:lnTo>
                <a:lnTo>
                  <a:pt x="277871" y="0"/>
                </a:lnTo>
                <a:lnTo>
                  <a:pt x="256028" y="0"/>
                </a:lnTo>
                <a:lnTo>
                  <a:pt x="211984" y="12750"/>
                </a:lnTo>
                <a:lnTo>
                  <a:pt x="171521" y="41439"/>
                </a:lnTo>
                <a:lnTo>
                  <a:pt x="137503" y="82524"/>
                </a:lnTo>
                <a:lnTo>
                  <a:pt x="111364" y="137776"/>
                </a:lnTo>
                <a:lnTo>
                  <a:pt x="95249" y="132818"/>
                </a:lnTo>
                <a:lnTo>
                  <a:pt x="47624" y="148402"/>
                </a:lnTo>
                <a:lnTo>
                  <a:pt x="22559" y="177799"/>
                </a:lnTo>
                <a:lnTo>
                  <a:pt x="3938" y="218176"/>
                </a:lnTo>
                <a:lnTo>
                  <a:pt x="0" y="267053"/>
                </a:lnTo>
                <a:lnTo>
                  <a:pt x="358" y="291138"/>
                </a:lnTo>
                <a:lnTo>
                  <a:pt x="11816" y="336119"/>
                </a:lnTo>
                <a:lnTo>
                  <a:pt x="33659" y="372954"/>
                </a:lnTo>
                <a:lnTo>
                  <a:pt x="78419" y="398455"/>
                </a:lnTo>
                <a:lnTo>
                  <a:pt x="95249" y="400226"/>
                </a:lnTo>
                <a:lnTo>
                  <a:pt x="111364" y="396330"/>
                </a:lnTo>
              </a:path>
            </a:pathLst>
          </a:custGeom>
          <a:ln w="34924">
            <a:solidFill>
              <a:srgbClr val="0329D6"/>
            </a:solidFill>
          </a:ln>
        </p:spPr>
        <p:txBody>
          <a:bodyPr wrap="square" lIns="0" tIns="0" rIns="0" bIns="0" rtlCol="0"/>
          <a:lstStyle/>
          <a:p>
            <a:endParaRPr sz="1765"/>
          </a:p>
        </p:txBody>
      </p:sp>
      <p:sp>
        <p:nvSpPr>
          <p:cNvPr id="49" name="object 49"/>
          <p:cNvSpPr/>
          <p:nvPr/>
        </p:nvSpPr>
        <p:spPr>
          <a:xfrm>
            <a:off x="3965425" y="3465363"/>
            <a:ext cx="990600" cy="750794"/>
          </a:xfrm>
          <a:custGeom>
            <a:avLst/>
            <a:gdLst/>
            <a:ahLst/>
            <a:cxnLst/>
            <a:rect l="l" t="t" r="r" b="b"/>
            <a:pathLst>
              <a:path w="1122679" h="850900">
                <a:moveTo>
                  <a:pt x="0" y="0"/>
                </a:moveTo>
                <a:lnTo>
                  <a:pt x="1122359" y="850899"/>
                </a:lnTo>
              </a:path>
            </a:pathLst>
          </a:custGeom>
          <a:ln w="12699">
            <a:solidFill>
              <a:srgbClr val="000000"/>
            </a:solidFill>
          </a:ln>
        </p:spPr>
        <p:txBody>
          <a:bodyPr wrap="square" lIns="0" tIns="0" rIns="0" bIns="0" rtlCol="0"/>
          <a:lstStyle/>
          <a:p>
            <a:endParaRPr sz="1765"/>
          </a:p>
        </p:txBody>
      </p:sp>
      <p:sp>
        <p:nvSpPr>
          <p:cNvPr id="50" name="object 50"/>
          <p:cNvSpPr/>
          <p:nvPr/>
        </p:nvSpPr>
        <p:spPr>
          <a:xfrm>
            <a:off x="2533874" y="3476567"/>
            <a:ext cx="814107" cy="942975"/>
          </a:xfrm>
          <a:custGeom>
            <a:avLst/>
            <a:gdLst/>
            <a:ahLst/>
            <a:cxnLst/>
            <a:rect l="l" t="t" r="r" b="b"/>
            <a:pathLst>
              <a:path w="922654" h="1068704">
                <a:moveTo>
                  <a:pt x="0" y="1068389"/>
                </a:moveTo>
                <a:lnTo>
                  <a:pt x="922336" y="0"/>
                </a:lnTo>
              </a:path>
            </a:pathLst>
          </a:custGeom>
          <a:ln w="12699">
            <a:solidFill>
              <a:srgbClr val="000000"/>
            </a:solidFill>
          </a:ln>
        </p:spPr>
        <p:txBody>
          <a:bodyPr wrap="square" lIns="0" tIns="0" rIns="0" bIns="0" rtlCol="0"/>
          <a:lstStyle/>
          <a:p>
            <a:endParaRPr sz="1765"/>
          </a:p>
        </p:txBody>
      </p:sp>
      <p:sp>
        <p:nvSpPr>
          <p:cNvPr id="51" name="object 51"/>
          <p:cNvSpPr/>
          <p:nvPr/>
        </p:nvSpPr>
        <p:spPr>
          <a:xfrm>
            <a:off x="6102947" y="3658238"/>
            <a:ext cx="336176" cy="165847"/>
          </a:xfrm>
          <a:custGeom>
            <a:avLst/>
            <a:gdLst/>
            <a:ahLst/>
            <a:cxnLst/>
            <a:rect l="l" t="t" r="r" b="b"/>
            <a:pathLst>
              <a:path w="381000" h="187960">
                <a:moveTo>
                  <a:pt x="190360" y="0"/>
                </a:moveTo>
                <a:lnTo>
                  <a:pt x="130187" y="4785"/>
                </a:lnTo>
                <a:lnTo>
                  <a:pt x="77931" y="18109"/>
                </a:lnTo>
                <a:lnTo>
                  <a:pt x="36725" y="38426"/>
                </a:lnTo>
                <a:lnTo>
                  <a:pt x="0" y="93852"/>
                </a:lnTo>
                <a:lnTo>
                  <a:pt x="9703" y="123520"/>
                </a:lnTo>
                <a:lnTo>
                  <a:pt x="36725" y="149284"/>
                </a:lnTo>
                <a:lnTo>
                  <a:pt x="77931" y="169600"/>
                </a:lnTo>
                <a:lnTo>
                  <a:pt x="130187" y="182922"/>
                </a:lnTo>
                <a:lnTo>
                  <a:pt x="190360" y="187706"/>
                </a:lnTo>
                <a:lnTo>
                  <a:pt x="250521" y="182922"/>
                </a:lnTo>
                <a:lnTo>
                  <a:pt x="302773" y="169600"/>
                </a:lnTo>
                <a:lnTo>
                  <a:pt x="343979" y="149284"/>
                </a:lnTo>
                <a:lnTo>
                  <a:pt x="371003" y="123520"/>
                </a:lnTo>
                <a:lnTo>
                  <a:pt x="380707" y="93852"/>
                </a:lnTo>
                <a:lnTo>
                  <a:pt x="371003" y="64190"/>
                </a:lnTo>
                <a:lnTo>
                  <a:pt x="343979" y="38426"/>
                </a:lnTo>
                <a:lnTo>
                  <a:pt x="302773" y="18109"/>
                </a:lnTo>
                <a:lnTo>
                  <a:pt x="250521" y="4785"/>
                </a:lnTo>
                <a:lnTo>
                  <a:pt x="190360" y="0"/>
                </a:lnTo>
                <a:close/>
              </a:path>
            </a:pathLst>
          </a:custGeom>
          <a:solidFill>
            <a:srgbClr val="0078AA"/>
          </a:solidFill>
        </p:spPr>
        <p:txBody>
          <a:bodyPr wrap="square" lIns="0" tIns="0" rIns="0" bIns="0" rtlCol="0"/>
          <a:lstStyle/>
          <a:p>
            <a:endParaRPr sz="1765"/>
          </a:p>
        </p:txBody>
      </p:sp>
      <p:sp>
        <p:nvSpPr>
          <p:cNvPr id="52" name="object 52"/>
          <p:cNvSpPr/>
          <p:nvPr/>
        </p:nvSpPr>
        <p:spPr>
          <a:xfrm>
            <a:off x="6102947" y="3658238"/>
            <a:ext cx="336176" cy="165847"/>
          </a:xfrm>
          <a:custGeom>
            <a:avLst/>
            <a:gdLst/>
            <a:ahLst/>
            <a:cxnLst/>
            <a:rect l="l" t="t" r="r" b="b"/>
            <a:pathLst>
              <a:path w="381000" h="187960">
                <a:moveTo>
                  <a:pt x="190360" y="0"/>
                </a:moveTo>
                <a:lnTo>
                  <a:pt x="134607" y="3721"/>
                </a:lnTo>
                <a:lnTo>
                  <a:pt x="85204" y="15265"/>
                </a:lnTo>
                <a:lnTo>
                  <a:pt x="42748" y="34658"/>
                </a:lnTo>
                <a:lnTo>
                  <a:pt x="7797" y="66421"/>
                </a:lnTo>
                <a:lnTo>
                  <a:pt x="0" y="94068"/>
                </a:lnTo>
                <a:lnTo>
                  <a:pt x="863" y="103555"/>
                </a:lnTo>
                <a:lnTo>
                  <a:pt x="21666" y="138201"/>
                </a:lnTo>
                <a:lnTo>
                  <a:pt x="55740" y="160070"/>
                </a:lnTo>
                <a:lnTo>
                  <a:pt x="100812" y="176987"/>
                </a:lnTo>
                <a:lnTo>
                  <a:pt x="152514" y="186055"/>
                </a:lnTo>
                <a:lnTo>
                  <a:pt x="190360" y="187706"/>
                </a:lnTo>
                <a:lnTo>
                  <a:pt x="209702" y="187299"/>
                </a:lnTo>
                <a:lnTo>
                  <a:pt x="228193" y="186055"/>
                </a:lnTo>
                <a:lnTo>
                  <a:pt x="242563" y="184403"/>
                </a:lnTo>
                <a:lnTo>
                  <a:pt x="190360" y="184403"/>
                </a:lnTo>
                <a:lnTo>
                  <a:pt x="171284" y="183997"/>
                </a:lnTo>
                <a:lnTo>
                  <a:pt x="118135" y="177812"/>
                </a:lnTo>
                <a:lnTo>
                  <a:pt x="71627" y="164198"/>
                </a:lnTo>
                <a:lnTo>
                  <a:pt x="33502" y="143979"/>
                </a:lnTo>
                <a:lnTo>
                  <a:pt x="5778" y="111798"/>
                </a:lnTo>
                <a:lnTo>
                  <a:pt x="2311" y="94068"/>
                </a:lnTo>
                <a:lnTo>
                  <a:pt x="3175" y="84569"/>
                </a:lnTo>
                <a:lnTo>
                  <a:pt x="23685" y="51155"/>
                </a:lnTo>
                <a:lnTo>
                  <a:pt x="57480" y="30124"/>
                </a:lnTo>
                <a:lnTo>
                  <a:pt x="101968" y="13614"/>
                </a:lnTo>
                <a:lnTo>
                  <a:pt x="153085" y="4952"/>
                </a:lnTo>
                <a:lnTo>
                  <a:pt x="190360" y="3301"/>
                </a:lnTo>
                <a:lnTo>
                  <a:pt x="190360" y="0"/>
                </a:lnTo>
                <a:close/>
              </a:path>
              <a:path w="381000" h="187960">
                <a:moveTo>
                  <a:pt x="190360" y="0"/>
                </a:moveTo>
                <a:lnTo>
                  <a:pt x="190360" y="3301"/>
                </a:lnTo>
                <a:lnTo>
                  <a:pt x="209423" y="3721"/>
                </a:lnTo>
                <a:lnTo>
                  <a:pt x="227609" y="4952"/>
                </a:lnTo>
                <a:lnTo>
                  <a:pt x="278739" y="13614"/>
                </a:lnTo>
                <a:lnTo>
                  <a:pt x="323227" y="30124"/>
                </a:lnTo>
                <a:lnTo>
                  <a:pt x="357022" y="51155"/>
                </a:lnTo>
                <a:lnTo>
                  <a:pt x="377532" y="84569"/>
                </a:lnTo>
                <a:lnTo>
                  <a:pt x="378396" y="94068"/>
                </a:lnTo>
                <a:lnTo>
                  <a:pt x="377532" y="103136"/>
                </a:lnTo>
                <a:lnTo>
                  <a:pt x="357022" y="136550"/>
                </a:lnTo>
                <a:lnTo>
                  <a:pt x="323227" y="157594"/>
                </a:lnTo>
                <a:lnTo>
                  <a:pt x="278739" y="174091"/>
                </a:lnTo>
                <a:lnTo>
                  <a:pt x="227609" y="182752"/>
                </a:lnTo>
                <a:lnTo>
                  <a:pt x="190360" y="184403"/>
                </a:lnTo>
                <a:lnTo>
                  <a:pt x="242563" y="184403"/>
                </a:lnTo>
                <a:lnTo>
                  <a:pt x="295490" y="172440"/>
                </a:lnTo>
                <a:lnTo>
                  <a:pt x="337959" y="153060"/>
                </a:lnTo>
                <a:lnTo>
                  <a:pt x="372910" y="121285"/>
                </a:lnTo>
                <a:lnTo>
                  <a:pt x="380707" y="94068"/>
                </a:lnTo>
                <a:lnTo>
                  <a:pt x="379844" y="84162"/>
                </a:lnTo>
                <a:lnTo>
                  <a:pt x="359041" y="49504"/>
                </a:lnTo>
                <a:lnTo>
                  <a:pt x="324954" y="27647"/>
                </a:lnTo>
                <a:lnTo>
                  <a:pt x="279895" y="10731"/>
                </a:lnTo>
                <a:lnTo>
                  <a:pt x="228193" y="1650"/>
                </a:lnTo>
                <a:lnTo>
                  <a:pt x="209702" y="419"/>
                </a:lnTo>
                <a:lnTo>
                  <a:pt x="190360" y="0"/>
                </a:lnTo>
                <a:close/>
              </a:path>
            </a:pathLst>
          </a:custGeom>
          <a:solidFill>
            <a:srgbClr val="AAE6FF"/>
          </a:solidFill>
        </p:spPr>
        <p:txBody>
          <a:bodyPr wrap="square" lIns="0" tIns="0" rIns="0" bIns="0" rtlCol="0"/>
          <a:lstStyle/>
          <a:p>
            <a:endParaRPr sz="1765"/>
          </a:p>
        </p:txBody>
      </p:sp>
      <p:sp>
        <p:nvSpPr>
          <p:cNvPr id="53" name="object 53"/>
          <p:cNvSpPr/>
          <p:nvPr/>
        </p:nvSpPr>
        <p:spPr>
          <a:xfrm>
            <a:off x="6102947" y="3626212"/>
            <a:ext cx="333935" cy="116541"/>
          </a:xfrm>
          <a:custGeom>
            <a:avLst/>
            <a:gdLst/>
            <a:ahLst/>
            <a:cxnLst/>
            <a:rect l="l" t="t" r="r" b="b"/>
            <a:pathLst>
              <a:path w="378459" h="132079">
                <a:moveTo>
                  <a:pt x="0" y="0"/>
                </a:moveTo>
                <a:lnTo>
                  <a:pt x="0" y="131597"/>
                </a:lnTo>
                <a:lnTo>
                  <a:pt x="378396" y="131597"/>
                </a:lnTo>
                <a:lnTo>
                  <a:pt x="378396" y="0"/>
                </a:lnTo>
                <a:lnTo>
                  <a:pt x="0" y="0"/>
                </a:lnTo>
                <a:close/>
              </a:path>
            </a:pathLst>
          </a:custGeom>
          <a:solidFill>
            <a:srgbClr val="0078AA"/>
          </a:solidFill>
        </p:spPr>
        <p:txBody>
          <a:bodyPr wrap="square" lIns="0" tIns="0" rIns="0" bIns="0" rtlCol="0"/>
          <a:lstStyle/>
          <a:p>
            <a:endParaRPr sz="1765"/>
          </a:p>
        </p:txBody>
      </p:sp>
      <p:sp>
        <p:nvSpPr>
          <p:cNvPr id="54" name="object 54"/>
          <p:cNvSpPr/>
          <p:nvPr/>
        </p:nvSpPr>
        <p:spPr>
          <a:xfrm>
            <a:off x="6102947" y="3542123"/>
            <a:ext cx="336176" cy="165287"/>
          </a:xfrm>
          <a:custGeom>
            <a:avLst/>
            <a:gdLst/>
            <a:ahLst/>
            <a:cxnLst/>
            <a:rect l="l" t="t" r="r" b="b"/>
            <a:pathLst>
              <a:path w="381000" h="187325">
                <a:moveTo>
                  <a:pt x="190360" y="0"/>
                </a:moveTo>
                <a:lnTo>
                  <a:pt x="130187" y="4773"/>
                </a:lnTo>
                <a:lnTo>
                  <a:pt x="77931" y="18067"/>
                </a:lnTo>
                <a:lnTo>
                  <a:pt x="36725" y="38338"/>
                </a:lnTo>
                <a:lnTo>
                  <a:pt x="0" y="93649"/>
                </a:lnTo>
                <a:lnTo>
                  <a:pt x="9703" y="123246"/>
                </a:lnTo>
                <a:lnTo>
                  <a:pt x="36725" y="148950"/>
                </a:lnTo>
                <a:lnTo>
                  <a:pt x="77931" y="169220"/>
                </a:lnTo>
                <a:lnTo>
                  <a:pt x="130187" y="182513"/>
                </a:lnTo>
                <a:lnTo>
                  <a:pt x="190360" y="187286"/>
                </a:lnTo>
                <a:lnTo>
                  <a:pt x="250521" y="182513"/>
                </a:lnTo>
                <a:lnTo>
                  <a:pt x="302773" y="169220"/>
                </a:lnTo>
                <a:lnTo>
                  <a:pt x="343979" y="148950"/>
                </a:lnTo>
                <a:lnTo>
                  <a:pt x="371003" y="123246"/>
                </a:lnTo>
                <a:lnTo>
                  <a:pt x="380707" y="93649"/>
                </a:lnTo>
                <a:lnTo>
                  <a:pt x="371003" y="64047"/>
                </a:lnTo>
                <a:lnTo>
                  <a:pt x="343979" y="38338"/>
                </a:lnTo>
                <a:lnTo>
                  <a:pt x="302773" y="18067"/>
                </a:lnTo>
                <a:lnTo>
                  <a:pt x="250521" y="4773"/>
                </a:lnTo>
                <a:lnTo>
                  <a:pt x="190360" y="0"/>
                </a:lnTo>
                <a:close/>
              </a:path>
            </a:pathLst>
          </a:custGeom>
          <a:solidFill>
            <a:srgbClr val="00B4FF"/>
          </a:solidFill>
        </p:spPr>
        <p:txBody>
          <a:bodyPr wrap="square" lIns="0" tIns="0" rIns="0" bIns="0" rtlCol="0"/>
          <a:lstStyle/>
          <a:p>
            <a:endParaRPr sz="1765"/>
          </a:p>
        </p:txBody>
      </p:sp>
      <p:sp>
        <p:nvSpPr>
          <p:cNvPr id="55" name="object 55"/>
          <p:cNvSpPr/>
          <p:nvPr/>
        </p:nvSpPr>
        <p:spPr>
          <a:xfrm>
            <a:off x="6102947" y="3542123"/>
            <a:ext cx="336176" cy="165287"/>
          </a:xfrm>
          <a:custGeom>
            <a:avLst/>
            <a:gdLst/>
            <a:ahLst/>
            <a:cxnLst/>
            <a:rect l="l" t="t" r="r" b="b"/>
            <a:pathLst>
              <a:path w="381000" h="187325">
                <a:moveTo>
                  <a:pt x="190360" y="0"/>
                </a:moveTo>
                <a:lnTo>
                  <a:pt x="134607" y="3708"/>
                </a:lnTo>
                <a:lnTo>
                  <a:pt x="85204" y="15265"/>
                </a:lnTo>
                <a:lnTo>
                  <a:pt x="42748" y="34658"/>
                </a:lnTo>
                <a:lnTo>
                  <a:pt x="7797" y="66001"/>
                </a:lnTo>
                <a:lnTo>
                  <a:pt x="0" y="93649"/>
                </a:lnTo>
                <a:lnTo>
                  <a:pt x="863" y="103136"/>
                </a:lnTo>
                <a:lnTo>
                  <a:pt x="21666" y="137782"/>
                </a:lnTo>
                <a:lnTo>
                  <a:pt x="55740" y="160070"/>
                </a:lnTo>
                <a:lnTo>
                  <a:pt x="100812" y="176568"/>
                </a:lnTo>
                <a:lnTo>
                  <a:pt x="152514" y="185648"/>
                </a:lnTo>
                <a:lnTo>
                  <a:pt x="190360" y="187286"/>
                </a:lnTo>
                <a:lnTo>
                  <a:pt x="209702" y="186880"/>
                </a:lnTo>
                <a:lnTo>
                  <a:pt x="228193" y="185648"/>
                </a:lnTo>
                <a:lnTo>
                  <a:pt x="242475" y="183997"/>
                </a:lnTo>
                <a:lnTo>
                  <a:pt x="190360" y="183997"/>
                </a:lnTo>
                <a:lnTo>
                  <a:pt x="171284" y="183578"/>
                </a:lnTo>
                <a:lnTo>
                  <a:pt x="118135" y="177393"/>
                </a:lnTo>
                <a:lnTo>
                  <a:pt x="71627" y="163779"/>
                </a:lnTo>
                <a:lnTo>
                  <a:pt x="33502" y="143979"/>
                </a:lnTo>
                <a:lnTo>
                  <a:pt x="5778" y="111391"/>
                </a:lnTo>
                <a:lnTo>
                  <a:pt x="2311" y="93649"/>
                </a:lnTo>
                <a:lnTo>
                  <a:pt x="3175" y="84569"/>
                </a:lnTo>
                <a:lnTo>
                  <a:pt x="23685" y="51155"/>
                </a:lnTo>
                <a:lnTo>
                  <a:pt x="57480" y="29705"/>
                </a:lnTo>
                <a:lnTo>
                  <a:pt x="101968" y="13614"/>
                </a:lnTo>
                <a:lnTo>
                  <a:pt x="153085" y="4952"/>
                </a:lnTo>
                <a:lnTo>
                  <a:pt x="190360" y="3301"/>
                </a:lnTo>
                <a:lnTo>
                  <a:pt x="190360" y="0"/>
                </a:lnTo>
                <a:close/>
              </a:path>
              <a:path w="381000" h="187325">
                <a:moveTo>
                  <a:pt x="190360" y="0"/>
                </a:moveTo>
                <a:lnTo>
                  <a:pt x="190360" y="3301"/>
                </a:lnTo>
                <a:lnTo>
                  <a:pt x="209423" y="3708"/>
                </a:lnTo>
                <a:lnTo>
                  <a:pt x="227609" y="4952"/>
                </a:lnTo>
                <a:lnTo>
                  <a:pt x="278739" y="13614"/>
                </a:lnTo>
                <a:lnTo>
                  <a:pt x="323227" y="29705"/>
                </a:lnTo>
                <a:lnTo>
                  <a:pt x="357022" y="51155"/>
                </a:lnTo>
                <a:lnTo>
                  <a:pt x="377532" y="84569"/>
                </a:lnTo>
                <a:lnTo>
                  <a:pt x="378396" y="93649"/>
                </a:lnTo>
                <a:lnTo>
                  <a:pt x="377532" y="102717"/>
                </a:lnTo>
                <a:lnTo>
                  <a:pt x="357022" y="136143"/>
                </a:lnTo>
                <a:lnTo>
                  <a:pt x="323227" y="157594"/>
                </a:lnTo>
                <a:lnTo>
                  <a:pt x="278739" y="173685"/>
                </a:lnTo>
                <a:lnTo>
                  <a:pt x="227609" y="182346"/>
                </a:lnTo>
                <a:lnTo>
                  <a:pt x="190360" y="183997"/>
                </a:lnTo>
                <a:lnTo>
                  <a:pt x="242475" y="183997"/>
                </a:lnTo>
                <a:lnTo>
                  <a:pt x="279895" y="176568"/>
                </a:lnTo>
                <a:lnTo>
                  <a:pt x="324954" y="160070"/>
                </a:lnTo>
                <a:lnTo>
                  <a:pt x="359041" y="137782"/>
                </a:lnTo>
                <a:lnTo>
                  <a:pt x="379844" y="103136"/>
                </a:lnTo>
                <a:lnTo>
                  <a:pt x="380707" y="93649"/>
                </a:lnTo>
                <a:lnTo>
                  <a:pt x="379844" y="84162"/>
                </a:lnTo>
                <a:lnTo>
                  <a:pt x="359041" y="49504"/>
                </a:lnTo>
                <a:lnTo>
                  <a:pt x="324954" y="27228"/>
                </a:lnTo>
                <a:lnTo>
                  <a:pt x="279895" y="10731"/>
                </a:lnTo>
                <a:lnTo>
                  <a:pt x="228193" y="1650"/>
                </a:lnTo>
                <a:lnTo>
                  <a:pt x="209702" y="406"/>
                </a:lnTo>
                <a:lnTo>
                  <a:pt x="190360" y="0"/>
                </a:lnTo>
                <a:close/>
              </a:path>
            </a:pathLst>
          </a:custGeom>
          <a:solidFill>
            <a:srgbClr val="AAE6FF"/>
          </a:solidFill>
        </p:spPr>
        <p:txBody>
          <a:bodyPr wrap="square" lIns="0" tIns="0" rIns="0" bIns="0" rtlCol="0"/>
          <a:lstStyle/>
          <a:p>
            <a:endParaRPr sz="1765"/>
          </a:p>
        </p:txBody>
      </p:sp>
      <p:sp>
        <p:nvSpPr>
          <p:cNvPr id="56" name="object 56"/>
          <p:cNvSpPr/>
          <p:nvPr/>
        </p:nvSpPr>
        <p:spPr>
          <a:xfrm>
            <a:off x="6153924" y="3562506"/>
            <a:ext cx="231927" cy="124486"/>
          </a:xfrm>
          <a:prstGeom prst="rect">
            <a:avLst/>
          </a:prstGeom>
          <a:blipFill>
            <a:blip r:embed="rId7" cstate="print"/>
            <a:stretch>
              <a:fillRect/>
            </a:stretch>
          </a:blipFill>
        </p:spPr>
        <p:txBody>
          <a:bodyPr wrap="square" lIns="0" tIns="0" rIns="0" bIns="0" rtlCol="0"/>
          <a:lstStyle/>
          <a:p>
            <a:endParaRPr sz="1765"/>
          </a:p>
        </p:txBody>
      </p:sp>
      <p:sp>
        <p:nvSpPr>
          <p:cNvPr id="57" name="object 57"/>
          <p:cNvSpPr/>
          <p:nvPr/>
        </p:nvSpPr>
        <p:spPr>
          <a:xfrm>
            <a:off x="6103457" y="3623295"/>
            <a:ext cx="0" cy="115421"/>
          </a:xfrm>
          <a:custGeom>
            <a:avLst/>
            <a:gdLst/>
            <a:ahLst/>
            <a:cxnLst/>
            <a:rect l="l" t="t" r="r" b="b"/>
            <a:pathLst>
              <a:path h="130810">
                <a:moveTo>
                  <a:pt x="0" y="0"/>
                </a:moveTo>
                <a:lnTo>
                  <a:pt x="0" y="130775"/>
                </a:lnTo>
              </a:path>
            </a:pathLst>
          </a:custGeom>
          <a:ln w="3175">
            <a:solidFill>
              <a:srgbClr val="AAE6FF"/>
            </a:solidFill>
          </a:ln>
        </p:spPr>
        <p:txBody>
          <a:bodyPr wrap="square" lIns="0" tIns="0" rIns="0" bIns="0" rtlCol="0"/>
          <a:lstStyle/>
          <a:p>
            <a:endParaRPr sz="1765"/>
          </a:p>
        </p:txBody>
      </p:sp>
      <p:sp>
        <p:nvSpPr>
          <p:cNvPr id="58" name="object 58"/>
          <p:cNvSpPr/>
          <p:nvPr/>
        </p:nvSpPr>
        <p:spPr>
          <a:xfrm>
            <a:off x="6436826" y="3623295"/>
            <a:ext cx="0" cy="115421"/>
          </a:xfrm>
          <a:custGeom>
            <a:avLst/>
            <a:gdLst/>
            <a:ahLst/>
            <a:cxnLst/>
            <a:rect l="l" t="t" r="r" b="b"/>
            <a:pathLst>
              <a:path h="130810">
                <a:moveTo>
                  <a:pt x="0" y="0"/>
                </a:moveTo>
                <a:lnTo>
                  <a:pt x="0" y="130775"/>
                </a:lnTo>
              </a:path>
            </a:pathLst>
          </a:custGeom>
          <a:ln w="3175">
            <a:solidFill>
              <a:srgbClr val="AAE6FF"/>
            </a:solidFill>
          </a:ln>
        </p:spPr>
        <p:txBody>
          <a:bodyPr wrap="square" lIns="0" tIns="0" rIns="0" bIns="0" rtlCol="0"/>
          <a:lstStyle/>
          <a:p>
            <a:endParaRPr sz="1765"/>
          </a:p>
        </p:txBody>
      </p:sp>
      <p:sp>
        <p:nvSpPr>
          <p:cNvPr id="59" name="object 59"/>
          <p:cNvSpPr/>
          <p:nvPr/>
        </p:nvSpPr>
        <p:spPr>
          <a:xfrm>
            <a:off x="5958671" y="3448554"/>
            <a:ext cx="672353" cy="469526"/>
          </a:xfrm>
          <a:custGeom>
            <a:avLst/>
            <a:gdLst/>
            <a:ahLst/>
            <a:cxnLst/>
            <a:rect l="l" t="t" r="r" b="b"/>
            <a:pathLst>
              <a:path w="762000" h="532129">
                <a:moveTo>
                  <a:pt x="111364" y="395151"/>
                </a:moveTo>
                <a:lnTo>
                  <a:pt x="137504" y="448473"/>
                </a:lnTo>
                <a:lnTo>
                  <a:pt x="171521" y="490849"/>
                </a:lnTo>
                <a:lnTo>
                  <a:pt x="211984" y="518393"/>
                </a:lnTo>
                <a:lnTo>
                  <a:pt x="256028" y="531812"/>
                </a:lnTo>
                <a:lnTo>
                  <a:pt x="277871" y="531812"/>
                </a:lnTo>
                <a:lnTo>
                  <a:pt x="321915" y="521218"/>
                </a:lnTo>
                <a:lnTo>
                  <a:pt x="362020" y="492968"/>
                </a:lnTo>
                <a:lnTo>
                  <a:pt x="380999" y="473546"/>
                </a:lnTo>
                <a:lnTo>
                  <a:pt x="398187" y="492968"/>
                </a:lnTo>
                <a:lnTo>
                  <a:pt x="418955" y="509212"/>
                </a:lnTo>
                <a:lnTo>
                  <a:pt x="438650" y="521218"/>
                </a:lnTo>
                <a:lnTo>
                  <a:pt x="460851" y="528634"/>
                </a:lnTo>
                <a:lnTo>
                  <a:pt x="484127" y="531812"/>
                </a:lnTo>
                <a:lnTo>
                  <a:pt x="504895" y="531812"/>
                </a:lnTo>
                <a:lnTo>
                  <a:pt x="548224" y="518393"/>
                </a:lnTo>
                <a:lnTo>
                  <a:pt x="588687" y="490849"/>
                </a:lnTo>
                <a:lnTo>
                  <a:pt x="623421" y="448473"/>
                </a:lnTo>
                <a:lnTo>
                  <a:pt x="649919" y="395151"/>
                </a:lnTo>
                <a:lnTo>
                  <a:pt x="664958" y="399035"/>
                </a:lnTo>
                <a:lnTo>
                  <a:pt x="713300" y="384557"/>
                </a:lnTo>
                <a:lnTo>
                  <a:pt x="738724" y="355247"/>
                </a:lnTo>
                <a:lnTo>
                  <a:pt x="754837" y="313578"/>
                </a:lnTo>
                <a:lnTo>
                  <a:pt x="761999" y="266259"/>
                </a:lnTo>
                <a:lnTo>
                  <a:pt x="760208" y="241186"/>
                </a:lnTo>
                <a:lnTo>
                  <a:pt x="748750" y="196339"/>
                </a:lnTo>
                <a:lnTo>
                  <a:pt x="727623" y="160673"/>
                </a:lnTo>
                <a:lnTo>
                  <a:pt x="681788" y="133482"/>
                </a:lnTo>
                <a:lnTo>
                  <a:pt x="664958" y="132423"/>
                </a:lnTo>
                <a:lnTo>
                  <a:pt x="649919" y="137366"/>
                </a:lnTo>
                <a:lnTo>
                  <a:pt x="637028" y="109116"/>
                </a:lnTo>
                <a:lnTo>
                  <a:pt x="606591" y="59678"/>
                </a:lnTo>
                <a:lnTo>
                  <a:pt x="569708" y="24012"/>
                </a:lnTo>
                <a:lnTo>
                  <a:pt x="526381" y="3884"/>
                </a:lnTo>
                <a:lnTo>
                  <a:pt x="504895" y="0"/>
                </a:lnTo>
                <a:lnTo>
                  <a:pt x="484127" y="0"/>
                </a:lnTo>
                <a:lnTo>
                  <a:pt x="438650" y="11300"/>
                </a:lnTo>
                <a:lnTo>
                  <a:pt x="398187" y="38491"/>
                </a:lnTo>
                <a:lnTo>
                  <a:pt x="380999" y="57206"/>
                </a:lnTo>
                <a:lnTo>
                  <a:pt x="362020" y="38491"/>
                </a:lnTo>
                <a:lnTo>
                  <a:pt x="342684" y="23306"/>
                </a:lnTo>
                <a:lnTo>
                  <a:pt x="321915" y="11300"/>
                </a:lnTo>
                <a:lnTo>
                  <a:pt x="299356" y="2825"/>
                </a:lnTo>
                <a:lnTo>
                  <a:pt x="277871" y="0"/>
                </a:lnTo>
                <a:lnTo>
                  <a:pt x="256028" y="0"/>
                </a:lnTo>
                <a:lnTo>
                  <a:pt x="211984" y="12712"/>
                </a:lnTo>
                <a:lnTo>
                  <a:pt x="171521" y="41316"/>
                </a:lnTo>
                <a:lnTo>
                  <a:pt x="137504" y="82279"/>
                </a:lnTo>
                <a:lnTo>
                  <a:pt x="111364" y="137366"/>
                </a:lnTo>
                <a:lnTo>
                  <a:pt x="95249" y="132423"/>
                </a:lnTo>
                <a:lnTo>
                  <a:pt x="47625" y="147960"/>
                </a:lnTo>
                <a:lnTo>
                  <a:pt x="22559" y="177270"/>
                </a:lnTo>
                <a:lnTo>
                  <a:pt x="3939" y="217527"/>
                </a:lnTo>
                <a:lnTo>
                  <a:pt x="0" y="266259"/>
                </a:lnTo>
                <a:lnTo>
                  <a:pt x="358" y="290271"/>
                </a:lnTo>
                <a:lnTo>
                  <a:pt x="11817" y="335119"/>
                </a:lnTo>
                <a:lnTo>
                  <a:pt x="33659" y="371844"/>
                </a:lnTo>
                <a:lnTo>
                  <a:pt x="78419" y="397270"/>
                </a:lnTo>
                <a:lnTo>
                  <a:pt x="95249" y="399035"/>
                </a:lnTo>
                <a:lnTo>
                  <a:pt x="111364" y="395151"/>
                </a:lnTo>
              </a:path>
            </a:pathLst>
          </a:custGeom>
          <a:ln w="34924">
            <a:solidFill>
              <a:srgbClr val="FF2600"/>
            </a:solidFill>
          </a:ln>
        </p:spPr>
        <p:txBody>
          <a:bodyPr wrap="square" lIns="0" tIns="0" rIns="0" bIns="0" rtlCol="0"/>
          <a:lstStyle/>
          <a:p>
            <a:endParaRPr sz="1765"/>
          </a:p>
        </p:txBody>
      </p:sp>
      <p:sp>
        <p:nvSpPr>
          <p:cNvPr id="60" name="object 60"/>
          <p:cNvSpPr/>
          <p:nvPr/>
        </p:nvSpPr>
        <p:spPr>
          <a:xfrm>
            <a:off x="5946065" y="3832355"/>
            <a:ext cx="119343" cy="285750"/>
          </a:xfrm>
          <a:custGeom>
            <a:avLst/>
            <a:gdLst/>
            <a:ahLst/>
            <a:cxnLst/>
            <a:rect l="l" t="t" r="r" b="b"/>
            <a:pathLst>
              <a:path w="135254" h="323850">
                <a:moveTo>
                  <a:pt x="0" y="323849"/>
                </a:moveTo>
                <a:lnTo>
                  <a:pt x="134936" y="0"/>
                </a:lnTo>
              </a:path>
            </a:pathLst>
          </a:custGeom>
          <a:ln w="12699">
            <a:solidFill>
              <a:srgbClr val="000000"/>
            </a:solidFill>
          </a:ln>
        </p:spPr>
        <p:txBody>
          <a:bodyPr wrap="square" lIns="0" tIns="0" rIns="0" bIns="0" rtlCol="0"/>
          <a:lstStyle/>
          <a:p>
            <a:endParaRPr sz="1765"/>
          </a:p>
        </p:txBody>
      </p:sp>
      <p:sp>
        <p:nvSpPr>
          <p:cNvPr id="61" name="object 61"/>
          <p:cNvSpPr/>
          <p:nvPr/>
        </p:nvSpPr>
        <p:spPr>
          <a:xfrm>
            <a:off x="5782572" y="3795936"/>
            <a:ext cx="186018" cy="219635"/>
          </a:xfrm>
          <a:custGeom>
            <a:avLst/>
            <a:gdLst/>
            <a:ahLst/>
            <a:cxnLst/>
            <a:rect l="l" t="t" r="r" b="b"/>
            <a:pathLst>
              <a:path w="210820" h="248920">
                <a:moveTo>
                  <a:pt x="210691" y="0"/>
                </a:moveTo>
                <a:lnTo>
                  <a:pt x="0" y="248508"/>
                </a:lnTo>
              </a:path>
            </a:pathLst>
          </a:custGeom>
          <a:ln w="38099">
            <a:solidFill>
              <a:srgbClr val="FF2600"/>
            </a:solidFill>
          </a:ln>
        </p:spPr>
        <p:txBody>
          <a:bodyPr wrap="square" lIns="0" tIns="0" rIns="0" bIns="0" rtlCol="0"/>
          <a:lstStyle/>
          <a:p>
            <a:endParaRPr sz="1765"/>
          </a:p>
        </p:txBody>
      </p:sp>
      <p:sp>
        <p:nvSpPr>
          <p:cNvPr id="62" name="object 62"/>
          <p:cNvSpPr/>
          <p:nvPr/>
        </p:nvSpPr>
        <p:spPr>
          <a:xfrm>
            <a:off x="5749961" y="3944134"/>
            <a:ext cx="104215" cy="109818"/>
          </a:xfrm>
          <a:custGeom>
            <a:avLst/>
            <a:gdLst/>
            <a:ahLst/>
            <a:cxnLst/>
            <a:rect l="l" t="t" r="r" b="b"/>
            <a:pathLst>
              <a:path w="118110" h="124460">
                <a:moveTo>
                  <a:pt x="30314" y="0"/>
                </a:moveTo>
                <a:lnTo>
                  <a:pt x="0" y="124142"/>
                </a:lnTo>
                <a:lnTo>
                  <a:pt x="117500" y="73913"/>
                </a:lnTo>
                <a:lnTo>
                  <a:pt x="30314" y="0"/>
                </a:lnTo>
                <a:close/>
              </a:path>
            </a:pathLst>
          </a:custGeom>
          <a:solidFill>
            <a:srgbClr val="FF2600"/>
          </a:solidFill>
        </p:spPr>
        <p:txBody>
          <a:bodyPr wrap="square" lIns="0" tIns="0" rIns="0" bIns="0" rtlCol="0"/>
          <a:lstStyle/>
          <a:p>
            <a:endParaRPr sz="1765"/>
          </a:p>
        </p:txBody>
      </p:sp>
      <p:sp>
        <p:nvSpPr>
          <p:cNvPr id="63" name="object 63"/>
          <p:cNvSpPr/>
          <p:nvPr/>
        </p:nvSpPr>
        <p:spPr>
          <a:xfrm>
            <a:off x="4129185" y="3400566"/>
            <a:ext cx="853328" cy="695325"/>
          </a:xfrm>
          <a:custGeom>
            <a:avLst/>
            <a:gdLst/>
            <a:ahLst/>
            <a:cxnLst/>
            <a:rect l="l" t="t" r="r" b="b"/>
            <a:pathLst>
              <a:path w="967104" h="788035">
                <a:moveTo>
                  <a:pt x="966931" y="787812"/>
                </a:moveTo>
                <a:lnTo>
                  <a:pt x="0" y="0"/>
                </a:lnTo>
              </a:path>
            </a:pathLst>
          </a:custGeom>
          <a:ln w="38099">
            <a:solidFill>
              <a:srgbClr val="FF2600"/>
            </a:solidFill>
          </a:ln>
        </p:spPr>
        <p:txBody>
          <a:bodyPr wrap="square" lIns="0" tIns="0" rIns="0" bIns="0" rtlCol="0"/>
          <a:lstStyle/>
          <a:p>
            <a:endParaRPr sz="1765"/>
          </a:p>
        </p:txBody>
      </p:sp>
      <p:sp>
        <p:nvSpPr>
          <p:cNvPr id="64" name="object 64"/>
          <p:cNvSpPr/>
          <p:nvPr/>
        </p:nvSpPr>
        <p:spPr>
          <a:xfrm>
            <a:off x="4090091" y="3368712"/>
            <a:ext cx="110378" cy="103093"/>
          </a:xfrm>
          <a:custGeom>
            <a:avLst/>
            <a:gdLst/>
            <a:ahLst/>
            <a:cxnLst/>
            <a:rect l="l" t="t" r="r" b="b"/>
            <a:pathLst>
              <a:path w="125095" h="116839">
                <a:moveTo>
                  <a:pt x="0" y="0"/>
                </a:moveTo>
                <a:lnTo>
                  <a:pt x="52514" y="116497"/>
                </a:lnTo>
                <a:lnTo>
                  <a:pt x="124701" y="27889"/>
                </a:lnTo>
                <a:lnTo>
                  <a:pt x="0" y="0"/>
                </a:lnTo>
                <a:close/>
              </a:path>
            </a:pathLst>
          </a:custGeom>
          <a:solidFill>
            <a:srgbClr val="FF2600"/>
          </a:solidFill>
        </p:spPr>
        <p:txBody>
          <a:bodyPr wrap="square" lIns="0" tIns="0" rIns="0" bIns="0" rtlCol="0"/>
          <a:lstStyle/>
          <a:p>
            <a:endParaRPr sz="1765"/>
          </a:p>
        </p:txBody>
      </p:sp>
      <p:sp>
        <p:nvSpPr>
          <p:cNvPr id="65" name="object 65"/>
          <p:cNvSpPr/>
          <p:nvPr/>
        </p:nvSpPr>
        <p:spPr>
          <a:xfrm>
            <a:off x="3998744" y="4150183"/>
            <a:ext cx="464484" cy="247090"/>
          </a:xfrm>
          <a:custGeom>
            <a:avLst/>
            <a:gdLst/>
            <a:ahLst/>
            <a:cxnLst/>
            <a:rect l="l" t="t" r="r" b="b"/>
            <a:pathLst>
              <a:path w="526414" h="280035">
                <a:moveTo>
                  <a:pt x="525800" y="279558"/>
                </a:moveTo>
                <a:lnTo>
                  <a:pt x="0" y="0"/>
                </a:lnTo>
              </a:path>
            </a:pathLst>
          </a:custGeom>
          <a:ln w="38099">
            <a:solidFill>
              <a:srgbClr val="FF2600"/>
            </a:solidFill>
          </a:ln>
        </p:spPr>
        <p:txBody>
          <a:bodyPr wrap="square" lIns="0" tIns="0" rIns="0" bIns="0" rtlCol="0"/>
          <a:lstStyle/>
          <a:p>
            <a:endParaRPr sz="1765"/>
          </a:p>
        </p:txBody>
      </p:sp>
      <p:sp>
        <p:nvSpPr>
          <p:cNvPr id="66" name="object 66"/>
          <p:cNvSpPr/>
          <p:nvPr/>
        </p:nvSpPr>
        <p:spPr>
          <a:xfrm>
            <a:off x="3954219" y="4126510"/>
            <a:ext cx="113179" cy="91887"/>
          </a:xfrm>
          <a:custGeom>
            <a:avLst/>
            <a:gdLst/>
            <a:ahLst/>
            <a:cxnLst/>
            <a:rect l="l" t="t" r="r" b="b"/>
            <a:pathLst>
              <a:path w="128270" h="104139">
                <a:moveTo>
                  <a:pt x="0" y="0"/>
                </a:moveTo>
                <a:lnTo>
                  <a:pt x="74091" y="104114"/>
                </a:lnTo>
                <a:lnTo>
                  <a:pt x="127749" y="3200"/>
                </a:lnTo>
                <a:lnTo>
                  <a:pt x="0" y="0"/>
                </a:lnTo>
                <a:close/>
              </a:path>
            </a:pathLst>
          </a:custGeom>
          <a:solidFill>
            <a:srgbClr val="FF2600"/>
          </a:solidFill>
        </p:spPr>
        <p:txBody>
          <a:bodyPr wrap="square" lIns="0" tIns="0" rIns="0" bIns="0" rtlCol="0"/>
          <a:lstStyle/>
          <a:p>
            <a:endParaRPr sz="1765"/>
          </a:p>
        </p:txBody>
      </p:sp>
      <p:sp>
        <p:nvSpPr>
          <p:cNvPr id="67" name="object 67"/>
          <p:cNvSpPr/>
          <p:nvPr/>
        </p:nvSpPr>
        <p:spPr>
          <a:xfrm>
            <a:off x="4056454" y="4769447"/>
            <a:ext cx="303119" cy="8404"/>
          </a:xfrm>
          <a:custGeom>
            <a:avLst/>
            <a:gdLst/>
            <a:ahLst/>
            <a:cxnLst/>
            <a:rect l="l" t="t" r="r" b="b"/>
            <a:pathLst>
              <a:path w="343535" h="9525">
                <a:moveTo>
                  <a:pt x="342921" y="9525"/>
                </a:moveTo>
                <a:lnTo>
                  <a:pt x="0" y="0"/>
                </a:lnTo>
              </a:path>
            </a:pathLst>
          </a:custGeom>
          <a:ln w="38099">
            <a:solidFill>
              <a:srgbClr val="FF2600"/>
            </a:solidFill>
          </a:ln>
        </p:spPr>
        <p:txBody>
          <a:bodyPr wrap="square" lIns="0" tIns="0" rIns="0" bIns="0" rtlCol="0"/>
          <a:lstStyle/>
          <a:p>
            <a:endParaRPr sz="1765"/>
          </a:p>
        </p:txBody>
      </p:sp>
      <p:sp>
        <p:nvSpPr>
          <p:cNvPr id="68" name="object 68"/>
          <p:cNvSpPr/>
          <p:nvPr/>
        </p:nvSpPr>
        <p:spPr>
          <a:xfrm>
            <a:off x="4006047" y="4720433"/>
            <a:ext cx="102534" cy="100853"/>
          </a:xfrm>
          <a:custGeom>
            <a:avLst/>
            <a:gdLst/>
            <a:ahLst/>
            <a:cxnLst/>
            <a:rect l="l" t="t" r="r" b="b"/>
            <a:pathLst>
              <a:path w="116204" h="114300">
                <a:moveTo>
                  <a:pt x="115836" y="0"/>
                </a:moveTo>
                <a:lnTo>
                  <a:pt x="0" y="53962"/>
                </a:lnTo>
                <a:lnTo>
                  <a:pt x="112661" y="114261"/>
                </a:lnTo>
                <a:lnTo>
                  <a:pt x="115836" y="0"/>
                </a:lnTo>
                <a:close/>
              </a:path>
            </a:pathLst>
          </a:custGeom>
          <a:solidFill>
            <a:srgbClr val="FF2600"/>
          </a:solidFill>
        </p:spPr>
        <p:txBody>
          <a:bodyPr wrap="square" lIns="0" tIns="0" rIns="0" bIns="0" rtlCol="0"/>
          <a:lstStyle/>
          <a:p>
            <a:endParaRPr sz="1765"/>
          </a:p>
        </p:txBody>
      </p:sp>
      <p:sp>
        <p:nvSpPr>
          <p:cNvPr id="69" name="object 69"/>
          <p:cNvSpPr/>
          <p:nvPr/>
        </p:nvSpPr>
        <p:spPr>
          <a:xfrm>
            <a:off x="4091475" y="5200874"/>
            <a:ext cx="309843" cy="183216"/>
          </a:xfrm>
          <a:custGeom>
            <a:avLst/>
            <a:gdLst/>
            <a:ahLst/>
            <a:cxnLst/>
            <a:rect l="l" t="t" r="r" b="b"/>
            <a:pathLst>
              <a:path w="351154" h="207645">
                <a:moveTo>
                  <a:pt x="350855" y="0"/>
                </a:moveTo>
                <a:lnTo>
                  <a:pt x="0" y="207449"/>
                </a:lnTo>
              </a:path>
            </a:pathLst>
          </a:custGeom>
          <a:ln w="38099">
            <a:solidFill>
              <a:srgbClr val="FF2600"/>
            </a:solidFill>
          </a:ln>
        </p:spPr>
        <p:txBody>
          <a:bodyPr wrap="square" lIns="0" tIns="0" rIns="0" bIns="0" rtlCol="0"/>
          <a:lstStyle/>
          <a:p>
            <a:endParaRPr sz="1765"/>
          </a:p>
        </p:txBody>
      </p:sp>
      <p:sp>
        <p:nvSpPr>
          <p:cNvPr id="70" name="object 70"/>
          <p:cNvSpPr/>
          <p:nvPr/>
        </p:nvSpPr>
        <p:spPr>
          <a:xfrm>
            <a:off x="4048069" y="5314849"/>
            <a:ext cx="112619" cy="95250"/>
          </a:xfrm>
          <a:custGeom>
            <a:avLst/>
            <a:gdLst/>
            <a:ahLst/>
            <a:cxnLst/>
            <a:rect l="l" t="t" r="r" b="b"/>
            <a:pathLst>
              <a:path w="127635" h="107950">
                <a:moveTo>
                  <a:pt x="69303" y="0"/>
                </a:moveTo>
                <a:lnTo>
                  <a:pt x="0" y="107365"/>
                </a:lnTo>
                <a:lnTo>
                  <a:pt x="127469" y="98386"/>
                </a:lnTo>
                <a:lnTo>
                  <a:pt x="69303" y="0"/>
                </a:lnTo>
                <a:close/>
              </a:path>
            </a:pathLst>
          </a:custGeom>
          <a:solidFill>
            <a:srgbClr val="FF2600"/>
          </a:solidFill>
        </p:spPr>
        <p:txBody>
          <a:bodyPr wrap="square" lIns="0" tIns="0" rIns="0" bIns="0" rtlCol="0"/>
          <a:lstStyle/>
          <a:p>
            <a:endParaRPr sz="1765"/>
          </a:p>
        </p:txBody>
      </p:sp>
      <p:sp>
        <p:nvSpPr>
          <p:cNvPr id="71" name="object 71"/>
          <p:cNvSpPr/>
          <p:nvPr/>
        </p:nvSpPr>
        <p:spPr>
          <a:xfrm>
            <a:off x="2524963" y="3462561"/>
            <a:ext cx="714935" cy="884144"/>
          </a:xfrm>
          <a:custGeom>
            <a:avLst/>
            <a:gdLst/>
            <a:ahLst/>
            <a:cxnLst/>
            <a:rect l="l" t="t" r="r" b="b"/>
            <a:pathLst>
              <a:path w="810260" h="1002029">
                <a:moveTo>
                  <a:pt x="810198" y="0"/>
                </a:moveTo>
                <a:lnTo>
                  <a:pt x="0" y="1001729"/>
                </a:lnTo>
              </a:path>
            </a:pathLst>
          </a:custGeom>
          <a:ln w="38099">
            <a:solidFill>
              <a:srgbClr val="FF2600"/>
            </a:solidFill>
          </a:ln>
        </p:spPr>
        <p:txBody>
          <a:bodyPr wrap="square" lIns="0" tIns="0" rIns="0" bIns="0" rtlCol="0"/>
          <a:lstStyle/>
          <a:p>
            <a:endParaRPr sz="1765"/>
          </a:p>
        </p:txBody>
      </p:sp>
      <p:sp>
        <p:nvSpPr>
          <p:cNvPr id="72" name="object 72"/>
          <p:cNvSpPr/>
          <p:nvPr/>
        </p:nvSpPr>
        <p:spPr>
          <a:xfrm>
            <a:off x="2493253" y="4275515"/>
            <a:ext cx="103093" cy="110378"/>
          </a:xfrm>
          <a:custGeom>
            <a:avLst/>
            <a:gdLst/>
            <a:ahLst/>
            <a:cxnLst/>
            <a:rect l="l" t="t" r="r" b="b"/>
            <a:pathLst>
              <a:path w="116839" h="125095">
                <a:moveTo>
                  <a:pt x="27444" y="0"/>
                </a:moveTo>
                <a:lnTo>
                  <a:pt x="0" y="124815"/>
                </a:lnTo>
                <a:lnTo>
                  <a:pt x="116306" y="71881"/>
                </a:lnTo>
                <a:lnTo>
                  <a:pt x="27444" y="0"/>
                </a:lnTo>
                <a:close/>
              </a:path>
            </a:pathLst>
          </a:custGeom>
          <a:solidFill>
            <a:srgbClr val="FF2600"/>
          </a:solidFill>
        </p:spPr>
        <p:txBody>
          <a:bodyPr wrap="square" lIns="0" tIns="0" rIns="0" bIns="0" rtlCol="0"/>
          <a:lstStyle/>
          <a:p>
            <a:endParaRPr sz="1765"/>
          </a:p>
        </p:txBody>
      </p:sp>
      <p:sp>
        <p:nvSpPr>
          <p:cNvPr id="73" name="object 73"/>
          <p:cNvSpPr txBox="1"/>
          <p:nvPr/>
        </p:nvSpPr>
        <p:spPr>
          <a:xfrm>
            <a:off x="760101" y="1239090"/>
            <a:ext cx="7215468" cy="2780139"/>
          </a:xfrm>
          <a:prstGeom prst="rect">
            <a:avLst/>
          </a:prstGeom>
        </p:spPr>
        <p:txBody>
          <a:bodyPr vert="horz" wrap="square" lIns="0" tIns="78441" rIns="0" bIns="0" rtlCol="0">
            <a:spAutoFit/>
          </a:bodyPr>
          <a:lstStyle/>
          <a:p>
            <a:pPr marL="391666" indent="-302575">
              <a:spcBef>
                <a:spcPts val="618"/>
              </a:spcBef>
              <a:buChar char="•"/>
              <a:tabLst>
                <a:tab pos="391666" algn="l"/>
                <a:tab pos="392227" algn="l"/>
              </a:tabLst>
            </a:pPr>
            <a:r>
              <a:rPr sz="2471" spc="-4" dirty="0">
                <a:latin typeface="Arial"/>
                <a:cs typeface="Arial"/>
              </a:rPr>
              <a:t>BGP </a:t>
            </a:r>
            <a:r>
              <a:rPr sz="2471" dirty="0">
                <a:latin typeface="Arial"/>
                <a:cs typeface="Arial"/>
              </a:rPr>
              <a:t>Also Provides No</a:t>
            </a:r>
            <a:r>
              <a:rPr sz="2471" spc="-9" dirty="0">
                <a:latin typeface="Arial"/>
                <a:cs typeface="Arial"/>
              </a:rPr>
              <a:t> </a:t>
            </a:r>
            <a:r>
              <a:rPr sz="2471" spc="-4" dirty="0">
                <a:latin typeface="Arial"/>
                <a:cs typeface="Arial"/>
              </a:rPr>
              <a:t>Authentication</a:t>
            </a:r>
            <a:endParaRPr sz="2471">
              <a:latin typeface="Arial"/>
              <a:cs typeface="Arial"/>
            </a:endParaRPr>
          </a:p>
          <a:p>
            <a:pPr marL="744671" lvl="1" indent="-252146">
              <a:spcBef>
                <a:spcPts val="454"/>
              </a:spcBef>
              <a:buClr>
                <a:srgbClr val="BBE0E3"/>
              </a:buClr>
              <a:buChar char="–"/>
              <a:tabLst>
                <a:tab pos="745231" algn="l"/>
              </a:tabLst>
            </a:pPr>
            <a:r>
              <a:rPr sz="2118" spc="-4" dirty="0">
                <a:latin typeface="Arial"/>
                <a:cs typeface="Arial"/>
              </a:rPr>
              <a:t>Faults </a:t>
            </a:r>
            <a:r>
              <a:rPr sz="2118" dirty="0">
                <a:latin typeface="Arial"/>
                <a:cs typeface="Arial"/>
              </a:rPr>
              <a:t>and </a:t>
            </a:r>
            <a:r>
              <a:rPr sz="2118" spc="-4" dirty="0">
                <a:latin typeface="Arial"/>
                <a:cs typeface="Arial"/>
              </a:rPr>
              <a:t>attacks </a:t>
            </a:r>
            <a:r>
              <a:rPr sz="2118" dirty="0">
                <a:latin typeface="Arial"/>
                <a:cs typeface="Arial"/>
              </a:rPr>
              <a:t>can mis-direct</a:t>
            </a:r>
            <a:r>
              <a:rPr sz="2118" spc="-13" dirty="0">
                <a:latin typeface="Arial"/>
                <a:cs typeface="Arial"/>
              </a:rPr>
              <a:t> </a:t>
            </a:r>
            <a:r>
              <a:rPr sz="2118" spc="-4" dirty="0">
                <a:latin typeface="Arial"/>
                <a:cs typeface="Arial"/>
              </a:rPr>
              <a:t>traffic.</a:t>
            </a:r>
            <a:endParaRPr sz="2118">
              <a:latin typeface="Arial"/>
              <a:cs typeface="Arial"/>
            </a:endParaRPr>
          </a:p>
          <a:p>
            <a:pPr marL="744671" lvl="1" indent="-252146">
              <a:spcBef>
                <a:spcPts val="547"/>
              </a:spcBef>
              <a:buClr>
                <a:srgbClr val="BBE0E3"/>
              </a:buClr>
              <a:buChar char="–"/>
              <a:tabLst>
                <a:tab pos="745231" algn="l"/>
              </a:tabLst>
            </a:pPr>
            <a:r>
              <a:rPr sz="2118" spc="-4" dirty="0">
                <a:latin typeface="Arial"/>
                <a:cs typeface="Arial"/>
              </a:rPr>
              <a:t>One </a:t>
            </a:r>
            <a:r>
              <a:rPr sz="2118" dirty="0">
                <a:latin typeface="Arial"/>
                <a:cs typeface="Arial"/>
              </a:rPr>
              <a:t>(of many) examples observed </a:t>
            </a:r>
            <a:r>
              <a:rPr sz="2118" spc="-4" dirty="0">
                <a:latin typeface="Arial"/>
                <a:cs typeface="Arial"/>
              </a:rPr>
              <a:t>from BGP</a:t>
            </a:r>
            <a:r>
              <a:rPr sz="2118" spc="-40" dirty="0">
                <a:latin typeface="Arial"/>
                <a:cs typeface="Arial"/>
              </a:rPr>
              <a:t> </a:t>
            </a:r>
            <a:r>
              <a:rPr sz="2118" dirty="0">
                <a:latin typeface="Arial"/>
                <a:cs typeface="Arial"/>
              </a:rPr>
              <a:t>logs.</a:t>
            </a:r>
            <a:endParaRPr sz="2118">
              <a:latin typeface="Arial"/>
              <a:cs typeface="Arial"/>
            </a:endParaRPr>
          </a:p>
          <a:p>
            <a:pPr marL="744671" lvl="1" indent="-252146">
              <a:spcBef>
                <a:spcPts val="459"/>
              </a:spcBef>
              <a:buClr>
                <a:srgbClr val="BBE0E3"/>
              </a:buClr>
              <a:buChar char="–"/>
              <a:tabLst>
                <a:tab pos="745231" algn="l"/>
              </a:tabLst>
            </a:pPr>
            <a:r>
              <a:rPr sz="2118" dirty="0">
                <a:latin typeface="Arial"/>
                <a:cs typeface="Arial"/>
              </a:rPr>
              <a:t>Server could have replied </a:t>
            </a:r>
            <a:r>
              <a:rPr sz="2118" spc="-4" dirty="0">
                <a:latin typeface="Arial"/>
                <a:cs typeface="Arial"/>
              </a:rPr>
              <a:t>with false </a:t>
            </a:r>
            <a:r>
              <a:rPr sz="2118" dirty="0">
                <a:latin typeface="Arial"/>
                <a:cs typeface="Arial"/>
              </a:rPr>
              <a:t>DNS</a:t>
            </a:r>
            <a:r>
              <a:rPr sz="2118" spc="-13" dirty="0">
                <a:latin typeface="Arial"/>
                <a:cs typeface="Arial"/>
              </a:rPr>
              <a:t> </a:t>
            </a:r>
            <a:r>
              <a:rPr sz="2118" spc="-4" dirty="0">
                <a:latin typeface="Arial"/>
                <a:cs typeface="Arial"/>
              </a:rPr>
              <a:t>data.</a:t>
            </a:r>
            <a:endParaRPr sz="2118">
              <a:latin typeface="Arial"/>
              <a:cs typeface="Arial"/>
            </a:endParaRPr>
          </a:p>
          <a:p>
            <a:pPr marL="5797672" marR="4483" indent="-224130">
              <a:spcBef>
                <a:spcPts val="31"/>
              </a:spcBef>
            </a:pPr>
            <a:r>
              <a:rPr sz="1765" spc="-4" dirty="0">
                <a:solidFill>
                  <a:srgbClr val="FF0000"/>
                </a:solidFill>
                <a:latin typeface="Times New Roman"/>
                <a:cs typeface="Times New Roman"/>
              </a:rPr>
              <a:t>originates route</a:t>
            </a:r>
            <a:r>
              <a:rPr sz="1765" spc="-44" dirty="0">
                <a:solidFill>
                  <a:srgbClr val="FF0000"/>
                </a:solidFill>
                <a:latin typeface="Times New Roman"/>
                <a:cs typeface="Times New Roman"/>
              </a:rPr>
              <a:t> </a:t>
            </a:r>
            <a:r>
              <a:rPr sz="1765" spc="-4" dirty="0">
                <a:solidFill>
                  <a:srgbClr val="FF0000"/>
                </a:solidFill>
                <a:latin typeface="Times New Roman"/>
                <a:cs typeface="Times New Roman"/>
              </a:rPr>
              <a:t>to  192.26.92/24</a:t>
            </a:r>
            <a:endParaRPr sz="1765">
              <a:latin typeface="Times New Roman"/>
              <a:cs typeface="Times New Roman"/>
            </a:endParaRPr>
          </a:p>
          <a:p>
            <a:pPr marL="33619" marR="4888267" indent="-22413">
              <a:spcBef>
                <a:spcPts val="521"/>
              </a:spcBef>
            </a:pPr>
            <a:r>
              <a:rPr sz="1765" dirty="0">
                <a:solidFill>
                  <a:srgbClr val="FF0000"/>
                </a:solidFill>
                <a:latin typeface="Times New Roman"/>
                <a:cs typeface="Times New Roman"/>
              </a:rPr>
              <a:t>ISPs </a:t>
            </a:r>
            <a:r>
              <a:rPr sz="1765" spc="-4" dirty="0">
                <a:solidFill>
                  <a:srgbClr val="FF0000"/>
                </a:solidFill>
                <a:latin typeface="Times New Roman"/>
                <a:cs typeface="Times New Roman"/>
              </a:rPr>
              <a:t>announced new</a:t>
            </a:r>
            <a:r>
              <a:rPr sz="1765" spc="-40" dirty="0">
                <a:solidFill>
                  <a:srgbClr val="FF0000"/>
                </a:solidFill>
                <a:latin typeface="Times New Roman"/>
                <a:cs typeface="Times New Roman"/>
              </a:rPr>
              <a:t> </a:t>
            </a:r>
            <a:r>
              <a:rPr sz="1765" spc="-4" dirty="0">
                <a:solidFill>
                  <a:srgbClr val="FF0000"/>
                </a:solidFill>
                <a:latin typeface="Times New Roman"/>
                <a:cs typeface="Times New Roman"/>
              </a:rPr>
              <a:t>path  </a:t>
            </a:r>
            <a:r>
              <a:rPr sz="1765" dirty="0">
                <a:solidFill>
                  <a:srgbClr val="FF0000"/>
                </a:solidFill>
                <a:latin typeface="Times New Roman"/>
                <a:cs typeface="Times New Roman"/>
              </a:rPr>
              <a:t>for 20 </a:t>
            </a:r>
            <a:r>
              <a:rPr sz="1765" spc="-4" dirty="0">
                <a:solidFill>
                  <a:srgbClr val="FF0000"/>
                </a:solidFill>
                <a:latin typeface="Times New Roman"/>
                <a:cs typeface="Times New Roman"/>
              </a:rPr>
              <a:t>minutes to </a:t>
            </a:r>
            <a:r>
              <a:rPr sz="1765" dirty="0">
                <a:solidFill>
                  <a:srgbClr val="FF0000"/>
                </a:solidFill>
                <a:latin typeface="Times New Roman"/>
                <a:cs typeface="Times New Roman"/>
              </a:rPr>
              <a:t>3</a:t>
            </a:r>
            <a:r>
              <a:rPr sz="1765" spc="-57" dirty="0">
                <a:solidFill>
                  <a:srgbClr val="FF0000"/>
                </a:solidFill>
                <a:latin typeface="Times New Roman"/>
                <a:cs typeface="Times New Roman"/>
              </a:rPr>
              <a:t> </a:t>
            </a:r>
            <a:r>
              <a:rPr sz="1765" dirty="0">
                <a:solidFill>
                  <a:srgbClr val="FF0000"/>
                </a:solidFill>
                <a:latin typeface="Times New Roman"/>
                <a:cs typeface="Times New Roman"/>
              </a:rPr>
              <a:t>hours</a:t>
            </a:r>
            <a:endParaRPr sz="1765">
              <a:latin typeface="Times New Roman"/>
              <a:cs typeface="Times New Roman"/>
            </a:endParaRPr>
          </a:p>
        </p:txBody>
      </p:sp>
      <p:sp>
        <p:nvSpPr>
          <p:cNvPr id="74" name="object 74"/>
          <p:cNvSpPr/>
          <p:nvPr/>
        </p:nvSpPr>
        <p:spPr>
          <a:xfrm>
            <a:off x="2849199" y="4260981"/>
            <a:ext cx="483534" cy="244849"/>
          </a:xfrm>
          <a:custGeom>
            <a:avLst/>
            <a:gdLst/>
            <a:ahLst/>
            <a:cxnLst/>
            <a:rect l="l" t="t" r="r" b="b"/>
            <a:pathLst>
              <a:path w="548004" h="277495">
                <a:moveTo>
                  <a:pt x="547506" y="0"/>
                </a:moveTo>
                <a:lnTo>
                  <a:pt x="0" y="277384"/>
                </a:lnTo>
              </a:path>
            </a:pathLst>
          </a:custGeom>
          <a:ln w="38099">
            <a:solidFill>
              <a:srgbClr val="FF2600"/>
            </a:solidFill>
          </a:ln>
        </p:spPr>
        <p:txBody>
          <a:bodyPr wrap="square" lIns="0" tIns="0" rIns="0" bIns="0" rtlCol="0"/>
          <a:lstStyle/>
          <a:p>
            <a:endParaRPr sz="1765"/>
          </a:p>
        </p:txBody>
      </p:sp>
      <p:sp>
        <p:nvSpPr>
          <p:cNvPr id="75" name="object 75"/>
          <p:cNvSpPr/>
          <p:nvPr/>
        </p:nvSpPr>
        <p:spPr>
          <a:xfrm>
            <a:off x="2804216" y="4437955"/>
            <a:ext cx="113179" cy="90768"/>
          </a:xfrm>
          <a:custGeom>
            <a:avLst/>
            <a:gdLst/>
            <a:ahLst/>
            <a:cxnLst/>
            <a:rect l="l" t="t" r="r" b="b"/>
            <a:pathLst>
              <a:path w="128269" h="102870">
                <a:moveTo>
                  <a:pt x="76123" y="0"/>
                </a:moveTo>
                <a:lnTo>
                  <a:pt x="0" y="102641"/>
                </a:lnTo>
                <a:lnTo>
                  <a:pt x="127787" y="101968"/>
                </a:lnTo>
                <a:lnTo>
                  <a:pt x="76123" y="0"/>
                </a:lnTo>
                <a:close/>
              </a:path>
            </a:pathLst>
          </a:custGeom>
          <a:solidFill>
            <a:srgbClr val="FF2600"/>
          </a:solidFill>
        </p:spPr>
        <p:txBody>
          <a:bodyPr wrap="square" lIns="0" tIns="0" rIns="0" bIns="0" rtlCol="0"/>
          <a:lstStyle/>
          <a:p>
            <a:endParaRPr sz="1765"/>
          </a:p>
        </p:txBody>
      </p:sp>
      <p:sp>
        <p:nvSpPr>
          <p:cNvPr id="76" name="object 76"/>
          <p:cNvSpPr/>
          <p:nvPr/>
        </p:nvSpPr>
        <p:spPr>
          <a:xfrm>
            <a:off x="2947072" y="4832443"/>
            <a:ext cx="364751" cy="10085"/>
          </a:xfrm>
          <a:custGeom>
            <a:avLst/>
            <a:gdLst/>
            <a:ahLst/>
            <a:cxnLst/>
            <a:rect l="l" t="t" r="r" b="b"/>
            <a:pathLst>
              <a:path w="413385" h="11429">
                <a:moveTo>
                  <a:pt x="412770" y="11155"/>
                </a:moveTo>
                <a:lnTo>
                  <a:pt x="0" y="0"/>
                </a:lnTo>
              </a:path>
            </a:pathLst>
          </a:custGeom>
          <a:ln w="38099">
            <a:solidFill>
              <a:srgbClr val="FF2600"/>
            </a:solidFill>
          </a:ln>
        </p:spPr>
        <p:txBody>
          <a:bodyPr wrap="square" lIns="0" tIns="0" rIns="0" bIns="0" rtlCol="0"/>
          <a:lstStyle/>
          <a:p>
            <a:endParaRPr sz="1765"/>
          </a:p>
        </p:txBody>
      </p:sp>
      <p:sp>
        <p:nvSpPr>
          <p:cNvPr id="77" name="object 77"/>
          <p:cNvSpPr/>
          <p:nvPr/>
        </p:nvSpPr>
        <p:spPr>
          <a:xfrm>
            <a:off x="2896664" y="4783399"/>
            <a:ext cx="102534" cy="100853"/>
          </a:xfrm>
          <a:custGeom>
            <a:avLst/>
            <a:gdLst/>
            <a:ahLst/>
            <a:cxnLst/>
            <a:rect l="l" t="t" r="r" b="b"/>
            <a:pathLst>
              <a:path w="116205" h="114300">
                <a:moveTo>
                  <a:pt x="115798" y="0"/>
                </a:moveTo>
                <a:lnTo>
                  <a:pt x="0" y="54038"/>
                </a:lnTo>
                <a:lnTo>
                  <a:pt x="112712" y="114249"/>
                </a:lnTo>
                <a:lnTo>
                  <a:pt x="115798" y="0"/>
                </a:lnTo>
                <a:close/>
              </a:path>
            </a:pathLst>
          </a:custGeom>
          <a:solidFill>
            <a:srgbClr val="FF2600"/>
          </a:solidFill>
        </p:spPr>
        <p:txBody>
          <a:bodyPr wrap="square" lIns="0" tIns="0" rIns="0" bIns="0" rtlCol="0"/>
          <a:lstStyle/>
          <a:p>
            <a:endParaRPr sz="1765"/>
          </a:p>
        </p:txBody>
      </p:sp>
      <p:sp>
        <p:nvSpPr>
          <p:cNvPr id="78" name="object 78"/>
          <p:cNvSpPr/>
          <p:nvPr/>
        </p:nvSpPr>
        <p:spPr>
          <a:xfrm>
            <a:off x="2630965" y="5182168"/>
            <a:ext cx="565897" cy="231962"/>
          </a:xfrm>
          <a:custGeom>
            <a:avLst/>
            <a:gdLst/>
            <a:ahLst/>
            <a:cxnLst/>
            <a:rect l="l" t="t" r="r" b="b"/>
            <a:pathLst>
              <a:path w="641350" h="262889">
                <a:moveTo>
                  <a:pt x="640851" y="262499"/>
                </a:moveTo>
                <a:lnTo>
                  <a:pt x="0" y="0"/>
                </a:lnTo>
              </a:path>
            </a:pathLst>
          </a:custGeom>
          <a:ln w="38099">
            <a:solidFill>
              <a:srgbClr val="FF2600"/>
            </a:solidFill>
          </a:ln>
        </p:spPr>
        <p:txBody>
          <a:bodyPr wrap="square" lIns="0" tIns="0" rIns="0" bIns="0" rtlCol="0"/>
          <a:lstStyle/>
          <a:p>
            <a:endParaRPr sz="1765"/>
          </a:p>
        </p:txBody>
      </p:sp>
      <p:sp>
        <p:nvSpPr>
          <p:cNvPr id="79" name="object 79"/>
          <p:cNvSpPr/>
          <p:nvPr/>
        </p:nvSpPr>
        <p:spPr>
          <a:xfrm>
            <a:off x="2584300" y="5154616"/>
            <a:ext cx="112619" cy="93569"/>
          </a:xfrm>
          <a:custGeom>
            <a:avLst/>
            <a:gdLst/>
            <a:ahLst/>
            <a:cxnLst/>
            <a:rect l="l" t="t" r="r" b="b"/>
            <a:pathLst>
              <a:path w="127635" h="106045">
                <a:moveTo>
                  <a:pt x="127431" y="0"/>
                </a:moveTo>
                <a:lnTo>
                  <a:pt x="0" y="9563"/>
                </a:lnTo>
                <a:lnTo>
                  <a:pt x="84099" y="105765"/>
                </a:lnTo>
                <a:lnTo>
                  <a:pt x="127431" y="0"/>
                </a:lnTo>
                <a:close/>
              </a:path>
            </a:pathLst>
          </a:custGeom>
          <a:solidFill>
            <a:srgbClr val="FF2600"/>
          </a:solidFill>
        </p:spPr>
        <p:txBody>
          <a:bodyPr wrap="square" lIns="0" tIns="0" rIns="0" bIns="0" rtlCol="0"/>
          <a:lstStyle/>
          <a:p>
            <a:endParaRPr sz="1765"/>
          </a:p>
        </p:txBody>
      </p:sp>
    </p:spTree>
    <p:extLst>
      <p:ext uri="{BB962C8B-B14F-4D97-AF65-F5344CB8AC3E}">
        <p14:creationId xmlns:p14="http://schemas.microsoft.com/office/powerpoint/2010/main" val="36072915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4652" y="152809"/>
            <a:ext cx="5695950" cy="411425"/>
          </a:xfrm>
          <a:prstGeom prst="rect">
            <a:avLst/>
          </a:prstGeom>
        </p:spPr>
        <p:txBody>
          <a:bodyPr vert="horz" wrap="square" lIns="0" tIns="11206" rIns="0" bIns="0" numCol="1" rtlCol="0" anchor="t" anchorCtr="0" compatLnSpc="1">
            <a:prstTxWarp prst="textNoShape">
              <a:avLst/>
            </a:prstTxWarp>
            <a:spAutoFit/>
          </a:bodyPr>
          <a:lstStyle/>
          <a:p>
            <a:pPr marL="11206">
              <a:lnSpc>
                <a:spcPct val="100000"/>
              </a:lnSpc>
              <a:spcBef>
                <a:spcPts val="88"/>
              </a:spcBef>
              <a:tabLst>
                <a:tab pos="997377" algn="l"/>
                <a:tab pos="3491379" algn="l"/>
                <a:tab pos="3902657" algn="l"/>
              </a:tabLst>
            </a:pPr>
            <a:r>
              <a:rPr spc="-4" dirty="0"/>
              <a:t>The</a:t>
            </a:r>
            <a:r>
              <a:rPr lang="zh-Hans" altLang="en-US" spc="-4" dirty="0"/>
              <a:t> </a:t>
            </a:r>
            <a:r>
              <a:rPr dirty="0"/>
              <a:t>Problem</a:t>
            </a:r>
            <a:r>
              <a:rPr spc="-4" dirty="0"/>
              <a:t> </a:t>
            </a:r>
            <a:r>
              <a:rPr dirty="0"/>
              <a:t>in</a:t>
            </a:r>
            <a:r>
              <a:rPr lang="zh-Hans" altLang="en-US" dirty="0"/>
              <a:t> </a:t>
            </a:r>
            <a:r>
              <a:rPr dirty="0"/>
              <a:t>a</a:t>
            </a:r>
            <a:r>
              <a:rPr lang="zh-Hans" altLang="en-US" dirty="0"/>
              <a:t> </a:t>
            </a:r>
            <a:r>
              <a:rPr spc="-4" dirty="0"/>
              <a:t>Nutshell</a:t>
            </a:r>
          </a:p>
        </p:txBody>
      </p:sp>
      <p:sp>
        <p:nvSpPr>
          <p:cNvPr id="3" name="object 3"/>
          <p:cNvSpPr txBox="1"/>
          <p:nvPr/>
        </p:nvSpPr>
        <p:spPr>
          <a:xfrm>
            <a:off x="998661" y="1263065"/>
            <a:ext cx="6494368" cy="3941886"/>
          </a:xfrm>
          <a:prstGeom prst="rect">
            <a:avLst/>
          </a:prstGeom>
        </p:spPr>
        <p:txBody>
          <a:bodyPr vert="horz" wrap="square" lIns="0" tIns="194982" rIns="0" bIns="0" rtlCol="0">
            <a:spAutoFit/>
          </a:bodyPr>
          <a:lstStyle/>
          <a:p>
            <a:pPr marL="313781" indent="-302575">
              <a:spcBef>
                <a:spcPts val="1535"/>
              </a:spcBef>
              <a:buChar char="•"/>
              <a:tabLst>
                <a:tab pos="313221" algn="l"/>
                <a:tab pos="313781" algn="l"/>
              </a:tabLst>
            </a:pPr>
            <a:r>
              <a:rPr sz="2471" dirty="0">
                <a:latin typeface="Arial"/>
                <a:cs typeface="Arial"/>
              </a:rPr>
              <a:t>Resolver can not </a:t>
            </a:r>
            <a:r>
              <a:rPr sz="2471" spc="-4" dirty="0">
                <a:latin typeface="Arial"/>
                <a:cs typeface="Arial"/>
              </a:rPr>
              <a:t>distinguish</a:t>
            </a:r>
            <a:r>
              <a:rPr sz="2471" spc="-18" dirty="0">
                <a:latin typeface="Arial"/>
                <a:cs typeface="Arial"/>
              </a:rPr>
              <a:t> </a:t>
            </a:r>
            <a:r>
              <a:rPr sz="2471" spc="-4" dirty="0">
                <a:latin typeface="Arial"/>
                <a:cs typeface="Arial"/>
              </a:rPr>
              <a:t>between</a:t>
            </a:r>
            <a:endParaRPr sz="2471" dirty="0">
              <a:latin typeface="Arial"/>
              <a:cs typeface="Arial"/>
            </a:endParaRPr>
          </a:p>
          <a:p>
            <a:pPr marL="488042">
              <a:spcBef>
                <a:spcPts val="1447"/>
              </a:spcBef>
            </a:pPr>
            <a:r>
              <a:rPr sz="2471" b="1" i="1" spc="-4" dirty="0">
                <a:latin typeface="Arial"/>
                <a:cs typeface="Arial"/>
              </a:rPr>
              <a:t>valid and </a:t>
            </a:r>
            <a:r>
              <a:rPr sz="2471" b="1" i="1" dirty="0">
                <a:latin typeface="Arial"/>
                <a:cs typeface="Arial"/>
              </a:rPr>
              <a:t>invalid </a:t>
            </a:r>
            <a:r>
              <a:rPr sz="2471" spc="-4" dirty="0">
                <a:latin typeface="Arial"/>
                <a:cs typeface="Arial"/>
              </a:rPr>
              <a:t>data </a:t>
            </a:r>
            <a:r>
              <a:rPr sz="2471" dirty="0">
                <a:latin typeface="Arial"/>
                <a:cs typeface="Arial"/>
              </a:rPr>
              <a:t>in a</a:t>
            </a:r>
            <a:r>
              <a:rPr sz="2471" spc="-22" dirty="0">
                <a:latin typeface="Arial"/>
                <a:cs typeface="Arial"/>
              </a:rPr>
              <a:t> </a:t>
            </a:r>
            <a:r>
              <a:rPr sz="2471" dirty="0">
                <a:latin typeface="Arial"/>
                <a:cs typeface="Arial"/>
              </a:rPr>
              <a:t>response.</a:t>
            </a:r>
          </a:p>
          <a:p>
            <a:pPr marL="313781" indent="-302575">
              <a:spcBef>
                <a:spcPts val="2038"/>
              </a:spcBef>
              <a:buChar char="•"/>
              <a:tabLst>
                <a:tab pos="313221" algn="l"/>
                <a:tab pos="313781" algn="l"/>
              </a:tabLst>
            </a:pPr>
            <a:r>
              <a:rPr sz="2471" spc="-4" dirty="0">
                <a:latin typeface="Arial"/>
                <a:cs typeface="Arial"/>
              </a:rPr>
              <a:t>Idea </a:t>
            </a:r>
            <a:r>
              <a:rPr sz="2471" dirty="0">
                <a:latin typeface="Arial"/>
                <a:cs typeface="Arial"/>
              </a:rPr>
              <a:t>is </a:t>
            </a:r>
            <a:r>
              <a:rPr sz="2471" spc="-4" dirty="0">
                <a:latin typeface="Arial"/>
                <a:cs typeface="Arial"/>
              </a:rPr>
              <a:t>to </a:t>
            </a:r>
            <a:r>
              <a:rPr sz="2471" dirty="0">
                <a:latin typeface="Arial"/>
                <a:cs typeface="Arial"/>
              </a:rPr>
              <a:t>add source</a:t>
            </a:r>
            <a:r>
              <a:rPr sz="2471" spc="-4" dirty="0">
                <a:latin typeface="Arial"/>
                <a:cs typeface="Arial"/>
              </a:rPr>
              <a:t> authentication</a:t>
            </a:r>
            <a:endParaRPr sz="2471" dirty="0">
              <a:latin typeface="Arial"/>
              <a:cs typeface="Arial"/>
            </a:endParaRPr>
          </a:p>
          <a:p>
            <a:pPr marL="661182" marR="4483" lvl="1" indent="-246543">
              <a:lnSpc>
                <a:spcPct val="150100"/>
              </a:lnSpc>
              <a:spcBef>
                <a:spcPts val="529"/>
              </a:spcBef>
              <a:buChar char="–"/>
              <a:tabLst>
                <a:tab pos="666786" algn="l"/>
              </a:tabLst>
            </a:pPr>
            <a:r>
              <a:rPr sz="2118" spc="-4" dirty="0">
                <a:latin typeface="Arial"/>
                <a:cs typeface="Arial"/>
              </a:rPr>
              <a:t>Verify the data </a:t>
            </a:r>
            <a:r>
              <a:rPr sz="2118" dirty="0">
                <a:latin typeface="Arial"/>
                <a:cs typeface="Arial"/>
              </a:rPr>
              <a:t>received in a response is equal</a:t>
            </a:r>
            <a:r>
              <a:rPr sz="2118" spc="-35" dirty="0">
                <a:latin typeface="Arial"/>
                <a:cs typeface="Arial"/>
              </a:rPr>
              <a:t> </a:t>
            </a:r>
            <a:r>
              <a:rPr sz="2118" spc="-4" dirty="0">
                <a:latin typeface="Arial"/>
                <a:cs typeface="Arial"/>
              </a:rPr>
              <a:t>to  the data entered </a:t>
            </a:r>
            <a:r>
              <a:rPr sz="2118" dirty="0">
                <a:latin typeface="Arial"/>
                <a:cs typeface="Arial"/>
              </a:rPr>
              <a:t>by </a:t>
            </a:r>
            <a:r>
              <a:rPr sz="2118" spc="-4" dirty="0">
                <a:latin typeface="Arial"/>
                <a:cs typeface="Arial"/>
              </a:rPr>
              <a:t>the </a:t>
            </a:r>
            <a:r>
              <a:rPr sz="2118" dirty="0">
                <a:latin typeface="Arial"/>
                <a:cs typeface="Arial"/>
              </a:rPr>
              <a:t>zone</a:t>
            </a:r>
            <a:r>
              <a:rPr sz="2118" spc="18" dirty="0">
                <a:latin typeface="Arial"/>
                <a:cs typeface="Arial"/>
              </a:rPr>
              <a:t> </a:t>
            </a:r>
            <a:r>
              <a:rPr sz="2118" spc="-4" dirty="0">
                <a:latin typeface="Arial"/>
                <a:cs typeface="Arial"/>
              </a:rPr>
              <a:t>administrator.</a:t>
            </a:r>
            <a:endParaRPr sz="2118" dirty="0">
              <a:latin typeface="Arial"/>
              <a:cs typeface="Arial"/>
            </a:endParaRPr>
          </a:p>
          <a:p>
            <a:pPr marL="661182" lvl="1" indent="-246543">
              <a:spcBef>
                <a:spcPts val="1853"/>
              </a:spcBef>
              <a:buChar char="–"/>
              <a:tabLst>
                <a:tab pos="666786" algn="l"/>
              </a:tabLst>
            </a:pPr>
            <a:r>
              <a:rPr sz="2118" dirty="0">
                <a:latin typeface="Arial"/>
                <a:cs typeface="Arial"/>
              </a:rPr>
              <a:t>Must work across caches and</a:t>
            </a:r>
            <a:r>
              <a:rPr sz="2118" spc="-40" dirty="0">
                <a:latin typeface="Arial"/>
                <a:cs typeface="Arial"/>
              </a:rPr>
              <a:t> </a:t>
            </a:r>
            <a:r>
              <a:rPr sz="2118" dirty="0">
                <a:latin typeface="Arial"/>
                <a:cs typeface="Arial"/>
              </a:rPr>
              <a:t>views.</a:t>
            </a:r>
          </a:p>
          <a:p>
            <a:pPr marL="661182" lvl="1" indent="-246543">
              <a:spcBef>
                <a:spcPts val="1782"/>
              </a:spcBef>
              <a:buChar char="–"/>
              <a:tabLst>
                <a:tab pos="666786" algn="l"/>
              </a:tabLst>
            </a:pPr>
            <a:r>
              <a:rPr sz="2118" dirty="0">
                <a:latin typeface="Arial"/>
                <a:cs typeface="Arial"/>
              </a:rPr>
              <a:t>Must </a:t>
            </a:r>
            <a:r>
              <a:rPr sz="2118" spc="-4" dirty="0">
                <a:latin typeface="Arial"/>
                <a:cs typeface="Arial"/>
              </a:rPr>
              <a:t>maintain </a:t>
            </a:r>
            <a:r>
              <a:rPr sz="2118" dirty="0">
                <a:latin typeface="Arial"/>
                <a:cs typeface="Arial"/>
              </a:rPr>
              <a:t>a working DNS </a:t>
            </a:r>
            <a:r>
              <a:rPr sz="2118" spc="-4" dirty="0">
                <a:latin typeface="Arial"/>
                <a:cs typeface="Arial"/>
              </a:rPr>
              <a:t>for </a:t>
            </a:r>
            <a:r>
              <a:rPr sz="2118" dirty="0">
                <a:latin typeface="Arial"/>
                <a:cs typeface="Arial"/>
              </a:rPr>
              <a:t>old</a:t>
            </a:r>
            <a:r>
              <a:rPr sz="2118" spc="-9" dirty="0">
                <a:latin typeface="Arial"/>
                <a:cs typeface="Arial"/>
              </a:rPr>
              <a:t> </a:t>
            </a:r>
            <a:r>
              <a:rPr sz="2118" spc="-4" dirty="0">
                <a:latin typeface="Arial"/>
                <a:cs typeface="Arial"/>
              </a:rPr>
              <a:t>clients.</a:t>
            </a:r>
            <a:endParaRPr sz="2118" dirty="0">
              <a:latin typeface="Arial"/>
              <a:cs typeface="Arial"/>
            </a:endParaRPr>
          </a:p>
        </p:txBody>
      </p:sp>
    </p:spTree>
    <p:extLst>
      <p:ext uri="{BB962C8B-B14F-4D97-AF65-F5344CB8AC3E}">
        <p14:creationId xmlns:p14="http://schemas.microsoft.com/office/powerpoint/2010/main" val="39049282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p:txBody>
          <a:bodyPr/>
          <a:lstStyle/>
          <a:p>
            <a:endParaRPr kumimoji="1" lang="zh-CN" altLang="en-US" dirty="0"/>
          </a:p>
        </p:txBody>
      </p:sp>
      <p:sp>
        <p:nvSpPr>
          <p:cNvPr id="4" name="TextBox 5"/>
          <p:cNvSpPr txBox="1"/>
          <p:nvPr/>
        </p:nvSpPr>
        <p:spPr>
          <a:xfrm>
            <a:off x="3307988" y="2373119"/>
            <a:ext cx="2420104" cy="1015663"/>
          </a:xfrm>
          <a:prstGeom prst="rect">
            <a:avLst/>
          </a:prstGeom>
          <a:noFill/>
        </p:spPr>
        <p:txBody>
          <a:bodyPr wrap="none" rtlCol="0">
            <a:spAutoFit/>
          </a:bodyPr>
          <a:lstStyle/>
          <a:p>
            <a:r>
              <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Q &amp; A</a:t>
            </a:r>
          </a:p>
        </p:txBody>
      </p:sp>
      <p:pic>
        <p:nvPicPr>
          <p:cNvPr id="5" name="Picture 9" descr="imgres.jpe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735411" y="3385498"/>
            <a:ext cx="1662089" cy="1654702"/>
          </a:xfrm>
          <a:prstGeom prst="rect">
            <a:avLst/>
          </a:prstGeom>
        </p:spPr>
      </p:pic>
    </p:spTree>
    <p:extLst>
      <p:ext uri="{BB962C8B-B14F-4D97-AF65-F5344CB8AC3E}">
        <p14:creationId xmlns:p14="http://schemas.microsoft.com/office/powerpoint/2010/main" val="982846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C576E-AC45-4E41-9788-F7CE494C424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BEED768-9F34-3244-B11E-0AA2EECDAF68}"/>
              </a:ext>
            </a:extLst>
          </p:cNvPr>
          <p:cNvSpPr>
            <a:spLocks noGrp="1"/>
          </p:cNvSpPr>
          <p:nvPr>
            <p:ph idx="1"/>
          </p:nvPr>
        </p:nvSpPr>
        <p:spPr/>
        <p:txBody>
          <a:bodyPr/>
          <a:lstStyle/>
          <a:p>
            <a:endParaRPr lang="en-US"/>
          </a:p>
        </p:txBody>
      </p:sp>
      <p:sp>
        <p:nvSpPr>
          <p:cNvPr id="4" name="object 2">
            <a:extLst>
              <a:ext uri="{FF2B5EF4-FFF2-40B4-BE49-F238E27FC236}">
                <a16:creationId xmlns:a16="http://schemas.microsoft.com/office/drawing/2014/main" id="{3BBFAA8F-16C3-2E48-A2C4-51FE8EED5F3D}"/>
              </a:ext>
            </a:extLst>
          </p:cNvPr>
          <p:cNvSpPr txBox="1">
            <a:spLocks/>
          </p:cNvSpPr>
          <p:nvPr/>
        </p:nvSpPr>
        <p:spPr bwMode="gray">
          <a:xfrm>
            <a:off x="2734707" y="2944416"/>
            <a:ext cx="3177778" cy="444321"/>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7144" rIns="0" bIns="0" numCol="1" rtlCol="0" anchor="t" anchorCtr="0" compatLnSpc="1">
            <a:prstTxWarp prst="textNoShape">
              <a:avLst/>
            </a:prstTxWarp>
            <a:spAutoFit/>
          </a:bodyPr>
          <a:lstStyle>
            <a:lvl1pPr algn="l" rtl="0" eaLnBrk="0" fontAlgn="base" hangingPunct="0">
              <a:lnSpc>
                <a:spcPct val="90000"/>
              </a:lnSpc>
              <a:spcBef>
                <a:spcPct val="0"/>
              </a:spcBef>
              <a:spcAft>
                <a:spcPct val="0"/>
              </a:spcAft>
              <a:defRPr sz="2600" b="1">
                <a:solidFill>
                  <a:schemeClr val="bg1"/>
                </a:solidFill>
                <a:latin typeface="+mj-lt"/>
                <a:ea typeface="宋体" charset="0"/>
                <a:cs typeface="+mj-cs"/>
              </a:defRPr>
            </a:lvl1pPr>
            <a:lvl2pPr algn="l" rtl="0" eaLnBrk="0" fontAlgn="base" hangingPunct="0">
              <a:lnSpc>
                <a:spcPct val="90000"/>
              </a:lnSpc>
              <a:spcBef>
                <a:spcPct val="0"/>
              </a:spcBef>
              <a:spcAft>
                <a:spcPct val="0"/>
              </a:spcAft>
              <a:defRPr sz="2600" b="1">
                <a:solidFill>
                  <a:schemeClr val="bg1"/>
                </a:solidFill>
                <a:latin typeface="Arial" charset="0"/>
                <a:ea typeface="宋体" charset="0"/>
                <a:cs typeface="Arial" charset="0"/>
              </a:defRPr>
            </a:lvl2pPr>
            <a:lvl3pPr algn="l" rtl="0" eaLnBrk="0" fontAlgn="base" hangingPunct="0">
              <a:lnSpc>
                <a:spcPct val="90000"/>
              </a:lnSpc>
              <a:spcBef>
                <a:spcPct val="0"/>
              </a:spcBef>
              <a:spcAft>
                <a:spcPct val="0"/>
              </a:spcAft>
              <a:defRPr sz="2600" b="1">
                <a:solidFill>
                  <a:schemeClr val="bg1"/>
                </a:solidFill>
                <a:latin typeface="Arial" charset="0"/>
                <a:ea typeface="宋体" charset="0"/>
                <a:cs typeface="Arial" charset="0"/>
              </a:defRPr>
            </a:lvl3pPr>
            <a:lvl4pPr algn="l" rtl="0" eaLnBrk="0" fontAlgn="base" hangingPunct="0">
              <a:lnSpc>
                <a:spcPct val="90000"/>
              </a:lnSpc>
              <a:spcBef>
                <a:spcPct val="0"/>
              </a:spcBef>
              <a:spcAft>
                <a:spcPct val="0"/>
              </a:spcAft>
              <a:defRPr sz="2600" b="1">
                <a:solidFill>
                  <a:schemeClr val="bg1"/>
                </a:solidFill>
                <a:latin typeface="Arial" charset="0"/>
                <a:ea typeface="宋体" charset="0"/>
                <a:cs typeface="Arial" charset="0"/>
              </a:defRPr>
            </a:lvl4pPr>
            <a:lvl5pPr algn="l" rtl="0" eaLnBrk="0" fontAlgn="base" hangingPunct="0">
              <a:lnSpc>
                <a:spcPct val="90000"/>
              </a:lnSpc>
              <a:spcBef>
                <a:spcPct val="0"/>
              </a:spcBef>
              <a:spcAft>
                <a:spcPct val="0"/>
              </a:spcAft>
              <a:defRPr sz="2600" b="1">
                <a:solidFill>
                  <a:schemeClr val="bg1"/>
                </a:solidFill>
                <a:latin typeface="Arial" charset="0"/>
                <a:ea typeface="宋体" charset="0"/>
                <a:cs typeface="Arial" charset="0"/>
              </a:defRPr>
            </a:lvl5pPr>
            <a:lvl6pPr marL="457200" algn="l" rtl="0" fontAlgn="base">
              <a:lnSpc>
                <a:spcPct val="90000"/>
              </a:lnSpc>
              <a:spcBef>
                <a:spcPct val="0"/>
              </a:spcBef>
              <a:spcAft>
                <a:spcPct val="0"/>
              </a:spcAft>
              <a:defRPr sz="2600" b="1">
                <a:solidFill>
                  <a:schemeClr val="bg1"/>
                </a:solidFill>
                <a:latin typeface="Arial" charset="0"/>
                <a:cs typeface="Arial" charset="0"/>
              </a:defRPr>
            </a:lvl6pPr>
            <a:lvl7pPr marL="914400" algn="l" rtl="0" fontAlgn="base">
              <a:lnSpc>
                <a:spcPct val="90000"/>
              </a:lnSpc>
              <a:spcBef>
                <a:spcPct val="0"/>
              </a:spcBef>
              <a:spcAft>
                <a:spcPct val="0"/>
              </a:spcAft>
              <a:defRPr sz="2600" b="1">
                <a:solidFill>
                  <a:schemeClr val="bg1"/>
                </a:solidFill>
                <a:latin typeface="Arial" charset="0"/>
                <a:cs typeface="Arial" charset="0"/>
              </a:defRPr>
            </a:lvl7pPr>
            <a:lvl8pPr marL="1371600" algn="l" rtl="0" fontAlgn="base">
              <a:lnSpc>
                <a:spcPct val="90000"/>
              </a:lnSpc>
              <a:spcBef>
                <a:spcPct val="0"/>
              </a:spcBef>
              <a:spcAft>
                <a:spcPct val="0"/>
              </a:spcAft>
              <a:defRPr sz="2600" b="1">
                <a:solidFill>
                  <a:schemeClr val="bg1"/>
                </a:solidFill>
                <a:latin typeface="Arial" charset="0"/>
                <a:cs typeface="Arial" charset="0"/>
              </a:defRPr>
            </a:lvl8pPr>
            <a:lvl9pPr marL="1828800" algn="l" rtl="0" fontAlgn="base">
              <a:lnSpc>
                <a:spcPct val="90000"/>
              </a:lnSpc>
              <a:spcBef>
                <a:spcPct val="0"/>
              </a:spcBef>
              <a:spcAft>
                <a:spcPct val="0"/>
              </a:spcAft>
              <a:defRPr sz="2600" b="1">
                <a:solidFill>
                  <a:schemeClr val="bg1"/>
                </a:solidFill>
                <a:latin typeface="Arial" charset="0"/>
                <a:cs typeface="Arial" charset="0"/>
              </a:defRPr>
            </a:lvl9pPr>
          </a:lstStyle>
          <a:p>
            <a:pPr marL="7938">
              <a:spcBef>
                <a:spcPts val="56"/>
              </a:spcBef>
            </a:pPr>
            <a:r>
              <a:rPr lang="en-US" sz="3156" b="0" kern="0" spc="-6" dirty="0">
                <a:solidFill>
                  <a:schemeClr val="tx1"/>
                </a:solidFill>
              </a:rPr>
              <a:t>Tools </a:t>
            </a:r>
            <a:r>
              <a:rPr lang="en-US" sz="3156" b="0" kern="0" spc="-22" dirty="0">
                <a:solidFill>
                  <a:schemeClr val="tx1"/>
                </a:solidFill>
              </a:rPr>
              <a:t>&amp; </a:t>
            </a:r>
            <a:r>
              <a:rPr lang="en-US" sz="3156" b="0" kern="0" spc="-16" dirty="0">
                <a:solidFill>
                  <a:schemeClr val="tx1"/>
                </a:solidFill>
              </a:rPr>
              <a:t>use</a:t>
            </a:r>
            <a:r>
              <a:rPr lang="en-US" sz="3156" b="0" kern="0" spc="-53" dirty="0">
                <a:solidFill>
                  <a:schemeClr val="tx1"/>
                </a:solidFill>
              </a:rPr>
              <a:t> </a:t>
            </a:r>
            <a:r>
              <a:rPr lang="en-US" sz="3156" b="0" kern="0" spc="-16" dirty="0">
                <a:solidFill>
                  <a:schemeClr val="tx1"/>
                </a:solidFill>
              </a:rPr>
              <a:t>case </a:t>
            </a:r>
            <a:endParaRPr lang="en-US" sz="3156" kern="0" dirty="0">
              <a:solidFill>
                <a:schemeClr val="tx1"/>
              </a:solidFill>
            </a:endParaRPr>
          </a:p>
        </p:txBody>
      </p:sp>
    </p:spTree>
    <p:extLst>
      <p:ext uri="{BB962C8B-B14F-4D97-AF65-F5344CB8AC3E}">
        <p14:creationId xmlns:p14="http://schemas.microsoft.com/office/powerpoint/2010/main" val="1116581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534AC-474C-4A46-91F2-387E3B899C83}"/>
              </a:ext>
            </a:extLst>
          </p:cNvPr>
          <p:cNvSpPr>
            <a:spLocks noGrp="1"/>
          </p:cNvSpPr>
          <p:nvPr>
            <p:ph type="title"/>
          </p:nvPr>
        </p:nvSpPr>
        <p:spPr/>
        <p:txBody>
          <a:bodyPr/>
          <a:lstStyle/>
          <a:p>
            <a:r>
              <a:rPr lang="en-US" sz="2800" b="0" spc="-88" dirty="0"/>
              <a:t>Sandboxes</a:t>
            </a:r>
            <a:br>
              <a:rPr lang="en-US" sz="2800" dirty="0"/>
            </a:br>
            <a:endParaRPr lang="en-US" dirty="0"/>
          </a:p>
        </p:txBody>
      </p:sp>
      <p:sp>
        <p:nvSpPr>
          <p:cNvPr id="5" name="object 3">
            <a:extLst>
              <a:ext uri="{FF2B5EF4-FFF2-40B4-BE49-F238E27FC236}">
                <a16:creationId xmlns:a16="http://schemas.microsoft.com/office/drawing/2014/main" id="{24CEAE09-2F09-8840-9AB3-0854CFCF8E6C}"/>
              </a:ext>
            </a:extLst>
          </p:cNvPr>
          <p:cNvSpPr txBox="1"/>
          <p:nvPr/>
        </p:nvSpPr>
        <p:spPr>
          <a:xfrm>
            <a:off x="380492" y="2010378"/>
            <a:ext cx="8193484" cy="3265317"/>
          </a:xfrm>
          <a:prstGeom prst="rect">
            <a:avLst/>
          </a:prstGeom>
        </p:spPr>
        <p:txBody>
          <a:bodyPr vert="horz" wrap="square" lIns="0" tIns="7938" rIns="0" bIns="0" rtlCol="0">
            <a:spAutoFit/>
          </a:bodyPr>
          <a:lstStyle/>
          <a:p>
            <a:pPr marL="265113" marR="424259" indent="-257175" defTabSz="571500" fontAlgn="auto">
              <a:spcBef>
                <a:spcPts val="63"/>
              </a:spcBef>
              <a:spcAft>
                <a:spcPts val="0"/>
              </a:spcAft>
              <a:tabLst>
                <a:tab pos="264716" algn="l"/>
              </a:tabLst>
            </a:pPr>
            <a:r>
              <a:rPr sz="1500" spc="259" dirty="0">
                <a:latin typeface="Arial"/>
                <a:ea typeface="+mn-ea"/>
                <a:cs typeface="Arial"/>
              </a:rPr>
              <a:t>	</a:t>
            </a:r>
            <a:r>
              <a:rPr sz="1875" spc="-41" dirty="0">
                <a:latin typeface="Arial"/>
                <a:ea typeface="+mn-ea"/>
                <a:cs typeface="Arial"/>
              </a:rPr>
              <a:t>A </a:t>
            </a:r>
            <a:r>
              <a:rPr sz="1875" spc="-19" dirty="0">
                <a:latin typeface="Arial"/>
                <a:ea typeface="+mn-ea"/>
                <a:cs typeface="Arial"/>
              </a:rPr>
              <a:t>sandbox </a:t>
            </a:r>
            <a:r>
              <a:rPr sz="1875" spc="-56" dirty="0">
                <a:latin typeface="Arial"/>
                <a:ea typeface="+mn-ea"/>
                <a:cs typeface="Arial"/>
              </a:rPr>
              <a:t>is </a:t>
            </a:r>
            <a:r>
              <a:rPr sz="1875" spc="-91" dirty="0">
                <a:latin typeface="Arial"/>
                <a:ea typeface="+mn-ea"/>
                <a:cs typeface="Arial"/>
              </a:rPr>
              <a:t>a </a:t>
            </a:r>
            <a:r>
              <a:rPr sz="1875" spc="-16" dirty="0">
                <a:latin typeface="Arial"/>
                <a:ea typeface="+mn-ea"/>
                <a:cs typeface="Arial"/>
              </a:rPr>
              <a:t>security </a:t>
            </a:r>
            <a:r>
              <a:rPr sz="1875" spc="-22" dirty="0">
                <a:latin typeface="Arial"/>
                <a:ea typeface="+mn-ea"/>
                <a:cs typeface="Arial"/>
              </a:rPr>
              <a:t>mechanism </a:t>
            </a:r>
            <a:r>
              <a:rPr sz="1875" spc="50" dirty="0">
                <a:latin typeface="Arial"/>
                <a:ea typeface="+mn-ea"/>
                <a:cs typeface="Arial"/>
              </a:rPr>
              <a:t>for </a:t>
            </a:r>
            <a:r>
              <a:rPr sz="1875" spc="25" dirty="0">
                <a:latin typeface="Arial"/>
                <a:ea typeface="+mn-ea"/>
                <a:cs typeface="Arial"/>
              </a:rPr>
              <a:t>running </a:t>
            </a:r>
            <a:r>
              <a:rPr sz="1875" spc="19" dirty="0">
                <a:latin typeface="Arial"/>
                <a:ea typeface="+mn-ea"/>
                <a:cs typeface="Arial"/>
              </a:rPr>
              <a:t>untrusted </a:t>
            </a:r>
            <a:r>
              <a:rPr sz="1875" spc="6" dirty="0">
                <a:latin typeface="Arial"/>
                <a:ea typeface="+mn-ea"/>
                <a:cs typeface="Arial"/>
              </a:rPr>
              <a:t>programs </a:t>
            </a:r>
            <a:r>
              <a:rPr sz="1875" spc="25" dirty="0">
                <a:latin typeface="Arial"/>
                <a:ea typeface="+mn-ea"/>
                <a:cs typeface="Arial"/>
              </a:rPr>
              <a:t>in</a:t>
            </a:r>
            <a:r>
              <a:rPr lang="en-US" sz="1875" b="1" spc="-91" dirty="0">
                <a:latin typeface="Arial"/>
                <a:ea typeface="+mn-ea"/>
                <a:cs typeface="Arial"/>
              </a:rPr>
              <a:t> a  </a:t>
            </a:r>
            <a:r>
              <a:rPr lang="en-US" sz="1875" b="1" spc="-59" dirty="0">
                <a:latin typeface="Arial"/>
                <a:ea typeface="+mn-ea"/>
                <a:cs typeface="Arial"/>
              </a:rPr>
              <a:t>safe </a:t>
            </a:r>
            <a:r>
              <a:rPr lang="en-US" sz="1875" b="1" spc="16" dirty="0">
                <a:latin typeface="Arial"/>
                <a:ea typeface="+mn-ea"/>
                <a:cs typeface="Arial"/>
              </a:rPr>
              <a:t>environment </a:t>
            </a:r>
            <a:r>
              <a:rPr lang="en-US" sz="1875" b="1" spc="50" dirty="0">
                <a:latin typeface="Arial"/>
                <a:ea typeface="+mn-ea"/>
                <a:cs typeface="Arial"/>
              </a:rPr>
              <a:t>without </a:t>
            </a:r>
            <a:r>
              <a:rPr lang="en-US" sz="1875" b="1" spc="-16" dirty="0">
                <a:latin typeface="Arial"/>
                <a:ea typeface="+mn-ea"/>
                <a:cs typeface="Arial"/>
              </a:rPr>
              <a:t>fear </a:t>
            </a:r>
            <a:r>
              <a:rPr lang="en-US" sz="1875" b="1" spc="59" dirty="0">
                <a:latin typeface="Arial"/>
                <a:ea typeface="+mn-ea"/>
                <a:cs typeface="Arial"/>
              </a:rPr>
              <a:t>of </a:t>
            </a:r>
            <a:r>
              <a:rPr lang="en-US" sz="1875" b="1" spc="16" dirty="0">
                <a:latin typeface="Arial"/>
                <a:ea typeface="+mn-ea"/>
                <a:cs typeface="Arial"/>
              </a:rPr>
              <a:t>harming </a:t>
            </a:r>
            <a:r>
              <a:rPr lang="en-US" sz="1875" b="1" spc="13" dirty="0">
                <a:latin typeface="Arial"/>
                <a:ea typeface="+mn-ea"/>
                <a:cs typeface="Arial"/>
              </a:rPr>
              <a:t>“real”</a:t>
            </a:r>
            <a:r>
              <a:rPr lang="en-US" sz="1875" b="1" spc="-125" dirty="0">
                <a:latin typeface="Arial"/>
                <a:ea typeface="+mn-ea"/>
                <a:cs typeface="Arial"/>
              </a:rPr>
              <a:t> </a:t>
            </a:r>
            <a:r>
              <a:rPr lang="en-US" sz="1875" b="1" spc="-63" dirty="0">
                <a:latin typeface="Arial"/>
                <a:ea typeface="+mn-ea"/>
                <a:cs typeface="Arial"/>
              </a:rPr>
              <a:t>systems</a:t>
            </a:r>
            <a:r>
              <a:rPr lang="en-US" altLang="zh-Hans" sz="1875" b="1" spc="-63" dirty="0">
                <a:latin typeface="Arial"/>
                <a:ea typeface="+mn-ea"/>
                <a:cs typeface="Arial"/>
              </a:rPr>
              <a:t>.</a:t>
            </a:r>
            <a:endParaRPr sz="1875" dirty="0">
              <a:latin typeface="Arial"/>
              <a:ea typeface="+mn-ea"/>
              <a:cs typeface="Arial"/>
            </a:endParaRPr>
          </a:p>
          <a:p>
            <a:pPr marL="565150" marR="3175" indent="-214709" defTabSz="571500" fontAlgn="auto">
              <a:spcBef>
                <a:spcPts val="838"/>
              </a:spcBef>
              <a:spcAft>
                <a:spcPts val="0"/>
              </a:spcAft>
            </a:pPr>
            <a:r>
              <a:rPr sz="1281" spc="238" dirty="0">
                <a:latin typeface="Arial"/>
                <a:ea typeface="+mn-ea"/>
                <a:cs typeface="Arial"/>
              </a:rPr>
              <a:t> </a:t>
            </a:r>
            <a:r>
              <a:rPr sz="1625" spc="-143" dirty="0">
                <a:latin typeface="Arial"/>
                <a:ea typeface="+mn-ea"/>
                <a:cs typeface="Arial"/>
              </a:rPr>
              <a:t>Ex: </a:t>
            </a:r>
            <a:r>
              <a:rPr sz="1625" spc="13" dirty="0">
                <a:latin typeface="Arial"/>
                <a:ea typeface="+mn-ea"/>
                <a:cs typeface="Arial"/>
              </a:rPr>
              <a:t>Norman </a:t>
            </a:r>
            <a:r>
              <a:rPr sz="1625" spc="-63" dirty="0">
                <a:latin typeface="Arial"/>
                <a:ea typeface="+mn-ea"/>
                <a:cs typeface="Arial"/>
              </a:rPr>
              <a:t>SandBox, </a:t>
            </a:r>
            <a:r>
              <a:rPr sz="1625" spc="-125" dirty="0">
                <a:latin typeface="Arial"/>
                <a:ea typeface="+mn-ea"/>
                <a:cs typeface="Arial"/>
              </a:rPr>
              <a:t>GFI </a:t>
            </a:r>
            <a:r>
              <a:rPr sz="1625" spc="-38" dirty="0">
                <a:latin typeface="Arial"/>
                <a:ea typeface="+mn-ea"/>
                <a:cs typeface="Arial"/>
              </a:rPr>
              <a:t>Sandbox, </a:t>
            </a:r>
            <a:r>
              <a:rPr sz="1625" spc="-22" dirty="0">
                <a:latin typeface="Arial"/>
                <a:ea typeface="+mn-ea"/>
                <a:cs typeface="Arial"/>
              </a:rPr>
              <a:t>Anubis, </a:t>
            </a:r>
            <a:r>
              <a:rPr sz="1625" spc="-78" dirty="0">
                <a:latin typeface="Arial"/>
                <a:ea typeface="+mn-ea"/>
                <a:cs typeface="Arial"/>
              </a:rPr>
              <a:t>Joe </a:t>
            </a:r>
            <a:r>
              <a:rPr sz="1625" spc="-38" dirty="0">
                <a:latin typeface="Arial"/>
                <a:ea typeface="+mn-ea"/>
                <a:cs typeface="Arial"/>
              </a:rPr>
              <a:t>Sandbox, </a:t>
            </a:r>
            <a:r>
              <a:rPr sz="1625" spc="-34" dirty="0">
                <a:latin typeface="Arial"/>
                <a:ea typeface="+mn-ea"/>
                <a:cs typeface="Arial"/>
              </a:rPr>
              <a:t>ThreatExpert, </a:t>
            </a:r>
            <a:r>
              <a:rPr sz="1625" spc="-53" dirty="0">
                <a:latin typeface="Arial"/>
                <a:ea typeface="+mn-ea"/>
                <a:cs typeface="Arial"/>
              </a:rPr>
              <a:t>BitBlaze, </a:t>
            </a:r>
            <a:r>
              <a:rPr sz="1625" spc="-313" dirty="0">
                <a:latin typeface="Arial"/>
                <a:ea typeface="+mn-ea"/>
                <a:cs typeface="Arial"/>
              </a:rPr>
              <a:t>and  </a:t>
            </a:r>
            <a:r>
              <a:rPr sz="1625" spc="9" dirty="0">
                <a:latin typeface="Arial"/>
                <a:ea typeface="+mn-ea"/>
                <a:cs typeface="Arial"/>
              </a:rPr>
              <a:t>Comodo </a:t>
            </a:r>
            <a:r>
              <a:rPr sz="1625" dirty="0">
                <a:latin typeface="Arial"/>
                <a:ea typeface="+mn-ea"/>
                <a:cs typeface="Arial"/>
              </a:rPr>
              <a:t>Instant </a:t>
            </a:r>
            <a:r>
              <a:rPr sz="1625" spc="-6" dirty="0">
                <a:latin typeface="Arial"/>
                <a:ea typeface="+mn-ea"/>
                <a:cs typeface="Arial"/>
              </a:rPr>
              <a:t>Malware</a:t>
            </a:r>
            <a:r>
              <a:rPr sz="1625" spc="-69" dirty="0">
                <a:latin typeface="Arial"/>
                <a:ea typeface="+mn-ea"/>
                <a:cs typeface="Arial"/>
              </a:rPr>
              <a:t> </a:t>
            </a:r>
            <a:r>
              <a:rPr sz="1625" spc="-41" dirty="0">
                <a:latin typeface="Arial"/>
                <a:ea typeface="+mn-ea"/>
                <a:cs typeface="Arial"/>
              </a:rPr>
              <a:t>Analysis</a:t>
            </a:r>
            <a:endParaRPr sz="1625" dirty="0">
              <a:latin typeface="Arial"/>
              <a:ea typeface="+mn-ea"/>
              <a:cs typeface="Arial"/>
            </a:endParaRPr>
          </a:p>
          <a:p>
            <a:pPr marL="7938" defTabSz="571500" fontAlgn="auto">
              <a:spcBef>
                <a:spcPts val="666"/>
              </a:spcBef>
              <a:spcAft>
                <a:spcPts val="0"/>
              </a:spcAft>
              <a:tabLst>
                <a:tab pos="264716" algn="l"/>
              </a:tabLst>
            </a:pPr>
            <a:r>
              <a:rPr sz="1500" spc="256" dirty="0">
                <a:latin typeface="Arial"/>
                <a:ea typeface="+mn-ea"/>
                <a:cs typeface="Arial"/>
              </a:rPr>
              <a:t>	</a:t>
            </a:r>
            <a:r>
              <a:rPr sz="1875" spc="-9" dirty="0">
                <a:latin typeface="Arial"/>
                <a:ea typeface="+mn-ea"/>
                <a:cs typeface="Arial"/>
              </a:rPr>
              <a:t>Malware </a:t>
            </a:r>
            <a:r>
              <a:rPr sz="1875" spc="-38" dirty="0">
                <a:latin typeface="Arial"/>
                <a:ea typeface="+mn-ea"/>
                <a:cs typeface="Arial"/>
              </a:rPr>
              <a:t>sandboxes </a:t>
            </a:r>
            <a:r>
              <a:rPr sz="1875" spc="56" dirty="0">
                <a:latin typeface="Arial"/>
                <a:ea typeface="+mn-ea"/>
                <a:cs typeface="Arial"/>
              </a:rPr>
              <a:t>do </a:t>
            </a:r>
            <a:r>
              <a:rPr sz="1875" spc="-44" dirty="0">
                <a:latin typeface="Arial"/>
                <a:ea typeface="+mn-ea"/>
                <a:cs typeface="Arial"/>
              </a:rPr>
              <a:t>have </a:t>
            </a:r>
            <a:r>
              <a:rPr sz="1875" spc="-91" dirty="0">
                <a:latin typeface="Arial"/>
                <a:ea typeface="+mn-ea"/>
                <a:cs typeface="Arial"/>
              </a:rPr>
              <a:t>a </a:t>
            </a:r>
            <a:r>
              <a:rPr sz="1875" dirty="0">
                <a:latin typeface="Arial"/>
                <a:ea typeface="+mn-ea"/>
                <a:cs typeface="Arial"/>
              </a:rPr>
              <a:t>few </a:t>
            </a:r>
            <a:r>
              <a:rPr sz="1875" spc="13" dirty="0">
                <a:latin typeface="Arial"/>
                <a:ea typeface="+mn-ea"/>
                <a:cs typeface="Arial"/>
              </a:rPr>
              <a:t>major</a:t>
            </a:r>
            <a:r>
              <a:rPr sz="1875" spc="84" dirty="0">
                <a:latin typeface="Arial"/>
                <a:ea typeface="+mn-ea"/>
                <a:cs typeface="Arial"/>
              </a:rPr>
              <a:t> </a:t>
            </a:r>
            <a:r>
              <a:rPr sz="1875" spc="-38" dirty="0">
                <a:latin typeface="Arial"/>
                <a:ea typeface="+mn-ea"/>
                <a:cs typeface="Arial"/>
              </a:rPr>
              <a:t>drawbacks.</a:t>
            </a:r>
            <a:endParaRPr sz="1875" dirty="0">
              <a:latin typeface="Arial"/>
              <a:ea typeface="+mn-ea"/>
              <a:cs typeface="Arial"/>
            </a:endParaRPr>
          </a:p>
          <a:p>
            <a:pPr marL="350441" defTabSz="571500" fontAlgn="auto">
              <a:spcBef>
                <a:spcPts val="834"/>
              </a:spcBef>
              <a:spcAft>
                <a:spcPts val="0"/>
              </a:spcAft>
            </a:pPr>
            <a:r>
              <a:rPr sz="1281" spc="238" dirty="0">
                <a:latin typeface="Arial"/>
                <a:ea typeface="+mn-ea"/>
                <a:cs typeface="Arial"/>
              </a:rPr>
              <a:t> </a:t>
            </a:r>
            <a:r>
              <a:rPr sz="1625" spc="-143" dirty="0">
                <a:latin typeface="Arial"/>
                <a:ea typeface="+mn-ea"/>
                <a:cs typeface="Arial"/>
              </a:rPr>
              <a:t>Ex: </a:t>
            </a:r>
            <a:r>
              <a:rPr sz="1625" spc="19" dirty="0">
                <a:latin typeface="Arial"/>
                <a:ea typeface="+mn-ea"/>
                <a:cs typeface="Arial"/>
              </a:rPr>
              <a:t>the </a:t>
            </a:r>
            <a:r>
              <a:rPr sz="1625" spc="-16" dirty="0">
                <a:latin typeface="Arial"/>
                <a:ea typeface="+mn-ea"/>
                <a:cs typeface="Arial"/>
              </a:rPr>
              <a:t>sandbox </a:t>
            </a:r>
            <a:r>
              <a:rPr sz="1625" dirty="0">
                <a:latin typeface="Arial"/>
                <a:ea typeface="+mn-ea"/>
                <a:cs typeface="Arial"/>
              </a:rPr>
              <a:t>simply </a:t>
            </a:r>
            <a:r>
              <a:rPr sz="1625" spc="-19" dirty="0">
                <a:latin typeface="Arial"/>
                <a:ea typeface="+mn-ea"/>
                <a:cs typeface="Arial"/>
              </a:rPr>
              <a:t>runs </a:t>
            </a:r>
            <a:r>
              <a:rPr sz="1625" spc="19" dirty="0">
                <a:latin typeface="Arial"/>
                <a:ea typeface="+mn-ea"/>
                <a:cs typeface="Arial"/>
              </a:rPr>
              <a:t>the </a:t>
            </a:r>
            <a:r>
              <a:rPr sz="1625" spc="-25" dirty="0">
                <a:latin typeface="Arial"/>
                <a:ea typeface="+mn-ea"/>
                <a:cs typeface="Arial"/>
              </a:rPr>
              <a:t>executable, </a:t>
            </a:r>
            <a:r>
              <a:rPr sz="1625" spc="44" dirty="0">
                <a:latin typeface="Arial"/>
                <a:ea typeface="+mn-ea"/>
                <a:cs typeface="Arial"/>
              </a:rPr>
              <a:t>without </a:t>
            </a:r>
            <a:r>
              <a:rPr sz="1625" spc="16" dirty="0">
                <a:latin typeface="Arial"/>
                <a:ea typeface="+mn-ea"/>
                <a:cs typeface="Arial"/>
              </a:rPr>
              <a:t>command-line</a:t>
            </a:r>
            <a:r>
              <a:rPr sz="1625" spc="-88" dirty="0">
                <a:latin typeface="Arial"/>
                <a:ea typeface="+mn-ea"/>
                <a:cs typeface="Arial"/>
              </a:rPr>
              <a:t> </a:t>
            </a:r>
            <a:r>
              <a:rPr sz="1625" spc="9" dirty="0">
                <a:latin typeface="Arial"/>
                <a:ea typeface="+mn-ea"/>
                <a:cs typeface="Arial"/>
              </a:rPr>
              <a:t>options.</a:t>
            </a:r>
            <a:endParaRPr sz="1625" dirty="0">
              <a:latin typeface="Arial"/>
              <a:ea typeface="+mn-ea"/>
              <a:cs typeface="Arial"/>
            </a:endParaRPr>
          </a:p>
          <a:p>
            <a:pPr marL="265113" marR="317500" indent="-257175" defTabSz="571500" fontAlgn="auto">
              <a:spcBef>
                <a:spcPts val="666"/>
              </a:spcBef>
              <a:spcAft>
                <a:spcPts val="0"/>
              </a:spcAft>
              <a:tabLst>
                <a:tab pos="264716" algn="l"/>
              </a:tabLst>
            </a:pPr>
            <a:r>
              <a:rPr sz="1500" spc="259" dirty="0">
                <a:latin typeface="Arial"/>
                <a:ea typeface="+mn-ea"/>
                <a:cs typeface="Arial"/>
              </a:rPr>
              <a:t>	</a:t>
            </a:r>
            <a:r>
              <a:rPr sz="1875" spc="-69" dirty="0">
                <a:latin typeface="Arial"/>
                <a:ea typeface="+mn-ea"/>
                <a:cs typeface="Arial"/>
              </a:rPr>
              <a:t>The </a:t>
            </a:r>
            <a:r>
              <a:rPr sz="1875" spc="-22" dirty="0">
                <a:latin typeface="Arial"/>
                <a:ea typeface="+mn-ea"/>
                <a:cs typeface="Arial"/>
              </a:rPr>
              <a:t>sandbox </a:t>
            </a:r>
            <a:r>
              <a:rPr sz="1875" spc="-34" dirty="0">
                <a:latin typeface="Arial"/>
                <a:ea typeface="+mn-ea"/>
                <a:cs typeface="Arial"/>
              </a:rPr>
              <a:t>also </a:t>
            </a:r>
            <a:r>
              <a:rPr sz="1875" spc="-25" dirty="0">
                <a:latin typeface="Arial"/>
                <a:ea typeface="+mn-ea"/>
                <a:cs typeface="Arial"/>
              </a:rPr>
              <a:t>may </a:t>
            </a:r>
            <a:r>
              <a:rPr sz="1875" spc="59" dirty="0">
                <a:latin typeface="Arial"/>
                <a:ea typeface="+mn-ea"/>
                <a:cs typeface="Arial"/>
              </a:rPr>
              <a:t>not </a:t>
            </a:r>
            <a:r>
              <a:rPr sz="1875" spc="6" dirty="0">
                <a:latin typeface="Arial"/>
                <a:ea typeface="+mn-ea"/>
                <a:cs typeface="Arial"/>
              </a:rPr>
              <a:t>record </a:t>
            </a:r>
            <a:r>
              <a:rPr sz="1875" spc="-6" dirty="0">
                <a:latin typeface="Arial"/>
                <a:ea typeface="+mn-ea"/>
                <a:cs typeface="Arial"/>
              </a:rPr>
              <a:t>all </a:t>
            </a:r>
            <a:r>
              <a:rPr sz="1875" spc="-41" dirty="0">
                <a:latin typeface="Arial"/>
                <a:ea typeface="+mn-ea"/>
                <a:cs typeface="Arial"/>
              </a:rPr>
              <a:t>events, </a:t>
            </a:r>
            <a:r>
              <a:rPr sz="1875" spc="-53" dirty="0">
                <a:latin typeface="Arial"/>
                <a:ea typeface="+mn-ea"/>
                <a:cs typeface="Arial"/>
              </a:rPr>
              <a:t>because </a:t>
            </a:r>
            <a:r>
              <a:rPr sz="1875" spc="13" dirty="0">
                <a:latin typeface="Arial"/>
                <a:ea typeface="+mn-ea"/>
                <a:cs typeface="Arial"/>
              </a:rPr>
              <a:t>neither you </a:t>
            </a:r>
            <a:r>
              <a:rPr sz="1875" spc="31" dirty="0">
                <a:latin typeface="Arial"/>
                <a:ea typeface="+mn-ea"/>
                <a:cs typeface="Arial"/>
              </a:rPr>
              <a:t>nor </a:t>
            </a:r>
            <a:r>
              <a:rPr sz="1875" spc="22" dirty="0">
                <a:latin typeface="Arial"/>
                <a:ea typeface="+mn-ea"/>
                <a:cs typeface="Arial"/>
              </a:rPr>
              <a:t>the  </a:t>
            </a:r>
            <a:r>
              <a:rPr sz="1875" spc="-19" dirty="0">
                <a:latin typeface="Arial"/>
                <a:ea typeface="+mn-ea"/>
                <a:cs typeface="Arial"/>
              </a:rPr>
              <a:t>sandbox </a:t>
            </a:r>
            <a:r>
              <a:rPr sz="1875" spc="-25" dirty="0">
                <a:latin typeface="Arial"/>
                <a:ea typeface="+mn-ea"/>
                <a:cs typeface="Arial"/>
              </a:rPr>
              <a:t>may </a:t>
            </a:r>
            <a:r>
              <a:rPr sz="1875" spc="16" dirty="0">
                <a:latin typeface="Arial"/>
                <a:ea typeface="+mn-ea"/>
                <a:cs typeface="Arial"/>
              </a:rPr>
              <a:t>wait </a:t>
            </a:r>
            <a:r>
              <a:rPr sz="1875" spc="41" dirty="0">
                <a:latin typeface="Arial"/>
                <a:ea typeface="+mn-ea"/>
                <a:cs typeface="Arial"/>
              </a:rPr>
              <a:t>long</a:t>
            </a:r>
            <a:r>
              <a:rPr sz="1875" dirty="0">
                <a:latin typeface="Arial"/>
                <a:ea typeface="+mn-ea"/>
                <a:cs typeface="Arial"/>
              </a:rPr>
              <a:t> </a:t>
            </a:r>
            <a:r>
              <a:rPr sz="1875" spc="-3" dirty="0">
                <a:latin typeface="Arial"/>
                <a:ea typeface="+mn-ea"/>
                <a:cs typeface="Arial"/>
              </a:rPr>
              <a:t>enough.</a:t>
            </a:r>
            <a:endParaRPr sz="1875" dirty="0">
              <a:latin typeface="Arial"/>
              <a:ea typeface="+mn-ea"/>
              <a:cs typeface="Arial"/>
            </a:endParaRPr>
          </a:p>
          <a:p>
            <a:pPr marL="265113" marR="623094" indent="-257175" defTabSz="571500" fontAlgn="auto">
              <a:spcBef>
                <a:spcPts val="753"/>
              </a:spcBef>
              <a:spcAft>
                <a:spcPts val="0"/>
              </a:spcAft>
              <a:tabLst>
                <a:tab pos="264716" algn="l"/>
              </a:tabLst>
            </a:pPr>
            <a:r>
              <a:rPr sz="1500" spc="256" dirty="0">
                <a:latin typeface="Arial"/>
                <a:ea typeface="+mn-ea"/>
                <a:cs typeface="Arial"/>
              </a:rPr>
              <a:t>	</a:t>
            </a:r>
            <a:r>
              <a:rPr sz="1875" b="1" spc="-9" dirty="0">
                <a:solidFill>
                  <a:srgbClr val="FF0000"/>
                </a:solidFill>
                <a:latin typeface="Arial"/>
                <a:ea typeface="+mn-ea"/>
                <a:cs typeface="Arial"/>
              </a:rPr>
              <a:t>Malware </a:t>
            </a:r>
            <a:r>
              <a:rPr sz="1875" b="1" spc="-25" dirty="0">
                <a:solidFill>
                  <a:srgbClr val="FF0000"/>
                </a:solidFill>
                <a:latin typeface="Arial"/>
                <a:ea typeface="+mn-ea"/>
                <a:cs typeface="Arial"/>
              </a:rPr>
              <a:t>may </a:t>
            </a:r>
            <a:r>
              <a:rPr sz="1875" b="1" spc="16" dirty="0">
                <a:solidFill>
                  <a:srgbClr val="FF0000"/>
                </a:solidFill>
                <a:latin typeface="Arial"/>
                <a:ea typeface="+mn-ea"/>
                <a:cs typeface="Arial"/>
              </a:rPr>
              <a:t>detect </a:t>
            </a:r>
            <a:r>
              <a:rPr sz="1875" b="1" spc="22" dirty="0">
                <a:solidFill>
                  <a:srgbClr val="FF0000"/>
                </a:solidFill>
                <a:latin typeface="Arial"/>
                <a:ea typeface="+mn-ea"/>
                <a:cs typeface="Arial"/>
              </a:rPr>
              <a:t>the </a:t>
            </a:r>
            <a:r>
              <a:rPr sz="1875" b="1" spc="16" dirty="0">
                <a:solidFill>
                  <a:srgbClr val="FF0000"/>
                </a:solidFill>
                <a:latin typeface="Arial"/>
                <a:ea typeface="+mn-ea"/>
                <a:cs typeface="Arial"/>
              </a:rPr>
              <a:t>virtual </a:t>
            </a:r>
            <a:r>
              <a:rPr sz="1875" b="1" spc="-31" dirty="0">
                <a:solidFill>
                  <a:srgbClr val="FF0000"/>
                </a:solidFill>
                <a:latin typeface="Arial"/>
                <a:ea typeface="+mn-ea"/>
                <a:cs typeface="Arial"/>
              </a:rPr>
              <a:t>machine</a:t>
            </a:r>
            <a:r>
              <a:rPr sz="1875" spc="-31" dirty="0">
                <a:latin typeface="Arial"/>
                <a:ea typeface="+mn-ea"/>
                <a:cs typeface="Arial"/>
              </a:rPr>
              <a:t>, </a:t>
            </a:r>
            <a:r>
              <a:rPr sz="1875" spc="-6" dirty="0">
                <a:latin typeface="Arial"/>
                <a:ea typeface="+mn-ea"/>
                <a:cs typeface="Arial"/>
              </a:rPr>
              <a:t>and </a:t>
            </a:r>
            <a:r>
              <a:rPr sz="1875" spc="71" dirty="0">
                <a:latin typeface="Arial"/>
                <a:ea typeface="+mn-ea"/>
                <a:cs typeface="Arial"/>
              </a:rPr>
              <a:t>it </a:t>
            </a:r>
            <a:r>
              <a:rPr sz="1875" spc="53" dirty="0">
                <a:latin typeface="Arial"/>
                <a:ea typeface="+mn-ea"/>
                <a:cs typeface="Arial"/>
              </a:rPr>
              <a:t>might </a:t>
            </a:r>
            <a:r>
              <a:rPr sz="1875" spc="19" dirty="0">
                <a:latin typeface="Arial"/>
                <a:ea typeface="+mn-ea"/>
                <a:cs typeface="Arial"/>
              </a:rPr>
              <a:t>stop </a:t>
            </a:r>
            <a:r>
              <a:rPr sz="1875" spc="25" dirty="0">
                <a:latin typeface="Arial"/>
                <a:ea typeface="+mn-ea"/>
                <a:cs typeface="Arial"/>
              </a:rPr>
              <a:t>running</a:t>
            </a:r>
            <a:r>
              <a:rPr sz="1875" spc="-172" dirty="0">
                <a:latin typeface="Arial"/>
                <a:ea typeface="+mn-ea"/>
                <a:cs typeface="Arial"/>
              </a:rPr>
              <a:t> </a:t>
            </a:r>
            <a:r>
              <a:rPr sz="1875" spc="41" dirty="0">
                <a:latin typeface="Arial"/>
                <a:ea typeface="+mn-ea"/>
                <a:cs typeface="Arial"/>
              </a:rPr>
              <a:t>or  </a:t>
            </a:r>
            <a:r>
              <a:rPr sz="1875" spc="-31" dirty="0">
                <a:latin typeface="Arial"/>
                <a:ea typeface="+mn-ea"/>
                <a:cs typeface="Arial"/>
              </a:rPr>
              <a:t>behave</a:t>
            </a:r>
            <a:r>
              <a:rPr sz="1875" spc="3" dirty="0">
                <a:latin typeface="Arial"/>
                <a:ea typeface="+mn-ea"/>
                <a:cs typeface="Arial"/>
              </a:rPr>
              <a:t> </a:t>
            </a:r>
            <a:r>
              <a:rPr sz="1875" spc="13" dirty="0">
                <a:latin typeface="Arial"/>
                <a:ea typeface="+mn-ea"/>
                <a:cs typeface="Arial"/>
              </a:rPr>
              <a:t>differently.</a:t>
            </a:r>
            <a:endParaRPr sz="1875" dirty="0">
              <a:latin typeface="Arial"/>
              <a:ea typeface="+mn-ea"/>
              <a:cs typeface="Arial"/>
            </a:endParaRPr>
          </a:p>
        </p:txBody>
      </p:sp>
    </p:spTree>
    <p:extLst>
      <p:ext uri="{BB962C8B-B14F-4D97-AF65-F5344CB8AC3E}">
        <p14:creationId xmlns:p14="http://schemas.microsoft.com/office/powerpoint/2010/main" val="1180544906"/>
      </p:ext>
    </p:extLst>
  </p:cSld>
  <p:clrMapOvr>
    <a:masterClrMapping/>
  </p:clrMapOvr>
</p:sld>
</file>

<file path=ppt/theme/theme1.xml><?xml version="1.0" encoding="utf-8"?>
<a:theme xmlns:a="http://schemas.openxmlformats.org/drawingml/2006/main" name="Standard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tandard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4C7013"/>
        </a:dk2>
        <a:lt2>
          <a:srgbClr val="0061B2"/>
        </a:lt2>
        <a:accent1>
          <a:srgbClr val="FEA501"/>
        </a:accent1>
        <a:accent2>
          <a:srgbClr val="C8A058"/>
        </a:accent2>
        <a:accent3>
          <a:srgbClr val="FFFFFF"/>
        </a:accent3>
        <a:accent4>
          <a:srgbClr val="000000"/>
        </a:accent4>
        <a:accent5>
          <a:srgbClr val="FECFAA"/>
        </a:accent5>
        <a:accent6>
          <a:srgbClr val="B5914F"/>
        </a:accent6>
        <a:hlink>
          <a:srgbClr val="C40505"/>
        </a:hlink>
        <a:folHlink>
          <a:srgbClr val="91919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36391</TotalTime>
  <Words>2604</Words>
  <Application>Microsoft Macintosh PowerPoint</Application>
  <PresentationFormat>On-screen Show (4:3)</PresentationFormat>
  <Paragraphs>377</Paragraphs>
  <Slides>79</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79</vt:i4>
      </vt:variant>
    </vt:vector>
  </HeadingPairs>
  <TitlesOfParts>
    <vt:vector size="91" baseType="lpstr">
      <vt:lpstr>Agency FB</vt:lpstr>
      <vt:lpstr>ＭＳ Ｐゴシック</vt:lpstr>
      <vt:lpstr>新細明體</vt:lpstr>
      <vt:lpstr>宋体</vt:lpstr>
      <vt:lpstr>Arial</vt:lpstr>
      <vt:lpstr>Calibri</vt:lpstr>
      <vt:lpstr>Courier</vt:lpstr>
      <vt:lpstr>Franklin Gothic Book</vt:lpstr>
      <vt:lpstr>Franklin Gothic Medium</vt:lpstr>
      <vt:lpstr>Times New Roman</vt:lpstr>
      <vt:lpstr>Wingdings</vt:lpstr>
      <vt:lpstr>Standarddesign</vt:lpstr>
      <vt:lpstr>PowerPoint Presentation</vt:lpstr>
      <vt:lpstr>Why and what is malware analysis ?</vt:lpstr>
      <vt:lpstr>Brief intro on static analysis….</vt:lpstr>
      <vt:lpstr>What is dynamic analysis ?</vt:lpstr>
      <vt:lpstr>Why dynamic analysis ?</vt:lpstr>
      <vt:lpstr>Caution while doing!!!</vt:lpstr>
      <vt:lpstr>How we do it ?.....</vt:lpstr>
      <vt:lpstr>PowerPoint Presentation</vt:lpstr>
      <vt:lpstr>Sandboxes </vt:lpstr>
      <vt:lpstr>How Malware Detects Virtualized Environment </vt:lpstr>
      <vt:lpstr>How Malware Detects Virtualized Environment </vt:lpstr>
      <vt:lpstr>How Malware Detects Virtualized Environment </vt:lpstr>
      <vt:lpstr>Monitoring with Process Monitor </vt:lpstr>
      <vt:lpstr>Processes with Process Explorer</vt:lpstr>
      <vt:lpstr>Registry Snapshots with Regshot </vt:lpstr>
      <vt:lpstr>Faking a Network Using ApateDNS</vt:lpstr>
      <vt:lpstr>Faking a Network Using ApateDNS</vt:lpstr>
      <vt:lpstr>Using INetSim</vt:lpstr>
      <vt:lpstr>Using INetSim</vt:lpstr>
      <vt:lpstr>Monitoring with Netcat</vt:lpstr>
      <vt:lpstr>Packet Sniffing with Wireshark</vt:lpstr>
      <vt:lpstr>Packet Sniffing</vt:lpstr>
      <vt:lpstr>Packet Sniffing</vt:lpstr>
      <vt:lpstr>PowerPoint Presentation</vt:lpstr>
      <vt:lpstr>Common Network Countermeasures</vt:lpstr>
      <vt:lpstr>Content-Based Countermeasures</vt:lpstr>
      <vt:lpstr>Observing the Malware in Its Natural Habitat</vt:lpstr>
      <vt:lpstr>Advantages of Real Networks</vt:lpstr>
      <vt:lpstr>Indications of Malicious Activity</vt:lpstr>
      <vt:lpstr>OPSEC</vt:lpstr>
      <vt:lpstr>Ways an Attacker Can Identify Investigative Activity</vt:lpstr>
      <vt:lpstr>PowerPoint Presentation</vt:lpstr>
      <vt:lpstr>Indirection Tactics</vt:lpstr>
      <vt:lpstr>Search Engines</vt:lpstr>
      <vt:lpstr>Getting IP Address and Domain Information</vt:lpstr>
      <vt:lpstr>Command-Line v.Web-Based Lookups</vt:lpstr>
      <vt:lpstr>DomainTools</vt:lpstr>
      <vt:lpstr>RobTex</vt:lpstr>
      <vt:lpstr>PowerPoint Presentation</vt:lpstr>
      <vt:lpstr>BFK DNS Logger</vt:lpstr>
      <vt:lpstr>PowerPoint Presentation</vt:lpstr>
      <vt:lpstr>Intrusion Detection with Snort</vt:lpstr>
      <vt:lpstr>Snort Rule to Block HTTP Traffic by User-Agent</vt:lpstr>
      <vt:lpstr>Taking a Deeper Look</vt:lpstr>
      <vt:lpstr>PowerPoint Presentation</vt:lpstr>
      <vt:lpstr>Two Objectives of Deeper Analysis</vt:lpstr>
      <vt:lpstr>Danger of Overanalysis</vt:lpstr>
      <vt:lpstr>Hiding in Plain Sight</vt:lpstr>
      <vt:lpstr>GETs</vt:lpstr>
      <vt:lpstr>User Agents</vt:lpstr>
      <vt:lpstr>3 Possible User Agents</vt:lpstr>
      <vt:lpstr>Attackers Use Existing Infrastructure</vt:lpstr>
      <vt:lpstr>Leveraging Client-initiated Beaconing</vt:lpstr>
      <vt:lpstr>Understanding Surrounding Code</vt:lpstr>
      <vt:lpstr>Windows Networking APIs</vt:lpstr>
      <vt:lpstr>Example Malware</vt:lpstr>
      <vt:lpstr>Sources of Network Content</vt:lpstr>
      <vt:lpstr>Hard-Coded vs. Ephemeral Data</vt:lpstr>
      <vt:lpstr>How URI is Generated</vt:lpstr>
      <vt:lpstr>Identifying and Leveraging the Encoding Steps</vt:lpstr>
      <vt:lpstr>Creating a Signature</vt:lpstr>
      <vt:lpstr>Analyzing the Parsing Routines</vt:lpstr>
      <vt:lpstr>PowerPoint Presentation</vt:lpstr>
      <vt:lpstr>Sample Malware Commands</vt:lpstr>
      <vt:lpstr>Possible Signatures</vt:lpstr>
      <vt:lpstr>Targeting Multiple Elements</vt:lpstr>
      <vt:lpstr>Making General Signatures</vt:lpstr>
      <vt:lpstr>PowerPoint Presentation</vt:lpstr>
      <vt:lpstr>Rules of Thumb</vt:lpstr>
      <vt:lpstr>Rules of Thumb</vt:lpstr>
      <vt:lpstr>DNS Security</vt:lpstr>
      <vt:lpstr>The Domain Name System</vt:lpstr>
      <vt:lpstr>DNS Query and Response</vt:lpstr>
      <vt:lpstr>DNS Vulnerabilities</vt:lpstr>
      <vt:lpstr>A Simple DNS Attack</vt:lpstr>
      <vt:lpstr>A More Complex Attack</vt:lpstr>
      <vt:lpstr>Routing Based DNS Attacks</vt:lpstr>
      <vt:lpstr>The Problem in a Nutshell</vt:lpstr>
      <vt:lpstr>PowerPoint Presentation</vt:lpstr>
    </vt:vector>
  </TitlesOfParts>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quake0day</dc:creator>
  <dc:description>PresentationLoad.com</dc:description>
  <cp:lastModifiedBy>Chen, Si</cp:lastModifiedBy>
  <cp:revision>959</cp:revision>
  <dcterms:created xsi:type="dcterms:W3CDTF">2011-12-10T02:50:46Z</dcterms:created>
  <dcterms:modified xsi:type="dcterms:W3CDTF">2018-02-27T14:42:49Z</dcterms:modified>
</cp:coreProperties>
</file>