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3.jpg" ContentType="image/jpg"/>
  <Override PartName="/ppt/media/image25.jpg" ContentType="image/jpg"/>
  <Override PartName="/ppt/media/image32.jpg" ContentType="image/jpg"/>
  <Override PartName="/ppt/media/image34.jpg" ContentType="image/jpg"/>
  <Override PartName="/ppt/media/image35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55.jpg" ContentType="image/jpg"/>
  <Override PartName="/ppt/media/image56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8.jpg" ContentType="image/jpg"/>
  <Override PartName="/ppt/media/image70.jpg" ContentType="image/jpg"/>
  <Override PartName="/ppt/media/image72.jpg" ContentType="image/jp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99" r:id="rId2"/>
  </p:sldMasterIdLst>
  <p:notesMasterIdLst>
    <p:notesMasterId r:id="rId70"/>
  </p:notesMasterIdLst>
  <p:handoutMasterIdLst>
    <p:handoutMasterId r:id="rId71"/>
  </p:handoutMasterIdLst>
  <p:sldIdLst>
    <p:sldId id="587" r:id="rId3"/>
    <p:sldId id="756" r:id="rId4"/>
    <p:sldId id="758" r:id="rId5"/>
    <p:sldId id="763" r:id="rId6"/>
    <p:sldId id="764" r:id="rId7"/>
    <p:sldId id="762" r:id="rId8"/>
    <p:sldId id="766" r:id="rId9"/>
    <p:sldId id="767" r:id="rId10"/>
    <p:sldId id="765" r:id="rId11"/>
    <p:sldId id="768" r:id="rId12"/>
    <p:sldId id="769" r:id="rId13"/>
    <p:sldId id="770" r:id="rId14"/>
    <p:sldId id="771" r:id="rId15"/>
    <p:sldId id="760" r:id="rId16"/>
    <p:sldId id="759" r:id="rId17"/>
    <p:sldId id="761" r:id="rId18"/>
    <p:sldId id="757" r:id="rId19"/>
    <p:sldId id="781" r:id="rId20"/>
    <p:sldId id="782" r:id="rId21"/>
    <p:sldId id="773" r:id="rId22"/>
    <p:sldId id="774" r:id="rId23"/>
    <p:sldId id="775" r:id="rId24"/>
    <p:sldId id="776" r:id="rId25"/>
    <p:sldId id="777" r:id="rId26"/>
    <p:sldId id="778" r:id="rId27"/>
    <p:sldId id="779" r:id="rId28"/>
    <p:sldId id="780" r:id="rId29"/>
    <p:sldId id="717" r:id="rId30"/>
    <p:sldId id="718" r:id="rId31"/>
    <p:sldId id="719" r:id="rId32"/>
    <p:sldId id="720" r:id="rId33"/>
    <p:sldId id="721" r:id="rId34"/>
    <p:sldId id="722" r:id="rId35"/>
    <p:sldId id="723" r:id="rId36"/>
    <p:sldId id="724" r:id="rId37"/>
    <p:sldId id="725" r:id="rId38"/>
    <p:sldId id="726" r:id="rId39"/>
    <p:sldId id="727" r:id="rId40"/>
    <p:sldId id="728" r:id="rId41"/>
    <p:sldId id="729" r:id="rId42"/>
    <p:sldId id="730" r:id="rId43"/>
    <p:sldId id="731" r:id="rId44"/>
    <p:sldId id="733" r:id="rId45"/>
    <p:sldId id="734" r:id="rId46"/>
    <p:sldId id="735" r:id="rId47"/>
    <p:sldId id="736" r:id="rId48"/>
    <p:sldId id="737" r:id="rId49"/>
    <p:sldId id="738" r:id="rId50"/>
    <p:sldId id="732" r:id="rId51"/>
    <p:sldId id="739" r:id="rId52"/>
    <p:sldId id="740" r:id="rId53"/>
    <p:sldId id="741" r:id="rId54"/>
    <p:sldId id="742" r:id="rId55"/>
    <p:sldId id="743" r:id="rId56"/>
    <p:sldId id="744" r:id="rId57"/>
    <p:sldId id="745" r:id="rId58"/>
    <p:sldId id="746" r:id="rId59"/>
    <p:sldId id="747" r:id="rId60"/>
    <p:sldId id="748" r:id="rId61"/>
    <p:sldId id="749" r:id="rId62"/>
    <p:sldId id="750" r:id="rId63"/>
    <p:sldId id="751" r:id="rId64"/>
    <p:sldId id="752" r:id="rId65"/>
    <p:sldId id="753" r:id="rId66"/>
    <p:sldId id="754" r:id="rId67"/>
    <p:sldId id="755" r:id="rId68"/>
    <p:sldId id="716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8" autoAdjust="0"/>
    <p:restoredTop sz="83289"/>
  </p:normalViewPr>
  <p:slideViewPr>
    <p:cSldViewPr snapToGrid="0" snapToObjects="1">
      <p:cViewPr varScale="1">
        <p:scale>
          <a:sx n="108" d="100"/>
          <a:sy n="108" d="100"/>
        </p:scale>
        <p:origin x="16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the engine starts to make transition until the end of the input. Since there may be several possible next states, a deterministic algorithm is used. This algorithm tries one by one all the possible paths (if needed) until a match is found (or all the paths are tried and fail).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4670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kumimoji="1"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CnC</a:t>
            </a:r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server is written in Go, which provides easy multi-threading, C-like syntax, and built-in memory management. Considering that the botnet author stated that </a:t>
            </a:r>
            <a:r>
              <a:rPr kumimoji="1"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Mirai</a:t>
            </a:r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regularly collected 300,000 peers, these features of Go are understandably welcome. The Bot code itself is simple ANSI C, and cross-compiles across 18 different architectures without problem, including MIPS, ARM, and x86.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14767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67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4030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ECC2-8A24-8340-80C0-8D29DCAFD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EEDFA-2B91-8847-AC96-F7524B48C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8698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2E29-2E67-E547-92BE-966CED11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C20F0-205C-F14E-97F9-7F9DB84C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969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7549-CA83-224E-92BD-862BF131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AD8E5-A678-FA40-8C1E-968479DE4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98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C61C-B5D5-4748-B883-00B636C1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18B47-DDF5-BE42-B216-DD0C33FD0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4343400" cy="5867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6E921-A54C-1E4F-9D0E-CEA8486CB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343400" cy="5867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490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9D60-20D1-FC42-98AA-132BA257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DF6DF-9046-BF40-84B0-66EE21D5A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B618A-68DA-A44E-B213-9A3248ECD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98BAD-3AE5-5C47-8597-78F78666C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F3DA8-2016-D540-8129-51EC0FE03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71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E516-AFA5-D44F-AC7B-AC6AACA8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676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87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4E8E-FC02-BD4F-937C-ACF7A512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9E7EE-B42B-FF41-A44D-5DB23FB6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9A14C-F4E0-8643-B8D3-F98B782AF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52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46BB-2AB4-3041-8E46-C60FE74E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2F8BED-605E-E74C-9CBC-633F506E0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9A5DA-306B-E941-8D8E-DD001999F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961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6207-494D-AB41-8CD3-750E9CC6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85FA5-D9C5-1242-8002-CF6D2B37D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39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385AF-F716-1248-9A78-0C3284165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0C52-801C-6F48-892A-E13F48046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4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3" name="Object 9">
            <a:extLst>
              <a:ext uri="{FF2B5EF4-FFF2-40B4-BE49-F238E27FC236}">
                <a16:creationId xmlns:a16="http://schemas.microsoft.com/office/drawing/2014/main" id="{BB972F69-B76A-1640-AEE4-CC3FFAC40E63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Image" r:id="rId14" imgW="6502400" imgH="4876800" progId="Photoshop.Image.6">
                  <p:embed/>
                </p:oleObj>
              </mc:Choice>
              <mc:Fallback>
                <p:oleObj name="Image" r:id="rId14" imgW="6502400" imgH="4876800" progId="Photoshop.Image.6">
                  <p:embed/>
                  <p:pic>
                    <p:nvPicPr>
                      <p:cNvPr id="1033" name="Object 9">
                        <a:extLst>
                          <a:ext uri="{FF2B5EF4-FFF2-40B4-BE49-F238E27FC236}">
                            <a16:creationId xmlns:a16="http://schemas.microsoft.com/office/drawing/2014/main" id="{BB972F69-B76A-1640-AEE4-CC3FFAC40E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>
            <a:extLst>
              <a:ext uri="{FF2B5EF4-FFF2-40B4-BE49-F238E27FC236}">
                <a16:creationId xmlns:a16="http://schemas.microsoft.com/office/drawing/2014/main" id="{BB7F642A-3D09-6B4B-AC78-3003FDE0A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4DC006B-6CBF-834D-81DB-4CF669E5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762000"/>
            <a:ext cx="8839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04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800" kern="1200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apsula.com/blog/malware-analysis-mirai-ddos-botnet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dyn.com/dns/network-map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twitter.com/RSnak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Advanced Topics in Computer Security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Large</a:t>
            </a:r>
            <a:r>
              <a:rPr lang="zh-Han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Scale</a:t>
            </a:r>
            <a:r>
              <a:rPr lang="zh-Han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Attacks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6167" y="-144463"/>
            <a:ext cx="1428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Hans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6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F3654-4481-254C-8B14-2D954CADA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" r="55184" b="-786"/>
          <a:stretch/>
        </p:blipFill>
        <p:spPr>
          <a:xfrm>
            <a:off x="5475807" y="3837132"/>
            <a:ext cx="3668193" cy="2076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EB880-2E4D-C245-9223-155A349CE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30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E467-1857-9545-9A70-4D5F6EFB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 err="1"/>
              <a:t>Slowloris</a:t>
            </a:r>
            <a:r>
              <a:rPr lang="zh-Hans" altLang="en-US" dirty="0"/>
              <a:t> </a:t>
            </a:r>
            <a:r>
              <a:rPr lang="en-US" altLang="zh-Hans" dirty="0"/>
              <a:t>DOS (2009)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308752-8E68-F640-BA19-7F906CF16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7" y="749300"/>
            <a:ext cx="8524875" cy="193393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B6EF88-5064-FB4C-B66A-B96C44806807}"/>
              </a:ext>
            </a:extLst>
          </p:cNvPr>
          <p:cNvSpPr/>
          <p:nvPr/>
        </p:nvSpPr>
        <p:spPr>
          <a:xfrm>
            <a:off x="300037" y="2770717"/>
            <a:ext cx="85201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33"/>
                </a:solidFill>
                <a:latin typeface="Open Sans"/>
              </a:rPr>
              <a:t>Carriage Return Line Feed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(CRLF), is a non-printable character that is used to denote the end of a line. 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Similar to text editors, an HTTP request would contain a [CRLF] at the end of a line to start a fresh line and </a:t>
            </a:r>
            <a:r>
              <a:rPr lang="en-US" b="1" dirty="0">
                <a:solidFill>
                  <a:srgbClr val="FF0000"/>
                </a:solidFill>
                <a:latin typeface="Open Sans"/>
              </a:rPr>
              <a:t>two [CRLF] characters to denote a blank line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. </a:t>
            </a:r>
          </a:p>
          <a:p>
            <a:endParaRPr lang="en-US" dirty="0">
              <a:solidFill>
                <a:srgbClr val="333333"/>
              </a:solidFill>
              <a:latin typeface="Open Sans"/>
            </a:endParaRPr>
          </a:p>
          <a:p>
            <a:r>
              <a:rPr lang="en-US" b="1" dirty="0">
                <a:solidFill>
                  <a:srgbClr val="333333"/>
                </a:solidFill>
                <a:latin typeface="Open Sans"/>
              </a:rPr>
              <a:t>The HTTP protocol defines a blank line as the completion of a header. </a:t>
            </a:r>
          </a:p>
          <a:p>
            <a:endParaRPr lang="en-US" b="1" dirty="0">
              <a:solidFill>
                <a:srgbClr val="333333"/>
              </a:solidFill>
              <a:latin typeface="Open Sans"/>
            </a:endParaRPr>
          </a:p>
          <a:p>
            <a:r>
              <a:rPr lang="en-US" dirty="0">
                <a:solidFill>
                  <a:srgbClr val="333333"/>
                </a:solidFill>
                <a:latin typeface="Open Sans"/>
              </a:rPr>
              <a:t>A Slow HTTP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DoS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takes advantage of this </a:t>
            </a:r>
            <a:r>
              <a:rPr lang="en-US" b="1" dirty="0">
                <a:solidFill>
                  <a:srgbClr val="FF0000"/>
                </a:solidFill>
                <a:latin typeface="Open Sans"/>
              </a:rPr>
              <a:t>by </a:t>
            </a:r>
            <a:r>
              <a:rPr lang="en-US" altLang="zh-Hans" b="1" dirty="0">
                <a:solidFill>
                  <a:srgbClr val="FF0000"/>
                </a:solidFill>
                <a:latin typeface="Open Sans"/>
              </a:rPr>
              <a:t>NOT</a:t>
            </a:r>
            <a:r>
              <a:rPr lang="en-US" b="1" dirty="0">
                <a:solidFill>
                  <a:srgbClr val="FF0000"/>
                </a:solidFill>
                <a:latin typeface="Open Sans"/>
              </a:rPr>
              <a:t> sending a finishing blank line to complete the HTTP header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5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44313-5B35-654D-9971-90566044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HTTP</a:t>
            </a:r>
            <a:r>
              <a:rPr lang="zh-Hans" altLang="en-US" dirty="0"/>
              <a:t> </a:t>
            </a:r>
            <a:r>
              <a:rPr lang="en-US" altLang="zh-Hans" dirty="0"/>
              <a:t>POST</a:t>
            </a:r>
            <a:r>
              <a:rPr lang="zh-Hans" altLang="en-US" dirty="0"/>
              <a:t> </a:t>
            </a:r>
            <a:r>
              <a:rPr lang="en-US" altLang="zh-Hans" dirty="0"/>
              <a:t>DOS</a:t>
            </a:r>
            <a:r>
              <a:rPr lang="zh-Hans" altLang="en-US" dirty="0"/>
              <a:t> </a:t>
            </a:r>
            <a:r>
              <a:rPr lang="en-US" altLang="zh-Hans" dirty="0"/>
              <a:t>(2010)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5F3B7-1039-A045-BE14-AB0388CDB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38E39-ED1F-1748-B007-BF6427A0C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299"/>
            <a:ext cx="9090730" cy="3490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39CEC7-59EE-FE4F-9B69-738FF2340D5D}"/>
              </a:ext>
            </a:extLst>
          </p:cNvPr>
          <p:cNvSpPr/>
          <p:nvPr/>
        </p:nvSpPr>
        <p:spPr>
          <a:xfrm>
            <a:off x="116255" y="4239490"/>
            <a:ext cx="8882913" cy="2462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Open Sans"/>
              </a:rPr>
              <a:t>An attacker establishes a number of connections with the web servers. Each one of these connections contains a Content-Length header with a large number (e.g. Content-Length: 10000000). Therefore, the web server will expect 10000000 bytes from each one of these connections. </a:t>
            </a:r>
          </a:p>
          <a:p>
            <a:endParaRPr lang="en-US" sz="1400" dirty="0">
              <a:solidFill>
                <a:srgbClr val="333333"/>
              </a:solidFill>
              <a:latin typeface="Open Sans"/>
            </a:endParaRPr>
          </a:p>
          <a:p>
            <a:r>
              <a:rPr lang="en-US" sz="1400" dirty="0">
                <a:solidFill>
                  <a:srgbClr val="333333"/>
                </a:solidFill>
                <a:latin typeface="Open Sans"/>
              </a:rPr>
              <a:t>The trick is </a:t>
            </a:r>
            <a:r>
              <a:rPr lang="en-US" sz="1400" b="1" dirty="0">
                <a:solidFill>
                  <a:srgbClr val="FF0000"/>
                </a:solidFill>
                <a:latin typeface="Open Sans"/>
              </a:rPr>
              <a:t>not to send all this data at once </a:t>
            </a:r>
            <a:r>
              <a:rPr lang="en-US" sz="1400" dirty="0">
                <a:solidFill>
                  <a:srgbClr val="333333"/>
                </a:solidFill>
                <a:latin typeface="Open Sans"/>
              </a:rPr>
              <a:t>but to </a:t>
            </a:r>
            <a:r>
              <a:rPr lang="en-US" sz="1400" b="1" dirty="0">
                <a:solidFill>
                  <a:srgbClr val="FF0000"/>
                </a:solidFill>
                <a:latin typeface="Open Sans"/>
              </a:rPr>
              <a:t>send it character by character over a long period of time </a:t>
            </a:r>
            <a:r>
              <a:rPr lang="en-US" sz="1400" dirty="0">
                <a:solidFill>
                  <a:srgbClr val="333333"/>
                </a:solidFill>
                <a:latin typeface="Open Sans"/>
              </a:rPr>
              <a:t>(e.g. 1 character each 10-100 seconds). </a:t>
            </a:r>
          </a:p>
          <a:p>
            <a:endParaRPr lang="en-US" sz="1400" dirty="0">
              <a:solidFill>
                <a:srgbClr val="333333"/>
              </a:solidFill>
              <a:latin typeface="Open Sans"/>
            </a:endParaRPr>
          </a:p>
          <a:p>
            <a:r>
              <a:rPr lang="en-US" sz="1400" dirty="0">
                <a:solidFill>
                  <a:srgbClr val="333333"/>
                </a:solidFill>
                <a:latin typeface="Open Sans"/>
              </a:rPr>
              <a:t>The web server will keep these connections open for a very long time, until it receives all the data. </a:t>
            </a:r>
          </a:p>
          <a:p>
            <a:endParaRPr lang="en-US" sz="1400" dirty="0">
              <a:solidFill>
                <a:srgbClr val="333333"/>
              </a:solidFill>
              <a:latin typeface="Open Sans"/>
            </a:endParaRPr>
          </a:p>
          <a:p>
            <a:r>
              <a:rPr lang="en-US" sz="1400" dirty="0">
                <a:solidFill>
                  <a:srgbClr val="333333"/>
                </a:solidFill>
                <a:latin typeface="Open Sans"/>
              </a:rPr>
              <a:t>In this time, other clients will have a hard time connecting to the server, or even worse will not be able to connect at all because all the available connections are taken/busy.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481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87A7-7F06-EA45-B96A-03370917C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 Denial of Service – </a:t>
            </a:r>
            <a:r>
              <a:rPr lang="en-US" dirty="0" err="1"/>
              <a:t>ReDoS</a:t>
            </a:r>
            <a:r>
              <a:rPr lang="en-US" dirty="0"/>
              <a:t> (2003)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08F15-C64A-724D-BF87-621AEAC02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978436"/>
            <a:ext cx="8524875" cy="4313238"/>
          </a:xfrm>
        </p:spPr>
        <p:txBody>
          <a:bodyPr/>
          <a:lstStyle/>
          <a:p>
            <a:r>
              <a:rPr lang="en-US" dirty="0"/>
              <a:t>The Regular Expression naïve algorithm builds a </a:t>
            </a:r>
            <a:r>
              <a:rPr lang="en-US" b="1" dirty="0"/>
              <a:t>Nondeterministic Finite Automaton (NFA)</a:t>
            </a:r>
            <a:r>
              <a:rPr lang="en-US" dirty="0"/>
              <a:t>, which is a finite state machine where for each pair of state and input symbol there may be several possible next states.</a:t>
            </a:r>
          </a:p>
          <a:p>
            <a:r>
              <a:rPr lang="en-US" dirty="0"/>
              <a:t>For example, the Regex </a:t>
            </a:r>
            <a:r>
              <a:rPr lang="en-US" b="1" i="1" dirty="0"/>
              <a:t>^(a+)+$</a:t>
            </a:r>
            <a:r>
              <a:rPr lang="en-US" dirty="0"/>
              <a:t> is represented by the following NFA: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68D4D-A8E5-EA46-AC40-69A8E324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89" y="2500910"/>
            <a:ext cx="6250053" cy="18810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F6037E-78A3-EA48-95C9-396804F52D2B}"/>
              </a:ext>
            </a:extLst>
          </p:cNvPr>
          <p:cNvSpPr/>
          <p:nvPr/>
        </p:nvSpPr>
        <p:spPr>
          <a:xfrm>
            <a:off x="300038" y="4381994"/>
            <a:ext cx="88439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For the input </a:t>
            </a:r>
            <a:r>
              <a:rPr lang="en-US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aaaaX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there are 16 possible paths in the above graph. </a:t>
            </a:r>
          </a:p>
          <a:p>
            <a:endParaRPr lang="en-US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But for </a:t>
            </a:r>
            <a:r>
              <a:rPr lang="en-US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aaaaaaaaaaaaaaaaX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there are 65536 possible paths, and the number is double for each additional </a:t>
            </a:r>
            <a:r>
              <a:rPr lang="en-US" b="1" i="1" dirty="0">
                <a:solidFill>
                  <a:srgbClr val="252525"/>
                </a:solidFill>
                <a:latin typeface="Arial" panose="020B0604020202020204" pitchFamily="34" charset="0"/>
              </a:rPr>
              <a:t>a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. This is an extreme case where the naïve algorithm is problematic, because it must pass on many many paths, and then fail.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F5B2-D48D-FC45-BDA4-55D2009A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 Denial of Service – </a:t>
            </a:r>
            <a:r>
              <a:rPr lang="en-US" dirty="0" err="1"/>
              <a:t>ReDoS</a:t>
            </a:r>
            <a:r>
              <a:rPr lang="en-US" dirty="0"/>
              <a:t> (2003)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C88A4-8010-544B-88D4-B98BB0F97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7" y="1341994"/>
            <a:ext cx="8913094" cy="305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65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7474-F4A5-5746-B536-1CF8AA91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Group 97">
            <a:extLst>
              <a:ext uri="{FF2B5EF4-FFF2-40B4-BE49-F238E27FC236}">
                <a16:creationId xmlns:a16="http://schemas.microsoft.com/office/drawing/2014/main" id="{C8CB5D49-D10F-5547-8FB0-FD22611EDF58}"/>
              </a:ext>
            </a:extLst>
          </p:cNvPr>
          <p:cNvGraphicFramePr>
            <a:graphicFrameLocks/>
          </p:cNvGraphicFramePr>
          <p:nvPr/>
        </p:nvGraphicFramePr>
        <p:xfrm>
          <a:off x="762000" y="1371600"/>
          <a:ext cx="8229600" cy="469030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196243900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48583531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005938687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4072086640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Affected Area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812575"/>
                  </a:ext>
                </a:extLst>
              </a:tr>
              <a:tr h="785813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Network Level Device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Routers, IP Switches, Firewalls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Ascend Kill II,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“Christmas Tree Packets”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Attack attempts to exhaust hardware resources using multiple duplicate packets or a software bug.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481640"/>
                  </a:ext>
                </a:extLst>
              </a:tr>
              <a:tr h="722313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 Level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 Vendor OS, End-User Equipment.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Ping of Death,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ICMP Echo Attacks,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Teardrop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Attack takes advantage of the way operating systems implement protocols.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109039"/>
                  </a:ext>
                </a:extLst>
              </a:tr>
              <a:tr h="749300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 Level Attacks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Finger Bomb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Finger Bomb,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Windows NT RealServer G2 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Attack a service or machine by using an application attack to exhaust resources.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504618"/>
                  </a:ext>
                </a:extLst>
              </a:tr>
              <a:tr h="777875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Flood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(Amplification, Oscillation, Simple Flooding)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computer or network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Smurf Attack (amplifier attack)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UDP Echo (oscillation attack)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Attack in which massive quantities of data are sent to a target with the intention of using up bandwidth/processing resources.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821980"/>
                  </a:ext>
                </a:extLst>
              </a:tr>
              <a:tr h="939800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Protocol Feature Attacks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Servers, Client PC, DNS Servers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 (connection depletion)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Attack in which “bugs” in protocol are utilized to take down network resources.  Methods of attack include:  IP address spoofing, and corrupting DNS server cache.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866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27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CAF-4D2F-D94F-BA3D-966DE11FD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7737D-9E34-6044-8E44-CCC8BF2F2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Group 68">
            <a:extLst>
              <a:ext uri="{FF2B5EF4-FFF2-40B4-BE49-F238E27FC236}">
                <a16:creationId xmlns:a16="http://schemas.microsoft.com/office/drawing/2014/main" id="{5121175A-768D-7D43-83FB-723A0CDEE65F}"/>
              </a:ext>
            </a:extLst>
          </p:cNvPr>
          <p:cNvGraphicFramePr>
            <a:graphicFrameLocks/>
          </p:cNvGraphicFramePr>
          <p:nvPr/>
        </p:nvGraphicFramePr>
        <p:xfrm>
          <a:off x="762000" y="1295400"/>
          <a:ext cx="8077200" cy="4995229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132462976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799530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44091669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1962142794"/>
                    </a:ext>
                  </a:extLst>
                </a:gridCol>
              </a:tblGrid>
              <a:tr h="750888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Countermeasure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644852"/>
                  </a:ext>
                </a:extLst>
              </a:tr>
              <a:tr h="773113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Network Level Device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Software patches, packet filtering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Ingress and Egress Filtering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Software upgrades can fix known bugs and packet filtering can prevent attacking traffic from entering a network.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258498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 Level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 Cookies, drop backlog connections, shorten timeout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 Cookies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Shortening the backlog time and dropping backlog connections will free up resources.  SYN cookies proactively prevent attacks.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605983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 Level Attacks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Intrusion Detection System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GuardDog, other vendors.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Software used to detect illicit activity.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7"/>
                  </a:ext>
                </a:extLst>
              </a:tr>
              <a:tr h="1017588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Flood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(Amplification, Oscillation, Simple Flooding)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Replication and Load Balancing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Akami/Digital Island provide content distribution.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Extend the volume of content under attack makes it more complicated and harder for attackers to identify services to attack and accomplish complete attacks.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502224"/>
                  </a:ext>
                </a:extLst>
              </a:tr>
              <a:tr h="1039813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Protocol Feature Attacks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Extend protocols to support security.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ITEF standard for itrace, DNSSEC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 source/destination packets by a means other than the IP address (blocks against IP address spoofing).  DNSSEC would provide authorization and authentication on DNS information.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060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439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ED11-B69D-CD41-B1EE-37664162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2150A6-DC1E-D04E-8173-1486E76BC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kern="0"/>
              <a:t>DoS attacks are unable to attack large bandwidth websites – one upstream client cannot generate enough bandwidth to cripple major megabit websites.</a:t>
            </a:r>
          </a:p>
          <a:p>
            <a:pPr>
              <a:lnSpc>
                <a:spcPct val="90000"/>
              </a:lnSpc>
            </a:pPr>
            <a:r>
              <a:rPr lang="en-US" altLang="en-US" sz="2400" kern="0"/>
              <a:t>New distributed server architecture makes it harder for one DoS to take down an entire site.</a:t>
            </a:r>
          </a:p>
          <a:p>
            <a:pPr>
              <a:lnSpc>
                <a:spcPct val="90000"/>
              </a:lnSpc>
            </a:pPr>
            <a:r>
              <a:rPr lang="en-US" altLang="en-US" sz="2400" kern="0"/>
              <a:t>New software protections neutralize existing DoS attacks quickly</a:t>
            </a:r>
          </a:p>
          <a:p>
            <a:pPr>
              <a:lnSpc>
                <a:spcPct val="90000"/>
              </a:lnSpc>
            </a:pPr>
            <a:r>
              <a:rPr lang="en-US" altLang="en-US" sz="2400" kern="0"/>
              <a:t>Service Providers know how to prevent these attacks from effecting their networks.</a:t>
            </a:r>
          </a:p>
          <a:p>
            <a:pPr>
              <a:lnSpc>
                <a:spcPct val="90000"/>
              </a:lnSpc>
            </a:pPr>
            <a:r>
              <a:rPr lang="en-US" altLang="en-US" sz="2400" kern="0"/>
              <a:t>“Old” Internet Technology – something new needs to take it’s place (Hackers want the challenge of a new technology).</a:t>
            </a:r>
            <a:endParaRPr lang="en-US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026624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188F-B855-BC4A-BD00-3B02E84D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11965D-53F3-F64A-986A-0475C4435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6" y="1120939"/>
            <a:ext cx="7305849" cy="43132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F305DD-0048-0F45-9777-D28A633E1317}"/>
              </a:ext>
            </a:extLst>
          </p:cNvPr>
          <p:cNvSpPr/>
          <p:nvPr/>
        </p:nvSpPr>
        <p:spPr>
          <a:xfrm>
            <a:off x="2536036" y="5602258"/>
            <a:ext cx="404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www.digitalattackmap.com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67330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4F86C-815C-6647-A283-0991D7FC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93808-6C20-6F4C-B0A1-C75FCB652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712" y="5219083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Morris Worm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1EC85-C891-0E4F-98D7-E63B690B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66" y="875103"/>
            <a:ext cx="3385467" cy="2544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74D0AE-FA68-9241-889E-0BC76640C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754" y="875102"/>
            <a:ext cx="4071586" cy="43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6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3A1166DD-FADA-564B-83EE-74D3C55E0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Worm vs a virus</a:t>
            </a:r>
          </a:p>
        </p:txBody>
      </p:sp>
      <p:graphicFrame>
        <p:nvGraphicFramePr>
          <p:cNvPr id="68613" name="Object 5">
            <a:extLst>
              <a:ext uri="{FF2B5EF4-FFF2-40B4-BE49-F238E27FC236}">
                <a16:creationId xmlns:a16="http://schemas.microsoft.com/office/drawing/2014/main" id="{F96C15D2-50A9-1D41-AB75-8993A9B821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1066800"/>
          <a:ext cx="22098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Image" r:id="rId3" imgW="2806700" imgH="1536700" progId="Photoshop.Image.6">
                  <p:embed/>
                </p:oleObj>
              </mc:Choice>
              <mc:Fallback>
                <p:oleObj name="Image" r:id="rId3" imgW="2806700" imgH="1536700" progId="Photoshop.Image.6">
                  <p:embed/>
                  <p:pic>
                    <p:nvPicPr>
                      <p:cNvPr id="68613" name="Object 5">
                        <a:extLst>
                          <a:ext uri="{FF2B5EF4-FFF2-40B4-BE49-F238E27FC236}">
                            <a16:creationId xmlns:a16="http://schemas.microsoft.com/office/drawing/2014/main" id="{F96C15D2-50A9-1D41-AB75-8993A9B821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066800"/>
                        <a:ext cx="22098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5" name="Picture 7" descr="http://triton.dgsca.unam.mx/prototipo/capacitacion/images/virus.jpg">
            <a:extLst>
              <a:ext uri="{FF2B5EF4-FFF2-40B4-BE49-F238E27FC236}">
                <a16:creationId xmlns:a16="http://schemas.microsoft.com/office/drawing/2014/main" id="{5713D9BF-D25B-9C41-862F-24E06097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0"/>
            <a:ext cx="1562100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6" name="Text Box 8">
            <a:extLst>
              <a:ext uri="{FF2B5EF4-FFF2-40B4-BE49-F238E27FC236}">
                <a16:creationId xmlns:a16="http://schemas.microsoft.com/office/drawing/2014/main" id="{CEE4CD22-7AF3-7D4C-B58D-4C355CF5D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276600"/>
            <a:ext cx="5715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5F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Self propagates across the network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5F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Exploits security or policy flaws in widely used services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5F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Less mature defense today</a:t>
            </a:r>
          </a:p>
        </p:txBody>
      </p:sp>
    </p:spTree>
    <p:extLst>
      <p:ext uri="{BB962C8B-B14F-4D97-AF65-F5344CB8AC3E}">
        <p14:creationId xmlns:p14="http://schemas.microsoft.com/office/powerpoint/2010/main" val="321198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3297-F14C-AF48-9E3E-5A096A53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22964-F277-6144-9EE3-F2E90B51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ans" dirty="0"/>
              <a:t>Distributed</a:t>
            </a:r>
            <a:r>
              <a:rPr lang="zh-Hans" altLang="en-US" dirty="0"/>
              <a:t> </a:t>
            </a:r>
            <a:r>
              <a:rPr lang="en-US" altLang="zh-Hans" dirty="0"/>
              <a:t>Denial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Service</a:t>
            </a:r>
            <a:r>
              <a:rPr lang="zh-Hans" altLang="en-US" dirty="0"/>
              <a:t> </a:t>
            </a:r>
            <a:r>
              <a:rPr lang="en-US" altLang="zh-Hans" dirty="0"/>
              <a:t>(DDOS)</a:t>
            </a:r>
          </a:p>
          <a:p>
            <a:r>
              <a:rPr lang="en-US" altLang="zh-Hans" dirty="0"/>
              <a:t>Worm</a:t>
            </a:r>
          </a:p>
          <a:p>
            <a:r>
              <a:rPr lang="en-US" altLang="zh-Hans" dirty="0" err="1"/>
              <a:t>Mirai</a:t>
            </a:r>
            <a:r>
              <a:rPr lang="zh-Hans" altLang="en-US" dirty="0"/>
              <a:t> </a:t>
            </a:r>
            <a:r>
              <a:rPr lang="en-US" altLang="zh-Hans" dirty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065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342335D6-C286-D24D-8A9E-3582DADEE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0E07EF01-A67E-4540-99BB-20B1500A7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87DED15A-69F7-F54C-A655-7AC000A9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739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EA4A13A7-080D-2841-A6BA-C6FDCB895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+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71D3CA8-646B-B84A-99A6-8387D376E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6260" name="Picture 4">
            <a:extLst>
              <a:ext uri="{FF2B5EF4-FFF2-40B4-BE49-F238E27FC236}">
                <a16:creationId xmlns:a16="http://schemas.microsoft.com/office/drawing/2014/main" id="{1B637E4F-CAF8-824B-B0D5-B5141EC7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1" name="Text Box 5">
            <a:extLst>
              <a:ext uri="{FF2B5EF4-FFF2-40B4-BE49-F238E27FC236}">
                <a16:creationId xmlns:a16="http://schemas.microsoft.com/office/drawing/2014/main" id="{52433DAF-030C-3B4F-9114-CCA5E66F8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163" y="1219200"/>
            <a:ext cx="123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Attacker</a:t>
            </a:r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id="{14FB8FA8-C5C1-F949-B908-12913BF41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1052513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Target Discovery</a:t>
            </a:r>
          </a:p>
        </p:txBody>
      </p:sp>
      <p:sp>
        <p:nvSpPr>
          <p:cNvPr id="96263" name="Text Box 7">
            <a:extLst>
              <a:ext uri="{FF2B5EF4-FFF2-40B4-BE49-F238E27FC236}">
                <a16:creationId xmlns:a16="http://schemas.microsoft.com/office/drawing/2014/main" id="{6F8BE323-F2A2-4B4D-8D09-3412007C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4290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Carrier</a:t>
            </a:r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0C880439-1A21-D64D-86E2-769EF0437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Activation</a:t>
            </a:r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B4B9754E-85C1-3F45-8AFA-222C9799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3" y="2082800"/>
            <a:ext cx="123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Payload</a:t>
            </a:r>
          </a:p>
        </p:txBody>
      </p:sp>
      <p:sp>
        <p:nvSpPr>
          <p:cNvPr id="96266" name="Text Box 10">
            <a:extLst>
              <a:ext uri="{FF2B5EF4-FFF2-40B4-BE49-F238E27FC236}">
                <a16:creationId xmlns:a16="http://schemas.microsoft.com/office/drawing/2014/main" id="{995437DE-1D0B-F246-8612-216061EBE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4953000"/>
            <a:ext cx="4359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778682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399B1CC1-7DAA-4F41-84B1-8A359E3DB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98FC3189-3F69-094F-99F2-0B2EEAED1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330015F4-ACDE-6141-8D65-4842099C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:a16="http://schemas.microsoft.com/office/drawing/2014/main" id="{81516C72-6F87-5646-B054-C20915A66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1052513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Target Discovery</a:t>
            </a:r>
          </a:p>
        </p:txBody>
      </p:sp>
    </p:spTree>
    <p:extLst>
      <p:ext uri="{BB962C8B-B14F-4D97-AF65-F5344CB8AC3E}">
        <p14:creationId xmlns:p14="http://schemas.microsoft.com/office/powerpoint/2010/main" val="3253031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80054753-5F2B-3045-BD64-68A651562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3ED35F6A-B50D-4548-9ACD-043206647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6" name="Picture 4">
            <a:extLst>
              <a:ext uri="{FF2B5EF4-FFF2-40B4-BE49-F238E27FC236}">
                <a16:creationId xmlns:a16="http://schemas.microsoft.com/office/drawing/2014/main" id="{9BFB404D-ABF0-E542-B037-F6B10291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7" name="Text Box 5">
            <a:extLst>
              <a:ext uri="{FF2B5EF4-FFF2-40B4-BE49-F238E27FC236}">
                <a16:creationId xmlns:a16="http://schemas.microsoft.com/office/drawing/2014/main" id="{3009BC1E-A107-3740-8F91-20D84C0AA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1052513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Target Discovery</a:t>
            </a:r>
          </a:p>
        </p:txBody>
      </p:sp>
      <p:sp>
        <p:nvSpPr>
          <p:cNvPr id="79878" name="Text Box 6">
            <a:extLst>
              <a:ext uri="{FF2B5EF4-FFF2-40B4-BE49-F238E27FC236}">
                <a16:creationId xmlns:a16="http://schemas.microsoft.com/office/drawing/2014/main" id="{DBCAC21A-D2CF-E44B-AFE6-2356CAFC8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33800"/>
            <a:ext cx="8458200" cy="32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Scanning</a:t>
            </a:r>
            <a:b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sequential, random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Target Lists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pre-generated, external (game servers), internal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27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4300F1E-C2C7-1149-B17D-573870E5A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F82D393-3B51-124E-8D0F-36CE1D15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EA5144B5-4164-2845-A3A4-9DB0A0D7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7" name="Text Box 5">
            <a:extLst>
              <a:ext uri="{FF2B5EF4-FFF2-40B4-BE49-F238E27FC236}">
                <a16:creationId xmlns:a16="http://schemas.microsoft.com/office/drawing/2014/main" id="{F698891F-A5BA-9442-ADAA-C51D8887F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4290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Carrier</a:t>
            </a:r>
          </a:p>
        </p:txBody>
      </p:sp>
    </p:spTree>
    <p:extLst>
      <p:ext uri="{BB962C8B-B14F-4D97-AF65-F5344CB8AC3E}">
        <p14:creationId xmlns:p14="http://schemas.microsoft.com/office/powerpoint/2010/main" val="272439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B30E1C9E-BBFB-414B-8E9B-DF788E371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CEA5FE3-0D08-3F4A-9613-457225087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900" name="Picture 4">
            <a:extLst>
              <a:ext uri="{FF2B5EF4-FFF2-40B4-BE49-F238E27FC236}">
                <a16:creationId xmlns:a16="http://schemas.microsoft.com/office/drawing/2014/main" id="{0C80432F-3F98-974B-B213-3F5023036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5">
            <a:extLst>
              <a:ext uri="{FF2B5EF4-FFF2-40B4-BE49-F238E27FC236}">
                <a16:creationId xmlns:a16="http://schemas.microsoft.com/office/drawing/2014/main" id="{F22D04C8-4812-4C40-82BF-F06E151C5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4290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Carrier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B4EFB2F8-3C14-394F-9A9A-08B66E88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46475"/>
            <a:ext cx="84582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Self-Carried</a:t>
            </a:r>
            <a:b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active transmission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Second Channel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e.g. RPC, TFTP ( blaster worm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Embedded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e.g. web requests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85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6DB7E0A-29BC-D642-B439-CDB407D0E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0F3C2CE6-9E3D-0443-8071-A36C075AA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5780" name="Picture 4">
            <a:extLst>
              <a:ext uri="{FF2B5EF4-FFF2-40B4-BE49-F238E27FC236}">
                <a16:creationId xmlns:a16="http://schemas.microsoft.com/office/drawing/2014/main" id="{A00F81AC-7095-AC47-A40E-E34C26CD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1" name="Text Box 5">
            <a:extLst>
              <a:ext uri="{FF2B5EF4-FFF2-40B4-BE49-F238E27FC236}">
                <a16:creationId xmlns:a16="http://schemas.microsoft.com/office/drawing/2014/main" id="{3D5F37C3-31DA-034A-8868-E3BD210AE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Activation</a:t>
            </a:r>
          </a:p>
        </p:txBody>
      </p:sp>
    </p:spTree>
    <p:extLst>
      <p:ext uri="{BB962C8B-B14F-4D97-AF65-F5344CB8AC3E}">
        <p14:creationId xmlns:p14="http://schemas.microsoft.com/office/powerpoint/2010/main" val="3567998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ADF5A30-19CE-AF4F-8F5E-AF436856B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499C9F4-3353-4448-936A-82B2B8BEA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AE376209-511C-8A4B-ABBE-C6BB0047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5" name="Text Box 5">
            <a:extLst>
              <a:ext uri="{FF2B5EF4-FFF2-40B4-BE49-F238E27FC236}">
                <a16:creationId xmlns:a16="http://schemas.microsoft.com/office/drawing/2014/main" id="{F83AB972-939E-C448-B1CC-8EC5638A8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Activation</a:t>
            </a:r>
          </a:p>
        </p:txBody>
      </p:sp>
      <p:sp>
        <p:nvSpPr>
          <p:cNvPr id="81926" name="Text Box 6">
            <a:extLst>
              <a:ext uri="{FF2B5EF4-FFF2-40B4-BE49-F238E27FC236}">
                <a16:creationId xmlns:a16="http://schemas.microsoft.com/office/drawing/2014/main" id="{8616A536-2A2A-B94A-83F9-4A846145B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03625"/>
            <a:ext cx="84582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Activation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Social Enginnering e.g. MyDoom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 SCO Killer !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activity-based activation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e.g. logging in, rebooting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Scheduled process activation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e.g. updates, backup 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 Activation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e.g. Code Red</a:t>
            </a:r>
            <a:b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b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290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4D6C-3EE0-1344-81C0-1A1E5B47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Mirai</a:t>
            </a:r>
            <a:r>
              <a:rPr lang="en-US" dirty="0"/>
              <a:t> and </a:t>
            </a:r>
            <a:r>
              <a:rPr lang="en-US" dirty="0" err="1"/>
              <a:t>IoT</a:t>
            </a:r>
            <a:r>
              <a:rPr lang="en-US" dirty="0"/>
              <a:t> Botnet Analysis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7BB7A9-9713-0449-960F-CEE920E361B7}"/>
              </a:ext>
            </a:extLst>
          </p:cNvPr>
          <p:cNvSpPr/>
          <p:nvPr/>
        </p:nvSpPr>
        <p:spPr>
          <a:xfrm>
            <a:off x="469074" y="1352599"/>
            <a:ext cx="7059881" cy="3231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en-US" sz="2400" spc="-90" dirty="0">
                <a:latin typeface="Arial"/>
                <a:cs typeface="Arial"/>
              </a:rPr>
              <a:t>Terabit </a:t>
            </a:r>
            <a:r>
              <a:rPr lang="en-US" sz="2400" spc="-155" dirty="0">
                <a:latin typeface="Arial"/>
                <a:cs typeface="Arial"/>
              </a:rPr>
              <a:t>scale </a:t>
            </a:r>
            <a:r>
              <a:rPr lang="en-US" sz="2400" spc="-110" dirty="0">
                <a:latin typeface="Arial"/>
                <a:cs typeface="Arial"/>
              </a:rPr>
              <a:t>attacks </a:t>
            </a:r>
            <a:r>
              <a:rPr lang="en-US" sz="2400" spc="-105" dirty="0">
                <a:latin typeface="Arial"/>
                <a:cs typeface="Arial"/>
              </a:rPr>
              <a:t>end </a:t>
            </a:r>
            <a:r>
              <a:rPr lang="en-US" sz="2400" spc="-25" dirty="0">
                <a:latin typeface="Arial"/>
                <a:cs typeface="Arial"/>
              </a:rPr>
              <a:t>of</a:t>
            </a:r>
            <a:r>
              <a:rPr lang="en-US" sz="2400" spc="-135" dirty="0">
                <a:latin typeface="Arial"/>
                <a:cs typeface="Arial"/>
              </a:rPr>
              <a:t> </a:t>
            </a:r>
            <a:r>
              <a:rPr lang="en-US" sz="2400" spc="-120" dirty="0">
                <a:latin typeface="Arial"/>
                <a:cs typeface="Arial"/>
              </a:rPr>
              <a:t>2016</a:t>
            </a:r>
            <a:endParaRPr lang="en-US" sz="2400" dirty="0">
              <a:latin typeface="Arial"/>
              <a:cs typeface="Arial"/>
            </a:endParaRPr>
          </a:p>
          <a:p>
            <a:pPr marL="222885">
              <a:lnSpc>
                <a:spcPct val="100000"/>
              </a:lnSpc>
              <a:spcBef>
                <a:spcPts val="385"/>
              </a:spcBef>
            </a:pPr>
            <a:r>
              <a:rPr lang="en-US" spc="-120" dirty="0">
                <a:latin typeface="Arial"/>
                <a:cs typeface="Arial"/>
              </a:rPr>
              <a:t>~600mbps </a:t>
            </a:r>
            <a:r>
              <a:rPr lang="en-US" spc="-100" dirty="0">
                <a:latin typeface="Arial"/>
                <a:cs typeface="Arial"/>
              </a:rPr>
              <a:t>against Brian</a:t>
            </a:r>
            <a:r>
              <a:rPr lang="en-US" spc="-50" dirty="0">
                <a:latin typeface="Arial"/>
                <a:cs typeface="Arial"/>
              </a:rPr>
              <a:t> </a:t>
            </a:r>
            <a:r>
              <a:rPr lang="en-US" spc="-145" dirty="0">
                <a:latin typeface="Arial"/>
                <a:cs typeface="Arial"/>
              </a:rPr>
              <a:t>Krebs</a:t>
            </a:r>
            <a:endParaRPr lang="en-US" dirty="0">
              <a:latin typeface="Arial"/>
              <a:cs typeface="Arial"/>
            </a:endParaRPr>
          </a:p>
          <a:p>
            <a:pPr marL="222885">
              <a:lnSpc>
                <a:spcPct val="100000"/>
              </a:lnSpc>
              <a:spcBef>
                <a:spcPts val="370"/>
              </a:spcBef>
            </a:pPr>
            <a:r>
              <a:rPr lang="en-US" spc="-135" dirty="0">
                <a:latin typeface="Arial"/>
                <a:cs typeface="Arial"/>
              </a:rPr>
              <a:t>~1 </a:t>
            </a:r>
            <a:r>
              <a:rPr lang="en-US" spc="-25" dirty="0">
                <a:latin typeface="Arial"/>
                <a:cs typeface="Arial"/>
              </a:rPr>
              <a:t>terabit </a:t>
            </a:r>
            <a:r>
              <a:rPr lang="en-US" spc="-100" dirty="0">
                <a:latin typeface="Arial"/>
                <a:cs typeface="Arial"/>
              </a:rPr>
              <a:t>against</a:t>
            </a:r>
            <a:r>
              <a:rPr lang="en-US" spc="-75" dirty="0">
                <a:latin typeface="Arial"/>
                <a:cs typeface="Arial"/>
              </a:rPr>
              <a:t> </a:t>
            </a:r>
            <a:r>
              <a:rPr lang="en-US" spc="-225" dirty="0">
                <a:latin typeface="Arial"/>
                <a:cs typeface="Arial"/>
              </a:rPr>
              <a:t>OVH</a:t>
            </a:r>
            <a:endParaRPr lang="en-US" dirty="0">
              <a:latin typeface="Arial"/>
              <a:cs typeface="Arial"/>
            </a:endParaRPr>
          </a:p>
          <a:p>
            <a:pPr marL="222885">
              <a:lnSpc>
                <a:spcPct val="100000"/>
              </a:lnSpc>
              <a:spcBef>
                <a:spcPts val="375"/>
              </a:spcBef>
            </a:pPr>
            <a:r>
              <a:rPr lang="en-US" spc="-110" dirty="0">
                <a:latin typeface="Arial"/>
                <a:cs typeface="Arial"/>
              </a:rPr>
              <a:t>~1.2 </a:t>
            </a:r>
            <a:r>
              <a:rPr lang="en-US" spc="-25" dirty="0">
                <a:latin typeface="Arial"/>
                <a:cs typeface="Arial"/>
              </a:rPr>
              <a:t>terabit </a:t>
            </a:r>
            <a:r>
              <a:rPr lang="en-US" spc="-100" dirty="0">
                <a:latin typeface="Arial"/>
                <a:cs typeface="Arial"/>
              </a:rPr>
              <a:t>against</a:t>
            </a:r>
            <a:r>
              <a:rPr lang="en-US" spc="-270" dirty="0">
                <a:latin typeface="Arial"/>
                <a:cs typeface="Arial"/>
              </a:rPr>
              <a:t> </a:t>
            </a:r>
            <a:r>
              <a:rPr lang="en-US" spc="-295" dirty="0" err="1">
                <a:latin typeface="Arial"/>
                <a:cs typeface="Arial"/>
              </a:rPr>
              <a:t>DYn</a:t>
            </a:r>
            <a:endParaRPr lang="en-US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lang="en-US" sz="2400" spc="-85" dirty="0">
                <a:latin typeface="Arial"/>
                <a:cs typeface="Arial"/>
              </a:rPr>
              <a:t>Infects</a:t>
            </a:r>
            <a:r>
              <a:rPr lang="en-US" sz="2400" spc="-120" dirty="0">
                <a:latin typeface="Arial"/>
                <a:cs typeface="Arial"/>
              </a:rPr>
              <a:t> </a:t>
            </a:r>
            <a:r>
              <a:rPr lang="en-US" sz="2400" spc="-150" dirty="0">
                <a:latin typeface="Arial"/>
                <a:cs typeface="Arial"/>
              </a:rPr>
              <a:t>cameras</a:t>
            </a:r>
            <a:endParaRPr lang="en-US" sz="2400" dirty="0">
              <a:latin typeface="Arial"/>
              <a:cs typeface="Arial"/>
            </a:endParaRPr>
          </a:p>
          <a:p>
            <a:pPr marL="222885">
              <a:lnSpc>
                <a:spcPct val="100000"/>
              </a:lnSpc>
              <a:spcBef>
                <a:spcPts val="385"/>
              </a:spcBef>
            </a:pPr>
            <a:r>
              <a:rPr lang="en-US" spc="-50" dirty="0">
                <a:latin typeface="Arial"/>
                <a:cs typeface="Arial"/>
              </a:rPr>
              <a:t>Most</a:t>
            </a:r>
            <a:r>
              <a:rPr lang="en-US" spc="-95" dirty="0">
                <a:latin typeface="Arial"/>
                <a:cs typeface="Arial"/>
              </a:rPr>
              <a:t> </a:t>
            </a:r>
            <a:r>
              <a:rPr lang="en-US" spc="-130" dirty="0">
                <a:latin typeface="Arial"/>
                <a:cs typeface="Arial"/>
              </a:rPr>
              <a:t>cameras</a:t>
            </a:r>
            <a:endParaRPr lang="en-US" dirty="0">
              <a:latin typeface="Arial"/>
              <a:cs typeface="Arial"/>
            </a:endParaRPr>
          </a:p>
          <a:p>
            <a:pPr marL="222885">
              <a:lnSpc>
                <a:spcPct val="100000"/>
              </a:lnSpc>
              <a:spcBef>
                <a:spcPts val="375"/>
              </a:spcBef>
            </a:pPr>
            <a:r>
              <a:rPr lang="en-US" spc="-130" dirty="0">
                <a:latin typeface="Arial"/>
                <a:cs typeface="Arial"/>
              </a:rPr>
              <a:t>Also </a:t>
            </a:r>
            <a:r>
              <a:rPr lang="en-US" spc="-50" dirty="0">
                <a:latin typeface="Arial"/>
                <a:cs typeface="Arial"/>
              </a:rPr>
              <a:t>printers, routers</a:t>
            </a:r>
            <a:endParaRPr lang="en-US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lang="en-US" sz="2400" spc="-120" dirty="0">
                <a:latin typeface="Arial"/>
                <a:cs typeface="Arial"/>
              </a:rPr>
              <a:t>Hundreds </a:t>
            </a:r>
            <a:r>
              <a:rPr lang="en-US" sz="2400" spc="-20" dirty="0">
                <a:latin typeface="Arial"/>
                <a:cs typeface="Arial"/>
              </a:rPr>
              <a:t>of </a:t>
            </a:r>
            <a:r>
              <a:rPr lang="en-US" sz="2400" spc="-110" dirty="0">
                <a:latin typeface="Arial"/>
                <a:cs typeface="Arial"/>
              </a:rPr>
              <a:t>thousands </a:t>
            </a:r>
            <a:r>
              <a:rPr lang="en-US" sz="2400" spc="-20" dirty="0">
                <a:latin typeface="Arial"/>
                <a:cs typeface="Arial"/>
              </a:rPr>
              <a:t>of</a:t>
            </a:r>
            <a:r>
              <a:rPr lang="en-US" sz="2400" spc="-265" dirty="0">
                <a:latin typeface="Arial"/>
                <a:cs typeface="Arial"/>
              </a:rPr>
              <a:t> </a:t>
            </a:r>
            <a:r>
              <a:rPr lang="en-US" sz="2400" spc="-135" dirty="0">
                <a:latin typeface="Arial"/>
                <a:cs typeface="Arial"/>
              </a:rPr>
              <a:t>devices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240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FC341-4809-B746-8E47-C7FF2C68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25" dirty="0"/>
              <a:t>Where </a:t>
            </a:r>
            <a:r>
              <a:rPr lang="en-US" spc="-35" dirty="0"/>
              <a:t>the </a:t>
            </a:r>
            <a:r>
              <a:rPr lang="en-US" spc="-25" dirty="0"/>
              <a:t>botnet</a:t>
            </a:r>
            <a:r>
              <a:rPr lang="en-US" spc="-370" dirty="0"/>
              <a:t> </a:t>
            </a:r>
            <a:r>
              <a:rPr lang="en-US" spc="-160" dirty="0"/>
              <a:t>resides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162A0-D36B-894C-94EB-448E6E79E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88E29C33-E63C-184C-A338-F7AF7EFFF69B}"/>
              </a:ext>
            </a:extLst>
          </p:cNvPr>
          <p:cNvSpPr/>
          <p:nvPr/>
        </p:nvSpPr>
        <p:spPr>
          <a:xfrm>
            <a:off x="295275" y="770342"/>
            <a:ext cx="8126353" cy="5031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4C1F39-27A3-C541-AF9A-ADBFF10DAE3B}"/>
              </a:ext>
            </a:extLst>
          </p:cNvPr>
          <p:cNvSpPr/>
          <p:nvPr/>
        </p:nvSpPr>
        <p:spPr>
          <a:xfrm>
            <a:off x="3069771" y="6542088"/>
            <a:ext cx="8829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spc="-45" dirty="0">
                <a:latin typeface="Arial"/>
                <a:cs typeface="Arial"/>
              </a:rPr>
              <a:t>https:</a:t>
            </a:r>
            <a:r>
              <a:rPr lang="en-US" sz="1400" spc="-45" dirty="0">
                <a:latin typeface="Arial"/>
                <a:cs typeface="Arial"/>
                <a:hlinkClick r:id="rId3"/>
              </a:rPr>
              <a:t>//</a:t>
            </a:r>
            <a:r>
              <a:rPr lang="en-US" sz="1400" spc="-45" dirty="0" err="1">
                <a:latin typeface="Arial"/>
                <a:cs typeface="Arial"/>
                <a:hlinkClick r:id="rId3"/>
              </a:rPr>
              <a:t>www</a:t>
            </a:r>
            <a:r>
              <a:rPr lang="en-US" sz="1400" spc="-45" dirty="0" err="1">
                <a:latin typeface="Arial"/>
                <a:cs typeface="Arial"/>
              </a:rPr>
              <a:t>.i</a:t>
            </a:r>
            <a:r>
              <a:rPr lang="en-US" sz="1400" spc="-45" dirty="0" err="1">
                <a:latin typeface="Arial"/>
                <a:cs typeface="Arial"/>
                <a:hlinkClick r:id="rId3"/>
              </a:rPr>
              <a:t>ncapsula.com</a:t>
            </a:r>
            <a:r>
              <a:rPr lang="en-US" sz="1400" spc="-45" dirty="0">
                <a:latin typeface="Arial"/>
                <a:cs typeface="Arial"/>
                <a:hlinkClick r:id="rId3"/>
              </a:rPr>
              <a:t>/blog/malware-analysis-mirai-ddos-botnet.html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40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FEFE-0B78-5942-8CA1-C71365C3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7DFB2-3471-FB44-84DF-AB1743625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3" y="1054162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b="1" u="sng" kern="0" dirty="0"/>
              <a:t>Denial of Service Attack:</a:t>
            </a:r>
            <a:r>
              <a:rPr lang="en-US" altLang="en-US" kern="0" dirty="0"/>
              <a:t>  </a:t>
            </a:r>
            <a:r>
              <a:rPr lang="en-US" altLang="en-US" sz="2800" kern="0" dirty="0"/>
              <a:t>an attack on a computer or network that prevents legitimate use of its resources.</a:t>
            </a:r>
            <a:r>
              <a:rPr lang="en-US" altLang="en-US" sz="2800" kern="0" baseline="30000" dirty="0"/>
              <a:t> </a:t>
            </a:r>
          </a:p>
          <a:p>
            <a:r>
              <a:rPr lang="en-US" altLang="en-US" kern="0" dirty="0" err="1"/>
              <a:t>DoS</a:t>
            </a:r>
            <a:r>
              <a:rPr lang="en-US" altLang="en-US" kern="0" dirty="0"/>
              <a:t> Attacks Affect:</a:t>
            </a:r>
          </a:p>
          <a:p>
            <a:pPr lvl="1"/>
            <a:r>
              <a:rPr lang="en-US" altLang="en-US" sz="1800" kern="0" dirty="0"/>
              <a:t>Software Systems</a:t>
            </a:r>
          </a:p>
          <a:p>
            <a:pPr lvl="1"/>
            <a:r>
              <a:rPr lang="en-US" altLang="en-US" sz="1800" kern="0" dirty="0"/>
              <a:t>Network Routers/Equipment/Servers</a:t>
            </a:r>
          </a:p>
          <a:p>
            <a:pPr lvl="1"/>
            <a:r>
              <a:rPr lang="en-US" altLang="en-US" sz="1800" kern="0" dirty="0"/>
              <a:t>Servers and End-User PCs</a:t>
            </a:r>
          </a:p>
        </p:txBody>
      </p:sp>
    </p:spTree>
    <p:extLst>
      <p:ext uri="{BB962C8B-B14F-4D97-AF65-F5344CB8AC3E}">
        <p14:creationId xmlns:p14="http://schemas.microsoft.com/office/powerpoint/2010/main" val="3750669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9309-CB04-B740-8EDC-B628CBF7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CnC</a:t>
            </a:r>
            <a:r>
              <a:rPr lang="en-US" dirty="0"/>
              <a:t> servers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6350760-81B4-4D49-AD79-04C609EAF72E}"/>
              </a:ext>
            </a:extLst>
          </p:cNvPr>
          <p:cNvSpPr txBox="1"/>
          <p:nvPr/>
        </p:nvSpPr>
        <p:spPr>
          <a:xfrm>
            <a:off x="1353312" y="1635918"/>
            <a:ext cx="1377315" cy="3524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10" dirty="0">
                <a:latin typeface="Arial"/>
                <a:cs typeface="Arial"/>
              </a:rPr>
              <a:t>192.227.222.73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5" dirty="0">
                <a:latin typeface="Arial"/>
                <a:cs typeface="Arial"/>
              </a:rPr>
              <a:t>192.227.222.74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10" dirty="0">
                <a:latin typeface="Arial"/>
                <a:cs typeface="Arial"/>
              </a:rPr>
              <a:t>192.227.222.75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10" dirty="0">
                <a:latin typeface="Arial"/>
                <a:cs typeface="Arial"/>
              </a:rPr>
              <a:t>192.227.222.76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5" dirty="0">
                <a:latin typeface="Arial"/>
                <a:cs typeface="Arial"/>
              </a:rPr>
              <a:t>188.166.65.12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30" dirty="0">
                <a:latin typeface="Arial"/>
                <a:cs typeface="Arial"/>
              </a:rPr>
              <a:t>188.166.189.189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30" dirty="0">
                <a:latin typeface="Arial"/>
                <a:cs typeface="Arial"/>
              </a:rPr>
              <a:t>185.25.51.115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5" dirty="0">
                <a:latin typeface="Arial"/>
                <a:cs typeface="Arial"/>
              </a:rPr>
              <a:t>185.144.29.7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b="1" spc="30" dirty="0">
                <a:latin typeface="Arial"/>
                <a:cs typeface="Arial"/>
              </a:rPr>
              <a:t>118.89.41.125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0" dirty="0">
                <a:latin typeface="Arial"/>
                <a:cs typeface="Arial"/>
              </a:rPr>
              <a:t>93.158.216.170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15" dirty="0">
                <a:latin typeface="Arial"/>
                <a:cs typeface="Arial"/>
              </a:rPr>
              <a:t>54.187.144.227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0" dirty="0">
                <a:latin typeface="Arial"/>
                <a:cs typeface="Arial"/>
              </a:rPr>
              <a:t>52.163.49.59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5" dirty="0">
                <a:latin typeface="Arial"/>
                <a:cs typeface="Arial"/>
              </a:rPr>
              <a:t>46.166.185.34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5" dirty="0">
                <a:latin typeface="Arial"/>
                <a:cs typeface="Arial"/>
              </a:rPr>
              <a:t>46.183.223.229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0" dirty="0">
                <a:latin typeface="Arial"/>
                <a:cs typeface="Arial"/>
              </a:rPr>
              <a:t>45.119.127.190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0" dirty="0">
                <a:latin typeface="Arial"/>
                <a:cs typeface="Arial"/>
              </a:rPr>
              <a:t>35.162.249.35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spc="25" dirty="0">
                <a:latin typeface="Arial"/>
                <a:cs typeface="Arial"/>
              </a:rPr>
              <a:t>5.249.154.190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0F85E2B2-325C-4142-BB7D-D933E3C33192}"/>
              </a:ext>
            </a:extLst>
          </p:cNvPr>
          <p:cNvSpPr/>
          <p:nvPr/>
        </p:nvSpPr>
        <p:spPr>
          <a:xfrm>
            <a:off x="3147395" y="1221480"/>
            <a:ext cx="5058453" cy="4848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780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C3C1-40CE-B143-A752-31E94B48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CNC</a:t>
            </a:r>
            <a:r>
              <a:rPr lang="zh-Hans" altLang="en-US" dirty="0"/>
              <a:t> </a:t>
            </a:r>
            <a:r>
              <a:rPr lang="en-US" altLang="zh-Hans" dirty="0"/>
              <a:t>Source</a:t>
            </a:r>
            <a:r>
              <a:rPr lang="zh-Hans" altLang="en-US" dirty="0"/>
              <a:t> </a:t>
            </a:r>
            <a:r>
              <a:rPr lang="en-US" altLang="zh-Hans" dirty="0"/>
              <a:t>Code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A9E76-CA9D-4B43-9FDE-D6A0EAAC5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975447"/>
            <a:ext cx="8524875" cy="3340494"/>
          </a:xfrm>
        </p:spPr>
      </p:pic>
    </p:spTree>
    <p:extLst>
      <p:ext uri="{BB962C8B-B14F-4D97-AF65-F5344CB8AC3E}">
        <p14:creationId xmlns:p14="http://schemas.microsoft.com/office/powerpoint/2010/main" val="820654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BB2F-BBA2-EE41-867A-EF6FC0D8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39140C7-1118-D442-9525-E9F3E8812F2F}"/>
              </a:ext>
            </a:extLst>
          </p:cNvPr>
          <p:cNvSpPr/>
          <p:nvPr/>
        </p:nvSpPr>
        <p:spPr>
          <a:xfrm>
            <a:off x="0" y="647205"/>
            <a:ext cx="5142016" cy="6210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CA095-AF12-A54A-BBF8-234B451FC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77" y="749300"/>
            <a:ext cx="5427023" cy="113922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B9FBC-CD69-3548-A518-9C7BADDAD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2373013"/>
            <a:ext cx="5956300" cy="13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0A2F0-D1E6-E74E-8968-72F43820D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34" y="3948756"/>
            <a:ext cx="5866465" cy="1086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D87F5A-2627-EB47-9D17-26169A7ED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34" y="5427848"/>
            <a:ext cx="5866465" cy="10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82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B776-7C0A-E146-954D-DD1B4AEF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7E43A02-A90C-D046-B3D8-10B957991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032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42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C107-40AF-5B45-AFF8-9435CA46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14" dirty="0"/>
              <a:t>Ordering</a:t>
            </a:r>
            <a:r>
              <a:rPr lang="en-US" spc="-204" dirty="0"/>
              <a:t> </a:t>
            </a:r>
            <a:r>
              <a:rPr lang="en-US" spc="-175" dirty="0"/>
              <a:t>camera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DC5670-ED58-E340-A3A5-6F9F7B1EB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4078348"/>
            <a:ext cx="8524875" cy="892240"/>
          </a:xfr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5572B9C2-0733-FC4D-874E-702F987170CF}"/>
              </a:ext>
            </a:extLst>
          </p:cNvPr>
          <p:cNvSpPr/>
          <p:nvPr/>
        </p:nvSpPr>
        <p:spPr>
          <a:xfrm>
            <a:off x="233172" y="1030224"/>
            <a:ext cx="8791956" cy="2955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46FC3-BE59-1941-A5BC-77DE6E1E5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5170178"/>
            <a:ext cx="9144000" cy="9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1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6885-12B9-3448-9F6E-19775852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6C54-8857-B34D-A071-FBCBEB108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DD415287-232E-B244-9F83-D6FE21D1928C}"/>
              </a:ext>
            </a:extLst>
          </p:cNvPr>
          <p:cNvSpPr/>
          <p:nvPr/>
        </p:nvSpPr>
        <p:spPr>
          <a:xfrm>
            <a:off x="295275" y="101600"/>
            <a:ext cx="8278710" cy="6769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053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58EC-C131-814E-9D6A-E45C6B67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90" dirty="0"/>
              <a:t>What </a:t>
            </a:r>
            <a:r>
              <a:rPr lang="en-US" spc="-95" dirty="0"/>
              <a:t>do </a:t>
            </a:r>
            <a:r>
              <a:rPr lang="en-US" spc="-35" dirty="0"/>
              <a:t>the </a:t>
            </a:r>
            <a:r>
              <a:rPr lang="en-US" spc="-195" dirty="0"/>
              <a:t>cameras </a:t>
            </a:r>
            <a:r>
              <a:rPr lang="en-US" spc="-75" dirty="0"/>
              <a:t>look</a:t>
            </a:r>
            <a:r>
              <a:rPr lang="en-US" spc="-430" dirty="0"/>
              <a:t> </a:t>
            </a:r>
            <a:r>
              <a:rPr lang="en-US" spc="-135" dirty="0"/>
              <a:t>like?</a:t>
            </a:r>
            <a:endParaRPr lang="en-US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42DF6B97-4D45-8045-A35C-84FB3E86FCC6}"/>
              </a:ext>
            </a:extLst>
          </p:cNvPr>
          <p:cNvSpPr/>
          <p:nvPr/>
        </p:nvSpPr>
        <p:spPr>
          <a:xfrm>
            <a:off x="0" y="962396"/>
            <a:ext cx="3774198" cy="3393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6EB48D1-FFA8-2E42-A028-8B79D4A42644}"/>
              </a:ext>
            </a:extLst>
          </p:cNvPr>
          <p:cNvSpPr/>
          <p:nvPr/>
        </p:nvSpPr>
        <p:spPr>
          <a:xfrm>
            <a:off x="3908566" y="858764"/>
            <a:ext cx="5013960" cy="3601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BC41C-16EE-604A-A1FF-5C29EA8B27F4}"/>
              </a:ext>
            </a:extLst>
          </p:cNvPr>
          <p:cNvSpPr/>
          <p:nvPr/>
        </p:nvSpPr>
        <p:spPr>
          <a:xfrm>
            <a:off x="5446850" y="4459976"/>
            <a:ext cx="219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45" dirty="0" err="1"/>
              <a:t>HiSilicon</a:t>
            </a:r>
            <a:r>
              <a:rPr lang="en-US" spc="-145" dirty="0"/>
              <a:t> </a:t>
            </a:r>
            <a:r>
              <a:rPr lang="en-US" spc="-165" dirty="0"/>
              <a:t>HI3518</a:t>
            </a:r>
            <a:r>
              <a:rPr lang="en-US" spc="-225" dirty="0"/>
              <a:t> </a:t>
            </a:r>
            <a:r>
              <a:rPr lang="en-US" spc="-425" dirty="0"/>
              <a:t>CPU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40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91ED-3ACB-DF49-A6C7-41798568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105" dirty="0"/>
              <a:t>Which </a:t>
            </a:r>
            <a:r>
              <a:rPr lang="en-US" sz="2400" spc="-60" dirty="0"/>
              <a:t>ports </a:t>
            </a:r>
            <a:r>
              <a:rPr lang="en-US" sz="2400" spc="-125" dirty="0"/>
              <a:t>are</a:t>
            </a:r>
            <a:r>
              <a:rPr lang="en-US" sz="2400" spc="-315" dirty="0"/>
              <a:t> </a:t>
            </a:r>
            <a:r>
              <a:rPr lang="en-US" sz="2400" spc="-85" dirty="0"/>
              <a:t>listening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D2B70-75BB-8949-AD39-051EA16EC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CCFE47D-DA3B-5F43-B19F-81D0DE515303}"/>
              </a:ext>
            </a:extLst>
          </p:cNvPr>
          <p:cNvSpPr/>
          <p:nvPr/>
        </p:nvSpPr>
        <p:spPr>
          <a:xfrm>
            <a:off x="98997" y="722376"/>
            <a:ext cx="8255570" cy="5310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964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9FEE-3919-BD4F-AA97-DCDED7F51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90" dirty="0"/>
              <a:t>What </a:t>
            </a:r>
            <a:r>
              <a:rPr lang="en-US" spc="-175" dirty="0"/>
              <a:t>does </a:t>
            </a:r>
            <a:r>
              <a:rPr lang="en-US" spc="-35" dirty="0"/>
              <a:t>the </a:t>
            </a:r>
            <a:r>
              <a:rPr lang="en-US" spc="-175" dirty="0"/>
              <a:t>camera </a:t>
            </a:r>
            <a:r>
              <a:rPr lang="en-US" spc="-75" dirty="0"/>
              <a:t>look</a:t>
            </a:r>
            <a:r>
              <a:rPr lang="en-US" spc="-365" dirty="0"/>
              <a:t> </a:t>
            </a:r>
            <a:r>
              <a:rPr lang="en-US" spc="-135" dirty="0"/>
              <a:t>like?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FF389-A611-1B44-BCFC-F34E761F8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B3FD2ACF-B055-7F43-A937-ABB99158A718}"/>
              </a:ext>
            </a:extLst>
          </p:cNvPr>
          <p:cNvSpPr txBox="1"/>
          <p:nvPr/>
        </p:nvSpPr>
        <p:spPr>
          <a:xfrm>
            <a:off x="567078" y="1978796"/>
            <a:ext cx="4812444" cy="234102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2200" dirty="0">
                <a:latin typeface="Arial"/>
                <a:cs typeface="Arial"/>
              </a:rPr>
              <a:t>23: Telnet</a:t>
            </a: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200" dirty="0">
                <a:latin typeface="Arial"/>
                <a:cs typeface="Arial"/>
              </a:rPr>
              <a:t>80: HTTP</a:t>
            </a: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200" dirty="0">
                <a:latin typeface="Arial"/>
                <a:cs typeface="Arial"/>
              </a:rPr>
              <a:t>554: RTSP</a:t>
            </a:r>
          </a:p>
          <a:p>
            <a:pPr marL="12700" marR="5080">
              <a:lnSpc>
                <a:spcPts val="3579"/>
              </a:lnSpc>
              <a:spcBef>
                <a:spcPts val="275"/>
              </a:spcBef>
            </a:pPr>
            <a:r>
              <a:rPr sz="2200" dirty="0">
                <a:latin typeface="Arial"/>
                <a:cs typeface="Arial"/>
              </a:rPr>
              <a:t>9527: some weird shell with no auth  8899: some other web interface</a:t>
            </a:r>
          </a:p>
        </p:txBody>
      </p:sp>
    </p:spTree>
    <p:extLst>
      <p:ext uri="{BB962C8B-B14F-4D97-AF65-F5344CB8AC3E}">
        <p14:creationId xmlns:p14="http://schemas.microsoft.com/office/powerpoint/2010/main" val="1198586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D5CA-B8DB-5540-BD8F-0CB0BAEF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A33A-FACE-AD48-BBD9-0F4E4967D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5409990-0ADB-B843-A4AD-253E517EDBB4}"/>
              </a:ext>
            </a:extLst>
          </p:cNvPr>
          <p:cNvSpPr/>
          <p:nvPr/>
        </p:nvSpPr>
        <p:spPr>
          <a:xfrm>
            <a:off x="0" y="74930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38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3AB1D-D573-B544-B0DE-E9EF630B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5AF9E-9C7C-6049-9AE9-217CE0B31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958298-B853-6743-BD8E-A99F20425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591344"/>
            <a:ext cx="82296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9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3841-D98F-3E43-A326-441DD6B9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D854F-D128-074D-8907-B7B956AD1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8955854-E740-9D4E-8484-D0BBD02A10E1}"/>
              </a:ext>
            </a:extLst>
          </p:cNvPr>
          <p:cNvSpPr/>
          <p:nvPr/>
        </p:nvSpPr>
        <p:spPr>
          <a:xfrm>
            <a:off x="0" y="749299"/>
            <a:ext cx="9144000" cy="5568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443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693D-0B0D-FA48-803F-B34C0141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9D9B8-6321-A040-9455-72DF77D11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C27A8BE-21CD-2A4B-9D6D-41389DD0DF32}"/>
              </a:ext>
            </a:extLst>
          </p:cNvPr>
          <p:cNvSpPr/>
          <p:nvPr/>
        </p:nvSpPr>
        <p:spPr>
          <a:xfrm>
            <a:off x="-14288" y="658814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297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CAE2-DD69-B440-9E44-53AFE759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4EFEE-2277-D54E-8238-1321A3750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E6625980-1060-1344-AF9A-D17266FBB46C}"/>
              </a:ext>
            </a:extLst>
          </p:cNvPr>
          <p:cNvSpPr/>
          <p:nvPr/>
        </p:nvSpPr>
        <p:spPr>
          <a:xfrm>
            <a:off x="-28575" y="-105761"/>
            <a:ext cx="8452711" cy="5275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6EF0768-2C8A-7B4B-9264-F2C6F357D5A6}"/>
              </a:ext>
            </a:extLst>
          </p:cNvPr>
          <p:cNvSpPr/>
          <p:nvPr/>
        </p:nvSpPr>
        <p:spPr>
          <a:xfrm>
            <a:off x="3299460" y="3480818"/>
            <a:ext cx="5844540" cy="3377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091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CB80-1560-1C4D-8A10-2343EC62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EAB46-4F1A-F741-B309-08F18C510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DF90C63-DE0D-3E47-B944-B5EC1C5D001A}"/>
              </a:ext>
            </a:extLst>
          </p:cNvPr>
          <p:cNvSpPr/>
          <p:nvPr/>
        </p:nvSpPr>
        <p:spPr>
          <a:xfrm>
            <a:off x="112459" y="833054"/>
            <a:ext cx="3402638" cy="5812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54B9AC7-0615-7E4C-BE8D-054133E62CCB}"/>
              </a:ext>
            </a:extLst>
          </p:cNvPr>
          <p:cNvSpPr/>
          <p:nvPr/>
        </p:nvSpPr>
        <p:spPr>
          <a:xfrm>
            <a:off x="3989811" y="833054"/>
            <a:ext cx="3372889" cy="5812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944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F6D9-49A8-6B4C-95CC-DA0E94A4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60" dirty="0"/>
              <a:t>Camera/Phone</a:t>
            </a:r>
            <a:r>
              <a:rPr lang="en-US" spc="-225" dirty="0"/>
              <a:t> </a:t>
            </a:r>
            <a:r>
              <a:rPr lang="en-US" spc="-65" dirty="0"/>
              <a:t>firewalled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F3336-77C9-AB4F-9DE5-6CBA1012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046637BE-09BB-DD4C-8543-B5791CC49FD9}"/>
              </a:ext>
            </a:extLst>
          </p:cNvPr>
          <p:cNvSpPr/>
          <p:nvPr/>
        </p:nvSpPr>
        <p:spPr>
          <a:xfrm>
            <a:off x="4539996" y="1642872"/>
            <a:ext cx="1243584" cy="83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AA8E327A-1B63-134F-9444-EADEC8A9676E}"/>
              </a:ext>
            </a:extLst>
          </p:cNvPr>
          <p:cNvSpPr/>
          <p:nvPr/>
        </p:nvSpPr>
        <p:spPr>
          <a:xfrm>
            <a:off x="3605784" y="1662683"/>
            <a:ext cx="2147430" cy="1531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55F2E970-81D6-DA47-B1B7-82990FE0EBE3}"/>
              </a:ext>
            </a:extLst>
          </p:cNvPr>
          <p:cNvSpPr/>
          <p:nvPr/>
        </p:nvSpPr>
        <p:spPr>
          <a:xfrm>
            <a:off x="2476205" y="1918264"/>
            <a:ext cx="307340" cy="220979"/>
          </a:xfrm>
          <a:custGeom>
            <a:avLst/>
            <a:gdLst/>
            <a:ahLst/>
            <a:cxnLst/>
            <a:rect l="l" t="t" r="r" b="b"/>
            <a:pathLst>
              <a:path w="307339" h="220980">
                <a:moveTo>
                  <a:pt x="214795" y="27584"/>
                </a:moveTo>
                <a:lnTo>
                  <a:pt x="92055" y="27584"/>
                </a:lnTo>
                <a:lnTo>
                  <a:pt x="102722" y="20365"/>
                </a:lnTo>
                <a:lnTo>
                  <a:pt x="108356" y="11206"/>
                </a:lnTo>
                <a:lnTo>
                  <a:pt x="121181" y="3340"/>
                </a:lnTo>
                <a:lnTo>
                  <a:pt x="153425" y="0"/>
                </a:lnTo>
                <a:lnTo>
                  <a:pt x="185668" y="3340"/>
                </a:lnTo>
                <a:lnTo>
                  <a:pt x="198493" y="11206"/>
                </a:lnTo>
                <a:lnTo>
                  <a:pt x="204127" y="20365"/>
                </a:lnTo>
                <a:lnTo>
                  <a:pt x="214795" y="27584"/>
                </a:lnTo>
                <a:close/>
              </a:path>
              <a:path w="307339" h="220980">
                <a:moveTo>
                  <a:pt x="245480" y="220678"/>
                </a:moveTo>
                <a:lnTo>
                  <a:pt x="61370" y="220678"/>
                </a:lnTo>
                <a:lnTo>
                  <a:pt x="25890" y="218846"/>
                </a:lnTo>
                <a:lnTo>
                  <a:pt x="7671" y="211196"/>
                </a:lnTo>
                <a:lnTo>
                  <a:pt x="958" y="194494"/>
                </a:lnTo>
                <a:lnTo>
                  <a:pt x="28" y="166370"/>
                </a:lnTo>
                <a:lnTo>
                  <a:pt x="0" y="82754"/>
                </a:lnTo>
                <a:lnTo>
                  <a:pt x="958" y="56678"/>
                </a:lnTo>
                <a:lnTo>
                  <a:pt x="7671" y="39653"/>
                </a:lnTo>
                <a:lnTo>
                  <a:pt x="25890" y="30386"/>
                </a:lnTo>
                <a:lnTo>
                  <a:pt x="61370" y="27584"/>
                </a:lnTo>
                <a:lnTo>
                  <a:pt x="245480" y="27584"/>
                </a:lnTo>
                <a:lnTo>
                  <a:pt x="280959" y="30386"/>
                </a:lnTo>
                <a:lnTo>
                  <a:pt x="299179" y="39653"/>
                </a:lnTo>
                <a:lnTo>
                  <a:pt x="305296" y="55169"/>
                </a:lnTo>
                <a:lnTo>
                  <a:pt x="38356" y="55169"/>
                </a:lnTo>
                <a:lnTo>
                  <a:pt x="30685" y="62065"/>
                </a:lnTo>
                <a:lnTo>
                  <a:pt x="30685" y="75858"/>
                </a:lnTo>
                <a:lnTo>
                  <a:pt x="38356" y="82754"/>
                </a:lnTo>
                <a:lnTo>
                  <a:pt x="153425" y="82754"/>
                </a:lnTo>
                <a:lnTo>
                  <a:pt x="130890" y="87495"/>
                </a:lnTo>
                <a:lnTo>
                  <a:pt x="111233" y="99994"/>
                </a:lnTo>
                <a:lnTo>
                  <a:pt x="97329" y="117666"/>
                </a:lnTo>
                <a:lnTo>
                  <a:pt x="92055" y="137924"/>
                </a:lnTo>
                <a:lnTo>
                  <a:pt x="97329" y="158181"/>
                </a:lnTo>
                <a:lnTo>
                  <a:pt x="111233" y="175853"/>
                </a:lnTo>
                <a:lnTo>
                  <a:pt x="130890" y="188352"/>
                </a:lnTo>
                <a:lnTo>
                  <a:pt x="153425" y="193093"/>
                </a:lnTo>
                <a:lnTo>
                  <a:pt x="305296" y="193093"/>
                </a:lnTo>
                <a:lnTo>
                  <a:pt x="299179" y="208610"/>
                </a:lnTo>
                <a:lnTo>
                  <a:pt x="280959" y="217876"/>
                </a:lnTo>
                <a:lnTo>
                  <a:pt x="245480" y="220678"/>
                </a:lnTo>
                <a:close/>
              </a:path>
              <a:path w="307339" h="220980">
                <a:moveTo>
                  <a:pt x="305296" y="193093"/>
                </a:moveTo>
                <a:lnTo>
                  <a:pt x="153425" y="193093"/>
                </a:lnTo>
                <a:lnTo>
                  <a:pt x="175959" y="188352"/>
                </a:lnTo>
                <a:lnTo>
                  <a:pt x="195617" y="175853"/>
                </a:lnTo>
                <a:lnTo>
                  <a:pt x="209521" y="158181"/>
                </a:lnTo>
                <a:lnTo>
                  <a:pt x="214795" y="137924"/>
                </a:lnTo>
                <a:lnTo>
                  <a:pt x="209521" y="117666"/>
                </a:lnTo>
                <a:lnTo>
                  <a:pt x="195617" y="99994"/>
                </a:lnTo>
                <a:lnTo>
                  <a:pt x="175959" y="87495"/>
                </a:lnTo>
                <a:lnTo>
                  <a:pt x="153425" y="82754"/>
                </a:lnTo>
                <a:lnTo>
                  <a:pt x="53698" y="82754"/>
                </a:lnTo>
                <a:lnTo>
                  <a:pt x="61370" y="75858"/>
                </a:lnTo>
                <a:lnTo>
                  <a:pt x="61370" y="62065"/>
                </a:lnTo>
                <a:lnTo>
                  <a:pt x="53698" y="55169"/>
                </a:lnTo>
                <a:lnTo>
                  <a:pt x="305296" y="55169"/>
                </a:lnTo>
                <a:lnTo>
                  <a:pt x="305891" y="56678"/>
                </a:lnTo>
                <a:lnTo>
                  <a:pt x="306850" y="82754"/>
                </a:lnTo>
                <a:lnTo>
                  <a:pt x="306818" y="166370"/>
                </a:lnTo>
                <a:lnTo>
                  <a:pt x="305891" y="191585"/>
                </a:lnTo>
                <a:lnTo>
                  <a:pt x="305296" y="193093"/>
                </a:lnTo>
                <a:close/>
              </a:path>
              <a:path w="307339" h="220980">
                <a:moveTo>
                  <a:pt x="153425" y="179301"/>
                </a:moveTo>
                <a:lnTo>
                  <a:pt x="136524" y="175745"/>
                </a:lnTo>
                <a:lnTo>
                  <a:pt x="121781" y="166370"/>
                </a:lnTo>
                <a:lnTo>
                  <a:pt x="111353" y="153117"/>
                </a:lnTo>
                <a:lnTo>
                  <a:pt x="107397" y="137924"/>
                </a:lnTo>
                <a:lnTo>
                  <a:pt x="111353" y="122730"/>
                </a:lnTo>
                <a:lnTo>
                  <a:pt x="121781" y="109477"/>
                </a:lnTo>
                <a:lnTo>
                  <a:pt x="136524" y="100102"/>
                </a:lnTo>
                <a:lnTo>
                  <a:pt x="153425" y="96546"/>
                </a:lnTo>
                <a:lnTo>
                  <a:pt x="170325" y="100102"/>
                </a:lnTo>
                <a:lnTo>
                  <a:pt x="185069" y="109477"/>
                </a:lnTo>
                <a:lnTo>
                  <a:pt x="195497" y="122730"/>
                </a:lnTo>
                <a:lnTo>
                  <a:pt x="199452" y="137924"/>
                </a:lnTo>
                <a:lnTo>
                  <a:pt x="195497" y="153117"/>
                </a:lnTo>
                <a:lnTo>
                  <a:pt x="185069" y="166370"/>
                </a:lnTo>
                <a:lnTo>
                  <a:pt x="170325" y="175745"/>
                </a:lnTo>
                <a:lnTo>
                  <a:pt x="153425" y="179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D9F36D01-F5BF-FA40-AB3D-F3B60D8FEF48}"/>
              </a:ext>
            </a:extLst>
          </p:cNvPr>
          <p:cNvSpPr/>
          <p:nvPr/>
        </p:nvSpPr>
        <p:spPr>
          <a:xfrm>
            <a:off x="2743200" y="2107692"/>
            <a:ext cx="1103376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5FADCB76-86F5-7E43-8937-879A7AD4967F}"/>
              </a:ext>
            </a:extLst>
          </p:cNvPr>
          <p:cNvSpPr/>
          <p:nvPr/>
        </p:nvSpPr>
        <p:spPr>
          <a:xfrm>
            <a:off x="2795777" y="2152650"/>
            <a:ext cx="742315" cy="336550"/>
          </a:xfrm>
          <a:custGeom>
            <a:avLst/>
            <a:gdLst/>
            <a:ahLst/>
            <a:cxnLst/>
            <a:rect l="l" t="t" r="r" b="b"/>
            <a:pathLst>
              <a:path w="742314" h="336550">
                <a:moveTo>
                  <a:pt x="0" y="0"/>
                </a:moveTo>
                <a:lnTo>
                  <a:pt x="742188" y="336461"/>
                </a:lnTo>
              </a:path>
            </a:pathLst>
          </a:custGeom>
          <a:ln w="50292">
            <a:solidFill>
              <a:srgbClr val="017E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587CA6BB-4E35-2C43-A43C-039C2B154A6C}"/>
              </a:ext>
            </a:extLst>
          </p:cNvPr>
          <p:cNvSpPr/>
          <p:nvPr/>
        </p:nvSpPr>
        <p:spPr>
          <a:xfrm>
            <a:off x="3483914" y="2410015"/>
            <a:ext cx="168910" cy="137795"/>
          </a:xfrm>
          <a:custGeom>
            <a:avLst/>
            <a:gdLst/>
            <a:ahLst/>
            <a:cxnLst/>
            <a:rect l="l" t="t" r="r" b="b"/>
            <a:pathLst>
              <a:path w="168910" h="137794">
                <a:moveTo>
                  <a:pt x="62306" y="0"/>
                </a:moveTo>
                <a:lnTo>
                  <a:pt x="0" y="137414"/>
                </a:lnTo>
                <a:lnTo>
                  <a:pt x="168567" y="131013"/>
                </a:lnTo>
                <a:lnTo>
                  <a:pt x="62306" y="0"/>
                </a:lnTo>
                <a:close/>
              </a:path>
            </a:pathLst>
          </a:custGeom>
          <a:solidFill>
            <a:srgbClr val="017E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8922768-DC12-8045-B15D-2367AE489CA4}"/>
              </a:ext>
            </a:extLst>
          </p:cNvPr>
          <p:cNvSpPr/>
          <p:nvPr/>
        </p:nvSpPr>
        <p:spPr>
          <a:xfrm>
            <a:off x="3090672" y="2176272"/>
            <a:ext cx="214884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9DCF60FB-7DBC-E947-B2C2-CA4E8D561DE3}"/>
              </a:ext>
            </a:extLst>
          </p:cNvPr>
          <p:cNvSpPr/>
          <p:nvPr/>
        </p:nvSpPr>
        <p:spPr>
          <a:xfrm>
            <a:off x="3938015" y="3016008"/>
            <a:ext cx="388620" cy="9174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AE1B4282-79ED-324F-8CBE-645FC1206EF4}"/>
              </a:ext>
            </a:extLst>
          </p:cNvPr>
          <p:cNvSpPr/>
          <p:nvPr/>
        </p:nvSpPr>
        <p:spPr>
          <a:xfrm>
            <a:off x="4132326" y="3316223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0"/>
                </a:moveTo>
                <a:lnTo>
                  <a:pt x="0" y="277482"/>
                </a:lnTo>
              </a:path>
            </a:pathLst>
          </a:custGeom>
          <a:ln w="50292">
            <a:solidFill>
              <a:srgbClr val="017E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30B288BE-7C90-6E4E-93C7-EECCD27555FA}"/>
              </a:ext>
            </a:extLst>
          </p:cNvPr>
          <p:cNvSpPr/>
          <p:nvPr/>
        </p:nvSpPr>
        <p:spPr>
          <a:xfrm>
            <a:off x="4056875" y="3568547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29">
                <a:moveTo>
                  <a:pt x="150876" y="0"/>
                </a:moveTo>
                <a:lnTo>
                  <a:pt x="0" y="12"/>
                </a:lnTo>
                <a:lnTo>
                  <a:pt x="75450" y="150888"/>
                </a:lnTo>
                <a:lnTo>
                  <a:pt x="150876" y="0"/>
                </a:lnTo>
                <a:close/>
              </a:path>
            </a:pathLst>
          </a:custGeom>
          <a:solidFill>
            <a:srgbClr val="017E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5835EA30-3538-C44F-8380-2D970D2673A1}"/>
              </a:ext>
            </a:extLst>
          </p:cNvPr>
          <p:cNvSpPr/>
          <p:nvPr/>
        </p:nvSpPr>
        <p:spPr>
          <a:xfrm>
            <a:off x="4056875" y="3190494"/>
            <a:ext cx="151130" cy="151130"/>
          </a:xfrm>
          <a:custGeom>
            <a:avLst/>
            <a:gdLst/>
            <a:ahLst/>
            <a:cxnLst/>
            <a:rect l="l" t="t" r="r" b="b"/>
            <a:pathLst>
              <a:path w="151129" h="151129">
                <a:moveTo>
                  <a:pt x="75450" y="0"/>
                </a:moveTo>
                <a:lnTo>
                  <a:pt x="0" y="150863"/>
                </a:lnTo>
                <a:lnTo>
                  <a:pt x="150875" y="150875"/>
                </a:lnTo>
                <a:lnTo>
                  <a:pt x="75450" y="0"/>
                </a:lnTo>
                <a:close/>
              </a:path>
            </a:pathLst>
          </a:custGeom>
          <a:solidFill>
            <a:srgbClr val="017E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A5E381F-D46A-B447-8306-133A289B95BE}"/>
              </a:ext>
            </a:extLst>
          </p:cNvPr>
          <p:cNvSpPr/>
          <p:nvPr/>
        </p:nvSpPr>
        <p:spPr>
          <a:xfrm>
            <a:off x="3767328" y="3694176"/>
            <a:ext cx="888491" cy="464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7952BC5E-1389-914B-862C-1088E90BB949}"/>
              </a:ext>
            </a:extLst>
          </p:cNvPr>
          <p:cNvSpPr/>
          <p:nvPr/>
        </p:nvSpPr>
        <p:spPr>
          <a:xfrm>
            <a:off x="3889247" y="4068533"/>
            <a:ext cx="643127" cy="1072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AFA51151-37D5-744F-9495-0203DCCAC14E}"/>
              </a:ext>
            </a:extLst>
          </p:cNvPr>
          <p:cNvSpPr/>
          <p:nvPr/>
        </p:nvSpPr>
        <p:spPr>
          <a:xfrm>
            <a:off x="3835146" y="3739134"/>
            <a:ext cx="753110" cy="329565"/>
          </a:xfrm>
          <a:custGeom>
            <a:avLst/>
            <a:gdLst/>
            <a:ahLst/>
            <a:cxnLst/>
            <a:rect l="l" t="t" r="r" b="b"/>
            <a:pathLst>
              <a:path w="753110" h="329564">
                <a:moveTo>
                  <a:pt x="697992" y="0"/>
                </a:moveTo>
                <a:lnTo>
                  <a:pt x="54864" y="0"/>
                </a:lnTo>
                <a:lnTo>
                  <a:pt x="33507" y="4311"/>
                </a:lnTo>
                <a:lnTo>
                  <a:pt x="16068" y="16068"/>
                </a:lnTo>
                <a:lnTo>
                  <a:pt x="4311" y="33507"/>
                </a:lnTo>
                <a:lnTo>
                  <a:pt x="0" y="54864"/>
                </a:lnTo>
                <a:lnTo>
                  <a:pt x="0" y="274320"/>
                </a:lnTo>
                <a:lnTo>
                  <a:pt x="4311" y="295676"/>
                </a:lnTo>
                <a:lnTo>
                  <a:pt x="16068" y="313115"/>
                </a:lnTo>
                <a:lnTo>
                  <a:pt x="33507" y="324872"/>
                </a:lnTo>
                <a:lnTo>
                  <a:pt x="54864" y="329184"/>
                </a:lnTo>
                <a:lnTo>
                  <a:pt x="697992" y="329184"/>
                </a:lnTo>
                <a:lnTo>
                  <a:pt x="719348" y="324872"/>
                </a:lnTo>
                <a:lnTo>
                  <a:pt x="736787" y="313115"/>
                </a:lnTo>
                <a:lnTo>
                  <a:pt x="748544" y="295676"/>
                </a:lnTo>
                <a:lnTo>
                  <a:pt x="752856" y="274320"/>
                </a:lnTo>
                <a:lnTo>
                  <a:pt x="752856" y="54864"/>
                </a:lnTo>
                <a:lnTo>
                  <a:pt x="748544" y="33507"/>
                </a:lnTo>
                <a:lnTo>
                  <a:pt x="736787" y="16068"/>
                </a:lnTo>
                <a:lnTo>
                  <a:pt x="719348" y="4311"/>
                </a:lnTo>
                <a:lnTo>
                  <a:pt x="697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">
            <a:extLst>
              <a:ext uri="{FF2B5EF4-FFF2-40B4-BE49-F238E27FC236}">
                <a16:creationId xmlns:a16="http://schemas.microsoft.com/office/drawing/2014/main" id="{1C0E458E-CB2A-D847-B035-DDE78EC5E4C1}"/>
              </a:ext>
            </a:extLst>
          </p:cNvPr>
          <p:cNvSpPr/>
          <p:nvPr/>
        </p:nvSpPr>
        <p:spPr>
          <a:xfrm>
            <a:off x="3835146" y="3739134"/>
            <a:ext cx="753110" cy="329565"/>
          </a:xfrm>
          <a:custGeom>
            <a:avLst/>
            <a:gdLst/>
            <a:ahLst/>
            <a:cxnLst/>
            <a:rect l="l" t="t" r="r" b="b"/>
            <a:pathLst>
              <a:path w="753110" h="329564">
                <a:moveTo>
                  <a:pt x="0" y="54864"/>
                </a:moveTo>
                <a:lnTo>
                  <a:pt x="4311" y="33507"/>
                </a:lnTo>
                <a:lnTo>
                  <a:pt x="16068" y="16068"/>
                </a:lnTo>
                <a:lnTo>
                  <a:pt x="33507" y="4311"/>
                </a:lnTo>
                <a:lnTo>
                  <a:pt x="54864" y="0"/>
                </a:lnTo>
                <a:lnTo>
                  <a:pt x="697992" y="0"/>
                </a:lnTo>
                <a:lnTo>
                  <a:pt x="719348" y="4311"/>
                </a:lnTo>
                <a:lnTo>
                  <a:pt x="736787" y="16068"/>
                </a:lnTo>
                <a:lnTo>
                  <a:pt x="748544" y="33507"/>
                </a:lnTo>
                <a:lnTo>
                  <a:pt x="752856" y="54864"/>
                </a:lnTo>
                <a:lnTo>
                  <a:pt x="752856" y="274320"/>
                </a:lnTo>
                <a:lnTo>
                  <a:pt x="748544" y="295676"/>
                </a:lnTo>
                <a:lnTo>
                  <a:pt x="736787" y="313115"/>
                </a:lnTo>
                <a:lnTo>
                  <a:pt x="719348" y="324872"/>
                </a:lnTo>
                <a:lnTo>
                  <a:pt x="697992" y="329184"/>
                </a:lnTo>
                <a:lnTo>
                  <a:pt x="54864" y="329184"/>
                </a:lnTo>
                <a:lnTo>
                  <a:pt x="33507" y="324872"/>
                </a:lnTo>
                <a:lnTo>
                  <a:pt x="16068" y="313115"/>
                </a:lnTo>
                <a:lnTo>
                  <a:pt x="4311" y="295676"/>
                </a:lnTo>
                <a:lnTo>
                  <a:pt x="0" y="274320"/>
                </a:lnTo>
                <a:lnTo>
                  <a:pt x="0" y="54864"/>
                </a:lnTo>
                <a:close/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1">
            <a:extLst>
              <a:ext uri="{FF2B5EF4-FFF2-40B4-BE49-F238E27FC236}">
                <a16:creationId xmlns:a16="http://schemas.microsoft.com/office/drawing/2014/main" id="{C612326A-F775-024F-BE6D-9C86B47C9E93}"/>
              </a:ext>
            </a:extLst>
          </p:cNvPr>
          <p:cNvSpPr/>
          <p:nvPr/>
        </p:nvSpPr>
        <p:spPr>
          <a:xfrm>
            <a:off x="4082796" y="2961132"/>
            <a:ext cx="400812" cy="973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6E8E986C-E358-EE4A-BFBC-0E1D469CF199}"/>
              </a:ext>
            </a:extLst>
          </p:cNvPr>
          <p:cNvSpPr/>
          <p:nvPr/>
        </p:nvSpPr>
        <p:spPr>
          <a:xfrm>
            <a:off x="4279556" y="3261334"/>
            <a:ext cx="6985" cy="334010"/>
          </a:xfrm>
          <a:custGeom>
            <a:avLst/>
            <a:gdLst/>
            <a:ahLst/>
            <a:cxnLst/>
            <a:rect l="l" t="t" r="r" b="b"/>
            <a:pathLst>
              <a:path w="6985" h="334010">
                <a:moveTo>
                  <a:pt x="0" y="0"/>
                </a:moveTo>
                <a:lnTo>
                  <a:pt x="6515" y="333413"/>
                </a:lnTo>
              </a:path>
            </a:pathLst>
          </a:custGeom>
          <a:ln w="50292">
            <a:solidFill>
              <a:srgbClr val="923D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3">
            <a:extLst>
              <a:ext uri="{FF2B5EF4-FFF2-40B4-BE49-F238E27FC236}">
                <a16:creationId xmlns:a16="http://schemas.microsoft.com/office/drawing/2014/main" id="{806E313D-0067-B445-B533-9BA7026D5DEE}"/>
              </a:ext>
            </a:extLst>
          </p:cNvPr>
          <p:cNvSpPr/>
          <p:nvPr/>
        </p:nvSpPr>
        <p:spPr>
          <a:xfrm>
            <a:off x="4210164" y="3568128"/>
            <a:ext cx="151130" cy="152400"/>
          </a:xfrm>
          <a:custGeom>
            <a:avLst/>
            <a:gdLst/>
            <a:ahLst/>
            <a:cxnLst/>
            <a:rect l="l" t="t" r="r" b="b"/>
            <a:pathLst>
              <a:path w="151129" h="152400">
                <a:moveTo>
                  <a:pt x="150850" y="0"/>
                </a:moveTo>
                <a:lnTo>
                  <a:pt x="0" y="2933"/>
                </a:lnTo>
                <a:lnTo>
                  <a:pt x="78371" y="152311"/>
                </a:lnTo>
                <a:lnTo>
                  <a:pt x="150850" y="0"/>
                </a:lnTo>
                <a:close/>
              </a:path>
            </a:pathLst>
          </a:custGeom>
          <a:solidFill>
            <a:srgbClr val="923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5F13E47E-7870-AD4D-8861-A5A7A4605436}"/>
              </a:ext>
            </a:extLst>
          </p:cNvPr>
          <p:cNvSpPr/>
          <p:nvPr/>
        </p:nvSpPr>
        <p:spPr>
          <a:xfrm>
            <a:off x="4204639" y="3135629"/>
            <a:ext cx="151130" cy="152400"/>
          </a:xfrm>
          <a:custGeom>
            <a:avLst/>
            <a:gdLst/>
            <a:ahLst/>
            <a:cxnLst/>
            <a:rect l="l" t="t" r="r" b="b"/>
            <a:pathLst>
              <a:path w="151129" h="152400">
                <a:moveTo>
                  <a:pt x="72466" y="0"/>
                </a:moveTo>
                <a:lnTo>
                  <a:pt x="0" y="152323"/>
                </a:lnTo>
                <a:lnTo>
                  <a:pt x="150850" y="149364"/>
                </a:lnTo>
                <a:lnTo>
                  <a:pt x="72466" y="0"/>
                </a:lnTo>
                <a:close/>
              </a:path>
            </a:pathLst>
          </a:custGeom>
          <a:solidFill>
            <a:srgbClr val="923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id="{AFB35B27-2CC9-FE42-8749-708BE3412CBB}"/>
              </a:ext>
            </a:extLst>
          </p:cNvPr>
          <p:cNvSpPr/>
          <p:nvPr/>
        </p:nvSpPr>
        <p:spPr>
          <a:xfrm>
            <a:off x="5727191" y="1392936"/>
            <a:ext cx="330835" cy="588645"/>
          </a:xfrm>
          <a:custGeom>
            <a:avLst/>
            <a:gdLst/>
            <a:ahLst/>
            <a:cxnLst/>
            <a:rect l="l" t="t" r="r" b="b"/>
            <a:pathLst>
              <a:path w="330835" h="588644">
                <a:moveTo>
                  <a:pt x="312470" y="0"/>
                </a:moveTo>
                <a:lnTo>
                  <a:pt x="18237" y="0"/>
                </a:lnTo>
                <a:lnTo>
                  <a:pt x="11138" y="1433"/>
                </a:lnTo>
                <a:lnTo>
                  <a:pt x="5341" y="5341"/>
                </a:lnTo>
                <a:lnTo>
                  <a:pt x="1433" y="11138"/>
                </a:lnTo>
                <a:lnTo>
                  <a:pt x="0" y="18237"/>
                </a:lnTo>
                <a:lnTo>
                  <a:pt x="0" y="570026"/>
                </a:lnTo>
                <a:lnTo>
                  <a:pt x="1433" y="577125"/>
                </a:lnTo>
                <a:lnTo>
                  <a:pt x="5341" y="582922"/>
                </a:lnTo>
                <a:lnTo>
                  <a:pt x="11138" y="586830"/>
                </a:lnTo>
                <a:lnTo>
                  <a:pt x="18237" y="588263"/>
                </a:lnTo>
                <a:lnTo>
                  <a:pt x="312470" y="588263"/>
                </a:lnTo>
                <a:lnTo>
                  <a:pt x="319569" y="586830"/>
                </a:lnTo>
                <a:lnTo>
                  <a:pt x="325366" y="582922"/>
                </a:lnTo>
                <a:lnTo>
                  <a:pt x="329274" y="577125"/>
                </a:lnTo>
                <a:lnTo>
                  <a:pt x="330708" y="570026"/>
                </a:lnTo>
                <a:lnTo>
                  <a:pt x="330708" y="18237"/>
                </a:lnTo>
                <a:lnTo>
                  <a:pt x="329274" y="11138"/>
                </a:lnTo>
                <a:lnTo>
                  <a:pt x="325366" y="5341"/>
                </a:lnTo>
                <a:lnTo>
                  <a:pt x="319569" y="1433"/>
                </a:lnTo>
                <a:lnTo>
                  <a:pt x="312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id="{22195F23-9372-B749-8274-C5A8DF2A5510}"/>
              </a:ext>
            </a:extLst>
          </p:cNvPr>
          <p:cNvSpPr/>
          <p:nvPr/>
        </p:nvSpPr>
        <p:spPr>
          <a:xfrm>
            <a:off x="5727191" y="1392936"/>
            <a:ext cx="330835" cy="588645"/>
          </a:xfrm>
          <a:custGeom>
            <a:avLst/>
            <a:gdLst/>
            <a:ahLst/>
            <a:cxnLst/>
            <a:rect l="l" t="t" r="r" b="b"/>
            <a:pathLst>
              <a:path w="330835" h="588644">
                <a:moveTo>
                  <a:pt x="0" y="18237"/>
                </a:moveTo>
                <a:lnTo>
                  <a:pt x="1433" y="11138"/>
                </a:lnTo>
                <a:lnTo>
                  <a:pt x="5341" y="5341"/>
                </a:lnTo>
                <a:lnTo>
                  <a:pt x="11138" y="1433"/>
                </a:lnTo>
                <a:lnTo>
                  <a:pt x="18237" y="0"/>
                </a:lnTo>
                <a:lnTo>
                  <a:pt x="312470" y="0"/>
                </a:lnTo>
                <a:lnTo>
                  <a:pt x="319569" y="1433"/>
                </a:lnTo>
                <a:lnTo>
                  <a:pt x="325366" y="5341"/>
                </a:lnTo>
                <a:lnTo>
                  <a:pt x="329274" y="11138"/>
                </a:lnTo>
                <a:lnTo>
                  <a:pt x="330708" y="18237"/>
                </a:lnTo>
                <a:lnTo>
                  <a:pt x="330708" y="570026"/>
                </a:lnTo>
                <a:lnTo>
                  <a:pt x="329274" y="577125"/>
                </a:lnTo>
                <a:lnTo>
                  <a:pt x="325366" y="582922"/>
                </a:lnTo>
                <a:lnTo>
                  <a:pt x="319569" y="586830"/>
                </a:lnTo>
                <a:lnTo>
                  <a:pt x="312470" y="588263"/>
                </a:lnTo>
                <a:lnTo>
                  <a:pt x="18237" y="588263"/>
                </a:lnTo>
                <a:lnTo>
                  <a:pt x="11138" y="586830"/>
                </a:lnTo>
                <a:lnTo>
                  <a:pt x="5341" y="582922"/>
                </a:lnTo>
                <a:lnTo>
                  <a:pt x="1433" y="577125"/>
                </a:lnTo>
                <a:lnTo>
                  <a:pt x="0" y="570026"/>
                </a:lnTo>
                <a:lnTo>
                  <a:pt x="0" y="18237"/>
                </a:lnTo>
                <a:close/>
              </a:path>
            </a:pathLst>
          </a:custGeom>
          <a:ln w="3175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999FE8F-679F-F747-A045-140EE8040343}"/>
              </a:ext>
            </a:extLst>
          </p:cNvPr>
          <p:cNvSpPr/>
          <p:nvPr/>
        </p:nvSpPr>
        <p:spPr>
          <a:xfrm>
            <a:off x="5736335" y="1400555"/>
            <a:ext cx="312420" cy="571500"/>
          </a:xfrm>
          <a:custGeom>
            <a:avLst/>
            <a:gdLst/>
            <a:ahLst/>
            <a:cxnLst/>
            <a:rect l="l" t="t" r="r" b="b"/>
            <a:pathLst>
              <a:path w="312420" h="571500">
                <a:moveTo>
                  <a:pt x="308483" y="0"/>
                </a:moveTo>
                <a:lnTo>
                  <a:pt x="3937" y="0"/>
                </a:lnTo>
                <a:lnTo>
                  <a:pt x="0" y="3936"/>
                </a:lnTo>
                <a:lnTo>
                  <a:pt x="0" y="567550"/>
                </a:lnTo>
                <a:lnTo>
                  <a:pt x="3937" y="571499"/>
                </a:lnTo>
                <a:lnTo>
                  <a:pt x="308483" y="571499"/>
                </a:lnTo>
                <a:lnTo>
                  <a:pt x="312420" y="567550"/>
                </a:lnTo>
                <a:lnTo>
                  <a:pt x="312420" y="3936"/>
                </a:lnTo>
                <a:lnTo>
                  <a:pt x="308483" y="0"/>
                </a:lnTo>
                <a:close/>
              </a:path>
            </a:pathLst>
          </a:custGeom>
          <a:solidFill>
            <a:srgbClr val="A7A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>
            <a:extLst>
              <a:ext uri="{FF2B5EF4-FFF2-40B4-BE49-F238E27FC236}">
                <a16:creationId xmlns:a16="http://schemas.microsoft.com/office/drawing/2014/main" id="{A9578007-6397-8448-8C7C-58B419C0D0DD}"/>
              </a:ext>
            </a:extLst>
          </p:cNvPr>
          <p:cNvSpPr/>
          <p:nvPr/>
        </p:nvSpPr>
        <p:spPr>
          <a:xfrm>
            <a:off x="5736335" y="1400555"/>
            <a:ext cx="312420" cy="571500"/>
          </a:xfrm>
          <a:custGeom>
            <a:avLst/>
            <a:gdLst/>
            <a:ahLst/>
            <a:cxnLst/>
            <a:rect l="l" t="t" r="r" b="b"/>
            <a:pathLst>
              <a:path w="312420" h="571500">
                <a:moveTo>
                  <a:pt x="0" y="8801"/>
                </a:moveTo>
                <a:lnTo>
                  <a:pt x="0" y="3936"/>
                </a:lnTo>
                <a:lnTo>
                  <a:pt x="3937" y="0"/>
                </a:lnTo>
                <a:lnTo>
                  <a:pt x="8801" y="0"/>
                </a:lnTo>
                <a:lnTo>
                  <a:pt x="303618" y="0"/>
                </a:lnTo>
                <a:lnTo>
                  <a:pt x="308483" y="0"/>
                </a:lnTo>
                <a:lnTo>
                  <a:pt x="312420" y="3936"/>
                </a:lnTo>
                <a:lnTo>
                  <a:pt x="312420" y="8801"/>
                </a:lnTo>
                <a:lnTo>
                  <a:pt x="312420" y="562686"/>
                </a:lnTo>
                <a:lnTo>
                  <a:pt x="312420" y="567550"/>
                </a:lnTo>
                <a:lnTo>
                  <a:pt x="308483" y="571499"/>
                </a:lnTo>
                <a:lnTo>
                  <a:pt x="303618" y="571499"/>
                </a:lnTo>
                <a:lnTo>
                  <a:pt x="8801" y="571499"/>
                </a:lnTo>
                <a:lnTo>
                  <a:pt x="3937" y="571499"/>
                </a:lnTo>
                <a:lnTo>
                  <a:pt x="0" y="567550"/>
                </a:lnTo>
                <a:lnTo>
                  <a:pt x="0" y="562686"/>
                </a:lnTo>
                <a:lnTo>
                  <a:pt x="0" y="8801"/>
                </a:lnTo>
                <a:close/>
              </a:path>
            </a:pathLst>
          </a:custGeom>
          <a:ln w="3175">
            <a:solidFill>
              <a:srgbClr val="3E3E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9">
            <a:extLst>
              <a:ext uri="{FF2B5EF4-FFF2-40B4-BE49-F238E27FC236}">
                <a16:creationId xmlns:a16="http://schemas.microsoft.com/office/drawing/2014/main" id="{391A0E56-C286-A349-81E0-3E3C284AA2DF}"/>
              </a:ext>
            </a:extLst>
          </p:cNvPr>
          <p:cNvSpPr/>
          <p:nvPr/>
        </p:nvSpPr>
        <p:spPr>
          <a:xfrm>
            <a:off x="5747003" y="1434083"/>
            <a:ext cx="291465" cy="436245"/>
          </a:xfrm>
          <a:custGeom>
            <a:avLst/>
            <a:gdLst/>
            <a:ahLst/>
            <a:cxnLst/>
            <a:rect l="l" t="t" r="r" b="b"/>
            <a:pathLst>
              <a:path w="291464" h="436244">
                <a:moveTo>
                  <a:pt x="0" y="0"/>
                </a:moveTo>
                <a:lnTo>
                  <a:pt x="291084" y="0"/>
                </a:lnTo>
                <a:lnTo>
                  <a:pt x="291084" y="435863"/>
                </a:lnTo>
                <a:lnTo>
                  <a:pt x="0" y="4358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44E2CC61-A7E3-AD46-A11C-D4ED0FFF4046}"/>
              </a:ext>
            </a:extLst>
          </p:cNvPr>
          <p:cNvSpPr/>
          <p:nvPr/>
        </p:nvSpPr>
        <p:spPr>
          <a:xfrm>
            <a:off x="5747003" y="1434083"/>
            <a:ext cx="291465" cy="436245"/>
          </a:xfrm>
          <a:custGeom>
            <a:avLst/>
            <a:gdLst/>
            <a:ahLst/>
            <a:cxnLst/>
            <a:rect l="l" t="t" r="r" b="b"/>
            <a:pathLst>
              <a:path w="291464" h="436244">
                <a:moveTo>
                  <a:pt x="0" y="0"/>
                </a:moveTo>
                <a:lnTo>
                  <a:pt x="291084" y="0"/>
                </a:lnTo>
                <a:lnTo>
                  <a:pt x="291084" y="435863"/>
                </a:lnTo>
                <a:lnTo>
                  <a:pt x="0" y="435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>
            <a:extLst>
              <a:ext uri="{FF2B5EF4-FFF2-40B4-BE49-F238E27FC236}">
                <a16:creationId xmlns:a16="http://schemas.microsoft.com/office/drawing/2014/main" id="{3AE0998C-DD45-FB4A-AA74-4118E4F3B2C2}"/>
              </a:ext>
            </a:extLst>
          </p:cNvPr>
          <p:cNvSpPr/>
          <p:nvPr/>
        </p:nvSpPr>
        <p:spPr>
          <a:xfrm>
            <a:off x="5771388" y="1926335"/>
            <a:ext cx="26034" cy="9525"/>
          </a:xfrm>
          <a:custGeom>
            <a:avLst/>
            <a:gdLst/>
            <a:ahLst/>
            <a:cxnLst/>
            <a:rect l="l" t="t" r="r" b="b"/>
            <a:pathLst>
              <a:path w="26035" h="9525">
                <a:moveTo>
                  <a:pt x="0" y="4572"/>
                </a:moveTo>
                <a:lnTo>
                  <a:pt x="8331" y="0"/>
                </a:lnTo>
                <a:lnTo>
                  <a:pt x="8331" y="4572"/>
                </a:lnTo>
                <a:lnTo>
                  <a:pt x="25908" y="4572"/>
                </a:lnTo>
                <a:lnTo>
                  <a:pt x="8331" y="4572"/>
                </a:lnTo>
                <a:lnTo>
                  <a:pt x="8331" y="9144"/>
                </a:lnTo>
                <a:lnTo>
                  <a:pt x="0" y="4572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7017C4C3-CD38-C741-968E-2BE91A337AC2}"/>
              </a:ext>
            </a:extLst>
          </p:cNvPr>
          <p:cNvSpPr/>
          <p:nvPr/>
        </p:nvSpPr>
        <p:spPr>
          <a:xfrm>
            <a:off x="5852159" y="1415796"/>
            <a:ext cx="81280" cy="5080"/>
          </a:xfrm>
          <a:custGeom>
            <a:avLst/>
            <a:gdLst/>
            <a:ahLst/>
            <a:cxnLst/>
            <a:rect l="l" t="t" r="r" b="b"/>
            <a:pathLst>
              <a:path w="81279" h="5080">
                <a:moveTo>
                  <a:pt x="80429" y="0"/>
                </a:moveTo>
                <a:lnTo>
                  <a:pt x="342" y="0"/>
                </a:lnTo>
                <a:lnTo>
                  <a:pt x="0" y="342"/>
                </a:lnTo>
                <a:lnTo>
                  <a:pt x="0" y="4229"/>
                </a:lnTo>
                <a:lnTo>
                  <a:pt x="342" y="4572"/>
                </a:lnTo>
                <a:lnTo>
                  <a:pt x="80429" y="4572"/>
                </a:lnTo>
                <a:lnTo>
                  <a:pt x="80772" y="4229"/>
                </a:lnTo>
                <a:lnTo>
                  <a:pt x="80772" y="342"/>
                </a:lnTo>
                <a:lnTo>
                  <a:pt x="8042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98EE34D8-E9C5-0346-BC2D-E6A1AAA81A4F}"/>
              </a:ext>
            </a:extLst>
          </p:cNvPr>
          <p:cNvSpPr/>
          <p:nvPr/>
        </p:nvSpPr>
        <p:spPr>
          <a:xfrm>
            <a:off x="5852159" y="1415796"/>
            <a:ext cx="81280" cy="5080"/>
          </a:xfrm>
          <a:custGeom>
            <a:avLst/>
            <a:gdLst/>
            <a:ahLst/>
            <a:cxnLst/>
            <a:rect l="l" t="t" r="r" b="b"/>
            <a:pathLst>
              <a:path w="81279" h="5080">
                <a:moveTo>
                  <a:pt x="0" y="762"/>
                </a:moveTo>
                <a:lnTo>
                  <a:pt x="0" y="342"/>
                </a:lnTo>
                <a:lnTo>
                  <a:pt x="342" y="0"/>
                </a:lnTo>
                <a:lnTo>
                  <a:pt x="762" y="0"/>
                </a:lnTo>
                <a:lnTo>
                  <a:pt x="80010" y="0"/>
                </a:lnTo>
                <a:lnTo>
                  <a:pt x="80429" y="0"/>
                </a:lnTo>
                <a:lnTo>
                  <a:pt x="80772" y="342"/>
                </a:lnTo>
                <a:lnTo>
                  <a:pt x="80772" y="762"/>
                </a:lnTo>
                <a:lnTo>
                  <a:pt x="80772" y="3810"/>
                </a:lnTo>
                <a:lnTo>
                  <a:pt x="80772" y="4229"/>
                </a:lnTo>
                <a:lnTo>
                  <a:pt x="80429" y="4572"/>
                </a:lnTo>
                <a:lnTo>
                  <a:pt x="80010" y="4572"/>
                </a:lnTo>
                <a:lnTo>
                  <a:pt x="762" y="4572"/>
                </a:lnTo>
                <a:lnTo>
                  <a:pt x="342" y="4572"/>
                </a:lnTo>
                <a:lnTo>
                  <a:pt x="0" y="4229"/>
                </a:lnTo>
                <a:lnTo>
                  <a:pt x="0" y="3810"/>
                </a:lnTo>
                <a:lnTo>
                  <a:pt x="0" y="762"/>
                </a:lnTo>
                <a:close/>
              </a:path>
            </a:pathLst>
          </a:custGeom>
          <a:ln w="3175">
            <a:solidFill>
              <a:srgbClr val="3E3E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4">
            <a:extLst>
              <a:ext uri="{FF2B5EF4-FFF2-40B4-BE49-F238E27FC236}">
                <a16:creationId xmlns:a16="http://schemas.microsoft.com/office/drawing/2014/main" id="{611AF7CF-6CCF-2A43-BF05-4B87CF500712}"/>
              </a:ext>
            </a:extLst>
          </p:cNvPr>
          <p:cNvSpPr/>
          <p:nvPr/>
        </p:nvSpPr>
        <p:spPr>
          <a:xfrm>
            <a:off x="5747003" y="1434083"/>
            <a:ext cx="291465" cy="17145"/>
          </a:xfrm>
          <a:custGeom>
            <a:avLst/>
            <a:gdLst/>
            <a:ahLst/>
            <a:cxnLst/>
            <a:rect l="l" t="t" r="r" b="b"/>
            <a:pathLst>
              <a:path w="291464" h="17144">
                <a:moveTo>
                  <a:pt x="0" y="16763"/>
                </a:moveTo>
                <a:lnTo>
                  <a:pt x="291084" y="16763"/>
                </a:lnTo>
                <a:lnTo>
                  <a:pt x="291084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000000">
              <a:alpha val="3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C0D39297-FF2A-DE49-9B95-4336F60F0DFD}"/>
              </a:ext>
            </a:extLst>
          </p:cNvPr>
          <p:cNvSpPr txBox="1"/>
          <p:nvPr/>
        </p:nvSpPr>
        <p:spPr>
          <a:xfrm>
            <a:off x="5732436" y="1312621"/>
            <a:ext cx="320675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750" strike="sngStrike" spc="-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750" strike="sngStrike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trike="sngStrike" spc="-25" dirty="0">
                <a:solidFill>
                  <a:srgbClr val="FFFFFF"/>
                </a:solidFill>
                <a:latin typeface="Arial"/>
                <a:cs typeface="Arial"/>
              </a:rPr>
              <a:t>12:</a:t>
            </a:r>
            <a:r>
              <a:rPr sz="750" strike="sngStrike" spc="-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750" strike="sngStrike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750">
              <a:latin typeface="Arial"/>
              <a:cs typeface="Arial"/>
            </a:endParaRPr>
          </a:p>
          <a:p>
            <a:pPr marR="41910" algn="r">
              <a:lnSpc>
                <a:spcPct val="100000"/>
              </a:lnSpc>
            </a:pP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6">
            <a:extLst>
              <a:ext uri="{FF2B5EF4-FFF2-40B4-BE49-F238E27FC236}">
                <a16:creationId xmlns:a16="http://schemas.microsoft.com/office/drawing/2014/main" id="{3B545FF2-2DEF-9147-83FC-4BF0D224241C}"/>
              </a:ext>
            </a:extLst>
          </p:cNvPr>
          <p:cNvSpPr/>
          <p:nvPr/>
        </p:nvSpPr>
        <p:spPr>
          <a:xfrm>
            <a:off x="5983223" y="1915667"/>
            <a:ext cx="35051" cy="30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7">
            <a:extLst>
              <a:ext uri="{FF2B5EF4-FFF2-40B4-BE49-F238E27FC236}">
                <a16:creationId xmlns:a16="http://schemas.microsoft.com/office/drawing/2014/main" id="{8AB6BD4E-505B-5643-A782-BEEF58C0CF45}"/>
              </a:ext>
            </a:extLst>
          </p:cNvPr>
          <p:cNvSpPr/>
          <p:nvPr/>
        </p:nvSpPr>
        <p:spPr>
          <a:xfrm>
            <a:off x="5073396" y="1822704"/>
            <a:ext cx="214884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8">
            <a:extLst>
              <a:ext uri="{FF2B5EF4-FFF2-40B4-BE49-F238E27FC236}">
                <a16:creationId xmlns:a16="http://schemas.microsoft.com/office/drawing/2014/main" id="{4F41C94A-25AD-0740-88AA-2ADD216DCFBB}"/>
              </a:ext>
            </a:extLst>
          </p:cNvPr>
          <p:cNvSpPr txBox="1"/>
          <p:nvPr/>
        </p:nvSpPr>
        <p:spPr>
          <a:xfrm>
            <a:off x="2387712" y="3781328"/>
            <a:ext cx="3724275" cy="814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9850" algn="ctr">
              <a:lnSpc>
                <a:spcPct val="100000"/>
              </a:lnSpc>
              <a:spcBef>
                <a:spcPts val="105"/>
              </a:spcBef>
            </a:pPr>
            <a:r>
              <a:rPr sz="1350" b="1" spc="-135" dirty="0">
                <a:latin typeface="Arial"/>
                <a:cs typeface="Arial"/>
              </a:rPr>
              <a:t>AWS</a:t>
            </a:r>
            <a:endParaRPr sz="135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1345"/>
              </a:spcBef>
            </a:pPr>
            <a:r>
              <a:rPr sz="1350" b="1" spc="15" dirty="0">
                <a:latin typeface="Arial"/>
                <a:cs typeface="Arial"/>
              </a:rPr>
              <a:t>54.163.237.146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50" b="1" spc="-40" dirty="0">
                <a:latin typeface="Arial"/>
                <a:cs typeface="Arial"/>
              </a:rPr>
              <a:t>ec2-54-163-237-146.compute-1.amazonaws.com</a:t>
            </a:r>
            <a:endParaRPr sz="13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165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ED8B-F295-DE4E-93DB-FD747BA5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E58D-82B5-514F-A6EC-1D6055894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B53784D4-CF25-E44F-95C9-8137E3313764}"/>
              </a:ext>
            </a:extLst>
          </p:cNvPr>
          <p:cNvSpPr/>
          <p:nvPr/>
        </p:nvSpPr>
        <p:spPr>
          <a:xfrm>
            <a:off x="295275" y="749300"/>
            <a:ext cx="7922450" cy="5425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919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C3AE-E6AB-364F-8352-4220E13E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/>
              <a:t>98 </a:t>
            </a:r>
            <a:r>
              <a:rPr lang="en-US" spc="-200" dirty="0"/>
              <a:t>seconds </a:t>
            </a:r>
            <a:r>
              <a:rPr lang="en-US" spc="30" dirty="0"/>
              <a:t>to</a:t>
            </a:r>
            <a:r>
              <a:rPr lang="en-US" spc="-165" dirty="0"/>
              <a:t> </a:t>
            </a:r>
            <a:r>
              <a:rPr lang="en-US" spc="-40" dirty="0"/>
              <a:t>infection!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9C81E-83A8-5B45-A049-F776630A8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59552289-6969-C941-8052-D7FF4514355F}"/>
              </a:ext>
            </a:extLst>
          </p:cNvPr>
          <p:cNvSpPr/>
          <p:nvPr/>
        </p:nvSpPr>
        <p:spPr>
          <a:xfrm>
            <a:off x="771436" y="1318656"/>
            <a:ext cx="6522135" cy="4072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592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EC695-839E-1343-9063-E4F191E1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0" dirty="0"/>
              <a:t>Infection</a:t>
            </a:r>
            <a:r>
              <a:rPr lang="en-US" spc="-229" dirty="0"/>
              <a:t> </a:t>
            </a:r>
            <a:r>
              <a:rPr lang="en-US" spc="-180" dirty="0"/>
              <a:t>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2A283-FFF1-3247-9375-716114A3B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5D33C9C3-CA2E-2547-A518-9C79442762E3}"/>
              </a:ext>
            </a:extLst>
          </p:cNvPr>
          <p:cNvSpPr/>
          <p:nvPr/>
        </p:nvSpPr>
        <p:spPr>
          <a:xfrm>
            <a:off x="1689264" y="749300"/>
            <a:ext cx="6811223" cy="560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447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A0CC-3C88-0A4A-8352-9ECC70DC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ECHI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2A5D4-9FD1-4048-AE52-B2255D4B0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lang="en-US" dirty="0"/>
              <a:t>Generates error message</a:t>
            </a: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lang="en-US" dirty="0"/>
              <a:t>It’s how the bot recognizes that the output is done</a:t>
            </a:r>
          </a:p>
          <a:p>
            <a:pPr marL="12700" marR="5080" indent="-635">
              <a:lnSpc>
                <a:spcPts val="2380"/>
              </a:lnSpc>
              <a:spcBef>
                <a:spcPts val="1235"/>
              </a:spcBef>
            </a:pPr>
            <a:r>
              <a:rPr lang="en-US" dirty="0"/>
              <a:t>Different devices have different command-prompts, so it’s harder</a:t>
            </a:r>
            <a:r>
              <a:rPr lang="zh-Hans" altLang="en-US" dirty="0"/>
              <a:t> </a:t>
            </a:r>
            <a:r>
              <a:rPr lang="en-US" dirty="0"/>
              <a:t>parsing output for a command prompt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35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70B8-20BB-BA48-A7BB-9C1B3727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What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 err="1"/>
              <a:t>BusyBox</a:t>
            </a:r>
            <a:r>
              <a:rPr lang="en-US" altLang="zh-Hans" dirty="0"/>
              <a:t>?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91F161-2978-8C46-ACDD-BB977E576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1225073"/>
            <a:ext cx="8524875" cy="863590"/>
          </a:xfr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233B49DC-3A48-C84A-BE58-48E7B2816A59}"/>
              </a:ext>
            </a:extLst>
          </p:cNvPr>
          <p:cNvSpPr txBox="1"/>
          <p:nvPr/>
        </p:nvSpPr>
        <p:spPr>
          <a:xfrm>
            <a:off x="5926060" y="5083297"/>
            <a:ext cx="2766678" cy="665567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sz="2200" dirty="0">
                <a:latin typeface="Arial"/>
                <a:cs typeface="Arial"/>
              </a:rPr>
              <a:t>Most common shell on </a:t>
            </a:r>
            <a:r>
              <a:rPr sz="2200" dirty="0" err="1">
                <a:latin typeface="Arial"/>
                <a:cs typeface="Arial"/>
              </a:rPr>
              <a:t>IoT</a:t>
            </a:r>
            <a:r>
              <a:rPr sz="2200" dirty="0">
                <a:latin typeface="Arial"/>
                <a:cs typeface="Arial"/>
              </a:rPr>
              <a:t> devices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2B59448A-7FE9-C548-AF99-39751271E1E0}"/>
              </a:ext>
            </a:extLst>
          </p:cNvPr>
          <p:cNvSpPr/>
          <p:nvPr/>
        </p:nvSpPr>
        <p:spPr>
          <a:xfrm>
            <a:off x="106878" y="2564437"/>
            <a:ext cx="5727192" cy="3727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17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2D67-525D-4946-8A9C-7893A422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FE9F7-02C0-3D43-8625-90EE79A05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36A9E58-E821-DF46-A952-FD3FB258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553244"/>
            <a:ext cx="82296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95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0BB8-206E-2F4A-AEF6-23E40867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out CPU:</a:t>
            </a:r>
            <a:r>
              <a:rPr lang="zh-Hans" altLang="en-US" dirty="0"/>
              <a:t> </a:t>
            </a:r>
            <a:r>
              <a:rPr lang="en-US" dirty="0"/>
              <a:t>x86, ARM, MIPS, PowerPC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8FF3-BB9F-CE47-AF96-F7DF2A0DA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701F138A-C4F5-5C41-8CD1-EB9F25822D3D}"/>
              </a:ext>
            </a:extLst>
          </p:cNvPr>
          <p:cNvSpPr/>
          <p:nvPr/>
        </p:nvSpPr>
        <p:spPr>
          <a:xfrm>
            <a:off x="117452" y="749300"/>
            <a:ext cx="6566364" cy="5402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27482B65-AA8B-0345-8E7D-19F77D1FF754}"/>
              </a:ext>
            </a:extLst>
          </p:cNvPr>
          <p:cNvSpPr/>
          <p:nvPr/>
        </p:nvSpPr>
        <p:spPr>
          <a:xfrm>
            <a:off x="2455165" y="4486550"/>
            <a:ext cx="6688835" cy="231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03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49AE-803B-FD4E-9F9B-E03781FE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110" dirty="0"/>
              <a:t>Download</a:t>
            </a:r>
            <a:r>
              <a:rPr lang="en-US" sz="2400" spc="-220" dirty="0"/>
              <a:t> </a:t>
            </a:r>
            <a:r>
              <a:rPr lang="en-US" sz="2400" spc="-5" dirty="0"/>
              <a:t>bot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C1A3B-62E4-4C40-A67D-2E0C3BCCF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44B9AD9D-4369-0841-AA9A-625C9B84F05B}"/>
              </a:ext>
            </a:extLst>
          </p:cNvPr>
          <p:cNvSpPr/>
          <p:nvPr/>
        </p:nvSpPr>
        <p:spPr>
          <a:xfrm>
            <a:off x="1915291" y="749300"/>
            <a:ext cx="6138940" cy="5910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627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0461-D62C-7A4D-B8F1-E1ADCF46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20" dirty="0"/>
              <a:t>Now </a:t>
            </a:r>
            <a:r>
              <a:rPr lang="en-US" spc="-50" dirty="0"/>
              <a:t>run </a:t>
            </a:r>
            <a:r>
              <a:rPr lang="en-US" spc="-35" dirty="0"/>
              <a:t>the</a:t>
            </a:r>
            <a:r>
              <a:rPr lang="en-US" spc="-390" dirty="0"/>
              <a:t> </a:t>
            </a:r>
            <a:r>
              <a:rPr lang="en-US" spc="-5" dirty="0"/>
              <a:t>bot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129D-5191-A24A-996D-97A63B2DD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F7A6CCA-B5F4-3E45-979F-56D603B70F22}"/>
              </a:ext>
            </a:extLst>
          </p:cNvPr>
          <p:cNvSpPr/>
          <p:nvPr/>
        </p:nvSpPr>
        <p:spPr>
          <a:xfrm>
            <a:off x="86472" y="749300"/>
            <a:ext cx="9075852" cy="4368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333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E710-20A4-5145-A763-8544DEB5A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-145" dirty="0">
                <a:solidFill>
                  <a:srgbClr val="FFFFFF"/>
                </a:solidFill>
              </a:rPr>
              <a:t>Kills</a:t>
            </a:r>
            <a:r>
              <a:rPr lang="en-US" sz="2800" spc="-225" dirty="0">
                <a:solidFill>
                  <a:srgbClr val="FFFFFF"/>
                </a:solidFill>
              </a:rPr>
              <a:t> </a:t>
            </a:r>
            <a:r>
              <a:rPr lang="en-US" sz="2800" spc="-155" dirty="0">
                <a:solidFill>
                  <a:srgbClr val="FFFFFF"/>
                </a:solidFill>
              </a:rPr>
              <a:t>Telnet</a:t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EC38-5120-404A-B16E-14F451C3A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BF56A9BB-F998-2C4D-999F-E54194F84B7C}"/>
              </a:ext>
            </a:extLst>
          </p:cNvPr>
          <p:cNvSpPr/>
          <p:nvPr/>
        </p:nvSpPr>
        <p:spPr>
          <a:xfrm>
            <a:off x="83819" y="877824"/>
            <a:ext cx="6803135" cy="2156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928F6-553C-E541-976B-733966C03248}"/>
              </a:ext>
            </a:extLst>
          </p:cNvPr>
          <p:cNvSpPr/>
          <p:nvPr/>
        </p:nvSpPr>
        <p:spPr>
          <a:xfrm>
            <a:off x="172256" y="3818133"/>
            <a:ext cx="3194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70" dirty="0">
                <a:latin typeface="Arial"/>
                <a:cs typeface="Arial"/>
              </a:rPr>
              <a:t>/bin/</a:t>
            </a:r>
            <a:r>
              <a:rPr lang="en-US" spc="-70" dirty="0" err="1">
                <a:latin typeface="Arial"/>
                <a:cs typeface="Arial"/>
              </a:rPr>
              <a:t>busybox</a:t>
            </a:r>
            <a:r>
              <a:rPr lang="en-US" spc="-70" dirty="0">
                <a:latin typeface="Arial"/>
                <a:cs typeface="Arial"/>
              </a:rPr>
              <a:t> </a:t>
            </a:r>
            <a:r>
              <a:rPr lang="en-US" spc="-50" dirty="0" err="1">
                <a:latin typeface="Arial"/>
                <a:cs typeface="Arial"/>
              </a:rPr>
              <a:t>telnetd</a:t>
            </a:r>
            <a:r>
              <a:rPr lang="en-US" spc="-50" dirty="0">
                <a:latin typeface="Arial"/>
                <a:cs typeface="Arial"/>
              </a:rPr>
              <a:t> </a:t>
            </a:r>
            <a:r>
              <a:rPr lang="en-US" spc="-110" dirty="0">
                <a:latin typeface="Arial"/>
                <a:cs typeface="Arial"/>
              </a:rPr>
              <a:t>–p</a:t>
            </a:r>
            <a:r>
              <a:rPr lang="en-US" spc="-195" dirty="0">
                <a:latin typeface="Arial"/>
                <a:cs typeface="Arial"/>
              </a:rPr>
              <a:t> </a:t>
            </a:r>
            <a:r>
              <a:rPr lang="en-US" spc="-114" dirty="0">
                <a:latin typeface="Arial"/>
                <a:cs typeface="Arial"/>
              </a:rPr>
              <a:t>2323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42A5F6D7-6D01-4048-BFDF-6AB73CD418B0}"/>
              </a:ext>
            </a:extLst>
          </p:cNvPr>
          <p:cNvSpPr/>
          <p:nvPr/>
        </p:nvSpPr>
        <p:spPr>
          <a:xfrm>
            <a:off x="3360223" y="3099816"/>
            <a:ext cx="5783776" cy="3075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592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BE7E-80D7-924D-8C8E-D40EDCE8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45" dirty="0"/>
              <a:t>Kills </a:t>
            </a:r>
            <a:r>
              <a:rPr lang="en-US" spc="-70" dirty="0"/>
              <a:t>rival</a:t>
            </a:r>
            <a:r>
              <a:rPr lang="en-US" spc="-250" dirty="0"/>
              <a:t> </a:t>
            </a:r>
            <a:r>
              <a:rPr lang="en-US" spc="-85" dirty="0"/>
              <a:t>bots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3D176-85EA-B844-9BA1-01E5598A3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E16DD160-4BDA-5045-8681-E1BCFDA648C4}"/>
              </a:ext>
            </a:extLst>
          </p:cNvPr>
          <p:cNvSpPr/>
          <p:nvPr/>
        </p:nvSpPr>
        <p:spPr>
          <a:xfrm>
            <a:off x="0" y="749299"/>
            <a:ext cx="9124864" cy="4535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93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9295-6795-BA4F-A326-C611DC2C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60" dirty="0"/>
              <a:t>Connect </a:t>
            </a:r>
            <a:r>
              <a:rPr lang="en-US" spc="30" dirty="0"/>
              <a:t>to</a:t>
            </a:r>
            <a:r>
              <a:rPr lang="en-US" spc="-185" dirty="0"/>
              <a:t> </a:t>
            </a:r>
            <a:r>
              <a:rPr lang="en-US" spc="-75" dirty="0"/>
              <a:t>command/control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8D43D-9380-E44A-9D67-C545DFD00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40AD68EC-BEB1-8149-95E0-12AFA0EEA85A}"/>
              </a:ext>
            </a:extLst>
          </p:cNvPr>
          <p:cNvSpPr/>
          <p:nvPr/>
        </p:nvSpPr>
        <p:spPr>
          <a:xfrm>
            <a:off x="581890" y="840889"/>
            <a:ext cx="7462037" cy="5476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388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2888-5DF6-3444-A630-5E87578F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AEFAF-C548-1341-AA48-20A290ED1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3801735-DED3-D64B-A11C-5903023535D2}"/>
              </a:ext>
            </a:extLst>
          </p:cNvPr>
          <p:cNvSpPr/>
          <p:nvPr/>
        </p:nvSpPr>
        <p:spPr>
          <a:xfrm>
            <a:off x="99776" y="749300"/>
            <a:ext cx="9044224" cy="5053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5498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6578-F460-B940-86ED-678AF4E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/>
              <a:t>List </a:t>
            </a:r>
            <a:r>
              <a:rPr lang="en-US" spc="-5" dirty="0"/>
              <a:t>of </a:t>
            </a:r>
            <a:r>
              <a:rPr lang="en-US" spc="-135" dirty="0"/>
              <a:t>possible</a:t>
            </a:r>
            <a:r>
              <a:rPr lang="en-US" spc="-360" dirty="0"/>
              <a:t> </a:t>
            </a:r>
            <a:r>
              <a:rPr lang="en-US" spc="-140" dirty="0"/>
              <a:t>attacks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D2274-185E-614B-B553-CA8123C09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4FC3DC04-F418-4F4B-A3D4-E525E9E834BE}"/>
              </a:ext>
            </a:extLst>
          </p:cNvPr>
          <p:cNvSpPr/>
          <p:nvPr/>
        </p:nvSpPr>
        <p:spPr>
          <a:xfrm>
            <a:off x="176522" y="946403"/>
            <a:ext cx="8778089" cy="4855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36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55CC-3477-8848-B396-AA7CCC4D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14" dirty="0"/>
              <a:t>Attack </a:t>
            </a:r>
            <a:r>
              <a:rPr lang="en-US" spc="-90" dirty="0"/>
              <a:t>on </a:t>
            </a:r>
            <a:r>
              <a:rPr lang="en-US" spc="-175" dirty="0"/>
              <a:t>Google </a:t>
            </a:r>
            <a:r>
              <a:rPr lang="en-US" spc="-110" dirty="0"/>
              <a:t>Project</a:t>
            </a:r>
            <a:r>
              <a:rPr lang="en-US" spc="-340" dirty="0"/>
              <a:t> </a:t>
            </a:r>
            <a:r>
              <a:rPr lang="en-US" spc="-160" dirty="0"/>
              <a:t>Shield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651B-75EA-8C4A-92A9-22EBE68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BCFBD4-C0BF-114F-8F65-D90FD0117DA7}"/>
              </a:ext>
            </a:extLst>
          </p:cNvPr>
          <p:cNvSpPr/>
          <p:nvPr/>
        </p:nvSpPr>
        <p:spPr>
          <a:xfrm>
            <a:off x="1211839" y="6542088"/>
            <a:ext cx="73567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1100" b="1" spc="-25" dirty="0">
                <a:latin typeface="Arial"/>
                <a:cs typeface="Arial"/>
              </a:rPr>
              <a:t>https://</a:t>
            </a:r>
            <a:r>
              <a:rPr lang="en-US" sz="1100" b="1" spc="-25" dirty="0" err="1">
                <a:latin typeface="Arial"/>
                <a:cs typeface="Arial"/>
              </a:rPr>
              <a:t>arstechnica.com</a:t>
            </a:r>
            <a:r>
              <a:rPr lang="en-US" sz="1100" b="1" spc="-25" dirty="0">
                <a:latin typeface="Arial"/>
                <a:cs typeface="Arial"/>
              </a:rPr>
              <a:t>/security/2017/02/how-google-fought-back-against-a-</a:t>
            </a:r>
            <a:r>
              <a:rPr lang="en-US" sz="1100" b="1" spc="-60" dirty="0">
                <a:latin typeface="Arial"/>
                <a:cs typeface="Arial"/>
              </a:rPr>
              <a:t>crippling-iot-powered-botnet-and-won/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94842-A571-7F42-9E48-28ECD01F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63" y="1337629"/>
            <a:ext cx="7951239" cy="44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41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BA33-7F7C-9A4D-AC97-B786301A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2A2D-DBC1-C240-8182-2D081B51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407B9632-523E-9D44-BBDC-5129AC7D5E94}"/>
              </a:ext>
            </a:extLst>
          </p:cNvPr>
          <p:cNvSpPr/>
          <p:nvPr/>
        </p:nvSpPr>
        <p:spPr>
          <a:xfrm>
            <a:off x="295275" y="0"/>
            <a:ext cx="8302460" cy="6436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46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FA31-1547-9F47-9436-60281384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864FD-3377-7846-971A-FA1551006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87A3A-440B-FE4D-83AC-ECC48ACC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5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A42-495E-1248-93C7-DC5E32B7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4CC85-3E83-624C-B62F-C9FCB7921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208A4E6-7228-0F4E-AD73-6CE74BFC5502}"/>
              </a:ext>
            </a:extLst>
          </p:cNvPr>
          <p:cNvSpPr/>
          <p:nvPr/>
        </p:nvSpPr>
        <p:spPr>
          <a:xfrm>
            <a:off x="-14288" y="74930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F57C0BE9-04CB-7548-B4CC-F76AE2FC4A7E}"/>
              </a:ext>
            </a:extLst>
          </p:cNvPr>
          <p:cNvSpPr txBox="1"/>
          <p:nvPr/>
        </p:nvSpPr>
        <p:spPr>
          <a:xfrm>
            <a:off x="165760" y="6135696"/>
            <a:ext cx="271653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latin typeface="Arial"/>
                <a:cs typeface="Arial"/>
                <a:hlinkClick r:id="rId3"/>
              </a:rPr>
              <a:t>http://dyn.com/dns/network-map/</a:t>
            </a:r>
            <a:endParaRPr sz="13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324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30E43-6A50-E94B-8DDA-B7D6A3BB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C21D6-06CF-634B-A19B-D38E57ADB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DF28B80-4D5F-8842-8353-86B79E1C2B4D}"/>
              </a:ext>
            </a:extLst>
          </p:cNvPr>
          <p:cNvSpPr/>
          <p:nvPr/>
        </p:nvSpPr>
        <p:spPr>
          <a:xfrm>
            <a:off x="1180744" y="1261972"/>
            <a:ext cx="5486400" cy="4122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BF53C306-25CA-DB4E-98C4-B62D5B369A30}"/>
              </a:ext>
            </a:extLst>
          </p:cNvPr>
          <p:cNvSpPr txBox="1"/>
          <p:nvPr/>
        </p:nvSpPr>
        <p:spPr>
          <a:xfrm>
            <a:off x="862394" y="5581334"/>
            <a:ext cx="6309995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350" b="1" spc="-30" dirty="0">
                <a:latin typeface="Arial"/>
                <a:cs typeface="Arial"/>
              </a:rPr>
              <a:t>https://krebsonsecurity.com/2017/01/who-is-anna-senpai-the-mirai-worm-author/</a:t>
            </a:r>
            <a:endParaRPr sz="13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002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7172-B990-2E4C-964D-DD4732F22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375" dirty="0"/>
              <a:t>C</a:t>
            </a:r>
            <a:r>
              <a:rPr lang="en-US" spc="-285" dirty="0"/>
              <a:t>o</a:t>
            </a:r>
            <a:r>
              <a:rPr lang="en-US" spc="-105" dirty="0"/>
              <a:t>m</a:t>
            </a:r>
            <a:r>
              <a:rPr lang="en-US" spc="-70" dirty="0"/>
              <a:t>pli</a:t>
            </a:r>
            <a:r>
              <a:rPr lang="en-US" spc="-120" dirty="0"/>
              <a:t>c</a:t>
            </a:r>
            <a:r>
              <a:rPr lang="en-US" spc="-260" dirty="0"/>
              <a:t>a</a:t>
            </a:r>
            <a:r>
              <a:rPr lang="en-US" spc="135" dirty="0"/>
              <a:t>t</a:t>
            </a:r>
            <a:r>
              <a:rPr lang="en-US" spc="-185" dirty="0"/>
              <a:t>e</a:t>
            </a:r>
            <a:r>
              <a:rPr lang="en-US" spc="-95" dirty="0"/>
              <a:t>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8CA71-A224-CD43-8FF7-042E32C1A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Paras </a:t>
            </a:r>
            <a:r>
              <a:rPr lang="en-US" dirty="0" err="1"/>
              <a:t>Jha</a:t>
            </a:r>
            <a:r>
              <a:rPr lang="en-US" dirty="0"/>
              <a:t>, 20 year old student</a:t>
            </a:r>
          </a:p>
          <a:p>
            <a:r>
              <a:rPr lang="en-US" dirty="0"/>
              <a:t>Minecraft server maintainer, then anti-DDoS company  </a:t>
            </a:r>
          </a:p>
          <a:p>
            <a:r>
              <a:rPr lang="en-US" dirty="0"/>
              <a:t>Way to drive customers from other anti-DDoS companies  </a:t>
            </a:r>
          </a:p>
          <a:p>
            <a:r>
              <a:rPr lang="en-US" dirty="0"/>
              <a:t>Complicated interactions with the underground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82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9C07-19EA-2640-996F-7D1D1549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4" dirty="0"/>
              <a:t>Source</a:t>
            </a:r>
            <a:r>
              <a:rPr lang="en-US" spc="-245" dirty="0"/>
              <a:t> </a:t>
            </a:r>
            <a:r>
              <a:rPr lang="en-US" spc="-155" dirty="0"/>
              <a:t>code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A946B-82C1-3245-A7E1-253316CA0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lang="en-US" spc="-105" dirty="0"/>
              <a:t>Amateurish, </a:t>
            </a:r>
            <a:r>
              <a:rPr lang="en-US" spc="-75" dirty="0"/>
              <a:t>like </a:t>
            </a:r>
            <a:r>
              <a:rPr lang="en-US" spc="-20" dirty="0"/>
              <a:t>that </a:t>
            </a:r>
            <a:r>
              <a:rPr lang="en-US" spc="-25" dirty="0"/>
              <a:t>of </a:t>
            </a:r>
            <a:r>
              <a:rPr lang="en-US" spc="-114" dirty="0"/>
              <a:t>20 year </a:t>
            </a:r>
            <a:r>
              <a:rPr lang="en-US" spc="-65" dirty="0"/>
              <a:t>old</a:t>
            </a:r>
            <a:r>
              <a:rPr lang="en-US" spc="-260" dirty="0"/>
              <a:t> </a:t>
            </a:r>
            <a:r>
              <a:rPr lang="en-US" spc="-90" dirty="0"/>
              <a:t>students</a:t>
            </a:r>
            <a:endParaRPr lang="en-US" dirty="0"/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lang="en-US" spc="-100" dirty="0"/>
              <a:t>Doesn’t </a:t>
            </a:r>
            <a:r>
              <a:rPr lang="en-US" spc="-135" dirty="0"/>
              <a:t>mean </a:t>
            </a:r>
            <a:r>
              <a:rPr lang="en-US" spc="-25" dirty="0"/>
              <a:t>“stupid”, </a:t>
            </a:r>
            <a:r>
              <a:rPr lang="en-US" spc="-60" dirty="0"/>
              <a:t>just </a:t>
            </a:r>
            <a:r>
              <a:rPr lang="en-US" spc="-25" dirty="0"/>
              <a:t>not </a:t>
            </a:r>
            <a:r>
              <a:rPr lang="en-US" spc="-85" dirty="0"/>
              <a:t>features </a:t>
            </a:r>
            <a:r>
              <a:rPr lang="en-US" spc="-25" dirty="0"/>
              <a:t>of </a:t>
            </a:r>
            <a:r>
              <a:rPr lang="en-US" spc="-100" dirty="0"/>
              <a:t>professional</a:t>
            </a:r>
            <a:r>
              <a:rPr lang="en-US" spc="-285" dirty="0"/>
              <a:t> </a:t>
            </a:r>
            <a:r>
              <a:rPr lang="en-US" spc="-114" dirty="0"/>
              <a:t>coders.</a:t>
            </a:r>
            <a:endParaRPr lang="en-US" dirty="0"/>
          </a:p>
          <a:p>
            <a:pPr marL="12700" marR="1763395">
              <a:lnSpc>
                <a:spcPts val="3579"/>
              </a:lnSpc>
              <a:spcBef>
                <a:spcPts val="275"/>
              </a:spcBef>
            </a:pPr>
            <a:r>
              <a:rPr lang="en-US" spc="-30" dirty="0"/>
              <a:t>Multiple </a:t>
            </a:r>
            <a:r>
              <a:rPr lang="en-US" spc="-125" dirty="0"/>
              <a:t>coders  </a:t>
            </a:r>
            <a:r>
              <a:rPr lang="en-US" spc="-70" dirty="0"/>
              <a:t>https://</a:t>
            </a:r>
            <a:r>
              <a:rPr lang="en-US" spc="-70" dirty="0" err="1"/>
              <a:t>github.com</a:t>
            </a:r>
            <a:r>
              <a:rPr lang="en-US" spc="-70" dirty="0"/>
              <a:t>/</a:t>
            </a:r>
            <a:r>
              <a:rPr lang="en-US" spc="-70" dirty="0" err="1"/>
              <a:t>jgamblin</a:t>
            </a:r>
            <a:r>
              <a:rPr lang="en-US" spc="-70" dirty="0"/>
              <a:t>/</a:t>
            </a:r>
            <a:r>
              <a:rPr lang="en-US" spc="-70" dirty="0" err="1"/>
              <a:t>Mirai</a:t>
            </a:r>
            <a:r>
              <a:rPr lang="en-US" spc="-70" dirty="0"/>
              <a:t>-Source-Code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477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4784-D94E-2240-8F79-D238EA54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5" dirty="0"/>
              <a:t>Apply: </a:t>
            </a:r>
            <a:r>
              <a:rPr lang="en-US" spc="-140" dirty="0"/>
              <a:t>How </a:t>
            </a:r>
            <a:r>
              <a:rPr lang="en-US" spc="30" dirty="0"/>
              <a:t>to </a:t>
            </a:r>
            <a:r>
              <a:rPr lang="en-US" spc="-45" dirty="0"/>
              <a:t>protect</a:t>
            </a:r>
            <a:r>
              <a:rPr lang="en-US" spc="-470" dirty="0"/>
              <a:t> </a:t>
            </a:r>
            <a:r>
              <a:rPr lang="en-US" spc="-120" dirty="0"/>
              <a:t>yourself?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99CE8-8CBF-484E-B160-EF6DF04AF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ans" dirty="0"/>
              <a:t>If</a:t>
            </a:r>
            <a:r>
              <a:rPr lang="zh-Hans" altLang="en-US" dirty="0"/>
              <a:t> </a:t>
            </a:r>
            <a:r>
              <a:rPr lang="en-US" altLang="zh-Hans" dirty="0"/>
              <a:t>you</a:t>
            </a:r>
            <a:r>
              <a:rPr lang="zh-Hans" altLang="en-US" dirty="0"/>
              <a:t> </a:t>
            </a:r>
            <a:r>
              <a:rPr lang="en-US" dirty="0"/>
              <a:t>don’t have cameras</a:t>
            </a:r>
          </a:p>
          <a:p>
            <a:pPr lvl="1"/>
            <a:r>
              <a:rPr lang="en-US" dirty="0" err="1"/>
              <a:t>Vuln</a:t>
            </a:r>
            <a:r>
              <a:rPr lang="en-US" dirty="0"/>
              <a:t> scanning for it on your network is probably pointless</a:t>
            </a:r>
          </a:p>
          <a:p>
            <a:r>
              <a:rPr lang="en-US" dirty="0"/>
              <a:t>DNS strategy  </a:t>
            </a:r>
          </a:p>
          <a:p>
            <a:r>
              <a:rPr lang="en-US" dirty="0"/>
              <a:t>DDoS strategy  </a:t>
            </a:r>
          </a:p>
          <a:p>
            <a:r>
              <a:rPr lang="en-US" dirty="0"/>
              <a:t>UPnP strategy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27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00932-51B4-D940-A3A0-09394C80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server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C57A-444A-3643-A32E-152EC3CD5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lang="en-US" dirty="0"/>
              <a:t>Use redundant servers</a:t>
            </a:r>
          </a:p>
          <a:p>
            <a:pPr marL="12700" marR="5080">
              <a:lnSpc>
                <a:spcPts val="3579"/>
              </a:lnSpc>
              <a:spcBef>
                <a:spcPts val="270"/>
              </a:spcBef>
            </a:pPr>
            <a:r>
              <a:rPr lang="en-US" dirty="0"/>
              <a:t>One should be a server than can handle DDoS  </a:t>
            </a:r>
          </a:p>
          <a:p>
            <a:pPr marL="12700" marR="5080">
              <a:lnSpc>
                <a:spcPts val="3579"/>
              </a:lnSpc>
              <a:spcBef>
                <a:spcPts val="270"/>
              </a:spcBef>
            </a:pPr>
            <a:r>
              <a:rPr lang="en-US" dirty="0"/>
              <a:t>Set longer TTLs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032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0D42-E8F3-7844-A51C-F356FEB57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-105" dirty="0">
                <a:solidFill>
                  <a:srgbClr val="FFFFFF"/>
                </a:solidFill>
              </a:rPr>
              <a:t>Apply: </a:t>
            </a:r>
            <a:r>
              <a:rPr lang="en-US" sz="2800" spc="-160" dirty="0">
                <a:solidFill>
                  <a:srgbClr val="FFFFFF"/>
                </a:solidFill>
              </a:rPr>
              <a:t>Policy</a:t>
            </a:r>
            <a:r>
              <a:rPr lang="en-US" sz="2800" spc="-250" dirty="0">
                <a:solidFill>
                  <a:srgbClr val="FFFFFF"/>
                </a:solidFill>
              </a:rPr>
              <a:t> </a:t>
            </a:r>
            <a:r>
              <a:rPr lang="en-US" sz="2800" spc="-95" dirty="0">
                <a:solidFill>
                  <a:srgbClr val="FFFFFF"/>
                </a:solidFill>
              </a:rPr>
              <a:t>question</a:t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8E10B-231A-5A45-ABFF-87511CFE8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government policy makers crafting laws/regulations  </a:t>
            </a:r>
          </a:p>
          <a:p>
            <a:r>
              <a:rPr lang="en-US" dirty="0"/>
              <a:t>What can government do to ward off </a:t>
            </a:r>
            <a:r>
              <a:rPr lang="en-US" dirty="0" err="1"/>
              <a:t>IoT</a:t>
            </a:r>
            <a:r>
              <a:rPr lang="en-US" dirty="0"/>
              <a:t> botnets.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9591C7-8F52-FC4C-ADD9-66837BF9480D}"/>
              </a:ext>
            </a:extLst>
          </p:cNvPr>
          <p:cNvSpPr/>
          <p:nvPr/>
        </p:nvSpPr>
        <p:spPr>
          <a:xfrm>
            <a:off x="914956" y="2897074"/>
            <a:ext cx="7285512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Only 10.9% are in the United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Unbranded grey market, where they ignore regulation anyway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IoT</a:t>
            </a:r>
            <a:r>
              <a:rPr lang="en-US" dirty="0"/>
              <a:t> is behind firewall, cameras are exposed.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was not an </a:t>
            </a:r>
            <a:r>
              <a:rPr lang="en-US" dirty="0" err="1"/>
              <a:t>IoT</a:t>
            </a:r>
            <a:r>
              <a:rPr lang="en-US" dirty="0"/>
              <a:t> botnet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Cameras need remote reset (aka. Backdoor)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Dyn</a:t>
            </a:r>
            <a:r>
              <a:rPr lang="en-US" dirty="0"/>
              <a:t> fixed itself, without government help</a:t>
            </a:r>
          </a:p>
        </p:txBody>
      </p:sp>
    </p:spTree>
    <p:extLst>
      <p:ext uri="{BB962C8B-B14F-4D97-AF65-F5344CB8AC3E}">
        <p14:creationId xmlns:p14="http://schemas.microsoft.com/office/powerpoint/2010/main" val="37303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2560DFE-FA07-8140-AB20-BADA71714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Preventing Denial of Service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A81D1C4-E417-8141-9521-20103BBA5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458200" cy="5029200"/>
          </a:xfrm>
        </p:spPr>
        <p:txBody>
          <a:bodyPr/>
          <a:lstStyle/>
          <a:p>
            <a:r>
              <a:rPr lang="en-US" altLang="en-US"/>
              <a:t>DoS is caused by asymmetric state allocation</a:t>
            </a:r>
          </a:p>
          <a:p>
            <a:pPr lvl="1"/>
            <a:r>
              <a:rPr lang="en-US" altLang="en-US"/>
              <a:t>If responder opens new state for each connection attempt, attacker can initiate thousands of connections from bogus or forged IP addresses</a:t>
            </a:r>
          </a:p>
          <a:p>
            <a:r>
              <a:rPr lang="en-US" altLang="en-US">
                <a:solidFill>
                  <a:schemeClr val="hlink"/>
                </a:solidFill>
              </a:rPr>
              <a:t>Cookies</a:t>
            </a:r>
            <a:r>
              <a:rPr lang="en-US" altLang="en-US"/>
              <a:t> ensure that the responder is stateless until initiator produced at least two messages</a:t>
            </a:r>
          </a:p>
          <a:p>
            <a:pPr lvl="1"/>
            <a:r>
              <a:rPr lang="en-US" altLang="en-US"/>
              <a:t>Responder’s state (IP addresses and ports of the connection) is stored in a cookie and sent to initiator</a:t>
            </a:r>
          </a:p>
          <a:p>
            <a:pPr lvl="1"/>
            <a:r>
              <a:rPr lang="en-US" altLang="en-US"/>
              <a:t>After initiator responds, cookie is regenerated and compared with the cookie returned by the initiator</a:t>
            </a:r>
          </a:p>
        </p:txBody>
      </p:sp>
    </p:spTree>
    <p:extLst>
      <p:ext uri="{BB962C8B-B14F-4D97-AF65-F5344CB8AC3E}">
        <p14:creationId xmlns:p14="http://schemas.microsoft.com/office/powerpoint/2010/main" val="282808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AB5FE7D-4E0C-8446-905B-34F128CD2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SYN Cookies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87C9B94B-7C1B-F949-8C8B-64BA79FC7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1828800"/>
            <a:ext cx="304800" cy="41148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F826A7F4-DF55-C142-9C5C-432AE13D9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0" y="1828800"/>
            <a:ext cx="304800" cy="41148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E107F2E7-0ECE-3C49-AB07-F0593D5E8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2954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C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522457DF-45F5-B94E-AFB7-7C7836FE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12954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S</a:t>
            </a: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8F65BADE-D4A4-C647-B364-B8712DF2C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850" y="2133600"/>
            <a:ext cx="4370388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F7C18C78-ABE5-1641-8B1A-7170AB45A2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1263" y="2895600"/>
            <a:ext cx="41910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id="{492B3759-FC83-704B-B9B0-3EF7BE458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1263" y="4343400"/>
            <a:ext cx="4244975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9757883C-98AF-D24A-90EC-AB5C84E7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63" y="1905000"/>
            <a:ext cx="836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SYN</a:t>
            </a:r>
            <a:r>
              <a:rPr lang="en-US" altLang="en-US" sz="2000" baseline="-25000"/>
              <a:t>C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5C8C4000-5197-5644-882B-92D67742E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50" y="2081213"/>
            <a:ext cx="133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Listening…</a:t>
            </a:r>
            <a:endParaRPr lang="en-US" altLang="en-US" i="1" baseline="-25000"/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702503FD-C4C6-574F-939F-9236108E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50" y="2628900"/>
            <a:ext cx="224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Does </a:t>
            </a:r>
            <a:r>
              <a:rPr lang="en-US" altLang="en-US" i="1" u="sng"/>
              <a:t>not</a:t>
            </a:r>
            <a:r>
              <a:rPr lang="en-US" altLang="en-US" i="1"/>
              <a:t> store state</a:t>
            </a:r>
            <a:endParaRPr lang="en-US" altLang="en-US" i="1" baseline="-25000"/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4A63AA4E-2FB3-3D46-B797-8FD0740D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3581400"/>
            <a:ext cx="2232025" cy="535531"/>
          </a:xfrm>
          <a:prstGeom prst="wedgeRectCallout">
            <a:avLst>
              <a:gd name="adj1" fmla="val -35736"/>
              <a:gd name="adj2" fmla="val -86292"/>
            </a:avLst>
          </a:prstGeom>
          <a:solidFill>
            <a:schemeClr val="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200" dirty="0"/>
              <a:t>F(source </a:t>
            </a:r>
            <a:r>
              <a:rPr lang="en-US" altLang="en-US" sz="1200" dirty="0" err="1"/>
              <a:t>addr</a:t>
            </a:r>
            <a:r>
              <a:rPr lang="en-US" altLang="en-US" sz="1200" dirty="0"/>
              <a:t>, source port,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200" dirty="0"/>
              <a:t>   </a:t>
            </a:r>
            <a:r>
              <a:rPr lang="en-US" altLang="en-US" sz="1200" dirty="0" err="1"/>
              <a:t>dest</a:t>
            </a:r>
            <a:r>
              <a:rPr lang="en-US" altLang="en-US" sz="1200" dirty="0"/>
              <a:t> </a:t>
            </a:r>
            <a:r>
              <a:rPr lang="en-US" altLang="en-US" sz="1200" dirty="0" err="1"/>
              <a:t>addr</a:t>
            </a:r>
            <a:r>
              <a:rPr lang="en-US" altLang="en-US" sz="1200" dirty="0"/>
              <a:t>, </a:t>
            </a:r>
            <a:r>
              <a:rPr lang="en-US" altLang="en-US" sz="1200" dirty="0" err="1"/>
              <a:t>dest</a:t>
            </a:r>
            <a:r>
              <a:rPr lang="en-US" altLang="en-US" sz="1200" dirty="0"/>
              <a:t> port,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200" dirty="0"/>
              <a:t>   coarse time, </a:t>
            </a:r>
            <a:r>
              <a:rPr lang="en-US" altLang="en-US" sz="1200" b="1" dirty="0"/>
              <a:t>server secret</a:t>
            </a:r>
            <a:r>
              <a:rPr lang="en-US" altLang="en-US" sz="1200" dirty="0"/>
              <a:t>)</a:t>
            </a:r>
            <a:endParaRPr lang="en-US" altLang="en-US" sz="1200" baseline="-25000" dirty="0"/>
          </a:p>
        </p:txBody>
      </p:sp>
      <p:sp>
        <p:nvSpPr>
          <p:cNvPr id="33" name="Text Box 15">
            <a:extLst>
              <a:ext uri="{FF2B5EF4-FFF2-40B4-BE49-F238E27FC236}">
                <a16:creationId xmlns:a16="http://schemas.microsoft.com/office/drawing/2014/main" id="{A5CFDEAB-FDF3-8A49-8105-8BB8F5C8C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743200"/>
            <a:ext cx="18319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/>
              <a:t>SYN</a:t>
            </a:r>
            <a:r>
              <a:rPr lang="en-US" altLang="en-US" sz="2000" baseline="-25000"/>
              <a:t>S</a:t>
            </a:r>
            <a:r>
              <a:rPr lang="en-US" altLang="en-US" sz="2000"/>
              <a:t>, ACK</a:t>
            </a:r>
            <a:r>
              <a:rPr lang="en-US" altLang="en-US" sz="2000" baseline="-25000"/>
              <a:t>C</a:t>
            </a:r>
          </a:p>
          <a:p>
            <a:pPr algn="ctr" eaLnBrk="1" hangingPunct="1"/>
            <a:r>
              <a:rPr lang="en-US" altLang="en-US" sz="1400"/>
              <a:t>sequence # = </a:t>
            </a:r>
            <a:r>
              <a:rPr lang="en-US" altLang="en-US" sz="1400">
                <a:solidFill>
                  <a:schemeClr val="hlink"/>
                </a:solidFill>
              </a:rPr>
              <a:t>cookie</a:t>
            </a:r>
          </a:p>
        </p:txBody>
      </p:sp>
      <p:sp>
        <p:nvSpPr>
          <p:cNvPr id="34" name="Text Box 16">
            <a:extLst>
              <a:ext uri="{FF2B5EF4-FFF2-40B4-BE49-F238E27FC236}">
                <a16:creationId xmlns:a16="http://schemas.microsoft.com/office/drawing/2014/main" id="{E31958CC-71B7-0F44-A55A-580948DC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505200"/>
            <a:ext cx="28067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600"/>
              <a:t>Cookie must be unforgeable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/>
              <a:t>   and tamper-proof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/>
              <a:t>Client should not be able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/>
              <a:t>   to invert a cookie</a:t>
            </a:r>
            <a:endParaRPr lang="en-US" altLang="en-US" sz="1600" baseline="-25000"/>
          </a:p>
        </p:txBody>
      </p:sp>
      <p:sp>
        <p:nvSpPr>
          <p:cNvPr id="35" name="AutoShape 17">
            <a:extLst>
              <a:ext uri="{FF2B5EF4-FFF2-40B4-BE49-F238E27FC236}">
                <a16:creationId xmlns:a16="http://schemas.microsoft.com/office/drawing/2014/main" id="{EBB5F236-4047-FE46-B292-1A7B58D27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4065588"/>
            <a:ext cx="1727200" cy="207962"/>
          </a:xfrm>
          <a:prstGeom prst="wedgeRectCallout">
            <a:avLst>
              <a:gd name="adj1" fmla="val 48657"/>
              <a:gd name="adj2" fmla="val -14849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000"/>
              <a:t>F=Rijndael or crypto hash</a:t>
            </a:r>
            <a:endParaRPr lang="en-US" altLang="en-US" sz="1000" baseline="-25000"/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F6FE88D0-2A03-BA4F-99D2-0C0FAF5E9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50" y="4972050"/>
            <a:ext cx="286543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i="1"/>
              <a:t>Recompute cookie,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i="1"/>
              <a:t>compare with with the one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i="1"/>
              <a:t>received, only establish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i="1"/>
              <a:t>connection if they match </a:t>
            </a:r>
            <a:endParaRPr lang="en-US" altLang="en-US" i="1" baseline="-25000"/>
          </a:p>
        </p:txBody>
      </p:sp>
      <p:sp>
        <p:nvSpPr>
          <p:cNvPr id="37" name="Text Box 19">
            <a:extLst>
              <a:ext uri="{FF2B5EF4-FFF2-40B4-BE49-F238E27FC236}">
                <a16:creationId xmlns:a16="http://schemas.microsoft.com/office/drawing/2014/main" id="{B12060D2-90E8-8B4A-B5A8-C153F060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5" y="4900613"/>
            <a:ext cx="173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/>
              <a:t>ACK</a:t>
            </a:r>
            <a:r>
              <a:rPr lang="en-US" altLang="en-US" sz="2000" baseline="-25000"/>
              <a:t>S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hlink"/>
                </a:solidFill>
              </a:rPr>
              <a:t>cookie</a:t>
            </a:r>
            <a:r>
              <a:rPr lang="en-US" altLang="en-US" sz="2000"/>
              <a:t>)</a:t>
            </a:r>
          </a:p>
        </p:txBody>
      </p:sp>
      <p:sp>
        <p:nvSpPr>
          <p:cNvPr id="38" name="AutoShape 20">
            <a:extLst>
              <a:ext uri="{FF2B5EF4-FFF2-40B4-BE49-F238E27FC236}">
                <a16:creationId xmlns:a16="http://schemas.microsoft.com/office/drawing/2014/main" id="{1D233410-78AF-3344-8FB3-8060DF51E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" y="2402589"/>
            <a:ext cx="2759075" cy="320675"/>
          </a:xfrm>
          <a:prstGeom prst="wedgeRectCallout">
            <a:avLst>
              <a:gd name="adj1" fmla="val 45014"/>
              <a:gd name="adj2" fmla="val 8972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000"/>
              <a:t>Compatible with standard TCP;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1000"/>
              <a:t>simply a “weird” sequence number scheme</a:t>
            </a:r>
            <a:endParaRPr lang="en-US" altLang="en-US" sz="1000" baseline="-25000"/>
          </a:p>
        </p:txBody>
      </p:sp>
      <p:sp>
        <p:nvSpPr>
          <p:cNvPr id="39" name="Text Box 21">
            <a:extLst>
              <a:ext uri="{FF2B5EF4-FFF2-40B4-BE49-F238E27FC236}">
                <a16:creationId xmlns:a16="http://schemas.microsoft.com/office/drawing/2014/main" id="{A62C3251-A599-7941-9970-189FA1A08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6381750"/>
            <a:ext cx="436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More info: </a:t>
            </a:r>
            <a:r>
              <a:rPr lang="en-US" altLang="en-US" dirty="0">
                <a:solidFill>
                  <a:srgbClr val="0070C0"/>
                </a:solidFill>
              </a:rPr>
              <a:t>http://</a:t>
            </a:r>
            <a:r>
              <a:rPr lang="en-US" altLang="en-US" dirty="0" err="1">
                <a:solidFill>
                  <a:srgbClr val="0070C0"/>
                </a:solidFill>
              </a:rPr>
              <a:t>cr.yp.to</a:t>
            </a:r>
            <a:r>
              <a:rPr lang="en-US" altLang="en-US" dirty="0">
                <a:solidFill>
                  <a:srgbClr val="0070C0"/>
                </a:solidFill>
              </a:rPr>
              <a:t>/</a:t>
            </a:r>
            <a:r>
              <a:rPr lang="en-US" altLang="en-US" dirty="0" err="1">
                <a:solidFill>
                  <a:srgbClr val="0070C0"/>
                </a:solidFill>
              </a:rPr>
              <a:t>syncookies.html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8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5B80-7AED-8049-9E84-F7FA8F48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 err="1"/>
              <a:t>Slowloris</a:t>
            </a:r>
            <a:r>
              <a:rPr lang="zh-Hans" altLang="en-US" dirty="0"/>
              <a:t> </a:t>
            </a:r>
            <a:r>
              <a:rPr lang="en-US" altLang="zh-Hans" dirty="0"/>
              <a:t>DOS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92761-8DB3-924B-9384-6B792375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443" y="745330"/>
            <a:ext cx="4298804" cy="1230313"/>
          </a:xfrm>
        </p:spPr>
        <p:txBody>
          <a:bodyPr/>
          <a:lstStyle/>
          <a:p>
            <a:r>
              <a:rPr lang="en-US" sz="1800" dirty="0"/>
              <a:t>Developed by Robert "</a:t>
            </a:r>
            <a:r>
              <a:rPr lang="en-US" sz="1800" dirty="0">
                <a:hlinkClick r:id="rId2"/>
              </a:rPr>
              <a:t>RSnake</a:t>
            </a:r>
            <a:r>
              <a:rPr lang="en-US" sz="1800" dirty="0"/>
              <a:t>" Hansen, </a:t>
            </a:r>
            <a:r>
              <a:rPr lang="en-US" sz="1800" dirty="0" err="1"/>
              <a:t>Slowloris</a:t>
            </a:r>
            <a:r>
              <a:rPr lang="en-US" sz="1800" dirty="0"/>
              <a:t> is DDoS attack software that enables a single computer to take down a web server.</a:t>
            </a:r>
          </a:p>
          <a:p>
            <a:r>
              <a:rPr lang="en-US" sz="1800" dirty="0"/>
              <a:t> </a:t>
            </a:r>
            <a:r>
              <a:rPr lang="en-US" sz="1800" dirty="0" err="1"/>
              <a:t>Slowloris</a:t>
            </a:r>
            <a:r>
              <a:rPr lang="en-US" sz="1800" dirty="0"/>
              <a:t> works by opening multiple connections to the targeted web server and keeping them open as long as possible. </a:t>
            </a:r>
          </a:p>
          <a:p>
            <a:r>
              <a:rPr lang="en-US" sz="1800" dirty="0"/>
              <a:t>Periodically, the </a:t>
            </a:r>
            <a:r>
              <a:rPr lang="en-US" sz="1800" dirty="0" err="1"/>
              <a:t>Slowloris</a:t>
            </a:r>
            <a:r>
              <a:rPr lang="en-US" sz="1800" dirty="0"/>
              <a:t> sends subsequent HTTP headers for each request, but never actually completes the request. </a:t>
            </a:r>
          </a:p>
          <a:p>
            <a:r>
              <a:rPr lang="en-US" sz="1800" dirty="0"/>
              <a:t>Ultimately, the targeted server’s maximum concurrent connection pool is filled, and additional (legitimate) connection attempts are denied.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B1738-2590-BF4F-92D0-325FE503994A}"/>
              </a:ext>
            </a:extLst>
          </p:cNvPr>
          <p:cNvSpPr/>
          <p:nvPr/>
        </p:nvSpPr>
        <p:spPr>
          <a:xfrm>
            <a:off x="849085" y="6352645"/>
            <a:ext cx="8734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llaera</a:t>
            </a:r>
            <a:r>
              <a:rPr lang="en-US" dirty="0"/>
              <a:t>/</a:t>
            </a:r>
            <a:r>
              <a:rPr lang="en-US" dirty="0" err="1"/>
              <a:t>slowloris.pl</a:t>
            </a:r>
            <a:r>
              <a:rPr lang="en-US" dirty="0"/>
              <a:t>/blob/master/</a:t>
            </a:r>
            <a:r>
              <a:rPr lang="en-US" dirty="0" err="1"/>
              <a:t>slowloris.pl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145DD-1055-9E49-9DD6-B5C3C2912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5330"/>
            <a:ext cx="4635500" cy="368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892B2C-6915-A942-A410-2ECBAE574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833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8407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35833</TotalTime>
  <Words>1582</Words>
  <Application>Microsoft Macintosh PowerPoint</Application>
  <PresentationFormat>On-screen Show (4:3)</PresentationFormat>
  <Paragraphs>263</Paragraphs>
  <Slides>67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Agency FB</vt:lpstr>
      <vt:lpstr>ＭＳ Ｐゴシック</vt:lpstr>
      <vt:lpstr>Open Sans</vt:lpstr>
      <vt:lpstr>新細明體</vt:lpstr>
      <vt:lpstr>宋体</vt:lpstr>
      <vt:lpstr>Arial</vt:lpstr>
      <vt:lpstr>Calibri</vt:lpstr>
      <vt:lpstr>Franklin Gothic Book</vt:lpstr>
      <vt:lpstr>Franklin Gothic Medium</vt:lpstr>
      <vt:lpstr>Times New Roman</vt:lpstr>
      <vt:lpstr>Wingdings</vt:lpstr>
      <vt:lpstr>Standarddesign</vt:lpstr>
      <vt:lpstr>Default Design</vt:lpstr>
      <vt:lpstr>Adobe Photoshop Image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Preventing Denial of Service</vt:lpstr>
      <vt:lpstr>SYN Cookies</vt:lpstr>
      <vt:lpstr>Slowloris DOS</vt:lpstr>
      <vt:lpstr>Slowloris DOS (2009)</vt:lpstr>
      <vt:lpstr>HTTP POST DOS (2010)</vt:lpstr>
      <vt:lpstr>Regular expression Denial of Service – ReDoS (2003)   </vt:lpstr>
      <vt:lpstr>Regular expression Denial of Service – ReDoS (2003)   </vt:lpstr>
      <vt:lpstr>PowerPoint Presentation</vt:lpstr>
      <vt:lpstr>PowerPoint Presentation</vt:lpstr>
      <vt:lpstr>PowerPoint Presentation</vt:lpstr>
      <vt:lpstr>PowerPoint Presentation</vt:lpstr>
      <vt:lpstr>Worms</vt:lpstr>
      <vt:lpstr>Worm vs a virus</vt:lpstr>
      <vt:lpstr>PowerPoint Presentation</vt:lpstr>
      <vt:lpstr>+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Mirai and IoT Botnet Analysis </vt:lpstr>
      <vt:lpstr>Where the botnet resides</vt:lpstr>
      <vt:lpstr>CnC servers</vt:lpstr>
      <vt:lpstr>CNC Source Code</vt:lpstr>
      <vt:lpstr>PowerPoint Presentation</vt:lpstr>
      <vt:lpstr>PowerPoint Presentation</vt:lpstr>
      <vt:lpstr>Ordering camera</vt:lpstr>
      <vt:lpstr>PowerPoint Presentation</vt:lpstr>
      <vt:lpstr>What do the cameras look like?</vt:lpstr>
      <vt:lpstr>Which ports are listening</vt:lpstr>
      <vt:lpstr>What does the camera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Camera/Phone firewalled</vt:lpstr>
      <vt:lpstr>PowerPoint Presentation</vt:lpstr>
      <vt:lpstr>98 seconds to infection!</vt:lpstr>
      <vt:lpstr>Infection process</vt:lpstr>
      <vt:lpstr>The ECHI trick</vt:lpstr>
      <vt:lpstr>What is BusyBox?</vt:lpstr>
      <vt:lpstr>Find out CPU: x86, ARM, MIPS, PowerPC</vt:lpstr>
      <vt:lpstr>Download bot</vt:lpstr>
      <vt:lpstr>Now run the bot</vt:lpstr>
      <vt:lpstr>Kills Telnet </vt:lpstr>
      <vt:lpstr>Kills rival bots</vt:lpstr>
      <vt:lpstr>Connect to command/control</vt:lpstr>
      <vt:lpstr>PowerPoint Presentation</vt:lpstr>
      <vt:lpstr>List of possible attacks</vt:lpstr>
      <vt:lpstr>Attack on Google Project Shield</vt:lpstr>
      <vt:lpstr>PowerPoint Presentation</vt:lpstr>
      <vt:lpstr>PowerPoint Presentation</vt:lpstr>
      <vt:lpstr>PowerPoint Presentation</vt:lpstr>
      <vt:lpstr>Complicated</vt:lpstr>
      <vt:lpstr>Source code</vt:lpstr>
      <vt:lpstr>Apply: How to protect yourself?</vt:lpstr>
      <vt:lpstr>DNS server strategy</vt:lpstr>
      <vt:lpstr>Apply: Policy question 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920</cp:revision>
  <dcterms:created xsi:type="dcterms:W3CDTF">2011-12-10T02:50:46Z</dcterms:created>
  <dcterms:modified xsi:type="dcterms:W3CDTF">2018-02-20T16:12:01Z</dcterms:modified>
</cp:coreProperties>
</file>