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jpg"/>
  <Override PartName="/ppt/notesSlides/notesSlide3.xml" ContentType="application/vnd.openxmlformats-officedocument.presentationml.notesSlide+xml"/>
  <Override PartName="/ppt/media/image40.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587" r:id="rId2"/>
    <p:sldId id="825" r:id="rId3"/>
    <p:sldId id="826" r:id="rId4"/>
    <p:sldId id="827" r:id="rId5"/>
    <p:sldId id="828" r:id="rId6"/>
    <p:sldId id="829" r:id="rId7"/>
    <p:sldId id="830" r:id="rId8"/>
    <p:sldId id="831" r:id="rId9"/>
    <p:sldId id="835" r:id="rId10"/>
    <p:sldId id="836" r:id="rId11"/>
    <p:sldId id="838" r:id="rId12"/>
    <p:sldId id="839" r:id="rId13"/>
    <p:sldId id="837" r:id="rId14"/>
    <p:sldId id="834" r:id="rId15"/>
    <p:sldId id="841" r:id="rId16"/>
    <p:sldId id="842" r:id="rId17"/>
    <p:sldId id="843" r:id="rId18"/>
    <p:sldId id="840" r:id="rId19"/>
    <p:sldId id="844" r:id="rId20"/>
    <p:sldId id="845" r:id="rId21"/>
    <p:sldId id="846" r:id="rId22"/>
    <p:sldId id="847" r:id="rId23"/>
    <p:sldId id="848" r:id="rId24"/>
    <p:sldId id="849" r:id="rId25"/>
    <p:sldId id="783" r:id="rId26"/>
    <p:sldId id="784" r:id="rId27"/>
    <p:sldId id="785" r:id="rId28"/>
    <p:sldId id="786" r:id="rId29"/>
    <p:sldId id="787" r:id="rId30"/>
    <p:sldId id="788" r:id="rId31"/>
    <p:sldId id="789" r:id="rId32"/>
    <p:sldId id="790" r:id="rId33"/>
    <p:sldId id="791" r:id="rId34"/>
    <p:sldId id="792" r:id="rId35"/>
    <p:sldId id="793" r:id="rId36"/>
    <p:sldId id="794" r:id="rId37"/>
    <p:sldId id="795" r:id="rId38"/>
    <p:sldId id="796" r:id="rId39"/>
    <p:sldId id="797" r:id="rId40"/>
    <p:sldId id="798" r:id="rId41"/>
    <p:sldId id="799" r:id="rId42"/>
    <p:sldId id="800" r:id="rId43"/>
    <p:sldId id="801" r:id="rId44"/>
    <p:sldId id="802" r:id="rId45"/>
    <p:sldId id="803" r:id="rId46"/>
    <p:sldId id="804" r:id="rId47"/>
    <p:sldId id="805" r:id="rId48"/>
    <p:sldId id="806" r:id="rId49"/>
    <p:sldId id="807" r:id="rId50"/>
    <p:sldId id="808" r:id="rId51"/>
    <p:sldId id="809" r:id="rId52"/>
    <p:sldId id="810" r:id="rId53"/>
    <p:sldId id="811" r:id="rId54"/>
    <p:sldId id="812" r:id="rId55"/>
    <p:sldId id="813" r:id="rId56"/>
    <p:sldId id="814" r:id="rId57"/>
    <p:sldId id="815" r:id="rId58"/>
    <p:sldId id="816" r:id="rId59"/>
    <p:sldId id="817" r:id="rId60"/>
    <p:sldId id="818" r:id="rId61"/>
    <p:sldId id="819" r:id="rId62"/>
    <p:sldId id="820" r:id="rId63"/>
    <p:sldId id="821" r:id="rId64"/>
    <p:sldId id="822" r:id="rId65"/>
    <p:sldId id="823" r:id="rId66"/>
    <p:sldId id="824" r:id="rId67"/>
    <p:sldId id="716" r:id="rId6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35" autoAdjust="0"/>
    <p:restoredTop sz="83312"/>
  </p:normalViewPr>
  <p:slideViewPr>
    <p:cSldViewPr snapToGrid="0" snapToObjects="1">
      <p:cViewPr varScale="1">
        <p:scale>
          <a:sx n="108" d="100"/>
          <a:sy n="108" d="100"/>
        </p:scale>
        <p:origin x="17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5</a:t>
            </a:fld>
            <a:endParaRPr lang="de-DE" altLang="zh-CN"/>
          </a:p>
        </p:txBody>
      </p:sp>
    </p:spTree>
    <p:extLst>
      <p:ext uri="{BB962C8B-B14F-4D97-AF65-F5344CB8AC3E}">
        <p14:creationId xmlns:p14="http://schemas.microsoft.com/office/powerpoint/2010/main" val="131922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The </a:t>
            </a:r>
            <a:r>
              <a:rPr lang="en-US" dirty="0" err="1"/>
              <a:t>Speeddial</a:t>
            </a:r>
            <a:r>
              <a:rPr lang="en-US" dirty="0"/>
              <a:t> extension replicates Chrome’s built-in list of recently closed pages. </a:t>
            </a:r>
            <a:r>
              <a:rPr lang="en-US" dirty="0" err="1"/>
              <a:t>Speeddial</a:t>
            </a:r>
            <a:r>
              <a:rPr lang="en-US" dirty="0"/>
              <a:t> keeps track of the tabs opened using the tabs manager and does not sanitize the titles of these pages before adding them to the HTML of one of its core extension pages. If a title were to contain an inline script, it would execute with the core extension’s permissions.</a:t>
            </a:r>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40</a:t>
            </a:fld>
            <a:endParaRPr lang="de-DE" altLang="zh-CN"/>
          </a:p>
        </p:txBody>
      </p:sp>
    </p:spTree>
    <p:extLst>
      <p:ext uri="{BB962C8B-B14F-4D97-AF65-F5344CB8AC3E}">
        <p14:creationId xmlns:p14="http://schemas.microsoft.com/office/powerpoint/2010/main" val="236765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Tahoma" charset="0"/>
              </a:defRPr>
            </a:lvl1pPr>
            <a:lvl2pPr marL="742950" indent="-285750" defTabSz="954088" eaLnBrk="0" hangingPunct="0">
              <a:defRPr sz="2000">
                <a:solidFill>
                  <a:schemeClr val="tx1"/>
                </a:solidFill>
                <a:latin typeface="Tahoma" charset="0"/>
              </a:defRPr>
            </a:lvl2pPr>
            <a:lvl3pPr marL="1143000" indent="-228600" defTabSz="954088" eaLnBrk="0" hangingPunct="0">
              <a:defRPr sz="2000">
                <a:solidFill>
                  <a:schemeClr val="tx1"/>
                </a:solidFill>
                <a:latin typeface="Tahoma" charset="0"/>
              </a:defRPr>
            </a:lvl3pPr>
            <a:lvl4pPr marL="1600200" indent="-228600" defTabSz="954088" eaLnBrk="0" hangingPunct="0">
              <a:defRPr sz="2000">
                <a:solidFill>
                  <a:schemeClr val="tx1"/>
                </a:solidFill>
                <a:latin typeface="Tahoma" charset="0"/>
              </a:defRPr>
            </a:lvl4pPr>
            <a:lvl5pPr marL="2057400" indent="-228600" defTabSz="954088" eaLnBrk="0" hangingPunct="0">
              <a:defRPr sz="2000">
                <a:solidFill>
                  <a:schemeClr val="tx1"/>
                </a:solidFill>
                <a:latin typeface="Tahoma" charset="0"/>
              </a:defRPr>
            </a:lvl5pPr>
            <a:lvl6pPr marL="2514600" indent="-228600" defTabSz="954088" eaLnBrk="0" fontAlgn="base" hangingPunct="0">
              <a:spcBef>
                <a:spcPct val="0"/>
              </a:spcBef>
              <a:spcAft>
                <a:spcPct val="0"/>
              </a:spcAft>
              <a:defRPr sz="2000">
                <a:solidFill>
                  <a:schemeClr val="tx1"/>
                </a:solidFill>
                <a:latin typeface="Tahoma" charset="0"/>
              </a:defRPr>
            </a:lvl6pPr>
            <a:lvl7pPr marL="2971800" indent="-228600" defTabSz="954088" eaLnBrk="0" fontAlgn="base" hangingPunct="0">
              <a:spcBef>
                <a:spcPct val="0"/>
              </a:spcBef>
              <a:spcAft>
                <a:spcPct val="0"/>
              </a:spcAft>
              <a:defRPr sz="2000">
                <a:solidFill>
                  <a:schemeClr val="tx1"/>
                </a:solidFill>
                <a:latin typeface="Tahoma" charset="0"/>
              </a:defRPr>
            </a:lvl7pPr>
            <a:lvl8pPr marL="3429000" indent="-228600" defTabSz="954088" eaLnBrk="0" fontAlgn="base" hangingPunct="0">
              <a:spcBef>
                <a:spcPct val="0"/>
              </a:spcBef>
              <a:spcAft>
                <a:spcPct val="0"/>
              </a:spcAft>
              <a:defRPr sz="2000">
                <a:solidFill>
                  <a:schemeClr val="tx1"/>
                </a:solidFill>
                <a:latin typeface="Tahoma" charset="0"/>
              </a:defRPr>
            </a:lvl8pPr>
            <a:lvl9pPr marL="3886200" indent="-228600" defTabSz="954088" eaLnBrk="0" fontAlgn="base" hangingPunct="0">
              <a:spcBef>
                <a:spcPct val="0"/>
              </a:spcBef>
              <a:spcAft>
                <a:spcPct val="0"/>
              </a:spcAft>
              <a:defRPr sz="2000">
                <a:solidFill>
                  <a:schemeClr val="tx1"/>
                </a:solidFill>
                <a:latin typeface="Tahoma" charset="0"/>
              </a:defRPr>
            </a:lvl9pPr>
          </a:lstStyle>
          <a:p>
            <a:fld id="{9F1A1272-28B2-B84F-BDA3-261A00CB1D2A}" type="slidenum">
              <a:rPr lang="en-US" altLang="en-US" sz="1300">
                <a:latin typeface="Times New Roman" charset="0"/>
              </a:rPr>
              <a:pPr/>
              <a:t>43</a:t>
            </a:fld>
            <a:endParaRPr lang="en-US" altLang="en-US" sz="1300">
              <a:latin typeface="Times New Roman" charset="0"/>
            </a:endParaRPr>
          </a:p>
        </p:txBody>
      </p:sp>
    </p:spTree>
    <p:extLst>
      <p:ext uri="{BB962C8B-B14F-4D97-AF65-F5344CB8AC3E}">
        <p14:creationId xmlns:p14="http://schemas.microsoft.com/office/powerpoint/2010/main" val="95697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15F69-528D-6742-8BB8-05CC8FD0965E}" type="slidenum">
              <a:rPr lang="en-US" smtClean="0"/>
              <a:t>48</a:t>
            </a:fld>
            <a:endParaRPr lang="en-US"/>
          </a:p>
        </p:txBody>
      </p:sp>
    </p:spTree>
    <p:extLst>
      <p:ext uri="{BB962C8B-B14F-4D97-AF65-F5344CB8AC3E}">
        <p14:creationId xmlns:p14="http://schemas.microsoft.com/office/powerpoint/2010/main" val="371060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The </a:t>
            </a:r>
            <a:r>
              <a:rPr lang="en-US" dirty="0" err="1"/>
              <a:t>Speeddial</a:t>
            </a:r>
            <a:r>
              <a:rPr lang="en-US" dirty="0"/>
              <a:t> extension replicates Chrome’s built-in list of recently closed pages. </a:t>
            </a:r>
            <a:r>
              <a:rPr lang="en-US" dirty="0" err="1"/>
              <a:t>Speeddial</a:t>
            </a:r>
            <a:r>
              <a:rPr lang="en-US" dirty="0"/>
              <a:t> keeps track of the tabs opened using the tabs manager and does not sanitize the titles of these pages before adding them to the HTML of one of its core extension pages. If a title were to contain an inline script, it would execute with the core extension’s permissions.</a:t>
            </a:r>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56</a:t>
            </a:fld>
            <a:endParaRPr lang="de-DE" altLang="zh-CN"/>
          </a:p>
        </p:txBody>
      </p:sp>
    </p:spTree>
    <p:extLst>
      <p:ext uri="{BB962C8B-B14F-4D97-AF65-F5344CB8AC3E}">
        <p14:creationId xmlns:p14="http://schemas.microsoft.com/office/powerpoint/2010/main" val="42569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67</a:t>
            </a:fld>
            <a:endParaRPr lang="de-DE" altLang="zh-CN"/>
          </a:p>
        </p:txBody>
      </p:sp>
    </p:spTree>
    <p:extLst>
      <p:ext uri="{BB962C8B-B14F-4D97-AF65-F5344CB8AC3E}">
        <p14:creationId xmlns:p14="http://schemas.microsoft.com/office/powerpoint/2010/main" val="144030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2/8/18</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4167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1" i="0">
                <a:solidFill>
                  <a:srgbClr val="979B9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2/8/18</a:t>
            </a:fld>
            <a:endParaRPr lang="en-US"/>
          </a:p>
        </p:txBody>
      </p:sp>
      <p:sp>
        <p:nvSpPr>
          <p:cNvPr id="5" name="Holder 5"/>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820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9" r:id="rId12"/>
    <p:sldLayoutId id="2147484100" r:id="rId13"/>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darksite.co.in/search/label/Google%20Dorks" TargetMode="External"/><Relationship Id="rId5" Type="http://schemas.openxmlformats.org/officeDocument/2006/relationships/hyperlink" Target="http://www.darksite.co.in/2012/04/how-to-find-admin-panel-of-any-web-site.html" TargetMode="External"/><Relationship Id="rId4" Type="http://schemas.openxmlformats.org/officeDocument/2006/relationships/hyperlink" Target="http://www.darksite.co.in/2012/06/online-admin-page-finder-perl-python.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8.png"/><Relationship Id="rId9" Type="http://schemas.openxmlformats.org/officeDocument/2006/relationships/image" Target="../media/image35.png"/><Relationship Id="rId1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8.png"/><Relationship Id="rId9"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1.png"/><Relationship Id="rId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9.png"/><Relationship Id="rId9"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Same_origin_policy" TargetMode="External"/><Relationship Id="rId2" Type="http://schemas.openxmlformats.org/officeDocument/2006/relationships/hyperlink" Target="http://www.w3.org/TR/XMLHttpRequest/"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5575" y="1279972"/>
            <a:ext cx="89884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Advanced Topics in Computer Security</a:t>
            </a:r>
          </a:p>
          <a:p>
            <a:pPr algn="ctr"/>
            <a:r>
              <a:rPr lang="en-US" altLang="zh-Hans" sz="3200" b="1" dirty="0">
                <a:solidFill>
                  <a:schemeClr val="bg1"/>
                </a:solidFill>
                <a:latin typeface="Agency FB" panose="020B0503020202020204" pitchFamily="34" charset="0"/>
                <a:ea typeface="Calibri" charset="0"/>
                <a:cs typeface="Calibri" charset="0"/>
                <a:sym typeface="Arial" charset="0"/>
              </a:rPr>
              <a:t>Core</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Defense</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Mechanisms</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for</a:t>
            </a:r>
            <a:r>
              <a:rPr lang="zh-Hans" altLang="en-US" sz="3200" b="1" dirty="0">
                <a:solidFill>
                  <a:schemeClr val="bg1"/>
                </a:solidFill>
                <a:latin typeface="Agency FB" panose="020B0503020202020204" pitchFamily="34" charset="0"/>
                <a:ea typeface="Calibri" charset="0"/>
                <a:cs typeface="Calibri" charset="0"/>
                <a:sym typeface="Arial" charset="0"/>
              </a:rPr>
              <a:t> </a:t>
            </a:r>
            <a:r>
              <a:rPr lang="en-US" altLang="zh-Hans" sz="3200" b="1" dirty="0">
                <a:solidFill>
                  <a:schemeClr val="bg1"/>
                </a:solidFill>
                <a:latin typeface="Agency FB" panose="020B0503020202020204" pitchFamily="34" charset="0"/>
                <a:ea typeface="Calibri" charset="0"/>
                <a:cs typeface="Calibri" charset="0"/>
                <a:sym typeface="Arial" charset="0"/>
              </a:rPr>
              <a:t>Web</a:t>
            </a:r>
            <a:endParaRPr lang="en-US" altLang="en-US" sz="2400" b="1" dirty="0">
              <a:solidFill>
                <a:schemeClr val="bg1"/>
              </a:solidFill>
              <a:latin typeface="Agency FB" panose="020B0503020202020204" pitchFamily="34" charset="0"/>
              <a:ea typeface="Calibri" charset="0"/>
              <a:cs typeface="Calibri" charset="0"/>
              <a:sym typeface="Arial" charset="0"/>
            </a:endParaRPr>
          </a:p>
          <a:p>
            <a:pPr algn="ctr"/>
            <a:r>
              <a:rPr lang="en-US" altLang="en-US" sz="2400" b="1" dirty="0">
                <a:solidFill>
                  <a:schemeClr val="bg1"/>
                </a:solidFill>
                <a:latin typeface="Agency FB" panose="020B0503020202020204" pitchFamily="34" charset="0"/>
                <a:ea typeface="Calibri" charset="0"/>
                <a:cs typeface="Calibri" charset="0"/>
                <a:sym typeface="Arial" charset="0"/>
              </a:rPr>
              <a:t>Si Chen (schen@wcupa.edu)</a:t>
            </a:r>
          </a:p>
        </p:txBody>
      </p:sp>
      <p:sp>
        <p:nvSpPr>
          <p:cNvPr id="2" name="Rectangle 1"/>
          <p:cNvSpPr/>
          <p:nvPr/>
        </p:nvSpPr>
        <p:spPr>
          <a:xfrm>
            <a:off x="7696167" y="-144463"/>
            <a:ext cx="1447832"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Hans" sz="7200" b="1" dirty="0">
                <a:solidFill>
                  <a:srgbClr val="247793">
                    <a:lumMod val="60000"/>
                    <a:lumOff val="40000"/>
                  </a:srgbClr>
                </a:solidFill>
                <a:latin typeface="Franklin Gothic Book" panose="020B0503020102020204"/>
              </a:rPr>
              <a:t>5</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Picture 3">
            <a:extLst>
              <a:ext uri="{FF2B5EF4-FFF2-40B4-BE49-F238E27FC236}">
                <a16:creationId xmlns:a16="http://schemas.microsoft.com/office/drawing/2014/main" id="{D47F3654-4481-254C-8B14-2D954CADA008}"/>
              </a:ext>
            </a:extLst>
          </p:cNvPr>
          <p:cNvPicPr>
            <a:picLocks noChangeAspect="1"/>
          </p:cNvPicPr>
          <p:nvPr/>
        </p:nvPicPr>
        <p:blipFill rotWithShape="1">
          <a:blip r:embed="rId3"/>
          <a:srcRect t="786" r="55184" b="-786"/>
          <a:stretch/>
        </p:blipFill>
        <p:spPr>
          <a:xfrm>
            <a:off x="5475807" y="3837132"/>
            <a:ext cx="3668193" cy="2076780"/>
          </a:xfrm>
          <a:prstGeom prst="rect">
            <a:avLst/>
          </a:prstGeom>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C5A2-356D-F945-8E75-8E26BB45B79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015194FF-DC87-934E-A8EB-09876B20A050}"/>
              </a:ext>
            </a:extLst>
          </p:cNvPr>
          <p:cNvSpPr>
            <a:spLocks noGrp="1"/>
          </p:cNvSpPr>
          <p:nvPr>
            <p:ph idx="1"/>
          </p:nvPr>
        </p:nvSpPr>
        <p:spPr>
          <a:xfrm>
            <a:off x="295275" y="1073438"/>
            <a:ext cx="8524875" cy="4313238"/>
          </a:xfrm>
        </p:spPr>
        <p:txBody>
          <a:bodyPr/>
          <a:lstStyle/>
          <a:p>
            <a:r>
              <a:rPr lang="en-US" dirty="0"/>
              <a:t>Approaches to Input Handling</a:t>
            </a:r>
          </a:p>
          <a:p>
            <a:pPr lvl="1"/>
            <a:r>
              <a:rPr lang="en-US" dirty="0"/>
              <a:t>Sanitization </a:t>
            </a:r>
          </a:p>
          <a:p>
            <a:pPr lvl="2"/>
            <a:r>
              <a:rPr lang="en-US" dirty="0"/>
              <a:t>Potentially malicious characters may be removed from the data, leaving only what is known to be safe, or they may be suitably encoded or “escaped” before further processing is performed. </a:t>
            </a:r>
          </a:p>
          <a:p>
            <a:pPr lvl="2"/>
            <a:r>
              <a:rPr lang="en-US" dirty="0"/>
              <a:t>Data sanitization are </a:t>
            </a:r>
            <a:r>
              <a:rPr lang="en-US" b="1" dirty="0">
                <a:solidFill>
                  <a:srgbClr val="FF0000"/>
                </a:solidFill>
              </a:rPr>
              <a:t>often highly effective</a:t>
            </a:r>
            <a:r>
              <a:rPr lang="en-US" dirty="0"/>
              <a:t>, and in many situations they can be relied on as </a:t>
            </a:r>
            <a:r>
              <a:rPr lang="en-US" b="1" dirty="0">
                <a:solidFill>
                  <a:srgbClr val="FF0000"/>
                </a:solidFill>
              </a:rPr>
              <a:t>a general solution</a:t>
            </a:r>
            <a:r>
              <a:rPr lang="en-US" dirty="0"/>
              <a:t> to the problem of malicious</a:t>
            </a:r>
            <a:endParaRPr lang="en-US" altLang="zh-Hans" dirty="0"/>
          </a:p>
        </p:txBody>
      </p:sp>
      <p:pic>
        <p:nvPicPr>
          <p:cNvPr id="7" name="Picture 6">
            <a:extLst>
              <a:ext uri="{FF2B5EF4-FFF2-40B4-BE49-F238E27FC236}">
                <a16:creationId xmlns:a16="http://schemas.microsoft.com/office/drawing/2014/main" id="{C263AAF0-8A0F-A642-BA28-2BDB6F167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54" y="3683412"/>
            <a:ext cx="8597900" cy="2222500"/>
          </a:xfrm>
          <a:prstGeom prst="rect">
            <a:avLst/>
          </a:prstGeom>
        </p:spPr>
      </p:pic>
    </p:spTree>
    <p:extLst>
      <p:ext uri="{BB962C8B-B14F-4D97-AF65-F5344CB8AC3E}">
        <p14:creationId xmlns:p14="http://schemas.microsoft.com/office/powerpoint/2010/main" val="426021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C5A2-356D-F945-8E75-8E26BB45B79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015194FF-DC87-934E-A8EB-09876B20A050}"/>
              </a:ext>
            </a:extLst>
          </p:cNvPr>
          <p:cNvSpPr>
            <a:spLocks noGrp="1"/>
          </p:cNvSpPr>
          <p:nvPr>
            <p:ph idx="1"/>
          </p:nvPr>
        </p:nvSpPr>
        <p:spPr>
          <a:xfrm>
            <a:off x="295275" y="1073438"/>
            <a:ext cx="8524875" cy="4313238"/>
          </a:xfrm>
        </p:spPr>
        <p:txBody>
          <a:bodyPr/>
          <a:lstStyle/>
          <a:p>
            <a:r>
              <a:rPr lang="en-US" dirty="0"/>
              <a:t>Approaches to Input Handling</a:t>
            </a:r>
          </a:p>
          <a:p>
            <a:pPr lvl="1"/>
            <a:r>
              <a:rPr lang="en-US" dirty="0"/>
              <a:t>Boundary Validation </a:t>
            </a:r>
          </a:p>
          <a:p>
            <a:pPr marL="446087" lvl="2" indent="0">
              <a:buNone/>
            </a:pPr>
            <a:endParaRPr lang="en-US" dirty="0"/>
          </a:p>
        </p:txBody>
      </p:sp>
      <p:pic>
        <p:nvPicPr>
          <p:cNvPr id="5" name="Picture 4">
            <a:extLst>
              <a:ext uri="{FF2B5EF4-FFF2-40B4-BE49-F238E27FC236}">
                <a16:creationId xmlns:a16="http://schemas.microsoft.com/office/drawing/2014/main" id="{D741E163-5286-E04F-8AD6-17763B950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30" y="1854479"/>
            <a:ext cx="6051056" cy="5003521"/>
          </a:xfrm>
          <a:prstGeom prst="rect">
            <a:avLst/>
          </a:prstGeom>
        </p:spPr>
      </p:pic>
      <p:pic>
        <p:nvPicPr>
          <p:cNvPr id="8" name="Picture 7">
            <a:extLst>
              <a:ext uri="{FF2B5EF4-FFF2-40B4-BE49-F238E27FC236}">
                <a16:creationId xmlns:a16="http://schemas.microsoft.com/office/drawing/2014/main" id="{9F343540-101A-764D-A2BF-4DF93E912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795" y="1575079"/>
            <a:ext cx="3365500" cy="279400"/>
          </a:xfrm>
          <a:prstGeom prst="rect">
            <a:avLst/>
          </a:prstGeom>
        </p:spPr>
      </p:pic>
      <p:sp>
        <p:nvSpPr>
          <p:cNvPr id="9" name="TextBox 8">
            <a:extLst>
              <a:ext uri="{FF2B5EF4-FFF2-40B4-BE49-F238E27FC236}">
                <a16:creationId xmlns:a16="http://schemas.microsoft.com/office/drawing/2014/main" id="{622FF791-513E-B349-8E74-51C2D3659642}"/>
              </a:ext>
            </a:extLst>
          </p:cNvPr>
          <p:cNvSpPr txBox="1"/>
          <p:nvPr/>
        </p:nvSpPr>
        <p:spPr>
          <a:xfrm>
            <a:off x="6692549" y="3657600"/>
            <a:ext cx="1664238" cy="400110"/>
          </a:xfrm>
          <a:prstGeom prst="rect">
            <a:avLst/>
          </a:prstGeom>
          <a:noFill/>
        </p:spPr>
        <p:txBody>
          <a:bodyPr wrap="none" rtlCol="0">
            <a:spAutoFit/>
          </a:bodyPr>
          <a:lstStyle/>
          <a:p>
            <a:r>
              <a:rPr lang="en-US" b="1" dirty="0">
                <a:solidFill>
                  <a:srgbClr val="FF0000"/>
                </a:solidFill>
              </a:rPr>
              <a:t>Is this safe?</a:t>
            </a:r>
          </a:p>
        </p:txBody>
      </p:sp>
    </p:spTree>
    <p:extLst>
      <p:ext uri="{BB962C8B-B14F-4D97-AF65-F5344CB8AC3E}">
        <p14:creationId xmlns:p14="http://schemas.microsoft.com/office/powerpoint/2010/main" val="23366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C5A2-356D-F945-8E75-8E26BB45B79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015194FF-DC87-934E-A8EB-09876B20A050}"/>
              </a:ext>
            </a:extLst>
          </p:cNvPr>
          <p:cNvSpPr>
            <a:spLocks noGrp="1"/>
          </p:cNvSpPr>
          <p:nvPr>
            <p:ph idx="1"/>
          </p:nvPr>
        </p:nvSpPr>
        <p:spPr>
          <a:xfrm>
            <a:off x="295275" y="1073438"/>
            <a:ext cx="8524875" cy="4313238"/>
          </a:xfrm>
        </p:spPr>
        <p:txBody>
          <a:bodyPr/>
          <a:lstStyle/>
          <a:p>
            <a:r>
              <a:rPr lang="en-US" dirty="0"/>
              <a:t>Approaches to Input Handling</a:t>
            </a:r>
          </a:p>
          <a:p>
            <a:pPr lvl="1"/>
            <a:r>
              <a:rPr lang="en-US" dirty="0"/>
              <a:t>Boundary Validation </a:t>
            </a:r>
          </a:p>
          <a:p>
            <a:pPr marL="446087" lvl="2" indent="0">
              <a:buNone/>
            </a:pPr>
            <a:endParaRPr lang="en-US" dirty="0"/>
          </a:p>
        </p:txBody>
      </p:sp>
      <p:pic>
        <p:nvPicPr>
          <p:cNvPr id="5" name="Picture 4">
            <a:extLst>
              <a:ext uri="{FF2B5EF4-FFF2-40B4-BE49-F238E27FC236}">
                <a16:creationId xmlns:a16="http://schemas.microsoft.com/office/drawing/2014/main" id="{D741E163-5286-E04F-8AD6-17763B950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30" y="1854479"/>
            <a:ext cx="6051056" cy="5003521"/>
          </a:xfrm>
          <a:prstGeom prst="rect">
            <a:avLst/>
          </a:prstGeom>
        </p:spPr>
      </p:pic>
      <p:pic>
        <p:nvPicPr>
          <p:cNvPr id="8" name="Picture 7">
            <a:extLst>
              <a:ext uri="{FF2B5EF4-FFF2-40B4-BE49-F238E27FC236}">
                <a16:creationId xmlns:a16="http://schemas.microsoft.com/office/drawing/2014/main" id="{9F343540-101A-764D-A2BF-4DF93E912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795" y="1575079"/>
            <a:ext cx="3365500" cy="279400"/>
          </a:xfrm>
          <a:prstGeom prst="rect">
            <a:avLst/>
          </a:prstGeom>
        </p:spPr>
      </p:pic>
      <p:sp>
        <p:nvSpPr>
          <p:cNvPr id="9" name="TextBox 8">
            <a:extLst>
              <a:ext uri="{FF2B5EF4-FFF2-40B4-BE49-F238E27FC236}">
                <a16:creationId xmlns:a16="http://schemas.microsoft.com/office/drawing/2014/main" id="{622FF791-513E-B349-8E74-51C2D3659642}"/>
              </a:ext>
            </a:extLst>
          </p:cNvPr>
          <p:cNvSpPr txBox="1"/>
          <p:nvPr/>
        </p:nvSpPr>
        <p:spPr>
          <a:xfrm>
            <a:off x="6387335" y="3648353"/>
            <a:ext cx="2491388" cy="707886"/>
          </a:xfrm>
          <a:prstGeom prst="rect">
            <a:avLst/>
          </a:prstGeom>
          <a:noFill/>
        </p:spPr>
        <p:txBody>
          <a:bodyPr wrap="none" rtlCol="0">
            <a:spAutoFit/>
          </a:bodyPr>
          <a:lstStyle/>
          <a:p>
            <a:r>
              <a:rPr lang="en-US" b="1" dirty="0">
                <a:solidFill>
                  <a:srgbClr val="FF0000"/>
                </a:solidFill>
              </a:rPr>
              <a:t>An Input validation</a:t>
            </a:r>
          </a:p>
          <a:p>
            <a:r>
              <a:rPr lang="en-US" b="1" dirty="0">
                <a:solidFill>
                  <a:srgbClr val="FF0000"/>
                </a:solidFill>
              </a:rPr>
              <a:t>Is this safe?</a:t>
            </a:r>
          </a:p>
        </p:txBody>
      </p:sp>
    </p:spTree>
    <p:extLst>
      <p:ext uri="{BB962C8B-B14F-4D97-AF65-F5344CB8AC3E}">
        <p14:creationId xmlns:p14="http://schemas.microsoft.com/office/powerpoint/2010/main" val="31100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4397-B976-324C-9818-37AF5BD7CB36}"/>
              </a:ext>
            </a:extLst>
          </p:cNvPr>
          <p:cNvSpPr>
            <a:spLocks noGrp="1"/>
          </p:cNvSpPr>
          <p:nvPr>
            <p:ph type="title"/>
          </p:nvPr>
        </p:nvSpPr>
        <p:spPr/>
        <p:txBody>
          <a:bodyPr/>
          <a:lstStyle/>
          <a:p>
            <a:r>
              <a:rPr lang="en-US" dirty="0"/>
              <a:t>Handling User Input</a:t>
            </a:r>
          </a:p>
        </p:txBody>
      </p:sp>
      <p:sp>
        <p:nvSpPr>
          <p:cNvPr id="4" name="Rectangle 3">
            <a:extLst>
              <a:ext uri="{FF2B5EF4-FFF2-40B4-BE49-F238E27FC236}">
                <a16:creationId xmlns:a16="http://schemas.microsoft.com/office/drawing/2014/main" id="{7EC8CFF3-9396-D445-AE0C-342B688F69F2}"/>
              </a:ext>
            </a:extLst>
          </p:cNvPr>
          <p:cNvSpPr/>
          <p:nvPr/>
        </p:nvSpPr>
        <p:spPr>
          <a:xfrm>
            <a:off x="342332" y="4929571"/>
            <a:ext cx="8110847" cy="1323439"/>
          </a:xfrm>
          <a:prstGeom prst="rect">
            <a:avLst/>
          </a:prstGeom>
        </p:spPr>
        <p:txBody>
          <a:bodyPr wrap="square">
            <a:spAutoFit/>
          </a:bodyPr>
          <a:lstStyle/>
          <a:p>
            <a:r>
              <a:rPr lang="en-US" dirty="0"/>
              <a:t>Although </a:t>
            </a:r>
            <a:r>
              <a:rPr lang="en-US" b="1" dirty="0">
                <a:solidFill>
                  <a:srgbClr val="FF0000"/>
                </a:solidFill>
              </a:rPr>
              <a:t>input validation checks implemented on the client side </a:t>
            </a:r>
            <a:r>
              <a:rPr lang="en-US" dirty="0"/>
              <a:t>may improve performance and the user’s experience, they </a:t>
            </a:r>
            <a:r>
              <a:rPr lang="en-US" b="1" dirty="0">
                <a:solidFill>
                  <a:srgbClr val="FF0000"/>
                </a:solidFill>
              </a:rPr>
              <a:t>DO NOT provide any assurance</a:t>
            </a:r>
            <a:r>
              <a:rPr lang="en-US" dirty="0"/>
              <a:t> about the data that actually reaches the server.</a:t>
            </a:r>
          </a:p>
        </p:txBody>
      </p:sp>
      <p:pic>
        <p:nvPicPr>
          <p:cNvPr id="6" name="Picture 5">
            <a:extLst>
              <a:ext uri="{FF2B5EF4-FFF2-40B4-BE49-F238E27FC236}">
                <a16:creationId xmlns:a16="http://schemas.microsoft.com/office/drawing/2014/main" id="{4B373D15-5ABC-F346-A48E-790BED7A4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327" y="749300"/>
            <a:ext cx="4306856" cy="4119988"/>
          </a:xfrm>
          <a:prstGeom prst="rect">
            <a:avLst/>
          </a:prstGeom>
        </p:spPr>
      </p:pic>
    </p:spTree>
    <p:extLst>
      <p:ext uri="{BB962C8B-B14F-4D97-AF65-F5344CB8AC3E}">
        <p14:creationId xmlns:p14="http://schemas.microsoft.com/office/powerpoint/2010/main" val="331235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6D53-706B-C24E-B50E-A06A5F3B6763}"/>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667F76FC-0DFA-5A4A-A74D-FF4B4589BF92}"/>
              </a:ext>
            </a:extLst>
          </p:cNvPr>
          <p:cNvSpPr>
            <a:spLocks noGrp="1"/>
          </p:cNvSpPr>
          <p:nvPr>
            <p:ph idx="1"/>
          </p:nvPr>
        </p:nvSpPr>
        <p:spPr>
          <a:xfrm>
            <a:off x="295275" y="990311"/>
            <a:ext cx="8524875" cy="4313238"/>
          </a:xfrm>
        </p:spPr>
        <p:txBody>
          <a:bodyPr/>
          <a:lstStyle/>
          <a:p>
            <a:r>
              <a:rPr lang="en-US" dirty="0"/>
              <a:t>A more effective model uses the concept of boundary validation:</a:t>
            </a:r>
          </a:p>
          <a:p>
            <a:pPr lvl="1"/>
            <a:r>
              <a:rPr lang="en-US" dirty="0"/>
              <a:t>Each individual component or functional unit of the server-side application treats its inputs as coming from a potentially malicious source</a:t>
            </a:r>
          </a:p>
          <a:p>
            <a:pPr lvl="1"/>
            <a:r>
              <a:rPr lang="en-US" dirty="0"/>
              <a:t>Data validation is performed at each of these trust boundaries, in addition to the external frontier between the client and server..</a:t>
            </a:r>
          </a:p>
        </p:txBody>
      </p:sp>
      <p:pic>
        <p:nvPicPr>
          <p:cNvPr id="5" name="Picture 4">
            <a:extLst>
              <a:ext uri="{FF2B5EF4-FFF2-40B4-BE49-F238E27FC236}">
                <a16:creationId xmlns:a16="http://schemas.microsoft.com/office/drawing/2014/main" id="{8DA4FC37-8D2D-344A-B1E5-251B72227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940" y="2639403"/>
            <a:ext cx="6824787" cy="3723188"/>
          </a:xfrm>
          <a:prstGeom prst="rect">
            <a:avLst/>
          </a:prstGeom>
        </p:spPr>
      </p:pic>
      <p:sp>
        <p:nvSpPr>
          <p:cNvPr id="6" name="Rectangle 5">
            <a:extLst>
              <a:ext uri="{FF2B5EF4-FFF2-40B4-BE49-F238E27FC236}">
                <a16:creationId xmlns:a16="http://schemas.microsoft.com/office/drawing/2014/main" id="{2AC34EFE-C72B-944D-9C56-05C4663B5DBA}"/>
              </a:ext>
            </a:extLst>
          </p:cNvPr>
          <p:cNvSpPr/>
          <p:nvPr/>
        </p:nvSpPr>
        <p:spPr>
          <a:xfrm>
            <a:off x="860960" y="6362591"/>
            <a:ext cx="9209315" cy="338554"/>
          </a:xfrm>
          <a:prstGeom prst="rect">
            <a:avLst/>
          </a:prstGeom>
        </p:spPr>
        <p:txBody>
          <a:bodyPr wrap="square">
            <a:spAutoFit/>
          </a:bodyPr>
          <a:lstStyle/>
          <a:p>
            <a:r>
              <a:rPr lang="en-US" sz="1600" dirty="0"/>
              <a:t>An application function using boundary validation at multiple stages of processing</a:t>
            </a:r>
          </a:p>
        </p:txBody>
      </p:sp>
    </p:spTree>
    <p:extLst>
      <p:ext uri="{BB962C8B-B14F-4D97-AF65-F5344CB8AC3E}">
        <p14:creationId xmlns:p14="http://schemas.microsoft.com/office/powerpoint/2010/main" val="202332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C5A2-356D-F945-8E75-8E26BB45B79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015194FF-DC87-934E-A8EB-09876B20A050}"/>
              </a:ext>
            </a:extLst>
          </p:cNvPr>
          <p:cNvSpPr>
            <a:spLocks noGrp="1"/>
          </p:cNvSpPr>
          <p:nvPr>
            <p:ph idx="1"/>
          </p:nvPr>
        </p:nvSpPr>
        <p:spPr>
          <a:xfrm>
            <a:off x="295275" y="1073438"/>
            <a:ext cx="8524875" cy="4313238"/>
          </a:xfrm>
        </p:spPr>
        <p:txBody>
          <a:bodyPr/>
          <a:lstStyle/>
          <a:p>
            <a:r>
              <a:rPr lang="en-US" dirty="0"/>
              <a:t>Approaches to Input Handling</a:t>
            </a:r>
          </a:p>
          <a:p>
            <a:pPr lvl="1"/>
            <a:r>
              <a:rPr lang="en-US" dirty="0"/>
              <a:t>Multistep Validation and Canonicalization </a:t>
            </a:r>
          </a:p>
          <a:p>
            <a:pPr lvl="2"/>
            <a:r>
              <a:rPr lang="en-US" dirty="0"/>
              <a:t>A common problem encountered by input-handling mechanisms arises when user-supplied input is manipulated across several steps as part of the validation logic.</a:t>
            </a:r>
          </a:p>
          <a:p>
            <a:pPr lvl="3"/>
            <a:r>
              <a:rPr lang="en-US" dirty="0"/>
              <a:t>An application may attempt to strip the expression:</a:t>
            </a:r>
          </a:p>
        </p:txBody>
      </p:sp>
      <p:pic>
        <p:nvPicPr>
          <p:cNvPr id="8" name="Picture 7">
            <a:extLst>
              <a:ext uri="{FF2B5EF4-FFF2-40B4-BE49-F238E27FC236}">
                <a16:creationId xmlns:a16="http://schemas.microsoft.com/office/drawing/2014/main" id="{AC8CC673-1376-7644-A110-6944E228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394" y="3230057"/>
            <a:ext cx="1251362" cy="407189"/>
          </a:xfrm>
          <a:prstGeom prst="rect">
            <a:avLst/>
          </a:prstGeom>
        </p:spPr>
      </p:pic>
      <p:pic>
        <p:nvPicPr>
          <p:cNvPr id="10" name="Picture 9">
            <a:extLst>
              <a:ext uri="{FF2B5EF4-FFF2-40B4-BE49-F238E27FC236}">
                <a16:creationId xmlns:a16="http://schemas.microsoft.com/office/drawing/2014/main" id="{E781F8CF-12D4-DD40-AAE7-079EB2DC1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547" y="3796284"/>
            <a:ext cx="2819400" cy="330200"/>
          </a:xfrm>
          <a:prstGeom prst="rect">
            <a:avLst/>
          </a:prstGeom>
        </p:spPr>
      </p:pic>
      <p:sp>
        <p:nvSpPr>
          <p:cNvPr id="11" name="Rectangle 10">
            <a:extLst>
              <a:ext uri="{FF2B5EF4-FFF2-40B4-BE49-F238E27FC236}">
                <a16:creationId xmlns:a16="http://schemas.microsoft.com/office/drawing/2014/main" id="{70C3C68E-F02B-B34C-B2C4-5BFC77B3C507}"/>
              </a:ext>
            </a:extLst>
          </p:cNvPr>
          <p:cNvSpPr/>
          <p:nvPr/>
        </p:nvSpPr>
        <p:spPr>
          <a:xfrm>
            <a:off x="2009472" y="4703172"/>
            <a:ext cx="531908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a:t>If the filter is not being applied recursively</a:t>
            </a:r>
          </a:p>
        </p:txBody>
      </p:sp>
    </p:spTree>
    <p:extLst>
      <p:ext uri="{BB962C8B-B14F-4D97-AF65-F5344CB8AC3E}">
        <p14:creationId xmlns:p14="http://schemas.microsoft.com/office/powerpoint/2010/main" val="27512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E610-7FF2-5942-BFEF-BC85C3F713A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B132E745-9A02-9440-9C17-D9B5A9F4A561}"/>
              </a:ext>
            </a:extLst>
          </p:cNvPr>
          <p:cNvSpPr>
            <a:spLocks noGrp="1"/>
          </p:cNvSpPr>
          <p:nvPr>
            <p:ph idx="1"/>
          </p:nvPr>
        </p:nvSpPr>
        <p:spPr/>
        <p:txBody>
          <a:bodyPr/>
          <a:lstStyle/>
          <a:p>
            <a:r>
              <a:rPr lang="en-US" dirty="0"/>
              <a:t>An input validation mechanism designed to block cross-site scripting</a:t>
            </a:r>
            <a:r>
              <a:rPr lang="zh-Hans" altLang="en-US" dirty="0"/>
              <a:t> </a:t>
            </a:r>
            <a:r>
              <a:rPr lang="en-US" dirty="0"/>
              <a:t>attacks performs the following sequence of steps on an item of input:</a:t>
            </a:r>
          </a:p>
          <a:p>
            <a:pPr lvl="1"/>
            <a:endParaRPr lang="en-US" dirty="0"/>
          </a:p>
        </p:txBody>
      </p:sp>
      <p:sp>
        <p:nvSpPr>
          <p:cNvPr id="4" name="Rectangle 3">
            <a:extLst>
              <a:ext uri="{FF2B5EF4-FFF2-40B4-BE49-F238E27FC236}">
                <a16:creationId xmlns:a16="http://schemas.microsoft.com/office/drawing/2014/main" id="{CA181B63-4F09-1D41-B2E0-9DD1B5B665A1}"/>
              </a:ext>
            </a:extLst>
          </p:cNvPr>
          <p:cNvSpPr/>
          <p:nvPr/>
        </p:nvSpPr>
        <p:spPr>
          <a:xfrm>
            <a:off x="1497722" y="2424948"/>
            <a:ext cx="4341510" cy="400110"/>
          </a:xfrm>
          <a:prstGeom prst="rect">
            <a:avLst/>
          </a:prstGeom>
        </p:spPr>
        <p:txBody>
          <a:bodyPr wrap="none">
            <a:spAutoFit/>
          </a:bodyPr>
          <a:lstStyle/>
          <a:p>
            <a:r>
              <a:rPr lang="en-US" altLang="zh-Hans" dirty="0"/>
              <a:t>1.</a:t>
            </a:r>
            <a:r>
              <a:rPr lang="zh-Hans" altLang="en-US" dirty="0"/>
              <a:t> </a:t>
            </a:r>
            <a:r>
              <a:rPr lang="en-US" dirty="0"/>
              <a:t>Strip any</a:t>
            </a:r>
            <a:r>
              <a:rPr lang="zh-Hans" altLang="en-US" dirty="0"/>
              <a:t> </a:t>
            </a:r>
            <a:r>
              <a:rPr lang="en-US" dirty="0"/>
              <a:t>expressions that appear.</a:t>
            </a:r>
          </a:p>
        </p:txBody>
      </p:sp>
      <p:sp>
        <p:nvSpPr>
          <p:cNvPr id="5" name="Rectangle 4">
            <a:extLst>
              <a:ext uri="{FF2B5EF4-FFF2-40B4-BE49-F238E27FC236}">
                <a16:creationId xmlns:a16="http://schemas.microsoft.com/office/drawing/2014/main" id="{2FCEF1B9-9DC6-9748-94E7-BDE2A014D428}"/>
              </a:ext>
            </a:extLst>
          </p:cNvPr>
          <p:cNvSpPr/>
          <p:nvPr/>
        </p:nvSpPr>
        <p:spPr>
          <a:xfrm>
            <a:off x="1497722" y="2975946"/>
            <a:ext cx="4495461" cy="400110"/>
          </a:xfrm>
          <a:prstGeom prst="rect">
            <a:avLst/>
          </a:prstGeom>
        </p:spPr>
        <p:txBody>
          <a:bodyPr wrap="none">
            <a:spAutoFit/>
          </a:bodyPr>
          <a:lstStyle/>
          <a:p>
            <a:r>
              <a:rPr lang="en-US" dirty="0"/>
              <a:t>2. Truncate the input to 50 characters.</a:t>
            </a:r>
          </a:p>
        </p:txBody>
      </p:sp>
      <p:sp>
        <p:nvSpPr>
          <p:cNvPr id="6" name="Rectangle 5">
            <a:extLst>
              <a:ext uri="{FF2B5EF4-FFF2-40B4-BE49-F238E27FC236}">
                <a16:creationId xmlns:a16="http://schemas.microsoft.com/office/drawing/2014/main" id="{1B8C6B6A-35D9-F24B-B8F8-FAFF59E9613B}"/>
              </a:ext>
            </a:extLst>
          </p:cNvPr>
          <p:cNvSpPr/>
          <p:nvPr/>
        </p:nvSpPr>
        <p:spPr>
          <a:xfrm>
            <a:off x="1497722" y="3489783"/>
            <a:ext cx="6031234" cy="400110"/>
          </a:xfrm>
          <a:prstGeom prst="rect">
            <a:avLst/>
          </a:prstGeom>
        </p:spPr>
        <p:txBody>
          <a:bodyPr wrap="square">
            <a:spAutoFit/>
          </a:bodyPr>
          <a:lstStyle/>
          <a:p>
            <a:r>
              <a:rPr lang="en-US" dirty="0"/>
              <a:t>3. Remove any quotation marks within the input.</a:t>
            </a:r>
          </a:p>
        </p:txBody>
      </p:sp>
      <p:sp>
        <p:nvSpPr>
          <p:cNvPr id="7" name="Rectangle 6">
            <a:extLst>
              <a:ext uri="{FF2B5EF4-FFF2-40B4-BE49-F238E27FC236}">
                <a16:creationId xmlns:a16="http://schemas.microsoft.com/office/drawing/2014/main" id="{EC4BA226-82C5-AA4A-82F4-73DA1DBD1F39}"/>
              </a:ext>
            </a:extLst>
          </p:cNvPr>
          <p:cNvSpPr/>
          <p:nvPr/>
        </p:nvSpPr>
        <p:spPr>
          <a:xfrm>
            <a:off x="1497722" y="3985532"/>
            <a:ext cx="3033203" cy="400110"/>
          </a:xfrm>
          <a:prstGeom prst="rect">
            <a:avLst/>
          </a:prstGeom>
        </p:spPr>
        <p:txBody>
          <a:bodyPr wrap="none">
            <a:spAutoFit/>
          </a:bodyPr>
          <a:lstStyle/>
          <a:p>
            <a:r>
              <a:rPr lang="en-US" dirty="0"/>
              <a:t>4. URL-decode the input.</a:t>
            </a:r>
          </a:p>
        </p:txBody>
      </p:sp>
      <p:sp>
        <p:nvSpPr>
          <p:cNvPr id="8" name="Rectangle 7">
            <a:extLst>
              <a:ext uri="{FF2B5EF4-FFF2-40B4-BE49-F238E27FC236}">
                <a16:creationId xmlns:a16="http://schemas.microsoft.com/office/drawing/2014/main" id="{6201CEB5-FFED-B244-92A3-9016B6E8446F}"/>
              </a:ext>
            </a:extLst>
          </p:cNvPr>
          <p:cNvSpPr/>
          <p:nvPr/>
        </p:nvSpPr>
        <p:spPr>
          <a:xfrm>
            <a:off x="1497722" y="4489858"/>
            <a:ext cx="6731878" cy="400110"/>
          </a:xfrm>
          <a:prstGeom prst="rect">
            <a:avLst/>
          </a:prstGeom>
        </p:spPr>
        <p:txBody>
          <a:bodyPr wrap="square">
            <a:spAutoFit/>
          </a:bodyPr>
          <a:lstStyle/>
          <a:p>
            <a:r>
              <a:rPr lang="en-US" dirty="0"/>
              <a:t>5. If any items were deleted, return to step 1.</a:t>
            </a:r>
          </a:p>
        </p:txBody>
      </p:sp>
      <p:sp>
        <p:nvSpPr>
          <p:cNvPr id="10" name="Rectangle 9">
            <a:extLst>
              <a:ext uri="{FF2B5EF4-FFF2-40B4-BE49-F238E27FC236}">
                <a16:creationId xmlns:a16="http://schemas.microsoft.com/office/drawing/2014/main" id="{D2F51085-EF15-474A-B81A-AD9B0092A31D}"/>
              </a:ext>
            </a:extLst>
          </p:cNvPr>
          <p:cNvSpPr/>
          <p:nvPr/>
        </p:nvSpPr>
        <p:spPr>
          <a:xfrm>
            <a:off x="295276" y="5146535"/>
            <a:ext cx="868247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Can you bypass this validation mechanism to smuggle the following data</a:t>
            </a:r>
            <a:r>
              <a:rPr lang="zh-Hans" altLang="en-US" dirty="0"/>
              <a:t> </a:t>
            </a:r>
            <a:r>
              <a:rPr lang="en-US" dirty="0"/>
              <a:t>past it?</a:t>
            </a:r>
          </a:p>
          <a:p>
            <a:r>
              <a:rPr lang="en-US" dirty="0"/>
              <a:t>	           </a:t>
            </a:r>
            <a:r>
              <a:rPr lang="en-US" b="1" dirty="0">
                <a:solidFill>
                  <a:srgbClr val="FF0000"/>
                </a:solidFill>
              </a:rPr>
              <a:t>”&gt;&lt;script&gt;alert(“foo”)&lt;/script&gt;</a:t>
            </a:r>
          </a:p>
        </p:txBody>
      </p:sp>
    </p:spTree>
    <p:extLst>
      <p:ext uri="{BB962C8B-B14F-4D97-AF65-F5344CB8AC3E}">
        <p14:creationId xmlns:p14="http://schemas.microsoft.com/office/powerpoint/2010/main" val="8689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heckerboard(across)">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EE2-5698-2B47-A603-CE8C89BFA030}"/>
              </a:ext>
            </a:extLst>
          </p:cNvPr>
          <p:cNvSpPr>
            <a:spLocks noGrp="1"/>
          </p:cNvSpPr>
          <p:nvPr>
            <p:ph type="title"/>
          </p:nvPr>
        </p:nvSpPr>
        <p:spPr/>
        <p:txBody>
          <a:bodyPr/>
          <a:lstStyle/>
          <a:p>
            <a:r>
              <a:rPr lang="en-US" dirty="0"/>
              <a:t>Handling User Input</a:t>
            </a:r>
          </a:p>
        </p:txBody>
      </p:sp>
      <p:sp>
        <p:nvSpPr>
          <p:cNvPr id="4" name="Rectangle 3">
            <a:extLst>
              <a:ext uri="{FF2B5EF4-FFF2-40B4-BE49-F238E27FC236}">
                <a16:creationId xmlns:a16="http://schemas.microsoft.com/office/drawing/2014/main" id="{5E704110-8DCC-DF43-A03C-402263144F99}"/>
              </a:ext>
            </a:extLst>
          </p:cNvPr>
          <p:cNvSpPr/>
          <p:nvPr/>
        </p:nvSpPr>
        <p:spPr>
          <a:xfrm>
            <a:off x="1190341" y="4394764"/>
            <a:ext cx="6382987" cy="1015663"/>
          </a:xfrm>
          <a:prstGeom prst="rect">
            <a:avLst/>
          </a:prstGeom>
        </p:spPr>
        <p:txBody>
          <a:bodyPr wrap="square">
            <a:spAutoFit/>
          </a:bodyPr>
          <a:lstStyle/>
          <a:p>
            <a:r>
              <a:rPr lang="en-US" b="1" dirty="0">
                <a:solidFill>
                  <a:srgbClr val="FF0000"/>
                </a:solidFill>
                <a:latin typeface="Courier New" panose="02070309020205020404" pitchFamily="49" charset="0"/>
              </a:rPr>
              <a:t>%22&gt;%3cscript&gt;alert(%22foo%22)&lt;/script&gt;</a:t>
            </a:r>
            <a:endParaRPr lang="en-US" b="1" dirty="0">
              <a:solidFill>
                <a:srgbClr val="FF0000"/>
              </a:solidFill>
              <a:latin typeface="Helvetica Neue" panose="02000503000000020004" pitchFamily="2" charset="0"/>
            </a:endParaRPr>
          </a:p>
          <a:p>
            <a:br>
              <a:rPr lang="en-US" dirty="0"/>
            </a:br>
            <a:endParaRPr lang="en-US" dirty="0"/>
          </a:p>
        </p:txBody>
      </p:sp>
      <p:sp>
        <p:nvSpPr>
          <p:cNvPr id="5" name="Rectangle 4">
            <a:extLst>
              <a:ext uri="{FF2B5EF4-FFF2-40B4-BE49-F238E27FC236}">
                <a16:creationId xmlns:a16="http://schemas.microsoft.com/office/drawing/2014/main" id="{AFFC8A93-77BD-F94B-9947-8C6CDDC7EEDB}"/>
              </a:ext>
            </a:extLst>
          </p:cNvPr>
          <p:cNvSpPr/>
          <p:nvPr/>
        </p:nvSpPr>
        <p:spPr>
          <a:xfrm>
            <a:off x="1366218" y="1489075"/>
            <a:ext cx="4341510" cy="400110"/>
          </a:xfrm>
          <a:prstGeom prst="rect">
            <a:avLst/>
          </a:prstGeom>
        </p:spPr>
        <p:txBody>
          <a:bodyPr wrap="none">
            <a:spAutoFit/>
          </a:bodyPr>
          <a:lstStyle/>
          <a:p>
            <a:r>
              <a:rPr lang="en-US" altLang="zh-Hans" dirty="0"/>
              <a:t>1.</a:t>
            </a:r>
            <a:r>
              <a:rPr lang="zh-Hans" altLang="en-US" dirty="0"/>
              <a:t> </a:t>
            </a:r>
            <a:r>
              <a:rPr lang="en-US" dirty="0"/>
              <a:t>Strip any</a:t>
            </a:r>
            <a:r>
              <a:rPr lang="zh-Hans" altLang="en-US" dirty="0"/>
              <a:t> </a:t>
            </a:r>
            <a:r>
              <a:rPr lang="en-US" dirty="0"/>
              <a:t>expressions that appear.</a:t>
            </a:r>
          </a:p>
        </p:txBody>
      </p:sp>
      <p:sp>
        <p:nvSpPr>
          <p:cNvPr id="6" name="Rectangle 5">
            <a:extLst>
              <a:ext uri="{FF2B5EF4-FFF2-40B4-BE49-F238E27FC236}">
                <a16:creationId xmlns:a16="http://schemas.microsoft.com/office/drawing/2014/main" id="{88BBBF07-9820-514B-ABFA-2D3BBC9A568C}"/>
              </a:ext>
            </a:extLst>
          </p:cNvPr>
          <p:cNvSpPr/>
          <p:nvPr/>
        </p:nvSpPr>
        <p:spPr>
          <a:xfrm>
            <a:off x="1366218" y="2040073"/>
            <a:ext cx="4495461" cy="400110"/>
          </a:xfrm>
          <a:prstGeom prst="rect">
            <a:avLst/>
          </a:prstGeom>
        </p:spPr>
        <p:txBody>
          <a:bodyPr wrap="none">
            <a:spAutoFit/>
          </a:bodyPr>
          <a:lstStyle/>
          <a:p>
            <a:r>
              <a:rPr lang="en-US" dirty="0"/>
              <a:t>2. Truncate the input to 50 characters.</a:t>
            </a:r>
          </a:p>
        </p:txBody>
      </p:sp>
      <p:sp>
        <p:nvSpPr>
          <p:cNvPr id="7" name="Rectangle 6">
            <a:extLst>
              <a:ext uri="{FF2B5EF4-FFF2-40B4-BE49-F238E27FC236}">
                <a16:creationId xmlns:a16="http://schemas.microsoft.com/office/drawing/2014/main" id="{2CF77CB9-5238-3347-B0EC-D0028BED5464}"/>
              </a:ext>
            </a:extLst>
          </p:cNvPr>
          <p:cNvSpPr/>
          <p:nvPr/>
        </p:nvSpPr>
        <p:spPr>
          <a:xfrm>
            <a:off x="1366218" y="2553910"/>
            <a:ext cx="6031234" cy="400110"/>
          </a:xfrm>
          <a:prstGeom prst="rect">
            <a:avLst/>
          </a:prstGeom>
        </p:spPr>
        <p:txBody>
          <a:bodyPr wrap="square">
            <a:spAutoFit/>
          </a:bodyPr>
          <a:lstStyle/>
          <a:p>
            <a:r>
              <a:rPr lang="en-US" dirty="0"/>
              <a:t>3. Remove any quotation marks within the input.</a:t>
            </a:r>
          </a:p>
        </p:txBody>
      </p:sp>
      <p:sp>
        <p:nvSpPr>
          <p:cNvPr id="8" name="Rectangle 7">
            <a:extLst>
              <a:ext uri="{FF2B5EF4-FFF2-40B4-BE49-F238E27FC236}">
                <a16:creationId xmlns:a16="http://schemas.microsoft.com/office/drawing/2014/main" id="{96873017-A4B3-B449-B916-93F6882DC462}"/>
              </a:ext>
            </a:extLst>
          </p:cNvPr>
          <p:cNvSpPr/>
          <p:nvPr/>
        </p:nvSpPr>
        <p:spPr>
          <a:xfrm>
            <a:off x="1366218" y="3049659"/>
            <a:ext cx="3204723" cy="400110"/>
          </a:xfrm>
          <a:prstGeom prst="rect">
            <a:avLst/>
          </a:prstGeom>
        </p:spPr>
        <p:txBody>
          <a:bodyPr wrap="none">
            <a:spAutoFit/>
          </a:bodyPr>
          <a:lstStyle/>
          <a:p>
            <a:r>
              <a:rPr lang="en-US" b="1" dirty="0"/>
              <a:t>4. URL-decode the input.</a:t>
            </a:r>
          </a:p>
        </p:txBody>
      </p:sp>
      <p:sp>
        <p:nvSpPr>
          <p:cNvPr id="9" name="Rectangle 8">
            <a:extLst>
              <a:ext uri="{FF2B5EF4-FFF2-40B4-BE49-F238E27FC236}">
                <a16:creationId xmlns:a16="http://schemas.microsoft.com/office/drawing/2014/main" id="{D9177D94-C239-474F-8440-66C2FDCE16A7}"/>
              </a:ext>
            </a:extLst>
          </p:cNvPr>
          <p:cNvSpPr/>
          <p:nvPr/>
        </p:nvSpPr>
        <p:spPr>
          <a:xfrm>
            <a:off x="1366218" y="3553985"/>
            <a:ext cx="6731878" cy="400110"/>
          </a:xfrm>
          <a:prstGeom prst="rect">
            <a:avLst/>
          </a:prstGeom>
        </p:spPr>
        <p:txBody>
          <a:bodyPr wrap="square">
            <a:spAutoFit/>
          </a:bodyPr>
          <a:lstStyle/>
          <a:p>
            <a:r>
              <a:rPr lang="en-US" dirty="0"/>
              <a:t>5. If any items were deleted, return to step 1.</a:t>
            </a:r>
          </a:p>
        </p:txBody>
      </p:sp>
    </p:spTree>
    <p:extLst>
      <p:ext uri="{BB962C8B-B14F-4D97-AF65-F5344CB8AC3E}">
        <p14:creationId xmlns:p14="http://schemas.microsoft.com/office/powerpoint/2010/main" val="149933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74FE-1E47-3343-B6E9-99D103B79F59}"/>
              </a:ext>
            </a:extLst>
          </p:cNvPr>
          <p:cNvSpPr>
            <a:spLocks noGrp="1"/>
          </p:cNvSpPr>
          <p:nvPr>
            <p:ph type="title"/>
          </p:nvPr>
        </p:nvSpPr>
        <p:spPr/>
        <p:txBody>
          <a:bodyPr/>
          <a:lstStyle/>
          <a:p>
            <a:r>
              <a:rPr lang="en-US" dirty="0"/>
              <a:t>Handling Attackers</a:t>
            </a:r>
            <a:br>
              <a:rPr lang="en-US" dirty="0"/>
            </a:br>
            <a:endParaRPr lang="en-US" dirty="0"/>
          </a:p>
        </p:txBody>
      </p:sp>
      <p:sp>
        <p:nvSpPr>
          <p:cNvPr id="3" name="Content Placeholder 2">
            <a:extLst>
              <a:ext uri="{FF2B5EF4-FFF2-40B4-BE49-F238E27FC236}">
                <a16:creationId xmlns:a16="http://schemas.microsoft.com/office/drawing/2014/main" id="{A3BF7954-222B-6848-AFD9-9B34C4A32EBB}"/>
              </a:ext>
            </a:extLst>
          </p:cNvPr>
          <p:cNvSpPr>
            <a:spLocks noGrp="1"/>
          </p:cNvSpPr>
          <p:nvPr>
            <p:ph idx="1"/>
          </p:nvPr>
        </p:nvSpPr>
        <p:spPr>
          <a:xfrm>
            <a:off x="188397" y="847808"/>
            <a:ext cx="8524875" cy="4313238"/>
          </a:xfrm>
        </p:spPr>
        <p:txBody>
          <a:bodyPr/>
          <a:lstStyle/>
          <a:p>
            <a:r>
              <a:rPr lang="en-US" dirty="0"/>
              <a:t>Handling Errors</a:t>
            </a:r>
          </a:p>
          <a:p>
            <a:pPr lvl="1"/>
            <a:r>
              <a:rPr lang="en-US" dirty="0"/>
              <a:t>A key defense mechanism is for the application to handle unexpected errors gracefully, and either recover from them or present a suitable error message to the user.</a:t>
            </a:r>
          </a:p>
          <a:p>
            <a:pPr lvl="2"/>
            <a:r>
              <a:rPr lang="en-US" dirty="0"/>
              <a:t>In a production context, the application </a:t>
            </a:r>
            <a:r>
              <a:rPr lang="en-US" b="1" dirty="0">
                <a:solidFill>
                  <a:srgbClr val="FF0000"/>
                </a:solidFill>
              </a:rPr>
              <a:t>should never return</a:t>
            </a:r>
            <a:r>
              <a:rPr lang="en-US" b="1" dirty="0"/>
              <a:t> </a:t>
            </a:r>
            <a:r>
              <a:rPr lang="en-US" dirty="0"/>
              <a:t>any system-generated messages or other debug information in its responses.</a:t>
            </a:r>
          </a:p>
        </p:txBody>
      </p:sp>
      <p:pic>
        <p:nvPicPr>
          <p:cNvPr id="5" name="Picture 4">
            <a:extLst>
              <a:ext uri="{FF2B5EF4-FFF2-40B4-BE49-F238E27FC236}">
                <a16:creationId xmlns:a16="http://schemas.microsoft.com/office/drawing/2014/main" id="{D5E111E3-9A17-0B43-9360-AB42237CB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260" y="2771348"/>
            <a:ext cx="5339534" cy="4086652"/>
          </a:xfrm>
          <a:prstGeom prst="rect">
            <a:avLst/>
          </a:prstGeom>
        </p:spPr>
      </p:pic>
    </p:spTree>
    <p:extLst>
      <p:ext uri="{BB962C8B-B14F-4D97-AF65-F5344CB8AC3E}">
        <p14:creationId xmlns:p14="http://schemas.microsoft.com/office/powerpoint/2010/main" val="251285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F310-A3A9-E140-AE6C-6631FD2786EF}"/>
              </a:ext>
            </a:extLst>
          </p:cNvPr>
          <p:cNvSpPr>
            <a:spLocks noGrp="1"/>
          </p:cNvSpPr>
          <p:nvPr>
            <p:ph type="title"/>
          </p:nvPr>
        </p:nvSpPr>
        <p:spPr/>
        <p:txBody>
          <a:bodyPr/>
          <a:lstStyle/>
          <a:p>
            <a:r>
              <a:rPr lang="en-US" dirty="0"/>
              <a:t>Handling Attackers</a:t>
            </a:r>
            <a:br>
              <a:rPr lang="en-US" dirty="0"/>
            </a:br>
            <a:endParaRPr lang="en-US" dirty="0"/>
          </a:p>
        </p:txBody>
      </p:sp>
      <p:sp>
        <p:nvSpPr>
          <p:cNvPr id="3" name="Content Placeholder 2">
            <a:extLst>
              <a:ext uri="{FF2B5EF4-FFF2-40B4-BE49-F238E27FC236}">
                <a16:creationId xmlns:a16="http://schemas.microsoft.com/office/drawing/2014/main" id="{831F5349-ACA0-834E-A2E9-81C7D49A17CB}"/>
              </a:ext>
            </a:extLst>
          </p:cNvPr>
          <p:cNvSpPr>
            <a:spLocks noGrp="1"/>
          </p:cNvSpPr>
          <p:nvPr>
            <p:ph idx="1"/>
          </p:nvPr>
        </p:nvSpPr>
        <p:spPr>
          <a:xfrm>
            <a:off x="164647" y="749300"/>
            <a:ext cx="8524875" cy="4313238"/>
          </a:xfrm>
        </p:spPr>
        <p:txBody>
          <a:bodyPr/>
          <a:lstStyle/>
          <a:p>
            <a:r>
              <a:rPr lang="en-US" dirty="0"/>
              <a:t>Maintaining Audit Logs</a:t>
            </a:r>
          </a:p>
          <a:p>
            <a:pPr lvl="1"/>
            <a:r>
              <a:rPr lang="en-US" dirty="0"/>
              <a:t>Audit logs are valuable primarily when investigating intrusion attempts against an application:</a:t>
            </a:r>
          </a:p>
          <a:p>
            <a:pPr lvl="2"/>
            <a:r>
              <a:rPr lang="en-US" dirty="0"/>
              <a:t>All events relating to the authentication functionality, such as successful and failed login, and change of password</a:t>
            </a:r>
          </a:p>
          <a:p>
            <a:pPr lvl="2"/>
            <a:r>
              <a:rPr lang="en-US" dirty="0"/>
              <a:t>Key transactions, such as credit card payments and funds transfers</a:t>
            </a:r>
          </a:p>
          <a:p>
            <a:pPr lvl="2"/>
            <a:r>
              <a:rPr lang="en-US" dirty="0"/>
              <a:t>Access attempts that are blocked by the access control mechanisms</a:t>
            </a:r>
          </a:p>
          <a:p>
            <a:pPr lvl="2"/>
            <a:r>
              <a:rPr lang="en-US" dirty="0"/>
              <a:t>Any requests containing known attack strings that indicate overtly malicious intentions</a:t>
            </a:r>
          </a:p>
          <a:p>
            <a:pPr lvl="1"/>
            <a:r>
              <a:rPr lang="en-US" dirty="0"/>
              <a:t>Poorly protected audit logs can provide a gold mine of information to an attacker.</a:t>
            </a:r>
          </a:p>
        </p:txBody>
      </p:sp>
      <p:pic>
        <p:nvPicPr>
          <p:cNvPr id="5" name="Picture 4">
            <a:extLst>
              <a:ext uri="{FF2B5EF4-FFF2-40B4-BE49-F238E27FC236}">
                <a16:creationId xmlns:a16="http://schemas.microsoft.com/office/drawing/2014/main" id="{BD96F7E3-7993-4E4F-B3C7-0F935841B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44" y="4336600"/>
            <a:ext cx="4572000" cy="2521400"/>
          </a:xfrm>
          <a:prstGeom prst="rect">
            <a:avLst/>
          </a:prstGeom>
        </p:spPr>
      </p:pic>
    </p:spTree>
    <p:extLst>
      <p:ext uri="{BB962C8B-B14F-4D97-AF65-F5344CB8AC3E}">
        <p14:creationId xmlns:p14="http://schemas.microsoft.com/office/powerpoint/2010/main" val="298102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391E-74CC-4F44-9871-262E1DE4597E}"/>
              </a:ext>
            </a:extLst>
          </p:cNvPr>
          <p:cNvSpPr>
            <a:spLocks noGrp="1"/>
          </p:cNvSpPr>
          <p:nvPr>
            <p:ph type="title"/>
          </p:nvPr>
        </p:nvSpPr>
        <p:spPr/>
        <p:txBody>
          <a:bodyPr/>
          <a:lstStyle/>
          <a:p>
            <a:r>
              <a:rPr lang="en-US" dirty="0"/>
              <a:t>Core Defense Mechanisms</a:t>
            </a:r>
          </a:p>
        </p:txBody>
      </p:sp>
      <p:sp>
        <p:nvSpPr>
          <p:cNvPr id="3" name="Content Placeholder 2">
            <a:extLst>
              <a:ext uri="{FF2B5EF4-FFF2-40B4-BE49-F238E27FC236}">
                <a16:creationId xmlns:a16="http://schemas.microsoft.com/office/drawing/2014/main" id="{54CA4561-D4D8-784A-8E94-B6498692B5D4}"/>
              </a:ext>
            </a:extLst>
          </p:cNvPr>
          <p:cNvSpPr>
            <a:spLocks noGrp="1"/>
          </p:cNvSpPr>
          <p:nvPr>
            <p:ph idx="1"/>
          </p:nvPr>
        </p:nvSpPr>
        <p:spPr>
          <a:xfrm>
            <a:off x="437778" y="1657691"/>
            <a:ext cx="8524875" cy="4313238"/>
          </a:xfrm>
        </p:spPr>
        <p:txBody>
          <a:bodyPr/>
          <a:lstStyle/>
          <a:p>
            <a:r>
              <a:rPr lang="en-US" dirty="0"/>
              <a:t>Handling User Access</a:t>
            </a:r>
          </a:p>
          <a:p>
            <a:r>
              <a:rPr lang="en-US" dirty="0"/>
              <a:t>Handling User Input</a:t>
            </a:r>
          </a:p>
          <a:p>
            <a:r>
              <a:rPr lang="en-US" dirty="0"/>
              <a:t>Handling Attackers</a:t>
            </a:r>
          </a:p>
          <a:p>
            <a:r>
              <a:rPr lang="en-US" dirty="0"/>
              <a:t>Managing the Application</a:t>
            </a:r>
          </a:p>
        </p:txBody>
      </p:sp>
      <p:sp>
        <p:nvSpPr>
          <p:cNvPr id="4" name="Rectangle 3">
            <a:extLst>
              <a:ext uri="{FF2B5EF4-FFF2-40B4-BE49-F238E27FC236}">
                <a16:creationId xmlns:a16="http://schemas.microsoft.com/office/drawing/2014/main" id="{E0871A56-CA75-A647-9731-E63531FCD791}"/>
              </a:ext>
            </a:extLst>
          </p:cNvPr>
          <p:cNvSpPr/>
          <p:nvPr/>
        </p:nvSpPr>
        <p:spPr>
          <a:xfrm>
            <a:off x="295275" y="801461"/>
            <a:ext cx="7578065" cy="707886"/>
          </a:xfrm>
          <a:prstGeom prst="rect">
            <a:avLst/>
          </a:prstGeom>
        </p:spPr>
        <p:txBody>
          <a:bodyPr wrap="square">
            <a:spAutoFit/>
          </a:bodyPr>
          <a:lstStyle/>
          <a:p>
            <a:r>
              <a:rPr lang="en-US" dirty="0"/>
              <a:t>The fundamental security problem with web applications — that all user input</a:t>
            </a:r>
            <a:r>
              <a:rPr lang="zh-Hans" altLang="en-US" dirty="0"/>
              <a:t> </a:t>
            </a:r>
            <a:r>
              <a:rPr lang="en-US" dirty="0"/>
              <a:t>is untrusted</a:t>
            </a:r>
          </a:p>
        </p:txBody>
      </p:sp>
    </p:spTree>
    <p:extLst>
      <p:ext uri="{BB962C8B-B14F-4D97-AF65-F5344CB8AC3E}">
        <p14:creationId xmlns:p14="http://schemas.microsoft.com/office/powerpoint/2010/main" val="2409712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7777-4101-4A4E-BAC3-3581E0DB9334}"/>
              </a:ext>
            </a:extLst>
          </p:cNvPr>
          <p:cNvSpPr>
            <a:spLocks noGrp="1"/>
          </p:cNvSpPr>
          <p:nvPr>
            <p:ph type="title"/>
          </p:nvPr>
        </p:nvSpPr>
        <p:spPr/>
        <p:txBody>
          <a:bodyPr/>
          <a:lstStyle/>
          <a:p>
            <a:r>
              <a:rPr lang="en-US" dirty="0"/>
              <a:t>Handling Attackers</a:t>
            </a:r>
            <a:br>
              <a:rPr lang="en-US" dirty="0"/>
            </a:br>
            <a:endParaRPr lang="en-US" dirty="0"/>
          </a:p>
        </p:txBody>
      </p:sp>
      <p:sp>
        <p:nvSpPr>
          <p:cNvPr id="3" name="Content Placeholder 2">
            <a:extLst>
              <a:ext uri="{FF2B5EF4-FFF2-40B4-BE49-F238E27FC236}">
                <a16:creationId xmlns:a16="http://schemas.microsoft.com/office/drawing/2014/main" id="{EF38B39F-EC35-5641-8A34-3D2F1C1B75D2}"/>
              </a:ext>
            </a:extLst>
          </p:cNvPr>
          <p:cNvSpPr>
            <a:spLocks noGrp="1"/>
          </p:cNvSpPr>
          <p:nvPr>
            <p:ph idx="1"/>
          </p:nvPr>
        </p:nvSpPr>
        <p:spPr>
          <a:xfrm>
            <a:off x="300038" y="1037812"/>
            <a:ext cx="8524875" cy="4313238"/>
          </a:xfrm>
        </p:spPr>
        <p:txBody>
          <a:bodyPr/>
          <a:lstStyle/>
          <a:p>
            <a:r>
              <a:rPr lang="en-US" dirty="0"/>
              <a:t>Alerting Administrators</a:t>
            </a:r>
          </a:p>
          <a:p>
            <a:pPr lvl="1"/>
            <a:r>
              <a:rPr lang="en-US" dirty="0"/>
              <a:t>Alerting mechanisms must balance the conflicting objectives of reporting each genuine attack reliably and of not generating so many alerts that these come to be ignored:</a:t>
            </a:r>
          </a:p>
          <a:p>
            <a:pPr lvl="2"/>
            <a:r>
              <a:rPr lang="en-US" dirty="0"/>
              <a:t>Usage anomalies, such as large numbers of requests being received from a single IP address or user, indicating a scripted attack</a:t>
            </a:r>
          </a:p>
          <a:p>
            <a:pPr lvl="2"/>
            <a:r>
              <a:rPr lang="en-US" dirty="0"/>
              <a:t>Business anomalies, such as an unusual number of funds transfers being made to or from a single bank account</a:t>
            </a:r>
          </a:p>
          <a:p>
            <a:pPr lvl="2"/>
            <a:r>
              <a:rPr lang="en-US" dirty="0"/>
              <a:t>Requests containing known attack strings</a:t>
            </a:r>
          </a:p>
          <a:p>
            <a:pPr lvl="2"/>
            <a:r>
              <a:rPr lang="en-US" dirty="0"/>
              <a:t>Requests where data that is hidden from ordinary users has been modified</a:t>
            </a:r>
          </a:p>
        </p:txBody>
      </p:sp>
    </p:spTree>
    <p:extLst>
      <p:ext uri="{BB962C8B-B14F-4D97-AF65-F5344CB8AC3E}">
        <p14:creationId xmlns:p14="http://schemas.microsoft.com/office/powerpoint/2010/main" val="1048727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2705-392D-6A4F-9AE7-073BDF759F8B}"/>
              </a:ext>
            </a:extLst>
          </p:cNvPr>
          <p:cNvSpPr>
            <a:spLocks noGrp="1"/>
          </p:cNvSpPr>
          <p:nvPr>
            <p:ph type="title"/>
          </p:nvPr>
        </p:nvSpPr>
        <p:spPr/>
        <p:txBody>
          <a:bodyPr/>
          <a:lstStyle/>
          <a:p>
            <a:r>
              <a:rPr lang="en-US" dirty="0"/>
              <a:t>Handling Attackers</a:t>
            </a:r>
            <a:br>
              <a:rPr lang="en-US" dirty="0"/>
            </a:br>
            <a:endParaRPr lang="en-US" dirty="0"/>
          </a:p>
        </p:txBody>
      </p:sp>
      <p:sp>
        <p:nvSpPr>
          <p:cNvPr id="3" name="Content Placeholder 2">
            <a:extLst>
              <a:ext uri="{FF2B5EF4-FFF2-40B4-BE49-F238E27FC236}">
                <a16:creationId xmlns:a16="http://schemas.microsoft.com/office/drawing/2014/main" id="{86033483-178F-E54D-8B4E-1ABF9024963D}"/>
              </a:ext>
            </a:extLst>
          </p:cNvPr>
          <p:cNvSpPr>
            <a:spLocks noGrp="1"/>
          </p:cNvSpPr>
          <p:nvPr>
            <p:ph idx="1"/>
          </p:nvPr>
        </p:nvSpPr>
        <p:spPr/>
        <p:txBody>
          <a:bodyPr/>
          <a:lstStyle/>
          <a:p>
            <a:r>
              <a:rPr lang="en-US" dirty="0"/>
              <a:t>Reacting to Attacks</a:t>
            </a:r>
          </a:p>
          <a:p>
            <a:pPr lvl="1"/>
            <a:r>
              <a:rPr lang="en-US" dirty="0"/>
              <a:t>Applications take automatic reactive measures to frustrate the activities of an attacker who is working in this way</a:t>
            </a:r>
          </a:p>
          <a:p>
            <a:pPr lvl="2"/>
            <a:r>
              <a:rPr lang="en-US" dirty="0"/>
              <a:t>respond increasingly slowly to the attacker’s requests or terminate the attacker’s session</a:t>
            </a:r>
          </a:p>
          <a:p>
            <a:pPr lvl="2"/>
            <a:r>
              <a:rPr lang="en-US" dirty="0"/>
              <a:t>requiring him to log in or perform other steps before continuing the attack</a:t>
            </a:r>
          </a:p>
        </p:txBody>
      </p:sp>
    </p:spTree>
    <p:extLst>
      <p:ext uri="{BB962C8B-B14F-4D97-AF65-F5344CB8AC3E}">
        <p14:creationId xmlns:p14="http://schemas.microsoft.com/office/powerpoint/2010/main" val="182258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3841-A56E-384E-A8AA-26251242BF33}"/>
              </a:ext>
            </a:extLst>
          </p:cNvPr>
          <p:cNvSpPr>
            <a:spLocks noGrp="1"/>
          </p:cNvSpPr>
          <p:nvPr>
            <p:ph type="title"/>
          </p:nvPr>
        </p:nvSpPr>
        <p:spPr/>
        <p:txBody>
          <a:bodyPr/>
          <a:lstStyle/>
          <a:p>
            <a:r>
              <a:rPr lang="en-US" dirty="0"/>
              <a:t>Managing the Application</a:t>
            </a:r>
          </a:p>
        </p:txBody>
      </p:sp>
      <p:sp>
        <p:nvSpPr>
          <p:cNvPr id="3" name="Content Placeholder 2">
            <a:extLst>
              <a:ext uri="{FF2B5EF4-FFF2-40B4-BE49-F238E27FC236}">
                <a16:creationId xmlns:a16="http://schemas.microsoft.com/office/drawing/2014/main" id="{BD0E3D5C-195F-9F40-A770-0343CCEEC1FF}"/>
              </a:ext>
            </a:extLst>
          </p:cNvPr>
          <p:cNvSpPr>
            <a:spLocks noGrp="1"/>
          </p:cNvSpPr>
          <p:nvPr>
            <p:ph idx="1"/>
          </p:nvPr>
        </p:nvSpPr>
        <p:spPr>
          <a:xfrm>
            <a:off x="295275" y="954685"/>
            <a:ext cx="8524875" cy="4313238"/>
          </a:xfrm>
        </p:spPr>
        <p:txBody>
          <a:bodyPr/>
          <a:lstStyle/>
          <a:p>
            <a:r>
              <a:rPr lang="en-US" dirty="0"/>
              <a:t>Any useful application needs to be managed and administered.</a:t>
            </a:r>
          </a:p>
        </p:txBody>
      </p:sp>
      <p:pic>
        <p:nvPicPr>
          <p:cNvPr id="5" name="Picture 4">
            <a:extLst>
              <a:ext uri="{FF2B5EF4-FFF2-40B4-BE49-F238E27FC236}">
                <a16:creationId xmlns:a16="http://schemas.microsoft.com/office/drawing/2014/main" id="{C913D4B0-F198-3B4C-9E31-E435F5D82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4" y="1428416"/>
            <a:ext cx="8110847" cy="4657874"/>
          </a:xfrm>
          <a:prstGeom prst="rect">
            <a:avLst/>
          </a:prstGeom>
        </p:spPr>
      </p:pic>
    </p:spTree>
    <p:extLst>
      <p:ext uri="{BB962C8B-B14F-4D97-AF65-F5344CB8AC3E}">
        <p14:creationId xmlns:p14="http://schemas.microsoft.com/office/powerpoint/2010/main" val="179962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D3AE-2FF3-C54C-95AE-C775C60DCD32}"/>
              </a:ext>
            </a:extLst>
          </p:cNvPr>
          <p:cNvSpPr>
            <a:spLocks noGrp="1"/>
          </p:cNvSpPr>
          <p:nvPr>
            <p:ph type="title"/>
          </p:nvPr>
        </p:nvSpPr>
        <p:spPr/>
        <p:txBody>
          <a:bodyPr/>
          <a:lstStyle/>
          <a:p>
            <a:r>
              <a:rPr lang="en-US" dirty="0"/>
              <a:t>Managing the Application</a:t>
            </a:r>
          </a:p>
        </p:txBody>
      </p:sp>
      <p:pic>
        <p:nvPicPr>
          <p:cNvPr id="5" name="Content Placeholder 4">
            <a:extLst>
              <a:ext uri="{FF2B5EF4-FFF2-40B4-BE49-F238E27FC236}">
                <a16:creationId xmlns:a16="http://schemas.microsoft.com/office/drawing/2014/main" id="{F3C8CA1F-34A6-C44A-887B-7557263D03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8" y="1323161"/>
            <a:ext cx="5676900" cy="393700"/>
          </a:xfrm>
        </p:spPr>
      </p:pic>
      <p:pic>
        <p:nvPicPr>
          <p:cNvPr id="7" name="Picture 6">
            <a:extLst>
              <a:ext uri="{FF2B5EF4-FFF2-40B4-BE49-F238E27FC236}">
                <a16:creationId xmlns:a16="http://schemas.microsoft.com/office/drawing/2014/main" id="{03106906-A447-224C-96B9-3E038B95F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36" y="1971716"/>
            <a:ext cx="7327900" cy="2273300"/>
          </a:xfrm>
          <a:prstGeom prst="rect">
            <a:avLst/>
          </a:prstGeom>
        </p:spPr>
      </p:pic>
      <p:sp>
        <p:nvSpPr>
          <p:cNvPr id="8" name="Rectangle 7">
            <a:extLst>
              <a:ext uri="{FF2B5EF4-FFF2-40B4-BE49-F238E27FC236}">
                <a16:creationId xmlns:a16="http://schemas.microsoft.com/office/drawing/2014/main" id="{27D02A2A-0D13-D548-9959-1F53E01738BA}"/>
              </a:ext>
            </a:extLst>
          </p:cNvPr>
          <p:cNvSpPr/>
          <p:nvPr/>
        </p:nvSpPr>
        <p:spPr>
          <a:xfrm>
            <a:off x="232436" y="4299816"/>
            <a:ext cx="4214936" cy="400110"/>
          </a:xfrm>
          <a:prstGeom prst="rect">
            <a:avLst/>
          </a:prstGeom>
        </p:spPr>
        <p:txBody>
          <a:bodyPr wrap="none">
            <a:spAutoFit/>
          </a:bodyPr>
          <a:lstStyle/>
          <a:p>
            <a:r>
              <a:rPr lang="en-US" b="1" dirty="0">
                <a:solidFill>
                  <a:srgbClr val="333333"/>
                </a:solidFill>
                <a:latin typeface="Verdana" panose="020B0604030504040204" pitchFamily="34" charset="0"/>
              </a:rPr>
              <a:t>Method 2:</a:t>
            </a:r>
            <a:r>
              <a:rPr lang="en-US" dirty="0">
                <a:solidFill>
                  <a:srgbClr val="999999"/>
                </a:solidFill>
                <a:latin typeface="Verdana" panose="020B0604030504040204" pitchFamily="34" charset="0"/>
                <a:hlinkClick r:id="rId4"/>
              </a:rPr>
              <a:t>Using Various Script</a:t>
            </a:r>
            <a:endParaRPr lang="en-US" dirty="0"/>
          </a:p>
        </p:txBody>
      </p:sp>
      <p:sp>
        <p:nvSpPr>
          <p:cNvPr id="10" name="Rectangle 9">
            <a:extLst>
              <a:ext uri="{FF2B5EF4-FFF2-40B4-BE49-F238E27FC236}">
                <a16:creationId xmlns:a16="http://schemas.microsoft.com/office/drawing/2014/main" id="{0867C77E-40B6-0449-B3B6-DBFF3F069DC6}"/>
              </a:ext>
            </a:extLst>
          </p:cNvPr>
          <p:cNvSpPr/>
          <p:nvPr/>
        </p:nvSpPr>
        <p:spPr>
          <a:xfrm>
            <a:off x="232437" y="4635931"/>
            <a:ext cx="4572000" cy="707886"/>
          </a:xfrm>
          <a:prstGeom prst="rect">
            <a:avLst/>
          </a:prstGeom>
        </p:spPr>
        <p:txBody>
          <a:bodyPr>
            <a:spAutoFit/>
          </a:bodyPr>
          <a:lstStyle/>
          <a:p>
            <a:r>
              <a:rPr lang="en-US" b="1" dirty="0">
                <a:solidFill>
                  <a:srgbClr val="333333"/>
                </a:solidFill>
                <a:latin typeface="Verdana" panose="020B0604030504040204" pitchFamily="34" charset="0"/>
              </a:rPr>
              <a:t>Method 3:</a:t>
            </a:r>
            <a:r>
              <a:rPr lang="en-US" dirty="0">
                <a:solidFill>
                  <a:srgbClr val="999999"/>
                </a:solidFill>
                <a:latin typeface="Verdana" panose="020B0604030504040204" pitchFamily="34" charset="0"/>
                <a:hlinkClick r:id="rId5"/>
              </a:rPr>
              <a:t>Crawling</a:t>
            </a:r>
            <a:br>
              <a:rPr lang="en-US" dirty="0"/>
            </a:br>
            <a:endParaRPr lang="en-US" dirty="0"/>
          </a:p>
        </p:txBody>
      </p:sp>
      <p:sp>
        <p:nvSpPr>
          <p:cNvPr id="11" name="Rectangle 10">
            <a:extLst>
              <a:ext uri="{FF2B5EF4-FFF2-40B4-BE49-F238E27FC236}">
                <a16:creationId xmlns:a16="http://schemas.microsoft.com/office/drawing/2014/main" id="{21A10621-5688-104C-8AF5-D5C1BF06539D}"/>
              </a:ext>
            </a:extLst>
          </p:cNvPr>
          <p:cNvSpPr/>
          <p:nvPr/>
        </p:nvSpPr>
        <p:spPr>
          <a:xfrm>
            <a:off x="232437" y="4989874"/>
            <a:ext cx="4572000" cy="707886"/>
          </a:xfrm>
          <a:prstGeom prst="rect">
            <a:avLst/>
          </a:prstGeom>
        </p:spPr>
        <p:txBody>
          <a:bodyPr>
            <a:spAutoFit/>
          </a:bodyPr>
          <a:lstStyle/>
          <a:p>
            <a:r>
              <a:rPr lang="en-US" b="1" dirty="0">
                <a:solidFill>
                  <a:srgbClr val="333333"/>
                </a:solidFill>
                <a:latin typeface="Verdana" panose="020B0604030504040204" pitchFamily="34" charset="0"/>
              </a:rPr>
              <a:t>Method 4:</a:t>
            </a:r>
            <a:r>
              <a:rPr lang="en-US" dirty="0">
                <a:solidFill>
                  <a:srgbClr val="999999"/>
                </a:solidFill>
                <a:latin typeface="Verdana" panose="020B0604030504040204" pitchFamily="34" charset="0"/>
                <a:hlinkClick r:id="rId6"/>
              </a:rPr>
              <a:t>Google Dorks</a:t>
            </a:r>
            <a:br>
              <a:rPr lang="en-US" dirty="0"/>
            </a:br>
            <a:endParaRPr lang="en-US" dirty="0"/>
          </a:p>
        </p:txBody>
      </p:sp>
    </p:spTree>
    <p:extLst>
      <p:ext uri="{BB962C8B-B14F-4D97-AF65-F5344CB8AC3E}">
        <p14:creationId xmlns:p14="http://schemas.microsoft.com/office/powerpoint/2010/main" val="323386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B530-96E1-6A44-A42A-FD1D152D7362}"/>
              </a:ext>
            </a:extLst>
          </p:cNvPr>
          <p:cNvSpPr>
            <a:spLocks noGrp="1"/>
          </p:cNvSpPr>
          <p:nvPr>
            <p:ph type="title"/>
          </p:nvPr>
        </p:nvSpPr>
        <p:spPr/>
        <p:txBody>
          <a:bodyPr/>
          <a:lstStyle/>
          <a:p>
            <a:r>
              <a:rPr lang="en-US" dirty="0"/>
              <a:t>Conclusion</a:t>
            </a:r>
          </a:p>
        </p:txBody>
      </p:sp>
      <p:sp>
        <p:nvSpPr>
          <p:cNvPr id="4" name="Rectangle 3">
            <a:extLst>
              <a:ext uri="{FF2B5EF4-FFF2-40B4-BE49-F238E27FC236}">
                <a16:creationId xmlns:a16="http://schemas.microsoft.com/office/drawing/2014/main" id="{354F77F8-D2C7-9C4E-8F29-E6140A96AA05}"/>
              </a:ext>
            </a:extLst>
          </p:cNvPr>
          <p:cNvSpPr/>
          <p:nvPr/>
        </p:nvSpPr>
        <p:spPr>
          <a:xfrm>
            <a:off x="295275" y="1690063"/>
            <a:ext cx="8848725" cy="2246769"/>
          </a:xfrm>
          <a:prstGeom prst="rect">
            <a:avLst/>
          </a:prstGeom>
        </p:spPr>
        <p:txBody>
          <a:bodyPr wrap="square">
            <a:spAutoFit/>
          </a:bodyPr>
          <a:lstStyle/>
          <a:p>
            <a:r>
              <a:rPr lang="en-US" dirty="0"/>
              <a:t>The mechanisms for </a:t>
            </a:r>
            <a:r>
              <a:rPr lang="en-US" b="1" dirty="0"/>
              <a:t>handling user access </a:t>
            </a:r>
            <a:r>
              <a:rPr lang="en-US" dirty="0"/>
              <a:t>and </a:t>
            </a:r>
            <a:r>
              <a:rPr lang="en-US" b="1" dirty="0"/>
              <a:t>user input </a:t>
            </a:r>
            <a:r>
              <a:rPr lang="en-US" dirty="0"/>
              <a:t>are the most important and should receive most of your attention when you are targeting an application. </a:t>
            </a:r>
          </a:p>
          <a:p>
            <a:endParaRPr lang="en-US" dirty="0"/>
          </a:p>
          <a:p>
            <a:r>
              <a:rPr lang="en-US" dirty="0"/>
              <a:t>Defects in these mechanisms often lead to complete compromise of the application, enabling you to access data belonging to other users, perform unauthorized actions, and inject arbitrary code and commands.</a:t>
            </a:r>
          </a:p>
        </p:txBody>
      </p:sp>
    </p:spTree>
    <p:extLst>
      <p:ext uri="{BB962C8B-B14F-4D97-AF65-F5344CB8AC3E}">
        <p14:creationId xmlns:p14="http://schemas.microsoft.com/office/powerpoint/2010/main" val="409304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47876" y="2544762"/>
            <a:ext cx="8524875" cy="4313238"/>
          </a:xfrm>
        </p:spPr>
        <p:txBody>
          <a:bodyPr/>
          <a:lstStyle/>
          <a:p>
            <a:pPr marL="0" indent="0">
              <a:buNone/>
            </a:pPr>
            <a:r>
              <a:rPr lang="en-US" altLang="zh-CN" sz="4800" b="1" dirty="0"/>
              <a:t>Browser</a:t>
            </a:r>
            <a:r>
              <a:rPr lang="zh-CN" altLang="en-US" sz="4800" b="1" dirty="0"/>
              <a:t> </a:t>
            </a:r>
            <a:r>
              <a:rPr lang="en-US" altLang="zh-CN" sz="4800" b="1" dirty="0"/>
              <a:t>Extensions</a:t>
            </a:r>
            <a:endParaRPr lang="en-US" sz="4800" b="1" dirty="0"/>
          </a:p>
        </p:txBody>
      </p:sp>
    </p:spTree>
    <p:extLst>
      <p:ext uri="{BB962C8B-B14F-4D97-AF65-F5344CB8AC3E}">
        <p14:creationId xmlns:p14="http://schemas.microsoft.com/office/powerpoint/2010/main" val="3768290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62" y="3048794"/>
            <a:ext cx="8420100" cy="1193800"/>
          </a:xfrm>
        </p:spPr>
      </p:pic>
    </p:spTree>
    <p:extLst>
      <p:ext uri="{BB962C8B-B14F-4D97-AF65-F5344CB8AC3E}">
        <p14:creationId xmlns:p14="http://schemas.microsoft.com/office/powerpoint/2010/main" val="408036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Extension Architecture Overview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844" y="1356389"/>
            <a:ext cx="7556500" cy="1397000"/>
          </a:xfrm>
        </p:spPr>
      </p:pic>
      <p:sp>
        <p:nvSpPr>
          <p:cNvPr id="5" name="Rectangle 4"/>
          <p:cNvSpPr/>
          <p:nvPr/>
        </p:nvSpPr>
        <p:spPr>
          <a:xfrm>
            <a:off x="575610" y="3704956"/>
            <a:ext cx="8380500" cy="1938992"/>
          </a:xfrm>
          <a:prstGeom prst="rect">
            <a:avLst/>
          </a:prstGeom>
        </p:spPr>
        <p:txBody>
          <a:bodyPr wrap="square">
            <a:spAutoFit/>
          </a:bodyPr>
          <a:lstStyle/>
          <a:p>
            <a:r>
              <a:rPr lang="en-US" dirty="0"/>
              <a:t>A Web Extension has a very similar structure to the one found for HTML websites handling folders and their respective data. </a:t>
            </a:r>
          </a:p>
          <a:p>
            <a:endParaRPr lang="en-US" dirty="0"/>
          </a:p>
          <a:p>
            <a:r>
              <a:rPr lang="en-US" dirty="0"/>
              <a:t>The extension file itself is nothing but a compressed folder structure containing HTML files, JavaScript, HTML, CSS, images, audio, and so on</a:t>
            </a:r>
          </a:p>
        </p:txBody>
      </p:sp>
    </p:spTree>
    <p:extLst>
      <p:ext uri="{BB962C8B-B14F-4D97-AF65-F5344CB8AC3E}">
        <p14:creationId xmlns:p14="http://schemas.microsoft.com/office/powerpoint/2010/main" val="607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1838" y="5715000"/>
            <a:ext cx="5840461" cy="636561"/>
          </a:xfrm>
          <a:prstGeom prst="rect">
            <a:avLst/>
          </a:prstGeom>
        </p:spPr>
        <p:txBody>
          <a:bodyPr vert="horz" wrap="square" lIns="0" tIns="8930" rIns="0" bIns="0" rtlCol="0">
            <a:spAutoFit/>
          </a:bodyPr>
          <a:lstStyle/>
          <a:p>
            <a:pPr marL="8929">
              <a:spcBef>
                <a:spcPts val="70"/>
              </a:spcBef>
            </a:pPr>
            <a:r>
              <a:rPr sz="4078" b="1" spc="56" dirty="0">
                <a:solidFill>
                  <a:srgbClr val="979B9E"/>
                </a:solidFill>
                <a:latin typeface="Arial"/>
                <a:cs typeface="Arial"/>
              </a:rPr>
              <a:t>CHROME</a:t>
            </a:r>
            <a:r>
              <a:rPr sz="4078" b="1" spc="-21" dirty="0">
                <a:solidFill>
                  <a:srgbClr val="979B9E"/>
                </a:solidFill>
                <a:latin typeface="Arial"/>
                <a:cs typeface="Arial"/>
              </a:rPr>
              <a:t> </a:t>
            </a:r>
            <a:r>
              <a:rPr sz="4078" b="1" spc="-11" dirty="0">
                <a:solidFill>
                  <a:srgbClr val="979B9E"/>
                </a:solidFill>
                <a:latin typeface="Arial"/>
                <a:cs typeface="Arial"/>
              </a:rPr>
              <a:t>EXTENSIONS</a:t>
            </a:r>
            <a:endParaRPr sz="4078">
              <a:latin typeface="Arial"/>
              <a:cs typeface="Arial"/>
            </a:endParaRPr>
          </a:p>
        </p:txBody>
      </p:sp>
      <p:sp>
        <p:nvSpPr>
          <p:cNvPr id="3" name="object 3"/>
          <p:cNvSpPr/>
          <p:nvPr/>
        </p:nvSpPr>
        <p:spPr>
          <a:xfrm>
            <a:off x="1205508" y="767953"/>
            <a:ext cx="6724055" cy="4375547"/>
          </a:xfrm>
          <a:prstGeom prst="rect">
            <a:avLst/>
          </a:prstGeom>
          <a:blipFill>
            <a:blip r:embed="rId2" cstate="print"/>
            <a:stretch>
              <a:fillRect/>
            </a:stretch>
          </a:blipFill>
        </p:spPr>
        <p:txBody>
          <a:bodyPr wrap="square" lIns="0" tIns="0" rIns="0" bIns="0" rtlCol="0"/>
          <a:lstStyle/>
          <a:p>
            <a:endParaRPr sz="1406"/>
          </a:p>
        </p:txBody>
      </p:sp>
      <p:sp>
        <p:nvSpPr>
          <p:cNvPr id="4" name="object 4"/>
          <p:cNvSpPr/>
          <p:nvPr/>
        </p:nvSpPr>
        <p:spPr>
          <a:xfrm>
            <a:off x="5741789" y="955477"/>
            <a:ext cx="2241352" cy="4161234"/>
          </a:xfrm>
          <a:custGeom>
            <a:avLst/>
            <a:gdLst/>
            <a:ahLst/>
            <a:cxnLst/>
            <a:rect l="l" t="t" r="r" b="b"/>
            <a:pathLst>
              <a:path w="3187700" h="5918200">
                <a:moveTo>
                  <a:pt x="0" y="0"/>
                </a:moveTo>
                <a:lnTo>
                  <a:pt x="3187700" y="0"/>
                </a:lnTo>
                <a:lnTo>
                  <a:pt x="3187700" y="5918200"/>
                </a:lnTo>
                <a:lnTo>
                  <a:pt x="0" y="5918200"/>
                </a:lnTo>
                <a:lnTo>
                  <a:pt x="0" y="0"/>
                </a:lnTo>
                <a:close/>
              </a:path>
            </a:pathLst>
          </a:custGeom>
          <a:ln w="88900">
            <a:solidFill>
              <a:srgbClr val="D04B01"/>
            </a:solidFill>
          </a:ln>
        </p:spPr>
        <p:txBody>
          <a:bodyPr wrap="square" lIns="0" tIns="0" rIns="0" bIns="0" rtlCol="0"/>
          <a:lstStyle/>
          <a:p>
            <a:endParaRPr sz="1406"/>
          </a:p>
        </p:txBody>
      </p:sp>
    </p:spTree>
    <p:extLst>
      <p:ext uri="{BB962C8B-B14F-4D97-AF65-F5344CB8AC3E}">
        <p14:creationId xmlns:p14="http://schemas.microsoft.com/office/powerpoint/2010/main" val="59825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1838" y="5715000"/>
            <a:ext cx="5840461" cy="636561"/>
          </a:xfrm>
          <a:prstGeom prst="rect">
            <a:avLst/>
          </a:prstGeom>
        </p:spPr>
        <p:txBody>
          <a:bodyPr vert="horz" wrap="square" lIns="0" tIns="8930" rIns="0" bIns="0" rtlCol="0">
            <a:spAutoFit/>
          </a:bodyPr>
          <a:lstStyle/>
          <a:p>
            <a:pPr marL="8929">
              <a:spcBef>
                <a:spcPts val="70"/>
              </a:spcBef>
            </a:pPr>
            <a:r>
              <a:rPr sz="4078" b="1" spc="56" dirty="0">
                <a:solidFill>
                  <a:srgbClr val="979B9E"/>
                </a:solidFill>
                <a:latin typeface="Arial"/>
                <a:cs typeface="Arial"/>
              </a:rPr>
              <a:t>CHROME</a:t>
            </a:r>
            <a:r>
              <a:rPr sz="4078" b="1" spc="-21" dirty="0">
                <a:solidFill>
                  <a:srgbClr val="979B9E"/>
                </a:solidFill>
                <a:latin typeface="Arial"/>
                <a:cs typeface="Arial"/>
              </a:rPr>
              <a:t> </a:t>
            </a:r>
            <a:r>
              <a:rPr sz="4078" b="1" spc="-11" dirty="0">
                <a:solidFill>
                  <a:srgbClr val="979B9E"/>
                </a:solidFill>
                <a:latin typeface="Arial"/>
                <a:cs typeface="Arial"/>
              </a:rPr>
              <a:t>EXTENSIONS</a:t>
            </a:r>
            <a:endParaRPr sz="4078">
              <a:latin typeface="Arial"/>
              <a:cs typeface="Arial"/>
            </a:endParaRPr>
          </a:p>
        </p:txBody>
      </p:sp>
      <p:sp>
        <p:nvSpPr>
          <p:cNvPr id="3" name="object 3"/>
          <p:cNvSpPr/>
          <p:nvPr/>
        </p:nvSpPr>
        <p:spPr>
          <a:xfrm>
            <a:off x="1205508" y="767953"/>
            <a:ext cx="6724055" cy="4375547"/>
          </a:xfrm>
          <a:prstGeom prst="rect">
            <a:avLst/>
          </a:prstGeom>
          <a:blipFill>
            <a:blip r:embed="rId2" cstate="print"/>
            <a:stretch>
              <a:fillRect/>
            </a:stretch>
          </a:blipFill>
        </p:spPr>
        <p:txBody>
          <a:bodyPr wrap="square" lIns="0" tIns="0" rIns="0" bIns="0" rtlCol="0"/>
          <a:lstStyle/>
          <a:p>
            <a:endParaRPr sz="1406"/>
          </a:p>
        </p:txBody>
      </p:sp>
      <p:sp>
        <p:nvSpPr>
          <p:cNvPr id="4" name="object 4"/>
          <p:cNvSpPr/>
          <p:nvPr/>
        </p:nvSpPr>
        <p:spPr>
          <a:xfrm>
            <a:off x="3884414" y="4259461"/>
            <a:ext cx="1750219" cy="910828"/>
          </a:xfrm>
          <a:custGeom>
            <a:avLst/>
            <a:gdLst/>
            <a:ahLst/>
            <a:cxnLst/>
            <a:rect l="l" t="t" r="r" b="b"/>
            <a:pathLst>
              <a:path w="2489200" h="1295400">
                <a:moveTo>
                  <a:pt x="0" y="0"/>
                </a:moveTo>
                <a:lnTo>
                  <a:pt x="2489200" y="0"/>
                </a:lnTo>
                <a:lnTo>
                  <a:pt x="2489200" y="1295400"/>
                </a:lnTo>
                <a:lnTo>
                  <a:pt x="0" y="1295400"/>
                </a:lnTo>
                <a:lnTo>
                  <a:pt x="0" y="0"/>
                </a:lnTo>
                <a:close/>
              </a:path>
            </a:pathLst>
          </a:custGeom>
          <a:ln w="88900">
            <a:solidFill>
              <a:srgbClr val="D04B01"/>
            </a:solidFill>
          </a:ln>
        </p:spPr>
        <p:txBody>
          <a:bodyPr wrap="square" lIns="0" tIns="0" rIns="0" bIns="0" rtlCol="0"/>
          <a:lstStyle/>
          <a:p>
            <a:endParaRPr sz="1406"/>
          </a:p>
        </p:txBody>
      </p:sp>
    </p:spTree>
    <p:extLst>
      <p:ext uri="{BB962C8B-B14F-4D97-AF65-F5344CB8AC3E}">
        <p14:creationId xmlns:p14="http://schemas.microsoft.com/office/powerpoint/2010/main" val="426222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3E02-B703-D440-82BE-C0E35C681610}"/>
              </a:ext>
            </a:extLst>
          </p:cNvPr>
          <p:cNvSpPr>
            <a:spLocks noGrp="1"/>
          </p:cNvSpPr>
          <p:nvPr>
            <p:ph type="title"/>
          </p:nvPr>
        </p:nvSpPr>
        <p:spPr/>
        <p:txBody>
          <a:bodyPr/>
          <a:lstStyle/>
          <a:p>
            <a:r>
              <a:rPr lang="en-US" dirty="0"/>
              <a:t>Handling User Access</a:t>
            </a:r>
            <a:br>
              <a:rPr lang="en-US" dirty="0"/>
            </a:br>
            <a:endParaRPr lang="en-US" dirty="0"/>
          </a:p>
        </p:txBody>
      </p:sp>
      <p:sp>
        <p:nvSpPr>
          <p:cNvPr id="3" name="Content Placeholder 2">
            <a:extLst>
              <a:ext uri="{FF2B5EF4-FFF2-40B4-BE49-F238E27FC236}">
                <a16:creationId xmlns:a16="http://schemas.microsoft.com/office/drawing/2014/main" id="{335C4173-F1D1-2D44-9299-8B3D1AB725B3}"/>
              </a:ext>
            </a:extLst>
          </p:cNvPr>
          <p:cNvSpPr>
            <a:spLocks noGrp="1"/>
          </p:cNvSpPr>
          <p:nvPr>
            <p:ph idx="1"/>
          </p:nvPr>
        </p:nvSpPr>
        <p:spPr>
          <a:xfrm>
            <a:off x="300038" y="1109065"/>
            <a:ext cx="8524875" cy="4313238"/>
          </a:xfrm>
        </p:spPr>
        <p:txBody>
          <a:bodyPr/>
          <a:lstStyle/>
          <a:p>
            <a:r>
              <a:rPr lang="en-US" dirty="0"/>
              <a:t>Authentication</a:t>
            </a:r>
          </a:p>
          <a:p>
            <a:pPr lvl="1"/>
            <a:r>
              <a:rPr lang="en-US" dirty="0"/>
              <a:t>Authenticating a user involves establishing</a:t>
            </a:r>
            <a:r>
              <a:rPr lang="zh-Hans" altLang="en-US" dirty="0"/>
              <a:t> </a:t>
            </a:r>
            <a:r>
              <a:rPr lang="en-US" dirty="0"/>
              <a:t>that the user is in fact who he claims to be.</a:t>
            </a:r>
          </a:p>
        </p:txBody>
      </p:sp>
      <p:pic>
        <p:nvPicPr>
          <p:cNvPr id="5" name="Picture 4">
            <a:extLst>
              <a:ext uri="{FF2B5EF4-FFF2-40B4-BE49-F238E27FC236}">
                <a16:creationId xmlns:a16="http://schemas.microsoft.com/office/drawing/2014/main" id="{C95F722E-AC68-034F-844B-B42D0D079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564" y="2089927"/>
            <a:ext cx="6757060" cy="3920595"/>
          </a:xfrm>
          <a:prstGeom prst="rect">
            <a:avLst/>
          </a:prstGeom>
        </p:spPr>
      </p:pic>
      <p:sp>
        <p:nvSpPr>
          <p:cNvPr id="6" name="Rectangle 5">
            <a:extLst>
              <a:ext uri="{FF2B5EF4-FFF2-40B4-BE49-F238E27FC236}">
                <a16:creationId xmlns:a16="http://schemas.microsoft.com/office/drawing/2014/main" id="{8F90C6C3-D7C6-3045-967F-018D89111133}"/>
              </a:ext>
            </a:extLst>
          </p:cNvPr>
          <p:cNvSpPr/>
          <p:nvPr/>
        </p:nvSpPr>
        <p:spPr>
          <a:xfrm>
            <a:off x="3198855" y="6003055"/>
            <a:ext cx="2722477" cy="400110"/>
          </a:xfrm>
          <a:prstGeom prst="rect">
            <a:avLst/>
          </a:prstGeom>
        </p:spPr>
        <p:txBody>
          <a:bodyPr wrap="none">
            <a:spAutoFit/>
          </a:bodyPr>
          <a:lstStyle/>
          <a:p>
            <a:r>
              <a:rPr lang="en-US" dirty="0"/>
              <a:t>A typical login function</a:t>
            </a:r>
          </a:p>
        </p:txBody>
      </p:sp>
    </p:spTree>
    <p:extLst>
      <p:ext uri="{BB962C8B-B14F-4D97-AF65-F5344CB8AC3E}">
        <p14:creationId xmlns:p14="http://schemas.microsoft.com/office/powerpoint/2010/main" val="4006938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91807" y="4672697"/>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3" name="object 3"/>
          <p:cNvSpPr/>
          <p:nvPr/>
        </p:nvSpPr>
        <p:spPr>
          <a:xfrm>
            <a:off x="6004347" y="4761993"/>
            <a:ext cx="1759148" cy="294680"/>
          </a:xfrm>
          <a:prstGeom prst="rect">
            <a:avLst/>
          </a:prstGeom>
          <a:blipFill>
            <a:blip r:embed="rId2" cstate="print"/>
            <a:stretch>
              <a:fillRect/>
            </a:stretch>
          </a:blipFill>
        </p:spPr>
        <p:txBody>
          <a:bodyPr wrap="square" lIns="0" tIns="0" rIns="0" bIns="0" rtlCol="0"/>
          <a:lstStyle/>
          <a:p>
            <a:endParaRPr sz="1406"/>
          </a:p>
        </p:txBody>
      </p:sp>
      <p:sp>
        <p:nvSpPr>
          <p:cNvPr id="4" name="object 4"/>
          <p:cNvSpPr/>
          <p:nvPr/>
        </p:nvSpPr>
        <p:spPr>
          <a:xfrm>
            <a:off x="5781104" y="5145970"/>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5" name="object 5"/>
          <p:cNvSpPr/>
          <p:nvPr/>
        </p:nvSpPr>
        <p:spPr>
          <a:xfrm>
            <a:off x="5852542" y="5244197"/>
            <a:ext cx="687586" cy="258961"/>
          </a:xfrm>
          <a:prstGeom prst="rect">
            <a:avLst/>
          </a:prstGeom>
          <a:blipFill>
            <a:blip r:embed="rId3" cstate="print"/>
            <a:stretch>
              <a:fillRect/>
            </a:stretch>
          </a:blipFill>
        </p:spPr>
        <p:txBody>
          <a:bodyPr wrap="square" lIns="0" tIns="0" rIns="0" bIns="0" rtlCol="0"/>
          <a:lstStyle/>
          <a:p>
            <a:endParaRPr sz="1406"/>
          </a:p>
        </p:txBody>
      </p:sp>
      <p:sp>
        <p:nvSpPr>
          <p:cNvPr id="6" name="object 6"/>
          <p:cNvSpPr/>
          <p:nvPr/>
        </p:nvSpPr>
        <p:spPr>
          <a:xfrm>
            <a:off x="6674073" y="5145970"/>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7" name="object 7"/>
          <p:cNvSpPr/>
          <p:nvPr/>
        </p:nvSpPr>
        <p:spPr>
          <a:xfrm>
            <a:off x="6781229" y="5244197"/>
            <a:ext cx="1116211" cy="223242"/>
          </a:xfrm>
          <a:prstGeom prst="rect">
            <a:avLst/>
          </a:prstGeom>
          <a:blipFill>
            <a:blip r:embed="rId4" cstate="print"/>
            <a:stretch>
              <a:fillRect/>
            </a:stretch>
          </a:blipFill>
        </p:spPr>
        <p:txBody>
          <a:bodyPr wrap="square" lIns="0" tIns="0" rIns="0" bIns="0" rtlCol="0"/>
          <a:lstStyle/>
          <a:p>
            <a:endParaRPr sz="1406"/>
          </a:p>
        </p:txBody>
      </p:sp>
      <p:sp>
        <p:nvSpPr>
          <p:cNvPr id="8" name="object 8"/>
          <p:cNvSpPr txBox="1"/>
          <p:nvPr/>
        </p:nvSpPr>
        <p:spPr>
          <a:xfrm>
            <a:off x="5781104" y="4483387"/>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9" name="object 9"/>
          <p:cNvSpPr/>
          <p:nvPr/>
        </p:nvSpPr>
        <p:spPr>
          <a:xfrm>
            <a:off x="1110878" y="4199423"/>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10" name="object 10"/>
          <p:cNvSpPr/>
          <p:nvPr/>
        </p:nvSpPr>
        <p:spPr>
          <a:xfrm>
            <a:off x="1209104" y="4431595"/>
            <a:ext cx="1535906" cy="294680"/>
          </a:xfrm>
          <a:prstGeom prst="rect">
            <a:avLst/>
          </a:prstGeom>
          <a:blipFill>
            <a:blip r:embed="rId5" cstate="print"/>
            <a:stretch>
              <a:fillRect/>
            </a:stretch>
          </a:blipFill>
        </p:spPr>
        <p:txBody>
          <a:bodyPr wrap="square" lIns="0" tIns="0" rIns="0" bIns="0" rtlCol="0"/>
          <a:lstStyle/>
          <a:p>
            <a:endParaRPr sz="1406"/>
          </a:p>
        </p:txBody>
      </p:sp>
      <p:sp>
        <p:nvSpPr>
          <p:cNvPr id="11" name="object 11"/>
          <p:cNvSpPr txBox="1"/>
          <p:nvPr/>
        </p:nvSpPr>
        <p:spPr>
          <a:xfrm>
            <a:off x="1223925" y="4351228"/>
            <a:ext cx="1506438" cy="398483"/>
          </a:xfrm>
          <a:prstGeom prst="rect">
            <a:avLst/>
          </a:prstGeom>
        </p:spPr>
        <p:txBody>
          <a:bodyPr vert="horz" wrap="square" lIns="0" tIns="8930" rIns="0" bIns="0" rtlCol="0">
            <a:spAutoFit/>
          </a:bodyPr>
          <a:lstStyle/>
          <a:p>
            <a:pPr marL="8929">
              <a:spcBef>
                <a:spcPts val="70"/>
              </a:spcBef>
            </a:pPr>
            <a:r>
              <a:rPr sz="2531" spc="25" dirty="0">
                <a:solidFill>
                  <a:srgbClr val="FFFFFF"/>
                </a:solidFill>
                <a:latin typeface="Arial"/>
                <a:cs typeface="Arial"/>
              </a:rPr>
              <a:t>client-side</a:t>
            </a:r>
            <a:endParaRPr sz="2531">
              <a:latin typeface="Arial"/>
              <a:cs typeface="Arial"/>
            </a:endParaRPr>
          </a:p>
        </p:txBody>
      </p:sp>
      <p:sp>
        <p:nvSpPr>
          <p:cNvPr id="12" name="object 12"/>
          <p:cNvSpPr/>
          <p:nvPr/>
        </p:nvSpPr>
        <p:spPr>
          <a:xfrm>
            <a:off x="1387698" y="4815572"/>
            <a:ext cx="1160859" cy="294680"/>
          </a:xfrm>
          <a:prstGeom prst="rect">
            <a:avLst/>
          </a:prstGeom>
          <a:blipFill>
            <a:blip r:embed="rId6" cstate="print"/>
            <a:stretch>
              <a:fillRect/>
            </a:stretch>
          </a:blipFill>
        </p:spPr>
        <p:txBody>
          <a:bodyPr wrap="square" lIns="0" tIns="0" rIns="0" bIns="0" rtlCol="0"/>
          <a:lstStyle/>
          <a:p>
            <a:endParaRPr sz="1406"/>
          </a:p>
        </p:txBody>
      </p:sp>
      <p:sp>
        <p:nvSpPr>
          <p:cNvPr id="13" name="object 13"/>
          <p:cNvSpPr txBox="1"/>
          <p:nvPr/>
        </p:nvSpPr>
        <p:spPr>
          <a:xfrm>
            <a:off x="1411664" y="4735205"/>
            <a:ext cx="1130945" cy="398483"/>
          </a:xfrm>
          <a:prstGeom prst="rect">
            <a:avLst/>
          </a:prstGeom>
        </p:spPr>
        <p:txBody>
          <a:bodyPr vert="horz" wrap="square" lIns="0" tIns="8930" rIns="0" bIns="0" rtlCol="0">
            <a:spAutoFit/>
          </a:bodyPr>
          <a:lstStyle/>
          <a:p>
            <a:pPr marL="8929">
              <a:spcBef>
                <a:spcPts val="70"/>
              </a:spcBef>
            </a:pPr>
            <a:r>
              <a:rPr sz="2531" spc="21" dirty="0">
                <a:solidFill>
                  <a:srgbClr val="FFFFFF"/>
                </a:solidFill>
                <a:latin typeface="Arial"/>
                <a:cs typeface="Arial"/>
              </a:rPr>
              <a:t>website</a:t>
            </a:r>
            <a:endParaRPr sz="2531">
              <a:latin typeface="Arial"/>
              <a:cs typeface="Arial"/>
            </a:endParaRPr>
          </a:p>
        </p:txBody>
      </p:sp>
      <p:sp>
        <p:nvSpPr>
          <p:cNvPr id="14" name="object 14"/>
          <p:cNvSpPr txBox="1"/>
          <p:nvPr/>
        </p:nvSpPr>
        <p:spPr>
          <a:xfrm>
            <a:off x="2551825" y="6065728"/>
            <a:ext cx="4065687" cy="636561"/>
          </a:xfrm>
          <a:prstGeom prst="rect">
            <a:avLst/>
          </a:prstGeom>
        </p:spPr>
        <p:txBody>
          <a:bodyPr vert="horz" wrap="square" lIns="0" tIns="8930" rIns="0" bIns="0" rtlCol="0">
            <a:spAutoFit/>
          </a:bodyPr>
          <a:lstStyle/>
          <a:p>
            <a:pPr marL="8929">
              <a:spcBef>
                <a:spcPts val="70"/>
              </a:spcBef>
            </a:pPr>
            <a:r>
              <a:rPr sz="4078" b="1" spc="-53" dirty="0">
                <a:solidFill>
                  <a:srgbClr val="979B9E"/>
                </a:solidFill>
                <a:latin typeface="Arial"/>
                <a:cs typeface="Arial"/>
              </a:rPr>
              <a:t>WEB</a:t>
            </a:r>
            <a:r>
              <a:rPr sz="4078" b="1" spc="-49" dirty="0">
                <a:solidFill>
                  <a:srgbClr val="979B9E"/>
                </a:solidFill>
                <a:latin typeface="Arial"/>
                <a:cs typeface="Arial"/>
              </a:rPr>
              <a:t> </a:t>
            </a:r>
            <a:r>
              <a:rPr sz="4078" b="1" spc="-134" dirty="0">
                <a:solidFill>
                  <a:srgbClr val="979B9E"/>
                </a:solidFill>
                <a:latin typeface="Arial"/>
                <a:cs typeface="Arial"/>
              </a:rPr>
              <a:t>ATTACKER</a:t>
            </a:r>
            <a:endParaRPr sz="4078">
              <a:latin typeface="Arial"/>
              <a:cs typeface="Arial"/>
            </a:endParaRPr>
          </a:p>
        </p:txBody>
      </p:sp>
      <p:sp>
        <p:nvSpPr>
          <p:cNvPr id="15" name="object 15"/>
          <p:cNvSpPr/>
          <p:nvPr/>
        </p:nvSpPr>
        <p:spPr>
          <a:xfrm>
            <a:off x="3396877" y="2708165"/>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16" name="object 16"/>
          <p:cNvSpPr/>
          <p:nvPr/>
        </p:nvSpPr>
        <p:spPr>
          <a:xfrm>
            <a:off x="1066229" y="993665"/>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17" name="object 17"/>
          <p:cNvSpPr/>
          <p:nvPr/>
        </p:nvSpPr>
        <p:spPr>
          <a:xfrm>
            <a:off x="1432346" y="1288345"/>
            <a:ext cx="1071563" cy="241102"/>
          </a:xfrm>
          <a:prstGeom prst="rect">
            <a:avLst/>
          </a:prstGeom>
          <a:blipFill>
            <a:blip r:embed="rId7" cstate="print"/>
            <a:stretch>
              <a:fillRect/>
            </a:stretch>
          </a:blipFill>
        </p:spPr>
        <p:txBody>
          <a:bodyPr wrap="square" lIns="0" tIns="0" rIns="0" bIns="0" rtlCol="0"/>
          <a:lstStyle/>
          <a:p>
            <a:endParaRPr sz="1406"/>
          </a:p>
        </p:txBody>
      </p:sp>
      <p:sp>
        <p:nvSpPr>
          <p:cNvPr id="18" name="object 18"/>
          <p:cNvSpPr txBox="1">
            <a:spLocks noGrp="1"/>
          </p:cNvSpPr>
          <p:nvPr>
            <p:ph type="title"/>
          </p:nvPr>
        </p:nvSpPr>
        <p:spPr>
          <a:xfrm>
            <a:off x="1066229" y="1154400"/>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19" name="object 19"/>
          <p:cNvSpPr/>
          <p:nvPr/>
        </p:nvSpPr>
        <p:spPr>
          <a:xfrm>
            <a:off x="1110878" y="2824252"/>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B51A00"/>
          </a:solidFill>
        </p:spPr>
        <p:txBody>
          <a:bodyPr wrap="square" lIns="0" tIns="0" rIns="0" bIns="0" rtlCol="0"/>
          <a:lstStyle/>
          <a:p>
            <a:endParaRPr sz="1406"/>
          </a:p>
        </p:txBody>
      </p:sp>
      <p:sp>
        <p:nvSpPr>
          <p:cNvPr id="20" name="object 20"/>
          <p:cNvSpPr/>
          <p:nvPr/>
        </p:nvSpPr>
        <p:spPr>
          <a:xfrm>
            <a:off x="1209104" y="3056423"/>
            <a:ext cx="1535906" cy="294680"/>
          </a:xfrm>
          <a:prstGeom prst="rect">
            <a:avLst/>
          </a:prstGeom>
          <a:blipFill>
            <a:blip r:embed="rId5" cstate="print"/>
            <a:stretch>
              <a:fillRect/>
            </a:stretch>
          </a:blipFill>
        </p:spPr>
        <p:txBody>
          <a:bodyPr wrap="square" lIns="0" tIns="0" rIns="0" bIns="0" rtlCol="0"/>
          <a:lstStyle/>
          <a:p>
            <a:endParaRPr sz="1406"/>
          </a:p>
        </p:txBody>
      </p:sp>
      <p:sp>
        <p:nvSpPr>
          <p:cNvPr id="21" name="object 21"/>
          <p:cNvSpPr/>
          <p:nvPr/>
        </p:nvSpPr>
        <p:spPr>
          <a:xfrm>
            <a:off x="1387698" y="3440400"/>
            <a:ext cx="1160859" cy="294680"/>
          </a:xfrm>
          <a:prstGeom prst="rect">
            <a:avLst/>
          </a:prstGeom>
          <a:blipFill>
            <a:blip r:embed="rId6" cstate="print"/>
            <a:stretch>
              <a:fillRect/>
            </a:stretch>
          </a:blipFill>
        </p:spPr>
        <p:txBody>
          <a:bodyPr wrap="square" lIns="0" tIns="0" rIns="0" bIns="0" rtlCol="0"/>
          <a:lstStyle/>
          <a:p>
            <a:endParaRPr sz="1406"/>
          </a:p>
        </p:txBody>
      </p:sp>
      <p:sp>
        <p:nvSpPr>
          <p:cNvPr id="22" name="object 22"/>
          <p:cNvSpPr txBox="1"/>
          <p:nvPr/>
        </p:nvSpPr>
        <p:spPr>
          <a:xfrm>
            <a:off x="1110878" y="2976056"/>
            <a:ext cx="1714500" cy="792885"/>
          </a:xfrm>
          <a:prstGeom prst="rect">
            <a:avLst/>
          </a:prstGeom>
        </p:spPr>
        <p:txBody>
          <a:bodyPr vert="horz" wrap="square" lIns="0" tIns="23217" rIns="0" bIns="0" rtlCol="0">
            <a:spAutoFit/>
          </a:bodyPr>
          <a:lstStyle/>
          <a:p>
            <a:pPr marL="309403" marR="98670"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23" name="object 23"/>
          <p:cNvSpPr/>
          <p:nvPr/>
        </p:nvSpPr>
        <p:spPr>
          <a:xfrm>
            <a:off x="6138291" y="993665"/>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24" name="object 24"/>
          <p:cNvSpPr/>
          <p:nvPr/>
        </p:nvSpPr>
        <p:spPr>
          <a:xfrm>
            <a:off x="6504409" y="1288345"/>
            <a:ext cx="1071563" cy="241102"/>
          </a:xfrm>
          <a:prstGeom prst="rect">
            <a:avLst/>
          </a:prstGeom>
          <a:blipFill>
            <a:blip r:embed="rId7" cstate="print"/>
            <a:stretch>
              <a:fillRect/>
            </a:stretch>
          </a:blipFill>
        </p:spPr>
        <p:txBody>
          <a:bodyPr wrap="square" lIns="0" tIns="0" rIns="0" bIns="0" rtlCol="0"/>
          <a:lstStyle/>
          <a:p>
            <a:endParaRPr sz="1406"/>
          </a:p>
        </p:txBody>
      </p:sp>
      <p:sp>
        <p:nvSpPr>
          <p:cNvPr id="25" name="object 25"/>
          <p:cNvSpPr txBox="1"/>
          <p:nvPr/>
        </p:nvSpPr>
        <p:spPr>
          <a:xfrm>
            <a:off x="6138291" y="1154400"/>
            <a:ext cx="181272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26" name="object 26"/>
          <p:cNvSpPr/>
          <p:nvPr/>
        </p:nvSpPr>
        <p:spPr>
          <a:xfrm>
            <a:off x="1977057" y="1699111"/>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7" name="object 27"/>
          <p:cNvSpPr/>
          <p:nvPr/>
        </p:nvSpPr>
        <p:spPr>
          <a:xfrm>
            <a:off x="1837754" y="2634942"/>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28" name="object 28"/>
          <p:cNvSpPr/>
          <p:nvPr/>
        </p:nvSpPr>
        <p:spPr>
          <a:xfrm>
            <a:off x="7075909" y="1699111"/>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9" name="object 29"/>
          <p:cNvSpPr/>
          <p:nvPr/>
        </p:nvSpPr>
        <p:spPr>
          <a:xfrm>
            <a:off x="6936606" y="2634942"/>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0" name="object 30"/>
          <p:cNvSpPr/>
          <p:nvPr/>
        </p:nvSpPr>
        <p:spPr>
          <a:xfrm>
            <a:off x="7075909" y="4110126"/>
            <a:ext cx="0" cy="460772"/>
          </a:xfrm>
          <a:custGeom>
            <a:avLst/>
            <a:gdLst/>
            <a:ahLst/>
            <a:cxnLst/>
            <a:rect l="l" t="t" r="r" b="b"/>
            <a:pathLst>
              <a:path h="655320">
                <a:moveTo>
                  <a:pt x="-50800" y="327660"/>
                </a:moveTo>
                <a:lnTo>
                  <a:pt x="50800" y="327660"/>
                </a:lnTo>
              </a:path>
            </a:pathLst>
          </a:custGeom>
          <a:ln w="655320">
            <a:solidFill>
              <a:srgbClr val="000000"/>
            </a:solidFill>
          </a:ln>
        </p:spPr>
        <p:txBody>
          <a:bodyPr wrap="square" lIns="0" tIns="0" rIns="0" bIns="0" rtlCol="0"/>
          <a:lstStyle/>
          <a:p>
            <a:endParaRPr sz="1406"/>
          </a:p>
        </p:txBody>
      </p:sp>
      <p:sp>
        <p:nvSpPr>
          <p:cNvPr id="31" name="object 31"/>
          <p:cNvSpPr/>
          <p:nvPr/>
        </p:nvSpPr>
        <p:spPr>
          <a:xfrm>
            <a:off x="6936606" y="4465527"/>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2" name="object 32"/>
          <p:cNvSpPr/>
          <p:nvPr/>
        </p:nvSpPr>
        <p:spPr>
          <a:xfrm>
            <a:off x="1075159" y="2199173"/>
            <a:ext cx="910828" cy="821531"/>
          </a:xfrm>
          <a:prstGeom prst="rect">
            <a:avLst/>
          </a:prstGeom>
          <a:blipFill>
            <a:blip r:embed="rId8" cstate="print"/>
            <a:stretch>
              <a:fillRect/>
            </a:stretch>
          </a:blipFill>
        </p:spPr>
        <p:txBody>
          <a:bodyPr wrap="square" lIns="0" tIns="0" rIns="0" bIns="0" rtlCol="0"/>
          <a:lstStyle/>
          <a:p>
            <a:endParaRPr sz="1406"/>
          </a:p>
        </p:txBody>
      </p:sp>
      <p:sp>
        <p:nvSpPr>
          <p:cNvPr id="33" name="object 33"/>
          <p:cNvSpPr txBox="1"/>
          <p:nvPr/>
        </p:nvSpPr>
        <p:spPr>
          <a:xfrm>
            <a:off x="3396877" y="3413611"/>
            <a:ext cx="4697016" cy="398483"/>
          </a:xfrm>
          <a:prstGeom prst="rect">
            <a:avLst/>
          </a:prstGeom>
        </p:spPr>
        <p:txBody>
          <a:bodyPr vert="horz" wrap="square" lIns="0" tIns="8930" rIns="0" bIns="0" rtlCol="0">
            <a:spAutoFit/>
          </a:bodyPr>
          <a:lstStyle/>
          <a:p>
            <a:pPr algn="ctr">
              <a:spcBef>
                <a:spcPts val="70"/>
              </a:spcBef>
            </a:pPr>
            <a:r>
              <a:rPr sz="2531" b="1" spc="-14" dirty="0">
                <a:solidFill>
                  <a:srgbClr val="EBEBEB"/>
                </a:solidFill>
                <a:latin typeface="Arial"/>
                <a:cs typeface="Arial"/>
              </a:rPr>
              <a:t>extension</a:t>
            </a:r>
            <a:endParaRPr sz="2531">
              <a:latin typeface="Arial"/>
              <a:cs typeface="Arial"/>
            </a:endParaRPr>
          </a:p>
        </p:txBody>
      </p:sp>
      <p:sp>
        <p:nvSpPr>
          <p:cNvPr id="34" name="object 34"/>
          <p:cNvSpPr/>
          <p:nvPr/>
        </p:nvSpPr>
        <p:spPr>
          <a:xfrm>
            <a:off x="2925310" y="4002971"/>
            <a:ext cx="748754" cy="494258"/>
          </a:xfrm>
          <a:custGeom>
            <a:avLst/>
            <a:gdLst/>
            <a:ahLst/>
            <a:cxnLst/>
            <a:rect l="l" t="t" r="r" b="b"/>
            <a:pathLst>
              <a:path w="1064895" h="702945">
                <a:moveTo>
                  <a:pt x="0" y="702487"/>
                </a:moveTo>
                <a:lnTo>
                  <a:pt x="42405" y="674497"/>
                </a:lnTo>
                <a:lnTo>
                  <a:pt x="1064374" y="0"/>
                </a:lnTo>
              </a:path>
            </a:pathLst>
          </a:custGeom>
          <a:ln w="101599">
            <a:solidFill>
              <a:srgbClr val="000000"/>
            </a:solidFill>
          </a:ln>
        </p:spPr>
        <p:txBody>
          <a:bodyPr wrap="square" lIns="0" tIns="0" rIns="0" bIns="0" rtlCol="0"/>
          <a:lstStyle/>
          <a:p>
            <a:endParaRPr sz="1406"/>
          </a:p>
        </p:txBody>
      </p:sp>
      <p:sp>
        <p:nvSpPr>
          <p:cNvPr id="35" name="object 35"/>
          <p:cNvSpPr/>
          <p:nvPr/>
        </p:nvSpPr>
        <p:spPr>
          <a:xfrm>
            <a:off x="2780729" y="4322599"/>
            <a:ext cx="309414" cy="270123"/>
          </a:xfrm>
          <a:custGeom>
            <a:avLst/>
            <a:gdLst/>
            <a:ahLst/>
            <a:cxnLst/>
            <a:rect l="l" t="t" r="r" b="b"/>
            <a:pathLst>
              <a:path w="440054" h="384175">
                <a:moveTo>
                  <a:pt x="221576" y="0"/>
                </a:moveTo>
                <a:lnTo>
                  <a:pt x="0" y="383616"/>
                </a:lnTo>
                <a:lnTo>
                  <a:pt x="439839" y="330708"/>
                </a:lnTo>
                <a:lnTo>
                  <a:pt x="248030" y="219913"/>
                </a:lnTo>
                <a:lnTo>
                  <a:pt x="221576" y="0"/>
                </a:lnTo>
                <a:close/>
              </a:path>
            </a:pathLst>
          </a:custGeom>
          <a:solidFill>
            <a:srgbClr val="000000"/>
          </a:solidFill>
        </p:spPr>
        <p:txBody>
          <a:bodyPr wrap="square" lIns="0" tIns="0" rIns="0" bIns="0" rtlCol="0"/>
          <a:lstStyle/>
          <a:p>
            <a:endParaRPr sz="1406"/>
          </a:p>
        </p:txBody>
      </p:sp>
      <p:sp>
        <p:nvSpPr>
          <p:cNvPr id="36" name="object 36"/>
          <p:cNvSpPr/>
          <p:nvPr/>
        </p:nvSpPr>
        <p:spPr>
          <a:xfrm>
            <a:off x="2807519" y="3172509"/>
            <a:ext cx="657224" cy="0"/>
          </a:xfrm>
          <a:custGeom>
            <a:avLst/>
            <a:gdLst/>
            <a:ahLst/>
            <a:cxnLst/>
            <a:rect l="l" t="t" r="r" b="b"/>
            <a:pathLst>
              <a:path w="934720">
                <a:moveTo>
                  <a:pt x="0" y="0"/>
                </a:moveTo>
                <a:lnTo>
                  <a:pt x="883920" y="0"/>
                </a:lnTo>
                <a:lnTo>
                  <a:pt x="934720" y="0"/>
                </a:lnTo>
              </a:path>
            </a:pathLst>
          </a:custGeom>
          <a:ln w="101600">
            <a:solidFill>
              <a:srgbClr val="B51A00"/>
            </a:solidFill>
          </a:ln>
        </p:spPr>
        <p:txBody>
          <a:bodyPr wrap="square" lIns="0" tIns="0" rIns="0" bIns="0" rtlCol="0"/>
          <a:lstStyle/>
          <a:p>
            <a:endParaRPr sz="1406"/>
          </a:p>
        </p:txBody>
      </p:sp>
      <p:sp>
        <p:nvSpPr>
          <p:cNvPr id="37" name="object 37"/>
          <p:cNvSpPr/>
          <p:nvPr/>
        </p:nvSpPr>
        <p:spPr>
          <a:xfrm>
            <a:off x="3359372" y="3033206"/>
            <a:ext cx="278606" cy="278606"/>
          </a:xfrm>
          <a:custGeom>
            <a:avLst/>
            <a:gdLst/>
            <a:ahLst/>
            <a:cxnLst/>
            <a:rect l="l" t="t" r="r" b="b"/>
            <a:pathLst>
              <a:path w="396239" h="396239">
                <a:moveTo>
                  <a:pt x="0" y="0"/>
                </a:moveTo>
                <a:lnTo>
                  <a:pt x="99060" y="198120"/>
                </a:lnTo>
                <a:lnTo>
                  <a:pt x="0" y="396240"/>
                </a:lnTo>
                <a:lnTo>
                  <a:pt x="396239" y="198120"/>
                </a:lnTo>
                <a:lnTo>
                  <a:pt x="0" y="0"/>
                </a:lnTo>
                <a:close/>
              </a:path>
            </a:pathLst>
          </a:custGeom>
          <a:solidFill>
            <a:srgbClr val="B51A00"/>
          </a:solidFill>
        </p:spPr>
        <p:txBody>
          <a:bodyPr wrap="square" lIns="0" tIns="0" rIns="0" bIns="0" rtlCol="0"/>
          <a:lstStyle/>
          <a:p>
            <a:endParaRPr sz="1406"/>
          </a:p>
        </p:txBody>
      </p:sp>
    </p:spTree>
    <p:extLst>
      <p:ext uri="{BB962C8B-B14F-4D97-AF65-F5344CB8AC3E}">
        <p14:creationId xmlns:p14="http://schemas.microsoft.com/office/powerpoint/2010/main" val="164789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9403" y="6053203"/>
            <a:ext cx="4065687" cy="636561"/>
          </a:xfrm>
          <a:prstGeom prst="rect">
            <a:avLst/>
          </a:prstGeom>
        </p:spPr>
        <p:txBody>
          <a:bodyPr vert="horz" wrap="square" lIns="0" tIns="8930" rIns="0" bIns="0" rtlCol="0">
            <a:spAutoFit/>
          </a:bodyPr>
          <a:lstStyle/>
          <a:p>
            <a:pPr marL="8929">
              <a:spcBef>
                <a:spcPts val="70"/>
              </a:spcBef>
            </a:pPr>
            <a:r>
              <a:rPr sz="4078" b="1" spc="-53" dirty="0">
                <a:solidFill>
                  <a:srgbClr val="979B9E"/>
                </a:solidFill>
                <a:latin typeface="Arial"/>
                <a:cs typeface="Arial"/>
              </a:rPr>
              <a:t>WEB</a:t>
            </a:r>
            <a:r>
              <a:rPr sz="4078" b="1" spc="-49" dirty="0">
                <a:solidFill>
                  <a:srgbClr val="979B9E"/>
                </a:solidFill>
                <a:latin typeface="Arial"/>
                <a:cs typeface="Arial"/>
              </a:rPr>
              <a:t> </a:t>
            </a:r>
            <a:r>
              <a:rPr sz="4078" b="1" spc="-134" dirty="0">
                <a:solidFill>
                  <a:srgbClr val="979B9E"/>
                </a:solidFill>
                <a:latin typeface="Arial"/>
                <a:cs typeface="Arial"/>
              </a:rPr>
              <a:t>ATTACKER</a:t>
            </a:r>
            <a:endParaRPr sz="4078">
              <a:latin typeface="Arial"/>
              <a:cs typeface="Arial"/>
            </a:endParaRPr>
          </a:p>
        </p:txBody>
      </p:sp>
      <p:sp>
        <p:nvSpPr>
          <p:cNvPr id="3" name="object 3"/>
          <p:cNvSpPr/>
          <p:nvPr/>
        </p:nvSpPr>
        <p:spPr>
          <a:xfrm>
            <a:off x="5729385" y="4660172"/>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B51A00"/>
          </a:solidFill>
        </p:spPr>
        <p:txBody>
          <a:bodyPr wrap="square" lIns="0" tIns="0" rIns="0" bIns="0" rtlCol="0"/>
          <a:lstStyle/>
          <a:p>
            <a:endParaRPr sz="1406"/>
          </a:p>
        </p:txBody>
      </p:sp>
      <p:sp>
        <p:nvSpPr>
          <p:cNvPr id="4" name="object 4"/>
          <p:cNvSpPr/>
          <p:nvPr/>
        </p:nvSpPr>
        <p:spPr>
          <a:xfrm>
            <a:off x="6041925" y="4749468"/>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434455" y="2695640"/>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103807" y="981140"/>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7" name="object 7"/>
          <p:cNvSpPr/>
          <p:nvPr/>
        </p:nvSpPr>
        <p:spPr>
          <a:xfrm>
            <a:off x="1469924" y="1275820"/>
            <a:ext cx="1071563" cy="241102"/>
          </a:xfrm>
          <a:prstGeom prst="rect">
            <a:avLst/>
          </a:prstGeom>
          <a:blipFill>
            <a:blip r:embed="rId3" cstate="print"/>
            <a:stretch>
              <a:fillRect/>
            </a:stretch>
          </a:blipFill>
        </p:spPr>
        <p:txBody>
          <a:bodyPr wrap="square" lIns="0" tIns="0" rIns="0" bIns="0" rtlCol="0"/>
          <a:lstStyle/>
          <a:p>
            <a:endParaRPr sz="1406"/>
          </a:p>
        </p:txBody>
      </p:sp>
      <p:sp>
        <p:nvSpPr>
          <p:cNvPr id="8" name="object 8"/>
          <p:cNvSpPr txBox="1">
            <a:spLocks noGrp="1"/>
          </p:cNvSpPr>
          <p:nvPr>
            <p:ph type="title"/>
          </p:nvPr>
        </p:nvSpPr>
        <p:spPr>
          <a:xfrm>
            <a:off x="1103807" y="1141875"/>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9" name="object 9"/>
          <p:cNvSpPr/>
          <p:nvPr/>
        </p:nvSpPr>
        <p:spPr>
          <a:xfrm>
            <a:off x="1148456" y="2811727"/>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B51A00"/>
          </a:solidFill>
        </p:spPr>
        <p:txBody>
          <a:bodyPr wrap="square" lIns="0" tIns="0" rIns="0" bIns="0" rtlCol="0"/>
          <a:lstStyle/>
          <a:p>
            <a:endParaRPr sz="1406"/>
          </a:p>
        </p:txBody>
      </p:sp>
      <p:sp>
        <p:nvSpPr>
          <p:cNvPr id="10" name="object 10"/>
          <p:cNvSpPr/>
          <p:nvPr/>
        </p:nvSpPr>
        <p:spPr>
          <a:xfrm>
            <a:off x="1246682" y="3043898"/>
            <a:ext cx="1535906" cy="294680"/>
          </a:xfrm>
          <a:prstGeom prst="rect">
            <a:avLst/>
          </a:prstGeom>
          <a:blipFill>
            <a:blip r:embed="rId4" cstate="print"/>
            <a:stretch>
              <a:fillRect/>
            </a:stretch>
          </a:blipFill>
        </p:spPr>
        <p:txBody>
          <a:bodyPr wrap="square" lIns="0" tIns="0" rIns="0" bIns="0" rtlCol="0"/>
          <a:lstStyle/>
          <a:p>
            <a:endParaRPr sz="1406"/>
          </a:p>
        </p:txBody>
      </p:sp>
      <p:sp>
        <p:nvSpPr>
          <p:cNvPr id="11" name="object 11"/>
          <p:cNvSpPr/>
          <p:nvPr/>
        </p:nvSpPr>
        <p:spPr>
          <a:xfrm>
            <a:off x="1425276" y="3427875"/>
            <a:ext cx="1160859" cy="294680"/>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1148456" y="2963531"/>
            <a:ext cx="1714500" cy="792885"/>
          </a:xfrm>
          <a:prstGeom prst="rect">
            <a:avLst/>
          </a:prstGeom>
        </p:spPr>
        <p:txBody>
          <a:bodyPr vert="horz" wrap="square" lIns="0" tIns="23217" rIns="0" bIns="0" rtlCol="0">
            <a:spAutoFit/>
          </a:bodyPr>
          <a:lstStyle/>
          <a:p>
            <a:pPr marL="309403" marR="98670"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6175869" y="981140"/>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14" name="object 14"/>
          <p:cNvSpPr/>
          <p:nvPr/>
        </p:nvSpPr>
        <p:spPr>
          <a:xfrm>
            <a:off x="6541987" y="1275820"/>
            <a:ext cx="1071563" cy="241102"/>
          </a:xfrm>
          <a:prstGeom prst="rect">
            <a:avLst/>
          </a:prstGeom>
          <a:blipFill>
            <a:blip r:embed="rId3" cstate="print"/>
            <a:stretch>
              <a:fillRect/>
            </a:stretch>
          </a:blipFill>
        </p:spPr>
        <p:txBody>
          <a:bodyPr wrap="square" lIns="0" tIns="0" rIns="0" bIns="0" rtlCol="0"/>
          <a:lstStyle/>
          <a:p>
            <a:endParaRPr sz="1406"/>
          </a:p>
        </p:txBody>
      </p:sp>
      <p:sp>
        <p:nvSpPr>
          <p:cNvPr id="15" name="object 15"/>
          <p:cNvSpPr txBox="1"/>
          <p:nvPr/>
        </p:nvSpPr>
        <p:spPr>
          <a:xfrm>
            <a:off x="6175869" y="1141875"/>
            <a:ext cx="181272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16" name="object 16"/>
          <p:cNvSpPr/>
          <p:nvPr/>
        </p:nvSpPr>
        <p:spPr>
          <a:xfrm>
            <a:off x="2014635" y="1686586"/>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17" name="object 17"/>
          <p:cNvSpPr/>
          <p:nvPr/>
        </p:nvSpPr>
        <p:spPr>
          <a:xfrm>
            <a:off x="1875332" y="2622417"/>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18" name="object 18"/>
          <p:cNvSpPr/>
          <p:nvPr/>
        </p:nvSpPr>
        <p:spPr>
          <a:xfrm>
            <a:off x="7113487" y="1686586"/>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19" name="object 19"/>
          <p:cNvSpPr/>
          <p:nvPr/>
        </p:nvSpPr>
        <p:spPr>
          <a:xfrm>
            <a:off x="6974184" y="2622417"/>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20" name="object 20"/>
          <p:cNvSpPr/>
          <p:nvPr/>
        </p:nvSpPr>
        <p:spPr>
          <a:xfrm>
            <a:off x="5818682" y="5133445"/>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5C0700"/>
          </a:solidFill>
        </p:spPr>
        <p:txBody>
          <a:bodyPr wrap="square" lIns="0" tIns="0" rIns="0" bIns="0" rtlCol="0"/>
          <a:lstStyle/>
          <a:p>
            <a:endParaRPr sz="1406"/>
          </a:p>
        </p:txBody>
      </p:sp>
      <p:sp>
        <p:nvSpPr>
          <p:cNvPr id="21" name="object 21"/>
          <p:cNvSpPr/>
          <p:nvPr/>
        </p:nvSpPr>
        <p:spPr>
          <a:xfrm>
            <a:off x="5890120" y="5231672"/>
            <a:ext cx="687586" cy="258961"/>
          </a:xfrm>
          <a:prstGeom prst="rect">
            <a:avLst/>
          </a:prstGeom>
          <a:blipFill>
            <a:blip r:embed="rId6" cstate="print"/>
            <a:stretch>
              <a:fillRect/>
            </a:stretch>
          </a:blipFill>
        </p:spPr>
        <p:txBody>
          <a:bodyPr wrap="square" lIns="0" tIns="0" rIns="0" bIns="0" rtlCol="0"/>
          <a:lstStyle/>
          <a:p>
            <a:endParaRPr sz="1406"/>
          </a:p>
        </p:txBody>
      </p:sp>
      <p:sp>
        <p:nvSpPr>
          <p:cNvPr id="22" name="object 22"/>
          <p:cNvSpPr/>
          <p:nvPr/>
        </p:nvSpPr>
        <p:spPr>
          <a:xfrm>
            <a:off x="6711651" y="5133445"/>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5C0700"/>
          </a:solidFill>
        </p:spPr>
        <p:txBody>
          <a:bodyPr wrap="square" lIns="0" tIns="0" rIns="0" bIns="0" rtlCol="0"/>
          <a:lstStyle/>
          <a:p>
            <a:endParaRPr sz="1406"/>
          </a:p>
        </p:txBody>
      </p:sp>
      <p:sp>
        <p:nvSpPr>
          <p:cNvPr id="23" name="object 23"/>
          <p:cNvSpPr/>
          <p:nvPr/>
        </p:nvSpPr>
        <p:spPr>
          <a:xfrm>
            <a:off x="6818807" y="5231672"/>
            <a:ext cx="1116211" cy="223242"/>
          </a:xfrm>
          <a:prstGeom prst="rect">
            <a:avLst/>
          </a:prstGeom>
          <a:blipFill>
            <a:blip r:embed="rId7" cstate="print"/>
            <a:stretch>
              <a:fillRect/>
            </a:stretch>
          </a:blipFill>
        </p:spPr>
        <p:txBody>
          <a:bodyPr wrap="square" lIns="0" tIns="0" rIns="0" bIns="0" rtlCol="0"/>
          <a:lstStyle/>
          <a:p>
            <a:endParaRPr sz="1406"/>
          </a:p>
        </p:txBody>
      </p:sp>
      <p:sp>
        <p:nvSpPr>
          <p:cNvPr id="24" name="object 24"/>
          <p:cNvSpPr txBox="1"/>
          <p:nvPr/>
        </p:nvSpPr>
        <p:spPr>
          <a:xfrm>
            <a:off x="5818682" y="4470862"/>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25" name="object 25"/>
          <p:cNvSpPr/>
          <p:nvPr/>
        </p:nvSpPr>
        <p:spPr>
          <a:xfrm>
            <a:off x="1112737" y="2186648"/>
            <a:ext cx="910828" cy="821531"/>
          </a:xfrm>
          <a:prstGeom prst="rect">
            <a:avLst/>
          </a:prstGeom>
          <a:blipFill>
            <a:blip r:embed="rId8" cstate="print"/>
            <a:stretch>
              <a:fillRect/>
            </a:stretch>
          </a:blipFill>
        </p:spPr>
        <p:txBody>
          <a:bodyPr wrap="square" lIns="0" tIns="0" rIns="0" bIns="0" rtlCol="0"/>
          <a:lstStyle/>
          <a:p>
            <a:endParaRPr sz="1406"/>
          </a:p>
        </p:txBody>
      </p:sp>
      <p:sp>
        <p:nvSpPr>
          <p:cNvPr id="26" name="object 26"/>
          <p:cNvSpPr txBox="1"/>
          <p:nvPr/>
        </p:nvSpPr>
        <p:spPr>
          <a:xfrm>
            <a:off x="3434455" y="3401086"/>
            <a:ext cx="4697016" cy="398483"/>
          </a:xfrm>
          <a:prstGeom prst="rect">
            <a:avLst/>
          </a:prstGeom>
        </p:spPr>
        <p:txBody>
          <a:bodyPr vert="horz" wrap="square" lIns="0" tIns="8930" rIns="0" bIns="0" rtlCol="0">
            <a:spAutoFit/>
          </a:bodyPr>
          <a:lstStyle/>
          <a:p>
            <a:pPr algn="ctr">
              <a:spcBef>
                <a:spcPts val="70"/>
              </a:spcBef>
            </a:pPr>
            <a:r>
              <a:rPr sz="2531" b="1" spc="-14" dirty="0">
                <a:solidFill>
                  <a:srgbClr val="EBEBEB"/>
                </a:solidFill>
                <a:latin typeface="Arial"/>
                <a:cs typeface="Arial"/>
              </a:rPr>
              <a:t>extension</a:t>
            </a:r>
            <a:endParaRPr sz="2531">
              <a:latin typeface="Arial"/>
              <a:cs typeface="Arial"/>
            </a:endParaRPr>
          </a:p>
        </p:txBody>
      </p:sp>
      <p:sp>
        <p:nvSpPr>
          <p:cNvPr id="27" name="object 27"/>
          <p:cNvSpPr/>
          <p:nvPr/>
        </p:nvSpPr>
        <p:spPr>
          <a:xfrm>
            <a:off x="1148456" y="4186898"/>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B51A00"/>
          </a:solidFill>
        </p:spPr>
        <p:txBody>
          <a:bodyPr wrap="square" lIns="0" tIns="0" rIns="0" bIns="0" rtlCol="0"/>
          <a:lstStyle/>
          <a:p>
            <a:endParaRPr sz="1406"/>
          </a:p>
        </p:txBody>
      </p:sp>
      <p:sp>
        <p:nvSpPr>
          <p:cNvPr id="28" name="object 28"/>
          <p:cNvSpPr/>
          <p:nvPr/>
        </p:nvSpPr>
        <p:spPr>
          <a:xfrm>
            <a:off x="1246682" y="4419070"/>
            <a:ext cx="1535906" cy="294680"/>
          </a:xfrm>
          <a:prstGeom prst="rect">
            <a:avLst/>
          </a:prstGeom>
          <a:blipFill>
            <a:blip r:embed="rId4" cstate="print"/>
            <a:stretch>
              <a:fillRect/>
            </a:stretch>
          </a:blipFill>
        </p:spPr>
        <p:txBody>
          <a:bodyPr wrap="square" lIns="0" tIns="0" rIns="0" bIns="0" rtlCol="0"/>
          <a:lstStyle/>
          <a:p>
            <a:endParaRPr sz="1406"/>
          </a:p>
        </p:txBody>
      </p:sp>
      <p:sp>
        <p:nvSpPr>
          <p:cNvPr id="29" name="object 29"/>
          <p:cNvSpPr txBox="1"/>
          <p:nvPr/>
        </p:nvSpPr>
        <p:spPr>
          <a:xfrm>
            <a:off x="1261503" y="4338703"/>
            <a:ext cx="1506438" cy="398483"/>
          </a:xfrm>
          <a:prstGeom prst="rect">
            <a:avLst/>
          </a:prstGeom>
        </p:spPr>
        <p:txBody>
          <a:bodyPr vert="horz" wrap="square" lIns="0" tIns="8930" rIns="0" bIns="0" rtlCol="0">
            <a:spAutoFit/>
          </a:bodyPr>
          <a:lstStyle/>
          <a:p>
            <a:pPr marL="8929">
              <a:spcBef>
                <a:spcPts val="70"/>
              </a:spcBef>
            </a:pPr>
            <a:r>
              <a:rPr sz="2531" spc="25" dirty="0">
                <a:solidFill>
                  <a:srgbClr val="FFFFFF"/>
                </a:solidFill>
                <a:latin typeface="Arial"/>
                <a:cs typeface="Arial"/>
              </a:rPr>
              <a:t>client-side</a:t>
            </a:r>
            <a:endParaRPr sz="2531">
              <a:latin typeface="Arial"/>
              <a:cs typeface="Arial"/>
            </a:endParaRPr>
          </a:p>
        </p:txBody>
      </p:sp>
      <p:sp>
        <p:nvSpPr>
          <p:cNvPr id="30" name="object 30"/>
          <p:cNvSpPr/>
          <p:nvPr/>
        </p:nvSpPr>
        <p:spPr>
          <a:xfrm>
            <a:off x="1425276" y="4803047"/>
            <a:ext cx="1160859" cy="294680"/>
          </a:xfrm>
          <a:prstGeom prst="rect">
            <a:avLst/>
          </a:prstGeom>
          <a:blipFill>
            <a:blip r:embed="rId5" cstate="print"/>
            <a:stretch>
              <a:fillRect/>
            </a:stretch>
          </a:blipFill>
        </p:spPr>
        <p:txBody>
          <a:bodyPr wrap="square" lIns="0" tIns="0" rIns="0" bIns="0" rtlCol="0"/>
          <a:lstStyle/>
          <a:p>
            <a:endParaRPr sz="1406"/>
          </a:p>
        </p:txBody>
      </p:sp>
      <p:sp>
        <p:nvSpPr>
          <p:cNvPr id="31" name="object 31"/>
          <p:cNvSpPr txBox="1"/>
          <p:nvPr/>
        </p:nvSpPr>
        <p:spPr>
          <a:xfrm>
            <a:off x="1449242" y="4722680"/>
            <a:ext cx="1130945" cy="398483"/>
          </a:xfrm>
          <a:prstGeom prst="rect">
            <a:avLst/>
          </a:prstGeom>
        </p:spPr>
        <p:txBody>
          <a:bodyPr vert="horz" wrap="square" lIns="0" tIns="8930" rIns="0" bIns="0" rtlCol="0">
            <a:spAutoFit/>
          </a:bodyPr>
          <a:lstStyle/>
          <a:p>
            <a:pPr marL="8929">
              <a:spcBef>
                <a:spcPts val="70"/>
              </a:spcBef>
            </a:pPr>
            <a:r>
              <a:rPr sz="2531" spc="21" dirty="0">
                <a:solidFill>
                  <a:srgbClr val="FFFFFF"/>
                </a:solidFill>
                <a:latin typeface="Arial"/>
                <a:cs typeface="Arial"/>
              </a:rPr>
              <a:t>website</a:t>
            </a:r>
            <a:endParaRPr sz="2531">
              <a:latin typeface="Arial"/>
              <a:cs typeface="Arial"/>
            </a:endParaRPr>
          </a:p>
        </p:txBody>
      </p:sp>
      <p:sp>
        <p:nvSpPr>
          <p:cNvPr id="32" name="object 32"/>
          <p:cNvSpPr/>
          <p:nvPr/>
        </p:nvSpPr>
        <p:spPr>
          <a:xfrm>
            <a:off x="2845097" y="3159984"/>
            <a:ext cx="657224" cy="0"/>
          </a:xfrm>
          <a:custGeom>
            <a:avLst/>
            <a:gdLst/>
            <a:ahLst/>
            <a:cxnLst/>
            <a:rect l="l" t="t" r="r" b="b"/>
            <a:pathLst>
              <a:path w="934720">
                <a:moveTo>
                  <a:pt x="0" y="0"/>
                </a:moveTo>
                <a:lnTo>
                  <a:pt x="883920" y="0"/>
                </a:lnTo>
                <a:lnTo>
                  <a:pt x="934720" y="0"/>
                </a:lnTo>
              </a:path>
            </a:pathLst>
          </a:custGeom>
          <a:ln w="101600">
            <a:solidFill>
              <a:srgbClr val="B51A00"/>
            </a:solidFill>
          </a:ln>
        </p:spPr>
        <p:txBody>
          <a:bodyPr wrap="square" lIns="0" tIns="0" rIns="0" bIns="0" rtlCol="0"/>
          <a:lstStyle/>
          <a:p>
            <a:endParaRPr sz="1406"/>
          </a:p>
        </p:txBody>
      </p:sp>
      <p:sp>
        <p:nvSpPr>
          <p:cNvPr id="33" name="object 33"/>
          <p:cNvSpPr/>
          <p:nvPr/>
        </p:nvSpPr>
        <p:spPr>
          <a:xfrm>
            <a:off x="3396950" y="3020681"/>
            <a:ext cx="278606" cy="278606"/>
          </a:xfrm>
          <a:custGeom>
            <a:avLst/>
            <a:gdLst/>
            <a:ahLst/>
            <a:cxnLst/>
            <a:rect l="l" t="t" r="r" b="b"/>
            <a:pathLst>
              <a:path w="396239" h="396239">
                <a:moveTo>
                  <a:pt x="0" y="0"/>
                </a:moveTo>
                <a:lnTo>
                  <a:pt x="99060" y="198120"/>
                </a:lnTo>
                <a:lnTo>
                  <a:pt x="0" y="396240"/>
                </a:lnTo>
                <a:lnTo>
                  <a:pt x="396239" y="198120"/>
                </a:lnTo>
                <a:lnTo>
                  <a:pt x="0" y="0"/>
                </a:lnTo>
                <a:close/>
              </a:path>
            </a:pathLst>
          </a:custGeom>
          <a:solidFill>
            <a:srgbClr val="B51A00"/>
          </a:solidFill>
        </p:spPr>
        <p:txBody>
          <a:bodyPr wrap="square" lIns="0" tIns="0" rIns="0" bIns="0" rtlCol="0"/>
          <a:lstStyle/>
          <a:p>
            <a:endParaRPr sz="1406"/>
          </a:p>
        </p:txBody>
      </p:sp>
      <p:sp>
        <p:nvSpPr>
          <p:cNvPr id="34" name="object 34"/>
          <p:cNvSpPr/>
          <p:nvPr/>
        </p:nvSpPr>
        <p:spPr>
          <a:xfrm>
            <a:off x="2962888" y="3990446"/>
            <a:ext cx="748754" cy="494258"/>
          </a:xfrm>
          <a:custGeom>
            <a:avLst/>
            <a:gdLst/>
            <a:ahLst/>
            <a:cxnLst/>
            <a:rect l="l" t="t" r="r" b="b"/>
            <a:pathLst>
              <a:path w="1064895" h="702945">
                <a:moveTo>
                  <a:pt x="0" y="702487"/>
                </a:moveTo>
                <a:lnTo>
                  <a:pt x="42405" y="674497"/>
                </a:lnTo>
                <a:lnTo>
                  <a:pt x="1064374" y="0"/>
                </a:lnTo>
              </a:path>
            </a:pathLst>
          </a:custGeom>
          <a:ln w="101599">
            <a:solidFill>
              <a:srgbClr val="B51A00"/>
            </a:solidFill>
          </a:ln>
        </p:spPr>
        <p:txBody>
          <a:bodyPr wrap="square" lIns="0" tIns="0" rIns="0" bIns="0" rtlCol="0"/>
          <a:lstStyle/>
          <a:p>
            <a:endParaRPr sz="1406"/>
          </a:p>
        </p:txBody>
      </p:sp>
      <p:sp>
        <p:nvSpPr>
          <p:cNvPr id="35" name="object 35"/>
          <p:cNvSpPr/>
          <p:nvPr/>
        </p:nvSpPr>
        <p:spPr>
          <a:xfrm>
            <a:off x="2818307" y="4310074"/>
            <a:ext cx="309414" cy="270123"/>
          </a:xfrm>
          <a:custGeom>
            <a:avLst/>
            <a:gdLst/>
            <a:ahLst/>
            <a:cxnLst/>
            <a:rect l="l" t="t" r="r" b="b"/>
            <a:pathLst>
              <a:path w="440054" h="384175">
                <a:moveTo>
                  <a:pt x="221576" y="0"/>
                </a:moveTo>
                <a:lnTo>
                  <a:pt x="0" y="383616"/>
                </a:lnTo>
                <a:lnTo>
                  <a:pt x="439839" y="330708"/>
                </a:lnTo>
                <a:lnTo>
                  <a:pt x="248030" y="219913"/>
                </a:lnTo>
                <a:lnTo>
                  <a:pt x="221576" y="0"/>
                </a:lnTo>
                <a:close/>
              </a:path>
            </a:pathLst>
          </a:custGeom>
          <a:solidFill>
            <a:srgbClr val="B51A00"/>
          </a:solidFill>
        </p:spPr>
        <p:txBody>
          <a:bodyPr wrap="square" lIns="0" tIns="0" rIns="0" bIns="0" rtlCol="0"/>
          <a:lstStyle/>
          <a:p>
            <a:endParaRPr sz="1406"/>
          </a:p>
        </p:txBody>
      </p:sp>
      <p:sp>
        <p:nvSpPr>
          <p:cNvPr id="36" name="object 36"/>
          <p:cNvSpPr/>
          <p:nvPr/>
        </p:nvSpPr>
        <p:spPr>
          <a:xfrm>
            <a:off x="7113487" y="4097601"/>
            <a:ext cx="0" cy="460772"/>
          </a:xfrm>
          <a:custGeom>
            <a:avLst/>
            <a:gdLst/>
            <a:ahLst/>
            <a:cxnLst/>
            <a:rect l="l" t="t" r="r" b="b"/>
            <a:pathLst>
              <a:path h="655320">
                <a:moveTo>
                  <a:pt x="-50800" y="327660"/>
                </a:moveTo>
                <a:lnTo>
                  <a:pt x="50800" y="327660"/>
                </a:lnTo>
              </a:path>
            </a:pathLst>
          </a:custGeom>
          <a:ln w="655320">
            <a:solidFill>
              <a:srgbClr val="B51A00"/>
            </a:solidFill>
          </a:ln>
        </p:spPr>
        <p:txBody>
          <a:bodyPr wrap="square" lIns="0" tIns="0" rIns="0" bIns="0" rtlCol="0"/>
          <a:lstStyle/>
          <a:p>
            <a:endParaRPr sz="1406"/>
          </a:p>
        </p:txBody>
      </p:sp>
      <p:sp>
        <p:nvSpPr>
          <p:cNvPr id="37" name="object 37"/>
          <p:cNvSpPr/>
          <p:nvPr/>
        </p:nvSpPr>
        <p:spPr>
          <a:xfrm>
            <a:off x="6974184" y="4453002"/>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B51A00"/>
          </a:solidFill>
        </p:spPr>
        <p:txBody>
          <a:bodyPr wrap="square" lIns="0" tIns="0" rIns="0" bIns="0" rtlCol="0"/>
          <a:lstStyle/>
          <a:p>
            <a:endParaRPr sz="1406"/>
          </a:p>
        </p:txBody>
      </p:sp>
    </p:spTree>
    <p:extLst>
      <p:ext uri="{BB962C8B-B14F-4D97-AF65-F5344CB8AC3E}">
        <p14:creationId xmlns:p14="http://schemas.microsoft.com/office/powerpoint/2010/main" val="248088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66964" y="4597541"/>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3" name="object 3"/>
          <p:cNvSpPr/>
          <p:nvPr/>
        </p:nvSpPr>
        <p:spPr>
          <a:xfrm>
            <a:off x="6079504" y="4686837"/>
            <a:ext cx="1759148" cy="294680"/>
          </a:xfrm>
          <a:prstGeom prst="rect">
            <a:avLst/>
          </a:prstGeom>
          <a:blipFill>
            <a:blip r:embed="rId2" cstate="print"/>
            <a:stretch>
              <a:fillRect/>
            </a:stretch>
          </a:blipFill>
        </p:spPr>
        <p:txBody>
          <a:bodyPr wrap="square" lIns="0" tIns="0" rIns="0" bIns="0" rtlCol="0"/>
          <a:lstStyle/>
          <a:p>
            <a:endParaRPr sz="1406"/>
          </a:p>
        </p:txBody>
      </p:sp>
      <p:sp>
        <p:nvSpPr>
          <p:cNvPr id="4" name="object 4"/>
          <p:cNvSpPr/>
          <p:nvPr/>
        </p:nvSpPr>
        <p:spPr>
          <a:xfrm>
            <a:off x="5856261" y="5070814"/>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5" name="object 5"/>
          <p:cNvSpPr/>
          <p:nvPr/>
        </p:nvSpPr>
        <p:spPr>
          <a:xfrm>
            <a:off x="5927699" y="5169041"/>
            <a:ext cx="687586" cy="258961"/>
          </a:xfrm>
          <a:prstGeom prst="rect">
            <a:avLst/>
          </a:prstGeom>
          <a:blipFill>
            <a:blip r:embed="rId3" cstate="print"/>
            <a:stretch>
              <a:fillRect/>
            </a:stretch>
          </a:blipFill>
        </p:spPr>
        <p:txBody>
          <a:bodyPr wrap="square" lIns="0" tIns="0" rIns="0" bIns="0" rtlCol="0"/>
          <a:lstStyle/>
          <a:p>
            <a:endParaRPr sz="1406"/>
          </a:p>
        </p:txBody>
      </p:sp>
      <p:sp>
        <p:nvSpPr>
          <p:cNvPr id="6" name="object 6"/>
          <p:cNvSpPr/>
          <p:nvPr/>
        </p:nvSpPr>
        <p:spPr>
          <a:xfrm>
            <a:off x="6749230" y="5070814"/>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7" name="object 7"/>
          <p:cNvSpPr/>
          <p:nvPr/>
        </p:nvSpPr>
        <p:spPr>
          <a:xfrm>
            <a:off x="6856386" y="5169041"/>
            <a:ext cx="1116211" cy="223242"/>
          </a:xfrm>
          <a:prstGeom prst="rect">
            <a:avLst/>
          </a:prstGeom>
          <a:blipFill>
            <a:blip r:embed="rId4" cstate="print"/>
            <a:stretch>
              <a:fillRect/>
            </a:stretch>
          </a:blipFill>
        </p:spPr>
        <p:txBody>
          <a:bodyPr wrap="square" lIns="0" tIns="0" rIns="0" bIns="0" rtlCol="0"/>
          <a:lstStyle/>
          <a:p>
            <a:endParaRPr sz="1406"/>
          </a:p>
        </p:txBody>
      </p:sp>
      <p:sp>
        <p:nvSpPr>
          <p:cNvPr id="8" name="object 8"/>
          <p:cNvSpPr txBox="1"/>
          <p:nvPr/>
        </p:nvSpPr>
        <p:spPr>
          <a:xfrm>
            <a:off x="5856261" y="4408231"/>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9" name="object 9"/>
          <p:cNvSpPr/>
          <p:nvPr/>
        </p:nvSpPr>
        <p:spPr>
          <a:xfrm>
            <a:off x="1186035" y="4124267"/>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10" name="object 10"/>
          <p:cNvSpPr/>
          <p:nvPr/>
        </p:nvSpPr>
        <p:spPr>
          <a:xfrm>
            <a:off x="1284261" y="4356439"/>
            <a:ext cx="1535906" cy="294680"/>
          </a:xfrm>
          <a:prstGeom prst="rect">
            <a:avLst/>
          </a:prstGeom>
          <a:blipFill>
            <a:blip r:embed="rId5" cstate="print"/>
            <a:stretch>
              <a:fillRect/>
            </a:stretch>
          </a:blipFill>
        </p:spPr>
        <p:txBody>
          <a:bodyPr wrap="square" lIns="0" tIns="0" rIns="0" bIns="0" rtlCol="0"/>
          <a:lstStyle/>
          <a:p>
            <a:endParaRPr sz="1406"/>
          </a:p>
        </p:txBody>
      </p:sp>
      <p:sp>
        <p:nvSpPr>
          <p:cNvPr id="11" name="object 11"/>
          <p:cNvSpPr/>
          <p:nvPr/>
        </p:nvSpPr>
        <p:spPr>
          <a:xfrm>
            <a:off x="1462855" y="4740416"/>
            <a:ext cx="1160859" cy="294680"/>
          </a:xfrm>
          <a:prstGeom prst="rect">
            <a:avLst/>
          </a:prstGeom>
          <a:blipFill>
            <a:blip r:embed="rId6" cstate="print"/>
            <a:stretch>
              <a:fillRect/>
            </a:stretch>
          </a:blipFill>
        </p:spPr>
        <p:txBody>
          <a:bodyPr wrap="square" lIns="0" tIns="0" rIns="0" bIns="0" rtlCol="0"/>
          <a:lstStyle/>
          <a:p>
            <a:endParaRPr sz="1406"/>
          </a:p>
        </p:txBody>
      </p:sp>
      <p:sp>
        <p:nvSpPr>
          <p:cNvPr id="12" name="object 12"/>
          <p:cNvSpPr txBox="1"/>
          <p:nvPr/>
        </p:nvSpPr>
        <p:spPr>
          <a:xfrm>
            <a:off x="1299082" y="4276072"/>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1186035" y="2749096"/>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14" name="object 14"/>
          <p:cNvSpPr/>
          <p:nvPr/>
        </p:nvSpPr>
        <p:spPr>
          <a:xfrm>
            <a:off x="1284261" y="2981267"/>
            <a:ext cx="1535906" cy="294680"/>
          </a:xfrm>
          <a:prstGeom prst="rect">
            <a:avLst/>
          </a:prstGeom>
          <a:blipFill>
            <a:blip r:embed="rId5" cstate="print"/>
            <a:stretch>
              <a:fillRect/>
            </a:stretch>
          </a:blipFill>
        </p:spPr>
        <p:txBody>
          <a:bodyPr wrap="square" lIns="0" tIns="0" rIns="0" bIns="0" rtlCol="0"/>
          <a:lstStyle/>
          <a:p>
            <a:endParaRPr sz="1406"/>
          </a:p>
        </p:txBody>
      </p:sp>
      <p:sp>
        <p:nvSpPr>
          <p:cNvPr id="15" name="object 15"/>
          <p:cNvSpPr/>
          <p:nvPr/>
        </p:nvSpPr>
        <p:spPr>
          <a:xfrm>
            <a:off x="1462855" y="3365244"/>
            <a:ext cx="1160859" cy="294680"/>
          </a:xfrm>
          <a:prstGeom prst="rect">
            <a:avLst/>
          </a:prstGeom>
          <a:blipFill>
            <a:blip r:embed="rId6" cstate="print"/>
            <a:stretch>
              <a:fillRect/>
            </a:stretch>
          </a:blipFill>
        </p:spPr>
        <p:txBody>
          <a:bodyPr wrap="square" lIns="0" tIns="0" rIns="0" bIns="0" rtlCol="0"/>
          <a:lstStyle/>
          <a:p>
            <a:endParaRPr sz="1406"/>
          </a:p>
        </p:txBody>
      </p:sp>
      <p:sp>
        <p:nvSpPr>
          <p:cNvPr id="16" name="object 16"/>
          <p:cNvSpPr txBox="1"/>
          <p:nvPr/>
        </p:nvSpPr>
        <p:spPr>
          <a:xfrm>
            <a:off x="1299082" y="2900900"/>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7" name="object 17"/>
          <p:cNvSpPr txBox="1"/>
          <p:nvPr/>
        </p:nvSpPr>
        <p:spPr>
          <a:xfrm>
            <a:off x="1883765" y="5990572"/>
            <a:ext cx="5552033" cy="636561"/>
          </a:xfrm>
          <a:prstGeom prst="rect">
            <a:avLst/>
          </a:prstGeom>
        </p:spPr>
        <p:txBody>
          <a:bodyPr vert="horz" wrap="square" lIns="0" tIns="8930" rIns="0" bIns="0" rtlCol="0">
            <a:spAutoFit/>
          </a:bodyPr>
          <a:lstStyle/>
          <a:p>
            <a:pPr marL="8929">
              <a:spcBef>
                <a:spcPts val="70"/>
              </a:spcBef>
            </a:pPr>
            <a:r>
              <a:rPr sz="4078" b="1" spc="-4" dirty="0">
                <a:solidFill>
                  <a:srgbClr val="979B9E"/>
                </a:solidFill>
                <a:latin typeface="Arial"/>
                <a:cs typeface="Arial"/>
              </a:rPr>
              <a:t>NETWORK</a:t>
            </a:r>
            <a:r>
              <a:rPr sz="4078" b="1" spc="-32" dirty="0">
                <a:solidFill>
                  <a:srgbClr val="979B9E"/>
                </a:solidFill>
                <a:latin typeface="Arial"/>
                <a:cs typeface="Arial"/>
              </a:rPr>
              <a:t> </a:t>
            </a:r>
            <a:r>
              <a:rPr sz="4078" b="1" spc="-134" dirty="0">
                <a:solidFill>
                  <a:srgbClr val="979B9E"/>
                </a:solidFill>
                <a:latin typeface="Arial"/>
                <a:cs typeface="Arial"/>
              </a:rPr>
              <a:t>ATTACKER</a:t>
            </a:r>
            <a:endParaRPr sz="4078">
              <a:latin typeface="Arial"/>
              <a:cs typeface="Arial"/>
            </a:endParaRPr>
          </a:p>
        </p:txBody>
      </p:sp>
      <p:sp>
        <p:nvSpPr>
          <p:cNvPr id="18" name="object 18"/>
          <p:cNvSpPr/>
          <p:nvPr/>
        </p:nvSpPr>
        <p:spPr>
          <a:xfrm>
            <a:off x="3472034" y="2633009"/>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19" name="object 19"/>
          <p:cNvSpPr/>
          <p:nvPr/>
        </p:nvSpPr>
        <p:spPr>
          <a:xfrm>
            <a:off x="1141386" y="918509"/>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20" name="object 20"/>
          <p:cNvSpPr/>
          <p:nvPr/>
        </p:nvSpPr>
        <p:spPr>
          <a:xfrm>
            <a:off x="1507503" y="1213189"/>
            <a:ext cx="1071563" cy="241102"/>
          </a:xfrm>
          <a:prstGeom prst="rect">
            <a:avLst/>
          </a:prstGeom>
          <a:blipFill>
            <a:blip r:embed="rId7" cstate="print"/>
            <a:stretch>
              <a:fillRect/>
            </a:stretch>
          </a:blipFill>
        </p:spPr>
        <p:txBody>
          <a:bodyPr wrap="square" lIns="0" tIns="0" rIns="0" bIns="0" rtlCol="0"/>
          <a:lstStyle/>
          <a:p>
            <a:endParaRPr sz="1406"/>
          </a:p>
        </p:txBody>
      </p:sp>
      <p:sp>
        <p:nvSpPr>
          <p:cNvPr id="21" name="object 21"/>
          <p:cNvSpPr txBox="1">
            <a:spLocks noGrp="1"/>
          </p:cNvSpPr>
          <p:nvPr>
            <p:ph type="title"/>
          </p:nvPr>
        </p:nvSpPr>
        <p:spPr>
          <a:xfrm>
            <a:off x="1141386" y="1079244"/>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22" name="object 22"/>
          <p:cNvSpPr/>
          <p:nvPr/>
        </p:nvSpPr>
        <p:spPr>
          <a:xfrm>
            <a:off x="6213448" y="918509"/>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23" name="object 23"/>
          <p:cNvSpPr/>
          <p:nvPr/>
        </p:nvSpPr>
        <p:spPr>
          <a:xfrm>
            <a:off x="6579566" y="1213189"/>
            <a:ext cx="1071563" cy="241102"/>
          </a:xfrm>
          <a:prstGeom prst="rect">
            <a:avLst/>
          </a:prstGeom>
          <a:blipFill>
            <a:blip r:embed="rId7" cstate="print"/>
            <a:stretch>
              <a:fillRect/>
            </a:stretch>
          </a:blipFill>
        </p:spPr>
        <p:txBody>
          <a:bodyPr wrap="square" lIns="0" tIns="0" rIns="0" bIns="0" rtlCol="0"/>
          <a:lstStyle/>
          <a:p>
            <a:endParaRPr sz="1406"/>
          </a:p>
        </p:txBody>
      </p:sp>
      <p:sp>
        <p:nvSpPr>
          <p:cNvPr id="24" name="object 24"/>
          <p:cNvSpPr txBox="1"/>
          <p:nvPr/>
        </p:nvSpPr>
        <p:spPr>
          <a:xfrm>
            <a:off x="6213448" y="1079244"/>
            <a:ext cx="181272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25" name="object 25"/>
          <p:cNvSpPr/>
          <p:nvPr/>
        </p:nvSpPr>
        <p:spPr>
          <a:xfrm>
            <a:off x="2052214" y="1623955"/>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6" name="object 26"/>
          <p:cNvSpPr/>
          <p:nvPr/>
        </p:nvSpPr>
        <p:spPr>
          <a:xfrm>
            <a:off x="1912911" y="2559786"/>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27" name="object 27"/>
          <p:cNvSpPr/>
          <p:nvPr/>
        </p:nvSpPr>
        <p:spPr>
          <a:xfrm>
            <a:off x="7151066" y="1623955"/>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8" name="object 28"/>
          <p:cNvSpPr/>
          <p:nvPr/>
        </p:nvSpPr>
        <p:spPr>
          <a:xfrm>
            <a:off x="7011763" y="2559786"/>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29" name="object 29"/>
          <p:cNvSpPr/>
          <p:nvPr/>
        </p:nvSpPr>
        <p:spPr>
          <a:xfrm>
            <a:off x="3038052" y="3097353"/>
            <a:ext cx="657224" cy="0"/>
          </a:xfrm>
          <a:custGeom>
            <a:avLst/>
            <a:gdLst/>
            <a:ahLst/>
            <a:cxnLst/>
            <a:rect l="l" t="t" r="r" b="b"/>
            <a:pathLst>
              <a:path w="934720">
                <a:moveTo>
                  <a:pt x="0" y="0"/>
                </a:moveTo>
                <a:lnTo>
                  <a:pt x="50800" y="0"/>
                </a:lnTo>
                <a:lnTo>
                  <a:pt x="934720" y="0"/>
                </a:lnTo>
              </a:path>
            </a:pathLst>
          </a:custGeom>
          <a:ln w="101600">
            <a:solidFill>
              <a:srgbClr val="000000"/>
            </a:solidFill>
          </a:ln>
        </p:spPr>
        <p:txBody>
          <a:bodyPr wrap="square" lIns="0" tIns="0" rIns="0" bIns="0" rtlCol="0"/>
          <a:lstStyle/>
          <a:p>
            <a:endParaRPr sz="1406"/>
          </a:p>
        </p:txBody>
      </p:sp>
      <p:sp>
        <p:nvSpPr>
          <p:cNvPr id="30" name="object 30"/>
          <p:cNvSpPr/>
          <p:nvPr/>
        </p:nvSpPr>
        <p:spPr>
          <a:xfrm>
            <a:off x="2864816" y="2958050"/>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000000"/>
          </a:solidFill>
        </p:spPr>
        <p:txBody>
          <a:bodyPr wrap="square" lIns="0" tIns="0" rIns="0" bIns="0" rtlCol="0"/>
          <a:lstStyle/>
          <a:p>
            <a:endParaRPr sz="1406"/>
          </a:p>
        </p:txBody>
      </p:sp>
      <p:sp>
        <p:nvSpPr>
          <p:cNvPr id="31" name="object 31"/>
          <p:cNvSpPr/>
          <p:nvPr/>
        </p:nvSpPr>
        <p:spPr>
          <a:xfrm>
            <a:off x="7151066" y="4034970"/>
            <a:ext cx="0" cy="460772"/>
          </a:xfrm>
          <a:custGeom>
            <a:avLst/>
            <a:gdLst/>
            <a:ahLst/>
            <a:cxnLst/>
            <a:rect l="l" t="t" r="r" b="b"/>
            <a:pathLst>
              <a:path h="655320">
                <a:moveTo>
                  <a:pt x="-50800" y="327660"/>
                </a:moveTo>
                <a:lnTo>
                  <a:pt x="50800" y="327660"/>
                </a:lnTo>
              </a:path>
            </a:pathLst>
          </a:custGeom>
          <a:ln w="655320">
            <a:solidFill>
              <a:srgbClr val="000000"/>
            </a:solidFill>
          </a:ln>
        </p:spPr>
        <p:txBody>
          <a:bodyPr wrap="square" lIns="0" tIns="0" rIns="0" bIns="0" rtlCol="0"/>
          <a:lstStyle/>
          <a:p>
            <a:endParaRPr sz="1406"/>
          </a:p>
        </p:txBody>
      </p:sp>
      <p:sp>
        <p:nvSpPr>
          <p:cNvPr id="32" name="object 32"/>
          <p:cNvSpPr/>
          <p:nvPr/>
        </p:nvSpPr>
        <p:spPr>
          <a:xfrm>
            <a:off x="7011763" y="4390371"/>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3" name="object 33"/>
          <p:cNvSpPr/>
          <p:nvPr/>
        </p:nvSpPr>
        <p:spPr>
          <a:xfrm>
            <a:off x="6615285" y="1722182"/>
            <a:ext cx="910828" cy="821531"/>
          </a:xfrm>
          <a:prstGeom prst="rect">
            <a:avLst/>
          </a:prstGeom>
          <a:blipFill>
            <a:blip r:embed="rId8" cstate="print"/>
            <a:stretch>
              <a:fillRect/>
            </a:stretch>
          </a:blipFill>
        </p:spPr>
        <p:txBody>
          <a:bodyPr wrap="square" lIns="0" tIns="0" rIns="0" bIns="0" rtlCol="0"/>
          <a:lstStyle/>
          <a:p>
            <a:endParaRPr sz="1406"/>
          </a:p>
        </p:txBody>
      </p:sp>
      <p:sp>
        <p:nvSpPr>
          <p:cNvPr id="34" name="object 34"/>
          <p:cNvSpPr txBox="1"/>
          <p:nvPr/>
        </p:nvSpPr>
        <p:spPr>
          <a:xfrm>
            <a:off x="3472034" y="3338455"/>
            <a:ext cx="4697016" cy="398483"/>
          </a:xfrm>
          <a:prstGeom prst="rect">
            <a:avLst/>
          </a:prstGeom>
        </p:spPr>
        <p:txBody>
          <a:bodyPr vert="horz" wrap="square" lIns="0" tIns="8930" rIns="0" bIns="0" rtlCol="0">
            <a:spAutoFit/>
          </a:bodyPr>
          <a:lstStyle/>
          <a:p>
            <a:pPr algn="ctr">
              <a:spcBef>
                <a:spcPts val="70"/>
              </a:spcBef>
            </a:pPr>
            <a:r>
              <a:rPr sz="2531" b="1" spc="-14" dirty="0">
                <a:solidFill>
                  <a:srgbClr val="EBEBEB"/>
                </a:solidFill>
                <a:latin typeface="Arial"/>
                <a:cs typeface="Arial"/>
              </a:rPr>
              <a:t>extension</a:t>
            </a:r>
            <a:endParaRPr sz="2531">
              <a:latin typeface="Arial"/>
              <a:cs typeface="Arial"/>
            </a:endParaRPr>
          </a:p>
        </p:txBody>
      </p:sp>
      <p:sp>
        <p:nvSpPr>
          <p:cNvPr id="35" name="object 35"/>
          <p:cNvSpPr/>
          <p:nvPr/>
        </p:nvSpPr>
        <p:spPr>
          <a:xfrm>
            <a:off x="3000467" y="3927815"/>
            <a:ext cx="748754" cy="494258"/>
          </a:xfrm>
          <a:custGeom>
            <a:avLst/>
            <a:gdLst/>
            <a:ahLst/>
            <a:cxnLst/>
            <a:rect l="l" t="t" r="r" b="b"/>
            <a:pathLst>
              <a:path w="1064895" h="702945">
                <a:moveTo>
                  <a:pt x="0" y="702487"/>
                </a:moveTo>
                <a:lnTo>
                  <a:pt x="42405" y="674497"/>
                </a:lnTo>
                <a:lnTo>
                  <a:pt x="1064374" y="0"/>
                </a:lnTo>
              </a:path>
            </a:pathLst>
          </a:custGeom>
          <a:ln w="101599">
            <a:solidFill>
              <a:srgbClr val="000000"/>
            </a:solidFill>
          </a:ln>
        </p:spPr>
        <p:txBody>
          <a:bodyPr wrap="square" lIns="0" tIns="0" rIns="0" bIns="0" rtlCol="0"/>
          <a:lstStyle/>
          <a:p>
            <a:endParaRPr sz="1406"/>
          </a:p>
        </p:txBody>
      </p:sp>
      <p:sp>
        <p:nvSpPr>
          <p:cNvPr id="36" name="object 36"/>
          <p:cNvSpPr/>
          <p:nvPr/>
        </p:nvSpPr>
        <p:spPr>
          <a:xfrm>
            <a:off x="2855886" y="4247443"/>
            <a:ext cx="309414" cy="270123"/>
          </a:xfrm>
          <a:custGeom>
            <a:avLst/>
            <a:gdLst/>
            <a:ahLst/>
            <a:cxnLst/>
            <a:rect l="l" t="t" r="r" b="b"/>
            <a:pathLst>
              <a:path w="440054" h="384175">
                <a:moveTo>
                  <a:pt x="221576" y="0"/>
                </a:moveTo>
                <a:lnTo>
                  <a:pt x="0" y="383616"/>
                </a:lnTo>
                <a:lnTo>
                  <a:pt x="439839" y="330708"/>
                </a:lnTo>
                <a:lnTo>
                  <a:pt x="248030" y="219913"/>
                </a:lnTo>
                <a:lnTo>
                  <a:pt x="221576" y="0"/>
                </a:lnTo>
                <a:close/>
              </a:path>
            </a:pathLst>
          </a:custGeom>
          <a:solidFill>
            <a:srgbClr val="000000"/>
          </a:solidFill>
        </p:spPr>
        <p:txBody>
          <a:bodyPr wrap="square" lIns="0" tIns="0" rIns="0" bIns="0" rtlCol="0"/>
          <a:lstStyle/>
          <a:p>
            <a:endParaRPr sz="1406"/>
          </a:p>
        </p:txBody>
      </p:sp>
    </p:spTree>
    <p:extLst>
      <p:ext uri="{BB962C8B-B14F-4D97-AF65-F5344CB8AC3E}">
        <p14:creationId xmlns:p14="http://schemas.microsoft.com/office/powerpoint/2010/main" val="3088081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8817" y="5915417"/>
            <a:ext cx="5552033" cy="636561"/>
          </a:xfrm>
          <a:prstGeom prst="rect">
            <a:avLst/>
          </a:prstGeom>
        </p:spPr>
        <p:txBody>
          <a:bodyPr vert="horz" wrap="square" lIns="0" tIns="8930" rIns="0" bIns="0" rtlCol="0">
            <a:spAutoFit/>
          </a:bodyPr>
          <a:lstStyle/>
          <a:p>
            <a:pPr marL="8929">
              <a:spcBef>
                <a:spcPts val="70"/>
              </a:spcBef>
            </a:pPr>
            <a:r>
              <a:rPr sz="4078" b="1" spc="-4" dirty="0">
                <a:solidFill>
                  <a:srgbClr val="979B9E"/>
                </a:solidFill>
                <a:latin typeface="Arial"/>
                <a:cs typeface="Arial"/>
              </a:rPr>
              <a:t>NETWORK</a:t>
            </a:r>
            <a:r>
              <a:rPr sz="4078" b="1" spc="-32" dirty="0">
                <a:solidFill>
                  <a:srgbClr val="979B9E"/>
                </a:solidFill>
                <a:latin typeface="Arial"/>
                <a:cs typeface="Arial"/>
              </a:rPr>
              <a:t> </a:t>
            </a:r>
            <a:r>
              <a:rPr sz="4078" b="1" spc="-134" dirty="0">
                <a:solidFill>
                  <a:srgbClr val="979B9E"/>
                </a:solidFill>
                <a:latin typeface="Arial"/>
                <a:cs typeface="Arial"/>
              </a:rPr>
              <a:t>ATTACKER</a:t>
            </a:r>
            <a:endParaRPr sz="4078">
              <a:latin typeface="Arial"/>
              <a:cs typeface="Arial"/>
            </a:endParaRPr>
          </a:p>
        </p:txBody>
      </p:sp>
      <p:sp>
        <p:nvSpPr>
          <p:cNvPr id="3" name="object 3"/>
          <p:cNvSpPr/>
          <p:nvPr/>
        </p:nvSpPr>
        <p:spPr>
          <a:xfrm>
            <a:off x="5792016" y="4522386"/>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B51A00"/>
          </a:solidFill>
        </p:spPr>
        <p:txBody>
          <a:bodyPr wrap="square" lIns="0" tIns="0" rIns="0" bIns="0" rtlCol="0"/>
          <a:lstStyle/>
          <a:p>
            <a:endParaRPr sz="1406"/>
          </a:p>
        </p:txBody>
      </p:sp>
      <p:sp>
        <p:nvSpPr>
          <p:cNvPr id="4" name="object 4"/>
          <p:cNvSpPr/>
          <p:nvPr/>
        </p:nvSpPr>
        <p:spPr>
          <a:xfrm>
            <a:off x="6104556" y="4611682"/>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497086" y="2557854"/>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166438" y="843354"/>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7" name="object 7"/>
          <p:cNvSpPr/>
          <p:nvPr/>
        </p:nvSpPr>
        <p:spPr>
          <a:xfrm>
            <a:off x="1532555" y="1138034"/>
            <a:ext cx="1071563" cy="241102"/>
          </a:xfrm>
          <a:prstGeom prst="rect">
            <a:avLst/>
          </a:prstGeom>
          <a:blipFill>
            <a:blip r:embed="rId3" cstate="print"/>
            <a:stretch>
              <a:fillRect/>
            </a:stretch>
          </a:blipFill>
        </p:spPr>
        <p:txBody>
          <a:bodyPr wrap="square" lIns="0" tIns="0" rIns="0" bIns="0" rtlCol="0"/>
          <a:lstStyle/>
          <a:p>
            <a:endParaRPr sz="1406"/>
          </a:p>
        </p:txBody>
      </p:sp>
      <p:sp>
        <p:nvSpPr>
          <p:cNvPr id="8" name="object 8"/>
          <p:cNvSpPr txBox="1">
            <a:spLocks noGrp="1"/>
          </p:cNvSpPr>
          <p:nvPr>
            <p:ph type="title"/>
          </p:nvPr>
        </p:nvSpPr>
        <p:spPr>
          <a:xfrm>
            <a:off x="1166438" y="1004089"/>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9" name="object 9"/>
          <p:cNvSpPr/>
          <p:nvPr/>
        </p:nvSpPr>
        <p:spPr>
          <a:xfrm>
            <a:off x="1211087" y="2673941"/>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B51A00"/>
          </a:solidFill>
        </p:spPr>
        <p:txBody>
          <a:bodyPr wrap="square" lIns="0" tIns="0" rIns="0" bIns="0" rtlCol="0"/>
          <a:lstStyle/>
          <a:p>
            <a:endParaRPr sz="1406"/>
          </a:p>
        </p:txBody>
      </p:sp>
      <p:sp>
        <p:nvSpPr>
          <p:cNvPr id="10" name="object 10"/>
          <p:cNvSpPr/>
          <p:nvPr/>
        </p:nvSpPr>
        <p:spPr>
          <a:xfrm>
            <a:off x="1309313" y="2906112"/>
            <a:ext cx="1535906" cy="294680"/>
          </a:xfrm>
          <a:prstGeom prst="rect">
            <a:avLst/>
          </a:prstGeom>
          <a:blipFill>
            <a:blip r:embed="rId4" cstate="print"/>
            <a:stretch>
              <a:fillRect/>
            </a:stretch>
          </a:blipFill>
        </p:spPr>
        <p:txBody>
          <a:bodyPr wrap="square" lIns="0" tIns="0" rIns="0" bIns="0" rtlCol="0"/>
          <a:lstStyle/>
          <a:p>
            <a:endParaRPr sz="1406"/>
          </a:p>
        </p:txBody>
      </p:sp>
      <p:sp>
        <p:nvSpPr>
          <p:cNvPr id="11" name="object 11"/>
          <p:cNvSpPr/>
          <p:nvPr/>
        </p:nvSpPr>
        <p:spPr>
          <a:xfrm>
            <a:off x="1487907" y="3290089"/>
            <a:ext cx="1160859" cy="294680"/>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1324134" y="2825745"/>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6238500" y="843354"/>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14" name="object 14"/>
          <p:cNvSpPr/>
          <p:nvPr/>
        </p:nvSpPr>
        <p:spPr>
          <a:xfrm>
            <a:off x="6604618" y="1138034"/>
            <a:ext cx="1071563" cy="241102"/>
          </a:xfrm>
          <a:prstGeom prst="rect">
            <a:avLst/>
          </a:prstGeom>
          <a:blipFill>
            <a:blip r:embed="rId3" cstate="print"/>
            <a:stretch>
              <a:fillRect/>
            </a:stretch>
          </a:blipFill>
        </p:spPr>
        <p:txBody>
          <a:bodyPr wrap="square" lIns="0" tIns="0" rIns="0" bIns="0" rtlCol="0"/>
          <a:lstStyle/>
          <a:p>
            <a:endParaRPr sz="1406"/>
          </a:p>
        </p:txBody>
      </p:sp>
      <p:sp>
        <p:nvSpPr>
          <p:cNvPr id="15" name="object 15"/>
          <p:cNvSpPr txBox="1"/>
          <p:nvPr/>
        </p:nvSpPr>
        <p:spPr>
          <a:xfrm>
            <a:off x="6238500" y="1004089"/>
            <a:ext cx="181272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16" name="object 16"/>
          <p:cNvSpPr/>
          <p:nvPr/>
        </p:nvSpPr>
        <p:spPr>
          <a:xfrm>
            <a:off x="2077266" y="1548800"/>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17" name="object 17"/>
          <p:cNvSpPr/>
          <p:nvPr/>
        </p:nvSpPr>
        <p:spPr>
          <a:xfrm>
            <a:off x="1937963" y="2484631"/>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18" name="object 18"/>
          <p:cNvSpPr/>
          <p:nvPr/>
        </p:nvSpPr>
        <p:spPr>
          <a:xfrm>
            <a:off x="7176118" y="1548800"/>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19" name="object 19"/>
          <p:cNvSpPr/>
          <p:nvPr/>
        </p:nvSpPr>
        <p:spPr>
          <a:xfrm>
            <a:off x="7036815" y="2484631"/>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20" name="object 20"/>
          <p:cNvSpPr/>
          <p:nvPr/>
        </p:nvSpPr>
        <p:spPr>
          <a:xfrm>
            <a:off x="5881313" y="4995659"/>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5C0700"/>
          </a:solidFill>
        </p:spPr>
        <p:txBody>
          <a:bodyPr wrap="square" lIns="0" tIns="0" rIns="0" bIns="0" rtlCol="0"/>
          <a:lstStyle/>
          <a:p>
            <a:endParaRPr sz="1406"/>
          </a:p>
        </p:txBody>
      </p:sp>
      <p:sp>
        <p:nvSpPr>
          <p:cNvPr id="21" name="object 21"/>
          <p:cNvSpPr/>
          <p:nvPr/>
        </p:nvSpPr>
        <p:spPr>
          <a:xfrm>
            <a:off x="5952751" y="5093886"/>
            <a:ext cx="687586" cy="258961"/>
          </a:xfrm>
          <a:prstGeom prst="rect">
            <a:avLst/>
          </a:prstGeom>
          <a:blipFill>
            <a:blip r:embed="rId6" cstate="print"/>
            <a:stretch>
              <a:fillRect/>
            </a:stretch>
          </a:blipFill>
        </p:spPr>
        <p:txBody>
          <a:bodyPr wrap="square" lIns="0" tIns="0" rIns="0" bIns="0" rtlCol="0"/>
          <a:lstStyle/>
          <a:p>
            <a:endParaRPr sz="1406"/>
          </a:p>
        </p:txBody>
      </p:sp>
      <p:sp>
        <p:nvSpPr>
          <p:cNvPr id="22" name="object 22"/>
          <p:cNvSpPr/>
          <p:nvPr/>
        </p:nvSpPr>
        <p:spPr>
          <a:xfrm>
            <a:off x="6774282" y="4995659"/>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5C0700"/>
          </a:solidFill>
        </p:spPr>
        <p:txBody>
          <a:bodyPr wrap="square" lIns="0" tIns="0" rIns="0" bIns="0" rtlCol="0"/>
          <a:lstStyle/>
          <a:p>
            <a:endParaRPr sz="1406"/>
          </a:p>
        </p:txBody>
      </p:sp>
      <p:sp>
        <p:nvSpPr>
          <p:cNvPr id="23" name="object 23"/>
          <p:cNvSpPr/>
          <p:nvPr/>
        </p:nvSpPr>
        <p:spPr>
          <a:xfrm>
            <a:off x="6881438" y="5093886"/>
            <a:ext cx="1116211" cy="223242"/>
          </a:xfrm>
          <a:prstGeom prst="rect">
            <a:avLst/>
          </a:prstGeom>
          <a:blipFill>
            <a:blip r:embed="rId7" cstate="print"/>
            <a:stretch>
              <a:fillRect/>
            </a:stretch>
          </a:blipFill>
        </p:spPr>
        <p:txBody>
          <a:bodyPr wrap="square" lIns="0" tIns="0" rIns="0" bIns="0" rtlCol="0"/>
          <a:lstStyle/>
          <a:p>
            <a:endParaRPr sz="1406"/>
          </a:p>
        </p:txBody>
      </p:sp>
      <p:sp>
        <p:nvSpPr>
          <p:cNvPr id="24" name="object 24"/>
          <p:cNvSpPr txBox="1"/>
          <p:nvPr/>
        </p:nvSpPr>
        <p:spPr>
          <a:xfrm>
            <a:off x="5881313" y="4333076"/>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25" name="object 25"/>
          <p:cNvSpPr/>
          <p:nvPr/>
        </p:nvSpPr>
        <p:spPr>
          <a:xfrm>
            <a:off x="6640337" y="1647027"/>
            <a:ext cx="910828" cy="821531"/>
          </a:xfrm>
          <a:prstGeom prst="rect">
            <a:avLst/>
          </a:prstGeom>
          <a:blipFill>
            <a:blip r:embed="rId8" cstate="print"/>
            <a:stretch>
              <a:fillRect/>
            </a:stretch>
          </a:blipFill>
        </p:spPr>
        <p:txBody>
          <a:bodyPr wrap="square" lIns="0" tIns="0" rIns="0" bIns="0" rtlCol="0"/>
          <a:lstStyle/>
          <a:p>
            <a:endParaRPr sz="1406"/>
          </a:p>
        </p:txBody>
      </p:sp>
      <p:sp>
        <p:nvSpPr>
          <p:cNvPr id="26" name="object 26"/>
          <p:cNvSpPr txBox="1"/>
          <p:nvPr/>
        </p:nvSpPr>
        <p:spPr>
          <a:xfrm>
            <a:off x="3497086" y="3263300"/>
            <a:ext cx="4697016" cy="398483"/>
          </a:xfrm>
          <a:prstGeom prst="rect">
            <a:avLst/>
          </a:prstGeom>
        </p:spPr>
        <p:txBody>
          <a:bodyPr vert="horz" wrap="square" lIns="0" tIns="8930" rIns="0" bIns="0" rtlCol="0">
            <a:spAutoFit/>
          </a:bodyPr>
          <a:lstStyle/>
          <a:p>
            <a:pPr algn="ctr">
              <a:spcBef>
                <a:spcPts val="70"/>
              </a:spcBef>
            </a:pPr>
            <a:r>
              <a:rPr sz="2531" b="1" spc="-14" dirty="0">
                <a:solidFill>
                  <a:srgbClr val="EBEBEB"/>
                </a:solidFill>
                <a:latin typeface="Arial"/>
                <a:cs typeface="Arial"/>
              </a:rPr>
              <a:t>extension</a:t>
            </a:r>
            <a:endParaRPr sz="2531">
              <a:latin typeface="Arial"/>
              <a:cs typeface="Arial"/>
            </a:endParaRPr>
          </a:p>
        </p:txBody>
      </p:sp>
      <p:sp>
        <p:nvSpPr>
          <p:cNvPr id="27" name="object 27"/>
          <p:cNvSpPr/>
          <p:nvPr/>
        </p:nvSpPr>
        <p:spPr>
          <a:xfrm>
            <a:off x="1211087" y="4049112"/>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B51A00"/>
          </a:solidFill>
        </p:spPr>
        <p:txBody>
          <a:bodyPr wrap="square" lIns="0" tIns="0" rIns="0" bIns="0" rtlCol="0"/>
          <a:lstStyle/>
          <a:p>
            <a:endParaRPr sz="1406"/>
          </a:p>
        </p:txBody>
      </p:sp>
      <p:sp>
        <p:nvSpPr>
          <p:cNvPr id="28" name="object 28"/>
          <p:cNvSpPr/>
          <p:nvPr/>
        </p:nvSpPr>
        <p:spPr>
          <a:xfrm>
            <a:off x="1309313" y="4281284"/>
            <a:ext cx="1535906" cy="294680"/>
          </a:xfrm>
          <a:prstGeom prst="rect">
            <a:avLst/>
          </a:prstGeom>
          <a:blipFill>
            <a:blip r:embed="rId4" cstate="print"/>
            <a:stretch>
              <a:fillRect/>
            </a:stretch>
          </a:blipFill>
        </p:spPr>
        <p:txBody>
          <a:bodyPr wrap="square" lIns="0" tIns="0" rIns="0" bIns="0" rtlCol="0"/>
          <a:lstStyle/>
          <a:p>
            <a:endParaRPr sz="1406"/>
          </a:p>
        </p:txBody>
      </p:sp>
      <p:sp>
        <p:nvSpPr>
          <p:cNvPr id="29" name="object 29"/>
          <p:cNvSpPr/>
          <p:nvPr/>
        </p:nvSpPr>
        <p:spPr>
          <a:xfrm>
            <a:off x="1487907" y="4665261"/>
            <a:ext cx="1160859" cy="294680"/>
          </a:xfrm>
          <a:prstGeom prst="rect">
            <a:avLst/>
          </a:prstGeom>
          <a:blipFill>
            <a:blip r:embed="rId5" cstate="print"/>
            <a:stretch>
              <a:fillRect/>
            </a:stretch>
          </a:blipFill>
        </p:spPr>
        <p:txBody>
          <a:bodyPr wrap="square" lIns="0" tIns="0" rIns="0" bIns="0" rtlCol="0"/>
          <a:lstStyle/>
          <a:p>
            <a:endParaRPr sz="1406"/>
          </a:p>
        </p:txBody>
      </p:sp>
      <p:sp>
        <p:nvSpPr>
          <p:cNvPr id="30" name="object 30"/>
          <p:cNvSpPr txBox="1"/>
          <p:nvPr/>
        </p:nvSpPr>
        <p:spPr>
          <a:xfrm>
            <a:off x="1324134" y="4200917"/>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31" name="object 31"/>
          <p:cNvSpPr/>
          <p:nvPr/>
        </p:nvSpPr>
        <p:spPr>
          <a:xfrm>
            <a:off x="3063104" y="3022198"/>
            <a:ext cx="657224" cy="0"/>
          </a:xfrm>
          <a:custGeom>
            <a:avLst/>
            <a:gdLst/>
            <a:ahLst/>
            <a:cxnLst/>
            <a:rect l="l" t="t" r="r" b="b"/>
            <a:pathLst>
              <a:path w="934720">
                <a:moveTo>
                  <a:pt x="0" y="0"/>
                </a:moveTo>
                <a:lnTo>
                  <a:pt x="50800" y="0"/>
                </a:lnTo>
                <a:lnTo>
                  <a:pt x="934720" y="0"/>
                </a:lnTo>
              </a:path>
            </a:pathLst>
          </a:custGeom>
          <a:ln w="101600">
            <a:solidFill>
              <a:srgbClr val="B51A00"/>
            </a:solidFill>
          </a:ln>
        </p:spPr>
        <p:txBody>
          <a:bodyPr wrap="square" lIns="0" tIns="0" rIns="0" bIns="0" rtlCol="0"/>
          <a:lstStyle/>
          <a:p>
            <a:endParaRPr sz="1406"/>
          </a:p>
        </p:txBody>
      </p:sp>
      <p:sp>
        <p:nvSpPr>
          <p:cNvPr id="32" name="object 32"/>
          <p:cNvSpPr/>
          <p:nvPr/>
        </p:nvSpPr>
        <p:spPr>
          <a:xfrm>
            <a:off x="2889868" y="2882895"/>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B51A00"/>
          </a:solidFill>
        </p:spPr>
        <p:txBody>
          <a:bodyPr wrap="square" lIns="0" tIns="0" rIns="0" bIns="0" rtlCol="0"/>
          <a:lstStyle/>
          <a:p>
            <a:endParaRPr sz="1406"/>
          </a:p>
        </p:txBody>
      </p:sp>
      <p:sp>
        <p:nvSpPr>
          <p:cNvPr id="33" name="object 33"/>
          <p:cNvSpPr/>
          <p:nvPr/>
        </p:nvSpPr>
        <p:spPr>
          <a:xfrm>
            <a:off x="3025519" y="3852660"/>
            <a:ext cx="748754" cy="494258"/>
          </a:xfrm>
          <a:custGeom>
            <a:avLst/>
            <a:gdLst/>
            <a:ahLst/>
            <a:cxnLst/>
            <a:rect l="l" t="t" r="r" b="b"/>
            <a:pathLst>
              <a:path w="1064895" h="702945">
                <a:moveTo>
                  <a:pt x="0" y="702487"/>
                </a:moveTo>
                <a:lnTo>
                  <a:pt x="42405" y="674497"/>
                </a:lnTo>
                <a:lnTo>
                  <a:pt x="1064374" y="0"/>
                </a:lnTo>
              </a:path>
            </a:pathLst>
          </a:custGeom>
          <a:ln w="101599">
            <a:solidFill>
              <a:srgbClr val="B51A00"/>
            </a:solidFill>
          </a:ln>
        </p:spPr>
        <p:txBody>
          <a:bodyPr wrap="square" lIns="0" tIns="0" rIns="0" bIns="0" rtlCol="0"/>
          <a:lstStyle/>
          <a:p>
            <a:endParaRPr sz="1406"/>
          </a:p>
        </p:txBody>
      </p:sp>
      <p:sp>
        <p:nvSpPr>
          <p:cNvPr id="34" name="object 34"/>
          <p:cNvSpPr/>
          <p:nvPr/>
        </p:nvSpPr>
        <p:spPr>
          <a:xfrm>
            <a:off x="2880938" y="4172288"/>
            <a:ext cx="309414" cy="270123"/>
          </a:xfrm>
          <a:custGeom>
            <a:avLst/>
            <a:gdLst/>
            <a:ahLst/>
            <a:cxnLst/>
            <a:rect l="l" t="t" r="r" b="b"/>
            <a:pathLst>
              <a:path w="440054" h="384175">
                <a:moveTo>
                  <a:pt x="221576" y="0"/>
                </a:moveTo>
                <a:lnTo>
                  <a:pt x="0" y="383616"/>
                </a:lnTo>
                <a:lnTo>
                  <a:pt x="439839" y="330708"/>
                </a:lnTo>
                <a:lnTo>
                  <a:pt x="248030" y="219913"/>
                </a:lnTo>
                <a:lnTo>
                  <a:pt x="221576" y="0"/>
                </a:lnTo>
                <a:close/>
              </a:path>
            </a:pathLst>
          </a:custGeom>
          <a:solidFill>
            <a:srgbClr val="B51A00"/>
          </a:solidFill>
        </p:spPr>
        <p:txBody>
          <a:bodyPr wrap="square" lIns="0" tIns="0" rIns="0" bIns="0" rtlCol="0"/>
          <a:lstStyle/>
          <a:p>
            <a:endParaRPr sz="1406"/>
          </a:p>
        </p:txBody>
      </p:sp>
      <p:sp>
        <p:nvSpPr>
          <p:cNvPr id="35" name="object 35"/>
          <p:cNvSpPr/>
          <p:nvPr/>
        </p:nvSpPr>
        <p:spPr>
          <a:xfrm>
            <a:off x="7176118" y="3959815"/>
            <a:ext cx="0" cy="460772"/>
          </a:xfrm>
          <a:custGeom>
            <a:avLst/>
            <a:gdLst/>
            <a:ahLst/>
            <a:cxnLst/>
            <a:rect l="l" t="t" r="r" b="b"/>
            <a:pathLst>
              <a:path h="655320">
                <a:moveTo>
                  <a:pt x="-50800" y="327660"/>
                </a:moveTo>
                <a:lnTo>
                  <a:pt x="50800" y="327660"/>
                </a:lnTo>
              </a:path>
            </a:pathLst>
          </a:custGeom>
          <a:ln w="655320">
            <a:solidFill>
              <a:srgbClr val="B51A00"/>
            </a:solidFill>
          </a:ln>
        </p:spPr>
        <p:txBody>
          <a:bodyPr wrap="square" lIns="0" tIns="0" rIns="0" bIns="0" rtlCol="0"/>
          <a:lstStyle/>
          <a:p>
            <a:endParaRPr sz="1406"/>
          </a:p>
        </p:txBody>
      </p:sp>
      <p:sp>
        <p:nvSpPr>
          <p:cNvPr id="36" name="object 36"/>
          <p:cNvSpPr/>
          <p:nvPr/>
        </p:nvSpPr>
        <p:spPr>
          <a:xfrm>
            <a:off x="7036815" y="4315216"/>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B51A00"/>
          </a:solidFill>
        </p:spPr>
        <p:txBody>
          <a:bodyPr wrap="square" lIns="0" tIns="0" rIns="0" bIns="0" rtlCol="0"/>
          <a:lstStyle/>
          <a:p>
            <a:endParaRPr sz="1406"/>
          </a:p>
        </p:txBody>
      </p:sp>
    </p:spTree>
    <p:extLst>
      <p:ext uri="{BB962C8B-B14F-4D97-AF65-F5344CB8AC3E}">
        <p14:creationId xmlns:p14="http://schemas.microsoft.com/office/powerpoint/2010/main" val="319768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6453"/>
            <a:ext cx="9144000" cy="6661547"/>
          </a:xfrm>
          <a:custGeom>
            <a:avLst/>
            <a:gdLst/>
            <a:ahLst/>
            <a:cxnLst/>
            <a:rect l="l" t="t" r="r" b="b"/>
            <a:pathLst>
              <a:path w="13004800" h="9474200">
                <a:moveTo>
                  <a:pt x="0" y="9474200"/>
                </a:moveTo>
                <a:lnTo>
                  <a:pt x="13004800" y="9474200"/>
                </a:lnTo>
                <a:lnTo>
                  <a:pt x="13004800" y="0"/>
                </a:lnTo>
                <a:lnTo>
                  <a:pt x="0" y="0"/>
                </a:lnTo>
                <a:lnTo>
                  <a:pt x="0" y="9474200"/>
                </a:lnTo>
                <a:close/>
              </a:path>
            </a:pathLst>
          </a:custGeom>
          <a:solidFill>
            <a:srgbClr val="303D47"/>
          </a:solidFill>
        </p:spPr>
        <p:txBody>
          <a:bodyPr wrap="square" lIns="0" tIns="0" rIns="0" bIns="0" rtlCol="0"/>
          <a:lstStyle/>
          <a:p>
            <a:endParaRPr sz="1406"/>
          </a:p>
        </p:txBody>
      </p:sp>
      <p:sp>
        <p:nvSpPr>
          <p:cNvPr id="3" name="object 3"/>
          <p:cNvSpPr/>
          <p:nvPr/>
        </p:nvSpPr>
        <p:spPr>
          <a:xfrm>
            <a:off x="0" y="0"/>
            <a:ext cx="9144000" cy="196453"/>
          </a:xfrm>
          <a:custGeom>
            <a:avLst/>
            <a:gdLst/>
            <a:ahLst/>
            <a:cxnLst/>
            <a:rect l="l" t="t" r="r" b="b"/>
            <a:pathLst>
              <a:path w="13004800" h="279400">
                <a:moveTo>
                  <a:pt x="0" y="279400"/>
                </a:moveTo>
                <a:lnTo>
                  <a:pt x="13004800" y="279400"/>
                </a:lnTo>
                <a:lnTo>
                  <a:pt x="13004800" y="0"/>
                </a:lnTo>
                <a:lnTo>
                  <a:pt x="0" y="0"/>
                </a:lnTo>
                <a:lnTo>
                  <a:pt x="0" y="279400"/>
                </a:lnTo>
                <a:close/>
              </a:path>
            </a:pathLst>
          </a:custGeom>
          <a:solidFill>
            <a:srgbClr val="303D47"/>
          </a:solidFill>
        </p:spPr>
        <p:txBody>
          <a:bodyPr wrap="square" lIns="0" tIns="0" rIns="0" bIns="0" rtlCol="0"/>
          <a:lstStyle/>
          <a:p>
            <a:endParaRPr sz="1406"/>
          </a:p>
        </p:txBody>
      </p:sp>
      <p:sp>
        <p:nvSpPr>
          <p:cNvPr id="4" name="object 4"/>
          <p:cNvSpPr txBox="1">
            <a:spLocks noGrp="1"/>
          </p:cNvSpPr>
          <p:nvPr>
            <p:ph type="title"/>
          </p:nvPr>
        </p:nvSpPr>
        <p:spPr>
          <a:xfrm>
            <a:off x="919758" y="2714626"/>
            <a:ext cx="7056239" cy="1406836"/>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pc="35" dirty="0">
                <a:solidFill>
                  <a:srgbClr val="FFFFFF"/>
                </a:solidFill>
              </a:rPr>
              <a:t>CHROME’S</a:t>
            </a:r>
          </a:p>
          <a:p>
            <a:pPr marL="8929">
              <a:lnSpc>
                <a:spcPct val="100000"/>
              </a:lnSpc>
              <a:spcBef>
                <a:spcPts val="84"/>
              </a:spcBef>
            </a:pPr>
            <a:r>
              <a:rPr spc="4" dirty="0">
                <a:solidFill>
                  <a:srgbClr val="FFFFFF"/>
                </a:solidFill>
              </a:rPr>
              <a:t>SECURITY</a:t>
            </a:r>
            <a:r>
              <a:rPr spc="-28" dirty="0">
                <a:solidFill>
                  <a:srgbClr val="FFFFFF"/>
                </a:solidFill>
              </a:rPr>
              <a:t> </a:t>
            </a:r>
            <a:r>
              <a:rPr spc="53" dirty="0">
                <a:solidFill>
                  <a:srgbClr val="FFFFFF"/>
                </a:solidFill>
              </a:rPr>
              <a:t>MECHANISMS</a:t>
            </a:r>
          </a:p>
        </p:txBody>
      </p:sp>
    </p:spTree>
    <p:extLst>
      <p:ext uri="{BB962C8B-B14F-4D97-AF65-F5344CB8AC3E}">
        <p14:creationId xmlns:p14="http://schemas.microsoft.com/office/powerpoint/2010/main" val="3522959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2066" y="5990573"/>
            <a:ext cx="6155234" cy="636561"/>
          </a:xfrm>
          <a:prstGeom prst="rect">
            <a:avLst/>
          </a:prstGeom>
        </p:spPr>
        <p:txBody>
          <a:bodyPr vert="horz" wrap="square" lIns="0" tIns="8930" rIns="0" bIns="0" rtlCol="0">
            <a:spAutoFit/>
          </a:bodyPr>
          <a:lstStyle/>
          <a:p>
            <a:pPr marL="8929">
              <a:spcBef>
                <a:spcPts val="70"/>
              </a:spcBef>
            </a:pPr>
            <a:r>
              <a:rPr sz="4078" b="1" spc="-35" dirty="0">
                <a:solidFill>
                  <a:srgbClr val="979B9E"/>
                </a:solidFill>
                <a:latin typeface="Arial"/>
                <a:cs typeface="Arial"/>
              </a:rPr>
              <a:t>PRIVILEGE </a:t>
            </a:r>
            <a:r>
              <a:rPr sz="4078" b="1" spc="-102" dirty="0">
                <a:solidFill>
                  <a:srgbClr val="979B9E"/>
                </a:solidFill>
                <a:latin typeface="Arial"/>
                <a:cs typeface="Arial"/>
              </a:rPr>
              <a:t>SEPARATION</a:t>
            </a:r>
            <a:endParaRPr sz="4078">
              <a:latin typeface="Arial"/>
              <a:cs typeface="Arial"/>
            </a:endParaRPr>
          </a:p>
        </p:txBody>
      </p:sp>
      <p:sp>
        <p:nvSpPr>
          <p:cNvPr id="3" name="object 3"/>
          <p:cNvSpPr/>
          <p:nvPr/>
        </p:nvSpPr>
        <p:spPr>
          <a:xfrm>
            <a:off x="5766963" y="4597542"/>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4" name="object 4"/>
          <p:cNvSpPr/>
          <p:nvPr/>
        </p:nvSpPr>
        <p:spPr>
          <a:xfrm>
            <a:off x="6079503" y="4686838"/>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472033" y="2633010"/>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141385" y="918510"/>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7" name="object 7"/>
          <p:cNvSpPr/>
          <p:nvPr/>
        </p:nvSpPr>
        <p:spPr>
          <a:xfrm>
            <a:off x="1507502" y="1213190"/>
            <a:ext cx="1071563" cy="241102"/>
          </a:xfrm>
          <a:prstGeom prst="rect">
            <a:avLst/>
          </a:prstGeom>
          <a:blipFill>
            <a:blip r:embed="rId3" cstate="print"/>
            <a:stretch>
              <a:fillRect/>
            </a:stretch>
          </a:blipFill>
        </p:spPr>
        <p:txBody>
          <a:bodyPr wrap="square" lIns="0" tIns="0" rIns="0" bIns="0" rtlCol="0"/>
          <a:lstStyle/>
          <a:p>
            <a:endParaRPr sz="1406"/>
          </a:p>
        </p:txBody>
      </p:sp>
      <p:sp>
        <p:nvSpPr>
          <p:cNvPr id="8" name="object 8"/>
          <p:cNvSpPr txBox="1">
            <a:spLocks noGrp="1"/>
          </p:cNvSpPr>
          <p:nvPr>
            <p:ph type="title"/>
          </p:nvPr>
        </p:nvSpPr>
        <p:spPr>
          <a:xfrm>
            <a:off x="1141385" y="1079245"/>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9" name="object 9"/>
          <p:cNvSpPr/>
          <p:nvPr/>
        </p:nvSpPr>
        <p:spPr>
          <a:xfrm>
            <a:off x="1186034" y="2749097"/>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10" name="object 10"/>
          <p:cNvSpPr/>
          <p:nvPr/>
        </p:nvSpPr>
        <p:spPr>
          <a:xfrm>
            <a:off x="1284260" y="2981268"/>
            <a:ext cx="1535906" cy="294680"/>
          </a:xfrm>
          <a:prstGeom prst="rect">
            <a:avLst/>
          </a:prstGeom>
          <a:blipFill>
            <a:blip r:embed="rId4" cstate="print"/>
            <a:stretch>
              <a:fillRect/>
            </a:stretch>
          </a:blipFill>
        </p:spPr>
        <p:txBody>
          <a:bodyPr wrap="square" lIns="0" tIns="0" rIns="0" bIns="0" rtlCol="0"/>
          <a:lstStyle/>
          <a:p>
            <a:endParaRPr sz="1406"/>
          </a:p>
        </p:txBody>
      </p:sp>
      <p:sp>
        <p:nvSpPr>
          <p:cNvPr id="11" name="object 11"/>
          <p:cNvSpPr/>
          <p:nvPr/>
        </p:nvSpPr>
        <p:spPr>
          <a:xfrm>
            <a:off x="1462854" y="3365245"/>
            <a:ext cx="1160859" cy="294680"/>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1299081" y="2900901"/>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3668487" y="2784815"/>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14" name="object 14"/>
          <p:cNvSpPr/>
          <p:nvPr/>
        </p:nvSpPr>
        <p:spPr>
          <a:xfrm>
            <a:off x="3695276" y="2927690"/>
            <a:ext cx="2027039" cy="357188"/>
          </a:xfrm>
          <a:prstGeom prst="rect">
            <a:avLst/>
          </a:prstGeom>
          <a:blipFill>
            <a:blip r:embed="rId6" cstate="print"/>
            <a:stretch>
              <a:fillRect/>
            </a:stretch>
          </a:blipFill>
        </p:spPr>
        <p:txBody>
          <a:bodyPr wrap="square" lIns="0" tIns="0" rIns="0" bIns="0" rtlCol="0"/>
          <a:lstStyle/>
          <a:p>
            <a:endParaRPr sz="1406"/>
          </a:p>
        </p:txBody>
      </p:sp>
      <p:sp>
        <p:nvSpPr>
          <p:cNvPr id="15" name="object 15"/>
          <p:cNvSpPr txBox="1"/>
          <p:nvPr/>
        </p:nvSpPr>
        <p:spPr>
          <a:xfrm>
            <a:off x="3695276" y="2847323"/>
            <a:ext cx="2062758" cy="398483"/>
          </a:xfrm>
          <a:prstGeom prst="rect">
            <a:avLst/>
          </a:prstGeom>
        </p:spPr>
        <p:txBody>
          <a:bodyPr vert="horz" wrap="square" lIns="0" tIns="8930" rIns="0" bIns="0" rtlCol="0">
            <a:spAutoFit/>
          </a:bodyPr>
          <a:lstStyle/>
          <a:p>
            <a:pPr marL="26342">
              <a:spcBef>
                <a:spcPts val="70"/>
              </a:spcBef>
            </a:pPr>
            <a:r>
              <a:rPr sz="2531" spc="35" dirty="0">
                <a:solidFill>
                  <a:srgbClr val="FFFFFF"/>
                </a:solidFill>
                <a:latin typeface="Arial"/>
                <a:cs typeface="Arial"/>
              </a:rPr>
              <a:t>content</a:t>
            </a:r>
            <a:r>
              <a:rPr sz="2531" spc="-39"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p:txBody>
      </p:sp>
      <p:sp>
        <p:nvSpPr>
          <p:cNvPr id="16" name="object 16"/>
          <p:cNvSpPr/>
          <p:nvPr/>
        </p:nvSpPr>
        <p:spPr>
          <a:xfrm>
            <a:off x="6302744" y="2784815"/>
            <a:ext cx="1687711" cy="821531"/>
          </a:xfrm>
          <a:custGeom>
            <a:avLst/>
            <a:gdLst/>
            <a:ahLst/>
            <a:cxnLst/>
            <a:rect l="l" t="t" r="r" b="b"/>
            <a:pathLst>
              <a:path w="2400300" h="1168400">
                <a:moveTo>
                  <a:pt x="0" y="1168400"/>
                </a:moveTo>
                <a:lnTo>
                  <a:pt x="2400300" y="1168400"/>
                </a:lnTo>
                <a:lnTo>
                  <a:pt x="2400300" y="0"/>
                </a:lnTo>
                <a:lnTo>
                  <a:pt x="0" y="0"/>
                </a:lnTo>
                <a:lnTo>
                  <a:pt x="0" y="1168400"/>
                </a:lnTo>
                <a:close/>
              </a:path>
            </a:pathLst>
          </a:custGeom>
          <a:solidFill>
            <a:srgbClr val="004E78"/>
          </a:solidFill>
        </p:spPr>
        <p:txBody>
          <a:bodyPr wrap="square" lIns="0" tIns="0" rIns="0" bIns="0" rtlCol="0"/>
          <a:lstStyle/>
          <a:p>
            <a:endParaRPr sz="1406"/>
          </a:p>
        </p:txBody>
      </p:sp>
      <p:sp>
        <p:nvSpPr>
          <p:cNvPr id="17" name="object 17"/>
          <p:cNvSpPr/>
          <p:nvPr/>
        </p:nvSpPr>
        <p:spPr>
          <a:xfrm>
            <a:off x="6811736" y="2927690"/>
            <a:ext cx="669727" cy="241102"/>
          </a:xfrm>
          <a:prstGeom prst="rect">
            <a:avLst/>
          </a:prstGeom>
          <a:blipFill>
            <a:blip r:embed="rId7" cstate="print"/>
            <a:stretch>
              <a:fillRect/>
            </a:stretch>
          </a:blipFill>
        </p:spPr>
        <p:txBody>
          <a:bodyPr wrap="square" lIns="0" tIns="0" rIns="0" bIns="0" rtlCol="0"/>
          <a:lstStyle/>
          <a:p>
            <a:endParaRPr sz="1406"/>
          </a:p>
        </p:txBody>
      </p:sp>
      <p:sp>
        <p:nvSpPr>
          <p:cNvPr id="18" name="object 18"/>
          <p:cNvSpPr/>
          <p:nvPr/>
        </p:nvSpPr>
        <p:spPr>
          <a:xfrm>
            <a:off x="6427760" y="3258088"/>
            <a:ext cx="1419820" cy="294680"/>
          </a:xfrm>
          <a:prstGeom prst="rect">
            <a:avLst/>
          </a:prstGeom>
          <a:blipFill>
            <a:blip r:embed="rId8" cstate="print"/>
            <a:stretch>
              <a:fillRect/>
            </a:stretch>
          </a:blipFill>
        </p:spPr>
        <p:txBody>
          <a:bodyPr wrap="square" lIns="0" tIns="0" rIns="0" bIns="0" rtlCol="0"/>
          <a:lstStyle/>
          <a:p>
            <a:endParaRPr sz="1406"/>
          </a:p>
        </p:txBody>
      </p:sp>
      <p:sp>
        <p:nvSpPr>
          <p:cNvPr id="19" name="object 19"/>
          <p:cNvSpPr txBox="1"/>
          <p:nvPr/>
        </p:nvSpPr>
        <p:spPr>
          <a:xfrm>
            <a:off x="6302745" y="2793745"/>
            <a:ext cx="1705570" cy="792885"/>
          </a:xfrm>
          <a:prstGeom prst="rect">
            <a:avLst/>
          </a:prstGeom>
        </p:spPr>
        <p:txBody>
          <a:bodyPr vert="horz" wrap="square" lIns="0" tIns="23217" rIns="0" bIns="0" rtlCol="0">
            <a:spAutoFit/>
          </a:bodyPr>
          <a:lstStyle/>
          <a:p>
            <a:pPr marL="150013" marR="162515" indent="377712">
              <a:lnSpc>
                <a:spcPts val="3023"/>
              </a:lnSpc>
              <a:spcBef>
                <a:spcPts val="183"/>
              </a:spcBef>
            </a:pPr>
            <a:r>
              <a:rPr sz="2531" spc="7" dirty="0">
                <a:solidFill>
                  <a:srgbClr val="FFFFFF"/>
                </a:solidFill>
                <a:latin typeface="Arial"/>
                <a:cs typeface="Arial"/>
              </a:rPr>
              <a:t>core  </a:t>
            </a:r>
            <a:r>
              <a:rPr sz="2531" spc="4" dirty="0">
                <a:solidFill>
                  <a:srgbClr val="FFFFFF"/>
                </a:solidFill>
                <a:latin typeface="Arial"/>
                <a:cs typeface="Arial"/>
              </a:rPr>
              <a:t>extension</a:t>
            </a:r>
            <a:endParaRPr sz="2531">
              <a:latin typeface="Arial"/>
              <a:cs typeface="Arial"/>
            </a:endParaRPr>
          </a:p>
        </p:txBody>
      </p:sp>
      <p:sp>
        <p:nvSpPr>
          <p:cNvPr id="20" name="object 20"/>
          <p:cNvSpPr/>
          <p:nvPr/>
        </p:nvSpPr>
        <p:spPr>
          <a:xfrm>
            <a:off x="5904480" y="3097354"/>
            <a:ext cx="287536" cy="0"/>
          </a:xfrm>
          <a:custGeom>
            <a:avLst/>
            <a:gdLst/>
            <a:ahLst/>
            <a:cxnLst/>
            <a:rect l="l" t="t" r="r" b="b"/>
            <a:pathLst>
              <a:path w="408940">
                <a:moveTo>
                  <a:pt x="0" y="0"/>
                </a:moveTo>
                <a:lnTo>
                  <a:pt x="50800" y="0"/>
                </a:lnTo>
                <a:lnTo>
                  <a:pt x="358140" y="0"/>
                </a:lnTo>
                <a:lnTo>
                  <a:pt x="408940" y="0"/>
                </a:lnTo>
              </a:path>
            </a:pathLst>
          </a:custGeom>
          <a:ln w="101600">
            <a:solidFill>
              <a:srgbClr val="D95000"/>
            </a:solidFill>
          </a:ln>
        </p:spPr>
        <p:txBody>
          <a:bodyPr wrap="square" lIns="0" tIns="0" rIns="0" bIns="0" rtlCol="0"/>
          <a:lstStyle/>
          <a:p>
            <a:endParaRPr sz="1406"/>
          </a:p>
        </p:txBody>
      </p:sp>
      <p:sp>
        <p:nvSpPr>
          <p:cNvPr id="21" name="object 21"/>
          <p:cNvSpPr/>
          <p:nvPr/>
        </p:nvSpPr>
        <p:spPr>
          <a:xfrm>
            <a:off x="5731245" y="2958051"/>
            <a:ext cx="278606" cy="278606"/>
          </a:xfrm>
          <a:custGeom>
            <a:avLst/>
            <a:gdLst/>
            <a:ahLst/>
            <a:cxnLst/>
            <a:rect l="l" t="t" r="r" b="b"/>
            <a:pathLst>
              <a:path w="396240" h="396239">
                <a:moveTo>
                  <a:pt x="396240" y="0"/>
                </a:moveTo>
                <a:lnTo>
                  <a:pt x="0" y="198120"/>
                </a:lnTo>
                <a:lnTo>
                  <a:pt x="396240" y="396240"/>
                </a:lnTo>
                <a:lnTo>
                  <a:pt x="297179" y="198120"/>
                </a:lnTo>
                <a:lnTo>
                  <a:pt x="396240" y="0"/>
                </a:lnTo>
                <a:close/>
              </a:path>
            </a:pathLst>
          </a:custGeom>
          <a:solidFill>
            <a:srgbClr val="D95000"/>
          </a:solidFill>
        </p:spPr>
        <p:txBody>
          <a:bodyPr wrap="square" lIns="0" tIns="0" rIns="0" bIns="0" rtlCol="0"/>
          <a:lstStyle/>
          <a:p>
            <a:endParaRPr sz="1406"/>
          </a:p>
        </p:txBody>
      </p:sp>
      <p:sp>
        <p:nvSpPr>
          <p:cNvPr id="22" name="object 22"/>
          <p:cNvSpPr/>
          <p:nvPr/>
        </p:nvSpPr>
        <p:spPr>
          <a:xfrm>
            <a:off x="6086645" y="2958051"/>
            <a:ext cx="278606" cy="278606"/>
          </a:xfrm>
          <a:custGeom>
            <a:avLst/>
            <a:gdLst/>
            <a:ahLst/>
            <a:cxnLst/>
            <a:rect l="l" t="t" r="r" b="b"/>
            <a:pathLst>
              <a:path w="396240" h="396239">
                <a:moveTo>
                  <a:pt x="0" y="0"/>
                </a:moveTo>
                <a:lnTo>
                  <a:pt x="99060" y="198120"/>
                </a:lnTo>
                <a:lnTo>
                  <a:pt x="0" y="396240"/>
                </a:lnTo>
                <a:lnTo>
                  <a:pt x="396240" y="198120"/>
                </a:lnTo>
                <a:lnTo>
                  <a:pt x="0" y="0"/>
                </a:lnTo>
                <a:close/>
              </a:path>
            </a:pathLst>
          </a:custGeom>
          <a:solidFill>
            <a:srgbClr val="D95000"/>
          </a:solidFill>
        </p:spPr>
        <p:txBody>
          <a:bodyPr wrap="square" lIns="0" tIns="0" rIns="0" bIns="0" rtlCol="0"/>
          <a:lstStyle/>
          <a:p>
            <a:endParaRPr sz="1406"/>
          </a:p>
        </p:txBody>
      </p:sp>
      <p:sp>
        <p:nvSpPr>
          <p:cNvPr id="23" name="object 23"/>
          <p:cNvSpPr/>
          <p:nvPr/>
        </p:nvSpPr>
        <p:spPr>
          <a:xfrm>
            <a:off x="6213447" y="918510"/>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24" name="object 24"/>
          <p:cNvSpPr/>
          <p:nvPr/>
        </p:nvSpPr>
        <p:spPr>
          <a:xfrm>
            <a:off x="6579565" y="1213190"/>
            <a:ext cx="1071563" cy="241102"/>
          </a:xfrm>
          <a:prstGeom prst="rect">
            <a:avLst/>
          </a:prstGeom>
          <a:blipFill>
            <a:blip r:embed="rId3" cstate="print"/>
            <a:stretch>
              <a:fillRect/>
            </a:stretch>
          </a:blipFill>
        </p:spPr>
        <p:txBody>
          <a:bodyPr wrap="square" lIns="0" tIns="0" rIns="0" bIns="0" rtlCol="0"/>
          <a:lstStyle/>
          <a:p>
            <a:endParaRPr sz="1406"/>
          </a:p>
        </p:txBody>
      </p:sp>
      <p:sp>
        <p:nvSpPr>
          <p:cNvPr id="25" name="object 25"/>
          <p:cNvSpPr txBox="1"/>
          <p:nvPr/>
        </p:nvSpPr>
        <p:spPr>
          <a:xfrm>
            <a:off x="6213448" y="1079245"/>
            <a:ext cx="179486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26" name="object 26"/>
          <p:cNvSpPr/>
          <p:nvPr/>
        </p:nvSpPr>
        <p:spPr>
          <a:xfrm>
            <a:off x="2052213" y="1623956"/>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7" name="object 27"/>
          <p:cNvSpPr/>
          <p:nvPr/>
        </p:nvSpPr>
        <p:spPr>
          <a:xfrm>
            <a:off x="1912910" y="2559787"/>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28" name="object 28"/>
          <p:cNvSpPr/>
          <p:nvPr/>
        </p:nvSpPr>
        <p:spPr>
          <a:xfrm>
            <a:off x="7151065" y="1623956"/>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9" name="object 29"/>
          <p:cNvSpPr/>
          <p:nvPr/>
        </p:nvSpPr>
        <p:spPr>
          <a:xfrm>
            <a:off x="7011762" y="2559787"/>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0" name="object 30"/>
          <p:cNvSpPr/>
          <p:nvPr/>
        </p:nvSpPr>
        <p:spPr>
          <a:xfrm>
            <a:off x="3038051" y="3097354"/>
            <a:ext cx="657224" cy="0"/>
          </a:xfrm>
          <a:custGeom>
            <a:avLst/>
            <a:gdLst/>
            <a:ahLst/>
            <a:cxnLst/>
            <a:rect l="l" t="t" r="r" b="b"/>
            <a:pathLst>
              <a:path w="934720">
                <a:moveTo>
                  <a:pt x="0" y="0"/>
                </a:moveTo>
                <a:lnTo>
                  <a:pt x="50800" y="0"/>
                </a:lnTo>
                <a:lnTo>
                  <a:pt x="934720" y="0"/>
                </a:lnTo>
              </a:path>
            </a:pathLst>
          </a:custGeom>
          <a:ln w="101600">
            <a:solidFill>
              <a:srgbClr val="000000"/>
            </a:solidFill>
          </a:ln>
        </p:spPr>
        <p:txBody>
          <a:bodyPr wrap="square" lIns="0" tIns="0" rIns="0" bIns="0" rtlCol="0"/>
          <a:lstStyle/>
          <a:p>
            <a:endParaRPr sz="1406"/>
          </a:p>
        </p:txBody>
      </p:sp>
      <p:sp>
        <p:nvSpPr>
          <p:cNvPr id="31" name="object 31"/>
          <p:cNvSpPr/>
          <p:nvPr/>
        </p:nvSpPr>
        <p:spPr>
          <a:xfrm>
            <a:off x="2864815" y="2958051"/>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000000"/>
          </a:solidFill>
        </p:spPr>
        <p:txBody>
          <a:bodyPr wrap="square" lIns="0" tIns="0" rIns="0" bIns="0" rtlCol="0"/>
          <a:lstStyle/>
          <a:p>
            <a:endParaRPr sz="1406"/>
          </a:p>
        </p:txBody>
      </p:sp>
      <p:sp>
        <p:nvSpPr>
          <p:cNvPr id="32" name="object 32"/>
          <p:cNvSpPr/>
          <p:nvPr/>
        </p:nvSpPr>
        <p:spPr>
          <a:xfrm>
            <a:off x="7151065" y="3579557"/>
            <a:ext cx="0" cy="916186"/>
          </a:xfrm>
          <a:custGeom>
            <a:avLst/>
            <a:gdLst/>
            <a:ahLst/>
            <a:cxnLst/>
            <a:rect l="l" t="t" r="r" b="b"/>
            <a:pathLst>
              <a:path h="1303020">
                <a:moveTo>
                  <a:pt x="-50800" y="651510"/>
                </a:moveTo>
                <a:lnTo>
                  <a:pt x="50800" y="651510"/>
                </a:lnTo>
              </a:path>
            </a:pathLst>
          </a:custGeom>
          <a:ln w="1303020">
            <a:solidFill>
              <a:srgbClr val="000000"/>
            </a:solidFill>
          </a:ln>
        </p:spPr>
        <p:txBody>
          <a:bodyPr wrap="square" lIns="0" tIns="0" rIns="0" bIns="0" rtlCol="0"/>
          <a:lstStyle/>
          <a:p>
            <a:endParaRPr sz="1406"/>
          </a:p>
        </p:txBody>
      </p:sp>
      <p:sp>
        <p:nvSpPr>
          <p:cNvPr id="33" name="object 33"/>
          <p:cNvSpPr/>
          <p:nvPr/>
        </p:nvSpPr>
        <p:spPr>
          <a:xfrm>
            <a:off x="7011762" y="4390372"/>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4" name="object 34"/>
          <p:cNvSpPr/>
          <p:nvPr/>
        </p:nvSpPr>
        <p:spPr>
          <a:xfrm>
            <a:off x="5856260" y="5070815"/>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35" name="object 35"/>
          <p:cNvSpPr/>
          <p:nvPr/>
        </p:nvSpPr>
        <p:spPr>
          <a:xfrm>
            <a:off x="5927698" y="5169042"/>
            <a:ext cx="687586" cy="258961"/>
          </a:xfrm>
          <a:prstGeom prst="rect">
            <a:avLst/>
          </a:prstGeom>
          <a:blipFill>
            <a:blip r:embed="rId9" cstate="print"/>
            <a:stretch>
              <a:fillRect/>
            </a:stretch>
          </a:blipFill>
        </p:spPr>
        <p:txBody>
          <a:bodyPr wrap="square" lIns="0" tIns="0" rIns="0" bIns="0" rtlCol="0"/>
          <a:lstStyle/>
          <a:p>
            <a:endParaRPr sz="1406"/>
          </a:p>
        </p:txBody>
      </p:sp>
      <p:sp>
        <p:nvSpPr>
          <p:cNvPr id="36" name="object 36"/>
          <p:cNvSpPr/>
          <p:nvPr/>
        </p:nvSpPr>
        <p:spPr>
          <a:xfrm>
            <a:off x="6749229" y="5070815"/>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37" name="object 37"/>
          <p:cNvSpPr/>
          <p:nvPr/>
        </p:nvSpPr>
        <p:spPr>
          <a:xfrm>
            <a:off x="6856385" y="5169042"/>
            <a:ext cx="1116211" cy="223242"/>
          </a:xfrm>
          <a:prstGeom prst="rect">
            <a:avLst/>
          </a:prstGeom>
          <a:blipFill>
            <a:blip r:embed="rId10" cstate="print"/>
            <a:stretch>
              <a:fillRect/>
            </a:stretch>
          </a:blipFill>
        </p:spPr>
        <p:txBody>
          <a:bodyPr wrap="square" lIns="0" tIns="0" rIns="0" bIns="0" rtlCol="0"/>
          <a:lstStyle/>
          <a:p>
            <a:endParaRPr sz="1406"/>
          </a:p>
        </p:txBody>
      </p:sp>
      <p:sp>
        <p:nvSpPr>
          <p:cNvPr id="38" name="object 38"/>
          <p:cNvSpPr txBox="1"/>
          <p:nvPr/>
        </p:nvSpPr>
        <p:spPr>
          <a:xfrm>
            <a:off x="3472034" y="3990324"/>
            <a:ext cx="4598789" cy="1406644"/>
          </a:xfrm>
          <a:prstGeom prst="rect">
            <a:avLst/>
          </a:prstGeom>
        </p:spPr>
        <p:txBody>
          <a:bodyPr vert="horz" wrap="square" lIns="0" tIns="8930" rIns="0" bIns="0" rtlCol="0">
            <a:spAutoFit/>
          </a:bodyPr>
          <a:lstStyle/>
          <a:p>
            <a:pPr marL="1638539">
              <a:spcBef>
                <a:spcPts val="70"/>
              </a:spcBef>
            </a:pPr>
            <a:r>
              <a:rPr sz="2531" b="1" spc="-14" dirty="0">
                <a:solidFill>
                  <a:srgbClr val="EBEBEB"/>
                </a:solidFill>
                <a:latin typeface="Arial"/>
                <a:cs typeface="Arial"/>
              </a:rPr>
              <a:t>extension</a:t>
            </a:r>
            <a:endParaRPr sz="2531">
              <a:latin typeface="Arial"/>
              <a:cs typeface="Arial"/>
            </a:endParaRPr>
          </a:p>
          <a:p>
            <a:pPr marL="2384142" algn="ctr">
              <a:spcBef>
                <a:spcPts val="1814"/>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L="2343960" algn="ctr">
              <a:spcBef>
                <a:spcPts val="1041"/>
              </a:spcBef>
              <a:tabLst>
                <a:tab pos="3276632"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Tree>
    <p:extLst>
      <p:ext uri="{BB962C8B-B14F-4D97-AF65-F5344CB8AC3E}">
        <p14:creationId xmlns:p14="http://schemas.microsoft.com/office/powerpoint/2010/main" val="1187833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1362" y="5927943"/>
            <a:ext cx="4997053" cy="636561"/>
          </a:xfrm>
          <a:prstGeom prst="rect">
            <a:avLst/>
          </a:prstGeom>
        </p:spPr>
        <p:txBody>
          <a:bodyPr vert="horz" wrap="square" lIns="0" tIns="8930" rIns="0" bIns="0" rtlCol="0">
            <a:spAutoFit/>
          </a:bodyPr>
          <a:lstStyle/>
          <a:p>
            <a:pPr marL="8929">
              <a:spcBef>
                <a:spcPts val="70"/>
              </a:spcBef>
            </a:pPr>
            <a:r>
              <a:rPr sz="4078" b="1" spc="-77" dirty="0">
                <a:solidFill>
                  <a:srgbClr val="979B9E"/>
                </a:solidFill>
                <a:latin typeface="Arial"/>
                <a:cs typeface="Arial"/>
              </a:rPr>
              <a:t>ISOLATED</a:t>
            </a:r>
            <a:r>
              <a:rPr sz="4078" b="1" spc="-39" dirty="0">
                <a:solidFill>
                  <a:srgbClr val="979B9E"/>
                </a:solidFill>
                <a:latin typeface="Arial"/>
                <a:cs typeface="Arial"/>
              </a:rPr>
              <a:t> </a:t>
            </a:r>
            <a:r>
              <a:rPr sz="4078" b="1" spc="-14" dirty="0">
                <a:solidFill>
                  <a:srgbClr val="979B9E"/>
                </a:solidFill>
                <a:latin typeface="Arial"/>
                <a:cs typeface="Arial"/>
              </a:rPr>
              <a:t>WORLDS</a:t>
            </a:r>
            <a:endParaRPr sz="4078">
              <a:latin typeface="Arial"/>
              <a:cs typeface="Arial"/>
            </a:endParaRPr>
          </a:p>
        </p:txBody>
      </p:sp>
      <p:sp>
        <p:nvSpPr>
          <p:cNvPr id="3" name="object 3"/>
          <p:cNvSpPr/>
          <p:nvPr/>
        </p:nvSpPr>
        <p:spPr>
          <a:xfrm>
            <a:off x="5766964" y="4534912"/>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4" name="object 4"/>
          <p:cNvSpPr/>
          <p:nvPr/>
        </p:nvSpPr>
        <p:spPr>
          <a:xfrm>
            <a:off x="6079504" y="4624208"/>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472034" y="2570380"/>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141386" y="855880"/>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7" name="object 7"/>
          <p:cNvSpPr/>
          <p:nvPr/>
        </p:nvSpPr>
        <p:spPr>
          <a:xfrm>
            <a:off x="1507503" y="1150560"/>
            <a:ext cx="1071563" cy="241102"/>
          </a:xfrm>
          <a:prstGeom prst="rect">
            <a:avLst/>
          </a:prstGeom>
          <a:blipFill>
            <a:blip r:embed="rId3" cstate="print"/>
            <a:stretch>
              <a:fillRect/>
            </a:stretch>
          </a:blipFill>
        </p:spPr>
        <p:txBody>
          <a:bodyPr wrap="square" lIns="0" tIns="0" rIns="0" bIns="0" rtlCol="0"/>
          <a:lstStyle/>
          <a:p>
            <a:endParaRPr sz="1406"/>
          </a:p>
        </p:txBody>
      </p:sp>
      <p:sp>
        <p:nvSpPr>
          <p:cNvPr id="8" name="object 8"/>
          <p:cNvSpPr txBox="1">
            <a:spLocks noGrp="1"/>
          </p:cNvSpPr>
          <p:nvPr>
            <p:ph type="title"/>
          </p:nvPr>
        </p:nvSpPr>
        <p:spPr>
          <a:xfrm>
            <a:off x="1141386" y="1016615"/>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9" name="object 9"/>
          <p:cNvSpPr/>
          <p:nvPr/>
        </p:nvSpPr>
        <p:spPr>
          <a:xfrm>
            <a:off x="1186035" y="2686467"/>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10" name="object 10"/>
          <p:cNvSpPr/>
          <p:nvPr/>
        </p:nvSpPr>
        <p:spPr>
          <a:xfrm>
            <a:off x="1284261" y="2918638"/>
            <a:ext cx="1535906" cy="294680"/>
          </a:xfrm>
          <a:prstGeom prst="rect">
            <a:avLst/>
          </a:prstGeom>
          <a:blipFill>
            <a:blip r:embed="rId4" cstate="print"/>
            <a:stretch>
              <a:fillRect/>
            </a:stretch>
          </a:blipFill>
        </p:spPr>
        <p:txBody>
          <a:bodyPr wrap="square" lIns="0" tIns="0" rIns="0" bIns="0" rtlCol="0"/>
          <a:lstStyle/>
          <a:p>
            <a:endParaRPr sz="1406"/>
          </a:p>
        </p:txBody>
      </p:sp>
      <p:sp>
        <p:nvSpPr>
          <p:cNvPr id="11" name="object 11"/>
          <p:cNvSpPr/>
          <p:nvPr/>
        </p:nvSpPr>
        <p:spPr>
          <a:xfrm>
            <a:off x="1462855" y="3302615"/>
            <a:ext cx="1160859" cy="294680"/>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1299082" y="2838271"/>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3668488" y="2722185"/>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14" name="object 14"/>
          <p:cNvSpPr/>
          <p:nvPr/>
        </p:nvSpPr>
        <p:spPr>
          <a:xfrm>
            <a:off x="3695277" y="2865060"/>
            <a:ext cx="2027039" cy="357188"/>
          </a:xfrm>
          <a:prstGeom prst="rect">
            <a:avLst/>
          </a:prstGeom>
          <a:blipFill>
            <a:blip r:embed="rId6" cstate="print"/>
            <a:stretch>
              <a:fillRect/>
            </a:stretch>
          </a:blipFill>
        </p:spPr>
        <p:txBody>
          <a:bodyPr wrap="square" lIns="0" tIns="0" rIns="0" bIns="0" rtlCol="0"/>
          <a:lstStyle/>
          <a:p>
            <a:endParaRPr sz="1406"/>
          </a:p>
        </p:txBody>
      </p:sp>
      <p:sp>
        <p:nvSpPr>
          <p:cNvPr id="15" name="object 15"/>
          <p:cNvSpPr txBox="1"/>
          <p:nvPr/>
        </p:nvSpPr>
        <p:spPr>
          <a:xfrm>
            <a:off x="3695277" y="2784693"/>
            <a:ext cx="2062758" cy="398483"/>
          </a:xfrm>
          <a:prstGeom prst="rect">
            <a:avLst/>
          </a:prstGeom>
        </p:spPr>
        <p:txBody>
          <a:bodyPr vert="horz" wrap="square" lIns="0" tIns="8930" rIns="0" bIns="0" rtlCol="0">
            <a:spAutoFit/>
          </a:bodyPr>
          <a:lstStyle/>
          <a:p>
            <a:pPr marL="26342">
              <a:spcBef>
                <a:spcPts val="70"/>
              </a:spcBef>
            </a:pPr>
            <a:r>
              <a:rPr sz="2531" spc="35" dirty="0">
                <a:solidFill>
                  <a:srgbClr val="FFFFFF"/>
                </a:solidFill>
                <a:latin typeface="Arial"/>
                <a:cs typeface="Arial"/>
              </a:rPr>
              <a:t>content</a:t>
            </a:r>
            <a:r>
              <a:rPr sz="2531" spc="-39"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p:txBody>
      </p:sp>
      <p:sp>
        <p:nvSpPr>
          <p:cNvPr id="16" name="object 16"/>
          <p:cNvSpPr/>
          <p:nvPr/>
        </p:nvSpPr>
        <p:spPr>
          <a:xfrm>
            <a:off x="6302745" y="2722185"/>
            <a:ext cx="1687711" cy="821531"/>
          </a:xfrm>
          <a:custGeom>
            <a:avLst/>
            <a:gdLst/>
            <a:ahLst/>
            <a:cxnLst/>
            <a:rect l="l" t="t" r="r" b="b"/>
            <a:pathLst>
              <a:path w="2400300" h="1168400">
                <a:moveTo>
                  <a:pt x="0" y="1168400"/>
                </a:moveTo>
                <a:lnTo>
                  <a:pt x="2400300" y="1168400"/>
                </a:lnTo>
                <a:lnTo>
                  <a:pt x="2400300" y="0"/>
                </a:lnTo>
                <a:lnTo>
                  <a:pt x="0" y="0"/>
                </a:lnTo>
                <a:lnTo>
                  <a:pt x="0" y="1168400"/>
                </a:lnTo>
                <a:close/>
              </a:path>
            </a:pathLst>
          </a:custGeom>
          <a:solidFill>
            <a:srgbClr val="004E78"/>
          </a:solidFill>
        </p:spPr>
        <p:txBody>
          <a:bodyPr wrap="square" lIns="0" tIns="0" rIns="0" bIns="0" rtlCol="0"/>
          <a:lstStyle/>
          <a:p>
            <a:endParaRPr sz="1406"/>
          </a:p>
        </p:txBody>
      </p:sp>
      <p:sp>
        <p:nvSpPr>
          <p:cNvPr id="17" name="object 17"/>
          <p:cNvSpPr/>
          <p:nvPr/>
        </p:nvSpPr>
        <p:spPr>
          <a:xfrm>
            <a:off x="6811737" y="2865060"/>
            <a:ext cx="669727" cy="241102"/>
          </a:xfrm>
          <a:prstGeom prst="rect">
            <a:avLst/>
          </a:prstGeom>
          <a:blipFill>
            <a:blip r:embed="rId7" cstate="print"/>
            <a:stretch>
              <a:fillRect/>
            </a:stretch>
          </a:blipFill>
        </p:spPr>
        <p:txBody>
          <a:bodyPr wrap="square" lIns="0" tIns="0" rIns="0" bIns="0" rtlCol="0"/>
          <a:lstStyle/>
          <a:p>
            <a:endParaRPr sz="1406"/>
          </a:p>
        </p:txBody>
      </p:sp>
      <p:sp>
        <p:nvSpPr>
          <p:cNvPr id="18" name="object 18"/>
          <p:cNvSpPr/>
          <p:nvPr/>
        </p:nvSpPr>
        <p:spPr>
          <a:xfrm>
            <a:off x="6427761" y="3195458"/>
            <a:ext cx="1419820" cy="294680"/>
          </a:xfrm>
          <a:prstGeom prst="rect">
            <a:avLst/>
          </a:prstGeom>
          <a:blipFill>
            <a:blip r:embed="rId8" cstate="print"/>
            <a:stretch>
              <a:fillRect/>
            </a:stretch>
          </a:blipFill>
        </p:spPr>
        <p:txBody>
          <a:bodyPr wrap="square" lIns="0" tIns="0" rIns="0" bIns="0" rtlCol="0"/>
          <a:lstStyle/>
          <a:p>
            <a:endParaRPr sz="1406"/>
          </a:p>
        </p:txBody>
      </p:sp>
      <p:sp>
        <p:nvSpPr>
          <p:cNvPr id="19" name="object 19"/>
          <p:cNvSpPr txBox="1"/>
          <p:nvPr/>
        </p:nvSpPr>
        <p:spPr>
          <a:xfrm>
            <a:off x="6302746" y="2731115"/>
            <a:ext cx="1705570" cy="792885"/>
          </a:xfrm>
          <a:prstGeom prst="rect">
            <a:avLst/>
          </a:prstGeom>
        </p:spPr>
        <p:txBody>
          <a:bodyPr vert="horz" wrap="square" lIns="0" tIns="23217" rIns="0" bIns="0" rtlCol="0">
            <a:spAutoFit/>
          </a:bodyPr>
          <a:lstStyle/>
          <a:p>
            <a:pPr marL="150013" marR="162515" indent="377712">
              <a:lnSpc>
                <a:spcPts val="3023"/>
              </a:lnSpc>
              <a:spcBef>
                <a:spcPts val="183"/>
              </a:spcBef>
            </a:pPr>
            <a:r>
              <a:rPr sz="2531" spc="7" dirty="0">
                <a:solidFill>
                  <a:srgbClr val="FFFFFF"/>
                </a:solidFill>
                <a:latin typeface="Arial"/>
                <a:cs typeface="Arial"/>
              </a:rPr>
              <a:t>core  </a:t>
            </a:r>
            <a:r>
              <a:rPr sz="2531" spc="4" dirty="0">
                <a:solidFill>
                  <a:srgbClr val="FFFFFF"/>
                </a:solidFill>
                <a:latin typeface="Arial"/>
                <a:cs typeface="Arial"/>
              </a:rPr>
              <a:t>extension</a:t>
            </a:r>
            <a:endParaRPr sz="2531">
              <a:latin typeface="Arial"/>
              <a:cs typeface="Arial"/>
            </a:endParaRPr>
          </a:p>
        </p:txBody>
      </p:sp>
      <p:sp>
        <p:nvSpPr>
          <p:cNvPr id="20" name="object 20"/>
          <p:cNvSpPr/>
          <p:nvPr/>
        </p:nvSpPr>
        <p:spPr>
          <a:xfrm>
            <a:off x="5904481" y="3034724"/>
            <a:ext cx="287536" cy="0"/>
          </a:xfrm>
          <a:custGeom>
            <a:avLst/>
            <a:gdLst/>
            <a:ahLst/>
            <a:cxnLst/>
            <a:rect l="l" t="t" r="r" b="b"/>
            <a:pathLst>
              <a:path w="408940">
                <a:moveTo>
                  <a:pt x="0" y="0"/>
                </a:moveTo>
                <a:lnTo>
                  <a:pt x="50800" y="0"/>
                </a:lnTo>
                <a:lnTo>
                  <a:pt x="358140" y="0"/>
                </a:lnTo>
                <a:lnTo>
                  <a:pt x="408940" y="0"/>
                </a:lnTo>
              </a:path>
            </a:pathLst>
          </a:custGeom>
          <a:ln w="101600">
            <a:solidFill>
              <a:srgbClr val="000000"/>
            </a:solidFill>
          </a:ln>
        </p:spPr>
        <p:txBody>
          <a:bodyPr wrap="square" lIns="0" tIns="0" rIns="0" bIns="0" rtlCol="0"/>
          <a:lstStyle/>
          <a:p>
            <a:endParaRPr sz="1406"/>
          </a:p>
        </p:txBody>
      </p:sp>
      <p:sp>
        <p:nvSpPr>
          <p:cNvPr id="21" name="object 21"/>
          <p:cNvSpPr/>
          <p:nvPr/>
        </p:nvSpPr>
        <p:spPr>
          <a:xfrm>
            <a:off x="5731246" y="2895421"/>
            <a:ext cx="278606" cy="278606"/>
          </a:xfrm>
          <a:custGeom>
            <a:avLst/>
            <a:gdLst/>
            <a:ahLst/>
            <a:cxnLst/>
            <a:rect l="l" t="t" r="r" b="b"/>
            <a:pathLst>
              <a:path w="396240" h="396239">
                <a:moveTo>
                  <a:pt x="396240" y="0"/>
                </a:moveTo>
                <a:lnTo>
                  <a:pt x="0" y="198120"/>
                </a:lnTo>
                <a:lnTo>
                  <a:pt x="396240" y="396240"/>
                </a:lnTo>
                <a:lnTo>
                  <a:pt x="297179" y="198120"/>
                </a:lnTo>
                <a:lnTo>
                  <a:pt x="396240" y="0"/>
                </a:lnTo>
                <a:close/>
              </a:path>
            </a:pathLst>
          </a:custGeom>
          <a:solidFill>
            <a:srgbClr val="000000"/>
          </a:solidFill>
        </p:spPr>
        <p:txBody>
          <a:bodyPr wrap="square" lIns="0" tIns="0" rIns="0" bIns="0" rtlCol="0"/>
          <a:lstStyle/>
          <a:p>
            <a:endParaRPr sz="1406"/>
          </a:p>
        </p:txBody>
      </p:sp>
      <p:sp>
        <p:nvSpPr>
          <p:cNvPr id="22" name="object 22"/>
          <p:cNvSpPr/>
          <p:nvPr/>
        </p:nvSpPr>
        <p:spPr>
          <a:xfrm>
            <a:off x="6086646" y="2895421"/>
            <a:ext cx="278606" cy="278606"/>
          </a:xfrm>
          <a:custGeom>
            <a:avLst/>
            <a:gdLst/>
            <a:ahLst/>
            <a:cxnLst/>
            <a:rect l="l" t="t" r="r" b="b"/>
            <a:pathLst>
              <a:path w="396240" h="396239">
                <a:moveTo>
                  <a:pt x="0" y="0"/>
                </a:moveTo>
                <a:lnTo>
                  <a:pt x="99060" y="198120"/>
                </a:lnTo>
                <a:lnTo>
                  <a:pt x="0" y="396240"/>
                </a:lnTo>
                <a:lnTo>
                  <a:pt x="396240" y="198120"/>
                </a:lnTo>
                <a:lnTo>
                  <a:pt x="0" y="0"/>
                </a:lnTo>
                <a:close/>
              </a:path>
            </a:pathLst>
          </a:custGeom>
          <a:solidFill>
            <a:srgbClr val="000000"/>
          </a:solidFill>
        </p:spPr>
        <p:txBody>
          <a:bodyPr wrap="square" lIns="0" tIns="0" rIns="0" bIns="0" rtlCol="0"/>
          <a:lstStyle/>
          <a:p>
            <a:endParaRPr sz="1406"/>
          </a:p>
        </p:txBody>
      </p:sp>
      <p:sp>
        <p:nvSpPr>
          <p:cNvPr id="23" name="object 23"/>
          <p:cNvSpPr/>
          <p:nvPr/>
        </p:nvSpPr>
        <p:spPr>
          <a:xfrm>
            <a:off x="6213448" y="855880"/>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24" name="object 24"/>
          <p:cNvSpPr/>
          <p:nvPr/>
        </p:nvSpPr>
        <p:spPr>
          <a:xfrm>
            <a:off x="6579566" y="1150560"/>
            <a:ext cx="1071563" cy="241102"/>
          </a:xfrm>
          <a:prstGeom prst="rect">
            <a:avLst/>
          </a:prstGeom>
          <a:blipFill>
            <a:blip r:embed="rId3" cstate="print"/>
            <a:stretch>
              <a:fillRect/>
            </a:stretch>
          </a:blipFill>
        </p:spPr>
        <p:txBody>
          <a:bodyPr wrap="square" lIns="0" tIns="0" rIns="0" bIns="0" rtlCol="0"/>
          <a:lstStyle/>
          <a:p>
            <a:endParaRPr sz="1406"/>
          </a:p>
        </p:txBody>
      </p:sp>
      <p:sp>
        <p:nvSpPr>
          <p:cNvPr id="25" name="object 25"/>
          <p:cNvSpPr txBox="1"/>
          <p:nvPr/>
        </p:nvSpPr>
        <p:spPr>
          <a:xfrm>
            <a:off x="6213449" y="1016615"/>
            <a:ext cx="179486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26" name="object 26"/>
          <p:cNvSpPr/>
          <p:nvPr/>
        </p:nvSpPr>
        <p:spPr>
          <a:xfrm>
            <a:off x="2052214" y="1561326"/>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7" name="object 27"/>
          <p:cNvSpPr/>
          <p:nvPr/>
        </p:nvSpPr>
        <p:spPr>
          <a:xfrm>
            <a:off x="1912911" y="2497157"/>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28" name="object 28"/>
          <p:cNvSpPr/>
          <p:nvPr/>
        </p:nvSpPr>
        <p:spPr>
          <a:xfrm>
            <a:off x="7151066" y="1561326"/>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9" name="object 29"/>
          <p:cNvSpPr/>
          <p:nvPr/>
        </p:nvSpPr>
        <p:spPr>
          <a:xfrm>
            <a:off x="7011763" y="2497157"/>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0" name="object 30"/>
          <p:cNvSpPr/>
          <p:nvPr/>
        </p:nvSpPr>
        <p:spPr>
          <a:xfrm>
            <a:off x="3038052" y="3034724"/>
            <a:ext cx="657224" cy="0"/>
          </a:xfrm>
          <a:custGeom>
            <a:avLst/>
            <a:gdLst/>
            <a:ahLst/>
            <a:cxnLst/>
            <a:rect l="l" t="t" r="r" b="b"/>
            <a:pathLst>
              <a:path w="934720">
                <a:moveTo>
                  <a:pt x="0" y="0"/>
                </a:moveTo>
                <a:lnTo>
                  <a:pt x="50800" y="0"/>
                </a:lnTo>
                <a:lnTo>
                  <a:pt x="934720" y="0"/>
                </a:lnTo>
              </a:path>
            </a:pathLst>
          </a:custGeom>
          <a:ln w="101600">
            <a:solidFill>
              <a:srgbClr val="D95000"/>
            </a:solidFill>
          </a:ln>
        </p:spPr>
        <p:txBody>
          <a:bodyPr wrap="square" lIns="0" tIns="0" rIns="0" bIns="0" rtlCol="0"/>
          <a:lstStyle/>
          <a:p>
            <a:endParaRPr sz="1406"/>
          </a:p>
        </p:txBody>
      </p:sp>
      <p:sp>
        <p:nvSpPr>
          <p:cNvPr id="31" name="object 31"/>
          <p:cNvSpPr/>
          <p:nvPr/>
        </p:nvSpPr>
        <p:spPr>
          <a:xfrm>
            <a:off x="2864816" y="2895421"/>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D95000"/>
          </a:solidFill>
        </p:spPr>
        <p:txBody>
          <a:bodyPr wrap="square" lIns="0" tIns="0" rIns="0" bIns="0" rtlCol="0"/>
          <a:lstStyle/>
          <a:p>
            <a:endParaRPr sz="1406"/>
          </a:p>
        </p:txBody>
      </p:sp>
      <p:sp>
        <p:nvSpPr>
          <p:cNvPr id="32" name="object 32"/>
          <p:cNvSpPr/>
          <p:nvPr/>
        </p:nvSpPr>
        <p:spPr>
          <a:xfrm>
            <a:off x="7151066" y="3516927"/>
            <a:ext cx="0" cy="916186"/>
          </a:xfrm>
          <a:custGeom>
            <a:avLst/>
            <a:gdLst/>
            <a:ahLst/>
            <a:cxnLst/>
            <a:rect l="l" t="t" r="r" b="b"/>
            <a:pathLst>
              <a:path h="1303020">
                <a:moveTo>
                  <a:pt x="-50800" y="651510"/>
                </a:moveTo>
                <a:lnTo>
                  <a:pt x="50800" y="651510"/>
                </a:lnTo>
              </a:path>
            </a:pathLst>
          </a:custGeom>
          <a:ln w="1303020">
            <a:solidFill>
              <a:srgbClr val="000000"/>
            </a:solidFill>
          </a:ln>
        </p:spPr>
        <p:txBody>
          <a:bodyPr wrap="square" lIns="0" tIns="0" rIns="0" bIns="0" rtlCol="0"/>
          <a:lstStyle/>
          <a:p>
            <a:endParaRPr sz="1406"/>
          </a:p>
        </p:txBody>
      </p:sp>
      <p:sp>
        <p:nvSpPr>
          <p:cNvPr id="33" name="object 33"/>
          <p:cNvSpPr/>
          <p:nvPr/>
        </p:nvSpPr>
        <p:spPr>
          <a:xfrm>
            <a:off x="7011763" y="4327742"/>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4" name="object 34"/>
          <p:cNvSpPr/>
          <p:nvPr/>
        </p:nvSpPr>
        <p:spPr>
          <a:xfrm>
            <a:off x="5856261" y="5008185"/>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35" name="object 35"/>
          <p:cNvSpPr/>
          <p:nvPr/>
        </p:nvSpPr>
        <p:spPr>
          <a:xfrm>
            <a:off x="5927699" y="5106412"/>
            <a:ext cx="687586" cy="258961"/>
          </a:xfrm>
          <a:prstGeom prst="rect">
            <a:avLst/>
          </a:prstGeom>
          <a:blipFill>
            <a:blip r:embed="rId9" cstate="print"/>
            <a:stretch>
              <a:fillRect/>
            </a:stretch>
          </a:blipFill>
        </p:spPr>
        <p:txBody>
          <a:bodyPr wrap="square" lIns="0" tIns="0" rIns="0" bIns="0" rtlCol="0"/>
          <a:lstStyle/>
          <a:p>
            <a:endParaRPr sz="1406"/>
          </a:p>
        </p:txBody>
      </p:sp>
      <p:sp>
        <p:nvSpPr>
          <p:cNvPr id="36" name="object 36"/>
          <p:cNvSpPr/>
          <p:nvPr/>
        </p:nvSpPr>
        <p:spPr>
          <a:xfrm>
            <a:off x="6749230" y="5008185"/>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37" name="object 37"/>
          <p:cNvSpPr/>
          <p:nvPr/>
        </p:nvSpPr>
        <p:spPr>
          <a:xfrm>
            <a:off x="6856386" y="5106412"/>
            <a:ext cx="1116211" cy="223242"/>
          </a:xfrm>
          <a:prstGeom prst="rect">
            <a:avLst/>
          </a:prstGeom>
          <a:blipFill>
            <a:blip r:embed="rId10" cstate="print"/>
            <a:stretch>
              <a:fillRect/>
            </a:stretch>
          </a:blipFill>
        </p:spPr>
        <p:txBody>
          <a:bodyPr wrap="square" lIns="0" tIns="0" rIns="0" bIns="0" rtlCol="0"/>
          <a:lstStyle/>
          <a:p>
            <a:endParaRPr sz="1406"/>
          </a:p>
        </p:txBody>
      </p:sp>
      <p:sp>
        <p:nvSpPr>
          <p:cNvPr id="38" name="object 38"/>
          <p:cNvSpPr txBox="1"/>
          <p:nvPr/>
        </p:nvSpPr>
        <p:spPr>
          <a:xfrm>
            <a:off x="5856261" y="4345602"/>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39" name="object 39"/>
          <p:cNvSpPr/>
          <p:nvPr/>
        </p:nvSpPr>
        <p:spPr>
          <a:xfrm>
            <a:off x="1186035" y="4070568"/>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40" name="object 40"/>
          <p:cNvSpPr/>
          <p:nvPr/>
        </p:nvSpPr>
        <p:spPr>
          <a:xfrm>
            <a:off x="1284261" y="4302740"/>
            <a:ext cx="1535906" cy="294680"/>
          </a:xfrm>
          <a:prstGeom prst="rect">
            <a:avLst/>
          </a:prstGeom>
          <a:blipFill>
            <a:blip r:embed="rId4" cstate="print"/>
            <a:stretch>
              <a:fillRect/>
            </a:stretch>
          </a:blipFill>
        </p:spPr>
        <p:txBody>
          <a:bodyPr wrap="square" lIns="0" tIns="0" rIns="0" bIns="0" rtlCol="0"/>
          <a:lstStyle/>
          <a:p>
            <a:endParaRPr sz="1406"/>
          </a:p>
        </p:txBody>
      </p:sp>
      <p:sp>
        <p:nvSpPr>
          <p:cNvPr id="41" name="object 41"/>
          <p:cNvSpPr/>
          <p:nvPr/>
        </p:nvSpPr>
        <p:spPr>
          <a:xfrm>
            <a:off x="1462855" y="4686716"/>
            <a:ext cx="1160859" cy="294680"/>
          </a:xfrm>
          <a:prstGeom prst="rect">
            <a:avLst/>
          </a:prstGeom>
          <a:blipFill>
            <a:blip r:embed="rId5" cstate="print"/>
            <a:stretch>
              <a:fillRect/>
            </a:stretch>
          </a:blipFill>
        </p:spPr>
        <p:txBody>
          <a:bodyPr wrap="square" lIns="0" tIns="0" rIns="0" bIns="0" rtlCol="0"/>
          <a:lstStyle/>
          <a:p>
            <a:endParaRPr sz="1406"/>
          </a:p>
        </p:txBody>
      </p:sp>
      <p:sp>
        <p:nvSpPr>
          <p:cNvPr id="42" name="object 42"/>
          <p:cNvSpPr txBox="1"/>
          <p:nvPr/>
        </p:nvSpPr>
        <p:spPr>
          <a:xfrm>
            <a:off x="1299082" y="4222372"/>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43" name="object 43"/>
          <p:cNvSpPr/>
          <p:nvPr/>
        </p:nvSpPr>
        <p:spPr>
          <a:xfrm>
            <a:off x="3668488" y="3382982"/>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44" name="object 44"/>
          <p:cNvSpPr/>
          <p:nvPr/>
        </p:nvSpPr>
        <p:spPr>
          <a:xfrm>
            <a:off x="3695277" y="3525857"/>
            <a:ext cx="2027039" cy="357188"/>
          </a:xfrm>
          <a:prstGeom prst="rect">
            <a:avLst/>
          </a:prstGeom>
          <a:blipFill>
            <a:blip r:embed="rId6" cstate="print"/>
            <a:stretch>
              <a:fillRect/>
            </a:stretch>
          </a:blipFill>
        </p:spPr>
        <p:txBody>
          <a:bodyPr wrap="square" lIns="0" tIns="0" rIns="0" bIns="0" rtlCol="0"/>
          <a:lstStyle/>
          <a:p>
            <a:endParaRPr sz="1406"/>
          </a:p>
        </p:txBody>
      </p:sp>
      <p:sp>
        <p:nvSpPr>
          <p:cNvPr id="45" name="object 45"/>
          <p:cNvSpPr txBox="1"/>
          <p:nvPr/>
        </p:nvSpPr>
        <p:spPr>
          <a:xfrm>
            <a:off x="3472034" y="3349049"/>
            <a:ext cx="3643313" cy="987922"/>
          </a:xfrm>
          <a:prstGeom prst="rect">
            <a:avLst/>
          </a:prstGeom>
        </p:spPr>
        <p:txBody>
          <a:bodyPr vert="horz" wrap="square" lIns="0" tIns="105370" rIns="0" bIns="0" rtlCol="0">
            <a:spAutoFit/>
          </a:bodyPr>
          <a:lstStyle/>
          <a:p>
            <a:pPr marL="249576">
              <a:spcBef>
                <a:spcPts val="830"/>
              </a:spcBef>
            </a:pPr>
            <a:r>
              <a:rPr sz="2531" spc="35" dirty="0">
                <a:solidFill>
                  <a:srgbClr val="FFFFFF"/>
                </a:solidFill>
                <a:latin typeface="Arial"/>
                <a:cs typeface="Arial"/>
              </a:rPr>
              <a:t>content</a:t>
            </a:r>
            <a:r>
              <a:rPr sz="2531" spc="-4"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a:p>
            <a:pPr marL="1638539">
              <a:spcBef>
                <a:spcPts val="759"/>
              </a:spcBef>
            </a:pPr>
            <a:r>
              <a:rPr sz="2531" b="1" spc="-14" dirty="0">
                <a:solidFill>
                  <a:srgbClr val="EBEBEB"/>
                </a:solidFill>
                <a:latin typeface="Arial"/>
                <a:cs typeface="Arial"/>
              </a:rPr>
              <a:t>extension</a:t>
            </a:r>
            <a:endParaRPr sz="2531">
              <a:latin typeface="Arial"/>
              <a:cs typeface="Arial"/>
            </a:endParaRPr>
          </a:p>
        </p:txBody>
      </p:sp>
      <p:sp>
        <p:nvSpPr>
          <p:cNvPr id="46" name="object 46"/>
          <p:cNvSpPr/>
          <p:nvPr/>
        </p:nvSpPr>
        <p:spPr>
          <a:xfrm>
            <a:off x="3000467" y="3865186"/>
            <a:ext cx="748754" cy="494258"/>
          </a:xfrm>
          <a:custGeom>
            <a:avLst/>
            <a:gdLst/>
            <a:ahLst/>
            <a:cxnLst/>
            <a:rect l="l" t="t" r="r" b="b"/>
            <a:pathLst>
              <a:path w="1064895" h="702945">
                <a:moveTo>
                  <a:pt x="0" y="702487"/>
                </a:moveTo>
                <a:lnTo>
                  <a:pt x="42405" y="674497"/>
                </a:lnTo>
                <a:lnTo>
                  <a:pt x="1064374" y="0"/>
                </a:lnTo>
              </a:path>
            </a:pathLst>
          </a:custGeom>
          <a:ln w="101599">
            <a:solidFill>
              <a:srgbClr val="D95000"/>
            </a:solidFill>
          </a:ln>
        </p:spPr>
        <p:txBody>
          <a:bodyPr wrap="square" lIns="0" tIns="0" rIns="0" bIns="0" rtlCol="0"/>
          <a:lstStyle/>
          <a:p>
            <a:endParaRPr sz="1406"/>
          </a:p>
        </p:txBody>
      </p:sp>
      <p:sp>
        <p:nvSpPr>
          <p:cNvPr id="47" name="object 47"/>
          <p:cNvSpPr/>
          <p:nvPr/>
        </p:nvSpPr>
        <p:spPr>
          <a:xfrm>
            <a:off x="2855886" y="4184814"/>
            <a:ext cx="309414" cy="270123"/>
          </a:xfrm>
          <a:custGeom>
            <a:avLst/>
            <a:gdLst/>
            <a:ahLst/>
            <a:cxnLst/>
            <a:rect l="l" t="t" r="r" b="b"/>
            <a:pathLst>
              <a:path w="440054" h="384175">
                <a:moveTo>
                  <a:pt x="221576" y="0"/>
                </a:moveTo>
                <a:lnTo>
                  <a:pt x="0" y="383616"/>
                </a:lnTo>
                <a:lnTo>
                  <a:pt x="439839" y="330708"/>
                </a:lnTo>
                <a:lnTo>
                  <a:pt x="248030" y="219913"/>
                </a:lnTo>
                <a:lnTo>
                  <a:pt x="221576" y="0"/>
                </a:lnTo>
                <a:close/>
              </a:path>
            </a:pathLst>
          </a:custGeom>
          <a:solidFill>
            <a:srgbClr val="D95000"/>
          </a:solidFill>
        </p:spPr>
        <p:txBody>
          <a:bodyPr wrap="square" lIns="0" tIns="0" rIns="0" bIns="0" rtlCol="0"/>
          <a:lstStyle/>
          <a:p>
            <a:endParaRPr sz="1406"/>
          </a:p>
        </p:txBody>
      </p:sp>
      <p:sp>
        <p:nvSpPr>
          <p:cNvPr id="48" name="object 48"/>
          <p:cNvSpPr/>
          <p:nvPr/>
        </p:nvSpPr>
        <p:spPr>
          <a:xfrm>
            <a:off x="5868754" y="3388161"/>
            <a:ext cx="341561" cy="168325"/>
          </a:xfrm>
          <a:custGeom>
            <a:avLst/>
            <a:gdLst/>
            <a:ahLst/>
            <a:cxnLst/>
            <a:rect l="l" t="t" r="r" b="b"/>
            <a:pathLst>
              <a:path w="485775" h="239395">
                <a:moveTo>
                  <a:pt x="0" y="239268"/>
                </a:moveTo>
                <a:lnTo>
                  <a:pt x="45567" y="216801"/>
                </a:lnTo>
                <a:lnTo>
                  <a:pt x="439534" y="22504"/>
                </a:lnTo>
                <a:lnTo>
                  <a:pt x="485152" y="0"/>
                </a:lnTo>
              </a:path>
            </a:pathLst>
          </a:custGeom>
          <a:ln w="101600">
            <a:solidFill>
              <a:srgbClr val="000000"/>
            </a:solidFill>
          </a:ln>
        </p:spPr>
        <p:txBody>
          <a:bodyPr wrap="square" lIns="0" tIns="0" rIns="0" bIns="0" rtlCol="0"/>
          <a:lstStyle/>
          <a:p>
            <a:endParaRPr sz="1406"/>
          </a:p>
        </p:txBody>
      </p:sp>
      <p:sp>
        <p:nvSpPr>
          <p:cNvPr id="49" name="object 49"/>
          <p:cNvSpPr/>
          <p:nvPr/>
        </p:nvSpPr>
        <p:spPr>
          <a:xfrm>
            <a:off x="5713386" y="3384857"/>
            <a:ext cx="311646" cy="250031"/>
          </a:xfrm>
          <a:custGeom>
            <a:avLst/>
            <a:gdLst/>
            <a:ahLst/>
            <a:cxnLst/>
            <a:rect l="l" t="t" r="r" b="b"/>
            <a:pathLst>
              <a:path w="443229" h="355600">
                <a:moveTo>
                  <a:pt x="267754" y="0"/>
                </a:moveTo>
                <a:lnTo>
                  <a:pt x="0" y="352933"/>
                </a:lnTo>
                <a:lnTo>
                  <a:pt x="443001" y="355371"/>
                </a:lnTo>
                <a:lnTo>
                  <a:pt x="266534" y="221500"/>
                </a:lnTo>
                <a:lnTo>
                  <a:pt x="267754" y="0"/>
                </a:lnTo>
                <a:close/>
              </a:path>
            </a:pathLst>
          </a:custGeom>
          <a:solidFill>
            <a:srgbClr val="000000"/>
          </a:solidFill>
        </p:spPr>
        <p:txBody>
          <a:bodyPr wrap="square" lIns="0" tIns="0" rIns="0" bIns="0" rtlCol="0"/>
          <a:lstStyle/>
          <a:p>
            <a:endParaRPr sz="1406"/>
          </a:p>
        </p:txBody>
      </p:sp>
      <p:sp>
        <p:nvSpPr>
          <p:cNvPr id="50" name="object 50"/>
          <p:cNvSpPr/>
          <p:nvPr/>
        </p:nvSpPr>
        <p:spPr>
          <a:xfrm>
            <a:off x="6053768" y="3309830"/>
            <a:ext cx="311646" cy="250031"/>
          </a:xfrm>
          <a:custGeom>
            <a:avLst/>
            <a:gdLst/>
            <a:ahLst/>
            <a:cxnLst/>
            <a:rect l="l" t="t" r="r" b="b"/>
            <a:pathLst>
              <a:path w="443229" h="355600">
                <a:moveTo>
                  <a:pt x="0" y="0"/>
                </a:moveTo>
                <a:lnTo>
                  <a:pt x="176466" y="133870"/>
                </a:lnTo>
                <a:lnTo>
                  <a:pt x="175247" y="355371"/>
                </a:lnTo>
                <a:lnTo>
                  <a:pt x="443001" y="2438"/>
                </a:lnTo>
                <a:lnTo>
                  <a:pt x="0" y="0"/>
                </a:lnTo>
                <a:close/>
              </a:path>
            </a:pathLst>
          </a:custGeom>
          <a:solidFill>
            <a:srgbClr val="000000"/>
          </a:solidFill>
        </p:spPr>
        <p:txBody>
          <a:bodyPr wrap="square" lIns="0" tIns="0" rIns="0" bIns="0" rtlCol="0"/>
          <a:lstStyle/>
          <a:p>
            <a:endParaRPr sz="1406"/>
          </a:p>
        </p:txBody>
      </p:sp>
    </p:spTree>
    <p:extLst>
      <p:ext uri="{BB962C8B-B14F-4D97-AF65-F5344CB8AC3E}">
        <p14:creationId xmlns:p14="http://schemas.microsoft.com/office/powerpoint/2010/main" val="4282324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79697" y="4635120"/>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3" name="object 3"/>
          <p:cNvSpPr/>
          <p:nvPr/>
        </p:nvSpPr>
        <p:spPr>
          <a:xfrm>
            <a:off x="6192237" y="4724416"/>
            <a:ext cx="1759148" cy="294680"/>
          </a:xfrm>
          <a:prstGeom prst="rect">
            <a:avLst/>
          </a:prstGeom>
          <a:blipFill>
            <a:blip r:embed="rId2" cstate="print"/>
            <a:stretch>
              <a:fillRect/>
            </a:stretch>
          </a:blipFill>
        </p:spPr>
        <p:txBody>
          <a:bodyPr wrap="square" lIns="0" tIns="0" rIns="0" bIns="0" rtlCol="0"/>
          <a:lstStyle/>
          <a:p>
            <a:endParaRPr sz="1406"/>
          </a:p>
        </p:txBody>
      </p:sp>
      <p:sp>
        <p:nvSpPr>
          <p:cNvPr id="4" name="object 4"/>
          <p:cNvSpPr txBox="1"/>
          <p:nvPr/>
        </p:nvSpPr>
        <p:spPr>
          <a:xfrm>
            <a:off x="2950760" y="6028151"/>
            <a:ext cx="3643313" cy="636561"/>
          </a:xfrm>
          <a:prstGeom prst="rect">
            <a:avLst/>
          </a:prstGeom>
        </p:spPr>
        <p:txBody>
          <a:bodyPr vert="horz" wrap="square" lIns="0" tIns="8930" rIns="0" bIns="0" rtlCol="0">
            <a:spAutoFit/>
          </a:bodyPr>
          <a:lstStyle/>
          <a:p>
            <a:pPr marL="8929">
              <a:spcBef>
                <a:spcPts val="70"/>
              </a:spcBef>
            </a:pPr>
            <a:r>
              <a:rPr sz="4078" b="1" spc="18" dirty="0">
                <a:solidFill>
                  <a:srgbClr val="979B9E"/>
                </a:solidFill>
                <a:latin typeface="Arial"/>
                <a:cs typeface="Arial"/>
              </a:rPr>
              <a:t>PERMISSIONS</a:t>
            </a:r>
            <a:endParaRPr sz="4078">
              <a:latin typeface="Arial"/>
              <a:cs typeface="Arial"/>
            </a:endParaRPr>
          </a:p>
        </p:txBody>
      </p:sp>
      <p:sp>
        <p:nvSpPr>
          <p:cNvPr id="5" name="object 5"/>
          <p:cNvSpPr/>
          <p:nvPr/>
        </p:nvSpPr>
        <p:spPr>
          <a:xfrm>
            <a:off x="3584767" y="2670588"/>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254119" y="956088"/>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7" name="object 7"/>
          <p:cNvSpPr/>
          <p:nvPr/>
        </p:nvSpPr>
        <p:spPr>
          <a:xfrm>
            <a:off x="1620236" y="1250768"/>
            <a:ext cx="1071563" cy="241102"/>
          </a:xfrm>
          <a:prstGeom prst="rect">
            <a:avLst/>
          </a:prstGeom>
          <a:blipFill>
            <a:blip r:embed="rId3" cstate="print"/>
            <a:stretch>
              <a:fillRect/>
            </a:stretch>
          </a:blipFill>
        </p:spPr>
        <p:txBody>
          <a:bodyPr wrap="square" lIns="0" tIns="0" rIns="0" bIns="0" rtlCol="0"/>
          <a:lstStyle/>
          <a:p>
            <a:endParaRPr sz="1406"/>
          </a:p>
        </p:txBody>
      </p:sp>
      <p:sp>
        <p:nvSpPr>
          <p:cNvPr id="8" name="object 8"/>
          <p:cNvSpPr txBox="1"/>
          <p:nvPr/>
        </p:nvSpPr>
        <p:spPr>
          <a:xfrm>
            <a:off x="1254119" y="1116823"/>
            <a:ext cx="1812727" cy="398483"/>
          </a:xfrm>
          <a:prstGeom prst="rect">
            <a:avLst/>
          </a:prstGeom>
        </p:spPr>
        <p:txBody>
          <a:bodyPr vert="horz" wrap="square" lIns="0" tIns="8930" rIns="0" bIns="0" rtlCol="0">
            <a:spAutoFit/>
          </a:bodyPr>
          <a:lstStyle/>
          <a:p>
            <a:pPr marL="385302">
              <a:spcBef>
                <a:spcPts val="70"/>
              </a:spcBef>
            </a:pPr>
            <a:r>
              <a:rPr sz="2531" spc="-14" dirty="0">
                <a:solidFill>
                  <a:srgbClr val="FFFFFF"/>
                </a:solidFill>
                <a:latin typeface="Arial"/>
                <a:cs typeface="Arial"/>
              </a:rPr>
              <a:t>servers</a:t>
            </a:r>
            <a:endParaRPr sz="2531">
              <a:latin typeface="Arial"/>
              <a:cs typeface="Arial"/>
            </a:endParaRPr>
          </a:p>
        </p:txBody>
      </p:sp>
      <p:sp>
        <p:nvSpPr>
          <p:cNvPr id="9" name="object 9"/>
          <p:cNvSpPr/>
          <p:nvPr/>
        </p:nvSpPr>
        <p:spPr>
          <a:xfrm>
            <a:off x="1298768" y="2786675"/>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D95000"/>
          </a:solidFill>
        </p:spPr>
        <p:txBody>
          <a:bodyPr wrap="square" lIns="0" tIns="0" rIns="0" bIns="0" rtlCol="0"/>
          <a:lstStyle/>
          <a:p>
            <a:endParaRPr sz="1406"/>
          </a:p>
        </p:txBody>
      </p:sp>
      <p:sp>
        <p:nvSpPr>
          <p:cNvPr id="10" name="object 10"/>
          <p:cNvSpPr/>
          <p:nvPr/>
        </p:nvSpPr>
        <p:spPr>
          <a:xfrm>
            <a:off x="1396994" y="3018846"/>
            <a:ext cx="1535906" cy="294680"/>
          </a:xfrm>
          <a:prstGeom prst="rect">
            <a:avLst/>
          </a:prstGeom>
          <a:blipFill>
            <a:blip r:embed="rId4" cstate="print"/>
            <a:stretch>
              <a:fillRect/>
            </a:stretch>
          </a:blipFill>
        </p:spPr>
        <p:txBody>
          <a:bodyPr wrap="square" lIns="0" tIns="0" rIns="0" bIns="0" rtlCol="0"/>
          <a:lstStyle/>
          <a:p>
            <a:endParaRPr sz="1406"/>
          </a:p>
        </p:txBody>
      </p:sp>
      <p:sp>
        <p:nvSpPr>
          <p:cNvPr id="11" name="object 11"/>
          <p:cNvSpPr/>
          <p:nvPr/>
        </p:nvSpPr>
        <p:spPr>
          <a:xfrm>
            <a:off x="1575588" y="3402823"/>
            <a:ext cx="1160859" cy="294680"/>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1411815" y="2938479"/>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3781221" y="2822393"/>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14" name="object 14"/>
          <p:cNvSpPr/>
          <p:nvPr/>
        </p:nvSpPr>
        <p:spPr>
          <a:xfrm>
            <a:off x="3808010" y="2965268"/>
            <a:ext cx="2027039" cy="357188"/>
          </a:xfrm>
          <a:prstGeom prst="rect">
            <a:avLst/>
          </a:prstGeom>
          <a:blipFill>
            <a:blip r:embed="rId6" cstate="print"/>
            <a:stretch>
              <a:fillRect/>
            </a:stretch>
          </a:blipFill>
        </p:spPr>
        <p:txBody>
          <a:bodyPr wrap="square" lIns="0" tIns="0" rIns="0" bIns="0" rtlCol="0"/>
          <a:lstStyle/>
          <a:p>
            <a:endParaRPr sz="1406"/>
          </a:p>
        </p:txBody>
      </p:sp>
      <p:sp>
        <p:nvSpPr>
          <p:cNvPr id="15" name="object 15"/>
          <p:cNvSpPr txBox="1"/>
          <p:nvPr/>
        </p:nvSpPr>
        <p:spPr>
          <a:xfrm>
            <a:off x="3808010" y="2884901"/>
            <a:ext cx="2062758" cy="398483"/>
          </a:xfrm>
          <a:prstGeom prst="rect">
            <a:avLst/>
          </a:prstGeom>
        </p:spPr>
        <p:txBody>
          <a:bodyPr vert="horz" wrap="square" lIns="0" tIns="8930" rIns="0" bIns="0" rtlCol="0">
            <a:spAutoFit/>
          </a:bodyPr>
          <a:lstStyle/>
          <a:p>
            <a:pPr marL="26342">
              <a:spcBef>
                <a:spcPts val="70"/>
              </a:spcBef>
            </a:pPr>
            <a:r>
              <a:rPr sz="2531" spc="35" dirty="0">
                <a:solidFill>
                  <a:srgbClr val="FFFFFF"/>
                </a:solidFill>
                <a:latin typeface="Arial"/>
                <a:cs typeface="Arial"/>
              </a:rPr>
              <a:t>content</a:t>
            </a:r>
            <a:r>
              <a:rPr sz="2531" spc="-39"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p:txBody>
      </p:sp>
      <p:sp>
        <p:nvSpPr>
          <p:cNvPr id="16" name="object 16"/>
          <p:cNvSpPr/>
          <p:nvPr/>
        </p:nvSpPr>
        <p:spPr>
          <a:xfrm>
            <a:off x="6415478" y="2822393"/>
            <a:ext cx="1687711" cy="821531"/>
          </a:xfrm>
          <a:custGeom>
            <a:avLst/>
            <a:gdLst/>
            <a:ahLst/>
            <a:cxnLst/>
            <a:rect l="l" t="t" r="r" b="b"/>
            <a:pathLst>
              <a:path w="2400300" h="1168400">
                <a:moveTo>
                  <a:pt x="0" y="1168400"/>
                </a:moveTo>
                <a:lnTo>
                  <a:pt x="2400300" y="1168400"/>
                </a:lnTo>
                <a:lnTo>
                  <a:pt x="2400300" y="0"/>
                </a:lnTo>
                <a:lnTo>
                  <a:pt x="0" y="0"/>
                </a:lnTo>
                <a:lnTo>
                  <a:pt x="0" y="1168400"/>
                </a:lnTo>
                <a:close/>
              </a:path>
            </a:pathLst>
          </a:custGeom>
          <a:solidFill>
            <a:srgbClr val="004E78"/>
          </a:solidFill>
        </p:spPr>
        <p:txBody>
          <a:bodyPr wrap="square" lIns="0" tIns="0" rIns="0" bIns="0" rtlCol="0"/>
          <a:lstStyle/>
          <a:p>
            <a:endParaRPr sz="1406"/>
          </a:p>
        </p:txBody>
      </p:sp>
      <p:sp>
        <p:nvSpPr>
          <p:cNvPr id="17" name="object 17"/>
          <p:cNvSpPr/>
          <p:nvPr/>
        </p:nvSpPr>
        <p:spPr>
          <a:xfrm>
            <a:off x="6924470" y="2965268"/>
            <a:ext cx="669727" cy="241102"/>
          </a:xfrm>
          <a:prstGeom prst="rect">
            <a:avLst/>
          </a:prstGeom>
          <a:blipFill>
            <a:blip r:embed="rId7" cstate="print"/>
            <a:stretch>
              <a:fillRect/>
            </a:stretch>
          </a:blipFill>
        </p:spPr>
        <p:txBody>
          <a:bodyPr wrap="square" lIns="0" tIns="0" rIns="0" bIns="0" rtlCol="0"/>
          <a:lstStyle/>
          <a:p>
            <a:endParaRPr sz="1406"/>
          </a:p>
        </p:txBody>
      </p:sp>
      <p:sp>
        <p:nvSpPr>
          <p:cNvPr id="18" name="object 18"/>
          <p:cNvSpPr/>
          <p:nvPr/>
        </p:nvSpPr>
        <p:spPr>
          <a:xfrm>
            <a:off x="6540494" y="3295666"/>
            <a:ext cx="1419820" cy="294680"/>
          </a:xfrm>
          <a:prstGeom prst="rect">
            <a:avLst/>
          </a:prstGeom>
          <a:blipFill>
            <a:blip r:embed="rId8" cstate="print"/>
            <a:stretch>
              <a:fillRect/>
            </a:stretch>
          </a:blipFill>
        </p:spPr>
        <p:txBody>
          <a:bodyPr wrap="square" lIns="0" tIns="0" rIns="0" bIns="0" rtlCol="0"/>
          <a:lstStyle/>
          <a:p>
            <a:endParaRPr sz="1406"/>
          </a:p>
        </p:txBody>
      </p:sp>
      <p:sp>
        <p:nvSpPr>
          <p:cNvPr id="19" name="object 19"/>
          <p:cNvSpPr txBox="1"/>
          <p:nvPr/>
        </p:nvSpPr>
        <p:spPr>
          <a:xfrm>
            <a:off x="6415478" y="2831323"/>
            <a:ext cx="1687711" cy="792885"/>
          </a:xfrm>
          <a:prstGeom prst="rect">
            <a:avLst/>
          </a:prstGeom>
        </p:spPr>
        <p:txBody>
          <a:bodyPr vert="horz" wrap="square" lIns="0" tIns="23217" rIns="0" bIns="0" rtlCol="0">
            <a:spAutoFit/>
          </a:bodyPr>
          <a:lstStyle/>
          <a:p>
            <a:pPr marL="150013" marR="144656" indent="377712">
              <a:lnSpc>
                <a:spcPts val="3023"/>
              </a:lnSpc>
              <a:spcBef>
                <a:spcPts val="183"/>
              </a:spcBef>
            </a:pPr>
            <a:r>
              <a:rPr sz="2531" spc="7" dirty="0">
                <a:solidFill>
                  <a:srgbClr val="FFFFFF"/>
                </a:solidFill>
                <a:latin typeface="Arial"/>
                <a:cs typeface="Arial"/>
              </a:rPr>
              <a:t>core  </a:t>
            </a:r>
            <a:r>
              <a:rPr sz="2531" spc="4" dirty="0">
                <a:solidFill>
                  <a:srgbClr val="FFFFFF"/>
                </a:solidFill>
                <a:latin typeface="Arial"/>
                <a:cs typeface="Arial"/>
              </a:rPr>
              <a:t>extension</a:t>
            </a:r>
            <a:endParaRPr sz="2531">
              <a:latin typeface="Arial"/>
              <a:cs typeface="Arial"/>
            </a:endParaRPr>
          </a:p>
        </p:txBody>
      </p:sp>
      <p:sp>
        <p:nvSpPr>
          <p:cNvPr id="20" name="object 20"/>
          <p:cNvSpPr/>
          <p:nvPr/>
        </p:nvSpPr>
        <p:spPr>
          <a:xfrm>
            <a:off x="6017214" y="3134932"/>
            <a:ext cx="287536" cy="0"/>
          </a:xfrm>
          <a:custGeom>
            <a:avLst/>
            <a:gdLst/>
            <a:ahLst/>
            <a:cxnLst/>
            <a:rect l="l" t="t" r="r" b="b"/>
            <a:pathLst>
              <a:path w="408940">
                <a:moveTo>
                  <a:pt x="0" y="0"/>
                </a:moveTo>
                <a:lnTo>
                  <a:pt x="50800" y="0"/>
                </a:lnTo>
                <a:lnTo>
                  <a:pt x="358140" y="0"/>
                </a:lnTo>
                <a:lnTo>
                  <a:pt x="408940" y="0"/>
                </a:lnTo>
              </a:path>
            </a:pathLst>
          </a:custGeom>
          <a:ln w="101600">
            <a:solidFill>
              <a:srgbClr val="000000"/>
            </a:solidFill>
          </a:ln>
        </p:spPr>
        <p:txBody>
          <a:bodyPr wrap="square" lIns="0" tIns="0" rIns="0" bIns="0" rtlCol="0"/>
          <a:lstStyle/>
          <a:p>
            <a:endParaRPr sz="1406"/>
          </a:p>
        </p:txBody>
      </p:sp>
      <p:sp>
        <p:nvSpPr>
          <p:cNvPr id="21" name="object 21"/>
          <p:cNvSpPr/>
          <p:nvPr/>
        </p:nvSpPr>
        <p:spPr>
          <a:xfrm>
            <a:off x="5843979" y="2995629"/>
            <a:ext cx="278606" cy="278606"/>
          </a:xfrm>
          <a:custGeom>
            <a:avLst/>
            <a:gdLst/>
            <a:ahLst/>
            <a:cxnLst/>
            <a:rect l="l" t="t" r="r" b="b"/>
            <a:pathLst>
              <a:path w="396240" h="396239">
                <a:moveTo>
                  <a:pt x="396240" y="0"/>
                </a:moveTo>
                <a:lnTo>
                  <a:pt x="0" y="198120"/>
                </a:lnTo>
                <a:lnTo>
                  <a:pt x="396240" y="396240"/>
                </a:lnTo>
                <a:lnTo>
                  <a:pt x="297179" y="198120"/>
                </a:lnTo>
                <a:lnTo>
                  <a:pt x="396240" y="0"/>
                </a:lnTo>
                <a:close/>
              </a:path>
            </a:pathLst>
          </a:custGeom>
          <a:solidFill>
            <a:srgbClr val="000000"/>
          </a:solidFill>
        </p:spPr>
        <p:txBody>
          <a:bodyPr wrap="square" lIns="0" tIns="0" rIns="0" bIns="0" rtlCol="0"/>
          <a:lstStyle/>
          <a:p>
            <a:endParaRPr sz="1406"/>
          </a:p>
        </p:txBody>
      </p:sp>
      <p:sp>
        <p:nvSpPr>
          <p:cNvPr id="22" name="object 22"/>
          <p:cNvSpPr/>
          <p:nvPr/>
        </p:nvSpPr>
        <p:spPr>
          <a:xfrm>
            <a:off x="6199379" y="2995629"/>
            <a:ext cx="278606" cy="278606"/>
          </a:xfrm>
          <a:custGeom>
            <a:avLst/>
            <a:gdLst/>
            <a:ahLst/>
            <a:cxnLst/>
            <a:rect l="l" t="t" r="r" b="b"/>
            <a:pathLst>
              <a:path w="396240" h="396239">
                <a:moveTo>
                  <a:pt x="0" y="0"/>
                </a:moveTo>
                <a:lnTo>
                  <a:pt x="99060" y="198120"/>
                </a:lnTo>
                <a:lnTo>
                  <a:pt x="0" y="396240"/>
                </a:lnTo>
                <a:lnTo>
                  <a:pt x="396240" y="198120"/>
                </a:lnTo>
                <a:lnTo>
                  <a:pt x="0" y="0"/>
                </a:lnTo>
                <a:close/>
              </a:path>
            </a:pathLst>
          </a:custGeom>
          <a:solidFill>
            <a:srgbClr val="000000"/>
          </a:solidFill>
        </p:spPr>
        <p:txBody>
          <a:bodyPr wrap="square" lIns="0" tIns="0" rIns="0" bIns="0" rtlCol="0"/>
          <a:lstStyle/>
          <a:p>
            <a:endParaRPr sz="1406"/>
          </a:p>
        </p:txBody>
      </p:sp>
      <p:sp>
        <p:nvSpPr>
          <p:cNvPr id="23" name="object 23"/>
          <p:cNvSpPr/>
          <p:nvPr/>
        </p:nvSpPr>
        <p:spPr>
          <a:xfrm>
            <a:off x="5692174" y="947159"/>
            <a:ext cx="1321594" cy="750094"/>
          </a:xfrm>
          <a:custGeom>
            <a:avLst/>
            <a:gdLst/>
            <a:ahLst/>
            <a:cxnLst/>
            <a:rect l="l" t="t" r="r" b="b"/>
            <a:pathLst>
              <a:path w="1879600" h="1066800">
                <a:moveTo>
                  <a:pt x="0" y="1066800"/>
                </a:moveTo>
                <a:lnTo>
                  <a:pt x="1879600" y="1066800"/>
                </a:lnTo>
                <a:lnTo>
                  <a:pt x="1879600" y="0"/>
                </a:lnTo>
                <a:lnTo>
                  <a:pt x="0" y="0"/>
                </a:lnTo>
                <a:lnTo>
                  <a:pt x="0" y="1066800"/>
                </a:lnTo>
                <a:close/>
              </a:path>
            </a:pathLst>
          </a:custGeom>
          <a:solidFill>
            <a:srgbClr val="EE5707"/>
          </a:solidFill>
        </p:spPr>
        <p:txBody>
          <a:bodyPr wrap="square" lIns="0" tIns="0" rIns="0" bIns="0" rtlCol="0"/>
          <a:lstStyle/>
          <a:p>
            <a:endParaRPr sz="1406"/>
          </a:p>
        </p:txBody>
      </p:sp>
      <p:sp>
        <p:nvSpPr>
          <p:cNvPr id="24" name="object 24"/>
          <p:cNvSpPr/>
          <p:nvPr/>
        </p:nvSpPr>
        <p:spPr>
          <a:xfrm>
            <a:off x="5888627" y="1241838"/>
            <a:ext cx="928688" cy="241102"/>
          </a:xfrm>
          <a:prstGeom prst="rect">
            <a:avLst/>
          </a:prstGeom>
          <a:blipFill>
            <a:blip r:embed="rId9" cstate="print"/>
            <a:stretch>
              <a:fillRect/>
            </a:stretch>
          </a:blipFill>
        </p:spPr>
        <p:txBody>
          <a:bodyPr wrap="square" lIns="0" tIns="0" rIns="0" bIns="0" rtlCol="0"/>
          <a:lstStyle/>
          <a:p>
            <a:endParaRPr sz="1406"/>
          </a:p>
        </p:txBody>
      </p:sp>
      <p:sp>
        <p:nvSpPr>
          <p:cNvPr id="25" name="object 25"/>
          <p:cNvSpPr txBox="1">
            <a:spLocks noGrp="1"/>
          </p:cNvSpPr>
          <p:nvPr>
            <p:ph type="title"/>
          </p:nvPr>
        </p:nvSpPr>
        <p:spPr>
          <a:xfrm>
            <a:off x="5692174" y="1107893"/>
            <a:ext cx="1321594" cy="398483"/>
          </a:xfrm>
          <a:prstGeom prst="rect">
            <a:avLst/>
          </a:prstGeom>
        </p:spPr>
        <p:txBody>
          <a:bodyPr vert="horz" wrap="square" lIns="0" tIns="8930" rIns="0" bIns="0" numCol="1" rtlCol="0" anchor="t" anchorCtr="0" compatLnSpc="1">
            <a:prstTxWarp prst="textNoShape">
              <a:avLst/>
            </a:prstTxWarp>
            <a:spAutoFit/>
          </a:bodyPr>
          <a:lstStyle/>
          <a:p>
            <a:pPr marL="220109">
              <a:lnSpc>
                <a:spcPct val="100000"/>
              </a:lnSpc>
              <a:spcBef>
                <a:spcPts val="70"/>
              </a:spcBef>
            </a:pPr>
            <a:r>
              <a:rPr sz="2531" b="0" spc="-18" dirty="0">
                <a:solidFill>
                  <a:srgbClr val="FFFFFF"/>
                </a:solidFill>
                <a:latin typeface="Arial"/>
                <a:cs typeface="Arial"/>
              </a:rPr>
              <a:t>server</a:t>
            </a:r>
            <a:endParaRPr sz="2531">
              <a:latin typeface="Arial"/>
              <a:cs typeface="Arial"/>
            </a:endParaRPr>
          </a:p>
        </p:txBody>
      </p:sp>
      <p:sp>
        <p:nvSpPr>
          <p:cNvPr id="26" name="object 26"/>
          <p:cNvSpPr/>
          <p:nvPr/>
        </p:nvSpPr>
        <p:spPr>
          <a:xfrm>
            <a:off x="2164947" y="1661534"/>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7" name="object 27"/>
          <p:cNvSpPr/>
          <p:nvPr/>
        </p:nvSpPr>
        <p:spPr>
          <a:xfrm>
            <a:off x="2025644" y="2597365"/>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28" name="object 28"/>
          <p:cNvSpPr/>
          <p:nvPr/>
        </p:nvSpPr>
        <p:spPr>
          <a:xfrm>
            <a:off x="6629791" y="1652604"/>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9" name="object 29"/>
          <p:cNvSpPr/>
          <p:nvPr/>
        </p:nvSpPr>
        <p:spPr>
          <a:xfrm>
            <a:off x="6490488" y="2588436"/>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0" name="object 30"/>
          <p:cNvSpPr/>
          <p:nvPr/>
        </p:nvSpPr>
        <p:spPr>
          <a:xfrm>
            <a:off x="3150785" y="3134932"/>
            <a:ext cx="657224" cy="0"/>
          </a:xfrm>
          <a:custGeom>
            <a:avLst/>
            <a:gdLst/>
            <a:ahLst/>
            <a:cxnLst/>
            <a:rect l="l" t="t" r="r" b="b"/>
            <a:pathLst>
              <a:path w="934720">
                <a:moveTo>
                  <a:pt x="0" y="0"/>
                </a:moveTo>
                <a:lnTo>
                  <a:pt x="50800" y="0"/>
                </a:lnTo>
                <a:lnTo>
                  <a:pt x="934720" y="0"/>
                </a:lnTo>
              </a:path>
            </a:pathLst>
          </a:custGeom>
          <a:ln w="101600">
            <a:solidFill>
              <a:srgbClr val="000000"/>
            </a:solidFill>
          </a:ln>
        </p:spPr>
        <p:txBody>
          <a:bodyPr wrap="square" lIns="0" tIns="0" rIns="0" bIns="0" rtlCol="0"/>
          <a:lstStyle/>
          <a:p>
            <a:endParaRPr sz="1406"/>
          </a:p>
        </p:txBody>
      </p:sp>
      <p:sp>
        <p:nvSpPr>
          <p:cNvPr id="31" name="object 31"/>
          <p:cNvSpPr/>
          <p:nvPr/>
        </p:nvSpPr>
        <p:spPr>
          <a:xfrm>
            <a:off x="2977549" y="2995629"/>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000000"/>
          </a:solidFill>
        </p:spPr>
        <p:txBody>
          <a:bodyPr wrap="square" lIns="0" tIns="0" rIns="0" bIns="0" rtlCol="0"/>
          <a:lstStyle/>
          <a:p>
            <a:endParaRPr sz="1406"/>
          </a:p>
        </p:txBody>
      </p:sp>
      <p:sp>
        <p:nvSpPr>
          <p:cNvPr id="32" name="object 32"/>
          <p:cNvSpPr/>
          <p:nvPr/>
        </p:nvSpPr>
        <p:spPr>
          <a:xfrm>
            <a:off x="7263799" y="3617135"/>
            <a:ext cx="0" cy="916186"/>
          </a:xfrm>
          <a:custGeom>
            <a:avLst/>
            <a:gdLst/>
            <a:ahLst/>
            <a:cxnLst/>
            <a:rect l="l" t="t" r="r" b="b"/>
            <a:pathLst>
              <a:path h="1303020">
                <a:moveTo>
                  <a:pt x="-50800" y="651510"/>
                </a:moveTo>
                <a:lnTo>
                  <a:pt x="50800" y="651510"/>
                </a:lnTo>
              </a:path>
            </a:pathLst>
          </a:custGeom>
          <a:ln w="1303020">
            <a:solidFill>
              <a:srgbClr val="000000"/>
            </a:solidFill>
          </a:ln>
        </p:spPr>
        <p:txBody>
          <a:bodyPr wrap="square" lIns="0" tIns="0" rIns="0" bIns="0" rtlCol="0"/>
          <a:lstStyle/>
          <a:p>
            <a:endParaRPr sz="1406"/>
          </a:p>
        </p:txBody>
      </p:sp>
      <p:sp>
        <p:nvSpPr>
          <p:cNvPr id="33" name="object 33"/>
          <p:cNvSpPr/>
          <p:nvPr/>
        </p:nvSpPr>
        <p:spPr>
          <a:xfrm>
            <a:off x="7124496" y="4427950"/>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34" name="object 34"/>
          <p:cNvSpPr/>
          <p:nvPr/>
        </p:nvSpPr>
        <p:spPr>
          <a:xfrm>
            <a:off x="5968994" y="5108393"/>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D95000"/>
          </a:solidFill>
        </p:spPr>
        <p:txBody>
          <a:bodyPr wrap="square" lIns="0" tIns="0" rIns="0" bIns="0" rtlCol="0"/>
          <a:lstStyle/>
          <a:p>
            <a:endParaRPr sz="1406"/>
          </a:p>
        </p:txBody>
      </p:sp>
      <p:sp>
        <p:nvSpPr>
          <p:cNvPr id="35" name="object 35"/>
          <p:cNvSpPr/>
          <p:nvPr/>
        </p:nvSpPr>
        <p:spPr>
          <a:xfrm>
            <a:off x="6040432" y="5206620"/>
            <a:ext cx="687586" cy="258961"/>
          </a:xfrm>
          <a:prstGeom prst="rect">
            <a:avLst/>
          </a:prstGeom>
          <a:blipFill>
            <a:blip r:embed="rId10" cstate="print"/>
            <a:stretch>
              <a:fillRect/>
            </a:stretch>
          </a:blipFill>
        </p:spPr>
        <p:txBody>
          <a:bodyPr wrap="square" lIns="0" tIns="0" rIns="0" bIns="0" rtlCol="0"/>
          <a:lstStyle/>
          <a:p>
            <a:endParaRPr sz="1406"/>
          </a:p>
        </p:txBody>
      </p:sp>
      <p:sp>
        <p:nvSpPr>
          <p:cNvPr id="36" name="object 36"/>
          <p:cNvSpPr/>
          <p:nvPr/>
        </p:nvSpPr>
        <p:spPr>
          <a:xfrm>
            <a:off x="6861963" y="5108393"/>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D95000">
              <a:alpha val="43998"/>
            </a:srgbClr>
          </a:solidFill>
        </p:spPr>
        <p:txBody>
          <a:bodyPr wrap="square" lIns="0" tIns="0" rIns="0" bIns="0" rtlCol="0"/>
          <a:lstStyle/>
          <a:p>
            <a:endParaRPr sz="1406"/>
          </a:p>
        </p:txBody>
      </p:sp>
      <p:sp>
        <p:nvSpPr>
          <p:cNvPr id="37" name="object 37"/>
          <p:cNvSpPr/>
          <p:nvPr/>
        </p:nvSpPr>
        <p:spPr>
          <a:xfrm>
            <a:off x="6969119" y="5206620"/>
            <a:ext cx="1116211" cy="223242"/>
          </a:xfrm>
          <a:prstGeom prst="rect">
            <a:avLst/>
          </a:prstGeom>
          <a:blipFill>
            <a:blip r:embed="rId11" cstate="print"/>
            <a:stretch>
              <a:fillRect/>
            </a:stretch>
          </a:blipFill>
        </p:spPr>
        <p:txBody>
          <a:bodyPr wrap="square" lIns="0" tIns="0" rIns="0" bIns="0" rtlCol="0"/>
          <a:lstStyle/>
          <a:p>
            <a:endParaRPr sz="1406"/>
          </a:p>
        </p:txBody>
      </p:sp>
      <p:sp>
        <p:nvSpPr>
          <p:cNvPr id="38" name="object 38"/>
          <p:cNvSpPr txBox="1"/>
          <p:nvPr/>
        </p:nvSpPr>
        <p:spPr>
          <a:xfrm>
            <a:off x="5968994" y="4445810"/>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39" name="object 39"/>
          <p:cNvSpPr txBox="1"/>
          <p:nvPr/>
        </p:nvSpPr>
        <p:spPr>
          <a:xfrm>
            <a:off x="3584767" y="4027901"/>
            <a:ext cx="3643313" cy="398483"/>
          </a:xfrm>
          <a:prstGeom prst="rect">
            <a:avLst/>
          </a:prstGeom>
        </p:spPr>
        <p:txBody>
          <a:bodyPr vert="horz" wrap="square" lIns="0" tIns="8930" rIns="0" bIns="0" rtlCol="0">
            <a:spAutoFit/>
          </a:bodyPr>
          <a:lstStyle/>
          <a:p>
            <a:pPr marL="1638539">
              <a:spcBef>
                <a:spcPts val="70"/>
              </a:spcBef>
            </a:pPr>
            <a:r>
              <a:rPr sz="2531" b="1" spc="-14" dirty="0">
                <a:solidFill>
                  <a:srgbClr val="EBEBEB"/>
                </a:solidFill>
                <a:latin typeface="Arial"/>
                <a:cs typeface="Arial"/>
              </a:rPr>
              <a:t>extension</a:t>
            </a:r>
            <a:endParaRPr sz="2531">
              <a:latin typeface="Arial"/>
              <a:cs typeface="Arial"/>
            </a:endParaRPr>
          </a:p>
        </p:txBody>
      </p:sp>
      <p:sp>
        <p:nvSpPr>
          <p:cNvPr id="40" name="object 40"/>
          <p:cNvSpPr/>
          <p:nvPr/>
        </p:nvSpPr>
        <p:spPr>
          <a:xfrm>
            <a:off x="1298768" y="4170776"/>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D95000">
              <a:alpha val="43998"/>
            </a:srgbClr>
          </a:solidFill>
        </p:spPr>
        <p:txBody>
          <a:bodyPr wrap="square" lIns="0" tIns="0" rIns="0" bIns="0" rtlCol="0"/>
          <a:lstStyle/>
          <a:p>
            <a:endParaRPr sz="1406"/>
          </a:p>
        </p:txBody>
      </p:sp>
      <p:sp>
        <p:nvSpPr>
          <p:cNvPr id="41" name="object 41"/>
          <p:cNvSpPr/>
          <p:nvPr/>
        </p:nvSpPr>
        <p:spPr>
          <a:xfrm>
            <a:off x="1396994" y="4402948"/>
            <a:ext cx="1535906" cy="294680"/>
          </a:xfrm>
          <a:prstGeom prst="rect">
            <a:avLst/>
          </a:prstGeom>
          <a:blipFill>
            <a:blip r:embed="rId12" cstate="print"/>
            <a:stretch>
              <a:fillRect/>
            </a:stretch>
          </a:blipFill>
        </p:spPr>
        <p:txBody>
          <a:bodyPr wrap="square" lIns="0" tIns="0" rIns="0" bIns="0" rtlCol="0"/>
          <a:lstStyle/>
          <a:p>
            <a:endParaRPr sz="1406"/>
          </a:p>
        </p:txBody>
      </p:sp>
      <p:sp>
        <p:nvSpPr>
          <p:cNvPr id="42" name="object 42"/>
          <p:cNvSpPr/>
          <p:nvPr/>
        </p:nvSpPr>
        <p:spPr>
          <a:xfrm>
            <a:off x="1575588" y="4786924"/>
            <a:ext cx="1160859" cy="294680"/>
          </a:xfrm>
          <a:prstGeom prst="rect">
            <a:avLst/>
          </a:prstGeom>
          <a:blipFill>
            <a:blip r:embed="rId13" cstate="print"/>
            <a:stretch>
              <a:fillRect/>
            </a:stretch>
          </a:blipFill>
        </p:spPr>
        <p:txBody>
          <a:bodyPr wrap="square" lIns="0" tIns="0" rIns="0" bIns="0" rtlCol="0"/>
          <a:lstStyle/>
          <a:p>
            <a:endParaRPr sz="1406"/>
          </a:p>
        </p:txBody>
      </p:sp>
      <p:sp>
        <p:nvSpPr>
          <p:cNvPr id="43" name="object 43"/>
          <p:cNvSpPr txBox="1"/>
          <p:nvPr/>
        </p:nvSpPr>
        <p:spPr>
          <a:xfrm>
            <a:off x="1298768" y="4322580"/>
            <a:ext cx="1732359" cy="792885"/>
          </a:xfrm>
          <a:prstGeom prst="rect">
            <a:avLst/>
          </a:prstGeom>
        </p:spPr>
        <p:txBody>
          <a:bodyPr vert="horz" wrap="square" lIns="0" tIns="23217" rIns="0" bIns="0" rtlCol="0">
            <a:spAutoFit/>
          </a:bodyPr>
          <a:lstStyle/>
          <a:p>
            <a:pPr marL="309403" marR="116528"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44" name="object 44"/>
          <p:cNvSpPr/>
          <p:nvPr/>
        </p:nvSpPr>
        <p:spPr>
          <a:xfrm>
            <a:off x="7245939" y="956088"/>
            <a:ext cx="1321594" cy="750094"/>
          </a:xfrm>
          <a:custGeom>
            <a:avLst/>
            <a:gdLst/>
            <a:ahLst/>
            <a:cxnLst/>
            <a:rect l="l" t="t" r="r" b="b"/>
            <a:pathLst>
              <a:path w="1879600" h="1066800">
                <a:moveTo>
                  <a:pt x="0" y="1066800"/>
                </a:moveTo>
                <a:lnTo>
                  <a:pt x="1879600" y="1066800"/>
                </a:lnTo>
                <a:lnTo>
                  <a:pt x="1879600" y="0"/>
                </a:lnTo>
                <a:lnTo>
                  <a:pt x="0" y="0"/>
                </a:lnTo>
                <a:lnTo>
                  <a:pt x="0" y="1066800"/>
                </a:lnTo>
                <a:close/>
              </a:path>
            </a:pathLst>
          </a:custGeom>
          <a:solidFill>
            <a:srgbClr val="EE5707">
              <a:alpha val="43998"/>
            </a:srgbClr>
          </a:solidFill>
        </p:spPr>
        <p:txBody>
          <a:bodyPr wrap="square" lIns="0" tIns="0" rIns="0" bIns="0" rtlCol="0"/>
          <a:lstStyle/>
          <a:p>
            <a:endParaRPr sz="1406"/>
          </a:p>
        </p:txBody>
      </p:sp>
      <p:sp>
        <p:nvSpPr>
          <p:cNvPr id="45" name="object 45"/>
          <p:cNvSpPr/>
          <p:nvPr/>
        </p:nvSpPr>
        <p:spPr>
          <a:xfrm>
            <a:off x="7442392" y="1250768"/>
            <a:ext cx="928688" cy="241102"/>
          </a:xfrm>
          <a:prstGeom prst="rect">
            <a:avLst/>
          </a:prstGeom>
          <a:blipFill>
            <a:blip r:embed="rId14" cstate="print"/>
            <a:stretch>
              <a:fillRect/>
            </a:stretch>
          </a:blipFill>
        </p:spPr>
        <p:txBody>
          <a:bodyPr wrap="square" lIns="0" tIns="0" rIns="0" bIns="0" rtlCol="0"/>
          <a:lstStyle/>
          <a:p>
            <a:endParaRPr sz="1406"/>
          </a:p>
        </p:txBody>
      </p:sp>
      <p:sp>
        <p:nvSpPr>
          <p:cNvPr id="46" name="object 46"/>
          <p:cNvSpPr txBox="1"/>
          <p:nvPr/>
        </p:nvSpPr>
        <p:spPr>
          <a:xfrm>
            <a:off x="7245939" y="1116823"/>
            <a:ext cx="1321594" cy="398483"/>
          </a:xfrm>
          <a:prstGeom prst="rect">
            <a:avLst/>
          </a:prstGeom>
        </p:spPr>
        <p:txBody>
          <a:bodyPr vert="horz" wrap="square" lIns="0" tIns="8930" rIns="0" bIns="0" rtlCol="0">
            <a:spAutoFit/>
          </a:bodyPr>
          <a:lstStyle/>
          <a:p>
            <a:pPr marL="220109">
              <a:spcBef>
                <a:spcPts val="70"/>
              </a:spcBef>
            </a:pPr>
            <a:r>
              <a:rPr sz="2531" spc="-18" dirty="0">
                <a:solidFill>
                  <a:srgbClr val="FFFFFF"/>
                </a:solidFill>
                <a:latin typeface="Arial"/>
                <a:cs typeface="Arial"/>
              </a:rPr>
              <a:t>server</a:t>
            </a:r>
            <a:endParaRPr sz="2531">
              <a:latin typeface="Arial"/>
              <a:cs typeface="Arial"/>
            </a:endParaRPr>
          </a:p>
        </p:txBody>
      </p:sp>
    </p:spTree>
    <p:extLst>
      <p:ext uri="{BB962C8B-B14F-4D97-AF65-F5344CB8AC3E}">
        <p14:creationId xmlns:p14="http://schemas.microsoft.com/office/powerpoint/2010/main" val="2110802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139" y="0"/>
            <a:ext cx="3796903" cy="636561"/>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z="4078" spc="25" dirty="0"/>
              <a:t>FINDING</a:t>
            </a:r>
            <a:r>
              <a:rPr sz="4078" spc="-39" dirty="0"/>
              <a:t> BUGS</a:t>
            </a:r>
            <a:endParaRPr sz="4078"/>
          </a:p>
        </p:txBody>
      </p:sp>
      <p:sp>
        <p:nvSpPr>
          <p:cNvPr id="3" name="object 3"/>
          <p:cNvSpPr txBox="1"/>
          <p:nvPr/>
        </p:nvSpPr>
        <p:spPr>
          <a:xfrm>
            <a:off x="919758" y="2044899"/>
            <a:ext cx="6998643" cy="3781717"/>
          </a:xfrm>
          <a:prstGeom prst="rect">
            <a:avLst/>
          </a:prstGeom>
        </p:spPr>
        <p:txBody>
          <a:bodyPr vert="horz" wrap="square" lIns="0" tIns="8930" rIns="0" bIns="0" rtlCol="0">
            <a:spAutoFit/>
          </a:bodyPr>
          <a:lstStyle/>
          <a:p>
            <a:pPr marL="8929">
              <a:lnSpc>
                <a:spcPts val="4029"/>
              </a:lnSpc>
              <a:spcBef>
                <a:spcPts val="70"/>
              </a:spcBef>
            </a:pPr>
            <a:r>
              <a:rPr sz="3375" b="1" spc="-11" dirty="0">
                <a:latin typeface="Arial"/>
                <a:cs typeface="Arial"/>
              </a:rPr>
              <a:t>SAMPLE</a:t>
            </a:r>
            <a:endParaRPr sz="3375">
              <a:latin typeface="Arial"/>
              <a:cs typeface="Arial"/>
            </a:endParaRPr>
          </a:p>
          <a:p>
            <a:pPr marL="8929">
              <a:lnSpc>
                <a:spcPts val="3523"/>
              </a:lnSpc>
            </a:pPr>
            <a:r>
              <a:rPr sz="2953" spc="-4" dirty="0">
                <a:latin typeface="Arial"/>
                <a:cs typeface="Arial"/>
              </a:rPr>
              <a:t>50 </a:t>
            </a:r>
            <a:r>
              <a:rPr sz="2953" spc="53" dirty="0">
                <a:latin typeface="Arial"/>
                <a:cs typeface="Arial"/>
              </a:rPr>
              <a:t>most </a:t>
            </a:r>
            <a:r>
              <a:rPr sz="2953" spc="25" dirty="0">
                <a:latin typeface="Arial"/>
                <a:cs typeface="Arial"/>
              </a:rPr>
              <a:t>popular </a:t>
            </a:r>
            <a:r>
              <a:rPr sz="2953" spc="42" dirty="0">
                <a:latin typeface="Arial"/>
                <a:cs typeface="Arial"/>
              </a:rPr>
              <a:t>+ </a:t>
            </a:r>
            <a:r>
              <a:rPr sz="2953" spc="-4" dirty="0">
                <a:latin typeface="Arial"/>
                <a:cs typeface="Arial"/>
              </a:rPr>
              <a:t>50 </a:t>
            </a:r>
            <a:r>
              <a:rPr sz="2953" spc="21" dirty="0">
                <a:latin typeface="Arial"/>
                <a:cs typeface="Arial"/>
              </a:rPr>
              <a:t>random</a:t>
            </a:r>
            <a:r>
              <a:rPr sz="2953" spc="-105" dirty="0">
                <a:latin typeface="Arial"/>
                <a:cs typeface="Arial"/>
              </a:rPr>
              <a:t> </a:t>
            </a:r>
            <a:r>
              <a:rPr sz="2953" spc="4" dirty="0">
                <a:latin typeface="Arial"/>
                <a:cs typeface="Arial"/>
              </a:rPr>
              <a:t>extensions</a:t>
            </a:r>
            <a:endParaRPr sz="2953">
              <a:latin typeface="Arial"/>
              <a:cs typeface="Arial"/>
            </a:endParaRPr>
          </a:p>
          <a:p>
            <a:pPr>
              <a:spcBef>
                <a:spcPts val="32"/>
              </a:spcBef>
            </a:pPr>
            <a:endParaRPr sz="2883">
              <a:latin typeface="Times New Roman"/>
              <a:cs typeface="Times New Roman"/>
            </a:endParaRPr>
          </a:p>
          <a:p>
            <a:pPr marL="8929">
              <a:lnSpc>
                <a:spcPts val="4029"/>
              </a:lnSpc>
            </a:pPr>
            <a:r>
              <a:rPr sz="3375" b="1" spc="35" dirty="0">
                <a:latin typeface="Arial"/>
                <a:cs typeface="Arial"/>
              </a:rPr>
              <a:t>METHODS</a:t>
            </a:r>
            <a:endParaRPr sz="3375">
              <a:latin typeface="Arial"/>
              <a:cs typeface="Arial"/>
            </a:endParaRPr>
          </a:p>
          <a:p>
            <a:pPr marL="8929">
              <a:lnSpc>
                <a:spcPts val="3523"/>
              </a:lnSpc>
            </a:pPr>
            <a:r>
              <a:rPr sz="2953" spc="56" dirty="0">
                <a:latin typeface="Arial"/>
                <a:cs typeface="Arial"/>
              </a:rPr>
              <a:t>Black-box </a:t>
            </a:r>
            <a:r>
              <a:rPr sz="2953" spc="25" dirty="0">
                <a:latin typeface="Arial"/>
                <a:cs typeface="Arial"/>
              </a:rPr>
              <a:t>testing </a:t>
            </a:r>
            <a:r>
              <a:rPr sz="2953" spc="42" dirty="0">
                <a:latin typeface="Arial"/>
                <a:cs typeface="Arial"/>
              </a:rPr>
              <a:t>+ </a:t>
            </a:r>
            <a:r>
              <a:rPr sz="2953" spc="4" dirty="0">
                <a:latin typeface="Arial"/>
                <a:cs typeface="Arial"/>
              </a:rPr>
              <a:t>source </a:t>
            </a:r>
            <a:r>
              <a:rPr sz="2953" spc="53" dirty="0">
                <a:latin typeface="Arial"/>
                <a:cs typeface="Arial"/>
              </a:rPr>
              <a:t>code</a:t>
            </a:r>
            <a:r>
              <a:rPr sz="2953" spc="-151" dirty="0">
                <a:latin typeface="Arial"/>
                <a:cs typeface="Arial"/>
              </a:rPr>
              <a:t> </a:t>
            </a:r>
            <a:r>
              <a:rPr sz="2953" spc="-18" dirty="0">
                <a:latin typeface="Arial"/>
                <a:cs typeface="Arial"/>
              </a:rPr>
              <a:t>analysis</a:t>
            </a:r>
            <a:endParaRPr sz="2953">
              <a:latin typeface="Arial"/>
              <a:cs typeface="Arial"/>
            </a:endParaRPr>
          </a:p>
          <a:p>
            <a:pPr>
              <a:spcBef>
                <a:spcPts val="32"/>
              </a:spcBef>
            </a:pPr>
            <a:endParaRPr sz="2883">
              <a:latin typeface="Times New Roman"/>
              <a:cs typeface="Times New Roman"/>
            </a:endParaRPr>
          </a:p>
          <a:p>
            <a:pPr marL="8929">
              <a:lnSpc>
                <a:spcPts val="4029"/>
              </a:lnSpc>
            </a:pPr>
            <a:r>
              <a:rPr sz="3375" b="1" spc="-35" dirty="0">
                <a:latin typeface="Arial"/>
                <a:cs typeface="Arial"/>
              </a:rPr>
              <a:t>VERIFICATION</a:t>
            </a:r>
            <a:endParaRPr sz="3375">
              <a:latin typeface="Arial"/>
              <a:cs typeface="Arial"/>
            </a:endParaRPr>
          </a:p>
          <a:p>
            <a:pPr marL="8929">
              <a:lnSpc>
                <a:spcPts val="3523"/>
              </a:lnSpc>
            </a:pPr>
            <a:r>
              <a:rPr sz="2953" spc="28" dirty="0">
                <a:latin typeface="Arial"/>
                <a:cs typeface="Arial"/>
              </a:rPr>
              <a:t>Built exploits </a:t>
            </a:r>
            <a:r>
              <a:rPr sz="2953" spc="77" dirty="0">
                <a:latin typeface="Arial"/>
                <a:cs typeface="Arial"/>
              </a:rPr>
              <a:t>to </a:t>
            </a:r>
            <a:r>
              <a:rPr sz="2953" spc="35" dirty="0">
                <a:latin typeface="Arial"/>
                <a:cs typeface="Arial"/>
              </a:rPr>
              <a:t>confirm </a:t>
            </a:r>
            <a:r>
              <a:rPr sz="2953" spc="18" dirty="0">
                <a:latin typeface="Arial"/>
                <a:cs typeface="Arial"/>
              </a:rPr>
              <a:t>the</a:t>
            </a:r>
            <a:r>
              <a:rPr sz="2953" spc="-190" dirty="0">
                <a:latin typeface="Arial"/>
                <a:cs typeface="Arial"/>
              </a:rPr>
              <a:t> </a:t>
            </a:r>
            <a:r>
              <a:rPr sz="2953" dirty="0">
                <a:latin typeface="Arial"/>
                <a:cs typeface="Arial"/>
              </a:rPr>
              <a:t>vulnerabilities</a:t>
            </a:r>
            <a:endParaRPr sz="2953">
              <a:latin typeface="Arial"/>
              <a:cs typeface="Arial"/>
            </a:endParaRPr>
          </a:p>
        </p:txBody>
      </p:sp>
    </p:spTree>
    <p:extLst>
      <p:ext uri="{BB962C8B-B14F-4D97-AF65-F5344CB8AC3E}">
        <p14:creationId xmlns:p14="http://schemas.microsoft.com/office/powerpoint/2010/main" val="924062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0411" y="5715000"/>
            <a:ext cx="6963370" cy="636561"/>
          </a:xfrm>
          <a:prstGeom prst="rect">
            <a:avLst/>
          </a:prstGeom>
        </p:spPr>
        <p:txBody>
          <a:bodyPr vert="horz" wrap="square" lIns="0" tIns="8930" rIns="0" bIns="0" rtlCol="0">
            <a:spAutoFit/>
          </a:bodyPr>
          <a:lstStyle/>
          <a:p>
            <a:pPr marL="8929">
              <a:spcBef>
                <a:spcPts val="70"/>
              </a:spcBef>
            </a:pPr>
            <a:r>
              <a:rPr sz="4078" b="1" spc="-53" dirty="0">
                <a:solidFill>
                  <a:srgbClr val="979B9E"/>
                </a:solidFill>
                <a:latin typeface="Arial"/>
                <a:cs typeface="Arial"/>
              </a:rPr>
              <a:t>VULNERABLE</a:t>
            </a:r>
            <a:r>
              <a:rPr sz="4078" b="1" spc="-39" dirty="0">
                <a:solidFill>
                  <a:srgbClr val="979B9E"/>
                </a:solidFill>
                <a:latin typeface="Arial"/>
                <a:cs typeface="Arial"/>
              </a:rPr>
              <a:t> </a:t>
            </a:r>
            <a:r>
              <a:rPr sz="4078" b="1" spc="-11" dirty="0">
                <a:solidFill>
                  <a:srgbClr val="979B9E"/>
                </a:solidFill>
                <a:latin typeface="Arial"/>
                <a:cs typeface="Arial"/>
              </a:rPr>
              <a:t>EXTENSIONS</a:t>
            </a:r>
            <a:endParaRPr sz="4078">
              <a:latin typeface="Arial"/>
              <a:cs typeface="Arial"/>
            </a:endParaRPr>
          </a:p>
        </p:txBody>
      </p:sp>
      <p:graphicFrame>
        <p:nvGraphicFramePr>
          <p:cNvPr id="3" name="object 3"/>
          <p:cNvGraphicFramePr>
            <a:graphicFrameLocks noGrp="1"/>
          </p:cNvGraphicFramePr>
          <p:nvPr/>
        </p:nvGraphicFramePr>
        <p:xfrm>
          <a:off x="901898" y="1937742"/>
          <a:ext cx="7339756" cy="2232421"/>
        </p:xfrm>
        <a:graphic>
          <a:graphicData uri="http://schemas.openxmlformats.org/drawingml/2006/table">
            <a:tbl>
              <a:tblPr firstRow="1" bandRow="1">
                <a:tableStyleId>{2D5ABB26-0587-4C30-8999-92F81FD0307C}</a:tableStyleId>
              </a:tblPr>
              <a:tblGrid>
                <a:gridCol w="2421284">
                  <a:extLst>
                    <a:ext uri="{9D8B030D-6E8A-4147-A177-3AD203B41FA5}">
                      <a16:colId xmlns:a16="http://schemas.microsoft.com/office/drawing/2014/main" val="20000"/>
                    </a:ext>
                  </a:extLst>
                </a:gridCol>
                <a:gridCol w="2610148">
                  <a:extLst>
                    <a:ext uri="{9D8B030D-6E8A-4147-A177-3AD203B41FA5}">
                      <a16:colId xmlns:a16="http://schemas.microsoft.com/office/drawing/2014/main" val="20001"/>
                    </a:ext>
                  </a:extLst>
                </a:gridCol>
                <a:gridCol w="2308324">
                  <a:extLst>
                    <a:ext uri="{9D8B030D-6E8A-4147-A177-3AD203B41FA5}">
                      <a16:colId xmlns:a16="http://schemas.microsoft.com/office/drawing/2014/main" val="20002"/>
                    </a:ext>
                  </a:extLst>
                </a:gridCol>
              </a:tblGrid>
              <a:tr h="1129605">
                <a:tc>
                  <a:txBody>
                    <a:bodyPr/>
                    <a:lstStyle/>
                    <a:p>
                      <a:pPr>
                        <a:lnSpc>
                          <a:spcPct val="100000"/>
                        </a:lnSpc>
                        <a:spcBef>
                          <a:spcPts val="45"/>
                        </a:spcBef>
                      </a:pPr>
                      <a:endParaRPr sz="2400">
                        <a:latin typeface="Times New Roman"/>
                        <a:cs typeface="Times New Roman"/>
                      </a:endParaRPr>
                    </a:p>
                    <a:p>
                      <a:pPr marL="36195" algn="ctr">
                        <a:lnSpc>
                          <a:spcPct val="100000"/>
                        </a:lnSpc>
                      </a:pPr>
                      <a:r>
                        <a:rPr sz="2500" b="1" spc="-15" dirty="0">
                          <a:solidFill>
                            <a:srgbClr val="FFFFFF"/>
                          </a:solidFill>
                          <a:latin typeface="Arial"/>
                          <a:cs typeface="Arial"/>
                        </a:rPr>
                        <a:t>Popular</a:t>
                      </a:r>
                      <a:endParaRPr sz="2500">
                        <a:latin typeface="Arial"/>
                        <a:cs typeface="Arial"/>
                      </a:endParaRPr>
                    </a:p>
                  </a:txBody>
                  <a:tcPr marL="0" marR="0" marT="4018" marB="0">
                    <a:solidFill>
                      <a:srgbClr val="303D47"/>
                    </a:solidFill>
                  </a:tcPr>
                </a:tc>
                <a:tc>
                  <a:txBody>
                    <a:bodyPr/>
                    <a:lstStyle/>
                    <a:p>
                      <a:pPr>
                        <a:lnSpc>
                          <a:spcPct val="100000"/>
                        </a:lnSpc>
                        <a:spcBef>
                          <a:spcPts val="45"/>
                        </a:spcBef>
                      </a:pPr>
                      <a:endParaRPr sz="2400">
                        <a:latin typeface="Times New Roman"/>
                        <a:cs typeface="Times New Roman"/>
                      </a:endParaRPr>
                    </a:p>
                    <a:p>
                      <a:pPr marR="153035" algn="ctr">
                        <a:lnSpc>
                          <a:spcPct val="100000"/>
                        </a:lnSpc>
                      </a:pPr>
                      <a:r>
                        <a:rPr sz="2500" b="1" spc="5" dirty="0">
                          <a:solidFill>
                            <a:srgbClr val="FFFFFF"/>
                          </a:solidFill>
                          <a:latin typeface="Arial"/>
                          <a:cs typeface="Arial"/>
                        </a:rPr>
                        <a:t>Random</a:t>
                      </a:r>
                      <a:endParaRPr sz="2500">
                        <a:latin typeface="Arial"/>
                        <a:cs typeface="Arial"/>
                      </a:endParaRPr>
                    </a:p>
                  </a:txBody>
                  <a:tcPr marL="0" marR="0" marT="4018" marB="0">
                    <a:solidFill>
                      <a:srgbClr val="303D47"/>
                    </a:solidFill>
                  </a:tcPr>
                </a:tc>
                <a:tc>
                  <a:txBody>
                    <a:bodyPr/>
                    <a:lstStyle/>
                    <a:p>
                      <a:pPr>
                        <a:lnSpc>
                          <a:spcPct val="100000"/>
                        </a:lnSpc>
                        <a:spcBef>
                          <a:spcPts val="45"/>
                        </a:spcBef>
                      </a:pPr>
                      <a:endParaRPr sz="2400">
                        <a:latin typeface="Times New Roman"/>
                        <a:cs typeface="Times New Roman"/>
                      </a:endParaRPr>
                    </a:p>
                    <a:p>
                      <a:pPr marR="187325" algn="ctr">
                        <a:lnSpc>
                          <a:spcPct val="100000"/>
                        </a:lnSpc>
                      </a:pPr>
                      <a:r>
                        <a:rPr sz="2500" b="1" spc="-70" dirty="0">
                          <a:solidFill>
                            <a:srgbClr val="FFFFFF"/>
                          </a:solidFill>
                          <a:latin typeface="Arial"/>
                          <a:cs typeface="Arial"/>
                        </a:rPr>
                        <a:t>Total</a:t>
                      </a:r>
                      <a:endParaRPr sz="2500">
                        <a:latin typeface="Arial"/>
                        <a:cs typeface="Arial"/>
                      </a:endParaRPr>
                    </a:p>
                  </a:txBody>
                  <a:tcPr marL="0" marR="0" marT="4018" marB="0">
                    <a:solidFill>
                      <a:srgbClr val="303D47"/>
                    </a:solidFill>
                  </a:tcPr>
                </a:tc>
                <a:extLst>
                  <a:ext uri="{0D108BD9-81ED-4DB2-BD59-A6C34878D82A}">
                    <a16:rowId xmlns:a16="http://schemas.microsoft.com/office/drawing/2014/main" val="10000"/>
                  </a:ext>
                </a:extLst>
              </a:tr>
              <a:tr h="1102816">
                <a:tc>
                  <a:txBody>
                    <a:bodyPr/>
                    <a:lstStyle/>
                    <a:p>
                      <a:pPr>
                        <a:lnSpc>
                          <a:spcPct val="100000"/>
                        </a:lnSpc>
                        <a:spcBef>
                          <a:spcPts val="45"/>
                        </a:spcBef>
                      </a:pPr>
                      <a:endParaRPr sz="2400">
                        <a:latin typeface="Times New Roman"/>
                        <a:cs typeface="Times New Roman"/>
                      </a:endParaRPr>
                    </a:p>
                    <a:p>
                      <a:pPr marL="36195" algn="ctr">
                        <a:lnSpc>
                          <a:spcPct val="100000"/>
                        </a:lnSpc>
                      </a:pPr>
                      <a:r>
                        <a:rPr sz="2500" b="1" spc="-5" dirty="0">
                          <a:solidFill>
                            <a:srgbClr val="FFFFFF"/>
                          </a:solidFill>
                          <a:latin typeface="Arial"/>
                          <a:cs typeface="Arial"/>
                        </a:rPr>
                        <a:t>22</a:t>
                      </a:r>
                      <a:endParaRPr sz="2500">
                        <a:latin typeface="Arial"/>
                        <a:cs typeface="Arial"/>
                      </a:endParaRPr>
                    </a:p>
                  </a:txBody>
                  <a:tcPr marL="0" marR="0" marT="4018" marB="0">
                    <a:solidFill>
                      <a:srgbClr val="5D7688"/>
                    </a:solidFill>
                  </a:tcPr>
                </a:tc>
                <a:tc>
                  <a:txBody>
                    <a:bodyPr/>
                    <a:lstStyle/>
                    <a:p>
                      <a:pPr>
                        <a:lnSpc>
                          <a:spcPct val="100000"/>
                        </a:lnSpc>
                        <a:spcBef>
                          <a:spcPts val="45"/>
                        </a:spcBef>
                      </a:pPr>
                      <a:endParaRPr sz="2400">
                        <a:latin typeface="Times New Roman"/>
                        <a:cs typeface="Times New Roman"/>
                      </a:endParaRPr>
                    </a:p>
                    <a:p>
                      <a:pPr marR="153035" algn="ctr">
                        <a:lnSpc>
                          <a:spcPct val="100000"/>
                        </a:lnSpc>
                      </a:pPr>
                      <a:r>
                        <a:rPr sz="2500" b="1" spc="-5" dirty="0">
                          <a:solidFill>
                            <a:srgbClr val="FFFFFF"/>
                          </a:solidFill>
                          <a:latin typeface="Arial"/>
                          <a:cs typeface="Arial"/>
                        </a:rPr>
                        <a:t>18</a:t>
                      </a:r>
                      <a:endParaRPr sz="2500">
                        <a:latin typeface="Arial"/>
                        <a:cs typeface="Arial"/>
                      </a:endParaRPr>
                    </a:p>
                  </a:txBody>
                  <a:tcPr marL="0" marR="0" marT="4018" marB="0">
                    <a:solidFill>
                      <a:srgbClr val="5D7688"/>
                    </a:solidFill>
                  </a:tcPr>
                </a:tc>
                <a:tc>
                  <a:txBody>
                    <a:bodyPr/>
                    <a:lstStyle/>
                    <a:p>
                      <a:pPr>
                        <a:lnSpc>
                          <a:spcPct val="100000"/>
                        </a:lnSpc>
                        <a:spcBef>
                          <a:spcPts val="45"/>
                        </a:spcBef>
                      </a:pPr>
                      <a:endParaRPr sz="2400">
                        <a:latin typeface="Times New Roman"/>
                        <a:cs typeface="Times New Roman"/>
                      </a:endParaRPr>
                    </a:p>
                    <a:p>
                      <a:pPr marR="188595" algn="ctr">
                        <a:lnSpc>
                          <a:spcPct val="100000"/>
                        </a:lnSpc>
                      </a:pPr>
                      <a:r>
                        <a:rPr sz="2500" b="1" spc="-5" dirty="0">
                          <a:solidFill>
                            <a:srgbClr val="FFFFFF"/>
                          </a:solidFill>
                          <a:latin typeface="Arial"/>
                          <a:cs typeface="Arial"/>
                        </a:rPr>
                        <a:t>40</a:t>
                      </a:r>
                      <a:endParaRPr sz="2500">
                        <a:latin typeface="Arial"/>
                        <a:cs typeface="Arial"/>
                      </a:endParaRPr>
                    </a:p>
                  </a:txBody>
                  <a:tcPr marL="0" marR="0" marT="4018" marB="0">
                    <a:solidFill>
                      <a:srgbClr val="5D768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339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8A1C-C404-5C4E-BBD8-E96487D58021}"/>
              </a:ext>
            </a:extLst>
          </p:cNvPr>
          <p:cNvSpPr>
            <a:spLocks noGrp="1"/>
          </p:cNvSpPr>
          <p:nvPr>
            <p:ph type="title"/>
          </p:nvPr>
        </p:nvSpPr>
        <p:spPr/>
        <p:txBody>
          <a:bodyPr/>
          <a:lstStyle/>
          <a:p>
            <a:r>
              <a:rPr lang="en-US" dirty="0"/>
              <a:t>Handling User Access</a:t>
            </a:r>
            <a:br>
              <a:rPr lang="en-US" dirty="0"/>
            </a:br>
            <a:endParaRPr lang="en-US" dirty="0"/>
          </a:p>
        </p:txBody>
      </p:sp>
      <p:sp>
        <p:nvSpPr>
          <p:cNvPr id="3" name="Content Placeholder 2">
            <a:extLst>
              <a:ext uri="{FF2B5EF4-FFF2-40B4-BE49-F238E27FC236}">
                <a16:creationId xmlns:a16="http://schemas.microsoft.com/office/drawing/2014/main" id="{14E4CAD7-FD6F-7242-90E8-CFB1F779BE3F}"/>
              </a:ext>
            </a:extLst>
          </p:cNvPr>
          <p:cNvSpPr>
            <a:spLocks noGrp="1"/>
          </p:cNvSpPr>
          <p:nvPr>
            <p:ph idx="1"/>
          </p:nvPr>
        </p:nvSpPr>
        <p:spPr/>
        <p:txBody>
          <a:bodyPr/>
          <a:lstStyle/>
          <a:p>
            <a:r>
              <a:rPr lang="en-US" dirty="0"/>
              <a:t>Session Management</a:t>
            </a:r>
          </a:p>
          <a:p>
            <a:pPr lvl="1"/>
            <a:r>
              <a:rPr lang="en-US" dirty="0"/>
              <a:t>To enforce effective access control, the application needs a way to</a:t>
            </a:r>
            <a:r>
              <a:rPr lang="zh-Hans" altLang="en-US" dirty="0"/>
              <a:t> </a:t>
            </a:r>
            <a:r>
              <a:rPr lang="en-US" dirty="0"/>
              <a:t>identify and process the series of requests that originate from each unique user</a:t>
            </a:r>
            <a:r>
              <a:rPr lang="en-US" altLang="zh-Hans" dirty="0"/>
              <a:t>.</a:t>
            </a:r>
            <a:endParaRPr lang="en-US" dirty="0"/>
          </a:p>
        </p:txBody>
      </p:sp>
      <p:pic>
        <p:nvPicPr>
          <p:cNvPr id="5" name="Picture 4">
            <a:extLst>
              <a:ext uri="{FF2B5EF4-FFF2-40B4-BE49-F238E27FC236}">
                <a16:creationId xmlns:a16="http://schemas.microsoft.com/office/drawing/2014/main" id="{03381535-984E-1445-8845-18E1C7BAB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62" y="2598717"/>
            <a:ext cx="7937500" cy="2895600"/>
          </a:xfrm>
          <a:prstGeom prst="rect">
            <a:avLst/>
          </a:prstGeom>
        </p:spPr>
      </p:pic>
      <p:sp>
        <p:nvSpPr>
          <p:cNvPr id="6" name="Rectangle 5">
            <a:extLst>
              <a:ext uri="{FF2B5EF4-FFF2-40B4-BE49-F238E27FC236}">
                <a16:creationId xmlns:a16="http://schemas.microsoft.com/office/drawing/2014/main" id="{8F896EF3-70D7-7544-B529-24FA90737287}"/>
              </a:ext>
            </a:extLst>
          </p:cNvPr>
          <p:cNvSpPr/>
          <p:nvPr/>
        </p:nvSpPr>
        <p:spPr>
          <a:xfrm>
            <a:off x="2226623" y="5556201"/>
            <a:ext cx="5242955" cy="400110"/>
          </a:xfrm>
          <a:prstGeom prst="rect">
            <a:avLst/>
          </a:prstGeom>
        </p:spPr>
        <p:txBody>
          <a:bodyPr wrap="square">
            <a:spAutoFit/>
          </a:bodyPr>
          <a:lstStyle/>
          <a:p>
            <a:r>
              <a:rPr lang="en-US" dirty="0"/>
              <a:t>An application enforcing session timeout</a:t>
            </a:r>
          </a:p>
        </p:txBody>
      </p:sp>
    </p:spTree>
    <p:extLst>
      <p:ext uri="{BB962C8B-B14F-4D97-AF65-F5344CB8AC3E}">
        <p14:creationId xmlns:p14="http://schemas.microsoft.com/office/powerpoint/2010/main" val="2156852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2670" y="5715000"/>
            <a:ext cx="5878860" cy="636561"/>
          </a:xfrm>
          <a:prstGeom prst="rect">
            <a:avLst/>
          </a:prstGeom>
        </p:spPr>
        <p:txBody>
          <a:bodyPr vert="horz" wrap="square" lIns="0" tIns="8930" rIns="0" bIns="0" rtlCol="0">
            <a:spAutoFit/>
          </a:bodyPr>
          <a:lstStyle/>
          <a:p>
            <a:pPr marL="8929">
              <a:spcBef>
                <a:spcPts val="70"/>
              </a:spcBef>
            </a:pPr>
            <a:r>
              <a:rPr sz="4078" b="1" spc="-39" dirty="0">
                <a:solidFill>
                  <a:srgbClr val="979B9E"/>
                </a:solidFill>
                <a:latin typeface="Arial"/>
                <a:cs typeface="Arial"/>
              </a:rPr>
              <a:t>EXAMPLE: </a:t>
            </a:r>
            <a:r>
              <a:rPr sz="4078" b="1" spc="-32" dirty="0">
                <a:solidFill>
                  <a:srgbClr val="979B9E"/>
                </a:solidFill>
                <a:latin typeface="Arial"/>
                <a:cs typeface="Arial"/>
              </a:rPr>
              <a:t>SPEED</a:t>
            </a:r>
            <a:r>
              <a:rPr sz="4078" b="1" spc="-11" dirty="0">
                <a:solidFill>
                  <a:srgbClr val="979B9E"/>
                </a:solidFill>
                <a:latin typeface="Arial"/>
                <a:cs typeface="Arial"/>
              </a:rPr>
              <a:t> </a:t>
            </a:r>
            <a:r>
              <a:rPr sz="4078" b="1" spc="-21" dirty="0">
                <a:solidFill>
                  <a:srgbClr val="979B9E"/>
                </a:solidFill>
                <a:latin typeface="Arial"/>
                <a:cs typeface="Arial"/>
              </a:rPr>
              <a:t>DIAL</a:t>
            </a:r>
            <a:endParaRPr sz="4078">
              <a:latin typeface="Arial"/>
              <a:cs typeface="Arial"/>
            </a:endParaRPr>
          </a:p>
        </p:txBody>
      </p:sp>
      <p:sp>
        <p:nvSpPr>
          <p:cNvPr id="3" name="object 3"/>
          <p:cNvSpPr/>
          <p:nvPr/>
        </p:nvSpPr>
        <p:spPr>
          <a:xfrm>
            <a:off x="2379861" y="754720"/>
            <a:ext cx="4384477" cy="4446984"/>
          </a:xfrm>
          <a:prstGeom prst="rect">
            <a:avLst/>
          </a:prstGeom>
          <a:blipFill>
            <a:blip r:embed="rId3" cstate="print"/>
            <a:stretch>
              <a:fillRect/>
            </a:stretch>
          </a:blipFill>
        </p:spPr>
        <p:txBody>
          <a:bodyPr wrap="square" lIns="0" tIns="0" rIns="0" bIns="0" rtlCol="0"/>
          <a:lstStyle/>
          <a:p>
            <a:endParaRPr sz="1406"/>
          </a:p>
        </p:txBody>
      </p:sp>
      <p:sp>
        <p:nvSpPr>
          <p:cNvPr id="4" name="object 4"/>
          <p:cNvSpPr/>
          <p:nvPr/>
        </p:nvSpPr>
        <p:spPr>
          <a:xfrm>
            <a:off x="4770810" y="1187649"/>
            <a:ext cx="221010" cy="411212"/>
          </a:xfrm>
          <a:custGeom>
            <a:avLst/>
            <a:gdLst/>
            <a:ahLst/>
            <a:cxnLst/>
            <a:rect l="l" t="t" r="r" b="b"/>
            <a:pathLst>
              <a:path w="314325" h="584835">
                <a:moveTo>
                  <a:pt x="0" y="584631"/>
                </a:moveTo>
                <a:lnTo>
                  <a:pt x="30060" y="528701"/>
                </a:lnTo>
                <a:lnTo>
                  <a:pt x="314147" y="0"/>
                </a:lnTo>
              </a:path>
            </a:pathLst>
          </a:custGeom>
          <a:ln w="127000">
            <a:solidFill>
              <a:srgbClr val="972F2B"/>
            </a:solidFill>
          </a:ln>
        </p:spPr>
        <p:txBody>
          <a:bodyPr wrap="square" lIns="0" tIns="0" rIns="0" bIns="0" rtlCol="0"/>
          <a:lstStyle/>
          <a:p>
            <a:endParaRPr sz="1406"/>
          </a:p>
        </p:txBody>
      </p:sp>
      <p:sp>
        <p:nvSpPr>
          <p:cNvPr id="5" name="object 5"/>
          <p:cNvSpPr/>
          <p:nvPr/>
        </p:nvSpPr>
        <p:spPr>
          <a:xfrm>
            <a:off x="4670227" y="1402729"/>
            <a:ext cx="313432" cy="383530"/>
          </a:xfrm>
          <a:custGeom>
            <a:avLst/>
            <a:gdLst/>
            <a:ahLst/>
            <a:cxnLst/>
            <a:rect l="l" t="t" r="r" b="b"/>
            <a:pathLst>
              <a:path w="445770" h="545464">
                <a:moveTo>
                  <a:pt x="16014" y="0"/>
                </a:moveTo>
                <a:lnTo>
                  <a:pt x="0" y="545007"/>
                </a:lnTo>
                <a:lnTo>
                  <a:pt x="445617" y="230822"/>
                </a:lnTo>
                <a:lnTo>
                  <a:pt x="173113" y="222808"/>
                </a:lnTo>
                <a:lnTo>
                  <a:pt x="16014" y="0"/>
                </a:lnTo>
                <a:close/>
              </a:path>
            </a:pathLst>
          </a:custGeom>
          <a:solidFill>
            <a:srgbClr val="972F2B"/>
          </a:solidFill>
        </p:spPr>
        <p:txBody>
          <a:bodyPr wrap="square" lIns="0" tIns="0" rIns="0" bIns="0" rtlCol="0"/>
          <a:lstStyle/>
          <a:p>
            <a:endParaRPr sz="1406"/>
          </a:p>
        </p:txBody>
      </p:sp>
      <p:sp>
        <p:nvSpPr>
          <p:cNvPr id="6" name="object 6"/>
          <p:cNvSpPr/>
          <p:nvPr/>
        </p:nvSpPr>
        <p:spPr>
          <a:xfrm>
            <a:off x="5181576" y="4089797"/>
            <a:ext cx="221010" cy="411212"/>
          </a:xfrm>
          <a:custGeom>
            <a:avLst/>
            <a:gdLst/>
            <a:ahLst/>
            <a:cxnLst/>
            <a:rect l="l" t="t" r="r" b="b"/>
            <a:pathLst>
              <a:path w="314325" h="584835">
                <a:moveTo>
                  <a:pt x="0" y="584631"/>
                </a:moveTo>
                <a:lnTo>
                  <a:pt x="30060" y="528701"/>
                </a:lnTo>
                <a:lnTo>
                  <a:pt x="314147" y="0"/>
                </a:lnTo>
              </a:path>
            </a:pathLst>
          </a:custGeom>
          <a:ln w="127000">
            <a:solidFill>
              <a:srgbClr val="972F2B"/>
            </a:solidFill>
          </a:ln>
        </p:spPr>
        <p:txBody>
          <a:bodyPr wrap="square" lIns="0" tIns="0" rIns="0" bIns="0" rtlCol="0"/>
          <a:lstStyle/>
          <a:p>
            <a:endParaRPr sz="1406"/>
          </a:p>
        </p:txBody>
      </p:sp>
      <p:sp>
        <p:nvSpPr>
          <p:cNvPr id="7" name="object 7"/>
          <p:cNvSpPr/>
          <p:nvPr/>
        </p:nvSpPr>
        <p:spPr>
          <a:xfrm>
            <a:off x="5080992" y="4304878"/>
            <a:ext cx="313432" cy="383530"/>
          </a:xfrm>
          <a:custGeom>
            <a:avLst/>
            <a:gdLst/>
            <a:ahLst/>
            <a:cxnLst/>
            <a:rect l="l" t="t" r="r" b="b"/>
            <a:pathLst>
              <a:path w="445770" h="545465">
                <a:moveTo>
                  <a:pt x="16014" y="0"/>
                </a:moveTo>
                <a:lnTo>
                  <a:pt x="0" y="545007"/>
                </a:lnTo>
                <a:lnTo>
                  <a:pt x="445617" y="230822"/>
                </a:lnTo>
                <a:lnTo>
                  <a:pt x="173113" y="222808"/>
                </a:lnTo>
                <a:lnTo>
                  <a:pt x="16014" y="0"/>
                </a:lnTo>
                <a:close/>
              </a:path>
            </a:pathLst>
          </a:custGeom>
          <a:solidFill>
            <a:srgbClr val="972F2B"/>
          </a:solidFill>
        </p:spPr>
        <p:txBody>
          <a:bodyPr wrap="square" lIns="0" tIns="0" rIns="0" bIns="0" rtlCol="0"/>
          <a:lstStyle/>
          <a:p>
            <a:endParaRPr sz="1406"/>
          </a:p>
        </p:txBody>
      </p:sp>
      <p:sp>
        <p:nvSpPr>
          <p:cNvPr id="8" name="object 8"/>
          <p:cNvSpPr/>
          <p:nvPr/>
        </p:nvSpPr>
        <p:spPr>
          <a:xfrm>
            <a:off x="4127882" y="4089797"/>
            <a:ext cx="221010" cy="411212"/>
          </a:xfrm>
          <a:custGeom>
            <a:avLst/>
            <a:gdLst/>
            <a:ahLst/>
            <a:cxnLst/>
            <a:rect l="l" t="t" r="r" b="b"/>
            <a:pathLst>
              <a:path w="314325" h="584835">
                <a:moveTo>
                  <a:pt x="0" y="584631"/>
                </a:moveTo>
                <a:lnTo>
                  <a:pt x="30048" y="528701"/>
                </a:lnTo>
                <a:lnTo>
                  <a:pt x="314134" y="0"/>
                </a:lnTo>
              </a:path>
            </a:pathLst>
          </a:custGeom>
          <a:ln w="127000">
            <a:solidFill>
              <a:srgbClr val="972F2B"/>
            </a:solidFill>
          </a:ln>
        </p:spPr>
        <p:txBody>
          <a:bodyPr wrap="square" lIns="0" tIns="0" rIns="0" bIns="0" rtlCol="0"/>
          <a:lstStyle/>
          <a:p>
            <a:endParaRPr sz="1406"/>
          </a:p>
        </p:txBody>
      </p:sp>
      <p:sp>
        <p:nvSpPr>
          <p:cNvPr id="9" name="object 9"/>
          <p:cNvSpPr/>
          <p:nvPr/>
        </p:nvSpPr>
        <p:spPr>
          <a:xfrm>
            <a:off x="4027289" y="4304878"/>
            <a:ext cx="313432" cy="383530"/>
          </a:xfrm>
          <a:custGeom>
            <a:avLst/>
            <a:gdLst/>
            <a:ahLst/>
            <a:cxnLst/>
            <a:rect l="l" t="t" r="r" b="b"/>
            <a:pathLst>
              <a:path w="445770" h="545465">
                <a:moveTo>
                  <a:pt x="16014" y="0"/>
                </a:moveTo>
                <a:lnTo>
                  <a:pt x="0" y="545007"/>
                </a:lnTo>
                <a:lnTo>
                  <a:pt x="445617" y="230822"/>
                </a:lnTo>
                <a:lnTo>
                  <a:pt x="173113" y="222808"/>
                </a:lnTo>
                <a:lnTo>
                  <a:pt x="16014" y="0"/>
                </a:lnTo>
                <a:close/>
              </a:path>
            </a:pathLst>
          </a:custGeom>
          <a:solidFill>
            <a:srgbClr val="972F2B"/>
          </a:solidFill>
        </p:spPr>
        <p:txBody>
          <a:bodyPr wrap="square" lIns="0" tIns="0" rIns="0" bIns="0" rtlCol="0"/>
          <a:lstStyle/>
          <a:p>
            <a:endParaRPr sz="1406"/>
          </a:p>
        </p:txBody>
      </p:sp>
    </p:spTree>
    <p:extLst>
      <p:ext uri="{BB962C8B-B14F-4D97-AF65-F5344CB8AC3E}">
        <p14:creationId xmlns:p14="http://schemas.microsoft.com/office/powerpoint/2010/main" val="244783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6453"/>
            <a:ext cx="9144000" cy="6661547"/>
          </a:xfrm>
          <a:custGeom>
            <a:avLst/>
            <a:gdLst/>
            <a:ahLst/>
            <a:cxnLst/>
            <a:rect l="l" t="t" r="r" b="b"/>
            <a:pathLst>
              <a:path w="13004800" h="9474200">
                <a:moveTo>
                  <a:pt x="0" y="9474200"/>
                </a:moveTo>
                <a:lnTo>
                  <a:pt x="13004800" y="9474200"/>
                </a:lnTo>
                <a:lnTo>
                  <a:pt x="13004800" y="0"/>
                </a:lnTo>
                <a:lnTo>
                  <a:pt x="0" y="0"/>
                </a:lnTo>
                <a:lnTo>
                  <a:pt x="0" y="9474200"/>
                </a:lnTo>
                <a:close/>
              </a:path>
            </a:pathLst>
          </a:custGeom>
          <a:solidFill>
            <a:srgbClr val="303D47"/>
          </a:solidFill>
        </p:spPr>
        <p:txBody>
          <a:bodyPr wrap="square" lIns="0" tIns="0" rIns="0" bIns="0" rtlCol="0"/>
          <a:lstStyle/>
          <a:p>
            <a:endParaRPr sz="1406"/>
          </a:p>
        </p:txBody>
      </p:sp>
      <p:sp>
        <p:nvSpPr>
          <p:cNvPr id="3" name="object 3"/>
          <p:cNvSpPr/>
          <p:nvPr/>
        </p:nvSpPr>
        <p:spPr>
          <a:xfrm>
            <a:off x="0" y="0"/>
            <a:ext cx="9144000" cy="196453"/>
          </a:xfrm>
          <a:custGeom>
            <a:avLst/>
            <a:gdLst/>
            <a:ahLst/>
            <a:cxnLst/>
            <a:rect l="l" t="t" r="r" b="b"/>
            <a:pathLst>
              <a:path w="13004800" h="279400">
                <a:moveTo>
                  <a:pt x="0" y="279400"/>
                </a:moveTo>
                <a:lnTo>
                  <a:pt x="13004800" y="279400"/>
                </a:lnTo>
                <a:lnTo>
                  <a:pt x="13004800" y="0"/>
                </a:lnTo>
                <a:lnTo>
                  <a:pt x="0" y="0"/>
                </a:lnTo>
                <a:lnTo>
                  <a:pt x="0" y="279400"/>
                </a:lnTo>
                <a:close/>
              </a:path>
            </a:pathLst>
          </a:custGeom>
          <a:solidFill>
            <a:srgbClr val="303D47"/>
          </a:solidFill>
        </p:spPr>
        <p:txBody>
          <a:bodyPr wrap="square" lIns="0" tIns="0" rIns="0" bIns="0" rtlCol="0"/>
          <a:lstStyle/>
          <a:p>
            <a:endParaRPr sz="1406"/>
          </a:p>
        </p:txBody>
      </p:sp>
      <p:sp>
        <p:nvSpPr>
          <p:cNvPr id="4" name="object 4"/>
          <p:cNvSpPr txBox="1">
            <a:spLocks noGrp="1"/>
          </p:cNvSpPr>
          <p:nvPr>
            <p:ph type="title"/>
          </p:nvPr>
        </p:nvSpPr>
        <p:spPr>
          <a:xfrm>
            <a:off x="919758" y="3053953"/>
            <a:ext cx="5511850" cy="701514"/>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pc="-84" dirty="0">
                <a:solidFill>
                  <a:srgbClr val="FFFFFF"/>
                </a:solidFill>
              </a:rPr>
              <a:t>ISOLATED</a:t>
            </a:r>
            <a:r>
              <a:rPr spc="-53" dirty="0">
                <a:solidFill>
                  <a:srgbClr val="FFFFFF"/>
                </a:solidFill>
              </a:rPr>
              <a:t> </a:t>
            </a:r>
            <a:r>
              <a:rPr spc="-14" dirty="0">
                <a:solidFill>
                  <a:srgbClr val="FFFFFF"/>
                </a:solidFill>
              </a:rPr>
              <a:t>WORLDS</a:t>
            </a:r>
          </a:p>
        </p:txBody>
      </p:sp>
    </p:spTree>
    <p:extLst>
      <p:ext uri="{BB962C8B-B14F-4D97-AF65-F5344CB8AC3E}">
        <p14:creationId xmlns:p14="http://schemas.microsoft.com/office/powerpoint/2010/main" val="3734460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eaLnBrk="1" hangingPunct="1"/>
            <a:r>
              <a:rPr lang="en-US" altLang="en-US" sz="3600" dirty="0">
                <a:solidFill>
                  <a:schemeClr val="bg1"/>
                </a:solidFill>
              </a:rPr>
              <a:t>Need for isolation</a:t>
            </a:r>
          </a:p>
        </p:txBody>
      </p:sp>
      <p:pic>
        <p:nvPicPr>
          <p:cNvPr id="32771" name="Picture 5" descr="C:\Documents and Settings\John Mitchell\My Documents\research\papers\svn\https\screenshots\ch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77247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3803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pic>
        <p:nvPicPr>
          <p:cNvPr id="32773" name="Picture 2" descr="http://images.techtree.com/ttimages/story/3471_mat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35814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10"/>
          <p:cNvSpPr txBox="1">
            <a:spLocks noChangeArrowheads="1"/>
          </p:cNvSpPr>
          <p:nvPr/>
        </p:nvSpPr>
        <p:spPr bwMode="auto">
          <a:xfrm>
            <a:off x="4603750" y="4400550"/>
            <a:ext cx="4311650"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Tahoma" charset="0"/>
              </a:defRPr>
            </a:lvl1pPr>
            <a:lvl2pPr marL="742950" indent="-285750" eaLnBrk="0" hangingPunct="0">
              <a:defRPr sz="2000">
                <a:solidFill>
                  <a:schemeClr val="tx1"/>
                </a:solidFill>
                <a:latin typeface="Tahoma" charset="0"/>
              </a:defRPr>
            </a:lvl2pPr>
            <a:lvl3pPr marL="1143000" indent="-228600" eaLnBrk="0" hangingPunct="0">
              <a:defRPr sz="2000">
                <a:solidFill>
                  <a:schemeClr val="tx1"/>
                </a:solidFill>
                <a:latin typeface="Tahoma" charset="0"/>
              </a:defRPr>
            </a:lvl3pPr>
            <a:lvl4pPr marL="1600200" indent="-228600" eaLnBrk="0" hangingPunct="0">
              <a:defRPr sz="2000">
                <a:solidFill>
                  <a:schemeClr val="tx1"/>
                </a:solidFill>
                <a:latin typeface="Tahoma" charset="0"/>
              </a:defRPr>
            </a:lvl4pPr>
            <a:lvl5pPr marL="2057400" indent="-228600" eaLnBrk="0" hangingPunct="0">
              <a:defRPr sz="2000">
                <a:solidFill>
                  <a:schemeClr val="tx1"/>
                </a:solidFill>
                <a:latin typeface="Tahoma" charset="0"/>
              </a:defRPr>
            </a:lvl5pPr>
            <a:lvl6pPr marL="2514600" indent="-228600" eaLnBrk="0" fontAlgn="base" hangingPunct="0">
              <a:spcBef>
                <a:spcPct val="0"/>
              </a:spcBef>
              <a:spcAft>
                <a:spcPct val="0"/>
              </a:spcAft>
              <a:defRPr sz="2000">
                <a:solidFill>
                  <a:schemeClr val="tx1"/>
                </a:solidFill>
                <a:latin typeface="Tahoma" charset="0"/>
              </a:defRPr>
            </a:lvl6pPr>
            <a:lvl7pPr marL="2971800" indent="-228600" eaLnBrk="0" fontAlgn="base" hangingPunct="0">
              <a:spcBef>
                <a:spcPct val="0"/>
              </a:spcBef>
              <a:spcAft>
                <a:spcPct val="0"/>
              </a:spcAft>
              <a:defRPr sz="2000">
                <a:solidFill>
                  <a:schemeClr val="tx1"/>
                </a:solidFill>
                <a:latin typeface="Tahoma" charset="0"/>
              </a:defRPr>
            </a:lvl7pPr>
            <a:lvl8pPr marL="3429000" indent="-228600" eaLnBrk="0" fontAlgn="base" hangingPunct="0">
              <a:spcBef>
                <a:spcPct val="0"/>
              </a:spcBef>
              <a:spcAft>
                <a:spcPct val="0"/>
              </a:spcAft>
              <a:defRPr sz="2000">
                <a:solidFill>
                  <a:schemeClr val="tx1"/>
                </a:solidFill>
                <a:latin typeface="Tahoma" charset="0"/>
              </a:defRPr>
            </a:lvl8pPr>
            <a:lvl9pPr marL="3886200" indent="-228600" eaLnBrk="0" fontAlgn="base" hangingPunct="0">
              <a:spcBef>
                <a:spcPct val="0"/>
              </a:spcBef>
              <a:spcAft>
                <a:spcPct val="0"/>
              </a:spcAft>
              <a:defRPr sz="2000">
                <a:solidFill>
                  <a:schemeClr val="tx1"/>
                </a:solidFill>
                <a:latin typeface="Tahoma" charset="0"/>
              </a:defRPr>
            </a:lvl9pPr>
          </a:lstStyle>
          <a:p>
            <a:pPr eaLnBrk="1" hangingPunct="1"/>
            <a:r>
              <a:rPr lang="en-US" altLang="en-US"/>
              <a:t>If Googkle can script other windows, then can steal passwords, post fraudulent bank or retail transactions, etc., etc.</a:t>
            </a:r>
          </a:p>
        </p:txBody>
      </p:sp>
    </p:spTree>
    <p:extLst>
      <p:ext uri="{BB962C8B-B14F-4D97-AF65-F5344CB8AC3E}">
        <p14:creationId xmlns:p14="http://schemas.microsoft.com/office/powerpoint/2010/main" val="3863675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t>Need for isolation - mashups</a:t>
            </a:r>
          </a:p>
        </p:txBody>
      </p:sp>
      <p:pic>
        <p:nvPicPr>
          <p:cNvPr id="33795" name="Picture 1" descr="C:\Documents and Settings\John Mitchell\My Documents\research\papers\svn\post-message\figures\igoogle-befo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617663"/>
            <a:ext cx="7324725"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209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84339" y="154487"/>
            <a:ext cx="8229600" cy="914400"/>
          </a:xfrm>
        </p:spPr>
        <p:txBody>
          <a:bodyPr/>
          <a:lstStyle/>
          <a:p>
            <a:pPr eaLnBrk="1" hangingPunct="1"/>
            <a:r>
              <a:rPr lang="en-US" altLang="en-US" sz="3200" dirty="0">
                <a:solidFill>
                  <a:schemeClr val="bg1"/>
                </a:solidFill>
              </a:rPr>
              <a:t>Need for isolation - advertisements</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295400"/>
            <a:ext cx="720883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med"/>
              </a14:hiddenLine>
            </a:ext>
          </a:extLst>
        </p:spPr>
      </p:pic>
    </p:spTree>
    <p:extLst>
      <p:ext uri="{BB962C8B-B14F-4D97-AF65-F5344CB8AC3E}">
        <p14:creationId xmlns:p14="http://schemas.microsoft.com/office/powerpoint/2010/main" val="247539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4967" y="0"/>
            <a:ext cx="8001000" cy="1143000"/>
          </a:xfrm>
        </p:spPr>
        <p:txBody>
          <a:bodyPr/>
          <a:lstStyle/>
          <a:p>
            <a:pPr eaLnBrk="1" hangingPunct="1"/>
            <a:r>
              <a:rPr lang="en-US" altLang="en-US" sz="3200" dirty="0"/>
              <a:t>Browser and document tree structure</a:t>
            </a:r>
          </a:p>
        </p:txBody>
      </p:sp>
      <p:sp>
        <p:nvSpPr>
          <p:cNvPr id="23555" name="Slide Number Placeholder 3"/>
          <p:cNvSpPr>
            <a:spLocks noGrp="1"/>
          </p:cNvSpPr>
          <p:nvPr>
            <p:ph type="sldNum" sz="quarter" idx="4294967295"/>
          </p:nvPr>
        </p:nvSpPr>
        <p:spPr bwMode="auto">
          <a:xfrm>
            <a:off x="8737600" y="6616700"/>
            <a:ext cx="355600"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defRPr>
            </a:lvl1pPr>
            <a:lvl2pPr marL="742950" indent="-285750" eaLnBrk="0" hangingPunct="0">
              <a:defRPr sz="2000">
                <a:solidFill>
                  <a:schemeClr val="tx1"/>
                </a:solidFill>
                <a:latin typeface="Tahoma" charset="0"/>
              </a:defRPr>
            </a:lvl2pPr>
            <a:lvl3pPr marL="1143000" indent="-228600" eaLnBrk="0" hangingPunct="0">
              <a:defRPr sz="2000">
                <a:solidFill>
                  <a:schemeClr val="tx1"/>
                </a:solidFill>
                <a:latin typeface="Tahoma" charset="0"/>
              </a:defRPr>
            </a:lvl3pPr>
            <a:lvl4pPr marL="1600200" indent="-228600" eaLnBrk="0" hangingPunct="0">
              <a:defRPr sz="2000">
                <a:solidFill>
                  <a:schemeClr val="tx1"/>
                </a:solidFill>
                <a:latin typeface="Tahoma" charset="0"/>
              </a:defRPr>
            </a:lvl4pPr>
            <a:lvl5pPr marL="2057400" indent="-228600" eaLnBrk="0" hangingPunct="0">
              <a:defRPr sz="2000">
                <a:solidFill>
                  <a:schemeClr val="tx1"/>
                </a:solidFill>
                <a:latin typeface="Tahoma" charset="0"/>
              </a:defRPr>
            </a:lvl5pPr>
            <a:lvl6pPr marL="2514600" indent="-228600" eaLnBrk="0" fontAlgn="base" hangingPunct="0">
              <a:spcBef>
                <a:spcPct val="0"/>
              </a:spcBef>
              <a:spcAft>
                <a:spcPct val="0"/>
              </a:spcAft>
              <a:defRPr sz="2000">
                <a:solidFill>
                  <a:schemeClr val="tx1"/>
                </a:solidFill>
                <a:latin typeface="Tahoma" charset="0"/>
              </a:defRPr>
            </a:lvl6pPr>
            <a:lvl7pPr marL="2971800" indent="-228600" eaLnBrk="0" fontAlgn="base" hangingPunct="0">
              <a:spcBef>
                <a:spcPct val="0"/>
              </a:spcBef>
              <a:spcAft>
                <a:spcPct val="0"/>
              </a:spcAft>
              <a:defRPr sz="2000">
                <a:solidFill>
                  <a:schemeClr val="tx1"/>
                </a:solidFill>
                <a:latin typeface="Tahoma" charset="0"/>
              </a:defRPr>
            </a:lvl7pPr>
            <a:lvl8pPr marL="3429000" indent="-228600" eaLnBrk="0" fontAlgn="base" hangingPunct="0">
              <a:spcBef>
                <a:spcPct val="0"/>
              </a:spcBef>
              <a:spcAft>
                <a:spcPct val="0"/>
              </a:spcAft>
              <a:defRPr sz="2000">
                <a:solidFill>
                  <a:schemeClr val="tx1"/>
                </a:solidFill>
                <a:latin typeface="Tahoma" charset="0"/>
              </a:defRPr>
            </a:lvl8pPr>
            <a:lvl9pPr marL="3886200" indent="-228600" eaLnBrk="0" fontAlgn="base" hangingPunct="0">
              <a:spcBef>
                <a:spcPct val="0"/>
              </a:spcBef>
              <a:spcAft>
                <a:spcPct val="0"/>
              </a:spcAft>
              <a:defRPr sz="2000">
                <a:solidFill>
                  <a:schemeClr val="tx1"/>
                </a:solidFill>
                <a:latin typeface="Tahoma" charset="0"/>
              </a:defRPr>
            </a:lvl9pPr>
          </a:lstStyle>
          <a:p>
            <a:pPr eaLnBrk="1" hangingPunct="1"/>
            <a:fld id="{380D0955-0ADC-BD4B-B77B-7ABF8637EF83}" type="slidenum">
              <a:rPr lang="en-US" altLang="en-US"/>
              <a:pPr eaLnBrk="1" hangingPunct="1"/>
              <a:t>45</a:t>
            </a:fld>
            <a:endParaRPr lang="en-US" altLang="en-US"/>
          </a:p>
        </p:txBody>
      </p:sp>
      <p:pic>
        <p:nvPicPr>
          <p:cNvPr id="23556" name="Picture 2" descr="http://msconline.maconstate.edu/Tutorials/JSDHTML/JSDHTML01/Fig1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447800"/>
            <a:ext cx="5410200" cy="4437063"/>
          </a:xfrm>
        </p:spPr>
      </p:pic>
      <p:sp>
        <p:nvSpPr>
          <p:cNvPr id="8" name="Text Box 4"/>
          <p:cNvSpPr txBox="1">
            <a:spLocks noChangeArrowheads="1"/>
          </p:cNvSpPr>
          <p:nvPr/>
        </p:nvSpPr>
        <p:spPr bwMode="auto">
          <a:xfrm>
            <a:off x="6324600" y="4802557"/>
            <a:ext cx="2819400" cy="923925"/>
          </a:xfrm>
          <a:prstGeom prst="rect">
            <a:avLst/>
          </a:prstGeom>
          <a:noFill/>
          <a:ln w="12700" algn="ctr">
            <a:noFill/>
            <a:miter lim="800000"/>
            <a:headEnd/>
            <a:tailEnd type="none" w="lg" len="med"/>
          </a:ln>
        </p:spPr>
        <p:txBody>
          <a:bodyPr>
            <a:spAutoFit/>
          </a:bodyPr>
          <a:lstStyle/>
          <a:p>
            <a:pPr eaLnBrk="0" hangingPunct="0">
              <a:spcBef>
                <a:spcPct val="50000"/>
              </a:spcBef>
              <a:defRPr/>
            </a:pPr>
            <a:r>
              <a:rPr lang="en-US" sz="1800" dirty="0">
                <a:solidFill>
                  <a:srgbClr val="808000"/>
                </a:solidFill>
                <a:latin typeface="+mn-lt"/>
              </a:rPr>
              <a:t>W3C standard differs from models supported in existing browsers</a:t>
            </a:r>
          </a:p>
        </p:txBody>
      </p:sp>
    </p:spTree>
    <p:extLst>
      <p:ext uri="{BB962C8B-B14F-4D97-AF65-F5344CB8AC3E}">
        <p14:creationId xmlns:p14="http://schemas.microsoft.com/office/powerpoint/2010/main" val="561242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758" y="2194918"/>
            <a:ext cx="5882432" cy="2106546"/>
          </a:xfrm>
          <a:prstGeom prst="rect">
            <a:avLst/>
          </a:prstGeom>
        </p:spPr>
        <p:txBody>
          <a:bodyPr vert="horz" wrap="square" lIns="0" tIns="358973" rIns="0" bIns="0" numCol="1" rtlCol="0" anchor="t" anchorCtr="0" compatLnSpc="1">
            <a:prstTxWarp prst="textNoShape">
              <a:avLst/>
            </a:prstTxWarp>
            <a:spAutoFit/>
          </a:bodyPr>
          <a:lstStyle/>
          <a:p>
            <a:pPr marL="8929">
              <a:lnSpc>
                <a:spcPct val="100000"/>
              </a:lnSpc>
              <a:spcBef>
                <a:spcPts val="2826"/>
              </a:spcBef>
            </a:pPr>
            <a:r>
              <a:rPr spc="-60" dirty="0"/>
              <a:t>Vulnerability</a:t>
            </a:r>
            <a:r>
              <a:rPr spc="-14" dirty="0"/>
              <a:t> </a:t>
            </a:r>
            <a:r>
              <a:rPr spc="-42" dirty="0"/>
              <a:t>count:</a:t>
            </a:r>
          </a:p>
          <a:p>
            <a:pPr marL="8929">
              <a:lnSpc>
                <a:spcPct val="100000"/>
              </a:lnSpc>
              <a:spcBef>
                <a:spcPts val="2756"/>
              </a:spcBef>
            </a:pPr>
            <a:r>
              <a:rPr spc="-4" dirty="0">
                <a:solidFill>
                  <a:srgbClr val="004E78"/>
                </a:solidFill>
              </a:rPr>
              <a:t>3 </a:t>
            </a:r>
            <a:r>
              <a:rPr spc="18" dirty="0">
                <a:solidFill>
                  <a:srgbClr val="004E78"/>
                </a:solidFill>
              </a:rPr>
              <a:t>content </a:t>
            </a:r>
            <a:r>
              <a:rPr spc="-4" dirty="0">
                <a:solidFill>
                  <a:srgbClr val="004E78"/>
                </a:solidFill>
              </a:rPr>
              <a:t>script</a:t>
            </a:r>
            <a:r>
              <a:rPr spc="-39" dirty="0">
                <a:solidFill>
                  <a:srgbClr val="004E78"/>
                </a:solidFill>
              </a:rPr>
              <a:t> </a:t>
            </a:r>
            <a:r>
              <a:rPr spc="-102" dirty="0">
                <a:solidFill>
                  <a:srgbClr val="004E78"/>
                </a:solidFill>
              </a:rPr>
              <a:t>vulns</a:t>
            </a:r>
          </a:p>
        </p:txBody>
      </p:sp>
    </p:spTree>
    <p:extLst>
      <p:ext uri="{BB962C8B-B14F-4D97-AF65-F5344CB8AC3E}">
        <p14:creationId xmlns:p14="http://schemas.microsoft.com/office/powerpoint/2010/main" val="4186759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035" y="0"/>
            <a:ext cx="3788420" cy="636561"/>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z="4078" spc="-246" dirty="0"/>
              <a:t>DATA </a:t>
            </a:r>
            <a:r>
              <a:rPr sz="4078" spc="-112" dirty="0"/>
              <a:t>AS</a:t>
            </a:r>
            <a:r>
              <a:rPr sz="4078" spc="193" dirty="0"/>
              <a:t> </a:t>
            </a:r>
            <a:r>
              <a:rPr sz="4078" spc="70" dirty="0"/>
              <a:t>HTML</a:t>
            </a:r>
            <a:endParaRPr sz="4078" dirty="0"/>
          </a:p>
        </p:txBody>
      </p:sp>
      <p:sp>
        <p:nvSpPr>
          <p:cNvPr id="3" name="object 3"/>
          <p:cNvSpPr txBox="1"/>
          <p:nvPr/>
        </p:nvSpPr>
        <p:spPr>
          <a:xfrm>
            <a:off x="644186" y="957360"/>
            <a:ext cx="7277695" cy="4230557"/>
          </a:xfrm>
          <a:prstGeom prst="rect">
            <a:avLst/>
          </a:prstGeom>
        </p:spPr>
        <p:txBody>
          <a:bodyPr vert="horz" wrap="square" lIns="0" tIns="8930" rIns="0" bIns="0" rtlCol="0">
            <a:spAutoFit/>
          </a:bodyPr>
          <a:lstStyle/>
          <a:p>
            <a:pPr marL="8929">
              <a:lnSpc>
                <a:spcPts val="4029"/>
              </a:lnSpc>
              <a:spcBef>
                <a:spcPts val="70"/>
              </a:spcBef>
            </a:pPr>
            <a:r>
              <a:rPr sz="3375" b="1" spc="-39" dirty="0">
                <a:latin typeface="Arial"/>
                <a:cs typeface="Arial"/>
              </a:rPr>
              <a:t>MISTAKE</a:t>
            </a:r>
            <a:endParaRPr sz="3375">
              <a:latin typeface="Arial"/>
              <a:cs typeface="Arial"/>
            </a:endParaRPr>
          </a:p>
          <a:p>
            <a:pPr marL="8929">
              <a:lnSpc>
                <a:spcPts val="3523"/>
              </a:lnSpc>
            </a:pPr>
            <a:r>
              <a:rPr sz="2953" spc="-4" dirty="0">
                <a:latin typeface="Arial"/>
                <a:cs typeface="Arial"/>
              </a:rPr>
              <a:t>Insert </a:t>
            </a:r>
            <a:r>
              <a:rPr sz="2953" spc="21" dirty="0">
                <a:latin typeface="Arial"/>
                <a:cs typeface="Arial"/>
              </a:rPr>
              <a:t>data </a:t>
            </a:r>
            <a:r>
              <a:rPr sz="2953" spc="-32" dirty="0">
                <a:latin typeface="Arial"/>
                <a:cs typeface="Arial"/>
              </a:rPr>
              <a:t>as </a:t>
            </a:r>
            <a:r>
              <a:rPr sz="2953" dirty="0">
                <a:latin typeface="Arial"/>
                <a:cs typeface="Arial"/>
              </a:rPr>
              <a:t>HTML, </a:t>
            </a:r>
            <a:r>
              <a:rPr sz="2953" spc="-14" dirty="0">
                <a:latin typeface="Arial"/>
                <a:cs typeface="Arial"/>
              </a:rPr>
              <a:t>where </a:t>
            </a:r>
            <a:r>
              <a:rPr sz="2953" spc="53" dirty="0">
                <a:latin typeface="Arial"/>
                <a:cs typeface="Arial"/>
              </a:rPr>
              <a:t>it </a:t>
            </a:r>
            <a:r>
              <a:rPr sz="2953" spc="11" dirty="0">
                <a:latin typeface="Arial"/>
                <a:cs typeface="Arial"/>
              </a:rPr>
              <a:t>can</a:t>
            </a:r>
            <a:r>
              <a:rPr sz="2953" spc="-39" dirty="0">
                <a:latin typeface="Arial"/>
                <a:cs typeface="Arial"/>
              </a:rPr>
              <a:t> </a:t>
            </a:r>
            <a:r>
              <a:rPr sz="2953" spc="11" dirty="0">
                <a:latin typeface="Arial"/>
                <a:cs typeface="Arial"/>
              </a:rPr>
              <a:t>execute</a:t>
            </a:r>
            <a:endParaRPr sz="2953" dirty="0">
              <a:latin typeface="Arial"/>
              <a:cs typeface="Arial"/>
            </a:endParaRPr>
          </a:p>
          <a:p>
            <a:pPr>
              <a:spcBef>
                <a:spcPts val="32"/>
              </a:spcBef>
            </a:pPr>
            <a:endParaRPr sz="2883" dirty="0">
              <a:latin typeface="Times New Roman"/>
              <a:cs typeface="Times New Roman"/>
            </a:endParaRPr>
          </a:p>
          <a:p>
            <a:pPr marL="8929">
              <a:lnSpc>
                <a:spcPts val="4029"/>
              </a:lnSpc>
            </a:pPr>
            <a:r>
              <a:rPr sz="3375" b="1" spc="-4" dirty="0">
                <a:latin typeface="Arial"/>
                <a:cs typeface="Arial"/>
              </a:rPr>
              <a:t>MITIGATION</a:t>
            </a:r>
            <a:endParaRPr sz="3375" dirty="0">
              <a:latin typeface="Arial"/>
              <a:cs typeface="Arial"/>
            </a:endParaRPr>
          </a:p>
          <a:p>
            <a:pPr marL="8929">
              <a:lnSpc>
                <a:spcPts val="3523"/>
              </a:lnSpc>
            </a:pPr>
            <a:r>
              <a:rPr sz="2953" spc="-14" dirty="0">
                <a:latin typeface="Arial"/>
                <a:cs typeface="Arial"/>
              </a:rPr>
              <a:t>Will </a:t>
            </a:r>
            <a:r>
              <a:rPr sz="2953" spc="11" dirty="0">
                <a:latin typeface="Arial"/>
                <a:cs typeface="Arial"/>
              </a:rPr>
              <a:t>execute </a:t>
            </a:r>
            <a:r>
              <a:rPr sz="2953" spc="-4" dirty="0">
                <a:latin typeface="Arial"/>
                <a:cs typeface="Arial"/>
              </a:rPr>
              <a:t>in </a:t>
            </a:r>
            <a:r>
              <a:rPr sz="2953" i="1" dirty="0">
                <a:latin typeface="Arial"/>
                <a:cs typeface="Arial"/>
              </a:rPr>
              <a:t>website’s </a:t>
            </a:r>
            <a:r>
              <a:rPr sz="2953" spc="18" dirty="0">
                <a:latin typeface="Arial"/>
                <a:cs typeface="Arial"/>
              </a:rPr>
              <a:t>isolated</a:t>
            </a:r>
            <a:r>
              <a:rPr sz="2953" spc="-14" dirty="0">
                <a:latin typeface="Arial"/>
                <a:cs typeface="Arial"/>
              </a:rPr>
              <a:t> </a:t>
            </a:r>
            <a:r>
              <a:rPr sz="2953" spc="53" dirty="0">
                <a:latin typeface="Arial"/>
                <a:cs typeface="Arial"/>
              </a:rPr>
              <a:t>world</a:t>
            </a:r>
            <a:endParaRPr sz="2953" dirty="0">
              <a:latin typeface="Arial"/>
              <a:cs typeface="Arial"/>
            </a:endParaRPr>
          </a:p>
          <a:p>
            <a:pPr>
              <a:spcBef>
                <a:spcPts val="32"/>
              </a:spcBef>
            </a:pPr>
            <a:endParaRPr sz="2883" dirty="0">
              <a:latin typeface="Times New Roman"/>
              <a:cs typeface="Times New Roman"/>
            </a:endParaRPr>
          </a:p>
          <a:p>
            <a:pPr marL="8929">
              <a:lnSpc>
                <a:spcPts val="4029"/>
              </a:lnSpc>
            </a:pPr>
            <a:r>
              <a:rPr sz="3375" b="1" spc="-25" dirty="0">
                <a:latin typeface="Arial"/>
                <a:cs typeface="Arial"/>
              </a:rPr>
              <a:t>VULNERABILITIES</a:t>
            </a:r>
            <a:endParaRPr sz="3375" dirty="0">
              <a:latin typeface="Arial"/>
              <a:cs typeface="Arial"/>
            </a:endParaRPr>
          </a:p>
          <a:p>
            <a:pPr marL="8929">
              <a:lnSpc>
                <a:spcPts val="3508"/>
              </a:lnSpc>
            </a:pPr>
            <a:r>
              <a:rPr sz="2953" spc="-4" dirty="0">
                <a:latin typeface="Arial"/>
                <a:cs typeface="Arial"/>
              </a:rPr>
              <a:t>6 </a:t>
            </a:r>
            <a:r>
              <a:rPr sz="2953" spc="4" dirty="0">
                <a:latin typeface="Arial"/>
                <a:cs typeface="Arial"/>
              </a:rPr>
              <a:t>extensions </a:t>
            </a:r>
            <a:r>
              <a:rPr sz="2953" spc="-32" dirty="0">
                <a:latin typeface="Arial"/>
                <a:cs typeface="Arial"/>
              </a:rPr>
              <a:t>have </a:t>
            </a:r>
            <a:r>
              <a:rPr sz="2953" spc="28" dirty="0">
                <a:latin typeface="Arial"/>
                <a:cs typeface="Arial"/>
              </a:rPr>
              <a:t>data-as-HTML </a:t>
            </a:r>
            <a:r>
              <a:rPr sz="2953" spc="35" dirty="0">
                <a:latin typeface="Arial"/>
                <a:cs typeface="Arial"/>
              </a:rPr>
              <a:t>bugs</a:t>
            </a:r>
            <a:r>
              <a:rPr sz="2953" spc="-11" dirty="0">
                <a:latin typeface="Arial"/>
                <a:cs typeface="Arial"/>
              </a:rPr>
              <a:t> </a:t>
            </a:r>
            <a:r>
              <a:rPr sz="2953" spc="35" dirty="0">
                <a:latin typeface="Arial"/>
                <a:cs typeface="Arial"/>
              </a:rPr>
              <a:t>that</a:t>
            </a:r>
            <a:endParaRPr sz="2953" dirty="0">
              <a:latin typeface="Arial"/>
              <a:cs typeface="Arial"/>
            </a:endParaRPr>
          </a:p>
          <a:p>
            <a:pPr marL="8929">
              <a:lnSpc>
                <a:spcPts val="3530"/>
              </a:lnSpc>
            </a:pPr>
            <a:r>
              <a:rPr sz="2953" i="1" spc="70" dirty="0">
                <a:latin typeface="Arial"/>
                <a:cs typeface="Arial"/>
              </a:rPr>
              <a:t>don’t </a:t>
            </a:r>
            <a:r>
              <a:rPr sz="2953" spc="-4" dirty="0">
                <a:latin typeface="Arial"/>
                <a:cs typeface="Arial"/>
              </a:rPr>
              <a:t>cause </a:t>
            </a:r>
            <a:r>
              <a:rPr sz="2953" spc="42" dirty="0">
                <a:latin typeface="Arial"/>
                <a:cs typeface="Arial"/>
              </a:rPr>
              <a:t>content </a:t>
            </a:r>
            <a:r>
              <a:rPr sz="2953" spc="53" dirty="0">
                <a:latin typeface="Arial"/>
                <a:cs typeface="Arial"/>
              </a:rPr>
              <a:t>script</a:t>
            </a:r>
            <a:r>
              <a:rPr sz="2953" spc="-112" dirty="0">
                <a:latin typeface="Arial"/>
                <a:cs typeface="Arial"/>
              </a:rPr>
              <a:t> </a:t>
            </a:r>
            <a:r>
              <a:rPr sz="2953" dirty="0">
                <a:latin typeface="Arial"/>
                <a:cs typeface="Arial"/>
              </a:rPr>
              <a:t>vulnerabilities</a:t>
            </a:r>
          </a:p>
        </p:txBody>
      </p:sp>
    </p:spTree>
    <p:extLst>
      <p:ext uri="{BB962C8B-B14F-4D97-AF65-F5344CB8AC3E}">
        <p14:creationId xmlns:p14="http://schemas.microsoft.com/office/powerpoint/2010/main" val="766007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6815" y="0"/>
            <a:ext cx="1318022" cy="636561"/>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z="4078" spc="-80" dirty="0"/>
              <a:t>E</a:t>
            </a:r>
            <a:r>
              <a:rPr sz="4078" spc="-340" dirty="0"/>
              <a:t>V</a:t>
            </a:r>
            <a:r>
              <a:rPr sz="4078" spc="-112" dirty="0"/>
              <a:t>AL</a:t>
            </a:r>
            <a:endParaRPr sz="4078"/>
          </a:p>
        </p:txBody>
      </p:sp>
      <p:sp>
        <p:nvSpPr>
          <p:cNvPr id="3" name="object 3"/>
          <p:cNvSpPr txBox="1"/>
          <p:nvPr/>
        </p:nvSpPr>
        <p:spPr>
          <a:xfrm>
            <a:off x="857128" y="1168077"/>
            <a:ext cx="7040612" cy="3781717"/>
          </a:xfrm>
          <a:prstGeom prst="rect">
            <a:avLst/>
          </a:prstGeom>
        </p:spPr>
        <p:txBody>
          <a:bodyPr vert="horz" wrap="square" lIns="0" tIns="8930" rIns="0" bIns="0" rtlCol="0">
            <a:spAutoFit/>
          </a:bodyPr>
          <a:lstStyle/>
          <a:p>
            <a:pPr marL="8929">
              <a:lnSpc>
                <a:spcPts val="4029"/>
              </a:lnSpc>
              <a:spcBef>
                <a:spcPts val="70"/>
              </a:spcBef>
            </a:pPr>
            <a:r>
              <a:rPr sz="3375" b="1" spc="-39" dirty="0">
                <a:latin typeface="Arial"/>
                <a:cs typeface="Arial"/>
              </a:rPr>
              <a:t>MISTAKE</a:t>
            </a:r>
            <a:endParaRPr sz="3375">
              <a:latin typeface="Arial"/>
              <a:cs typeface="Arial"/>
            </a:endParaRPr>
          </a:p>
          <a:p>
            <a:pPr marL="8929">
              <a:lnSpc>
                <a:spcPts val="3523"/>
              </a:lnSpc>
            </a:pPr>
            <a:r>
              <a:rPr sz="2953" spc="-21" dirty="0">
                <a:latin typeface="Arial"/>
                <a:cs typeface="Arial"/>
              </a:rPr>
              <a:t>Use </a:t>
            </a:r>
            <a:r>
              <a:rPr sz="2953" spc="-32" dirty="0">
                <a:latin typeface="Arial"/>
                <a:cs typeface="Arial"/>
              </a:rPr>
              <a:t>eval </a:t>
            </a:r>
            <a:r>
              <a:rPr sz="2953" spc="77" dirty="0">
                <a:latin typeface="Arial"/>
                <a:cs typeface="Arial"/>
              </a:rPr>
              <a:t>to </a:t>
            </a:r>
            <a:r>
              <a:rPr sz="2953" spc="11" dirty="0">
                <a:latin typeface="Arial"/>
                <a:cs typeface="Arial"/>
              </a:rPr>
              <a:t>execute </a:t>
            </a:r>
            <a:r>
              <a:rPr sz="2953" spc="25" dirty="0">
                <a:latin typeface="Arial"/>
                <a:cs typeface="Arial"/>
              </a:rPr>
              <a:t>untrusted</a:t>
            </a:r>
            <a:r>
              <a:rPr sz="2953" spc="-49" dirty="0">
                <a:latin typeface="Arial"/>
                <a:cs typeface="Arial"/>
              </a:rPr>
              <a:t> </a:t>
            </a:r>
            <a:r>
              <a:rPr sz="2953" spc="21" dirty="0">
                <a:latin typeface="Arial"/>
                <a:cs typeface="Arial"/>
              </a:rPr>
              <a:t>data</a:t>
            </a:r>
            <a:endParaRPr sz="2953">
              <a:latin typeface="Arial"/>
              <a:cs typeface="Arial"/>
            </a:endParaRPr>
          </a:p>
          <a:p>
            <a:pPr>
              <a:spcBef>
                <a:spcPts val="32"/>
              </a:spcBef>
            </a:pPr>
            <a:endParaRPr sz="2883">
              <a:latin typeface="Times New Roman"/>
              <a:cs typeface="Times New Roman"/>
            </a:endParaRPr>
          </a:p>
          <a:p>
            <a:pPr marL="8929">
              <a:lnSpc>
                <a:spcPts val="4029"/>
              </a:lnSpc>
            </a:pPr>
            <a:r>
              <a:rPr sz="3375" b="1" spc="-4" dirty="0">
                <a:latin typeface="Arial"/>
                <a:cs typeface="Arial"/>
              </a:rPr>
              <a:t>MITIGATION</a:t>
            </a:r>
            <a:endParaRPr sz="3375">
              <a:latin typeface="Arial"/>
              <a:cs typeface="Arial"/>
            </a:endParaRPr>
          </a:p>
          <a:p>
            <a:pPr marL="8929">
              <a:lnSpc>
                <a:spcPts val="3523"/>
              </a:lnSpc>
            </a:pPr>
            <a:r>
              <a:rPr sz="2953" spc="7" dirty="0">
                <a:latin typeface="Arial"/>
                <a:cs typeface="Arial"/>
              </a:rPr>
              <a:t>Isolated </a:t>
            </a:r>
            <a:r>
              <a:rPr sz="2953" spc="39" dirty="0">
                <a:latin typeface="Arial"/>
                <a:cs typeface="Arial"/>
              </a:rPr>
              <a:t>worlds </a:t>
            </a:r>
            <a:r>
              <a:rPr sz="2953" spc="21" dirty="0">
                <a:latin typeface="Arial"/>
                <a:cs typeface="Arial"/>
              </a:rPr>
              <a:t>does </a:t>
            </a:r>
            <a:r>
              <a:rPr sz="2953" spc="53" dirty="0">
                <a:latin typeface="Arial"/>
                <a:cs typeface="Arial"/>
              </a:rPr>
              <a:t>not </a:t>
            </a:r>
            <a:r>
              <a:rPr sz="2953" spc="21" dirty="0">
                <a:latin typeface="Arial"/>
                <a:cs typeface="Arial"/>
              </a:rPr>
              <a:t>mitigate this</a:t>
            </a:r>
            <a:r>
              <a:rPr sz="2953" spc="-151" dirty="0">
                <a:latin typeface="Arial"/>
                <a:cs typeface="Arial"/>
              </a:rPr>
              <a:t> </a:t>
            </a:r>
            <a:r>
              <a:rPr sz="2953" spc="53" dirty="0">
                <a:latin typeface="Arial"/>
                <a:cs typeface="Arial"/>
              </a:rPr>
              <a:t>bug</a:t>
            </a:r>
            <a:endParaRPr sz="2953">
              <a:latin typeface="Arial"/>
              <a:cs typeface="Arial"/>
            </a:endParaRPr>
          </a:p>
          <a:p>
            <a:pPr>
              <a:spcBef>
                <a:spcPts val="32"/>
              </a:spcBef>
            </a:pPr>
            <a:endParaRPr sz="2883">
              <a:latin typeface="Times New Roman"/>
              <a:cs typeface="Times New Roman"/>
            </a:endParaRPr>
          </a:p>
          <a:p>
            <a:pPr marL="8929">
              <a:lnSpc>
                <a:spcPts val="4029"/>
              </a:lnSpc>
            </a:pPr>
            <a:r>
              <a:rPr sz="3375" b="1" spc="-25" dirty="0">
                <a:latin typeface="Arial"/>
                <a:cs typeface="Arial"/>
              </a:rPr>
              <a:t>VULNERABILITIES</a:t>
            </a:r>
            <a:endParaRPr sz="3375">
              <a:latin typeface="Arial"/>
              <a:cs typeface="Arial"/>
            </a:endParaRPr>
          </a:p>
          <a:p>
            <a:pPr marL="8929">
              <a:lnSpc>
                <a:spcPts val="3523"/>
              </a:lnSpc>
            </a:pPr>
            <a:r>
              <a:rPr sz="2953" spc="-4" dirty="0">
                <a:latin typeface="Arial"/>
                <a:cs typeface="Arial"/>
              </a:rPr>
              <a:t>2 </a:t>
            </a:r>
            <a:r>
              <a:rPr sz="2953" dirty="0">
                <a:latin typeface="Arial"/>
                <a:cs typeface="Arial"/>
              </a:rPr>
              <a:t>vulnerabilities </a:t>
            </a:r>
            <a:r>
              <a:rPr sz="2953" spc="11" dirty="0">
                <a:latin typeface="Arial"/>
                <a:cs typeface="Arial"/>
              </a:rPr>
              <a:t>due </a:t>
            </a:r>
            <a:r>
              <a:rPr sz="2953" spc="77" dirty="0">
                <a:latin typeface="Arial"/>
                <a:cs typeface="Arial"/>
              </a:rPr>
              <a:t>to </a:t>
            </a:r>
            <a:r>
              <a:rPr sz="2953" spc="21" dirty="0">
                <a:latin typeface="Arial"/>
                <a:cs typeface="Arial"/>
              </a:rPr>
              <a:t>this</a:t>
            </a:r>
            <a:r>
              <a:rPr sz="2953" spc="-88" dirty="0">
                <a:latin typeface="Arial"/>
                <a:cs typeface="Arial"/>
              </a:rPr>
              <a:t> </a:t>
            </a:r>
            <a:r>
              <a:rPr sz="2953" spc="11" dirty="0">
                <a:latin typeface="Arial"/>
                <a:cs typeface="Arial"/>
              </a:rPr>
              <a:t>mistake</a:t>
            </a:r>
            <a:endParaRPr sz="2953">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615" y="5194300"/>
            <a:ext cx="4737100" cy="1663700"/>
          </a:xfrm>
          <a:prstGeom prst="rect">
            <a:avLst/>
          </a:prstGeom>
        </p:spPr>
      </p:pic>
    </p:spTree>
    <p:extLst>
      <p:ext uri="{BB962C8B-B14F-4D97-AF65-F5344CB8AC3E}">
        <p14:creationId xmlns:p14="http://schemas.microsoft.com/office/powerpoint/2010/main" val="3723973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926" y="0"/>
            <a:ext cx="4563517" cy="636561"/>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z="4078" spc="25" dirty="0"/>
              <a:t>CLICK</a:t>
            </a:r>
            <a:r>
              <a:rPr sz="4078" spc="-49" dirty="0"/>
              <a:t> </a:t>
            </a:r>
            <a:r>
              <a:rPr sz="4078" spc="28" dirty="0"/>
              <a:t>INJECTION</a:t>
            </a:r>
            <a:endParaRPr sz="4078"/>
          </a:p>
        </p:txBody>
      </p:sp>
      <p:sp>
        <p:nvSpPr>
          <p:cNvPr id="3" name="object 3"/>
          <p:cNvSpPr txBox="1"/>
          <p:nvPr/>
        </p:nvSpPr>
        <p:spPr>
          <a:xfrm>
            <a:off x="518926" y="729667"/>
            <a:ext cx="7040612" cy="3448420"/>
          </a:xfrm>
          <a:prstGeom prst="rect">
            <a:avLst/>
          </a:prstGeom>
        </p:spPr>
        <p:txBody>
          <a:bodyPr vert="horz" wrap="square" lIns="0" tIns="8930" rIns="0" bIns="0" rtlCol="0">
            <a:spAutoFit/>
          </a:bodyPr>
          <a:lstStyle/>
          <a:p>
            <a:pPr marL="8929">
              <a:lnSpc>
                <a:spcPts val="4029"/>
              </a:lnSpc>
              <a:spcBef>
                <a:spcPts val="70"/>
              </a:spcBef>
            </a:pPr>
            <a:r>
              <a:rPr b="1" spc="-39" dirty="0">
                <a:latin typeface="Arial"/>
                <a:cs typeface="Arial"/>
              </a:rPr>
              <a:t>MISTAKE</a:t>
            </a:r>
            <a:endParaRPr dirty="0">
              <a:latin typeface="Arial"/>
              <a:cs typeface="Arial"/>
            </a:endParaRPr>
          </a:p>
          <a:p>
            <a:pPr marL="8929">
              <a:lnSpc>
                <a:spcPts val="3523"/>
              </a:lnSpc>
            </a:pPr>
            <a:r>
              <a:rPr sz="1800" spc="-28" dirty="0">
                <a:latin typeface="Arial"/>
                <a:cs typeface="Arial"/>
              </a:rPr>
              <a:t>Trusting </a:t>
            </a:r>
            <a:r>
              <a:rPr sz="1800" spc="-4" dirty="0">
                <a:latin typeface="Arial"/>
                <a:cs typeface="Arial"/>
              </a:rPr>
              <a:t>event handlers </a:t>
            </a:r>
            <a:r>
              <a:rPr sz="1800" spc="21" dirty="0">
                <a:latin typeface="Arial"/>
                <a:cs typeface="Arial"/>
              </a:rPr>
              <a:t>on </a:t>
            </a:r>
            <a:r>
              <a:rPr sz="1800" spc="-60" dirty="0">
                <a:latin typeface="Arial"/>
                <a:cs typeface="Arial"/>
              </a:rPr>
              <a:t>a</a:t>
            </a:r>
            <a:r>
              <a:rPr sz="1800" dirty="0">
                <a:latin typeface="Arial"/>
                <a:cs typeface="Arial"/>
              </a:rPr>
              <a:t> </a:t>
            </a:r>
            <a:r>
              <a:rPr sz="1800" spc="25" dirty="0">
                <a:latin typeface="Arial"/>
                <a:cs typeface="Arial"/>
              </a:rPr>
              <a:t>website</a:t>
            </a:r>
            <a:endParaRPr sz="1800" dirty="0">
              <a:latin typeface="Arial"/>
              <a:cs typeface="Arial"/>
            </a:endParaRPr>
          </a:p>
          <a:p>
            <a:pPr>
              <a:spcBef>
                <a:spcPts val="32"/>
              </a:spcBef>
            </a:pPr>
            <a:endParaRPr sz="1800" dirty="0">
              <a:latin typeface="Times New Roman"/>
              <a:cs typeface="Times New Roman"/>
            </a:endParaRPr>
          </a:p>
          <a:p>
            <a:pPr marL="8929">
              <a:lnSpc>
                <a:spcPts val="4029"/>
              </a:lnSpc>
            </a:pPr>
            <a:r>
              <a:rPr b="1" spc="-4" dirty="0">
                <a:latin typeface="Arial"/>
                <a:cs typeface="Arial"/>
              </a:rPr>
              <a:t>MITIGATION</a:t>
            </a:r>
            <a:endParaRPr dirty="0">
              <a:latin typeface="Arial"/>
              <a:cs typeface="Arial"/>
            </a:endParaRPr>
          </a:p>
          <a:p>
            <a:pPr marL="8929">
              <a:lnSpc>
                <a:spcPts val="3523"/>
              </a:lnSpc>
            </a:pPr>
            <a:r>
              <a:rPr sz="1800" spc="7" dirty="0">
                <a:latin typeface="Arial"/>
                <a:cs typeface="Arial"/>
              </a:rPr>
              <a:t>Isolated </a:t>
            </a:r>
            <a:r>
              <a:rPr sz="1800" spc="39" dirty="0">
                <a:latin typeface="Arial"/>
                <a:cs typeface="Arial"/>
              </a:rPr>
              <a:t>worlds </a:t>
            </a:r>
            <a:r>
              <a:rPr sz="1800" spc="21" dirty="0">
                <a:latin typeface="Arial"/>
                <a:cs typeface="Arial"/>
              </a:rPr>
              <a:t>does </a:t>
            </a:r>
            <a:r>
              <a:rPr sz="1800" spc="53" dirty="0">
                <a:latin typeface="Arial"/>
                <a:cs typeface="Arial"/>
              </a:rPr>
              <a:t>not </a:t>
            </a:r>
            <a:r>
              <a:rPr sz="1800" spc="21" dirty="0">
                <a:latin typeface="Arial"/>
                <a:cs typeface="Arial"/>
              </a:rPr>
              <a:t>mitigate this</a:t>
            </a:r>
            <a:r>
              <a:rPr sz="1800" spc="-151" dirty="0">
                <a:latin typeface="Arial"/>
                <a:cs typeface="Arial"/>
              </a:rPr>
              <a:t> </a:t>
            </a:r>
            <a:r>
              <a:rPr sz="1800" spc="53" dirty="0">
                <a:latin typeface="Arial"/>
                <a:cs typeface="Arial"/>
              </a:rPr>
              <a:t>bug</a:t>
            </a:r>
            <a:endParaRPr sz="1800" dirty="0">
              <a:latin typeface="Arial"/>
              <a:cs typeface="Arial"/>
            </a:endParaRPr>
          </a:p>
          <a:p>
            <a:pPr>
              <a:spcBef>
                <a:spcPts val="32"/>
              </a:spcBef>
            </a:pPr>
            <a:endParaRPr sz="1800" dirty="0">
              <a:latin typeface="Times New Roman"/>
              <a:cs typeface="Times New Roman"/>
            </a:endParaRPr>
          </a:p>
          <a:p>
            <a:pPr marL="8929">
              <a:lnSpc>
                <a:spcPts val="4029"/>
              </a:lnSpc>
            </a:pPr>
            <a:r>
              <a:rPr b="1" spc="-25" dirty="0">
                <a:latin typeface="Arial"/>
                <a:cs typeface="Arial"/>
              </a:rPr>
              <a:t>VULNERABILITIES</a:t>
            </a:r>
            <a:endParaRPr dirty="0">
              <a:latin typeface="Arial"/>
              <a:cs typeface="Arial"/>
            </a:endParaRPr>
          </a:p>
          <a:p>
            <a:pPr marL="8929">
              <a:lnSpc>
                <a:spcPts val="3523"/>
              </a:lnSpc>
            </a:pPr>
            <a:r>
              <a:rPr sz="1800" spc="-4" dirty="0">
                <a:latin typeface="Arial"/>
                <a:cs typeface="Arial"/>
              </a:rPr>
              <a:t>1 </a:t>
            </a:r>
            <a:r>
              <a:rPr sz="1800" spc="4" dirty="0">
                <a:latin typeface="Arial"/>
                <a:cs typeface="Arial"/>
              </a:rPr>
              <a:t>vulnerability </a:t>
            </a:r>
            <a:r>
              <a:rPr sz="1800" spc="11" dirty="0">
                <a:latin typeface="Arial"/>
                <a:cs typeface="Arial"/>
              </a:rPr>
              <a:t>due </a:t>
            </a:r>
            <a:r>
              <a:rPr sz="1800" spc="77" dirty="0">
                <a:latin typeface="Arial"/>
                <a:cs typeface="Arial"/>
              </a:rPr>
              <a:t>to </a:t>
            </a:r>
            <a:r>
              <a:rPr sz="1800" spc="21" dirty="0">
                <a:latin typeface="Arial"/>
                <a:cs typeface="Arial"/>
              </a:rPr>
              <a:t>this</a:t>
            </a:r>
            <a:r>
              <a:rPr sz="1800" spc="-105" dirty="0">
                <a:latin typeface="Arial"/>
                <a:cs typeface="Arial"/>
              </a:rPr>
              <a:t> </a:t>
            </a:r>
            <a:r>
              <a:rPr sz="1800" spc="11" dirty="0">
                <a:latin typeface="Arial"/>
                <a:cs typeface="Arial"/>
              </a:rPr>
              <a:t>mistake</a:t>
            </a:r>
            <a:endParaRPr sz="1800"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78086"/>
            <a:ext cx="8779716" cy="2679913"/>
          </a:xfrm>
          <a:prstGeom prst="rect">
            <a:avLst/>
          </a:prstGeom>
        </p:spPr>
      </p:pic>
    </p:spTree>
    <p:extLst>
      <p:ext uri="{BB962C8B-B14F-4D97-AF65-F5344CB8AC3E}">
        <p14:creationId xmlns:p14="http://schemas.microsoft.com/office/powerpoint/2010/main" val="249901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75848-E1AA-5546-8966-C753A5627F86}"/>
              </a:ext>
            </a:extLst>
          </p:cNvPr>
          <p:cNvSpPr>
            <a:spLocks noGrp="1"/>
          </p:cNvSpPr>
          <p:nvPr>
            <p:ph type="title"/>
          </p:nvPr>
        </p:nvSpPr>
        <p:spPr/>
        <p:txBody>
          <a:bodyPr/>
          <a:lstStyle/>
          <a:p>
            <a:r>
              <a:rPr lang="en-US" dirty="0"/>
              <a:t>Handling User Access</a:t>
            </a:r>
            <a:br>
              <a:rPr lang="en-US" dirty="0"/>
            </a:br>
            <a:endParaRPr lang="en-US" dirty="0"/>
          </a:p>
        </p:txBody>
      </p:sp>
      <p:sp>
        <p:nvSpPr>
          <p:cNvPr id="3" name="Content Placeholder 2">
            <a:extLst>
              <a:ext uri="{FF2B5EF4-FFF2-40B4-BE49-F238E27FC236}">
                <a16:creationId xmlns:a16="http://schemas.microsoft.com/office/drawing/2014/main" id="{B4B379B2-7D40-3844-BE8E-6AC16AE58007}"/>
              </a:ext>
            </a:extLst>
          </p:cNvPr>
          <p:cNvSpPr>
            <a:spLocks noGrp="1"/>
          </p:cNvSpPr>
          <p:nvPr>
            <p:ph idx="1"/>
          </p:nvPr>
        </p:nvSpPr>
        <p:spPr/>
        <p:txBody>
          <a:bodyPr/>
          <a:lstStyle/>
          <a:p>
            <a:r>
              <a:rPr lang="en-US" dirty="0"/>
              <a:t>Access Control</a:t>
            </a:r>
          </a:p>
          <a:p>
            <a:pPr lvl="1"/>
            <a:r>
              <a:rPr lang="en-US" altLang="zh-Hans" dirty="0"/>
              <a:t>M</a:t>
            </a:r>
            <a:r>
              <a:rPr lang="en-US" dirty="0"/>
              <a:t>ake and enforce</a:t>
            </a:r>
            <a:r>
              <a:rPr lang="zh-Hans" altLang="en-US" dirty="0"/>
              <a:t> </a:t>
            </a:r>
            <a:r>
              <a:rPr lang="en-US" dirty="0"/>
              <a:t>correct decisions about whether each individual request should be permitted or</a:t>
            </a:r>
            <a:r>
              <a:rPr lang="zh-Hans" altLang="en-US" dirty="0"/>
              <a:t> </a:t>
            </a:r>
            <a:r>
              <a:rPr lang="en-US" dirty="0"/>
              <a:t>denied.</a:t>
            </a:r>
          </a:p>
        </p:txBody>
      </p:sp>
      <p:pic>
        <p:nvPicPr>
          <p:cNvPr id="5" name="Picture 4">
            <a:extLst>
              <a:ext uri="{FF2B5EF4-FFF2-40B4-BE49-F238E27FC236}">
                <a16:creationId xmlns:a16="http://schemas.microsoft.com/office/drawing/2014/main" id="{1AEF90F8-9E48-424D-8886-ED497C1E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22" y="2533989"/>
            <a:ext cx="7700632" cy="3809908"/>
          </a:xfrm>
          <a:prstGeom prst="rect">
            <a:avLst/>
          </a:prstGeom>
        </p:spPr>
      </p:pic>
      <p:sp>
        <p:nvSpPr>
          <p:cNvPr id="6" name="Rectangle 5">
            <a:extLst>
              <a:ext uri="{FF2B5EF4-FFF2-40B4-BE49-F238E27FC236}">
                <a16:creationId xmlns:a16="http://schemas.microsoft.com/office/drawing/2014/main" id="{3579130D-2639-B143-B344-A2D8818E1C7B}"/>
              </a:ext>
            </a:extLst>
          </p:cNvPr>
          <p:cNvSpPr/>
          <p:nvPr/>
        </p:nvSpPr>
        <p:spPr>
          <a:xfrm>
            <a:off x="2357252" y="6342033"/>
            <a:ext cx="5444836" cy="400110"/>
          </a:xfrm>
          <a:prstGeom prst="rect">
            <a:avLst/>
          </a:prstGeom>
        </p:spPr>
        <p:txBody>
          <a:bodyPr wrap="square">
            <a:spAutoFit/>
          </a:bodyPr>
          <a:lstStyle/>
          <a:p>
            <a:r>
              <a:rPr lang="en-US" dirty="0"/>
              <a:t>An application enforcing access control</a:t>
            </a:r>
          </a:p>
        </p:txBody>
      </p:sp>
    </p:spTree>
    <p:extLst>
      <p:ext uri="{BB962C8B-B14F-4D97-AF65-F5344CB8AC3E}">
        <p14:creationId xmlns:p14="http://schemas.microsoft.com/office/powerpoint/2010/main" val="3339218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854" y="1324041"/>
            <a:ext cx="5990704" cy="4191701"/>
          </a:xfrm>
          <a:prstGeom prst="rect">
            <a:avLst/>
          </a:prstGeom>
        </p:spPr>
        <p:txBody>
          <a:bodyPr vert="horz" wrap="square" lIns="0" tIns="8930" rIns="0" bIns="0" numCol="1" rtlCol="0" anchor="t" anchorCtr="0" compatLnSpc="1">
            <a:prstTxWarp prst="textNoShape">
              <a:avLst/>
            </a:prstTxWarp>
            <a:spAutoFit/>
          </a:bodyPr>
          <a:lstStyle/>
          <a:p>
            <a:pPr marL="8929" marR="3572">
              <a:lnSpc>
                <a:spcPct val="151000"/>
              </a:lnSpc>
              <a:spcBef>
                <a:spcPts val="70"/>
              </a:spcBef>
            </a:pPr>
            <a:r>
              <a:rPr spc="18" dirty="0"/>
              <a:t>Isolated </a:t>
            </a:r>
            <a:r>
              <a:rPr spc="-4" dirty="0"/>
              <a:t>worlds </a:t>
            </a:r>
            <a:r>
              <a:rPr spc="-88" dirty="0"/>
              <a:t>is </a:t>
            </a:r>
            <a:r>
              <a:rPr spc="-84" dirty="0"/>
              <a:t>highly  </a:t>
            </a:r>
            <a:r>
              <a:rPr spc="4" dirty="0"/>
              <a:t>effective </a:t>
            </a:r>
            <a:r>
              <a:rPr spc="18" dirty="0"/>
              <a:t>because </a:t>
            </a:r>
            <a:r>
              <a:rPr spc="-4" dirty="0"/>
              <a:t>it  </a:t>
            </a:r>
            <a:r>
              <a:rPr spc="11" dirty="0"/>
              <a:t>mitigates </a:t>
            </a:r>
            <a:r>
              <a:rPr spc="21" dirty="0">
                <a:solidFill>
                  <a:srgbClr val="004E78"/>
                </a:solidFill>
              </a:rPr>
              <a:t>common</a:t>
            </a:r>
            <a:r>
              <a:rPr spc="-60" dirty="0">
                <a:solidFill>
                  <a:srgbClr val="004E78"/>
                </a:solidFill>
              </a:rPr>
              <a:t> </a:t>
            </a:r>
            <a:r>
              <a:rPr spc="-42" dirty="0"/>
              <a:t>bugs</a:t>
            </a:r>
          </a:p>
        </p:txBody>
      </p:sp>
    </p:spTree>
    <p:extLst>
      <p:ext uri="{BB962C8B-B14F-4D97-AF65-F5344CB8AC3E}">
        <p14:creationId xmlns:p14="http://schemas.microsoft.com/office/powerpoint/2010/main" val="2292471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6453"/>
            <a:ext cx="9144000" cy="6661547"/>
          </a:xfrm>
          <a:custGeom>
            <a:avLst/>
            <a:gdLst/>
            <a:ahLst/>
            <a:cxnLst/>
            <a:rect l="l" t="t" r="r" b="b"/>
            <a:pathLst>
              <a:path w="13004800" h="9474200">
                <a:moveTo>
                  <a:pt x="0" y="9474200"/>
                </a:moveTo>
                <a:lnTo>
                  <a:pt x="13004800" y="9474200"/>
                </a:lnTo>
                <a:lnTo>
                  <a:pt x="13004800" y="0"/>
                </a:lnTo>
                <a:lnTo>
                  <a:pt x="0" y="0"/>
                </a:lnTo>
                <a:lnTo>
                  <a:pt x="0" y="9474200"/>
                </a:lnTo>
                <a:close/>
              </a:path>
            </a:pathLst>
          </a:custGeom>
          <a:solidFill>
            <a:srgbClr val="303D47"/>
          </a:solidFill>
        </p:spPr>
        <p:txBody>
          <a:bodyPr wrap="square" lIns="0" tIns="0" rIns="0" bIns="0" rtlCol="0"/>
          <a:lstStyle/>
          <a:p>
            <a:endParaRPr sz="1406"/>
          </a:p>
        </p:txBody>
      </p:sp>
      <p:sp>
        <p:nvSpPr>
          <p:cNvPr id="3" name="object 3"/>
          <p:cNvSpPr/>
          <p:nvPr/>
        </p:nvSpPr>
        <p:spPr>
          <a:xfrm>
            <a:off x="0" y="0"/>
            <a:ext cx="9144000" cy="196453"/>
          </a:xfrm>
          <a:custGeom>
            <a:avLst/>
            <a:gdLst/>
            <a:ahLst/>
            <a:cxnLst/>
            <a:rect l="l" t="t" r="r" b="b"/>
            <a:pathLst>
              <a:path w="13004800" h="279400">
                <a:moveTo>
                  <a:pt x="0" y="279400"/>
                </a:moveTo>
                <a:lnTo>
                  <a:pt x="13004800" y="279400"/>
                </a:lnTo>
                <a:lnTo>
                  <a:pt x="13004800" y="0"/>
                </a:lnTo>
                <a:lnTo>
                  <a:pt x="0" y="0"/>
                </a:lnTo>
                <a:lnTo>
                  <a:pt x="0" y="279400"/>
                </a:lnTo>
                <a:close/>
              </a:path>
            </a:pathLst>
          </a:custGeom>
          <a:solidFill>
            <a:srgbClr val="303D47"/>
          </a:solidFill>
        </p:spPr>
        <p:txBody>
          <a:bodyPr wrap="square" lIns="0" tIns="0" rIns="0" bIns="0" rtlCol="0"/>
          <a:lstStyle/>
          <a:p>
            <a:endParaRPr sz="1406"/>
          </a:p>
        </p:txBody>
      </p:sp>
      <p:sp>
        <p:nvSpPr>
          <p:cNvPr id="4" name="object 4"/>
          <p:cNvSpPr txBox="1">
            <a:spLocks noGrp="1"/>
          </p:cNvSpPr>
          <p:nvPr>
            <p:ph type="title"/>
          </p:nvPr>
        </p:nvSpPr>
        <p:spPr>
          <a:xfrm>
            <a:off x="919758" y="3053953"/>
            <a:ext cx="6790134" cy="701514"/>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pc="-42" dirty="0">
                <a:solidFill>
                  <a:srgbClr val="FFFFFF"/>
                </a:solidFill>
              </a:rPr>
              <a:t>PRIVILEGE</a:t>
            </a:r>
            <a:r>
              <a:rPr spc="-35" dirty="0">
                <a:solidFill>
                  <a:srgbClr val="FFFFFF"/>
                </a:solidFill>
              </a:rPr>
              <a:t> </a:t>
            </a:r>
            <a:r>
              <a:rPr spc="-109" dirty="0">
                <a:solidFill>
                  <a:srgbClr val="FFFFFF"/>
                </a:solidFill>
              </a:rPr>
              <a:t>SEPARATION</a:t>
            </a:r>
          </a:p>
        </p:txBody>
      </p:sp>
    </p:spTree>
    <p:extLst>
      <p:ext uri="{BB962C8B-B14F-4D97-AF65-F5344CB8AC3E}">
        <p14:creationId xmlns:p14="http://schemas.microsoft.com/office/powerpoint/2010/main" val="748214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964" y="71438"/>
            <a:ext cx="5990704" cy="3669010"/>
          </a:xfrm>
          <a:prstGeom prst="rect">
            <a:avLst/>
          </a:prstGeom>
        </p:spPr>
        <p:txBody>
          <a:bodyPr vert="horz" wrap="square" lIns="0" tIns="526852" rIns="0" bIns="0" numCol="1" rtlCol="0" anchor="t" anchorCtr="0" compatLnSpc="1">
            <a:prstTxWarp prst="textNoShape">
              <a:avLst/>
            </a:prstTxWarp>
            <a:spAutoFit/>
          </a:bodyPr>
          <a:lstStyle/>
          <a:p>
            <a:pPr marL="8929" marR="3572">
              <a:lnSpc>
                <a:spcPct val="151000"/>
              </a:lnSpc>
              <a:spcBef>
                <a:spcPts val="70"/>
              </a:spcBef>
            </a:pPr>
            <a:r>
              <a:rPr spc="-32" dirty="0">
                <a:solidFill>
                  <a:srgbClr val="004E78"/>
                </a:solidFill>
              </a:rPr>
              <a:t>Privilege </a:t>
            </a:r>
            <a:r>
              <a:rPr spc="-18" dirty="0">
                <a:solidFill>
                  <a:srgbClr val="004E78"/>
                </a:solidFill>
              </a:rPr>
              <a:t>separation:  </a:t>
            </a:r>
            <a:r>
              <a:rPr spc="35" dirty="0">
                <a:solidFill>
                  <a:schemeClr val="tx1"/>
                </a:solidFill>
              </a:rPr>
              <a:t>protect </a:t>
            </a:r>
            <a:r>
              <a:rPr spc="18" dirty="0">
                <a:solidFill>
                  <a:schemeClr val="tx1"/>
                </a:solidFill>
              </a:rPr>
              <a:t>core</a:t>
            </a:r>
            <a:r>
              <a:rPr spc="-80" dirty="0">
                <a:solidFill>
                  <a:schemeClr val="tx1"/>
                </a:solidFill>
              </a:rPr>
              <a:t> </a:t>
            </a:r>
            <a:r>
              <a:rPr spc="-28" dirty="0">
                <a:solidFill>
                  <a:schemeClr val="tx1"/>
                </a:solidFill>
              </a:rPr>
              <a:t>extensions</a:t>
            </a:r>
          </a:p>
        </p:txBody>
      </p:sp>
    </p:spTree>
    <p:extLst>
      <p:ext uri="{BB962C8B-B14F-4D97-AF65-F5344CB8AC3E}">
        <p14:creationId xmlns:p14="http://schemas.microsoft.com/office/powerpoint/2010/main" val="3066369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4384" y="5715000"/>
            <a:ext cx="6155234" cy="636561"/>
          </a:xfrm>
          <a:prstGeom prst="rect">
            <a:avLst/>
          </a:prstGeom>
        </p:spPr>
        <p:txBody>
          <a:bodyPr vert="horz" wrap="square" lIns="0" tIns="8930" rIns="0" bIns="0" rtlCol="0">
            <a:spAutoFit/>
          </a:bodyPr>
          <a:lstStyle/>
          <a:p>
            <a:pPr marL="8929">
              <a:spcBef>
                <a:spcPts val="70"/>
              </a:spcBef>
            </a:pPr>
            <a:r>
              <a:rPr sz="4078" b="1" spc="-35" dirty="0">
                <a:solidFill>
                  <a:srgbClr val="979B9E"/>
                </a:solidFill>
                <a:latin typeface="Arial"/>
                <a:cs typeface="Arial"/>
              </a:rPr>
              <a:t>PRIVILEGE </a:t>
            </a:r>
            <a:r>
              <a:rPr sz="4078" b="1" spc="-102" dirty="0">
                <a:solidFill>
                  <a:srgbClr val="979B9E"/>
                </a:solidFill>
                <a:latin typeface="Arial"/>
                <a:cs typeface="Arial"/>
              </a:rPr>
              <a:t>SEPARATION</a:t>
            </a:r>
            <a:endParaRPr sz="4078">
              <a:latin typeface="Arial"/>
              <a:cs typeface="Arial"/>
            </a:endParaRPr>
          </a:p>
        </p:txBody>
      </p:sp>
      <p:sp>
        <p:nvSpPr>
          <p:cNvPr id="3" name="object 3"/>
          <p:cNvSpPr/>
          <p:nvPr/>
        </p:nvSpPr>
        <p:spPr>
          <a:xfrm>
            <a:off x="5670352" y="3464719"/>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4" name="object 4"/>
          <p:cNvSpPr/>
          <p:nvPr/>
        </p:nvSpPr>
        <p:spPr>
          <a:xfrm>
            <a:off x="5982891" y="3554015"/>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357562" y="1946672"/>
            <a:ext cx="4697016" cy="1160859"/>
          </a:xfrm>
          <a:custGeom>
            <a:avLst/>
            <a:gdLst/>
            <a:ahLst/>
            <a:cxnLst/>
            <a:rect l="l" t="t" r="r" b="b"/>
            <a:pathLst>
              <a:path w="6680200" h="1651000">
                <a:moveTo>
                  <a:pt x="0" y="1651000"/>
                </a:moveTo>
                <a:lnTo>
                  <a:pt x="6680200" y="1651000"/>
                </a:lnTo>
                <a:lnTo>
                  <a:pt x="6680200" y="0"/>
                </a:lnTo>
                <a:lnTo>
                  <a:pt x="0" y="0"/>
                </a:lnTo>
                <a:lnTo>
                  <a:pt x="0" y="1651000"/>
                </a:lnTo>
                <a:close/>
              </a:path>
            </a:pathLst>
          </a:custGeom>
          <a:solidFill>
            <a:srgbClr val="8EA8B9"/>
          </a:solidFill>
        </p:spPr>
        <p:txBody>
          <a:bodyPr wrap="square" lIns="0" tIns="0" rIns="0" bIns="0" rtlCol="0"/>
          <a:lstStyle/>
          <a:p>
            <a:endParaRPr sz="1406"/>
          </a:p>
        </p:txBody>
      </p:sp>
      <p:sp>
        <p:nvSpPr>
          <p:cNvPr id="6" name="object 6"/>
          <p:cNvSpPr/>
          <p:nvPr/>
        </p:nvSpPr>
        <p:spPr>
          <a:xfrm>
            <a:off x="1071563" y="1955602"/>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7" name="object 7"/>
          <p:cNvSpPr/>
          <p:nvPr/>
        </p:nvSpPr>
        <p:spPr>
          <a:xfrm>
            <a:off x="1169789" y="2187773"/>
            <a:ext cx="1535906" cy="294680"/>
          </a:xfrm>
          <a:prstGeom prst="rect">
            <a:avLst/>
          </a:prstGeom>
          <a:blipFill>
            <a:blip r:embed="rId3" cstate="print"/>
            <a:stretch>
              <a:fillRect/>
            </a:stretch>
          </a:blipFill>
        </p:spPr>
        <p:txBody>
          <a:bodyPr wrap="square" lIns="0" tIns="0" rIns="0" bIns="0" rtlCol="0"/>
          <a:lstStyle/>
          <a:p>
            <a:endParaRPr sz="1406"/>
          </a:p>
        </p:txBody>
      </p:sp>
      <p:sp>
        <p:nvSpPr>
          <p:cNvPr id="8" name="object 8"/>
          <p:cNvSpPr/>
          <p:nvPr/>
        </p:nvSpPr>
        <p:spPr>
          <a:xfrm>
            <a:off x="1348383" y="2571750"/>
            <a:ext cx="1160859" cy="294680"/>
          </a:xfrm>
          <a:prstGeom prst="rect">
            <a:avLst/>
          </a:prstGeom>
          <a:blipFill>
            <a:blip r:embed="rId4" cstate="print"/>
            <a:stretch>
              <a:fillRect/>
            </a:stretch>
          </a:blipFill>
        </p:spPr>
        <p:txBody>
          <a:bodyPr wrap="square" lIns="0" tIns="0" rIns="0" bIns="0" rtlCol="0"/>
          <a:lstStyle/>
          <a:p>
            <a:endParaRPr sz="1406"/>
          </a:p>
        </p:txBody>
      </p:sp>
      <p:sp>
        <p:nvSpPr>
          <p:cNvPr id="9" name="object 9"/>
          <p:cNvSpPr txBox="1">
            <a:spLocks noGrp="1"/>
          </p:cNvSpPr>
          <p:nvPr>
            <p:ph type="title"/>
          </p:nvPr>
        </p:nvSpPr>
        <p:spPr>
          <a:xfrm>
            <a:off x="1184610" y="2107406"/>
            <a:ext cx="1506438" cy="792885"/>
          </a:xfrm>
          <a:prstGeom prst="rect">
            <a:avLst/>
          </a:prstGeom>
        </p:spPr>
        <p:txBody>
          <a:bodyPr vert="horz" wrap="square" lIns="0" tIns="23217" rIns="0" bIns="0" numCol="1" rtlCol="0" anchor="t" anchorCtr="0" compatLnSpc="1">
            <a:prstTxWarp prst="textNoShape">
              <a:avLst/>
            </a:prstTxWarp>
            <a:spAutoFit/>
          </a:bodyPr>
          <a:lstStyle/>
          <a:p>
            <a:pPr marL="196446" marR="3572" indent="-187963">
              <a:lnSpc>
                <a:spcPts val="3023"/>
              </a:lnSpc>
              <a:spcBef>
                <a:spcPts val="183"/>
              </a:spcBef>
            </a:pPr>
            <a:r>
              <a:rPr sz="2531" b="0" spc="21" dirty="0">
                <a:solidFill>
                  <a:srgbClr val="FFFFFF"/>
                </a:solidFill>
                <a:latin typeface="Arial"/>
                <a:cs typeface="Arial"/>
              </a:rPr>
              <a:t>client-side  website</a:t>
            </a:r>
            <a:endParaRPr sz="2531">
              <a:latin typeface="Arial"/>
              <a:cs typeface="Arial"/>
            </a:endParaRPr>
          </a:p>
        </p:txBody>
      </p:sp>
      <p:sp>
        <p:nvSpPr>
          <p:cNvPr id="10" name="object 10"/>
          <p:cNvSpPr/>
          <p:nvPr/>
        </p:nvSpPr>
        <p:spPr>
          <a:xfrm>
            <a:off x="3554016" y="2098477"/>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11" name="object 11"/>
          <p:cNvSpPr/>
          <p:nvPr/>
        </p:nvSpPr>
        <p:spPr>
          <a:xfrm>
            <a:off x="3580805" y="2241351"/>
            <a:ext cx="2027039" cy="357188"/>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3580805" y="2160984"/>
            <a:ext cx="2062758" cy="398483"/>
          </a:xfrm>
          <a:prstGeom prst="rect">
            <a:avLst/>
          </a:prstGeom>
        </p:spPr>
        <p:txBody>
          <a:bodyPr vert="horz" wrap="square" lIns="0" tIns="8930" rIns="0" bIns="0" rtlCol="0">
            <a:spAutoFit/>
          </a:bodyPr>
          <a:lstStyle/>
          <a:p>
            <a:pPr marL="26342">
              <a:spcBef>
                <a:spcPts val="70"/>
              </a:spcBef>
            </a:pPr>
            <a:r>
              <a:rPr sz="2531" spc="35" dirty="0">
                <a:solidFill>
                  <a:srgbClr val="FFFFFF"/>
                </a:solidFill>
                <a:latin typeface="Arial"/>
                <a:cs typeface="Arial"/>
              </a:rPr>
              <a:t>content</a:t>
            </a:r>
            <a:r>
              <a:rPr sz="2531" spc="-39"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p:txBody>
      </p:sp>
      <p:sp>
        <p:nvSpPr>
          <p:cNvPr id="13" name="object 13"/>
          <p:cNvSpPr/>
          <p:nvPr/>
        </p:nvSpPr>
        <p:spPr>
          <a:xfrm>
            <a:off x="6188273" y="2098477"/>
            <a:ext cx="1687711" cy="821531"/>
          </a:xfrm>
          <a:custGeom>
            <a:avLst/>
            <a:gdLst/>
            <a:ahLst/>
            <a:cxnLst/>
            <a:rect l="l" t="t" r="r" b="b"/>
            <a:pathLst>
              <a:path w="2400300" h="1168400">
                <a:moveTo>
                  <a:pt x="0" y="1168400"/>
                </a:moveTo>
                <a:lnTo>
                  <a:pt x="2400300" y="1168400"/>
                </a:lnTo>
                <a:lnTo>
                  <a:pt x="2400300" y="0"/>
                </a:lnTo>
                <a:lnTo>
                  <a:pt x="0" y="0"/>
                </a:lnTo>
                <a:lnTo>
                  <a:pt x="0" y="1168400"/>
                </a:lnTo>
                <a:close/>
              </a:path>
            </a:pathLst>
          </a:custGeom>
          <a:solidFill>
            <a:srgbClr val="004E78"/>
          </a:solidFill>
        </p:spPr>
        <p:txBody>
          <a:bodyPr wrap="square" lIns="0" tIns="0" rIns="0" bIns="0" rtlCol="0"/>
          <a:lstStyle/>
          <a:p>
            <a:endParaRPr sz="1406"/>
          </a:p>
        </p:txBody>
      </p:sp>
      <p:sp>
        <p:nvSpPr>
          <p:cNvPr id="14" name="object 14"/>
          <p:cNvSpPr/>
          <p:nvPr/>
        </p:nvSpPr>
        <p:spPr>
          <a:xfrm>
            <a:off x="6697265" y="2241351"/>
            <a:ext cx="669727" cy="241102"/>
          </a:xfrm>
          <a:prstGeom prst="rect">
            <a:avLst/>
          </a:prstGeom>
          <a:blipFill>
            <a:blip r:embed="rId6" cstate="print"/>
            <a:stretch>
              <a:fillRect/>
            </a:stretch>
          </a:blipFill>
        </p:spPr>
        <p:txBody>
          <a:bodyPr wrap="square" lIns="0" tIns="0" rIns="0" bIns="0" rtlCol="0"/>
          <a:lstStyle/>
          <a:p>
            <a:endParaRPr sz="1406"/>
          </a:p>
        </p:txBody>
      </p:sp>
      <p:sp>
        <p:nvSpPr>
          <p:cNvPr id="15" name="object 15"/>
          <p:cNvSpPr/>
          <p:nvPr/>
        </p:nvSpPr>
        <p:spPr>
          <a:xfrm>
            <a:off x="6313289" y="2571750"/>
            <a:ext cx="1419820" cy="294680"/>
          </a:xfrm>
          <a:prstGeom prst="rect">
            <a:avLst/>
          </a:prstGeom>
          <a:blipFill>
            <a:blip r:embed="rId7" cstate="print"/>
            <a:stretch>
              <a:fillRect/>
            </a:stretch>
          </a:blipFill>
        </p:spPr>
        <p:txBody>
          <a:bodyPr wrap="square" lIns="0" tIns="0" rIns="0" bIns="0" rtlCol="0"/>
          <a:lstStyle/>
          <a:p>
            <a:endParaRPr sz="1406"/>
          </a:p>
        </p:txBody>
      </p:sp>
      <p:sp>
        <p:nvSpPr>
          <p:cNvPr id="16" name="object 16"/>
          <p:cNvSpPr txBox="1"/>
          <p:nvPr/>
        </p:nvSpPr>
        <p:spPr>
          <a:xfrm>
            <a:off x="6188273" y="2107406"/>
            <a:ext cx="1687711" cy="792885"/>
          </a:xfrm>
          <a:prstGeom prst="rect">
            <a:avLst/>
          </a:prstGeom>
        </p:spPr>
        <p:txBody>
          <a:bodyPr vert="horz" wrap="square" lIns="0" tIns="23217" rIns="0" bIns="0" rtlCol="0">
            <a:spAutoFit/>
          </a:bodyPr>
          <a:lstStyle/>
          <a:p>
            <a:pPr marL="150013" marR="144656" indent="377712">
              <a:lnSpc>
                <a:spcPts val="3023"/>
              </a:lnSpc>
              <a:spcBef>
                <a:spcPts val="183"/>
              </a:spcBef>
            </a:pPr>
            <a:r>
              <a:rPr sz="2531" spc="7" dirty="0">
                <a:solidFill>
                  <a:srgbClr val="FFFFFF"/>
                </a:solidFill>
                <a:latin typeface="Arial"/>
                <a:cs typeface="Arial"/>
              </a:rPr>
              <a:t>core  </a:t>
            </a:r>
            <a:r>
              <a:rPr sz="2531" spc="4" dirty="0">
                <a:solidFill>
                  <a:srgbClr val="FFFFFF"/>
                </a:solidFill>
                <a:latin typeface="Arial"/>
                <a:cs typeface="Arial"/>
              </a:rPr>
              <a:t>extension</a:t>
            </a:r>
            <a:endParaRPr sz="2531">
              <a:latin typeface="Arial"/>
              <a:cs typeface="Arial"/>
            </a:endParaRPr>
          </a:p>
        </p:txBody>
      </p:sp>
      <p:sp>
        <p:nvSpPr>
          <p:cNvPr id="17" name="object 17"/>
          <p:cNvSpPr/>
          <p:nvPr/>
        </p:nvSpPr>
        <p:spPr>
          <a:xfrm>
            <a:off x="5790009" y="2411016"/>
            <a:ext cx="287536" cy="0"/>
          </a:xfrm>
          <a:custGeom>
            <a:avLst/>
            <a:gdLst/>
            <a:ahLst/>
            <a:cxnLst/>
            <a:rect l="l" t="t" r="r" b="b"/>
            <a:pathLst>
              <a:path w="408940">
                <a:moveTo>
                  <a:pt x="0" y="0"/>
                </a:moveTo>
                <a:lnTo>
                  <a:pt x="50800" y="0"/>
                </a:lnTo>
                <a:lnTo>
                  <a:pt x="358140" y="0"/>
                </a:lnTo>
                <a:lnTo>
                  <a:pt x="408940" y="0"/>
                </a:lnTo>
              </a:path>
            </a:pathLst>
          </a:custGeom>
          <a:ln w="101600">
            <a:solidFill>
              <a:srgbClr val="D95000"/>
            </a:solidFill>
          </a:ln>
        </p:spPr>
        <p:txBody>
          <a:bodyPr wrap="square" lIns="0" tIns="0" rIns="0" bIns="0" rtlCol="0"/>
          <a:lstStyle/>
          <a:p>
            <a:endParaRPr sz="1406"/>
          </a:p>
        </p:txBody>
      </p:sp>
      <p:sp>
        <p:nvSpPr>
          <p:cNvPr id="18" name="object 18"/>
          <p:cNvSpPr/>
          <p:nvPr/>
        </p:nvSpPr>
        <p:spPr>
          <a:xfrm>
            <a:off x="5616774" y="2271712"/>
            <a:ext cx="278606" cy="278606"/>
          </a:xfrm>
          <a:custGeom>
            <a:avLst/>
            <a:gdLst/>
            <a:ahLst/>
            <a:cxnLst/>
            <a:rect l="l" t="t" r="r" b="b"/>
            <a:pathLst>
              <a:path w="396240" h="396239">
                <a:moveTo>
                  <a:pt x="396240" y="0"/>
                </a:moveTo>
                <a:lnTo>
                  <a:pt x="0" y="198120"/>
                </a:lnTo>
                <a:lnTo>
                  <a:pt x="396240" y="396240"/>
                </a:lnTo>
                <a:lnTo>
                  <a:pt x="297179" y="198120"/>
                </a:lnTo>
                <a:lnTo>
                  <a:pt x="396240" y="0"/>
                </a:lnTo>
                <a:close/>
              </a:path>
            </a:pathLst>
          </a:custGeom>
          <a:solidFill>
            <a:srgbClr val="D95000"/>
          </a:solidFill>
        </p:spPr>
        <p:txBody>
          <a:bodyPr wrap="square" lIns="0" tIns="0" rIns="0" bIns="0" rtlCol="0"/>
          <a:lstStyle/>
          <a:p>
            <a:endParaRPr sz="1406"/>
          </a:p>
        </p:txBody>
      </p:sp>
      <p:sp>
        <p:nvSpPr>
          <p:cNvPr id="19" name="object 19"/>
          <p:cNvSpPr/>
          <p:nvPr/>
        </p:nvSpPr>
        <p:spPr>
          <a:xfrm>
            <a:off x="5972174" y="2271712"/>
            <a:ext cx="278606" cy="278606"/>
          </a:xfrm>
          <a:custGeom>
            <a:avLst/>
            <a:gdLst/>
            <a:ahLst/>
            <a:cxnLst/>
            <a:rect l="l" t="t" r="r" b="b"/>
            <a:pathLst>
              <a:path w="396240" h="396239">
                <a:moveTo>
                  <a:pt x="0" y="0"/>
                </a:moveTo>
                <a:lnTo>
                  <a:pt x="99060" y="198120"/>
                </a:lnTo>
                <a:lnTo>
                  <a:pt x="0" y="396240"/>
                </a:lnTo>
                <a:lnTo>
                  <a:pt x="396240" y="198120"/>
                </a:lnTo>
                <a:lnTo>
                  <a:pt x="0" y="0"/>
                </a:lnTo>
                <a:close/>
              </a:path>
            </a:pathLst>
          </a:custGeom>
          <a:solidFill>
            <a:srgbClr val="D95000"/>
          </a:solidFill>
        </p:spPr>
        <p:txBody>
          <a:bodyPr wrap="square" lIns="0" tIns="0" rIns="0" bIns="0" rtlCol="0"/>
          <a:lstStyle/>
          <a:p>
            <a:endParaRPr sz="1406"/>
          </a:p>
        </p:txBody>
      </p:sp>
      <p:sp>
        <p:nvSpPr>
          <p:cNvPr id="20" name="object 20"/>
          <p:cNvSpPr/>
          <p:nvPr/>
        </p:nvSpPr>
        <p:spPr>
          <a:xfrm>
            <a:off x="2923579" y="2411016"/>
            <a:ext cx="657224" cy="0"/>
          </a:xfrm>
          <a:custGeom>
            <a:avLst/>
            <a:gdLst/>
            <a:ahLst/>
            <a:cxnLst/>
            <a:rect l="l" t="t" r="r" b="b"/>
            <a:pathLst>
              <a:path w="934720">
                <a:moveTo>
                  <a:pt x="0" y="0"/>
                </a:moveTo>
                <a:lnTo>
                  <a:pt x="50800" y="0"/>
                </a:lnTo>
                <a:lnTo>
                  <a:pt x="934720" y="0"/>
                </a:lnTo>
              </a:path>
            </a:pathLst>
          </a:custGeom>
          <a:ln w="101600">
            <a:solidFill>
              <a:srgbClr val="000000"/>
            </a:solidFill>
          </a:ln>
        </p:spPr>
        <p:txBody>
          <a:bodyPr wrap="square" lIns="0" tIns="0" rIns="0" bIns="0" rtlCol="0"/>
          <a:lstStyle/>
          <a:p>
            <a:endParaRPr sz="1406"/>
          </a:p>
        </p:txBody>
      </p:sp>
      <p:sp>
        <p:nvSpPr>
          <p:cNvPr id="21" name="object 21"/>
          <p:cNvSpPr/>
          <p:nvPr/>
        </p:nvSpPr>
        <p:spPr>
          <a:xfrm>
            <a:off x="2750344" y="2271712"/>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000000"/>
          </a:solidFill>
        </p:spPr>
        <p:txBody>
          <a:bodyPr wrap="square" lIns="0" tIns="0" rIns="0" bIns="0" rtlCol="0"/>
          <a:lstStyle/>
          <a:p>
            <a:endParaRPr sz="1406"/>
          </a:p>
        </p:txBody>
      </p:sp>
      <p:sp>
        <p:nvSpPr>
          <p:cNvPr id="22" name="object 22"/>
          <p:cNvSpPr/>
          <p:nvPr/>
        </p:nvSpPr>
        <p:spPr>
          <a:xfrm>
            <a:off x="7036594" y="2893219"/>
            <a:ext cx="0" cy="514350"/>
          </a:xfrm>
          <a:custGeom>
            <a:avLst/>
            <a:gdLst/>
            <a:ahLst/>
            <a:cxnLst/>
            <a:rect l="l" t="t" r="r" b="b"/>
            <a:pathLst>
              <a:path h="731520">
                <a:moveTo>
                  <a:pt x="-50800" y="365760"/>
                </a:moveTo>
                <a:lnTo>
                  <a:pt x="50800" y="365760"/>
                </a:lnTo>
              </a:path>
            </a:pathLst>
          </a:custGeom>
          <a:ln w="731520">
            <a:solidFill>
              <a:srgbClr val="000000"/>
            </a:solidFill>
          </a:ln>
        </p:spPr>
        <p:txBody>
          <a:bodyPr wrap="square" lIns="0" tIns="0" rIns="0" bIns="0" rtlCol="0"/>
          <a:lstStyle/>
          <a:p>
            <a:endParaRPr sz="1406"/>
          </a:p>
        </p:txBody>
      </p:sp>
      <p:sp>
        <p:nvSpPr>
          <p:cNvPr id="23" name="object 23"/>
          <p:cNvSpPr/>
          <p:nvPr/>
        </p:nvSpPr>
        <p:spPr>
          <a:xfrm>
            <a:off x="6897291" y="3302198"/>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24" name="object 24"/>
          <p:cNvSpPr/>
          <p:nvPr/>
        </p:nvSpPr>
        <p:spPr>
          <a:xfrm>
            <a:off x="5759648" y="3937992"/>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25" name="object 25"/>
          <p:cNvSpPr/>
          <p:nvPr/>
        </p:nvSpPr>
        <p:spPr>
          <a:xfrm>
            <a:off x="5831086" y="4036219"/>
            <a:ext cx="687586" cy="258961"/>
          </a:xfrm>
          <a:prstGeom prst="rect">
            <a:avLst/>
          </a:prstGeom>
          <a:blipFill>
            <a:blip r:embed="rId8" cstate="print"/>
            <a:stretch>
              <a:fillRect/>
            </a:stretch>
          </a:blipFill>
        </p:spPr>
        <p:txBody>
          <a:bodyPr wrap="square" lIns="0" tIns="0" rIns="0" bIns="0" rtlCol="0"/>
          <a:lstStyle/>
          <a:p>
            <a:endParaRPr sz="1406"/>
          </a:p>
        </p:txBody>
      </p:sp>
      <p:sp>
        <p:nvSpPr>
          <p:cNvPr id="26" name="object 26"/>
          <p:cNvSpPr/>
          <p:nvPr/>
        </p:nvSpPr>
        <p:spPr>
          <a:xfrm>
            <a:off x="6652617" y="3937992"/>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27" name="object 27"/>
          <p:cNvSpPr/>
          <p:nvPr/>
        </p:nvSpPr>
        <p:spPr>
          <a:xfrm>
            <a:off x="6759773" y="4036219"/>
            <a:ext cx="1116211" cy="223242"/>
          </a:xfrm>
          <a:prstGeom prst="rect">
            <a:avLst/>
          </a:prstGeom>
          <a:blipFill>
            <a:blip r:embed="rId9" cstate="print"/>
            <a:stretch>
              <a:fillRect/>
            </a:stretch>
          </a:blipFill>
        </p:spPr>
        <p:txBody>
          <a:bodyPr wrap="square" lIns="0" tIns="0" rIns="0" bIns="0" rtlCol="0"/>
          <a:lstStyle/>
          <a:p>
            <a:endParaRPr sz="1406"/>
          </a:p>
        </p:txBody>
      </p:sp>
      <p:sp>
        <p:nvSpPr>
          <p:cNvPr id="28" name="object 28"/>
          <p:cNvSpPr txBox="1"/>
          <p:nvPr/>
        </p:nvSpPr>
        <p:spPr>
          <a:xfrm>
            <a:off x="5759648" y="3275409"/>
            <a:ext cx="2214563" cy="986521"/>
          </a:xfrm>
          <a:prstGeom prst="rect">
            <a:avLst/>
          </a:prstGeom>
        </p:spPr>
        <p:txBody>
          <a:bodyPr vert="horz" wrap="square" lIns="0" tIns="207169" rIns="0" bIns="0" rtlCol="0">
            <a:spAutoFit/>
          </a:bodyPr>
          <a:lstStyle/>
          <a:p>
            <a:pPr algn="ctr">
              <a:spcBef>
                <a:spcPts val="1631"/>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R="34378" algn="ctr">
              <a:spcBef>
                <a:spcPts val="1041"/>
              </a:spcBef>
              <a:tabLst>
                <a:tab pos="932673"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29" name="object 29"/>
          <p:cNvSpPr txBox="1"/>
          <p:nvPr/>
        </p:nvSpPr>
        <p:spPr>
          <a:xfrm>
            <a:off x="3817477" y="2678906"/>
            <a:ext cx="1505992" cy="398483"/>
          </a:xfrm>
          <a:prstGeom prst="rect">
            <a:avLst/>
          </a:prstGeom>
        </p:spPr>
        <p:txBody>
          <a:bodyPr vert="horz" wrap="square" lIns="0" tIns="8930" rIns="0" bIns="0" rtlCol="0">
            <a:spAutoFit/>
          </a:bodyPr>
          <a:lstStyle/>
          <a:p>
            <a:pPr marL="8929">
              <a:spcBef>
                <a:spcPts val="70"/>
              </a:spcBef>
            </a:pPr>
            <a:r>
              <a:rPr sz="2531" b="1" spc="-14" dirty="0">
                <a:solidFill>
                  <a:srgbClr val="EBEBEB"/>
                </a:solidFill>
                <a:latin typeface="Arial"/>
                <a:cs typeface="Arial"/>
              </a:rPr>
              <a:t>extension</a:t>
            </a:r>
            <a:endParaRPr sz="2531">
              <a:latin typeface="Arial"/>
              <a:cs typeface="Arial"/>
            </a:endParaRPr>
          </a:p>
        </p:txBody>
      </p:sp>
    </p:spTree>
    <p:extLst>
      <p:ext uri="{BB962C8B-B14F-4D97-AF65-F5344CB8AC3E}">
        <p14:creationId xmlns:p14="http://schemas.microsoft.com/office/powerpoint/2010/main" val="558630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758" y="2194918"/>
            <a:ext cx="6422231" cy="2106546"/>
          </a:xfrm>
          <a:prstGeom prst="rect">
            <a:avLst/>
          </a:prstGeom>
        </p:spPr>
        <p:txBody>
          <a:bodyPr vert="horz" wrap="square" lIns="0" tIns="358973" rIns="0" bIns="0" numCol="1" rtlCol="0" anchor="t" anchorCtr="0" compatLnSpc="1">
            <a:prstTxWarp prst="textNoShape">
              <a:avLst/>
            </a:prstTxWarp>
            <a:spAutoFit/>
          </a:bodyPr>
          <a:lstStyle/>
          <a:p>
            <a:pPr marL="8929">
              <a:lnSpc>
                <a:spcPct val="100000"/>
              </a:lnSpc>
              <a:spcBef>
                <a:spcPts val="2826"/>
              </a:spcBef>
            </a:pPr>
            <a:r>
              <a:rPr spc="-60" dirty="0"/>
              <a:t>Vulnerability</a:t>
            </a:r>
            <a:r>
              <a:rPr spc="-7" dirty="0"/>
              <a:t> </a:t>
            </a:r>
            <a:r>
              <a:rPr spc="-42" dirty="0"/>
              <a:t>count:</a:t>
            </a:r>
          </a:p>
          <a:p>
            <a:pPr marL="8929">
              <a:lnSpc>
                <a:spcPct val="100000"/>
              </a:lnSpc>
              <a:spcBef>
                <a:spcPts val="2756"/>
              </a:spcBef>
            </a:pPr>
            <a:r>
              <a:rPr spc="-4" dirty="0">
                <a:solidFill>
                  <a:srgbClr val="004E78"/>
                </a:solidFill>
              </a:rPr>
              <a:t>50 </a:t>
            </a:r>
            <a:r>
              <a:rPr spc="18" dirty="0">
                <a:solidFill>
                  <a:srgbClr val="004E78"/>
                </a:solidFill>
              </a:rPr>
              <a:t>core </a:t>
            </a:r>
            <a:r>
              <a:rPr spc="-21" dirty="0">
                <a:solidFill>
                  <a:srgbClr val="004E78"/>
                </a:solidFill>
              </a:rPr>
              <a:t>extension</a:t>
            </a:r>
            <a:r>
              <a:rPr spc="-49" dirty="0">
                <a:solidFill>
                  <a:srgbClr val="004E78"/>
                </a:solidFill>
              </a:rPr>
              <a:t> </a:t>
            </a:r>
            <a:r>
              <a:rPr spc="-102" dirty="0">
                <a:solidFill>
                  <a:srgbClr val="004E78"/>
                </a:solidFill>
              </a:rPr>
              <a:t>vulns</a:t>
            </a:r>
          </a:p>
        </p:txBody>
      </p:sp>
    </p:spTree>
    <p:extLst>
      <p:ext uri="{BB962C8B-B14F-4D97-AF65-F5344CB8AC3E}">
        <p14:creationId xmlns:p14="http://schemas.microsoft.com/office/powerpoint/2010/main" val="3217735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1995" y="5915416"/>
            <a:ext cx="4910435" cy="636561"/>
          </a:xfrm>
          <a:prstGeom prst="rect">
            <a:avLst/>
          </a:prstGeom>
        </p:spPr>
        <p:txBody>
          <a:bodyPr vert="horz" wrap="square" lIns="0" tIns="8930" rIns="0" bIns="0" rtlCol="0">
            <a:spAutoFit/>
          </a:bodyPr>
          <a:lstStyle/>
          <a:p>
            <a:pPr marL="8929">
              <a:spcBef>
                <a:spcPts val="70"/>
              </a:spcBef>
            </a:pPr>
            <a:r>
              <a:rPr sz="4078" b="1" spc="-161" dirty="0">
                <a:solidFill>
                  <a:srgbClr val="979B9E"/>
                </a:solidFill>
                <a:latin typeface="Arial"/>
                <a:cs typeface="Arial"/>
              </a:rPr>
              <a:t>METADATA</a:t>
            </a:r>
            <a:r>
              <a:rPr sz="4078" b="1" spc="-42" dirty="0">
                <a:solidFill>
                  <a:srgbClr val="979B9E"/>
                </a:solidFill>
                <a:latin typeface="Arial"/>
                <a:cs typeface="Arial"/>
              </a:rPr>
              <a:t> </a:t>
            </a:r>
            <a:r>
              <a:rPr sz="4078" b="1" spc="-165" dirty="0">
                <a:solidFill>
                  <a:srgbClr val="979B9E"/>
                </a:solidFill>
                <a:latin typeface="Arial"/>
                <a:cs typeface="Arial"/>
              </a:rPr>
              <a:t>ATTACK</a:t>
            </a:r>
            <a:endParaRPr sz="4078">
              <a:latin typeface="Arial"/>
              <a:cs typeface="Arial"/>
            </a:endParaRPr>
          </a:p>
        </p:txBody>
      </p:sp>
      <p:sp>
        <p:nvSpPr>
          <p:cNvPr id="3" name="object 3"/>
          <p:cNvSpPr/>
          <p:nvPr/>
        </p:nvSpPr>
        <p:spPr>
          <a:xfrm>
            <a:off x="5704333" y="4522385"/>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4" name="object 4"/>
          <p:cNvSpPr/>
          <p:nvPr/>
        </p:nvSpPr>
        <p:spPr>
          <a:xfrm>
            <a:off x="6016873" y="4611681"/>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409403" y="2557853"/>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078755" y="843353"/>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7" name="object 7"/>
          <p:cNvSpPr/>
          <p:nvPr/>
        </p:nvSpPr>
        <p:spPr>
          <a:xfrm>
            <a:off x="1444872" y="1138033"/>
            <a:ext cx="1071563" cy="241102"/>
          </a:xfrm>
          <a:prstGeom prst="rect">
            <a:avLst/>
          </a:prstGeom>
          <a:blipFill>
            <a:blip r:embed="rId3" cstate="print"/>
            <a:stretch>
              <a:fillRect/>
            </a:stretch>
          </a:blipFill>
        </p:spPr>
        <p:txBody>
          <a:bodyPr wrap="square" lIns="0" tIns="0" rIns="0" bIns="0" rtlCol="0"/>
          <a:lstStyle/>
          <a:p>
            <a:endParaRPr sz="1406"/>
          </a:p>
        </p:txBody>
      </p:sp>
      <p:sp>
        <p:nvSpPr>
          <p:cNvPr id="8" name="object 8"/>
          <p:cNvSpPr txBox="1">
            <a:spLocks noGrp="1"/>
          </p:cNvSpPr>
          <p:nvPr>
            <p:ph type="title"/>
          </p:nvPr>
        </p:nvSpPr>
        <p:spPr>
          <a:xfrm>
            <a:off x="1078755" y="1004088"/>
            <a:ext cx="181272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9" name="object 9"/>
          <p:cNvSpPr/>
          <p:nvPr/>
        </p:nvSpPr>
        <p:spPr>
          <a:xfrm>
            <a:off x="1123404" y="2673940"/>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B51A00"/>
          </a:solidFill>
        </p:spPr>
        <p:txBody>
          <a:bodyPr wrap="square" lIns="0" tIns="0" rIns="0" bIns="0" rtlCol="0"/>
          <a:lstStyle/>
          <a:p>
            <a:endParaRPr sz="1406"/>
          </a:p>
        </p:txBody>
      </p:sp>
      <p:sp>
        <p:nvSpPr>
          <p:cNvPr id="10" name="object 10"/>
          <p:cNvSpPr/>
          <p:nvPr/>
        </p:nvSpPr>
        <p:spPr>
          <a:xfrm>
            <a:off x="1221630" y="2906111"/>
            <a:ext cx="1535906" cy="294680"/>
          </a:xfrm>
          <a:prstGeom prst="rect">
            <a:avLst/>
          </a:prstGeom>
          <a:blipFill>
            <a:blip r:embed="rId4" cstate="print"/>
            <a:stretch>
              <a:fillRect/>
            </a:stretch>
          </a:blipFill>
        </p:spPr>
        <p:txBody>
          <a:bodyPr wrap="square" lIns="0" tIns="0" rIns="0" bIns="0" rtlCol="0"/>
          <a:lstStyle/>
          <a:p>
            <a:endParaRPr sz="1406"/>
          </a:p>
        </p:txBody>
      </p:sp>
      <p:sp>
        <p:nvSpPr>
          <p:cNvPr id="11" name="object 11"/>
          <p:cNvSpPr/>
          <p:nvPr/>
        </p:nvSpPr>
        <p:spPr>
          <a:xfrm>
            <a:off x="1400224" y="3290088"/>
            <a:ext cx="1160859" cy="294680"/>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1236451" y="2825744"/>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3" name="object 13"/>
          <p:cNvSpPr/>
          <p:nvPr/>
        </p:nvSpPr>
        <p:spPr>
          <a:xfrm>
            <a:off x="3605857" y="2709658"/>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14" name="object 14"/>
          <p:cNvSpPr/>
          <p:nvPr/>
        </p:nvSpPr>
        <p:spPr>
          <a:xfrm>
            <a:off x="3632646" y="2852533"/>
            <a:ext cx="2027039" cy="357188"/>
          </a:xfrm>
          <a:prstGeom prst="rect">
            <a:avLst/>
          </a:prstGeom>
          <a:blipFill>
            <a:blip r:embed="rId6" cstate="print"/>
            <a:stretch>
              <a:fillRect/>
            </a:stretch>
          </a:blipFill>
        </p:spPr>
        <p:txBody>
          <a:bodyPr wrap="square" lIns="0" tIns="0" rIns="0" bIns="0" rtlCol="0"/>
          <a:lstStyle/>
          <a:p>
            <a:endParaRPr sz="1406"/>
          </a:p>
        </p:txBody>
      </p:sp>
      <p:sp>
        <p:nvSpPr>
          <p:cNvPr id="15" name="object 15"/>
          <p:cNvSpPr txBox="1"/>
          <p:nvPr/>
        </p:nvSpPr>
        <p:spPr>
          <a:xfrm>
            <a:off x="3632646" y="2772166"/>
            <a:ext cx="2067223" cy="398483"/>
          </a:xfrm>
          <a:prstGeom prst="rect">
            <a:avLst/>
          </a:prstGeom>
        </p:spPr>
        <p:txBody>
          <a:bodyPr vert="horz" wrap="square" lIns="0" tIns="8930" rIns="0" bIns="0" rtlCol="0">
            <a:spAutoFit/>
          </a:bodyPr>
          <a:lstStyle/>
          <a:p>
            <a:pPr marL="26342">
              <a:spcBef>
                <a:spcPts val="70"/>
              </a:spcBef>
            </a:pPr>
            <a:r>
              <a:rPr sz="2531" spc="35" dirty="0">
                <a:solidFill>
                  <a:srgbClr val="FFFFFF"/>
                </a:solidFill>
                <a:latin typeface="Arial"/>
                <a:cs typeface="Arial"/>
              </a:rPr>
              <a:t>content</a:t>
            </a:r>
            <a:r>
              <a:rPr sz="2531" spc="-35"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p:txBody>
      </p:sp>
      <p:sp>
        <p:nvSpPr>
          <p:cNvPr id="16" name="object 16"/>
          <p:cNvSpPr/>
          <p:nvPr/>
        </p:nvSpPr>
        <p:spPr>
          <a:xfrm>
            <a:off x="6240114" y="2709658"/>
            <a:ext cx="1687711" cy="821531"/>
          </a:xfrm>
          <a:custGeom>
            <a:avLst/>
            <a:gdLst/>
            <a:ahLst/>
            <a:cxnLst/>
            <a:rect l="l" t="t" r="r" b="b"/>
            <a:pathLst>
              <a:path w="2400300" h="1168400">
                <a:moveTo>
                  <a:pt x="0" y="1168400"/>
                </a:moveTo>
                <a:lnTo>
                  <a:pt x="2400300" y="1168400"/>
                </a:lnTo>
                <a:lnTo>
                  <a:pt x="2400300" y="0"/>
                </a:lnTo>
                <a:lnTo>
                  <a:pt x="0" y="0"/>
                </a:lnTo>
                <a:lnTo>
                  <a:pt x="0" y="1168400"/>
                </a:lnTo>
                <a:close/>
              </a:path>
            </a:pathLst>
          </a:custGeom>
          <a:solidFill>
            <a:srgbClr val="004E78"/>
          </a:solidFill>
        </p:spPr>
        <p:txBody>
          <a:bodyPr wrap="square" lIns="0" tIns="0" rIns="0" bIns="0" rtlCol="0"/>
          <a:lstStyle/>
          <a:p>
            <a:endParaRPr sz="1406"/>
          </a:p>
        </p:txBody>
      </p:sp>
      <p:sp>
        <p:nvSpPr>
          <p:cNvPr id="17" name="object 17"/>
          <p:cNvSpPr/>
          <p:nvPr/>
        </p:nvSpPr>
        <p:spPr>
          <a:xfrm>
            <a:off x="6749106" y="2852533"/>
            <a:ext cx="669727" cy="241102"/>
          </a:xfrm>
          <a:prstGeom prst="rect">
            <a:avLst/>
          </a:prstGeom>
          <a:blipFill>
            <a:blip r:embed="rId7" cstate="print"/>
            <a:stretch>
              <a:fillRect/>
            </a:stretch>
          </a:blipFill>
        </p:spPr>
        <p:txBody>
          <a:bodyPr wrap="square" lIns="0" tIns="0" rIns="0" bIns="0" rtlCol="0"/>
          <a:lstStyle/>
          <a:p>
            <a:endParaRPr sz="1406"/>
          </a:p>
        </p:txBody>
      </p:sp>
      <p:sp>
        <p:nvSpPr>
          <p:cNvPr id="18" name="object 18"/>
          <p:cNvSpPr txBox="1"/>
          <p:nvPr/>
        </p:nvSpPr>
        <p:spPr>
          <a:xfrm>
            <a:off x="6759519" y="2718588"/>
            <a:ext cx="649188" cy="398483"/>
          </a:xfrm>
          <a:prstGeom prst="rect">
            <a:avLst/>
          </a:prstGeom>
        </p:spPr>
        <p:txBody>
          <a:bodyPr vert="horz" wrap="square" lIns="0" tIns="8930" rIns="0" bIns="0" rtlCol="0">
            <a:spAutoFit/>
          </a:bodyPr>
          <a:lstStyle/>
          <a:p>
            <a:pPr marL="8929">
              <a:spcBef>
                <a:spcPts val="70"/>
              </a:spcBef>
            </a:pPr>
            <a:r>
              <a:rPr sz="2531" spc="53" dirty="0">
                <a:solidFill>
                  <a:srgbClr val="FFFFFF"/>
                </a:solidFill>
                <a:latin typeface="Arial"/>
                <a:cs typeface="Arial"/>
              </a:rPr>
              <a:t>co</a:t>
            </a:r>
            <a:r>
              <a:rPr sz="2531" spc="-14" dirty="0">
                <a:solidFill>
                  <a:srgbClr val="FFFFFF"/>
                </a:solidFill>
                <a:latin typeface="Arial"/>
                <a:cs typeface="Arial"/>
              </a:rPr>
              <a:t>r</a:t>
            </a:r>
            <a:r>
              <a:rPr sz="2531" spc="-49" dirty="0">
                <a:solidFill>
                  <a:srgbClr val="FFFFFF"/>
                </a:solidFill>
                <a:latin typeface="Arial"/>
                <a:cs typeface="Arial"/>
              </a:rPr>
              <a:t>e</a:t>
            </a:r>
            <a:endParaRPr sz="2531">
              <a:latin typeface="Arial"/>
              <a:cs typeface="Arial"/>
            </a:endParaRPr>
          </a:p>
        </p:txBody>
      </p:sp>
      <p:sp>
        <p:nvSpPr>
          <p:cNvPr id="19" name="object 19"/>
          <p:cNvSpPr/>
          <p:nvPr/>
        </p:nvSpPr>
        <p:spPr>
          <a:xfrm>
            <a:off x="6365130" y="3182931"/>
            <a:ext cx="1419820" cy="294680"/>
          </a:xfrm>
          <a:prstGeom prst="rect">
            <a:avLst/>
          </a:prstGeom>
          <a:blipFill>
            <a:blip r:embed="rId8" cstate="print"/>
            <a:stretch>
              <a:fillRect/>
            </a:stretch>
          </a:blipFill>
        </p:spPr>
        <p:txBody>
          <a:bodyPr wrap="square" lIns="0" tIns="0" rIns="0" bIns="0" rtlCol="0"/>
          <a:lstStyle/>
          <a:p>
            <a:endParaRPr sz="1406"/>
          </a:p>
        </p:txBody>
      </p:sp>
      <p:sp>
        <p:nvSpPr>
          <p:cNvPr id="20" name="object 20"/>
          <p:cNvSpPr txBox="1"/>
          <p:nvPr/>
        </p:nvSpPr>
        <p:spPr>
          <a:xfrm>
            <a:off x="3409403" y="3102565"/>
            <a:ext cx="4692551" cy="398483"/>
          </a:xfrm>
          <a:prstGeom prst="rect">
            <a:avLst/>
          </a:prstGeom>
        </p:spPr>
        <p:txBody>
          <a:bodyPr vert="horz" wrap="square" lIns="0" tIns="8930" rIns="0" bIns="0" rtlCol="0">
            <a:spAutoFit/>
          </a:bodyPr>
          <a:lstStyle/>
          <a:p>
            <a:pPr marL="2980624">
              <a:spcBef>
                <a:spcPts val="70"/>
              </a:spcBef>
            </a:pPr>
            <a:r>
              <a:rPr sz="2531" spc="4" dirty="0">
                <a:solidFill>
                  <a:srgbClr val="FFFFFF"/>
                </a:solidFill>
                <a:latin typeface="Arial"/>
                <a:cs typeface="Arial"/>
              </a:rPr>
              <a:t>extension</a:t>
            </a:r>
            <a:endParaRPr sz="2531">
              <a:latin typeface="Arial"/>
              <a:cs typeface="Arial"/>
            </a:endParaRPr>
          </a:p>
        </p:txBody>
      </p:sp>
      <p:sp>
        <p:nvSpPr>
          <p:cNvPr id="21" name="object 21"/>
          <p:cNvSpPr/>
          <p:nvPr/>
        </p:nvSpPr>
        <p:spPr>
          <a:xfrm>
            <a:off x="5841850" y="3022197"/>
            <a:ext cx="287536" cy="0"/>
          </a:xfrm>
          <a:custGeom>
            <a:avLst/>
            <a:gdLst/>
            <a:ahLst/>
            <a:cxnLst/>
            <a:rect l="l" t="t" r="r" b="b"/>
            <a:pathLst>
              <a:path w="408940">
                <a:moveTo>
                  <a:pt x="0" y="0"/>
                </a:moveTo>
                <a:lnTo>
                  <a:pt x="50800" y="0"/>
                </a:lnTo>
                <a:lnTo>
                  <a:pt x="358140" y="0"/>
                </a:lnTo>
                <a:lnTo>
                  <a:pt x="408940" y="0"/>
                </a:lnTo>
              </a:path>
            </a:pathLst>
          </a:custGeom>
          <a:ln w="101600">
            <a:solidFill>
              <a:srgbClr val="000000"/>
            </a:solidFill>
          </a:ln>
        </p:spPr>
        <p:txBody>
          <a:bodyPr wrap="square" lIns="0" tIns="0" rIns="0" bIns="0" rtlCol="0"/>
          <a:lstStyle/>
          <a:p>
            <a:endParaRPr sz="1406"/>
          </a:p>
        </p:txBody>
      </p:sp>
      <p:sp>
        <p:nvSpPr>
          <p:cNvPr id="22" name="object 22"/>
          <p:cNvSpPr/>
          <p:nvPr/>
        </p:nvSpPr>
        <p:spPr>
          <a:xfrm>
            <a:off x="5668615" y="2882894"/>
            <a:ext cx="278606" cy="278606"/>
          </a:xfrm>
          <a:custGeom>
            <a:avLst/>
            <a:gdLst/>
            <a:ahLst/>
            <a:cxnLst/>
            <a:rect l="l" t="t" r="r" b="b"/>
            <a:pathLst>
              <a:path w="396240" h="396239">
                <a:moveTo>
                  <a:pt x="396240" y="0"/>
                </a:moveTo>
                <a:lnTo>
                  <a:pt x="0" y="198120"/>
                </a:lnTo>
                <a:lnTo>
                  <a:pt x="396240" y="396240"/>
                </a:lnTo>
                <a:lnTo>
                  <a:pt x="297179" y="198120"/>
                </a:lnTo>
                <a:lnTo>
                  <a:pt x="396240" y="0"/>
                </a:lnTo>
                <a:close/>
              </a:path>
            </a:pathLst>
          </a:custGeom>
          <a:solidFill>
            <a:srgbClr val="000000"/>
          </a:solidFill>
        </p:spPr>
        <p:txBody>
          <a:bodyPr wrap="square" lIns="0" tIns="0" rIns="0" bIns="0" rtlCol="0"/>
          <a:lstStyle/>
          <a:p>
            <a:endParaRPr sz="1406"/>
          </a:p>
        </p:txBody>
      </p:sp>
      <p:sp>
        <p:nvSpPr>
          <p:cNvPr id="23" name="object 23"/>
          <p:cNvSpPr/>
          <p:nvPr/>
        </p:nvSpPr>
        <p:spPr>
          <a:xfrm>
            <a:off x="6024015" y="2882894"/>
            <a:ext cx="278606" cy="278606"/>
          </a:xfrm>
          <a:custGeom>
            <a:avLst/>
            <a:gdLst/>
            <a:ahLst/>
            <a:cxnLst/>
            <a:rect l="l" t="t" r="r" b="b"/>
            <a:pathLst>
              <a:path w="396240" h="396239">
                <a:moveTo>
                  <a:pt x="0" y="0"/>
                </a:moveTo>
                <a:lnTo>
                  <a:pt x="99060" y="198120"/>
                </a:lnTo>
                <a:lnTo>
                  <a:pt x="0" y="396240"/>
                </a:lnTo>
                <a:lnTo>
                  <a:pt x="396240" y="198120"/>
                </a:lnTo>
                <a:lnTo>
                  <a:pt x="0" y="0"/>
                </a:lnTo>
                <a:close/>
              </a:path>
            </a:pathLst>
          </a:custGeom>
          <a:solidFill>
            <a:srgbClr val="000000"/>
          </a:solidFill>
        </p:spPr>
        <p:txBody>
          <a:bodyPr wrap="square" lIns="0" tIns="0" rIns="0" bIns="0" rtlCol="0"/>
          <a:lstStyle/>
          <a:p>
            <a:endParaRPr sz="1406"/>
          </a:p>
        </p:txBody>
      </p:sp>
      <p:sp>
        <p:nvSpPr>
          <p:cNvPr id="24" name="object 24"/>
          <p:cNvSpPr/>
          <p:nvPr/>
        </p:nvSpPr>
        <p:spPr>
          <a:xfrm>
            <a:off x="1989583" y="1548799"/>
            <a:ext cx="0" cy="1041202"/>
          </a:xfrm>
          <a:custGeom>
            <a:avLst/>
            <a:gdLst/>
            <a:ahLst/>
            <a:cxnLst/>
            <a:rect l="l" t="t" r="r" b="b"/>
            <a:pathLst>
              <a:path h="1480820">
                <a:moveTo>
                  <a:pt x="-50800" y="740409"/>
                </a:moveTo>
                <a:lnTo>
                  <a:pt x="50800" y="740409"/>
                </a:lnTo>
              </a:path>
            </a:pathLst>
          </a:custGeom>
          <a:ln w="1480820">
            <a:solidFill>
              <a:srgbClr val="000000"/>
            </a:solidFill>
          </a:ln>
        </p:spPr>
        <p:txBody>
          <a:bodyPr wrap="square" lIns="0" tIns="0" rIns="0" bIns="0" rtlCol="0"/>
          <a:lstStyle/>
          <a:p>
            <a:endParaRPr sz="1406"/>
          </a:p>
        </p:txBody>
      </p:sp>
      <p:sp>
        <p:nvSpPr>
          <p:cNvPr id="25" name="object 25"/>
          <p:cNvSpPr/>
          <p:nvPr/>
        </p:nvSpPr>
        <p:spPr>
          <a:xfrm>
            <a:off x="1850280" y="2484630"/>
            <a:ext cx="278606" cy="278606"/>
          </a:xfrm>
          <a:custGeom>
            <a:avLst/>
            <a:gdLst/>
            <a:ahLst/>
            <a:cxnLst/>
            <a:rect l="l" t="t" r="r" b="b"/>
            <a:pathLst>
              <a:path w="396239" h="396239">
                <a:moveTo>
                  <a:pt x="0" y="0"/>
                </a:moveTo>
                <a:lnTo>
                  <a:pt x="198119" y="396240"/>
                </a:lnTo>
                <a:lnTo>
                  <a:pt x="346709" y="99060"/>
                </a:lnTo>
                <a:lnTo>
                  <a:pt x="198119" y="99060"/>
                </a:lnTo>
                <a:lnTo>
                  <a:pt x="0" y="0"/>
                </a:lnTo>
                <a:close/>
              </a:path>
              <a:path w="396239" h="396239">
                <a:moveTo>
                  <a:pt x="396239" y="0"/>
                </a:moveTo>
                <a:lnTo>
                  <a:pt x="198119" y="99060"/>
                </a:lnTo>
                <a:lnTo>
                  <a:pt x="346709" y="99060"/>
                </a:lnTo>
                <a:lnTo>
                  <a:pt x="396239" y="0"/>
                </a:lnTo>
                <a:close/>
              </a:path>
            </a:pathLst>
          </a:custGeom>
          <a:solidFill>
            <a:srgbClr val="000000"/>
          </a:solidFill>
        </p:spPr>
        <p:txBody>
          <a:bodyPr wrap="square" lIns="0" tIns="0" rIns="0" bIns="0" rtlCol="0"/>
          <a:lstStyle/>
          <a:p>
            <a:endParaRPr sz="1406"/>
          </a:p>
        </p:txBody>
      </p:sp>
      <p:sp>
        <p:nvSpPr>
          <p:cNvPr id="26" name="object 26"/>
          <p:cNvSpPr/>
          <p:nvPr/>
        </p:nvSpPr>
        <p:spPr>
          <a:xfrm>
            <a:off x="2975421" y="3022197"/>
            <a:ext cx="657224" cy="0"/>
          </a:xfrm>
          <a:custGeom>
            <a:avLst/>
            <a:gdLst/>
            <a:ahLst/>
            <a:cxnLst/>
            <a:rect l="l" t="t" r="r" b="b"/>
            <a:pathLst>
              <a:path w="934720">
                <a:moveTo>
                  <a:pt x="0" y="0"/>
                </a:moveTo>
                <a:lnTo>
                  <a:pt x="50800" y="0"/>
                </a:lnTo>
                <a:lnTo>
                  <a:pt x="934720" y="0"/>
                </a:lnTo>
              </a:path>
            </a:pathLst>
          </a:custGeom>
          <a:ln w="101600">
            <a:solidFill>
              <a:srgbClr val="000000"/>
            </a:solidFill>
          </a:ln>
        </p:spPr>
        <p:txBody>
          <a:bodyPr wrap="square" lIns="0" tIns="0" rIns="0" bIns="0" rtlCol="0"/>
          <a:lstStyle/>
          <a:p>
            <a:endParaRPr sz="1406"/>
          </a:p>
        </p:txBody>
      </p:sp>
      <p:sp>
        <p:nvSpPr>
          <p:cNvPr id="27" name="object 27"/>
          <p:cNvSpPr/>
          <p:nvPr/>
        </p:nvSpPr>
        <p:spPr>
          <a:xfrm>
            <a:off x="2802185" y="2882894"/>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000000"/>
          </a:solidFill>
        </p:spPr>
        <p:txBody>
          <a:bodyPr wrap="square" lIns="0" tIns="0" rIns="0" bIns="0" rtlCol="0"/>
          <a:lstStyle/>
          <a:p>
            <a:endParaRPr sz="1406"/>
          </a:p>
        </p:txBody>
      </p:sp>
      <p:sp>
        <p:nvSpPr>
          <p:cNvPr id="28" name="object 28"/>
          <p:cNvSpPr/>
          <p:nvPr/>
        </p:nvSpPr>
        <p:spPr>
          <a:xfrm>
            <a:off x="7088435" y="3677636"/>
            <a:ext cx="0" cy="916186"/>
          </a:xfrm>
          <a:custGeom>
            <a:avLst/>
            <a:gdLst/>
            <a:ahLst/>
            <a:cxnLst/>
            <a:rect l="l" t="t" r="r" b="b"/>
            <a:pathLst>
              <a:path h="1303020">
                <a:moveTo>
                  <a:pt x="-50800" y="651510"/>
                </a:moveTo>
                <a:lnTo>
                  <a:pt x="50800" y="651510"/>
                </a:lnTo>
              </a:path>
            </a:pathLst>
          </a:custGeom>
          <a:ln w="1303020">
            <a:solidFill>
              <a:srgbClr val="B51A00"/>
            </a:solidFill>
          </a:ln>
        </p:spPr>
        <p:txBody>
          <a:bodyPr wrap="square" lIns="0" tIns="0" rIns="0" bIns="0" rtlCol="0"/>
          <a:lstStyle/>
          <a:p>
            <a:endParaRPr sz="1406"/>
          </a:p>
        </p:txBody>
      </p:sp>
      <p:sp>
        <p:nvSpPr>
          <p:cNvPr id="29" name="object 29"/>
          <p:cNvSpPr/>
          <p:nvPr/>
        </p:nvSpPr>
        <p:spPr>
          <a:xfrm>
            <a:off x="6949132" y="3504401"/>
            <a:ext cx="278606" cy="278606"/>
          </a:xfrm>
          <a:custGeom>
            <a:avLst/>
            <a:gdLst/>
            <a:ahLst/>
            <a:cxnLst/>
            <a:rect l="l" t="t" r="r" b="b"/>
            <a:pathLst>
              <a:path w="396240" h="396239">
                <a:moveTo>
                  <a:pt x="198120" y="0"/>
                </a:moveTo>
                <a:lnTo>
                  <a:pt x="0" y="396239"/>
                </a:lnTo>
                <a:lnTo>
                  <a:pt x="198120" y="297179"/>
                </a:lnTo>
                <a:lnTo>
                  <a:pt x="346710" y="297179"/>
                </a:lnTo>
                <a:lnTo>
                  <a:pt x="198120" y="0"/>
                </a:lnTo>
                <a:close/>
              </a:path>
              <a:path w="396240" h="396239">
                <a:moveTo>
                  <a:pt x="346710" y="297179"/>
                </a:moveTo>
                <a:lnTo>
                  <a:pt x="198120" y="297179"/>
                </a:lnTo>
                <a:lnTo>
                  <a:pt x="396240" y="396239"/>
                </a:lnTo>
                <a:lnTo>
                  <a:pt x="346710" y="297179"/>
                </a:lnTo>
                <a:close/>
              </a:path>
            </a:pathLst>
          </a:custGeom>
          <a:solidFill>
            <a:srgbClr val="B51A00"/>
          </a:solidFill>
        </p:spPr>
        <p:txBody>
          <a:bodyPr wrap="square" lIns="0" tIns="0" rIns="0" bIns="0" rtlCol="0"/>
          <a:lstStyle/>
          <a:p>
            <a:endParaRPr sz="1406"/>
          </a:p>
        </p:txBody>
      </p:sp>
      <p:sp>
        <p:nvSpPr>
          <p:cNvPr id="30" name="object 30"/>
          <p:cNvSpPr/>
          <p:nvPr/>
        </p:nvSpPr>
        <p:spPr>
          <a:xfrm>
            <a:off x="5793630" y="4995658"/>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31" name="object 31"/>
          <p:cNvSpPr/>
          <p:nvPr/>
        </p:nvSpPr>
        <p:spPr>
          <a:xfrm>
            <a:off x="5865068" y="5093885"/>
            <a:ext cx="687586" cy="258961"/>
          </a:xfrm>
          <a:prstGeom prst="rect">
            <a:avLst/>
          </a:prstGeom>
          <a:blipFill>
            <a:blip r:embed="rId9" cstate="print"/>
            <a:stretch>
              <a:fillRect/>
            </a:stretch>
          </a:blipFill>
        </p:spPr>
        <p:txBody>
          <a:bodyPr wrap="square" lIns="0" tIns="0" rIns="0" bIns="0" rtlCol="0"/>
          <a:lstStyle/>
          <a:p>
            <a:endParaRPr sz="1406"/>
          </a:p>
        </p:txBody>
      </p:sp>
      <p:sp>
        <p:nvSpPr>
          <p:cNvPr id="32" name="object 32"/>
          <p:cNvSpPr/>
          <p:nvPr/>
        </p:nvSpPr>
        <p:spPr>
          <a:xfrm>
            <a:off x="6686599" y="4995658"/>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33" name="object 33"/>
          <p:cNvSpPr/>
          <p:nvPr/>
        </p:nvSpPr>
        <p:spPr>
          <a:xfrm>
            <a:off x="6793755" y="5093885"/>
            <a:ext cx="1116211" cy="223242"/>
          </a:xfrm>
          <a:prstGeom prst="rect">
            <a:avLst/>
          </a:prstGeom>
          <a:blipFill>
            <a:blip r:embed="rId10" cstate="print"/>
            <a:stretch>
              <a:fillRect/>
            </a:stretch>
          </a:blipFill>
        </p:spPr>
        <p:txBody>
          <a:bodyPr wrap="square" lIns="0" tIns="0" rIns="0" bIns="0" rtlCol="0"/>
          <a:lstStyle/>
          <a:p>
            <a:endParaRPr sz="1406"/>
          </a:p>
        </p:txBody>
      </p:sp>
      <p:sp>
        <p:nvSpPr>
          <p:cNvPr id="34" name="object 34"/>
          <p:cNvSpPr txBox="1"/>
          <p:nvPr/>
        </p:nvSpPr>
        <p:spPr>
          <a:xfrm>
            <a:off x="5039107" y="3915167"/>
            <a:ext cx="3062883" cy="1406644"/>
          </a:xfrm>
          <a:prstGeom prst="rect">
            <a:avLst/>
          </a:prstGeom>
        </p:spPr>
        <p:txBody>
          <a:bodyPr vert="horz" wrap="square" lIns="0" tIns="8930" rIns="0" bIns="0" rtlCol="0">
            <a:spAutoFit/>
          </a:bodyPr>
          <a:lstStyle/>
          <a:p>
            <a:pPr marL="8929">
              <a:spcBef>
                <a:spcPts val="70"/>
              </a:spcBef>
            </a:pPr>
            <a:r>
              <a:rPr sz="2531" b="1" spc="-14" dirty="0">
                <a:solidFill>
                  <a:srgbClr val="EBEBEB"/>
                </a:solidFill>
                <a:latin typeface="Arial"/>
                <a:cs typeface="Arial"/>
              </a:rPr>
              <a:t>extension</a:t>
            </a:r>
            <a:endParaRPr sz="2531" dirty="0">
              <a:latin typeface="Arial"/>
              <a:cs typeface="Arial"/>
            </a:endParaRPr>
          </a:p>
          <a:p>
            <a:pPr marL="660327" algn="ctr">
              <a:spcBef>
                <a:spcPts val="1814"/>
              </a:spcBef>
            </a:pPr>
            <a:r>
              <a:rPr sz="2531" spc="18" dirty="0">
                <a:solidFill>
                  <a:srgbClr val="FFFFFF"/>
                </a:solidFill>
                <a:latin typeface="Arial"/>
                <a:cs typeface="Arial"/>
              </a:rPr>
              <a:t>browser</a:t>
            </a:r>
            <a:r>
              <a:rPr sz="2531" spc="-14" dirty="0">
                <a:solidFill>
                  <a:srgbClr val="FFFFFF"/>
                </a:solidFill>
                <a:latin typeface="Arial"/>
                <a:cs typeface="Arial"/>
              </a:rPr>
              <a:t> </a:t>
            </a:r>
            <a:r>
              <a:rPr sz="2531" spc="-49" dirty="0">
                <a:solidFill>
                  <a:srgbClr val="FFFFFF"/>
                </a:solidFill>
                <a:latin typeface="Arial"/>
                <a:cs typeface="Arial"/>
              </a:rPr>
              <a:t>API</a:t>
            </a:r>
            <a:endParaRPr sz="2531" dirty="0">
              <a:latin typeface="Arial"/>
              <a:cs typeface="Arial"/>
            </a:endParaRPr>
          </a:p>
          <a:p>
            <a:pPr marL="620591" algn="ctr">
              <a:spcBef>
                <a:spcPts val="1041"/>
              </a:spcBef>
              <a:tabLst>
                <a:tab pos="1553264"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dirty="0">
              <a:latin typeface="Arial"/>
              <a:cs typeface="Arial"/>
            </a:endParaRPr>
          </a:p>
        </p:txBody>
      </p:sp>
      <p:sp>
        <p:nvSpPr>
          <p:cNvPr id="35" name="object 35"/>
          <p:cNvSpPr/>
          <p:nvPr/>
        </p:nvSpPr>
        <p:spPr>
          <a:xfrm>
            <a:off x="1087685" y="2048861"/>
            <a:ext cx="910828" cy="821531"/>
          </a:xfrm>
          <a:prstGeom prst="rect">
            <a:avLst/>
          </a:prstGeom>
          <a:blipFill>
            <a:blip r:embed="rId11" cstate="print"/>
            <a:stretch>
              <a:fillRect/>
            </a:stretch>
          </a:blipFill>
        </p:spPr>
        <p:txBody>
          <a:bodyPr wrap="square" lIns="0" tIns="0" rIns="0" bIns="0" rtlCol="0"/>
          <a:lstStyle/>
          <a:p>
            <a:endParaRPr sz="1406"/>
          </a:p>
        </p:txBody>
      </p:sp>
      <p:sp>
        <p:nvSpPr>
          <p:cNvPr id="36" name="object 36"/>
          <p:cNvSpPr/>
          <p:nvPr/>
        </p:nvSpPr>
        <p:spPr>
          <a:xfrm>
            <a:off x="2239615" y="3727643"/>
            <a:ext cx="3603575" cy="1144339"/>
          </a:xfrm>
          <a:custGeom>
            <a:avLst/>
            <a:gdLst/>
            <a:ahLst/>
            <a:cxnLst/>
            <a:rect l="l" t="t" r="r" b="b"/>
            <a:pathLst>
              <a:path w="5125084" h="1627504">
                <a:moveTo>
                  <a:pt x="0" y="0"/>
                </a:moveTo>
                <a:lnTo>
                  <a:pt x="5076101" y="1611845"/>
                </a:lnTo>
                <a:lnTo>
                  <a:pt x="5124577" y="1627238"/>
                </a:lnTo>
              </a:path>
            </a:pathLst>
          </a:custGeom>
          <a:ln w="101600">
            <a:solidFill>
              <a:srgbClr val="B51A00"/>
            </a:solidFill>
          </a:ln>
        </p:spPr>
        <p:txBody>
          <a:bodyPr wrap="square" lIns="0" tIns="0" rIns="0" bIns="0" rtlCol="0"/>
          <a:lstStyle/>
          <a:p>
            <a:endParaRPr sz="1406"/>
          </a:p>
        </p:txBody>
      </p:sp>
      <p:sp>
        <p:nvSpPr>
          <p:cNvPr id="37" name="object 37"/>
          <p:cNvSpPr/>
          <p:nvPr/>
        </p:nvSpPr>
        <p:spPr>
          <a:xfrm>
            <a:off x="5700243" y="4707140"/>
            <a:ext cx="308074" cy="265658"/>
          </a:xfrm>
          <a:custGeom>
            <a:avLst/>
            <a:gdLst/>
            <a:ahLst/>
            <a:cxnLst/>
            <a:rect l="l" t="t" r="r" b="b"/>
            <a:pathLst>
              <a:path w="438150" h="377825">
                <a:moveTo>
                  <a:pt x="119913" y="0"/>
                </a:moveTo>
                <a:lnTo>
                  <a:pt x="154368" y="218808"/>
                </a:lnTo>
                <a:lnTo>
                  <a:pt x="0" y="377659"/>
                </a:lnTo>
                <a:lnTo>
                  <a:pt x="437616" y="308737"/>
                </a:lnTo>
                <a:lnTo>
                  <a:pt x="119913" y="0"/>
                </a:lnTo>
                <a:close/>
              </a:path>
            </a:pathLst>
          </a:custGeom>
          <a:solidFill>
            <a:srgbClr val="B51A00"/>
          </a:solidFill>
        </p:spPr>
        <p:txBody>
          <a:bodyPr wrap="square" lIns="0" tIns="0" rIns="0" bIns="0" rtlCol="0"/>
          <a:lstStyle/>
          <a:p>
            <a:endParaRPr sz="1406"/>
          </a:p>
        </p:txBody>
      </p:sp>
    </p:spTree>
    <p:extLst>
      <p:ext uri="{BB962C8B-B14F-4D97-AF65-F5344CB8AC3E}">
        <p14:creationId xmlns:p14="http://schemas.microsoft.com/office/powerpoint/2010/main" val="1877803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2670" y="5715000"/>
            <a:ext cx="5878860" cy="636561"/>
          </a:xfrm>
          <a:prstGeom prst="rect">
            <a:avLst/>
          </a:prstGeom>
        </p:spPr>
        <p:txBody>
          <a:bodyPr vert="horz" wrap="square" lIns="0" tIns="8930" rIns="0" bIns="0" rtlCol="0">
            <a:spAutoFit/>
          </a:bodyPr>
          <a:lstStyle/>
          <a:p>
            <a:pPr marL="8929">
              <a:spcBef>
                <a:spcPts val="70"/>
              </a:spcBef>
            </a:pPr>
            <a:r>
              <a:rPr sz="4078" b="1" spc="-39" dirty="0">
                <a:solidFill>
                  <a:srgbClr val="979B9E"/>
                </a:solidFill>
                <a:latin typeface="Arial"/>
                <a:cs typeface="Arial"/>
              </a:rPr>
              <a:t>EXAMPLE: </a:t>
            </a:r>
            <a:r>
              <a:rPr sz="4078" b="1" spc="-32" dirty="0">
                <a:solidFill>
                  <a:srgbClr val="979B9E"/>
                </a:solidFill>
                <a:latin typeface="Arial"/>
                <a:cs typeface="Arial"/>
              </a:rPr>
              <a:t>SPEED</a:t>
            </a:r>
            <a:r>
              <a:rPr sz="4078" b="1" spc="-11" dirty="0">
                <a:solidFill>
                  <a:srgbClr val="979B9E"/>
                </a:solidFill>
                <a:latin typeface="Arial"/>
                <a:cs typeface="Arial"/>
              </a:rPr>
              <a:t> </a:t>
            </a:r>
            <a:r>
              <a:rPr sz="4078" b="1" spc="-21" dirty="0">
                <a:solidFill>
                  <a:srgbClr val="979B9E"/>
                </a:solidFill>
                <a:latin typeface="Arial"/>
                <a:cs typeface="Arial"/>
              </a:rPr>
              <a:t>DIAL</a:t>
            </a:r>
            <a:endParaRPr sz="4078">
              <a:latin typeface="Arial"/>
              <a:cs typeface="Arial"/>
            </a:endParaRPr>
          </a:p>
        </p:txBody>
      </p:sp>
      <p:sp>
        <p:nvSpPr>
          <p:cNvPr id="3" name="object 3"/>
          <p:cNvSpPr/>
          <p:nvPr/>
        </p:nvSpPr>
        <p:spPr>
          <a:xfrm>
            <a:off x="2379861" y="754720"/>
            <a:ext cx="4384477" cy="4446984"/>
          </a:xfrm>
          <a:prstGeom prst="rect">
            <a:avLst/>
          </a:prstGeom>
          <a:blipFill>
            <a:blip r:embed="rId3" cstate="print"/>
            <a:stretch>
              <a:fillRect/>
            </a:stretch>
          </a:blipFill>
        </p:spPr>
        <p:txBody>
          <a:bodyPr wrap="square" lIns="0" tIns="0" rIns="0" bIns="0" rtlCol="0"/>
          <a:lstStyle/>
          <a:p>
            <a:endParaRPr sz="1406"/>
          </a:p>
        </p:txBody>
      </p:sp>
      <p:sp>
        <p:nvSpPr>
          <p:cNvPr id="4" name="object 4"/>
          <p:cNvSpPr/>
          <p:nvPr/>
        </p:nvSpPr>
        <p:spPr>
          <a:xfrm>
            <a:off x="4770810" y="1187649"/>
            <a:ext cx="221010" cy="411212"/>
          </a:xfrm>
          <a:custGeom>
            <a:avLst/>
            <a:gdLst/>
            <a:ahLst/>
            <a:cxnLst/>
            <a:rect l="l" t="t" r="r" b="b"/>
            <a:pathLst>
              <a:path w="314325" h="584835">
                <a:moveTo>
                  <a:pt x="0" y="584631"/>
                </a:moveTo>
                <a:lnTo>
                  <a:pt x="30060" y="528701"/>
                </a:lnTo>
                <a:lnTo>
                  <a:pt x="314147" y="0"/>
                </a:lnTo>
              </a:path>
            </a:pathLst>
          </a:custGeom>
          <a:ln w="127000">
            <a:solidFill>
              <a:srgbClr val="972F2B"/>
            </a:solidFill>
          </a:ln>
        </p:spPr>
        <p:txBody>
          <a:bodyPr wrap="square" lIns="0" tIns="0" rIns="0" bIns="0" rtlCol="0"/>
          <a:lstStyle/>
          <a:p>
            <a:endParaRPr sz="1406"/>
          </a:p>
        </p:txBody>
      </p:sp>
      <p:sp>
        <p:nvSpPr>
          <p:cNvPr id="5" name="object 5"/>
          <p:cNvSpPr/>
          <p:nvPr/>
        </p:nvSpPr>
        <p:spPr>
          <a:xfrm>
            <a:off x="4670227" y="1402729"/>
            <a:ext cx="313432" cy="383530"/>
          </a:xfrm>
          <a:custGeom>
            <a:avLst/>
            <a:gdLst/>
            <a:ahLst/>
            <a:cxnLst/>
            <a:rect l="l" t="t" r="r" b="b"/>
            <a:pathLst>
              <a:path w="445770" h="545464">
                <a:moveTo>
                  <a:pt x="16014" y="0"/>
                </a:moveTo>
                <a:lnTo>
                  <a:pt x="0" y="545007"/>
                </a:lnTo>
                <a:lnTo>
                  <a:pt x="445617" y="230822"/>
                </a:lnTo>
                <a:lnTo>
                  <a:pt x="173113" y="222808"/>
                </a:lnTo>
                <a:lnTo>
                  <a:pt x="16014" y="0"/>
                </a:lnTo>
                <a:close/>
              </a:path>
            </a:pathLst>
          </a:custGeom>
          <a:solidFill>
            <a:srgbClr val="972F2B"/>
          </a:solidFill>
        </p:spPr>
        <p:txBody>
          <a:bodyPr wrap="square" lIns="0" tIns="0" rIns="0" bIns="0" rtlCol="0"/>
          <a:lstStyle/>
          <a:p>
            <a:endParaRPr sz="1406"/>
          </a:p>
        </p:txBody>
      </p:sp>
      <p:sp>
        <p:nvSpPr>
          <p:cNvPr id="6" name="object 6"/>
          <p:cNvSpPr/>
          <p:nvPr/>
        </p:nvSpPr>
        <p:spPr>
          <a:xfrm>
            <a:off x="5181576" y="4089797"/>
            <a:ext cx="221010" cy="411212"/>
          </a:xfrm>
          <a:custGeom>
            <a:avLst/>
            <a:gdLst/>
            <a:ahLst/>
            <a:cxnLst/>
            <a:rect l="l" t="t" r="r" b="b"/>
            <a:pathLst>
              <a:path w="314325" h="584835">
                <a:moveTo>
                  <a:pt x="0" y="584631"/>
                </a:moveTo>
                <a:lnTo>
                  <a:pt x="30060" y="528701"/>
                </a:lnTo>
                <a:lnTo>
                  <a:pt x="314147" y="0"/>
                </a:lnTo>
              </a:path>
            </a:pathLst>
          </a:custGeom>
          <a:ln w="127000">
            <a:solidFill>
              <a:srgbClr val="972F2B"/>
            </a:solidFill>
          </a:ln>
        </p:spPr>
        <p:txBody>
          <a:bodyPr wrap="square" lIns="0" tIns="0" rIns="0" bIns="0" rtlCol="0"/>
          <a:lstStyle/>
          <a:p>
            <a:endParaRPr sz="1406"/>
          </a:p>
        </p:txBody>
      </p:sp>
      <p:sp>
        <p:nvSpPr>
          <p:cNvPr id="7" name="object 7"/>
          <p:cNvSpPr/>
          <p:nvPr/>
        </p:nvSpPr>
        <p:spPr>
          <a:xfrm>
            <a:off x="5080992" y="4304878"/>
            <a:ext cx="313432" cy="383530"/>
          </a:xfrm>
          <a:custGeom>
            <a:avLst/>
            <a:gdLst/>
            <a:ahLst/>
            <a:cxnLst/>
            <a:rect l="l" t="t" r="r" b="b"/>
            <a:pathLst>
              <a:path w="445770" h="545465">
                <a:moveTo>
                  <a:pt x="16014" y="0"/>
                </a:moveTo>
                <a:lnTo>
                  <a:pt x="0" y="545007"/>
                </a:lnTo>
                <a:lnTo>
                  <a:pt x="445617" y="230822"/>
                </a:lnTo>
                <a:lnTo>
                  <a:pt x="173113" y="222808"/>
                </a:lnTo>
                <a:lnTo>
                  <a:pt x="16014" y="0"/>
                </a:lnTo>
                <a:close/>
              </a:path>
            </a:pathLst>
          </a:custGeom>
          <a:solidFill>
            <a:srgbClr val="972F2B"/>
          </a:solidFill>
        </p:spPr>
        <p:txBody>
          <a:bodyPr wrap="square" lIns="0" tIns="0" rIns="0" bIns="0" rtlCol="0"/>
          <a:lstStyle/>
          <a:p>
            <a:endParaRPr sz="1406"/>
          </a:p>
        </p:txBody>
      </p:sp>
      <p:sp>
        <p:nvSpPr>
          <p:cNvPr id="8" name="object 8"/>
          <p:cNvSpPr/>
          <p:nvPr/>
        </p:nvSpPr>
        <p:spPr>
          <a:xfrm>
            <a:off x="4127882" y="4089797"/>
            <a:ext cx="221010" cy="411212"/>
          </a:xfrm>
          <a:custGeom>
            <a:avLst/>
            <a:gdLst/>
            <a:ahLst/>
            <a:cxnLst/>
            <a:rect l="l" t="t" r="r" b="b"/>
            <a:pathLst>
              <a:path w="314325" h="584835">
                <a:moveTo>
                  <a:pt x="0" y="584631"/>
                </a:moveTo>
                <a:lnTo>
                  <a:pt x="30048" y="528701"/>
                </a:lnTo>
                <a:lnTo>
                  <a:pt x="314134" y="0"/>
                </a:lnTo>
              </a:path>
            </a:pathLst>
          </a:custGeom>
          <a:ln w="127000">
            <a:solidFill>
              <a:srgbClr val="972F2B"/>
            </a:solidFill>
          </a:ln>
        </p:spPr>
        <p:txBody>
          <a:bodyPr wrap="square" lIns="0" tIns="0" rIns="0" bIns="0" rtlCol="0"/>
          <a:lstStyle/>
          <a:p>
            <a:endParaRPr sz="1406"/>
          </a:p>
        </p:txBody>
      </p:sp>
      <p:sp>
        <p:nvSpPr>
          <p:cNvPr id="9" name="object 9"/>
          <p:cNvSpPr/>
          <p:nvPr/>
        </p:nvSpPr>
        <p:spPr>
          <a:xfrm>
            <a:off x="4027289" y="4304878"/>
            <a:ext cx="313432" cy="383530"/>
          </a:xfrm>
          <a:custGeom>
            <a:avLst/>
            <a:gdLst/>
            <a:ahLst/>
            <a:cxnLst/>
            <a:rect l="l" t="t" r="r" b="b"/>
            <a:pathLst>
              <a:path w="445770" h="545465">
                <a:moveTo>
                  <a:pt x="16014" y="0"/>
                </a:moveTo>
                <a:lnTo>
                  <a:pt x="0" y="545007"/>
                </a:lnTo>
                <a:lnTo>
                  <a:pt x="445617" y="230822"/>
                </a:lnTo>
                <a:lnTo>
                  <a:pt x="173113" y="222808"/>
                </a:lnTo>
                <a:lnTo>
                  <a:pt x="16014" y="0"/>
                </a:lnTo>
                <a:close/>
              </a:path>
            </a:pathLst>
          </a:custGeom>
          <a:solidFill>
            <a:srgbClr val="972F2B"/>
          </a:solidFill>
        </p:spPr>
        <p:txBody>
          <a:bodyPr wrap="square" lIns="0" tIns="0" rIns="0" bIns="0" rtlCol="0"/>
          <a:lstStyle/>
          <a:p>
            <a:endParaRPr sz="1406"/>
          </a:p>
        </p:txBody>
      </p:sp>
    </p:spTree>
    <p:extLst>
      <p:ext uri="{BB962C8B-B14F-4D97-AF65-F5344CB8AC3E}">
        <p14:creationId xmlns:p14="http://schemas.microsoft.com/office/powerpoint/2010/main" val="2514580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9422" y="5965521"/>
            <a:ext cx="5400229" cy="636561"/>
          </a:xfrm>
          <a:prstGeom prst="rect">
            <a:avLst/>
          </a:prstGeom>
        </p:spPr>
        <p:txBody>
          <a:bodyPr vert="horz" wrap="square" lIns="0" tIns="8930" rIns="0" bIns="0" rtlCol="0">
            <a:spAutoFit/>
          </a:bodyPr>
          <a:lstStyle/>
          <a:p>
            <a:pPr marL="8929">
              <a:spcBef>
                <a:spcPts val="70"/>
              </a:spcBef>
            </a:pPr>
            <a:r>
              <a:rPr sz="4078" b="1" spc="18" dirty="0">
                <a:solidFill>
                  <a:srgbClr val="979B9E"/>
                </a:solidFill>
                <a:latin typeface="Arial"/>
                <a:cs typeface="Arial"/>
              </a:rPr>
              <a:t>HTTP</a:t>
            </a:r>
            <a:r>
              <a:rPr sz="4078" b="1" spc="-56" dirty="0">
                <a:solidFill>
                  <a:srgbClr val="979B9E"/>
                </a:solidFill>
                <a:latin typeface="Arial"/>
                <a:cs typeface="Arial"/>
              </a:rPr>
              <a:t> </a:t>
            </a:r>
            <a:r>
              <a:rPr sz="4078" b="1" spc="28" dirty="0">
                <a:solidFill>
                  <a:srgbClr val="979B9E"/>
                </a:solidFill>
                <a:latin typeface="Arial"/>
                <a:cs typeface="Arial"/>
              </a:rPr>
              <a:t>SCRIPTS/XHRS</a:t>
            </a:r>
            <a:endParaRPr sz="4078">
              <a:latin typeface="Arial"/>
              <a:cs typeface="Arial"/>
            </a:endParaRPr>
          </a:p>
        </p:txBody>
      </p:sp>
      <p:sp>
        <p:nvSpPr>
          <p:cNvPr id="3" name="object 3"/>
          <p:cNvSpPr/>
          <p:nvPr/>
        </p:nvSpPr>
        <p:spPr>
          <a:xfrm>
            <a:off x="5666755" y="4572490"/>
            <a:ext cx="2393156" cy="1000125"/>
          </a:xfrm>
          <a:custGeom>
            <a:avLst/>
            <a:gdLst/>
            <a:ahLst/>
            <a:cxnLst/>
            <a:rect l="l" t="t" r="r" b="b"/>
            <a:pathLst>
              <a:path w="3403600" h="1422400">
                <a:moveTo>
                  <a:pt x="0" y="1422400"/>
                </a:moveTo>
                <a:lnTo>
                  <a:pt x="3403600" y="1422400"/>
                </a:lnTo>
                <a:lnTo>
                  <a:pt x="3403600" y="0"/>
                </a:lnTo>
                <a:lnTo>
                  <a:pt x="0" y="0"/>
                </a:lnTo>
                <a:lnTo>
                  <a:pt x="0" y="1422400"/>
                </a:lnTo>
                <a:close/>
              </a:path>
            </a:pathLst>
          </a:custGeom>
          <a:solidFill>
            <a:srgbClr val="248A49"/>
          </a:solidFill>
        </p:spPr>
        <p:txBody>
          <a:bodyPr wrap="square" lIns="0" tIns="0" rIns="0" bIns="0" rtlCol="0"/>
          <a:lstStyle/>
          <a:p>
            <a:endParaRPr sz="1406"/>
          </a:p>
        </p:txBody>
      </p:sp>
      <p:sp>
        <p:nvSpPr>
          <p:cNvPr id="4" name="object 4"/>
          <p:cNvSpPr/>
          <p:nvPr/>
        </p:nvSpPr>
        <p:spPr>
          <a:xfrm>
            <a:off x="5979295" y="4661786"/>
            <a:ext cx="1759148" cy="294680"/>
          </a:xfrm>
          <a:prstGeom prst="rect">
            <a:avLst/>
          </a:prstGeom>
          <a:blipFill>
            <a:blip r:embed="rId2" cstate="print"/>
            <a:stretch>
              <a:fillRect/>
            </a:stretch>
          </a:blipFill>
        </p:spPr>
        <p:txBody>
          <a:bodyPr wrap="square" lIns="0" tIns="0" rIns="0" bIns="0" rtlCol="0"/>
          <a:lstStyle/>
          <a:p>
            <a:endParaRPr sz="1406"/>
          </a:p>
        </p:txBody>
      </p:sp>
      <p:sp>
        <p:nvSpPr>
          <p:cNvPr id="5" name="object 5"/>
          <p:cNvSpPr/>
          <p:nvPr/>
        </p:nvSpPr>
        <p:spPr>
          <a:xfrm>
            <a:off x="3371825" y="2607958"/>
            <a:ext cx="4697016" cy="1830586"/>
          </a:xfrm>
          <a:custGeom>
            <a:avLst/>
            <a:gdLst/>
            <a:ahLst/>
            <a:cxnLst/>
            <a:rect l="l" t="t" r="r" b="b"/>
            <a:pathLst>
              <a:path w="6680200" h="2603500">
                <a:moveTo>
                  <a:pt x="0" y="2603500"/>
                </a:moveTo>
                <a:lnTo>
                  <a:pt x="6680200" y="2603500"/>
                </a:lnTo>
                <a:lnTo>
                  <a:pt x="6680200" y="0"/>
                </a:lnTo>
                <a:lnTo>
                  <a:pt x="0" y="0"/>
                </a:lnTo>
                <a:lnTo>
                  <a:pt x="0" y="2603500"/>
                </a:lnTo>
                <a:close/>
              </a:path>
            </a:pathLst>
          </a:custGeom>
          <a:solidFill>
            <a:srgbClr val="8EA8B9"/>
          </a:solidFill>
        </p:spPr>
        <p:txBody>
          <a:bodyPr wrap="square" lIns="0" tIns="0" rIns="0" bIns="0" rtlCol="0"/>
          <a:lstStyle/>
          <a:p>
            <a:endParaRPr sz="1406"/>
          </a:p>
        </p:txBody>
      </p:sp>
      <p:sp>
        <p:nvSpPr>
          <p:cNvPr id="6" name="object 6"/>
          <p:cNvSpPr/>
          <p:nvPr/>
        </p:nvSpPr>
        <p:spPr>
          <a:xfrm>
            <a:off x="1085826" y="2724045"/>
            <a:ext cx="1732359" cy="1107281"/>
          </a:xfrm>
          <a:custGeom>
            <a:avLst/>
            <a:gdLst/>
            <a:ahLst/>
            <a:cxnLst/>
            <a:rect l="l" t="t" r="r" b="b"/>
            <a:pathLst>
              <a:path w="2463800" h="1574800">
                <a:moveTo>
                  <a:pt x="0" y="1574800"/>
                </a:moveTo>
                <a:lnTo>
                  <a:pt x="2463800" y="1574800"/>
                </a:lnTo>
                <a:lnTo>
                  <a:pt x="2463800" y="0"/>
                </a:lnTo>
                <a:lnTo>
                  <a:pt x="0" y="0"/>
                </a:lnTo>
                <a:lnTo>
                  <a:pt x="0" y="1574800"/>
                </a:lnTo>
                <a:close/>
              </a:path>
            </a:pathLst>
          </a:custGeom>
          <a:solidFill>
            <a:srgbClr val="393247"/>
          </a:solidFill>
        </p:spPr>
        <p:txBody>
          <a:bodyPr wrap="square" lIns="0" tIns="0" rIns="0" bIns="0" rtlCol="0"/>
          <a:lstStyle/>
          <a:p>
            <a:endParaRPr sz="1406"/>
          </a:p>
        </p:txBody>
      </p:sp>
      <p:sp>
        <p:nvSpPr>
          <p:cNvPr id="7" name="object 7"/>
          <p:cNvSpPr/>
          <p:nvPr/>
        </p:nvSpPr>
        <p:spPr>
          <a:xfrm>
            <a:off x="1184052" y="2956216"/>
            <a:ext cx="1535906" cy="294680"/>
          </a:xfrm>
          <a:prstGeom prst="rect">
            <a:avLst/>
          </a:prstGeom>
          <a:blipFill>
            <a:blip r:embed="rId3" cstate="print"/>
            <a:stretch>
              <a:fillRect/>
            </a:stretch>
          </a:blipFill>
        </p:spPr>
        <p:txBody>
          <a:bodyPr wrap="square" lIns="0" tIns="0" rIns="0" bIns="0" rtlCol="0"/>
          <a:lstStyle/>
          <a:p>
            <a:endParaRPr sz="1406"/>
          </a:p>
        </p:txBody>
      </p:sp>
      <p:sp>
        <p:nvSpPr>
          <p:cNvPr id="8" name="object 8"/>
          <p:cNvSpPr/>
          <p:nvPr/>
        </p:nvSpPr>
        <p:spPr>
          <a:xfrm>
            <a:off x="1362646" y="3340193"/>
            <a:ext cx="1160859" cy="294680"/>
          </a:xfrm>
          <a:prstGeom prst="rect">
            <a:avLst/>
          </a:prstGeom>
          <a:blipFill>
            <a:blip r:embed="rId4" cstate="print"/>
            <a:stretch>
              <a:fillRect/>
            </a:stretch>
          </a:blipFill>
        </p:spPr>
        <p:txBody>
          <a:bodyPr wrap="square" lIns="0" tIns="0" rIns="0" bIns="0" rtlCol="0"/>
          <a:lstStyle/>
          <a:p>
            <a:endParaRPr sz="1406"/>
          </a:p>
        </p:txBody>
      </p:sp>
      <p:sp>
        <p:nvSpPr>
          <p:cNvPr id="9" name="object 9"/>
          <p:cNvSpPr txBox="1"/>
          <p:nvPr/>
        </p:nvSpPr>
        <p:spPr>
          <a:xfrm>
            <a:off x="1198873" y="2875849"/>
            <a:ext cx="1506438" cy="792885"/>
          </a:xfrm>
          <a:prstGeom prst="rect">
            <a:avLst/>
          </a:prstGeom>
        </p:spPr>
        <p:txBody>
          <a:bodyPr vert="horz" wrap="square" lIns="0" tIns="23217" rIns="0" bIns="0" rtlCol="0">
            <a:spAutoFit/>
          </a:bodyPr>
          <a:lstStyle/>
          <a:p>
            <a:pPr marL="196446" marR="3572" indent="-187963">
              <a:lnSpc>
                <a:spcPts val="3023"/>
              </a:lnSpc>
              <a:spcBef>
                <a:spcPts val="183"/>
              </a:spcBef>
            </a:pPr>
            <a:r>
              <a:rPr sz="2531" spc="21" dirty="0">
                <a:solidFill>
                  <a:srgbClr val="FFFFFF"/>
                </a:solidFill>
                <a:latin typeface="Arial"/>
                <a:cs typeface="Arial"/>
              </a:rPr>
              <a:t>client-side  website</a:t>
            </a:r>
            <a:endParaRPr sz="2531">
              <a:latin typeface="Arial"/>
              <a:cs typeface="Arial"/>
            </a:endParaRPr>
          </a:p>
        </p:txBody>
      </p:sp>
      <p:sp>
        <p:nvSpPr>
          <p:cNvPr id="10" name="object 10"/>
          <p:cNvSpPr/>
          <p:nvPr/>
        </p:nvSpPr>
        <p:spPr>
          <a:xfrm>
            <a:off x="3568279" y="2759763"/>
            <a:ext cx="2089547" cy="562570"/>
          </a:xfrm>
          <a:custGeom>
            <a:avLst/>
            <a:gdLst/>
            <a:ahLst/>
            <a:cxnLst/>
            <a:rect l="l" t="t" r="r" b="b"/>
            <a:pathLst>
              <a:path w="2971800" h="800100">
                <a:moveTo>
                  <a:pt x="0" y="800100"/>
                </a:moveTo>
                <a:lnTo>
                  <a:pt x="2971800" y="800100"/>
                </a:lnTo>
                <a:lnTo>
                  <a:pt x="2971800" y="0"/>
                </a:lnTo>
                <a:lnTo>
                  <a:pt x="0" y="0"/>
                </a:lnTo>
                <a:lnTo>
                  <a:pt x="0" y="800100"/>
                </a:lnTo>
                <a:close/>
              </a:path>
            </a:pathLst>
          </a:custGeom>
          <a:solidFill>
            <a:srgbClr val="004E78"/>
          </a:solidFill>
        </p:spPr>
        <p:txBody>
          <a:bodyPr wrap="square" lIns="0" tIns="0" rIns="0" bIns="0" rtlCol="0"/>
          <a:lstStyle/>
          <a:p>
            <a:endParaRPr sz="1406"/>
          </a:p>
        </p:txBody>
      </p:sp>
      <p:sp>
        <p:nvSpPr>
          <p:cNvPr id="11" name="object 11"/>
          <p:cNvSpPr/>
          <p:nvPr/>
        </p:nvSpPr>
        <p:spPr>
          <a:xfrm>
            <a:off x="3595068" y="2902638"/>
            <a:ext cx="2027039" cy="357188"/>
          </a:xfrm>
          <a:prstGeom prst="rect">
            <a:avLst/>
          </a:prstGeom>
          <a:blipFill>
            <a:blip r:embed="rId5" cstate="print"/>
            <a:stretch>
              <a:fillRect/>
            </a:stretch>
          </a:blipFill>
        </p:spPr>
        <p:txBody>
          <a:bodyPr wrap="square" lIns="0" tIns="0" rIns="0" bIns="0" rtlCol="0"/>
          <a:lstStyle/>
          <a:p>
            <a:endParaRPr sz="1406"/>
          </a:p>
        </p:txBody>
      </p:sp>
      <p:sp>
        <p:nvSpPr>
          <p:cNvPr id="12" name="object 12"/>
          <p:cNvSpPr txBox="1"/>
          <p:nvPr/>
        </p:nvSpPr>
        <p:spPr>
          <a:xfrm>
            <a:off x="3595068" y="2822271"/>
            <a:ext cx="2062758" cy="398483"/>
          </a:xfrm>
          <a:prstGeom prst="rect">
            <a:avLst/>
          </a:prstGeom>
        </p:spPr>
        <p:txBody>
          <a:bodyPr vert="horz" wrap="square" lIns="0" tIns="8930" rIns="0" bIns="0" rtlCol="0">
            <a:spAutoFit/>
          </a:bodyPr>
          <a:lstStyle/>
          <a:p>
            <a:pPr marL="26342">
              <a:spcBef>
                <a:spcPts val="70"/>
              </a:spcBef>
            </a:pPr>
            <a:r>
              <a:rPr sz="2531" spc="35" dirty="0">
                <a:solidFill>
                  <a:srgbClr val="FFFFFF"/>
                </a:solidFill>
                <a:latin typeface="Arial"/>
                <a:cs typeface="Arial"/>
              </a:rPr>
              <a:t>content</a:t>
            </a:r>
            <a:r>
              <a:rPr sz="2531" spc="-39" dirty="0">
                <a:solidFill>
                  <a:srgbClr val="FFFFFF"/>
                </a:solidFill>
                <a:latin typeface="Arial"/>
                <a:cs typeface="Arial"/>
              </a:rPr>
              <a:t> </a:t>
            </a:r>
            <a:r>
              <a:rPr sz="2531" spc="42" dirty="0">
                <a:solidFill>
                  <a:srgbClr val="FFFFFF"/>
                </a:solidFill>
                <a:latin typeface="Arial"/>
                <a:cs typeface="Arial"/>
              </a:rPr>
              <a:t>script</a:t>
            </a:r>
            <a:endParaRPr sz="2531">
              <a:latin typeface="Arial"/>
              <a:cs typeface="Arial"/>
            </a:endParaRPr>
          </a:p>
        </p:txBody>
      </p:sp>
      <p:sp>
        <p:nvSpPr>
          <p:cNvPr id="13" name="object 13"/>
          <p:cNvSpPr/>
          <p:nvPr/>
        </p:nvSpPr>
        <p:spPr>
          <a:xfrm>
            <a:off x="6202536" y="2759763"/>
            <a:ext cx="1687711" cy="821531"/>
          </a:xfrm>
          <a:custGeom>
            <a:avLst/>
            <a:gdLst/>
            <a:ahLst/>
            <a:cxnLst/>
            <a:rect l="l" t="t" r="r" b="b"/>
            <a:pathLst>
              <a:path w="2400300" h="1168400">
                <a:moveTo>
                  <a:pt x="0" y="1168400"/>
                </a:moveTo>
                <a:lnTo>
                  <a:pt x="2400300" y="1168400"/>
                </a:lnTo>
                <a:lnTo>
                  <a:pt x="2400300" y="0"/>
                </a:lnTo>
                <a:lnTo>
                  <a:pt x="0" y="0"/>
                </a:lnTo>
                <a:lnTo>
                  <a:pt x="0" y="1168400"/>
                </a:lnTo>
                <a:close/>
              </a:path>
            </a:pathLst>
          </a:custGeom>
          <a:solidFill>
            <a:srgbClr val="004E78"/>
          </a:solidFill>
        </p:spPr>
        <p:txBody>
          <a:bodyPr wrap="square" lIns="0" tIns="0" rIns="0" bIns="0" rtlCol="0"/>
          <a:lstStyle/>
          <a:p>
            <a:endParaRPr sz="1406"/>
          </a:p>
        </p:txBody>
      </p:sp>
      <p:sp>
        <p:nvSpPr>
          <p:cNvPr id="14" name="object 14"/>
          <p:cNvSpPr/>
          <p:nvPr/>
        </p:nvSpPr>
        <p:spPr>
          <a:xfrm>
            <a:off x="6711528" y="2902638"/>
            <a:ext cx="669727" cy="241102"/>
          </a:xfrm>
          <a:prstGeom prst="rect">
            <a:avLst/>
          </a:prstGeom>
          <a:blipFill>
            <a:blip r:embed="rId6" cstate="print"/>
            <a:stretch>
              <a:fillRect/>
            </a:stretch>
          </a:blipFill>
        </p:spPr>
        <p:txBody>
          <a:bodyPr wrap="square" lIns="0" tIns="0" rIns="0" bIns="0" rtlCol="0"/>
          <a:lstStyle/>
          <a:p>
            <a:endParaRPr sz="1406"/>
          </a:p>
        </p:txBody>
      </p:sp>
      <p:sp>
        <p:nvSpPr>
          <p:cNvPr id="15" name="object 15"/>
          <p:cNvSpPr/>
          <p:nvPr/>
        </p:nvSpPr>
        <p:spPr>
          <a:xfrm>
            <a:off x="6327552" y="3233036"/>
            <a:ext cx="1419820" cy="294680"/>
          </a:xfrm>
          <a:prstGeom prst="rect">
            <a:avLst/>
          </a:prstGeom>
          <a:blipFill>
            <a:blip r:embed="rId7" cstate="print"/>
            <a:stretch>
              <a:fillRect/>
            </a:stretch>
          </a:blipFill>
        </p:spPr>
        <p:txBody>
          <a:bodyPr wrap="square" lIns="0" tIns="0" rIns="0" bIns="0" rtlCol="0"/>
          <a:lstStyle/>
          <a:p>
            <a:endParaRPr sz="1406"/>
          </a:p>
        </p:txBody>
      </p:sp>
      <p:sp>
        <p:nvSpPr>
          <p:cNvPr id="16" name="object 16"/>
          <p:cNvSpPr txBox="1"/>
          <p:nvPr/>
        </p:nvSpPr>
        <p:spPr>
          <a:xfrm>
            <a:off x="6202537" y="2768693"/>
            <a:ext cx="1705570" cy="792885"/>
          </a:xfrm>
          <a:prstGeom prst="rect">
            <a:avLst/>
          </a:prstGeom>
        </p:spPr>
        <p:txBody>
          <a:bodyPr vert="horz" wrap="square" lIns="0" tIns="23217" rIns="0" bIns="0" rtlCol="0">
            <a:spAutoFit/>
          </a:bodyPr>
          <a:lstStyle/>
          <a:p>
            <a:pPr marL="150013" marR="162515" indent="377712">
              <a:lnSpc>
                <a:spcPts val="3023"/>
              </a:lnSpc>
              <a:spcBef>
                <a:spcPts val="183"/>
              </a:spcBef>
            </a:pPr>
            <a:r>
              <a:rPr sz="2531" spc="7" dirty="0">
                <a:solidFill>
                  <a:srgbClr val="FFFFFF"/>
                </a:solidFill>
                <a:latin typeface="Arial"/>
                <a:cs typeface="Arial"/>
              </a:rPr>
              <a:t>core  </a:t>
            </a:r>
            <a:r>
              <a:rPr sz="2531" spc="4" dirty="0">
                <a:solidFill>
                  <a:srgbClr val="FFFFFF"/>
                </a:solidFill>
                <a:latin typeface="Arial"/>
                <a:cs typeface="Arial"/>
              </a:rPr>
              <a:t>extension</a:t>
            </a:r>
            <a:endParaRPr sz="2531">
              <a:latin typeface="Arial"/>
              <a:cs typeface="Arial"/>
            </a:endParaRPr>
          </a:p>
        </p:txBody>
      </p:sp>
      <p:sp>
        <p:nvSpPr>
          <p:cNvPr id="17" name="object 17"/>
          <p:cNvSpPr/>
          <p:nvPr/>
        </p:nvSpPr>
        <p:spPr>
          <a:xfrm>
            <a:off x="5804272" y="3072302"/>
            <a:ext cx="287536" cy="0"/>
          </a:xfrm>
          <a:custGeom>
            <a:avLst/>
            <a:gdLst/>
            <a:ahLst/>
            <a:cxnLst/>
            <a:rect l="l" t="t" r="r" b="b"/>
            <a:pathLst>
              <a:path w="408940">
                <a:moveTo>
                  <a:pt x="0" y="0"/>
                </a:moveTo>
                <a:lnTo>
                  <a:pt x="50800" y="0"/>
                </a:lnTo>
                <a:lnTo>
                  <a:pt x="358140" y="0"/>
                </a:lnTo>
                <a:lnTo>
                  <a:pt x="408940" y="0"/>
                </a:lnTo>
              </a:path>
            </a:pathLst>
          </a:custGeom>
          <a:ln w="101600">
            <a:solidFill>
              <a:srgbClr val="000000"/>
            </a:solidFill>
          </a:ln>
        </p:spPr>
        <p:txBody>
          <a:bodyPr wrap="square" lIns="0" tIns="0" rIns="0" bIns="0" rtlCol="0"/>
          <a:lstStyle/>
          <a:p>
            <a:endParaRPr sz="1406"/>
          </a:p>
        </p:txBody>
      </p:sp>
      <p:sp>
        <p:nvSpPr>
          <p:cNvPr id="18" name="object 18"/>
          <p:cNvSpPr/>
          <p:nvPr/>
        </p:nvSpPr>
        <p:spPr>
          <a:xfrm>
            <a:off x="5631037" y="2932999"/>
            <a:ext cx="278606" cy="278606"/>
          </a:xfrm>
          <a:custGeom>
            <a:avLst/>
            <a:gdLst/>
            <a:ahLst/>
            <a:cxnLst/>
            <a:rect l="l" t="t" r="r" b="b"/>
            <a:pathLst>
              <a:path w="396240" h="396239">
                <a:moveTo>
                  <a:pt x="396240" y="0"/>
                </a:moveTo>
                <a:lnTo>
                  <a:pt x="0" y="198120"/>
                </a:lnTo>
                <a:lnTo>
                  <a:pt x="396240" y="396240"/>
                </a:lnTo>
                <a:lnTo>
                  <a:pt x="297179" y="198120"/>
                </a:lnTo>
                <a:lnTo>
                  <a:pt x="396240" y="0"/>
                </a:lnTo>
                <a:close/>
              </a:path>
            </a:pathLst>
          </a:custGeom>
          <a:solidFill>
            <a:srgbClr val="000000"/>
          </a:solidFill>
        </p:spPr>
        <p:txBody>
          <a:bodyPr wrap="square" lIns="0" tIns="0" rIns="0" bIns="0" rtlCol="0"/>
          <a:lstStyle/>
          <a:p>
            <a:endParaRPr sz="1406"/>
          </a:p>
        </p:txBody>
      </p:sp>
      <p:sp>
        <p:nvSpPr>
          <p:cNvPr id="19" name="object 19"/>
          <p:cNvSpPr/>
          <p:nvPr/>
        </p:nvSpPr>
        <p:spPr>
          <a:xfrm>
            <a:off x="5986437" y="2932999"/>
            <a:ext cx="278606" cy="278606"/>
          </a:xfrm>
          <a:custGeom>
            <a:avLst/>
            <a:gdLst/>
            <a:ahLst/>
            <a:cxnLst/>
            <a:rect l="l" t="t" r="r" b="b"/>
            <a:pathLst>
              <a:path w="396240" h="396239">
                <a:moveTo>
                  <a:pt x="0" y="0"/>
                </a:moveTo>
                <a:lnTo>
                  <a:pt x="99060" y="198120"/>
                </a:lnTo>
                <a:lnTo>
                  <a:pt x="0" y="396240"/>
                </a:lnTo>
                <a:lnTo>
                  <a:pt x="396240" y="198120"/>
                </a:lnTo>
                <a:lnTo>
                  <a:pt x="0" y="0"/>
                </a:lnTo>
                <a:close/>
              </a:path>
            </a:pathLst>
          </a:custGeom>
          <a:solidFill>
            <a:srgbClr val="000000"/>
          </a:solidFill>
        </p:spPr>
        <p:txBody>
          <a:bodyPr wrap="square" lIns="0" tIns="0" rIns="0" bIns="0" rtlCol="0"/>
          <a:lstStyle/>
          <a:p>
            <a:endParaRPr sz="1406"/>
          </a:p>
        </p:txBody>
      </p:sp>
      <p:sp>
        <p:nvSpPr>
          <p:cNvPr id="20" name="object 20"/>
          <p:cNvSpPr/>
          <p:nvPr/>
        </p:nvSpPr>
        <p:spPr>
          <a:xfrm>
            <a:off x="6113239" y="893458"/>
            <a:ext cx="1812727" cy="750094"/>
          </a:xfrm>
          <a:custGeom>
            <a:avLst/>
            <a:gdLst/>
            <a:ahLst/>
            <a:cxnLst/>
            <a:rect l="l" t="t" r="r" b="b"/>
            <a:pathLst>
              <a:path w="2578100" h="1066800">
                <a:moveTo>
                  <a:pt x="0" y="1066800"/>
                </a:moveTo>
                <a:lnTo>
                  <a:pt x="2578100" y="1066800"/>
                </a:lnTo>
                <a:lnTo>
                  <a:pt x="2578100" y="0"/>
                </a:lnTo>
                <a:lnTo>
                  <a:pt x="0" y="0"/>
                </a:lnTo>
                <a:lnTo>
                  <a:pt x="0" y="1066800"/>
                </a:lnTo>
                <a:close/>
              </a:path>
            </a:pathLst>
          </a:custGeom>
          <a:solidFill>
            <a:srgbClr val="9C5B74"/>
          </a:solidFill>
        </p:spPr>
        <p:txBody>
          <a:bodyPr wrap="square" lIns="0" tIns="0" rIns="0" bIns="0" rtlCol="0"/>
          <a:lstStyle/>
          <a:p>
            <a:endParaRPr sz="1406"/>
          </a:p>
        </p:txBody>
      </p:sp>
      <p:sp>
        <p:nvSpPr>
          <p:cNvPr id="21" name="object 21"/>
          <p:cNvSpPr/>
          <p:nvPr/>
        </p:nvSpPr>
        <p:spPr>
          <a:xfrm>
            <a:off x="6479357" y="1188138"/>
            <a:ext cx="1071563" cy="241102"/>
          </a:xfrm>
          <a:prstGeom prst="rect">
            <a:avLst/>
          </a:prstGeom>
          <a:blipFill>
            <a:blip r:embed="rId8" cstate="print"/>
            <a:stretch>
              <a:fillRect/>
            </a:stretch>
          </a:blipFill>
        </p:spPr>
        <p:txBody>
          <a:bodyPr wrap="square" lIns="0" tIns="0" rIns="0" bIns="0" rtlCol="0"/>
          <a:lstStyle/>
          <a:p>
            <a:endParaRPr sz="1406"/>
          </a:p>
        </p:txBody>
      </p:sp>
      <p:sp>
        <p:nvSpPr>
          <p:cNvPr id="22" name="object 22"/>
          <p:cNvSpPr txBox="1">
            <a:spLocks noGrp="1"/>
          </p:cNvSpPr>
          <p:nvPr>
            <p:ph type="title"/>
          </p:nvPr>
        </p:nvSpPr>
        <p:spPr>
          <a:xfrm>
            <a:off x="6113240" y="1054193"/>
            <a:ext cx="1794867" cy="398483"/>
          </a:xfrm>
          <a:prstGeom prst="rect">
            <a:avLst/>
          </a:prstGeom>
        </p:spPr>
        <p:txBody>
          <a:bodyPr vert="horz" wrap="square" lIns="0" tIns="8930" rIns="0" bIns="0" numCol="1" rtlCol="0" anchor="t" anchorCtr="0" compatLnSpc="1">
            <a:prstTxWarp prst="textNoShape">
              <a:avLst/>
            </a:prstTxWarp>
            <a:spAutoFit/>
          </a:bodyPr>
          <a:lstStyle/>
          <a:p>
            <a:pPr marL="385302">
              <a:lnSpc>
                <a:spcPct val="100000"/>
              </a:lnSpc>
              <a:spcBef>
                <a:spcPts val="70"/>
              </a:spcBef>
            </a:pPr>
            <a:r>
              <a:rPr sz="2531" b="0" spc="-14" dirty="0">
                <a:solidFill>
                  <a:srgbClr val="FFFFFF"/>
                </a:solidFill>
                <a:latin typeface="Arial"/>
                <a:cs typeface="Arial"/>
              </a:rPr>
              <a:t>servers</a:t>
            </a:r>
            <a:endParaRPr sz="2531">
              <a:latin typeface="Arial"/>
              <a:cs typeface="Arial"/>
            </a:endParaRPr>
          </a:p>
        </p:txBody>
      </p:sp>
      <p:sp>
        <p:nvSpPr>
          <p:cNvPr id="23" name="object 23"/>
          <p:cNvSpPr/>
          <p:nvPr/>
        </p:nvSpPr>
        <p:spPr>
          <a:xfrm>
            <a:off x="7050857" y="1598904"/>
            <a:ext cx="0" cy="1041202"/>
          </a:xfrm>
          <a:custGeom>
            <a:avLst/>
            <a:gdLst/>
            <a:ahLst/>
            <a:cxnLst/>
            <a:rect l="l" t="t" r="r" b="b"/>
            <a:pathLst>
              <a:path h="1480820">
                <a:moveTo>
                  <a:pt x="-50800" y="740409"/>
                </a:moveTo>
                <a:lnTo>
                  <a:pt x="50800" y="740409"/>
                </a:lnTo>
              </a:path>
            </a:pathLst>
          </a:custGeom>
          <a:ln w="1480820">
            <a:solidFill>
              <a:srgbClr val="B51A00"/>
            </a:solidFill>
          </a:ln>
        </p:spPr>
        <p:txBody>
          <a:bodyPr wrap="square" lIns="0" tIns="0" rIns="0" bIns="0" rtlCol="0"/>
          <a:lstStyle/>
          <a:p>
            <a:endParaRPr sz="1406"/>
          </a:p>
        </p:txBody>
      </p:sp>
      <p:sp>
        <p:nvSpPr>
          <p:cNvPr id="24" name="object 24"/>
          <p:cNvSpPr/>
          <p:nvPr/>
        </p:nvSpPr>
        <p:spPr>
          <a:xfrm>
            <a:off x="6911554" y="2534735"/>
            <a:ext cx="278606" cy="278606"/>
          </a:xfrm>
          <a:custGeom>
            <a:avLst/>
            <a:gdLst/>
            <a:ahLst/>
            <a:cxnLst/>
            <a:rect l="l" t="t" r="r" b="b"/>
            <a:pathLst>
              <a:path w="396240" h="396239">
                <a:moveTo>
                  <a:pt x="0" y="0"/>
                </a:moveTo>
                <a:lnTo>
                  <a:pt x="198120" y="396240"/>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B51A00"/>
          </a:solidFill>
        </p:spPr>
        <p:txBody>
          <a:bodyPr wrap="square" lIns="0" tIns="0" rIns="0" bIns="0" rtlCol="0"/>
          <a:lstStyle/>
          <a:p>
            <a:endParaRPr sz="1406"/>
          </a:p>
        </p:txBody>
      </p:sp>
      <p:sp>
        <p:nvSpPr>
          <p:cNvPr id="25" name="object 25"/>
          <p:cNvSpPr/>
          <p:nvPr/>
        </p:nvSpPr>
        <p:spPr>
          <a:xfrm>
            <a:off x="2937843" y="3072302"/>
            <a:ext cx="657224" cy="0"/>
          </a:xfrm>
          <a:custGeom>
            <a:avLst/>
            <a:gdLst/>
            <a:ahLst/>
            <a:cxnLst/>
            <a:rect l="l" t="t" r="r" b="b"/>
            <a:pathLst>
              <a:path w="934720">
                <a:moveTo>
                  <a:pt x="0" y="0"/>
                </a:moveTo>
                <a:lnTo>
                  <a:pt x="50800" y="0"/>
                </a:lnTo>
                <a:lnTo>
                  <a:pt x="934720" y="0"/>
                </a:lnTo>
              </a:path>
            </a:pathLst>
          </a:custGeom>
          <a:ln w="101600">
            <a:solidFill>
              <a:srgbClr val="000000"/>
            </a:solidFill>
          </a:ln>
        </p:spPr>
        <p:txBody>
          <a:bodyPr wrap="square" lIns="0" tIns="0" rIns="0" bIns="0" rtlCol="0"/>
          <a:lstStyle/>
          <a:p>
            <a:endParaRPr sz="1406"/>
          </a:p>
        </p:txBody>
      </p:sp>
      <p:sp>
        <p:nvSpPr>
          <p:cNvPr id="26" name="object 26"/>
          <p:cNvSpPr/>
          <p:nvPr/>
        </p:nvSpPr>
        <p:spPr>
          <a:xfrm>
            <a:off x="2764607" y="2932999"/>
            <a:ext cx="278606" cy="278606"/>
          </a:xfrm>
          <a:custGeom>
            <a:avLst/>
            <a:gdLst/>
            <a:ahLst/>
            <a:cxnLst/>
            <a:rect l="l" t="t" r="r" b="b"/>
            <a:pathLst>
              <a:path w="396239" h="396239">
                <a:moveTo>
                  <a:pt x="396239" y="0"/>
                </a:moveTo>
                <a:lnTo>
                  <a:pt x="0" y="198120"/>
                </a:lnTo>
                <a:lnTo>
                  <a:pt x="396239" y="396240"/>
                </a:lnTo>
                <a:lnTo>
                  <a:pt x="297179" y="198120"/>
                </a:lnTo>
                <a:lnTo>
                  <a:pt x="396239" y="0"/>
                </a:lnTo>
                <a:close/>
              </a:path>
            </a:pathLst>
          </a:custGeom>
          <a:solidFill>
            <a:srgbClr val="000000"/>
          </a:solidFill>
        </p:spPr>
        <p:txBody>
          <a:bodyPr wrap="square" lIns="0" tIns="0" rIns="0" bIns="0" rtlCol="0"/>
          <a:lstStyle/>
          <a:p>
            <a:endParaRPr sz="1406"/>
          </a:p>
        </p:txBody>
      </p:sp>
      <p:sp>
        <p:nvSpPr>
          <p:cNvPr id="27" name="object 27"/>
          <p:cNvSpPr/>
          <p:nvPr/>
        </p:nvSpPr>
        <p:spPr>
          <a:xfrm>
            <a:off x="7050857" y="3554505"/>
            <a:ext cx="0" cy="916186"/>
          </a:xfrm>
          <a:custGeom>
            <a:avLst/>
            <a:gdLst/>
            <a:ahLst/>
            <a:cxnLst/>
            <a:rect l="l" t="t" r="r" b="b"/>
            <a:pathLst>
              <a:path h="1303020">
                <a:moveTo>
                  <a:pt x="-50800" y="651510"/>
                </a:moveTo>
                <a:lnTo>
                  <a:pt x="50800" y="651510"/>
                </a:lnTo>
              </a:path>
            </a:pathLst>
          </a:custGeom>
          <a:ln w="1303020">
            <a:solidFill>
              <a:srgbClr val="000000"/>
            </a:solidFill>
          </a:ln>
        </p:spPr>
        <p:txBody>
          <a:bodyPr wrap="square" lIns="0" tIns="0" rIns="0" bIns="0" rtlCol="0"/>
          <a:lstStyle/>
          <a:p>
            <a:endParaRPr sz="1406"/>
          </a:p>
        </p:txBody>
      </p:sp>
      <p:sp>
        <p:nvSpPr>
          <p:cNvPr id="28" name="object 28"/>
          <p:cNvSpPr/>
          <p:nvPr/>
        </p:nvSpPr>
        <p:spPr>
          <a:xfrm>
            <a:off x="6911554" y="4365320"/>
            <a:ext cx="278606" cy="278606"/>
          </a:xfrm>
          <a:custGeom>
            <a:avLst/>
            <a:gdLst/>
            <a:ahLst/>
            <a:cxnLst/>
            <a:rect l="l" t="t" r="r" b="b"/>
            <a:pathLst>
              <a:path w="396240" h="396239">
                <a:moveTo>
                  <a:pt x="0" y="0"/>
                </a:moveTo>
                <a:lnTo>
                  <a:pt x="198120" y="396239"/>
                </a:lnTo>
                <a:lnTo>
                  <a:pt x="346710" y="99060"/>
                </a:lnTo>
                <a:lnTo>
                  <a:pt x="198120" y="99060"/>
                </a:lnTo>
                <a:lnTo>
                  <a:pt x="0" y="0"/>
                </a:lnTo>
                <a:close/>
              </a:path>
              <a:path w="396240" h="396239">
                <a:moveTo>
                  <a:pt x="396240" y="0"/>
                </a:moveTo>
                <a:lnTo>
                  <a:pt x="198120" y="99060"/>
                </a:lnTo>
                <a:lnTo>
                  <a:pt x="346710" y="99060"/>
                </a:lnTo>
                <a:lnTo>
                  <a:pt x="396240" y="0"/>
                </a:lnTo>
                <a:close/>
              </a:path>
            </a:pathLst>
          </a:custGeom>
          <a:solidFill>
            <a:srgbClr val="000000"/>
          </a:solidFill>
        </p:spPr>
        <p:txBody>
          <a:bodyPr wrap="square" lIns="0" tIns="0" rIns="0" bIns="0" rtlCol="0"/>
          <a:lstStyle/>
          <a:p>
            <a:endParaRPr sz="1406"/>
          </a:p>
        </p:txBody>
      </p:sp>
      <p:sp>
        <p:nvSpPr>
          <p:cNvPr id="29" name="object 29"/>
          <p:cNvSpPr/>
          <p:nvPr/>
        </p:nvSpPr>
        <p:spPr>
          <a:xfrm>
            <a:off x="5756052" y="5045763"/>
            <a:ext cx="812602" cy="401836"/>
          </a:xfrm>
          <a:custGeom>
            <a:avLst/>
            <a:gdLst/>
            <a:ahLst/>
            <a:cxnLst/>
            <a:rect l="l" t="t" r="r" b="b"/>
            <a:pathLst>
              <a:path w="1155700" h="571500">
                <a:moveTo>
                  <a:pt x="0" y="571500"/>
                </a:moveTo>
                <a:lnTo>
                  <a:pt x="1155700" y="571500"/>
                </a:lnTo>
                <a:lnTo>
                  <a:pt x="1155700" y="0"/>
                </a:lnTo>
                <a:lnTo>
                  <a:pt x="0" y="0"/>
                </a:lnTo>
                <a:lnTo>
                  <a:pt x="0" y="571500"/>
                </a:lnTo>
                <a:close/>
              </a:path>
            </a:pathLst>
          </a:custGeom>
          <a:solidFill>
            <a:srgbClr val="014619"/>
          </a:solidFill>
        </p:spPr>
        <p:txBody>
          <a:bodyPr wrap="square" lIns="0" tIns="0" rIns="0" bIns="0" rtlCol="0"/>
          <a:lstStyle/>
          <a:p>
            <a:endParaRPr sz="1406"/>
          </a:p>
        </p:txBody>
      </p:sp>
      <p:sp>
        <p:nvSpPr>
          <p:cNvPr id="30" name="object 30"/>
          <p:cNvSpPr/>
          <p:nvPr/>
        </p:nvSpPr>
        <p:spPr>
          <a:xfrm>
            <a:off x="5827490" y="5143990"/>
            <a:ext cx="687586" cy="258961"/>
          </a:xfrm>
          <a:prstGeom prst="rect">
            <a:avLst/>
          </a:prstGeom>
          <a:blipFill>
            <a:blip r:embed="rId9" cstate="print"/>
            <a:stretch>
              <a:fillRect/>
            </a:stretch>
          </a:blipFill>
        </p:spPr>
        <p:txBody>
          <a:bodyPr wrap="square" lIns="0" tIns="0" rIns="0" bIns="0" rtlCol="0"/>
          <a:lstStyle/>
          <a:p>
            <a:endParaRPr sz="1406"/>
          </a:p>
        </p:txBody>
      </p:sp>
      <p:sp>
        <p:nvSpPr>
          <p:cNvPr id="31" name="object 31"/>
          <p:cNvSpPr/>
          <p:nvPr/>
        </p:nvSpPr>
        <p:spPr>
          <a:xfrm>
            <a:off x="6649021" y="5045763"/>
            <a:ext cx="1321594" cy="401836"/>
          </a:xfrm>
          <a:custGeom>
            <a:avLst/>
            <a:gdLst/>
            <a:ahLst/>
            <a:cxnLst/>
            <a:rect l="l" t="t" r="r" b="b"/>
            <a:pathLst>
              <a:path w="1879600" h="571500">
                <a:moveTo>
                  <a:pt x="0" y="571500"/>
                </a:moveTo>
                <a:lnTo>
                  <a:pt x="1879600" y="571500"/>
                </a:lnTo>
                <a:lnTo>
                  <a:pt x="1879600" y="0"/>
                </a:lnTo>
                <a:lnTo>
                  <a:pt x="0" y="0"/>
                </a:lnTo>
                <a:lnTo>
                  <a:pt x="0" y="571500"/>
                </a:lnTo>
                <a:close/>
              </a:path>
            </a:pathLst>
          </a:custGeom>
          <a:solidFill>
            <a:srgbClr val="014619"/>
          </a:solidFill>
        </p:spPr>
        <p:txBody>
          <a:bodyPr wrap="square" lIns="0" tIns="0" rIns="0" bIns="0" rtlCol="0"/>
          <a:lstStyle/>
          <a:p>
            <a:endParaRPr sz="1406"/>
          </a:p>
        </p:txBody>
      </p:sp>
      <p:sp>
        <p:nvSpPr>
          <p:cNvPr id="32" name="object 32"/>
          <p:cNvSpPr/>
          <p:nvPr/>
        </p:nvSpPr>
        <p:spPr>
          <a:xfrm>
            <a:off x="6756177" y="5143990"/>
            <a:ext cx="1116211" cy="223242"/>
          </a:xfrm>
          <a:prstGeom prst="rect">
            <a:avLst/>
          </a:prstGeom>
          <a:blipFill>
            <a:blip r:embed="rId10" cstate="print"/>
            <a:stretch>
              <a:fillRect/>
            </a:stretch>
          </a:blipFill>
        </p:spPr>
        <p:txBody>
          <a:bodyPr wrap="square" lIns="0" tIns="0" rIns="0" bIns="0" rtlCol="0"/>
          <a:lstStyle/>
          <a:p>
            <a:endParaRPr sz="1406"/>
          </a:p>
        </p:txBody>
      </p:sp>
      <p:sp>
        <p:nvSpPr>
          <p:cNvPr id="33" name="object 33"/>
          <p:cNvSpPr txBox="1"/>
          <p:nvPr/>
        </p:nvSpPr>
        <p:spPr>
          <a:xfrm>
            <a:off x="3371826" y="3965272"/>
            <a:ext cx="4598789" cy="1406644"/>
          </a:xfrm>
          <a:prstGeom prst="rect">
            <a:avLst/>
          </a:prstGeom>
        </p:spPr>
        <p:txBody>
          <a:bodyPr vert="horz" wrap="square" lIns="0" tIns="8930" rIns="0" bIns="0" rtlCol="0">
            <a:spAutoFit/>
          </a:bodyPr>
          <a:lstStyle/>
          <a:p>
            <a:pPr marL="1638539">
              <a:spcBef>
                <a:spcPts val="70"/>
              </a:spcBef>
            </a:pPr>
            <a:r>
              <a:rPr sz="2531" b="1" spc="-14" dirty="0">
                <a:solidFill>
                  <a:srgbClr val="EBEBEB"/>
                </a:solidFill>
                <a:latin typeface="Arial"/>
                <a:cs typeface="Arial"/>
              </a:rPr>
              <a:t>extension</a:t>
            </a:r>
            <a:endParaRPr sz="2531">
              <a:latin typeface="Arial"/>
              <a:cs typeface="Arial"/>
            </a:endParaRPr>
          </a:p>
          <a:p>
            <a:pPr marL="2384142" algn="ctr">
              <a:spcBef>
                <a:spcPts val="1814"/>
              </a:spcBef>
            </a:pPr>
            <a:r>
              <a:rPr sz="2531" spc="18" dirty="0">
                <a:solidFill>
                  <a:srgbClr val="FFFFFF"/>
                </a:solidFill>
                <a:latin typeface="Arial"/>
                <a:cs typeface="Arial"/>
              </a:rPr>
              <a:t>browser</a:t>
            </a:r>
            <a:r>
              <a:rPr sz="2531" spc="-18" dirty="0">
                <a:solidFill>
                  <a:srgbClr val="FFFFFF"/>
                </a:solidFill>
                <a:latin typeface="Arial"/>
                <a:cs typeface="Arial"/>
              </a:rPr>
              <a:t> </a:t>
            </a:r>
            <a:r>
              <a:rPr sz="2531" spc="-49" dirty="0">
                <a:solidFill>
                  <a:srgbClr val="FFFFFF"/>
                </a:solidFill>
                <a:latin typeface="Arial"/>
                <a:cs typeface="Arial"/>
              </a:rPr>
              <a:t>API</a:t>
            </a:r>
            <a:endParaRPr sz="2531">
              <a:latin typeface="Arial"/>
              <a:cs typeface="Arial"/>
            </a:endParaRPr>
          </a:p>
          <a:p>
            <a:pPr marL="2343960" algn="ctr">
              <a:spcBef>
                <a:spcPts val="1041"/>
              </a:spcBef>
              <a:tabLst>
                <a:tab pos="3276632" algn="l"/>
              </a:tabLst>
            </a:pPr>
            <a:r>
              <a:rPr sz="1687" spc="7" dirty="0">
                <a:solidFill>
                  <a:srgbClr val="FFFFFF"/>
                </a:solidFill>
                <a:latin typeface="Arial"/>
                <a:cs typeface="Arial"/>
              </a:rPr>
              <a:t>history	</a:t>
            </a:r>
            <a:r>
              <a:rPr sz="1687" spc="18" dirty="0">
                <a:solidFill>
                  <a:srgbClr val="FFFFFF"/>
                </a:solidFill>
                <a:latin typeface="Arial"/>
                <a:cs typeface="Arial"/>
              </a:rPr>
              <a:t>bookmarks</a:t>
            </a:r>
            <a:endParaRPr sz="1687">
              <a:latin typeface="Arial"/>
              <a:cs typeface="Arial"/>
            </a:endParaRPr>
          </a:p>
        </p:txBody>
      </p:sp>
      <p:sp>
        <p:nvSpPr>
          <p:cNvPr id="34" name="object 34"/>
          <p:cNvSpPr/>
          <p:nvPr/>
        </p:nvSpPr>
        <p:spPr>
          <a:xfrm>
            <a:off x="6515076" y="1697131"/>
            <a:ext cx="910828" cy="821531"/>
          </a:xfrm>
          <a:prstGeom prst="rect">
            <a:avLst/>
          </a:prstGeom>
          <a:blipFill>
            <a:blip r:embed="rId11" cstate="print"/>
            <a:stretch>
              <a:fillRect/>
            </a:stretch>
          </a:blipFill>
        </p:spPr>
        <p:txBody>
          <a:bodyPr wrap="square" lIns="0" tIns="0" rIns="0" bIns="0" rtlCol="0"/>
          <a:lstStyle/>
          <a:p>
            <a:endParaRPr sz="1406"/>
          </a:p>
        </p:txBody>
      </p:sp>
    </p:spTree>
    <p:extLst>
      <p:ext uri="{BB962C8B-B14F-4D97-AF65-F5344CB8AC3E}">
        <p14:creationId xmlns:p14="http://schemas.microsoft.com/office/powerpoint/2010/main" val="2490960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6453"/>
            <a:ext cx="9144000" cy="6661547"/>
          </a:xfrm>
          <a:custGeom>
            <a:avLst/>
            <a:gdLst/>
            <a:ahLst/>
            <a:cxnLst/>
            <a:rect l="l" t="t" r="r" b="b"/>
            <a:pathLst>
              <a:path w="13004800" h="9474200">
                <a:moveTo>
                  <a:pt x="0" y="9474200"/>
                </a:moveTo>
                <a:lnTo>
                  <a:pt x="13004800" y="9474200"/>
                </a:lnTo>
                <a:lnTo>
                  <a:pt x="13004800" y="0"/>
                </a:lnTo>
                <a:lnTo>
                  <a:pt x="0" y="0"/>
                </a:lnTo>
                <a:lnTo>
                  <a:pt x="0" y="9474200"/>
                </a:lnTo>
                <a:close/>
              </a:path>
            </a:pathLst>
          </a:custGeom>
          <a:solidFill>
            <a:srgbClr val="303D47"/>
          </a:solidFill>
        </p:spPr>
        <p:txBody>
          <a:bodyPr wrap="square" lIns="0" tIns="0" rIns="0" bIns="0" rtlCol="0"/>
          <a:lstStyle/>
          <a:p>
            <a:endParaRPr sz="1406"/>
          </a:p>
        </p:txBody>
      </p:sp>
      <p:sp>
        <p:nvSpPr>
          <p:cNvPr id="3" name="object 3"/>
          <p:cNvSpPr/>
          <p:nvPr/>
        </p:nvSpPr>
        <p:spPr>
          <a:xfrm>
            <a:off x="0" y="0"/>
            <a:ext cx="9144000" cy="196453"/>
          </a:xfrm>
          <a:custGeom>
            <a:avLst/>
            <a:gdLst/>
            <a:ahLst/>
            <a:cxnLst/>
            <a:rect l="l" t="t" r="r" b="b"/>
            <a:pathLst>
              <a:path w="13004800" h="279400">
                <a:moveTo>
                  <a:pt x="0" y="279400"/>
                </a:moveTo>
                <a:lnTo>
                  <a:pt x="13004800" y="279400"/>
                </a:lnTo>
                <a:lnTo>
                  <a:pt x="13004800" y="0"/>
                </a:lnTo>
                <a:lnTo>
                  <a:pt x="0" y="0"/>
                </a:lnTo>
                <a:lnTo>
                  <a:pt x="0" y="279400"/>
                </a:lnTo>
                <a:close/>
              </a:path>
            </a:pathLst>
          </a:custGeom>
          <a:solidFill>
            <a:srgbClr val="303D47"/>
          </a:solidFill>
        </p:spPr>
        <p:txBody>
          <a:bodyPr wrap="square" lIns="0" tIns="0" rIns="0" bIns="0" rtlCol="0"/>
          <a:lstStyle/>
          <a:p>
            <a:endParaRPr sz="1406"/>
          </a:p>
        </p:txBody>
      </p:sp>
      <p:sp>
        <p:nvSpPr>
          <p:cNvPr id="4" name="object 4"/>
          <p:cNvSpPr txBox="1">
            <a:spLocks noGrp="1"/>
          </p:cNvSpPr>
          <p:nvPr>
            <p:ph type="title"/>
          </p:nvPr>
        </p:nvSpPr>
        <p:spPr>
          <a:xfrm>
            <a:off x="919758" y="3053953"/>
            <a:ext cx="4018359" cy="701514"/>
          </a:xfrm>
          <a:prstGeom prst="rect">
            <a:avLst/>
          </a:prstGeom>
        </p:spPr>
        <p:txBody>
          <a:bodyPr vert="horz" wrap="square" lIns="0" tIns="8930" rIns="0" bIns="0" numCol="1" rtlCol="0" anchor="t" anchorCtr="0" compatLnSpc="1">
            <a:prstTxWarp prst="textNoShape">
              <a:avLst/>
            </a:prstTxWarp>
            <a:spAutoFit/>
          </a:bodyPr>
          <a:lstStyle/>
          <a:p>
            <a:pPr marL="8929">
              <a:lnSpc>
                <a:spcPct val="100000"/>
              </a:lnSpc>
              <a:spcBef>
                <a:spcPts val="70"/>
              </a:spcBef>
            </a:pPr>
            <a:r>
              <a:rPr spc="18" dirty="0">
                <a:solidFill>
                  <a:srgbClr val="FFFFFF"/>
                </a:solidFill>
              </a:rPr>
              <a:t>PERMISSIONS</a:t>
            </a:r>
          </a:p>
        </p:txBody>
      </p:sp>
    </p:spTree>
    <p:extLst>
      <p:ext uri="{BB962C8B-B14F-4D97-AF65-F5344CB8AC3E}">
        <p14:creationId xmlns:p14="http://schemas.microsoft.com/office/powerpoint/2010/main" val="92547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Javascript Security Model</a:t>
            </a:r>
          </a:p>
        </p:txBody>
      </p:sp>
      <p:sp>
        <p:nvSpPr>
          <p:cNvPr id="35843" name="Rectangle 3" descr="Rectangle: Click to edit Master text styles&#10;Second level&#10;Third level&#10;Fourth level&#10;Fifth level"/>
          <p:cNvSpPr>
            <a:spLocks noGrp="1" noChangeArrowheads="1"/>
          </p:cNvSpPr>
          <p:nvPr>
            <p:ph type="body" idx="1"/>
          </p:nvPr>
        </p:nvSpPr>
        <p:spPr>
          <a:xfrm>
            <a:off x="300038" y="975508"/>
            <a:ext cx="8524875" cy="4313238"/>
          </a:xfrm>
        </p:spPr>
        <p:txBody>
          <a:bodyPr/>
          <a:lstStyle/>
          <a:p>
            <a:pPr eaLnBrk="1" hangingPunct="1"/>
            <a:r>
              <a:rPr lang="en-US" altLang="en-US" sz="2400" dirty="0"/>
              <a:t>“Sandbox” design</a:t>
            </a:r>
          </a:p>
          <a:p>
            <a:pPr lvl="1" eaLnBrk="1" hangingPunct="1"/>
            <a:r>
              <a:rPr lang="en-US" altLang="en-US" sz="2000" dirty="0"/>
              <a:t>No direct file access, restricted network access</a:t>
            </a:r>
          </a:p>
          <a:p>
            <a:pPr eaLnBrk="1" hangingPunct="1"/>
            <a:r>
              <a:rPr lang="en-US" altLang="en-US" sz="2400" dirty="0"/>
              <a:t>Same-origin policy</a:t>
            </a:r>
          </a:p>
          <a:p>
            <a:pPr lvl="1" eaLnBrk="1" hangingPunct="1"/>
            <a:r>
              <a:rPr lang="en-US" altLang="en-US" sz="2000" dirty="0"/>
              <a:t>Frame can only read properties of documents and windows from same place: server, protocol, port</a:t>
            </a:r>
          </a:p>
          <a:p>
            <a:pPr eaLnBrk="1" hangingPunct="1"/>
            <a:r>
              <a:rPr lang="en-US" altLang="en-US" sz="2400" dirty="0"/>
              <a:t>However, this does not apply to</a:t>
            </a:r>
          </a:p>
          <a:p>
            <a:pPr lvl="1" eaLnBrk="1" hangingPunct="1"/>
            <a:r>
              <a:rPr lang="en-US" altLang="en-US" sz="2000" dirty="0"/>
              <a:t>Script loaded in enclosing frame from arbitrary site</a:t>
            </a:r>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endParaRPr lang="en-US" altLang="en-US" sz="2000" dirty="0"/>
          </a:p>
          <a:p>
            <a:pPr lvl="1" eaLnBrk="1" hangingPunct="1"/>
            <a:r>
              <a:rPr lang="en-US" altLang="en-US" sz="2000" dirty="0"/>
              <a:t>This script runs as if it were loaded from the site that provided the page! </a:t>
            </a:r>
          </a:p>
          <a:p>
            <a:pPr lvl="1" eaLnBrk="1" hangingPunct="1"/>
            <a:endParaRPr lang="en-US" altLang="en-US" sz="2000" dirty="0"/>
          </a:p>
        </p:txBody>
      </p:sp>
      <p:sp>
        <p:nvSpPr>
          <p:cNvPr id="34820" name="Text Box 4"/>
          <p:cNvSpPr txBox="1">
            <a:spLocks noChangeArrowheads="1"/>
          </p:cNvSpPr>
          <p:nvPr/>
        </p:nvSpPr>
        <p:spPr bwMode="auto">
          <a:xfrm>
            <a:off x="944563" y="6248400"/>
            <a:ext cx="6904037" cy="338138"/>
          </a:xfrm>
          <a:prstGeom prst="rect">
            <a:avLst/>
          </a:prstGeom>
          <a:noFill/>
          <a:ln w="12700" algn="ctr">
            <a:noFill/>
            <a:miter lim="800000"/>
            <a:headEnd/>
            <a:tailEnd type="none" w="lg" len="med"/>
          </a:ln>
        </p:spPr>
        <p:txBody>
          <a:bodyPr wrap="none">
            <a:spAutoFit/>
          </a:bodyPr>
          <a:lstStyle/>
          <a:p>
            <a:pPr eaLnBrk="0" hangingPunct="0">
              <a:defRPr/>
            </a:pPr>
            <a:r>
              <a:rPr lang="en-US" sz="1600" dirty="0">
                <a:solidFill>
                  <a:srgbClr val="869406"/>
                </a:solidFill>
                <a:latin typeface="+mn-lt"/>
              </a:rPr>
              <a:t>Reference: http://www.devarticles.com/c/a/JavaScript/JavaScript-Security/</a:t>
            </a:r>
          </a:p>
        </p:txBody>
      </p:sp>
      <p:sp>
        <p:nvSpPr>
          <p:cNvPr id="7" name="Rectangle 6"/>
          <p:cNvSpPr>
            <a:spLocks noChangeArrowheads="1"/>
          </p:cNvSpPr>
          <p:nvPr/>
        </p:nvSpPr>
        <p:spPr bwMode="auto">
          <a:xfrm>
            <a:off x="1600200" y="4343400"/>
            <a:ext cx="6242050" cy="1066800"/>
          </a:xfrm>
          <a:prstGeom prst="rect">
            <a:avLst/>
          </a:prstGeom>
          <a:solidFill>
            <a:schemeClr val="accent1"/>
          </a:solidFill>
          <a:ln w="9525">
            <a:solidFill>
              <a:schemeClr val="tx1"/>
            </a:solidFill>
            <a:miter lim="800000"/>
            <a:headEnd/>
            <a:tailEnd/>
          </a:ln>
        </p:spPr>
        <p:txBody>
          <a:bodyPr wrap="none" anchor="ctr"/>
          <a:lstStyle/>
          <a:p>
            <a:pPr eaLnBrk="0" hangingPunct="0">
              <a:spcAft>
                <a:spcPts val="300"/>
              </a:spcAft>
              <a:defRPr/>
            </a:pPr>
            <a:r>
              <a:rPr lang="en-US" sz="1800" dirty="0">
                <a:latin typeface="Tahoma" pitchFamily="34" charset="0"/>
              </a:rPr>
              <a:t>&lt;script type="text/</a:t>
            </a:r>
            <a:r>
              <a:rPr lang="en-US" sz="1800" dirty="0" err="1">
                <a:latin typeface="Tahoma" pitchFamily="34" charset="0"/>
              </a:rPr>
              <a:t>javascript</a:t>
            </a:r>
            <a:r>
              <a:rPr lang="en-US" sz="1800" dirty="0">
                <a:latin typeface="Tahoma" pitchFamily="34" charset="0"/>
              </a:rPr>
              <a:t>"&gt; </a:t>
            </a:r>
          </a:p>
          <a:p>
            <a:pPr eaLnBrk="0" hangingPunct="0">
              <a:spcAft>
                <a:spcPts val="300"/>
              </a:spcAft>
              <a:defRPr/>
            </a:pPr>
            <a:r>
              <a:rPr lang="en-US" sz="1800" dirty="0">
                <a:latin typeface="Tahoma" pitchFamily="34" charset="0"/>
              </a:rPr>
              <a:t>      </a:t>
            </a:r>
            <a:r>
              <a:rPr lang="en-US" sz="1800" dirty="0" err="1">
                <a:latin typeface="Tahoma" pitchFamily="34" charset="0"/>
              </a:rPr>
              <a:t>src</a:t>
            </a:r>
            <a:r>
              <a:rPr lang="en-US" sz="1800" dirty="0">
                <a:latin typeface="Tahoma" pitchFamily="34" charset="0"/>
              </a:rPr>
              <a:t>="http://www.example.com/scripts/somescript.js"&gt; </a:t>
            </a:r>
          </a:p>
          <a:p>
            <a:pPr eaLnBrk="0" hangingPunct="0">
              <a:spcAft>
                <a:spcPts val="300"/>
              </a:spcAft>
              <a:defRPr/>
            </a:pPr>
            <a:r>
              <a:rPr lang="en-US" sz="1800" dirty="0">
                <a:latin typeface="Tahoma" pitchFamily="34" charset="0"/>
              </a:rPr>
              <a:t>&lt;/script&gt; </a:t>
            </a:r>
            <a:endParaRPr lang="en-US" sz="1800" dirty="0">
              <a:latin typeface="+mn-lt"/>
            </a:endParaRPr>
          </a:p>
        </p:txBody>
      </p:sp>
    </p:spTree>
    <p:extLst>
      <p:ext uri="{BB962C8B-B14F-4D97-AF65-F5344CB8AC3E}">
        <p14:creationId xmlns:p14="http://schemas.microsoft.com/office/powerpoint/2010/main" val="304715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45D6-38E8-744B-8BBB-185CBB9E8085}"/>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58B396DB-2125-754F-860F-20FC905E3091}"/>
              </a:ext>
            </a:extLst>
          </p:cNvPr>
          <p:cNvSpPr>
            <a:spLocks noGrp="1"/>
          </p:cNvSpPr>
          <p:nvPr>
            <p:ph idx="1"/>
          </p:nvPr>
        </p:nvSpPr>
        <p:spPr>
          <a:xfrm>
            <a:off x="295275" y="1085314"/>
            <a:ext cx="8524875" cy="4313238"/>
          </a:xfrm>
        </p:spPr>
        <p:txBody>
          <a:bodyPr/>
          <a:lstStyle/>
          <a:p>
            <a:r>
              <a:rPr lang="en-US" dirty="0"/>
              <a:t>Varieties of Input</a:t>
            </a:r>
          </a:p>
          <a:p>
            <a:pPr lvl="1"/>
            <a:r>
              <a:rPr lang="en-US" dirty="0"/>
              <a:t>A typical web application processes user-supplied data in many different forms.</a:t>
            </a:r>
            <a:r>
              <a:rPr lang="zh-Hans" altLang="en-US" dirty="0"/>
              <a:t> </a:t>
            </a:r>
            <a:r>
              <a:rPr lang="en-US" dirty="0"/>
              <a:t>Some kinds of input validation may not be feasible or desirable for all these</a:t>
            </a:r>
            <a:r>
              <a:rPr lang="zh-Hans" altLang="en-US" dirty="0"/>
              <a:t> </a:t>
            </a:r>
            <a:r>
              <a:rPr lang="en-US" dirty="0"/>
              <a:t>forms of input.</a:t>
            </a:r>
          </a:p>
        </p:txBody>
      </p:sp>
      <p:pic>
        <p:nvPicPr>
          <p:cNvPr id="5" name="Picture 4">
            <a:extLst>
              <a:ext uri="{FF2B5EF4-FFF2-40B4-BE49-F238E27FC236}">
                <a16:creationId xmlns:a16="http://schemas.microsoft.com/office/drawing/2014/main" id="{9A3FC4B3-798A-7844-8520-0A94010FF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792" y="2477869"/>
            <a:ext cx="6221516" cy="3544817"/>
          </a:xfrm>
          <a:prstGeom prst="rect">
            <a:avLst/>
          </a:prstGeom>
        </p:spPr>
      </p:pic>
      <p:sp>
        <p:nvSpPr>
          <p:cNvPr id="6" name="Rectangle 5">
            <a:extLst>
              <a:ext uri="{FF2B5EF4-FFF2-40B4-BE49-F238E27FC236}">
                <a16:creationId xmlns:a16="http://schemas.microsoft.com/office/drawing/2014/main" id="{311FF403-F47D-F24D-8746-522B4FE87BF0}"/>
              </a:ext>
            </a:extLst>
          </p:cNvPr>
          <p:cNvSpPr/>
          <p:nvPr/>
        </p:nvSpPr>
        <p:spPr>
          <a:xfrm>
            <a:off x="2143496" y="6022686"/>
            <a:ext cx="5409210" cy="400110"/>
          </a:xfrm>
          <a:prstGeom prst="rect">
            <a:avLst/>
          </a:prstGeom>
        </p:spPr>
        <p:txBody>
          <a:bodyPr wrap="square">
            <a:spAutoFit/>
          </a:bodyPr>
          <a:lstStyle/>
          <a:p>
            <a:r>
              <a:rPr lang="en-US" dirty="0"/>
              <a:t>An application performing input validation</a:t>
            </a:r>
          </a:p>
        </p:txBody>
      </p:sp>
    </p:spTree>
    <p:extLst>
      <p:ext uri="{BB962C8B-B14F-4D97-AF65-F5344CB8AC3E}">
        <p14:creationId xmlns:p14="http://schemas.microsoft.com/office/powerpoint/2010/main" val="2760969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Cross-Origin </a:t>
            </a:r>
            <a:r>
              <a:rPr lang="en-US" dirty="0" err="1"/>
              <a:t>XMLHttpRequest</a:t>
            </a:r>
            <a:br>
              <a:rPr lang="en-US" dirty="0"/>
            </a:br>
            <a:br>
              <a:rPr lang="en-US" dirty="0"/>
            </a:br>
            <a:endParaRPr lang="en-US" dirty="0"/>
          </a:p>
        </p:txBody>
      </p:sp>
      <p:sp>
        <p:nvSpPr>
          <p:cNvPr id="3" name="Content Placeholder 2"/>
          <p:cNvSpPr>
            <a:spLocks noGrp="1"/>
          </p:cNvSpPr>
          <p:nvPr>
            <p:ph idx="1"/>
          </p:nvPr>
        </p:nvSpPr>
        <p:spPr>
          <a:xfrm>
            <a:off x="300038" y="1100768"/>
            <a:ext cx="8524875" cy="4313238"/>
          </a:xfrm>
        </p:spPr>
        <p:txBody>
          <a:bodyPr/>
          <a:lstStyle/>
          <a:p>
            <a:r>
              <a:rPr lang="en-US" dirty="0"/>
              <a:t>Regular web pages can use the </a:t>
            </a:r>
            <a:r>
              <a:rPr lang="en-US" b="1" dirty="0">
                <a:hlinkClick r:id="rId2"/>
              </a:rPr>
              <a:t>XMLHttpRequest</a:t>
            </a:r>
            <a:r>
              <a:rPr lang="en-US" dirty="0"/>
              <a:t> object to send and receive data from remote servers, but they're limited by the </a:t>
            </a:r>
            <a:r>
              <a:rPr lang="en-US" b="1" dirty="0">
                <a:hlinkClick r:id="rId3"/>
              </a:rPr>
              <a:t>same origin policy</a:t>
            </a:r>
            <a:r>
              <a:rPr lang="en-US" dirty="0"/>
              <a:t>. </a:t>
            </a:r>
          </a:p>
          <a:p>
            <a:r>
              <a:rPr lang="en-US" dirty="0"/>
              <a:t>Extensions aren't so limited. An extension can talk to remote servers outside of its origin, as long as it first requests cross-origin permissions.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94" y="2897340"/>
            <a:ext cx="8763000" cy="2628900"/>
          </a:xfrm>
          <a:prstGeom prst="rect">
            <a:avLst/>
          </a:prstGeom>
        </p:spPr>
      </p:pic>
    </p:spTree>
    <p:extLst>
      <p:ext uri="{BB962C8B-B14F-4D97-AF65-F5344CB8AC3E}">
        <p14:creationId xmlns:p14="http://schemas.microsoft.com/office/powerpoint/2010/main" val="3302739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758" y="1676996"/>
            <a:ext cx="6101209" cy="3146318"/>
          </a:xfrm>
          <a:prstGeom prst="rect">
            <a:avLst/>
          </a:prstGeom>
        </p:spPr>
        <p:txBody>
          <a:bodyPr vert="horz" wrap="square" lIns="0" tIns="358973" rIns="0" bIns="0" numCol="1" rtlCol="0" anchor="t" anchorCtr="0" compatLnSpc="1">
            <a:prstTxWarp prst="textNoShape">
              <a:avLst/>
            </a:prstTxWarp>
            <a:spAutoFit/>
          </a:bodyPr>
          <a:lstStyle/>
          <a:p>
            <a:pPr marL="8929">
              <a:lnSpc>
                <a:spcPct val="100000"/>
              </a:lnSpc>
              <a:spcBef>
                <a:spcPts val="2826"/>
              </a:spcBef>
            </a:pPr>
            <a:r>
              <a:rPr spc="-53" dirty="0">
                <a:solidFill>
                  <a:srgbClr val="004E78"/>
                </a:solidFill>
              </a:rPr>
              <a:t>Permissions:</a:t>
            </a:r>
          </a:p>
          <a:p>
            <a:pPr marL="8929" marR="3572">
              <a:lnSpc>
                <a:spcPct val="151000"/>
              </a:lnSpc>
            </a:pPr>
            <a:r>
              <a:rPr spc="-25" dirty="0">
                <a:solidFill>
                  <a:schemeClr val="tx1"/>
                </a:solidFill>
              </a:rPr>
              <a:t>limit </a:t>
            </a:r>
            <a:r>
              <a:rPr spc="25" dirty="0">
                <a:solidFill>
                  <a:schemeClr val="tx1"/>
                </a:solidFill>
              </a:rPr>
              <a:t>the </a:t>
            </a:r>
            <a:r>
              <a:rPr spc="11" dirty="0">
                <a:solidFill>
                  <a:schemeClr val="tx1"/>
                </a:solidFill>
              </a:rPr>
              <a:t>scope </a:t>
            </a:r>
            <a:r>
              <a:rPr dirty="0">
                <a:solidFill>
                  <a:schemeClr val="tx1"/>
                </a:solidFill>
              </a:rPr>
              <a:t>of</a:t>
            </a:r>
            <a:r>
              <a:rPr spc="-60" dirty="0">
                <a:solidFill>
                  <a:schemeClr val="tx1"/>
                </a:solidFill>
              </a:rPr>
              <a:t> </a:t>
            </a:r>
            <a:r>
              <a:rPr spc="18" dirty="0">
                <a:solidFill>
                  <a:schemeClr val="tx1"/>
                </a:solidFill>
              </a:rPr>
              <a:t>core  </a:t>
            </a:r>
            <a:r>
              <a:rPr spc="-39" dirty="0">
                <a:solidFill>
                  <a:schemeClr val="tx1"/>
                </a:solidFill>
              </a:rPr>
              <a:t>vulnerabilities</a:t>
            </a:r>
          </a:p>
        </p:txBody>
      </p:sp>
    </p:spTree>
    <p:extLst>
      <p:ext uri="{BB962C8B-B14F-4D97-AF65-F5344CB8AC3E}">
        <p14:creationId xmlns:p14="http://schemas.microsoft.com/office/powerpoint/2010/main" val="4044671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9853" y="5715000"/>
            <a:ext cx="4784526" cy="636561"/>
          </a:xfrm>
          <a:prstGeom prst="rect">
            <a:avLst/>
          </a:prstGeom>
        </p:spPr>
        <p:txBody>
          <a:bodyPr vert="horz" wrap="square" lIns="0" tIns="8930" rIns="0" bIns="0" rtlCol="0">
            <a:spAutoFit/>
          </a:bodyPr>
          <a:lstStyle/>
          <a:p>
            <a:pPr marL="8929">
              <a:spcBef>
                <a:spcPts val="70"/>
              </a:spcBef>
            </a:pPr>
            <a:r>
              <a:rPr sz="4078" b="1" spc="25" dirty="0">
                <a:latin typeface="Arial"/>
                <a:cs typeface="Arial"/>
              </a:rPr>
              <a:t>PERMISSION</a:t>
            </a:r>
            <a:r>
              <a:rPr sz="4078" b="1" spc="-42" dirty="0">
                <a:latin typeface="Arial"/>
                <a:cs typeface="Arial"/>
              </a:rPr>
              <a:t> </a:t>
            </a:r>
            <a:r>
              <a:rPr sz="4078" b="1" spc="-155" dirty="0">
                <a:latin typeface="Arial"/>
                <a:cs typeface="Arial"/>
              </a:rPr>
              <a:t>RATE</a:t>
            </a:r>
            <a:endParaRPr sz="4078" dirty="0">
              <a:latin typeface="Arial"/>
              <a:cs typeface="Arial"/>
            </a:endParaRPr>
          </a:p>
        </p:txBody>
      </p:sp>
      <p:sp>
        <p:nvSpPr>
          <p:cNvPr id="3" name="object 3"/>
          <p:cNvSpPr/>
          <p:nvPr/>
        </p:nvSpPr>
        <p:spPr>
          <a:xfrm>
            <a:off x="3059587" y="926937"/>
            <a:ext cx="1512243" cy="1885057"/>
          </a:xfrm>
          <a:custGeom>
            <a:avLst/>
            <a:gdLst/>
            <a:ahLst/>
            <a:cxnLst/>
            <a:rect l="l" t="t" r="r" b="b"/>
            <a:pathLst>
              <a:path w="2150745" h="2680970">
                <a:moveTo>
                  <a:pt x="2150198" y="0"/>
                </a:moveTo>
                <a:lnTo>
                  <a:pt x="2100428" y="460"/>
                </a:lnTo>
                <a:lnTo>
                  <a:pt x="2050784" y="1839"/>
                </a:lnTo>
                <a:lnTo>
                  <a:pt x="2001276" y="4131"/>
                </a:lnTo>
                <a:lnTo>
                  <a:pt x="1951917" y="7330"/>
                </a:lnTo>
                <a:lnTo>
                  <a:pt x="1902716" y="11431"/>
                </a:lnTo>
                <a:lnTo>
                  <a:pt x="1853685" y="16427"/>
                </a:lnTo>
                <a:lnTo>
                  <a:pt x="1804834" y="22315"/>
                </a:lnTo>
                <a:lnTo>
                  <a:pt x="1756175" y="29087"/>
                </a:lnTo>
                <a:lnTo>
                  <a:pt x="1707718" y="36740"/>
                </a:lnTo>
                <a:lnTo>
                  <a:pt x="1659474" y="45266"/>
                </a:lnTo>
                <a:lnTo>
                  <a:pt x="1611455" y="54662"/>
                </a:lnTo>
                <a:lnTo>
                  <a:pt x="1563671" y="64920"/>
                </a:lnTo>
                <a:lnTo>
                  <a:pt x="1516133" y="76037"/>
                </a:lnTo>
                <a:lnTo>
                  <a:pt x="1468852" y="88005"/>
                </a:lnTo>
                <a:lnTo>
                  <a:pt x="1421839" y="100821"/>
                </a:lnTo>
                <a:lnTo>
                  <a:pt x="1375105" y="114478"/>
                </a:lnTo>
                <a:lnTo>
                  <a:pt x="1328661" y="128970"/>
                </a:lnTo>
                <a:lnTo>
                  <a:pt x="1282518" y="144293"/>
                </a:lnTo>
                <a:lnTo>
                  <a:pt x="1236686" y="160441"/>
                </a:lnTo>
                <a:lnTo>
                  <a:pt x="1191177" y="177408"/>
                </a:lnTo>
                <a:lnTo>
                  <a:pt x="1146001" y="195189"/>
                </a:lnTo>
                <a:lnTo>
                  <a:pt x="1101170" y="213779"/>
                </a:lnTo>
                <a:lnTo>
                  <a:pt x="1056694" y="233171"/>
                </a:lnTo>
                <a:lnTo>
                  <a:pt x="1012584" y="253361"/>
                </a:lnTo>
                <a:lnTo>
                  <a:pt x="968852" y="274343"/>
                </a:lnTo>
                <a:lnTo>
                  <a:pt x="925508" y="296111"/>
                </a:lnTo>
                <a:lnTo>
                  <a:pt x="882562" y="318660"/>
                </a:lnTo>
                <a:lnTo>
                  <a:pt x="840027" y="341984"/>
                </a:lnTo>
                <a:lnTo>
                  <a:pt x="797913" y="366079"/>
                </a:lnTo>
                <a:lnTo>
                  <a:pt x="756230" y="390938"/>
                </a:lnTo>
                <a:lnTo>
                  <a:pt x="714991" y="416556"/>
                </a:lnTo>
                <a:lnTo>
                  <a:pt x="674205" y="442927"/>
                </a:lnTo>
                <a:lnTo>
                  <a:pt x="633883" y="470047"/>
                </a:lnTo>
                <a:lnTo>
                  <a:pt x="594037" y="497909"/>
                </a:lnTo>
                <a:lnTo>
                  <a:pt x="554678" y="526508"/>
                </a:lnTo>
                <a:lnTo>
                  <a:pt x="515816" y="555839"/>
                </a:lnTo>
                <a:lnTo>
                  <a:pt x="477462" y="585896"/>
                </a:lnTo>
                <a:lnTo>
                  <a:pt x="439628" y="616673"/>
                </a:lnTo>
                <a:lnTo>
                  <a:pt x="402323" y="648165"/>
                </a:lnTo>
                <a:lnTo>
                  <a:pt x="365560" y="680368"/>
                </a:lnTo>
                <a:lnTo>
                  <a:pt x="329349" y="713274"/>
                </a:lnTo>
                <a:lnTo>
                  <a:pt x="293700" y="746879"/>
                </a:lnTo>
                <a:lnTo>
                  <a:pt x="258626" y="781177"/>
                </a:lnTo>
                <a:lnTo>
                  <a:pt x="224136" y="816162"/>
                </a:lnTo>
                <a:lnTo>
                  <a:pt x="190242" y="851830"/>
                </a:lnTo>
                <a:lnTo>
                  <a:pt x="156955" y="888174"/>
                </a:lnTo>
                <a:lnTo>
                  <a:pt x="124285" y="925190"/>
                </a:lnTo>
                <a:lnTo>
                  <a:pt x="92243" y="962872"/>
                </a:lnTo>
                <a:lnTo>
                  <a:pt x="60841" y="1001213"/>
                </a:lnTo>
                <a:lnTo>
                  <a:pt x="30090" y="1040210"/>
                </a:lnTo>
                <a:lnTo>
                  <a:pt x="0" y="1079855"/>
                </a:lnTo>
                <a:lnTo>
                  <a:pt x="2150198" y="2680589"/>
                </a:lnTo>
                <a:lnTo>
                  <a:pt x="2150198" y="0"/>
                </a:lnTo>
                <a:close/>
              </a:path>
            </a:pathLst>
          </a:custGeom>
          <a:solidFill>
            <a:srgbClr val="93C5F6"/>
          </a:solidFill>
        </p:spPr>
        <p:txBody>
          <a:bodyPr wrap="square" lIns="0" tIns="0" rIns="0" bIns="0" rtlCol="0"/>
          <a:lstStyle/>
          <a:p>
            <a:endParaRPr sz="1406"/>
          </a:p>
        </p:txBody>
      </p:sp>
      <p:sp>
        <p:nvSpPr>
          <p:cNvPr id="4" name="object 4"/>
          <p:cNvSpPr/>
          <p:nvPr/>
        </p:nvSpPr>
        <p:spPr>
          <a:xfrm>
            <a:off x="2686633" y="1686211"/>
            <a:ext cx="1885057" cy="1235422"/>
          </a:xfrm>
          <a:custGeom>
            <a:avLst/>
            <a:gdLst/>
            <a:ahLst/>
            <a:cxnLst/>
            <a:rect l="l" t="t" r="r" b="b"/>
            <a:pathLst>
              <a:path w="2680970" h="1757045">
                <a:moveTo>
                  <a:pt x="530424" y="0"/>
                </a:moveTo>
                <a:lnTo>
                  <a:pt x="501108" y="40147"/>
                </a:lnTo>
                <a:lnTo>
                  <a:pt x="472586" y="80767"/>
                </a:lnTo>
                <a:lnTo>
                  <a:pt x="444862" y="121846"/>
                </a:lnTo>
                <a:lnTo>
                  <a:pt x="417938" y="163374"/>
                </a:lnTo>
                <a:lnTo>
                  <a:pt x="391819" y="205337"/>
                </a:lnTo>
                <a:lnTo>
                  <a:pt x="366507" y="247725"/>
                </a:lnTo>
                <a:lnTo>
                  <a:pt x="342007" y="290525"/>
                </a:lnTo>
                <a:lnTo>
                  <a:pt x="318322" y="333725"/>
                </a:lnTo>
                <a:lnTo>
                  <a:pt x="295455" y="377314"/>
                </a:lnTo>
                <a:lnTo>
                  <a:pt x="273411" y="421278"/>
                </a:lnTo>
                <a:lnTo>
                  <a:pt x="252193" y="465608"/>
                </a:lnTo>
                <a:lnTo>
                  <a:pt x="231804" y="510289"/>
                </a:lnTo>
                <a:lnTo>
                  <a:pt x="212248" y="555311"/>
                </a:lnTo>
                <a:lnTo>
                  <a:pt x="193529" y="600662"/>
                </a:lnTo>
                <a:lnTo>
                  <a:pt x="175649" y="646329"/>
                </a:lnTo>
                <a:lnTo>
                  <a:pt x="158614" y="692301"/>
                </a:lnTo>
                <a:lnTo>
                  <a:pt x="142425" y="738566"/>
                </a:lnTo>
                <a:lnTo>
                  <a:pt x="127088" y="785111"/>
                </a:lnTo>
                <a:lnTo>
                  <a:pt x="112605" y="831926"/>
                </a:lnTo>
                <a:lnTo>
                  <a:pt x="98980" y="878997"/>
                </a:lnTo>
                <a:lnTo>
                  <a:pt x="86216" y="926313"/>
                </a:lnTo>
                <a:lnTo>
                  <a:pt x="74318" y="973862"/>
                </a:lnTo>
                <a:lnTo>
                  <a:pt x="63288" y="1021632"/>
                </a:lnTo>
                <a:lnTo>
                  <a:pt x="53131" y="1069611"/>
                </a:lnTo>
                <a:lnTo>
                  <a:pt x="43850" y="1117788"/>
                </a:lnTo>
                <a:lnTo>
                  <a:pt x="35448" y="1166149"/>
                </a:lnTo>
                <a:lnTo>
                  <a:pt x="27930" y="1214684"/>
                </a:lnTo>
                <a:lnTo>
                  <a:pt x="21297" y="1263381"/>
                </a:lnTo>
                <a:lnTo>
                  <a:pt x="15556" y="1312226"/>
                </a:lnTo>
                <a:lnTo>
                  <a:pt x="10708" y="1361209"/>
                </a:lnTo>
                <a:lnTo>
                  <a:pt x="6757" y="1410318"/>
                </a:lnTo>
                <a:lnTo>
                  <a:pt x="3707" y="1459540"/>
                </a:lnTo>
                <a:lnTo>
                  <a:pt x="1562" y="1508863"/>
                </a:lnTo>
                <a:lnTo>
                  <a:pt x="325" y="1558277"/>
                </a:lnTo>
                <a:lnTo>
                  <a:pt x="0" y="1607768"/>
                </a:lnTo>
                <a:lnTo>
                  <a:pt x="589" y="1657324"/>
                </a:lnTo>
                <a:lnTo>
                  <a:pt x="2098" y="1706935"/>
                </a:lnTo>
                <a:lnTo>
                  <a:pt x="4529" y="1756587"/>
                </a:lnTo>
                <a:lnTo>
                  <a:pt x="2680623" y="1600733"/>
                </a:lnTo>
                <a:lnTo>
                  <a:pt x="530424" y="0"/>
                </a:lnTo>
                <a:close/>
              </a:path>
            </a:pathLst>
          </a:custGeom>
          <a:solidFill>
            <a:srgbClr val="BD9C37"/>
          </a:solidFill>
        </p:spPr>
        <p:txBody>
          <a:bodyPr wrap="square" lIns="0" tIns="0" rIns="0" bIns="0" rtlCol="0"/>
          <a:lstStyle/>
          <a:p>
            <a:endParaRPr sz="1406"/>
          </a:p>
        </p:txBody>
      </p:sp>
      <p:sp>
        <p:nvSpPr>
          <p:cNvPr id="5" name="object 5"/>
          <p:cNvSpPr/>
          <p:nvPr/>
        </p:nvSpPr>
        <p:spPr>
          <a:xfrm>
            <a:off x="2689818" y="2811726"/>
            <a:ext cx="2526655" cy="1885504"/>
          </a:xfrm>
          <a:custGeom>
            <a:avLst/>
            <a:gdLst/>
            <a:ahLst/>
            <a:cxnLst/>
            <a:rect l="l" t="t" r="r" b="b"/>
            <a:pathLst>
              <a:path w="3593465" h="2681604">
                <a:moveTo>
                  <a:pt x="2676093" y="0"/>
                </a:moveTo>
                <a:lnTo>
                  <a:pt x="0" y="155854"/>
                </a:lnTo>
                <a:lnTo>
                  <a:pt x="3531" y="207790"/>
                </a:lnTo>
                <a:lnTo>
                  <a:pt x="8067" y="259616"/>
                </a:lnTo>
                <a:lnTo>
                  <a:pt x="13605" y="311318"/>
                </a:lnTo>
                <a:lnTo>
                  <a:pt x="20141" y="362881"/>
                </a:lnTo>
                <a:lnTo>
                  <a:pt x="27674" y="414291"/>
                </a:lnTo>
                <a:lnTo>
                  <a:pt x="36200" y="465533"/>
                </a:lnTo>
                <a:lnTo>
                  <a:pt x="45716" y="516594"/>
                </a:lnTo>
                <a:lnTo>
                  <a:pt x="56219" y="567458"/>
                </a:lnTo>
                <a:lnTo>
                  <a:pt x="67705" y="618111"/>
                </a:lnTo>
                <a:lnTo>
                  <a:pt x="80173" y="668540"/>
                </a:lnTo>
                <a:lnTo>
                  <a:pt x="93619" y="718728"/>
                </a:lnTo>
                <a:lnTo>
                  <a:pt x="108040" y="768663"/>
                </a:lnTo>
                <a:lnTo>
                  <a:pt x="123433" y="818330"/>
                </a:lnTo>
                <a:lnTo>
                  <a:pt x="139796" y="867713"/>
                </a:lnTo>
                <a:lnTo>
                  <a:pt x="157124" y="916800"/>
                </a:lnTo>
                <a:lnTo>
                  <a:pt x="174000" y="961925"/>
                </a:lnTo>
                <a:lnTo>
                  <a:pt x="191598" y="1006567"/>
                </a:lnTo>
                <a:lnTo>
                  <a:pt x="209909" y="1050724"/>
                </a:lnTo>
                <a:lnTo>
                  <a:pt x="228925" y="1094390"/>
                </a:lnTo>
                <a:lnTo>
                  <a:pt x="248635" y="1137562"/>
                </a:lnTo>
                <a:lnTo>
                  <a:pt x="269032" y="1180234"/>
                </a:lnTo>
                <a:lnTo>
                  <a:pt x="290106" y="1222404"/>
                </a:lnTo>
                <a:lnTo>
                  <a:pt x="311848" y="1264066"/>
                </a:lnTo>
                <a:lnTo>
                  <a:pt x="334249" y="1305216"/>
                </a:lnTo>
                <a:lnTo>
                  <a:pt x="357299" y="1345851"/>
                </a:lnTo>
                <a:lnTo>
                  <a:pt x="380990" y="1385966"/>
                </a:lnTo>
                <a:lnTo>
                  <a:pt x="405313" y="1425556"/>
                </a:lnTo>
                <a:lnTo>
                  <a:pt x="430258" y="1464618"/>
                </a:lnTo>
                <a:lnTo>
                  <a:pt x="455816" y="1503147"/>
                </a:lnTo>
                <a:lnTo>
                  <a:pt x="481979" y="1541139"/>
                </a:lnTo>
                <a:lnTo>
                  <a:pt x="508737" y="1578590"/>
                </a:lnTo>
                <a:lnTo>
                  <a:pt x="536082" y="1615495"/>
                </a:lnTo>
                <a:lnTo>
                  <a:pt x="564003" y="1651851"/>
                </a:lnTo>
                <a:lnTo>
                  <a:pt x="592492" y="1687652"/>
                </a:lnTo>
                <a:lnTo>
                  <a:pt x="621540" y="1722896"/>
                </a:lnTo>
                <a:lnTo>
                  <a:pt x="651138" y="1757577"/>
                </a:lnTo>
                <a:lnTo>
                  <a:pt x="681277" y="1791691"/>
                </a:lnTo>
                <a:lnTo>
                  <a:pt x="711948" y="1825234"/>
                </a:lnTo>
                <a:lnTo>
                  <a:pt x="743141" y="1858203"/>
                </a:lnTo>
                <a:lnTo>
                  <a:pt x="774847" y="1890592"/>
                </a:lnTo>
                <a:lnTo>
                  <a:pt x="807058" y="1922397"/>
                </a:lnTo>
                <a:lnTo>
                  <a:pt x="839764" y="1953614"/>
                </a:lnTo>
                <a:lnTo>
                  <a:pt x="872956" y="1984240"/>
                </a:lnTo>
                <a:lnTo>
                  <a:pt x="906626" y="2014269"/>
                </a:lnTo>
                <a:lnTo>
                  <a:pt x="940764" y="2043698"/>
                </a:lnTo>
                <a:lnTo>
                  <a:pt x="975360" y="2072521"/>
                </a:lnTo>
                <a:lnTo>
                  <a:pt x="1010407" y="2100736"/>
                </a:lnTo>
                <a:lnTo>
                  <a:pt x="1045894" y="2128338"/>
                </a:lnTo>
                <a:lnTo>
                  <a:pt x="1081813" y="2155322"/>
                </a:lnTo>
                <a:lnTo>
                  <a:pt x="1118155" y="2181684"/>
                </a:lnTo>
                <a:lnTo>
                  <a:pt x="1154910" y="2207420"/>
                </a:lnTo>
                <a:lnTo>
                  <a:pt x="1192069" y="2232526"/>
                </a:lnTo>
                <a:lnTo>
                  <a:pt x="1229624" y="2256998"/>
                </a:lnTo>
                <a:lnTo>
                  <a:pt x="1267566" y="2280831"/>
                </a:lnTo>
                <a:lnTo>
                  <a:pt x="1305884" y="2304021"/>
                </a:lnTo>
                <a:lnTo>
                  <a:pt x="1344571" y="2326564"/>
                </a:lnTo>
                <a:lnTo>
                  <a:pt x="1383617" y="2348456"/>
                </a:lnTo>
                <a:lnTo>
                  <a:pt x="1423012" y="2369692"/>
                </a:lnTo>
                <a:lnTo>
                  <a:pt x="1462749" y="2390268"/>
                </a:lnTo>
                <a:lnTo>
                  <a:pt x="1502817" y="2410180"/>
                </a:lnTo>
                <a:lnTo>
                  <a:pt x="1543208" y="2429424"/>
                </a:lnTo>
                <a:lnTo>
                  <a:pt x="1583913" y="2447995"/>
                </a:lnTo>
                <a:lnTo>
                  <a:pt x="1624922" y="2465889"/>
                </a:lnTo>
                <a:lnTo>
                  <a:pt x="1666227" y="2483103"/>
                </a:lnTo>
                <a:lnTo>
                  <a:pt x="1707818" y="2499631"/>
                </a:lnTo>
                <a:lnTo>
                  <a:pt x="1749686" y="2515469"/>
                </a:lnTo>
                <a:lnTo>
                  <a:pt x="1791823" y="2530614"/>
                </a:lnTo>
                <a:lnTo>
                  <a:pt x="1834218" y="2545061"/>
                </a:lnTo>
                <a:lnTo>
                  <a:pt x="1876864" y="2558806"/>
                </a:lnTo>
                <a:lnTo>
                  <a:pt x="1919751" y="2571844"/>
                </a:lnTo>
                <a:lnTo>
                  <a:pt x="1962869" y="2584172"/>
                </a:lnTo>
                <a:lnTo>
                  <a:pt x="2006210" y="2595784"/>
                </a:lnTo>
                <a:lnTo>
                  <a:pt x="2049765" y="2606678"/>
                </a:lnTo>
                <a:lnTo>
                  <a:pt x="2093525" y="2616848"/>
                </a:lnTo>
                <a:lnTo>
                  <a:pt x="2137480" y="2626290"/>
                </a:lnTo>
                <a:lnTo>
                  <a:pt x="2181621" y="2635001"/>
                </a:lnTo>
                <a:lnTo>
                  <a:pt x="2225940" y="2642975"/>
                </a:lnTo>
                <a:lnTo>
                  <a:pt x="2270427" y="2650210"/>
                </a:lnTo>
                <a:lnTo>
                  <a:pt x="2315074" y="2656699"/>
                </a:lnTo>
                <a:lnTo>
                  <a:pt x="2359870" y="2662440"/>
                </a:lnTo>
                <a:lnTo>
                  <a:pt x="2404808" y="2667428"/>
                </a:lnTo>
                <a:lnTo>
                  <a:pt x="2449877" y="2671658"/>
                </a:lnTo>
                <a:lnTo>
                  <a:pt x="2495069" y="2675127"/>
                </a:lnTo>
                <a:lnTo>
                  <a:pt x="2540375" y="2677831"/>
                </a:lnTo>
                <a:lnTo>
                  <a:pt x="2585786" y="2679764"/>
                </a:lnTo>
                <a:lnTo>
                  <a:pt x="2631292" y="2680923"/>
                </a:lnTo>
                <a:lnTo>
                  <a:pt x="2676885" y="2681304"/>
                </a:lnTo>
                <a:lnTo>
                  <a:pt x="2722555" y="2680901"/>
                </a:lnTo>
                <a:lnTo>
                  <a:pt x="2768294" y="2679712"/>
                </a:lnTo>
                <a:lnTo>
                  <a:pt x="2814092" y="2677732"/>
                </a:lnTo>
                <a:lnTo>
                  <a:pt x="2859940" y="2674957"/>
                </a:lnTo>
                <a:lnTo>
                  <a:pt x="2905829" y="2671382"/>
                </a:lnTo>
                <a:lnTo>
                  <a:pt x="2951750" y="2667003"/>
                </a:lnTo>
                <a:lnTo>
                  <a:pt x="2997694" y="2661815"/>
                </a:lnTo>
                <a:lnTo>
                  <a:pt x="3043652" y="2655816"/>
                </a:lnTo>
                <a:lnTo>
                  <a:pt x="3089614" y="2649000"/>
                </a:lnTo>
                <a:lnTo>
                  <a:pt x="3135573" y="2641363"/>
                </a:lnTo>
                <a:lnTo>
                  <a:pt x="3181517" y="2632901"/>
                </a:lnTo>
                <a:lnTo>
                  <a:pt x="3227440" y="2623610"/>
                </a:lnTo>
                <a:lnTo>
                  <a:pt x="3273331" y="2613485"/>
                </a:lnTo>
                <a:lnTo>
                  <a:pt x="3319181" y="2602522"/>
                </a:lnTo>
                <a:lnTo>
                  <a:pt x="3364981" y="2590718"/>
                </a:lnTo>
                <a:lnTo>
                  <a:pt x="3410723" y="2578067"/>
                </a:lnTo>
                <a:lnTo>
                  <a:pt x="3456396" y="2564566"/>
                </a:lnTo>
                <a:lnTo>
                  <a:pt x="3501993" y="2550210"/>
                </a:lnTo>
                <a:lnTo>
                  <a:pt x="3547503" y="2534995"/>
                </a:lnTo>
                <a:lnTo>
                  <a:pt x="3592918" y="2518917"/>
                </a:lnTo>
                <a:lnTo>
                  <a:pt x="2676093" y="0"/>
                </a:lnTo>
                <a:close/>
              </a:path>
            </a:pathLst>
          </a:custGeom>
          <a:solidFill>
            <a:srgbClr val="A6681F"/>
          </a:solidFill>
        </p:spPr>
        <p:txBody>
          <a:bodyPr wrap="square" lIns="0" tIns="0" rIns="0" bIns="0" rtlCol="0"/>
          <a:lstStyle/>
          <a:p>
            <a:endParaRPr sz="1406"/>
          </a:p>
        </p:txBody>
      </p:sp>
      <p:sp>
        <p:nvSpPr>
          <p:cNvPr id="6" name="object 6"/>
          <p:cNvSpPr/>
          <p:nvPr/>
        </p:nvSpPr>
        <p:spPr>
          <a:xfrm>
            <a:off x="4571446" y="926937"/>
            <a:ext cx="1885057" cy="3656261"/>
          </a:xfrm>
          <a:custGeom>
            <a:avLst/>
            <a:gdLst/>
            <a:ahLst/>
            <a:cxnLst/>
            <a:rect l="l" t="t" r="r" b="b"/>
            <a:pathLst>
              <a:path w="2680970" h="5200015">
                <a:moveTo>
                  <a:pt x="0" y="0"/>
                </a:moveTo>
                <a:lnTo>
                  <a:pt x="0" y="2680589"/>
                </a:lnTo>
                <a:lnTo>
                  <a:pt x="916825" y="5199507"/>
                </a:lnTo>
                <a:lnTo>
                  <a:pt x="962643" y="5182359"/>
                </a:lnTo>
                <a:lnTo>
                  <a:pt x="1008008" y="5164437"/>
                </a:lnTo>
                <a:lnTo>
                  <a:pt x="1052914" y="5145751"/>
                </a:lnTo>
                <a:lnTo>
                  <a:pt x="1097354" y="5126310"/>
                </a:lnTo>
                <a:lnTo>
                  <a:pt x="1141323" y="5106123"/>
                </a:lnTo>
                <a:lnTo>
                  <a:pt x="1184813" y="5085198"/>
                </a:lnTo>
                <a:lnTo>
                  <a:pt x="1227818" y="5063546"/>
                </a:lnTo>
                <a:lnTo>
                  <a:pt x="1270333" y="5041174"/>
                </a:lnTo>
                <a:lnTo>
                  <a:pt x="1312350" y="5018094"/>
                </a:lnTo>
                <a:lnTo>
                  <a:pt x="1353863" y="4994312"/>
                </a:lnTo>
                <a:lnTo>
                  <a:pt x="1394865" y="4969840"/>
                </a:lnTo>
                <a:lnTo>
                  <a:pt x="1435351" y="4944685"/>
                </a:lnTo>
                <a:lnTo>
                  <a:pt x="1475314" y="4918857"/>
                </a:lnTo>
                <a:lnTo>
                  <a:pt x="1514747" y="4892365"/>
                </a:lnTo>
                <a:lnTo>
                  <a:pt x="1553644" y="4865219"/>
                </a:lnTo>
                <a:lnTo>
                  <a:pt x="1591999" y="4837427"/>
                </a:lnTo>
                <a:lnTo>
                  <a:pt x="1629805" y="4808998"/>
                </a:lnTo>
                <a:lnTo>
                  <a:pt x="1667055" y="4779943"/>
                </a:lnTo>
                <a:lnTo>
                  <a:pt x="1703745" y="4750269"/>
                </a:lnTo>
                <a:lnTo>
                  <a:pt x="1739866" y="4719986"/>
                </a:lnTo>
                <a:lnTo>
                  <a:pt x="1775413" y="4689103"/>
                </a:lnTo>
                <a:lnTo>
                  <a:pt x="1810379" y="4657630"/>
                </a:lnTo>
                <a:lnTo>
                  <a:pt x="1844758" y="4625575"/>
                </a:lnTo>
                <a:lnTo>
                  <a:pt x="1878543" y="4592947"/>
                </a:lnTo>
                <a:lnTo>
                  <a:pt x="1911728" y="4559757"/>
                </a:lnTo>
                <a:lnTo>
                  <a:pt x="1944307" y="4526012"/>
                </a:lnTo>
                <a:lnTo>
                  <a:pt x="1976273" y="4491722"/>
                </a:lnTo>
                <a:lnTo>
                  <a:pt x="2007620" y="4456896"/>
                </a:lnTo>
                <a:lnTo>
                  <a:pt x="2038341" y="4421544"/>
                </a:lnTo>
                <a:lnTo>
                  <a:pt x="2068430" y="4385674"/>
                </a:lnTo>
                <a:lnTo>
                  <a:pt x="2097881" y="4349296"/>
                </a:lnTo>
                <a:lnTo>
                  <a:pt x="2126686" y="4312419"/>
                </a:lnTo>
                <a:lnTo>
                  <a:pt x="2154841" y="4275051"/>
                </a:lnTo>
                <a:lnTo>
                  <a:pt x="2182338" y="4237203"/>
                </a:lnTo>
                <a:lnTo>
                  <a:pt x="2209170" y="4198883"/>
                </a:lnTo>
                <a:lnTo>
                  <a:pt x="2235333" y="4160100"/>
                </a:lnTo>
                <a:lnTo>
                  <a:pt x="2260818" y="4120864"/>
                </a:lnTo>
                <a:lnTo>
                  <a:pt x="2285620" y="4081183"/>
                </a:lnTo>
                <a:lnTo>
                  <a:pt x="2309733" y="4041067"/>
                </a:lnTo>
                <a:lnTo>
                  <a:pt x="2333149" y="4000525"/>
                </a:lnTo>
                <a:lnTo>
                  <a:pt x="2355863" y="3959566"/>
                </a:lnTo>
                <a:lnTo>
                  <a:pt x="2377868" y="3918199"/>
                </a:lnTo>
                <a:lnTo>
                  <a:pt x="2399157" y="3876434"/>
                </a:lnTo>
                <a:lnTo>
                  <a:pt x="2419725" y="3834279"/>
                </a:lnTo>
                <a:lnTo>
                  <a:pt x="2439565" y="3791744"/>
                </a:lnTo>
                <a:lnTo>
                  <a:pt x="2458670" y="3748838"/>
                </a:lnTo>
                <a:lnTo>
                  <a:pt x="2477034" y="3705570"/>
                </a:lnTo>
                <a:lnTo>
                  <a:pt x="2494651" y="3661949"/>
                </a:lnTo>
                <a:lnTo>
                  <a:pt x="2511515" y="3617984"/>
                </a:lnTo>
                <a:lnTo>
                  <a:pt x="2527618" y="3573684"/>
                </a:lnTo>
                <a:lnTo>
                  <a:pt x="2542954" y="3529060"/>
                </a:lnTo>
                <a:lnTo>
                  <a:pt x="2557518" y="3484118"/>
                </a:lnTo>
                <a:lnTo>
                  <a:pt x="2571302" y="3438870"/>
                </a:lnTo>
                <a:lnTo>
                  <a:pt x="2584300" y="3393324"/>
                </a:lnTo>
                <a:lnTo>
                  <a:pt x="2596506" y="3347488"/>
                </a:lnTo>
                <a:lnTo>
                  <a:pt x="2607914" y="3301374"/>
                </a:lnTo>
                <a:lnTo>
                  <a:pt x="2618516" y="3254988"/>
                </a:lnTo>
                <a:lnTo>
                  <a:pt x="2628308" y="3208341"/>
                </a:lnTo>
                <a:lnTo>
                  <a:pt x="2637281" y="3161442"/>
                </a:lnTo>
                <a:lnTo>
                  <a:pt x="2645430" y="3114300"/>
                </a:lnTo>
                <a:lnTo>
                  <a:pt x="2652749" y="3066924"/>
                </a:lnTo>
                <a:lnTo>
                  <a:pt x="2659230" y="3019323"/>
                </a:lnTo>
                <a:lnTo>
                  <a:pt x="2664868" y="2971506"/>
                </a:lnTo>
                <a:lnTo>
                  <a:pt x="2669657" y="2923483"/>
                </a:lnTo>
                <a:lnTo>
                  <a:pt x="2673589" y="2875262"/>
                </a:lnTo>
                <a:lnTo>
                  <a:pt x="2676658" y="2826853"/>
                </a:lnTo>
                <a:lnTo>
                  <a:pt x="2678859" y="2778265"/>
                </a:lnTo>
                <a:lnTo>
                  <a:pt x="2680184" y="2729507"/>
                </a:lnTo>
                <a:lnTo>
                  <a:pt x="2680627" y="2680589"/>
                </a:lnTo>
                <a:lnTo>
                  <a:pt x="2680202" y="2632413"/>
                </a:lnTo>
                <a:lnTo>
                  <a:pt x="2678934" y="2584444"/>
                </a:lnTo>
                <a:lnTo>
                  <a:pt x="2676830" y="2536688"/>
                </a:lnTo>
                <a:lnTo>
                  <a:pt x="2673896" y="2489151"/>
                </a:lnTo>
                <a:lnTo>
                  <a:pt x="2670140" y="2441842"/>
                </a:lnTo>
                <a:lnTo>
                  <a:pt x="2665568" y="2394767"/>
                </a:lnTo>
                <a:lnTo>
                  <a:pt x="2660188" y="2347933"/>
                </a:lnTo>
                <a:lnTo>
                  <a:pt x="2654007" y="2301347"/>
                </a:lnTo>
                <a:lnTo>
                  <a:pt x="2647031" y="2255017"/>
                </a:lnTo>
                <a:lnTo>
                  <a:pt x="2639269" y="2208949"/>
                </a:lnTo>
                <a:lnTo>
                  <a:pt x="2630727" y="2163151"/>
                </a:lnTo>
                <a:lnTo>
                  <a:pt x="2621412" y="2117630"/>
                </a:lnTo>
                <a:lnTo>
                  <a:pt x="2611331" y="2072392"/>
                </a:lnTo>
                <a:lnTo>
                  <a:pt x="2600492" y="2027445"/>
                </a:lnTo>
                <a:lnTo>
                  <a:pt x="2588901" y="1982796"/>
                </a:lnTo>
                <a:lnTo>
                  <a:pt x="2576566" y="1938452"/>
                </a:lnTo>
                <a:lnTo>
                  <a:pt x="2563493" y="1894420"/>
                </a:lnTo>
                <a:lnTo>
                  <a:pt x="2549690" y="1850708"/>
                </a:lnTo>
                <a:lnTo>
                  <a:pt x="2535164" y="1807322"/>
                </a:lnTo>
                <a:lnTo>
                  <a:pt x="2519922" y="1764269"/>
                </a:lnTo>
                <a:lnTo>
                  <a:pt x="2503970" y="1721556"/>
                </a:lnTo>
                <a:lnTo>
                  <a:pt x="2487317" y="1679191"/>
                </a:lnTo>
                <a:lnTo>
                  <a:pt x="2469969" y="1637181"/>
                </a:lnTo>
                <a:lnTo>
                  <a:pt x="2451933" y="1595532"/>
                </a:lnTo>
                <a:lnTo>
                  <a:pt x="2433217" y="1554253"/>
                </a:lnTo>
                <a:lnTo>
                  <a:pt x="2413826" y="1513349"/>
                </a:lnTo>
                <a:lnTo>
                  <a:pt x="2393770" y="1472828"/>
                </a:lnTo>
                <a:lnTo>
                  <a:pt x="2373054" y="1432697"/>
                </a:lnTo>
                <a:lnTo>
                  <a:pt x="2351686" y="1392963"/>
                </a:lnTo>
                <a:lnTo>
                  <a:pt x="2329672" y="1353634"/>
                </a:lnTo>
                <a:lnTo>
                  <a:pt x="2307020" y="1314716"/>
                </a:lnTo>
                <a:lnTo>
                  <a:pt x="2283738" y="1276216"/>
                </a:lnTo>
                <a:lnTo>
                  <a:pt x="2259831" y="1238142"/>
                </a:lnTo>
                <a:lnTo>
                  <a:pt x="2235307" y="1200501"/>
                </a:lnTo>
                <a:lnTo>
                  <a:pt x="2210174" y="1163299"/>
                </a:lnTo>
                <a:lnTo>
                  <a:pt x="2184438" y="1126544"/>
                </a:lnTo>
                <a:lnTo>
                  <a:pt x="2158106" y="1090242"/>
                </a:lnTo>
                <a:lnTo>
                  <a:pt x="2131186" y="1054402"/>
                </a:lnTo>
                <a:lnTo>
                  <a:pt x="2103684" y="1019030"/>
                </a:lnTo>
                <a:lnTo>
                  <a:pt x="2075608" y="984133"/>
                </a:lnTo>
                <a:lnTo>
                  <a:pt x="2046965" y="949718"/>
                </a:lnTo>
                <a:lnTo>
                  <a:pt x="2017761" y="915792"/>
                </a:lnTo>
                <a:lnTo>
                  <a:pt x="1988005" y="882363"/>
                </a:lnTo>
                <a:lnTo>
                  <a:pt x="1957702" y="849437"/>
                </a:lnTo>
                <a:lnTo>
                  <a:pt x="1926861" y="817022"/>
                </a:lnTo>
                <a:lnTo>
                  <a:pt x="1895487" y="785125"/>
                </a:lnTo>
                <a:lnTo>
                  <a:pt x="1863589" y="753752"/>
                </a:lnTo>
                <a:lnTo>
                  <a:pt x="1831173" y="722911"/>
                </a:lnTo>
                <a:lnTo>
                  <a:pt x="1798247" y="692609"/>
                </a:lnTo>
                <a:lnTo>
                  <a:pt x="1764817" y="662853"/>
                </a:lnTo>
                <a:lnTo>
                  <a:pt x="1730891" y="633650"/>
                </a:lnTo>
                <a:lnTo>
                  <a:pt x="1696476" y="605007"/>
                </a:lnTo>
                <a:lnTo>
                  <a:pt x="1661578" y="576931"/>
                </a:lnTo>
                <a:lnTo>
                  <a:pt x="1626205" y="549430"/>
                </a:lnTo>
                <a:lnTo>
                  <a:pt x="1590365" y="522510"/>
                </a:lnTo>
                <a:lnTo>
                  <a:pt x="1554063" y="496179"/>
                </a:lnTo>
                <a:lnTo>
                  <a:pt x="1517307" y="470443"/>
                </a:lnTo>
                <a:lnTo>
                  <a:pt x="1480105" y="445310"/>
                </a:lnTo>
                <a:lnTo>
                  <a:pt x="1442463" y="420787"/>
                </a:lnTo>
                <a:lnTo>
                  <a:pt x="1404388" y="396881"/>
                </a:lnTo>
                <a:lnTo>
                  <a:pt x="1365888" y="373599"/>
                </a:lnTo>
                <a:lnTo>
                  <a:pt x="1326969" y="350947"/>
                </a:lnTo>
                <a:lnTo>
                  <a:pt x="1287639" y="328934"/>
                </a:lnTo>
                <a:lnTo>
                  <a:pt x="1247905" y="307566"/>
                </a:lnTo>
                <a:lnTo>
                  <a:pt x="1207774" y="286851"/>
                </a:lnTo>
                <a:lnTo>
                  <a:pt x="1167252" y="266794"/>
                </a:lnTo>
                <a:lnTo>
                  <a:pt x="1126348" y="247405"/>
                </a:lnTo>
                <a:lnTo>
                  <a:pt x="1085068" y="228689"/>
                </a:lnTo>
                <a:lnTo>
                  <a:pt x="1043418" y="210653"/>
                </a:lnTo>
                <a:lnTo>
                  <a:pt x="1001408" y="193305"/>
                </a:lnTo>
                <a:lnTo>
                  <a:pt x="959042" y="176652"/>
                </a:lnTo>
                <a:lnTo>
                  <a:pt x="916329" y="160701"/>
                </a:lnTo>
                <a:lnTo>
                  <a:pt x="873276" y="145459"/>
                </a:lnTo>
                <a:lnTo>
                  <a:pt x="829889" y="130933"/>
                </a:lnTo>
                <a:lnTo>
                  <a:pt x="786176" y="117131"/>
                </a:lnTo>
                <a:lnTo>
                  <a:pt x="742143" y="104058"/>
                </a:lnTo>
                <a:lnTo>
                  <a:pt x="697799" y="91723"/>
                </a:lnTo>
                <a:lnTo>
                  <a:pt x="653149" y="80133"/>
                </a:lnTo>
                <a:lnTo>
                  <a:pt x="608202" y="69293"/>
                </a:lnTo>
                <a:lnTo>
                  <a:pt x="562964" y="59213"/>
                </a:lnTo>
                <a:lnTo>
                  <a:pt x="517442" y="49898"/>
                </a:lnTo>
                <a:lnTo>
                  <a:pt x="471643" y="41356"/>
                </a:lnTo>
                <a:lnTo>
                  <a:pt x="425575" y="33594"/>
                </a:lnTo>
                <a:lnTo>
                  <a:pt x="379244" y="26619"/>
                </a:lnTo>
                <a:lnTo>
                  <a:pt x="332658" y="20438"/>
                </a:lnTo>
                <a:lnTo>
                  <a:pt x="285824" y="15058"/>
                </a:lnTo>
                <a:lnTo>
                  <a:pt x="238748" y="10486"/>
                </a:lnTo>
                <a:lnTo>
                  <a:pt x="191438" y="6730"/>
                </a:lnTo>
                <a:lnTo>
                  <a:pt x="143901" y="3796"/>
                </a:lnTo>
                <a:lnTo>
                  <a:pt x="96145" y="1692"/>
                </a:lnTo>
                <a:lnTo>
                  <a:pt x="48175" y="424"/>
                </a:lnTo>
                <a:lnTo>
                  <a:pt x="0" y="0"/>
                </a:lnTo>
                <a:close/>
              </a:path>
            </a:pathLst>
          </a:custGeom>
          <a:solidFill>
            <a:srgbClr val="873E00"/>
          </a:solidFill>
        </p:spPr>
        <p:txBody>
          <a:bodyPr wrap="square" lIns="0" tIns="0" rIns="0" bIns="0" rtlCol="0"/>
          <a:lstStyle/>
          <a:p>
            <a:endParaRPr sz="1406"/>
          </a:p>
        </p:txBody>
      </p:sp>
      <p:sp>
        <p:nvSpPr>
          <p:cNvPr id="7" name="object 7"/>
          <p:cNvSpPr/>
          <p:nvPr/>
        </p:nvSpPr>
        <p:spPr>
          <a:xfrm>
            <a:off x="3473648" y="1285875"/>
            <a:ext cx="1071563" cy="392906"/>
          </a:xfrm>
          <a:prstGeom prst="rect">
            <a:avLst/>
          </a:prstGeom>
          <a:blipFill>
            <a:blip r:embed="rId2" cstate="print"/>
            <a:stretch>
              <a:fillRect/>
            </a:stretch>
          </a:blipFill>
        </p:spPr>
        <p:txBody>
          <a:bodyPr wrap="square" lIns="0" tIns="0" rIns="0" bIns="0" rtlCol="0"/>
          <a:lstStyle/>
          <a:p>
            <a:endParaRPr sz="1406"/>
          </a:p>
        </p:txBody>
      </p:sp>
      <p:sp>
        <p:nvSpPr>
          <p:cNvPr id="8" name="object 8"/>
          <p:cNvSpPr/>
          <p:nvPr/>
        </p:nvSpPr>
        <p:spPr>
          <a:xfrm>
            <a:off x="3562946" y="1785938"/>
            <a:ext cx="875109" cy="392906"/>
          </a:xfrm>
          <a:prstGeom prst="rect">
            <a:avLst/>
          </a:prstGeom>
          <a:blipFill>
            <a:blip r:embed="rId3" cstate="print"/>
            <a:stretch>
              <a:fillRect/>
            </a:stretch>
          </a:blipFill>
        </p:spPr>
        <p:txBody>
          <a:bodyPr wrap="square" lIns="0" tIns="0" rIns="0" bIns="0" rtlCol="0"/>
          <a:lstStyle/>
          <a:p>
            <a:endParaRPr sz="1406"/>
          </a:p>
        </p:txBody>
      </p:sp>
      <p:sp>
        <p:nvSpPr>
          <p:cNvPr id="9" name="object 9"/>
          <p:cNvSpPr txBox="1">
            <a:spLocks noGrp="1"/>
          </p:cNvSpPr>
          <p:nvPr>
            <p:ph type="title"/>
          </p:nvPr>
        </p:nvSpPr>
        <p:spPr>
          <a:xfrm>
            <a:off x="3490666" y="1183067"/>
            <a:ext cx="1028254" cy="1009291"/>
          </a:xfrm>
          <a:prstGeom prst="rect">
            <a:avLst/>
          </a:prstGeom>
        </p:spPr>
        <p:txBody>
          <a:bodyPr vert="horz" wrap="square" lIns="0" tIns="8930" rIns="0" bIns="0" numCol="1" rtlCol="0" anchor="t" anchorCtr="0" compatLnSpc="1">
            <a:prstTxWarp prst="textNoShape">
              <a:avLst/>
            </a:prstTxWarp>
            <a:spAutoFit/>
          </a:bodyPr>
          <a:lstStyle/>
          <a:p>
            <a:pPr marL="90187" marR="3572" indent="-81704">
              <a:lnSpc>
                <a:spcPts val="3944"/>
              </a:lnSpc>
              <a:spcBef>
                <a:spcPts val="70"/>
              </a:spcBef>
            </a:pPr>
            <a:r>
              <a:rPr sz="3164" spc="4" dirty="0">
                <a:solidFill>
                  <a:srgbClr val="FFFFFF"/>
                </a:solidFill>
              </a:rPr>
              <a:t>None  </a:t>
            </a:r>
            <a:r>
              <a:rPr sz="3164" spc="105" dirty="0">
                <a:solidFill>
                  <a:srgbClr val="FFFFFF"/>
                </a:solidFill>
              </a:rPr>
              <a:t>15%</a:t>
            </a:r>
            <a:endParaRPr sz="3164"/>
          </a:p>
        </p:txBody>
      </p:sp>
      <p:sp>
        <p:nvSpPr>
          <p:cNvPr id="10" name="object 10"/>
          <p:cNvSpPr/>
          <p:nvPr/>
        </p:nvSpPr>
        <p:spPr>
          <a:xfrm>
            <a:off x="2866430" y="2027039"/>
            <a:ext cx="875109" cy="392906"/>
          </a:xfrm>
          <a:prstGeom prst="rect">
            <a:avLst/>
          </a:prstGeom>
          <a:blipFill>
            <a:blip r:embed="rId4" cstate="print"/>
            <a:stretch>
              <a:fillRect/>
            </a:stretch>
          </a:blipFill>
        </p:spPr>
        <p:txBody>
          <a:bodyPr wrap="square" lIns="0" tIns="0" rIns="0" bIns="0" rtlCol="0"/>
          <a:lstStyle/>
          <a:p>
            <a:endParaRPr sz="1406"/>
          </a:p>
        </p:txBody>
      </p:sp>
      <p:sp>
        <p:nvSpPr>
          <p:cNvPr id="11" name="object 11"/>
          <p:cNvSpPr txBox="1"/>
          <p:nvPr/>
        </p:nvSpPr>
        <p:spPr>
          <a:xfrm>
            <a:off x="2875883" y="1927749"/>
            <a:ext cx="827336" cy="495044"/>
          </a:xfrm>
          <a:prstGeom prst="rect">
            <a:avLst/>
          </a:prstGeom>
        </p:spPr>
        <p:txBody>
          <a:bodyPr vert="horz" wrap="square" lIns="0" tIns="8037" rIns="0" bIns="0" rtlCol="0">
            <a:spAutoFit/>
          </a:bodyPr>
          <a:lstStyle/>
          <a:p>
            <a:pPr marL="8929">
              <a:spcBef>
                <a:spcPts val="63"/>
              </a:spcBef>
            </a:pPr>
            <a:r>
              <a:rPr sz="3164" b="1" spc="11" dirty="0">
                <a:solidFill>
                  <a:srgbClr val="FFFFFF"/>
                </a:solidFill>
                <a:latin typeface="Arial"/>
                <a:cs typeface="Arial"/>
              </a:rPr>
              <a:t>Low</a:t>
            </a:r>
            <a:endParaRPr sz="3164">
              <a:latin typeface="Arial"/>
              <a:cs typeface="Arial"/>
            </a:endParaRPr>
          </a:p>
        </p:txBody>
      </p:sp>
      <p:sp>
        <p:nvSpPr>
          <p:cNvPr id="12" name="object 12"/>
          <p:cNvSpPr/>
          <p:nvPr/>
        </p:nvSpPr>
        <p:spPr>
          <a:xfrm>
            <a:off x="2839641" y="2527102"/>
            <a:ext cx="884039" cy="392906"/>
          </a:xfrm>
          <a:prstGeom prst="rect">
            <a:avLst/>
          </a:prstGeom>
          <a:blipFill>
            <a:blip r:embed="rId5" cstate="print"/>
            <a:stretch>
              <a:fillRect/>
            </a:stretch>
          </a:blipFill>
        </p:spPr>
        <p:txBody>
          <a:bodyPr wrap="square" lIns="0" tIns="0" rIns="0" bIns="0" rtlCol="0"/>
          <a:lstStyle/>
          <a:p>
            <a:endParaRPr sz="1406"/>
          </a:p>
        </p:txBody>
      </p:sp>
      <p:sp>
        <p:nvSpPr>
          <p:cNvPr id="13" name="object 13"/>
          <p:cNvSpPr/>
          <p:nvPr/>
        </p:nvSpPr>
        <p:spPr>
          <a:xfrm>
            <a:off x="3170039" y="3339703"/>
            <a:ext cx="1589484" cy="392906"/>
          </a:xfrm>
          <a:prstGeom prst="rect">
            <a:avLst/>
          </a:prstGeom>
          <a:blipFill>
            <a:blip r:embed="rId6" cstate="print"/>
            <a:stretch>
              <a:fillRect/>
            </a:stretch>
          </a:blipFill>
        </p:spPr>
        <p:txBody>
          <a:bodyPr wrap="square" lIns="0" tIns="0" rIns="0" bIns="0" rtlCol="0"/>
          <a:lstStyle/>
          <a:p>
            <a:endParaRPr sz="1406"/>
          </a:p>
        </p:txBody>
      </p:sp>
      <p:sp>
        <p:nvSpPr>
          <p:cNvPr id="14" name="object 14"/>
          <p:cNvSpPr/>
          <p:nvPr/>
        </p:nvSpPr>
        <p:spPr>
          <a:xfrm>
            <a:off x="3491508" y="3839766"/>
            <a:ext cx="910828" cy="392906"/>
          </a:xfrm>
          <a:prstGeom prst="rect">
            <a:avLst/>
          </a:prstGeom>
          <a:blipFill>
            <a:blip r:embed="rId7" cstate="print"/>
            <a:stretch>
              <a:fillRect/>
            </a:stretch>
          </a:blipFill>
        </p:spPr>
        <p:txBody>
          <a:bodyPr wrap="square" lIns="0" tIns="0" rIns="0" bIns="0" rtlCol="0"/>
          <a:lstStyle/>
          <a:p>
            <a:endParaRPr sz="1406"/>
          </a:p>
        </p:txBody>
      </p:sp>
      <p:sp>
        <p:nvSpPr>
          <p:cNvPr id="15" name="object 15"/>
          <p:cNvSpPr txBox="1"/>
          <p:nvPr/>
        </p:nvSpPr>
        <p:spPr>
          <a:xfrm>
            <a:off x="2857033" y="2429022"/>
            <a:ext cx="1884164" cy="1815662"/>
          </a:xfrm>
          <a:prstGeom prst="rect">
            <a:avLst/>
          </a:prstGeom>
        </p:spPr>
        <p:txBody>
          <a:bodyPr vert="horz" wrap="square" lIns="0" tIns="8037" rIns="0" bIns="0" rtlCol="0">
            <a:spAutoFit/>
          </a:bodyPr>
          <a:lstStyle/>
          <a:p>
            <a:pPr marL="8929">
              <a:spcBef>
                <a:spcPts val="63"/>
              </a:spcBef>
            </a:pPr>
            <a:r>
              <a:rPr sz="3164" b="1" spc="105" dirty="0">
                <a:solidFill>
                  <a:srgbClr val="FFFFFF"/>
                </a:solidFill>
                <a:latin typeface="Arial"/>
                <a:cs typeface="Arial"/>
              </a:rPr>
              <a:t>11%</a:t>
            </a:r>
            <a:endParaRPr sz="3164">
              <a:latin typeface="Arial"/>
              <a:cs typeface="Arial"/>
            </a:endParaRPr>
          </a:p>
          <a:p>
            <a:pPr marL="679524" marR="3572" indent="-348691">
              <a:lnSpc>
                <a:spcPct val="104000"/>
              </a:lnSpc>
              <a:spcBef>
                <a:spcPts val="2440"/>
              </a:spcBef>
            </a:pPr>
            <a:r>
              <a:rPr sz="3164" b="1" spc="25" dirty="0">
                <a:solidFill>
                  <a:srgbClr val="FFFFFF"/>
                </a:solidFill>
                <a:latin typeface="Arial"/>
                <a:cs typeface="Arial"/>
              </a:rPr>
              <a:t>Medium  </a:t>
            </a:r>
            <a:r>
              <a:rPr sz="3164" b="1" spc="105" dirty="0">
                <a:solidFill>
                  <a:srgbClr val="FFFFFF"/>
                </a:solidFill>
                <a:latin typeface="Arial"/>
                <a:cs typeface="Arial"/>
              </a:rPr>
              <a:t>30%</a:t>
            </a:r>
            <a:endParaRPr sz="3164">
              <a:latin typeface="Arial"/>
              <a:cs typeface="Arial"/>
            </a:endParaRPr>
          </a:p>
        </p:txBody>
      </p:sp>
      <p:sp>
        <p:nvSpPr>
          <p:cNvPr id="16" name="object 16"/>
          <p:cNvSpPr/>
          <p:nvPr/>
        </p:nvSpPr>
        <p:spPr>
          <a:xfrm>
            <a:off x="5054203" y="2250281"/>
            <a:ext cx="928688" cy="464344"/>
          </a:xfrm>
          <a:prstGeom prst="rect">
            <a:avLst/>
          </a:prstGeom>
          <a:blipFill>
            <a:blip r:embed="rId8" cstate="print"/>
            <a:stretch>
              <a:fillRect/>
            </a:stretch>
          </a:blipFill>
        </p:spPr>
        <p:txBody>
          <a:bodyPr wrap="square" lIns="0" tIns="0" rIns="0" bIns="0" rtlCol="0"/>
          <a:lstStyle/>
          <a:p>
            <a:endParaRPr sz="1406"/>
          </a:p>
        </p:txBody>
      </p:sp>
      <p:sp>
        <p:nvSpPr>
          <p:cNvPr id="17" name="object 17"/>
          <p:cNvSpPr/>
          <p:nvPr/>
        </p:nvSpPr>
        <p:spPr>
          <a:xfrm>
            <a:off x="5045274" y="2750344"/>
            <a:ext cx="910828" cy="392906"/>
          </a:xfrm>
          <a:prstGeom prst="rect">
            <a:avLst/>
          </a:prstGeom>
          <a:blipFill>
            <a:blip r:embed="rId9" cstate="print"/>
            <a:stretch>
              <a:fillRect/>
            </a:stretch>
          </a:blipFill>
        </p:spPr>
        <p:txBody>
          <a:bodyPr wrap="square" lIns="0" tIns="0" rIns="0" bIns="0" rtlCol="0"/>
          <a:lstStyle/>
          <a:p>
            <a:endParaRPr sz="1406"/>
          </a:p>
        </p:txBody>
      </p:sp>
      <p:sp>
        <p:nvSpPr>
          <p:cNvPr id="18" name="object 18"/>
          <p:cNvSpPr txBox="1"/>
          <p:nvPr/>
        </p:nvSpPr>
        <p:spPr>
          <a:xfrm>
            <a:off x="5067443" y="2144625"/>
            <a:ext cx="901452" cy="1009291"/>
          </a:xfrm>
          <a:prstGeom prst="rect">
            <a:avLst/>
          </a:prstGeom>
        </p:spPr>
        <p:txBody>
          <a:bodyPr vert="horz" wrap="square" lIns="0" tIns="8930" rIns="0" bIns="0" rtlCol="0">
            <a:spAutoFit/>
          </a:bodyPr>
          <a:lstStyle/>
          <a:p>
            <a:pPr marL="26788" marR="3572" indent="-18305">
              <a:lnSpc>
                <a:spcPts val="3944"/>
              </a:lnSpc>
              <a:spcBef>
                <a:spcPts val="70"/>
              </a:spcBef>
            </a:pPr>
            <a:r>
              <a:rPr sz="3164" b="1" spc="-18" dirty="0">
                <a:solidFill>
                  <a:srgbClr val="FFFFFF"/>
                </a:solidFill>
                <a:latin typeface="Arial"/>
                <a:cs typeface="Arial"/>
              </a:rPr>
              <a:t>High  </a:t>
            </a:r>
            <a:r>
              <a:rPr sz="3164" b="1" spc="105" dirty="0">
                <a:solidFill>
                  <a:srgbClr val="FFFFFF"/>
                </a:solidFill>
                <a:latin typeface="Arial"/>
                <a:cs typeface="Arial"/>
              </a:rPr>
              <a:t>44%</a:t>
            </a:r>
            <a:endParaRPr sz="3164">
              <a:latin typeface="Arial"/>
              <a:cs typeface="Arial"/>
            </a:endParaRPr>
          </a:p>
        </p:txBody>
      </p:sp>
      <p:sp>
        <p:nvSpPr>
          <p:cNvPr id="19" name="object 19"/>
          <p:cNvSpPr txBox="1"/>
          <p:nvPr/>
        </p:nvSpPr>
        <p:spPr>
          <a:xfrm>
            <a:off x="3232716" y="4884540"/>
            <a:ext cx="2669977" cy="355266"/>
          </a:xfrm>
          <a:prstGeom prst="rect">
            <a:avLst/>
          </a:prstGeom>
        </p:spPr>
        <p:txBody>
          <a:bodyPr vert="horz" wrap="square" lIns="0" tIns="8930" rIns="0" bIns="0" rtlCol="0">
            <a:spAutoFit/>
          </a:bodyPr>
          <a:lstStyle/>
          <a:p>
            <a:pPr marL="8929">
              <a:spcBef>
                <a:spcPts val="70"/>
              </a:spcBef>
            </a:pPr>
            <a:r>
              <a:rPr sz="2250" spc="-4" dirty="0">
                <a:latin typeface="Arial"/>
                <a:cs typeface="Arial"/>
              </a:rPr>
              <a:t>27 </a:t>
            </a:r>
            <a:r>
              <a:rPr sz="2250" spc="28" dirty="0">
                <a:latin typeface="Arial"/>
                <a:cs typeface="Arial"/>
              </a:rPr>
              <a:t>buggy</a:t>
            </a:r>
            <a:r>
              <a:rPr sz="2250" spc="-49" dirty="0">
                <a:latin typeface="Arial"/>
                <a:cs typeface="Arial"/>
              </a:rPr>
              <a:t> </a:t>
            </a:r>
            <a:r>
              <a:rPr sz="2250" spc="4" dirty="0">
                <a:latin typeface="Arial"/>
                <a:cs typeface="Arial"/>
              </a:rPr>
              <a:t>extensions</a:t>
            </a:r>
            <a:endParaRPr sz="2250" dirty="0">
              <a:latin typeface="Arial"/>
              <a:cs typeface="Arial"/>
            </a:endParaRPr>
          </a:p>
        </p:txBody>
      </p:sp>
    </p:spTree>
    <p:extLst>
      <p:ext uri="{BB962C8B-B14F-4D97-AF65-F5344CB8AC3E}">
        <p14:creationId xmlns:p14="http://schemas.microsoft.com/office/powerpoint/2010/main" val="39352751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300" y="1862659"/>
            <a:ext cx="9006215" cy="2623339"/>
          </a:xfrm>
          <a:prstGeom prst="rect">
            <a:avLst/>
          </a:prstGeom>
        </p:spPr>
        <p:txBody>
          <a:bodyPr vert="horz" wrap="square" lIns="0" tIns="526852" rIns="0" bIns="0" numCol="1" rtlCol="0" anchor="t" anchorCtr="0" compatLnSpc="1">
            <a:prstTxWarp prst="textNoShape">
              <a:avLst/>
            </a:prstTxWarp>
            <a:spAutoFit/>
          </a:bodyPr>
          <a:lstStyle/>
          <a:p>
            <a:pPr marL="8929" marR="3572">
              <a:lnSpc>
                <a:spcPct val="151000"/>
              </a:lnSpc>
              <a:spcBef>
                <a:spcPts val="70"/>
              </a:spcBef>
            </a:pPr>
            <a:r>
              <a:rPr spc="7" dirty="0">
                <a:solidFill>
                  <a:schemeClr val="tx1"/>
                </a:solidFill>
              </a:rPr>
              <a:t>Reduces </a:t>
            </a:r>
            <a:r>
              <a:rPr spc="4" dirty="0">
                <a:solidFill>
                  <a:schemeClr val="tx1"/>
                </a:solidFill>
              </a:rPr>
              <a:t>potential </a:t>
            </a:r>
            <a:r>
              <a:rPr dirty="0">
                <a:solidFill>
                  <a:schemeClr val="tx1"/>
                </a:solidFill>
              </a:rPr>
              <a:t>for  </a:t>
            </a:r>
            <a:r>
              <a:rPr spc="-18" dirty="0">
                <a:solidFill>
                  <a:schemeClr val="tx1"/>
                </a:solidFill>
              </a:rPr>
              <a:t>severe </a:t>
            </a:r>
            <a:r>
              <a:rPr spc="53" dirty="0">
                <a:solidFill>
                  <a:schemeClr val="tx1"/>
                </a:solidFill>
              </a:rPr>
              <a:t>attacks </a:t>
            </a:r>
            <a:r>
              <a:rPr spc="-84" dirty="0">
                <a:solidFill>
                  <a:schemeClr val="tx1"/>
                </a:solidFill>
              </a:rPr>
              <a:t>by</a:t>
            </a:r>
            <a:r>
              <a:rPr spc="-74" dirty="0">
                <a:solidFill>
                  <a:schemeClr val="tx1"/>
                </a:solidFill>
              </a:rPr>
              <a:t> </a:t>
            </a:r>
            <a:r>
              <a:rPr spc="-25" dirty="0">
                <a:solidFill>
                  <a:schemeClr val="tx1"/>
                </a:solidFill>
              </a:rPr>
              <a:t>half</a:t>
            </a:r>
          </a:p>
        </p:txBody>
      </p:sp>
    </p:spTree>
    <p:extLst>
      <p:ext uri="{BB962C8B-B14F-4D97-AF65-F5344CB8AC3E}">
        <p14:creationId xmlns:p14="http://schemas.microsoft.com/office/powerpoint/2010/main" val="299009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0531" y="5715000"/>
            <a:ext cx="5063133" cy="636561"/>
          </a:xfrm>
          <a:prstGeom prst="rect">
            <a:avLst/>
          </a:prstGeom>
        </p:spPr>
        <p:txBody>
          <a:bodyPr vert="horz" wrap="square" lIns="0" tIns="8930" rIns="0" bIns="0" rtlCol="0">
            <a:spAutoFit/>
          </a:bodyPr>
          <a:lstStyle/>
          <a:p>
            <a:pPr marL="8929">
              <a:spcBef>
                <a:spcPts val="70"/>
              </a:spcBef>
            </a:pPr>
            <a:r>
              <a:rPr sz="4078" b="1" spc="-155" dirty="0">
                <a:latin typeface="Arial"/>
                <a:cs typeface="Arial"/>
              </a:rPr>
              <a:t>RATE</a:t>
            </a:r>
            <a:r>
              <a:rPr sz="4078" b="1" spc="-25" dirty="0">
                <a:latin typeface="Arial"/>
                <a:cs typeface="Arial"/>
              </a:rPr>
              <a:t> </a:t>
            </a:r>
            <a:r>
              <a:rPr sz="4078" b="1" spc="-4" dirty="0">
                <a:latin typeface="Arial"/>
                <a:cs typeface="Arial"/>
              </a:rPr>
              <a:t>COMPARISON</a:t>
            </a:r>
            <a:endParaRPr sz="4078" dirty="0">
              <a:latin typeface="Arial"/>
              <a:cs typeface="Arial"/>
            </a:endParaRPr>
          </a:p>
        </p:txBody>
      </p:sp>
      <p:sp>
        <p:nvSpPr>
          <p:cNvPr id="3" name="object 3"/>
          <p:cNvSpPr/>
          <p:nvPr/>
        </p:nvSpPr>
        <p:spPr>
          <a:xfrm>
            <a:off x="1304511" y="1336792"/>
            <a:ext cx="1319808" cy="1644402"/>
          </a:xfrm>
          <a:custGeom>
            <a:avLst/>
            <a:gdLst/>
            <a:ahLst/>
            <a:cxnLst/>
            <a:rect l="l" t="t" r="r" b="b"/>
            <a:pathLst>
              <a:path w="1877060" h="2338704">
                <a:moveTo>
                  <a:pt x="1876996" y="0"/>
                </a:moveTo>
                <a:lnTo>
                  <a:pt x="1826648" y="539"/>
                </a:lnTo>
                <a:lnTo>
                  <a:pt x="1776450" y="2154"/>
                </a:lnTo>
                <a:lnTo>
                  <a:pt x="1726417" y="4837"/>
                </a:lnTo>
                <a:lnTo>
                  <a:pt x="1676563" y="8580"/>
                </a:lnTo>
                <a:lnTo>
                  <a:pt x="1626903" y="13375"/>
                </a:lnTo>
                <a:lnTo>
                  <a:pt x="1577452" y="19216"/>
                </a:lnTo>
                <a:lnTo>
                  <a:pt x="1528225" y="26094"/>
                </a:lnTo>
                <a:lnTo>
                  <a:pt x="1479237" y="34002"/>
                </a:lnTo>
                <a:lnTo>
                  <a:pt x="1430502" y="42934"/>
                </a:lnTo>
                <a:lnTo>
                  <a:pt x="1382036" y="52880"/>
                </a:lnTo>
                <a:lnTo>
                  <a:pt x="1333854" y="63835"/>
                </a:lnTo>
                <a:lnTo>
                  <a:pt x="1285969" y="75790"/>
                </a:lnTo>
                <a:lnTo>
                  <a:pt x="1238398" y="88738"/>
                </a:lnTo>
                <a:lnTo>
                  <a:pt x="1191154" y="102672"/>
                </a:lnTo>
                <a:lnTo>
                  <a:pt x="1144254" y="117584"/>
                </a:lnTo>
                <a:lnTo>
                  <a:pt x="1097710" y="133466"/>
                </a:lnTo>
                <a:lnTo>
                  <a:pt x="1051540" y="150312"/>
                </a:lnTo>
                <a:lnTo>
                  <a:pt x="1005756" y="168113"/>
                </a:lnTo>
                <a:lnTo>
                  <a:pt x="960375" y="186863"/>
                </a:lnTo>
                <a:lnTo>
                  <a:pt x="915411" y="206554"/>
                </a:lnTo>
                <a:lnTo>
                  <a:pt x="870879" y="227178"/>
                </a:lnTo>
                <a:lnTo>
                  <a:pt x="826793" y="248727"/>
                </a:lnTo>
                <a:lnTo>
                  <a:pt x="783169" y="271196"/>
                </a:lnTo>
                <a:lnTo>
                  <a:pt x="740022" y="294575"/>
                </a:lnTo>
                <a:lnTo>
                  <a:pt x="697366" y="318858"/>
                </a:lnTo>
                <a:lnTo>
                  <a:pt x="655216" y="344037"/>
                </a:lnTo>
                <a:lnTo>
                  <a:pt x="613587" y="370105"/>
                </a:lnTo>
                <a:lnTo>
                  <a:pt x="572493" y="397054"/>
                </a:lnTo>
                <a:lnTo>
                  <a:pt x="531951" y="424876"/>
                </a:lnTo>
                <a:lnTo>
                  <a:pt x="491974" y="453565"/>
                </a:lnTo>
                <a:lnTo>
                  <a:pt x="452577" y="483113"/>
                </a:lnTo>
                <a:lnTo>
                  <a:pt x="413776" y="513512"/>
                </a:lnTo>
                <a:lnTo>
                  <a:pt x="375585" y="544755"/>
                </a:lnTo>
                <a:lnTo>
                  <a:pt x="338019" y="576835"/>
                </a:lnTo>
                <a:lnTo>
                  <a:pt x="301093" y="609743"/>
                </a:lnTo>
                <a:lnTo>
                  <a:pt x="264821" y="643473"/>
                </a:lnTo>
                <a:lnTo>
                  <a:pt x="229219" y="678018"/>
                </a:lnTo>
                <a:lnTo>
                  <a:pt x="194301" y="713369"/>
                </a:lnTo>
                <a:lnTo>
                  <a:pt x="160083" y="749519"/>
                </a:lnTo>
                <a:lnTo>
                  <a:pt x="126579" y="786461"/>
                </a:lnTo>
                <a:lnTo>
                  <a:pt x="93803" y="824187"/>
                </a:lnTo>
                <a:lnTo>
                  <a:pt x="61772" y="862690"/>
                </a:lnTo>
                <a:lnTo>
                  <a:pt x="30499" y="901962"/>
                </a:lnTo>
                <a:lnTo>
                  <a:pt x="0" y="941997"/>
                </a:lnTo>
                <a:lnTo>
                  <a:pt x="1876996" y="2338374"/>
                </a:lnTo>
                <a:lnTo>
                  <a:pt x="1876996" y="0"/>
                </a:lnTo>
                <a:close/>
              </a:path>
            </a:pathLst>
          </a:custGeom>
          <a:solidFill>
            <a:srgbClr val="93C5F6"/>
          </a:solidFill>
        </p:spPr>
        <p:txBody>
          <a:bodyPr wrap="square" lIns="0" tIns="0" rIns="0" bIns="0" rtlCol="0"/>
          <a:lstStyle/>
          <a:p>
            <a:endParaRPr sz="1406"/>
          </a:p>
        </p:txBody>
      </p:sp>
      <p:sp>
        <p:nvSpPr>
          <p:cNvPr id="4" name="object 4"/>
          <p:cNvSpPr/>
          <p:nvPr/>
        </p:nvSpPr>
        <p:spPr>
          <a:xfrm>
            <a:off x="978965" y="1999134"/>
            <a:ext cx="1645741" cy="1077813"/>
          </a:xfrm>
          <a:custGeom>
            <a:avLst/>
            <a:gdLst/>
            <a:ahLst/>
            <a:cxnLst/>
            <a:rect l="l" t="t" r="r" b="b"/>
            <a:pathLst>
              <a:path w="2340610" h="1532889">
                <a:moveTo>
                  <a:pt x="462999" y="0"/>
                </a:moveTo>
                <a:lnTo>
                  <a:pt x="433592" y="40365"/>
                </a:lnTo>
                <a:lnTo>
                  <a:pt x="405103" y="81274"/>
                </a:lnTo>
                <a:lnTo>
                  <a:pt x="377539" y="122711"/>
                </a:lnTo>
                <a:lnTo>
                  <a:pt x="350903" y="164659"/>
                </a:lnTo>
                <a:lnTo>
                  <a:pt x="325201" y="207104"/>
                </a:lnTo>
                <a:lnTo>
                  <a:pt x="300438" y="250029"/>
                </a:lnTo>
                <a:lnTo>
                  <a:pt x="276617" y="293418"/>
                </a:lnTo>
                <a:lnTo>
                  <a:pt x="253745" y="337255"/>
                </a:lnTo>
                <a:lnTo>
                  <a:pt x="231825" y="381525"/>
                </a:lnTo>
                <a:lnTo>
                  <a:pt x="210862" y="426211"/>
                </a:lnTo>
                <a:lnTo>
                  <a:pt x="190862" y="471298"/>
                </a:lnTo>
                <a:lnTo>
                  <a:pt x="171828" y="516769"/>
                </a:lnTo>
                <a:lnTo>
                  <a:pt x="153767" y="562609"/>
                </a:lnTo>
                <a:lnTo>
                  <a:pt x="136681" y="608802"/>
                </a:lnTo>
                <a:lnTo>
                  <a:pt x="120577" y="655332"/>
                </a:lnTo>
                <a:lnTo>
                  <a:pt x="105459" y="702183"/>
                </a:lnTo>
                <a:lnTo>
                  <a:pt x="91332" y="749339"/>
                </a:lnTo>
                <a:lnTo>
                  <a:pt x="78200" y="796784"/>
                </a:lnTo>
                <a:lnTo>
                  <a:pt x="66068" y="844502"/>
                </a:lnTo>
                <a:lnTo>
                  <a:pt x="54942" y="892478"/>
                </a:lnTo>
                <a:lnTo>
                  <a:pt x="44825" y="940695"/>
                </a:lnTo>
                <a:lnTo>
                  <a:pt x="35722" y="989138"/>
                </a:lnTo>
                <a:lnTo>
                  <a:pt x="27639" y="1037790"/>
                </a:lnTo>
                <a:lnTo>
                  <a:pt x="20581" y="1086636"/>
                </a:lnTo>
                <a:lnTo>
                  <a:pt x="14551" y="1135660"/>
                </a:lnTo>
                <a:lnTo>
                  <a:pt x="9554" y="1184846"/>
                </a:lnTo>
                <a:lnTo>
                  <a:pt x="5596" y="1234177"/>
                </a:lnTo>
                <a:lnTo>
                  <a:pt x="2681" y="1283639"/>
                </a:lnTo>
                <a:lnTo>
                  <a:pt x="814" y="1333215"/>
                </a:lnTo>
                <a:lnTo>
                  <a:pt x="0" y="1382890"/>
                </a:lnTo>
                <a:lnTo>
                  <a:pt x="242" y="1432647"/>
                </a:lnTo>
                <a:lnTo>
                  <a:pt x="1548" y="1482470"/>
                </a:lnTo>
                <a:lnTo>
                  <a:pt x="3920" y="1532343"/>
                </a:lnTo>
                <a:lnTo>
                  <a:pt x="2339996" y="1396377"/>
                </a:lnTo>
                <a:lnTo>
                  <a:pt x="462999" y="0"/>
                </a:lnTo>
                <a:close/>
              </a:path>
            </a:pathLst>
          </a:custGeom>
          <a:solidFill>
            <a:srgbClr val="BD9C37"/>
          </a:solidFill>
        </p:spPr>
        <p:txBody>
          <a:bodyPr wrap="square" lIns="0" tIns="0" rIns="0" bIns="0" rtlCol="0"/>
          <a:lstStyle/>
          <a:p>
            <a:endParaRPr sz="1406"/>
          </a:p>
        </p:txBody>
      </p:sp>
      <p:sp>
        <p:nvSpPr>
          <p:cNvPr id="5" name="object 5"/>
          <p:cNvSpPr/>
          <p:nvPr/>
        </p:nvSpPr>
        <p:spPr>
          <a:xfrm>
            <a:off x="981721" y="2980962"/>
            <a:ext cx="2205633" cy="1644848"/>
          </a:xfrm>
          <a:custGeom>
            <a:avLst/>
            <a:gdLst/>
            <a:ahLst/>
            <a:cxnLst/>
            <a:rect l="l" t="t" r="r" b="b"/>
            <a:pathLst>
              <a:path w="3136900" h="2339340">
                <a:moveTo>
                  <a:pt x="2336076" y="0"/>
                </a:moveTo>
                <a:lnTo>
                  <a:pt x="0" y="135966"/>
                </a:lnTo>
                <a:lnTo>
                  <a:pt x="3635" y="188233"/>
                </a:lnTo>
                <a:lnTo>
                  <a:pt x="8438" y="240370"/>
                </a:lnTo>
                <a:lnTo>
                  <a:pt x="14404" y="292358"/>
                </a:lnTo>
                <a:lnTo>
                  <a:pt x="21529" y="344176"/>
                </a:lnTo>
                <a:lnTo>
                  <a:pt x="29809" y="395807"/>
                </a:lnTo>
                <a:lnTo>
                  <a:pt x="39241" y="447231"/>
                </a:lnTo>
                <a:lnTo>
                  <a:pt x="49820" y="498427"/>
                </a:lnTo>
                <a:lnTo>
                  <a:pt x="61543" y="549378"/>
                </a:lnTo>
                <a:lnTo>
                  <a:pt x="74405" y="600064"/>
                </a:lnTo>
                <a:lnTo>
                  <a:pt x="88403" y="650465"/>
                </a:lnTo>
                <a:lnTo>
                  <a:pt x="103533" y="700563"/>
                </a:lnTo>
                <a:lnTo>
                  <a:pt x="119791" y="750337"/>
                </a:lnTo>
                <a:lnTo>
                  <a:pt x="137172" y="799769"/>
                </a:lnTo>
                <a:lnTo>
                  <a:pt x="154168" y="845001"/>
                </a:lnTo>
                <a:lnTo>
                  <a:pt x="171996" y="889677"/>
                </a:lnTo>
                <a:lnTo>
                  <a:pt x="190644" y="933790"/>
                </a:lnTo>
                <a:lnTo>
                  <a:pt x="210101" y="977335"/>
                </a:lnTo>
                <a:lnTo>
                  <a:pt x="230354" y="1020306"/>
                </a:lnTo>
                <a:lnTo>
                  <a:pt x="251391" y="1062699"/>
                </a:lnTo>
                <a:lnTo>
                  <a:pt x="273201" y="1104506"/>
                </a:lnTo>
                <a:lnTo>
                  <a:pt x="295770" y="1145723"/>
                </a:lnTo>
                <a:lnTo>
                  <a:pt x="319088" y="1186344"/>
                </a:lnTo>
                <a:lnTo>
                  <a:pt x="343141" y="1226363"/>
                </a:lnTo>
                <a:lnTo>
                  <a:pt x="367918" y="1265775"/>
                </a:lnTo>
                <a:lnTo>
                  <a:pt x="393407" y="1304575"/>
                </a:lnTo>
                <a:lnTo>
                  <a:pt x="419596" y="1342755"/>
                </a:lnTo>
                <a:lnTo>
                  <a:pt x="446473" y="1380311"/>
                </a:lnTo>
                <a:lnTo>
                  <a:pt x="474025" y="1417238"/>
                </a:lnTo>
                <a:lnTo>
                  <a:pt x="502241" y="1453529"/>
                </a:lnTo>
                <a:lnTo>
                  <a:pt x="531108" y="1489180"/>
                </a:lnTo>
                <a:lnTo>
                  <a:pt x="560615" y="1524183"/>
                </a:lnTo>
                <a:lnTo>
                  <a:pt x="590749" y="1558534"/>
                </a:lnTo>
                <a:lnTo>
                  <a:pt x="621499" y="1592228"/>
                </a:lnTo>
                <a:lnTo>
                  <a:pt x="652852" y="1625258"/>
                </a:lnTo>
                <a:lnTo>
                  <a:pt x="684796" y="1657619"/>
                </a:lnTo>
                <a:lnTo>
                  <a:pt x="717319" y="1689305"/>
                </a:lnTo>
                <a:lnTo>
                  <a:pt x="750410" y="1720310"/>
                </a:lnTo>
                <a:lnTo>
                  <a:pt x="784055" y="1750630"/>
                </a:lnTo>
                <a:lnTo>
                  <a:pt x="818243" y="1780258"/>
                </a:lnTo>
                <a:lnTo>
                  <a:pt x="852963" y="1809189"/>
                </a:lnTo>
                <a:lnTo>
                  <a:pt x="888201" y="1837417"/>
                </a:lnTo>
                <a:lnTo>
                  <a:pt x="923946" y="1864937"/>
                </a:lnTo>
                <a:lnTo>
                  <a:pt x="960185" y="1891742"/>
                </a:lnTo>
                <a:lnTo>
                  <a:pt x="996908" y="1917828"/>
                </a:lnTo>
                <a:lnTo>
                  <a:pt x="1034101" y="1943189"/>
                </a:lnTo>
                <a:lnTo>
                  <a:pt x="1071752" y="1967818"/>
                </a:lnTo>
                <a:lnTo>
                  <a:pt x="1109850" y="1991711"/>
                </a:lnTo>
                <a:lnTo>
                  <a:pt x="1148383" y="2014862"/>
                </a:lnTo>
                <a:lnTo>
                  <a:pt x="1187337" y="2037265"/>
                </a:lnTo>
                <a:lnTo>
                  <a:pt x="1226703" y="2058915"/>
                </a:lnTo>
                <a:lnTo>
                  <a:pt x="1266466" y="2079805"/>
                </a:lnTo>
                <a:lnTo>
                  <a:pt x="1306616" y="2099931"/>
                </a:lnTo>
                <a:lnTo>
                  <a:pt x="1347139" y="2119287"/>
                </a:lnTo>
                <a:lnTo>
                  <a:pt x="1388025" y="2137866"/>
                </a:lnTo>
                <a:lnTo>
                  <a:pt x="1429261" y="2155664"/>
                </a:lnTo>
                <a:lnTo>
                  <a:pt x="1470835" y="2172675"/>
                </a:lnTo>
                <a:lnTo>
                  <a:pt x="1512734" y="2188894"/>
                </a:lnTo>
                <a:lnTo>
                  <a:pt x="1554948" y="2204313"/>
                </a:lnTo>
                <a:lnTo>
                  <a:pt x="1597463" y="2218929"/>
                </a:lnTo>
                <a:lnTo>
                  <a:pt x="1640268" y="2232736"/>
                </a:lnTo>
                <a:lnTo>
                  <a:pt x="1683350" y="2245726"/>
                </a:lnTo>
                <a:lnTo>
                  <a:pt x="1726699" y="2257897"/>
                </a:lnTo>
                <a:lnTo>
                  <a:pt x="1770300" y="2269240"/>
                </a:lnTo>
                <a:lnTo>
                  <a:pt x="1814143" y="2279752"/>
                </a:lnTo>
                <a:lnTo>
                  <a:pt x="1858216" y="2289425"/>
                </a:lnTo>
                <a:lnTo>
                  <a:pt x="1902506" y="2298256"/>
                </a:lnTo>
                <a:lnTo>
                  <a:pt x="1947001" y="2306237"/>
                </a:lnTo>
                <a:lnTo>
                  <a:pt x="1991689" y="2313364"/>
                </a:lnTo>
                <a:lnTo>
                  <a:pt x="2036559" y="2319631"/>
                </a:lnTo>
                <a:lnTo>
                  <a:pt x="2081597" y="2325032"/>
                </a:lnTo>
                <a:lnTo>
                  <a:pt x="2126793" y="2329561"/>
                </a:lnTo>
                <a:lnTo>
                  <a:pt x="2172134" y="2333213"/>
                </a:lnTo>
                <a:lnTo>
                  <a:pt x="2217607" y="2335983"/>
                </a:lnTo>
                <a:lnTo>
                  <a:pt x="2263202" y="2337864"/>
                </a:lnTo>
                <a:lnTo>
                  <a:pt x="2308905" y="2338851"/>
                </a:lnTo>
                <a:lnTo>
                  <a:pt x="2354705" y="2338939"/>
                </a:lnTo>
                <a:lnTo>
                  <a:pt x="2400589" y="2338122"/>
                </a:lnTo>
                <a:lnTo>
                  <a:pt x="2446547" y="2336394"/>
                </a:lnTo>
                <a:lnTo>
                  <a:pt x="2492564" y="2333749"/>
                </a:lnTo>
                <a:lnTo>
                  <a:pt x="2538631" y="2330182"/>
                </a:lnTo>
                <a:lnTo>
                  <a:pt x="2584733" y="2325688"/>
                </a:lnTo>
                <a:lnTo>
                  <a:pt x="2630860" y="2320260"/>
                </a:lnTo>
                <a:lnTo>
                  <a:pt x="2677000" y="2313894"/>
                </a:lnTo>
                <a:lnTo>
                  <a:pt x="2723139" y="2306583"/>
                </a:lnTo>
                <a:lnTo>
                  <a:pt x="2769267" y="2298322"/>
                </a:lnTo>
                <a:lnTo>
                  <a:pt x="2815371" y="2289105"/>
                </a:lnTo>
                <a:lnTo>
                  <a:pt x="2861439" y="2278927"/>
                </a:lnTo>
                <a:lnTo>
                  <a:pt x="2907459" y="2267781"/>
                </a:lnTo>
                <a:lnTo>
                  <a:pt x="2953419" y="2255664"/>
                </a:lnTo>
                <a:lnTo>
                  <a:pt x="2999307" y="2242567"/>
                </a:lnTo>
                <a:lnTo>
                  <a:pt x="3045110" y="2228488"/>
                </a:lnTo>
                <a:lnTo>
                  <a:pt x="3090818" y="2213418"/>
                </a:lnTo>
                <a:lnTo>
                  <a:pt x="3136417" y="2197354"/>
                </a:lnTo>
                <a:lnTo>
                  <a:pt x="2336076" y="0"/>
                </a:lnTo>
                <a:close/>
              </a:path>
            </a:pathLst>
          </a:custGeom>
          <a:solidFill>
            <a:srgbClr val="A6681F"/>
          </a:solidFill>
        </p:spPr>
        <p:txBody>
          <a:bodyPr wrap="square" lIns="0" tIns="0" rIns="0" bIns="0" rtlCol="0"/>
          <a:lstStyle/>
          <a:p>
            <a:endParaRPr sz="1406"/>
          </a:p>
        </p:txBody>
      </p:sp>
      <p:sp>
        <p:nvSpPr>
          <p:cNvPr id="6" name="object 6"/>
          <p:cNvSpPr/>
          <p:nvPr/>
        </p:nvSpPr>
        <p:spPr>
          <a:xfrm>
            <a:off x="2624274" y="1336792"/>
            <a:ext cx="1645741" cy="3189238"/>
          </a:xfrm>
          <a:custGeom>
            <a:avLst/>
            <a:gdLst/>
            <a:ahLst/>
            <a:cxnLst/>
            <a:rect l="l" t="t" r="r" b="b"/>
            <a:pathLst>
              <a:path w="2340610" h="4535805">
                <a:moveTo>
                  <a:pt x="0" y="0"/>
                </a:moveTo>
                <a:lnTo>
                  <a:pt x="0" y="2338374"/>
                </a:lnTo>
                <a:lnTo>
                  <a:pt x="800341" y="4535728"/>
                </a:lnTo>
                <a:lnTo>
                  <a:pt x="846302" y="4518468"/>
                </a:lnTo>
                <a:lnTo>
                  <a:pt x="891740" y="4500316"/>
                </a:lnTo>
                <a:lnTo>
                  <a:pt x="936645" y="4481286"/>
                </a:lnTo>
                <a:lnTo>
                  <a:pt x="981010" y="4461389"/>
                </a:lnTo>
                <a:lnTo>
                  <a:pt x="1024825" y="4440637"/>
                </a:lnTo>
                <a:lnTo>
                  <a:pt x="1068083" y="4419043"/>
                </a:lnTo>
                <a:lnTo>
                  <a:pt x="1110774" y="4396619"/>
                </a:lnTo>
                <a:lnTo>
                  <a:pt x="1152891" y="4373376"/>
                </a:lnTo>
                <a:lnTo>
                  <a:pt x="1194425" y="4349328"/>
                </a:lnTo>
                <a:lnTo>
                  <a:pt x="1235366" y="4324485"/>
                </a:lnTo>
                <a:lnTo>
                  <a:pt x="1275708" y="4298861"/>
                </a:lnTo>
                <a:lnTo>
                  <a:pt x="1315441" y="4272467"/>
                </a:lnTo>
                <a:lnTo>
                  <a:pt x="1354556" y="4245316"/>
                </a:lnTo>
                <a:lnTo>
                  <a:pt x="1393046" y="4217419"/>
                </a:lnTo>
                <a:lnTo>
                  <a:pt x="1430901" y="4188790"/>
                </a:lnTo>
                <a:lnTo>
                  <a:pt x="1468114" y="4159439"/>
                </a:lnTo>
                <a:lnTo>
                  <a:pt x="1504675" y="4129379"/>
                </a:lnTo>
                <a:lnTo>
                  <a:pt x="1540576" y="4098622"/>
                </a:lnTo>
                <a:lnTo>
                  <a:pt x="1575810" y="4067181"/>
                </a:lnTo>
                <a:lnTo>
                  <a:pt x="1610366" y="4035067"/>
                </a:lnTo>
                <a:lnTo>
                  <a:pt x="1644237" y="4002293"/>
                </a:lnTo>
                <a:lnTo>
                  <a:pt x="1677415" y="3968870"/>
                </a:lnTo>
                <a:lnTo>
                  <a:pt x="1709890" y="3934812"/>
                </a:lnTo>
                <a:lnTo>
                  <a:pt x="1741654" y="3900129"/>
                </a:lnTo>
                <a:lnTo>
                  <a:pt x="1772699" y="3864835"/>
                </a:lnTo>
                <a:lnTo>
                  <a:pt x="1803016" y="3828941"/>
                </a:lnTo>
                <a:lnTo>
                  <a:pt x="1832597" y="3792459"/>
                </a:lnTo>
                <a:lnTo>
                  <a:pt x="1861433" y="3755402"/>
                </a:lnTo>
                <a:lnTo>
                  <a:pt x="1889515" y="3717782"/>
                </a:lnTo>
                <a:lnTo>
                  <a:pt x="1916836" y="3679610"/>
                </a:lnTo>
                <a:lnTo>
                  <a:pt x="1943386" y="3640900"/>
                </a:lnTo>
                <a:lnTo>
                  <a:pt x="1969158" y="3601662"/>
                </a:lnTo>
                <a:lnTo>
                  <a:pt x="1994142" y="3561910"/>
                </a:lnTo>
                <a:lnTo>
                  <a:pt x="2018331" y="3521655"/>
                </a:lnTo>
                <a:lnTo>
                  <a:pt x="2041715" y="3480910"/>
                </a:lnTo>
                <a:lnTo>
                  <a:pt x="2064286" y="3439686"/>
                </a:lnTo>
                <a:lnTo>
                  <a:pt x="2086036" y="3397997"/>
                </a:lnTo>
                <a:lnTo>
                  <a:pt x="2106955" y="3355853"/>
                </a:lnTo>
                <a:lnTo>
                  <a:pt x="2127037" y="3313267"/>
                </a:lnTo>
                <a:lnTo>
                  <a:pt x="2146272" y="3270251"/>
                </a:lnTo>
                <a:lnTo>
                  <a:pt x="2164651" y="3226818"/>
                </a:lnTo>
                <a:lnTo>
                  <a:pt x="2182166" y="3182979"/>
                </a:lnTo>
                <a:lnTo>
                  <a:pt x="2198810" y="3138747"/>
                </a:lnTo>
                <a:lnTo>
                  <a:pt x="2214572" y="3094134"/>
                </a:lnTo>
                <a:lnTo>
                  <a:pt x="2229444" y="3049151"/>
                </a:lnTo>
                <a:lnTo>
                  <a:pt x="2243419" y="3003812"/>
                </a:lnTo>
                <a:lnTo>
                  <a:pt x="2256488" y="2958128"/>
                </a:lnTo>
                <a:lnTo>
                  <a:pt x="2268641" y="2912111"/>
                </a:lnTo>
                <a:lnTo>
                  <a:pt x="2279871" y="2865773"/>
                </a:lnTo>
                <a:lnTo>
                  <a:pt x="2290170" y="2819127"/>
                </a:lnTo>
                <a:lnTo>
                  <a:pt x="2299527" y="2772185"/>
                </a:lnTo>
                <a:lnTo>
                  <a:pt x="2307936" y="2724959"/>
                </a:lnTo>
                <a:lnTo>
                  <a:pt x="2315388" y="2677460"/>
                </a:lnTo>
                <a:lnTo>
                  <a:pt x="2321873" y="2629702"/>
                </a:lnTo>
                <a:lnTo>
                  <a:pt x="2327384" y="2581696"/>
                </a:lnTo>
                <a:lnTo>
                  <a:pt x="2331912" y="2533454"/>
                </a:lnTo>
                <a:lnTo>
                  <a:pt x="2335449" y="2484989"/>
                </a:lnTo>
                <a:lnTo>
                  <a:pt x="2337986" y="2436313"/>
                </a:lnTo>
                <a:lnTo>
                  <a:pt x="2339514" y="2387437"/>
                </a:lnTo>
                <a:lnTo>
                  <a:pt x="2340025" y="2338374"/>
                </a:lnTo>
                <a:lnTo>
                  <a:pt x="2339536" y="2290061"/>
                </a:lnTo>
                <a:lnTo>
                  <a:pt x="2338073" y="2241987"/>
                </a:lnTo>
                <a:lnTo>
                  <a:pt x="2335648" y="2194160"/>
                </a:lnTo>
                <a:lnTo>
                  <a:pt x="2332268" y="2146591"/>
                </a:lnTo>
                <a:lnTo>
                  <a:pt x="2327944" y="2099289"/>
                </a:lnTo>
                <a:lnTo>
                  <a:pt x="2322685" y="2052263"/>
                </a:lnTo>
                <a:lnTo>
                  <a:pt x="2316500" y="2005523"/>
                </a:lnTo>
                <a:lnTo>
                  <a:pt x="2309398" y="1959077"/>
                </a:lnTo>
                <a:lnTo>
                  <a:pt x="2301390" y="1912937"/>
                </a:lnTo>
                <a:lnTo>
                  <a:pt x="2292484" y="1867110"/>
                </a:lnTo>
                <a:lnTo>
                  <a:pt x="2282691" y="1821606"/>
                </a:lnTo>
                <a:lnTo>
                  <a:pt x="2272018" y="1776435"/>
                </a:lnTo>
                <a:lnTo>
                  <a:pt x="2260476" y="1731606"/>
                </a:lnTo>
                <a:lnTo>
                  <a:pt x="2248075" y="1687129"/>
                </a:lnTo>
                <a:lnTo>
                  <a:pt x="2234823" y="1643013"/>
                </a:lnTo>
                <a:lnTo>
                  <a:pt x="2220730" y="1599266"/>
                </a:lnTo>
                <a:lnTo>
                  <a:pt x="2205805" y="1555900"/>
                </a:lnTo>
                <a:lnTo>
                  <a:pt x="2190058" y="1512923"/>
                </a:lnTo>
                <a:lnTo>
                  <a:pt x="2173498" y="1470344"/>
                </a:lnTo>
                <a:lnTo>
                  <a:pt x="2156135" y="1428173"/>
                </a:lnTo>
                <a:lnTo>
                  <a:pt x="2137978" y="1386419"/>
                </a:lnTo>
                <a:lnTo>
                  <a:pt x="2119036" y="1345092"/>
                </a:lnTo>
                <a:lnTo>
                  <a:pt x="2099319" y="1304201"/>
                </a:lnTo>
                <a:lnTo>
                  <a:pt x="2078837" y="1263756"/>
                </a:lnTo>
                <a:lnTo>
                  <a:pt x="2057598" y="1223765"/>
                </a:lnTo>
                <a:lnTo>
                  <a:pt x="2035612" y="1184239"/>
                </a:lnTo>
                <a:lnTo>
                  <a:pt x="2012888" y="1145187"/>
                </a:lnTo>
                <a:lnTo>
                  <a:pt x="1989437" y="1106618"/>
                </a:lnTo>
                <a:lnTo>
                  <a:pt x="1965266" y="1068541"/>
                </a:lnTo>
                <a:lnTo>
                  <a:pt x="1940387" y="1030966"/>
                </a:lnTo>
                <a:lnTo>
                  <a:pt x="1914807" y="993903"/>
                </a:lnTo>
                <a:lnTo>
                  <a:pt x="1888537" y="957360"/>
                </a:lnTo>
                <a:lnTo>
                  <a:pt x="1861586" y="921347"/>
                </a:lnTo>
                <a:lnTo>
                  <a:pt x="1833963" y="885874"/>
                </a:lnTo>
                <a:lnTo>
                  <a:pt x="1805679" y="850950"/>
                </a:lnTo>
                <a:lnTo>
                  <a:pt x="1776741" y="816584"/>
                </a:lnTo>
                <a:lnTo>
                  <a:pt x="1747159" y="782786"/>
                </a:lnTo>
                <a:lnTo>
                  <a:pt x="1716944" y="749566"/>
                </a:lnTo>
                <a:lnTo>
                  <a:pt x="1686104" y="716931"/>
                </a:lnTo>
                <a:lnTo>
                  <a:pt x="1654649" y="684893"/>
                </a:lnTo>
                <a:lnTo>
                  <a:pt x="1622588" y="653460"/>
                </a:lnTo>
                <a:lnTo>
                  <a:pt x="1589931" y="622642"/>
                </a:lnTo>
                <a:lnTo>
                  <a:pt x="1556687" y="592448"/>
                </a:lnTo>
                <a:lnTo>
                  <a:pt x="1522865" y="562888"/>
                </a:lnTo>
                <a:lnTo>
                  <a:pt x="1488475" y="533970"/>
                </a:lnTo>
                <a:lnTo>
                  <a:pt x="1453526" y="505705"/>
                </a:lnTo>
                <a:lnTo>
                  <a:pt x="1418028" y="478102"/>
                </a:lnTo>
                <a:lnTo>
                  <a:pt x="1381990" y="451170"/>
                </a:lnTo>
                <a:lnTo>
                  <a:pt x="1345422" y="424918"/>
                </a:lnTo>
                <a:lnTo>
                  <a:pt x="1308332" y="399357"/>
                </a:lnTo>
                <a:lnTo>
                  <a:pt x="1270731" y="374495"/>
                </a:lnTo>
                <a:lnTo>
                  <a:pt x="1232627" y="350341"/>
                </a:lnTo>
                <a:lnTo>
                  <a:pt x="1194031" y="326906"/>
                </a:lnTo>
                <a:lnTo>
                  <a:pt x="1154951" y="304199"/>
                </a:lnTo>
                <a:lnTo>
                  <a:pt x="1115397" y="282228"/>
                </a:lnTo>
                <a:lnTo>
                  <a:pt x="1075378" y="261004"/>
                </a:lnTo>
                <a:lnTo>
                  <a:pt x="1034904" y="240536"/>
                </a:lnTo>
                <a:lnTo>
                  <a:pt x="993984" y="220833"/>
                </a:lnTo>
                <a:lnTo>
                  <a:pt x="952628" y="201905"/>
                </a:lnTo>
                <a:lnTo>
                  <a:pt x="910845" y="183760"/>
                </a:lnTo>
                <a:lnTo>
                  <a:pt x="868644" y="166409"/>
                </a:lnTo>
                <a:lnTo>
                  <a:pt x="826035" y="149861"/>
                </a:lnTo>
                <a:lnTo>
                  <a:pt x="783027" y="134125"/>
                </a:lnTo>
                <a:lnTo>
                  <a:pt x="739630" y="119211"/>
                </a:lnTo>
                <a:lnTo>
                  <a:pt x="695853" y="105128"/>
                </a:lnTo>
                <a:lnTo>
                  <a:pt x="651705" y="91885"/>
                </a:lnTo>
                <a:lnTo>
                  <a:pt x="607197" y="79492"/>
                </a:lnTo>
                <a:lnTo>
                  <a:pt x="562336" y="67959"/>
                </a:lnTo>
                <a:lnTo>
                  <a:pt x="517133" y="57294"/>
                </a:lnTo>
                <a:lnTo>
                  <a:pt x="471598" y="47507"/>
                </a:lnTo>
                <a:lnTo>
                  <a:pt x="425738" y="38607"/>
                </a:lnTo>
                <a:lnTo>
                  <a:pt x="379565" y="30605"/>
                </a:lnTo>
                <a:lnTo>
                  <a:pt x="333087" y="23509"/>
                </a:lnTo>
                <a:lnTo>
                  <a:pt x="286313" y="17328"/>
                </a:lnTo>
                <a:lnTo>
                  <a:pt x="239254" y="12072"/>
                </a:lnTo>
                <a:lnTo>
                  <a:pt x="191919" y="7751"/>
                </a:lnTo>
                <a:lnTo>
                  <a:pt x="144316" y="4374"/>
                </a:lnTo>
                <a:lnTo>
                  <a:pt x="96455" y="1950"/>
                </a:lnTo>
                <a:lnTo>
                  <a:pt x="48347" y="489"/>
                </a:lnTo>
                <a:lnTo>
                  <a:pt x="0" y="0"/>
                </a:lnTo>
                <a:close/>
              </a:path>
            </a:pathLst>
          </a:custGeom>
          <a:solidFill>
            <a:srgbClr val="873E00"/>
          </a:solidFill>
        </p:spPr>
        <p:txBody>
          <a:bodyPr wrap="square" lIns="0" tIns="0" rIns="0" bIns="0" rtlCol="0"/>
          <a:lstStyle/>
          <a:p>
            <a:endParaRPr sz="1406"/>
          </a:p>
        </p:txBody>
      </p:sp>
      <p:sp>
        <p:nvSpPr>
          <p:cNvPr id="7" name="object 7"/>
          <p:cNvSpPr/>
          <p:nvPr/>
        </p:nvSpPr>
        <p:spPr>
          <a:xfrm>
            <a:off x="1669851" y="1660922"/>
            <a:ext cx="928688" cy="330398"/>
          </a:xfrm>
          <a:prstGeom prst="rect">
            <a:avLst/>
          </a:prstGeom>
          <a:blipFill>
            <a:blip r:embed="rId2" cstate="print"/>
            <a:stretch>
              <a:fillRect/>
            </a:stretch>
          </a:blipFill>
        </p:spPr>
        <p:txBody>
          <a:bodyPr wrap="square" lIns="0" tIns="0" rIns="0" bIns="0" rtlCol="0"/>
          <a:lstStyle/>
          <a:p>
            <a:endParaRPr sz="1406"/>
          </a:p>
        </p:txBody>
      </p:sp>
      <p:sp>
        <p:nvSpPr>
          <p:cNvPr id="8" name="object 8"/>
          <p:cNvSpPr/>
          <p:nvPr/>
        </p:nvSpPr>
        <p:spPr>
          <a:xfrm>
            <a:off x="1741289" y="2089547"/>
            <a:ext cx="767953" cy="339328"/>
          </a:xfrm>
          <a:prstGeom prst="rect">
            <a:avLst/>
          </a:prstGeom>
          <a:blipFill>
            <a:blip r:embed="rId3" cstate="print"/>
            <a:stretch>
              <a:fillRect/>
            </a:stretch>
          </a:blipFill>
        </p:spPr>
        <p:txBody>
          <a:bodyPr wrap="square" lIns="0" tIns="0" rIns="0" bIns="0" rtlCol="0"/>
          <a:lstStyle/>
          <a:p>
            <a:endParaRPr sz="1406"/>
          </a:p>
        </p:txBody>
      </p:sp>
      <p:sp>
        <p:nvSpPr>
          <p:cNvPr id="9" name="object 9"/>
          <p:cNvSpPr txBox="1">
            <a:spLocks noGrp="1"/>
          </p:cNvSpPr>
          <p:nvPr>
            <p:ph type="title"/>
          </p:nvPr>
        </p:nvSpPr>
        <p:spPr>
          <a:xfrm>
            <a:off x="1679683" y="1559079"/>
            <a:ext cx="900113" cy="880599"/>
          </a:xfrm>
          <a:prstGeom prst="rect">
            <a:avLst/>
          </a:prstGeom>
        </p:spPr>
        <p:txBody>
          <a:bodyPr vert="horz" wrap="square" lIns="0" tIns="8483" rIns="0" bIns="0" numCol="1" rtlCol="0" anchor="t" anchorCtr="0" compatLnSpc="1">
            <a:prstTxWarp prst="textNoShape">
              <a:avLst/>
            </a:prstTxWarp>
            <a:spAutoFit/>
          </a:bodyPr>
          <a:lstStyle/>
          <a:p>
            <a:pPr marL="79917" marR="3572" indent="-71435">
              <a:lnSpc>
                <a:spcPts val="3445"/>
              </a:lnSpc>
              <a:spcBef>
                <a:spcPts val="67"/>
              </a:spcBef>
            </a:pPr>
            <a:r>
              <a:rPr sz="2742" spc="18" dirty="0">
                <a:solidFill>
                  <a:srgbClr val="FFFFFF"/>
                </a:solidFill>
              </a:rPr>
              <a:t>None  </a:t>
            </a:r>
            <a:r>
              <a:rPr sz="2742" spc="105" dirty="0">
                <a:solidFill>
                  <a:srgbClr val="FFFFFF"/>
                </a:solidFill>
              </a:rPr>
              <a:t>15%</a:t>
            </a:r>
            <a:endParaRPr sz="2742"/>
          </a:p>
        </p:txBody>
      </p:sp>
      <p:sp>
        <p:nvSpPr>
          <p:cNvPr id="10" name="object 10"/>
          <p:cNvSpPr/>
          <p:nvPr/>
        </p:nvSpPr>
        <p:spPr>
          <a:xfrm>
            <a:off x="1134071" y="2312789"/>
            <a:ext cx="759023" cy="330398"/>
          </a:xfrm>
          <a:prstGeom prst="rect">
            <a:avLst/>
          </a:prstGeom>
          <a:blipFill>
            <a:blip r:embed="rId4" cstate="print"/>
            <a:stretch>
              <a:fillRect/>
            </a:stretch>
          </a:blipFill>
        </p:spPr>
        <p:txBody>
          <a:bodyPr wrap="square" lIns="0" tIns="0" rIns="0" bIns="0" rtlCol="0"/>
          <a:lstStyle/>
          <a:p>
            <a:endParaRPr sz="1406"/>
          </a:p>
        </p:txBody>
      </p:sp>
      <p:sp>
        <p:nvSpPr>
          <p:cNvPr id="11" name="object 11"/>
          <p:cNvSpPr txBox="1"/>
          <p:nvPr/>
        </p:nvSpPr>
        <p:spPr>
          <a:xfrm>
            <a:off x="1143016" y="2208696"/>
            <a:ext cx="724644" cy="432343"/>
          </a:xfrm>
          <a:prstGeom prst="rect">
            <a:avLst/>
          </a:prstGeom>
        </p:spPr>
        <p:txBody>
          <a:bodyPr vert="horz" wrap="square" lIns="0" tIns="10268" rIns="0" bIns="0" rtlCol="0">
            <a:spAutoFit/>
          </a:bodyPr>
          <a:lstStyle/>
          <a:p>
            <a:pPr marL="8929">
              <a:spcBef>
                <a:spcPts val="80"/>
              </a:spcBef>
            </a:pPr>
            <a:r>
              <a:rPr sz="2742" b="1" spc="21" dirty="0">
                <a:solidFill>
                  <a:srgbClr val="FFFFFF"/>
                </a:solidFill>
                <a:latin typeface="Arial"/>
                <a:cs typeface="Arial"/>
              </a:rPr>
              <a:t>Low</a:t>
            </a:r>
            <a:endParaRPr sz="2742">
              <a:latin typeface="Arial"/>
              <a:cs typeface="Arial"/>
            </a:endParaRPr>
          </a:p>
        </p:txBody>
      </p:sp>
      <p:sp>
        <p:nvSpPr>
          <p:cNvPr id="12" name="object 12"/>
          <p:cNvSpPr/>
          <p:nvPr/>
        </p:nvSpPr>
        <p:spPr>
          <a:xfrm>
            <a:off x="1116211" y="2741414"/>
            <a:ext cx="767953" cy="339328"/>
          </a:xfrm>
          <a:prstGeom prst="rect">
            <a:avLst/>
          </a:prstGeom>
          <a:blipFill>
            <a:blip r:embed="rId5" cstate="print"/>
            <a:stretch>
              <a:fillRect/>
            </a:stretch>
          </a:blipFill>
        </p:spPr>
        <p:txBody>
          <a:bodyPr wrap="square" lIns="0" tIns="0" rIns="0" bIns="0" rtlCol="0"/>
          <a:lstStyle/>
          <a:p>
            <a:endParaRPr sz="1406"/>
          </a:p>
        </p:txBody>
      </p:sp>
      <p:sp>
        <p:nvSpPr>
          <p:cNvPr id="13" name="object 13"/>
          <p:cNvSpPr/>
          <p:nvPr/>
        </p:nvSpPr>
        <p:spPr>
          <a:xfrm>
            <a:off x="1393031" y="3455789"/>
            <a:ext cx="1393031" cy="330398"/>
          </a:xfrm>
          <a:prstGeom prst="rect">
            <a:avLst/>
          </a:prstGeom>
          <a:blipFill>
            <a:blip r:embed="rId6" cstate="print"/>
            <a:stretch>
              <a:fillRect/>
            </a:stretch>
          </a:blipFill>
        </p:spPr>
        <p:txBody>
          <a:bodyPr wrap="square" lIns="0" tIns="0" rIns="0" bIns="0" rtlCol="0"/>
          <a:lstStyle/>
          <a:p>
            <a:endParaRPr sz="1406"/>
          </a:p>
        </p:txBody>
      </p:sp>
      <p:sp>
        <p:nvSpPr>
          <p:cNvPr id="14" name="object 14"/>
          <p:cNvSpPr/>
          <p:nvPr/>
        </p:nvSpPr>
        <p:spPr>
          <a:xfrm>
            <a:off x="1678781" y="3884414"/>
            <a:ext cx="794742" cy="339328"/>
          </a:xfrm>
          <a:prstGeom prst="rect">
            <a:avLst/>
          </a:prstGeom>
          <a:blipFill>
            <a:blip r:embed="rId7" cstate="print"/>
            <a:stretch>
              <a:fillRect/>
            </a:stretch>
          </a:blipFill>
        </p:spPr>
        <p:txBody>
          <a:bodyPr wrap="square" lIns="0" tIns="0" rIns="0" bIns="0" rtlCol="0"/>
          <a:lstStyle/>
          <a:p>
            <a:endParaRPr sz="1406"/>
          </a:p>
        </p:txBody>
      </p:sp>
      <p:sp>
        <p:nvSpPr>
          <p:cNvPr id="15" name="object 15"/>
          <p:cNvSpPr txBox="1"/>
          <p:nvPr/>
        </p:nvSpPr>
        <p:spPr>
          <a:xfrm>
            <a:off x="1126561" y="2645975"/>
            <a:ext cx="1647081" cy="1587788"/>
          </a:xfrm>
          <a:prstGeom prst="rect">
            <a:avLst/>
          </a:prstGeom>
        </p:spPr>
        <p:txBody>
          <a:bodyPr vert="horz" wrap="square" lIns="0" tIns="10268" rIns="0" bIns="0" rtlCol="0">
            <a:spAutoFit/>
          </a:bodyPr>
          <a:lstStyle/>
          <a:p>
            <a:pPr marL="8929">
              <a:spcBef>
                <a:spcPts val="80"/>
              </a:spcBef>
            </a:pPr>
            <a:r>
              <a:rPr sz="2742" b="1" spc="105" dirty="0">
                <a:solidFill>
                  <a:srgbClr val="FFFFFF"/>
                </a:solidFill>
                <a:latin typeface="Arial"/>
                <a:cs typeface="Arial"/>
              </a:rPr>
              <a:t>11%</a:t>
            </a:r>
            <a:endParaRPr sz="2742">
              <a:latin typeface="Arial"/>
              <a:cs typeface="Arial"/>
            </a:endParaRPr>
          </a:p>
          <a:p>
            <a:pPr marL="594250" marR="3572" indent="-304044">
              <a:lnSpc>
                <a:spcPct val="104600"/>
              </a:lnSpc>
              <a:spcBef>
                <a:spcPts val="2134"/>
              </a:spcBef>
            </a:pPr>
            <a:r>
              <a:rPr sz="2742" b="1" spc="35" dirty="0">
                <a:solidFill>
                  <a:srgbClr val="FFFFFF"/>
                </a:solidFill>
                <a:latin typeface="Arial"/>
                <a:cs typeface="Arial"/>
              </a:rPr>
              <a:t>Medium  </a:t>
            </a:r>
            <a:r>
              <a:rPr sz="2742" b="1" spc="105" dirty="0">
                <a:solidFill>
                  <a:srgbClr val="FFFFFF"/>
                </a:solidFill>
                <a:latin typeface="Arial"/>
                <a:cs typeface="Arial"/>
              </a:rPr>
              <a:t>30%</a:t>
            </a:r>
            <a:endParaRPr sz="2742">
              <a:latin typeface="Arial"/>
              <a:cs typeface="Arial"/>
            </a:endParaRPr>
          </a:p>
        </p:txBody>
      </p:sp>
      <p:sp>
        <p:nvSpPr>
          <p:cNvPr id="16" name="object 16"/>
          <p:cNvSpPr/>
          <p:nvPr/>
        </p:nvSpPr>
        <p:spPr>
          <a:xfrm>
            <a:off x="3045023" y="2500313"/>
            <a:ext cx="812602" cy="392906"/>
          </a:xfrm>
          <a:prstGeom prst="rect">
            <a:avLst/>
          </a:prstGeom>
          <a:blipFill>
            <a:blip r:embed="rId8" cstate="print"/>
            <a:stretch>
              <a:fillRect/>
            </a:stretch>
          </a:blipFill>
        </p:spPr>
        <p:txBody>
          <a:bodyPr wrap="square" lIns="0" tIns="0" rIns="0" bIns="0" rtlCol="0"/>
          <a:lstStyle/>
          <a:p>
            <a:endParaRPr sz="1406"/>
          </a:p>
        </p:txBody>
      </p:sp>
      <p:sp>
        <p:nvSpPr>
          <p:cNvPr id="17" name="object 17"/>
          <p:cNvSpPr/>
          <p:nvPr/>
        </p:nvSpPr>
        <p:spPr>
          <a:xfrm>
            <a:off x="3045023" y="2928938"/>
            <a:ext cx="785813" cy="339328"/>
          </a:xfrm>
          <a:prstGeom prst="rect">
            <a:avLst/>
          </a:prstGeom>
          <a:blipFill>
            <a:blip r:embed="rId9" cstate="print"/>
            <a:stretch>
              <a:fillRect/>
            </a:stretch>
          </a:blipFill>
        </p:spPr>
        <p:txBody>
          <a:bodyPr wrap="square" lIns="0" tIns="0" rIns="0" bIns="0" rtlCol="0"/>
          <a:lstStyle/>
          <a:p>
            <a:endParaRPr sz="1406"/>
          </a:p>
        </p:txBody>
      </p:sp>
      <p:sp>
        <p:nvSpPr>
          <p:cNvPr id="18" name="object 18"/>
          <p:cNvSpPr txBox="1"/>
          <p:nvPr/>
        </p:nvSpPr>
        <p:spPr>
          <a:xfrm>
            <a:off x="3056115" y="2397888"/>
            <a:ext cx="789384" cy="880599"/>
          </a:xfrm>
          <a:prstGeom prst="rect">
            <a:avLst/>
          </a:prstGeom>
        </p:spPr>
        <p:txBody>
          <a:bodyPr vert="horz" wrap="square" lIns="0" tIns="8483" rIns="0" bIns="0" rtlCol="0">
            <a:spAutoFit/>
          </a:bodyPr>
          <a:lstStyle/>
          <a:p>
            <a:pPr marL="24556" marR="3572" indent="-16073">
              <a:lnSpc>
                <a:spcPts val="3445"/>
              </a:lnSpc>
              <a:spcBef>
                <a:spcPts val="67"/>
              </a:spcBef>
            </a:pPr>
            <a:r>
              <a:rPr sz="2742" b="1" spc="-7" dirty="0">
                <a:solidFill>
                  <a:srgbClr val="FFFFFF"/>
                </a:solidFill>
                <a:latin typeface="Arial"/>
                <a:cs typeface="Arial"/>
              </a:rPr>
              <a:t>High  </a:t>
            </a:r>
            <a:r>
              <a:rPr sz="2742" b="1" spc="105" dirty="0">
                <a:solidFill>
                  <a:srgbClr val="FFFFFF"/>
                </a:solidFill>
                <a:latin typeface="Arial"/>
                <a:cs typeface="Arial"/>
              </a:rPr>
              <a:t>44%</a:t>
            </a:r>
            <a:endParaRPr sz="2742">
              <a:latin typeface="Arial"/>
              <a:cs typeface="Arial"/>
            </a:endParaRPr>
          </a:p>
        </p:txBody>
      </p:sp>
      <p:sp>
        <p:nvSpPr>
          <p:cNvPr id="19" name="object 19"/>
          <p:cNvSpPr/>
          <p:nvPr/>
        </p:nvSpPr>
        <p:spPr>
          <a:xfrm>
            <a:off x="6370412" y="1320192"/>
            <a:ext cx="142429" cy="1656457"/>
          </a:xfrm>
          <a:custGeom>
            <a:avLst/>
            <a:gdLst/>
            <a:ahLst/>
            <a:cxnLst/>
            <a:rect l="l" t="t" r="r" b="b"/>
            <a:pathLst>
              <a:path w="202565" h="2355850">
                <a:moveTo>
                  <a:pt x="202526" y="0"/>
                </a:moveTo>
                <a:lnTo>
                  <a:pt x="151835" y="545"/>
                </a:lnTo>
                <a:lnTo>
                  <a:pt x="101172" y="2179"/>
                </a:lnTo>
                <a:lnTo>
                  <a:pt x="50556" y="4902"/>
                </a:lnTo>
                <a:lnTo>
                  <a:pt x="0" y="8712"/>
                </a:lnTo>
                <a:lnTo>
                  <a:pt x="202526" y="2355850"/>
                </a:lnTo>
                <a:lnTo>
                  <a:pt x="202526" y="0"/>
                </a:lnTo>
                <a:close/>
              </a:path>
            </a:pathLst>
          </a:custGeom>
          <a:solidFill>
            <a:srgbClr val="93C5F6"/>
          </a:solidFill>
        </p:spPr>
        <p:txBody>
          <a:bodyPr wrap="square" lIns="0" tIns="0" rIns="0" bIns="0" rtlCol="0"/>
          <a:lstStyle/>
          <a:p>
            <a:endParaRPr sz="1406"/>
          </a:p>
        </p:txBody>
      </p:sp>
      <p:sp>
        <p:nvSpPr>
          <p:cNvPr id="20" name="object 20"/>
          <p:cNvSpPr/>
          <p:nvPr/>
        </p:nvSpPr>
        <p:spPr>
          <a:xfrm>
            <a:off x="5256711" y="1326318"/>
            <a:ext cx="1256406" cy="1650653"/>
          </a:xfrm>
          <a:custGeom>
            <a:avLst/>
            <a:gdLst/>
            <a:ahLst/>
            <a:cxnLst/>
            <a:rect l="l" t="t" r="r" b="b"/>
            <a:pathLst>
              <a:path w="1786890" h="2347595">
                <a:moveTo>
                  <a:pt x="1583931" y="0"/>
                </a:moveTo>
                <a:lnTo>
                  <a:pt x="1534269" y="4814"/>
                </a:lnTo>
                <a:lnTo>
                  <a:pt x="1484820" y="10666"/>
                </a:lnTo>
                <a:lnTo>
                  <a:pt x="1435598" y="17548"/>
                </a:lnTo>
                <a:lnTo>
                  <a:pt x="1386617" y="25452"/>
                </a:lnTo>
                <a:lnTo>
                  <a:pt x="1337891" y="34371"/>
                </a:lnTo>
                <a:lnTo>
                  <a:pt x="1289436" y="44297"/>
                </a:lnTo>
                <a:lnTo>
                  <a:pt x="1241265" y="55223"/>
                </a:lnTo>
                <a:lnTo>
                  <a:pt x="1193393" y="67142"/>
                </a:lnTo>
                <a:lnTo>
                  <a:pt x="1145834" y="80046"/>
                </a:lnTo>
                <a:lnTo>
                  <a:pt x="1098603" y="93928"/>
                </a:lnTo>
                <a:lnTo>
                  <a:pt x="1051714" y="108780"/>
                </a:lnTo>
                <a:lnTo>
                  <a:pt x="1005182" y="124596"/>
                </a:lnTo>
                <a:lnTo>
                  <a:pt x="959021" y="141367"/>
                </a:lnTo>
                <a:lnTo>
                  <a:pt x="913245" y="159087"/>
                </a:lnTo>
                <a:lnTo>
                  <a:pt x="867869" y="177747"/>
                </a:lnTo>
                <a:lnTo>
                  <a:pt x="822908" y="197341"/>
                </a:lnTo>
                <a:lnTo>
                  <a:pt x="778376" y="217861"/>
                </a:lnTo>
                <a:lnTo>
                  <a:pt x="734286" y="239299"/>
                </a:lnTo>
                <a:lnTo>
                  <a:pt x="690655" y="261649"/>
                </a:lnTo>
                <a:lnTo>
                  <a:pt x="647495" y="284903"/>
                </a:lnTo>
                <a:lnTo>
                  <a:pt x="604822" y="309054"/>
                </a:lnTo>
                <a:lnTo>
                  <a:pt x="562650" y="334093"/>
                </a:lnTo>
                <a:lnTo>
                  <a:pt x="520993" y="360014"/>
                </a:lnTo>
                <a:lnTo>
                  <a:pt x="479867" y="386810"/>
                </a:lnTo>
                <a:lnTo>
                  <a:pt x="439284" y="414473"/>
                </a:lnTo>
                <a:lnTo>
                  <a:pt x="399260" y="442995"/>
                </a:lnTo>
                <a:lnTo>
                  <a:pt x="359810" y="472369"/>
                </a:lnTo>
                <a:lnTo>
                  <a:pt x="320946" y="502588"/>
                </a:lnTo>
                <a:lnTo>
                  <a:pt x="282685" y="533644"/>
                </a:lnTo>
                <a:lnTo>
                  <a:pt x="245040" y="565530"/>
                </a:lnTo>
                <a:lnTo>
                  <a:pt x="208027" y="598239"/>
                </a:lnTo>
                <a:lnTo>
                  <a:pt x="171658" y="631763"/>
                </a:lnTo>
                <a:lnTo>
                  <a:pt x="135949" y="666095"/>
                </a:lnTo>
                <a:lnTo>
                  <a:pt x="100914" y="701227"/>
                </a:lnTo>
                <a:lnTo>
                  <a:pt x="66568" y="737152"/>
                </a:lnTo>
                <a:lnTo>
                  <a:pt x="32925" y="773863"/>
                </a:lnTo>
                <a:lnTo>
                  <a:pt x="0" y="811352"/>
                </a:lnTo>
                <a:lnTo>
                  <a:pt x="1786458" y="2347137"/>
                </a:lnTo>
                <a:lnTo>
                  <a:pt x="1583931" y="0"/>
                </a:lnTo>
                <a:close/>
              </a:path>
            </a:pathLst>
          </a:custGeom>
          <a:solidFill>
            <a:srgbClr val="BD9C37"/>
          </a:solidFill>
        </p:spPr>
        <p:txBody>
          <a:bodyPr wrap="square" lIns="0" tIns="0" rIns="0" bIns="0" rtlCol="0"/>
          <a:lstStyle/>
          <a:p>
            <a:endParaRPr sz="1406"/>
          </a:p>
        </p:txBody>
      </p:sp>
      <p:sp>
        <p:nvSpPr>
          <p:cNvPr id="21" name="object 21"/>
          <p:cNvSpPr/>
          <p:nvPr/>
        </p:nvSpPr>
        <p:spPr>
          <a:xfrm>
            <a:off x="4856357" y="1896799"/>
            <a:ext cx="1727895" cy="2736503"/>
          </a:xfrm>
          <a:custGeom>
            <a:avLst/>
            <a:gdLst/>
            <a:ahLst/>
            <a:cxnLst/>
            <a:rect l="l" t="t" r="r" b="b"/>
            <a:pathLst>
              <a:path w="2457450" h="3891915">
                <a:moveTo>
                  <a:pt x="569390" y="0"/>
                </a:moveTo>
                <a:lnTo>
                  <a:pt x="537312" y="38123"/>
                </a:lnTo>
                <a:lnTo>
                  <a:pt x="506106" y="76840"/>
                </a:lnTo>
                <a:lnTo>
                  <a:pt x="475778" y="116135"/>
                </a:lnTo>
                <a:lnTo>
                  <a:pt x="446333" y="155992"/>
                </a:lnTo>
                <a:lnTo>
                  <a:pt x="417777" y="196398"/>
                </a:lnTo>
                <a:lnTo>
                  <a:pt x="390115" y="237335"/>
                </a:lnTo>
                <a:lnTo>
                  <a:pt x="363352" y="278789"/>
                </a:lnTo>
                <a:lnTo>
                  <a:pt x="337494" y="320746"/>
                </a:lnTo>
                <a:lnTo>
                  <a:pt x="312545" y="363188"/>
                </a:lnTo>
                <a:lnTo>
                  <a:pt x="288511" y="406101"/>
                </a:lnTo>
                <a:lnTo>
                  <a:pt x="265398" y="449471"/>
                </a:lnTo>
                <a:lnTo>
                  <a:pt x="243210" y="493281"/>
                </a:lnTo>
                <a:lnTo>
                  <a:pt x="221953" y="537516"/>
                </a:lnTo>
                <a:lnTo>
                  <a:pt x="201633" y="582161"/>
                </a:lnTo>
                <a:lnTo>
                  <a:pt x="182254" y="627201"/>
                </a:lnTo>
                <a:lnTo>
                  <a:pt x="163822" y="672620"/>
                </a:lnTo>
                <a:lnTo>
                  <a:pt x="146342" y="718403"/>
                </a:lnTo>
                <a:lnTo>
                  <a:pt x="129819" y="764535"/>
                </a:lnTo>
                <a:lnTo>
                  <a:pt x="114260" y="811000"/>
                </a:lnTo>
                <a:lnTo>
                  <a:pt x="99668" y="857784"/>
                </a:lnTo>
                <a:lnTo>
                  <a:pt x="86050" y="904871"/>
                </a:lnTo>
                <a:lnTo>
                  <a:pt x="73410" y="952245"/>
                </a:lnTo>
                <a:lnTo>
                  <a:pt x="61755" y="999892"/>
                </a:lnTo>
                <a:lnTo>
                  <a:pt x="51088" y="1047796"/>
                </a:lnTo>
                <a:lnTo>
                  <a:pt x="41416" y="1095941"/>
                </a:lnTo>
                <a:lnTo>
                  <a:pt x="32744" y="1144313"/>
                </a:lnTo>
                <a:lnTo>
                  <a:pt x="25078" y="1192897"/>
                </a:lnTo>
                <a:lnTo>
                  <a:pt x="18421" y="1241676"/>
                </a:lnTo>
                <a:lnTo>
                  <a:pt x="12781" y="1290636"/>
                </a:lnTo>
                <a:lnTo>
                  <a:pt x="8161" y="1339762"/>
                </a:lnTo>
                <a:lnTo>
                  <a:pt x="4568" y="1389037"/>
                </a:lnTo>
                <a:lnTo>
                  <a:pt x="2006" y="1438447"/>
                </a:lnTo>
                <a:lnTo>
                  <a:pt x="482" y="1487977"/>
                </a:lnTo>
                <a:lnTo>
                  <a:pt x="0" y="1537611"/>
                </a:lnTo>
                <a:lnTo>
                  <a:pt x="565" y="1587334"/>
                </a:lnTo>
                <a:lnTo>
                  <a:pt x="2183" y="1637131"/>
                </a:lnTo>
                <a:lnTo>
                  <a:pt x="4731" y="1685141"/>
                </a:lnTo>
                <a:lnTo>
                  <a:pt x="8224" y="1732875"/>
                </a:lnTo>
                <a:lnTo>
                  <a:pt x="12652" y="1780325"/>
                </a:lnTo>
                <a:lnTo>
                  <a:pt x="18005" y="1827483"/>
                </a:lnTo>
                <a:lnTo>
                  <a:pt x="24274" y="1874339"/>
                </a:lnTo>
                <a:lnTo>
                  <a:pt x="31450" y="1920884"/>
                </a:lnTo>
                <a:lnTo>
                  <a:pt x="39522" y="1967111"/>
                </a:lnTo>
                <a:lnTo>
                  <a:pt x="48482" y="2013011"/>
                </a:lnTo>
                <a:lnTo>
                  <a:pt x="58320" y="2058574"/>
                </a:lnTo>
                <a:lnTo>
                  <a:pt x="69026" y="2103791"/>
                </a:lnTo>
                <a:lnTo>
                  <a:pt x="80592" y="2148655"/>
                </a:lnTo>
                <a:lnTo>
                  <a:pt x="93006" y="2193157"/>
                </a:lnTo>
                <a:lnTo>
                  <a:pt x="106260" y="2237287"/>
                </a:lnTo>
                <a:lnTo>
                  <a:pt x="120345" y="2281037"/>
                </a:lnTo>
                <a:lnTo>
                  <a:pt x="135251" y="2324398"/>
                </a:lnTo>
                <a:lnTo>
                  <a:pt x="150968" y="2367362"/>
                </a:lnTo>
                <a:lnTo>
                  <a:pt x="167486" y="2409920"/>
                </a:lnTo>
                <a:lnTo>
                  <a:pt x="184797" y="2452063"/>
                </a:lnTo>
                <a:lnTo>
                  <a:pt x="202891" y="2493782"/>
                </a:lnTo>
                <a:lnTo>
                  <a:pt x="221758" y="2535069"/>
                </a:lnTo>
                <a:lnTo>
                  <a:pt x="241389" y="2575915"/>
                </a:lnTo>
                <a:lnTo>
                  <a:pt x="261774" y="2616311"/>
                </a:lnTo>
                <a:lnTo>
                  <a:pt x="282904" y="2656248"/>
                </a:lnTo>
                <a:lnTo>
                  <a:pt x="304769" y="2695718"/>
                </a:lnTo>
                <a:lnTo>
                  <a:pt x="327359" y="2734712"/>
                </a:lnTo>
                <a:lnTo>
                  <a:pt x="350666" y="2773222"/>
                </a:lnTo>
                <a:lnTo>
                  <a:pt x="374680" y="2811238"/>
                </a:lnTo>
                <a:lnTo>
                  <a:pt x="399391" y="2848751"/>
                </a:lnTo>
                <a:lnTo>
                  <a:pt x="424789" y="2885754"/>
                </a:lnTo>
                <a:lnTo>
                  <a:pt x="450866" y="2922238"/>
                </a:lnTo>
                <a:lnTo>
                  <a:pt x="477611" y="2958193"/>
                </a:lnTo>
                <a:lnTo>
                  <a:pt x="505016" y="2993610"/>
                </a:lnTo>
                <a:lnTo>
                  <a:pt x="533070" y="3028483"/>
                </a:lnTo>
                <a:lnTo>
                  <a:pt x="561764" y="3062800"/>
                </a:lnTo>
                <a:lnTo>
                  <a:pt x="591089" y="3096554"/>
                </a:lnTo>
                <a:lnTo>
                  <a:pt x="621035" y="3129737"/>
                </a:lnTo>
                <a:lnTo>
                  <a:pt x="651592" y="3162338"/>
                </a:lnTo>
                <a:lnTo>
                  <a:pt x="682752" y="3194350"/>
                </a:lnTo>
                <a:lnTo>
                  <a:pt x="714504" y="3225765"/>
                </a:lnTo>
                <a:lnTo>
                  <a:pt x="746839" y="3256572"/>
                </a:lnTo>
                <a:lnTo>
                  <a:pt x="779748" y="3286763"/>
                </a:lnTo>
                <a:lnTo>
                  <a:pt x="813221" y="3316330"/>
                </a:lnTo>
                <a:lnTo>
                  <a:pt x="847248" y="3345265"/>
                </a:lnTo>
                <a:lnTo>
                  <a:pt x="881820" y="3373557"/>
                </a:lnTo>
                <a:lnTo>
                  <a:pt x="916928" y="3401199"/>
                </a:lnTo>
                <a:lnTo>
                  <a:pt x="952562" y="3428181"/>
                </a:lnTo>
                <a:lnTo>
                  <a:pt x="988712" y="3454496"/>
                </a:lnTo>
                <a:lnTo>
                  <a:pt x="1025369" y="3480134"/>
                </a:lnTo>
                <a:lnTo>
                  <a:pt x="1062524" y="3505086"/>
                </a:lnTo>
                <a:lnTo>
                  <a:pt x="1100166" y="3529345"/>
                </a:lnTo>
                <a:lnTo>
                  <a:pt x="1138287" y="3552900"/>
                </a:lnTo>
                <a:lnTo>
                  <a:pt x="1176877" y="3575744"/>
                </a:lnTo>
                <a:lnTo>
                  <a:pt x="1215926" y="3597868"/>
                </a:lnTo>
                <a:lnTo>
                  <a:pt x="1255425" y="3619262"/>
                </a:lnTo>
                <a:lnTo>
                  <a:pt x="1295365" y="3639919"/>
                </a:lnTo>
                <a:lnTo>
                  <a:pt x="1335735" y="3659829"/>
                </a:lnTo>
                <a:lnTo>
                  <a:pt x="1376527" y="3678985"/>
                </a:lnTo>
                <a:lnTo>
                  <a:pt x="1417731" y="3697376"/>
                </a:lnTo>
                <a:lnTo>
                  <a:pt x="1459337" y="3714994"/>
                </a:lnTo>
                <a:lnTo>
                  <a:pt x="1501336" y="3731831"/>
                </a:lnTo>
                <a:lnTo>
                  <a:pt x="1543718" y="3747878"/>
                </a:lnTo>
                <a:lnTo>
                  <a:pt x="1586474" y="3763126"/>
                </a:lnTo>
                <a:lnTo>
                  <a:pt x="1629594" y="3777567"/>
                </a:lnTo>
                <a:lnTo>
                  <a:pt x="1673069" y="3791191"/>
                </a:lnTo>
                <a:lnTo>
                  <a:pt x="1716889" y="3803990"/>
                </a:lnTo>
                <a:lnTo>
                  <a:pt x="1761045" y="3815955"/>
                </a:lnTo>
                <a:lnTo>
                  <a:pt x="1805527" y="3827078"/>
                </a:lnTo>
                <a:lnTo>
                  <a:pt x="1850326" y="3837350"/>
                </a:lnTo>
                <a:lnTo>
                  <a:pt x="1895432" y="3846761"/>
                </a:lnTo>
                <a:lnTo>
                  <a:pt x="1940836" y="3855304"/>
                </a:lnTo>
                <a:lnTo>
                  <a:pt x="1986528" y="3862970"/>
                </a:lnTo>
                <a:lnTo>
                  <a:pt x="2032499" y="3869750"/>
                </a:lnTo>
                <a:lnTo>
                  <a:pt x="2078739" y="3875634"/>
                </a:lnTo>
                <a:lnTo>
                  <a:pt x="2125238" y="3880616"/>
                </a:lnTo>
                <a:lnTo>
                  <a:pt x="2171988" y="3884684"/>
                </a:lnTo>
                <a:lnTo>
                  <a:pt x="2218979" y="3887832"/>
                </a:lnTo>
                <a:lnTo>
                  <a:pt x="2266200" y="3890050"/>
                </a:lnTo>
                <a:lnTo>
                  <a:pt x="2313643" y="3891330"/>
                </a:lnTo>
                <a:lnTo>
                  <a:pt x="2361298" y="3891662"/>
                </a:lnTo>
                <a:lnTo>
                  <a:pt x="2409156" y="3891039"/>
                </a:lnTo>
                <a:lnTo>
                  <a:pt x="2457207" y="3889451"/>
                </a:lnTo>
                <a:lnTo>
                  <a:pt x="2355848" y="1535785"/>
                </a:lnTo>
                <a:lnTo>
                  <a:pt x="569390" y="0"/>
                </a:lnTo>
                <a:close/>
              </a:path>
            </a:pathLst>
          </a:custGeom>
          <a:solidFill>
            <a:srgbClr val="A6681F"/>
          </a:solidFill>
        </p:spPr>
        <p:txBody>
          <a:bodyPr wrap="square" lIns="0" tIns="0" rIns="0" bIns="0" rtlCol="0"/>
          <a:lstStyle/>
          <a:p>
            <a:endParaRPr sz="1406"/>
          </a:p>
        </p:txBody>
      </p:sp>
      <p:sp>
        <p:nvSpPr>
          <p:cNvPr id="22" name="object 22"/>
          <p:cNvSpPr/>
          <p:nvPr/>
        </p:nvSpPr>
        <p:spPr>
          <a:xfrm>
            <a:off x="6512813" y="1320192"/>
            <a:ext cx="1656457" cy="3311575"/>
          </a:xfrm>
          <a:custGeom>
            <a:avLst/>
            <a:gdLst/>
            <a:ahLst/>
            <a:cxnLst/>
            <a:rect l="l" t="t" r="r" b="b"/>
            <a:pathLst>
              <a:path w="2355850" h="4709795">
                <a:moveTo>
                  <a:pt x="0" y="0"/>
                </a:moveTo>
                <a:lnTo>
                  <a:pt x="0" y="2355850"/>
                </a:lnTo>
                <a:lnTo>
                  <a:pt x="101358" y="4709515"/>
                </a:lnTo>
                <a:lnTo>
                  <a:pt x="149707" y="4706944"/>
                </a:lnTo>
                <a:lnTo>
                  <a:pt x="197783" y="4703413"/>
                </a:lnTo>
                <a:lnTo>
                  <a:pt x="245578" y="4698931"/>
                </a:lnTo>
                <a:lnTo>
                  <a:pt x="293082" y="4693508"/>
                </a:lnTo>
                <a:lnTo>
                  <a:pt x="340287" y="4687154"/>
                </a:lnTo>
                <a:lnTo>
                  <a:pt x="387183" y="4679877"/>
                </a:lnTo>
                <a:lnTo>
                  <a:pt x="433761" y="4671689"/>
                </a:lnTo>
                <a:lnTo>
                  <a:pt x="480012" y="4662598"/>
                </a:lnTo>
                <a:lnTo>
                  <a:pt x="525927" y="4652614"/>
                </a:lnTo>
                <a:lnTo>
                  <a:pt x="571495" y="4641746"/>
                </a:lnTo>
                <a:lnTo>
                  <a:pt x="616709" y="4630005"/>
                </a:lnTo>
                <a:lnTo>
                  <a:pt x="661559" y="4617399"/>
                </a:lnTo>
                <a:lnTo>
                  <a:pt x="706036" y="4603939"/>
                </a:lnTo>
                <a:lnTo>
                  <a:pt x="750130" y="4589634"/>
                </a:lnTo>
                <a:lnTo>
                  <a:pt x="793833" y="4574493"/>
                </a:lnTo>
                <a:lnTo>
                  <a:pt x="837134" y="4558527"/>
                </a:lnTo>
                <a:lnTo>
                  <a:pt x="880026" y="4541744"/>
                </a:lnTo>
                <a:lnTo>
                  <a:pt x="922499" y="4524155"/>
                </a:lnTo>
                <a:lnTo>
                  <a:pt x="964543" y="4505769"/>
                </a:lnTo>
                <a:lnTo>
                  <a:pt x="1006149" y="4486595"/>
                </a:lnTo>
                <a:lnTo>
                  <a:pt x="1047309" y="4466643"/>
                </a:lnTo>
                <a:lnTo>
                  <a:pt x="1088013" y="4445924"/>
                </a:lnTo>
                <a:lnTo>
                  <a:pt x="1128251" y="4424445"/>
                </a:lnTo>
                <a:lnTo>
                  <a:pt x="1168016" y="4402218"/>
                </a:lnTo>
                <a:lnTo>
                  <a:pt x="1207296" y="4379251"/>
                </a:lnTo>
                <a:lnTo>
                  <a:pt x="1246084" y="4355555"/>
                </a:lnTo>
                <a:lnTo>
                  <a:pt x="1284370" y="4331138"/>
                </a:lnTo>
                <a:lnTo>
                  <a:pt x="1322144" y="4306011"/>
                </a:lnTo>
                <a:lnTo>
                  <a:pt x="1359399" y="4280183"/>
                </a:lnTo>
                <a:lnTo>
                  <a:pt x="1396123" y="4253663"/>
                </a:lnTo>
                <a:lnTo>
                  <a:pt x="1432309" y="4226461"/>
                </a:lnTo>
                <a:lnTo>
                  <a:pt x="1467947" y="4198588"/>
                </a:lnTo>
                <a:lnTo>
                  <a:pt x="1503028" y="4170052"/>
                </a:lnTo>
                <a:lnTo>
                  <a:pt x="1537542" y="4140862"/>
                </a:lnTo>
                <a:lnTo>
                  <a:pt x="1571481" y="4111030"/>
                </a:lnTo>
                <a:lnTo>
                  <a:pt x="1604835" y="4080564"/>
                </a:lnTo>
                <a:lnTo>
                  <a:pt x="1637595" y="4049473"/>
                </a:lnTo>
                <a:lnTo>
                  <a:pt x="1669752" y="4017768"/>
                </a:lnTo>
                <a:lnTo>
                  <a:pt x="1701296" y="3985458"/>
                </a:lnTo>
                <a:lnTo>
                  <a:pt x="1732219" y="3952553"/>
                </a:lnTo>
                <a:lnTo>
                  <a:pt x="1762511" y="3919061"/>
                </a:lnTo>
                <a:lnTo>
                  <a:pt x="1792164" y="3884994"/>
                </a:lnTo>
                <a:lnTo>
                  <a:pt x="1821167" y="3850360"/>
                </a:lnTo>
                <a:lnTo>
                  <a:pt x="1849512" y="3815169"/>
                </a:lnTo>
                <a:lnTo>
                  <a:pt x="1877189" y="3779431"/>
                </a:lnTo>
                <a:lnTo>
                  <a:pt x="1904189" y="3743155"/>
                </a:lnTo>
                <a:lnTo>
                  <a:pt x="1930504" y="3706351"/>
                </a:lnTo>
                <a:lnTo>
                  <a:pt x="1956123" y="3669028"/>
                </a:lnTo>
                <a:lnTo>
                  <a:pt x="1981038" y="3631197"/>
                </a:lnTo>
                <a:lnTo>
                  <a:pt x="2005240" y="3592866"/>
                </a:lnTo>
                <a:lnTo>
                  <a:pt x="2028719" y="3554045"/>
                </a:lnTo>
                <a:lnTo>
                  <a:pt x="2051466" y="3514744"/>
                </a:lnTo>
                <a:lnTo>
                  <a:pt x="2073472" y="3474973"/>
                </a:lnTo>
                <a:lnTo>
                  <a:pt x="2094727" y="3434741"/>
                </a:lnTo>
                <a:lnTo>
                  <a:pt x="2115223" y="3394057"/>
                </a:lnTo>
                <a:lnTo>
                  <a:pt x="2134950" y="3352932"/>
                </a:lnTo>
                <a:lnTo>
                  <a:pt x="2153900" y="3311374"/>
                </a:lnTo>
                <a:lnTo>
                  <a:pt x="2172062" y="3269394"/>
                </a:lnTo>
                <a:lnTo>
                  <a:pt x="2189428" y="3227001"/>
                </a:lnTo>
                <a:lnTo>
                  <a:pt x="2205988" y="3184205"/>
                </a:lnTo>
                <a:lnTo>
                  <a:pt x="2221734" y="3141015"/>
                </a:lnTo>
                <a:lnTo>
                  <a:pt x="2236656" y="3097441"/>
                </a:lnTo>
                <a:lnTo>
                  <a:pt x="2250744" y="3053492"/>
                </a:lnTo>
                <a:lnTo>
                  <a:pt x="2263991" y="3009178"/>
                </a:lnTo>
                <a:lnTo>
                  <a:pt x="2276386" y="2964510"/>
                </a:lnTo>
                <a:lnTo>
                  <a:pt x="2287920" y="2919495"/>
                </a:lnTo>
                <a:lnTo>
                  <a:pt x="2298584" y="2874144"/>
                </a:lnTo>
                <a:lnTo>
                  <a:pt x="2308370" y="2828467"/>
                </a:lnTo>
                <a:lnTo>
                  <a:pt x="2317267" y="2782473"/>
                </a:lnTo>
                <a:lnTo>
                  <a:pt x="2325266" y="2736172"/>
                </a:lnTo>
                <a:lnTo>
                  <a:pt x="2332359" y="2689572"/>
                </a:lnTo>
                <a:lnTo>
                  <a:pt x="2338536" y="2642685"/>
                </a:lnTo>
                <a:lnTo>
                  <a:pt x="2343788" y="2595519"/>
                </a:lnTo>
                <a:lnTo>
                  <a:pt x="2348106" y="2548085"/>
                </a:lnTo>
                <a:lnTo>
                  <a:pt x="2351480" y="2500391"/>
                </a:lnTo>
                <a:lnTo>
                  <a:pt x="2353901" y="2452447"/>
                </a:lnTo>
                <a:lnTo>
                  <a:pt x="2355361" y="2404264"/>
                </a:lnTo>
                <a:lnTo>
                  <a:pt x="2355850" y="2355850"/>
                </a:lnTo>
                <a:lnTo>
                  <a:pt x="2355369" y="2307775"/>
                </a:lnTo>
                <a:lnTo>
                  <a:pt x="2353933" y="2259934"/>
                </a:lnTo>
                <a:lnTo>
                  <a:pt x="2351550" y="2212337"/>
                </a:lnTo>
                <a:lnTo>
                  <a:pt x="2348230" y="2164993"/>
                </a:lnTo>
                <a:lnTo>
                  <a:pt x="2343983" y="2117911"/>
                </a:lnTo>
                <a:lnTo>
                  <a:pt x="2338816" y="2071099"/>
                </a:lnTo>
                <a:lnTo>
                  <a:pt x="2332739" y="2024568"/>
                </a:lnTo>
                <a:lnTo>
                  <a:pt x="2325762" y="1978326"/>
                </a:lnTo>
                <a:lnTo>
                  <a:pt x="2317894" y="1932382"/>
                </a:lnTo>
                <a:lnTo>
                  <a:pt x="2309143" y="1886745"/>
                </a:lnTo>
                <a:lnTo>
                  <a:pt x="2299518" y="1841425"/>
                </a:lnTo>
                <a:lnTo>
                  <a:pt x="2289030" y="1796431"/>
                </a:lnTo>
                <a:lnTo>
                  <a:pt x="2277686" y="1751772"/>
                </a:lnTo>
                <a:lnTo>
                  <a:pt x="2265496" y="1707456"/>
                </a:lnTo>
                <a:lnTo>
                  <a:pt x="2252470" y="1663494"/>
                </a:lnTo>
                <a:lnTo>
                  <a:pt x="2238616" y="1619894"/>
                </a:lnTo>
                <a:lnTo>
                  <a:pt x="2223944" y="1576665"/>
                </a:lnTo>
                <a:lnTo>
                  <a:pt x="2208462" y="1533816"/>
                </a:lnTo>
                <a:lnTo>
                  <a:pt x="2192180" y="1491357"/>
                </a:lnTo>
                <a:lnTo>
                  <a:pt x="2175106" y="1449297"/>
                </a:lnTo>
                <a:lnTo>
                  <a:pt x="2157251" y="1407645"/>
                </a:lnTo>
                <a:lnTo>
                  <a:pt x="2138623" y="1366409"/>
                </a:lnTo>
                <a:lnTo>
                  <a:pt x="2119231" y="1325600"/>
                </a:lnTo>
                <a:lnTo>
                  <a:pt x="2099084" y="1285226"/>
                </a:lnTo>
                <a:lnTo>
                  <a:pt x="2078192" y="1245296"/>
                </a:lnTo>
                <a:lnTo>
                  <a:pt x="2056563" y="1205820"/>
                </a:lnTo>
                <a:lnTo>
                  <a:pt x="2034207" y="1166806"/>
                </a:lnTo>
                <a:lnTo>
                  <a:pt x="2011133" y="1128264"/>
                </a:lnTo>
                <a:lnTo>
                  <a:pt x="1987350" y="1090203"/>
                </a:lnTo>
                <a:lnTo>
                  <a:pt x="1962868" y="1052631"/>
                </a:lnTo>
                <a:lnTo>
                  <a:pt x="1937694" y="1015559"/>
                </a:lnTo>
                <a:lnTo>
                  <a:pt x="1911839" y="978995"/>
                </a:lnTo>
                <a:lnTo>
                  <a:pt x="1885311" y="942949"/>
                </a:lnTo>
                <a:lnTo>
                  <a:pt x="1858120" y="907429"/>
                </a:lnTo>
                <a:lnTo>
                  <a:pt x="1830274" y="872444"/>
                </a:lnTo>
                <a:lnTo>
                  <a:pt x="1801784" y="838004"/>
                </a:lnTo>
                <a:lnTo>
                  <a:pt x="1772657" y="804118"/>
                </a:lnTo>
                <a:lnTo>
                  <a:pt x="1742904" y="770796"/>
                </a:lnTo>
                <a:lnTo>
                  <a:pt x="1712533" y="738045"/>
                </a:lnTo>
                <a:lnTo>
                  <a:pt x="1681553" y="705875"/>
                </a:lnTo>
                <a:lnTo>
                  <a:pt x="1649974" y="674296"/>
                </a:lnTo>
                <a:lnTo>
                  <a:pt x="1617804" y="643316"/>
                </a:lnTo>
                <a:lnTo>
                  <a:pt x="1585053" y="612945"/>
                </a:lnTo>
                <a:lnTo>
                  <a:pt x="1551731" y="583192"/>
                </a:lnTo>
                <a:lnTo>
                  <a:pt x="1517845" y="554065"/>
                </a:lnTo>
                <a:lnTo>
                  <a:pt x="1483405" y="525575"/>
                </a:lnTo>
                <a:lnTo>
                  <a:pt x="1448420" y="497729"/>
                </a:lnTo>
                <a:lnTo>
                  <a:pt x="1412900" y="470538"/>
                </a:lnTo>
                <a:lnTo>
                  <a:pt x="1376854" y="444010"/>
                </a:lnTo>
                <a:lnTo>
                  <a:pt x="1340290" y="418155"/>
                </a:lnTo>
                <a:lnTo>
                  <a:pt x="1303218" y="392981"/>
                </a:lnTo>
                <a:lnTo>
                  <a:pt x="1265646" y="368499"/>
                </a:lnTo>
                <a:lnTo>
                  <a:pt x="1227585" y="344716"/>
                </a:lnTo>
                <a:lnTo>
                  <a:pt x="1189043" y="321642"/>
                </a:lnTo>
                <a:lnTo>
                  <a:pt x="1150029" y="299286"/>
                </a:lnTo>
                <a:lnTo>
                  <a:pt x="1110553" y="277657"/>
                </a:lnTo>
                <a:lnTo>
                  <a:pt x="1070623" y="256765"/>
                </a:lnTo>
                <a:lnTo>
                  <a:pt x="1030249" y="236618"/>
                </a:lnTo>
                <a:lnTo>
                  <a:pt x="989440" y="217226"/>
                </a:lnTo>
                <a:lnTo>
                  <a:pt x="948204" y="198598"/>
                </a:lnTo>
                <a:lnTo>
                  <a:pt x="906552" y="180743"/>
                </a:lnTo>
                <a:lnTo>
                  <a:pt x="864492" y="163669"/>
                </a:lnTo>
                <a:lnTo>
                  <a:pt x="822033" y="147387"/>
                </a:lnTo>
                <a:lnTo>
                  <a:pt x="779184" y="131905"/>
                </a:lnTo>
                <a:lnTo>
                  <a:pt x="735955" y="117233"/>
                </a:lnTo>
                <a:lnTo>
                  <a:pt x="692355" y="103379"/>
                </a:lnTo>
                <a:lnTo>
                  <a:pt x="648393" y="90353"/>
                </a:lnTo>
                <a:lnTo>
                  <a:pt x="604077" y="78163"/>
                </a:lnTo>
                <a:lnTo>
                  <a:pt x="559418" y="66819"/>
                </a:lnTo>
                <a:lnTo>
                  <a:pt x="514424" y="56331"/>
                </a:lnTo>
                <a:lnTo>
                  <a:pt x="469104" y="46706"/>
                </a:lnTo>
                <a:lnTo>
                  <a:pt x="423467" y="37955"/>
                </a:lnTo>
                <a:lnTo>
                  <a:pt x="377523" y="30087"/>
                </a:lnTo>
                <a:lnTo>
                  <a:pt x="331281" y="23110"/>
                </a:lnTo>
                <a:lnTo>
                  <a:pt x="284750" y="17033"/>
                </a:lnTo>
                <a:lnTo>
                  <a:pt x="237938" y="11866"/>
                </a:lnTo>
                <a:lnTo>
                  <a:pt x="190856" y="7619"/>
                </a:lnTo>
                <a:lnTo>
                  <a:pt x="143512" y="4299"/>
                </a:lnTo>
                <a:lnTo>
                  <a:pt x="95915" y="1916"/>
                </a:lnTo>
                <a:lnTo>
                  <a:pt x="48074" y="480"/>
                </a:lnTo>
                <a:lnTo>
                  <a:pt x="0" y="0"/>
                </a:lnTo>
                <a:close/>
              </a:path>
            </a:pathLst>
          </a:custGeom>
          <a:solidFill>
            <a:srgbClr val="873E00"/>
          </a:solidFill>
        </p:spPr>
        <p:txBody>
          <a:bodyPr wrap="square" lIns="0" tIns="0" rIns="0" bIns="0" rtlCol="0"/>
          <a:lstStyle/>
          <a:p>
            <a:endParaRPr sz="1406"/>
          </a:p>
        </p:txBody>
      </p:sp>
      <p:sp>
        <p:nvSpPr>
          <p:cNvPr id="23" name="object 23"/>
          <p:cNvSpPr/>
          <p:nvPr/>
        </p:nvSpPr>
        <p:spPr>
          <a:xfrm>
            <a:off x="6036469" y="1009055"/>
            <a:ext cx="821531" cy="276820"/>
          </a:xfrm>
          <a:prstGeom prst="rect">
            <a:avLst/>
          </a:prstGeom>
          <a:blipFill>
            <a:blip r:embed="rId10" cstate="print"/>
            <a:stretch>
              <a:fillRect/>
            </a:stretch>
          </a:blipFill>
        </p:spPr>
        <p:txBody>
          <a:bodyPr wrap="square" lIns="0" tIns="0" rIns="0" bIns="0" rtlCol="0"/>
          <a:lstStyle/>
          <a:p>
            <a:endParaRPr sz="1406"/>
          </a:p>
        </p:txBody>
      </p:sp>
      <p:sp>
        <p:nvSpPr>
          <p:cNvPr id="24" name="object 24"/>
          <p:cNvSpPr/>
          <p:nvPr/>
        </p:nvSpPr>
        <p:spPr>
          <a:xfrm>
            <a:off x="6188273" y="1401961"/>
            <a:ext cx="500063" cy="276820"/>
          </a:xfrm>
          <a:prstGeom prst="rect">
            <a:avLst/>
          </a:prstGeom>
          <a:blipFill>
            <a:blip r:embed="rId11" cstate="print"/>
            <a:stretch>
              <a:fillRect/>
            </a:stretch>
          </a:blipFill>
        </p:spPr>
        <p:txBody>
          <a:bodyPr wrap="square" lIns="0" tIns="0" rIns="0" bIns="0" rtlCol="0"/>
          <a:lstStyle/>
          <a:p>
            <a:endParaRPr sz="1406"/>
          </a:p>
        </p:txBody>
      </p:sp>
      <p:sp>
        <p:nvSpPr>
          <p:cNvPr id="25" name="object 25"/>
          <p:cNvSpPr/>
          <p:nvPr/>
        </p:nvSpPr>
        <p:spPr>
          <a:xfrm>
            <a:off x="5750719" y="1821656"/>
            <a:ext cx="678656" cy="276820"/>
          </a:xfrm>
          <a:prstGeom prst="rect">
            <a:avLst/>
          </a:prstGeom>
          <a:blipFill>
            <a:blip r:embed="rId12" cstate="print"/>
            <a:stretch>
              <a:fillRect/>
            </a:stretch>
          </a:blipFill>
        </p:spPr>
        <p:txBody>
          <a:bodyPr wrap="square" lIns="0" tIns="0" rIns="0" bIns="0" rtlCol="0"/>
          <a:lstStyle/>
          <a:p>
            <a:endParaRPr sz="1406"/>
          </a:p>
        </p:txBody>
      </p:sp>
      <p:sp>
        <p:nvSpPr>
          <p:cNvPr id="26" name="object 26"/>
          <p:cNvSpPr/>
          <p:nvPr/>
        </p:nvSpPr>
        <p:spPr>
          <a:xfrm>
            <a:off x="5741789" y="2214563"/>
            <a:ext cx="678656" cy="276820"/>
          </a:xfrm>
          <a:prstGeom prst="rect">
            <a:avLst/>
          </a:prstGeom>
          <a:blipFill>
            <a:blip r:embed="rId13" cstate="print"/>
            <a:stretch>
              <a:fillRect/>
            </a:stretch>
          </a:blipFill>
        </p:spPr>
        <p:txBody>
          <a:bodyPr wrap="square" lIns="0" tIns="0" rIns="0" bIns="0" rtlCol="0"/>
          <a:lstStyle/>
          <a:p>
            <a:endParaRPr sz="1406"/>
          </a:p>
        </p:txBody>
      </p:sp>
      <p:sp>
        <p:nvSpPr>
          <p:cNvPr id="27" name="object 27"/>
          <p:cNvSpPr txBox="1"/>
          <p:nvPr/>
        </p:nvSpPr>
        <p:spPr>
          <a:xfrm>
            <a:off x="5733957" y="915417"/>
            <a:ext cx="1121569" cy="1615897"/>
          </a:xfrm>
          <a:prstGeom prst="rect">
            <a:avLst/>
          </a:prstGeom>
        </p:spPr>
        <p:txBody>
          <a:bodyPr vert="horz" wrap="square" lIns="0" tIns="1339" rIns="0" bIns="0" rtlCol="0">
            <a:spAutoFit/>
          </a:bodyPr>
          <a:lstStyle/>
          <a:p>
            <a:pPr marL="457184" marR="3572" indent="-154925">
              <a:lnSpc>
                <a:spcPct val="101899"/>
              </a:lnSpc>
              <a:spcBef>
                <a:spcPts val="11"/>
              </a:spcBef>
            </a:pPr>
            <a:r>
              <a:rPr sz="2531" b="1" spc="4" dirty="0">
                <a:solidFill>
                  <a:srgbClr val="FFFFFF"/>
                </a:solidFill>
                <a:latin typeface="Arial"/>
                <a:cs typeface="Arial"/>
              </a:rPr>
              <a:t>None  </a:t>
            </a:r>
            <a:r>
              <a:rPr sz="2531" b="1" spc="134" dirty="0">
                <a:solidFill>
                  <a:srgbClr val="FFFFFF"/>
                </a:solidFill>
                <a:latin typeface="Arial"/>
                <a:cs typeface="Arial"/>
              </a:rPr>
              <a:t>1%</a:t>
            </a:r>
            <a:endParaRPr sz="2531">
              <a:latin typeface="Arial"/>
              <a:cs typeface="Arial"/>
            </a:endParaRPr>
          </a:p>
          <a:p>
            <a:pPr marL="8929" marR="428610" indent="14733">
              <a:lnSpc>
                <a:spcPct val="101899"/>
              </a:lnSpc>
              <a:spcBef>
                <a:spcPts val="225"/>
              </a:spcBef>
            </a:pPr>
            <a:r>
              <a:rPr sz="2531" b="1" spc="11" dirty="0">
                <a:solidFill>
                  <a:srgbClr val="FFFFFF"/>
                </a:solidFill>
                <a:latin typeface="Arial"/>
                <a:cs typeface="Arial"/>
              </a:rPr>
              <a:t>Low  </a:t>
            </a:r>
            <a:r>
              <a:rPr sz="2531" b="1" spc="88" dirty="0">
                <a:solidFill>
                  <a:srgbClr val="FFFFFF"/>
                </a:solidFill>
                <a:latin typeface="Arial"/>
                <a:cs typeface="Arial"/>
              </a:rPr>
              <a:t>12%</a:t>
            </a:r>
            <a:endParaRPr sz="2531">
              <a:latin typeface="Arial"/>
              <a:cs typeface="Arial"/>
            </a:endParaRPr>
          </a:p>
        </p:txBody>
      </p:sp>
      <p:sp>
        <p:nvSpPr>
          <p:cNvPr id="28" name="object 28"/>
          <p:cNvSpPr/>
          <p:nvPr/>
        </p:nvSpPr>
        <p:spPr>
          <a:xfrm>
            <a:off x="5009554" y="3089672"/>
            <a:ext cx="1241227" cy="276820"/>
          </a:xfrm>
          <a:prstGeom prst="rect">
            <a:avLst/>
          </a:prstGeom>
          <a:blipFill>
            <a:blip r:embed="rId14" cstate="print"/>
            <a:stretch>
              <a:fillRect/>
            </a:stretch>
          </a:blipFill>
        </p:spPr>
        <p:txBody>
          <a:bodyPr wrap="square" lIns="0" tIns="0" rIns="0" bIns="0" rtlCol="0"/>
          <a:lstStyle/>
          <a:p>
            <a:endParaRPr sz="1406"/>
          </a:p>
        </p:txBody>
      </p:sp>
      <p:sp>
        <p:nvSpPr>
          <p:cNvPr id="29" name="object 29"/>
          <p:cNvSpPr/>
          <p:nvPr/>
        </p:nvSpPr>
        <p:spPr>
          <a:xfrm>
            <a:off x="5268515" y="3482578"/>
            <a:ext cx="696516" cy="276820"/>
          </a:xfrm>
          <a:prstGeom prst="rect">
            <a:avLst/>
          </a:prstGeom>
          <a:blipFill>
            <a:blip r:embed="rId15" cstate="print"/>
            <a:stretch>
              <a:fillRect/>
            </a:stretch>
          </a:blipFill>
        </p:spPr>
        <p:txBody>
          <a:bodyPr wrap="square" lIns="0" tIns="0" rIns="0" bIns="0" rtlCol="0"/>
          <a:lstStyle/>
          <a:p>
            <a:endParaRPr sz="1406"/>
          </a:p>
        </p:txBody>
      </p:sp>
      <p:sp>
        <p:nvSpPr>
          <p:cNvPr id="30" name="object 30"/>
          <p:cNvSpPr txBox="1"/>
          <p:nvPr/>
        </p:nvSpPr>
        <p:spPr>
          <a:xfrm>
            <a:off x="5006000" y="2997089"/>
            <a:ext cx="1255514" cy="795800"/>
          </a:xfrm>
          <a:prstGeom prst="rect">
            <a:avLst/>
          </a:prstGeom>
        </p:spPr>
        <p:txBody>
          <a:bodyPr vert="horz" wrap="square" lIns="0" tIns="1339" rIns="0" bIns="0" rtlCol="0">
            <a:spAutoFit/>
          </a:bodyPr>
          <a:lstStyle/>
          <a:p>
            <a:pPr marL="287972" marR="3572" indent="-279489">
              <a:lnSpc>
                <a:spcPct val="101899"/>
              </a:lnSpc>
              <a:spcBef>
                <a:spcPts val="11"/>
              </a:spcBef>
            </a:pPr>
            <a:r>
              <a:rPr sz="2531" b="1" spc="21" dirty="0">
                <a:solidFill>
                  <a:srgbClr val="FFFFFF"/>
                </a:solidFill>
                <a:latin typeface="Arial"/>
                <a:cs typeface="Arial"/>
              </a:rPr>
              <a:t>Medium  </a:t>
            </a:r>
            <a:r>
              <a:rPr sz="2531" b="1" spc="88" dirty="0">
                <a:solidFill>
                  <a:srgbClr val="FFFFFF"/>
                </a:solidFill>
                <a:latin typeface="Arial"/>
                <a:cs typeface="Arial"/>
              </a:rPr>
              <a:t>37%</a:t>
            </a:r>
            <a:endParaRPr sz="2531">
              <a:latin typeface="Arial"/>
              <a:cs typeface="Arial"/>
            </a:endParaRPr>
          </a:p>
        </p:txBody>
      </p:sp>
      <p:sp>
        <p:nvSpPr>
          <p:cNvPr id="31" name="object 31"/>
          <p:cNvSpPr/>
          <p:nvPr/>
        </p:nvSpPr>
        <p:spPr>
          <a:xfrm>
            <a:off x="7000875" y="2643188"/>
            <a:ext cx="714375" cy="339328"/>
          </a:xfrm>
          <a:prstGeom prst="rect">
            <a:avLst/>
          </a:prstGeom>
          <a:blipFill>
            <a:blip r:embed="rId16" cstate="print"/>
            <a:stretch>
              <a:fillRect/>
            </a:stretch>
          </a:blipFill>
        </p:spPr>
        <p:txBody>
          <a:bodyPr wrap="square" lIns="0" tIns="0" rIns="0" bIns="0" rtlCol="0"/>
          <a:lstStyle/>
          <a:p>
            <a:endParaRPr sz="1406"/>
          </a:p>
        </p:txBody>
      </p:sp>
      <p:sp>
        <p:nvSpPr>
          <p:cNvPr id="32" name="object 32"/>
          <p:cNvSpPr/>
          <p:nvPr/>
        </p:nvSpPr>
        <p:spPr>
          <a:xfrm>
            <a:off x="6991945" y="3036094"/>
            <a:ext cx="696516" cy="276820"/>
          </a:xfrm>
          <a:prstGeom prst="rect">
            <a:avLst/>
          </a:prstGeom>
          <a:blipFill>
            <a:blip r:embed="rId17" cstate="print"/>
            <a:stretch>
              <a:fillRect/>
            </a:stretch>
          </a:blipFill>
        </p:spPr>
        <p:txBody>
          <a:bodyPr wrap="square" lIns="0" tIns="0" rIns="0" bIns="0" rtlCol="0"/>
          <a:lstStyle/>
          <a:p>
            <a:endParaRPr sz="1406"/>
          </a:p>
        </p:txBody>
      </p:sp>
      <p:sp>
        <p:nvSpPr>
          <p:cNvPr id="33" name="object 33"/>
          <p:cNvSpPr txBox="1"/>
          <p:nvPr/>
        </p:nvSpPr>
        <p:spPr>
          <a:xfrm>
            <a:off x="6994383" y="2552167"/>
            <a:ext cx="726429" cy="795800"/>
          </a:xfrm>
          <a:prstGeom prst="rect">
            <a:avLst/>
          </a:prstGeom>
        </p:spPr>
        <p:txBody>
          <a:bodyPr vert="horz" wrap="square" lIns="0" tIns="1339" rIns="0" bIns="0" rtlCol="0">
            <a:spAutoFit/>
          </a:bodyPr>
          <a:lstStyle/>
          <a:p>
            <a:pPr marL="23216" marR="3572" indent="-14733">
              <a:lnSpc>
                <a:spcPct val="101899"/>
              </a:lnSpc>
              <a:spcBef>
                <a:spcPts val="11"/>
              </a:spcBef>
            </a:pPr>
            <a:r>
              <a:rPr sz="2531" b="1" spc="-11" dirty="0">
                <a:solidFill>
                  <a:srgbClr val="FFFFFF"/>
                </a:solidFill>
                <a:latin typeface="Arial"/>
                <a:cs typeface="Arial"/>
              </a:rPr>
              <a:t>High  </a:t>
            </a:r>
            <a:r>
              <a:rPr sz="2531" b="1" spc="88" dirty="0">
                <a:solidFill>
                  <a:srgbClr val="FFFFFF"/>
                </a:solidFill>
                <a:latin typeface="Arial"/>
                <a:cs typeface="Arial"/>
              </a:rPr>
              <a:t>49%</a:t>
            </a:r>
            <a:endParaRPr sz="2531">
              <a:latin typeface="Arial"/>
              <a:cs typeface="Arial"/>
            </a:endParaRPr>
          </a:p>
        </p:txBody>
      </p:sp>
      <p:sp>
        <p:nvSpPr>
          <p:cNvPr id="34" name="object 34"/>
          <p:cNvSpPr txBox="1"/>
          <p:nvPr/>
        </p:nvSpPr>
        <p:spPr>
          <a:xfrm>
            <a:off x="1990141" y="4679157"/>
            <a:ext cx="1261765" cy="355266"/>
          </a:xfrm>
          <a:prstGeom prst="rect">
            <a:avLst/>
          </a:prstGeom>
        </p:spPr>
        <p:txBody>
          <a:bodyPr vert="horz" wrap="square" lIns="0" tIns="8930" rIns="0" bIns="0" rtlCol="0">
            <a:spAutoFit/>
          </a:bodyPr>
          <a:lstStyle/>
          <a:p>
            <a:pPr marL="8929">
              <a:spcBef>
                <a:spcPts val="70"/>
              </a:spcBef>
            </a:pPr>
            <a:r>
              <a:rPr sz="2250" spc="35" dirty="0">
                <a:solidFill>
                  <a:srgbClr val="AAAAAA"/>
                </a:solidFill>
                <a:latin typeface="Arial"/>
                <a:cs typeface="Arial"/>
              </a:rPr>
              <a:t>with</a:t>
            </a:r>
            <a:r>
              <a:rPr sz="2250" spc="-49" dirty="0">
                <a:solidFill>
                  <a:srgbClr val="AAAAAA"/>
                </a:solidFill>
                <a:latin typeface="Arial"/>
                <a:cs typeface="Arial"/>
              </a:rPr>
              <a:t> </a:t>
            </a:r>
            <a:r>
              <a:rPr sz="2250" spc="25" dirty="0">
                <a:solidFill>
                  <a:srgbClr val="AAAAAA"/>
                </a:solidFill>
                <a:latin typeface="Arial"/>
                <a:cs typeface="Arial"/>
              </a:rPr>
              <a:t>bugs</a:t>
            </a:r>
            <a:endParaRPr sz="2250">
              <a:latin typeface="Arial"/>
              <a:cs typeface="Arial"/>
            </a:endParaRPr>
          </a:p>
        </p:txBody>
      </p:sp>
      <p:sp>
        <p:nvSpPr>
          <p:cNvPr id="35" name="object 35"/>
          <p:cNvSpPr txBox="1"/>
          <p:nvPr/>
        </p:nvSpPr>
        <p:spPr>
          <a:xfrm>
            <a:off x="6103084" y="4679157"/>
            <a:ext cx="822424" cy="355266"/>
          </a:xfrm>
          <a:prstGeom prst="rect">
            <a:avLst/>
          </a:prstGeom>
        </p:spPr>
        <p:txBody>
          <a:bodyPr vert="horz" wrap="square" lIns="0" tIns="8930" rIns="0" bIns="0" rtlCol="0">
            <a:spAutoFit/>
          </a:bodyPr>
          <a:lstStyle/>
          <a:p>
            <a:pPr marL="8929">
              <a:spcBef>
                <a:spcPts val="70"/>
              </a:spcBef>
            </a:pPr>
            <a:r>
              <a:rPr sz="2250" spc="7" dirty="0">
                <a:solidFill>
                  <a:srgbClr val="AAAAAA"/>
                </a:solidFill>
                <a:latin typeface="Arial"/>
                <a:cs typeface="Arial"/>
              </a:rPr>
              <a:t>others</a:t>
            </a:r>
            <a:endParaRPr sz="2250">
              <a:latin typeface="Arial"/>
              <a:cs typeface="Arial"/>
            </a:endParaRPr>
          </a:p>
        </p:txBody>
      </p:sp>
    </p:spTree>
    <p:extLst>
      <p:ext uri="{BB962C8B-B14F-4D97-AF65-F5344CB8AC3E}">
        <p14:creationId xmlns:p14="http://schemas.microsoft.com/office/powerpoint/2010/main" val="2580471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380" y="1449301"/>
            <a:ext cx="8482099" cy="2493240"/>
          </a:xfrm>
          <a:prstGeom prst="rect">
            <a:avLst/>
          </a:prstGeom>
        </p:spPr>
        <p:txBody>
          <a:bodyPr vert="horz" wrap="square" lIns="0" tIns="526852" rIns="0" bIns="0" numCol="1" rtlCol="0" anchor="t" anchorCtr="0" compatLnSpc="1">
            <a:prstTxWarp prst="textNoShape">
              <a:avLst/>
            </a:prstTxWarp>
            <a:spAutoFit/>
          </a:bodyPr>
          <a:lstStyle/>
          <a:p>
            <a:pPr marL="8929" marR="3572">
              <a:lnSpc>
                <a:spcPct val="151000"/>
              </a:lnSpc>
              <a:spcBef>
                <a:spcPts val="70"/>
              </a:spcBef>
            </a:pPr>
            <a:r>
              <a:rPr spc="39" dirty="0">
                <a:solidFill>
                  <a:schemeClr val="tx1"/>
                </a:solidFill>
              </a:rPr>
              <a:t>No </a:t>
            </a:r>
            <a:r>
              <a:rPr spc="-4" dirty="0">
                <a:solidFill>
                  <a:schemeClr val="tx1"/>
                </a:solidFill>
              </a:rPr>
              <a:t>correlation</a:t>
            </a:r>
            <a:r>
              <a:rPr spc="-74" dirty="0">
                <a:solidFill>
                  <a:schemeClr val="tx1"/>
                </a:solidFill>
              </a:rPr>
              <a:t> </a:t>
            </a:r>
            <a:r>
              <a:rPr spc="53" dirty="0">
                <a:solidFill>
                  <a:schemeClr val="tx1"/>
                </a:solidFill>
              </a:rPr>
              <a:t>between  </a:t>
            </a:r>
            <a:r>
              <a:rPr spc="-42" dirty="0">
                <a:solidFill>
                  <a:schemeClr val="tx1"/>
                </a:solidFill>
              </a:rPr>
              <a:t>bugs </a:t>
            </a:r>
            <a:r>
              <a:rPr dirty="0">
                <a:solidFill>
                  <a:schemeClr val="tx1"/>
                </a:solidFill>
              </a:rPr>
              <a:t>and</a:t>
            </a:r>
            <a:r>
              <a:rPr spc="18" dirty="0">
                <a:solidFill>
                  <a:schemeClr val="tx1"/>
                </a:solidFill>
              </a:rPr>
              <a:t> </a:t>
            </a:r>
            <a:r>
              <a:rPr spc="-35" dirty="0">
                <a:solidFill>
                  <a:schemeClr val="tx1"/>
                </a:solidFill>
              </a:rPr>
              <a:t>permissions</a:t>
            </a:r>
          </a:p>
        </p:txBody>
      </p:sp>
    </p:spTree>
    <p:extLst>
      <p:ext uri="{BB962C8B-B14F-4D97-AF65-F5344CB8AC3E}">
        <p14:creationId xmlns:p14="http://schemas.microsoft.com/office/powerpoint/2010/main" val="186867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230" y="1599613"/>
            <a:ext cx="8770198" cy="2275359"/>
          </a:xfrm>
          <a:prstGeom prst="rect">
            <a:avLst/>
          </a:prstGeom>
        </p:spPr>
        <p:txBody>
          <a:bodyPr vert="horz" wrap="square" lIns="0" tIns="526852" rIns="0" bIns="0" numCol="1" rtlCol="0" anchor="t" anchorCtr="0" compatLnSpc="1">
            <a:prstTxWarp prst="textNoShape">
              <a:avLst/>
            </a:prstTxWarp>
            <a:spAutoFit/>
          </a:bodyPr>
          <a:lstStyle/>
          <a:p>
            <a:pPr marL="8929" marR="3572">
              <a:lnSpc>
                <a:spcPct val="151000"/>
              </a:lnSpc>
              <a:spcBef>
                <a:spcPts val="70"/>
              </a:spcBef>
            </a:pPr>
            <a:r>
              <a:rPr sz="4000" spc="-130" dirty="0">
                <a:solidFill>
                  <a:schemeClr val="tx1"/>
                </a:solidFill>
              </a:rPr>
              <a:t>Yes, </a:t>
            </a:r>
            <a:r>
              <a:rPr sz="4000" spc="-35" dirty="0">
                <a:solidFill>
                  <a:schemeClr val="tx1"/>
                </a:solidFill>
              </a:rPr>
              <a:t>permissions </a:t>
            </a:r>
            <a:r>
              <a:rPr sz="4000" spc="-25" dirty="0">
                <a:solidFill>
                  <a:schemeClr val="tx1"/>
                </a:solidFill>
              </a:rPr>
              <a:t>limit </a:t>
            </a:r>
            <a:r>
              <a:rPr sz="4000" spc="25" dirty="0">
                <a:solidFill>
                  <a:schemeClr val="tx1"/>
                </a:solidFill>
              </a:rPr>
              <a:t>the  </a:t>
            </a:r>
            <a:r>
              <a:rPr sz="4000" spc="11" dirty="0">
                <a:solidFill>
                  <a:schemeClr val="tx1"/>
                </a:solidFill>
              </a:rPr>
              <a:t>scope </a:t>
            </a:r>
            <a:r>
              <a:rPr sz="4000" dirty="0">
                <a:solidFill>
                  <a:schemeClr val="tx1"/>
                </a:solidFill>
              </a:rPr>
              <a:t>of</a:t>
            </a:r>
            <a:r>
              <a:rPr sz="4000" spc="-21" dirty="0">
                <a:solidFill>
                  <a:schemeClr val="tx1"/>
                </a:solidFill>
              </a:rPr>
              <a:t> </a:t>
            </a:r>
            <a:r>
              <a:rPr sz="4000" spc="-39" dirty="0">
                <a:solidFill>
                  <a:schemeClr val="tx1"/>
                </a:solidFill>
              </a:rPr>
              <a:t>vulnerabilities</a:t>
            </a:r>
          </a:p>
        </p:txBody>
      </p:sp>
    </p:spTree>
    <p:extLst>
      <p:ext uri="{BB962C8B-B14F-4D97-AF65-F5344CB8AC3E}">
        <p14:creationId xmlns:p14="http://schemas.microsoft.com/office/powerpoint/2010/main" val="147496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pic>
        <p:nvPicPr>
          <p:cNvPr id="5" name="Picture 9" descr="imgres.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5411" y="3385498"/>
            <a:ext cx="1662089" cy="1654702"/>
          </a:xfrm>
          <a:prstGeom prst="rect">
            <a:avLst/>
          </a:prstGeom>
        </p:spPr>
      </p:pic>
    </p:spTree>
    <p:extLst>
      <p:ext uri="{BB962C8B-B14F-4D97-AF65-F5344CB8AC3E}">
        <p14:creationId xmlns:p14="http://schemas.microsoft.com/office/powerpoint/2010/main" val="98284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C5A2-356D-F945-8E75-8E26BB45B79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015194FF-DC87-934E-A8EB-09876B20A050}"/>
              </a:ext>
            </a:extLst>
          </p:cNvPr>
          <p:cNvSpPr>
            <a:spLocks noGrp="1"/>
          </p:cNvSpPr>
          <p:nvPr>
            <p:ph idx="1"/>
          </p:nvPr>
        </p:nvSpPr>
        <p:spPr/>
        <p:txBody>
          <a:bodyPr/>
          <a:lstStyle/>
          <a:p>
            <a:r>
              <a:rPr lang="en-US" dirty="0"/>
              <a:t>Approaches to Input Handling</a:t>
            </a:r>
          </a:p>
          <a:p>
            <a:pPr lvl="1"/>
            <a:r>
              <a:rPr lang="en-US" dirty="0"/>
              <a:t>“Reject Known Bad”</a:t>
            </a:r>
          </a:p>
          <a:p>
            <a:pPr lvl="2"/>
            <a:r>
              <a:rPr lang="en-US" dirty="0"/>
              <a:t>This approach typically employs a blacklist containing a set of literal strings or</a:t>
            </a:r>
            <a:r>
              <a:rPr lang="zh-Hans" altLang="en-US" dirty="0"/>
              <a:t> </a:t>
            </a:r>
            <a:r>
              <a:rPr lang="en-US" dirty="0"/>
              <a:t>patterns that are known to be used in attacks.</a:t>
            </a:r>
          </a:p>
          <a:p>
            <a:pPr lvl="2"/>
            <a:r>
              <a:rPr lang="en-US" altLang="zh-Hans" dirty="0"/>
              <a:t>The</a:t>
            </a:r>
            <a:r>
              <a:rPr lang="zh-Hans" altLang="en-US" dirty="0"/>
              <a:t> </a:t>
            </a:r>
            <a:r>
              <a:rPr lang="en-US" altLang="zh-Hans" b="1" dirty="0">
                <a:solidFill>
                  <a:srgbClr val="FF0000"/>
                </a:solidFill>
              </a:rPr>
              <a:t>least</a:t>
            </a:r>
            <a:r>
              <a:rPr lang="zh-Hans" altLang="en-US" b="1" dirty="0">
                <a:solidFill>
                  <a:srgbClr val="FF0000"/>
                </a:solidFill>
              </a:rPr>
              <a:t> </a:t>
            </a:r>
            <a:r>
              <a:rPr lang="en-US" altLang="zh-Hans" b="1" dirty="0">
                <a:solidFill>
                  <a:srgbClr val="FF0000"/>
                </a:solidFill>
              </a:rPr>
              <a:t>effective</a:t>
            </a:r>
            <a:r>
              <a:rPr lang="zh-Hans" altLang="en-US" b="1" dirty="0">
                <a:solidFill>
                  <a:srgbClr val="FF0000"/>
                </a:solidFill>
              </a:rPr>
              <a:t> </a:t>
            </a:r>
            <a:r>
              <a:rPr lang="en-US" altLang="zh-Hans" dirty="0"/>
              <a:t>approach</a:t>
            </a:r>
            <a:r>
              <a:rPr lang="zh-Hans" altLang="en-US" dirty="0"/>
              <a:t> </a:t>
            </a:r>
            <a:r>
              <a:rPr lang="en-US" altLang="zh-Hans" dirty="0"/>
              <a:t>to</a:t>
            </a:r>
            <a:r>
              <a:rPr lang="zh-Hans" altLang="en-US" dirty="0"/>
              <a:t> </a:t>
            </a:r>
            <a:r>
              <a:rPr lang="en-US" altLang="zh-Hans" dirty="0"/>
              <a:t>validating</a:t>
            </a:r>
            <a:r>
              <a:rPr lang="zh-Hans" altLang="en-US" dirty="0"/>
              <a:t> </a:t>
            </a:r>
            <a:r>
              <a:rPr lang="en-US" altLang="zh-Hans" dirty="0"/>
              <a:t>user</a:t>
            </a:r>
            <a:r>
              <a:rPr lang="zh-Hans" altLang="en-US" dirty="0"/>
              <a:t> </a:t>
            </a:r>
            <a:r>
              <a:rPr lang="en-US" altLang="zh-Hans" dirty="0"/>
              <a:t>input:</a:t>
            </a:r>
          </a:p>
          <a:p>
            <a:pPr lvl="3"/>
            <a:r>
              <a:rPr lang="en-US" altLang="zh-Hans" dirty="0"/>
              <a:t>Same</a:t>
            </a:r>
            <a:r>
              <a:rPr lang="zh-Hans" altLang="en-US" dirty="0"/>
              <a:t> </a:t>
            </a:r>
            <a:r>
              <a:rPr lang="en-US" altLang="zh-Hans" dirty="0"/>
              <a:t>input</a:t>
            </a:r>
            <a:r>
              <a:rPr lang="zh-Hans" altLang="en-US" dirty="0"/>
              <a:t> </a:t>
            </a:r>
            <a:r>
              <a:rPr lang="en-US" altLang="zh-Hans" dirty="0"/>
              <a:t>may</a:t>
            </a:r>
            <a:r>
              <a:rPr lang="zh-Hans" altLang="en-US" dirty="0"/>
              <a:t> </a:t>
            </a:r>
            <a:r>
              <a:rPr lang="en-US" altLang="zh-Hans" dirty="0"/>
              <a:t>be</a:t>
            </a:r>
            <a:r>
              <a:rPr lang="zh-Hans" altLang="en-US" dirty="0"/>
              <a:t> </a:t>
            </a:r>
            <a:r>
              <a:rPr lang="en-US" altLang="zh-Hans" dirty="0"/>
              <a:t>encoded</a:t>
            </a:r>
            <a:r>
              <a:rPr lang="zh-Hans" altLang="en-US" dirty="0"/>
              <a:t> </a:t>
            </a:r>
            <a:r>
              <a:rPr lang="en-US" altLang="zh-Hans" dirty="0"/>
              <a:t>or</a:t>
            </a:r>
            <a:r>
              <a:rPr lang="zh-Hans" altLang="en-US" dirty="0"/>
              <a:t> </a:t>
            </a:r>
            <a:r>
              <a:rPr lang="en-US" altLang="zh-Hans" dirty="0"/>
              <a:t>represented</a:t>
            </a:r>
            <a:r>
              <a:rPr lang="zh-Hans" altLang="en-US" dirty="0"/>
              <a:t> </a:t>
            </a:r>
            <a:r>
              <a:rPr lang="en-US" altLang="zh-Hans" dirty="0"/>
              <a:t>in</a:t>
            </a:r>
            <a:r>
              <a:rPr lang="zh-Hans" altLang="en-US" dirty="0"/>
              <a:t> </a:t>
            </a:r>
            <a:r>
              <a:rPr lang="en-US" altLang="zh-Hans" dirty="0"/>
              <a:t>various</a:t>
            </a:r>
            <a:r>
              <a:rPr lang="zh-Hans" altLang="en-US" dirty="0"/>
              <a:t> </a:t>
            </a:r>
            <a:r>
              <a:rPr lang="en-US" altLang="zh-Hans" dirty="0"/>
              <a:t>ways.</a:t>
            </a:r>
          </a:p>
          <a:p>
            <a:pPr lvl="3"/>
            <a:r>
              <a:rPr lang="en-US" altLang="zh-Hans" dirty="0"/>
              <a:t>Techniques</a:t>
            </a:r>
            <a:r>
              <a:rPr lang="zh-Hans" altLang="en-US" dirty="0"/>
              <a:t> </a:t>
            </a:r>
            <a:r>
              <a:rPr lang="en-US" altLang="zh-Hans" dirty="0"/>
              <a:t>for</a:t>
            </a:r>
            <a:r>
              <a:rPr lang="zh-Hans" altLang="en-US" dirty="0"/>
              <a:t> </a:t>
            </a:r>
            <a:r>
              <a:rPr lang="en-US" altLang="zh-Hans" dirty="0"/>
              <a:t>exploitation</a:t>
            </a:r>
            <a:r>
              <a:rPr lang="zh-Hans" altLang="en-US" dirty="0"/>
              <a:t> </a:t>
            </a:r>
            <a:r>
              <a:rPr lang="en-US" altLang="zh-Hans" dirty="0"/>
              <a:t>are</a:t>
            </a:r>
            <a:r>
              <a:rPr lang="zh-Hans" altLang="en-US" dirty="0"/>
              <a:t> </a:t>
            </a:r>
            <a:r>
              <a:rPr lang="en-US" altLang="zh-Hans" dirty="0"/>
              <a:t>constantly</a:t>
            </a:r>
            <a:r>
              <a:rPr lang="zh-Hans" altLang="en-US" dirty="0"/>
              <a:t> </a:t>
            </a:r>
            <a:r>
              <a:rPr lang="en-US" altLang="zh-Hans" dirty="0"/>
              <a:t>evolving.</a:t>
            </a:r>
            <a:endParaRPr lang="en-US" dirty="0"/>
          </a:p>
        </p:txBody>
      </p:sp>
      <p:sp>
        <p:nvSpPr>
          <p:cNvPr id="4" name="Rectangle 3">
            <a:extLst>
              <a:ext uri="{FF2B5EF4-FFF2-40B4-BE49-F238E27FC236}">
                <a16:creationId xmlns:a16="http://schemas.microsoft.com/office/drawing/2014/main" id="{F725FA6A-1624-1D40-BAE1-36044D7B11E5}"/>
              </a:ext>
            </a:extLst>
          </p:cNvPr>
          <p:cNvSpPr/>
          <p:nvPr/>
        </p:nvSpPr>
        <p:spPr>
          <a:xfrm>
            <a:off x="2590117" y="4689610"/>
            <a:ext cx="1184940" cy="400110"/>
          </a:xfrm>
          <a:prstGeom prst="rect">
            <a:avLst/>
          </a:prstGeom>
        </p:spPr>
        <p:txBody>
          <a:bodyPr wrap="none">
            <a:spAutoFit/>
          </a:bodyPr>
          <a:lstStyle/>
          <a:p>
            <a:r>
              <a:rPr lang="en-US" dirty="0"/>
              <a:t>SELECT</a:t>
            </a:r>
          </a:p>
        </p:txBody>
      </p:sp>
      <p:sp>
        <p:nvSpPr>
          <p:cNvPr id="5" name="Rectangle 4">
            <a:extLst>
              <a:ext uri="{FF2B5EF4-FFF2-40B4-BE49-F238E27FC236}">
                <a16:creationId xmlns:a16="http://schemas.microsoft.com/office/drawing/2014/main" id="{AE745E10-6548-A644-B90F-6107E6A2C13C}"/>
              </a:ext>
            </a:extLst>
          </p:cNvPr>
          <p:cNvSpPr/>
          <p:nvPr/>
        </p:nvSpPr>
        <p:spPr>
          <a:xfrm>
            <a:off x="2590117" y="5089720"/>
            <a:ext cx="1157689" cy="400110"/>
          </a:xfrm>
          <a:prstGeom prst="rect">
            <a:avLst/>
          </a:prstGeom>
        </p:spPr>
        <p:txBody>
          <a:bodyPr wrap="none">
            <a:spAutoFit/>
          </a:bodyPr>
          <a:lstStyle/>
          <a:p>
            <a:r>
              <a:rPr lang="en-US" dirty="0"/>
              <a:t> or 1=1--</a:t>
            </a:r>
          </a:p>
        </p:txBody>
      </p:sp>
      <p:sp>
        <p:nvSpPr>
          <p:cNvPr id="6" name="Rectangle 5">
            <a:extLst>
              <a:ext uri="{FF2B5EF4-FFF2-40B4-BE49-F238E27FC236}">
                <a16:creationId xmlns:a16="http://schemas.microsoft.com/office/drawing/2014/main" id="{63969417-2DDE-D84C-96C9-48BA11A72A69}"/>
              </a:ext>
            </a:extLst>
          </p:cNvPr>
          <p:cNvSpPr/>
          <p:nvPr/>
        </p:nvSpPr>
        <p:spPr>
          <a:xfrm>
            <a:off x="2590117" y="5469737"/>
            <a:ext cx="1353256" cy="400110"/>
          </a:xfrm>
          <a:prstGeom prst="rect">
            <a:avLst/>
          </a:prstGeom>
        </p:spPr>
        <p:txBody>
          <a:bodyPr wrap="none">
            <a:spAutoFit/>
          </a:bodyPr>
          <a:lstStyle/>
          <a:p>
            <a:r>
              <a:rPr lang="en-US" dirty="0"/>
              <a:t>alert(‘</a:t>
            </a:r>
            <a:r>
              <a:rPr lang="en-US" dirty="0" err="1"/>
              <a:t>xss</a:t>
            </a:r>
            <a:r>
              <a:rPr lang="en-US" dirty="0"/>
              <a:t>’)</a:t>
            </a:r>
          </a:p>
        </p:txBody>
      </p:sp>
      <p:sp>
        <p:nvSpPr>
          <p:cNvPr id="7" name="&quot;No&quot; Symbol 6">
            <a:extLst>
              <a:ext uri="{FF2B5EF4-FFF2-40B4-BE49-F238E27FC236}">
                <a16:creationId xmlns:a16="http://schemas.microsoft.com/office/drawing/2014/main" id="{C60F3DC8-3128-5F48-8F50-1675E16B8E96}"/>
              </a:ext>
            </a:extLst>
          </p:cNvPr>
          <p:cNvSpPr/>
          <p:nvPr/>
        </p:nvSpPr>
        <p:spPr bwMode="auto">
          <a:xfrm>
            <a:off x="2430182" y="4623620"/>
            <a:ext cx="1673125" cy="1592437"/>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FF0000"/>
              </a:solidFill>
              <a:effectLst/>
              <a:latin typeface="Arial" charset="0"/>
            </a:endParaRPr>
          </a:p>
        </p:txBody>
      </p:sp>
      <p:sp>
        <p:nvSpPr>
          <p:cNvPr id="8" name="Right Arrow 7">
            <a:extLst>
              <a:ext uri="{FF2B5EF4-FFF2-40B4-BE49-F238E27FC236}">
                <a16:creationId xmlns:a16="http://schemas.microsoft.com/office/drawing/2014/main" id="{68B31504-4AA4-9D48-9B42-78E0C11C470E}"/>
              </a:ext>
            </a:extLst>
          </p:cNvPr>
          <p:cNvSpPr/>
          <p:nvPr/>
        </p:nvSpPr>
        <p:spPr bwMode="auto">
          <a:xfrm>
            <a:off x="4336455" y="5072179"/>
            <a:ext cx="629393" cy="6246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85C91EA0-01CA-E349-A774-F57FF0CDF267}"/>
              </a:ext>
            </a:extLst>
          </p:cNvPr>
          <p:cNvSpPr/>
          <p:nvPr/>
        </p:nvSpPr>
        <p:spPr>
          <a:xfrm>
            <a:off x="5286699" y="4689610"/>
            <a:ext cx="1040670" cy="400110"/>
          </a:xfrm>
          <a:prstGeom prst="rect">
            <a:avLst/>
          </a:prstGeom>
        </p:spPr>
        <p:txBody>
          <a:bodyPr wrap="none">
            <a:spAutoFit/>
          </a:bodyPr>
          <a:lstStyle/>
          <a:p>
            <a:r>
              <a:rPr lang="en-US" dirty="0" err="1"/>
              <a:t>SeLeCt</a:t>
            </a:r>
            <a:endParaRPr lang="en-US" dirty="0"/>
          </a:p>
        </p:txBody>
      </p:sp>
      <p:sp>
        <p:nvSpPr>
          <p:cNvPr id="10" name="Rectangle 9">
            <a:extLst>
              <a:ext uri="{FF2B5EF4-FFF2-40B4-BE49-F238E27FC236}">
                <a16:creationId xmlns:a16="http://schemas.microsoft.com/office/drawing/2014/main" id="{C921965F-A341-DD4C-8224-D050422ECC47}"/>
              </a:ext>
            </a:extLst>
          </p:cNvPr>
          <p:cNvSpPr/>
          <p:nvPr/>
        </p:nvSpPr>
        <p:spPr>
          <a:xfrm>
            <a:off x="5296908" y="5089720"/>
            <a:ext cx="1087157" cy="400110"/>
          </a:xfrm>
          <a:prstGeom prst="rect">
            <a:avLst/>
          </a:prstGeom>
        </p:spPr>
        <p:txBody>
          <a:bodyPr wrap="none">
            <a:spAutoFit/>
          </a:bodyPr>
          <a:lstStyle/>
          <a:p>
            <a:r>
              <a:rPr lang="en-US" dirty="0"/>
              <a:t>or 2=2--</a:t>
            </a:r>
          </a:p>
        </p:txBody>
      </p:sp>
      <p:sp>
        <p:nvSpPr>
          <p:cNvPr id="11" name="Rectangle 10">
            <a:extLst>
              <a:ext uri="{FF2B5EF4-FFF2-40B4-BE49-F238E27FC236}">
                <a16:creationId xmlns:a16="http://schemas.microsoft.com/office/drawing/2014/main" id="{552DBB52-CAF3-A54E-8EFC-13BBB68DC5FD}"/>
              </a:ext>
            </a:extLst>
          </p:cNvPr>
          <p:cNvSpPr/>
          <p:nvPr/>
        </p:nvSpPr>
        <p:spPr>
          <a:xfrm>
            <a:off x="5170106" y="5469737"/>
            <a:ext cx="1651414" cy="400110"/>
          </a:xfrm>
          <a:prstGeom prst="rect">
            <a:avLst/>
          </a:prstGeom>
        </p:spPr>
        <p:txBody>
          <a:bodyPr wrap="none">
            <a:spAutoFit/>
          </a:bodyPr>
          <a:lstStyle/>
          <a:p>
            <a:r>
              <a:rPr lang="en-US" dirty="0"/>
              <a:t>prompt(‘</a:t>
            </a:r>
            <a:r>
              <a:rPr lang="en-US" dirty="0" err="1"/>
              <a:t>xss</a:t>
            </a:r>
            <a:r>
              <a:rPr lang="en-US" dirty="0"/>
              <a:t>’)</a:t>
            </a:r>
          </a:p>
        </p:txBody>
      </p:sp>
    </p:spTree>
    <p:extLst>
      <p:ext uri="{BB962C8B-B14F-4D97-AF65-F5344CB8AC3E}">
        <p14:creationId xmlns:p14="http://schemas.microsoft.com/office/powerpoint/2010/main" val="5290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C710-5FD0-7A41-AC49-D20112E76163}"/>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797B1C10-85BA-A446-BDC6-744161726CFC}"/>
              </a:ext>
            </a:extLst>
          </p:cNvPr>
          <p:cNvSpPr>
            <a:spLocks noGrp="1"/>
          </p:cNvSpPr>
          <p:nvPr>
            <p:ph idx="1"/>
          </p:nvPr>
        </p:nvSpPr>
        <p:spPr>
          <a:xfrm>
            <a:off x="295275" y="1132816"/>
            <a:ext cx="8524875" cy="4313238"/>
          </a:xfrm>
        </p:spPr>
        <p:txBody>
          <a:bodyPr/>
          <a:lstStyle/>
          <a:p>
            <a:r>
              <a:rPr lang="en-US" dirty="0"/>
              <a:t>In other cases, filters designed to block specific keywords can be bypassed by</a:t>
            </a:r>
            <a:r>
              <a:rPr lang="zh-Hans" altLang="en-US" dirty="0"/>
              <a:t> </a:t>
            </a:r>
            <a:r>
              <a:rPr lang="en-US" dirty="0"/>
              <a:t>using nonstandard characters between expressions to disrupt the tokenizing</a:t>
            </a:r>
            <a:r>
              <a:rPr lang="zh-Hans" altLang="en-US" dirty="0"/>
              <a:t> </a:t>
            </a:r>
            <a:r>
              <a:rPr lang="en-US" dirty="0"/>
              <a:t>performed by the application.</a:t>
            </a:r>
          </a:p>
        </p:txBody>
      </p:sp>
      <p:pic>
        <p:nvPicPr>
          <p:cNvPr id="5" name="Picture 4">
            <a:extLst>
              <a:ext uri="{FF2B5EF4-FFF2-40B4-BE49-F238E27FC236}">
                <a16:creationId xmlns:a16="http://schemas.microsoft.com/office/drawing/2014/main" id="{2888DB9B-84CA-0B47-8D79-57BAFC1BA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23130"/>
            <a:ext cx="9144000" cy="811739"/>
          </a:xfrm>
          <a:prstGeom prst="rect">
            <a:avLst/>
          </a:prstGeom>
        </p:spPr>
      </p:pic>
    </p:spTree>
    <p:extLst>
      <p:ext uri="{BB962C8B-B14F-4D97-AF65-F5344CB8AC3E}">
        <p14:creationId xmlns:p14="http://schemas.microsoft.com/office/powerpoint/2010/main" val="296798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C5A2-356D-F945-8E75-8E26BB45B79F}"/>
              </a:ext>
            </a:extLst>
          </p:cNvPr>
          <p:cNvSpPr>
            <a:spLocks noGrp="1"/>
          </p:cNvSpPr>
          <p:nvPr>
            <p:ph type="title"/>
          </p:nvPr>
        </p:nvSpPr>
        <p:spPr/>
        <p:txBody>
          <a:bodyPr/>
          <a:lstStyle/>
          <a:p>
            <a:r>
              <a:rPr lang="en-US" dirty="0"/>
              <a:t>Handling User Input</a:t>
            </a:r>
          </a:p>
        </p:txBody>
      </p:sp>
      <p:sp>
        <p:nvSpPr>
          <p:cNvPr id="3" name="Content Placeholder 2">
            <a:extLst>
              <a:ext uri="{FF2B5EF4-FFF2-40B4-BE49-F238E27FC236}">
                <a16:creationId xmlns:a16="http://schemas.microsoft.com/office/drawing/2014/main" id="{015194FF-DC87-934E-A8EB-09876B20A050}"/>
              </a:ext>
            </a:extLst>
          </p:cNvPr>
          <p:cNvSpPr>
            <a:spLocks noGrp="1"/>
          </p:cNvSpPr>
          <p:nvPr>
            <p:ph idx="1"/>
          </p:nvPr>
        </p:nvSpPr>
        <p:spPr/>
        <p:txBody>
          <a:bodyPr/>
          <a:lstStyle/>
          <a:p>
            <a:r>
              <a:rPr lang="en-US" dirty="0"/>
              <a:t>Approaches to Input Handling</a:t>
            </a:r>
          </a:p>
          <a:p>
            <a:pPr lvl="1"/>
            <a:r>
              <a:rPr lang="en-US" dirty="0"/>
              <a:t>“Accept Known Good”</a:t>
            </a:r>
          </a:p>
          <a:p>
            <a:pPr lvl="2"/>
            <a:r>
              <a:rPr lang="en-US" dirty="0"/>
              <a:t>This approach </a:t>
            </a:r>
            <a:r>
              <a:rPr lang="en-US" b="1" dirty="0">
                <a:solidFill>
                  <a:srgbClr val="FF0000"/>
                </a:solidFill>
              </a:rPr>
              <a:t>employs a whitelist </a:t>
            </a:r>
            <a:r>
              <a:rPr lang="en-US" dirty="0"/>
              <a:t>containing a set of literal strings or patterns, or a set of criteria, that is known to match only benign input.</a:t>
            </a:r>
          </a:p>
          <a:p>
            <a:pPr lvl="2"/>
            <a:r>
              <a:rPr lang="en-US" altLang="zh-Hans" dirty="0"/>
              <a:t>The</a:t>
            </a:r>
            <a:r>
              <a:rPr lang="zh-Hans" altLang="en-US" dirty="0"/>
              <a:t> </a:t>
            </a:r>
            <a:r>
              <a:rPr lang="en-US" altLang="zh-Hans" b="1" dirty="0">
                <a:solidFill>
                  <a:srgbClr val="FF0000"/>
                </a:solidFill>
              </a:rPr>
              <a:t>most</a:t>
            </a:r>
            <a:r>
              <a:rPr lang="zh-Hans" altLang="en-US" b="1" dirty="0">
                <a:solidFill>
                  <a:srgbClr val="FF0000"/>
                </a:solidFill>
              </a:rPr>
              <a:t> </a:t>
            </a:r>
            <a:r>
              <a:rPr lang="en-US" altLang="zh-Hans" b="1" dirty="0">
                <a:solidFill>
                  <a:srgbClr val="FF0000"/>
                </a:solidFill>
              </a:rPr>
              <a:t>effective</a:t>
            </a:r>
            <a:r>
              <a:rPr lang="zh-Hans" altLang="en-US" b="1" dirty="0">
                <a:solidFill>
                  <a:srgbClr val="FF0000"/>
                </a:solidFill>
              </a:rPr>
              <a:t> </a:t>
            </a:r>
            <a:r>
              <a:rPr lang="en-US" altLang="zh-Hans" dirty="0"/>
              <a:t>approach</a:t>
            </a:r>
            <a:r>
              <a:rPr lang="zh-Hans" altLang="en-US" dirty="0"/>
              <a:t> </a:t>
            </a:r>
            <a:r>
              <a:rPr lang="en-US" altLang="zh-Hans" dirty="0"/>
              <a:t>to</a:t>
            </a:r>
            <a:r>
              <a:rPr lang="zh-Hans" altLang="en-US" dirty="0"/>
              <a:t> </a:t>
            </a:r>
            <a:r>
              <a:rPr lang="en-US" altLang="zh-Hans" dirty="0"/>
              <a:t>validating</a:t>
            </a:r>
            <a:r>
              <a:rPr lang="zh-Hans" altLang="en-US" dirty="0"/>
              <a:t> </a:t>
            </a:r>
            <a:r>
              <a:rPr lang="en-US" altLang="zh-Hans" dirty="0"/>
              <a:t>user</a:t>
            </a:r>
            <a:r>
              <a:rPr lang="zh-Hans" altLang="en-US" dirty="0"/>
              <a:t> </a:t>
            </a:r>
            <a:r>
              <a:rPr lang="en-US" altLang="zh-Hans" dirty="0"/>
              <a:t>input (if feasible).</a:t>
            </a:r>
          </a:p>
          <a:p>
            <a:pPr lvl="2"/>
            <a:r>
              <a:rPr lang="en-US" dirty="0"/>
              <a:t>However, in numerous situations an application must accept data for processing that does not meet any reasonable criteria for what is known to be “good.”</a:t>
            </a:r>
          </a:p>
          <a:p>
            <a:pPr lvl="3"/>
            <a:r>
              <a:rPr lang="en-US" dirty="0"/>
              <a:t>some people’s names </a:t>
            </a:r>
            <a:r>
              <a:rPr lang="en-US" dirty="0" err="1"/>
              <a:t>containan</a:t>
            </a:r>
            <a:r>
              <a:rPr lang="en-US" dirty="0"/>
              <a:t> apostrophe or hyphen.</a:t>
            </a:r>
            <a:endParaRPr lang="en-US" altLang="zh-Hans" dirty="0"/>
          </a:p>
        </p:txBody>
      </p:sp>
    </p:spTree>
    <p:extLst>
      <p:ext uri="{BB962C8B-B14F-4D97-AF65-F5344CB8AC3E}">
        <p14:creationId xmlns:p14="http://schemas.microsoft.com/office/powerpoint/2010/main" val="3413045750"/>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35744</TotalTime>
  <Words>1888</Words>
  <Application>Microsoft Macintosh PowerPoint</Application>
  <PresentationFormat>On-screen Show (4:3)</PresentationFormat>
  <Paragraphs>345</Paragraphs>
  <Slides>67</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67</vt:i4>
      </vt:variant>
    </vt:vector>
  </HeadingPairs>
  <TitlesOfParts>
    <vt:vector size="82" baseType="lpstr">
      <vt:lpstr>Agency FB</vt:lpstr>
      <vt:lpstr>ＭＳ Ｐゴシック</vt:lpstr>
      <vt:lpstr>PMingLiU</vt:lpstr>
      <vt:lpstr>宋体</vt:lpstr>
      <vt:lpstr>Arial</vt:lpstr>
      <vt:lpstr>Calibri</vt:lpstr>
      <vt:lpstr>Courier New</vt:lpstr>
      <vt:lpstr>Franklin Gothic Book</vt:lpstr>
      <vt:lpstr>Franklin Gothic Medium</vt:lpstr>
      <vt:lpstr>Helvetica Neue</vt:lpstr>
      <vt:lpstr>Tahoma</vt:lpstr>
      <vt:lpstr>Times New Roman</vt:lpstr>
      <vt:lpstr>Verdana</vt:lpstr>
      <vt:lpstr>Wingdings</vt:lpstr>
      <vt:lpstr>Standarddesign</vt:lpstr>
      <vt:lpstr>PowerPoint Presentation</vt:lpstr>
      <vt:lpstr>Core Defense Mechanisms</vt:lpstr>
      <vt:lpstr>Handling User Access </vt:lpstr>
      <vt:lpstr>Handling User Access </vt:lpstr>
      <vt:lpstr>Handling User Access </vt:lpstr>
      <vt:lpstr>Handling User Input</vt:lpstr>
      <vt:lpstr>Handling User Input</vt:lpstr>
      <vt:lpstr>Handling User Input</vt:lpstr>
      <vt:lpstr>Handling User Input</vt:lpstr>
      <vt:lpstr>Handling User Input</vt:lpstr>
      <vt:lpstr>Handling User Input</vt:lpstr>
      <vt:lpstr>Handling User Input</vt:lpstr>
      <vt:lpstr>Handling User Input</vt:lpstr>
      <vt:lpstr>Handling User Input</vt:lpstr>
      <vt:lpstr>Handling User Input</vt:lpstr>
      <vt:lpstr>Handling User Input</vt:lpstr>
      <vt:lpstr>Handling User Input</vt:lpstr>
      <vt:lpstr>Handling Attackers </vt:lpstr>
      <vt:lpstr>Handling Attackers </vt:lpstr>
      <vt:lpstr>Handling Attackers </vt:lpstr>
      <vt:lpstr>Handling Attackers </vt:lpstr>
      <vt:lpstr>Managing the Application</vt:lpstr>
      <vt:lpstr>Managing the Application</vt:lpstr>
      <vt:lpstr>Conclusion</vt:lpstr>
      <vt:lpstr>PowerPoint Presentation</vt:lpstr>
      <vt:lpstr>PowerPoint Presentation</vt:lpstr>
      <vt:lpstr>Web Extension Architecture Overview</vt:lpstr>
      <vt:lpstr>PowerPoint Presentation</vt:lpstr>
      <vt:lpstr>PowerPoint Presentation</vt:lpstr>
      <vt:lpstr>servers</vt:lpstr>
      <vt:lpstr>servers</vt:lpstr>
      <vt:lpstr>servers</vt:lpstr>
      <vt:lpstr>servers</vt:lpstr>
      <vt:lpstr>CHROME’S SECURITY MECHANISMS</vt:lpstr>
      <vt:lpstr>servers</vt:lpstr>
      <vt:lpstr>servers</vt:lpstr>
      <vt:lpstr>server</vt:lpstr>
      <vt:lpstr>FINDING BUGS</vt:lpstr>
      <vt:lpstr>PowerPoint Presentation</vt:lpstr>
      <vt:lpstr>PowerPoint Presentation</vt:lpstr>
      <vt:lpstr>ISOLATED WORLDS</vt:lpstr>
      <vt:lpstr>Need for isolation</vt:lpstr>
      <vt:lpstr>Need for isolation - mashups</vt:lpstr>
      <vt:lpstr>Need for isolation - advertisements</vt:lpstr>
      <vt:lpstr>Browser and document tree structure</vt:lpstr>
      <vt:lpstr>Vulnerability count: 3 content script vulns</vt:lpstr>
      <vt:lpstr>DATA AS HTML</vt:lpstr>
      <vt:lpstr>EVAL</vt:lpstr>
      <vt:lpstr>CLICK INJECTION</vt:lpstr>
      <vt:lpstr>Isolated worlds is highly  effective because it  mitigates common bugs</vt:lpstr>
      <vt:lpstr>PRIVILEGE SEPARATION</vt:lpstr>
      <vt:lpstr>Privilege separation:  protect core extensions</vt:lpstr>
      <vt:lpstr>client-side  website</vt:lpstr>
      <vt:lpstr>Vulnerability count: 50 core extension vulns</vt:lpstr>
      <vt:lpstr>servers</vt:lpstr>
      <vt:lpstr>PowerPoint Presentation</vt:lpstr>
      <vt:lpstr>servers</vt:lpstr>
      <vt:lpstr>PERMISSIONS</vt:lpstr>
      <vt:lpstr>Javascript Security Model</vt:lpstr>
      <vt:lpstr>Cross-Origin XMLHttpRequest  </vt:lpstr>
      <vt:lpstr>Permissions: limit the scope of core  vulnerabilities</vt:lpstr>
      <vt:lpstr>None  15%</vt:lpstr>
      <vt:lpstr>Reduces potential for  severe attacks by half</vt:lpstr>
      <vt:lpstr>None  15%</vt:lpstr>
      <vt:lpstr>No correlation between  bugs and permissions</vt:lpstr>
      <vt:lpstr>Yes, permissions limit the  scope of vulnerabilities</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861</cp:revision>
  <dcterms:created xsi:type="dcterms:W3CDTF">2011-12-10T02:50:46Z</dcterms:created>
  <dcterms:modified xsi:type="dcterms:W3CDTF">2018-02-08T16:32:07Z</dcterms:modified>
</cp:coreProperties>
</file>