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73.jpg" ContentType="image/jpg"/>
  <Override PartName="/ppt/notesSlides/notesSlide2.xml" ContentType="application/vnd.openxmlformats-officedocument.presentationml.notesSlide+xml"/>
  <Override PartName="/ppt/media/image89.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4"/>
  </p:notesMasterIdLst>
  <p:handoutMasterIdLst>
    <p:handoutMasterId r:id="rId105"/>
  </p:handoutMasterIdLst>
  <p:sldIdLst>
    <p:sldId id="587" r:id="rId2"/>
    <p:sldId id="774" r:id="rId3"/>
    <p:sldId id="724" r:id="rId4"/>
    <p:sldId id="717" r:id="rId5"/>
    <p:sldId id="723" r:id="rId6"/>
    <p:sldId id="720" r:id="rId7"/>
    <p:sldId id="725" r:id="rId8"/>
    <p:sldId id="726" r:id="rId9"/>
    <p:sldId id="727" r:id="rId10"/>
    <p:sldId id="728" r:id="rId11"/>
    <p:sldId id="729" r:id="rId12"/>
    <p:sldId id="730" r:id="rId13"/>
    <p:sldId id="731" r:id="rId14"/>
    <p:sldId id="732" r:id="rId15"/>
    <p:sldId id="733" r:id="rId16"/>
    <p:sldId id="775" r:id="rId17"/>
    <p:sldId id="776" r:id="rId18"/>
    <p:sldId id="777" r:id="rId19"/>
    <p:sldId id="778" r:id="rId20"/>
    <p:sldId id="782" r:id="rId21"/>
    <p:sldId id="780" r:id="rId22"/>
    <p:sldId id="781" r:id="rId23"/>
    <p:sldId id="779" r:id="rId24"/>
    <p:sldId id="734" r:id="rId25"/>
    <p:sldId id="735" r:id="rId26"/>
    <p:sldId id="740" r:id="rId27"/>
    <p:sldId id="741" r:id="rId28"/>
    <p:sldId id="742" r:id="rId29"/>
    <p:sldId id="743" r:id="rId30"/>
    <p:sldId id="744" r:id="rId31"/>
    <p:sldId id="745" r:id="rId32"/>
    <p:sldId id="746" r:id="rId33"/>
    <p:sldId id="747" r:id="rId34"/>
    <p:sldId id="748" r:id="rId35"/>
    <p:sldId id="749" r:id="rId36"/>
    <p:sldId id="750" r:id="rId37"/>
    <p:sldId id="751" r:id="rId38"/>
    <p:sldId id="752" r:id="rId39"/>
    <p:sldId id="753" r:id="rId40"/>
    <p:sldId id="754" r:id="rId41"/>
    <p:sldId id="755" r:id="rId42"/>
    <p:sldId id="756" r:id="rId43"/>
    <p:sldId id="757" r:id="rId44"/>
    <p:sldId id="758" r:id="rId45"/>
    <p:sldId id="759" r:id="rId46"/>
    <p:sldId id="760" r:id="rId47"/>
    <p:sldId id="761" r:id="rId48"/>
    <p:sldId id="762" r:id="rId49"/>
    <p:sldId id="763" r:id="rId50"/>
    <p:sldId id="764" r:id="rId51"/>
    <p:sldId id="765" r:id="rId52"/>
    <p:sldId id="766" r:id="rId53"/>
    <p:sldId id="767" r:id="rId54"/>
    <p:sldId id="768" r:id="rId55"/>
    <p:sldId id="769" r:id="rId56"/>
    <p:sldId id="770" r:id="rId57"/>
    <p:sldId id="771" r:id="rId58"/>
    <p:sldId id="772" r:id="rId59"/>
    <p:sldId id="773" r:id="rId60"/>
    <p:sldId id="783" r:id="rId61"/>
    <p:sldId id="784" r:id="rId62"/>
    <p:sldId id="785" r:id="rId63"/>
    <p:sldId id="786" r:id="rId64"/>
    <p:sldId id="787" r:id="rId65"/>
    <p:sldId id="788" r:id="rId66"/>
    <p:sldId id="789" r:id="rId67"/>
    <p:sldId id="790" r:id="rId68"/>
    <p:sldId id="791" r:id="rId69"/>
    <p:sldId id="792" r:id="rId70"/>
    <p:sldId id="793" r:id="rId71"/>
    <p:sldId id="794" r:id="rId72"/>
    <p:sldId id="795" r:id="rId73"/>
    <p:sldId id="796" r:id="rId74"/>
    <p:sldId id="797" r:id="rId75"/>
    <p:sldId id="798" r:id="rId76"/>
    <p:sldId id="799" r:id="rId77"/>
    <p:sldId id="800" r:id="rId78"/>
    <p:sldId id="801" r:id="rId79"/>
    <p:sldId id="802" r:id="rId80"/>
    <p:sldId id="803" r:id="rId81"/>
    <p:sldId id="804" r:id="rId82"/>
    <p:sldId id="805" r:id="rId83"/>
    <p:sldId id="806" r:id="rId84"/>
    <p:sldId id="807" r:id="rId85"/>
    <p:sldId id="808" r:id="rId86"/>
    <p:sldId id="809" r:id="rId87"/>
    <p:sldId id="810" r:id="rId88"/>
    <p:sldId id="811" r:id="rId89"/>
    <p:sldId id="812" r:id="rId90"/>
    <p:sldId id="813" r:id="rId91"/>
    <p:sldId id="814" r:id="rId92"/>
    <p:sldId id="815" r:id="rId93"/>
    <p:sldId id="816" r:id="rId94"/>
    <p:sldId id="817" r:id="rId95"/>
    <p:sldId id="818" r:id="rId96"/>
    <p:sldId id="819" r:id="rId97"/>
    <p:sldId id="820" r:id="rId98"/>
    <p:sldId id="821" r:id="rId99"/>
    <p:sldId id="822" r:id="rId100"/>
    <p:sldId id="823" r:id="rId101"/>
    <p:sldId id="824" r:id="rId102"/>
    <p:sldId id="716" r:id="rId10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83289"/>
  </p:normalViewPr>
  <p:slideViewPr>
    <p:cSldViewPr snapToGrid="0" snapToObjects="1">
      <p:cViewPr varScale="1">
        <p:scale>
          <a:sx n="108" d="100"/>
          <a:sy n="108" d="100"/>
        </p:scale>
        <p:origin x="29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The </a:t>
            </a:r>
            <a:r>
              <a:rPr lang="en-US" dirty="0" err="1"/>
              <a:t>Speeddial</a:t>
            </a:r>
            <a:r>
              <a:rPr lang="en-US" dirty="0"/>
              <a:t> extension replicates Chrome’s built-in list of recently closed pages. </a:t>
            </a:r>
            <a:r>
              <a:rPr lang="en-US" dirty="0" err="1"/>
              <a:t>Speeddial</a:t>
            </a:r>
            <a:r>
              <a:rPr lang="en-US" dirty="0"/>
              <a:t> keeps track of the tabs opened using the tabs manager and does not sanitize the titles of these pages before adding them to the HTML of one of its core extension pages. If a title were to contain an inline script, it would execute with the core extension’s permissions.</a:t>
            </a:r>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75</a:t>
            </a:fld>
            <a:endParaRPr lang="de-DE" altLang="zh-CN"/>
          </a:p>
        </p:txBody>
      </p:sp>
    </p:spTree>
    <p:extLst>
      <p:ext uri="{BB962C8B-B14F-4D97-AF65-F5344CB8AC3E}">
        <p14:creationId xmlns:p14="http://schemas.microsoft.com/office/powerpoint/2010/main" val="236765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000">
                <a:solidFill>
                  <a:schemeClr val="tx1"/>
                </a:solidFill>
                <a:latin typeface="Tahoma" charset="0"/>
              </a:defRPr>
            </a:lvl1pPr>
            <a:lvl2pPr marL="742950" indent="-285750" defTabSz="954088" eaLnBrk="0" hangingPunct="0">
              <a:defRPr sz="2000">
                <a:solidFill>
                  <a:schemeClr val="tx1"/>
                </a:solidFill>
                <a:latin typeface="Tahoma" charset="0"/>
              </a:defRPr>
            </a:lvl2pPr>
            <a:lvl3pPr marL="1143000" indent="-228600" defTabSz="954088" eaLnBrk="0" hangingPunct="0">
              <a:defRPr sz="2000">
                <a:solidFill>
                  <a:schemeClr val="tx1"/>
                </a:solidFill>
                <a:latin typeface="Tahoma" charset="0"/>
              </a:defRPr>
            </a:lvl3pPr>
            <a:lvl4pPr marL="1600200" indent="-228600" defTabSz="954088" eaLnBrk="0" hangingPunct="0">
              <a:defRPr sz="2000">
                <a:solidFill>
                  <a:schemeClr val="tx1"/>
                </a:solidFill>
                <a:latin typeface="Tahoma" charset="0"/>
              </a:defRPr>
            </a:lvl4pPr>
            <a:lvl5pPr marL="2057400" indent="-228600" defTabSz="954088" eaLnBrk="0" hangingPunct="0">
              <a:defRPr sz="2000">
                <a:solidFill>
                  <a:schemeClr val="tx1"/>
                </a:solidFill>
                <a:latin typeface="Tahoma" charset="0"/>
              </a:defRPr>
            </a:lvl5pPr>
            <a:lvl6pPr marL="2514600" indent="-228600" defTabSz="954088" eaLnBrk="0" fontAlgn="base" hangingPunct="0">
              <a:spcBef>
                <a:spcPct val="0"/>
              </a:spcBef>
              <a:spcAft>
                <a:spcPct val="0"/>
              </a:spcAft>
              <a:defRPr sz="2000">
                <a:solidFill>
                  <a:schemeClr val="tx1"/>
                </a:solidFill>
                <a:latin typeface="Tahoma" charset="0"/>
              </a:defRPr>
            </a:lvl6pPr>
            <a:lvl7pPr marL="2971800" indent="-228600" defTabSz="954088" eaLnBrk="0" fontAlgn="base" hangingPunct="0">
              <a:spcBef>
                <a:spcPct val="0"/>
              </a:spcBef>
              <a:spcAft>
                <a:spcPct val="0"/>
              </a:spcAft>
              <a:defRPr sz="2000">
                <a:solidFill>
                  <a:schemeClr val="tx1"/>
                </a:solidFill>
                <a:latin typeface="Tahoma" charset="0"/>
              </a:defRPr>
            </a:lvl7pPr>
            <a:lvl8pPr marL="3429000" indent="-228600" defTabSz="954088" eaLnBrk="0" fontAlgn="base" hangingPunct="0">
              <a:spcBef>
                <a:spcPct val="0"/>
              </a:spcBef>
              <a:spcAft>
                <a:spcPct val="0"/>
              </a:spcAft>
              <a:defRPr sz="2000">
                <a:solidFill>
                  <a:schemeClr val="tx1"/>
                </a:solidFill>
                <a:latin typeface="Tahoma" charset="0"/>
              </a:defRPr>
            </a:lvl8pPr>
            <a:lvl9pPr marL="3886200" indent="-228600" defTabSz="954088" eaLnBrk="0" fontAlgn="base" hangingPunct="0">
              <a:spcBef>
                <a:spcPct val="0"/>
              </a:spcBef>
              <a:spcAft>
                <a:spcPct val="0"/>
              </a:spcAft>
              <a:defRPr sz="2000">
                <a:solidFill>
                  <a:schemeClr val="tx1"/>
                </a:solidFill>
                <a:latin typeface="Tahoma" charset="0"/>
              </a:defRPr>
            </a:lvl9pPr>
          </a:lstStyle>
          <a:p>
            <a:fld id="{9F1A1272-28B2-B84F-BDA3-261A00CB1D2A}" type="slidenum">
              <a:rPr lang="en-US" altLang="en-US" sz="1300">
                <a:latin typeface="Times New Roman" charset="0"/>
              </a:rPr>
              <a:pPr/>
              <a:t>78</a:t>
            </a:fld>
            <a:endParaRPr lang="en-US" altLang="en-US" sz="1300">
              <a:latin typeface="Times New Roman" charset="0"/>
            </a:endParaRPr>
          </a:p>
        </p:txBody>
      </p:sp>
    </p:spTree>
    <p:extLst>
      <p:ext uri="{BB962C8B-B14F-4D97-AF65-F5344CB8AC3E}">
        <p14:creationId xmlns:p14="http://schemas.microsoft.com/office/powerpoint/2010/main" val="95697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15F69-528D-6742-8BB8-05CC8FD0965E}" type="slidenum">
              <a:rPr lang="en-US" smtClean="0"/>
              <a:t>83</a:t>
            </a:fld>
            <a:endParaRPr lang="en-US"/>
          </a:p>
        </p:txBody>
      </p:sp>
    </p:spTree>
    <p:extLst>
      <p:ext uri="{BB962C8B-B14F-4D97-AF65-F5344CB8AC3E}">
        <p14:creationId xmlns:p14="http://schemas.microsoft.com/office/powerpoint/2010/main" val="371060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The </a:t>
            </a:r>
            <a:r>
              <a:rPr lang="en-US" dirty="0" err="1"/>
              <a:t>Speeddial</a:t>
            </a:r>
            <a:r>
              <a:rPr lang="en-US" dirty="0"/>
              <a:t> extension replicates Chrome’s built-in list of recently closed pages. </a:t>
            </a:r>
            <a:r>
              <a:rPr lang="en-US" dirty="0" err="1"/>
              <a:t>Speeddial</a:t>
            </a:r>
            <a:r>
              <a:rPr lang="en-US" dirty="0"/>
              <a:t> keeps track of the tabs opened using the tabs manager and does not sanitize the titles of these pages before adding them to the HTML of one of its core extension pages. If a title were to contain an inline script, it would execute with the core extension’s permissions.</a:t>
            </a:r>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91</a:t>
            </a:fld>
            <a:endParaRPr lang="de-DE" altLang="zh-CN"/>
          </a:p>
        </p:txBody>
      </p:sp>
    </p:spTree>
    <p:extLst>
      <p:ext uri="{BB962C8B-B14F-4D97-AF65-F5344CB8AC3E}">
        <p14:creationId xmlns:p14="http://schemas.microsoft.com/office/powerpoint/2010/main" val="425693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102</a:t>
            </a:fld>
            <a:endParaRPr lang="de-DE" altLang="zh-CN"/>
          </a:p>
        </p:txBody>
      </p:sp>
    </p:spTree>
    <p:extLst>
      <p:ext uri="{BB962C8B-B14F-4D97-AF65-F5344CB8AC3E}">
        <p14:creationId xmlns:p14="http://schemas.microsoft.com/office/powerpoint/2010/main" val="1440301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2/1/18</a:t>
            </a:fld>
            <a:endParaRPr lang="en-US"/>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4167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rgbClr val="979B9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2/1/18</a:t>
            </a:fld>
            <a:endParaRPr lang="en-US"/>
          </a:p>
        </p:txBody>
      </p:sp>
      <p:sp>
        <p:nvSpPr>
          <p:cNvPr id="5" name="Holder 5"/>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820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9" r:id="rId12"/>
    <p:sldLayoutId id="2147484100" r:id="rId13"/>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Kanji" TargetMode="External"/><Relationship Id="rId3" Type="http://schemas.openxmlformats.org/officeDocument/2006/relationships/hyperlink" Target="https://en.wikipedia.org/wiki/Uniform_Resource_Identifier" TargetMode="External"/><Relationship Id="rId7" Type="http://schemas.openxmlformats.org/officeDocument/2006/relationships/hyperlink" Target="https://en.wikipedia.org/wiki/ISO_10646" TargetMode="External"/><Relationship Id="rId2" Type="http://schemas.openxmlformats.org/officeDocument/2006/relationships/hyperlink" Target="https://en.wikipedia.org/wiki/Internet_Engineering_Task_Force" TargetMode="External"/><Relationship Id="rId1" Type="http://schemas.openxmlformats.org/officeDocument/2006/relationships/slideLayout" Target="../slideLayouts/slideLayout2.xml"/><Relationship Id="rId6" Type="http://schemas.openxmlformats.org/officeDocument/2006/relationships/hyperlink" Target="https://en.wikipedia.org/wiki/Universal_Character_Set" TargetMode="External"/><Relationship Id="rId5" Type="http://schemas.openxmlformats.org/officeDocument/2006/relationships/hyperlink" Target="http://tools.ietf.org/html/rfc3987" TargetMode="External"/><Relationship Id="rId10" Type="http://schemas.openxmlformats.org/officeDocument/2006/relationships/hyperlink" Target="https://en.wikipedia.org/wiki/Cyrillic_script" TargetMode="External"/><Relationship Id="rId4" Type="http://schemas.openxmlformats.org/officeDocument/2006/relationships/hyperlink" Target="https://en.wikipedia.org/wiki/Internationalized_Resource_Identifier#cite_note-gangemi-1" TargetMode="External"/><Relationship Id="rId9" Type="http://schemas.openxmlformats.org/officeDocument/2006/relationships/hyperlink" Target="https://en.wikipedia.org/wiki/Korean_alphabet"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Tamil_language" TargetMode="External"/><Relationship Id="rId13" Type="http://schemas.openxmlformats.org/officeDocument/2006/relationships/hyperlink" Target="https://en.wikipedia.org/wiki/French_language" TargetMode="External"/><Relationship Id="rId18" Type="http://schemas.openxmlformats.org/officeDocument/2006/relationships/hyperlink" Target="https://en.wikipedia.org/wiki/ASCII" TargetMode="External"/><Relationship Id="rId3" Type="http://schemas.openxmlformats.org/officeDocument/2006/relationships/hyperlink" Target="https://en.wikipedia.org/wiki/Domain_name" TargetMode="External"/><Relationship Id="rId7" Type="http://schemas.openxmlformats.org/officeDocument/2006/relationships/hyperlink" Target="https://en.wikipedia.org/wiki/Cyrillic_alphabet" TargetMode="External"/><Relationship Id="rId12" Type="http://schemas.openxmlformats.org/officeDocument/2006/relationships/hyperlink" Target="https://en.wikipedia.org/wiki/Typographic_ligature" TargetMode="External"/><Relationship Id="rId17" Type="http://schemas.openxmlformats.org/officeDocument/2006/relationships/hyperlink" Target="https://en.wikipedia.org/wiki/Domain_Name_System" TargetMode="External"/><Relationship Id="rId2" Type="http://schemas.openxmlformats.org/officeDocument/2006/relationships/hyperlink" Target="https://en.wikipedia.org/wiki/Internet" TargetMode="External"/><Relationship Id="rId16" Type="http://schemas.openxmlformats.org/officeDocument/2006/relationships/hyperlink" Target="https://en.wikipedia.org/wiki/Unicode" TargetMode="External"/><Relationship Id="rId20"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hyperlink" Target="https://en.wikipedia.org/wiki/Chinese_character" TargetMode="External"/><Relationship Id="rId11" Type="http://schemas.openxmlformats.org/officeDocument/2006/relationships/hyperlink" Target="https://en.wikipedia.org/wiki/Diacritics" TargetMode="External"/><Relationship Id="rId5" Type="http://schemas.openxmlformats.org/officeDocument/2006/relationships/hyperlink" Target="https://en.wikipedia.org/wiki/Arabic" TargetMode="External"/><Relationship Id="rId15" Type="http://schemas.openxmlformats.org/officeDocument/2006/relationships/hyperlink" Target="https://en.wikipedia.org/wiki/Byte" TargetMode="External"/><Relationship Id="rId10" Type="http://schemas.openxmlformats.org/officeDocument/2006/relationships/hyperlink" Target="https://en.wikipedia.org/wiki/Latin_alphabet" TargetMode="External"/><Relationship Id="rId19" Type="http://schemas.openxmlformats.org/officeDocument/2006/relationships/hyperlink" Target="https://en.wikipedia.org/wiki/Punycode" TargetMode="External"/><Relationship Id="rId4" Type="http://schemas.openxmlformats.org/officeDocument/2006/relationships/hyperlink" Target="https://en.wikipedia.org/wiki/Alphabet" TargetMode="External"/><Relationship Id="rId9" Type="http://schemas.openxmlformats.org/officeDocument/2006/relationships/hyperlink" Target="https://en.wikipedia.org/wiki/Hebrew_language" TargetMode="External"/><Relationship Id="rId14" Type="http://schemas.openxmlformats.org/officeDocument/2006/relationships/hyperlink" Target="https://en.wikipedia.org/wiki/Writing_syste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8.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image" Target="../media/image76.png"/><Relationship Id="rId4" Type="http://schemas.openxmlformats.org/officeDocument/2006/relationships/image" Target="../media/image77.png"/><Relationship Id="rId9" Type="http://schemas.openxmlformats.org/officeDocument/2006/relationships/image" Target="../media/image75.png"/></Relationships>
</file>

<file path=ppt/slides/_rels/slide7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image" Target="../media/image76.png"/><Relationship Id="rId4" Type="http://schemas.openxmlformats.org/officeDocument/2006/relationships/image" Target="../media/image77.png"/><Relationship Id="rId9" Type="http://schemas.openxmlformats.org/officeDocument/2006/relationships/image" Target="../media/image75.png"/></Relationships>
</file>

<file path=ppt/slides/_rels/slide7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78.png"/><Relationship Id="rId10"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84.png"/><Relationship Id="rId14"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7.png"/><Relationship Id="rId7" Type="http://schemas.openxmlformats.org/officeDocument/2006/relationships/image" Target="../media/image83.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76.png"/><Relationship Id="rId4" Type="http://schemas.openxmlformats.org/officeDocument/2006/relationships/image" Target="../media/image77.png"/><Relationship Id="rId9"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83.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7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en.wikipedia.org/wiki/Same_origin_policy" TargetMode="External"/><Relationship Id="rId2" Type="http://schemas.openxmlformats.org/officeDocument/2006/relationships/hyperlink" Target="http://www.w3.org/TR/XMLHttpRequest/" TargetMode="Externa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image" Target="../media/image107.png"/><Relationship Id="rId16"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495/583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Web</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Security</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and</a:t>
            </a:r>
            <a:r>
              <a:rPr lang="zh-Hans"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a:solidFill>
                  <a:schemeClr val="bg1"/>
                </a:solidFill>
                <a:latin typeface="Agency FB" panose="020B0503020202020204" pitchFamily="34" charset="0"/>
                <a:ea typeface="Calibri" charset="0"/>
                <a:cs typeface="Calibri" charset="0"/>
                <a:sym typeface="Arial" charset="0"/>
              </a:rPr>
              <a:t>privacy (2)</a:t>
            </a: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696167" y="-144463"/>
            <a:ext cx="1447832" cy="1200329"/>
          </a:xfrm>
          <a:prstGeom prst="rect">
            <a:avLst/>
          </a:prstGeom>
        </p:spPr>
        <p:txBody>
          <a:bodyPr wrap="none">
            <a:spAutoFit/>
          </a:bodyPr>
          <a:lstStyle/>
          <a:p>
            <a:r>
              <a:rPr lang="en-US" altLang="zh-CN" sz="2800" b="1" spc="-15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Hans" sz="7200" b="1">
                <a:solidFill>
                  <a:srgbClr val="247793">
                    <a:lumMod val="60000"/>
                    <a:lumOff val="40000"/>
                  </a:srgbClr>
                </a:solidFill>
                <a:latin typeface="Franklin Gothic Book" panose="020B0503020102020204"/>
              </a:rPr>
              <a:t>4</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D47F3654-4481-254C-8B14-2D954CADA008}"/>
              </a:ext>
            </a:extLst>
          </p:cNvPr>
          <p:cNvPicPr>
            <a:picLocks noChangeAspect="1"/>
          </p:cNvPicPr>
          <p:nvPr/>
        </p:nvPicPr>
        <p:blipFill rotWithShape="1">
          <a:blip r:embed="rId3"/>
          <a:srcRect t="786" r="55184" b="-786"/>
          <a:stretch/>
        </p:blipFill>
        <p:spPr>
          <a:xfrm>
            <a:off x="5475807" y="3837132"/>
            <a:ext cx="3668193" cy="207678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Chrome</a:t>
            </a:r>
            <a:r>
              <a:rPr lang="zh-CN" altLang="en-US" dirty="0"/>
              <a:t> </a:t>
            </a:r>
            <a:r>
              <a:rPr lang="en-US" altLang="zh-CN" dirty="0"/>
              <a:t>Architecture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200"/>
            <a:ext cx="9144000" cy="5425807"/>
          </a:xfrm>
          <a:prstGeom prst="rect">
            <a:avLst/>
          </a:prstGeom>
        </p:spPr>
      </p:pic>
    </p:spTree>
    <p:extLst>
      <p:ext uri="{BB962C8B-B14F-4D97-AF65-F5344CB8AC3E}">
        <p14:creationId xmlns:p14="http://schemas.microsoft.com/office/powerpoint/2010/main" val="25211541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1380" y="1449301"/>
            <a:ext cx="8482099" cy="2493240"/>
          </a:xfrm>
          <a:prstGeom prst="rect">
            <a:avLst/>
          </a:prstGeom>
        </p:spPr>
        <p:txBody>
          <a:bodyPr vert="horz" wrap="square" lIns="0" tIns="526852" rIns="0" bIns="0" numCol="1" rtlCol="0" anchor="t" anchorCtr="0" compatLnSpc="1">
            <a:prstTxWarp prst="textNoShape">
              <a:avLst/>
            </a:prstTxWarp>
            <a:spAutoFit/>
          </a:bodyPr>
          <a:lstStyle/>
          <a:p>
            <a:pPr marL="8929" marR="3572">
              <a:lnSpc>
                <a:spcPct val="151000"/>
              </a:lnSpc>
              <a:spcBef>
                <a:spcPts val="70"/>
              </a:spcBef>
            </a:pPr>
            <a:r>
              <a:rPr spc="39" dirty="0">
                <a:solidFill>
                  <a:schemeClr val="tx1"/>
                </a:solidFill>
              </a:rPr>
              <a:t>No </a:t>
            </a:r>
            <a:r>
              <a:rPr spc="-4" dirty="0">
                <a:solidFill>
                  <a:schemeClr val="tx1"/>
                </a:solidFill>
              </a:rPr>
              <a:t>correlation</a:t>
            </a:r>
            <a:r>
              <a:rPr spc="-74" dirty="0">
                <a:solidFill>
                  <a:schemeClr val="tx1"/>
                </a:solidFill>
              </a:rPr>
              <a:t> </a:t>
            </a:r>
            <a:r>
              <a:rPr spc="53" dirty="0">
                <a:solidFill>
                  <a:schemeClr val="tx1"/>
                </a:solidFill>
              </a:rPr>
              <a:t>between  </a:t>
            </a:r>
            <a:r>
              <a:rPr spc="-42" dirty="0">
                <a:solidFill>
                  <a:schemeClr val="tx1"/>
                </a:solidFill>
              </a:rPr>
              <a:t>bugs </a:t>
            </a:r>
            <a:r>
              <a:rPr dirty="0">
                <a:solidFill>
                  <a:schemeClr val="tx1"/>
                </a:solidFill>
              </a:rPr>
              <a:t>and</a:t>
            </a:r>
            <a:r>
              <a:rPr spc="18" dirty="0">
                <a:solidFill>
                  <a:schemeClr val="tx1"/>
                </a:solidFill>
              </a:rPr>
              <a:t> </a:t>
            </a:r>
            <a:r>
              <a:rPr spc="-35" dirty="0">
                <a:solidFill>
                  <a:schemeClr val="tx1"/>
                </a:solidFill>
              </a:rPr>
              <a:t>permissions</a:t>
            </a:r>
          </a:p>
        </p:txBody>
      </p:sp>
    </p:spTree>
    <p:extLst>
      <p:ext uri="{BB962C8B-B14F-4D97-AF65-F5344CB8AC3E}">
        <p14:creationId xmlns:p14="http://schemas.microsoft.com/office/powerpoint/2010/main" val="1868676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230" y="1599613"/>
            <a:ext cx="8770198" cy="2275359"/>
          </a:xfrm>
          <a:prstGeom prst="rect">
            <a:avLst/>
          </a:prstGeom>
        </p:spPr>
        <p:txBody>
          <a:bodyPr vert="horz" wrap="square" lIns="0" tIns="526852" rIns="0" bIns="0" numCol="1" rtlCol="0" anchor="t" anchorCtr="0" compatLnSpc="1">
            <a:prstTxWarp prst="textNoShape">
              <a:avLst/>
            </a:prstTxWarp>
            <a:spAutoFit/>
          </a:bodyPr>
          <a:lstStyle/>
          <a:p>
            <a:pPr marL="8929" marR="3572">
              <a:lnSpc>
                <a:spcPct val="151000"/>
              </a:lnSpc>
              <a:spcBef>
                <a:spcPts val="70"/>
              </a:spcBef>
            </a:pPr>
            <a:r>
              <a:rPr sz="4000" spc="-130" dirty="0">
                <a:solidFill>
                  <a:schemeClr val="tx1"/>
                </a:solidFill>
              </a:rPr>
              <a:t>Yes, </a:t>
            </a:r>
            <a:r>
              <a:rPr sz="4000" spc="-35" dirty="0">
                <a:solidFill>
                  <a:schemeClr val="tx1"/>
                </a:solidFill>
              </a:rPr>
              <a:t>permissions </a:t>
            </a:r>
            <a:r>
              <a:rPr sz="4000" spc="-25" dirty="0">
                <a:solidFill>
                  <a:schemeClr val="tx1"/>
                </a:solidFill>
              </a:rPr>
              <a:t>limit </a:t>
            </a:r>
            <a:r>
              <a:rPr sz="4000" spc="25" dirty="0">
                <a:solidFill>
                  <a:schemeClr val="tx1"/>
                </a:solidFill>
              </a:rPr>
              <a:t>the  </a:t>
            </a:r>
            <a:r>
              <a:rPr sz="4000" spc="11" dirty="0">
                <a:solidFill>
                  <a:schemeClr val="tx1"/>
                </a:solidFill>
              </a:rPr>
              <a:t>scope </a:t>
            </a:r>
            <a:r>
              <a:rPr sz="4000" dirty="0">
                <a:solidFill>
                  <a:schemeClr val="tx1"/>
                </a:solidFill>
              </a:rPr>
              <a:t>of</a:t>
            </a:r>
            <a:r>
              <a:rPr sz="4000" spc="-21" dirty="0">
                <a:solidFill>
                  <a:schemeClr val="tx1"/>
                </a:solidFill>
              </a:rPr>
              <a:t> </a:t>
            </a:r>
            <a:r>
              <a:rPr sz="4000" spc="-39" dirty="0">
                <a:solidFill>
                  <a:schemeClr val="tx1"/>
                </a:solidFill>
              </a:rPr>
              <a:t>vulnerabilities</a:t>
            </a:r>
          </a:p>
        </p:txBody>
      </p:sp>
    </p:spTree>
    <p:extLst>
      <p:ext uri="{BB962C8B-B14F-4D97-AF65-F5344CB8AC3E}">
        <p14:creationId xmlns:p14="http://schemas.microsoft.com/office/powerpoint/2010/main" val="1474968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HTML5</a:t>
            </a:r>
            <a:r>
              <a:rPr lang="zh-CN" altLang="en-US" dirty="0"/>
              <a:t> </a:t>
            </a:r>
            <a:r>
              <a:rPr lang="en-US" altLang="zh-CN" dirty="0"/>
              <a:t>Game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094" y="1014609"/>
            <a:ext cx="7620000" cy="4267200"/>
          </a:xfrm>
        </p:spPr>
      </p:pic>
    </p:spTree>
    <p:extLst>
      <p:ext uri="{BB962C8B-B14F-4D97-AF65-F5344CB8AC3E}">
        <p14:creationId xmlns:p14="http://schemas.microsoft.com/office/powerpoint/2010/main" val="1548744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HTML5 Game </a:t>
            </a:r>
            <a:r>
              <a:rPr lang="en-US" dirty="0" err="1"/>
              <a:t>RunTime</a:t>
            </a:r>
            <a:r>
              <a:rPr lang="en-US" dirty="0"/>
              <a:t>: </a:t>
            </a:r>
            <a:r>
              <a:rPr lang="en-US" dirty="0" err="1"/>
              <a:t>WebKit</a:t>
            </a:r>
            <a:endParaRPr lang="en-US" dirty="0"/>
          </a:p>
        </p:txBody>
      </p:sp>
      <p:sp>
        <p:nvSpPr>
          <p:cNvPr id="3" name="Content Placeholder 2"/>
          <p:cNvSpPr>
            <a:spLocks noGrp="1"/>
          </p:cNvSpPr>
          <p:nvPr>
            <p:ph idx="1"/>
          </p:nvPr>
        </p:nvSpPr>
        <p:spPr>
          <a:xfrm>
            <a:off x="309562" y="1075716"/>
            <a:ext cx="8524875" cy="4313238"/>
          </a:xfrm>
        </p:spPr>
        <p:txBody>
          <a:bodyPr/>
          <a:lstStyle/>
          <a:p>
            <a:r>
              <a:rPr lang="en-US" b="1" dirty="0"/>
              <a:t>Layout/Rendering </a:t>
            </a:r>
          </a:p>
          <a:p>
            <a:pPr lvl="1"/>
            <a:r>
              <a:rPr lang="en-US" dirty="0"/>
              <a:t>2D, 3D graphics by GPU, text rendering </a:t>
            </a:r>
          </a:p>
          <a:p>
            <a:r>
              <a:rPr lang="en-US" b="1" dirty="0"/>
              <a:t>Sound</a:t>
            </a:r>
          </a:p>
          <a:p>
            <a:pPr lvl="1"/>
            <a:r>
              <a:rPr lang="en-US" dirty="0" err="1"/>
              <a:t>WebAudio</a:t>
            </a:r>
            <a:r>
              <a:rPr lang="en-US" dirty="0"/>
              <a:t> </a:t>
            </a:r>
          </a:p>
          <a:p>
            <a:r>
              <a:rPr lang="en-US" b="1" dirty="0"/>
              <a:t>Physics </a:t>
            </a:r>
          </a:p>
          <a:p>
            <a:pPr lvl="1"/>
            <a:r>
              <a:rPr lang="en-US" dirty="0"/>
              <a:t> JavaScript engine, JIT, multi-core by </a:t>
            </a:r>
            <a:r>
              <a:rPr lang="en-US" dirty="0" err="1"/>
              <a:t>WebWorker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7767"/>
            <a:ext cx="9144000" cy="2422157"/>
          </a:xfrm>
          <a:prstGeom prst="rect">
            <a:avLst/>
          </a:prstGeom>
        </p:spPr>
      </p:pic>
    </p:spTree>
    <p:extLst>
      <p:ext uri="{BB962C8B-B14F-4D97-AF65-F5344CB8AC3E}">
        <p14:creationId xmlns:p14="http://schemas.microsoft.com/office/powerpoint/2010/main" val="311764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Parsing before Rendering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3600"/>
            <a:ext cx="9144000" cy="5115524"/>
          </a:xfrm>
          <a:prstGeom prst="rect">
            <a:avLst/>
          </a:prstGeom>
        </p:spPr>
      </p:pic>
    </p:spTree>
    <p:extLst>
      <p:ext uri="{BB962C8B-B14F-4D97-AF65-F5344CB8AC3E}">
        <p14:creationId xmlns:p14="http://schemas.microsoft.com/office/powerpoint/2010/main" val="3457118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WebKit</a:t>
            </a:r>
            <a:r>
              <a:rPr lang="en-US" dirty="0"/>
              <a:t> Internal: Layout</a:t>
            </a:r>
          </a:p>
        </p:txBody>
      </p:sp>
      <p:sp>
        <p:nvSpPr>
          <p:cNvPr id="3" name="Content Placeholder 2"/>
          <p:cNvSpPr>
            <a:spLocks noGrp="1"/>
          </p:cNvSpPr>
          <p:nvPr>
            <p:ph idx="1"/>
          </p:nvPr>
        </p:nvSpPr>
        <p:spPr>
          <a:xfrm>
            <a:off x="300038" y="1100768"/>
            <a:ext cx="8524875" cy="4313238"/>
          </a:xfrm>
        </p:spPr>
        <p:txBody>
          <a:bodyPr/>
          <a:lstStyle/>
          <a:p>
            <a:r>
              <a:rPr lang="en-US" dirty="0"/>
              <a:t>Calculate left top, width, height of all DOM nodes contained in a HTML </a:t>
            </a:r>
            <a:r>
              <a:rPr lang="en-US"/>
              <a:t>document </a:t>
            </a:r>
          </a:p>
          <a:p>
            <a:r>
              <a:rPr lang="en-US" dirty="0"/>
              <a:t>Group a set of DOM nodes then, stack the resultant groups accordingly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003" y="2279679"/>
            <a:ext cx="5060250" cy="4578321"/>
          </a:xfrm>
          <a:prstGeom prst="rect">
            <a:avLst/>
          </a:prstGeom>
        </p:spPr>
      </p:pic>
    </p:spTree>
    <p:extLst>
      <p:ext uri="{BB962C8B-B14F-4D97-AF65-F5344CB8AC3E}">
        <p14:creationId xmlns:p14="http://schemas.microsoft.com/office/powerpoint/2010/main" val="311292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Data Structure for Rendering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9299"/>
            <a:ext cx="9144000" cy="5141843"/>
          </a:xfrm>
        </p:spPr>
      </p:pic>
    </p:spTree>
    <p:extLst>
      <p:ext uri="{BB962C8B-B14F-4D97-AF65-F5344CB8AC3E}">
        <p14:creationId xmlns:p14="http://schemas.microsoft.com/office/powerpoint/2010/main" val="3125074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Explorer Logical Components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1514475"/>
            <a:ext cx="8524875" cy="4262437"/>
          </a:xfrm>
        </p:spPr>
      </p:pic>
    </p:spTree>
    <p:extLst>
      <p:ext uri="{BB962C8B-B14F-4D97-AF65-F5344CB8AC3E}">
        <p14:creationId xmlns:p14="http://schemas.microsoft.com/office/powerpoint/2010/main" val="273785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Chrome Logical Components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2008521"/>
            <a:ext cx="8524875" cy="3274345"/>
          </a:xfrm>
        </p:spPr>
      </p:pic>
    </p:spTree>
    <p:extLst>
      <p:ext uri="{BB962C8B-B14F-4D97-AF65-F5344CB8AC3E}">
        <p14:creationId xmlns:p14="http://schemas.microsoft.com/office/powerpoint/2010/main" val="220537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Logical Components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1821182"/>
            <a:ext cx="8524875" cy="3649023"/>
          </a:xfrm>
        </p:spPr>
      </p:pic>
    </p:spTree>
    <p:extLst>
      <p:ext uri="{BB962C8B-B14F-4D97-AF65-F5344CB8AC3E}">
        <p14:creationId xmlns:p14="http://schemas.microsoft.com/office/powerpoint/2010/main" val="187621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Technologies supported by Browsers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483" y="1816714"/>
            <a:ext cx="8524875" cy="3733115"/>
          </a:xfrm>
        </p:spPr>
      </p:pic>
    </p:spTree>
    <p:extLst>
      <p:ext uri="{BB962C8B-B14F-4D97-AF65-F5344CB8AC3E}">
        <p14:creationId xmlns:p14="http://schemas.microsoft.com/office/powerpoint/2010/main" val="153731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The Reality</a:t>
            </a:r>
            <a:endParaRPr kumimoji="1" lang="zh-CN" altLang="en-US" dirty="0"/>
          </a:p>
        </p:txBody>
      </p:sp>
      <p:sp>
        <p:nvSpPr>
          <p:cNvPr id="3" name="内容占位符 2"/>
          <p:cNvSpPr>
            <a:spLocks noGrp="1"/>
          </p:cNvSpPr>
          <p:nvPr>
            <p:ph idx="1"/>
          </p:nvPr>
        </p:nvSpPr>
        <p:spPr/>
        <p:txBody>
          <a:bodyPr/>
          <a:lstStyle/>
          <a:p>
            <a:r>
              <a:rPr kumimoji="1" lang="en-US" altLang="zh-CN" dirty="0"/>
              <a:t>Web</a:t>
            </a:r>
            <a:r>
              <a:rPr kumimoji="1" lang="zh-CN" altLang="en-US" dirty="0"/>
              <a:t> </a:t>
            </a:r>
            <a:r>
              <a:rPr kumimoji="1" lang="en-US" altLang="zh-CN" dirty="0"/>
              <a:t>application</a:t>
            </a:r>
            <a:r>
              <a:rPr kumimoji="1" lang="zh-CN" altLang="en-US" dirty="0"/>
              <a:t> </a:t>
            </a:r>
            <a:r>
              <a:rPr kumimoji="1" lang="en-US" altLang="zh-CN" dirty="0"/>
              <a:t>security</a:t>
            </a:r>
            <a:r>
              <a:rPr kumimoji="1" lang="zh-CN" altLang="en-US" dirty="0"/>
              <a:t> </a:t>
            </a:r>
            <a:r>
              <a:rPr kumimoji="1" lang="en-US" altLang="zh-CN" dirty="0"/>
              <a:t>is</a:t>
            </a:r>
            <a:r>
              <a:rPr kumimoji="1" lang="zh-CN" altLang="en-US" dirty="0"/>
              <a:t> </a:t>
            </a:r>
            <a:r>
              <a:rPr kumimoji="1" lang="en-US" altLang="zh-CN" dirty="0"/>
              <a:t>massively</a:t>
            </a:r>
            <a:r>
              <a:rPr kumimoji="1" lang="zh-CN" altLang="en-US" dirty="0"/>
              <a:t> </a:t>
            </a:r>
            <a:r>
              <a:rPr kumimoji="1" lang="en-US" altLang="zh-CN" dirty="0"/>
              <a:t>complex.</a:t>
            </a:r>
          </a:p>
          <a:p>
            <a:r>
              <a:rPr kumimoji="1" lang="en-US" altLang="zh-CN" dirty="0"/>
              <a:t>Constant</a:t>
            </a:r>
            <a:r>
              <a:rPr kumimoji="1" lang="zh-CN" altLang="en-US" dirty="0"/>
              <a:t> </a:t>
            </a:r>
            <a:r>
              <a:rPr kumimoji="1" lang="en-US" altLang="zh-CN" dirty="0"/>
              <a:t>evolving</a:t>
            </a:r>
            <a:r>
              <a:rPr kumimoji="1" lang="zh-CN" altLang="en-US" dirty="0"/>
              <a:t> </a:t>
            </a:r>
            <a:r>
              <a:rPr kumimoji="1" lang="en-US" altLang="zh-CN" dirty="0"/>
              <a:t>field</a:t>
            </a:r>
          </a:p>
          <a:p>
            <a:pPr lvl="1"/>
            <a:r>
              <a:rPr lang="en-US" altLang="zh-CN" dirty="0" err="1"/>
              <a:t>WebGL</a:t>
            </a:r>
            <a:r>
              <a:rPr lang="en-US" altLang="zh-CN" dirty="0"/>
              <a:t>, HTML5</a:t>
            </a:r>
            <a:r>
              <a:rPr lang="zh-CN" altLang="en-US" dirty="0"/>
              <a:t>,</a:t>
            </a:r>
            <a:r>
              <a:rPr lang="en-US" altLang="zh-CN" dirty="0"/>
              <a:t> CSS3, AJAX…</a:t>
            </a:r>
          </a:p>
          <a:p>
            <a:pPr lvl="0"/>
            <a:r>
              <a:rPr lang="en-US" altLang="zh-CN" dirty="0">
                <a:solidFill>
                  <a:prstClr val="black"/>
                </a:solidFill>
              </a:rPr>
              <a:t>.</a:t>
            </a:r>
          </a:p>
          <a:p>
            <a:pPr marL="182562" lvl="1" indent="0">
              <a:buNone/>
            </a:pPr>
            <a:endParaRPr lang="en-US" altLang="zh-CN" dirty="0"/>
          </a:p>
        </p:txBody>
      </p:sp>
      <p:pic>
        <p:nvPicPr>
          <p:cNvPr id="4" name="图片 3" descr="The_Evolution_of_the_We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95191"/>
            <a:ext cx="9144000" cy="4062809"/>
          </a:xfrm>
          <a:prstGeom prst="rect">
            <a:avLst/>
          </a:prstGeom>
        </p:spPr>
      </p:pic>
      <p:sp>
        <p:nvSpPr>
          <p:cNvPr id="5" name="文本框 4"/>
          <p:cNvSpPr txBox="1"/>
          <p:nvPr/>
        </p:nvSpPr>
        <p:spPr>
          <a:xfrm>
            <a:off x="6189345" y="6550223"/>
            <a:ext cx="2954655" cy="307777"/>
          </a:xfrm>
          <a:prstGeom prst="rect">
            <a:avLst/>
          </a:prstGeom>
          <a:noFill/>
        </p:spPr>
        <p:txBody>
          <a:bodyPr wrap="none" rtlCol="0">
            <a:spAutoFit/>
          </a:bodyPr>
          <a:lstStyle/>
          <a:p>
            <a:r>
              <a:rPr kumimoji="1" lang="en-US" altLang="zh-CN" sz="1400" dirty="0"/>
              <a:t>http://</a:t>
            </a:r>
            <a:r>
              <a:rPr kumimoji="1" lang="en-US" altLang="zh-CN" sz="1400" dirty="0" err="1"/>
              <a:t>www.evolutionoftheweb.com</a:t>
            </a:r>
            <a:r>
              <a:rPr kumimoji="1" lang="en-US" altLang="zh-CN" sz="1400" dirty="0"/>
              <a:t>/</a:t>
            </a:r>
            <a:endParaRPr kumimoji="1" lang="zh-CN" altLang="en-US" sz="1400" dirty="0"/>
          </a:p>
        </p:txBody>
      </p:sp>
      <p:sp>
        <p:nvSpPr>
          <p:cNvPr id="6" name="Rectangle 5">
            <a:extLst>
              <a:ext uri="{FF2B5EF4-FFF2-40B4-BE49-F238E27FC236}">
                <a16:creationId xmlns:a16="http://schemas.microsoft.com/office/drawing/2014/main" id="{97D46765-2934-5B46-9FC7-FF59F1B553CE}"/>
              </a:ext>
            </a:extLst>
          </p:cNvPr>
          <p:cNvSpPr/>
          <p:nvPr/>
        </p:nvSpPr>
        <p:spPr bwMode="auto">
          <a:xfrm>
            <a:off x="629392" y="4037610"/>
            <a:ext cx="344385" cy="32063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8A37D392-F8BF-AA44-9499-6B7A01B99AEB}"/>
              </a:ext>
            </a:extLst>
          </p:cNvPr>
          <p:cNvSpPr/>
          <p:nvPr/>
        </p:nvSpPr>
        <p:spPr bwMode="auto">
          <a:xfrm>
            <a:off x="5110717" y="5147111"/>
            <a:ext cx="344385" cy="32063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CE727B33-5E3D-114F-870A-C9367685515B}"/>
              </a:ext>
            </a:extLst>
          </p:cNvPr>
          <p:cNvSpPr/>
          <p:nvPr/>
        </p:nvSpPr>
        <p:spPr bwMode="auto">
          <a:xfrm>
            <a:off x="4471057" y="4826595"/>
            <a:ext cx="344385" cy="32063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FA142FA7-BB44-204E-A13E-86AC0D73CFA7}"/>
              </a:ext>
            </a:extLst>
          </p:cNvPr>
          <p:cNvSpPr/>
          <p:nvPr/>
        </p:nvSpPr>
        <p:spPr bwMode="auto">
          <a:xfrm>
            <a:off x="829292" y="4285010"/>
            <a:ext cx="344385" cy="32063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FE60E5E6-908B-8840-8D15-3D1667A14E5F}"/>
              </a:ext>
            </a:extLst>
          </p:cNvPr>
          <p:cNvSpPr/>
          <p:nvPr/>
        </p:nvSpPr>
        <p:spPr bwMode="auto">
          <a:xfrm>
            <a:off x="981693" y="4579915"/>
            <a:ext cx="344385" cy="32063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C011FB62-807D-B649-9837-14B64AF6A2D5}"/>
              </a:ext>
            </a:extLst>
          </p:cNvPr>
          <p:cNvSpPr/>
          <p:nvPr/>
        </p:nvSpPr>
        <p:spPr bwMode="auto">
          <a:xfrm>
            <a:off x="6929808" y="5392464"/>
            <a:ext cx="344385" cy="32063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916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Life</a:t>
            </a:r>
            <a:r>
              <a:rPr lang="zh-CN" altLang="en-US" dirty="0"/>
              <a:t> </a:t>
            </a:r>
            <a:r>
              <a:rPr lang="en-US" altLang="zh-CN" dirty="0"/>
              <a:t>cycle</a:t>
            </a:r>
            <a:r>
              <a:rPr lang="zh-CN" altLang="en-US" dirty="0"/>
              <a:t> </a:t>
            </a:r>
            <a:r>
              <a:rPr lang="en-US" altLang="zh-CN" dirty="0"/>
              <a:t>of</a:t>
            </a:r>
            <a:r>
              <a:rPr lang="zh-CN" altLang="en-US" dirty="0"/>
              <a:t> </a:t>
            </a:r>
            <a:r>
              <a:rPr lang="en-US" altLang="zh-CN" dirty="0"/>
              <a:t>an</a:t>
            </a:r>
            <a:r>
              <a:rPr lang="zh-CN" altLang="en-US" dirty="0"/>
              <a:t> </a:t>
            </a:r>
            <a:r>
              <a:rPr lang="en-US" altLang="zh-CN" dirty="0"/>
              <a:t>Exploit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62982"/>
            <a:ext cx="9144000" cy="5558788"/>
          </a:xfrm>
        </p:spPr>
      </p:pic>
    </p:spTree>
    <p:extLst>
      <p:ext uri="{BB962C8B-B14F-4D97-AF65-F5344CB8AC3E}">
        <p14:creationId xmlns:p14="http://schemas.microsoft.com/office/powerpoint/2010/main" val="2869496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Secunia</a:t>
            </a:r>
            <a:r>
              <a:rPr lang="zh-CN" altLang="en-US" dirty="0"/>
              <a:t> </a:t>
            </a:r>
            <a:r>
              <a:rPr lang="en-US" altLang="zh-CN" dirty="0"/>
              <a:t>Report</a:t>
            </a:r>
            <a:r>
              <a:rPr lang="zh-CN" altLang="en-US" dirty="0"/>
              <a:t> </a:t>
            </a:r>
            <a:r>
              <a:rPr lang="en-US" altLang="zh-CN" dirty="0"/>
              <a:t>(2015)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1614875"/>
            <a:ext cx="8524875" cy="4061637"/>
          </a:xfrm>
        </p:spPr>
      </p:pic>
    </p:spTree>
    <p:extLst>
      <p:ext uri="{BB962C8B-B14F-4D97-AF65-F5344CB8AC3E}">
        <p14:creationId xmlns:p14="http://schemas.microsoft.com/office/powerpoint/2010/main" val="18020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20 core products with the most vulnerabilities in 2014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49300"/>
            <a:ext cx="9446015" cy="5689078"/>
          </a:xfrm>
        </p:spPr>
      </p:pic>
    </p:spTree>
    <p:extLst>
      <p:ext uri="{BB962C8B-B14F-4D97-AF65-F5344CB8AC3E}">
        <p14:creationId xmlns:p14="http://schemas.microsoft.com/office/powerpoint/2010/main" val="3341365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Chrome Bug Bounty Rewards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2417762"/>
            <a:ext cx="8524875" cy="2455863"/>
          </a:xfrm>
        </p:spPr>
      </p:pic>
    </p:spTree>
    <p:extLst>
      <p:ext uri="{BB962C8B-B14F-4D97-AF65-F5344CB8AC3E}">
        <p14:creationId xmlns:p14="http://schemas.microsoft.com/office/powerpoint/2010/main" val="399966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FF0000"/>
                </a:solidFill>
              </a:rPr>
              <a:t>MS06-014</a:t>
            </a:r>
            <a:endParaRPr lang="en-US" dirty="0">
              <a:solidFill>
                <a:srgbClr val="FF0000"/>
              </a:solidFill>
            </a:endParaRPr>
          </a:p>
        </p:txBody>
      </p:sp>
      <p:sp>
        <p:nvSpPr>
          <p:cNvPr id="3" name="Content Placeholder 2"/>
          <p:cNvSpPr>
            <a:spLocks noGrp="1"/>
          </p:cNvSpPr>
          <p:nvPr>
            <p:ph idx="1"/>
          </p:nvPr>
        </p:nvSpPr>
        <p:spPr/>
        <p:txBody>
          <a:bodyPr/>
          <a:lstStyle/>
          <a:p>
            <a:pPr marL="0" indent="0" algn="ctr">
              <a:buNone/>
            </a:pPr>
            <a:r>
              <a:rPr lang="en-US" sz="2800" b="1" dirty="0"/>
              <a:t>MS06-014 </a:t>
            </a:r>
          </a:p>
          <a:p>
            <a:pPr marL="0" indent="0" algn="ctr">
              <a:buNone/>
            </a:pPr>
            <a:r>
              <a:rPr lang="en-US" sz="2800" b="1" dirty="0"/>
              <a:t>Microsoft Internet Explorer COM </a:t>
            </a:r>
            <a:r>
              <a:rPr lang="en-US" sz="2800" b="1" dirty="0" err="1"/>
              <a:t>CreateObject</a:t>
            </a:r>
            <a:r>
              <a:rPr lang="en-US" sz="2800" b="1" dirty="0"/>
              <a:t> Code Execution</a:t>
            </a:r>
          </a:p>
          <a:p>
            <a:pPr marL="0" indent="0" algn="ctr">
              <a:buNone/>
            </a:pPr>
            <a:r>
              <a:rPr lang="zh-CN" altLang="en-US" dirty="0"/>
              <a:t> </a:t>
            </a:r>
            <a:r>
              <a:rPr lang="en-US" dirty="0"/>
              <a:t>This module exploits a generic code execution vulnerability in Internet Explorer by abusing </a:t>
            </a:r>
            <a:r>
              <a:rPr lang="en-US" b="1" dirty="0">
                <a:solidFill>
                  <a:srgbClr val="FF0000"/>
                </a:solidFill>
              </a:rPr>
              <a:t>vulnerable ActiveX objects</a:t>
            </a:r>
            <a:r>
              <a:rPr lang="en-US" dirty="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471" y="3859122"/>
            <a:ext cx="5247339" cy="2911195"/>
          </a:xfrm>
          <a:prstGeom prst="rect">
            <a:avLst/>
          </a:prstGeom>
        </p:spPr>
      </p:pic>
    </p:spTree>
    <p:extLst>
      <p:ext uri="{BB962C8B-B14F-4D97-AF65-F5344CB8AC3E}">
        <p14:creationId xmlns:p14="http://schemas.microsoft.com/office/powerpoint/2010/main" val="3019038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4044"/>
            <a:ext cx="9144000" cy="6865166"/>
          </a:xfrm>
          <a:prstGeom prst="rect">
            <a:avLst/>
          </a:prstGeom>
        </p:spPr>
      </p:pic>
    </p:spTree>
    <p:extLst>
      <p:ext uri="{BB962C8B-B14F-4D97-AF65-F5344CB8AC3E}">
        <p14:creationId xmlns:p14="http://schemas.microsoft.com/office/powerpoint/2010/main" val="4252841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00479" y="2544762"/>
            <a:ext cx="8524875" cy="4313238"/>
          </a:xfrm>
        </p:spPr>
        <p:txBody>
          <a:bodyPr/>
          <a:lstStyle/>
          <a:p>
            <a:pPr marL="0" indent="0">
              <a:buNone/>
            </a:pPr>
            <a:r>
              <a:rPr lang="en-US" altLang="zh-CN" sz="4800" b="1" dirty="0"/>
              <a:t>UI</a:t>
            </a:r>
            <a:r>
              <a:rPr lang="zh-CN" altLang="en-US" sz="4800" b="1" dirty="0"/>
              <a:t> </a:t>
            </a:r>
            <a:r>
              <a:rPr lang="en-US" altLang="zh-CN" sz="4800" b="1" dirty="0"/>
              <a:t>Spoof</a:t>
            </a:r>
            <a:endParaRPr lang="en-US" sz="4800" b="1" dirty="0"/>
          </a:p>
        </p:txBody>
      </p:sp>
    </p:spTree>
    <p:extLst>
      <p:ext uri="{BB962C8B-B14F-4D97-AF65-F5344CB8AC3E}">
        <p14:creationId xmlns:p14="http://schemas.microsoft.com/office/powerpoint/2010/main" val="2638392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Browser</a:t>
            </a:r>
            <a:r>
              <a:rPr lang="zh-CN" altLang="en-US" dirty="0"/>
              <a:t> </a:t>
            </a:r>
            <a:r>
              <a:rPr lang="en-US" altLang="zh-CN" dirty="0"/>
              <a:t>UI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00351"/>
            <a:ext cx="9144000" cy="5420321"/>
          </a:xfrm>
        </p:spPr>
      </p:pic>
    </p:spTree>
    <p:extLst>
      <p:ext uri="{BB962C8B-B14F-4D97-AF65-F5344CB8AC3E}">
        <p14:creationId xmlns:p14="http://schemas.microsoft.com/office/powerpoint/2010/main" val="2690777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THE LINE OF DEATH</a:t>
            </a:r>
            <a:r>
              <a:rPr lang="zh-CN" altLang="en-US" cap="all" dirty="0"/>
              <a:t> </a:t>
            </a:r>
            <a:r>
              <a:rPr lang="en-US" altLang="zh-CN" cap="all" dirty="0"/>
              <a:t>(</a:t>
            </a:r>
            <a:r>
              <a:rPr lang="en-US" altLang="zh-CN" cap="all" dirty="0" err="1"/>
              <a:t>LoD</a:t>
            </a:r>
            <a:r>
              <a:rPr lang="en-US" altLang="zh-CN" cap="all" dirty="0"/>
              <a:t>)</a:t>
            </a:r>
            <a:br>
              <a:rPr lang="en-US" cap="all" dirty="0"/>
            </a:b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9300"/>
            <a:ext cx="9117171" cy="3814032"/>
          </a:xfrm>
        </p:spPr>
      </p:pic>
      <p:sp>
        <p:nvSpPr>
          <p:cNvPr id="6" name="Rectangle 5"/>
          <p:cNvSpPr/>
          <p:nvPr/>
        </p:nvSpPr>
        <p:spPr>
          <a:xfrm>
            <a:off x="300038" y="4563332"/>
            <a:ext cx="8631020" cy="707886"/>
          </a:xfrm>
          <a:prstGeom prst="rect">
            <a:avLst/>
          </a:prstGeom>
        </p:spPr>
        <p:txBody>
          <a:bodyPr wrap="square">
            <a:spAutoFit/>
          </a:bodyPr>
          <a:lstStyle/>
          <a:p>
            <a:r>
              <a:rPr lang="en-US" dirty="0">
                <a:solidFill>
                  <a:srgbClr val="333333"/>
                </a:solidFill>
                <a:latin typeface="Open Sans" charset="0"/>
              </a:rPr>
              <a:t>In web browsers, the </a:t>
            </a:r>
            <a:r>
              <a:rPr lang="en-US" b="1" dirty="0">
                <a:solidFill>
                  <a:srgbClr val="333333"/>
                </a:solidFill>
                <a:latin typeface="Open Sans" charset="0"/>
              </a:rPr>
              <a:t>browser itself usually </a:t>
            </a:r>
            <a:r>
              <a:rPr lang="en-US" b="1" dirty="0">
                <a:solidFill>
                  <a:srgbClr val="FF0000"/>
                </a:solidFill>
                <a:latin typeface="Open Sans" charset="0"/>
              </a:rPr>
              <a:t>fully controls </a:t>
            </a:r>
            <a:r>
              <a:rPr lang="en-US" b="1" dirty="0">
                <a:solidFill>
                  <a:srgbClr val="333333"/>
                </a:solidFill>
                <a:latin typeface="Open Sans" charset="0"/>
              </a:rPr>
              <a:t>the </a:t>
            </a:r>
            <a:r>
              <a:rPr lang="en-US" b="1" dirty="0">
                <a:solidFill>
                  <a:srgbClr val="FF0000"/>
                </a:solidFill>
                <a:latin typeface="Open Sans" charset="0"/>
              </a:rPr>
              <a:t>top of the window</a:t>
            </a:r>
            <a:r>
              <a:rPr lang="en-US" dirty="0">
                <a:solidFill>
                  <a:srgbClr val="333333"/>
                </a:solidFill>
                <a:latin typeface="Open Sans" charset="0"/>
              </a:rPr>
              <a:t>, while pixels under the top are under control of the site. </a:t>
            </a:r>
            <a:endParaRPr lang="en-US" dirty="0"/>
          </a:p>
        </p:txBody>
      </p:sp>
      <p:sp>
        <p:nvSpPr>
          <p:cNvPr id="7" name="Rectangle 6"/>
          <p:cNvSpPr/>
          <p:nvPr/>
        </p:nvSpPr>
        <p:spPr>
          <a:xfrm>
            <a:off x="300038" y="5271218"/>
            <a:ext cx="8129978" cy="1015663"/>
          </a:xfrm>
          <a:prstGeom prst="rect">
            <a:avLst/>
          </a:prstGeom>
        </p:spPr>
        <p:txBody>
          <a:bodyPr wrap="square">
            <a:spAutoFit/>
          </a:bodyPr>
          <a:lstStyle/>
          <a:p>
            <a:r>
              <a:rPr lang="en-US" dirty="0">
                <a:solidFill>
                  <a:srgbClr val="333333"/>
                </a:solidFill>
                <a:latin typeface="Open Sans" charset="0"/>
              </a:rPr>
              <a:t>If a user trusts pixels above the line of death, the thinking goes, they’ll be safe, but if they can be convinced to trust the pixels below the line, </a:t>
            </a:r>
            <a:r>
              <a:rPr lang="en-US">
                <a:solidFill>
                  <a:srgbClr val="333333"/>
                </a:solidFill>
                <a:latin typeface="Open Sans" charset="0"/>
              </a:rPr>
              <a:t>they’re goanna </a:t>
            </a:r>
            <a:r>
              <a:rPr lang="en-US" dirty="0">
                <a:solidFill>
                  <a:srgbClr val="333333"/>
                </a:solidFill>
                <a:latin typeface="Open Sans" charset="0"/>
              </a:rPr>
              <a:t>die.</a:t>
            </a:r>
            <a:endParaRPr lang="en-US" dirty="0"/>
          </a:p>
        </p:txBody>
      </p:sp>
    </p:spTree>
    <p:extLst>
      <p:ext uri="{BB962C8B-B14F-4D97-AF65-F5344CB8AC3E}">
        <p14:creationId xmlns:p14="http://schemas.microsoft.com/office/powerpoint/2010/main" val="332726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THE LINE OF DEATH</a:t>
            </a:r>
            <a:r>
              <a:rPr lang="zh-CN" altLang="en-US" cap="all" dirty="0"/>
              <a:t> </a:t>
            </a:r>
            <a:r>
              <a:rPr lang="en-US" altLang="zh-CN" cap="all" dirty="0"/>
              <a:t>(</a:t>
            </a:r>
            <a:r>
              <a:rPr lang="en-US" altLang="zh-CN" cap="all" dirty="0" err="1"/>
              <a:t>LoD</a:t>
            </a:r>
            <a:r>
              <a:rPr lang="en-US" altLang="zh-CN" cap="all" dirty="0"/>
              <a:t>)</a:t>
            </a:r>
            <a:br>
              <a:rPr lang="en-US" cap="all" dirty="0"/>
            </a:br>
            <a:br>
              <a:rPr lang="en-US" dirty="0"/>
            </a:br>
            <a:br>
              <a:rPr lang="en-US" cap="all" dirty="0"/>
            </a:b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99" y="1330987"/>
            <a:ext cx="8813478" cy="1975883"/>
          </a:xfrm>
        </p:spPr>
      </p:pic>
      <p:sp>
        <p:nvSpPr>
          <p:cNvPr id="4" name="Rectangle 3"/>
          <p:cNvSpPr/>
          <p:nvPr/>
        </p:nvSpPr>
        <p:spPr>
          <a:xfrm>
            <a:off x="137199" y="3380725"/>
            <a:ext cx="8813478" cy="1015663"/>
          </a:xfrm>
          <a:prstGeom prst="rect">
            <a:avLst/>
          </a:prstGeom>
        </p:spPr>
        <p:txBody>
          <a:bodyPr wrap="square">
            <a:spAutoFit/>
          </a:bodyPr>
          <a:lstStyle/>
          <a:p>
            <a:r>
              <a:rPr lang="en-US" dirty="0">
                <a:solidFill>
                  <a:srgbClr val="333333"/>
                </a:solidFill>
                <a:latin typeface="Open Sans" charset="0"/>
              </a:rPr>
              <a:t>For instance, because the area above the </a:t>
            </a:r>
            <a:r>
              <a:rPr lang="en-US" dirty="0" err="1">
                <a:solidFill>
                  <a:srgbClr val="333333"/>
                </a:solidFill>
                <a:latin typeface="Open Sans" charset="0"/>
              </a:rPr>
              <a:t>LoD</a:t>
            </a:r>
            <a:r>
              <a:rPr lang="en-US" dirty="0">
                <a:solidFill>
                  <a:srgbClr val="333333"/>
                </a:solidFill>
                <a:latin typeface="Open Sans" charset="0"/>
              </a:rPr>
              <a:t> is so small, sometimes more space is needed to display trusted UI. Chrome attempts to resolve this by showing a little </a:t>
            </a:r>
            <a:r>
              <a:rPr lang="en-US" b="1" dirty="0">
                <a:solidFill>
                  <a:srgbClr val="333333"/>
                </a:solidFill>
                <a:latin typeface="Open Sans" charset="0"/>
              </a:rPr>
              <a:t>chevron</a:t>
            </a:r>
            <a:r>
              <a:rPr lang="en-US" dirty="0">
                <a:solidFill>
                  <a:srgbClr val="333333"/>
                </a:solidFill>
                <a:latin typeface="Open Sans" charset="0"/>
              </a:rPr>
              <a:t> that crosses the </a:t>
            </a:r>
            <a:r>
              <a:rPr lang="en-US" dirty="0" err="1">
                <a:solidFill>
                  <a:srgbClr val="333333"/>
                </a:solidFill>
                <a:latin typeface="Open Sans" charset="0"/>
              </a:rPr>
              <a:t>LoD</a:t>
            </a:r>
            <a:r>
              <a:rPr lang="en-US" dirty="0">
                <a:solidFill>
                  <a:srgbClr val="333333"/>
                </a:solidFill>
                <a:latin typeface="Open Sans" charset="0"/>
              </a:rPr>
              <a:t>:</a:t>
            </a:r>
            <a:endParaRPr lang="en-US" dirty="0"/>
          </a:p>
        </p:txBody>
      </p:sp>
    </p:spTree>
    <p:extLst>
      <p:ext uri="{BB962C8B-B14F-4D97-AF65-F5344CB8AC3E}">
        <p14:creationId xmlns:p14="http://schemas.microsoft.com/office/powerpoint/2010/main" val="323810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Fertile Ground</a:t>
            </a:r>
            <a:endParaRPr kumimoji="1" lang="zh-CN" altLang="en-US" dirty="0"/>
          </a:p>
        </p:txBody>
      </p:sp>
      <p:sp>
        <p:nvSpPr>
          <p:cNvPr id="3" name="内容占位符 2"/>
          <p:cNvSpPr>
            <a:spLocks noGrp="1"/>
          </p:cNvSpPr>
          <p:nvPr>
            <p:ph idx="1"/>
          </p:nvPr>
        </p:nvSpPr>
        <p:spPr>
          <a:xfrm>
            <a:off x="295275" y="1060867"/>
            <a:ext cx="8524875" cy="4313238"/>
          </a:xfrm>
        </p:spPr>
        <p:txBody>
          <a:bodyPr/>
          <a:lstStyle/>
          <a:p>
            <a:r>
              <a:rPr kumimoji="1" lang="en-US" altLang="zh-CN" sz="2400" dirty="0"/>
              <a:t>Web application security is massively complex in reality:</a:t>
            </a:r>
          </a:p>
          <a:p>
            <a:pPr lvl="1"/>
            <a:r>
              <a:rPr lang="en-US" altLang="zh-CN" sz="2000" dirty="0"/>
              <a:t>Security researchers specialize in specific portions of the stack</a:t>
            </a:r>
          </a:p>
          <a:p>
            <a:pPr lvl="1"/>
            <a:r>
              <a:rPr kumimoji="1" lang="en-US" altLang="zh-CN" sz="2000" dirty="0"/>
              <a:t>Protocols and specs exis</a:t>
            </a:r>
            <a:r>
              <a:rPr lang="en-US" altLang="zh-CN" sz="2000" dirty="0"/>
              <a:t>t but aren’t implemented uniformly</a:t>
            </a:r>
          </a:p>
          <a:p>
            <a:pPr lvl="1"/>
            <a:r>
              <a:rPr lang="en-US" altLang="zh-CN" sz="2000" b="1" dirty="0">
                <a:solidFill>
                  <a:srgbClr val="FF0000"/>
                </a:solidFill>
              </a:rPr>
              <a:t>The platforms are changing</a:t>
            </a:r>
          </a:p>
          <a:p>
            <a:pPr lvl="2"/>
            <a:r>
              <a:rPr lang="en-US" altLang="zh-CN" sz="2000" b="1" dirty="0">
                <a:solidFill>
                  <a:srgbClr val="FF0000"/>
                </a:solidFill>
              </a:rPr>
              <a:t>Smartphone, tablets, embedded systems, etc…</a:t>
            </a:r>
            <a:endParaRPr kumimoji="1" lang="zh-CN" altLang="en-US" sz="2000" b="1" dirty="0">
              <a:solidFill>
                <a:srgbClr val="FF0000"/>
              </a:solidFill>
            </a:endParaRPr>
          </a:p>
        </p:txBody>
      </p:sp>
      <p:pic>
        <p:nvPicPr>
          <p:cNvPr id="4" name="图片 3" descr="Responsive-Web-Desig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456" y="3890211"/>
            <a:ext cx="5806544" cy="2967789"/>
          </a:xfrm>
          <a:prstGeom prst="rect">
            <a:avLst/>
          </a:prstGeom>
        </p:spPr>
      </p:pic>
    </p:spTree>
    <p:extLst>
      <p:ext uri="{BB962C8B-B14F-4D97-AF65-F5344CB8AC3E}">
        <p14:creationId xmlns:p14="http://schemas.microsoft.com/office/powerpoint/2010/main" val="1661244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THE LINE OF DEATH</a:t>
            </a:r>
            <a:r>
              <a:rPr lang="zh-CN" altLang="en-US" cap="all" dirty="0"/>
              <a:t> </a:t>
            </a:r>
            <a:r>
              <a:rPr lang="en-US" altLang="zh-CN" cap="all" dirty="0"/>
              <a:t>(</a:t>
            </a:r>
            <a:r>
              <a:rPr lang="en-US" altLang="zh-CN" cap="all" dirty="0" err="1"/>
              <a:t>LoD</a:t>
            </a:r>
            <a:r>
              <a:rPr lang="en-US" altLang="zh-CN" cap="all" dirty="0"/>
              <a:t>)</a:t>
            </a:r>
            <a:br>
              <a:rPr lang="en-US" cap="all" dirty="0"/>
            </a:br>
            <a:br>
              <a:rPr lang="en-US" dirty="0"/>
            </a:br>
            <a:br>
              <a:rPr lang="en-US" cap="all" dirty="0"/>
            </a:br>
            <a:br>
              <a:rPr lang="en-US" dirty="0"/>
            </a:br>
            <a:endParaRPr lang="en-US" dirty="0"/>
          </a:p>
        </p:txBody>
      </p:sp>
      <p:sp>
        <p:nvSpPr>
          <p:cNvPr id="4" name="Rectangle 3"/>
          <p:cNvSpPr/>
          <p:nvPr/>
        </p:nvSpPr>
        <p:spPr>
          <a:xfrm>
            <a:off x="162838" y="891953"/>
            <a:ext cx="8981162" cy="707886"/>
          </a:xfrm>
          <a:prstGeom prst="rect">
            <a:avLst/>
          </a:prstGeom>
        </p:spPr>
        <p:txBody>
          <a:bodyPr wrap="square">
            <a:spAutoFit/>
          </a:bodyPr>
          <a:lstStyle/>
          <a:p>
            <a:r>
              <a:rPr lang="en-US" altLang="zh-CN" dirty="0">
                <a:solidFill>
                  <a:srgbClr val="333333"/>
                </a:solidFill>
                <a:latin typeface="Open Sans" charset="0"/>
              </a:rPr>
              <a:t>The</a:t>
            </a:r>
            <a:r>
              <a:rPr lang="zh-CN" altLang="en-US" dirty="0">
                <a:solidFill>
                  <a:srgbClr val="333333"/>
                </a:solidFill>
                <a:latin typeface="Open Sans" charset="0"/>
              </a:rPr>
              <a:t> </a:t>
            </a:r>
            <a:r>
              <a:rPr lang="en-US" dirty="0">
                <a:solidFill>
                  <a:srgbClr val="333333"/>
                </a:solidFill>
                <a:latin typeface="Open Sans" charset="0"/>
              </a:rPr>
              <a:t>chevron is subtle, and</a:t>
            </a:r>
            <a:r>
              <a:rPr lang="zh-CN" altLang="en-US" dirty="0">
                <a:solidFill>
                  <a:srgbClr val="333333"/>
                </a:solidFill>
                <a:latin typeface="Open Sans" charset="0"/>
              </a:rPr>
              <a:t> </a:t>
            </a:r>
            <a:r>
              <a:rPr lang="en-US" dirty="0">
                <a:solidFill>
                  <a:srgbClr val="333333"/>
                </a:solidFill>
                <a:latin typeface="Open Sans" charset="0"/>
              </a:rPr>
              <a:t> most users will fall for a faked chevron, like some sites have started to use: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419" y="2065403"/>
            <a:ext cx="4824957" cy="2757118"/>
          </a:xfrm>
          <a:prstGeom prst="rect">
            <a:avLst/>
          </a:prstGeom>
        </p:spPr>
      </p:pic>
    </p:spTree>
    <p:extLst>
      <p:ext uri="{BB962C8B-B14F-4D97-AF65-F5344CB8AC3E}">
        <p14:creationId xmlns:p14="http://schemas.microsoft.com/office/powerpoint/2010/main" val="3960881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Zone</a:t>
            </a:r>
            <a:r>
              <a:rPr lang="zh-CN" altLang="en-US" dirty="0"/>
              <a:t> </a:t>
            </a:r>
            <a:r>
              <a:rPr lang="en-US" altLang="zh-CN" dirty="0"/>
              <a:t>of</a:t>
            </a:r>
            <a:r>
              <a:rPr lang="zh-CN" altLang="en-US" dirty="0"/>
              <a:t> </a:t>
            </a:r>
            <a:r>
              <a:rPr lang="en-US" altLang="zh-CN" dirty="0"/>
              <a:t>Death</a:t>
            </a:r>
            <a:endParaRPr lang="en-US" dirty="0"/>
          </a:p>
        </p:txBody>
      </p:sp>
      <p:sp>
        <p:nvSpPr>
          <p:cNvPr id="3" name="Content Placeholder 2"/>
          <p:cNvSpPr>
            <a:spLocks noGrp="1"/>
          </p:cNvSpPr>
          <p:nvPr>
            <p:ph idx="1"/>
          </p:nvPr>
        </p:nvSpPr>
        <p:spPr>
          <a:xfrm>
            <a:off x="300038" y="1025612"/>
            <a:ext cx="8524875" cy="4313238"/>
          </a:xfrm>
        </p:spPr>
        <p:txBody>
          <a:bodyPr/>
          <a:lstStyle/>
          <a:p>
            <a:r>
              <a:rPr lang="en-US" dirty="0"/>
              <a:t>The bigger problem is that some attacker data is </a:t>
            </a:r>
            <a:r>
              <a:rPr lang="en-US" b="1" dirty="0">
                <a:solidFill>
                  <a:srgbClr val="FF0000"/>
                </a:solidFill>
              </a:rPr>
              <a:t>allowed above the </a:t>
            </a:r>
            <a:r>
              <a:rPr lang="en-US" b="1" dirty="0" err="1">
                <a:solidFill>
                  <a:srgbClr val="FF0000"/>
                </a:solidFill>
              </a:rPr>
              <a:t>LoD</a:t>
            </a:r>
            <a:r>
              <a:rPr lang="en-US" dirty="0"/>
              <a:t>; while trusting the content below the </a:t>
            </a:r>
            <a:r>
              <a:rPr lang="en-US" dirty="0" err="1"/>
              <a:t>LoD</a:t>
            </a:r>
            <a:r>
              <a:rPr lang="en-US" dirty="0"/>
              <a:t> will kill your security, there are also areas of death </a:t>
            </a:r>
            <a:r>
              <a:rPr lang="en-US" i="1" dirty="0"/>
              <a:t>above </a:t>
            </a:r>
            <a:r>
              <a:rPr lang="en-US" dirty="0"/>
              <a:t>the line. </a:t>
            </a:r>
          </a:p>
          <a:p>
            <a:r>
              <a:rPr lang="en-US" dirty="0"/>
              <a:t>A more accurate </a:t>
            </a:r>
            <a:r>
              <a:rPr lang="en-US" b="1" dirty="0"/>
              <a:t>Zones of Death </a:t>
            </a:r>
            <a:r>
              <a:rPr lang="en-US" dirty="0"/>
              <a:t>map might look like this: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38" y="2533042"/>
            <a:ext cx="8580967" cy="3491977"/>
          </a:xfrm>
          <a:prstGeom prst="rect">
            <a:avLst/>
          </a:prstGeom>
        </p:spPr>
      </p:pic>
    </p:spTree>
    <p:extLst>
      <p:ext uri="{BB962C8B-B14F-4D97-AF65-F5344CB8AC3E}">
        <p14:creationId xmlns:p14="http://schemas.microsoft.com/office/powerpoint/2010/main" val="1185802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IE6</a:t>
            </a:r>
            <a:r>
              <a:rPr lang="zh-CN" altLang="en-US" dirty="0"/>
              <a:t> </a:t>
            </a:r>
            <a:r>
              <a:rPr lang="mr-IN" altLang="zh-CN" dirty="0"/>
              <a:t>–</a:t>
            </a:r>
            <a:r>
              <a:rPr lang="zh-CN" altLang="en-US" dirty="0"/>
              <a:t> </a:t>
            </a:r>
            <a:r>
              <a:rPr lang="en-US" altLang="zh-CN" dirty="0"/>
              <a:t>No</a:t>
            </a:r>
            <a:r>
              <a:rPr lang="zh-CN" altLang="en-US" dirty="0"/>
              <a:t> </a:t>
            </a:r>
            <a:r>
              <a:rPr lang="en-US" altLang="zh-CN" dirty="0"/>
              <a:t>frame</a:t>
            </a:r>
            <a:r>
              <a:rPr lang="zh-CN" altLang="en-US" dirty="0"/>
              <a:t> </a:t>
            </a:r>
            <a:r>
              <a:rPr lang="en-US" altLang="zh-CN" dirty="0"/>
              <a:t>browser</a:t>
            </a:r>
            <a:r>
              <a:rPr lang="zh-CN" altLang="en-US" dirty="0"/>
              <a:t> </a:t>
            </a:r>
            <a:r>
              <a:rPr lang="en-US" altLang="zh-CN" dirty="0"/>
              <a:t>window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866" y="1489075"/>
            <a:ext cx="7789692" cy="4313238"/>
          </a:xfrm>
        </p:spPr>
      </p:pic>
    </p:spTree>
    <p:extLst>
      <p:ext uri="{BB962C8B-B14F-4D97-AF65-F5344CB8AC3E}">
        <p14:creationId xmlns:p14="http://schemas.microsoft.com/office/powerpoint/2010/main" val="39720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a:t>
            </a:r>
            <a:r>
              <a:rPr lang="en-US" dirty="0"/>
              <a:t>icture-in-picture attacks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86" y="837720"/>
            <a:ext cx="9005414" cy="5833323"/>
          </a:xfrm>
        </p:spPr>
      </p:pic>
    </p:spTree>
    <p:extLst>
      <p:ext uri="{BB962C8B-B14F-4D97-AF65-F5344CB8AC3E}">
        <p14:creationId xmlns:p14="http://schemas.microsoft.com/office/powerpoint/2010/main" val="699392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URL</a:t>
            </a:r>
            <a:r>
              <a:rPr lang="zh-CN" altLang="en-US" dirty="0"/>
              <a:t> </a:t>
            </a:r>
            <a:r>
              <a:rPr lang="en-US" altLang="zh-CN" dirty="0"/>
              <a:t>Format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899160"/>
            <a:ext cx="9144000" cy="5059680"/>
          </a:xfrm>
          <a:prstGeom prst="rect">
            <a:avLst/>
          </a:prstGeom>
        </p:spPr>
      </p:pic>
    </p:spTree>
    <p:extLst>
      <p:ext uri="{BB962C8B-B14F-4D97-AF65-F5344CB8AC3E}">
        <p14:creationId xmlns:p14="http://schemas.microsoft.com/office/powerpoint/2010/main" val="2191662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Internationalized Resource Identifier</a:t>
            </a:r>
            <a:r>
              <a:rPr lang="zh-CN" altLang="en-US" dirty="0"/>
              <a:t> </a:t>
            </a:r>
            <a:r>
              <a:rPr lang="en-US" altLang="zh-CN" dirty="0"/>
              <a:t>(IRI)</a:t>
            </a:r>
            <a:endParaRPr lang="en-US" dirty="0"/>
          </a:p>
        </p:txBody>
      </p:sp>
      <p:sp>
        <p:nvSpPr>
          <p:cNvPr id="3" name="Content Placeholder 2"/>
          <p:cNvSpPr>
            <a:spLocks noGrp="1"/>
          </p:cNvSpPr>
          <p:nvPr>
            <p:ph idx="1"/>
          </p:nvPr>
        </p:nvSpPr>
        <p:spPr>
          <a:xfrm>
            <a:off x="295275" y="1100768"/>
            <a:ext cx="8524875" cy="4313238"/>
          </a:xfrm>
        </p:spPr>
        <p:txBody>
          <a:bodyPr/>
          <a:lstStyle/>
          <a:p>
            <a:r>
              <a:rPr lang="en-US" dirty="0"/>
              <a:t>The </a:t>
            </a:r>
            <a:r>
              <a:rPr lang="en-US" b="1" dirty="0"/>
              <a:t>Internationalized Resource Identifier</a:t>
            </a:r>
            <a:r>
              <a:rPr lang="en-US" dirty="0"/>
              <a:t> (</a:t>
            </a:r>
            <a:r>
              <a:rPr lang="en-US" b="1" dirty="0"/>
              <a:t>IRI</a:t>
            </a:r>
            <a:r>
              <a:rPr lang="en-US" dirty="0"/>
              <a:t>) was defined by the </a:t>
            </a:r>
            <a:r>
              <a:rPr lang="en-US" dirty="0">
                <a:hlinkClick r:id="rId2" tooltip="Internet Engineering Task Force"/>
              </a:rPr>
              <a:t>Internet Engineering Task Force</a:t>
            </a:r>
            <a:r>
              <a:rPr lang="en-US" dirty="0"/>
              <a:t> (IETF) in 2005 as a new internet standard to extend upon the existing </a:t>
            </a:r>
            <a:r>
              <a:rPr lang="en-US" dirty="0">
                <a:hlinkClick r:id="rId3" tooltip="Uniform Resource Identifier"/>
              </a:rPr>
              <a:t>Uniform Resource Identifier</a:t>
            </a:r>
            <a:r>
              <a:rPr lang="en-US" dirty="0"/>
              <a:t> (URI) scheme.</a:t>
            </a:r>
            <a:r>
              <a:rPr lang="en-US" baseline="30000" dirty="0">
                <a:hlinkClick r:id="rId4"/>
              </a:rPr>
              <a:t>[1]</a:t>
            </a:r>
            <a:r>
              <a:rPr lang="en-US" dirty="0"/>
              <a:t> The new standard was published in </a:t>
            </a:r>
            <a:r>
              <a:rPr lang="en-US" dirty="0">
                <a:hlinkClick r:id="rId5"/>
              </a:rPr>
              <a:t>RFC 3987</a:t>
            </a:r>
            <a:r>
              <a:rPr lang="en-US" dirty="0"/>
              <a:t>.</a:t>
            </a:r>
          </a:p>
          <a:p>
            <a:r>
              <a:rPr lang="en-US" dirty="0"/>
              <a:t>While URIs are limited to a subset of the ASCII character set, IRIs may contain characters from the </a:t>
            </a:r>
            <a:r>
              <a:rPr lang="en-US" dirty="0">
                <a:hlinkClick r:id="rId6" tooltip="Universal Character Set"/>
              </a:rPr>
              <a:t>Universal Character Set</a:t>
            </a:r>
            <a:r>
              <a:rPr lang="en-US" dirty="0"/>
              <a:t> (Unicode/</a:t>
            </a:r>
            <a:r>
              <a:rPr lang="en-US" dirty="0">
                <a:hlinkClick r:id="rId7" tooltip="ISO 10646"/>
              </a:rPr>
              <a:t>ISO 10646</a:t>
            </a:r>
            <a:r>
              <a:rPr lang="en-US" dirty="0"/>
              <a:t>), including Chinese or Japanese </a:t>
            </a:r>
            <a:r>
              <a:rPr lang="en-US" dirty="0">
                <a:hlinkClick r:id="rId8" tooltip="Kanji"/>
              </a:rPr>
              <a:t>kanji</a:t>
            </a:r>
            <a:r>
              <a:rPr lang="en-US" dirty="0"/>
              <a:t>, </a:t>
            </a:r>
            <a:r>
              <a:rPr lang="en-US" dirty="0">
                <a:hlinkClick r:id="rId9" tooltip="Korean alphabet"/>
              </a:rPr>
              <a:t>Korean</a:t>
            </a:r>
            <a:r>
              <a:rPr lang="en-US" dirty="0"/>
              <a:t>, </a:t>
            </a:r>
            <a:r>
              <a:rPr lang="en-US" dirty="0">
                <a:hlinkClick r:id="rId10" tooltip="Cyrillic script"/>
              </a:rPr>
              <a:t>Cyrillic</a:t>
            </a:r>
            <a:r>
              <a:rPr lang="en-US" dirty="0"/>
              <a:t> characters, and so forth.</a:t>
            </a: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851996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Internationalized domain name</a:t>
            </a:r>
            <a:r>
              <a:rPr lang="zh-CN" altLang="en-US" dirty="0"/>
              <a:t> </a:t>
            </a:r>
            <a:r>
              <a:rPr lang="en-US" altLang="zh-CN" dirty="0"/>
              <a:t>(IDN)</a:t>
            </a:r>
            <a:br>
              <a:rPr lang="en-US" dirty="0"/>
            </a:br>
            <a:br>
              <a:rPr lang="en-US" dirty="0"/>
            </a:br>
            <a:endParaRPr lang="en-US" dirty="0"/>
          </a:p>
        </p:txBody>
      </p:sp>
      <p:sp>
        <p:nvSpPr>
          <p:cNvPr id="3" name="Content Placeholder 2"/>
          <p:cNvSpPr>
            <a:spLocks noGrp="1"/>
          </p:cNvSpPr>
          <p:nvPr>
            <p:ph idx="1"/>
          </p:nvPr>
        </p:nvSpPr>
        <p:spPr>
          <a:xfrm>
            <a:off x="300038" y="988034"/>
            <a:ext cx="8524875" cy="4313238"/>
          </a:xfrm>
        </p:spPr>
        <p:txBody>
          <a:bodyPr/>
          <a:lstStyle/>
          <a:p>
            <a:r>
              <a:rPr lang="en-US" dirty="0"/>
              <a:t>An </a:t>
            </a:r>
            <a:r>
              <a:rPr lang="en-US" b="1" dirty="0"/>
              <a:t>internationalized domain name</a:t>
            </a:r>
            <a:r>
              <a:rPr lang="en-US" dirty="0"/>
              <a:t> (</a:t>
            </a:r>
            <a:r>
              <a:rPr lang="en-US" b="1" dirty="0"/>
              <a:t>IDN</a:t>
            </a:r>
            <a:r>
              <a:rPr lang="en-US" dirty="0"/>
              <a:t>) is an </a:t>
            </a:r>
            <a:r>
              <a:rPr lang="en-US" dirty="0">
                <a:hlinkClick r:id="rId2" tooltip="Internet"/>
              </a:rPr>
              <a:t>Internet</a:t>
            </a:r>
            <a:r>
              <a:rPr lang="en-US" dirty="0"/>
              <a:t> </a:t>
            </a:r>
            <a:r>
              <a:rPr lang="en-US" dirty="0">
                <a:hlinkClick r:id="rId3" tooltip="Domain name"/>
              </a:rPr>
              <a:t>domain name</a:t>
            </a:r>
            <a:r>
              <a:rPr lang="en-US" dirty="0"/>
              <a:t> that contains at least one label that is displayed in software applications, in whole or in part, in a language-specific script or </a:t>
            </a:r>
            <a:r>
              <a:rPr lang="en-US" dirty="0">
                <a:hlinkClick r:id="rId4" tooltip="Alphabet"/>
              </a:rPr>
              <a:t>alphabet</a:t>
            </a:r>
            <a:r>
              <a:rPr lang="en-US" dirty="0"/>
              <a:t>, such as </a:t>
            </a:r>
            <a:r>
              <a:rPr lang="en-US" dirty="0">
                <a:hlinkClick r:id="rId5" tooltip="Arabic"/>
              </a:rPr>
              <a:t>Arabic</a:t>
            </a:r>
            <a:r>
              <a:rPr lang="en-US" dirty="0"/>
              <a:t>, </a:t>
            </a:r>
            <a:r>
              <a:rPr lang="en-US" dirty="0">
                <a:hlinkClick r:id="rId6" tooltip="Chinese character"/>
              </a:rPr>
              <a:t>Chinese</a:t>
            </a:r>
            <a:r>
              <a:rPr lang="en-US" dirty="0"/>
              <a:t>, </a:t>
            </a:r>
            <a:r>
              <a:rPr lang="en-US" dirty="0">
                <a:hlinkClick r:id="rId7" tooltip="Cyrillic alphabet"/>
              </a:rPr>
              <a:t>Cyrillic</a:t>
            </a:r>
            <a:r>
              <a:rPr lang="en-US" dirty="0"/>
              <a:t>, </a:t>
            </a:r>
            <a:r>
              <a:rPr lang="en-US" dirty="0">
                <a:hlinkClick r:id="rId8" tooltip="Tamil language"/>
              </a:rPr>
              <a:t>Tamil</a:t>
            </a:r>
            <a:r>
              <a:rPr lang="en-US" dirty="0"/>
              <a:t>, </a:t>
            </a:r>
            <a:r>
              <a:rPr lang="en-US" dirty="0">
                <a:hlinkClick r:id="rId9" tooltip="Hebrew language"/>
              </a:rPr>
              <a:t>Hebrew</a:t>
            </a:r>
            <a:r>
              <a:rPr lang="en-US" dirty="0"/>
              <a:t> or the </a:t>
            </a:r>
            <a:r>
              <a:rPr lang="en-US" dirty="0">
                <a:hlinkClick r:id="rId10" tooltip="Latin alphabet"/>
              </a:rPr>
              <a:t>Latin alphabet</a:t>
            </a:r>
            <a:r>
              <a:rPr lang="en-US" dirty="0"/>
              <a:t>-based characters with </a:t>
            </a:r>
            <a:r>
              <a:rPr lang="en-US" dirty="0">
                <a:hlinkClick r:id="rId11" tooltip="Diacritics"/>
              </a:rPr>
              <a:t>diacritics</a:t>
            </a:r>
            <a:r>
              <a:rPr lang="en-US" dirty="0"/>
              <a:t> or </a:t>
            </a:r>
            <a:r>
              <a:rPr lang="en-US" dirty="0">
                <a:hlinkClick r:id="rId12" tooltip="Typographic ligature"/>
              </a:rPr>
              <a:t>ligatures</a:t>
            </a:r>
            <a:r>
              <a:rPr lang="en-US" dirty="0"/>
              <a:t>, such as </a:t>
            </a:r>
            <a:r>
              <a:rPr lang="en-US" dirty="0">
                <a:hlinkClick r:id="rId13" tooltip="French language"/>
              </a:rPr>
              <a:t>French</a:t>
            </a:r>
            <a:r>
              <a:rPr lang="en-US" dirty="0"/>
              <a:t>. </a:t>
            </a:r>
          </a:p>
          <a:p>
            <a:r>
              <a:rPr lang="en-US" dirty="0"/>
              <a:t>These </a:t>
            </a:r>
            <a:r>
              <a:rPr lang="en-US" dirty="0">
                <a:hlinkClick r:id="rId14" tooltip="Writing system"/>
              </a:rPr>
              <a:t>writing systems</a:t>
            </a:r>
            <a:r>
              <a:rPr lang="en-US" dirty="0"/>
              <a:t> are encoded by computers in </a:t>
            </a:r>
            <a:r>
              <a:rPr lang="en-US" b="1" dirty="0">
                <a:solidFill>
                  <a:srgbClr val="FF0000"/>
                </a:solidFill>
              </a:rPr>
              <a:t>multi-</a:t>
            </a:r>
            <a:r>
              <a:rPr lang="en-US" b="1" dirty="0">
                <a:solidFill>
                  <a:srgbClr val="FF0000"/>
                </a:solidFill>
                <a:hlinkClick r:id="rId15" tooltip="Byte"/>
              </a:rPr>
              <a:t>byte</a:t>
            </a:r>
            <a:r>
              <a:rPr lang="en-US" b="1" dirty="0">
                <a:solidFill>
                  <a:srgbClr val="FF0000"/>
                </a:solidFill>
              </a:rPr>
              <a:t> </a:t>
            </a:r>
            <a:r>
              <a:rPr lang="en-US" b="1" dirty="0">
                <a:solidFill>
                  <a:srgbClr val="FF0000"/>
                </a:solidFill>
                <a:hlinkClick r:id="rId16" tooltip="Unicode"/>
              </a:rPr>
              <a:t>Unicode</a:t>
            </a:r>
            <a:r>
              <a:rPr lang="en-US" dirty="0"/>
              <a:t>. Internationalized domain names are stored in the </a:t>
            </a:r>
            <a:r>
              <a:rPr lang="en-US" dirty="0">
                <a:hlinkClick r:id="rId17" tooltip="Domain Name System"/>
              </a:rPr>
              <a:t>Domain Name System</a:t>
            </a:r>
            <a:r>
              <a:rPr lang="en-US" dirty="0"/>
              <a:t> as </a:t>
            </a:r>
            <a:r>
              <a:rPr lang="en-US" dirty="0">
                <a:hlinkClick r:id="rId18" tooltip="ASCII"/>
              </a:rPr>
              <a:t>ASCII</a:t>
            </a:r>
            <a:r>
              <a:rPr lang="en-US" dirty="0"/>
              <a:t> strings using </a:t>
            </a:r>
            <a:r>
              <a:rPr lang="en-US" b="1" dirty="0">
                <a:solidFill>
                  <a:srgbClr val="FF0000"/>
                </a:solidFill>
                <a:hlinkClick r:id="rId19" tooltip="Punycode"/>
              </a:rPr>
              <a:t>Punycode</a:t>
            </a:r>
            <a:r>
              <a:rPr lang="en-US" dirty="0"/>
              <a:t> transcription.</a:t>
            </a:r>
          </a:p>
          <a:p>
            <a:endParaRPr lang="en-US" dirty="0"/>
          </a:p>
        </p:txBody>
      </p:sp>
      <p:pic>
        <p:nvPicPr>
          <p:cNvPr id="4" name="Picture 3"/>
          <p:cNvPicPr>
            <a:picLocks noChangeAspect="1"/>
          </p:cNvPicPr>
          <p:nvPr/>
        </p:nvPicPr>
        <p:blipFill>
          <a:blip r:embed="rId20"/>
          <a:stretch>
            <a:fillRect/>
          </a:stretch>
        </p:blipFill>
        <p:spPr>
          <a:xfrm>
            <a:off x="1448593" y="3772596"/>
            <a:ext cx="6689593" cy="3085404"/>
          </a:xfrm>
          <a:prstGeom prst="rect">
            <a:avLst/>
          </a:prstGeom>
        </p:spPr>
      </p:pic>
    </p:spTree>
    <p:extLst>
      <p:ext uri="{BB962C8B-B14F-4D97-AF65-F5344CB8AC3E}">
        <p14:creationId xmlns:p14="http://schemas.microsoft.com/office/powerpoint/2010/main" val="2616357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22209" y="749300"/>
            <a:ext cx="6668979" cy="5936824"/>
          </a:xfrm>
          <a:prstGeom prst="rect">
            <a:avLst/>
          </a:prstGeom>
        </p:spPr>
      </p:pic>
    </p:spTree>
    <p:extLst>
      <p:ext uri="{BB962C8B-B14F-4D97-AF65-F5344CB8AC3E}">
        <p14:creationId xmlns:p14="http://schemas.microsoft.com/office/powerpoint/2010/main" val="2861882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Unicode/Punycode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06500" y="1155700"/>
            <a:ext cx="6731000" cy="4546600"/>
          </a:xfrm>
          <a:prstGeom prst="rect">
            <a:avLst/>
          </a:prstGeom>
        </p:spPr>
      </p:pic>
    </p:spTree>
    <p:extLst>
      <p:ext uri="{BB962C8B-B14F-4D97-AF65-F5344CB8AC3E}">
        <p14:creationId xmlns:p14="http://schemas.microsoft.com/office/powerpoint/2010/main" val="2060829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Encode</a:t>
            </a:r>
            <a:r>
              <a:rPr lang="zh-CN" altLang="en-US" dirty="0"/>
              <a:t> </a:t>
            </a:r>
            <a:r>
              <a:rPr lang="en-US" altLang="zh-CN" dirty="0"/>
              <a:t>my</a:t>
            </a:r>
            <a:r>
              <a:rPr lang="zh-CN" altLang="en-US" dirty="0"/>
              <a:t> </a:t>
            </a:r>
            <a:r>
              <a:rPr lang="en-US" altLang="zh-CN" dirty="0"/>
              <a:t>Name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480" y="862772"/>
            <a:ext cx="6149077" cy="377185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910" y="4935080"/>
            <a:ext cx="2984500" cy="1397000"/>
          </a:xfrm>
          <a:prstGeom prst="rect">
            <a:avLst/>
          </a:prstGeom>
        </p:spPr>
      </p:pic>
    </p:spTree>
    <p:extLst>
      <p:ext uri="{BB962C8B-B14F-4D97-AF65-F5344CB8AC3E}">
        <p14:creationId xmlns:p14="http://schemas.microsoft.com/office/powerpoint/2010/main" val="1951155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 Security Vulnerability</a:t>
            </a:r>
            <a:br>
              <a:rPr lang="en-US" dirty="0"/>
            </a:br>
            <a:br>
              <a:rPr lang="en-US" dirty="0"/>
            </a:br>
            <a:br>
              <a:rPr lang="en-US" dirty="0"/>
            </a:br>
            <a:endParaRPr lang="en-US" dirty="0"/>
          </a:p>
        </p:txBody>
      </p:sp>
      <p:sp>
        <p:nvSpPr>
          <p:cNvPr id="3" name="Content Placeholder 2"/>
          <p:cNvSpPr>
            <a:spLocks noGrp="1"/>
          </p:cNvSpPr>
          <p:nvPr>
            <p:ph idx="1"/>
          </p:nvPr>
        </p:nvSpPr>
        <p:spPr>
          <a:xfrm>
            <a:off x="458113" y="2294241"/>
            <a:ext cx="8524875" cy="4313238"/>
          </a:xfrm>
        </p:spPr>
        <p:txBody>
          <a:bodyPr/>
          <a:lstStyle/>
          <a:p>
            <a:pPr marL="0" indent="0">
              <a:buNone/>
            </a:pPr>
            <a:r>
              <a:rPr lang="en-US" b="1" i="1" dirty="0"/>
              <a:t>A security vulnerability is a weakness in a product that could allow an attacker to compromise the </a:t>
            </a:r>
            <a:r>
              <a:rPr lang="en-US" b="1" i="1" dirty="0">
                <a:solidFill>
                  <a:srgbClr val="FF0000"/>
                </a:solidFill>
              </a:rPr>
              <a:t>integrity</a:t>
            </a:r>
            <a:r>
              <a:rPr lang="en-US" b="1" i="1" dirty="0"/>
              <a:t>, </a:t>
            </a:r>
            <a:r>
              <a:rPr lang="en-US" b="1" i="1" dirty="0">
                <a:solidFill>
                  <a:srgbClr val="FF0000"/>
                </a:solidFill>
              </a:rPr>
              <a:t>availability</a:t>
            </a:r>
            <a:r>
              <a:rPr lang="en-US" b="1" i="1" dirty="0"/>
              <a:t>, or </a:t>
            </a:r>
            <a:r>
              <a:rPr lang="en-US" b="1" i="1" dirty="0">
                <a:solidFill>
                  <a:srgbClr val="FF0000"/>
                </a:solidFill>
              </a:rPr>
              <a:t>confidentiality</a:t>
            </a:r>
            <a:r>
              <a:rPr lang="en-US" b="1" i="1" dirty="0"/>
              <a:t> of that </a:t>
            </a:r>
            <a:r>
              <a:rPr lang="en-US" b="1" i="1"/>
              <a:t>product.</a:t>
            </a:r>
          </a:p>
          <a:p>
            <a:endParaRPr lang="en-US" b="1" dirty="0"/>
          </a:p>
        </p:txBody>
      </p:sp>
    </p:spTree>
    <p:extLst>
      <p:ext uri="{BB962C8B-B14F-4D97-AF65-F5344CB8AC3E}">
        <p14:creationId xmlns:p14="http://schemas.microsoft.com/office/powerpoint/2010/main" val="664586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IDN</a:t>
            </a:r>
            <a:r>
              <a:rPr lang="zh-CN" altLang="en-US" dirty="0"/>
              <a:t> </a:t>
            </a:r>
            <a:r>
              <a:rPr lang="en-US" altLang="zh-CN" dirty="0"/>
              <a:t>Homograph</a:t>
            </a:r>
            <a:r>
              <a:rPr lang="zh-CN" altLang="en-US" dirty="0"/>
              <a:t> </a:t>
            </a:r>
            <a:r>
              <a:rPr lang="en-US" altLang="zh-CN" dirty="0"/>
              <a:t>Attack</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9498" y="724868"/>
            <a:ext cx="3904502" cy="4313238"/>
          </a:xfrm>
        </p:spPr>
      </p:pic>
      <p:pic>
        <p:nvPicPr>
          <p:cNvPr id="4" name="Picture 3"/>
          <p:cNvPicPr>
            <a:picLocks noChangeAspect="1"/>
          </p:cNvPicPr>
          <p:nvPr/>
        </p:nvPicPr>
        <p:blipFill>
          <a:blip r:embed="rId3"/>
          <a:stretch>
            <a:fillRect/>
          </a:stretch>
        </p:blipFill>
        <p:spPr>
          <a:xfrm>
            <a:off x="133361" y="904136"/>
            <a:ext cx="4014510" cy="1851590"/>
          </a:xfrm>
          <a:prstGeom prst="rect">
            <a:avLst/>
          </a:prstGeom>
        </p:spPr>
      </p:pic>
      <p:sp>
        <p:nvSpPr>
          <p:cNvPr id="5" name="Rectangle 4"/>
          <p:cNvSpPr/>
          <p:nvPr/>
        </p:nvSpPr>
        <p:spPr>
          <a:xfrm>
            <a:off x="124722" y="3558012"/>
            <a:ext cx="4923315" cy="461665"/>
          </a:xfrm>
          <a:prstGeom prst="rect">
            <a:avLst/>
          </a:prstGeom>
        </p:spPr>
        <p:txBody>
          <a:bodyPr wrap="square">
            <a:spAutoFit/>
          </a:bodyPr>
          <a:lstStyle/>
          <a:p>
            <a:r>
              <a:rPr lang="mr-IN" sz="2400" b="1" dirty="0"/>
              <a:t>∖ (U+2216) </a:t>
            </a:r>
            <a:r>
              <a:rPr lang="en-US" altLang="zh-CN" sz="2400" b="1" dirty="0"/>
              <a:t>and</a:t>
            </a:r>
            <a:r>
              <a:rPr lang="zh-CN" altLang="en-US" sz="2400" b="1" dirty="0"/>
              <a:t> </a:t>
            </a:r>
            <a:r>
              <a:rPr lang="mr-IN" sz="2400" b="1" dirty="0"/>
              <a:t>＼(U+FF3C)</a:t>
            </a:r>
            <a:endParaRPr lang="en-US" sz="2400" b="1" dirty="0"/>
          </a:p>
        </p:txBody>
      </p:sp>
    </p:spTree>
    <p:extLst>
      <p:ext uri="{BB962C8B-B14F-4D97-AF65-F5344CB8AC3E}">
        <p14:creationId xmlns:p14="http://schemas.microsoft.com/office/powerpoint/2010/main" val="271620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Crafty URL Phishing Method</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856" y="749300"/>
            <a:ext cx="5372454" cy="5262672"/>
          </a:xfrm>
        </p:spPr>
      </p:pic>
      <p:sp>
        <p:nvSpPr>
          <p:cNvPr id="5" name="TextBox 4"/>
          <p:cNvSpPr txBox="1"/>
          <p:nvPr/>
        </p:nvSpPr>
        <p:spPr>
          <a:xfrm>
            <a:off x="3068877" y="6011972"/>
            <a:ext cx="1402948" cy="400110"/>
          </a:xfrm>
          <a:prstGeom prst="rect">
            <a:avLst/>
          </a:prstGeom>
          <a:noFill/>
        </p:spPr>
        <p:txBody>
          <a:bodyPr wrap="none" rtlCol="0">
            <a:spAutoFit/>
          </a:bodyPr>
          <a:lstStyle/>
          <a:p>
            <a:r>
              <a:rPr lang="is-IS" dirty="0"/>
              <a:t>a</a:t>
            </a:r>
            <a:r>
              <a:rPr lang="en-US" altLang="zh-CN" dirty="0"/>
              <a:t>(</a:t>
            </a:r>
            <a:r>
              <a:rPr lang="is-IS" dirty="0"/>
              <a:t>U+0061</a:t>
            </a:r>
            <a:r>
              <a:rPr lang="en-US" altLang="zh-CN" dirty="0"/>
              <a:t>)</a:t>
            </a:r>
            <a:endParaRPr lang="en-US" dirty="0"/>
          </a:p>
        </p:txBody>
      </p:sp>
    </p:spTree>
    <p:extLst>
      <p:ext uri="{BB962C8B-B14F-4D97-AF65-F5344CB8AC3E}">
        <p14:creationId xmlns:p14="http://schemas.microsoft.com/office/powerpoint/2010/main" val="2548465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Apple.com</a:t>
            </a:r>
            <a:r>
              <a:rPr lang="zh-CN" altLang="en-US" dirty="0"/>
              <a:t> </a:t>
            </a:r>
            <a:r>
              <a:rPr lang="en-US" altLang="zh-CN" dirty="0"/>
              <a:t>(not</a:t>
            </a:r>
            <a:r>
              <a:rPr lang="zh-CN" altLang="en-US" dirty="0"/>
              <a:t> </a:t>
            </a:r>
            <a:r>
              <a:rPr lang="en-US" altLang="zh-CN" dirty="0"/>
              <a:t>really)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67" y="924275"/>
            <a:ext cx="9092178" cy="1342936"/>
          </a:xfrm>
        </p:spPr>
      </p:pic>
      <p:sp>
        <p:nvSpPr>
          <p:cNvPr id="5" name="Rectangle 4"/>
          <p:cNvSpPr/>
          <p:nvPr/>
        </p:nvSpPr>
        <p:spPr>
          <a:xfrm>
            <a:off x="3427879" y="2442186"/>
            <a:ext cx="2366353" cy="400110"/>
          </a:xfrm>
          <a:prstGeom prst="rect">
            <a:avLst/>
          </a:prstGeom>
        </p:spPr>
        <p:txBody>
          <a:bodyPr wrap="none">
            <a:spAutoFit/>
          </a:bodyPr>
          <a:lstStyle/>
          <a:p>
            <a:r>
              <a:rPr lang="en-US" altLang="zh-CN" b="1" dirty="0">
                <a:solidFill>
                  <a:srgbClr val="FF0000"/>
                </a:solidFill>
              </a:rPr>
              <a:t>(</a:t>
            </a:r>
            <a:r>
              <a:rPr lang="mr-IN" b="1" dirty="0">
                <a:solidFill>
                  <a:srgbClr val="FF0000"/>
                </a:solidFill>
              </a:rPr>
              <a:t>CVE-2017-5060）</a:t>
            </a:r>
            <a:endParaRPr lang="en-US" b="1"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696" y="3017271"/>
            <a:ext cx="5907586" cy="3839419"/>
          </a:xfrm>
          <a:prstGeom prst="rect">
            <a:avLst/>
          </a:prstGeom>
        </p:spPr>
      </p:pic>
      <p:sp>
        <p:nvSpPr>
          <p:cNvPr id="8" name="Rectangle 7"/>
          <p:cNvSpPr/>
          <p:nvPr/>
        </p:nvSpPr>
        <p:spPr>
          <a:xfrm>
            <a:off x="64967" y="4599657"/>
            <a:ext cx="4572000" cy="1015663"/>
          </a:xfrm>
          <a:prstGeom prst="rect">
            <a:avLst/>
          </a:prstGeom>
        </p:spPr>
        <p:txBody>
          <a:bodyPr>
            <a:spAutoFit/>
          </a:bodyPr>
          <a:lstStyle/>
          <a:p>
            <a:r>
              <a:rPr lang="en-US" dirty="0">
                <a:solidFill>
                  <a:srgbClr val="000000"/>
                </a:solidFill>
                <a:latin typeface="Linux Libertine" charset="0"/>
              </a:rPr>
              <a:t>Cyrillic script</a:t>
            </a:r>
          </a:p>
          <a:p>
            <a:br>
              <a:rPr lang="en-US" dirty="0">
                <a:solidFill>
                  <a:srgbClr val="222222"/>
                </a:solidFill>
              </a:rPr>
            </a:br>
            <a:endParaRPr lang="en-US" dirty="0">
              <a:solidFill>
                <a:srgbClr val="222222"/>
              </a:solidFill>
            </a:endParaRPr>
          </a:p>
        </p:txBody>
      </p:sp>
    </p:spTree>
    <p:extLst>
      <p:ext uri="{BB962C8B-B14F-4D97-AF65-F5344CB8AC3E}">
        <p14:creationId xmlns:p14="http://schemas.microsoft.com/office/powerpoint/2010/main" val="38517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Crafty URL Phishing Method</a:t>
            </a:r>
            <a:br>
              <a:rPr lang="en-US" dirty="0"/>
            </a:br>
            <a:endParaRPr lang="en-US" dirty="0"/>
          </a:p>
        </p:txBody>
      </p:sp>
      <p:sp>
        <p:nvSpPr>
          <p:cNvPr id="3" name="Content Placeholder 2"/>
          <p:cNvSpPr>
            <a:spLocks noGrp="1"/>
          </p:cNvSpPr>
          <p:nvPr>
            <p:ph idx="1"/>
          </p:nvPr>
        </p:nvSpPr>
        <p:spPr>
          <a:xfrm>
            <a:off x="300038" y="1000560"/>
            <a:ext cx="8524875" cy="4313238"/>
          </a:xfrm>
        </p:spPr>
        <p:txBody>
          <a:bodyPr/>
          <a:lstStyle/>
          <a:p>
            <a:r>
              <a:rPr lang="en-US" altLang="zh-CN" dirty="0"/>
              <a:t>Malicious</a:t>
            </a:r>
            <a:r>
              <a:rPr lang="zh-CN" altLang="en-US" dirty="0"/>
              <a:t> </a:t>
            </a:r>
            <a:r>
              <a:rPr lang="en-US" altLang="zh-CN" dirty="0"/>
              <a:t>URL:</a:t>
            </a:r>
            <a:r>
              <a:rPr lang="en-US" dirty="0"/>
              <a:t> </a:t>
            </a:r>
          </a:p>
          <a:p>
            <a:pPr lvl="2"/>
            <a:r>
              <a:rPr lang="en-US" sz="2000" b="1" dirty="0"/>
              <a:t>https://</a:t>
            </a:r>
            <a:r>
              <a:rPr lang="en-US" sz="2000" b="1" dirty="0" err="1"/>
              <a:t>login.your-bank.com</a:t>
            </a:r>
            <a:r>
              <a:rPr lang="en-US" sz="2000" b="1" dirty="0" err="1">
                <a:solidFill>
                  <a:srgbClr val="FF0000"/>
                </a:solidFill>
              </a:rPr>
              <a:t>.evil.</a:t>
            </a:r>
            <a:r>
              <a:rPr lang="en-US" sz="2000" b="1" dirty="0" err="1"/>
              <a:t>com</a:t>
            </a:r>
            <a:r>
              <a:rPr lang="en-US" sz="2000" b="1" dirty="0"/>
              <a:t>/</a:t>
            </a:r>
            <a:r>
              <a:rPr lang="en-US" sz="2000" b="1" dirty="0" err="1"/>
              <a:t>login.your-bank.com</a:t>
            </a:r>
            <a:endParaRPr lang="en-US"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597" y="2162034"/>
            <a:ext cx="6266993" cy="4304897"/>
          </a:xfrm>
          <a:prstGeom prst="rect">
            <a:avLst/>
          </a:prstGeom>
        </p:spPr>
      </p:pic>
    </p:spTree>
    <p:extLst>
      <p:ext uri="{BB962C8B-B14F-4D97-AF65-F5344CB8AC3E}">
        <p14:creationId xmlns:p14="http://schemas.microsoft.com/office/powerpoint/2010/main" val="8205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CVE-2015-3755</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9300"/>
            <a:ext cx="9185109" cy="86360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3487"/>
            <a:ext cx="9144000" cy="1678242"/>
          </a:xfrm>
          <a:prstGeom prst="rect">
            <a:avLst/>
          </a:prstGeom>
        </p:spPr>
      </p:pic>
    </p:spTree>
    <p:extLst>
      <p:ext uri="{BB962C8B-B14F-4D97-AF65-F5344CB8AC3E}">
        <p14:creationId xmlns:p14="http://schemas.microsoft.com/office/powerpoint/2010/main" val="7174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0"/>
            <a:ext cx="8237483" cy="6858000"/>
          </a:xfrm>
          <a:prstGeom prst="rect">
            <a:avLst/>
          </a:prstGeom>
        </p:spPr>
      </p:pic>
      <p:sp>
        <p:nvSpPr>
          <p:cNvPr id="5" name="Rectangle 4"/>
          <p:cNvSpPr/>
          <p:nvPr/>
        </p:nvSpPr>
        <p:spPr bwMode="auto">
          <a:xfrm>
            <a:off x="5924811" y="338204"/>
            <a:ext cx="1302707" cy="288098"/>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47753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CVE-2015-3755</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6428" y="3075242"/>
            <a:ext cx="4966570" cy="383422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1678242"/>
          </a:xfrm>
          <a:prstGeom prst="rect">
            <a:avLst/>
          </a:prstGeom>
        </p:spPr>
      </p:pic>
      <p:sp>
        <p:nvSpPr>
          <p:cNvPr id="5" name="Rectangle 4"/>
          <p:cNvSpPr/>
          <p:nvPr/>
        </p:nvSpPr>
        <p:spPr bwMode="auto">
          <a:xfrm>
            <a:off x="1177447" y="749300"/>
            <a:ext cx="2617939" cy="227730"/>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p:cNvSpPr/>
          <p:nvPr/>
        </p:nvSpPr>
        <p:spPr>
          <a:xfrm>
            <a:off x="1718087" y="2069024"/>
            <a:ext cx="5294911" cy="1107996"/>
          </a:xfrm>
          <a:prstGeom prst="rect">
            <a:avLst/>
          </a:prstGeom>
        </p:spPr>
        <p:txBody>
          <a:bodyPr wrap="none">
            <a:spAutoFit/>
          </a:bodyPr>
          <a:lstStyle/>
          <a:p>
            <a:r>
              <a:rPr lang="en-US" sz="3200" dirty="0"/>
              <a:t>https://www.gmail.com:443</a:t>
            </a:r>
            <a:r>
              <a:rPr lang="en-US" sz="6600" dirty="0">
                <a:solidFill>
                  <a:srgbClr val="FF0000"/>
                </a:solidFill>
              </a:rPr>
              <a:t>.</a:t>
            </a:r>
          </a:p>
        </p:txBody>
      </p:sp>
    </p:spTree>
    <p:extLst>
      <p:ext uri="{BB962C8B-B14F-4D97-AF65-F5344CB8AC3E}">
        <p14:creationId xmlns:p14="http://schemas.microsoft.com/office/powerpoint/2010/main" val="124685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CVE-2015-7093</a:t>
            </a:r>
            <a:endParaRPr lang="en-US" dirty="0">
              <a:solidFill>
                <a:srgbClr val="FF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2027489"/>
            <a:ext cx="8524875" cy="12573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3801997"/>
            <a:ext cx="8750300" cy="393700"/>
          </a:xfrm>
          <a:prstGeom prst="rect">
            <a:avLst/>
          </a:prstGeom>
        </p:spPr>
      </p:pic>
    </p:spTree>
    <p:extLst>
      <p:ext uri="{BB962C8B-B14F-4D97-AF65-F5344CB8AC3E}">
        <p14:creationId xmlns:p14="http://schemas.microsoft.com/office/powerpoint/2010/main" val="428030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CVE-2015-7093</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73640" y="1489075"/>
            <a:ext cx="736814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312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CVE-2015-7093</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33166"/>
            <a:ext cx="8524875" cy="339458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601" y="2769527"/>
            <a:ext cx="4737274" cy="4088473"/>
          </a:xfrm>
          <a:prstGeom prst="rect">
            <a:avLst/>
          </a:prstGeom>
        </p:spPr>
      </p:pic>
    </p:spTree>
    <p:extLst>
      <p:ext uri="{BB962C8B-B14F-4D97-AF65-F5344CB8AC3E}">
        <p14:creationId xmlns:p14="http://schemas.microsoft.com/office/powerpoint/2010/main" val="2812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Web</a:t>
            </a:r>
            <a:r>
              <a:rPr lang="zh-CN" altLang="en-US" dirty="0"/>
              <a:t> </a:t>
            </a:r>
            <a:r>
              <a:rPr lang="en-US" altLang="zh-CN" dirty="0"/>
              <a:t>Browser</a:t>
            </a:r>
            <a:r>
              <a:rPr lang="zh-CN" altLang="en-US" dirty="0"/>
              <a:t> </a:t>
            </a:r>
            <a:r>
              <a:rPr lang="en-US" altLang="zh-CN" dirty="0"/>
              <a:t>Security</a:t>
            </a:r>
            <a:endParaRPr lang="en-US" dirty="0"/>
          </a:p>
        </p:txBody>
      </p:sp>
      <p:sp>
        <p:nvSpPr>
          <p:cNvPr id="4" name="Rectangle 3"/>
          <p:cNvSpPr>
            <a:spLocks noChangeArrowheads="1"/>
          </p:cNvSpPr>
          <p:nvPr/>
        </p:nvSpPr>
        <p:spPr bwMode="auto">
          <a:xfrm>
            <a:off x="971550" y="1282700"/>
            <a:ext cx="1905000" cy="1103313"/>
          </a:xfrm>
          <a:prstGeom prst="rect">
            <a:avLst/>
          </a:prstGeom>
          <a:solidFill>
            <a:schemeClr val="accent1"/>
          </a:solidFill>
          <a:ln w="9525">
            <a:solidFill>
              <a:schemeClr val="bg2"/>
            </a:solidFill>
            <a:miter lim="800000"/>
            <a:headEnd/>
            <a:tailEnd/>
          </a:ln>
        </p:spPr>
        <p:txBody>
          <a:bodyPr wrap="none" anchor="ct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algn="ctr">
              <a:spcBef>
                <a:spcPct val="20000"/>
              </a:spcBef>
              <a:buClr>
                <a:schemeClr val="accent2"/>
              </a:buClr>
            </a:pPr>
            <a:r>
              <a:rPr lang="en-US" altLang="en-US" sz="2400">
                <a:solidFill>
                  <a:srgbClr val="808000"/>
                </a:solidFill>
              </a:rPr>
              <a:t>Browser</a:t>
            </a:r>
          </a:p>
        </p:txBody>
      </p:sp>
      <p:sp>
        <p:nvSpPr>
          <p:cNvPr id="5" name="AutoShape 4"/>
          <p:cNvSpPr>
            <a:spLocks noChangeArrowheads="1"/>
          </p:cNvSpPr>
          <p:nvPr/>
        </p:nvSpPr>
        <p:spPr bwMode="auto">
          <a:xfrm>
            <a:off x="6076950" y="749300"/>
            <a:ext cx="2590800" cy="3810000"/>
          </a:xfrm>
          <a:prstGeom prst="cloudCallout">
            <a:avLst>
              <a:gd name="adj1" fmla="val -43750"/>
              <a:gd name="adj2" fmla="val 70000"/>
            </a:avLst>
          </a:prstGeom>
          <a:solidFill>
            <a:schemeClr val="bg1"/>
          </a:solidFill>
          <a:ln w="9525">
            <a:solidFill>
              <a:schemeClr val="tx1"/>
            </a:solidFill>
            <a:round/>
            <a:headEnd/>
            <a:tailEnd/>
          </a:ln>
        </p:spPr>
        <p:txBody>
          <a:bodyPr wrap="none" anchor="ct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algn="ctr">
              <a:spcBef>
                <a:spcPct val="20000"/>
              </a:spcBef>
              <a:buClr>
                <a:schemeClr val="accent2"/>
              </a:buClr>
            </a:pPr>
            <a:endParaRPr lang="en-US" altLang="en-US" sz="2400">
              <a:solidFill>
                <a:srgbClr val="808000"/>
              </a:solidFill>
            </a:endParaRPr>
          </a:p>
          <a:p>
            <a:pPr algn="ctr">
              <a:spcBef>
                <a:spcPct val="20000"/>
              </a:spcBef>
              <a:buClr>
                <a:schemeClr val="accent2"/>
              </a:buClr>
            </a:pPr>
            <a:endParaRPr lang="en-US" altLang="en-US" sz="2400" dirty="0">
              <a:solidFill>
                <a:srgbClr val="808000"/>
              </a:solidFill>
            </a:endParaRPr>
          </a:p>
          <a:p>
            <a:pPr algn="ctr">
              <a:spcBef>
                <a:spcPct val="20000"/>
              </a:spcBef>
              <a:buClr>
                <a:schemeClr val="accent2"/>
              </a:buClr>
            </a:pPr>
            <a:r>
              <a:rPr lang="en-US" altLang="en-US" sz="2400" dirty="0">
                <a:solidFill>
                  <a:srgbClr val="808000"/>
                </a:solidFill>
              </a:rPr>
              <a:t>Network</a:t>
            </a:r>
          </a:p>
        </p:txBody>
      </p:sp>
      <p:sp>
        <p:nvSpPr>
          <p:cNvPr id="7" name="Freeform 6"/>
          <p:cNvSpPr>
            <a:spLocks/>
          </p:cNvSpPr>
          <p:nvPr/>
        </p:nvSpPr>
        <p:spPr bwMode="auto">
          <a:xfrm>
            <a:off x="2876550" y="1462088"/>
            <a:ext cx="4314825" cy="401637"/>
          </a:xfrm>
          <a:custGeom>
            <a:avLst/>
            <a:gdLst>
              <a:gd name="T0" fmla="*/ 0 w 2718"/>
              <a:gd name="T1" fmla="*/ 544353139 h 253"/>
              <a:gd name="T2" fmla="*/ 1028223777 w 2718"/>
              <a:gd name="T3" fmla="*/ 546872498 h 253"/>
              <a:gd name="T4" fmla="*/ 2147483647 w 2718"/>
              <a:gd name="T5" fmla="*/ 2519360 h 253"/>
              <a:gd name="T6" fmla="*/ 2147483647 w 2718"/>
              <a:gd name="T7" fmla="*/ 531751583 h 253"/>
              <a:gd name="T8" fmla="*/ 0 60000 65536"/>
              <a:gd name="T9" fmla="*/ 0 60000 65536"/>
              <a:gd name="T10" fmla="*/ 0 60000 65536"/>
              <a:gd name="T11" fmla="*/ 0 60000 65536"/>
              <a:gd name="T12" fmla="*/ 0 w 2718"/>
              <a:gd name="T13" fmla="*/ 0 h 253"/>
              <a:gd name="T14" fmla="*/ 2718 w 2718"/>
              <a:gd name="T15" fmla="*/ 253 h 253"/>
            </a:gdLst>
            <a:ahLst/>
            <a:cxnLst>
              <a:cxn ang="T8">
                <a:pos x="T0" y="T1"/>
              </a:cxn>
              <a:cxn ang="T9">
                <a:pos x="T2" y="T3"/>
              </a:cxn>
              <a:cxn ang="T10">
                <a:pos x="T4" y="T5"/>
              </a:cxn>
              <a:cxn ang="T11">
                <a:pos x="T6" y="T7"/>
              </a:cxn>
            </a:cxnLst>
            <a:rect l="T12" t="T13" r="T14" b="T15"/>
            <a:pathLst>
              <a:path w="2718" h="253">
                <a:moveTo>
                  <a:pt x="0" y="216"/>
                </a:moveTo>
                <a:cubicBezTo>
                  <a:pt x="68" y="216"/>
                  <a:pt x="146" y="253"/>
                  <a:pt x="408" y="217"/>
                </a:cubicBezTo>
                <a:cubicBezTo>
                  <a:pt x="670" y="181"/>
                  <a:pt x="1187" y="2"/>
                  <a:pt x="1572" y="1"/>
                </a:cubicBezTo>
                <a:cubicBezTo>
                  <a:pt x="1957" y="0"/>
                  <a:pt x="2479" y="167"/>
                  <a:pt x="2718" y="211"/>
                </a:cubicBezTo>
              </a:path>
            </a:pathLst>
          </a:custGeom>
          <a:noFill/>
          <a:ln w="28575">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eaLnBrk="1" hangingPunct="1"/>
            <a:endParaRPr lang="en-US" altLang="en-US"/>
          </a:p>
        </p:txBody>
      </p:sp>
      <p:sp>
        <p:nvSpPr>
          <p:cNvPr id="8" name="Oval 7"/>
          <p:cNvSpPr>
            <a:spLocks noChangeArrowheads="1"/>
          </p:cNvSpPr>
          <p:nvPr/>
        </p:nvSpPr>
        <p:spPr bwMode="auto">
          <a:xfrm>
            <a:off x="7178675" y="1719263"/>
            <a:ext cx="365125" cy="36512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eaLnBrk="1" hangingPunct="1"/>
            <a:endParaRPr lang="en-US" altLang="en-US"/>
          </a:p>
        </p:txBody>
      </p:sp>
      <p:sp>
        <p:nvSpPr>
          <p:cNvPr id="9" name="Rectangle 8" descr="Rectangle: Click to edit Master text styles&#13;&#10;Second level&#13;&#10;Third level&#13;&#10;Fourth level&#13;&#10;Fifth level"/>
          <p:cNvSpPr txBox="1">
            <a:spLocks noChangeArrowheads="1"/>
          </p:cNvSpPr>
          <p:nvPr/>
        </p:nvSpPr>
        <p:spPr bwMode="auto">
          <a:xfrm>
            <a:off x="300038" y="3542931"/>
            <a:ext cx="8178800" cy="15621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eaLnBrk="1" hangingPunct="1"/>
            <a:r>
              <a:rPr lang="en-US" altLang="en-US" sz="2400" kern="0" dirty="0"/>
              <a:t>Browser sends requests</a:t>
            </a:r>
          </a:p>
          <a:p>
            <a:pPr lvl="1" eaLnBrk="1" hangingPunct="1"/>
            <a:r>
              <a:rPr lang="en-US" altLang="en-US" sz="2000" kern="0" dirty="0"/>
              <a:t>May reveal private information (in forms, cookies)</a:t>
            </a:r>
          </a:p>
          <a:p>
            <a:pPr eaLnBrk="1" hangingPunct="1"/>
            <a:r>
              <a:rPr lang="en-US" altLang="en-US" sz="2400" kern="0" dirty="0"/>
              <a:t>Browser receives information, code</a:t>
            </a:r>
          </a:p>
          <a:p>
            <a:pPr lvl="1" eaLnBrk="1" hangingPunct="1"/>
            <a:r>
              <a:rPr lang="en-US" altLang="en-US" sz="2000" kern="0" dirty="0"/>
              <a:t>May corrupt state by running unsafe code</a:t>
            </a:r>
          </a:p>
          <a:p>
            <a:pPr eaLnBrk="1" hangingPunct="1"/>
            <a:r>
              <a:rPr lang="en-US" altLang="en-US" sz="2400" kern="0" dirty="0"/>
              <a:t>Interaction susceptible to network attacks</a:t>
            </a:r>
          </a:p>
          <a:p>
            <a:pPr lvl="1" eaLnBrk="1" hangingPunct="1"/>
            <a:r>
              <a:rPr lang="en-US" altLang="en-US" sz="2000" kern="0" dirty="0"/>
              <a:t>Consider network security later in the course</a:t>
            </a:r>
          </a:p>
        </p:txBody>
      </p:sp>
      <p:sp>
        <p:nvSpPr>
          <p:cNvPr id="10" name="Rectangle 9"/>
          <p:cNvSpPr>
            <a:spLocks noChangeArrowheads="1"/>
          </p:cNvSpPr>
          <p:nvPr/>
        </p:nvSpPr>
        <p:spPr bwMode="auto">
          <a:xfrm>
            <a:off x="971550" y="2386013"/>
            <a:ext cx="1905000" cy="457200"/>
          </a:xfrm>
          <a:prstGeom prst="rect">
            <a:avLst/>
          </a:prstGeom>
          <a:solidFill>
            <a:schemeClr val="bg2"/>
          </a:solidFill>
          <a:ln w="9525">
            <a:solidFill>
              <a:schemeClr val="hlink"/>
            </a:solidFill>
            <a:miter lim="800000"/>
            <a:headEnd/>
            <a:tailEnd/>
          </a:ln>
        </p:spPr>
        <p:txBody>
          <a:bodyPr wrap="none" anchor="ct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algn="ctr">
              <a:spcBef>
                <a:spcPct val="20000"/>
              </a:spcBef>
              <a:buClr>
                <a:schemeClr val="accent2"/>
              </a:buClr>
            </a:pPr>
            <a:r>
              <a:rPr lang="en-US" altLang="en-US" sz="2400">
                <a:solidFill>
                  <a:srgbClr val="808000"/>
                </a:solidFill>
              </a:rPr>
              <a:t>OS</a:t>
            </a:r>
          </a:p>
        </p:txBody>
      </p:sp>
      <p:sp>
        <p:nvSpPr>
          <p:cNvPr id="11" name="Rectangle 10"/>
          <p:cNvSpPr>
            <a:spLocks noChangeArrowheads="1"/>
          </p:cNvSpPr>
          <p:nvPr/>
        </p:nvSpPr>
        <p:spPr bwMode="auto">
          <a:xfrm>
            <a:off x="971550" y="2843213"/>
            <a:ext cx="1905000" cy="457200"/>
          </a:xfrm>
          <a:prstGeom prst="rect">
            <a:avLst/>
          </a:prstGeom>
          <a:solidFill>
            <a:schemeClr val="bg2"/>
          </a:solidFill>
          <a:ln w="9525">
            <a:solidFill>
              <a:schemeClr val="hlink"/>
            </a:solidFill>
            <a:miter lim="800000"/>
            <a:headEnd/>
            <a:tailEnd/>
          </a:ln>
        </p:spPr>
        <p:txBody>
          <a:bodyPr wrap="none" anchor="ct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algn="ctr">
              <a:spcBef>
                <a:spcPct val="20000"/>
              </a:spcBef>
              <a:buClr>
                <a:schemeClr val="accent2"/>
              </a:buClr>
            </a:pPr>
            <a:r>
              <a:rPr lang="en-US" altLang="en-US" sz="2400">
                <a:solidFill>
                  <a:srgbClr val="808000"/>
                </a:solidFill>
              </a:rPr>
              <a:t>Hardware</a:t>
            </a:r>
          </a:p>
        </p:txBody>
      </p:sp>
      <p:sp>
        <p:nvSpPr>
          <p:cNvPr id="12" name="Text Box 11"/>
          <p:cNvSpPr txBox="1">
            <a:spLocks noChangeArrowheads="1"/>
          </p:cNvSpPr>
          <p:nvPr/>
        </p:nvSpPr>
        <p:spPr bwMode="auto">
          <a:xfrm>
            <a:off x="7448550" y="1511300"/>
            <a:ext cx="969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algn="ctr">
              <a:spcBef>
                <a:spcPct val="20000"/>
              </a:spcBef>
              <a:buClr>
                <a:schemeClr val="accent2"/>
              </a:buClr>
            </a:pPr>
            <a:r>
              <a:rPr lang="en-US" altLang="en-US" sz="2400">
                <a:solidFill>
                  <a:srgbClr val="808000"/>
                </a:solidFill>
              </a:rPr>
              <a:t>Web site</a:t>
            </a:r>
          </a:p>
        </p:txBody>
      </p:sp>
      <p:sp>
        <p:nvSpPr>
          <p:cNvPr id="13" name="Freeform 12"/>
          <p:cNvSpPr>
            <a:spLocks/>
          </p:cNvSpPr>
          <p:nvPr/>
        </p:nvSpPr>
        <p:spPr bwMode="auto">
          <a:xfrm>
            <a:off x="2876550" y="1763713"/>
            <a:ext cx="4305300" cy="455612"/>
          </a:xfrm>
          <a:custGeom>
            <a:avLst/>
            <a:gdLst>
              <a:gd name="T0" fmla="*/ 0 w 2712"/>
              <a:gd name="T1" fmla="*/ 612396441 h 287"/>
              <a:gd name="T2" fmla="*/ 1028223777 w 2712"/>
              <a:gd name="T3" fmla="*/ 627517355 h 287"/>
              <a:gd name="T4" fmla="*/ 2147483647 w 2712"/>
              <a:gd name="T5" fmla="*/ 37801505 h 287"/>
              <a:gd name="T6" fmla="*/ 2147483647 w 2712"/>
              <a:gd name="T7" fmla="*/ 400703539 h 287"/>
              <a:gd name="T8" fmla="*/ 0 60000 65536"/>
              <a:gd name="T9" fmla="*/ 0 60000 65536"/>
              <a:gd name="T10" fmla="*/ 0 60000 65536"/>
              <a:gd name="T11" fmla="*/ 0 60000 65536"/>
              <a:gd name="T12" fmla="*/ 0 w 2712"/>
              <a:gd name="T13" fmla="*/ 0 h 287"/>
              <a:gd name="T14" fmla="*/ 2712 w 2712"/>
              <a:gd name="T15" fmla="*/ 287 h 287"/>
            </a:gdLst>
            <a:ahLst/>
            <a:cxnLst>
              <a:cxn ang="T8">
                <a:pos x="T0" y="T1"/>
              </a:cxn>
              <a:cxn ang="T9">
                <a:pos x="T2" y="T3"/>
              </a:cxn>
              <a:cxn ang="T10">
                <a:pos x="T4" y="T5"/>
              </a:cxn>
              <a:cxn ang="T11">
                <a:pos x="T6" y="T7"/>
              </a:cxn>
            </a:cxnLst>
            <a:rect l="T12" t="T13" r="T14" b="T15"/>
            <a:pathLst>
              <a:path w="2712" h="287">
                <a:moveTo>
                  <a:pt x="0" y="243"/>
                </a:moveTo>
                <a:cubicBezTo>
                  <a:pt x="68" y="244"/>
                  <a:pt x="161" y="287"/>
                  <a:pt x="408" y="249"/>
                </a:cubicBezTo>
                <a:cubicBezTo>
                  <a:pt x="655" y="211"/>
                  <a:pt x="1098" y="30"/>
                  <a:pt x="1482" y="15"/>
                </a:cubicBezTo>
                <a:cubicBezTo>
                  <a:pt x="1866" y="0"/>
                  <a:pt x="2456" y="129"/>
                  <a:pt x="2712" y="159"/>
                </a:cubicBezTo>
              </a:path>
            </a:pathLst>
          </a:custGeom>
          <a:noFill/>
          <a:ln w="28575">
            <a:solidFill>
              <a:schemeClr val="hlink"/>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eaLnBrk="1" hangingPunct="1"/>
            <a:endParaRPr lang="en-US" altLang="en-US"/>
          </a:p>
        </p:txBody>
      </p:sp>
      <p:sp>
        <p:nvSpPr>
          <p:cNvPr id="14" name="Text Box 13"/>
          <p:cNvSpPr txBox="1">
            <a:spLocks noChangeArrowheads="1"/>
          </p:cNvSpPr>
          <p:nvPr/>
        </p:nvSpPr>
        <p:spPr bwMode="auto">
          <a:xfrm>
            <a:off x="3511550" y="1206500"/>
            <a:ext cx="1022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algn="ctr">
              <a:spcBef>
                <a:spcPct val="20000"/>
              </a:spcBef>
              <a:buClr>
                <a:schemeClr val="accent2"/>
              </a:buClr>
            </a:pPr>
            <a:r>
              <a:rPr lang="en-US" altLang="en-US">
                <a:solidFill>
                  <a:srgbClr val="808000"/>
                </a:solidFill>
              </a:rPr>
              <a:t>request</a:t>
            </a:r>
          </a:p>
        </p:txBody>
      </p:sp>
      <p:sp>
        <p:nvSpPr>
          <p:cNvPr id="15" name="Text Box 14"/>
          <p:cNvSpPr txBox="1">
            <a:spLocks noChangeArrowheads="1"/>
          </p:cNvSpPr>
          <p:nvPr/>
        </p:nvSpPr>
        <p:spPr bwMode="auto">
          <a:xfrm>
            <a:off x="4359275" y="1876425"/>
            <a:ext cx="73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algn="ctr">
              <a:spcBef>
                <a:spcPct val="20000"/>
              </a:spcBef>
              <a:buClr>
                <a:schemeClr val="accent2"/>
              </a:buClr>
            </a:pPr>
            <a:r>
              <a:rPr lang="en-US" altLang="en-US">
                <a:solidFill>
                  <a:srgbClr val="808000"/>
                </a:solidFill>
              </a:rPr>
              <a:t>reply</a:t>
            </a:r>
          </a:p>
        </p:txBody>
      </p:sp>
    </p:spTree>
    <p:extLst>
      <p:ext uri="{BB962C8B-B14F-4D97-AF65-F5344CB8AC3E}">
        <p14:creationId xmlns:p14="http://schemas.microsoft.com/office/powerpoint/2010/main" val="2911613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CVE-2016-1779</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42703"/>
            <a:ext cx="9173448" cy="91135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8" y="2247463"/>
            <a:ext cx="9144000" cy="1515717"/>
          </a:xfrm>
          <a:prstGeom prst="rect">
            <a:avLst/>
          </a:prstGeom>
        </p:spPr>
      </p:pic>
      <p:pic>
        <p:nvPicPr>
          <p:cNvPr id="6" name="Picture 5"/>
          <p:cNvPicPr>
            <a:picLocks noChangeAspect="1"/>
          </p:cNvPicPr>
          <p:nvPr/>
        </p:nvPicPr>
        <p:blipFill>
          <a:blip r:embed="rId4"/>
          <a:stretch>
            <a:fillRect/>
          </a:stretch>
        </p:blipFill>
        <p:spPr>
          <a:xfrm>
            <a:off x="2677398" y="3940654"/>
            <a:ext cx="3848100" cy="2108200"/>
          </a:xfrm>
          <a:prstGeom prst="rect">
            <a:avLst/>
          </a:prstGeom>
        </p:spPr>
      </p:pic>
    </p:spTree>
    <p:extLst>
      <p:ext uri="{BB962C8B-B14F-4D97-AF65-F5344CB8AC3E}">
        <p14:creationId xmlns:p14="http://schemas.microsoft.com/office/powerpoint/2010/main" val="2048940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9854" y="2127491"/>
            <a:ext cx="2677900" cy="46387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 y="101600"/>
            <a:ext cx="9144000" cy="2025891"/>
          </a:xfrm>
          <a:prstGeom prst="rect">
            <a:avLst/>
          </a:prstGeom>
        </p:spPr>
      </p:pic>
    </p:spTree>
    <p:extLst>
      <p:ext uri="{BB962C8B-B14F-4D97-AF65-F5344CB8AC3E}">
        <p14:creationId xmlns:p14="http://schemas.microsoft.com/office/powerpoint/2010/main" val="1275165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CVE-2016-5189 </a:t>
            </a:r>
            <a:r>
              <a:rPr lang="en-US" altLang="zh-CN" dirty="0">
                <a:solidFill>
                  <a:srgbClr val="FF0000"/>
                </a:solidFill>
              </a:rPr>
              <a:t>&amp;</a:t>
            </a:r>
            <a:r>
              <a:rPr lang="zh-CN" altLang="en-US" dirty="0">
                <a:solidFill>
                  <a:srgbClr val="FF0000"/>
                </a:solidFill>
              </a:rPr>
              <a:t> </a:t>
            </a:r>
            <a:r>
              <a:rPr lang="mr-IN" dirty="0">
                <a:solidFill>
                  <a:srgbClr val="FF0000"/>
                </a:solidFill>
              </a:rPr>
              <a:t>CVE-2016-7623</a:t>
            </a:r>
            <a:endParaRPr lang="en-US" dirty="0">
              <a:solidFill>
                <a:srgbClr val="FF0000"/>
              </a:solidFill>
            </a:endParaRPr>
          </a:p>
        </p:txBody>
      </p:sp>
      <p:sp>
        <p:nvSpPr>
          <p:cNvPr id="3" name="Content Placeholder 2"/>
          <p:cNvSpPr>
            <a:spLocks noGrp="1"/>
          </p:cNvSpPr>
          <p:nvPr>
            <p:ph idx="1"/>
          </p:nvPr>
        </p:nvSpPr>
        <p:spPr>
          <a:xfrm>
            <a:off x="295275" y="937930"/>
            <a:ext cx="8524875" cy="4313238"/>
          </a:xfrm>
        </p:spPr>
        <p:txBody>
          <a:bodyPr/>
          <a:lstStyle/>
          <a:p>
            <a:r>
              <a:rPr lang="en-US" dirty="0"/>
              <a:t>Blob-URLs</a:t>
            </a:r>
            <a:r>
              <a:rPr lang="zh-CN" altLang="en-US" dirty="0"/>
              <a:t> </a:t>
            </a:r>
            <a:r>
              <a:rPr lang="en-US" altLang="zh-CN" dirty="0"/>
              <a:t>Spoofing</a:t>
            </a: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676731"/>
            <a:ext cx="9032349" cy="61553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2064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CVE-2016-5189 </a:t>
            </a:r>
            <a:r>
              <a:rPr lang="en-US" altLang="zh-CN" dirty="0">
                <a:solidFill>
                  <a:srgbClr val="FF0000"/>
                </a:solidFill>
              </a:rPr>
              <a:t>&amp;</a:t>
            </a:r>
            <a:r>
              <a:rPr lang="zh-CN" altLang="en-US" dirty="0">
                <a:solidFill>
                  <a:srgbClr val="FF0000"/>
                </a:solidFill>
              </a:rPr>
              <a:t> </a:t>
            </a:r>
            <a:r>
              <a:rPr lang="mr-IN" dirty="0">
                <a:solidFill>
                  <a:srgbClr val="FF0000"/>
                </a:solidFill>
              </a:rPr>
              <a:t>CVE-2016-7623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576" y="749300"/>
            <a:ext cx="3057298" cy="6018756"/>
          </a:xfrm>
          <a:prstGeom prst="rect">
            <a:avLst/>
          </a:prstGeom>
        </p:spPr>
      </p:pic>
      <p:sp>
        <p:nvSpPr>
          <p:cNvPr id="6" name="Content Placeholder 5"/>
          <p:cNvSpPr>
            <a:spLocks noGrp="1"/>
          </p:cNvSpPr>
          <p:nvPr>
            <p:ph idx="1"/>
          </p:nvPr>
        </p:nvSpPr>
        <p:spPr/>
        <p:txBody>
          <a:bodyPr/>
          <a:lstStyle/>
          <a:p>
            <a:r>
              <a:rPr lang="en-US" altLang="zh-CN" dirty="0"/>
              <a:t>Blob</a:t>
            </a:r>
            <a:r>
              <a:rPr lang="zh-CN" altLang="en-US" dirty="0"/>
              <a:t> </a:t>
            </a:r>
            <a:r>
              <a:rPr lang="en-US" altLang="zh-CN" dirty="0"/>
              <a:t>URL</a:t>
            </a:r>
          </a:p>
          <a:p>
            <a:endParaRPr lang="en-US" dirty="0"/>
          </a:p>
          <a:p>
            <a:r>
              <a:rPr lang="en-US" dirty="0"/>
              <a:t>blob</a:t>
            </a:r>
            <a:r>
              <a:rPr lang="zh-CN" altLang="en-US" dirty="0"/>
              <a:t> </a:t>
            </a:r>
            <a:r>
              <a:rPr lang="en-US" altLang="zh-CN" dirty="0"/>
              <a:t>--</a:t>
            </a:r>
            <a:r>
              <a:rPr lang="zh-CN" altLang="en-US" dirty="0"/>
              <a:t> </a:t>
            </a:r>
            <a:r>
              <a:rPr lang="en-US" dirty="0"/>
              <a:t>binary large object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61" y="2925099"/>
            <a:ext cx="5067300" cy="482600"/>
          </a:xfrm>
          <a:prstGeom prst="rect">
            <a:avLst/>
          </a:prstGeom>
        </p:spPr>
      </p:pic>
    </p:spTree>
    <p:extLst>
      <p:ext uri="{BB962C8B-B14F-4D97-AF65-F5344CB8AC3E}">
        <p14:creationId xmlns:p14="http://schemas.microsoft.com/office/powerpoint/2010/main" val="258757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CVE-2016-5189 </a:t>
            </a:r>
            <a:r>
              <a:rPr lang="en-US" altLang="zh-CN" dirty="0">
                <a:solidFill>
                  <a:srgbClr val="FF0000"/>
                </a:solidFill>
              </a:rPr>
              <a:t>&amp;</a:t>
            </a:r>
            <a:r>
              <a:rPr lang="zh-CN" altLang="en-US" dirty="0">
                <a:solidFill>
                  <a:srgbClr val="FF0000"/>
                </a:solidFill>
              </a:rPr>
              <a:t> </a:t>
            </a:r>
            <a:r>
              <a:rPr lang="mr-IN" dirty="0">
                <a:solidFill>
                  <a:srgbClr val="FF0000"/>
                </a:solidFill>
              </a:rPr>
              <a:t>CVE-2016-7623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576" y="749300"/>
            <a:ext cx="3057298" cy="6018756"/>
          </a:xfrm>
          <a:prstGeom prst="rect">
            <a:avLst/>
          </a:prstGeom>
        </p:spPr>
      </p:pic>
      <p:sp>
        <p:nvSpPr>
          <p:cNvPr id="6" name="Content Placeholder 5"/>
          <p:cNvSpPr>
            <a:spLocks noGrp="1"/>
          </p:cNvSpPr>
          <p:nvPr>
            <p:ph idx="1"/>
          </p:nvPr>
        </p:nvSpPr>
        <p:spPr/>
        <p:txBody>
          <a:bodyPr/>
          <a:lstStyle/>
          <a:p>
            <a:r>
              <a:rPr lang="en-US" altLang="zh-CN" dirty="0"/>
              <a:t>Blob</a:t>
            </a:r>
            <a:r>
              <a:rPr lang="zh-CN" altLang="en-US" dirty="0"/>
              <a:t> </a:t>
            </a:r>
            <a:r>
              <a:rPr lang="en-US" altLang="zh-CN" dirty="0"/>
              <a:t>URL</a:t>
            </a:r>
          </a:p>
          <a:p>
            <a:endParaRPr lang="en-US" dirty="0"/>
          </a:p>
          <a:p>
            <a:r>
              <a:rPr lang="en-US" dirty="0"/>
              <a:t>blob</a:t>
            </a:r>
            <a:r>
              <a:rPr lang="zh-CN" altLang="en-US" dirty="0"/>
              <a:t> </a:t>
            </a:r>
            <a:r>
              <a:rPr lang="en-US" altLang="zh-CN" dirty="0"/>
              <a:t>--</a:t>
            </a:r>
            <a:r>
              <a:rPr lang="zh-CN" altLang="en-US" dirty="0"/>
              <a:t> </a:t>
            </a:r>
            <a:r>
              <a:rPr lang="en-US" dirty="0"/>
              <a:t>binary large object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61" y="2925099"/>
            <a:ext cx="5067300" cy="482600"/>
          </a:xfrm>
          <a:prstGeom prst="rect">
            <a:avLst/>
          </a:prstGeom>
        </p:spPr>
      </p:pic>
    </p:spTree>
    <p:extLst>
      <p:ext uri="{BB962C8B-B14F-4D97-AF65-F5344CB8AC3E}">
        <p14:creationId xmlns:p14="http://schemas.microsoft.com/office/powerpoint/2010/main" val="105321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solidFill>
                  <a:srgbClr val="FF0000"/>
                </a:solidFill>
              </a:rPr>
              <a:t>CVE-2016-5189 </a:t>
            </a:r>
            <a:r>
              <a:rPr lang="en-US" altLang="zh-CN" dirty="0">
                <a:solidFill>
                  <a:srgbClr val="FF0000"/>
                </a:solidFill>
              </a:rPr>
              <a:t>&amp;</a:t>
            </a:r>
            <a:r>
              <a:rPr lang="zh-CN" altLang="en-US" dirty="0">
                <a:solidFill>
                  <a:srgbClr val="FF0000"/>
                </a:solidFill>
              </a:rPr>
              <a:t> </a:t>
            </a:r>
            <a:r>
              <a:rPr lang="mr-IN" dirty="0">
                <a:solidFill>
                  <a:srgbClr val="FF0000"/>
                </a:solidFill>
              </a:rPr>
              <a:t>CVE-2016-7623</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9300"/>
            <a:ext cx="8524875" cy="288435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26" y="3633656"/>
            <a:ext cx="4836517" cy="3224344"/>
          </a:xfrm>
          <a:prstGeom prst="rect">
            <a:avLst/>
          </a:prstGeom>
        </p:spPr>
      </p:pic>
    </p:spTree>
    <p:extLst>
      <p:ext uri="{BB962C8B-B14F-4D97-AF65-F5344CB8AC3E}">
        <p14:creationId xmlns:p14="http://schemas.microsoft.com/office/powerpoint/2010/main" val="40891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solidFill>
                  <a:srgbClr val="FF0000"/>
                </a:solidFill>
              </a:rPr>
              <a:t>CVE-2017-5072</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80840"/>
            <a:ext cx="9210828" cy="861527"/>
          </a:xfrm>
        </p:spPr>
      </p:pic>
      <p:sp>
        <p:nvSpPr>
          <p:cNvPr id="5" name="Rectangle 4"/>
          <p:cNvSpPr/>
          <p:nvPr/>
        </p:nvSpPr>
        <p:spPr>
          <a:xfrm>
            <a:off x="206679" y="2719964"/>
            <a:ext cx="8436280" cy="400110"/>
          </a:xfrm>
          <a:prstGeom prst="rect">
            <a:avLst/>
          </a:prstGeom>
        </p:spPr>
        <p:txBody>
          <a:bodyPr wrap="square">
            <a:spAutoFit/>
          </a:bodyPr>
          <a:lstStyle/>
          <a:p>
            <a:r>
              <a:rPr lang="en-US" dirty="0"/>
              <a:t>RTL character in URL flips domain and path (Android 4.2 and earlier)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019" y="3272202"/>
            <a:ext cx="5435600" cy="635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80" y="3907203"/>
            <a:ext cx="5578684" cy="180466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364" y="3907202"/>
            <a:ext cx="2472437" cy="3030129"/>
          </a:xfrm>
          <a:prstGeom prst="rect">
            <a:avLst/>
          </a:prstGeom>
        </p:spPr>
      </p:pic>
    </p:spTree>
    <p:extLst>
      <p:ext uri="{BB962C8B-B14F-4D97-AF65-F5344CB8AC3E}">
        <p14:creationId xmlns:p14="http://schemas.microsoft.com/office/powerpoint/2010/main" val="2204148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4004216" cy="6858000"/>
          </a:xfrm>
          <a:prstGeom prst="rect">
            <a:avLst/>
          </a:prstGeom>
        </p:spPr>
      </p:pic>
    </p:spTree>
    <p:extLst>
      <p:ext uri="{BB962C8B-B14F-4D97-AF65-F5344CB8AC3E}">
        <p14:creationId xmlns:p14="http://schemas.microsoft.com/office/powerpoint/2010/main" val="2242773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Status</a:t>
            </a:r>
            <a:r>
              <a:rPr lang="zh-CN" altLang="en-US" dirty="0"/>
              <a:t> </a:t>
            </a:r>
            <a:r>
              <a:rPr lang="en-US" altLang="zh-CN" dirty="0"/>
              <a:t>Bar</a:t>
            </a:r>
            <a:r>
              <a:rPr lang="zh-CN" altLang="en-US" dirty="0"/>
              <a:t> </a:t>
            </a:r>
            <a:r>
              <a:rPr lang="en-US" altLang="zh-CN" dirty="0"/>
              <a:t>Spoofing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130" y="749300"/>
            <a:ext cx="6233832" cy="6108700"/>
          </a:xfrm>
        </p:spPr>
      </p:pic>
    </p:spTree>
    <p:extLst>
      <p:ext uri="{BB962C8B-B14F-4D97-AF65-F5344CB8AC3E}">
        <p14:creationId xmlns:p14="http://schemas.microsoft.com/office/powerpoint/2010/main" val="1410320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1776345"/>
            <a:ext cx="8524875" cy="3738697"/>
          </a:xfrm>
        </p:spPr>
      </p:pic>
    </p:spTree>
    <p:extLst>
      <p:ext uri="{BB962C8B-B14F-4D97-AF65-F5344CB8AC3E}">
        <p14:creationId xmlns:p14="http://schemas.microsoft.com/office/powerpoint/2010/main" val="3163101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1602"/>
            <a:ext cx="9144000" cy="5908183"/>
          </a:xfrm>
          <a:prstGeom prst="rect">
            <a:avLst/>
          </a:prstGeom>
        </p:spPr>
      </p:pic>
    </p:spTree>
    <p:extLst>
      <p:ext uri="{BB962C8B-B14F-4D97-AF65-F5344CB8AC3E}">
        <p14:creationId xmlns:p14="http://schemas.microsoft.com/office/powerpoint/2010/main" val="701066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47876" y="2544762"/>
            <a:ext cx="8524875" cy="4313238"/>
          </a:xfrm>
        </p:spPr>
        <p:txBody>
          <a:bodyPr/>
          <a:lstStyle/>
          <a:p>
            <a:pPr marL="0" indent="0">
              <a:buNone/>
            </a:pPr>
            <a:r>
              <a:rPr lang="en-US" altLang="zh-CN" sz="4800" b="1" dirty="0"/>
              <a:t>Browser</a:t>
            </a:r>
            <a:r>
              <a:rPr lang="zh-CN" altLang="en-US" sz="4800" b="1" dirty="0"/>
              <a:t> </a:t>
            </a:r>
            <a:r>
              <a:rPr lang="en-US" altLang="zh-CN" sz="4800" b="1" dirty="0"/>
              <a:t>Extensions</a:t>
            </a:r>
            <a:endParaRPr lang="en-US" sz="4800" b="1" dirty="0"/>
          </a:p>
        </p:txBody>
      </p:sp>
    </p:spTree>
    <p:extLst>
      <p:ext uri="{BB962C8B-B14F-4D97-AF65-F5344CB8AC3E}">
        <p14:creationId xmlns:p14="http://schemas.microsoft.com/office/powerpoint/2010/main" val="3768290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662" y="3048794"/>
            <a:ext cx="8420100" cy="1193800"/>
          </a:xfrm>
        </p:spPr>
      </p:pic>
    </p:spTree>
    <p:extLst>
      <p:ext uri="{BB962C8B-B14F-4D97-AF65-F5344CB8AC3E}">
        <p14:creationId xmlns:p14="http://schemas.microsoft.com/office/powerpoint/2010/main" val="4080367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Extension Architecture Overview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844" y="1356389"/>
            <a:ext cx="7556500" cy="1397000"/>
          </a:xfrm>
        </p:spPr>
      </p:pic>
      <p:sp>
        <p:nvSpPr>
          <p:cNvPr id="5" name="Rectangle 4"/>
          <p:cNvSpPr/>
          <p:nvPr/>
        </p:nvSpPr>
        <p:spPr>
          <a:xfrm>
            <a:off x="575610" y="3704956"/>
            <a:ext cx="8380500" cy="1938992"/>
          </a:xfrm>
          <a:prstGeom prst="rect">
            <a:avLst/>
          </a:prstGeom>
        </p:spPr>
        <p:txBody>
          <a:bodyPr wrap="square">
            <a:spAutoFit/>
          </a:bodyPr>
          <a:lstStyle/>
          <a:p>
            <a:r>
              <a:rPr lang="en-US" dirty="0"/>
              <a:t>A Web Extension has a very similar structure to the one found for HTML websites handling folders and their respective data. </a:t>
            </a:r>
          </a:p>
          <a:p>
            <a:endParaRPr lang="en-US" dirty="0"/>
          </a:p>
          <a:p>
            <a:r>
              <a:rPr lang="en-US" dirty="0"/>
              <a:t>The extension file itself is nothing but a compressed folder structure containing HTML files, JavaScript, HTML, CSS, images, audio, and so on</a:t>
            </a:r>
          </a:p>
        </p:txBody>
      </p:sp>
    </p:spTree>
    <p:extLst>
      <p:ext uri="{BB962C8B-B14F-4D97-AF65-F5344CB8AC3E}">
        <p14:creationId xmlns:p14="http://schemas.microsoft.com/office/powerpoint/2010/main" val="6079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1838" y="5715000"/>
            <a:ext cx="5840461" cy="636561"/>
          </a:xfrm>
          <a:prstGeom prst="rect">
            <a:avLst/>
          </a:prstGeom>
        </p:spPr>
        <p:txBody>
          <a:bodyPr vert="horz" wrap="square" lIns="0" tIns="8930" rIns="0" bIns="0" rtlCol="0">
            <a:spAutoFit/>
          </a:bodyPr>
          <a:lstStyle/>
          <a:p>
            <a:pPr marL="8929">
              <a:spcBef>
                <a:spcPts val="70"/>
              </a:spcBef>
            </a:pPr>
            <a:r>
              <a:rPr sz="4078" b="1" spc="56" dirty="0">
                <a:solidFill>
                  <a:srgbClr val="979B9E"/>
                </a:solidFill>
                <a:latin typeface="Arial"/>
                <a:cs typeface="Arial"/>
              </a:rPr>
              <a:t>CHROME</a:t>
            </a:r>
            <a:r>
              <a:rPr sz="4078" b="1" spc="-21" dirty="0">
                <a:solidFill>
                  <a:srgbClr val="979B9E"/>
                </a:solidFill>
                <a:latin typeface="Arial"/>
                <a:cs typeface="Arial"/>
              </a:rPr>
              <a:t> </a:t>
            </a:r>
            <a:r>
              <a:rPr sz="4078" b="1" spc="-11" dirty="0">
                <a:solidFill>
                  <a:srgbClr val="979B9E"/>
                </a:solidFill>
                <a:latin typeface="Arial"/>
                <a:cs typeface="Arial"/>
              </a:rPr>
              <a:t>EXTENSIONS</a:t>
            </a:r>
            <a:endParaRPr sz="4078">
              <a:latin typeface="Arial"/>
              <a:cs typeface="Arial"/>
            </a:endParaRPr>
          </a:p>
        </p:txBody>
      </p:sp>
      <p:sp>
        <p:nvSpPr>
          <p:cNvPr id="3" name="object 3"/>
          <p:cNvSpPr/>
          <p:nvPr/>
        </p:nvSpPr>
        <p:spPr>
          <a:xfrm>
            <a:off x="1205508" y="767953"/>
            <a:ext cx="6724055" cy="4375547"/>
          </a:xfrm>
          <a:prstGeom prst="rect">
            <a:avLst/>
          </a:prstGeom>
          <a:blipFill>
            <a:blip r:embed="rId2" cstate="print"/>
            <a:stretch>
              <a:fillRect/>
            </a:stretch>
          </a:blipFill>
        </p:spPr>
        <p:txBody>
          <a:bodyPr wrap="square" lIns="0" tIns="0" rIns="0" bIns="0" rtlCol="0"/>
          <a:lstStyle/>
          <a:p>
            <a:endParaRPr sz="1406"/>
          </a:p>
        </p:txBody>
      </p:sp>
      <p:sp>
        <p:nvSpPr>
          <p:cNvPr id="4" name="object 4"/>
          <p:cNvSpPr/>
          <p:nvPr/>
        </p:nvSpPr>
        <p:spPr>
          <a:xfrm>
            <a:off x="5741789" y="955477"/>
            <a:ext cx="2241352" cy="4161234"/>
          </a:xfrm>
          <a:custGeom>
            <a:avLst/>
            <a:gdLst/>
            <a:ahLst/>
            <a:cxnLst/>
            <a:rect l="l" t="t" r="r" b="b"/>
            <a:pathLst>
              <a:path w="3187700" h="5918200">
                <a:moveTo>
                  <a:pt x="0" y="0"/>
                </a:moveTo>
                <a:lnTo>
                  <a:pt x="3187700" y="0"/>
                </a:lnTo>
                <a:lnTo>
                  <a:pt x="3187700" y="5918200"/>
                </a:lnTo>
                <a:lnTo>
                  <a:pt x="0" y="5918200"/>
                </a:lnTo>
                <a:lnTo>
                  <a:pt x="0" y="0"/>
                </a:lnTo>
                <a:close/>
              </a:path>
            </a:pathLst>
          </a:custGeom>
          <a:ln w="88900">
            <a:solidFill>
              <a:srgbClr val="D04B01"/>
            </a:solidFill>
          </a:ln>
        </p:spPr>
        <p:txBody>
          <a:bodyPr wrap="square" lIns="0" tIns="0" rIns="0" bIns="0" rtlCol="0"/>
          <a:lstStyle/>
          <a:p>
            <a:endParaRPr sz="1406"/>
          </a:p>
        </p:txBody>
      </p:sp>
    </p:spTree>
    <p:extLst>
      <p:ext uri="{BB962C8B-B14F-4D97-AF65-F5344CB8AC3E}">
        <p14:creationId xmlns:p14="http://schemas.microsoft.com/office/powerpoint/2010/main" val="5982514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1838" y="5715000"/>
            <a:ext cx="5840461" cy="636561"/>
          </a:xfrm>
          <a:prstGeom prst="rect">
            <a:avLst/>
          </a:prstGeom>
        </p:spPr>
        <p:txBody>
          <a:bodyPr vert="horz" wrap="square" lIns="0" tIns="8930" rIns="0" bIns="0" rtlCol="0">
            <a:spAutoFit/>
          </a:bodyPr>
          <a:lstStyle/>
          <a:p>
            <a:pPr marL="8929">
              <a:spcBef>
                <a:spcPts val="70"/>
              </a:spcBef>
            </a:pPr>
            <a:r>
              <a:rPr sz="4078" b="1" spc="56" dirty="0">
                <a:solidFill>
                  <a:srgbClr val="979B9E"/>
                </a:solidFill>
                <a:latin typeface="Arial"/>
                <a:cs typeface="Arial"/>
              </a:rPr>
              <a:t>CHROME</a:t>
            </a:r>
            <a:r>
              <a:rPr sz="4078" b="1" spc="-21" dirty="0">
                <a:solidFill>
                  <a:srgbClr val="979B9E"/>
                </a:solidFill>
                <a:latin typeface="Arial"/>
                <a:cs typeface="Arial"/>
              </a:rPr>
              <a:t> </a:t>
            </a:r>
            <a:r>
              <a:rPr sz="4078" b="1" spc="-11" dirty="0">
                <a:solidFill>
                  <a:srgbClr val="979B9E"/>
                </a:solidFill>
                <a:latin typeface="Arial"/>
                <a:cs typeface="Arial"/>
              </a:rPr>
              <a:t>EXTENSIONS</a:t>
            </a:r>
            <a:endParaRPr sz="4078">
              <a:latin typeface="Arial"/>
              <a:cs typeface="Arial"/>
            </a:endParaRPr>
          </a:p>
        </p:txBody>
      </p:sp>
      <p:sp>
        <p:nvSpPr>
          <p:cNvPr id="3" name="object 3"/>
          <p:cNvSpPr/>
          <p:nvPr/>
        </p:nvSpPr>
        <p:spPr>
          <a:xfrm>
            <a:off x="1205508" y="767953"/>
            <a:ext cx="6724055" cy="4375547"/>
          </a:xfrm>
          <a:prstGeom prst="rect">
            <a:avLst/>
          </a:prstGeom>
          <a:blipFill>
            <a:blip r:embed="rId2" cstate="print"/>
            <a:stretch>
              <a:fillRect/>
            </a:stretch>
          </a:blipFill>
        </p:spPr>
        <p:txBody>
          <a:bodyPr wrap="square" lIns="0" tIns="0" rIns="0" bIns="0" rtlCol="0"/>
          <a:lstStyle/>
          <a:p>
            <a:endParaRPr sz="1406"/>
          </a:p>
        </p:txBody>
      </p:sp>
      <p:sp>
        <p:nvSpPr>
          <p:cNvPr id="4" name="object 4"/>
          <p:cNvSpPr/>
          <p:nvPr/>
        </p:nvSpPr>
        <p:spPr>
          <a:xfrm>
            <a:off x="3884414" y="4259461"/>
            <a:ext cx="1750219" cy="910828"/>
          </a:xfrm>
          <a:custGeom>
            <a:avLst/>
            <a:gdLst/>
            <a:ahLst/>
            <a:cxnLst/>
            <a:rect l="l" t="t" r="r" b="b"/>
            <a:pathLst>
              <a:path w="2489200" h="1295400">
                <a:moveTo>
                  <a:pt x="0" y="0"/>
                </a:moveTo>
                <a:lnTo>
                  <a:pt x="2489200" y="0"/>
                </a:lnTo>
                <a:lnTo>
                  <a:pt x="2489200" y="1295400"/>
                </a:lnTo>
                <a:lnTo>
                  <a:pt x="0" y="1295400"/>
                </a:lnTo>
                <a:lnTo>
                  <a:pt x="0" y="0"/>
                </a:lnTo>
                <a:close/>
              </a:path>
            </a:pathLst>
          </a:custGeom>
          <a:ln w="88900">
            <a:solidFill>
              <a:srgbClr val="D04B01"/>
            </a:solidFill>
          </a:ln>
        </p:spPr>
        <p:txBody>
          <a:bodyPr wrap="square" lIns="0" tIns="0" rIns="0" bIns="0" rtlCol="0"/>
          <a:lstStyle/>
          <a:p>
            <a:endParaRPr sz="1406"/>
          </a:p>
        </p:txBody>
      </p:sp>
    </p:spTree>
    <p:extLst>
      <p:ext uri="{BB962C8B-B14F-4D97-AF65-F5344CB8AC3E}">
        <p14:creationId xmlns:p14="http://schemas.microsoft.com/office/powerpoint/2010/main" val="4262223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91807" y="4672697"/>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3" name="object 3"/>
          <p:cNvSpPr/>
          <p:nvPr/>
        </p:nvSpPr>
        <p:spPr>
          <a:xfrm>
            <a:off x="6004347" y="4761993"/>
            <a:ext cx="1759148" cy="294680"/>
          </a:xfrm>
          <a:prstGeom prst="rect">
            <a:avLst/>
          </a:prstGeom>
          <a:blipFill>
            <a:blip r:embed="rId2" cstate="print"/>
            <a:stretch>
              <a:fillRect/>
            </a:stretch>
          </a:blipFill>
        </p:spPr>
        <p:txBody>
          <a:bodyPr wrap="square" lIns="0" tIns="0" rIns="0" bIns="0" rtlCol="0"/>
          <a:lstStyle/>
          <a:p>
            <a:endParaRPr sz="1406"/>
          </a:p>
        </p:txBody>
      </p:sp>
      <p:sp>
        <p:nvSpPr>
          <p:cNvPr id="4" name="object 4"/>
          <p:cNvSpPr/>
          <p:nvPr/>
        </p:nvSpPr>
        <p:spPr>
          <a:xfrm>
            <a:off x="5781104" y="5145970"/>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014619"/>
          </a:solidFill>
        </p:spPr>
        <p:txBody>
          <a:bodyPr wrap="square" lIns="0" tIns="0" rIns="0" bIns="0" rtlCol="0"/>
          <a:lstStyle/>
          <a:p>
            <a:endParaRPr sz="1406"/>
          </a:p>
        </p:txBody>
      </p:sp>
      <p:sp>
        <p:nvSpPr>
          <p:cNvPr id="5" name="object 5"/>
          <p:cNvSpPr/>
          <p:nvPr/>
        </p:nvSpPr>
        <p:spPr>
          <a:xfrm>
            <a:off x="5852542" y="5244197"/>
            <a:ext cx="687586" cy="258961"/>
          </a:xfrm>
          <a:prstGeom prst="rect">
            <a:avLst/>
          </a:prstGeom>
          <a:blipFill>
            <a:blip r:embed="rId3" cstate="print"/>
            <a:stretch>
              <a:fillRect/>
            </a:stretch>
          </a:blipFill>
        </p:spPr>
        <p:txBody>
          <a:bodyPr wrap="square" lIns="0" tIns="0" rIns="0" bIns="0" rtlCol="0"/>
          <a:lstStyle/>
          <a:p>
            <a:endParaRPr sz="1406"/>
          </a:p>
        </p:txBody>
      </p:sp>
      <p:sp>
        <p:nvSpPr>
          <p:cNvPr id="6" name="object 6"/>
          <p:cNvSpPr/>
          <p:nvPr/>
        </p:nvSpPr>
        <p:spPr>
          <a:xfrm>
            <a:off x="6674073" y="5145970"/>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014619"/>
          </a:solidFill>
        </p:spPr>
        <p:txBody>
          <a:bodyPr wrap="square" lIns="0" tIns="0" rIns="0" bIns="0" rtlCol="0"/>
          <a:lstStyle/>
          <a:p>
            <a:endParaRPr sz="1406"/>
          </a:p>
        </p:txBody>
      </p:sp>
      <p:sp>
        <p:nvSpPr>
          <p:cNvPr id="7" name="object 7"/>
          <p:cNvSpPr/>
          <p:nvPr/>
        </p:nvSpPr>
        <p:spPr>
          <a:xfrm>
            <a:off x="6781229" y="5244197"/>
            <a:ext cx="1116211" cy="223242"/>
          </a:xfrm>
          <a:prstGeom prst="rect">
            <a:avLst/>
          </a:prstGeom>
          <a:blipFill>
            <a:blip r:embed="rId4" cstate="print"/>
            <a:stretch>
              <a:fillRect/>
            </a:stretch>
          </a:blipFill>
        </p:spPr>
        <p:txBody>
          <a:bodyPr wrap="square" lIns="0" tIns="0" rIns="0" bIns="0" rtlCol="0"/>
          <a:lstStyle/>
          <a:p>
            <a:endParaRPr sz="1406"/>
          </a:p>
        </p:txBody>
      </p:sp>
      <p:sp>
        <p:nvSpPr>
          <p:cNvPr id="8" name="object 8"/>
          <p:cNvSpPr txBox="1"/>
          <p:nvPr/>
        </p:nvSpPr>
        <p:spPr>
          <a:xfrm>
            <a:off x="5781104" y="4483387"/>
            <a:ext cx="2214563" cy="986521"/>
          </a:xfrm>
          <a:prstGeom prst="rect">
            <a:avLst/>
          </a:prstGeom>
        </p:spPr>
        <p:txBody>
          <a:bodyPr vert="horz" wrap="square" lIns="0" tIns="207169" rIns="0" bIns="0" rtlCol="0">
            <a:spAutoFit/>
          </a:bodyPr>
          <a:lstStyle/>
          <a:p>
            <a:pPr algn="ctr">
              <a:spcBef>
                <a:spcPts val="1631"/>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R="34378" algn="ctr">
              <a:spcBef>
                <a:spcPts val="1041"/>
              </a:spcBef>
              <a:tabLst>
                <a:tab pos="932673"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9" name="object 9"/>
          <p:cNvSpPr/>
          <p:nvPr/>
        </p:nvSpPr>
        <p:spPr>
          <a:xfrm>
            <a:off x="1110878" y="4199423"/>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10" name="object 10"/>
          <p:cNvSpPr/>
          <p:nvPr/>
        </p:nvSpPr>
        <p:spPr>
          <a:xfrm>
            <a:off x="1209104" y="4431595"/>
            <a:ext cx="1535906" cy="294680"/>
          </a:xfrm>
          <a:prstGeom prst="rect">
            <a:avLst/>
          </a:prstGeom>
          <a:blipFill>
            <a:blip r:embed="rId5" cstate="print"/>
            <a:stretch>
              <a:fillRect/>
            </a:stretch>
          </a:blipFill>
        </p:spPr>
        <p:txBody>
          <a:bodyPr wrap="square" lIns="0" tIns="0" rIns="0" bIns="0" rtlCol="0"/>
          <a:lstStyle/>
          <a:p>
            <a:endParaRPr sz="1406"/>
          </a:p>
        </p:txBody>
      </p:sp>
      <p:sp>
        <p:nvSpPr>
          <p:cNvPr id="11" name="object 11"/>
          <p:cNvSpPr txBox="1"/>
          <p:nvPr/>
        </p:nvSpPr>
        <p:spPr>
          <a:xfrm>
            <a:off x="1223925" y="4351228"/>
            <a:ext cx="1506438" cy="398483"/>
          </a:xfrm>
          <a:prstGeom prst="rect">
            <a:avLst/>
          </a:prstGeom>
        </p:spPr>
        <p:txBody>
          <a:bodyPr vert="horz" wrap="square" lIns="0" tIns="8930" rIns="0" bIns="0" rtlCol="0">
            <a:spAutoFit/>
          </a:bodyPr>
          <a:lstStyle/>
          <a:p>
            <a:pPr marL="8929">
              <a:spcBef>
                <a:spcPts val="70"/>
              </a:spcBef>
            </a:pPr>
            <a:r>
              <a:rPr sz="2531" spc="25" dirty="0">
                <a:solidFill>
                  <a:srgbClr val="FFFFFF"/>
                </a:solidFill>
                <a:latin typeface="Arial"/>
                <a:cs typeface="Arial"/>
              </a:rPr>
              <a:t>client-side</a:t>
            </a:r>
            <a:endParaRPr sz="2531">
              <a:latin typeface="Arial"/>
              <a:cs typeface="Arial"/>
            </a:endParaRPr>
          </a:p>
        </p:txBody>
      </p:sp>
      <p:sp>
        <p:nvSpPr>
          <p:cNvPr id="12" name="object 12"/>
          <p:cNvSpPr/>
          <p:nvPr/>
        </p:nvSpPr>
        <p:spPr>
          <a:xfrm>
            <a:off x="1387698" y="4815572"/>
            <a:ext cx="1160859" cy="294680"/>
          </a:xfrm>
          <a:prstGeom prst="rect">
            <a:avLst/>
          </a:prstGeom>
          <a:blipFill>
            <a:blip r:embed="rId6" cstate="print"/>
            <a:stretch>
              <a:fillRect/>
            </a:stretch>
          </a:blipFill>
        </p:spPr>
        <p:txBody>
          <a:bodyPr wrap="square" lIns="0" tIns="0" rIns="0" bIns="0" rtlCol="0"/>
          <a:lstStyle/>
          <a:p>
            <a:endParaRPr sz="1406"/>
          </a:p>
        </p:txBody>
      </p:sp>
      <p:sp>
        <p:nvSpPr>
          <p:cNvPr id="13" name="object 13"/>
          <p:cNvSpPr txBox="1"/>
          <p:nvPr/>
        </p:nvSpPr>
        <p:spPr>
          <a:xfrm>
            <a:off x="1411664" y="4735205"/>
            <a:ext cx="1130945" cy="398483"/>
          </a:xfrm>
          <a:prstGeom prst="rect">
            <a:avLst/>
          </a:prstGeom>
        </p:spPr>
        <p:txBody>
          <a:bodyPr vert="horz" wrap="square" lIns="0" tIns="8930" rIns="0" bIns="0" rtlCol="0">
            <a:spAutoFit/>
          </a:bodyPr>
          <a:lstStyle/>
          <a:p>
            <a:pPr marL="8929">
              <a:spcBef>
                <a:spcPts val="70"/>
              </a:spcBef>
            </a:pPr>
            <a:r>
              <a:rPr sz="2531" spc="21" dirty="0">
                <a:solidFill>
                  <a:srgbClr val="FFFFFF"/>
                </a:solidFill>
                <a:latin typeface="Arial"/>
                <a:cs typeface="Arial"/>
              </a:rPr>
              <a:t>website</a:t>
            </a:r>
            <a:endParaRPr sz="2531">
              <a:latin typeface="Arial"/>
              <a:cs typeface="Arial"/>
            </a:endParaRPr>
          </a:p>
        </p:txBody>
      </p:sp>
      <p:sp>
        <p:nvSpPr>
          <p:cNvPr id="14" name="object 14"/>
          <p:cNvSpPr txBox="1"/>
          <p:nvPr/>
        </p:nvSpPr>
        <p:spPr>
          <a:xfrm>
            <a:off x="2551825" y="6065728"/>
            <a:ext cx="4065687" cy="636561"/>
          </a:xfrm>
          <a:prstGeom prst="rect">
            <a:avLst/>
          </a:prstGeom>
        </p:spPr>
        <p:txBody>
          <a:bodyPr vert="horz" wrap="square" lIns="0" tIns="8930" rIns="0" bIns="0" rtlCol="0">
            <a:spAutoFit/>
          </a:bodyPr>
          <a:lstStyle/>
          <a:p>
            <a:pPr marL="8929">
              <a:spcBef>
                <a:spcPts val="70"/>
              </a:spcBef>
            </a:pPr>
            <a:r>
              <a:rPr sz="4078" b="1" spc="-53" dirty="0">
                <a:solidFill>
                  <a:srgbClr val="979B9E"/>
                </a:solidFill>
                <a:latin typeface="Arial"/>
                <a:cs typeface="Arial"/>
              </a:rPr>
              <a:t>WEB</a:t>
            </a:r>
            <a:r>
              <a:rPr sz="4078" b="1" spc="-49" dirty="0">
                <a:solidFill>
                  <a:srgbClr val="979B9E"/>
                </a:solidFill>
                <a:latin typeface="Arial"/>
                <a:cs typeface="Arial"/>
              </a:rPr>
              <a:t> </a:t>
            </a:r>
            <a:r>
              <a:rPr sz="4078" b="1" spc="-134" dirty="0">
                <a:solidFill>
                  <a:srgbClr val="979B9E"/>
                </a:solidFill>
                <a:latin typeface="Arial"/>
                <a:cs typeface="Arial"/>
              </a:rPr>
              <a:t>ATTACKER</a:t>
            </a:r>
            <a:endParaRPr sz="4078">
              <a:latin typeface="Arial"/>
              <a:cs typeface="Arial"/>
            </a:endParaRPr>
          </a:p>
        </p:txBody>
      </p:sp>
      <p:sp>
        <p:nvSpPr>
          <p:cNvPr id="15" name="object 15"/>
          <p:cNvSpPr/>
          <p:nvPr/>
        </p:nvSpPr>
        <p:spPr>
          <a:xfrm>
            <a:off x="3396877" y="2708165"/>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16" name="object 16"/>
          <p:cNvSpPr/>
          <p:nvPr/>
        </p:nvSpPr>
        <p:spPr>
          <a:xfrm>
            <a:off x="1066229" y="993665"/>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17" name="object 17"/>
          <p:cNvSpPr/>
          <p:nvPr/>
        </p:nvSpPr>
        <p:spPr>
          <a:xfrm>
            <a:off x="1432346" y="1288345"/>
            <a:ext cx="1071563" cy="241102"/>
          </a:xfrm>
          <a:prstGeom prst="rect">
            <a:avLst/>
          </a:prstGeom>
          <a:blipFill>
            <a:blip r:embed="rId7" cstate="print"/>
            <a:stretch>
              <a:fillRect/>
            </a:stretch>
          </a:blipFill>
        </p:spPr>
        <p:txBody>
          <a:bodyPr wrap="square" lIns="0" tIns="0" rIns="0" bIns="0" rtlCol="0"/>
          <a:lstStyle/>
          <a:p>
            <a:endParaRPr sz="1406"/>
          </a:p>
        </p:txBody>
      </p:sp>
      <p:sp>
        <p:nvSpPr>
          <p:cNvPr id="18" name="object 18"/>
          <p:cNvSpPr txBox="1">
            <a:spLocks noGrp="1"/>
          </p:cNvSpPr>
          <p:nvPr>
            <p:ph type="title"/>
          </p:nvPr>
        </p:nvSpPr>
        <p:spPr>
          <a:xfrm>
            <a:off x="1066229" y="1154400"/>
            <a:ext cx="181272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19" name="object 19"/>
          <p:cNvSpPr/>
          <p:nvPr/>
        </p:nvSpPr>
        <p:spPr>
          <a:xfrm>
            <a:off x="1110878" y="2824252"/>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B51A00"/>
          </a:solidFill>
        </p:spPr>
        <p:txBody>
          <a:bodyPr wrap="square" lIns="0" tIns="0" rIns="0" bIns="0" rtlCol="0"/>
          <a:lstStyle/>
          <a:p>
            <a:endParaRPr sz="1406"/>
          </a:p>
        </p:txBody>
      </p:sp>
      <p:sp>
        <p:nvSpPr>
          <p:cNvPr id="20" name="object 20"/>
          <p:cNvSpPr/>
          <p:nvPr/>
        </p:nvSpPr>
        <p:spPr>
          <a:xfrm>
            <a:off x="1209104" y="3056423"/>
            <a:ext cx="1535906" cy="294680"/>
          </a:xfrm>
          <a:prstGeom prst="rect">
            <a:avLst/>
          </a:prstGeom>
          <a:blipFill>
            <a:blip r:embed="rId5" cstate="print"/>
            <a:stretch>
              <a:fillRect/>
            </a:stretch>
          </a:blipFill>
        </p:spPr>
        <p:txBody>
          <a:bodyPr wrap="square" lIns="0" tIns="0" rIns="0" bIns="0" rtlCol="0"/>
          <a:lstStyle/>
          <a:p>
            <a:endParaRPr sz="1406"/>
          </a:p>
        </p:txBody>
      </p:sp>
      <p:sp>
        <p:nvSpPr>
          <p:cNvPr id="21" name="object 21"/>
          <p:cNvSpPr/>
          <p:nvPr/>
        </p:nvSpPr>
        <p:spPr>
          <a:xfrm>
            <a:off x="1387698" y="3440400"/>
            <a:ext cx="1160859" cy="294680"/>
          </a:xfrm>
          <a:prstGeom prst="rect">
            <a:avLst/>
          </a:prstGeom>
          <a:blipFill>
            <a:blip r:embed="rId6" cstate="print"/>
            <a:stretch>
              <a:fillRect/>
            </a:stretch>
          </a:blipFill>
        </p:spPr>
        <p:txBody>
          <a:bodyPr wrap="square" lIns="0" tIns="0" rIns="0" bIns="0" rtlCol="0"/>
          <a:lstStyle/>
          <a:p>
            <a:endParaRPr sz="1406"/>
          </a:p>
        </p:txBody>
      </p:sp>
      <p:sp>
        <p:nvSpPr>
          <p:cNvPr id="22" name="object 22"/>
          <p:cNvSpPr txBox="1"/>
          <p:nvPr/>
        </p:nvSpPr>
        <p:spPr>
          <a:xfrm>
            <a:off x="1110878" y="2976056"/>
            <a:ext cx="1714500" cy="792885"/>
          </a:xfrm>
          <a:prstGeom prst="rect">
            <a:avLst/>
          </a:prstGeom>
        </p:spPr>
        <p:txBody>
          <a:bodyPr vert="horz" wrap="square" lIns="0" tIns="23217" rIns="0" bIns="0" rtlCol="0">
            <a:spAutoFit/>
          </a:bodyPr>
          <a:lstStyle/>
          <a:p>
            <a:pPr marL="309403" marR="98670"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23" name="object 23"/>
          <p:cNvSpPr/>
          <p:nvPr/>
        </p:nvSpPr>
        <p:spPr>
          <a:xfrm>
            <a:off x="6138291" y="993665"/>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24" name="object 24"/>
          <p:cNvSpPr/>
          <p:nvPr/>
        </p:nvSpPr>
        <p:spPr>
          <a:xfrm>
            <a:off x="6504409" y="1288345"/>
            <a:ext cx="1071563" cy="241102"/>
          </a:xfrm>
          <a:prstGeom prst="rect">
            <a:avLst/>
          </a:prstGeom>
          <a:blipFill>
            <a:blip r:embed="rId7" cstate="print"/>
            <a:stretch>
              <a:fillRect/>
            </a:stretch>
          </a:blipFill>
        </p:spPr>
        <p:txBody>
          <a:bodyPr wrap="square" lIns="0" tIns="0" rIns="0" bIns="0" rtlCol="0"/>
          <a:lstStyle/>
          <a:p>
            <a:endParaRPr sz="1406"/>
          </a:p>
        </p:txBody>
      </p:sp>
      <p:sp>
        <p:nvSpPr>
          <p:cNvPr id="25" name="object 25"/>
          <p:cNvSpPr txBox="1"/>
          <p:nvPr/>
        </p:nvSpPr>
        <p:spPr>
          <a:xfrm>
            <a:off x="6138291" y="1154400"/>
            <a:ext cx="1812727" cy="398483"/>
          </a:xfrm>
          <a:prstGeom prst="rect">
            <a:avLst/>
          </a:prstGeom>
        </p:spPr>
        <p:txBody>
          <a:bodyPr vert="horz" wrap="square" lIns="0" tIns="8930" rIns="0" bIns="0" rtlCol="0">
            <a:spAutoFit/>
          </a:bodyPr>
          <a:lstStyle/>
          <a:p>
            <a:pPr marL="385302">
              <a:spcBef>
                <a:spcPts val="70"/>
              </a:spcBef>
            </a:pPr>
            <a:r>
              <a:rPr sz="2531" spc="-14" dirty="0">
                <a:solidFill>
                  <a:srgbClr val="FFFFFF"/>
                </a:solidFill>
                <a:latin typeface="Arial"/>
                <a:cs typeface="Arial"/>
              </a:rPr>
              <a:t>servers</a:t>
            </a:r>
            <a:endParaRPr sz="2531">
              <a:latin typeface="Arial"/>
              <a:cs typeface="Arial"/>
            </a:endParaRPr>
          </a:p>
        </p:txBody>
      </p:sp>
      <p:sp>
        <p:nvSpPr>
          <p:cNvPr id="26" name="object 26"/>
          <p:cNvSpPr/>
          <p:nvPr/>
        </p:nvSpPr>
        <p:spPr>
          <a:xfrm>
            <a:off x="1977057" y="1699111"/>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7" name="object 27"/>
          <p:cNvSpPr/>
          <p:nvPr/>
        </p:nvSpPr>
        <p:spPr>
          <a:xfrm>
            <a:off x="1837754" y="2634942"/>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28" name="object 28"/>
          <p:cNvSpPr/>
          <p:nvPr/>
        </p:nvSpPr>
        <p:spPr>
          <a:xfrm>
            <a:off x="7075909" y="1699111"/>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9" name="object 29"/>
          <p:cNvSpPr/>
          <p:nvPr/>
        </p:nvSpPr>
        <p:spPr>
          <a:xfrm>
            <a:off x="6936606" y="2634942"/>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0" name="object 30"/>
          <p:cNvSpPr/>
          <p:nvPr/>
        </p:nvSpPr>
        <p:spPr>
          <a:xfrm>
            <a:off x="7075909" y="4110126"/>
            <a:ext cx="0" cy="460772"/>
          </a:xfrm>
          <a:custGeom>
            <a:avLst/>
            <a:gdLst/>
            <a:ahLst/>
            <a:cxnLst/>
            <a:rect l="l" t="t" r="r" b="b"/>
            <a:pathLst>
              <a:path h="655320">
                <a:moveTo>
                  <a:pt x="-50800" y="327660"/>
                </a:moveTo>
                <a:lnTo>
                  <a:pt x="50800" y="327660"/>
                </a:lnTo>
              </a:path>
            </a:pathLst>
          </a:custGeom>
          <a:ln w="655320">
            <a:solidFill>
              <a:srgbClr val="000000"/>
            </a:solidFill>
          </a:ln>
        </p:spPr>
        <p:txBody>
          <a:bodyPr wrap="square" lIns="0" tIns="0" rIns="0" bIns="0" rtlCol="0"/>
          <a:lstStyle/>
          <a:p>
            <a:endParaRPr sz="1406"/>
          </a:p>
        </p:txBody>
      </p:sp>
      <p:sp>
        <p:nvSpPr>
          <p:cNvPr id="31" name="object 31"/>
          <p:cNvSpPr/>
          <p:nvPr/>
        </p:nvSpPr>
        <p:spPr>
          <a:xfrm>
            <a:off x="6936606" y="4465527"/>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2" name="object 32"/>
          <p:cNvSpPr/>
          <p:nvPr/>
        </p:nvSpPr>
        <p:spPr>
          <a:xfrm>
            <a:off x="1075159" y="2199173"/>
            <a:ext cx="910828" cy="821531"/>
          </a:xfrm>
          <a:prstGeom prst="rect">
            <a:avLst/>
          </a:prstGeom>
          <a:blipFill>
            <a:blip r:embed="rId8" cstate="print"/>
            <a:stretch>
              <a:fillRect/>
            </a:stretch>
          </a:blipFill>
        </p:spPr>
        <p:txBody>
          <a:bodyPr wrap="square" lIns="0" tIns="0" rIns="0" bIns="0" rtlCol="0"/>
          <a:lstStyle/>
          <a:p>
            <a:endParaRPr sz="1406"/>
          </a:p>
        </p:txBody>
      </p:sp>
      <p:sp>
        <p:nvSpPr>
          <p:cNvPr id="33" name="object 33"/>
          <p:cNvSpPr txBox="1"/>
          <p:nvPr/>
        </p:nvSpPr>
        <p:spPr>
          <a:xfrm>
            <a:off x="3396877" y="3413611"/>
            <a:ext cx="4697016" cy="398483"/>
          </a:xfrm>
          <a:prstGeom prst="rect">
            <a:avLst/>
          </a:prstGeom>
        </p:spPr>
        <p:txBody>
          <a:bodyPr vert="horz" wrap="square" lIns="0" tIns="8930" rIns="0" bIns="0" rtlCol="0">
            <a:spAutoFit/>
          </a:bodyPr>
          <a:lstStyle/>
          <a:p>
            <a:pPr algn="ctr">
              <a:spcBef>
                <a:spcPts val="70"/>
              </a:spcBef>
            </a:pPr>
            <a:r>
              <a:rPr sz="2531" b="1" spc="-14" dirty="0">
                <a:solidFill>
                  <a:srgbClr val="EBEBEB"/>
                </a:solidFill>
                <a:latin typeface="Arial"/>
                <a:cs typeface="Arial"/>
              </a:rPr>
              <a:t>extension</a:t>
            </a:r>
            <a:endParaRPr sz="2531">
              <a:latin typeface="Arial"/>
              <a:cs typeface="Arial"/>
            </a:endParaRPr>
          </a:p>
        </p:txBody>
      </p:sp>
      <p:sp>
        <p:nvSpPr>
          <p:cNvPr id="34" name="object 34"/>
          <p:cNvSpPr/>
          <p:nvPr/>
        </p:nvSpPr>
        <p:spPr>
          <a:xfrm>
            <a:off x="2925310" y="4002971"/>
            <a:ext cx="748754" cy="494258"/>
          </a:xfrm>
          <a:custGeom>
            <a:avLst/>
            <a:gdLst/>
            <a:ahLst/>
            <a:cxnLst/>
            <a:rect l="l" t="t" r="r" b="b"/>
            <a:pathLst>
              <a:path w="1064895" h="702945">
                <a:moveTo>
                  <a:pt x="0" y="702487"/>
                </a:moveTo>
                <a:lnTo>
                  <a:pt x="42405" y="674497"/>
                </a:lnTo>
                <a:lnTo>
                  <a:pt x="1064374" y="0"/>
                </a:lnTo>
              </a:path>
            </a:pathLst>
          </a:custGeom>
          <a:ln w="101599">
            <a:solidFill>
              <a:srgbClr val="000000"/>
            </a:solidFill>
          </a:ln>
        </p:spPr>
        <p:txBody>
          <a:bodyPr wrap="square" lIns="0" tIns="0" rIns="0" bIns="0" rtlCol="0"/>
          <a:lstStyle/>
          <a:p>
            <a:endParaRPr sz="1406"/>
          </a:p>
        </p:txBody>
      </p:sp>
      <p:sp>
        <p:nvSpPr>
          <p:cNvPr id="35" name="object 35"/>
          <p:cNvSpPr/>
          <p:nvPr/>
        </p:nvSpPr>
        <p:spPr>
          <a:xfrm>
            <a:off x="2780729" y="4322599"/>
            <a:ext cx="309414" cy="270123"/>
          </a:xfrm>
          <a:custGeom>
            <a:avLst/>
            <a:gdLst/>
            <a:ahLst/>
            <a:cxnLst/>
            <a:rect l="l" t="t" r="r" b="b"/>
            <a:pathLst>
              <a:path w="440054" h="384175">
                <a:moveTo>
                  <a:pt x="221576" y="0"/>
                </a:moveTo>
                <a:lnTo>
                  <a:pt x="0" y="383616"/>
                </a:lnTo>
                <a:lnTo>
                  <a:pt x="439839" y="330708"/>
                </a:lnTo>
                <a:lnTo>
                  <a:pt x="248030" y="219913"/>
                </a:lnTo>
                <a:lnTo>
                  <a:pt x="221576" y="0"/>
                </a:lnTo>
                <a:close/>
              </a:path>
            </a:pathLst>
          </a:custGeom>
          <a:solidFill>
            <a:srgbClr val="000000"/>
          </a:solidFill>
        </p:spPr>
        <p:txBody>
          <a:bodyPr wrap="square" lIns="0" tIns="0" rIns="0" bIns="0" rtlCol="0"/>
          <a:lstStyle/>
          <a:p>
            <a:endParaRPr sz="1406"/>
          </a:p>
        </p:txBody>
      </p:sp>
      <p:sp>
        <p:nvSpPr>
          <p:cNvPr id="36" name="object 36"/>
          <p:cNvSpPr/>
          <p:nvPr/>
        </p:nvSpPr>
        <p:spPr>
          <a:xfrm>
            <a:off x="2807519" y="3172509"/>
            <a:ext cx="657224" cy="0"/>
          </a:xfrm>
          <a:custGeom>
            <a:avLst/>
            <a:gdLst/>
            <a:ahLst/>
            <a:cxnLst/>
            <a:rect l="l" t="t" r="r" b="b"/>
            <a:pathLst>
              <a:path w="934720">
                <a:moveTo>
                  <a:pt x="0" y="0"/>
                </a:moveTo>
                <a:lnTo>
                  <a:pt x="883920" y="0"/>
                </a:lnTo>
                <a:lnTo>
                  <a:pt x="934720" y="0"/>
                </a:lnTo>
              </a:path>
            </a:pathLst>
          </a:custGeom>
          <a:ln w="101600">
            <a:solidFill>
              <a:srgbClr val="B51A00"/>
            </a:solidFill>
          </a:ln>
        </p:spPr>
        <p:txBody>
          <a:bodyPr wrap="square" lIns="0" tIns="0" rIns="0" bIns="0" rtlCol="0"/>
          <a:lstStyle/>
          <a:p>
            <a:endParaRPr sz="1406"/>
          </a:p>
        </p:txBody>
      </p:sp>
      <p:sp>
        <p:nvSpPr>
          <p:cNvPr id="37" name="object 37"/>
          <p:cNvSpPr/>
          <p:nvPr/>
        </p:nvSpPr>
        <p:spPr>
          <a:xfrm>
            <a:off x="3359372" y="3033206"/>
            <a:ext cx="278606" cy="278606"/>
          </a:xfrm>
          <a:custGeom>
            <a:avLst/>
            <a:gdLst/>
            <a:ahLst/>
            <a:cxnLst/>
            <a:rect l="l" t="t" r="r" b="b"/>
            <a:pathLst>
              <a:path w="396239" h="396239">
                <a:moveTo>
                  <a:pt x="0" y="0"/>
                </a:moveTo>
                <a:lnTo>
                  <a:pt x="99060" y="198120"/>
                </a:lnTo>
                <a:lnTo>
                  <a:pt x="0" y="396240"/>
                </a:lnTo>
                <a:lnTo>
                  <a:pt x="396239" y="198120"/>
                </a:lnTo>
                <a:lnTo>
                  <a:pt x="0" y="0"/>
                </a:lnTo>
                <a:close/>
              </a:path>
            </a:pathLst>
          </a:custGeom>
          <a:solidFill>
            <a:srgbClr val="B51A00"/>
          </a:solidFill>
        </p:spPr>
        <p:txBody>
          <a:bodyPr wrap="square" lIns="0" tIns="0" rIns="0" bIns="0" rtlCol="0"/>
          <a:lstStyle/>
          <a:p>
            <a:endParaRPr sz="1406"/>
          </a:p>
        </p:txBody>
      </p:sp>
    </p:spTree>
    <p:extLst>
      <p:ext uri="{BB962C8B-B14F-4D97-AF65-F5344CB8AC3E}">
        <p14:creationId xmlns:p14="http://schemas.microsoft.com/office/powerpoint/2010/main" val="1647893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9403" y="6053203"/>
            <a:ext cx="4065687" cy="636561"/>
          </a:xfrm>
          <a:prstGeom prst="rect">
            <a:avLst/>
          </a:prstGeom>
        </p:spPr>
        <p:txBody>
          <a:bodyPr vert="horz" wrap="square" lIns="0" tIns="8930" rIns="0" bIns="0" rtlCol="0">
            <a:spAutoFit/>
          </a:bodyPr>
          <a:lstStyle/>
          <a:p>
            <a:pPr marL="8929">
              <a:spcBef>
                <a:spcPts val="70"/>
              </a:spcBef>
            </a:pPr>
            <a:r>
              <a:rPr sz="4078" b="1" spc="-53" dirty="0">
                <a:solidFill>
                  <a:srgbClr val="979B9E"/>
                </a:solidFill>
                <a:latin typeface="Arial"/>
                <a:cs typeface="Arial"/>
              </a:rPr>
              <a:t>WEB</a:t>
            </a:r>
            <a:r>
              <a:rPr sz="4078" b="1" spc="-49" dirty="0">
                <a:solidFill>
                  <a:srgbClr val="979B9E"/>
                </a:solidFill>
                <a:latin typeface="Arial"/>
                <a:cs typeface="Arial"/>
              </a:rPr>
              <a:t> </a:t>
            </a:r>
            <a:r>
              <a:rPr sz="4078" b="1" spc="-134" dirty="0">
                <a:solidFill>
                  <a:srgbClr val="979B9E"/>
                </a:solidFill>
                <a:latin typeface="Arial"/>
                <a:cs typeface="Arial"/>
              </a:rPr>
              <a:t>ATTACKER</a:t>
            </a:r>
            <a:endParaRPr sz="4078">
              <a:latin typeface="Arial"/>
              <a:cs typeface="Arial"/>
            </a:endParaRPr>
          </a:p>
        </p:txBody>
      </p:sp>
      <p:sp>
        <p:nvSpPr>
          <p:cNvPr id="3" name="object 3"/>
          <p:cNvSpPr/>
          <p:nvPr/>
        </p:nvSpPr>
        <p:spPr>
          <a:xfrm>
            <a:off x="5729385" y="4660172"/>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B51A00"/>
          </a:solidFill>
        </p:spPr>
        <p:txBody>
          <a:bodyPr wrap="square" lIns="0" tIns="0" rIns="0" bIns="0" rtlCol="0"/>
          <a:lstStyle/>
          <a:p>
            <a:endParaRPr sz="1406"/>
          </a:p>
        </p:txBody>
      </p:sp>
      <p:sp>
        <p:nvSpPr>
          <p:cNvPr id="4" name="object 4"/>
          <p:cNvSpPr/>
          <p:nvPr/>
        </p:nvSpPr>
        <p:spPr>
          <a:xfrm>
            <a:off x="6041925" y="4749468"/>
            <a:ext cx="1759148" cy="294680"/>
          </a:xfrm>
          <a:prstGeom prst="rect">
            <a:avLst/>
          </a:prstGeom>
          <a:blipFill>
            <a:blip r:embed="rId2" cstate="print"/>
            <a:stretch>
              <a:fillRect/>
            </a:stretch>
          </a:blipFill>
        </p:spPr>
        <p:txBody>
          <a:bodyPr wrap="square" lIns="0" tIns="0" rIns="0" bIns="0" rtlCol="0"/>
          <a:lstStyle/>
          <a:p>
            <a:endParaRPr sz="1406"/>
          </a:p>
        </p:txBody>
      </p:sp>
      <p:sp>
        <p:nvSpPr>
          <p:cNvPr id="5" name="object 5"/>
          <p:cNvSpPr/>
          <p:nvPr/>
        </p:nvSpPr>
        <p:spPr>
          <a:xfrm>
            <a:off x="3434455" y="2695640"/>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6" name="object 6"/>
          <p:cNvSpPr/>
          <p:nvPr/>
        </p:nvSpPr>
        <p:spPr>
          <a:xfrm>
            <a:off x="1103807" y="981140"/>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7" name="object 7"/>
          <p:cNvSpPr/>
          <p:nvPr/>
        </p:nvSpPr>
        <p:spPr>
          <a:xfrm>
            <a:off x="1469924" y="1275820"/>
            <a:ext cx="1071563" cy="241102"/>
          </a:xfrm>
          <a:prstGeom prst="rect">
            <a:avLst/>
          </a:prstGeom>
          <a:blipFill>
            <a:blip r:embed="rId3" cstate="print"/>
            <a:stretch>
              <a:fillRect/>
            </a:stretch>
          </a:blipFill>
        </p:spPr>
        <p:txBody>
          <a:bodyPr wrap="square" lIns="0" tIns="0" rIns="0" bIns="0" rtlCol="0"/>
          <a:lstStyle/>
          <a:p>
            <a:endParaRPr sz="1406"/>
          </a:p>
        </p:txBody>
      </p:sp>
      <p:sp>
        <p:nvSpPr>
          <p:cNvPr id="8" name="object 8"/>
          <p:cNvSpPr txBox="1">
            <a:spLocks noGrp="1"/>
          </p:cNvSpPr>
          <p:nvPr>
            <p:ph type="title"/>
          </p:nvPr>
        </p:nvSpPr>
        <p:spPr>
          <a:xfrm>
            <a:off x="1103807" y="1141875"/>
            <a:ext cx="181272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9" name="object 9"/>
          <p:cNvSpPr/>
          <p:nvPr/>
        </p:nvSpPr>
        <p:spPr>
          <a:xfrm>
            <a:off x="1148456" y="2811727"/>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B51A00"/>
          </a:solidFill>
        </p:spPr>
        <p:txBody>
          <a:bodyPr wrap="square" lIns="0" tIns="0" rIns="0" bIns="0" rtlCol="0"/>
          <a:lstStyle/>
          <a:p>
            <a:endParaRPr sz="1406"/>
          </a:p>
        </p:txBody>
      </p:sp>
      <p:sp>
        <p:nvSpPr>
          <p:cNvPr id="10" name="object 10"/>
          <p:cNvSpPr/>
          <p:nvPr/>
        </p:nvSpPr>
        <p:spPr>
          <a:xfrm>
            <a:off x="1246682" y="3043898"/>
            <a:ext cx="1535906" cy="294680"/>
          </a:xfrm>
          <a:prstGeom prst="rect">
            <a:avLst/>
          </a:prstGeom>
          <a:blipFill>
            <a:blip r:embed="rId4" cstate="print"/>
            <a:stretch>
              <a:fillRect/>
            </a:stretch>
          </a:blipFill>
        </p:spPr>
        <p:txBody>
          <a:bodyPr wrap="square" lIns="0" tIns="0" rIns="0" bIns="0" rtlCol="0"/>
          <a:lstStyle/>
          <a:p>
            <a:endParaRPr sz="1406"/>
          </a:p>
        </p:txBody>
      </p:sp>
      <p:sp>
        <p:nvSpPr>
          <p:cNvPr id="11" name="object 11"/>
          <p:cNvSpPr/>
          <p:nvPr/>
        </p:nvSpPr>
        <p:spPr>
          <a:xfrm>
            <a:off x="1425276" y="3427875"/>
            <a:ext cx="1160859" cy="294680"/>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1148456" y="2963531"/>
            <a:ext cx="1714500" cy="792885"/>
          </a:xfrm>
          <a:prstGeom prst="rect">
            <a:avLst/>
          </a:prstGeom>
        </p:spPr>
        <p:txBody>
          <a:bodyPr vert="horz" wrap="square" lIns="0" tIns="23217" rIns="0" bIns="0" rtlCol="0">
            <a:spAutoFit/>
          </a:bodyPr>
          <a:lstStyle/>
          <a:p>
            <a:pPr marL="309403" marR="98670"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3" name="object 13"/>
          <p:cNvSpPr/>
          <p:nvPr/>
        </p:nvSpPr>
        <p:spPr>
          <a:xfrm>
            <a:off x="6175869" y="981140"/>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14" name="object 14"/>
          <p:cNvSpPr/>
          <p:nvPr/>
        </p:nvSpPr>
        <p:spPr>
          <a:xfrm>
            <a:off x="6541987" y="1275820"/>
            <a:ext cx="1071563" cy="241102"/>
          </a:xfrm>
          <a:prstGeom prst="rect">
            <a:avLst/>
          </a:prstGeom>
          <a:blipFill>
            <a:blip r:embed="rId3" cstate="print"/>
            <a:stretch>
              <a:fillRect/>
            </a:stretch>
          </a:blipFill>
        </p:spPr>
        <p:txBody>
          <a:bodyPr wrap="square" lIns="0" tIns="0" rIns="0" bIns="0" rtlCol="0"/>
          <a:lstStyle/>
          <a:p>
            <a:endParaRPr sz="1406"/>
          </a:p>
        </p:txBody>
      </p:sp>
      <p:sp>
        <p:nvSpPr>
          <p:cNvPr id="15" name="object 15"/>
          <p:cNvSpPr txBox="1"/>
          <p:nvPr/>
        </p:nvSpPr>
        <p:spPr>
          <a:xfrm>
            <a:off x="6175869" y="1141875"/>
            <a:ext cx="1812727" cy="398483"/>
          </a:xfrm>
          <a:prstGeom prst="rect">
            <a:avLst/>
          </a:prstGeom>
        </p:spPr>
        <p:txBody>
          <a:bodyPr vert="horz" wrap="square" lIns="0" tIns="8930" rIns="0" bIns="0" rtlCol="0">
            <a:spAutoFit/>
          </a:bodyPr>
          <a:lstStyle/>
          <a:p>
            <a:pPr marL="385302">
              <a:spcBef>
                <a:spcPts val="70"/>
              </a:spcBef>
            </a:pPr>
            <a:r>
              <a:rPr sz="2531" spc="-14" dirty="0">
                <a:solidFill>
                  <a:srgbClr val="FFFFFF"/>
                </a:solidFill>
                <a:latin typeface="Arial"/>
                <a:cs typeface="Arial"/>
              </a:rPr>
              <a:t>servers</a:t>
            </a:r>
            <a:endParaRPr sz="2531">
              <a:latin typeface="Arial"/>
              <a:cs typeface="Arial"/>
            </a:endParaRPr>
          </a:p>
        </p:txBody>
      </p:sp>
      <p:sp>
        <p:nvSpPr>
          <p:cNvPr id="16" name="object 16"/>
          <p:cNvSpPr/>
          <p:nvPr/>
        </p:nvSpPr>
        <p:spPr>
          <a:xfrm>
            <a:off x="2014635" y="1686586"/>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17" name="object 17"/>
          <p:cNvSpPr/>
          <p:nvPr/>
        </p:nvSpPr>
        <p:spPr>
          <a:xfrm>
            <a:off x="1875332" y="2622417"/>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18" name="object 18"/>
          <p:cNvSpPr/>
          <p:nvPr/>
        </p:nvSpPr>
        <p:spPr>
          <a:xfrm>
            <a:off x="7113487" y="1686586"/>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19" name="object 19"/>
          <p:cNvSpPr/>
          <p:nvPr/>
        </p:nvSpPr>
        <p:spPr>
          <a:xfrm>
            <a:off x="6974184" y="2622417"/>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20" name="object 20"/>
          <p:cNvSpPr/>
          <p:nvPr/>
        </p:nvSpPr>
        <p:spPr>
          <a:xfrm>
            <a:off x="5818682" y="5133445"/>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5C0700"/>
          </a:solidFill>
        </p:spPr>
        <p:txBody>
          <a:bodyPr wrap="square" lIns="0" tIns="0" rIns="0" bIns="0" rtlCol="0"/>
          <a:lstStyle/>
          <a:p>
            <a:endParaRPr sz="1406"/>
          </a:p>
        </p:txBody>
      </p:sp>
      <p:sp>
        <p:nvSpPr>
          <p:cNvPr id="21" name="object 21"/>
          <p:cNvSpPr/>
          <p:nvPr/>
        </p:nvSpPr>
        <p:spPr>
          <a:xfrm>
            <a:off x="5890120" y="5231672"/>
            <a:ext cx="687586" cy="258961"/>
          </a:xfrm>
          <a:prstGeom prst="rect">
            <a:avLst/>
          </a:prstGeom>
          <a:blipFill>
            <a:blip r:embed="rId6" cstate="print"/>
            <a:stretch>
              <a:fillRect/>
            </a:stretch>
          </a:blipFill>
        </p:spPr>
        <p:txBody>
          <a:bodyPr wrap="square" lIns="0" tIns="0" rIns="0" bIns="0" rtlCol="0"/>
          <a:lstStyle/>
          <a:p>
            <a:endParaRPr sz="1406"/>
          </a:p>
        </p:txBody>
      </p:sp>
      <p:sp>
        <p:nvSpPr>
          <p:cNvPr id="22" name="object 22"/>
          <p:cNvSpPr/>
          <p:nvPr/>
        </p:nvSpPr>
        <p:spPr>
          <a:xfrm>
            <a:off x="6711651" y="5133445"/>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5C0700"/>
          </a:solidFill>
        </p:spPr>
        <p:txBody>
          <a:bodyPr wrap="square" lIns="0" tIns="0" rIns="0" bIns="0" rtlCol="0"/>
          <a:lstStyle/>
          <a:p>
            <a:endParaRPr sz="1406"/>
          </a:p>
        </p:txBody>
      </p:sp>
      <p:sp>
        <p:nvSpPr>
          <p:cNvPr id="23" name="object 23"/>
          <p:cNvSpPr/>
          <p:nvPr/>
        </p:nvSpPr>
        <p:spPr>
          <a:xfrm>
            <a:off x="6818807" y="5231672"/>
            <a:ext cx="1116211" cy="223242"/>
          </a:xfrm>
          <a:prstGeom prst="rect">
            <a:avLst/>
          </a:prstGeom>
          <a:blipFill>
            <a:blip r:embed="rId7" cstate="print"/>
            <a:stretch>
              <a:fillRect/>
            </a:stretch>
          </a:blipFill>
        </p:spPr>
        <p:txBody>
          <a:bodyPr wrap="square" lIns="0" tIns="0" rIns="0" bIns="0" rtlCol="0"/>
          <a:lstStyle/>
          <a:p>
            <a:endParaRPr sz="1406"/>
          </a:p>
        </p:txBody>
      </p:sp>
      <p:sp>
        <p:nvSpPr>
          <p:cNvPr id="24" name="object 24"/>
          <p:cNvSpPr txBox="1"/>
          <p:nvPr/>
        </p:nvSpPr>
        <p:spPr>
          <a:xfrm>
            <a:off x="5818682" y="4470862"/>
            <a:ext cx="2214563" cy="986521"/>
          </a:xfrm>
          <a:prstGeom prst="rect">
            <a:avLst/>
          </a:prstGeom>
        </p:spPr>
        <p:txBody>
          <a:bodyPr vert="horz" wrap="square" lIns="0" tIns="207169" rIns="0" bIns="0" rtlCol="0">
            <a:spAutoFit/>
          </a:bodyPr>
          <a:lstStyle/>
          <a:p>
            <a:pPr algn="ctr">
              <a:spcBef>
                <a:spcPts val="1631"/>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R="34378" algn="ctr">
              <a:spcBef>
                <a:spcPts val="1041"/>
              </a:spcBef>
              <a:tabLst>
                <a:tab pos="932673"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25" name="object 25"/>
          <p:cNvSpPr/>
          <p:nvPr/>
        </p:nvSpPr>
        <p:spPr>
          <a:xfrm>
            <a:off x="1112737" y="2186648"/>
            <a:ext cx="910828" cy="821531"/>
          </a:xfrm>
          <a:prstGeom prst="rect">
            <a:avLst/>
          </a:prstGeom>
          <a:blipFill>
            <a:blip r:embed="rId8" cstate="print"/>
            <a:stretch>
              <a:fillRect/>
            </a:stretch>
          </a:blipFill>
        </p:spPr>
        <p:txBody>
          <a:bodyPr wrap="square" lIns="0" tIns="0" rIns="0" bIns="0" rtlCol="0"/>
          <a:lstStyle/>
          <a:p>
            <a:endParaRPr sz="1406"/>
          </a:p>
        </p:txBody>
      </p:sp>
      <p:sp>
        <p:nvSpPr>
          <p:cNvPr id="26" name="object 26"/>
          <p:cNvSpPr txBox="1"/>
          <p:nvPr/>
        </p:nvSpPr>
        <p:spPr>
          <a:xfrm>
            <a:off x="3434455" y="3401086"/>
            <a:ext cx="4697016" cy="398483"/>
          </a:xfrm>
          <a:prstGeom prst="rect">
            <a:avLst/>
          </a:prstGeom>
        </p:spPr>
        <p:txBody>
          <a:bodyPr vert="horz" wrap="square" lIns="0" tIns="8930" rIns="0" bIns="0" rtlCol="0">
            <a:spAutoFit/>
          </a:bodyPr>
          <a:lstStyle/>
          <a:p>
            <a:pPr algn="ctr">
              <a:spcBef>
                <a:spcPts val="70"/>
              </a:spcBef>
            </a:pPr>
            <a:r>
              <a:rPr sz="2531" b="1" spc="-14" dirty="0">
                <a:solidFill>
                  <a:srgbClr val="EBEBEB"/>
                </a:solidFill>
                <a:latin typeface="Arial"/>
                <a:cs typeface="Arial"/>
              </a:rPr>
              <a:t>extension</a:t>
            </a:r>
            <a:endParaRPr sz="2531">
              <a:latin typeface="Arial"/>
              <a:cs typeface="Arial"/>
            </a:endParaRPr>
          </a:p>
        </p:txBody>
      </p:sp>
      <p:sp>
        <p:nvSpPr>
          <p:cNvPr id="27" name="object 27"/>
          <p:cNvSpPr/>
          <p:nvPr/>
        </p:nvSpPr>
        <p:spPr>
          <a:xfrm>
            <a:off x="1148456" y="4186898"/>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B51A00"/>
          </a:solidFill>
        </p:spPr>
        <p:txBody>
          <a:bodyPr wrap="square" lIns="0" tIns="0" rIns="0" bIns="0" rtlCol="0"/>
          <a:lstStyle/>
          <a:p>
            <a:endParaRPr sz="1406"/>
          </a:p>
        </p:txBody>
      </p:sp>
      <p:sp>
        <p:nvSpPr>
          <p:cNvPr id="28" name="object 28"/>
          <p:cNvSpPr/>
          <p:nvPr/>
        </p:nvSpPr>
        <p:spPr>
          <a:xfrm>
            <a:off x="1246682" y="4419070"/>
            <a:ext cx="1535906" cy="294680"/>
          </a:xfrm>
          <a:prstGeom prst="rect">
            <a:avLst/>
          </a:prstGeom>
          <a:blipFill>
            <a:blip r:embed="rId4" cstate="print"/>
            <a:stretch>
              <a:fillRect/>
            </a:stretch>
          </a:blipFill>
        </p:spPr>
        <p:txBody>
          <a:bodyPr wrap="square" lIns="0" tIns="0" rIns="0" bIns="0" rtlCol="0"/>
          <a:lstStyle/>
          <a:p>
            <a:endParaRPr sz="1406"/>
          </a:p>
        </p:txBody>
      </p:sp>
      <p:sp>
        <p:nvSpPr>
          <p:cNvPr id="29" name="object 29"/>
          <p:cNvSpPr txBox="1"/>
          <p:nvPr/>
        </p:nvSpPr>
        <p:spPr>
          <a:xfrm>
            <a:off x="1261503" y="4338703"/>
            <a:ext cx="1506438" cy="398483"/>
          </a:xfrm>
          <a:prstGeom prst="rect">
            <a:avLst/>
          </a:prstGeom>
        </p:spPr>
        <p:txBody>
          <a:bodyPr vert="horz" wrap="square" lIns="0" tIns="8930" rIns="0" bIns="0" rtlCol="0">
            <a:spAutoFit/>
          </a:bodyPr>
          <a:lstStyle/>
          <a:p>
            <a:pPr marL="8929">
              <a:spcBef>
                <a:spcPts val="70"/>
              </a:spcBef>
            </a:pPr>
            <a:r>
              <a:rPr sz="2531" spc="25" dirty="0">
                <a:solidFill>
                  <a:srgbClr val="FFFFFF"/>
                </a:solidFill>
                <a:latin typeface="Arial"/>
                <a:cs typeface="Arial"/>
              </a:rPr>
              <a:t>client-side</a:t>
            </a:r>
            <a:endParaRPr sz="2531">
              <a:latin typeface="Arial"/>
              <a:cs typeface="Arial"/>
            </a:endParaRPr>
          </a:p>
        </p:txBody>
      </p:sp>
      <p:sp>
        <p:nvSpPr>
          <p:cNvPr id="30" name="object 30"/>
          <p:cNvSpPr/>
          <p:nvPr/>
        </p:nvSpPr>
        <p:spPr>
          <a:xfrm>
            <a:off x="1425276" y="4803047"/>
            <a:ext cx="1160859" cy="294680"/>
          </a:xfrm>
          <a:prstGeom prst="rect">
            <a:avLst/>
          </a:prstGeom>
          <a:blipFill>
            <a:blip r:embed="rId5" cstate="print"/>
            <a:stretch>
              <a:fillRect/>
            </a:stretch>
          </a:blipFill>
        </p:spPr>
        <p:txBody>
          <a:bodyPr wrap="square" lIns="0" tIns="0" rIns="0" bIns="0" rtlCol="0"/>
          <a:lstStyle/>
          <a:p>
            <a:endParaRPr sz="1406"/>
          </a:p>
        </p:txBody>
      </p:sp>
      <p:sp>
        <p:nvSpPr>
          <p:cNvPr id="31" name="object 31"/>
          <p:cNvSpPr txBox="1"/>
          <p:nvPr/>
        </p:nvSpPr>
        <p:spPr>
          <a:xfrm>
            <a:off x="1449242" y="4722680"/>
            <a:ext cx="1130945" cy="398483"/>
          </a:xfrm>
          <a:prstGeom prst="rect">
            <a:avLst/>
          </a:prstGeom>
        </p:spPr>
        <p:txBody>
          <a:bodyPr vert="horz" wrap="square" lIns="0" tIns="8930" rIns="0" bIns="0" rtlCol="0">
            <a:spAutoFit/>
          </a:bodyPr>
          <a:lstStyle/>
          <a:p>
            <a:pPr marL="8929">
              <a:spcBef>
                <a:spcPts val="70"/>
              </a:spcBef>
            </a:pPr>
            <a:r>
              <a:rPr sz="2531" spc="21" dirty="0">
                <a:solidFill>
                  <a:srgbClr val="FFFFFF"/>
                </a:solidFill>
                <a:latin typeface="Arial"/>
                <a:cs typeface="Arial"/>
              </a:rPr>
              <a:t>website</a:t>
            </a:r>
            <a:endParaRPr sz="2531">
              <a:latin typeface="Arial"/>
              <a:cs typeface="Arial"/>
            </a:endParaRPr>
          </a:p>
        </p:txBody>
      </p:sp>
      <p:sp>
        <p:nvSpPr>
          <p:cNvPr id="32" name="object 32"/>
          <p:cNvSpPr/>
          <p:nvPr/>
        </p:nvSpPr>
        <p:spPr>
          <a:xfrm>
            <a:off x="2845097" y="3159984"/>
            <a:ext cx="657224" cy="0"/>
          </a:xfrm>
          <a:custGeom>
            <a:avLst/>
            <a:gdLst/>
            <a:ahLst/>
            <a:cxnLst/>
            <a:rect l="l" t="t" r="r" b="b"/>
            <a:pathLst>
              <a:path w="934720">
                <a:moveTo>
                  <a:pt x="0" y="0"/>
                </a:moveTo>
                <a:lnTo>
                  <a:pt x="883920" y="0"/>
                </a:lnTo>
                <a:lnTo>
                  <a:pt x="934720" y="0"/>
                </a:lnTo>
              </a:path>
            </a:pathLst>
          </a:custGeom>
          <a:ln w="101600">
            <a:solidFill>
              <a:srgbClr val="B51A00"/>
            </a:solidFill>
          </a:ln>
        </p:spPr>
        <p:txBody>
          <a:bodyPr wrap="square" lIns="0" tIns="0" rIns="0" bIns="0" rtlCol="0"/>
          <a:lstStyle/>
          <a:p>
            <a:endParaRPr sz="1406"/>
          </a:p>
        </p:txBody>
      </p:sp>
      <p:sp>
        <p:nvSpPr>
          <p:cNvPr id="33" name="object 33"/>
          <p:cNvSpPr/>
          <p:nvPr/>
        </p:nvSpPr>
        <p:spPr>
          <a:xfrm>
            <a:off x="3396950" y="3020681"/>
            <a:ext cx="278606" cy="278606"/>
          </a:xfrm>
          <a:custGeom>
            <a:avLst/>
            <a:gdLst/>
            <a:ahLst/>
            <a:cxnLst/>
            <a:rect l="l" t="t" r="r" b="b"/>
            <a:pathLst>
              <a:path w="396239" h="396239">
                <a:moveTo>
                  <a:pt x="0" y="0"/>
                </a:moveTo>
                <a:lnTo>
                  <a:pt x="99060" y="198120"/>
                </a:lnTo>
                <a:lnTo>
                  <a:pt x="0" y="396240"/>
                </a:lnTo>
                <a:lnTo>
                  <a:pt x="396239" y="198120"/>
                </a:lnTo>
                <a:lnTo>
                  <a:pt x="0" y="0"/>
                </a:lnTo>
                <a:close/>
              </a:path>
            </a:pathLst>
          </a:custGeom>
          <a:solidFill>
            <a:srgbClr val="B51A00"/>
          </a:solidFill>
        </p:spPr>
        <p:txBody>
          <a:bodyPr wrap="square" lIns="0" tIns="0" rIns="0" bIns="0" rtlCol="0"/>
          <a:lstStyle/>
          <a:p>
            <a:endParaRPr sz="1406"/>
          </a:p>
        </p:txBody>
      </p:sp>
      <p:sp>
        <p:nvSpPr>
          <p:cNvPr id="34" name="object 34"/>
          <p:cNvSpPr/>
          <p:nvPr/>
        </p:nvSpPr>
        <p:spPr>
          <a:xfrm>
            <a:off x="2962888" y="3990446"/>
            <a:ext cx="748754" cy="494258"/>
          </a:xfrm>
          <a:custGeom>
            <a:avLst/>
            <a:gdLst/>
            <a:ahLst/>
            <a:cxnLst/>
            <a:rect l="l" t="t" r="r" b="b"/>
            <a:pathLst>
              <a:path w="1064895" h="702945">
                <a:moveTo>
                  <a:pt x="0" y="702487"/>
                </a:moveTo>
                <a:lnTo>
                  <a:pt x="42405" y="674497"/>
                </a:lnTo>
                <a:lnTo>
                  <a:pt x="1064374" y="0"/>
                </a:lnTo>
              </a:path>
            </a:pathLst>
          </a:custGeom>
          <a:ln w="101599">
            <a:solidFill>
              <a:srgbClr val="B51A00"/>
            </a:solidFill>
          </a:ln>
        </p:spPr>
        <p:txBody>
          <a:bodyPr wrap="square" lIns="0" tIns="0" rIns="0" bIns="0" rtlCol="0"/>
          <a:lstStyle/>
          <a:p>
            <a:endParaRPr sz="1406"/>
          </a:p>
        </p:txBody>
      </p:sp>
      <p:sp>
        <p:nvSpPr>
          <p:cNvPr id="35" name="object 35"/>
          <p:cNvSpPr/>
          <p:nvPr/>
        </p:nvSpPr>
        <p:spPr>
          <a:xfrm>
            <a:off x="2818307" y="4310074"/>
            <a:ext cx="309414" cy="270123"/>
          </a:xfrm>
          <a:custGeom>
            <a:avLst/>
            <a:gdLst/>
            <a:ahLst/>
            <a:cxnLst/>
            <a:rect l="l" t="t" r="r" b="b"/>
            <a:pathLst>
              <a:path w="440054" h="384175">
                <a:moveTo>
                  <a:pt x="221576" y="0"/>
                </a:moveTo>
                <a:lnTo>
                  <a:pt x="0" y="383616"/>
                </a:lnTo>
                <a:lnTo>
                  <a:pt x="439839" y="330708"/>
                </a:lnTo>
                <a:lnTo>
                  <a:pt x="248030" y="219913"/>
                </a:lnTo>
                <a:lnTo>
                  <a:pt x="221576" y="0"/>
                </a:lnTo>
                <a:close/>
              </a:path>
            </a:pathLst>
          </a:custGeom>
          <a:solidFill>
            <a:srgbClr val="B51A00"/>
          </a:solidFill>
        </p:spPr>
        <p:txBody>
          <a:bodyPr wrap="square" lIns="0" tIns="0" rIns="0" bIns="0" rtlCol="0"/>
          <a:lstStyle/>
          <a:p>
            <a:endParaRPr sz="1406"/>
          </a:p>
        </p:txBody>
      </p:sp>
      <p:sp>
        <p:nvSpPr>
          <p:cNvPr id="36" name="object 36"/>
          <p:cNvSpPr/>
          <p:nvPr/>
        </p:nvSpPr>
        <p:spPr>
          <a:xfrm>
            <a:off x="7113487" y="4097601"/>
            <a:ext cx="0" cy="460772"/>
          </a:xfrm>
          <a:custGeom>
            <a:avLst/>
            <a:gdLst/>
            <a:ahLst/>
            <a:cxnLst/>
            <a:rect l="l" t="t" r="r" b="b"/>
            <a:pathLst>
              <a:path h="655320">
                <a:moveTo>
                  <a:pt x="-50800" y="327660"/>
                </a:moveTo>
                <a:lnTo>
                  <a:pt x="50800" y="327660"/>
                </a:lnTo>
              </a:path>
            </a:pathLst>
          </a:custGeom>
          <a:ln w="655320">
            <a:solidFill>
              <a:srgbClr val="B51A00"/>
            </a:solidFill>
          </a:ln>
        </p:spPr>
        <p:txBody>
          <a:bodyPr wrap="square" lIns="0" tIns="0" rIns="0" bIns="0" rtlCol="0"/>
          <a:lstStyle/>
          <a:p>
            <a:endParaRPr sz="1406"/>
          </a:p>
        </p:txBody>
      </p:sp>
      <p:sp>
        <p:nvSpPr>
          <p:cNvPr id="37" name="object 37"/>
          <p:cNvSpPr/>
          <p:nvPr/>
        </p:nvSpPr>
        <p:spPr>
          <a:xfrm>
            <a:off x="6974184" y="4453002"/>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B51A00"/>
          </a:solidFill>
        </p:spPr>
        <p:txBody>
          <a:bodyPr wrap="square" lIns="0" tIns="0" rIns="0" bIns="0" rtlCol="0"/>
          <a:lstStyle/>
          <a:p>
            <a:endParaRPr sz="1406"/>
          </a:p>
        </p:txBody>
      </p:sp>
    </p:spTree>
    <p:extLst>
      <p:ext uri="{BB962C8B-B14F-4D97-AF65-F5344CB8AC3E}">
        <p14:creationId xmlns:p14="http://schemas.microsoft.com/office/powerpoint/2010/main" val="2480889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66964" y="4597541"/>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3" name="object 3"/>
          <p:cNvSpPr/>
          <p:nvPr/>
        </p:nvSpPr>
        <p:spPr>
          <a:xfrm>
            <a:off x="6079504" y="4686837"/>
            <a:ext cx="1759148" cy="294680"/>
          </a:xfrm>
          <a:prstGeom prst="rect">
            <a:avLst/>
          </a:prstGeom>
          <a:blipFill>
            <a:blip r:embed="rId2" cstate="print"/>
            <a:stretch>
              <a:fillRect/>
            </a:stretch>
          </a:blipFill>
        </p:spPr>
        <p:txBody>
          <a:bodyPr wrap="square" lIns="0" tIns="0" rIns="0" bIns="0" rtlCol="0"/>
          <a:lstStyle/>
          <a:p>
            <a:endParaRPr sz="1406"/>
          </a:p>
        </p:txBody>
      </p:sp>
      <p:sp>
        <p:nvSpPr>
          <p:cNvPr id="4" name="object 4"/>
          <p:cNvSpPr/>
          <p:nvPr/>
        </p:nvSpPr>
        <p:spPr>
          <a:xfrm>
            <a:off x="5856261" y="5070814"/>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014619"/>
          </a:solidFill>
        </p:spPr>
        <p:txBody>
          <a:bodyPr wrap="square" lIns="0" tIns="0" rIns="0" bIns="0" rtlCol="0"/>
          <a:lstStyle/>
          <a:p>
            <a:endParaRPr sz="1406"/>
          </a:p>
        </p:txBody>
      </p:sp>
      <p:sp>
        <p:nvSpPr>
          <p:cNvPr id="5" name="object 5"/>
          <p:cNvSpPr/>
          <p:nvPr/>
        </p:nvSpPr>
        <p:spPr>
          <a:xfrm>
            <a:off x="5927699" y="5169041"/>
            <a:ext cx="687586" cy="258961"/>
          </a:xfrm>
          <a:prstGeom prst="rect">
            <a:avLst/>
          </a:prstGeom>
          <a:blipFill>
            <a:blip r:embed="rId3" cstate="print"/>
            <a:stretch>
              <a:fillRect/>
            </a:stretch>
          </a:blipFill>
        </p:spPr>
        <p:txBody>
          <a:bodyPr wrap="square" lIns="0" tIns="0" rIns="0" bIns="0" rtlCol="0"/>
          <a:lstStyle/>
          <a:p>
            <a:endParaRPr sz="1406"/>
          </a:p>
        </p:txBody>
      </p:sp>
      <p:sp>
        <p:nvSpPr>
          <p:cNvPr id="6" name="object 6"/>
          <p:cNvSpPr/>
          <p:nvPr/>
        </p:nvSpPr>
        <p:spPr>
          <a:xfrm>
            <a:off x="6749230" y="5070814"/>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014619"/>
          </a:solidFill>
        </p:spPr>
        <p:txBody>
          <a:bodyPr wrap="square" lIns="0" tIns="0" rIns="0" bIns="0" rtlCol="0"/>
          <a:lstStyle/>
          <a:p>
            <a:endParaRPr sz="1406"/>
          </a:p>
        </p:txBody>
      </p:sp>
      <p:sp>
        <p:nvSpPr>
          <p:cNvPr id="7" name="object 7"/>
          <p:cNvSpPr/>
          <p:nvPr/>
        </p:nvSpPr>
        <p:spPr>
          <a:xfrm>
            <a:off x="6856386" y="5169041"/>
            <a:ext cx="1116211" cy="223242"/>
          </a:xfrm>
          <a:prstGeom prst="rect">
            <a:avLst/>
          </a:prstGeom>
          <a:blipFill>
            <a:blip r:embed="rId4" cstate="print"/>
            <a:stretch>
              <a:fillRect/>
            </a:stretch>
          </a:blipFill>
        </p:spPr>
        <p:txBody>
          <a:bodyPr wrap="square" lIns="0" tIns="0" rIns="0" bIns="0" rtlCol="0"/>
          <a:lstStyle/>
          <a:p>
            <a:endParaRPr sz="1406"/>
          </a:p>
        </p:txBody>
      </p:sp>
      <p:sp>
        <p:nvSpPr>
          <p:cNvPr id="8" name="object 8"/>
          <p:cNvSpPr txBox="1"/>
          <p:nvPr/>
        </p:nvSpPr>
        <p:spPr>
          <a:xfrm>
            <a:off x="5856261" y="4408231"/>
            <a:ext cx="2214563" cy="986521"/>
          </a:xfrm>
          <a:prstGeom prst="rect">
            <a:avLst/>
          </a:prstGeom>
        </p:spPr>
        <p:txBody>
          <a:bodyPr vert="horz" wrap="square" lIns="0" tIns="207169" rIns="0" bIns="0" rtlCol="0">
            <a:spAutoFit/>
          </a:bodyPr>
          <a:lstStyle/>
          <a:p>
            <a:pPr algn="ctr">
              <a:spcBef>
                <a:spcPts val="1631"/>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R="34378" algn="ctr">
              <a:spcBef>
                <a:spcPts val="1041"/>
              </a:spcBef>
              <a:tabLst>
                <a:tab pos="932673"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9" name="object 9"/>
          <p:cNvSpPr/>
          <p:nvPr/>
        </p:nvSpPr>
        <p:spPr>
          <a:xfrm>
            <a:off x="1186035" y="4124267"/>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10" name="object 10"/>
          <p:cNvSpPr/>
          <p:nvPr/>
        </p:nvSpPr>
        <p:spPr>
          <a:xfrm>
            <a:off x="1284261" y="4356439"/>
            <a:ext cx="1535906" cy="294680"/>
          </a:xfrm>
          <a:prstGeom prst="rect">
            <a:avLst/>
          </a:prstGeom>
          <a:blipFill>
            <a:blip r:embed="rId5" cstate="print"/>
            <a:stretch>
              <a:fillRect/>
            </a:stretch>
          </a:blipFill>
        </p:spPr>
        <p:txBody>
          <a:bodyPr wrap="square" lIns="0" tIns="0" rIns="0" bIns="0" rtlCol="0"/>
          <a:lstStyle/>
          <a:p>
            <a:endParaRPr sz="1406"/>
          </a:p>
        </p:txBody>
      </p:sp>
      <p:sp>
        <p:nvSpPr>
          <p:cNvPr id="11" name="object 11"/>
          <p:cNvSpPr/>
          <p:nvPr/>
        </p:nvSpPr>
        <p:spPr>
          <a:xfrm>
            <a:off x="1462855" y="4740416"/>
            <a:ext cx="1160859" cy="294680"/>
          </a:xfrm>
          <a:prstGeom prst="rect">
            <a:avLst/>
          </a:prstGeom>
          <a:blipFill>
            <a:blip r:embed="rId6" cstate="print"/>
            <a:stretch>
              <a:fillRect/>
            </a:stretch>
          </a:blipFill>
        </p:spPr>
        <p:txBody>
          <a:bodyPr wrap="square" lIns="0" tIns="0" rIns="0" bIns="0" rtlCol="0"/>
          <a:lstStyle/>
          <a:p>
            <a:endParaRPr sz="1406"/>
          </a:p>
        </p:txBody>
      </p:sp>
      <p:sp>
        <p:nvSpPr>
          <p:cNvPr id="12" name="object 12"/>
          <p:cNvSpPr txBox="1"/>
          <p:nvPr/>
        </p:nvSpPr>
        <p:spPr>
          <a:xfrm>
            <a:off x="1299082" y="4276072"/>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3" name="object 13"/>
          <p:cNvSpPr/>
          <p:nvPr/>
        </p:nvSpPr>
        <p:spPr>
          <a:xfrm>
            <a:off x="1186035" y="2749096"/>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14" name="object 14"/>
          <p:cNvSpPr/>
          <p:nvPr/>
        </p:nvSpPr>
        <p:spPr>
          <a:xfrm>
            <a:off x="1284261" y="2981267"/>
            <a:ext cx="1535906" cy="294680"/>
          </a:xfrm>
          <a:prstGeom prst="rect">
            <a:avLst/>
          </a:prstGeom>
          <a:blipFill>
            <a:blip r:embed="rId5" cstate="print"/>
            <a:stretch>
              <a:fillRect/>
            </a:stretch>
          </a:blipFill>
        </p:spPr>
        <p:txBody>
          <a:bodyPr wrap="square" lIns="0" tIns="0" rIns="0" bIns="0" rtlCol="0"/>
          <a:lstStyle/>
          <a:p>
            <a:endParaRPr sz="1406"/>
          </a:p>
        </p:txBody>
      </p:sp>
      <p:sp>
        <p:nvSpPr>
          <p:cNvPr id="15" name="object 15"/>
          <p:cNvSpPr/>
          <p:nvPr/>
        </p:nvSpPr>
        <p:spPr>
          <a:xfrm>
            <a:off x="1462855" y="3365244"/>
            <a:ext cx="1160859" cy="294680"/>
          </a:xfrm>
          <a:prstGeom prst="rect">
            <a:avLst/>
          </a:prstGeom>
          <a:blipFill>
            <a:blip r:embed="rId6" cstate="print"/>
            <a:stretch>
              <a:fillRect/>
            </a:stretch>
          </a:blipFill>
        </p:spPr>
        <p:txBody>
          <a:bodyPr wrap="square" lIns="0" tIns="0" rIns="0" bIns="0" rtlCol="0"/>
          <a:lstStyle/>
          <a:p>
            <a:endParaRPr sz="1406"/>
          </a:p>
        </p:txBody>
      </p:sp>
      <p:sp>
        <p:nvSpPr>
          <p:cNvPr id="16" name="object 16"/>
          <p:cNvSpPr txBox="1"/>
          <p:nvPr/>
        </p:nvSpPr>
        <p:spPr>
          <a:xfrm>
            <a:off x="1299082" y="2900900"/>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7" name="object 17"/>
          <p:cNvSpPr txBox="1"/>
          <p:nvPr/>
        </p:nvSpPr>
        <p:spPr>
          <a:xfrm>
            <a:off x="1883765" y="5990572"/>
            <a:ext cx="5552033" cy="636561"/>
          </a:xfrm>
          <a:prstGeom prst="rect">
            <a:avLst/>
          </a:prstGeom>
        </p:spPr>
        <p:txBody>
          <a:bodyPr vert="horz" wrap="square" lIns="0" tIns="8930" rIns="0" bIns="0" rtlCol="0">
            <a:spAutoFit/>
          </a:bodyPr>
          <a:lstStyle/>
          <a:p>
            <a:pPr marL="8929">
              <a:spcBef>
                <a:spcPts val="70"/>
              </a:spcBef>
            </a:pPr>
            <a:r>
              <a:rPr sz="4078" b="1" spc="-4" dirty="0">
                <a:solidFill>
                  <a:srgbClr val="979B9E"/>
                </a:solidFill>
                <a:latin typeface="Arial"/>
                <a:cs typeface="Arial"/>
              </a:rPr>
              <a:t>NETWORK</a:t>
            </a:r>
            <a:r>
              <a:rPr sz="4078" b="1" spc="-32" dirty="0">
                <a:solidFill>
                  <a:srgbClr val="979B9E"/>
                </a:solidFill>
                <a:latin typeface="Arial"/>
                <a:cs typeface="Arial"/>
              </a:rPr>
              <a:t> </a:t>
            </a:r>
            <a:r>
              <a:rPr sz="4078" b="1" spc="-134" dirty="0">
                <a:solidFill>
                  <a:srgbClr val="979B9E"/>
                </a:solidFill>
                <a:latin typeface="Arial"/>
                <a:cs typeface="Arial"/>
              </a:rPr>
              <a:t>ATTACKER</a:t>
            </a:r>
            <a:endParaRPr sz="4078">
              <a:latin typeface="Arial"/>
              <a:cs typeface="Arial"/>
            </a:endParaRPr>
          </a:p>
        </p:txBody>
      </p:sp>
      <p:sp>
        <p:nvSpPr>
          <p:cNvPr id="18" name="object 18"/>
          <p:cNvSpPr/>
          <p:nvPr/>
        </p:nvSpPr>
        <p:spPr>
          <a:xfrm>
            <a:off x="3472034" y="2633009"/>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19" name="object 19"/>
          <p:cNvSpPr/>
          <p:nvPr/>
        </p:nvSpPr>
        <p:spPr>
          <a:xfrm>
            <a:off x="1141386" y="918509"/>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20" name="object 20"/>
          <p:cNvSpPr/>
          <p:nvPr/>
        </p:nvSpPr>
        <p:spPr>
          <a:xfrm>
            <a:off x="1507503" y="1213189"/>
            <a:ext cx="1071563" cy="241102"/>
          </a:xfrm>
          <a:prstGeom prst="rect">
            <a:avLst/>
          </a:prstGeom>
          <a:blipFill>
            <a:blip r:embed="rId7" cstate="print"/>
            <a:stretch>
              <a:fillRect/>
            </a:stretch>
          </a:blipFill>
        </p:spPr>
        <p:txBody>
          <a:bodyPr wrap="square" lIns="0" tIns="0" rIns="0" bIns="0" rtlCol="0"/>
          <a:lstStyle/>
          <a:p>
            <a:endParaRPr sz="1406"/>
          </a:p>
        </p:txBody>
      </p:sp>
      <p:sp>
        <p:nvSpPr>
          <p:cNvPr id="21" name="object 21"/>
          <p:cNvSpPr txBox="1">
            <a:spLocks noGrp="1"/>
          </p:cNvSpPr>
          <p:nvPr>
            <p:ph type="title"/>
          </p:nvPr>
        </p:nvSpPr>
        <p:spPr>
          <a:xfrm>
            <a:off x="1141386" y="1079244"/>
            <a:ext cx="181272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22" name="object 22"/>
          <p:cNvSpPr/>
          <p:nvPr/>
        </p:nvSpPr>
        <p:spPr>
          <a:xfrm>
            <a:off x="6213448" y="918509"/>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23" name="object 23"/>
          <p:cNvSpPr/>
          <p:nvPr/>
        </p:nvSpPr>
        <p:spPr>
          <a:xfrm>
            <a:off x="6579566" y="1213189"/>
            <a:ext cx="1071563" cy="241102"/>
          </a:xfrm>
          <a:prstGeom prst="rect">
            <a:avLst/>
          </a:prstGeom>
          <a:blipFill>
            <a:blip r:embed="rId7" cstate="print"/>
            <a:stretch>
              <a:fillRect/>
            </a:stretch>
          </a:blipFill>
        </p:spPr>
        <p:txBody>
          <a:bodyPr wrap="square" lIns="0" tIns="0" rIns="0" bIns="0" rtlCol="0"/>
          <a:lstStyle/>
          <a:p>
            <a:endParaRPr sz="1406"/>
          </a:p>
        </p:txBody>
      </p:sp>
      <p:sp>
        <p:nvSpPr>
          <p:cNvPr id="24" name="object 24"/>
          <p:cNvSpPr txBox="1"/>
          <p:nvPr/>
        </p:nvSpPr>
        <p:spPr>
          <a:xfrm>
            <a:off x="6213448" y="1079244"/>
            <a:ext cx="1812727" cy="398483"/>
          </a:xfrm>
          <a:prstGeom prst="rect">
            <a:avLst/>
          </a:prstGeom>
        </p:spPr>
        <p:txBody>
          <a:bodyPr vert="horz" wrap="square" lIns="0" tIns="8930" rIns="0" bIns="0" rtlCol="0">
            <a:spAutoFit/>
          </a:bodyPr>
          <a:lstStyle/>
          <a:p>
            <a:pPr marL="385302">
              <a:spcBef>
                <a:spcPts val="70"/>
              </a:spcBef>
            </a:pPr>
            <a:r>
              <a:rPr sz="2531" spc="-14" dirty="0">
                <a:solidFill>
                  <a:srgbClr val="FFFFFF"/>
                </a:solidFill>
                <a:latin typeface="Arial"/>
                <a:cs typeface="Arial"/>
              </a:rPr>
              <a:t>servers</a:t>
            </a:r>
            <a:endParaRPr sz="2531">
              <a:latin typeface="Arial"/>
              <a:cs typeface="Arial"/>
            </a:endParaRPr>
          </a:p>
        </p:txBody>
      </p:sp>
      <p:sp>
        <p:nvSpPr>
          <p:cNvPr id="25" name="object 25"/>
          <p:cNvSpPr/>
          <p:nvPr/>
        </p:nvSpPr>
        <p:spPr>
          <a:xfrm>
            <a:off x="2052214" y="1623955"/>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6" name="object 26"/>
          <p:cNvSpPr/>
          <p:nvPr/>
        </p:nvSpPr>
        <p:spPr>
          <a:xfrm>
            <a:off x="1912911" y="2559786"/>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27" name="object 27"/>
          <p:cNvSpPr/>
          <p:nvPr/>
        </p:nvSpPr>
        <p:spPr>
          <a:xfrm>
            <a:off x="7151066" y="1623955"/>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8" name="object 28"/>
          <p:cNvSpPr/>
          <p:nvPr/>
        </p:nvSpPr>
        <p:spPr>
          <a:xfrm>
            <a:off x="7011763" y="2559786"/>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29" name="object 29"/>
          <p:cNvSpPr/>
          <p:nvPr/>
        </p:nvSpPr>
        <p:spPr>
          <a:xfrm>
            <a:off x="3038052" y="3097353"/>
            <a:ext cx="657224" cy="0"/>
          </a:xfrm>
          <a:custGeom>
            <a:avLst/>
            <a:gdLst/>
            <a:ahLst/>
            <a:cxnLst/>
            <a:rect l="l" t="t" r="r" b="b"/>
            <a:pathLst>
              <a:path w="934720">
                <a:moveTo>
                  <a:pt x="0" y="0"/>
                </a:moveTo>
                <a:lnTo>
                  <a:pt x="50800" y="0"/>
                </a:lnTo>
                <a:lnTo>
                  <a:pt x="934720" y="0"/>
                </a:lnTo>
              </a:path>
            </a:pathLst>
          </a:custGeom>
          <a:ln w="101600">
            <a:solidFill>
              <a:srgbClr val="000000"/>
            </a:solidFill>
          </a:ln>
        </p:spPr>
        <p:txBody>
          <a:bodyPr wrap="square" lIns="0" tIns="0" rIns="0" bIns="0" rtlCol="0"/>
          <a:lstStyle/>
          <a:p>
            <a:endParaRPr sz="1406"/>
          </a:p>
        </p:txBody>
      </p:sp>
      <p:sp>
        <p:nvSpPr>
          <p:cNvPr id="30" name="object 30"/>
          <p:cNvSpPr/>
          <p:nvPr/>
        </p:nvSpPr>
        <p:spPr>
          <a:xfrm>
            <a:off x="2864816" y="2958050"/>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000000"/>
          </a:solidFill>
        </p:spPr>
        <p:txBody>
          <a:bodyPr wrap="square" lIns="0" tIns="0" rIns="0" bIns="0" rtlCol="0"/>
          <a:lstStyle/>
          <a:p>
            <a:endParaRPr sz="1406"/>
          </a:p>
        </p:txBody>
      </p:sp>
      <p:sp>
        <p:nvSpPr>
          <p:cNvPr id="31" name="object 31"/>
          <p:cNvSpPr/>
          <p:nvPr/>
        </p:nvSpPr>
        <p:spPr>
          <a:xfrm>
            <a:off x="7151066" y="4034970"/>
            <a:ext cx="0" cy="460772"/>
          </a:xfrm>
          <a:custGeom>
            <a:avLst/>
            <a:gdLst/>
            <a:ahLst/>
            <a:cxnLst/>
            <a:rect l="l" t="t" r="r" b="b"/>
            <a:pathLst>
              <a:path h="655320">
                <a:moveTo>
                  <a:pt x="-50800" y="327660"/>
                </a:moveTo>
                <a:lnTo>
                  <a:pt x="50800" y="327660"/>
                </a:lnTo>
              </a:path>
            </a:pathLst>
          </a:custGeom>
          <a:ln w="655320">
            <a:solidFill>
              <a:srgbClr val="000000"/>
            </a:solidFill>
          </a:ln>
        </p:spPr>
        <p:txBody>
          <a:bodyPr wrap="square" lIns="0" tIns="0" rIns="0" bIns="0" rtlCol="0"/>
          <a:lstStyle/>
          <a:p>
            <a:endParaRPr sz="1406"/>
          </a:p>
        </p:txBody>
      </p:sp>
      <p:sp>
        <p:nvSpPr>
          <p:cNvPr id="32" name="object 32"/>
          <p:cNvSpPr/>
          <p:nvPr/>
        </p:nvSpPr>
        <p:spPr>
          <a:xfrm>
            <a:off x="7011763" y="4390371"/>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3" name="object 33"/>
          <p:cNvSpPr/>
          <p:nvPr/>
        </p:nvSpPr>
        <p:spPr>
          <a:xfrm>
            <a:off x="6615285" y="1722182"/>
            <a:ext cx="910828" cy="821531"/>
          </a:xfrm>
          <a:prstGeom prst="rect">
            <a:avLst/>
          </a:prstGeom>
          <a:blipFill>
            <a:blip r:embed="rId8" cstate="print"/>
            <a:stretch>
              <a:fillRect/>
            </a:stretch>
          </a:blipFill>
        </p:spPr>
        <p:txBody>
          <a:bodyPr wrap="square" lIns="0" tIns="0" rIns="0" bIns="0" rtlCol="0"/>
          <a:lstStyle/>
          <a:p>
            <a:endParaRPr sz="1406"/>
          </a:p>
        </p:txBody>
      </p:sp>
      <p:sp>
        <p:nvSpPr>
          <p:cNvPr id="34" name="object 34"/>
          <p:cNvSpPr txBox="1"/>
          <p:nvPr/>
        </p:nvSpPr>
        <p:spPr>
          <a:xfrm>
            <a:off x="3472034" y="3338455"/>
            <a:ext cx="4697016" cy="398483"/>
          </a:xfrm>
          <a:prstGeom prst="rect">
            <a:avLst/>
          </a:prstGeom>
        </p:spPr>
        <p:txBody>
          <a:bodyPr vert="horz" wrap="square" lIns="0" tIns="8930" rIns="0" bIns="0" rtlCol="0">
            <a:spAutoFit/>
          </a:bodyPr>
          <a:lstStyle/>
          <a:p>
            <a:pPr algn="ctr">
              <a:spcBef>
                <a:spcPts val="70"/>
              </a:spcBef>
            </a:pPr>
            <a:r>
              <a:rPr sz="2531" b="1" spc="-14" dirty="0">
                <a:solidFill>
                  <a:srgbClr val="EBEBEB"/>
                </a:solidFill>
                <a:latin typeface="Arial"/>
                <a:cs typeface="Arial"/>
              </a:rPr>
              <a:t>extension</a:t>
            </a:r>
            <a:endParaRPr sz="2531">
              <a:latin typeface="Arial"/>
              <a:cs typeface="Arial"/>
            </a:endParaRPr>
          </a:p>
        </p:txBody>
      </p:sp>
      <p:sp>
        <p:nvSpPr>
          <p:cNvPr id="35" name="object 35"/>
          <p:cNvSpPr/>
          <p:nvPr/>
        </p:nvSpPr>
        <p:spPr>
          <a:xfrm>
            <a:off x="3000467" y="3927815"/>
            <a:ext cx="748754" cy="494258"/>
          </a:xfrm>
          <a:custGeom>
            <a:avLst/>
            <a:gdLst/>
            <a:ahLst/>
            <a:cxnLst/>
            <a:rect l="l" t="t" r="r" b="b"/>
            <a:pathLst>
              <a:path w="1064895" h="702945">
                <a:moveTo>
                  <a:pt x="0" y="702487"/>
                </a:moveTo>
                <a:lnTo>
                  <a:pt x="42405" y="674497"/>
                </a:lnTo>
                <a:lnTo>
                  <a:pt x="1064374" y="0"/>
                </a:lnTo>
              </a:path>
            </a:pathLst>
          </a:custGeom>
          <a:ln w="101599">
            <a:solidFill>
              <a:srgbClr val="000000"/>
            </a:solidFill>
          </a:ln>
        </p:spPr>
        <p:txBody>
          <a:bodyPr wrap="square" lIns="0" tIns="0" rIns="0" bIns="0" rtlCol="0"/>
          <a:lstStyle/>
          <a:p>
            <a:endParaRPr sz="1406"/>
          </a:p>
        </p:txBody>
      </p:sp>
      <p:sp>
        <p:nvSpPr>
          <p:cNvPr id="36" name="object 36"/>
          <p:cNvSpPr/>
          <p:nvPr/>
        </p:nvSpPr>
        <p:spPr>
          <a:xfrm>
            <a:off x="2855886" y="4247443"/>
            <a:ext cx="309414" cy="270123"/>
          </a:xfrm>
          <a:custGeom>
            <a:avLst/>
            <a:gdLst/>
            <a:ahLst/>
            <a:cxnLst/>
            <a:rect l="l" t="t" r="r" b="b"/>
            <a:pathLst>
              <a:path w="440054" h="384175">
                <a:moveTo>
                  <a:pt x="221576" y="0"/>
                </a:moveTo>
                <a:lnTo>
                  <a:pt x="0" y="383616"/>
                </a:lnTo>
                <a:lnTo>
                  <a:pt x="439839" y="330708"/>
                </a:lnTo>
                <a:lnTo>
                  <a:pt x="248030" y="219913"/>
                </a:lnTo>
                <a:lnTo>
                  <a:pt x="221576" y="0"/>
                </a:lnTo>
                <a:close/>
              </a:path>
            </a:pathLst>
          </a:custGeom>
          <a:solidFill>
            <a:srgbClr val="000000"/>
          </a:solidFill>
        </p:spPr>
        <p:txBody>
          <a:bodyPr wrap="square" lIns="0" tIns="0" rIns="0" bIns="0" rtlCol="0"/>
          <a:lstStyle/>
          <a:p>
            <a:endParaRPr sz="1406"/>
          </a:p>
        </p:txBody>
      </p:sp>
    </p:spTree>
    <p:extLst>
      <p:ext uri="{BB962C8B-B14F-4D97-AF65-F5344CB8AC3E}">
        <p14:creationId xmlns:p14="http://schemas.microsoft.com/office/powerpoint/2010/main" val="3088081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8817" y="5915417"/>
            <a:ext cx="5552033" cy="636561"/>
          </a:xfrm>
          <a:prstGeom prst="rect">
            <a:avLst/>
          </a:prstGeom>
        </p:spPr>
        <p:txBody>
          <a:bodyPr vert="horz" wrap="square" lIns="0" tIns="8930" rIns="0" bIns="0" rtlCol="0">
            <a:spAutoFit/>
          </a:bodyPr>
          <a:lstStyle/>
          <a:p>
            <a:pPr marL="8929">
              <a:spcBef>
                <a:spcPts val="70"/>
              </a:spcBef>
            </a:pPr>
            <a:r>
              <a:rPr sz="4078" b="1" spc="-4" dirty="0">
                <a:solidFill>
                  <a:srgbClr val="979B9E"/>
                </a:solidFill>
                <a:latin typeface="Arial"/>
                <a:cs typeface="Arial"/>
              </a:rPr>
              <a:t>NETWORK</a:t>
            </a:r>
            <a:r>
              <a:rPr sz="4078" b="1" spc="-32" dirty="0">
                <a:solidFill>
                  <a:srgbClr val="979B9E"/>
                </a:solidFill>
                <a:latin typeface="Arial"/>
                <a:cs typeface="Arial"/>
              </a:rPr>
              <a:t> </a:t>
            </a:r>
            <a:r>
              <a:rPr sz="4078" b="1" spc="-134" dirty="0">
                <a:solidFill>
                  <a:srgbClr val="979B9E"/>
                </a:solidFill>
                <a:latin typeface="Arial"/>
                <a:cs typeface="Arial"/>
              </a:rPr>
              <a:t>ATTACKER</a:t>
            </a:r>
            <a:endParaRPr sz="4078">
              <a:latin typeface="Arial"/>
              <a:cs typeface="Arial"/>
            </a:endParaRPr>
          </a:p>
        </p:txBody>
      </p:sp>
      <p:sp>
        <p:nvSpPr>
          <p:cNvPr id="3" name="object 3"/>
          <p:cNvSpPr/>
          <p:nvPr/>
        </p:nvSpPr>
        <p:spPr>
          <a:xfrm>
            <a:off x="5792016" y="4522386"/>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B51A00"/>
          </a:solidFill>
        </p:spPr>
        <p:txBody>
          <a:bodyPr wrap="square" lIns="0" tIns="0" rIns="0" bIns="0" rtlCol="0"/>
          <a:lstStyle/>
          <a:p>
            <a:endParaRPr sz="1406"/>
          </a:p>
        </p:txBody>
      </p:sp>
      <p:sp>
        <p:nvSpPr>
          <p:cNvPr id="4" name="object 4"/>
          <p:cNvSpPr/>
          <p:nvPr/>
        </p:nvSpPr>
        <p:spPr>
          <a:xfrm>
            <a:off x="6104556" y="4611682"/>
            <a:ext cx="1759148" cy="294680"/>
          </a:xfrm>
          <a:prstGeom prst="rect">
            <a:avLst/>
          </a:prstGeom>
          <a:blipFill>
            <a:blip r:embed="rId2" cstate="print"/>
            <a:stretch>
              <a:fillRect/>
            </a:stretch>
          </a:blipFill>
        </p:spPr>
        <p:txBody>
          <a:bodyPr wrap="square" lIns="0" tIns="0" rIns="0" bIns="0" rtlCol="0"/>
          <a:lstStyle/>
          <a:p>
            <a:endParaRPr sz="1406"/>
          </a:p>
        </p:txBody>
      </p:sp>
      <p:sp>
        <p:nvSpPr>
          <p:cNvPr id="5" name="object 5"/>
          <p:cNvSpPr/>
          <p:nvPr/>
        </p:nvSpPr>
        <p:spPr>
          <a:xfrm>
            <a:off x="3497086" y="2557854"/>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6" name="object 6"/>
          <p:cNvSpPr/>
          <p:nvPr/>
        </p:nvSpPr>
        <p:spPr>
          <a:xfrm>
            <a:off x="1166438" y="843354"/>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7" name="object 7"/>
          <p:cNvSpPr/>
          <p:nvPr/>
        </p:nvSpPr>
        <p:spPr>
          <a:xfrm>
            <a:off x="1532555" y="1138034"/>
            <a:ext cx="1071563" cy="241102"/>
          </a:xfrm>
          <a:prstGeom prst="rect">
            <a:avLst/>
          </a:prstGeom>
          <a:blipFill>
            <a:blip r:embed="rId3" cstate="print"/>
            <a:stretch>
              <a:fillRect/>
            </a:stretch>
          </a:blipFill>
        </p:spPr>
        <p:txBody>
          <a:bodyPr wrap="square" lIns="0" tIns="0" rIns="0" bIns="0" rtlCol="0"/>
          <a:lstStyle/>
          <a:p>
            <a:endParaRPr sz="1406"/>
          </a:p>
        </p:txBody>
      </p:sp>
      <p:sp>
        <p:nvSpPr>
          <p:cNvPr id="8" name="object 8"/>
          <p:cNvSpPr txBox="1">
            <a:spLocks noGrp="1"/>
          </p:cNvSpPr>
          <p:nvPr>
            <p:ph type="title"/>
          </p:nvPr>
        </p:nvSpPr>
        <p:spPr>
          <a:xfrm>
            <a:off x="1166438" y="1004089"/>
            <a:ext cx="181272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9" name="object 9"/>
          <p:cNvSpPr/>
          <p:nvPr/>
        </p:nvSpPr>
        <p:spPr>
          <a:xfrm>
            <a:off x="1211087" y="2673941"/>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B51A00"/>
          </a:solidFill>
        </p:spPr>
        <p:txBody>
          <a:bodyPr wrap="square" lIns="0" tIns="0" rIns="0" bIns="0" rtlCol="0"/>
          <a:lstStyle/>
          <a:p>
            <a:endParaRPr sz="1406"/>
          </a:p>
        </p:txBody>
      </p:sp>
      <p:sp>
        <p:nvSpPr>
          <p:cNvPr id="10" name="object 10"/>
          <p:cNvSpPr/>
          <p:nvPr/>
        </p:nvSpPr>
        <p:spPr>
          <a:xfrm>
            <a:off x="1309313" y="2906112"/>
            <a:ext cx="1535906" cy="294680"/>
          </a:xfrm>
          <a:prstGeom prst="rect">
            <a:avLst/>
          </a:prstGeom>
          <a:blipFill>
            <a:blip r:embed="rId4" cstate="print"/>
            <a:stretch>
              <a:fillRect/>
            </a:stretch>
          </a:blipFill>
        </p:spPr>
        <p:txBody>
          <a:bodyPr wrap="square" lIns="0" tIns="0" rIns="0" bIns="0" rtlCol="0"/>
          <a:lstStyle/>
          <a:p>
            <a:endParaRPr sz="1406"/>
          </a:p>
        </p:txBody>
      </p:sp>
      <p:sp>
        <p:nvSpPr>
          <p:cNvPr id="11" name="object 11"/>
          <p:cNvSpPr/>
          <p:nvPr/>
        </p:nvSpPr>
        <p:spPr>
          <a:xfrm>
            <a:off x="1487907" y="3290089"/>
            <a:ext cx="1160859" cy="294680"/>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1324134" y="2825745"/>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3" name="object 13"/>
          <p:cNvSpPr/>
          <p:nvPr/>
        </p:nvSpPr>
        <p:spPr>
          <a:xfrm>
            <a:off x="6238500" y="843354"/>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14" name="object 14"/>
          <p:cNvSpPr/>
          <p:nvPr/>
        </p:nvSpPr>
        <p:spPr>
          <a:xfrm>
            <a:off x="6604618" y="1138034"/>
            <a:ext cx="1071563" cy="241102"/>
          </a:xfrm>
          <a:prstGeom prst="rect">
            <a:avLst/>
          </a:prstGeom>
          <a:blipFill>
            <a:blip r:embed="rId3" cstate="print"/>
            <a:stretch>
              <a:fillRect/>
            </a:stretch>
          </a:blipFill>
        </p:spPr>
        <p:txBody>
          <a:bodyPr wrap="square" lIns="0" tIns="0" rIns="0" bIns="0" rtlCol="0"/>
          <a:lstStyle/>
          <a:p>
            <a:endParaRPr sz="1406"/>
          </a:p>
        </p:txBody>
      </p:sp>
      <p:sp>
        <p:nvSpPr>
          <p:cNvPr id="15" name="object 15"/>
          <p:cNvSpPr txBox="1"/>
          <p:nvPr/>
        </p:nvSpPr>
        <p:spPr>
          <a:xfrm>
            <a:off x="6238500" y="1004089"/>
            <a:ext cx="1812727" cy="398483"/>
          </a:xfrm>
          <a:prstGeom prst="rect">
            <a:avLst/>
          </a:prstGeom>
        </p:spPr>
        <p:txBody>
          <a:bodyPr vert="horz" wrap="square" lIns="0" tIns="8930" rIns="0" bIns="0" rtlCol="0">
            <a:spAutoFit/>
          </a:bodyPr>
          <a:lstStyle/>
          <a:p>
            <a:pPr marL="385302">
              <a:spcBef>
                <a:spcPts val="70"/>
              </a:spcBef>
            </a:pPr>
            <a:r>
              <a:rPr sz="2531" spc="-14" dirty="0">
                <a:solidFill>
                  <a:srgbClr val="FFFFFF"/>
                </a:solidFill>
                <a:latin typeface="Arial"/>
                <a:cs typeface="Arial"/>
              </a:rPr>
              <a:t>servers</a:t>
            </a:r>
            <a:endParaRPr sz="2531">
              <a:latin typeface="Arial"/>
              <a:cs typeface="Arial"/>
            </a:endParaRPr>
          </a:p>
        </p:txBody>
      </p:sp>
      <p:sp>
        <p:nvSpPr>
          <p:cNvPr id="16" name="object 16"/>
          <p:cNvSpPr/>
          <p:nvPr/>
        </p:nvSpPr>
        <p:spPr>
          <a:xfrm>
            <a:off x="2077266" y="1548800"/>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17" name="object 17"/>
          <p:cNvSpPr/>
          <p:nvPr/>
        </p:nvSpPr>
        <p:spPr>
          <a:xfrm>
            <a:off x="1937963" y="2484631"/>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18" name="object 18"/>
          <p:cNvSpPr/>
          <p:nvPr/>
        </p:nvSpPr>
        <p:spPr>
          <a:xfrm>
            <a:off x="7176118" y="1548800"/>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19" name="object 19"/>
          <p:cNvSpPr/>
          <p:nvPr/>
        </p:nvSpPr>
        <p:spPr>
          <a:xfrm>
            <a:off x="7036815" y="2484631"/>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20" name="object 20"/>
          <p:cNvSpPr/>
          <p:nvPr/>
        </p:nvSpPr>
        <p:spPr>
          <a:xfrm>
            <a:off x="5881313" y="4995659"/>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5C0700"/>
          </a:solidFill>
        </p:spPr>
        <p:txBody>
          <a:bodyPr wrap="square" lIns="0" tIns="0" rIns="0" bIns="0" rtlCol="0"/>
          <a:lstStyle/>
          <a:p>
            <a:endParaRPr sz="1406"/>
          </a:p>
        </p:txBody>
      </p:sp>
      <p:sp>
        <p:nvSpPr>
          <p:cNvPr id="21" name="object 21"/>
          <p:cNvSpPr/>
          <p:nvPr/>
        </p:nvSpPr>
        <p:spPr>
          <a:xfrm>
            <a:off x="5952751" y="5093886"/>
            <a:ext cx="687586" cy="258961"/>
          </a:xfrm>
          <a:prstGeom prst="rect">
            <a:avLst/>
          </a:prstGeom>
          <a:blipFill>
            <a:blip r:embed="rId6" cstate="print"/>
            <a:stretch>
              <a:fillRect/>
            </a:stretch>
          </a:blipFill>
        </p:spPr>
        <p:txBody>
          <a:bodyPr wrap="square" lIns="0" tIns="0" rIns="0" bIns="0" rtlCol="0"/>
          <a:lstStyle/>
          <a:p>
            <a:endParaRPr sz="1406"/>
          </a:p>
        </p:txBody>
      </p:sp>
      <p:sp>
        <p:nvSpPr>
          <p:cNvPr id="22" name="object 22"/>
          <p:cNvSpPr/>
          <p:nvPr/>
        </p:nvSpPr>
        <p:spPr>
          <a:xfrm>
            <a:off x="6774282" y="4995659"/>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5C0700"/>
          </a:solidFill>
        </p:spPr>
        <p:txBody>
          <a:bodyPr wrap="square" lIns="0" tIns="0" rIns="0" bIns="0" rtlCol="0"/>
          <a:lstStyle/>
          <a:p>
            <a:endParaRPr sz="1406"/>
          </a:p>
        </p:txBody>
      </p:sp>
      <p:sp>
        <p:nvSpPr>
          <p:cNvPr id="23" name="object 23"/>
          <p:cNvSpPr/>
          <p:nvPr/>
        </p:nvSpPr>
        <p:spPr>
          <a:xfrm>
            <a:off x="6881438" y="5093886"/>
            <a:ext cx="1116211" cy="223242"/>
          </a:xfrm>
          <a:prstGeom prst="rect">
            <a:avLst/>
          </a:prstGeom>
          <a:blipFill>
            <a:blip r:embed="rId7" cstate="print"/>
            <a:stretch>
              <a:fillRect/>
            </a:stretch>
          </a:blipFill>
        </p:spPr>
        <p:txBody>
          <a:bodyPr wrap="square" lIns="0" tIns="0" rIns="0" bIns="0" rtlCol="0"/>
          <a:lstStyle/>
          <a:p>
            <a:endParaRPr sz="1406"/>
          </a:p>
        </p:txBody>
      </p:sp>
      <p:sp>
        <p:nvSpPr>
          <p:cNvPr id="24" name="object 24"/>
          <p:cNvSpPr txBox="1"/>
          <p:nvPr/>
        </p:nvSpPr>
        <p:spPr>
          <a:xfrm>
            <a:off x="5881313" y="4333076"/>
            <a:ext cx="2214563" cy="986521"/>
          </a:xfrm>
          <a:prstGeom prst="rect">
            <a:avLst/>
          </a:prstGeom>
        </p:spPr>
        <p:txBody>
          <a:bodyPr vert="horz" wrap="square" lIns="0" tIns="207169" rIns="0" bIns="0" rtlCol="0">
            <a:spAutoFit/>
          </a:bodyPr>
          <a:lstStyle/>
          <a:p>
            <a:pPr algn="ctr">
              <a:spcBef>
                <a:spcPts val="1631"/>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R="34378" algn="ctr">
              <a:spcBef>
                <a:spcPts val="1041"/>
              </a:spcBef>
              <a:tabLst>
                <a:tab pos="932673"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25" name="object 25"/>
          <p:cNvSpPr/>
          <p:nvPr/>
        </p:nvSpPr>
        <p:spPr>
          <a:xfrm>
            <a:off x="6640337" y="1647027"/>
            <a:ext cx="910828" cy="821531"/>
          </a:xfrm>
          <a:prstGeom prst="rect">
            <a:avLst/>
          </a:prstGeom>
          <a:blipFill>
            <a:blip r:embed="rId8" cstate="print"/>
            <a:stretch>
              <a:fillRect/>
            </a:stretch>
          </a:blipFill>
        </p:spPr>
        <p:txBody>
          <a:bodyPr wrap="square" lIns="0" tIns="0" rIns="0" bIns="0" rtlCol="0"/>
          <a:lstStyle/>
          <a:p>
            <a:endParaRPr sz="1406"/>
          </a:p>
        </p:txBody>
      </p:sp>
      <p:sp>
        <p:nvSpPr>
          <p:cNvPr id="26" name="object 26"/>
          <p:cNvSpPr txBox="1"/>
          <p:nvPr/>
        </p:nvSpPr>
        <p:spPr>
          <a:xfrm>
            <a:off x="3497086" y="3263300"/>
            <a:ext cx="4697016" cy="398483"/>
          </a:xfrm>
          <a:prstGeom prst="rect">
            <a:avLst/>
          </a:prstGeom>
        </p:spPr>
        <p:txBody>
          <a:bodyPr vert="horz" wrap="square" lIns="0" tIns="8930" rIns="0" bIns="0" rtlCol="0">
            <a:spAutoFit/>
          </a:bodyPr>
          <a:lstStyle/>
          <a:p>
            <a:pPr algn="ctr">
              <a:spcBef>
                <a:spcPts val="70"/>
              </a:spcBef>
            </a:pPr>
            <a:r>
              <a:rPr sz="2531" b="1" spc="-14" dirty="0">
                <a:solidFill>
                  <a:srgbClr val="EBEBEB"/>
                </a:solidFill>
                <a:latin typeface="Arial"/>
                <a:cs typeface="Arial"/>
              </a:rPr>
              <a:t>extension</a:t>
            </a:r>
            <a:endParaRPr sz="2531">
              <a:latin typeface="Arial"/>
              <a:cs typeface="Arial"/>
            </a:endParaRPr>
          </a:p>
        </p:txBody>
      </p:sp>
      <p:sp>
        <p:nvSpPr>
          <p:cNvPr id="27" name="object 27"/>
          <p:cNvSpPr/>
          <p:nvPr/>
        </p:nvSpPr>
        <p:spPr>
          <a:xfrm>
            <a:off x="1211087" y="4049112"/>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B51A00"/>
          </a:solidFill>
        </p:spPr>
        <p:txBody>
          <a:bodyPr wrap="square" lIns="0" tIns="0" rIns="0" bIns="0" rtlCol="0"/>
          <a:lstStyle/>
          <a:p>
            <a:endParaRPr sz="1406"/>
          </a:p>
        </p:txBody>
      </p:sp>
      <p:sp>
        <p:nvSpPr>
          <p:cNvPr id="28" name="object 28"/>
          <p:cNvSpPr/>
          <p:nvPr/>
        </p:nvSpPr>
        <p:spPr>
          <a:xfrm>
            <a:off x="1309313" y="4281284"/>
            <a:ext cx="1535906" cy="294680"/>
          </a:xfrm>
          <a:prstGeom prst="rect">
            <a:avLst/>
          </a:prstGeom>
          <a:blipFill>
            <a:blip r:embed="rId4" cstate="print"/>
            <a:stretch>
              <a:fillRect/>
            </a:stretch>
          </a:blipFill>
        </p:spPr>
        <p:txBody>
          <a:bodyPr wrap="square" lIns="0" tIns="0" rIns="0" bIns="0" rtlCol="0"/>
          <a:lstStyle/>
          <a:p>
            <a:endParaRPr sz="1406"/>
          </a:p>
        </p:txBody>
      </p:sp>
      <p:sp>
        <p:nvSpPr>
          <p:cNvPr id="29" name="object 29"/>
          <p:cNvSpPr/>
          <p:nvPr/>
        </p:nvSpPr>
        <p:spPr>
          <a:xfrm>
            <a:off x="1487907" y="4665261"/>
            <a:ext cx="1160859" cy="294680"/>
          </a:xfrm>
          <a:prstGeom prst="rect">
            <a:avLst/>
          </a:prstGeom>
          <a:blipFill>
            <a:blip r:embed="rId5" cstate="print"/>
            <a:stretch>
              <a:fillRect/>
            </a:stretch>
          </a:blipFill>
        </p:spPr>
        <p:txBody>
          <a:bodyPr wrap="square" lIns="0" tIns="0" rIns="0" bIns="0" rtlCol="0"/>
          <a:lstStyle/>
          <a:p>
            <a:endParaRPr sz="1406"/>
          </a:p>
        </p:txBody>
      </p:sp>
      <p:sp>
        <p:nvSpPr>
          <p:cNvPr id="30" name="object 30"/>
          <p:cNvSpPr txBox="1"/>
          <p:nvPr/>
        </p:nvSpPr>
        <p:spPr>
          <a:xfrm>
            <a:off x="1324134" y="4200917"/>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31" name="object 31"/>
          <p:cNvSpPr/>
          <p:nvPr/>
        </p:nvSpPr>
        <p:spPr>
          <a:xfrm>
            <a:off x="3063104" y="3022198"/>
            <a:ext cx="657224" cy="0"/>
          </a:xfrm>
          <a:custGeom>
            <a:avLst/>
            <a:gdLst/>
            <a:ahLst/>
            <a:cxnLst/>
            <a:rect l="l" t="t" r="r" b="b"/>
            <a:pathLst>
              <a:path w="934720">
                <a:moveTo>
                  <a:pt x="0" y="0"/>
                </a:moveTo>
                <a:lnTo>
                  <a:pt x="50800" y="0"/>
                </a:lnTo>
                <a:lnTo>
                  <a:pt x="934720" y="0"/>
                </a:lnTo>
              </a:path>
            </a:pathLst>
          </a:custGeom>
          <a:ln w="101600">
            <a:solidFill>
              <a:srgbClr val="B51A00"/>
            </a:solidFill>
          </a:ln>
        </p:spPr>
        <p:txBody>
          <a:bodyPr wrap="square" lIns="0" tIns="0" rIns="0" bIns="0" rtlCol="0"/>
          <a:lstStyle/>
          <a:p>
            <a:endParaRPr sz="1406"/>
          </a:p>
        </p:txBody>
      </p:sp>
      <p:sp>
        <p:nvSpPr>
          <p:cNvPr id="32" name="object 32"/>
          <p:cNvSpPr/>
          <p:nvPr/>
        </p:nvSpPr>
        <p:spPr>
          <a:xfrm>
            <a:off x="2889868" y="2882895"/>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B51A00"/>
          </a:solidFill>
        </p:spPr>
        <p:txBody>
          <a:bodyPr wrap="square" lIns="0" tIns="0" rIns="0" bIns="0" rtlCol="0"/>
          <a:lstStyle/>
          <a:p>
            <a:endParaRPr sz="1406"/>
          </a:p>
        </p:txBody>
      </p:sp>
      <p:sp>
        <p:nvSpPr>
          <p:cNvPr id="33" name="object 33"/>
          <p:cNvSpPr/>
          <p:nvPr/>
        </p:nvSpPr>
        <p:spPr>
          <a:xfrm>
            <a:off x="3025519" y="3852660"/>
            <a:ext cx="748754" cy="494258"/>
          </a:xfrm>
          <a:custGeom>
            <a:avLst/>
            <a:gdLst/>
            <a:ahLst/>
            <a:cxnLst/>
            <a:rect l="l" t="t" r="r" b="b"/>
            <a:pathLst>
              <a:path w="1064895" h="702945">
                <a:moveTo>
                  <a:pt x="0" y="702487"/>
                </a:moveTo>
                <a:lnTo>
                  <a:pt x="42405" y="674497"/>
                </a:lnTo>
                <a:lnTo>
                  <a:pt x="1064374" y="0"/>
                </a:lnTo>
              </a:path>
            </a:pathLst>
          </a:custGeom>
          <a:ln w="101599">
            <a:solidFill>
              <a:srgbClr val="B51A00"/>
            </a:solidFill>
          </a:ln>
        </p:spPr>
        <p:txBody>
          <a:bodyPr wrap="square" lIns="0" tIns="0" rIns="0" bIns="0" rtlCol="0"/>
          <a:lstStyle/>
          <a:p>
            <a:endParaRPr sz="1406"/>
          </a:p>
        </p:txBody>
      </p:sp>
      <p:sp>
        <p:nvSpPr>
          <p:cNvPr id="34" name="object 34"/>
          <p:cNvSpPr/>
          <p:nvPr/>
        </p:nvSpPr>
        <p:spPr>
          <a:xfrm>
            <a:off x="2880938" y="4172288"/>
            <a:ext cx="309414" cy="270123"/>
          </a:xfrm>
          <a:custGeom>
            <a:avLst/>
            <a:gdLst/>
            <a:ahLst/>
            <a:cxnLst/>
            <a:rect l="l" t="t" r="r" b="b"/>
            <a:pathLst>
              <a:path w="440054" h="384175">
                <a:moveTo>
                  <a:pt x="221576" y="0"/>
                </a:moveTo>
                <a:lnTo>
                  <a:pt x="0" y="383616"/>
                </a:lnTo>
                <a:lnTo>
                  <a:pt x="439839" y="330708"/>
                </a:lnTo>
                <a:lnTo>
                  <a:pt x="248030" y="219913"/>
                </a:lnTo>
                <a:lnTo>
                  <a:pt x="221576" y="0"/>
                </a:lnTo>
                <a:close/>
              </a:path>
            </a:pathLst>
          </a:custGeom>
          <a:solidFill>
            <a:srgbClr val="B51A00"/>
          </a:solidFill>
        </p:spPr>
        <p:txBody>
          <a:bodyPr wrap="square" lIns="0" tIns="0" rIns="0" bIns="0" rtlCol="0"/>
          <a:lstStyle/>
          <a:p>
            <a:endParaRPr sz="1406"/>
          </a:p>
        </p:txBody>
      </p:sp>
      <p:sp>
        <p:nvSpPr>
          <p:cNvPr id="35" name="object 35"/>
          <p:cNvSpPr/>
          <p:nvPr/>
        </p:nvSpPr>
        <p:spPr>
          <a:xfrm>
            <a:off x="7176118" y="3959815"/>
            <a:ext cx="0" cy="460772"/>
          </a:xfrm>
          <a:custGeom>
            <a:avLst/>
            <a:gdLst/>
            <a:ahLst/>
            <a:cxnLst/>
            <a:rect l="l" t="t" r="r" b="b"/>
            <a:pathLst>
              <a:path h="655320">
                <a:moveTo>
                  <a:pt x="-50800" y="327660"/>
                </a:moveTo>
                <a:lnTo>
                  <a:pt x="50800" y="327660"/>
                </a:lnTo>
              </a:path>
            </a:pathLst>
          </a:custGeom>
          <a:ln w="655320">
            <a:solidFill>
              <a:srgbClr val="B51A00"/>
            </a:solidFill>
          </a:ln>
        </p:spPr>
        <p:txBody>
          <a:bodyPr wrap="square" lIns="0" tIns="0" rIns="0" bIns="0" rtlCol="0"/>
          <a:lstStyle/>
          <a:p>
            <a:endParaRPr sz="1406"/>
          </a:p>
        </p:txBody>
      </p:sp>
      <p:sp>
        <p:nvSpPr>
          <p:cNvPr id="36" name="object 36"/>
          <p:cNvSpPr/>
          <p:nvPr/>
        </p:nvSpPr>
        <p:spPr>
          <a:xfrm>
            <a:off x="7036815" y="4315216"/>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B51A00"/>
          </a:solidFill>
        </p:spPr>
        <p:txBody>
          <a:bodyPr wrap="square" lIns="0" tIns="0" rIns="0" bIns="0" rtlCol="0"/>
          <a:lstStyle/>
          <a:p>
            <a:endParaRPr sz="1406"/>
          </a:p>
        </p:txBody>
      </p:sp>
    </p:spTree>
    <p:extLst>
      <p:ext uri="{BB962C8B-B14F-4D97-AF65-F5344CB8AC3E}">
        <p14:creationId xmlns:p14="http://schemas.microsoft.com/office/powerpoint/2010/main" val="31976885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6453"/>
            <a:ext cx="9144000" cy="6661547"/>
          </a:xfrm>
          <a:custGeom>
            <a:avLst/>
            <a:gdLst/>
            <a:ahLst/>
            <a:cxnLst/>
            <a:rect l="l" t="t" r="r" b="b"/>
            <a:pathLst>
              <a:path w="13004800" h="9474200">
                <a:moveTo>
                  <a:pt x="0" y="9474200"/>
                </a:moveTo>
                <a:lnTo>
                  <a:pt x="13004800" y="9474200"/>
                </a:lnTo>
                <a:lnTo>
                  <a:pt x="13004800" y="0"/>
                </a:lnTo>
                <a:lnTo>
                  <a:pt x="0" y="0"/>
                </a:lnTo>
                <a:lnTo>
                  <a:pt x="0" y="9474200"/>
                </a:lnTo>
                <a:close/>
              </a:path>
            </a:pathLst>
          </a:custGeom>
          <a:solidFill>
            <a:srgbClr val="303D47"/>
          </a:solidFill>
        </p:spPr>
        <p:txBody>
          <a:bodyPr wrap="square" lIns="0" tIns="0" rIns="0" bIns="0" rtlCol="0"/>
          <a:lstStyle/>
          <a:p>
            <a:endParaRPr sz="1406"/>
          </a:p>
        </p:txBody>
      </p:sp>
      <p:sp>
        <p:nvSpPr>
          <p:cNvPr id="3" name="object 3"/>
          <p:cNvSpPr/>
          <p:nvPr/>
        </p:nvSpPr>
        <p:spPr>
          <a:xfrm>
            <a:off x="0" y="0"/>
            <a:ext cx="9144000" cy="196453"/>
          </a:xfrm>
          <a:custGeom>
            <a:avLst/>
            <a:gdLst/>
            <a:ahLst/>
            <a:cxnLst/>
            <a:rect l="l" t="t" r="r" b="b"/>
            <a:pathLst>
              <a:path w="13004800" h="279400">
                <a:moveTo>
                  <a:pt x="0" y="279400"/>
                </a:moveTo>
                <a:lnTo>
                  <a:pt x="13004800" y="279400"/>
                </a:lnTo>
                <a:lnTo>
                  <a:pt x="13004800" y="0"/>
                </a:lnTo>
                <a:lnTo>
                  <a:pt x="0" y="0"/>
                </a:lnTo>
                <a:lnTo>
                  <a:pt x="0" y="279400"/>
                </a:lnTo>
                <a:close/>
              </a:path>
            </a:pathLst>
          </a:custGeom>
          <a:solidFill>
            <a:srgbClr val="303D47"/>
          </a:solidFill>
        </p:spPr>
        <p:txBody>
          <a:bodyPr wrap="square" lIns="0" tIns="0" rIns="0" bIns="0" rtlCol="0"/>
          <a:lstStyle/>
          <a:p>
            <a:endParaRPr sz="1406"/>
          </a:p>
        </p:txBody>
      </p:sp>
      <p:sp>
        <p:nvSpPr>
          <p:cNvPr id="4" name="object 4"/>
          <p:cNvSpPr txBox="1">
            <a:spLocks noGrp="1"/>
          </p:cNvSpPr>
          <p:nvPr>
            <p:ph type="title"/>
          </p:nvPr>
        </p:nvSpPr>
        <p:spPr>
          <a:xfrm>
            <a:off x="919758" y="2714626"/>
            <a:ext cx="7056239" cy="1406836"/>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pc="35" dirty="0">
                <a:solidFill>
                  <a:srgbClr val="FFFFFF"/>
                </a:solidFill>
              </a:rPr>
              <a:t>CHROME’S</a:t>
            </a:r>
          </a:p>
          <a:p>
            <a:pPr marL="8929">
              <a:lnSpc>
                <a:spcPct val="100000"/>
              </a:lnSpc>
              <a:spcBef>
                <a:spcPts val="84"/>
              </a:spcBef>
            </a:pPr>
            <a:r>
              <a:rPr spc="4" dirty="0">
                <a:solidFill>
                  <a:srgbClr val="FFFFFF"/>
                </a:solidFill>
              </a:rPr>
              <a:t>SECURITY</a:t>
            </a:r>
            <a:r>
              <a:rPr spc="-28" dirty="0">
                <a:solidFill>
                  <a:srgbClr val="FFFFFF"/>
                </a:solidFill>
              </a:rPr>
              <a:t> </a:t>
            </a:r>
            <a:r>
              <a:rPr spc="53" dirty="0">
                <a:solidFill>
                  <a:srgbClr val="FFFFFF"/>
                </a:solidFill>
              </a:rPr>
              <a:t>MECHANISMS</a:t>
            </a:r>
          </a:p>
        </p:txBody>
      </p:sp>
    </p:spTree>
    <p:extLst>
      <p:ext uri="{BB962C8B-B14F-4D97-AF65-F5344CB8AC3E}">
        <p14:creationId xmlns:p14="http://schemas.microsoft.com/office/powerpoint/2010/main" val="352295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The Evolution of Web Applications</a:t>
            </a:r>
            <a:endParaRPr kumimoji="1" lang="zh-CN" altLang="en-US" dirty="0"/>
          </a:p>
        </p:txBody>
      </p:sp>
      <p:sp>
        <p:nvSpPr>
          <p:cNvPr id="3" name="内容占位符 2"/>
          <p:cNvSpPr>
            <a:spLocks noGrp="1"/>
          </p:cNvSpPr>
          <p:nvPr>
            <p:ph idx="1"/>
          </p:nvPr>
        </p:nvSpPr>
        <p:spPr>
          <a:xfrm>
            <a:off x="295275" y="1045322"/>
            <a:ext cx="8524875" cy="4313238"/>
          </a:xfrm>
        </p:spPr>
        <p:txBody>
          <a:bodyPr/>
          <a:lstStyle/>
          <a:p>
            <a:r>
              <a:rPr lang="en-US" altLang="zh-CN" dirty="0"/>
              <a:t>In</a:t>
            </a:r>
            <a:r>
              <a:rPr lang="zh-CN" altLang="en-US" dirty="0"/>
              <a:t> </a:t>
            </a:r>
            <a:r>
              <a:rPr lang="en-US" altLang="zh-CN" dirty="0"/>
              <a:t>the</a:t>
            </a:r>
            <a:r>
              <a:rPr lang="zh-CN" altLang="en-US" dirty="0"/>
              <a:t> </a:t>
            </a:r>
            <a:r>
              <a:rPr lang="en-US" altLang="zh-CN" dirty="0"/>
              <a:t>early</a:t>
            </a:r>
            <a:r>
              <a:rPr lang="zh-CN" altLang="en-US" dirty="0"/>
              <a:t> </a:t>
            </a:r>
            <a:r>
              <a:rPr lang="en-US" altLang="zh-CN" dirty="0"/>
              <a:t>days</a:t>
            </a:r>
            <a:r>
              <a:rPr lang="zh-CN" altLang="en-US" dirty="0"/>
              <a:t> </a:t>
            </a:r>
            <a:r>
              <a:rPr lang="en-US" altLang="zh-CN" dirty="0"/>
              <a:t>of</a:t>
            </a:r>
            <a:r>
              <a:rPr lang="zh-CN" altLang="en-US" dirty="0"/>
              <a:t> </a:t>
            </a:r>
            <a:r>
              <a:rPr lang="en-US" altLang="zh-CN" dirty="0"/>
              <a:t>the</a:t>
            </a:r>
            <a:r>
              <a:rPr lang="zh-CN" altLang="en-US" dirty="0"/>
              <a:t> </a:t>
            </a:r>
            <a:r>
              <a:rPr lang="en-US" altLang="zh-CN" dirty="0"/>
              <a:t>Internet,</a:t>
            </a:r>
            <a:r>
              <a:rPr lang="zh-CN" altLang="en-US" dirty="0"/>
              <a:t> </a:t>
            </a:r>
            <a:r>
              <a:rPr lang="en-US" altLang="zh-CN" dirty="0"/>
              <a:t>the</a:t>
            </a:r>
            <a:r>
              <a:rPr lang="zh-CN" altLang="en-US" dirty="0"/>
              <a:t> </a:t>
            </a:r>
            <a:r>
              <a:rPr lang="en-US" altLang="zh-CN" dirty="0"/>
              <a:t>World</a:t>
            </a:r>
            <a:r>
              <a:rPr lang="zh-CN" altLang="en-US" dirty="0"/>
              <a:t> </a:t>
            </a:r>
            <a:r>
              <a:rPr lang="en-US" altLang="zh-CN" dirty="0"/>
              <a:t>Wide</a:t>
            </a:r>
            <a:r>
              <a:rPr lang="zh-CN" altLang="en-US" dirty="0"/>
              <a:t> </a:t>
            </a:r>
            <a:r>
              <a:rPr lang="en-US" altLang="zh-CN" dirty="0"/>
              <a:t>Web</a:t>
            </a:r>
            <a:r>
              <a:rPr lang="zh-CN" altLang="en-US" dirty="0"/>
              <a:t> </a:t>
            </a:r>
            <a:r>
              <a:rPr lang="en-US" altLang="zh-CN" dirty="0"/>
              <a:t>(WWW)</a:t>
            </a:r>
            <a:r>
              <a:rPr lang="zh-CN" altLang="en-US" dirty="0"/>
              <a:t> </a:t>
            </a:r>
            <a:r>
              <a:rPr lang="en-US" altLang="zh-CN" dirty="0"/>
              <a:t>consisted</a:t>
            </a:r>
            <a:r>
              <a:rPr lang="zh-CN" altLang="en-US" dirty="0"/>
              <a:t> </a:t>
            </a:r>
            <a:r>
              <a:rPr lang="en-US" altLang="zh-CN" dirty="0"/>
              <a:t>only</a:t>
            </a:r>
            <a:r>
              <a:rPr lang="zh-CN" altLang="en-US" dirty="0"/>
              <a:t> </a:t>
            </a:r>
            <a:r>
              <a:rPr lang="en-US" altLang="zh-CN" dirty="0"/>
              <a:t>of</a:t>
            </a:r>
            <a:r>
              <a:rPr lang="zh-CN" altLang="en-US" dirty="0"/>
              <a:t> </a:t>
            </a:r>
            <a:r>
              <a:rPr lang="en-US" altLang="zh-CN" dirty="0"/>
              <a:t>websites.</a:t>
            </a:r>
            <a:r>
              <a:rPr lang="zh-CN" altLang="en-US" dirty="0"/>
              <a:t> </a:t>
            </a:r>
            <a:endParaRPr lang="en-US" altLang="zh-CN" dirty="0"/>
          </a:p>
          <a:p>
            <a:pPr lvl="1"/>
            <a:r>
              <a:rPr lang="en-US" altLang="zh-CN" dirty="0"/>
              <a:t>essentially</a:t>
            </a:r>
            <a:r>
              <a:rPr lang="zh-CN" altLang="en-US" dirty="0"/>
              <a:t> </a:t>
            </a:r>
            <a:r>
              <a:rPr lang="en-US" altLang="zh-CN" dirty="0"/>
              <a:t>information</a:t>
            </a:r>
            <a:r>
              <a:rPr lang="zh-CN" altLang="en-US" dirty="0"/>
              <a:t> </a:t>
            </a:r>
            <a:r>
              <a:rPr lang="en-US" altLang="zh-CN" dirty="0"/>
              <a:t>repositories</a:t>
            </a:r>
            <a:r>
              <a:rPr lang="zh-CN" altLang="en-US" dirty="0"/>
              <a:t> </a:t>
            </a:r>
            <a:r>
              <a:rPr lang="en-US" altLang="zh-CN" dirty="0"/>
              <a:t>containing</a:t>
            </a:r>
            <a:r>
              <a:rPr lang="zh-CN" altLang="en-US" dirty="0"/>
              <a:t> </a:t>
            </a:r>
            <a:r>
              <a:rPr lang="en-US" altLang="zh-CN" dirty="0"/>
              <a:t>static</a:t>
            </a:r>
            <a:r>
              <a:rPr lang="zh-CN" altLang="en-US" dirty="0"/>
              <a:t> </a:t>
            </a:r>
            <a:r>
              <a:rPr lang="en-US" altLang="zh-CN" dirty="0"/>
              <a:t>documents.</a:t>
            </a:r>
            <a:r>
              <a:rPr lang="zh-CN" altLang="en-US" dirty="0"/>
              <a:t> </a:t>
            </a:r>
            <a:endParaRPr lang="en-US" altLang="zh-CN" dirty="0"/>
          </a:p>
          <a:p>
            <a:endParaRPr kumimoji="1" lang="zh-CN" altLang="en-US" dirty="0"/>
          </a:p>
        </p:txBody>
      </p:sp>
      <p:pic>
        <p:nvPicPr>
          <p:cNvPr id="4" name="图片 3" descr="old-apple-web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820" y="2138083"/>
            <a:ext cx="7981262" cy="4560722"/>
          </a:xfrm>
          <a:prstGeom prst="rect">
            <a:avLst/>
          </a:prstGeom>
        </p:spPr>
      </p:pic>
    </p:spTree>
    <p:extLst>
      <p:ext uri="{BB962C8B-B14F-4D97-AF65-F5344CB8AC3E}">
        <p14:creationId xmlns:p14="http://schemas.microsoft.com/office/powerpoint/2010/main" val="14607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2066" y="5990573"/>
            <a:ext cx="6155234" cy="636561"/>
          </a:xfrm>
          <a:prstGeom prst="rect">
            <a:avLst/>
          </a:prstGeom>
        </p:spPr>
        <p:txBody>
          <a:bodyPr vert="horz" wrap="square" lIns="0" tIns="8930" rIns="0" bIns="0" rtlCol="0">
            <a:spAutoFit/>
          </a:bodyPr>
          <a:lstStyle/>
          <a:p>
            <a:pPr marL="8929">
              <a:spcBef>
                <a:spcPts val="70"/>
              </a:spcBef>
            </a:pPr>
            <a:r>
              <a:rPr sz="4078" b="1" spc="-35" dirty="0">
                <a:solidFill>
                  <a:srgbClr val="979B9E"/>
                </a:solidFill>
                <a:latin typeface="Arial"/>
                <a:cs typeface="Arial"/>
              </a:rPr>
              <a:t>PRIVILEGE </a:t>
            </a:r>
            <a:r>
              <a:rPr sz="4078" b="1" spc="-102" dirty="0">
                <a:solidFill>
                  <a:srgbClr val="979B9E"/>
                </a:solidFill>
                <a:latin typeface="Arial"/>
                <a:cs typeface="Arial"/>
              </a:rPr>
              <a:t>SEPARATION</a:t>
            </a:r>
            <a:endParaRPr sz="4078">
              <a:latin typeface="Arial"/>
              <a:cs typeface="Arial"/>
            </a:endParaRPr>
          </a:p>
        </p:txBody>
      </p:sp>
      <p:sp>
        <p:nvSpPr>
          <p:cNvPr id="3" name="object 3"/>
          <p:cNvSpPr/>
          <p:nvPr/>
        </p:nvSpPr>
        <p:spPr>
          <a:xfrm>
            <a:off x="5766963" y="4597542"/>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4" name="object 4"/>
          <p:cNvSpPr/>
          <p:nvPr/>
        </p:nvSpPr>
        <p:spPr>
          <a:xfrm>
            <a:off x="6079503" y="4686838"/>
            <a:ext cx="1759148" cy="294680"/>
          </a:xfrm>
          <a:prstGeom prst="rect">
            <a:avLst/>
          </a:prstGeom>
          <a:blipFill>
            <a:blip r:embed="rId2" cstate="print"/>
            <a:stretch>
              <a:fillRect/>
            </a:stretch>
          </a:blipFill>
        </p:spPr>
        <p:txBody>
          <a:bodyPr wrap="square" lIns="0" tIns="0" rIns="0" bIns="0" rtlCol="0"/>
          <a:lstStyle/>
          <a:p>
            <a:endParaRPr sz="1406"/>
          </a:p>
        </p:txBody>
      </p:sp>
      <p:sp>
        <p:nvSpPr>
          <p:cNvPr id="5" name="object 5"/>
          <p:cNvSpPr/>
          <p:nvPr/>
        </p:nvSpPr>
        <p:spPr>
          <a:xfrm>
            <a:off x="3472033" y="2633010"/>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6" name="object 6"/>
          <p:cNvSpPr/>
          <p:nvPr/>
        </p:nvSpPr>
        <p:spPr>
          <a:xfrm>
            <a:off x="1141385" y="918510"/>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7" name="object 7"/>
          <p:cNvSpPr/>
          <p:nvPr/>
        </p:nvSpPr>
        <p:spPr>
          <a:xfrm>
            <a:off x="1507502" y="1213190"/>
            <a:ext cx="1071563" cy="241102"/>
          </a:xfrm>
          <a:prstGeom prst="rect">
            <a:avLst/>
          </a:prstGeom>
          <a:blipFill>
            <a:blip r:embed="rId3" cstate="print"/>
            <a:stretch>
              <a:fillRect/>
            </a:stretch>
          </a:blipFill>
        </p:spPr>
        <p:txBody>
          <a:bodyPr wrap="square" lIns="0" tIns="0" rIns="0" bIns="0" rtlCol="0"/>
          <a:lstStyle/>
          <a:p>
            <a:endParaRPr sz="1406"/>
          </a:p>
        </p:txBody>
      </p:sp>
      <p:sp>
        <p:nvSpPr>
          <p:cNvPr id="8" name="object 8"/>
          <p:cNvSpPr txBox="1">
            <a:spLocks noGrp="1"/>
          </p:cNvSpPr>
          <p:nvPr>
            <p:ph type="title"/>
          </p:nvPr>
        </p:nvSpPr>
        <p:spPr>
          <a:xfrm>
            <a:off x="1141385" y="1079245"/>
            <a:ext cx="181272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9" name="object 9"/>
          <p:cNvSpPr/>
          <p:nvPr/>
        </p:nvSpPr>
        <p:spPr>
          <a:xfrm>
            <a:off x="1186034" y="2749097"/>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10" name="object 10"/>
          <p:cNvSpPr/>
          <p:nvPr/>
        </p:nvSpPr>
        <p:spPr>
          <a:xfrm>
            <a:off x="1284260" y="2981268"/>
            <a:ext cx="1535906" cy="294680"/>
          </a:xfrm>
          <a:prstGeom prst="rect">
            <a:avLst/>
          </a:prstGeom>
          <a:blipFill>
            <a:blip r:embed="rId4" cstate="print"/>
            <a:stretch>
              <a:fillRect/>
            </a:stretch>
          </a:blipFill>
        </p:spPr>
        <p:txBody>
          <a:bodyPr wrap="square" lIns="0" tIns="0" rIns="0" bIns="0" rtlCol="0"/>
          <a:lstStyle/>
          <a:p>
            <a:endParaRPr sz="1406"/>
          </a:p>
        </p:txBody>
      </p:sp>
      <p:sp>
        <p:nvSpPr>
          <p:cNvPr id="11" name="object 11"/>
          <p:cNvSpPr/>
          <p:nvPr/>
        </p:nvSpPr>
        <p:spPr>
          <a:xfrm>
            <a:off x="1462854" y="3365245"/>
            <a:ext cx="1160859" cy="294680"/>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1299081" y="2900901"/>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3" name="object 13"/>
          <p:cNvSpPr/>
          <p:nvPr/>
        </p:nvSpPr>
        <p:spPr>
          <a:xfrm>
            <a:off x="3668487" y="2784815"/>
            <a:ext cx="2089547" cy="562570"/>
          </a:xfrm>
          <a:custGeom>
            <a:avLst/>
            <a:gdLst/>
            <a:ahLst/>
            <a:cxnLst/>
            <a:rect l="l" t="t" r="r" b="b"/>
            <a:pathLst>
              <a:path w="2971800" h="800100">
                <a:moveTo>
                  <a:pt x="0" y="800100"/>
                </a:moveTo>
                <a:lnTo>
                  <a:pt x="2971800" y="800100"/>
                </a:lnTo>
                <a:lnTo>
                  <a:pt x="2971800" y="0"/>
                </a:lnTo>
                <a:lnTo>
                  <a:pt x="0" y="0"/>
                </a:lnTo>
                <a:lnTo>
                  <a:pt x="0" y="800100"/>
                </a:lnTo>
                <a:close/>
              </a:path>
            </a:pathLst>
          </a:custGeom>
          <a:solidFill>
            <a:srgbClr val="004E78"/>
          </a:solidFill>
        </p:spPr>
        <p:txBody>
          <a:bodyPr wrap="square" lIns="0" tIns="0" rIns="0" bIns="0" rtlCol="0"/>
          <a:lstStyle/>
          <a:p>
            <a:endParaRPr sz="1406"/>
          </a:p>
        </p:txBody>
      </p:sp>
      <p:sp>
        <p:nvSpPr>
          <p:cNvPr id="14" name="object 14"/>
          <p:cNvSpPr/>
          <p:nvPr/>
        </p:nvSpPr>
        <p:spPr>
          <a:xfrm>
            <a:off x="3695276" y="2927690"/>
            <a:ext cx="2027039" cy="357188"/>
          </a:xfrm>
          <a:prstGeom prst="rect">
            <a:avLst/>
          </a:prstGeom>
          <a:blipFill>
            <a:blip r:embed="rId6" cstate="print"/>
            <a:stretch>
              <a:fillRect/>
            </a:stretch>
          </a:blipFill>
        </p:spPr>
        <p:txBody>
          <a:bodyPr wrap="square" lIns="0" tIns="0" rIns="0" bIns="0" rtlCol="0"/>
          <a:lstStyle/>
          <a:p>
            <a:endParaRPr sz="1406"/>
          </a:p>
        </p:txBody>
      </p:sp>
      <p:sp>
        <p:nvSpPr>
          <p:cNvPr id="15" name="object 15"/>
          <p:cNvSpPr txBox="1"/>
          <p:nvPr/>
        </p:nvSpPr>
        <p:spPr>
          <a:xfrm>
            <a:off x="3695276" y="2847323"/>
            <a:ext cx="2062758" cy="398483"/>
          </a:xfrm>
          <a:prstGeom prst="rect">
            <a:avLst/>
          </a:prstGeom>
        </p:spPr>
        <p:txBody>
          <a:bodyPr vert="horz" wrap="square" lIns="0" tIns="8930" rIns="0" bIns="0" rtlCol="0">
            <a:spAutoFit/>
          </a:bodyPr>
          <a:lstStyle/>
          <a:p>
            <a:pPr marL="26342">
              <a:spcBef>
                <a:spcPts val="70"/>
              </a:spcBef>
            </a:pPr>
            <a:r>
              <a:rPr sz="2531" spc="35" dirty="0">
                <a:solidFill>
                  <a:srgbClr val="FFFFFF"/>
                </a:solidFill>
                <a:latin typeface="Arial"/>
                <a:cs typeface="Arial"/>
              </a:rPr>
              <a:t>content</a:t>
            </a:r>
            <a:r>
              <a:rPr sz="2531" spc="-39" dirty="0">
                <a:solidFill>
                  <a:srgbClr val="FFFFFF"/>
                </a:solidFill>
                <a:latin typeface="Arial"/>
                <a:cs typeface="Arial"/>
              </a:rPr>
              <a:t> </a:t>
            </a:r>
            <a:r>
              <a:rPr sz="2531" spc="42" dirty="0">
                <a:solidFill>
                  <a:srgbClr val="FFFFFF"/>
                </a:solidFill>
                <a:latin typeface="Arial"/>
                <a:cs typeface="Arial"/>
              </a:rPr>
              <a:t>script</a:t>
            </a:r>
            <a:endParaRPr sz="2531">
              <a:latin typeface="Arial"/>
              <a:cs typeface="Arial"/>
            </a:endParaRPr>
          </a:p>
        </p:txBody>
      </p:sp>
      <p:sp>
        <p:nvSpPr>
          <p:cNvPr id="16" name="object 16"/>
          <p:cNvSpPr/>
          <p:nvPr/>
        </p:nvSpPr>
        <p:spPr>
          <a:xfrm>
            <a:off x="6302744" y="2784815"/>
            <a:ext cx="1687711" cy="821531"/>
          </a:xfrm>
          <a:custGeom>
            <a:avLst/>
            <a:gdLst/>
            <a:ahLst/>
            <a:cxnLst/>
            <a:rect l="l" t="t" r="r" b="b"/>
            <a:pathLst>
              <a:path w="2400300" h="1168400">
                <a:moveTo>
                  <a:pt x="0" y="1168400"/>
                </a:moveTo>
                <a:lnTo>
                  <a:pt x="2400300" y="1168400"/>
                </a:lnTo>
                <a:lnTo>
                  <a:pt x="2400300" y="0"/>
                </a:lnTo>
                <a:lnTo>
                  <a:pt x="0" y="0"/>
                </a:lnTo>
                <a:lnTo>
                  <a:pt x="0" y="1168400"/>
                </a:lnTo>
                <a:close/>
              </a:path>
            </a:pathLst>
          </a:custGeom>
          <a:solidFill>
            <a:srgbClr val="004E78"/>
          </a:solidFill>
        </p:spPr>
        <p:txBody>
          <a:bodyPr wrap="square" lIns="0" tIns="0" rIns="0" bIns="0" rtlCol="0"/>
          <a:lstStyle/>
          <a:p>
            <a:endParaRPr sz="1406"/>
          </a:p>
        </p:txBody>
      </p:sp>
      <p:sp>
        <p:nvSpPr>
          <p:cNvPr id="17" name="object 17"/>
          <p:cNvSpPr/>
          <p:nvPr/>
        </p:nvSpPr>
        <p:spPr>
          <a:xfrm>
            <a:off x="6811736" y="2927690"/>
            <a:ext cx="669727" cy="241102"/>
          </a:xfrm>
          <a:prstGeom prst="rect">
            <a:avLst/>
          </a:prstGeom>
          <a:blipFill>
            <a:blip r:embed="rId7" cstate="print"/>
            <a:stretch>
              <a:fillRect/>
            </a:stretch>
          </a:blipFill>
        </p:spPr>
        <p:txBody>
          <a:bodyPr wrap="square" lIns="0" tIns="0" rIns="0" bIns="0" rtlCol="0"/>
          <a:lstStyle/>
          <a:p>
            <a:endParaRPr sz="1406"/>
          </a:p>
        </p:txBody>
      </p:sp>
      <p:sp>
        <p:nvSpPr>
          <p:cNvPr id="18" name="object 18"/>
          <p:cNvSpPr/>
          <p:nvPr/>
        </p:nvSpPr>
        <p:spPr>
          <a:xfrm>
            <a:off x="6427760" y="3258088"/>
            <a:ext cx="1419820" cy="294680"/>
          </a:xfrm>
          <a:prstGeom prst="rect">
            <a:avLst/>
          </a:prstGeom>
          <a:blipFill>
            <a:blip r:embed="rId8" cstate="print"/>
            <a:stretch>
              <a:fillRect/>
            </a:stretch>
          </a:blipFill>
        </p:spPr>
        <p:txBody>
          <a:bodyPr wrap="square" lIns="0" tIns="0" rIns="0" bIns="0" rtlCol="0"/>
          <a:lstStyle/>
          <a:p>
            <a:endParaRPr sz="1406"/>
          </a:p>
        </p:txBody>
      </p:sp>
      <p:sp>
        <p:nvSpPr>
          <p:cNvPr id="19" name="object 19"/>
          <p:cNvSpPr txBox="1"/>
          <p:nvPr/>
        </p:nvSpPr>
        <p:spPr>
          <a:xfrm>
            <a:off x="6302745" y="2793745"/>
            <a:ext cx="1705570" cy="792885"/>
          </a:xfrm>
          <a:prstGeom prst="rect">
            <a:avLst/>
          </a:prstGeom>
        </p:spPr>
        <p:txBody>
          <a:bodyPr vert="horz" wrap="square" lIns="0" tIns="23217" rIns="0" bIns="0" rtlCol="0">
            <a:spAutoFit/>
          </a:bodyPr>
          <a:lstStyle/>
          <a:p>
            <a:pPr marL="150013" marR="162515" indent="377712">
              <a:lnSpc>
                <a:spcPts val="3023"/>
              </a:lnSpc>
              <a:spcBef>
                <a:spcPts val="183"/>
              </a:spcBef>
            </a:pPr>
            <a:r>
              <a:rPr sz="2531" spc="7" dirty="0">
                <a:solidFill>
                  <a:srgbClr val="FFFFFF"/>
                </a:solidFill>
                <a:latin typeface="Arial"/>
                <a:cs typeface="Arial"/>
              </a:rPr>
              <a:t>core  </a:t>
            </a:r>
            <a:r>
              <a:rPr sz="2531" spc="4" dirty="0">
                <a:solidFill>
                  <a:srgbClr val="FFFFFF"/>
                </a:solidFill>
                <a:latin typeface="Arial"/>
                <a:cs typeface="Arial"/>
              </a:rPr>
              <a:t>extension</a:t>
            </a:r>
            <a:endParaRPr sz="2531">
              <a:latin typeface="Arial"/>
              <a:cs typeface="Arial"/>
            </a:endParaRPr>
          </a:p>
        </p:txBody>
      </p:sp>
      <p:sp>
        <p:nvSpPr>
          <p:cNvPr id="20" name="object 20"/>
          <p:cNvSpPr/>
          <p:nvPr/>
        </p:nvSpPr>
        <p:spPr>
          <a:xfrm>
            <a:off x="5904480" y="3097354"/>
            <a:ext cx="287536" cy="0"/>
          </a:xfrm>
          <a:custGeom>
            <a:avLst/>
            <a:gdLst/>
            <a:ahLst/>
            <a:cxnLst/>
            <a:rect l="l" t="t" r="r" b="b"/>
            <a:pathLst>
              <a:path w="408940">
                <a:moveTo>
                  <a:pt x="0" y="0"/>
                </a:moveTo>
                <a:lnTo>
                  <a:pt x="50800" y="0"/>
                </a:lnTo>
                <a:lnTo>
                  <a:pt x="358140" y="0"/>
                </a:lnTo>
                <a:lnTo>
                  <a:pt x="408940" y="0"/>
                </a:lnTo>
              </a:path>
            </a:pathLst>
          </a:custGeom>
          <a:ln w="101600">
            <a:solidFill>
              <a:srgbClr val="D95000"/>
            </a:solidFill>
          </a:ln>
        </p:spPr>
        <p:txBody>
          <a:bodyPr wrap="square" lIns="0" tIns="0" rIns="0" bIns="0" rtlCol="0"/>
          <a:lstStyle/>
          <a:p>
            <a:endParaRPr sz="1406"/>
          </a:p>
        </p:txBody>
      </p:sp>
      <p:sp>
        <p:nvSpPr>
          <p:cNvPr id="21" name="object 21"/>
          <p:cNvSpPr/>
          <p:nvPr/>
        </p:nvSpPr>
        <p:spPr>
          <a:xfrm>
            <a:off x="5731245" y="2958051"/>
            <a:ext cx="278606" cy="278606"/>
          </a:xfrm>
          <a:custGeom>
            <a:avLst/>
            <a:gdLst/>
            <a:ahLst/>
            <a:cxnLst/>
            <a:rect l="l" t="t" r="r" b="b"/>
            <a:pathLst>
              <a:path w="396240" h="396239">
                <a:moveTo>
                  <a:pt x="396240" y="0"/>
                </a:moveTo>
                <a:lnTo>
                  <a:pt x="0" y="198120"/>
                </a:lnTo>
                <a:lnTo>
                  <a:pt x="396240" y="396240"/>
                </a:lnTo>
                <a:lnTo>
                  <a:pt x="297179" y="198120"/>
                </a:lnTo>
                <a:lnTo>
                  <a:pt x="396240" y="0"/>
                </a:lnTo>
                <a:close/>
              </a:path>
            </a:pathLst>
          </a:custGeom>
          <a:solidFill>
            <a:srgbClr val="D95000"/>
          </a:solidFill>
        </p:spPr>
        <p:txBody>
          <a:bodyPr wrap="square" lIns="0" tIns="0" rIns="0" bIns="0" rtlCol="0"/>
          <a:lstStyle/>
          <a:p>
            <a:endParaRPr sz="1406"/>
          </a:p>
        </p:txBody>
      </p:sp>
      <p:sp>
        <p:nvSpPr>
          <p:cNvPr id="22" name="object 22"/>
          <p:cNvSpPr/>
          <p:nvPr/>
        </p:nvSpPr>
        <p:spPr>
          <a:xfrm>
            <a:off x="6086645" y="2958051"/>
            <a:ext cx="278606" cy="278606"/>
          </a:xfrm>
          <a:custGeom>
            <a:avLst/>
            <a:gdLst/>
            <a:ahLst/>
            <a:cxnLst/>
            <a:rect l="l" t="t" r="r" b="b"/>
            <a:pathLst>
              <a:path w="396240" h="396239">
                <a:moveTo>
                  <a:pt x="0" y="0"/>
                </a:moveTo>
                <a:lnTo>
                  <a:pt x="99060" y="198120"/>
                </a:lnTo>
                <a:lnTo>
                  <a:pt x="0" y="396240"/>
                </a:lnTo>
                <a:lnTo>
                  <a:pt x="396240" y="198120"/>
                </a:lnTo>
                <a:lnTo>
                  <a:pt x="0" y="0"/>
                </a:lnTo>
                <a:close/>
              </a:path>
            </a:pathLst>
          </a:custGeom>
          <a:solidFill>
            <a:srgbClr val="D95000"/>
          </a:solidFill>
        </p:spPr>
        <p:txBody>
          <a:bodyPr wrap="square" lIns="0" tIns="0" rIns="0" bIns="0" rtlCol="0"/>
          <a:lstStyle/>
          <a:p>
            <a:endParaRPr sz="1406"/>
          </a:p>
        </p:txBody>
      </p:sp>
      <p:sp>
        <p:nvSpPr>
          <p:cNvPr id="23" name="object 23"/>
          <p:cNvSpPr/>
          <p:nvPr/>
        </p:nvSpPr>
        <p:spPr>
          <a:xfrm>
            <a:off x="6213447" y="918510"/>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24" name="object 24"/>
          <p:cNvSpPr/>
          <p:nvPr/>
        </p:nvSpPr>
        <p:spPr>
          <a:xfrm>
            <a:off x="6579565" y="1213190"/>
            <a:ext cx="1071563" cy="241102"/>
          </a:xfrm>
          <a:prstGeom prst="rect">
            <a:avLst/>
          </a:prstGeom>
          <a:blipFill>
            <a:blip r:embed="rId3" cstate="print"/>
            <a:stretch>
              <a:fillRect/>
            </a:stretch>
          </a:blipFill>
        </p:spPr>
        <p:txBody>
          <a:bodyPr wrap="square" lIns="0" tIns="0" rIns="0" bIns="0" rtlCol="0"/>
          <a:lstStyle/>
          <a:p>
            <a:endParaRPr sz="1406"/>
          </a:p>
        </p:txBody>
      </p:sp>
      <p:sp>
        <p:nvSpPr>
          <p:cNvPr id="25" name="object 25"/>
          <p:cNvSpPr txBox="1"/>
          <p:nvPr/>
        </p:nvSpPr>
        <p:spPr>
          <a:xfrm>
            <a:off x="6213448" y="1079245"/>
            <a:ext cx="1794867" cy="398483"/>
          </a:xfrm>
          <a:prstGeom prst="rect">
            <a:avLst/>
          </a:prstGeom>
        </p:spPr>
        <p:txBody>
          <a:bodyPr vert="horz" wrap="square" lIns="0" tIns="8930" rIns="0" bIns="0" rtlCol="0">
            <a:spAutoFit/>
          </a:bodyPr>
          <a:lstStyle/>
          <a:p>
            <a:pPr marL="385302">
              <a:spcBef>
                <a:spcPts val="70"/>
              </a:spcBef>
            </a:pPr>
            <a:r>
              <a:rPr sz="2531" spc="-14" dirty="0">
                <a:solidFill>
                  <a:srgbClr val="FFFFFF"/>
                </a:solidFill>
                <a:latin typeface="Arial"/>
                <a:cs typeface="Arial"/>
              </a:rPr>
              <a:t>servers</a:t>
            </a:r>
            <a:endParaRPr sz="2531">
              <a:latin typeface="Arial"/>
              <a:cs typeface="Arial"/>
            </a:endParaRPr>
          </a:p>
        </p:txBody>
      </p:sp>
      <p:sp>
        <p:nvSpPr>
          <p:cNvPr id="26" name="object 26"/>
          <p:cNvSpPr/>
          <p:nvPr/>
        </p:nvSpPr>
        <p:spPr>
          <a:xfrm>
            <a:off x="2052213" y="1623956"/>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7" name="object 27"/>
          <p:cNvSpPr/>
          <p:nvPr/>
        </p:nvSpPr>
        <p:spPr>
          <a:xfrm>
            <a:off x="1912910" y="2559787"/>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28" name="object 28"/>
          <p:cNvSpPr/>
          <p:nvPr/>
        </p:nvSpPr>
        <p:spPr>
          <a:xfrm>
            <a:off x="7151065" y="1623956"/>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9" name="object 29"/>
          <p:cNvSpPr/>
          <p:nvPr/>
        </p:nvSpPr>
        <p:spPr>
          <a:xfrm>
            <a:off x="7011762" y="2559787"/>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0" name="object 30"/>
          <p:cNvSpPr/>
          <p:nvPr/>
        </p:nvSpPr>
        <p:spPr>
          <a:xfrm>
            <a:off x="3038051" y="3097354"/>
            <a:ext cx="657224" cy="0"/>
          </a:xfrm>
          <a:custGeom>
            <a:avLst/>
            <a:gdLst/>
            <a:ahLst/>
            <a:cxnLst/>
            <a:rect l="l" t="t" r="r" b="b"/>
            <a:pathLst>
              <a:path w="934720">
                <a:moveTo>
                  <a:pt x="0" y="0"/>
                </a:moveTo>
                <a:lnTo>
                  <a:pt x="50800" y="0"/>
                </a:lnTo>
                <a:lnTo>
                  <a:pt x="934720" y="0"/>
                </a:lnTo>
              </a:path>
            </a:pathLst>
          </a:custGeom>
          <a:ln w="101600">
            <a:solidFill>
              <a:srgbClr val="000000"/>
            </a:solidFill>
          </a:ln>
        </p:spPr>
        <p:txBody>
          <a:bodyPr wrap="square" lIns="0" tIns="0" rIns="0" bIns="0" rtlCol="0"/>
          <a:lstStyle/>
          <a:p>
            <a:endParaRPr sz="1406"/>
          </a:p>
        </p:txBody>
      </p:sp>
      <p:sp>
        <p:nvSpPr>
          <p:cNvPr id="31" name="object 31"/>
          <p:cNvSpPr/>
          <p:nvPr/>
        </p:nvSpPr>
        <p:spPr>
          <a:xfrm>
            <a:off x="2864815" y="2958051"/>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000000"/>
          </a:solidFill>
        </p:spPr>
        <p:txBody>
          <a:bodyPr wrap="square" lIns="0" tIns="0" rIns="0" bIns="0" rtlCol="0"/>
          <a:lstStyle/>
          <a:p>
            <a:endParaRPr sz="1406"/>
          </a:p>
        </p:txBody>
      </p:sp>
      <p:sp>
        <p:nvSpPr>
          <p:cNvPr id="32" name="object 32"/>
          <p:cNvSpPr/>
          <p:nvPr/>
        </p:nvSpPr>
        <p:spPr>
          <a:xfrm>
            <a:off x="7151065" y="3579557"/>
            <a:ext cx="0" cy="916186"/>
          </a:xfrm>
          <a:custGeom>
            <a:avLst/>
            <a:gdLst/>
            <a:ahLst/>
            <a:cxnLst/>
            <a:rect l="l" t="t" r="r" b="b"/>
            <a:pathLst>
              <a:path h="1303020">
                <a:moveTo>
                  <a:pt x="-50800" y="651510"/>
                </a:moveTo>
                <a:lnTo>
                  <a:pt x="50800" y="651510"/>
                </a:lnTo>
              </a:path>
            </a:pathLst>
          </a:custGeom>
          <a:ln w="1303020">
            <a:solidFill>
              <a:srgbClr val="000000"/>
            </a:solidFill>
          </a:ln>
        </p:spPr>
        <p:txBody>
          <a:bodyPr wrap="square" lIns="0" tIns="0" rIns="0" bIns="0" rtlCol="0"/>
          <a:lstStyle/>
          <a:p>
            <a:endParaRPr sz="1406"/>
          </a:p>
        </p:txBody>
      </p:sp>
      <p:sp>
        <p:nvSpPr>
          <p:cNvPr id="33" name="object 33"/>
          <p:cNvSpPr/>
          <p:nvPr/>
        </p:nvSpPr>
        <p:spPr>
          <a:xfrm>
            <a:off x="7011762" y="4390372"/>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4" name="object 34"/>
          <p:cNvSpPr/>
          <p:nvPr/>
        </p:nvSpPr>
        <p:spPr>
          <a:xfrm>
            <a:off x="5856260" y="5070815"/>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014619"/>
          </a:solidFill>
        </p:spPr>
        <p:txBody>
          <a:bodyPr wrap="square" lIns="0" tIns="0" rIns="0" bIns="0" rtlCol="0"/>
          <a:lstStyle/>
          <a:p>
            <a:endParaRPr sz="1406"/>
          </a:p>
        </p:txBody>
      </p:sp>
      <p:sp>
        <p:nvSpPr>
          <p:cNvPr id="35" name="object 35"/>
          <p:cNvSpPr/>
          <p:nvPr/>
        </p:nvSpPr>
        <p:spPr>
          <a:xfrm>
            <a:off x="5927698" y="5169042"/>
            <a:ext cx="687586" cy="258961"/>
          </a:xfrm>
          <a:prstGeom prst="rect">
            <a:avLst/>
          </a:prstGeom>
          <a:blipFill>
            <a:blip r:embed="rId9" cstate="print"/>
            <a:stretch>
              <a:fillRect/>
            </a:stretch>
          </a:blipFill>
        </p:spPr>
        <p:txBody>
          <a:bodyPr wrap="square" lIns="0" tIns="0" rIns="0" bIns="0" rtlCol="0"/>
          <a:lstStyle/>
          <a:p>
            <a:endParaRPr sz="1406"/>
          </a:p>
        </p:txBody>
      </p:sp>
      <p:sp>
        <p:nvSpPr>
          <p:cNvPr id="36" name="object 36"/>
          <p:cNvSpPr/>
          <p:nvPr/>
        </p:nvSpPr>
        <p:spPr>
          <a:xfrm>
            <a:off x="6749229" y="5070815"/>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014619"/>
          </a:solidFill>
        </p:spPr>
        <p:txBody>
          <a:bodyPr wrap="square" lIns="0" tIns="0" rIns="0" bIns="0" rtlCol="0"/>
          <a:lstStyle/>
          <a:p>
            <a:endParaRPr sz="1406"/>
          </a:p>
        </p:txBody>
      </p:sp>
      <p:sp>
        <p:nvSpPr>
          <p:cNvPr id="37" name="object 37"/>
          <p:cNvSpPr/>
          <p:nvPr/>
        </p:nvSpPr>
        <p:spPr>
          <a:xfrm>
            <a:off x="6856385" y="5169042"/>
            <a:ext cx="1116211" cy="223242"/>
          </a:xfrm>
          <a:prstGeom prst="rect">
            <a:avLst/>
          </a:prstGeom>
          <a:blipFill>
            <a:blip r:embed="rId10" cstate="print"/>
            <a:stretch>
              <a:fillRect/>
            </a:stretch>
          </a:blipFill>
        </p:spPr>
        <p:txBody>
          <a:bodyPr wrap="square" lIns="0" tIns="0" rIns="0" bIns="0" rtlCol="0"/>
          <a:lstStyle/>
          <a:p>
            <a:endParaRPr sz="1406"/>
          </a:p>
        </p:txBody>
      </p:sp>
      <p:sp>
        <p:nvSpPr>
          <p:cNvPr id="38" name="object 38"/>
          <p:cNvSpPr txBox="1"/>
          <p:nvPr/>
        </p:nvSpPr>
        <p:spPr>
          <a:xfrm>
            <a:off x="3472034" y="3990324"/>
            <a:ext cx="4598789" cy="1406644"/>
          </a:xfrm>
          <a:prstGeom prst="rect">
            <a:avLst/>
          </a:prstGeom>
        </p:spPr>
        <p:txBody>
          <a:bodyPr vert="horz" wrap="square" lIns="0" tIns="8930" rIns="0" bIns="0" rtlCol="0">
            <a:spAutoFit/>
          </a:bodyPr>
          <a:lstStyle/>
          <a:p>
            <a:pPr marL="1638539">
              <a:spcBef>
                <a:spcPts val="70"/>
              </a:spcBef>
            </a:pPr>
            <a:r>
              <a:rPr sz="2531" b="1" spc="-14" dirty="0">
                <a:solidFill>
                  <a:srgbClr val="EBEBEB"/>
                </a:solidFill>
                <a:latin typeface="Arial"/>
                <a:cs typeface="Arial"/>
              </a:rPr>
              <a:t>extension</a:t>
            </a:r>
            <a:endParaRPr sz="2531">
              <a:latin typeface="Arial"/>
              <a:cs typeface="Arial"/>
            </a:endParaRPr>
          </a:p>
          <a:p>
            <a:pPr marL="2384142" algn="ctr">
              <a:spcBef>
                <a:spcPts val="1814"/>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L="2343960" algn="ctr">
              <a:spcBef>
                <a:spcPts val="1041"/>
              </a:spcBef>
              <a:tabLst>
                <a:tab pos="3276632"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Tree>
    <p:extLst>
      <p:ext uri="{BB962C8B-B14F-4D97-AF65-F5344CB8AC3E}">
        <p14:creationId xmlns:p14="http://schemas.microsoft.com/office/powerpoint/2010/main" val="1187833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61362" y="5927943"/>
            <a:ext cx="4997053" cy="636561"/>
          </a:xfrm>
          <a:prstGeom prst="rect">
            <a:avLst/>
          </a:prstGeom>
        </p:spPr>
        <p:txBody>
          <a:bodyPr vert="horz" wrap="square" lIns="0" tIns="8930" rIns="0" bIns="0" rtlCol="0">
            <a:spAutoFit/>
          </a:bodyPr>
          <a:lstStyle/>
          <a:p>
            <a:pPr marL="8929">
              <a:spcBef>
                <a:spcPts val="70"/>
              </a:spcBef>
            </a:pPr>
            <a:r>
              <a:rPr sz="4078" b="1" spc="-77" dirty="0">
                <a:solidFill>
                  <a:srgbClr val="979B9E"/>
                </a:solidFill>
                <a:latin typeface="Arial"/>
                <a:cs typeface="Arial"/>
              </a:rPr>
              <a:t>ISOLATED</a:t>
            </a:r>
            <a:r>
              <a:rPr sz="4078" b="1" spc="-39" dirty="0">
                <a:solidFill>
                  <a:srgbClr val="979B9E"/>
                </a:solidFill>
                <a:latin typeface="Arial"/>
                <a:cs typeface="Arial"/>
              </a:rPr>
              <a:t> </a:t>
            </a:r>
            <a:r>
              <a:rPr sz="4078" b="1" spc="-14" dirty="0">
                <a:solidFill>
                  <a:srgbClr val="979B9E"/>
                </a:solidFill>
                <a:latin typeface="Arial"/>
                <a:cs typeface="Arial"/>
              </a:rPr>
              <a:t>WORLDS</a:t>
            </a:r>
            <a:endParaRPr sz="4078">
              <a:latin typeface="Arial"/>
              <a:cs typeface="Arial"/>
            </a:endParaRPr>
          </a:p>
        </p:txBody>
      </p:sp>
      <p:sp>
        <p:nvSpPr>
          <p:cNvPr id="3" name="object 3"/>
          <p:cNvSpPr/>
          <p:nvPr/>
        </p:nvSpPr>
        <p:spPr>
          <a:xfrm>
            <a:off x="5766964" y="4534912"/>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4" name="object 4"/>
          <p:cNvSpPr/>
          <p:nvPr/>
        </p:nvSpPr>
        <p:spPr>
          <a:xfrm>
            <a:off x="6079504" y="4624208"/>
            <a:ext cx="1759148" cy="294680"/>
          </a:xfrm>
          <a:prstGeom prst="rect">
            <a:avLst/>
          </a:prstGeom>
          <a:blipFill>
            <a:blip r:embed="rId2" cstate="print"/>
            <a:stretch>
              <a:fillRect/>
            </a:stretch>
          </a:blipFill>
        </p:spPr>
        <p:txBody>
          <a:bodyPr wrap="square" lIns="0" tIns="0" rIns="0" bIns="0" rtlCol="0"/>
          <a:lstStyle/>
          <a:p>
            <a:endParaRPr sz="1406"/>
          </a:p>
        </p:txBody>
      </p:sp>
      <p:sp>
        <p:nvSpPr>
          <p:cNvPr id="5" name="object 5"/>
          <p:cNvSpPr/>
          <p:nvPr/>
        </p:nvSpPr>
        <p:spPr>
          <a:xfrm>
            <a:off x="3472034" y="2570380"/>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6" name="object 6"/>
          <p:cNvSpPr/>
          <p:nvPr/>
        </p:nvSpPr>
        <p:spPr>
          <a:xfrm>
            <a:off x="1141386" y="855880"/>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7" name="object 7"/>
          <p:cNvSpPr/>
          <p:nvPr/>
        </p:nvSpPr>
        <p:spPr>
          <a:xfrm>
            <a:off x="1507503" y="1150560"/>
            <a:ext cx="1071563" cy="241102"/>
          </a:xfrm>
          <a:prstGeom prst="rect">
            <a:avLst/>
          </a:prstGeom>
          <a:blipFill>
            <a:blip r:embed="rId3" cstate="print"/>
            <a:stretch>
              <a:fillRect/>
            </a:stretch>
          </a:blipFill>
        </p:spPr>
        <p:txBody>
          <a:bodyPr wrap="square" lIns="0" tIns="0" rIns="0" bIns="0" rtlCol="0"/>
          <a:lstStyle/>
          <a:p>
            <a:endParaRPr sz="1406"/>
          </a:p>
        </p:txBody>
      </p:sp>
      <p:sp>
        <p:nvSpPr>
          <p:cNvPr id="8" name="object 8"/>
          <p:cNvSpPr txBox="1">
            <a:spLocks noGrp="1"/>
          </p:cNvSpPr>
          <p:nvPr>
            <p:ph type="title"/>
          </p:nvPr>
        </p:nvSpPr>
        <p:spPr>
          <a:xfrm>
            <a:off x="1141386" y="1016615"/>
            <a:ext cx="181272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9" name="object 9"/>
          <p:cNvSpPr/>
          <p:nvPr/>
        </p:nvSpPr>
        <p:spPr>
          <a:xfrm>
            <a:off x="1186035" y="2686467"/>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10" name="object 10"/>
          <p:cNvSpPr/>
          <p:nvPr/>
        </p:nvSpPr>
        <p:spPr>
          <a:xfrm>
            <a:off x="1284261" y="2918638"/>
            <a:ext cx="1535906" cy="294680"/>
          </a:xfrm>
          <a:prstGeom prst="rect">
            <a:avLst/>
          </a:prstGeom>
          <a:blipFill>
            <a:blip r:embed="rId4" cstate="print"/>
            <a:stretch>
              <a:fillRect/>
            </a:stretch>
          </a:blipFill>
        </p:spPr>
        <p:txBody>
          <a:bodyPr wrap="square" lIns="0" tIns="0" rIns="0" bIns="0" rtlCol="0"/>
          <a:lstStyle/>
          <a:p>
            <a:endParaRPr sz="1406"/>
          </a:p>
        </p:txBody>
      </p:sp>
      <p:sp>
        <p:nvSpPr>
          <p:cNvPr id="11" name="object 11"/>
          <p:cNvSpPr/>
          <p:nvPr/>
        </p:nvSpPr>
        <p:spPr>
          <a:xfrm>
            <a:off x="1462855" y="3302615"/>
            <a:ext cx="1160859" cy="294680"/>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1299082" y="2838271"/>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3" name="object 13"/>
          <p:cNvSpPr/>
          <p:nvPr/>
        </p:nvSpPr>
        <p:spPr>
          <a:xfrm>
            <a:off x="3668488" y="2722185"/>
            <a:ext cx="2089547" cy="562570"/>
          </a:xfrm>
          <a:custGeom>
            <a:avLst/>
            <a:gdLst/>
            <a:ahLst/>
            <a:cxnLst/>
            <a:rect l="l" t="t" r="r" b="b"/>
            <a:pathLst>
              <a:path w="2971800" h="800100">
                <a:moveTo>
                  <a:pt x="0" y="800100"/>
                </a:moveTo>
                <a:lnTo>
                  <a:pt x="2971800" y="800100"/>
                </a:lnTo>
                <a:lnTo>
                  <a:pt x="2971800" y="0"/>
                </a:lnTo>
                <a:lnTo>
                  <a:pt x="0" y="0"/>
                </a:lnTo>
                <a:lnTo>
                  <a:pt x="0" y="800100"/>
                </a:lnTo>
                <a:close/>
              </a:path>
            </a:pathLst>
          </a:custGeom>
          <a:solidFill>
            <a:srgbClr val="004E78"/>
          </a:solidFill>
        </p:spPr>
        <p:txBody>
          <a:bodyPr wrap="square" lIns="0" tIns="0" rIns="0" bIns="0" rtlCol="0"/>
          <a:lstStyle/>
          <a:p>
            <a:endParaRPr sz="1406"/>
          </a:p>
        </p:txBody>
      </p:sp>
      <p:sp>
        <p:nvSpPr>
          <p:cNvPr id="14" name="object 14"/>
          <p:cNvSpPr/>
          <p:nvPr/>
        </p:nvSpPr>
        <p:spPr>
          <a:xfrm>
            <a:off x="3695277" y="2865060"/>
            <a:ext cx="2027039" cy="357188"/>
          </a:xfrm>
          <a:prstGeom prst="rect">
            <a:avLst/>
          </a:prstGeom>
          <a:blipFill>
            <a:blip r:embed="rId6" cstate="print"/>
            <a:stretch>
              <a:fillRect/>
            </a:stretch>
          </a:blipFill>
        </p:spPr>
        <p:txBody>
          <a:bodyPr wrap="square" lIns="0" tIns="0" rIns="0" bIns="0" rtlCol="0"/>
          <a:lstStyle/>
          <a:p>
            <a:endParaRPr sz="1406"/>
          </a:p>
        </p:txBody>
      </p:sp>
      <p:sp>
        <p:nvSpPr>
          <p:cNvPr id="15" name="object 15"/>
          <p:cNvSpPr txBox="1"/>
          <p:nvPr/>
        </p:nvSpPr>
        <p:spPr>
          <a:xfrm>
            <a:off x="3695277" y="2784693"/>
            <a:ext cx="2062758" cy="398483"/>
          </a:xfrm>
          <a:prstGeom prst="rect">
            <a:avLst/>
          </a:prstGeom>
        </p:spPr>
        <p:txBody>
          <a:bodyPr vert="horz" wrap="square" lIns="0" tIns="8930" rIns="0" bIns="0" rtlCol="0">
            <a:spAutoFit/>
          </a:bodyPr>
          <a:lstStyle/>
          <a:p>
            <a:pPr marL="26342">
              <a:spcBef>
                <a:spcPts val="70"/>
              </a:spcBef>
            </a:pPr>
            <a:r>
              <a:rPr sz="2531" spc="35" dirty="0">
                <a:solidFill>
                  <a:srgbClr val="FFFFFF"/>
                </a:solidFill>
                <a:latin typeface="Arial"/>
                <a:cs typeface="Arial"/>
              </a:rPr>
              <a:t>content</a:t>
            </a:r>
            <a:r>
              <a:rPr sz="2531" spc="-39" dirty="0">
                <a:solidFill>
                  <a:srgbClr val="FFFFFF"/>
                </a:solidFill>
                <a:latin typeface="Arial"/>
                <a:cs typeface="Arial"/>
              </a:rPr>
              <a:t> </a:t>
            </a:r>
            <a:r>
              <a:rPr sz="2531" spc="42" dirty="0">
                <a:solidFill>
                  <a:srgbClr val="FFFFFF"/>
                </a:solidFill>
                <a:latin typeface="Arial"/>
                <a:cs typeface="Arial"/>
              </a:rPr>
              <a:t>script</a:t>
            </a:r>
            <a:endParaRPr sz="2531">
              <a:latin typeface="Arial"/>
              <a:cs typeface="Arial"/>
            </a:endParaRPr>
          </a:p>
        </p:txBody>
      </p:sp>
      <p:sp>
        <p:nvSpPr>
          <p:cNvPr id="16" name="object 16"/>
          <p:cNvSpPr/>
          <p:nvPr/>
        </p:nvSpPr>
        <p:spPr>
          <a:xfrm>
            <a:off x="6302745" y="2722185"/>
            <a:ext cx="1687711" cy="821531"/>
          </a:xfrm>
          <a:custGeom>
            <a:avLst/>
            <a:gdLst/>
            <a:ahLst/>
            <a:cxnLst/>
            <a:rect l="l" t="t" r="r" b="b"/>
            <a:pathLst>
              <a:path w="2400300" h="1168400">
                <a:moveTo>
                  <a:pt x="0" y="1168400"/>
                </a:moveTo>
                <a:lnTo>
                  <a:pt x="2400300" y="1168400"/>
                </a:lnTo>
                <a:lnTo>
                  <a:pt x="2400300" y="0"/>
                </a:lnTo>
                <a:lnTo>
                  <a:pt x="0" y="0"/>
                </a:lnTo>
                <a:lnTo>
                  <a:pt x="0" y="1168400"/>
                </a:lnTo>
                <a:close/>
              </a:path>
            </a:pathLst>
          </a:custGeom>
          <a:solidFill>
            <a:srgbClr val="004E78"/>
          </a:solidFill>
        </p:spPr>
        <p:txBody>
          <a:bodyPr wrap="square" lIns="0" tIns="0" rIns="0" bIns="0" rtlCol="0"/>
          <a:lstStyle/>
          <a:p>
            <a:endParaRPr sz="1406"/>
          </a:p>
        </p:txBody>
      </p:sp>
      <p:sp>
        <p:nvSpPr>
          <p:cNvPr id="17" name="object 17"/>
          <p:cNvSpPr/>
          <p:nvPr/>
        </p:nvSpPr>
        <p:spPr>
          <a:xfrm>
            <a:off x="6811737" y="2865060"/>
            <a:ext cx="669727" cy="241102"/>
          </a:xfrm>
          <a:prstGeom prst="rect">
            <a:avLst/>
          </a:prstGeom>
          <a:blipFill>
            <a:blip r:embed="rId7" cstate="print"/>
            <a:stretch>
              <a:fillRect/>
            </a:stretch>
          </a:blipFill>
        </p:spPr>
        <p:txBody>
          <a:bodyPr wrap="square" lIns="0" tIns="0" rIns="0" bIns="0" rtlCol="0"/>
          <a:lstStyle/>
          <a:p>
            <a:endParaRPr sz="1406"/>
          </a:p>
        </p:txBody>
      </p:sp>
      <p:sp>
        <p:nvSpPr>
          <p:cNvPr id="18" name="object 18"/>
          <p:cNvSpPr/>
          <p:nvPr/>
        </p:nvSpPr>
        <p:spPr>
          <a:xfrm>
            <a:off x="6427761" y="3195458"/>
            <a:ext cx="1419820" cy="294680"/>
          </a:xfrm>
          <a:prstGeom prst="rect">
            <a:avLst/>
          </a:prstGeom>
          <a:blipFill>
            <a:blip r:embed="rId8" cstate="print"/>
            <a:stretch>
              <a:fillRect/>
            </a:stretch>
          </a:blipFill>
        </p:spPr>
        <p:txBody>
          <a:bodyPr wrap="square" lIns="0" tIns="0" rIns="0" bIns="0" rtlCol="0"/>
          <a:lstStyle/>
          <a:p>
            <a:endParaRPr sz="1406"/>
          </a:p>
        </p:txBody>
      </p:sp>
      <p:sp>
        <p:nvSpPr>
          <p:cNvPr id="19" name="object 19"/>
          <p:cNvSpPr txBox="1"/>
          <p:nvPr/>
        </p:nvSpPr>
        <p:spPr>
          <a:xfrm>
            <a:off x="6302746" y="2731115"/>
            <a:ext cx="1705570" cy="792885"/>
          </a:xfrm>
          <a:prstGeom prst="rect">
            <a:avLst/>
          </a:prstGeom>
        </p:spPr>
        <p:txBody>
          <a:bodyPr vert="horz" wrap="square" lIns="0" tIns="23217" rIns="0" bIns="0" rtlCol="0">
            <a:spAutoFit/>
          </a:bodyPr>
          <a:lstStyle/>
          <a:p>
            <a:pPr marL="150013" marR="162515" indent="377712">
              <a:lnSpc>
                <a:spcPts val="3023"/>
              </a:lnSpc>
              <a:spcBef>
                <a:spcPts val="183"/>
              </a:spcBef>
            </a:pPr>
            <a:r>
              <a:rPr sz="2531" spc="7" dirty="0">
                <a:solidFill>
                  <a:srgbClr val="FFFFFF"/>
                </a:solidFill>
                <a:latin typeface="Arial"/>
                <a:cs typeface="Arial"/>
              </a:rPr>
              <a:t>core  </a:t>
            </a:r>
            <a:r>
              <a:rPr sz="2531" spc="4" dirty="0">
                <a:solidFill>
                  <a:srgbClr val="FFFFFF"/>
                </a:solidFill>
                <a:latin typeface="Arial"/>
                <a:cs typeface="Arial"/>
              </a:rPr>
              <a:t>extension</a:t>
            </a:r>
            <a:endParaRPr sz="2531">
              <a:latin typeface="Arial"/>
              <a:cs typeface="Arial"/>
            </a:endParaRPr>
          </a:p>
        </p:txBody>
      </p:sp>
      <p:sp>
        <p:nvSpPr>
          <p:cNvPr id="20" name="object 20"/>
          <p:cNvSpPr/>
          <p:nvPr/>
        </p:nvSpPr>
        <p:spPr>
          <a:xfrm>
            <a:off x="5904481" y="3034724"/>
            <a:ext cx="287536" cy="0"/>
          </a:xfrm>
          <a:custGeom>
            <a:avLst/>
            <a:gdLst/>
            <a:ahLst/>
            <a:cxnLst/>
            <a:rect l="l" t="t" r="r" b="b"/>
            <a:pathLst>
              <a:path w="408940">
                <a:moveTo>
                  <a:pt x="0" y="0"/>
                </a:moveTo>
                <a:lnTo>
                  <a:pt x="50800" y="0"/>
                </a:lnTo>
                <a:lnTo>
                  <a:pt x="358140" y="0"/>
                </a:lnTo>
                <a:lnTo>
                  <a:pt x="408940" y="0"/>
                </a:lnTo>
              </a:path>
            </a:pathLst>
          </a:custGeom>
          <a:ln w="101600">
            <a:solidFill>
              <a:srgbClr val="000000"/>
            </a:solidFill>
          </a:ln>
        </p:spPr>
        <p:txBody>
          <a:bodyPr wrap="square" lIns="0" tIns="0" rIns="0" bIns="0" rtlCol="0"/>
          <a:lstStyle/>
          <a:p>
            <a:endParaRPr sz="1406"/>
          </a:p>
        </p:txBody>
      </p:sp>
      <p:sp>
        <p:nvSpPr>
          <p:cNvPr id="21" name="object 21"/>
          <p:cNvSpPr/>
          <p:nvPr/>
        </p:nvSpPr>
        <p:spPr>
          <a:xfrm>
            <a:off x="5731246" y="2895421"/>
            <a:ext cx="278606" cy="278606"/>
          </a:xfrm>
          <a:custGeom>
            <a:avLst/>
            <a:gdLst/>
            <a:ahLst/>
            <a:cxnLst/>
            <a:rect l="l" t="t" r="r" b="b"/>
            <a:pathLst>
              <a:path w="396240" h="396239">
                <a:moveTo>
                  <a:pt x="396240" y="0"/>
                </a:moveTo>
                <a:lnTo>
                  <a:pt x="0" y="198120"/>
                </a:lnTo>
                <a:lnTo>
                  <a:pt x="396240" y="396240"/>
                </a:lnTo>
                <a:lnTo>
                  <a:pt x="297179" y="198120"/>
                </a:lnTo>
                <a:lnTo>
                  <a:pt x="396240" y="0"/>
                </a:lnTo>
                <a:close/>
              </a:path>
            </a:pathLst>
          </a:custGeom>
          <a:solidFill>
            <a:srgbClr val="000000"/>
          </a:solidFill>
        </p:spPr>
        <p:txBody>
          <a:bodyPr wrap="square" lIns="0" tIns="0" rIns="0" bIns="0" rtlCol="0"/>
          <a:lstStyle/>
          <a:p>
            <a:endParaRPr sz="1406"/>
          </a:p>
        </p:txBody>
      </p:sp>
      <p:sp>
        <p:nvSpPr>
          <p:cNvPr id="22" name="object 22"/>
          <p:cNvSpPr/>
          <p:nvPr/>
        </p:nvSpPr>
        <p:spPr>
          <a:xfrm>
            <a:off x="6086646" y="2895421"/>
            <a:ext cx="278606" cy="278606"/>
          </a:xfrm>
          <a:custGeom>
            <a:avLst/>
            <a:gdLst/>
            <a:ahLst/>
            <a:cxnLst/>
            <a:rect l="l" t="t" r="r" b="b"/>
            <a:pathLst>
              <a:path w="396240" h="396239">
                <a:moveTo>
                  <a:pt x="0" y="0"/>
                </a:moveTo>
                <a:lnTo>
                  <a:pt x="99060" y="198120"/>
                </a:lnTo>
                <a:lnTo>
                  <a:pt x="0" y="396240"/>
                </a:lnTo>
                <a:lnTo>
                  <a:pt x="396240" y="198120"/>
                </a:lnTo>
                <a:lnTo>
                  <a:pt x="0" y="0"/>
                </a:lnTo>
                <a:close/>
              </a:path>
            </a:pathLst>
          </a:custGeom>
          <a:solidFill>
            <a:srgbClr val="000000"/>
          </a:solidFill>
        </p:spPr>
        <p:txBody>
          <a:bodyPr wrap="square" lIns="0" tIns="0" rIns="0" bIns="0" rtlCol="0"/>
          <a:lstStyle/>
          <a:p>
            <a:endParaRPr sz="1406"/>
          </a:p>
        </p:txBody>
      </p:sp>
      <p:sp>
        <p:nvSpPr>
          <p:cNvPr id="23" name="object 23"/>
          <p:cNvSpPr/>
          <p:nvPr/>
        </p:nvSpPr>
        <p:spPr>
          <a:xfrm>
            <a:off x="6213448" y="855880"/>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24" name="object 24"/>
          <p:cNvSpPr/>
          <p:nvPr/>
        </p:nvSpPr>
        <p:spPr>
          <a:xfrm>
            <a:off x="6579566" y="1150560"/>
            <a:ext cx="1071563" cy="241102"/>
          </a:xfrm>
          <a:prstGeom prst="rect">
            <a:avLst/>
          </a:prstGeom>
          <a:blipFill>
            <a:blip r:embed="rId3" cstate="print"/>
            <a:stretch>
              <a:fillRect/>
            </a:stretch>
          </a:blipFill>
        </p:spPr>
        <p:txBody>
          <a:bodyPr wrap="square" lIns="0" tIns="0" rIns="0" bIns="0" rtlCol="0"/>
          <a:lstStyle/>
          <a:p>
            <a:endParaRPr sz="1406"/>
          </a:p>
        </p:txBody>
      </p:sp>
      <p:sp>
        <p:nvSpPr>
          <p:cNvPr id="25" name="object 25"/>
          <p:cNvSpPr txBox="1"/>
          <p:nvPr/>
        </p:nvSpPr>
        <p:spPr>
          <a:xfrm>
            <a:off x="6213449" y="1016615"/>
            <a:ext cx="1794867" cy="398483"/>
          </a:xfrm>
          <a:prstGeom prst="rect">
            <a:avLst/>
          </a:prstGeom>
        </p:spPr>
        <p:txBody>
          <a:bodyPr vert="horz" wrap="square" lIns="0" tIns="8930" rIns="0" bIns="0" rtlCol="0">
            <a:spAutoFit/>
          </a:bodyPr>
          <a:lstStyle/>
          <a:p>
            <a:pPr marL="385302">
              <a:spcBef>
                <a:spcPts val="70"/>
              </a:spcBef>
            </a:pPr>
            <a:r>
              <a:rPr sz="2531" spc="-14" dirty="0">
                <a:solidFill>
                  <a:srgbClr val="FFFFFF"/>
                </a:solidFill>
                <a:latin typeface="Arial"/>
                <a:cs typeface="Arial"/>
              </a:rPr>
              <a:t>servers</a:t>
            </a:r>
            <a:endParaRPr sz="2531">
              <a:latin typeface="Arial"/>
              <a:cs typeface="Arial"/>
            </a:endParaRPr>
          </a:p>
        </p:txBody>
      </p:sp>
      <p:sp>
        <p:nvSpPr>
          <p:cNvPr id="26" name="object 26"/>
          <p:cNvSpPr/>
          <p:nvPr/>
        </p:nvSpPr>
        <p:spPr>
          <a:xfrm>
            <a:off x="2052214" y="1561326"/>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7" name="object 27"/>
          <p:cNvSpPr/>
          <p:nvPr/>
        </p:nvSpPr>
        <p:spPr>
          <a:xfrm>
            <a:off x="1912911" y="2497157"/>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28" name="object 28"/>
          <p:cNvSpPr/>
          <p:nvPr/>
        </p:nvSpPr>
        <p:spPr>
          <a:xfrm>
            <a:off x="7151066" y="1561326"/>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9" name="object 29"/>
          <p:cNvSpPr/>
          <p:nvPr/>
        </p:nvSpPr>
        <p:spPr>
          <a:xfrm>
            <a:off x="7011763" y="2497157"/>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0" name="object 30"/>
          <p:cNvSpPr/>
          <p:nvPr/>
        </p:nvSpPr>
        <p:spPr>
          <a:xfrm>
            <a:off x="3038052" y="3034724"/>
            <a:ext cx="657224" cy="0"/>
          </a:xfrm>
          <a:custGeom>
            <a:avLst/>
            <a:gdLst/>
            <a:ahLst/>
            <a:cxnLst/>
            <a:rect l="l" t="t" r="r" b="b"/>
            <a:pathLst>
              <a:path w="934720">
                <a:moveTo>
                  <a:pt x="0" y="0"/>
                </a:moveTo>
                <a:lnTo>
                  <a:pt x="50800" y="0"/>
                </a:lnTo>
                <a:lnTo>
                  <a:pt x="934720" y="0"/>
                </a:lnTo>
              </a:path>
            </a:pathLst>
          </a:custGeom>
          <a:ln w="101600">
            <a:solidFill>
              <a:srgbClr val="D95000"/>
            </a:solidFill>
          </a:ln>
        </p:spPr>
        <p:txBody>
          <a:bodyPr wrap="square" lIns="0" tIns="0" rIns="0" bIns="0" rtlCol="0"/>
          <a:lstStyle/>
          <a:p>
            <a:endParaRPr sz="1406"/>
          </a:p>
        </p:txBody>
      </p:sp>
      <p:sp>
        <p:nvSpPr>
          <p:cNvPr id="31" name="object 31"/>
          <p:cNvSpPr/>
          <p:nvPr/>
        </p:nvSpPr>
        <p:spPr>
          <a:xfrm>
            <a:off x="2864816" y="2895421"/>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D95000"/>
          </a:solidFill>
        </p:spPr>
        <p:txBody>
          <a:bodyPr wrap="square" lIns="0" tIns="0" rIns="0" bIns="0" rtlCol="0"/>
          <a:lstStyle/>
          <a:p>
            <a:endParaRPr sz="1406"/>
          </a:p>
        </p:txBody>
      </p:sp>
      <p:sp>
        <p:nvSpPr>
          <p:cNvPr id="32" name="object 32"/>
          <p:cNvSpPr/>
          <p:nvPr/>
        </p:nvSpPr>
        <p:spPr>
          <a:xfrm>
            <a:off x="7151066" y="3516927"/>
            <a:ext cx="0" cy="916186"/>
          </a:xfrm>
          <a:custGeom>
            <a:avLst/>
            <a:gdLst/>
            <a:ahLst/>
            <a:cxnLst/>
            <a:rect l="l" t="t" r="r" b="b"/>
            <a:pathLst>
              <a:path h="1303020">
                <a:moveTo>
                  <a:pt x="-50800" y="651510"/>
                </a:moveTo>
                <a:lnTo>
                  <a:pt x="50800" y="651510"/>
                </a:lnTo>
              </a:path>
            </a:pathLst>
          </a:custGeom>
          <a:ln w="1303020">
            <a:solidFill>
              <a:srgbClr val="000000"/>
            </a:solidFill>
          </a:ln>
        </p:spPr>
        <p:txBody>
          <a:bodyPr wrap="square" lIns="0" tIns="0" rIns="0" bIns="0" rtlCol="0"/>
          <a:lstStyle/>
          <a:p>
            <a:endParaRPr sz="1406"/>
          </a:p>
        </p:txBody>
      </p:sp>
      <p:sp>
        <p:nvSpPr>
          <p:cNvPr id="33" name="object 33"/>
          <p:cNvSpPr/>
          <p:nvPr/>
        </p:nvSpPr>
        <p:spPr>
          <a:xfrm>
            <a:off x="7011763" y="4327742"/>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4" name="object 34"/>
          <p:cNvSpPr/>
          <p:nvPr/>
        </p:nvSpPr>
        <p:spPr>
          <a:xfrm>
            <a:off x="5856261" y="5008185"/>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014619"/>
          </a:solidFill>
        </p:spPr>
        <p:txBody>
          <a:bodyPr wrap="square" lIns="0" tIns="0" rIns="0" bIns="0" rtlCol="0"/>
          <a:lstStyle/>
          <a:p>
            <a:endParaRPr sz="1406"/>
          </a:p>
        </p:txBody>
      </p:sp>
      <p:sp>
        <p:nvSpPr>
          <p:cNvPr id="35" name="object 35"/>
          <p:cNvSpPr/>
          <p:nvPr/>
        </p:nvSpPr>
        <p:spPr>
          <a:xfrm>
            <a:off x="5927699" y="5106412"/>
            <a:ext cx="687586" cy="258961"/>
          </a:xfrm>
          <a:prstGeom prst="rect">
            <a:avLst/>
          </a:prstGeom>
          <a:blipFill>
            <a:blip r:embed="rId9" cstate="print"/>
            <a:stretch>
              <a:fillRect/>
            </a:stretch>
          </a:blipFill>
        </p:spPr>
        <p:txBody>
          <a:bodyPr wrap="square" lIns="0" tIns="0" rIns="0" bIns="0" rtlCol="0"/>
          <a:lstStyle/>
          <a:p>
            <a:endParaRPr sz="1406"/>
          </a:p>
        </p:txBody>
      </p:sp>
      <p:sp>
        <p:nvSpPr>
          <p:cNvPr id="36" name="object 36"/>
          <p:cNvSpPr/>
          <p:nvPr/>
        </p:nvSpPr>
        <p:spPr>
          <a:xfrm>
            <a:off x="6749230" y="5008185"/>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014619"/>
          </a:solidFill>
        </p:spPr>
        <p:txBody>
          <a:bodyPr wrap="square" lIns="0" tIns="0" rIns="0" bIns="0" rtlCol="0"/>
          <a:lstStyle/>
          <a:p>
            <a:endParaRPr sz="1406"/>
          </a:p>
        </p:txBody>
      </p:sp>
      <p:sp>
        <p:nvSpPr>
          <p:cNvPr id="37" name="object 37"/>
          <p:cNvSpPr/>
          <p:nvPr/>
        </p:nvSpPr>
        <p:spPr>
          <a:xfrm>
            <a:off x="6856386" y="5106412"/>
            <a:ext cx="1116211" cy="223242"/>
          </a:xfrm>
          <a:prstGeom prst="rect">
            <a:avLst/>
          </a:prstGeom>
          <a:blipFill>
            <a:blip r:embed="rId10" cstate="print"/>
            <a:stretch>
              <a:fillRect/>
            </a:stretch>
          </a:blipFill>
        </p:spPr>
        <p:txBody>
          <a:bodyPr wrap="square" lIns="0" tIns="0" rIns="0" bIns="0" rtlCol="0"/>
          <a:lstStyle/>
          <a:p>
            <a:endParaRPr sz="1406"/>
          </a:p>
        </p:txBody>
      </p:sp>
      <p:sp>
        <p:nvSpPr>
          <p:cNvPr id="38" name="object 38"/>
          <p:cNvSpPr txBox="1"/>
          <p:nvPr/>
        </p:nvSpPr>
        <p:spPr>
          <a:xfrm>
            <a:off x="5856261" y="4345602"/>
            <a:ext cx="2214563" cy="986521"/>
          </a:xfrm>
          <a:prstGeom prst="rect">
            <a:avLst/>
          </a:prstGeom>
        </p:spPr>
        <p:txBody>
          <a:bodyPr vert="horz" wrap="square" lIns="0" tIns="207169" rIns="0" bIns="0" rtlCol="0">
            <a:spAutoFit/>
          </a:bodyPr>
          <a:lstStyle/>
          <a:p>
            <a:pPr algn="ctr">
              <a:spcBef>
                <a:spcPts val="1631"/>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R="34378" algn="ctr">
              <a:spcBef>
                <a:spcPts val="1041"/>
              </a:spcBef>
              <a:tabLst>
                <a:tab pos="932673"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39" name="object 39"/>
          <p:cNvSpPr/>
          <p:nvPr/>
        </p:nvSpPr>
        <p:spPr>
          <a:xfrm>
            <a:off x="1186035" y="4070568"/>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40" name="object 40"/>
          <p:cNvSpPr/>
          <p:nvPr/>
        </p:nvSpPr>
        <p:spPr>
          <a:xfrm>
            <a:off x="1284261" y="4302740"/>
            <a:ext cx="1535906" cy="294680"/>
          </a:xfrm>
          <a:prstGeom prst="rect">
            <a:avLst/>
          </a:prstGeom>
          <a:blipFill>
            <a:blip r:embed="rId4" cstate="print"/>
            <a:stretch>
              <a:fillRect/>
            </a:stretch>
          </a:blipFill>
        </p:spPr>
        <p:txBody>
          <a:bodyPr wrap="square" lIns="0" tIns="0" rIns="0" bIns="0" rtlCol="0"/>
          <a:lstStyle/>
          <a:p>
            <a:endParaRPr sz="1406"/>
          </a:p>
        </p:txBody>
      </p:sp>
      <p:sp>
        <p:nvSpPr>
          <p:cNvPr id="41" name="object 41"/>
          <p:cNvSpPr/>
          <p:nvPr/>
        </p:nvSpPr>
        <p:spPr>
          <a:xfrm>
            <a:off x="1462855" y="4686716"/>
            <a:ext cx="1160859" cy="294680"/>
          </a:xfrm>
          <a:prstGeom prst="rect">
            <a:avLst/>
          </a:prstGeom>
          <a:blipFill>
            <a:blip r:embed="rId5" cstate="print"/>
            <a:stretch>
              <a:fillRect/>
            </a:stretch>
          </a:blipFill>
        </p:spPr>
        <p:txBody>
          <a:bodyPr wrap="square" lIns="0" tIns="0" rIns="0" bIns="0" rtlCol="0"/>
          <a:lstStyle/>
          <a:p>
            <a:endParaRPr sz="1406"/>
          </a:p>
        </p:txBody>
      </p:sp>
      <p:sp>
        <p:nvSpPr>
          <p:cNvPr id="42" name="object 42"/>
          <p:cNvSpPr txBox="1"/>
          <p:nvPr/>
        </p:nvSpPr>
        <p:spPr>
          <a:xfrm>
            <a:off x="1299082" y="4222372"/>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43" name="object 43"/>
          <p:cNvSpPr/>
          <p:nvPr/>
        </p:nvSpPr>
        <p:spPr>
          <a:xfrm>
            <a:off x="3668488" y="3382982"/>
            <a:ext cx="2089547" cy="562570"/>
          </a:xfrm>
          <a:custGeom>
            <a:avLst/>
            <a:gdLst/>
            <a:ahLst/>
            <a:cxnLst/>
            <a:rect l="l" t="t" r="r" b="b"/>
            <a:pathLst>
              <a:path w="2971800" h="800100">
                <a:moveTo>
                  <a:pt x="0" y="800100"/>
                </a:moveTo>
                <a:lnTo>
                  <a:pt x="2971800" y="800100"/>
                </a:lnTo>
                <a:lnTo>
                  <a:pt x="2971800" y="0"/>
                </a:lnTo>
                <a:lnTo>
                  <a:pt x="0" y="0"/>
                </a:lnTo>
                <a:lnTo>
                  <a:pt x="0" y="800100"/>
                </a:lnTo>
                <a:close/>
              </a:path>
            </a:pathLst>
          </a:custGeom>
          <a:solidFill>
            <a:srgbClr val="004E78"/>
          </a:solidFill>
        </p:spPr>
        <p:txBody>
          <a:bodyPr wrap="square" lIns="0" tIns="0" rIns="0" bIns="0" rtlCol="0"/>
          <a:lstStyle/>
          <a:p>
            <a:endParaRPr sz="1406"/>
          </a:p>
        </p:txBody>
      </p:sp>
      <p:sp>
        <p:nvSpPr>
          <p:cNvPr id="44" name="object 44"/>
          <p:cNvSpPr/>
          <p:nvPr/>
        </p:nvSpPr>
        <p:spPr>
          <a:xfrm>
            <a:off x="3695277" y="3525857"/>
            <a:ext cx="2027039" cy="357188"/>
          </a:xfrm>
          <a:prstGeom prst="rect">
            <a:avLst/>
          </a:prstGeom>
          <a:blipFill>
            <a:blip r:embed="rId6" cstate="print"/>
            <a:stretch>
              <a:fillRect/>
            </a:stretch>
          </a:blipFill>
        </p:spPr>
        <p:txBody>
          <a:bodyPr wrap="square" lIns="0" tIns="0" rIns="0" bIns="0" rtlCol="0"/>
          <a:lstStyle/>
          <a:p>
            <a:endParaRPr sz="1406"/>
          </a:p>
        </p:txBody>
      </p:sp>
      <p:sp>
        <p:nvSpPr>
          <p:cNvPr id="45" name="object 45"/>
          <p:cNvSpPr txBox="1"/>
          <p:nvPr/>
        </p:nvSpPr>
        <p:spPr>
          <a:xfrm>
            <a:off x="3472034" y="3349049"/>
            <a:ext cx="3643313" cy="987922"/>
          </a:xfrm>
          <a:prstGeom prst="rect">
            <a:avLst/>
          </a:prstGeom>
        </p:spPr>
        <p:txBody>
          <a:bodyPr vert="horz" wrap="square" lIns="0" tIns="105370" rIns="0" bIns="0" rtlCol="0">
            <a:spAutoFit/>
          </a:bodyPr>
          <a:lstStyle/>
          <a:p>
            <a:pPr marL="249576">
              <a:spcBef>
                <a:spcPts val="830"/>
              </a:spcBef>
            </a:pPr>
            <a:r>
              <a:rPr sz="2531" spc="35" dirty="0">
                <a:solidFill>
                  <a:srgbClr val="FFFFFF"/>
                </a:solidFill>
                <a:latin typeface="Arial"/>
                <a:cs typeface="Arial"/>
              </a:rPr>
              <a:t>content</a:t>
            </a:r>
            <a:r>
              <a:rPr sz="2531" spc="-4" dirty="0">
                <a:solidFill>
                  <a:srgbClr val="FFFFFF"/>
                </a:solidFill>
                <a:latin typeface="Arial"/>
                <a:cs typeface="Arial"/>
              </a:rPr>
              <a:t> </a:t>
            </a:r>
            <a:r>
              <a:rPr sz="2531" spc="42" dirty="0">
                <a:solidFill>
                  <a:srgbClr val="FFFFFF"/>
                </a:solidFill>
                <a:latin typeface="Arial"/>
                <a:cs typeface="Arial"/>
              </a:rPr>
              <a:t>script</a:t>
            </a:r>
            <a:endParaRPr sz="2531">
              <a:latin typeface="Arial"/>
              <a:cs typeface="Arial"/>
            </a:endParaRPr>
          </a:p>
          <a:p>
            <a:pPr marL="1638539">
              <a:spcBef>
                <a:spcPts val="759"/>
              </a:spcBef>
            </a:pPr>
            <a:r>
              <a:rPr sz="2531" b="1" spc="-14" dirty="0">
                <a:solidFill>
                  <a:srgbClr val="EBEBEB"/>
                </a:solidFill>
                <a:latin typeface="Arial"/>
                <a:cs typeface="Arial"/>
              </a:rPr>
              <a:t>extension</a:t>
            </a:r>
            <a:endParaRPr sz="2531">
              <a:latin typeface="Arial"/>
              <a:cs typeface="Arial"/>
            </a:endParaRPr>
          </a:p>
        </p:txBody>
      </p:sp>
      <p:sp>
        <p:nvSpPr>
          <p:cNvPr id="46" name="object 46"/>
          <p:cNvSpPr/>
          <p:nvPr/>
        </p:nvSpPr>
        <p:spPr>
          <a:xfrm>
            <a:off x="3000467" y="3865186"/>
            <a:ext cx="748754" cy="494258"/>
          </a:xfrm>
          <a:custGeom>
            <a:avLst/>
            <a:gdLst/>
            <a:ahLst/>
            <a:cxnLst/>
            <a:rect l="l" t="t" r="r" b="b"/>
            <a:pathLst>
              <a:path w="1064895" h="702945">
                <a:moveTo>
                  <a:pt x="0" y="702487"/>
                </a:moveTo>
                <a:lnTo>
                  <a:pt x="42405" y="674497"/>
                </a:lnTo>
                <a:lnTo>
                  <a:pt x="1064374" y="0"/>
                </a:lnTo>
              </a:path>
            </a:pathLst>
          </a:custGeom>
          <a:ln w="101599">
            <a:solidFill>
              <a:srgbClr val="D95000"/>
            </a:solidFill>
          </a:ln>
        </p:spPr>
        <p:txBody>
          <a:bodyPr wrap="square" lIns="0" tIns="0" rIns="0" bIns="0" rtlCol="0"/>
          <a:lstStyle/>
          <a:p>
            <a:endParaRPr sz="1406"/>
          </a:p>
        </p:txBody>
      </p:sp>
      <p:sp>
        <p:nvSpPr>
          <p:cNvPr id="47" name="object 47"/>
          <p:cNvSpPr/>
          <p:nvPr/>
        </p:nvSpPr>
        <p:spPr>
          <a:xfrm>
            <a:off x="2855886" y="4184814"/>
            <a:ext cx="309414" cy="270123"/>
          </a:xfrm>
          <a:custGeom>
            <a:avLst/>
            <a:gdLst/>
            <a:ahLst/>
            <a:cxnLst/>
            <a:rect l="l" t="t" r="r" b="b"/>
            <a:pathLst>
              <a:path w="440054" h="384175">
                <a:moveTo>
                  <a:pt x="221576" y="0"/>
                </a:moveTo>
                <a:lnTo>
                  <a:pt x="0" y="383616"/>
                </a:lnTo>
                <a:lnTo>
                  <a:pt x="439839" y="330708"/>
                </a:lnTo>
                <a:lnTo>
                  <a:pt x="248030" y="219913"/>
                </a:lnTo>
                <a:lnTo>
                  <a:pt x="221576" y="0"/>
                </a:lnTo>
                <a:close/>
              </a:path>
            </a:pathLst>
          </a:custGeom>
          <a:solidFill>
            <a:srgbClr val="D95000"/>
          </a:solidFill>
        </p:spPr>
        <p:txBody>
          <a:bodyPr wrap="square" lIns="0" tIns="0" rIns="0" bIns="0" rtlCol="0"/>
          <a:lstStyle/>
          <a:p>
            <a:endParaRPr sz="1406"/>
          </a:p>
        </p:txBody>
      </p:sp>
      <p:sp>
        <p:nvSpPr>
          <p:cNvPr id="48" name="object 48"/>
          <p:cNvSpPr/>
          <p:nvPr/>
        </p:nvSpPr>
        <p:spPr>
          <a:xfrm>
            <a:off x="5868754" y="3388161"/>
            <a:ext cx="341561" cy="168325"/>
          </a:xfrm>
          <a:custGeom>
            <a:avLst/>
            <a:gdLst/>
            <a:ahLst/>
            <a:cxnLst/>
            <a:rect l="l" t="t" r="r" b="b"/>
            <a:pathLst>
              <a:path w="485775" h="239395">
                <a:moveTo>
                  <a:pt x="0" y="239268"/>
                </a:moveTo>
                <a:lnTo>
                  <a:pt x="45567" y="216801"/>
                </a:lnTo>
                <a:lnTo>
                  <a:pt x="439534" y="22504"/>
                </a:lnTo>
                <a:lnTo>
                  <a:pt x="485152" y="0"/>
                </a:lnTo>
              </a:path>
            </a:pathLst>
          </a:custGeom>
          <a:ln w="101600">
            <a:solidFill>
              <a:srgbClr val="000000"/>
            </a:solidFill>
          </a:ln>
        </p:spPr>
        <p:txBody>
          <a:bodyPr wrap="square" lIns="0" tIns="0" rIns="0" bIns="0" rtlCol="0"/>
          <a:lstStyle/>
          <a:p>
            <a:endParaRPr sz="1406"/>
          </a:p>
        </p:txBody>
      </p:sp>
      <p:sp>
        <p:nvSpPr>
          <p:cNvPr id="49" name="object 49"/>
          <p:cNvSpPr/>
          <p:nvPr/>
        </p:nvSpPr>
        <p:spPr>
          <a:xfrm>
            <a:off x="5713386" y="3384857"/>
            <a:ext cx="311646" cy="250031"/>
          </a:xfrm>
          <a:custGeom>
            <a:avLst/>
            <a:gdLst/>
            <a:ahLst/>
            <a:cxnLst/>
            <a:rect l="l" t="t" r="r" b="b"/>
            <a:pathLst>
              <a:path w="443229" h="355600">
                <a:moveTo>
                  <a:pt x="267754" y="0"/>
                </a:moveTo>
                <a:lnTo>
                  <a:pt x="0" y="352933"/>
                </a:lnTo>
                <a:lnTo>
                  <a:pt x="443001" y="355371"/>
                </a:lnTo>
                <a:lnTo>
                  <a:pt x="266534" y="221500"/>
                </a:lnTo>
                <a:lnTo>
                  <a:pt x="267754" y="0"/>
                </a:lnTo>
                <a:close/>
              </a:path>
            </a:pathLst>
          </a:custGeom>
          <a:solidFill>
            <a:srgbClr val="000000"/>
          </a:solidFill>
        </p:spPr>
        <p:txBody>
          <a:bodyPr wrap="square" lIns="0" tIns="0" rIns="0" bIns="0" rtlCol="0"/>
          <a:lstStyle/>
          <a:p>
            <a:endParaRPr sz="1406"/>
          </a:p>
        </p:txBody>
      </p:sp>
      <p:sp>
        <p:nvSpPr>
          <p:cNvPr id="50" name="object 50"/>
          <p:cNvSpPr/>
          <p:nvPr/>
        </p:nvSpPr>
        <p:spPr>
          <a:xfrm>
            <a:off x="6053768" y="3309830"/>
            <a:ext cx="311646" cy="250031"/>
          </a:xfrm>
          <a:custGeom>
            <a:avLst/>
            <a:gdLst/>
            <a:ahLst/>
            <a:cxnLst/>
            <a:rect l="l" t="t" r="r" b="b"/>
            <a:pathLst>
              <a:path w="443229" h="355600">
                <a:moveTo>
                  <a:pt x="0" y="0"/>
                </a:moveTo>
                <a:lnTo>
                  <a:pt x="176466" y="133870"/>
                </a:lnTo>
                <a:lnTo>
                  <a:pt x="175247" y="355371"/>
                </a:lnTo>
                <a:lnTo>
                  <a:pt x="443001" y="2438"/>
                </a:lnTo>
                <a:lnTo>
                  <a:pt x="0" y="0"/>
                </a:lnTo>
                <a:close/>
              </a:path>
            </a:pathLst>
          </a:custGeom>
          <a:solidFill>
            <a:srgbClr val="000000"/>
          </a:solidFill>
        </p:spPr>
        <p:txBody>
          <a:bodyPr wrap="square" lIns="0" tIns="0" rIns="0" bIns="0" rtlCol="0"/>
          <a:lstStyle/>
          <a:p>
            <a:endParaRPr sz="1406"/>
          </a:p>
        </p:txBody>
      </p:sp>
    </p:spTree>
    <p:extLst>
      <p:ext uri="{BB962C8B-B14F-4D97-AF65-F5344CB8AC3E}">
        <p14:creationId xmlns:p14="http://schemas.microsoft.com/office/powerpoint/2010/main" val="4282324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79697" y="4635120"/>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3" name="object 3"/>
          <p:cNvSpPr/>
          <p:nvPr/>
        </p:nvSpPr>
        <p:spPr>
          <a:xfrm>
            <a:off x="6192237" y="4724416"/>
            <a:ext cx="1759148" cy="294680"/>
          </a:xfrm>
          <a:prstGeom prst="rect">
            <a:avLst/>
          </a:prstGeom>
          <a:blipFill>
            <a:blip r:embed="rId2" cstate="print"/>
            <a:stretch>
              <a:fillRect/>
            </a:stretch>
          </a:blipFill>
        </p:spPr>
        <p:txBody>
          <a:bodyPr wrap="square" lIns="0" tIns="0" rIns="0" bIns="0" rtlCol="0"/>
          <a:lstStyle/>
          <a:p>
            <a:endParaRPr sz="1406"/>
          </a:p>
        </p:txBody>
      </p:sp>
      <p:sp>
        <p:nvSpPr>
          <p:cNvPr id="4" name="object 4"/>
          <p:cNvSpPr txBox="1"/>
          <p:nvPr/>
        </p:nvSpPr>
        <p:spPr>
          <a:xfrm>
            <a:off x="2950760" y="6028151"/>
            <a:ext cx="3643313" cy="636561"/>
          </a:xfrm>
          <a:prstGeom prst="rect">
            <a:avLst/>
          </a:prstGeom>
        </p:spPr>
        <p:txBody>
          <a:bodyPr vert="horz" wrap="square" lIns="0" tIns="8930" rIns="0" bIns="0" rtlCol="0">
            <a:spAutoFit/>
          </a:bodyPr>
          <a:lstStyle/>
          <a:p>
            <a:pPr marL="8929">
              <a:spcBef>
                <a:spcPts val="70"/>
              </a:spcBef>
            </a:pPr>
            <a:r>
              <a:rPr sz="4078" b="1" spc="18" dirty="0">
                <a:solidFill>
                  <a:srgbClr val="979B9E"/>
                </a:solidFill>
                <a:latin typeface="Arial"/>
                <a:cs typeface="Arial"/>
              </a:rPr>
              <a:t>PERMISSIONS</a:t>
            </a:r>
            <a:endParaRPr sz="4078">
              <a:latin typeface="Arial"/>
              <a:cs typeface="Arial"/>
            </a:endParaRPr>
          </a:p>
        </p:txBody>
      </p:sp>
      <p:sp>
        <p:nvSpPr>
          <p:cNvPr id="5" name="object 5"/>
          <p:cNvSpPr/>
          <p:nvPr/>
        </p:nvSpPr>
        <p:spPr>
          <a:xfrm>
            <a:off x="3584767" y="2670588"/>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6" name="object 6"/>
          <p:cNvSpPr/>
          <p:nvPr/>
        </p:nvSpPr>
        <p:spPr>
          <a:xfrm>
            <a:off x="1254119" y="956088"/>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7" name="object 7"/>
          <p:cNvSpPr/>
          <p:nvPr/>
        </p:nvSpPr>
        <p:spPr>
          <a:xfrm>
            <a:off x="1620236" y="1250768"/>
            <a:ext cx="1071563" cy="241102"/>
          </a:xfrm>
          <a:prstGeom prst="rect">
            <a:avLst/>
          </a:prstGeom>
          <a:blipFill>
            <a:blip r:embed="rId3" cstate="print"/>
            <a:stretch>
              <a:fillRect/>
            </a:stretch>
          </a:blipFill>
        </p:spPr>
        <p:txBody>
          <a:bodyPr wrap="square" lIns="0" tIns="0" rIns="0" bIns="0" rtlCol="0"/>
          <a:lstStyle/>
          <a:p>
            <a:endParaRPr sz="1406"/>
          </a:p>
        </p:txBody>
      </p:sp>
      <p:sp>
        <p:nvSpPr>
          <p:cNvPr id="8" name="object 8"/>
          <p:cNvSpPr txBox="1"/>
          <p:nvPr/>
        </p:nvSpPr>
        <p:spPr>
          <a:xfrm>
            <a:off x="1254119" y="1116823"/>
            <a:ext cx="1812727" cy="398483"/>
          </a:xfrm>
          <a:prstGeom prst="rect">
            <a:avLst/>
          </a:prstGeom>
        </p:spPr>
        <p:txBody>
          <a:bodyPr vert="horz" wrap="square" lIns="0" tIns="8930" rIns="0" bIns="0" rtlCol="0">
            <a:spAutoFit/>
          </a:bodyPr>
          <a:lstStyle/>
          <a:p>
            <a:pPr marL="385302">
              <a:spcBef>
                <a:spcPts val="70"/>
              </a:spcBef>
            </a:pPr>
            <a:r>
              <a:rPr sz="2531" spc="-14" dirty="0">
                <a:solidFill>
                  <a:srgbClr val="FFFFFF"/>
                </a:solidFill>
                <a:latin typeface="Arial"/>
                <a:cs typeface="Arial"/>
              </a:rPr>
              <a:t>servers</a:t>
            </a:r>
            <a:endParaRPr sz="2531">
              <a:latin typeface="Arial"/>
              <a:cs typeface="Arial"/>
            </a:endParaRPr>
          </a:p>
        </p:txBody>
      </p:sp>
      <p:sp>
        <p:nvSpPr>
          <p:cNvPr id="9" name="object 9"/>
          <p:cNvSpPr/>
          <p:nvPr/>
        </p:nvSpPr>
        <p:spPr>
          <a:xfrm>
            <a:off x="1298768" y="2786675"/>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D95000"/>
          </a:solidFill>
        </p:spPr>
        <p:txBody>
          <a:bodyPr wrap="square" lIns="0" tIns="0" rIns="0" bIns="0" rtlCol="0"/>
          <a:lstStyle/>
          <a:p>
            <a:endParaRPr sz="1406"/>
          </a:p>
        </p:txBody>
      </p:sp>
      <p:sp>
        <p:nvSpPr>
          <p:cNvPr id="10" name="object 10"/>
          <p:cNvSpPr/>
          <p:nvPr/>
        </p:nvSpPr>
        <p:spPr>
          <a:xfrm>
            <a:off x="1396994" y="3018846"/>
            <a:ext cx="1535906" cy="294680"/>
          </a:xfrm>
          <a:prstGeom prst="rect">
            <a:avLst/>
          </a:prstGeom>
          <a:blipFill>
            <a:blip r:embed="rId4" cstate="print"/>
            <a:stretch>
              <a:fillRect/>
            </a:stretch>
          </a:blipFill>
        </p:spPr>
        <p:txBody>
          <a:bodyPr wrap="square" lIns="0" tIns="0" rIns="0" bIns="0" rtlCol="0"/>
          <a:lstStyle/>
          <a:p>
            <a:endParaRPr sz="1406"/>
          </a:p>
        </p:txBody>
      </p:sp>
      <p:sp>
        <p:nvSpPr>
          <p:cNvPr id="11" name="object 11"/>
          <p:cNvSpPr/>
          <p:nvPr/>
        </p:nvSpPr>
        <p:spPr>
          <a:xfrm>
            <a:off x="1575588" y="3402823"/>
            <a:ext cx="1160859" cy="294680"/>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1411815" y="2938479"/>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3" name="object 13"/>
          <p:cNvSpPr/>
          <p:nvPr/>
        </p:nvSpPr>
        <p:spPr>
          <a:xfrm>
            <a:off x="3781221" y="2822393"/>
            <a:ext cx="2089547" cy="562570"/>
          </a:xfrm>
          <a:custGeom>
            <a:avLst/>
            <a:gdLst/>
            <a:ahLst/>
            <a:cxnLst/>
            <a:rect l="l" t="t" r="r" b="b"/>
            <a:pathLst>
              <a:path w="2971800" h="800100">
                <a:moveTo>
                  <a:pt x="0" y="800100"/>
                </a:moveTo>
                <a:lnTo>
                  <a:pt x="2971800" y="800100"/>
                </a:lnTo>
                <a:lnTo>
                  <a:pt x="2971800" y="0"/>
                </a:lnTo>
                <a:lnTo>
                  <a:pt x="0" y="0"/>
                </a:lnTo>
                <a:lnTo>
                  <a:pt x="0" y="800100"/>
                </a:lnTo>
                <a:close/>
              </a:path>
            </a:pathLst>
          </a:custGeom>
          <a:solidFill>
            <a:srgbClr val="004E78"/>
          </a:solidFill>
        </p:spPr>
        <p:txBody>
          <a:bodyPr wrap="square" lIns="0" tIns="0" rIns="0" bIns="0" rtlCol="0"/>
          <a:lstStyle/>
          <a:p>
            <a:endParaRPr sz="1406"/>
          </a:p>
        </p:txBody>
      </p:sp>
      <p:sp>
        <p:nvSpPr>
          <p:cNvPr id="14" name="object 14"/>
          <p:cNvSpPr/>
          <p:nvPr/>
        </p:nvSpPr>
        <p:spPr>
          <a:xfrm>
            <a:off x="3808010" y="2965268"/>
            <a:ext cx="2027039" cy="357188"/>
          </a:xfrm>
          <a:prstGeom prst="rect">
            <a:avLst/>
          </a:prstGeom>
          <a:blipFill>
            <a:blip r:embed="rId6" cstate="print"/>
            <a:stretch>
              <a:fillRect/>
            </a:stretch>
          </a:blipFill>
        </p:spPr>
        <p:txBody>
          <a:bodyPr wrap="square" lIns="0" tIns="0" rIns="0" bIns="0" rtlCol="0"/>
          <a:lstStyle/>
          <a:p>
            <a:endParaRPr sz="1406"/>
          </a:p>
        </p:txBody>
      </p:sp>
      <p:sp>
        <p:nvSpPr>
          <p:cNvPr id="15" name="object 15"/>
          <p:cNvSpPr txBox="1"/>
          <p:nvPr/>
        </p:nvSpPr>
        <p:spPr>
          <a:xfrm>
            <a:off x="3808010" y="2884901"/>
            <a:ext cx="2062758" cy="398483"/>
          </a:xfrm>
          <a:prstGeom prst="rect">
            <a:avLst/>
          </a:prstGeom>
        </p:spPr>
        <p:txBody>
          <a:bodyPr vert="horz" wrap="square" lIns="0" tIns="8930" rIns="0" bIns="0" rtlCol="0">
            <a:spAutoFit/>
          </a:bodyPr>
          <a:lstStyle/>
          <a:p>
            <a:pPr marL="26342">
              <a:spcBef>
                <a:spcPts val="70"/>
              </a:spcBef>
            </a:pPr>
            <a:r>
              <a:rPr sz="2531" spc="35" dirty="0">
                <a:solidFill>
                  <a:srgbClr val="FFFFFF"/>
                </a:solidFill>
                <a:latin typeface="Arial"/>
                <a:cs typeface="Arial"/>
              </a:rPr>
              <a:t>content</a:t>
            </a:r>
            <a:r>
              <a:rPr sz="2531" spc="-39" dirty="0">
                <a:solidFill>
                  <a:srgbClr val="FFFFFF"/>
                </a:solidFill>
                <a:latin typeface="Arial"/>
                <a:cs typeface="Arial"/>
              </a:rPr>
              <a:t> </a:t>
            </a:r>
            <a:r>
              <a:rPr sz="2531" spc="42" dirty="0">
                <a:solidFill>
                  <a:srgbClr val="FFFFFF"/>
                </a:solidFill>
                <a:latin typeface="Arial"/>
                <a:cs typeface="Arial"/>
              </a:rPr>
              <a:t>script</a:t>
            </a:r>
            <a:endParaRPr sz="2531">
              <a:latin typeface="Arial"/>
              <a:cs typeface="Arial"/>
            </a:endParaRPr>
          </a:p>
        </p:txBody>
      </p:sp>
      <p:sp>
        <p:nvSpPr>
          <p:cNvPr id="16" name="object 16"/>
          <p:cNvSpPr/>
          <p:nvPr/>
        </p:nvSpPr>
        <p:spPr>
          <a:xfrm>
            <a:off x="6415478" y="2822393"/>
            <a:ext cx="1687711" cy="821531"/>
          </a:xfrm>
          <a:custGeom>
            <a:avLst/>
            <a:gdLst/>
            <a:ahLst/>
            <a:cxnLst/>
            <a:rect l="l" t="t" r="r" b="b"/>
            <a:pathLst>
              <a:path w="2400300" h="1168400">
                <a:moveTo>
                  <a:pt x="0" y="1168400"/>
                </a:moveTo>
                <a:lnTo>
                  <a:pt x="2400300" y="1168400"/>
                </a:lnTo>
                <a:lnTo>
                  <a:pt x="2400300" y="0"/>
                </a:lnTo>
                <a:lnTo>
                  <a:pt x="0" y="0"/>
                </a:lnTo>
                <a:lnTo>
                  <a:pt x="0" y="1168400"/>
                </a:lnTo>
                <a:close/>
              </a:path>
            </a:pathLst>
          </a:custGeom>
          <a:solidFill>
            <a:srgbClr val="004E78"/>
          </a:solidFill>
        </p:spPr>
        <p:txBody>
          <a:bodyPr wrap="square" lIns="0" tIns="0" rIns="0" bIns="0" rtlCol="0"/>
          <a:lstStyle/>
          <a:p>
            <a:endParaRPr sz="1406"/>
          </a:p>
        </p:txBody>
      </p:sp>
      <p:sp>
        <p:nvSpPr>
          <p:cNvPr id="17" name="object 17"/>
          <p:cNvSpPr/>
          <p:nvPr/>
        </p:nvSpPr>
        <p:spPr>
          <a:xfrm>
            <a:off x="6924470" y="2965268"/>
            <a:ext cx="669727" cy="241102"/>
          </a:xfrm>
          <a:prstGeom prst="rect">
            <a:avLst/>
          </a:prstGeom>
          <a:blipFill>
            <a:blip r:embed="rId7" cstate="print"/>
            <a:stretch>
              <a:fillRect/>
            </a:stretch>
          </a:blipFill>
        </p:spPr>
        <p:txBody>
          <a:bodyPr wrap="square" lIns="0" tIns="0" rIns="0" bIns="0" rtlCol="0"/>
          <a:lstStyle/>
          <a:p>
            <a:endParaRPr sz="1406"/>
          </a:p>
        </p:txBody>
      </p:sp>
      <p:sp>
        <p:nvSpPr>
          <p:cNvPr id="18" name="object 18"/>
          <p:cNvSpPr/>
          <p:nvPr/>
        </p:nvSpPr>
        <p:spPr>
          <a:xfrm>
            <a:off x="6540494" y="3295666"/>
            <a:ext cx="1419820" cy="294680"/>
          </a:xfrm>
          <a:prstGeom prst="rect">
            <a:avLst/>
          </a:prstGeom>
          <a:blipFill>
            <a:blip r:embed="rId8" cstate="print"/>
            <a:stretch>
              <a:fillRect/>
            </a:stretch>
          </a:blipFill>
        </p:spPr>
        <p:txBody>
          <a:bodyPr wrap="square" lIns="0" tIns="0" rIns="0" bIns="0" rtlCol="0"/>
          <a:lstStyle/>
          <a:p>
            <a:endParaRPr sz="1406"/>
          </a:p>
        </p:txBody>
      </p:sp>
      <p:sp>
        <p:nvSpPr>
          <p:cNvPr id="19" name="object 19"/>
          <p:cNvSpPr txBox="1"/>
          <p:nvPr/>
        </p:nvSpPr>
        <p:spPr>
          <a:xfrm>
            <a:off x="6415478" y="2831323"/>
            <a:ext cx="1687711" cy="792885"/>
          </a:xfrm>
          <a:prstGeom prst="rect">
            <a:avLst/>
          </a:prstGeom>
        </p:spPr>
        <p:txBody>
          <a:bodyPr vert="horz" wrap="square" lIns="0" tIns="23217" rIns="0" bIns="0" rtlCol="0">
            <a:spAutoFit/>
          </a:bodyPr>
          <a:lstStyle/>
          <a:p>
            <a:pPr marL="150013" marR="144656" indent="377712">
              <a:lnSpc>
                <a:spcPts val="3023"/>
              </a:lnSpc>
              <a:spcBef>
                <a:spcPts val="183"/>
              </a:spcBef>
            </a:pPr>
            <a:r>
              <a:rPr sz="2531" spc="7" dirty="0">
                <a:solidFill>
                  <a:srgbClr val="FFFFFF"/>
                </a:solidFill>
                <a:latin typeface="Arial"/>
                <a:cs typeface="Arial"/>
              </a:rPr>
              <a:t>core  </a:t>
            </a:r>
            <a:r>
              <a:rPr sz="2531" spc="4" dirty="0">
                <a:solidFill>
                  <a:srgbClr val="FFFFFF"/>
                </a:solidFill>
                <a:latin typeface="Arial"/>
                <a:cs typeface="Arial"/>
              </a:rPr>
              <a:t>extension</a:t>
            </a:r>
            <a:endParaRPr sz="2531">
              <a:latin typeface="Arial"/>
              <a:cs typeface="Arial"/>
            </a:endParaRPr>
          </a:p>
        </p:txBody>
      </p:sp>
      <p:sp>
        <p:nvSpPr>
          <p:cNvPr id="20" name="object 20"/>
          <p:cNvSpPr/>
          <p:nvPr/>
        </p:nvSpPr>
        <p:spPr>
          <a:xfrm>
            <a:off x="6017214" y="3134932"/>
            <a:ext cx="287536" cy="0"/>
          </a:xfrm>
          <a:custGeom>
            <a:avLst/>
            <a:gdLst/>
            <a:ahLst/>
            <a:cxnLst/>
            <a:rect l="l" t="t" r="r" b="b"/>
            <a:pathLst>
              <a:path w="408940">
                <a:moveTo>
                  <a:pt x="0" y="0"/>
                </a:moveTo>
                <a:lnTo>
                  <a:pt x="50800" y="0"/>
                </a:lnTo>
                <a:lnTo>
                  <a:pt x="358140" y="0"/>
                </a:lnTo>
                <a:lnTo>
                  <a:pt x="408940" y="0"/>
                </a:lnTo>
              </a:path>
            </a:pathLst>
          </a:custGeom>
          <a:ln w="101600">
            <a:solidFill>
              <a:srgbClr val="000000"/>
            </a:solidFill>
          </a:ln>
        </p:spPr>
        <p:txBody>
          <a:bodyPr wrap="square" lIns="0" tIns="0" rIns="0" bIns="0" rtlCol="0"/>
          <a:lstStyle/>
          <a:p>
            <a:endParaRPr sz="1406"/>
          </a:p>
        </p:txBody>
      </p:sp>
      <p:sp>
        <p:nvSpPr>
          <p:cNvPr id="21" name="object 21"/>
          <p:cNvSpPr/>
          <p:nvPr/>
        </p:nvSpPr>
        <p:spPr>
          <a:xfrm>
            <a:off x="5843979" y="2995629"/>
            <a:ext cx="278606" cy="278606"/>
          </a:xfrm>
          <a:custGeom>
            <a:avLst/>
            <a:gdLst/>
            <a:ahLst/>
            <a:cxnLst/>
            <a:rect l="l" t="t" r="r" b="b"/>
            <a:pathLst>
              <a:path w="396240" h="396239">
                <a:moveTo>
                  <a:pt x="396240" y="0"/>
                </a:moveTo>
                <a:lnTo>
                  <a:pt x="0" y="198120"/>
                </a:lnTo>
                <a:lnTo>
                  <a:pt x="396240" y="396240"/>
                </a:lnTo>
                <a:lnTo>
                  <a:pt x="297179" y="198120"/>
                </a:lnTo>
                <a:lnTo>
                  <a:pt x="396240" y="0"/>
                </a:lnTo>
                <a:close/>
              </a:path>
            </a:pathLst>
          </a:custGeom>
          <a:solidFill>
            <a:srgbClr val="000000"/>
          </a:solidFill>
        </p:spPr>
        <p:txBody>
          <a:bodyPr wrap="square" lIns="0" tIns="0" rIns="0" bIns="0" rtlCol="0"/>
          <a:lstStyle/>
          <a:p>
            <a:endParaRPr sz="1406"/>
          </a:p>
        </p:txBody>
      </p:sp>
      <p:sp>
        <p:nvSpPr>
          <p:cNvPr id="22" name="object 22"/>
          <p:cNvSpPr/>
          <p:nvPr/>
        </p:nvSpPr>
        <p:spPr>
          <a:xfrm>
            <a:off x="6199379" y="2995629"/>
            <a:ext cx="278606" cy="278606"/>
          </a:xfrm>
          <a:custGeom>
            <a:avLst/>
            <a:gdLst/>
            <a:ahLst/>
            <a:cxnLst/>
            <a:rect l="l" t="t" r="r" b="b"/>
            <a:pathLst>
              <a:path w="396240" h="396239">
                <a:moveTo>
                  <a:pt x="0" y="0"/>
                </a:moveTo>
                <a:lnTo>
                  <a:pt x="99060" y="198120"/>
                </a:lnTo>
                <a:lnTo>
                  <a:pt x="0" y="396240"/>
                </a:lnTo>
                <a:lnTo>
                  <a:pt x="396240" y="198120"/>
                </a:lnTo>
                <a:lnTo>
                  <a:pt x="0" y="0"/>
                </a:lnTo>
                <a:close/>
              </a:path>
            </a:pathLst>
          </a:custGeom>
          <a:solidFill>
            <a:srgbClr val="000000"/>
          </a:solidFill>
        </p:spPr>
        <p:txBody>
          <a:bodyPr wrap="square" lIns="0" tIns="0" rIns="0" bIns="0" rtlCol="0"/>
          <a:lstStyle/>
          <a:p>
            <a:endParaRPr sz="1406"/>
          </a:p>
        </p:txBody>
      </p:sp>
      <p:sp>
        <p:nvSpPr>
          <p:cNvPr id="23" name="object 23"/>
          <p:cNvSpPr/>
          <p:nvPr/>
        </p:nvSpPr>
        <p:spPr>
          <a:xfrm>
            <a:off x="5692174" y="947159"/>
            <a:ext cx="1321594" cy="750094"/>
          </a:xfrm>
          <a:custGeom>
            <a:avLst/>
            <a:gdLst/>
            <a:ahLst/>
            <a:cxnLst/>
            <a:rect l="l" t="t" r="r" b="b"/>
            <a:pathLst>
              <a:path w="1879600" h="1066800">
                <a:moveTo>
                  <a:pt x="0" y="1066800"/>
                </a:moveTo>
                <a:lnTo>
                  <a:pt x="1879600" y="1066800"/>
                </a:lnTo>
                <a:lnTo>
                  <a:pt x="1879600" y="0"/>
                </a:lnTo>
                <a:lnTo>
                  <a:pt x="0" y="0"/>
                </a:lnTo>
                <a:lnTo>
                  <a:pt x="0" y="1066800"/>
                </a:lnTo>
                <a:close/>
              </a:path>
            </a:pathLst>
          </a:custGeom>
          <a:solidFill>
            <a:srgbClr val="EE5707"/>
          </a:solidFill>
        </p:spPr>
        <p:txBody>
          <a:bodyPr wrap="square" lIns="0" tIns="0" rIns="0" bIns="0" rtlCol="0"/>
          <a:lstStyle/>
          <a:p>
            <a:endParaRPr sz="1406"/>
          </a:p>
        </p:txBody>
      </p:sp>
      <p:sp>
        <p:nvSpPr>
          <p:cNvPr id="24" name="object 24"/>
          <p:cNvSpPr/>
          <p:nvPr/>
        </p:nvSpPr>
        <p:spPr>
          <a:xfrm>
            <a:off x="5888627" y="1241838"/>
            <a:ext cx="928688" cy="241102"/>
          </a:xfrm>
          <a:prstGeom prst="rect">
            <a:avLst/>
          </a:prstGeom>
          <a:blipFill>
            <a:blip r:embed="rId9" cstate="print"/>
            <a:stretch>
              <a:fillRect/>
            </a:stretch>
          </a:blipFill>
        </p:spPr>
        <p:txBody>
          <a:bodyPr wrap="square" lIns="0" tIns="0" rIns="0" bIns="0" rtlCol="0"/>
          <a:lstStyle/>
          <a:p>
            <a:endParaRPr sz="1406"/>
          </a:p>
        </p:txBody>
      </p:sp>
      <p:sp>
        <p:nvSpPr>
          <p:cNvPr id="25" name="object 25"/>
          <p:cNvSpPr txBox="1">
            <a:spLocks noGrp="1"/>
          </p:cNvSpPr>
          <p:nvPr>
            <p:ph type="title"/>
          </p:nvPr>
        </p:nvSpPr>
        <p:spPr>
          <a:xfrm>
            <a:off x="5692174" y="1107893"/>
            <a:ext cx="1321594" cy="398483"/>
          </a:xfrm>
          <a:prstGeom prst="rect">
            <a:avLst/>
          </a:prstGeom>
        </p:spPr>
        <p:txBody>
          <a:bodyPr vert="horz" wrap="square" lIns="0" tIns="8930" rIns="0" bIns="0" numCol="1" rtlCol="0" anchor="t" anchorCtr="0" compatLnSpc="1">
            <a:prstTxWarp prst="textNoShape">
              <a:avLst/>
            </a:prstTxWarp>
            <a:spAutoFit/>
          </a:bodyPr>
          <a:lstStyle/>
          <a:p>
            <a:pPr marL="220109">
              <a:lnSpc>
                <a:spcPct val="100000"/>
              </a:lnSpc>
              <a:spcBef>
                <a:spcPts val="70"/>
              </a:spcBef>
            </a:pPr>
            <a:r>
              <a:rPr sz="2531" b="0" spc="-18" dirty="0">
                <a:solidFill>
                  <a:srgbClr val="FFFFFF"/>
                </a:solidFill>
                <a:latin typeface="Arial"/>
                <a:cs typeface="Arial"/>
              </a:rPr>
              <a:t>server</a:t>
            </a:r>
            <a:endParaRPr sz="2531">
              <a:latin typeface="Arial"/>
              <a:cs typeface="Arial"/>
            </a:endParaRPr>
          </a:p>
        </p:txBody>
      </p:sp>
      <p:sp>
        <p:nvSpPr>
          <p:cNvPr id="26" name="object 26"/>
          <p:cNvSpPr/>
          <p:nvPr/>
        </p:nvSpPr>
        <p:spPr>
          <a:xfrm>
            <a:off x="2164947" y="1661534"/>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7" name="object 27"/>
          <p:cNvSpPr/>
          <p:nvPr/>
        </p:nvSpPr>
        <p:spPr>
          <a:xfrm>
            <a:off x="2025644" y="2597365"/>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28" name="object 28"/>
          <p:cNvSpPr/>
          <p:nvPr/>
        </p:nvSpPr>
        <p:spPr>
          <a:xfrm>
            <a:off x="6629791" y="1652604"/>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9" name="object 29"/>
          <p:cNvSpPr/>
          <p:nvPr/>
        </p:nvSpPr>
        <p:spPr>
          <a:xfrm>
            <a:off x="6490488" y="2588436"/>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0" name="object 30"/>
          <p:cNvSpPr/>
          <p:nvPr/>
        </p:nvSpPr>
        <p:spPr>
          <a:xfrm>
            <a:off x="3150785" y="3134932"/>
            <a:ext cx="657224" cy="0"/>
          </a:xfrm>
          <a:custGeom>
            <a:avLst/>
            <a:gdLst/>
            <a:ahLst/>
            <a:cxnLst/>
            <a:rect l="l" t="t" r="r" b="b"/>
            <a:pathLst>
              <a:path w="934720">
                <a:moveTo>
                  <a:pt x="0" y="0"/>
                </a:moveTo>
                <a:lnTo>
                  <a:pt x="50800" y="0"/>
                </a:lnTo>
                <a:lnTo>
                  <a:pt x="934720" y="0"/>
                </a:lnTo>
              </a:path>
            </a:pathLst>
          </a:custGeom>
          <a:ln w="101600">
            <a:solidFill>
              <a:srgbClr val="000000"/>
            </a:solidFill>
          </a:ln>
        </p:spPr>
        <p:txBody>
          <a:bodyPr wrap="square" lIns="0" tIns="0" rIns="0" bIns="0" rtlCol="0"/>
          <a:lstStyle/>
          <a:p>
            <a:endParaRPr sz="1406"/>
          </a:p>
        </p:txBody>
      </p:sp>
      <p:sp>
        <p:nvSpPr>
          <p:cNvPr id="31" name="object 31"/>
          <p:cNvSpPr/>
          <p:nvPr/>
        </p:nvSpPr>
        <p:spPr>
          <a:xfrm>
            <a:off x="2977549" y="2995629"/>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000000"/>
          </a:solidFill>
        </p:spPr>
        <p:txBody>
          <a:bodyPr wrap="square" lIns="0" tIns="0" rIns="0" bIns="0" rtlCol="0"/>
          <a:lstStyle/>
          <a:p>
            <a:endParaRPr sz="1406"/>
          </a:p>
        </p:txBody>
      </p:sp>
      <p:sp>
        <p:nvSpPr>
          <p:cNvPr id="32" name="object 32"/>
          <p:cNvSpPr/>
          <p:nvPr/>
        </p:nvSpPr>
        <p:spPr>
          <a:xfrm>
            <a:off x="7263799" y="3617135"/>
            <a:ext cx="0" cy="916186"/>
          </a:xfrm>
          <a:custGeom>
            <a:avLst/>
            <a:gdLst/>
            <a:ahLst/>
            <a:cxnLst/>
            <a:rect l="l" t="t" r="r" b="b"/>
            <a:pathLst>
              <a:path h="1303020">
                <a:moveTo>
                  <a:pt x="-50800" y="651510"/>
                </a:moveTo>
                <a:lnTo>
                  <a:pt x="50800" y="651510"/>
                </a:lnTo>
              </a:path>
            </a:pathLst>
          </a:custGeom>
          <a:ln w="1303020">
            <a:solidFill>
              <a:srgbClr val="000000"/>
            </a:solidFill>
          </a:ln>
        </p:spPr>
        <p:txBody>
          <a:bodyPr wrap="square" lIns="0" tIns="0" rIns="0" bIns="0" rtlCol="0"/>
          <a:lstStyle/>
          <a:p>
            <a:endParaRPr sz="1406"/>
          </a:p>
        </p:txBody>
      </p:sp>
      <p:sp>
        <p:nvSpPr>
          <p:cNvPr id="33" name="object 33"/>
          <p:cNvSpPr/>
          <p:nvPr/>
        </p:nvSpPr>
        <p:spPr>
          <a:xfrm>
            <a:off x="7124496" y="4427950"/>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34" name="object 34"/>
          <p:cNvSpPr/>
          <p:nvPr/>
        </p:nvSpPr>
        <p:spPr>
          <a:xfrm>
            <a:off x="5968994" y="5108393"/>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D95000"/>
          </a:solidFill>
        </p:spPr>
        <p:txBody>
          <a:bodyPr wrap="square" lIns="0" tIns="0" rIns="0" bIns="0" rtlCol="0"/>
          <a:lstStyle/>
          <a:p>
            <a:endParaRPr sz="1406"/>
          </a:p>
        </p:txBody>
      </p:sp>
      <p:sp>
        <p:nvSpPr>
          <p:cNvPr id="35" name="object 35"/>
          <p:cNvSpPr/>
          <p:nvPr/>
        </p:nvSpPr>
        <p:spPr>
          <a:xfrm>
            <a:off x="6040432" y="5206620"/>
            <a:ext cx="687586" cy="258961"/>
          </a:xfrm>
          <a:prstGeom prst="rect">
            <a:avLst/>
          </a:prstGeom>
          <a:blipFill>
            <a:blip r:embed="rId10" cstate="print"/>
            <a:stretch>
              <a:fillRect/>
            </a:stretch>
          </a:blipFill>
        </p:spPr>
        <p:txBody>
          <a:bodyPr wrap="square" lIns="0" tIns="0" rIns="0" bIns="0" rtlCol="0"/>
          <a:lstStyle/>
          <a:p>
            <a:endParaRPr sz="1406"/>
          </a:p>
        </p:txBody>
      </p:sp>
      <p:sp>
        <p:nvSpPr>
          <p:cNvPr id="36" name="object 36"/>
          <p:cNvSpPr/>
          <p:nvPr/>
        </p:nvSpPr>
        <p:spPr>
          <a:xfrm>
            <a:off x="6861963" y="5108393"/>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D95000">
              <a:alpha val="43998"/>
            </a:srgbClr>
          </a:solidFill>
        </p:spPr>
        <p:txBody>
          <a:bodyPr wrap="square" lIns="0" tIns="0" rIns="0" bIns="0" rtlCol="0"/>
          <a:lstStyle/>
          <a:p>
            <a:endParaRPr sz="1406"/>
          </a:p>
        </p:txBody>
      </p:sp>
      <p:sp>
        <p:nvSpPr>
          <p:cNvPr id="37" name="object 37"/>
          <p:cNvSpPr/>
          <p:nvPr/>
        </p:nvSpPr>
        <p:spPr>
          <a:xfrm>
            <a:off x="6969119" y="5206620"/>
            <a:ext cx="1116211" cy="223242"/>
          </a:xfrm>
          <a:prstGeom prst="rect">
            <a:avLst/>
          </a:prstGeom>
          <a:blipFill>
            <a:blip r:embed="rId11" cstate="print"/>
            <a:stretch>
              <a:fillRect/>
            </a:stretch>
          </a:blipFill>
        </p:spPr>
        <p:txBody>
          <a:bodyPr wrap="square" lIns="0" tIns="0" rIns="0" bIns="0" rtlCol="0"/>
          <a:lstStyle/>
          <a:p>
            <a:endParaRPr sz="1406"/>
          </a:p>
        </p:txBody>
      </p:sp>
      <p:sp>
        <p:nvSpPr>
          <p:cNvPr id="38" name="object 38"/>
          <p:cNvSpPr txBox="1"/>
          <p:nvPr/>
        </p:nvSpPr>
        <p:spPr>
          <a:xfrm>
            <a:off x="5968994" y="4445810"/>
            <a:ext cx="2214563" cy="986521"/>
          </a:xfrm>
          <a:prstGeom prst="rect">
            <a:avLst/>
          </a:prstGeom>
        </p:spPr>
        <p:txBody>
          <a:bodyPr vert="horz" wrap="square" lIns="0" tIns="207169" rIns="0" bIns="0" rtlCol="0">
            <a:spAutoFit/>
          </a:bodyPr>
          <a:lstStyle/>
          <a:p>
            <a:pPr algn="ctr">
              <a:spcBef>
                <a:spcPts val="1631"/>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R="34378" algn="ctr">
              <a:spcBef>
                <a:spcPts val="1041"/>
              </a:spcBef>
              <a:tabLst>
                <a:tab pos="932673"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39" name="object 39"/>
          <p:cNvSpPr txBox="1"/>
          <p:nvPr/>
        </p:nvSpPr>
        <p:spPr>
          <a:xfrm>
            <a:off x="3584767" y="4027901"/>
            <a:ext cx="3643313" cy="398483"/>
          </a:xfrm>
          <a:prstGeom prst="rect">
            <a:avLst/>
          </a:prstGeom>
        </p:spPr>
        <p:txBody>
          <a:bodyPr vert="horz" wrap="square" lIns="0" tIns="8930" rIns="0" bIns="0" rtlCol="0">
            <a:spAutoFit/>
          </a:bodyPr>
          <a:lstStyle/>
          <a:p>
            <a:pPr marL="1638539">
              <a:spcBef>
                <a:spcPts val="70"/>
              </a:spcBef>
            </a:pPr>
            <a:r>
              <a:rPr sz="2531" b="1" spc="-14" dirty="0">
                <a:solidFill>
                  <a:srgbClr val="EBEBEB"/>
                </a:solidFill>
                <a:latin typeface="Arial"/>
                <a:cs typeface="Arial"/>
              </a:rPr>
              <a:t>extension</a:t>
            </a:r>
            <a:endParaRPr sz="2531">
              <a:latin typeface="Arial"/>
              <a:cs typeface="Arial"/>
            </a:endParaRPr>
          </a:p>
        </p:txBody>
      </p:sp>
      <p:sp>
        <p:nvSpPr>
          <p:cNvPr id="40" name="object 40"/>
          <p:cNvSpPr/>
          <p:nvPr/>
        </p:nvSpPr>
        <p:spPr>
          <a:xfrm>
            <a:off x="1298768" y="4170776"/>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D95000">
              <a:alpha val="43998"/>
            </a:srgbClr>
          </a:solidFill>
        </p:spPr>
        <p:txBody>
          <a:bodyPr wrap="square" lIns="0" tIns="0" rIns="0" bIns="0" rtlCol="0"/>
          <a:lstStyle/>
          <a:p>
            <a:endParaRPr sz="1406"/>
          </a:p>
        </p:txBody>
      </p:sp>
      <p:sp>
        <p:nvSpPr>
          <p:cNvPr id="41" name="object 41"/>
          <p:cNvSpPr/>
          <p:nvPr/>
        </p:nvSpPr>
        <p:spPr>
          <a:xfrm>
            <a:off x="1396994" y="4402948"/>
            <a:ext cx="1535906" cy="294680"/>
          </a:xfrm>
          <a:prstGeom prst="rect">
            <a:avLst/>
          </a:prstGeom>
          <a:blipFill>
            <a:blip r:embed="rId12" cstate="print"/>
            <a:stretch>
              <a:fillRect/>
            </a:stretch>
          </a:blipFill>
        </p:spPr>
        <p:txBody>
          <a:bodyPr wrap="square" lIns="0" tIns="0" rIns="0" bIns="0" rtlCol="0"/>
          <a:lstStyle/>
          <a:p>
            <a:endParaRPr sz="1406"/>
          </a:p>
        </p:txBody>
      </p:sp>
      <p:sp>
        <p:nvSpPr>
          <p:cNvPr id="42" name="object 42"/>
          <p:cNvSpPr/>
          <p:nvPr/>
        </p:nvSpPr>
        <p:spPr>
          <a:xfrm>
            <a:off x="1575588" y="4786924"/>
            <a:ext cx="1160859" cy="294680"/>
          </a:xfrm>
          <a:prstGeom prst="rect">
            <a:avLst/>
          </a:prstGeom>
          <a:blipFill>
            <a:blip r:embed="rId13" cstate="print"/>
            <a:stretch>
              <a:fillRect/>
            </a:stretch>
          </a:blipFill>
        </p:spPr>
        <p:txBody>
          <a:bodyPr wrap="square" lIns="0" tIns="0" rIns="0" bIns="0" rtlCol="0"/>
          <a:lstStyle/>
          <a:p>
            <a:endParaRPr sz="1406"/>
          </a:p>
        </p:txBody>
      </p:sp>
      <p:sp>
        <p:nvSpPr>
          <p:cNvPr id="43" name="object 43"/>
          <p:cNvSpPr txBox="1"/>
          <p:nvPr/>
        </p:nvSpPr>
        <p:spPr>
          <a:xfrm>
            <a:off x="1298768" y="4322580"/>
            <a:ext cx="1732359" cy="792885"/>
          </a:xfrm>
          <a:prstGeom prst="rect">
            <a:avLst/>
          </a:prstGeom>
        </p:spPr>
        <p:txBody>
          <a:bodyPr vert="horz" wrap="square" lIns="0" tIns="23217" rIns="0" bIns="0" rtlCol="0">
            <a:spAutoFit/>
          </a:bodyPr>
          <a:lstStyle/>
          <a:p>
            <a:pPr marL="309403" marR="116528"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44" name="object 44"/>
          <p:cNvSpPr/>
          <p:nvPr/>
        </p:nvSpPr>
        <p:spPr>
          <a:xfrm>
            <a:off x="7245939" y="956088"/>
            <a:ext cx="1321594" cy="750094"/>
          </a:xfrm>
          <a:custGeom>
            <a:avLst/>
            <a:gdLst/>
            <a:ahLst/>
            <a:cxnLst/>
            <a:rect l="l" t="t" r="r" b="b"/>
            <a:pathLst>
              <a:path w="1879600" h="1066800">
                <a:moveTo>
                  <a:pt x="0" y="1066800"/>
                </a:moveTo>
                <a:lnTo>
                  <a:pt x="1879600" y="1066800"/>
                </a:lnTo>
                <a:lnTo>
                  <a:pt x="1879600" y="0"/>
                </a:lnTo>
                <a:lnTo>
                  <a:pt x="0" y="0"/>
                </a:lnTo>
                <a:lnTo>
                  <a:pt x="0" y="1066800"/>
                </a:lnTo>
                <a:close/>
              </a:path>
            </a:pathLst>
          </a:custGeom>
          <a:solidFill>
            <a:srgbClr val="EE5707">
              <a:alpha val="43998"/>
            </a:srgbClr>
          </a:solidFill>
        </p:spPr>
        <p:txBody>
          <a:bodyPr wrap="square" lIns="0" tIns="0" rIns="0" bIns="0" rtlCol="0"/>
          <a:lstStyle/>
          <a:p>
            <a:endParaRPr sz="1406"/>
          </a:p>
        </p:txBody>
      </p:sp>
      <p:sp>
        <p:nvSpPr>
          <p:cNvPr id="45" name="object 45"/>
          <p:cNvSpPr/>
          <p:nvPr/>
        </p:nvSpPr>
        <p:spPr>
          <a:xfrm>
            <a:off x="7442392" y="1250768"/>
            <a:ext cx="928688" cy="241102"/>
          </a:xfrm>
          <a:prstGeom prst="rect">
            <a:avLst/>
          </a:prstGeom>
          <a:blipFill>
            <a:blip r:embed="rId14" cstate="print"/>
            <a:stretch>
              <a:fillRect/>
            </a:stretch>
          </a:blipFill>
        </p:spPr>
        <p:txBody>
          <a:bodyPr wrap="square" lIns="0" tIns="0" rIns="0" bIns="0" rtlCol="0"/>
          <a:lstStyle/>
          <a:p>
            <a:endParaRPr sz="1406"/>
          </a:p>
        </p:txBody>
      </p:sp>
      <p:sp>
        <p:nvSpPr>
          <p:cNvPr id="46" name="object 46"/>
          <p:cNvSpPr txBox="1"/>
          <p:nvPr/>
        </p:nvSpPr>
        <p:spPr>
          <a:xfrm>
            <a:off x="7245939" y="1116823"/>
            <a:ext cx="1321594" cy="398483"/>
          </a:xfrm>
          <a:prstGeom prst="rect">
            <a:avLst/>
          </a:prstGeom>
        </p:spPr>
        <p:txBody>
          <a:bodyPr vert="horz" wrap="square" lIns="0" tIns="8930" rIns="0" bIns="0" rtlCol="0">
            <a:spAutoFit/>
          </a:bodyPr>
          <a:lstStyle/>
          <a:p>
            <a:pPr marL="220109">
              <a:spcBef>
                <a:spcPts val="70"/>
              </a:spcBef>
            </a:pPr>
            <a:r>
              <a:rPr sz="2531" spc="-18" dirty="0">
                <a:solidFill>
                  <a:srgbClr val="FFFFFF"/>
                </a:solidFill>
                <a:latin typeface="Arial"/>
                <a:cs typeface="Arial"/>
              </a:rPr>
              <a:t>server</a:t>
            </a:r>
            <a:endParaRPr sz="2531">
              <a:latin typeface="Arial"/>
              <a:cs typeface="Arial"/>
            </a:endParaRPr>
          </a:p>
        </p:txBody>
      </p:sp>
    </p:spTree>
    <p:extLst>
      <p:ext uri="{BB962C8B-B14F-4D97-AF65-F5344CB8AC3E}">
        <p14:creationId xmlns:p14="http://schemas.microsoft.com/office/powerpoint/2010/main" val="2110802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139" y="0"/>
            <a:ext cx="3796903" cy="636561"/>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z="4078" spc="25" dirty="0"/>
              <a:t>FINDING</a:t>
            </a:r>
            <a:r>
              <a:rPr sz="4078" spc="-39" dirty="0"/>
              <a:t> BUGS</a:t>
            </a:r>
            <a:endParaRPr sz="4078"/>
          </a:p>
        </p:txBody>
      </p:sp>
      <p:sp>
        <p:nvSpPr>
          <p:cNvPr id="3" name="object 3"/>
          <p:cNvSpPr txBox="1"/>
          <p:nvPr/>
        </p:nvSpPr>
        <p:spPr>
          <a:xfrm>
            <a:off x="919758" y="2044899"/>
            <a:ext cx="6998643" cy="3781717"/>
          </a:xfrm>
          <a:prstGeom prst="rect">
            <a:avLst/>
          </a:prstGeom>
        </p:spPr>
        <p:txBody>
          <a:bodyPr vert="horz" wrap="square" lIns="0" tIns="8930" rIns="0" bIns="0" rtlCol="0">
            <a:spAutoFit/>
          </a:bodyPr>
          <a:lstStyle/>
          <a:p>
            <a:pPr marL="8929">
              <a:lnSpc>
                <a:spcPts val="4029"/>
              </a:lnSpc>
              <a:spcBef>
                <a:spcPts val="70"/>
              </a:spcBef>
            </a:pPr>
            <a:r>
              <a:rPr sz="3375" b="1" spc="-11" dirty="0">
                <a:latin typeface="Arial"/>
                <a:cs typeface="Arial"/>
              </a:rPr>
              <a:t>SAMPLE</a:t>
            </a:r>
            <a:endParaRPr sz="3375">
              <a:latin typeface="Arial"/>
              <a:cs typeface="Arial"/>
            </a:endParaRPr>
          </a:p>
          <a:p>
            <a:pPr marL="8929">
              <a:lnSpc>
                <a:spcPts val="3523"/>
              </a:lnSpc>
            </a:pPr>
            <a:r>
              <a:rPr sz="2953" spc="-4" dirty="0">
                <a:latin typeface="Arial"/>
                <a:cs typeface="Arial"/>
              </a:rPr>
              <a:t>50 </a:t>
            </a:r>
            <a:r>
              <a:rPr sz="2953" spc="53" dirty="0">
                <a:latin typeface="Arial"/>
                <a:cs typeface="Arial"/>
              </a:rPr>
              <a:t>most </a:t>
            </a:r>
            <a:r>
              <a:rPr sz="2953" spc="25" dirty="0">
                <a:latin typeface="Arial"/>
                <a:cs typeface="Arial"/>
              </a:rPr>
              <a:t>popular </a:t>
            </a:r>
            <a:r>
              <a:rPr sz="2953" spc="42" dirty="0">
                <a:latin typeface="Arial"/>
                <a:cs typeface="Arial"/>
              </a:rPr>
              <a:t>+ </a:t>
            </a:r>
            <a:r>
              <a:rPr sz="2953" spc="-4" dirty="0">
                <a:latin typeface="Arial"/>
                <a:cs typeface="Arial"/>
              </a:rPr>
              <a:t>50 </a:t>
            </a:r>
            <a:r>
              <a:rPr sz="2953" spc="21" dirty="0">
                <a:latin typeface="Arial"/>
                <a:cs typeface="Arial"/>
              </a:rPr>
              <a:t>random</a:t>
            </a:r>
            <a:r>
              <a:rPr sz="2953" spc="-105" dirty="0">
                <a:latin typeface="Arial"/>
                <a:cs typeface="Arial"/>
              </a:rPr>
              <a:t> </a:t>
            </a:r>
            <a:r>
              <a:rPr sz="2953" spc="4" dirty="0">
                <a:latin typeface="Arial"/>
                <a:cs typeface="Arial"/>
              </a:rPr>
              <a:t>extensions</a:t>
            </a:r>
            <a:endParaRPr sz="2953">
              <a:latin typeface="Arial"/>
              <a:cs typeface="Arial"/>
            </a:endParaRPr>
          </a:p>
          <a:p>
            <a:pPr>
              <a:spcBef>
                <a:spcPts val="32"/>
              </a:spcBef>
            </a:pPr>
            <a:endParaRPr sz="2883">
              <a:latin typeface="Times New Roman"/>
              <a:cs typeface="Times New Roman"/>
            </a:endParaRPr>
          </a:p>
          <a:p>
            <a:pPr marL="8929">
              <a:lnSpc>
                <a:spcPts val="4029"/>
              </a:lnSpc>
            </a:pPr>
            <a:r>
              <a:rPr sz="3375" b="1" spc="35" dirty="0">
                <a:latin typeface="Arial"/>
                <a:cs typeface="Arial"/>
              </a:rPr>
              <a:t>METHODS</a:t>
            </a:r>
            <a:endParaRPr sz="3375">
              <a:latin typeface="Arial"/>
              <a:cs typeface="Arial"/>
            </a:endParaRPr>
          </a:p>
          <a:p>
            <a:pPr marL="8929">
              <a:lnSpc>
                <a:spcPts val="3523"/>
              </a:lnSpc>
            </a:pPr>
            <a:r>
              <a:rPr sz="2953" spc="56" dirty="0">
                <a:latin typeface="Arial"/>
                <a:cs typeface="Arial"/>
              </a:rPr>
              <a:t>Black-box </a:t>
            </a:r>
            <a:r>
              <a:rPr sz="2953" spc="25" dirty="0">
                <a:latin typeface="Arial"/>
                <a:cs typeface="Arial"/>
              </a:rPr>
              <a:t>testing </a:t>
            </a:r>
            <a:r>
              <a:rPr sz="2953" spc="42" dirty="0">
                <a:latin typeface="Arial"/>
                <a:cs typeface="Arial"/>
              </a:rPr>
              <a:t>+ </a:t>
            </a:r>
            <a:r>
              <a:rPr sz="2953" spc="4" dirty="0">
                <a:latin typeface="Arial"/>
                <a:cs typeface="Arial"/>
              </a:rPr>
              <a:t>source </a:t>
            </a:r>
            <a:r>
              <a:rPr sz="2953" spc="53" dirty="0">
                <a:latin typeface="Arial"/>
                <a:cs typeface="Arial"/>
              </a:rPr>
              <a:t>code</a:t>
            </a:r>
            <a:r>
              <a:rPr sz="2953" spc="-151" dirty="0">
                <a:latin typeface="Arial"/>
                <a:cs typeface="Arial"/>
              </a:rPr>
              <a:t> </a:t>
            </a:r>
            <a:r>
              <a:rPr sz="2953" spc="-18" dirty="0">
                <a:latin typeface="Arial"/>
                <a:cs typeface="Arial"/>
              </a:rPr>
              <a:t>analysis</a:t>
            </a:r>
            <a:endParaRPr sz="2953">
              <a:latin typeface="Arial"/>
              <a:cs typeface="Arial"/>
            </a:endParaRPr>
          </a:p>
          <a:p>
            <a:pPr>
              <a:spcBef>
                <a:spcPts val="32"/>
              </a:spcBef>
            </a:pPr>
            <a:endParaRPr sz="2883">
              <a:latin typeface="Times New Roman"/>
              <a:cs typeface="Times New Roman"/>
            </a:endParaRPr>
          </a:p>
          <a:p>
            <a:pPr marL="8929">
              <a:lnSpc>
                <a:spcPts val="4029"/>
              </a:lnSpc>
            </a:pPr>
            <a:r>
              <a:rPr sz="3375" b="1" spc="-35" dirty="0">
                <a:latin typeface="Arial"/>
                <a:cs typeface="Arial"/>
              </a:rPr>
              <a:t>VERIFICATION</a:t>
            </a:r>
            <a:endParaRPr sz="3375">
              <a:latin typeface="Arial"/>
              <a:cs typeface="Arial"/>
            </a:endParaRPr>
          </a:p>
          <a:p>
            <a:pPr marL="8929">
              <a:lnSpc>
                <a:spcPts val="3523"/>
              </a:lnSpc>
            </a:pPr>
            <a:r>
              <a:rPr sz="2953" spc="28" dirty="0">
                <a:latin typeface="Arial"/>
                <a:cs typeface="Arial"/>
              </a:rPr>
              <a:t>Built exploits </a:t>
            </a:r>
            <a:r>
              <a:rPr sz="2953" spc="77" dirty="0">
                <a:latin typeface="Arial"/>
                <a:cs typeface="Arial"/>
              </a:rPr>
              <a:t>to </a:t>
            </a:r>
            <a:r>
              <a:rPr sz="2953" spc="35" dirty="0">
                <a:latin typeface="Arial"/>
                <a:cs typeface="Arial"/>
              </a:rPr>
              <a:t>confirm </a:t>
            </a:r>
            <a:r>
              <a:rPr sz="2953" spc="18" dirty="0">
                <a:latin typeface="Arial"/>
                <a:cs typeface="Arial"/>
              </a:rPr>
              <a:t>the</a:t>
            </a:r>
            <a:r>
              <a:rPr sz="2953" spc="-190" dirty="0">
                <a:latin typeface="Arial"/>
                <a:cs typeface="Arial"/>
              </a:rPr>
              <a:t> </a:t>
            </a:r>
            <a:r>
              <a:rPr sz="2953" dirty="0">
                <a:latin typeface="Arial"/>
                <a:cs typeface="Arial"/>
              </a:rPr>
              <a:t>vulnerabilities</a:t>
            </a:r>
            <a:endParaRPr sz="2953">
              <a:latin typeface="Arial"/>
              <a:cs typeface="Arial"/>
            </a:endParaRPr>
          </a:p>
        </p:txBody>
      </p:sp>
    </p:spTree>
    <p:extLst>
      <p:ext uri="{BB962C8B-B14F-4D97-AF65-F5344CB8AC3E}">
        <p14:creationId xmlns:p14="http://schemas.microsoft.com/office/powerpoint/2010/main" val="924062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0411" y="5715000"/>
            <a:ext cx="6963370" cy="636561"/>
          </a:xfrm>
          <a:prstGeom prst="rect">
            <a:avLst/>
          </a:prstGeom>
        </p:spPr>
        <p:txBody>
          <a:bodyPr vert="horz" wrap="square" lIns="0" tIns="8930" rIns="0" bIns="0" rtlCol="0">
            <a:spAutoFit/>
          </a:bodyPr>
          <a:lstStyle/>
          <a:p>
            <a:pPr marL="8929">
              <a:spcBef>
                <a:spcPts val="70"/>
              </a:spcBef>
            </a:pPr>
            <a:r>
              <a:rPr sz="4078" b="1" spc="-53" dirty="0">
                <a:solidFill>
                  <a:srgbClr val="979B9E"/>
                </a:solidFill>
                <a:latin typeface="Arial"/>
                <a:cs typeface="Arial"/>
              </a:rPr>
              <a:t>VULNERABLE</a:t>
            </a:r>
            <a:r>
              <a:rPr sz="4078" b="1" spc="-39" dirty="0">
                <a:solidFill>
                  <a:srgbClr val="979B9E"/>
                </a:solidFill>
                <a:latin typeface="Arial"/>
                <a:cs typeface="Arial"/>
              </a:rPr>
              <a:t> </a:t>
            </a:r>
            <a:r>
              <a:rPr sz="4078" b="1" spc="-11" dirty="0">
                <a:solidFill>
                  <a:srgbClr val="979B9E"/>
                </a:solidFill>
                <a:latin typeface="Arial"/>
                <a:cs typeface="Arial"/>
              </a:rPr>
              <a:t>EXTENSIONS</a:t>
            </a:r>
            <a:endParaRPr sz="4078">
              <a:latin typeface="Arial"/>
              <a:cs typeface="Arial"/>
            </a:endParaRPr>
          </a:p>
        </p:txBody>
      </p:sp>
      <p:graphicFrame>
        <p:nvGraphicFramePr>
          <p:cNvPr id="3" name="object 3"/>
          <p:cNvGraphicFramePr>
            <a:graphicFrameLocks noGrp="1"/>
          </p:cNvGraphicFramePr>
          <p:nvPr/>
        </p:nvGraphicFramePr>
        <p:xfrm>
          <a:off x="901898" y="1937742"/>
          <a:ext cx="7339756" cy="2232421"/>
        </p:xfrm>
        <a:graphic>
          <a:graphicData uri="http://schemas.openxmlformats.org/drawingml/2006/table">
            <a:tbl>
              <a:tblPr firstRow="1" bandRow="1">
                <a:tableStyleId>{2D5ABB26-0587-4C30-8999-92F81FD0307C}</a:tableStyleId>
              </a:tblPr>
              <a:tblGrid>
                <a:gridCol w="2421284">
                  <a:extLst>
                    <a:ext uri="{9D8B030D-6E8A-4147-A177-3AD203B41FA5}">
                      <a16:colId xmlns:a16="http://schemas.microsoft.com/office/drawing/2014/main" val="20000"/>
                    </a:ext>
                  </a:extLst>
                </a:gridCol>
                <a:gridCol w="2610148">
                  <a:extLst>
                    <a:ext uri="{9D8B030D-6E8A-4147-A177-3AD203B41FA5}">
                      <a16:colId xmlns:a16="http://schemas.microsoft.com/office/drawing/2014/main" val="20001"/>
                    </a:ext>
                  </a:extLst>
                </a:gridCol>
                <a:gridCol w="2308324">
                  <a:extLst>
                    <a:ext uri="{9D8B030D-6E8A-4147-A177-3AD203B41FA5}">
                      <a16:colId xmlns:a16="http://schemas.microsoft.com/office/drawing/2014/main" val="20002"/>
                    </a:ext>
                  </a:extLst>
                </a:gridCol>
              </a:tblGrid>
              <a:tr h="1129605">
                <a:tc>
                  <a:txBody>
                    <a:bodyPr/>
                    <a:lstStyle/>
                    <a:p>
                      <a:pPr>
                        <a:lnSpc>
                          <a:spcPct val="100000"/>
                        </a:lnSpc>
                        <a:spcBef>
                          <a:spcPts val="45"/>
                        </a:spcBef>
                      </a:pPr>
                      <a:endParaRPr sz="2400">
                        <a:latin typeface="Times New Roman"/>
                        <a:cs typeface="Times New Roman"/>
                      </a:endParaRPr>
                    </a:p>
                    <a:p>
                      <a:pPr marL="36195" algn="ctr">
                        <a:lnSpc>
                          <a:spcPct val="100000"/>
                        </a:lnSpc>
                      </a:pPr>
                      <a:r>
                        <a:rPr sz="2500" b="1" spc="-15" dirty="0">
                          <a:solidFill>
                            <a:srgbClr val="FFFFFF"/>
                          </a:solidFill>
                          <a:latin typeface="Arial"/>
                          <a:cs typeface="Arial"/>
                        </a:rPr>
                        <a:t>Popular</a:t>
                      </a:r>
                      <a:endParaRPr sz="2500">
                        <a:latin typeface="Arial"/>
                        <a:cs typeface="Arial"/>
                      </a:endParaRPr>
                    </a:p>
                  </a:txBody>
                  <a:tcPr marL="0" marR="0" marT="4018" marB="0">
                    <a:solidFill>
                      <a:srgbClr val="303D47"/>
                    </a:solidFill>
                  </a:tcPr>
                </a:tc>
                <a:tc>
                  <a:txBody>
                    <a:bodyPr/>
                    <a:lstStyle/>
                    <a:p>
                      <a:pPr>
                        <a:lnSpc>
                          <a:spcPct val="100000"/>
                        </a:lnSpc>
                        <a:spcBef>
                          <a:spcPts val="45"/>
                        </a:spcBef>
                      </a:pPr>
                      <a:endParaRPr sz="2400">
                        <a:latin typeface="Times New Roman"/>
                        <a:cs typeface="Times New Roman"/>
                      </a:endParaRPr>
                    </a:p>
                    <a:p>
                      <a:pPr marR="153035" algn="ctr">
                        <a:lnSpc>
                          <a:spcPct val="100000"/>
                        </a:lnSpc>
                      </a:pPr>
                      <a:r>
                        <a:rPr sz="2500" b="1" spc="5" dirty="0">
                          <a:solidFill>
                            <a:srgbClr val="FFFFFF"/>
                          </a:solidFill>
                          <a:latin typeface="Arial"/>
                          <a:cs typeface="Arial"/>
                        </a:rPr>
                        <a:t>Random</a:t>
                      </a:r>
                      <a:endParaRPr sz="2500">
                        <a:latin typeface="Arial"/>
                        <a:cs typeface="Arial"/>
                      </a:endParaRPr>
                    </a:p>
                  </a:txBody>
                  <a:tcPr marL="0" marR="0" marT="4018" marB="0">
                    <a:solidFill>
                      <a:srgbClr val="303D47"/>
                    </a:solidFill>
                  </a:tcPr>
                </a:tc>
                <a:tc>
                  <a:txBody>
                    <a:bodyPr/>
                    <a:lstStyle/>
                    <a:p>
                      <a:pPr>
                        <a:lnSpc>
                          <a:spcPct val="100000"/>
                        </a:lnSpc>
                        <a:spcBef>
                          <a:spcPts val="45"/>
                        </a:spcBef>
                      </a:pPr>
                      <a:endParaRPr sz="2400">
                        <a:latin typeface="Times New Roman"/>
                        <a:cs typeface="Times New Roman"/>
                      </a:endParaRPr>
                    </a:p>
                    <a:p>
                      <a:pPr marR="187325" algn="ctr">
                        <a:lnSpc>
                          <a:spcPct val="100000"/>
                        </a:lnSpc>
                      </a:pPr>
                      <a:r>
                        <a:rPr sz="2500" b="1" spc="-70" dirty="0">
                          <a:solidFill>
                            <a:srgbClr val="FFFFFF"/>
                          </a:solidFill>
                          <a:latin typeface="Arial"/>
                          <a:cs typeface="Arial"/>
                        </a:rPr>
                        <a:t>Total</a:t>
                      </a:r>
                      <a:endParaRPr sz="2500">
                        <a:latin typeface="Arial"/>
                        <a:cs typeface="Arial"/>
                      </a:endParaRPr>
                    </a:p>
                  </a:txBody>
                  <a:tcPr marL="0" marR="0" marT="4018" marB="0">
                    <a:solidFill>
                      <a:srgbClr val="303D47"/>
                    </a:solidFill>
                  </a:tcPr>
                </a:tc>
                <a:extLst>
                  <a:ext uri="{0D108BD9-81ED-4DB2-BD59-A6C34878D82A}">
                    <a16:rowId xmlns:a16="http://schemas.microsoft.com/office/drawing/2014/main" val="10000"/>
                  </a:ext>
                </a:extLst>
              </a:tr>
              <a:tr h="1102816">
                <a:tc>
                  <a:txBody>
                    <a:bodyPr/>
                    <a:lstStyle/>
                    <a:p>
                      <a:pPr>
                        <a:lnSpc>
                          <a:spcPct val="100000"/>
                        </a:lnSpc>
                        <a:spcBef>
                          <a:spcPts val="45"/>
                        </a:spcBef>
                      </a:pPr>
                      <a:endParaRPr sz="2400">
                        <a:latin typeface="Times New Roman"/>
                        <a:cs typeface="Times New Roman"/>
                      </a:endParaRPr>
                    </a:p>
                    <a:p>
                      <a:pPr marL="36195" algn="ctr">
                        <a:lnSpc>
                          <a:spcPct val="100000"/>
                        </a:lnSpc>
                      </a:pPr>
                      <a:r>
                        <a:rPr sz="2500" b="1" spc="-5" dirty="0">
                          <a:solidFill>
                            <a:srgbClr val="FFFFFF"/>
                          </a:solidFill>
                          <a:latin typeface="Arial"/>
                          <a:cs typeface="Arial"/>
                        </a:rPr>
                        <a:t>22</a:t>
                      </a:r>
                      <a:endParaRPr sz="2500">
                        <a:latin typeface="Arial"/>
                        <a:cs typeface="Arial"/>
                      </a:endParaRPr>
                    </a:p>
                  </a:txBody>
                  <a:tcPr marL="0" marR="0" marT="4018" marB="0">
                    <a:solidFill>
                      <a:srgbClr val="5D7688"/>
                    </a:solidFill>
                  </a:tcPr>
                </a:tc>
                <a:tc>
                  <a:txBody>
                    <a:bodyPr/>
                    <a:lstStyle/>
                    <a:p>
                      <a:pPr>
                        <a:lnSpc>
                          <a:spcPct val="100000"/>
                        </a:lnSpc>
                        <a:spcBef>
                          <a:spcPts val="45"/>
                        </a:spcBef>
                      </a:pPr>
                      <a:endParaRPr sz="2400">
                        <a:latin typeface="Times New Roman"/>
                        <a:cs typeface="Times New Roman"/>
                      </a:endParaRPr>
                    </a:p>
                    <a:p>
                      <a:pPr marR="153035" algn="ctr">
                        <a:lnSpc>
                          <a:spcPct val="100000"/>
                        </a:lnSpc>
                      </a:pPr>
                      <a:r>
                        <a:rPr sz="2500" b="1" spc="-5" dirty="0">
                          <a:solidFill>
                            <a:srgbClr val="FFFFFF"/>
                          </a:solidFill>
                          <a:latin typeface="Arial"/>
                          <a:cs typeface="Arial"/>
                        </a:rPr>
                        <a:t>18</a:t>
                      </a:r>
                      <a:endParaRPr sz="2500">
                        <a:latin typeface="Arial"/>
                        <a:cs typeface="Arial"/>
                      </a:endParaRPr>
                    </a:p>
                  </a:txBody>
                  <a:tcPr marL="0" marR="0" marT="4018" marB="0">
                    <a:solidFill>
                      <a:srgbClr val="5D7688"/>
                    </a:solidFill>
                  </a:tcPr>
                </a:tc>
                <a:tc>
                  <a:txBody>
                    <a:bodyPr/>
                    <a:lstStyle/>
                    <a:p>
                      <a:pPr>
                        <a:lnSpc>
                          <a:spcPct val="100000"/>
                        </a:lnSpc>
                        <a:spcBef>
                          <a:spcPts val="45"/>
                        </a:spcBef>
                      </a:pPr>
                      <a:endParaRPr sz="2400">
                        <a:latin typeface="Times New Roman"/>
                        <a:cs typeface="Times New Roman"/>
                      </a:endParaRPr>
                    </a:p>
                    <a:p>
                      <a:pPr marR="188595" algn="ctr">
                        <a:lnSpc>
                          <a:spcPct val="100000"/>
                        </a:lnSpc>
                      </a:pPr>
                      <a:r>
                        <a:rPr sz="2500" b="1" spc="-5" dirty="0">
                          <a:solidFill>
                            <a:srgbClr val="FFFFFF"/>
                          </a:solidFill>
                          <a:latin typeface="Arial"/>
                          <a:cs typeface="Arial"/>
                        </a:rPr>
                        <a:t>40</a:t>
                      </a:r>
                      <a:endParaRPr sz="2500">
                        <a:latin typeface="Arial"/>
                        <a:cs typeface="Arial"/>
                      </a:endParaRPr>
                    </a:p>
                  </a:txBody>
                  <a:tcPr marL="0" marR="0" marT="4018" marB="0">
                    <a:solidFill>
                      <a:srgbClr val="5D7688"/>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83397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32670" y="5715000"/>
            <a:ext cx="5878860" cy="636561"/>
          </a:xfrm>
          <a:prstGeom prst="rect">
            <a:avLst/>
          </a:prstGeom>
        </p:spPr>
        <p:txBody>
          <a:bodyPr vert="horz" wrap="square" lIns="0" tIns="8930" rIns="0" bIns="0" rtlCol="0">
            <a:spAutoFit/>
          </a:bodyPr>
          <a:lstStyle/>
          <a:p>
            <a:pPr marL="8929">
              <a:spcBef>
                <a:spcPts val="70"/>
              </a:spcBef>
            </a:pPr>
            <a:r>
              <a:rPr sz="4078" b="1" spc="-39" dirty="0">
                <a:solidFill>
                  <a:srgbClr val="979B9E"/>
                </a:solidFill>
                <a:latin typeface="Arial"/>
                <a:cs typeface="Arial"/>
              </a:rPr>
              <a:t>EXAMPLE: </a:t>
            </a:r>
            <a:r>
              <a:rPr sz="4078" b="1" spc="-32" dirty="0">
                <a:solidFill>
                  <a:srgbClr val="979B9E"/>
                </a:solidFill>
                <a:latin typeface="Arial"/>
                <a:cs typeface="Arial"/>
              </a:rPr>
              <a:t>SPEED</a:t>
            </a:r>
            <a:r>
              <a:rPr sz="4078" b="1" spc="-11" dirty="0">
                <a:solidFill>
                  <a:srgbClr val="979B9E"/>
                </a:solidFill>
                <a:latin typeface="Arial"/>
                <a:cs typeface="Arial"/>
              </a:rPr>
              <a:t> </a:t>
            </a:r>
            <a:r>
              <a:rPr sz="4078" b="1" spc="-21" dirty="0">
                <a:solidFill>
                  <a:srgbClr val="979B9E"/>
                </a:solidFill>
                <a:latin typeface="Arial"/>
                <a:cs typeface="Arial"/>
              </a:rPr>
              <a:t>DIAL</a:t>
            </a:r>
            <a:endParaRPr sz="4078">
              <a:latin typeface="Arial"/>
              <a:cs typeface="Arial"/>
            </a:endParaRPr>
          </a:p>
        </p:txBody>
      </p:sp>
      <p:sp>
        <p:nvSpPr>
          <p:cNvPr id="3" name="object 3"/>
          <p:cNvSpPr/>
          <p:nvPr/>
        </p:nvSpPr>
        <p:spPr>
          <a:xfrm>
            <a:off x="2379861" y="754720"/>
            <a:ext cx="4384477" cy="4446984"/>
          </a:xfrm>
          <a:prstGeom prst="rect">
            <a:avLst/>
          </a:prstGeom>
          <a:blipFill>
            <a:blip r:embed="rId3" cstate="print"/>
            <a:stretch>
              <a:fillRect/>
            </a:stretch>
          </a:blipFill>
        </p:spPr>
        <p:txBody>
          <a:bodyPr wrap="square" lIns="0" tIns="0" rIns="0" bIns="0" rtlCol="0"/>
          <a:lstStyle/>
          <a:p>
            <a:endParaRPr sz="1406"/>
          </a:p>
        </p:txBody>
      </p:sp>
      <p:sp>
        <p:nvSpPr>
          <p:cNvPr id="4" name="object 4"/>
          <p:cNvSpPr/>
          <p:nvPr/>
        </p:nvSpPr>
        <p:spPr>
          <a:xfrm>
            <a:off x="4770810" y="1187649"/>
            <a:ext cx="221010" cy="411212"/>
          </a:xfrm>
          <a:custGeom>
            <a:avLst/>
            <a:gdLst/>
            <a:ahLst/>
            <a:cxnLst/>
            <a:rect l="l" t="t" r="r" b="b"/>
            <a:pathLst>
              <a:path w="314325" h="584835">
                <a:moveTo>
                  <a:pt x="0" y="584631"/>
                </a:moveTo>
                <a:lnTo>
                  <a:pt x="30060" y="528701"/>
                </a:lnTo>
                <a:lnTo>
                  <a:pt x="314147" y="0"/>
                </a:lnTo>
              </a:path>
            </a:pathLst>
          </a:custGeom>
          <a:ln w="127000">
            <a:solidFill>
              <a:srgbClr val="972F2B"/>
            </a:solidFill>
          </a:ln>
        </p:spPr>
        <p:txBody>
          <a:bodyPr wrap="square" lIns="0" tIns="0" rIns="0" bIns="0" rtlCol="0"/>
          <a:lstStyle/>
          <a:p>
            <a:endParaRPr sz="1406"/>
          </a:p>
        </p:txBody>
      </p:sp>
      <p:sp>
        <p:nvSpPr>
          <p:cNvPr id="5" name="object 5"/>
          <p:cNvSpPr/>
          <p:nvPr/>
        </p:nvSpPr>
        <p:spPr>
          <a:xfrm>
            <a:off x="4670227" y="1402729"/>
            <a:ext cx="313432" cy="383530"/>
          </a:xfrm>
          <a:custGeom>
            <a:avLst/>
            <a:gdLst/>
            <a:ahLst/>
            <a:cxnLst/>
            <a:rect l="l" t="t" r="r" b="b"/>
            <a:pathLst>
              <a:path w="445770" h="545464">
                <a:moveTo>
                  <a:pt x="16014" y="0"/>
                </a:moveTo>
                <a:lnTo>
                  <a:pt x="0" y="545007"/>
                </a:lnTo>
                <a:lnTo>
                  <a:pt x="445617" y="230822"/>
                </a:lnTo>
                <a:lnTo>
                  <a:pt x="173113" y="222808"/>
                </a:lnTo>
                <a:lnTo>
                  <a:pt x="16014" y="0"/>
                </a:lnTo>
                <a:close/>
              </a:path>
            </a:pathLst>
          </a:custGeom>
          <a:solidFill>
            <a:srgbClr val="972F2B"/>
          </a:solidFill>
        </p:spPr>
        <p:txBody>
          <a:bodyPr wrap="square" lIns="0" tIns="0" rIns="0" bIns="0" rtlCol="0"/>
          <a:lstStyle/>
          <a:p>
            <a:endParaRPr sz="1406"/>
          </a:p>
        </p:txBody>
      </p:sp>
      <p:sp>
        <p:nvSpPr>
          <p:cNvPr id="6" name="object 6"/>
          <p:cNvSpPr/>
          <p:nvPr/>
        </p:nvSpPr>
        <p:spPr>
          <a:xfrm>
            <a:off x="5181576" y="4089797"/>
            <a:ext cx="221010" cy="411212"/>
          </a:xfrm>
          <a:custGeom>
            <a:avLst/>
            <a:gdLst/>
            <a:ahLst/>
            <a:cxnLst/>
            <a:rect l="l" t="t" r="r" b="b"/>
            <a:pathLst>
              <a:path w="314325" h="584835">
                <a:moveTo>
                  <a:pt x="0" y="584631"/>
                </a:moveTo>
                <a:lnTo>
                  <a:pt x="30060" y="528701"/>
                </a:lnTo>
                <a:lnTo>
                  <a:pt x="314147" y="0"/>
                </a:lnTo>
              </a:path>
            </a:pathLst>
          </a:custGeom>
          <a:ln w="127000">
            <a:solidFill>
              <a:srgbClr val="972F2B"/>
            </a:solidFill>
          </a:ln>
        </p:spPr>
        <p:txBody>
          <a:bodyPr wrap="square" lIns="0" tIns="0" rIns="0" bIns="0" rtlCol="0"/>
          <a:lstStyle/>
          <a:p>
            <a:endParaRPr sz="1406"/>
          </a:p>
        </p:txBody>
      </p:sp>
      <p:sp>
        <p:nvSpPr>
          <p:cNvPr id="7" name="object 7"/>
          <p:cNvSpPr/>
          <p:nvPr/>
        </p:nvSpPr>
        <p:spPr>
          <a:xfrm>
            <a:off x="5080992" y="4304878"/>
            <a:ext cx="313432" cy="383530"/>
          </a:xfrm>
          <a:custGeom>
            <a:avLst/>
            <a:gdLst/>
            <a:ahLst/>
            <a:cxnLst/>
            <a:rect l="l" t="t" r="r" b="b"/>
            <a:pathLst>
              <a:path w="445770" h="545465">
                <a:moveTo>
                  <a:pt x="16014" y="0"/>
                </a:moveTo>
                <a:lnTo>
                  <a:pt x="0" y="545007"/>
                </a:lnTo>
                <a:lnTo>
                  <a:pt x="445617" y="230822"/>
                </a:lnTo>
                <a:lnTo>
                  <a:pt x="173113" y="222808"/>
                </a:lnTo>
                <a:lnTo>
                  <a:pt x="16014" y="0"/>
                </a:lnTo>
                <a:close/>
              </a:path>
            </a:pathLst>
          </a:custGeom>
          <a:solidFill>
            <a:srgbClr val="972F2B"/>
          </a:solidFill>
        </p:spPr>
        <p:txBody>
          <a:bodyPr wrap="square" lIns="0" tIns="0" rIns="0" bIns="0" rtlCol="0"/>
          <a:lstStyle/>
          <a:p>
            <a:endParaRPr sz="1406"/>
          </a:p>
        </p:txBody>
      </p:sp>
      <p:sp>
        <p:nvSpPr>
          <p:cNvPr id="8" name="object 8"/>
          <p:cNvSpPr/>
          <p:nvPr/>
        </p:nvSpPr>
        <p:spPr>
          <a:xfrm>
            <a:off x="4127882" y="4089797"/>
            <a:ext cx="221010" cy="411212"/>
          </a:xfrm>
          <a:custGeom>
            <a:avLst/>
            <a:gdLst/>
            <a:ahLst/>
            <a:cxnLst/>
            <a:rect l="l" t="t" r="r" b="b"/>
            <a:pathLst>
              <a:path w="314325" h="584835">
                <a:moveTo>
                  <a:pt x="0" y="584631"/>
                </a:moveTo>
                <a:lnTo>
                  <a:pt x="30048" y="528701"/>
                </a:lnTo>
                <a:lnTo>
                  <a:pt x="314134" y="0"/>
                </a:lnTo>
              </a:path>
            </a:pathLst>
          </a:custGeom>
          <a:ln w="127000">
            <a:solidFill>
              <a:srgbClr val="972F2B"/>
            </a:solidFill>
          </a:ln>
        </p:spPr>
        <p:txBody>
          <a:bodyPr wrap="square" lIns="0" tIns="0" rIns="0" bIns="0" rtlCol="0"/>
          <a:lstStyle/>
          <a:p>
            <a:endParaRPr sz="1406"/>
          </a:p>
        </p:txBody>
      </p:sp>
      <p:sp>
        <p:nvSpPr>
          <p:cNvPr id="9" name="object 9"/>
          <p:cNvSpPr/>
          <p:nvPr/>
        </p:nvSpPr>
        <p:spPr>
          <a:xfrm>
            <a:off x="4027289" y="4304878"/>
            <a:ext cx="313432" cy="383530"/>
          </a:xfrm>
          <a:custGeom>
            <a:avLst/>
            <a:gdLst/>
            <a:ahLst/>
            <a:cxnLst/>
            <a:rect l="l" t="t" r="r" b="b"/>
            <a:pathLst>
              <a:path w="445770" h="545465">
                <a:moveTo>
                  <a:pt x="16014" y="0"/>
                </a:moveTo>
                <a:lnTo>
                  <a:pt x="0" y="545007"/>
                </a:lnTo>
                <a:lnTo>
                  <a:pt x="445617" y="230822"/>
                </a:lnTo>
                <a:lnTo>
                  <a:pt x="173113" y="222808"/>
                </a:lnTo>
                <a:lnTo>
                  <a:pt x="16014" y="0"/>
                </a:lnTo>
                <a:close/>
              </a:path>
            </a:pathLst>
          </a:custGeom>
          <a:solidFill>
            <a:srgbClr val="972F2B"/>
          </a:solidFill>
        </p:spPr>
        <p:txBody>
          <a:bodyPr wrap="square" lIns="0" tIns="0" rIns="0" bIns="0" rtlCol="0"/>
          <a:lstStyle/>
          <a:p>
            <a:endParaRPr sz="1406"/>
          </a:p>
        </p:txBody>
      </p:sp>
    </p:spTree>
    <p:extLst>
      <p:ext uri="{BB962C8B-B14F-4D97-AF65-F5344CB8AC3E}">
        <p14:creationId xmlns:p14="http://schemas.microsoft.com/office/powerpoint/2010/main" val="24478314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6453"/>
            <a:ext cx="9144000" cy="6661547"/>
          </a:xfrm>
          <a:custGeom>
            <a:avLst/>
            <a:gdLst/>
            <a:ahLst/>
            <a:cxnLst/>
            <a:rect l="l" t="t" r="r" b="b"/>
            <a:pathLst>
              <a:path w="13004800" h="9474200">
                <a:moveTo>
                  <a:pt x="0" y="9474200"/>
                </a:moveTo>
                <a:lnTo>
                  <a:pt x="13004800" y="9474200"/>
                </a:lnTo>
                <a:lnTo>
                  <a:pt x="13004800" y="0"/>
                </a:lnTo>
                <a:lnTo>
                  <a:pt x="0" y="0"/>
                </a:lnTo>
                <a:lnTo>
                  <a:pt x="0" y="9474200"/>
                </a:lnTo>
                <a:close/>
              </a:path>
            </a:pathLst>
          </a:custGeom>
          <a:solidFill>
            <a:srgbClr val="303D47"/>
          </a:solidFill>
        </p:spPr>
        <p:txBody>
          <a:bodyPr wrap="square" lIns="0" tIns="0" rIns="0" bIns="0" rtlCol="0"/>
          <a:lstStyle/>
          <a:p>
            <a:endParaRPr sz="1406"/>
          </a:p>
        </p:txBody>
      </p:sp>
      <p:sp>
        <p:nvSpPr>
          <p:cNvPr id="3" name="object 3"/>
          <p:cNvSpPr/>
          <p:nvPr/>
        </p:nvSpPr>
        <p:spPr>
          <a:xfrm>
            <a:off x="0" y="0"/>
            <a:ext cx="9144000" cy="196453"/>
          </a:xfrm>
          <a:custGeom>
            <a:avLst/>
            <a:gdLst/>
            <a:ahLst/>
            <a:cxnLst/>
            <a:rect l="l" t="t" r="r" b="b"/>
            <a:pathLst>
              <a:path w="13004800" h="279400">
                <a:moveTo>
                  <a:pt x="0" y="279400"/>
                </a:moveTo>
                <a:lnTo>
                  <a:pt x="13004800" y="279400"/>
                </a:lnTo>
                <a:lnTo>
                  <a:pt x="13004800" y="0"/>
                </a:lnTo>
                <a:lnTo>
                  <a:pt x="0" y="0"/>
                </a:lnTo>
                <a:lnTo>
                  <a:pt x="0" y="279400"/>
                </a:lnTo>
                <a:close/>
              </a:path>
            </a:pathLst>
          </a:custGeom>
          <a:solidFill>
            <a:srgbClr val="303D47"/>
          </a:solidFill>
        </p:spPr>
        <p:txBody>
          <a:bodyPr wrap="square" lIns="0" tIns="0" rIns="0" bIns="0" rtlCol="0"/>
          <a:lstStyle/>
          <a:p>
            <a:endParaRPr sz="1406"/>
          </a:p>
        </p:txBody>
      </p:sp>
      <p:sp>
        <p:nvSpPr>
          <p:cNvPr id="4" name="object 4"/>
          <p:cNvSpPr txBox="1">
            <a:spLocks noGrp="1"/>
          </p:cNvSpPr>
          <p:nvPr>
            <p:ph type="title"/>
          </p:nvPr>
        </p:nvSpPr>
        <p:spPr>
          <a:xfrm>
            <a:off x="919758" y="3053953"/>
            <a:ext cx="5511850" cy="701514"/>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pc="-84" dirty="0">
                <a:solidFill>
                  <a:srgbClr val="FFFFFF"/>
                </a:solidFill>
              </a:rPr>
              <a:t>ISOLATED</a:t>
            </a:r>
            <a:r>
              <a:rPr spc="-53" dirty="0">
                <a:solidFill>
                  <a:srgbClr val="FFFFFF"/>
                </a:solidFill>
              </a:rPr>
              <a:t> </a:t>
            </a:r>
            <a:r>
              <a:rPr spc="-14" dirty="0">
                <a:solidFill>
                  <a:srgbClr val="FFFFFF"/>
                </a:solidFill>
              </a:rPr>
              <a:t>WORLDS</a:t>
            </a:r>
          </a:p>
        </p:txBody>
      </p:sp>
    </p:spTree>
    <p:extLst>
      <p:ext uri="{BB962C8B-B14F-4D97-AF65-F5344CB8AC3E}">
        <p14:creationId xmlns:p14="http://schemas.microsoft.com/office/powerpoint/2010/main" val="3734460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p:txBody>
          <a:bodyPr/>
          <a:lstStyle/>
          <a:p>
            <a:pPr eaLnBrk="1" hangingPunct="1"/>
            <a:r>
              <a:rPr lang="en-US" altLang="en-US" sz="3600" dirty="0">
                <a:solidFill>
                  <a:schemeClr val="bg1"/>
                </a:solidFill>
              </a:rPr>
              <a:t>Need for isolation</a:t>
            </a:r>
          </a:p>
        </p:txBody>
      </p:sp>
      <p:pic>
        <p:nvPicPr>
          <p:cNvPr id="32771" name="Picture 5" descr="C:\Documents and Settings\John Mitchell\My Documents\research\papers\svn\https\screenshots\cha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77247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3803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med"/>
              </a14:hiddenLine>
            </a:ext>
          </a:extLst>
        </p:spPr>
      </p:pic>
      <p:pic>
        <p:nvPicPr>
          <p:cNvPr id="32773" name="Picture 2" descr="http://images.techtree.com/ttimages/story/3471_ma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14800"/>
            <a:ext cx="35814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0"/>
          <p:cNvSpPr txBox="1">
            <a:spLocks noChangeArrowheads="1"/>
          </p:cNvSpPr>
          <p:nvPr/>
        </p:nvSpPr>
        <p:spPr bwMode="auto">
          <a:xfrm>
            <a:off x="4603750" y="4400550"/>
            <a:ext cx="4311650" cy="132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eaLnBrk="1" hangingPunct="1"/>
            <a:r>
              <a:rPr lang="en-US" altLang="en-US"/>
              <a:t>If Googkle can script other windows, then can steal passwords, post fraudulent bank or retail transactions, etc., etc.</a:t>
            </a:r>
          </a:p>
        </p:txBody>
      </p:sp>
    </p:spTree>
    <p:extLst>
      <p:ext uri="{BB962C8B-B14F-4D97-AF65-F5344CB8AC3E}">
        <p14:creationId xmlns:p14="http://schemas.microsoft.com/office/powerpoint/2010/main" val="38636758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a:t>Need for isolation - mashups</a:t>
            </a:r>
          </a:p>
        </p:txBody>
      </p:sp>
      <p:pic>
        <p:nvPicPr>
          <p:cNvPr id="33795" name="Picture 1" descr="C:\Documents and Settings\John Mitchell\My Documents\research\papers\svn\post-message\figures\igoogle-bef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617663"/>
            <a:ext cx="7324725"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209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84339" y="154487"/>
            <a:ext cx="8229600" cy="914400"/>
          </a:xfrm>
        </p:spPr>
        <p:txBody>
          <a:bodyPr/>
          <a:lstStyle/>
          <a:p>
            <a:pPr eaLnBrk="1" hangingPunct="1"/>
            <a:r>
              <a:rPr lang="en-US" altLang="en-US" sz="3200" dirty="0">
                <a:solidFill>
                  <a:schemeClr val="bg1"/>
                </a:solidFill>
              </a:rPr>
              <a:t>Need for isolation - advertisements</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1295400"/>
            <a:ext cx="7208837"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med"/>
              </a14:hiddenLine>
            </a:ext>
          </a:extLst>
        </p:spPr>
      </p:pic>
    </p:spTree>
    <p:extLst>
      <p:ext uri="{BB962C8B-B14F-4D97-AF65-F5344CB8AC3E}">
        <p14:creationId xmlns:p14="http://schemas.microsoft.com/office/powerpoint/2010/main" val="24753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620000" cy="4267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7231860" cy="6858000"/>
          </a:xfrm>
          <a:prstGeom prst="rect">
            <a:avLst/>
          </a:prstGeom>
        </p:spPr>
      </p:pic>
    </p:spTree>
    <p:extLst>
      <p:ext uri="{BB962C8B-B14F-4D97-AF65-F5344CB8AC3E}">
        <p14:creationId xmlns:p14="http://schemas.microsoft.com/office/powerpoint/2010/main" val="31999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4967" y="0"/>
            <a:ext cx="8001000" cy="1143000"/>
          </a:xfrm>
        </p:spPr>
        <p:txBody>
          <a:bodyPr/>
          <a:lstStyle/>
          <a:p>
            <a:pPr eaLnBrk="1" hangingPunct="1"/>
            <a:r>
              <a:rPr lang="en-US" altLang="en-US" sz="3200" dirty="0"/>
              <a:t>Browser and document tree structure</a:t>
            </a:r>
          </a:p>
        </p:txBody>
      </p:sp>
      <p:sp>
        <p:nvSpPr>
          <p:cNvPr id="23555" name="Slide Number Placeholder 3"/>
          <p:cNvSpPr>
            <a:spLocks noGrp="1"/>
          </p:cNvSpPr>
          <p:nvPr>
            <p:ph type="sldNum" sz="quarter" idx="4294967295"/>
          </p:nvPr>
        </p:nvSpPr>
        <p:spPr bwMode="auto">
          <a:xfrm>
            <a:off x="8737600" y="6616700"/>
            <a:ext cx="355600"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0"/>
              </a:spcBef>
              <a:spcAft>
                <a:spcPct val="0"/>
              </a:spcAft>
              <a:defRPr sz="2000">
                <a:solidFill>
                  <a:schemeClr val="tx1"/>
                </a:solidFill>
                <a:latin typeface="Tahoma" charset="0"/>
              </a:defRPr>
            </a:lvl6pPr>
            <a:lvl7pPr marL="2971800" indent="-228600" eaLnBrk="0" fontAlgn="base" hangingPunct="0">
              <a:spcBef>
                <a:spcPct val="0"/>
              </a:spcBef>
              <a:spcAft>
                <a:spcPct val="0"/>
              </a:spcAft>
              <a:defRPr sz="2000">
                <a:solidFill>
                  <a:schemeClr val="tx1"/>
                </a:solidFill>
                <a:latin typeface="Tahoma" charset="0"/>
              </a:defRPr>
            </a:lvl7pPr>
            <a:lvl8pPr marL="3429000" indent="-228600" eaLnBrk="0" fontAlgn="base" hangingPunct="0">
              <a:spcBef>
                <a:spcPct val="0"/>
              </a:spcBef>
              <a:spcAft>
                <a:spcPct val="0"/>
              </a:spcAft>
              <a:defRPr sz="2000">
                <a:solidFill>
                  <a:schemeClr val="tx1"/>
                </a:solidFill>
                <a:latin typeface="Tahoma" charset="0"/>
              </a:defRPr>
            </a:lvl8pPr>
            <a:lvl9pPr marL="3886200" indent="-228600" eaLnBrk="0" fontAlgn="base" hangingPunct="0">
              <a:spcBef>
                <a:spcPct val="0"/>
              </a:spcBef>
              <a:spcAft>
                <a:spcPct val="0"/>
              </a:spcAft>
              <a:defRPr sz="2000">
                <a:solidFill>
                  <a:schemeClr val="tx1"/>
                </a:solidFill>
                <a:latin typeface="Tahoma" charset="0"/>
              </a:defRPr>
            </a:lvl9pPr>
          </a:lstStyle>
          <a:p>
            <a:pPr eaLnBrk="1" hangingPunct="1"/>
            <a:fld id="{380D0955-0ADC-BD4B-B77B-7ABF8637EF83}" type="slidenum">
              <a:rPr lang="en-US" altLang="en-US"/>
              <a:pPr eaLnBrk="1" hangingPunct="1"/>
              <a:t>80</a:t>
            </a:fld>
            <a:endParaRPr lang="en-US" altLang="en-US"/>
          </a:p>
        </p:txBody>
      </p:sp>
      <p:pic>
        <p:nvPicPr>
          <p:cNvPr id="23556" name="Picture 2" descr="http://msconline.maconstate.edu/Tutorials/JSDHTML/JSDHTML01/Fig13.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447800"/>
            <a:ext cx="5410200" cy="4437063"/>
          </a:xfrm>
        </p:spPr>
      </p:pic>
      <p:sp>
        <p:nvSpPr>
          <p:cNvPr id="8" name="Text Box 4"/>
          <p:cNvSpPr txBox="1">
            <a:spLocks noChangeArrowheads="1"/>
          </p:cNvSpPr>
          <p:nvPr/>
        </p:nvSpPr>
        <p:spPr bwMode="auto">
          <a:xfrm>
            <a:off x="6324600" y="4802557"/>
            <a:ext cx="2819400" cy="923925"/>
          </a:xfrm>
          <a:prstGeom prst="rect">
            <a:avLst/>
          </a:prstGeom>
          <a:noFill/>
          <a:ln w="12700" algn="ctr">
            <a:noFill/>
            <a:miter lim="800000"/>
            <a:headEnd/>
            <a:tailEnd type="none" w="lg" len="med"/>
          </a:ln>
        </p:spPr>
        <p:txBody>
          <a:bodyPr>
            <a:spAutoFit/>
          </a:bodyPr>
          <a:lstStyle/>
          <a:p>
            <a:pPr eaLnBrk="0" hangingPunct="0">
              <a:spcBef>
                <a:spcPct val="50000"/>
              </a:spcBef>
              <a:defRPr/>
            </a:pPr>
            <a:r>
              <a:rPr lang="en-US" sz="1800" dirty="0">
                <a:solidFill>
                  <a:srgbClr val="808000"/>
                </a:solidFill>
                <a:latin typeface="+mn-lt"/>
              </a:rPr>
              <a:t>W3C standard differs from models supported in existing browsers</a:t>
            </a:r>
          </a:p>
        </p:txBody>
      </p:sp>
    </p:spTree>
    <p:extLst>
      <p:ext uri="{BB962C8B-B14F-4D97-AF65-F5344CB8AC3E}">
        <p14:creationId xmlns:p14="http://schemas.microsoft.com/office/powerpoint/2010/main" val="561242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9758" y="2194918"/>
            <a:ext cx="5882432" cy="2106546"/>
          </a:xfrm>
          <a:prstGeom prst="rect">
            <a:avLst/>
          </a:prstGeom>
        </p:spPr>
        <p:txBody>
          <a:bodyPr vert="horz" wrap="square" lIns="0" tIns="358973" rIns="0" bIns="0" numCol="1" rtlCol="0" anchor="t" anchorCtr="0" compatLnSpc="1">
            <a:prstTxWarp prst="textNoShape">
              <a:avLst/>
            </a:prstTxWarp>
            <a:spAutoFit/>
          </a:bodyPr>
          <a:lstStyle/>
          <a:p>
            <a:pPr marL="8929">
              <a:lnSpc>
                <a:spcPct val="100000"/>
              </a:lnSpc>
              <a:spcBef>
                <a:spcPts val="2826"/>
              </a:spcBef>
            </a:pPr>
            <a:r>
              <a:rPr spc="-60" dirty="0"/>
              <a:t>Vulnerability</a:t>
            </a:r>
            <a:r>
              <a:rPr spc="-14" dirty="0"/>
              <a:t> </a:t>
            </a:r>
            <a:r>
              <a:rPr spc="-42" dirty="0"/>
              <a:t>count:</a:t>
            </a:r>
          </a:p>
          <a:p>
            <a:pPr marL="8929">
              <a:lnSpc>
                <a:spcPct val="100000"/>
              </a:lnSpc>
              <a:spcBef>
                <a:spcPts val="2756"/>
              </a:spcBef>
            </a:pPr>
            <a:r>
              <a:rPr spc="-4" dirty="0">
                <a:solidFill>
                  <a:srgbClr val="004E78"/>
                </a:solidFill>
              </a:rPr>
              <a:t>3 </a:t>
            </a:r>
            <a:r>
              <a:rPr spc="18" dirty="0">
                <a:solidFill>
                  <a:srgbClr val="004E78"/>
                </a:solidFill>
              </a:rPr>
              <a:t>content </a:t>
            </a:r>
            <a:r>
              <a:rPr spc="-4" dirty="0">
                <a:solidFill>
                  <a:srgbClr val="004E78"/>
                </a:solidFill>
              </a:rPr>
              <a:t>script</a:t>
            </a:r>
            <a:r>
              <a:rPr spc="-39" dirty="0">
                <a:solidFill>
                  <a:srgbClr val="004E78"/>
                </a:solidFill>
              </a:rPr>
              <a:t> </a:t>
            </a:r>
            <a:r>
              <a:rPr spc="-102" dirty="0">
                <a:solidFill>
                  <a:srgbClr val="004E78"/>
                </a:solidFill>
              </a:rPr>
              <a:t>vulns</a:t>
            </a:r>
          </a:p>
        </p:txBody>
      </p:sp>
    </p:spTree>
    <p:extLst>
      <p:ext uri="{BB962C8B-B14F-4D97-AF65-F5344CB8AC3E}">
        <p14:creationId xmlns:p14="http://schemas.microsoft.com/office/powerpoint/2010/main" val="4186759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035" y="0"/>
            <a:ext cx="3788420" cy="636561"/>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z="4078" spc="-246" dirty="0"/>
              <a:t>DATA </a:t>
            </a:r>
            <a:r>
              <a:rPr sz="4078" spc="-112" dirty="0"/>
              <a:t>AS</a:t>
            </a:r>
            <a:r>
              <a:rPr sz="4078" spc="193" dirty="0"/>
              <a:t> </a:t>
            </a:r>
            <a:r>
              <a:rPr sz="4078" spc="70" dirty="0"/>
              <a:t>HTML</a:t>
            </a:r>
            <a:endParaRPr sz="4078" dirty="0"/>
          </a:p>
        </p:txBody>
      </p:sp>
      <p:sp>
        <p:nvSpPr>
          <p:cNvPr id="3" name="object 3"/>
          <p:cNvSpPr txBox="1"/>
          <p:nvPr/>
        </p:nvSpPr>
        <p:spPr>
          <a:xfrm>
            <a:off x="644186" y="957360"/>
            <a:ext cx="7277695" cy="4230557"/>
          </a:xfrm>
          <a:prstGeom prst="rect">
            <a:avLst/>
          </a:prstGeom>
        </p:spPr>
        <p:txBody>
          <a:bodyPr vert="horz" wrap="square" lIns="0" tIns="8930" rIns="0" bIns="0" rtlCol="0">
            <a:spAutoFit/>
          </a:bodyPr>
          <a:lstStyle/>
          <a:p>
            <a:pPr marL="8929">
              <a:lnSpc>
                <a:spcPts val="4029"/>
              </a:lnSpc>
              <a:spcBef>
                <a:spcPts val="70"/>
              </a:spcBef>
            </a:pPr>
            <a:r>
              <a:rPr sz="3375" b="1" spc="-39" dirty="0">
                <a:latin typeface="Arial"/>
                <a:cs typeface="Arial"/>
              </a:rPr>
              <a:t>MISTAKE</a:t>
            </a:r>
            <a:endParaRPr sz="3375">
              <a:latin typeface="Arial"/>
              <a:cs typeface="Arial"/>
            </a:endParaRPr>
          </a:p>
          <a:p>
            <a:pPr marL="8929">
              <a:lnSpc>
                <a:spcPts val="3523"/>
              </a:lnSpc>
            </a:pPr>
            <a:r>
              <a:rPr sz="2953" spc="-4" dirty="0">
                <a:latin typeface="Arial"/>
                <a:cs typeface="Arial"/>
              </a:rPr>
              <a:t>Insert </a:t>
            </a:r>
            <a:r>
              <a:rPr sz="2953" spc="21" dirty="0">
                <a:latin typeface="Arial"/>
                <a:cs typeface="Arial"/>
              </a:rPr>
              <a:t>data </a:t>
            </a:r>
            <a:r>
              <a:rPr sz="2953" spc="-32" dirty="0">
                <a:latin typeface="Arial"/>
                <a:cs typeface="Arial"/>
              </a:rPr>
              <a:t>as </a:t>
            </a:r>
            <a:r>
              <a:rPr sz="2953" dirty="0">
                <a:latin typeface="Arial"/>
                <a:cs typeface="Arial"/>
              </a:rPr>
              <a:t>HTML, </a:t>
            </a:r>
            <a:r>
              <a:rPr sz="2953" spc="-14" dirty="0">
                <a:latin typeface="Arial"/>
                <a:cs typeface="Arial"/>
              </a:rPr>
              <a:t>where </a:t>
            </a:r>
            <a:r>
              <a:rPr sz="2953" spc="53" dirty="0">
                <a:latin typeface="Arial"/>
                <a:cs typeface="Arial"/>
              </a:rPr>
              <a:t>it </a:t>
            </a:r>
            <a:r>
              <a:rPr sz="2953" spc="11" dirty="0">
                <a:latin typeface="Arial"/>
                <a:cs typeface="Arial"/>
              </a:rPr>
              <a:t>can</a:t>
            </a:r>
            <a:r>
              <a:rPr sz="2953" spc="-39" dirty="0">
                <a:latin typeface="Arial"/>
                <a:cs typeface="Arial"/>
              </a:rPr>
              <a:t> </a:t>
            </a:r>
            <a:r>
              <a:rPr sz="2953" spc="11" dirty="0">
                <a:latin typeface="Arial"/>
                <a:cs typeface="Arial"/>
              </a:rPr>
              <a:t>execute</a:t>
            </a:r>
            <a:endParaRPr sz="2953" dirty="0">
              <a:latin typeface="Arial"/>
              <a:cs typeface="Arial"/>
            </a:endParaRPr>
          </a:p>
          <a:p>
            <a:pPr>
              <a:spcBef>
                <a:spcPts val="32"/>
              </a:spcBef>
            </a:pPr>
            <a:endParaRPr sz="2883" dirty="0">
              <a:latin typeface="Times New Roman"/>
              <a:cs typeface="Times New Roman"/>
            </a:endParaRPr>
          </a:p>
          <a:p>
            <a:pPr marL="8929">
              <a:lnSpc>
                <a:spcPts val="4029"/>
              </a:lnSpc>
            </a:pPr>
            <a:r>
              <a:rPr sz="3375" b="1" spc="-4" dirty="0">
                <a:latin typeface="Arial"/>
                <a:cs typeface="Arial"/>
              </a:rPr>
              <a:t>MITIGATION</a:t>
            </a:r>
            <a:endParaRPr sz="3375" dirty="0">
              <a:latin typeface="Arial"/>
              <a:cs typeface="Arial"/>
            </a:endParaRPr>
          </a:p>
          <a:p>
            <a:pPr marL="8929">
              <a:lnSpc>
                <a:spcPts val="3523"/>
              </a:lnSpc>
            </a:pPr>
            <a:r>
              <a:rPr sz="2953" spc="-14" dirty="0">
                <a:latin typeface="Arial"/>
                <a:cs typeface="Arial"/>
              </a:rPr>
              <a:t>Will </a:t>
            </a:r>
            <a:r>
              <a:rPr sz="2953" spc="11" dirty="0">
                <a:latin typeface="Arial"/>
                <a:cs typeface="Arial"/>
              </a:rPr>
              <a:t>execute </a:t>
            </a:r>
            <a:r>
              <a:rPr sz="2953" spc="-4" dirty="0">
                <a:latin typeface="Arial"/>
                <a:cs typeface="Arial"/>
              </a:rPr>
              <a:t>in </a:t>
            </a:r>
            <a:r>
              <a:rPr sz="2953" i="1" dirty="0">
                <a:latin typeface="Arial"/>
                <a:cs typeface="Arial"/>
              </a:rPr>
              <a:t>website’s </a:t>
            </a:r>
            <a:r>
              <a:rPr sz="2953" spc="18" dirty="0">
                <a:latin typeface="Arial"/>
                <a:cs typeface="Arial"/>
              </a:rPr>
              <a:t>isolated</a:t>
            </a:r>
            <a:r>
              <a:rPr sz="2953" spc="-14" dirty="0">
                <a:latin typeface="Arial"/>
                <a:cs typeface="Arial"/>
              </a:rPr>
              <a:t> </a:t>
            </a:r>
            <a:r>
              <a:rPr sz="2953" spc="53" dirty="0">
                <a:latin typeface="Arial"/>
                <a:cs typeface="Arial"/>
              </a:rPr>
              <a:t>world</a:t>
            </a:r>
            <a:endParaRPr sz="2953" dirty="0">
              <a:latin typeface="Arial"/>
              <a:cs typeface="Arial"/>
            </a:endParaRPr>
          </a:p>
          <a:p>
            <a:pPr>
              <a:spcBef>
                <a:spcPts val="32"/>
              </a:spcBef>
            </a:pPr>
            <a:endParaRPr sz="2883" dirty="0">
              <a:latin typeface="Times New Roman"/>
              <a:cs typeface="Times New Roman"/>
            </a:endParaRPr>
          </a:p>
          <a:p>
            <a:pPr marL="8929">
              <a:lnSpc>
                <a:spcPts val="4029"/>
              </a:lnSpc>
            </a:pPr>
            <a:r>
              <a:rPr sz="3375" b="1" spc="-25" dirty="0">
                <a:latin typeface="Arial"/>
                <a:cs typeface="Arial"/>
              </a:rPr>
              <a:t>VULNERABILITIES</a:t>
            </a:r>
            <a:endParaRPr sz="3375" dirty="0">
              <a:latin typeface="Arial"/>
              <a:cs typeface="Arial"/>
            </a:endParaRPr>
          </a:p>
          <a:p>
            <a:pPr marL="8929">
              <a:lnSpc>
                <a:spcPts val="3508"/>
              </a:lnSpc>
            </a:pPr>
            <a:r>
              <a:rPr sz="2953" spc="-4" dirty="0">
                <a:latin typeface="Arial"/>
                <a:cs typeface="Arial"/>
              </a:rPr>
              <a:t>6 </a:t>
            </a:r>
            <a:r>
              <a:rPr sz="2953" spc="4" dirty="0">
                <a:latin typeface="Arial"/>
                <a:cs typeface="Arial"/>
              </a:rPr>
              <a:t>extensions </a:t>
            </a:r>
            <a:r>
              <a:rPr sz="2953" spc="-32" dirty="0">
                <a:latin typeface="Arial"/>
                <a:cs typeface="Arial"/>
              </a:rPr>
              <a:t>have </a:t>
            </a:r>
            <a:r>
              <a:rPr sz="2953" spc="28" dirty="0">
                <a:latin typeface="Arial"/>
                <a:cs typeface="Arial"/>
              </a:rPr>
              <a:t>data-as-HTML </a:t>
            </a:r>
            <a:r>
              <a:rPr sz="2953" spc="35" dirty="0">
                <a:latin typeface="Arial"/>
                <a:cs typeface="Arial"/>
              </a:rPr>
              <a:t>bugs</a:t>
            </a:r>
            <a:r>
              <a:rPr sz="2953" spc="-11" dirty="0">
                <a:latin typeface="Arial"/>
                <a:cs typeface="Arial"/>
              </a:rPr>
              <a:t> </a:t>
            </a:r>
            <a:r>
              <a:rPr sz="2953" spc="35" dirty="0">
                <a:latin typeface="Arial"/>
                <a:cs typeface="Arial"/>
              </a:rPr>
              <a:t>that</a:t>
            </a:r>
            <a:endParaRPr sz="2953" dirty="0">
              <a:latin typeface="Arial"/>
              <a:cs typeface="Arial"/>
            </a:endParaRPr>
          </a:p>
          <a:p>
            <a:pPr marL="8929">
              <a:lnSpc>
                <a:spcPts val="3530"/>
              </a:lnSpc>
            </a:pPr>
            <a:r>
              <a:rPr sz="2953" i="1" spc="70" dirty="0">
                <a:latin typeface="Arial"/>
                <a:cs typeface="Arial"/>
              </a:rPr>
              <a:t>don’t </a:t>
            </a:r>
            <a:r>
              <a:rPr sz="2953" spc="-4" dirty="0">
                <a:latin typeface="Arial"/>
                <a:cs typeface="Arial"/>
              </a:rPr>
              <a:t>cause </a:t>
            </a:r>
            <a:r>
              <a:rPr sz="2953" spc="42" dirty="0">
                <a:latin typeface="Arial"/>
                <a:cs typeface="Arial"/>
              </a:rPr>
              <a:t>content </a:t>
            </a:r>
            <a:r>
              <a:rPr sz="2953" spc="53" dirty="0">
                <a:latin typeface="Arial"/>
                <a:cs typeface="Arial"/>
              </a:rPr>
              <a:t>script</a:t>
            </a:r>
            <a:r>
              <a:rPr sz="2953" spc="-112" dirty="0">
                <a:latin typeface="Arial"/>
                <a:cs typeface="Arial"/>
              </a:rPr>
              <a:t> </a:t>
            </a:r>
            <a:r>
              <a:rPr sz="2953" dirty="0">
                <a:latin typeface="Arial"/>
                <a:cs typeface="Arial"/>
              </a:rPr>
              <a:t>vulnerabilities</a:t>
            </a:r>
          </a:p>
        </p:txBody>
      </p:sp>
    </p:spTree>
    <p:extLst>
      <p:ext uri="{BB962C8B-B14F-4D97-AF65-F5344CB8AC3E}">
        <p14:creationId xmlns:p14="http://schemas.microsoft.com/office/powerpoint/2010/main" val="766007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815" y="0"/>
            <a:ext cx="1318022" cy="636561"/>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z="4078" spc="-80" dirty="0"/>
              <a:t>E</a:t>
            </a:r>
            <a:r>
              <a:rPr sz="4078" spc="-340" dirty="0"/>
              <a:t>V</a:t>
            </a:r>
            <a:r>
              <a:rPr sz="4078" spc="-112" dirty="0"/>
              <a:t>AL</a:t>
            </a:r>
            <a:endParaRPr sz="4078"/>
          </a:p>
        </p:txBody>
      </p:sp>
      <p:sp>
        <p:nvSpPr>
          <p:cNvPr id="3" name="object 3"/>
          <p:cNvSpPr txBox="1"/>
          <p:nvPr/>
        </p:nvSpPr>
        <p:spPr>
          <a:xfrm>
            <a:off x="857128" y="1168077"/>
            <a:ext cx="7040612" cy="3781717"/>
          </a:xfrm>
          <a:prstGeom prst="rect">
            <a:avLst/>
          </a:prstGeom>
        </p:spPr>
        <p:txBody>
          <a:bodyPr vert="horz" wrap="square" lIns="0" tIns="8930" rIns="0" bIns="0" rtlCol="0">
            <a:spAutoFit/>
          </a:bodyPr>
          <a:lstStyle/>
          <a:p>
            <a:pPr marL="8929">
              <a:lnSpc>
                <a:spcPts val="4029"/>
              </a:lnSpc>
              <a:spcBef>
                <a:spcPts val="70"/>
              </a:spcBef>
            </a:pPr>
            <a:r>
              <a:rPr sz="3375" b="1" spc="-39" dirty="0">
                <a:latin typeface="Arial"/>
                <a:cs typeface="Arial"/>
              </a:rPr>
              <a:t>MISTAKE</a:t>
            </a:r>
            <a:endParaRPr sz="3375">
              <a:latin typeface="Arial"/>
              <a:cs typeface="Arial"/>
            </a:endParaRPr>
          </a:p>
          <a:p>
            <a:pPr marL="8929">
              <a:lnSpc>
                <a:spcPts val="3523"/>
              </a:lnSpc>
            </a:pPr>
            <a:r>
              <a:rPr sz="2953" spc="-21" dirty="0">
                <a:latin typeface="Arial"/>
                <a:cs typeface="Arial"/>
              </a:rPr>
              <a:t>Use </a:t>
            </a:r>
            <a:r>
              <a:rPr sz="2953" spc="-32" dirty="0">
                <a:latin typeface="Arial"/>
                <a:cs typeface="Arial"/>
              </a:rPr>
              <a:t>eval </a:t>
            </a:r>
            <a:r>
              <a:rPr sz="2953" spc="77" dirty="0">
                <a:latin typeface="Arial"/>
                <a:cs typeface="Arial"/>
              </a:rPr>
              <a:t>to </a:t>
            </a:r>
            <a:r>
              <a:rPr sz="2953" spc="11" dirty="0">
                <a:latin typeface="Arial"/>
                <a:cs typeface="Arial"/>
              </a:rPr>
              <a:t>execute </a:t>
            </a:r>
            <a:r>
              <a:rPr sz="2953" spc="25" dirty="0">
                <a:latin typeface="Arial"/>
                <a:cs typeface="Arial"/>
              </a:rPr>
              <a:t>untrusted</a:t>
            </a:r>
            <a:r>
              <a:rPr sz="2953" spc="-49" dirty="0">
                <a:latin typeface="Arial"/>
                <a:cs typeface="Arial"/>
              </a:rPr>
              <a:t> </a:t>
            </a:r>
            <a:r>
              <a:rPr sz="2953" spc="21" dirty="0">
                <a:latin typeface="Arial"/>
                <a:cs typeface="Arial"/>
              </a:rPr>
              <a:t>data</a:t>
            </a:r>
            <a:endParaRPr sz="2953">
              <a:latin typeface="Arial"/>
              <a:cs typeface="Arial"/>
            </a:endParaRPr>
          </a:p>
          <a:p>
            <a:pPr>
              <a:spcBef>
                <a:spcPts val="32"/>
              </a:spcBef>
            </a:pPr>
            <a:endParaRPr sz="2883">
              <a:latin typeface="Times New Roman"/>
              <a:cs typeface="Times New Roman"/>
            </a:endParaRPr>
          </a:p>
          <a:p>
            <a:pPr marL="8929">
              <a:lnSpc>
                <a:spcPts val="4029"/>
              </a:lnSpc>
            </a:pPr>
            <a:r>
              <a:rPr sz="3375" b="1" spc="-4" dirty="0">
                <a:latin typeface="Arial"/>
                <a:cs typeface="Arial"/>
              </a:rPr>
              <a:t>MITIGATION</a:t>
            </a:r>
            <a:endParaRPr sz="3375">
              <a:latin typeface="Arial"/>
              <a:cs typeface="Arial"/>
            </a:endParaRPr>
          </a:p>
          <a:p>
            <a:pPr marL="8929">
              <a:lnSpc>
                <a:spcPts val="3523"/>
              </a:lnSpc>
            </a:pPr>
            <a:r>
              <a:rPr sz="2953" spc="7" dirty="0">
                <a:latin typeface="Arial"/>
                <a:cs typeface="Arial"/>
              </a:rPr>
              <a:t>Isolated </a:t>
            </a:r>
            <a:r>
              <a:rPr sz="2953" spc="39" dirty="0">
                <a:latin typeface="Arial"/>
                <a:cs typeface="Arial"/>
              </a:rPr>
              <a:t>worlds </a:t>
            </a:r>
            <a:r>
              <a:rPr sz="2953" spc="21" dirty="0">
                <a:latin typeface="Arial"/>
                <a:cs typeface="Arial"/>
              </a:rPr>
              <a:t>does </a:t>
            </a:r>
            <a:r>
              <a:rPr sz="2953" spc="53" dirty="0">
                <a:latin typeface="Arial"/>
                <a:cs typeface="Arial"/>
              </a:rPr>
              <a:t>not </a:t>
            </a:r>
            <a:r>
              <a:rPr sz="2953" spc="21" dirty="0">
                <a:latin typeface="Arial"/>
                <a:cs typeface="Arial"/>
              </a:rPr>
              <a:t>mitigate this</a:t>
            </a:r>
            <a:r>
              <a:rPr sz="2953" spc="-151" dirty="0">
                <a:latin typeface="Arial"/>
                <a:cs typeface="Arial"/>
              </a:rPr>
              <a:t> </a:t>
            </a:r>
            <a:r>
              <a:rPr sz="2953" spc="53" dirty="0">
                <a:latin typeface="Arial"/>
                <a:cs typeface="Arial"/>
              </a:rPr>
              <a:t>bug</a:t>
            </a:r>
            <a:endParaRPr sz="2953">
              <a:latin typeface="Arial"/>
              <a:cs typeface="Arial"/>
            </a:endParaRPr>
          </a:p>
          <a:p>
            <a:pPr>
              <a:spcBef>
                <a:spcPts val="32"/>
              </a:spcBef>
            </a:pPr>
            <a:endParaRPr sz="2883">
              <a:latin typeface="Times New Roman"/>
              <a:cs typeface="Times New Roman"/>
            </a:endParaRPr>
          </a:p>
          <a:p>
            <a:pPr marL="8929">
              <a:lnSpc>
                <a:spcPts val="4029"/>
              </a:lnSpc>
            </a:pPr>
            <a:r>
              <a:rPr sz="3375" b="1" spc="-25" dirty="0">
                <a:latin typeface="Arial"/>
                <a:cs typeface="Arial"/>
              </a:rPr>
              <a:t>VULNERABILITIES</a:t>
            </a:r>
            <a:endParaRPr sz="3375">
              <a:latin typeface="Arial"/>
              <a:cs typeface="Arial"/>
            </a:endParaRPr>
          </a:p>
          <a:p>
            <a:pPr marL="8929">
              <a:lnSpc>
                <a:spcPts val="3523"/>
              </a:lnSpc>
            </a:pPr>
            <a:r>
              <a:rPr sz="2953" spc="-4" dirty="0">
                <a:latin typeface="Arial"/>
                <a:cs typeface="Arial"/>
              </a:rPr>
              <a:t>2 </a:t>
            </a:r>
            <a:r>
              <a:rPr sz="2953" dirty="0">
                <a:latin typeface="Arial"/>
                <a:cs typeface="Arial"/>
              </a:rPr>
              <a:t>vulnerabilities </a:t>
            </a:r>
            <a:r>
              <a:rPr sz="2953" spc="11" dirty="0">
                <a:latin typeface="Arial"/>
                <a:cs typeface="Arial"/>
              </a:rPr>
              <a:t>due </a:t>
            </a:r>
            <a:r>
              <a:rPr sz="2953" spc="77" dirty="0">
                <a:latin typeface="Arial"/>
                <a:cs typeface="Arial"/>
              </a:rPr>
              <a:t>to </a:t>
            </a:r>
            <a:r>
              <a:rPr sz="2953" spc="21" dirty="0">
                <a:latin typeface="Arial"/>
                <a:cs typeface="Arial"/>
              </a:rPr>
              <a:t>this</a:t>
            </a:r>
            <a:r>
              <a:rPr sz="2953" spc="-88" dirty="0">
                <a:latin typeface="Arial"/>
                <a:cs typeface="Arial"/>
              </a:rPr>
              <a:t> </a:t>
            </a:r>
            <a:r>
              <a:rPr sz="2953" spc="11" dirty="0">
                <a:latin typeface="Arial"/>
                <a:cs typeface="Arial"/>
              </a:rPr>
              <a:t>mistake</a:t>
            </a:r>
            <a:endParaRPr sz="2953">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615" y="5194300"/>
            <a:ext cx="4737100" cy="1663700"/>
          </a:xfrm>
          <a:prstGeom prst="rect">
            <a:avLst/>
          </a:prstGeom>
        </p:spPr>
      </p:pic>
    </p:spTree>
    <p:extLst>
      <p:ext uri="{BB962C8B-B14F-4D97-AF65-F5344CB8AC3E}">
        <p14:creationId xmlns:p14="http://schemas.microsoft.com/office/powerpoint/2010/main" val="3723973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8926" y="0"/>
            <a:ext cx="4563517" cy="636561"/>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z="4078" spc="25" dirty="0"/>
              <a:t>CLICK</a:t>
            </a:r>
            <a:r>
              <a:rPr sz="4078" spc="-49" dirty="0"/>
              <a:t> </a:t>
            </a:r>
            <a:r>
              <a:rPr sz="4078" spc="28" dirty="0"/>
              <a:t>INJECTION</a:t>
            </a:r>
            <a:endParaRPr sz="4078"/>
          </a:p>
        </p:txBody>
      </p:sp>
      <p:sp>
        <p:nvSpPr>
          <p:cNvPr id="3" name="object 3"/>
          <p:cNvSpPr txBox="1"/>
          <p:nvPr/>
        </p:nvSpPr>
        <p:spPr>
          <a:xfrm>
            <a:off x="518926" y="729667"/>
            <a:ext cx="7040612" cy="3448420"/>
          </a:xfrm>
          <a:prstGeom prst="rect">
            <a:avLst/>
          </a:prstGeom>
        </p:spPr>
        <p:txBody>
          <a:bodyPr vert="horz" wrap="square" lIns="0" tIns="8930" rIns="0" bIns="0" rtlCol="0">
            <a:spAutoFit/>
          </a:bodyPr>
          <a:lstStyle/>
          <a:p>
            <a:pPr marL="8929">
              <a:lnSpc>
                <a:spcPts val="4029"/>
              </a:lnSpc>
              <a:spcBef>
                <a:spcPts val="70"/>
              </a:spcBef>
            </a:pPr>
            <a:r>
              <a:rPr b="1" spc="-39" dirty="0">
                <a:latin typeface="Arial"/>
                <a:cs typeface="Arial"/>
              </a:rPr>
              <a:t>MISTAKE</a:t>
            </a:r>
            <a:endParaRPr dirty="0">
              <a:latin typeface="Arial"/>
              <a:cs typeface="Arial"/>
            </a:endParaRPr>
          </a:p>
          <a:p>
            <a:pPr marL="8929">
              <a:lnSpc>
                <a:spcPts val="3523"/>
              </a:lnSpc>
            </a:pPr>
            <a:r>
              <a:rPr sz="1800" spc="-28" dirty="0">
                <a:latin typeface="Arial"/>
                <a:cs typeface="Arial"/>
              </a:rPr>
              <a:t>Trusting </a:t>
            </a:r>
            <a:r>
              <a:rPr sz="1800" spc="-4" dirty="0">
                <a:latin typeface="Arial"/>
                <a:cs typeface="Arial"/>
              </a:rPr>
              <a:t>event handlers </a:t>
            </a:r>
            <a:r>
              <a:rPr sz="1800" spc="21" dirty="0">
                <a:latin typeface="Arial"/>
                <a:cs typeface="Arial"/>
              </a:rPr>
              <a:t>on </a:t>
            </a:r>
            <a:r>
              <a:rPr sz="1800" spc="-60" dirty="0">
                <a:latin typeface="Arial"/>
                <a:cs typeface="Arial"/>
              </a:rPr>
              <a:t>a</a:t>
            </a:r>
            <a:r>
              <a:rPr sz="1800" dirty="0">
                <a:latin typeface="Arial"/>
                <a:cs typeface="Arial"/>
              </a:rPr>
              <a:t> </a:t>
            </a:r>
            <a:r>
              <a:rPr sz="1800" spc="25" dirty="0">
                <a:latin typeface="Arial"/>
                <a:cs typeface="Arial"/>
              </a:rPr>
              <a:t>website</a:t>
            </a:r>
            <a:endParaRPr sz="1800" dirty="0">
              <a:latin typeface="Arial"/>
              <a:cs typeface="Arial"/>
            </a:endParaRPr>
          </a:p>
          <a:p>
            <a:pPr>
              <a:spcBef>
                <a:spcPts val="32"/>
              </a:spcBef>
            </a:pPr>
            <a:endParaRPr sz="1800" dirty="0">
              <a:latin typeface="Times New Roman"/>
              <a:cs typeface="Times New Roman"/>
            </a:endParaRPr>
          </a:p>
          <a:p>
            <a:pPr marL="8929">
              <a:lnSpc>
                <a:spcPts val="4029"/>
              </a:lnSpc>
            </a:pPr>
            <a:r>
              <a:rPr b="1" spc="-4" dirty="0">
                <a:latin typeface="Arial"/>
                <a:cs typeface="Arial"/>
              </a:rPr>
              <a:t>MITIGATION</a:t>
            </a:r>
            <a:endParaRPr dirty="0">
              <a:latin typeface="Arial"/>
              <a:cs typeface="Arial"/>
            </a:endParaRPr>
          </a:p>
          <a:p>
            <a:pPr marL="8929">
              <a:lnSpc>
                <a:spcPts val="3523"/>
              </a:lnSpc>
            </a:pPr>
            <a:r>
              <a:rPr sz="1800" spc="7" dirty="0">
                <a:latin typeface="Arial"/>
                <a:cs typeface="Arial"/>
              </a:rPr>
              <a:t>Isolated </a:t>
            </a:r>
            <a:r>
              <a:rPr sz="1800" spc="39" dirty="0">
                <a:latin typeface="Arial"/>
                <a:cs typeface="Arial"/>
              </a:rPr>
              <a:t>worlds </a:t>
            </a:r>
            <a:r>
              <a:rPr sz="1800" spc="21" dirty="0">
                <a:latin typeface="Arial"/>
                <a:cs typeface="Arial"/>
              </a:rPr>
              <a:t>does </a:t>
            </a:r>
            <a:r>
              <a:rPr sz="1800" spc="53" dirty="0">
                <a:latin typeface="Arial"/>
                <a:cs typeface="Arial"/>
              </a:rPr>
              <a:t>not </a:t>
            </a:r>
            <a:r>
              <a:rPr sz="1800" spc="21" dirty="0">
                <a:latin typeface="Arial"/>
                <a:cs typeface="Arial"/>
              </a:rPr>
              <a:t>mitigate this</a:t>
            </a:r>
            <a:r>
              <a:rPr sz="1800" spc="-151" dirty="0">
                <a:latin typeface="Arial"/>
                <a:cs typeface="Arial"/>
              </a:rPr>
              <a:t> </a:t>
            </a:r>
            <a:r>
              <a:rPr sz="1800" spc="53" dirty="0">
                <a:latin typeface="Arial"/>
                <a:cs typeface="Arial"/>
              </a:rPr>
              <a:t>bug</a:t>
            </a:r>
            <a:endParaRPr sz="1800" dirty="0">
              <a:latin typeface="Arial"/>
              <a:cs typeface="Arial"/>
            </a:endParaRPr>
          </a:p>
          <a:p>
            <a:pPr>
              <a:spcBef>
                <a:spcPts val="32"/>
              </a:spcBef>
            </a:pPr>
            <a:endParaRPr sz="1800" dirty="0">
              <a:latin typeface="Times New Roman"/>
              <a:cs typeface="Times New Roman"/>
            </a:endParaRPr>
          </a:p>
          <a:p>
            <a:pPr marL="8929">
              <a:lnSpc>
                <a:spcPts val="4029"/>
              </a:lnSpc>
            </a:pPr>
            <a:r>
              <a:rPr b="1" spc="-25" dirty="0">
                <a:latin typeface="Arial"/>
                <a:cs typeface="Arial"/>
              </a:rPr>
              <a:t>VULNERABILITIES</a:t>
            </a:r>
            <a:endParaRPr dirty="0">
              <a:latin typeface="Arial"/>
              <a:cs typeface="Arial"/>
            </a:endParaRPr>
          </a:p>
          <a:p>
            <a:pPr marL="8929">
              <a:lnSpc>
                <a:spcPts val="3523"/>
              </a:lnSpc>
            </a:pPr>
            <a:r>
              <a:rPr sz="1800" spc="-4" dirty="0">
                <a:latin typeface="Arial"/>
                <a:cs typeface="Arial"/>
              </a:rPr>
              <a:t>1 </a:t>
            </a:r>
            <a:r>
              <a:rPr sz="1800" spc="4" dirty="0">
                <a:latin typeface="Arial"/>
                <a:cs typeface="Arial"/>
              </a:rPr>
              <a:t>vulnerability </a:t>
            </a:r>
            <a:r>
              <a:rPr sz="1800" spc="11" dirty="0">
                <a:latin typeface="Arial"/>
                <a:cs typeface="Arial"/>
              </a:rPr>
              <a:t>due </a:t>
            </a:r>
            <a:r>
              <a:rPr sz="1800" spc="77" dirty="0">
                <a:latin typeface="Arial"/>
                <a:cs typeface="Arial"/>
              </a:rPr>
              <a:t>to </a:t>
            </a:r>
            <a:r>
              <a:rPr sz="1800" spc="21" dirty="0">
                <a:latin typeface="Arial"/>
                <a:cs typeface="Arial"/>
              </a:rPr>
              <a:t>this</a:t>
            </a:r>
            <a:r>
              <a:rPr sz="1800" spc="-105" dirty="0">
                <a:latin typeface="Arial"/>
                <a:cs typeface="Arial"/>
              </a:rPr>
              <a:t> </a:t>
            </a:r>
            <a:r>
              <a:rPr sz="1800" spc="11" dirty="0">
                <a:latin typeface="Arial"/>
                <a:cs typeface="Arial"/>
              </a:rPr>
              <a:t>mistake</a:t>
            </a:r>
            <a:endParaRPr sz="1800" dirty="0">
              <a:latin typeface="Arial"/>
              <a:cs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8086"/>
            <a:ext cx="8779716" cy="2679913"/>
          </a:xfrm>
          <a:prstGeom prst="rect">
            <a:avLst/>
          </a:prstGeom>
        </p:spPr>
      </p:pic>
    </p:spTree>
    <p:extLst>
      <p:ext uri="{BB962C8B-B14F-4D97-AF65-F5344CB8AC3E}">
        <p14:creationId xmlns:p14="http://schemas.microsoft.com/office/powerpoint/2010/main" val="24990137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854" y="1324041"/>
            <a:ext cx="5990704" cy="4191701"/>
          </a:xfrm>
          <a:prstGeom prst="rect">
            <a:avLst/>
          </a:prstGeom>
        </p:spPr>
        <p:txBody>
          <a:bodyPr vert="horz" wrap="square" lIns="0" tIns="8930" rIns="0" bIns="0" numCol="1" rtlCol="0" anchor="t" anchorCtr="0" compatLnSpc="1">
            <a:prstTxWarp prst="textNoShape">
              <a:avLst/>
            </a:prstTxWarp>
            <a:spAutoFit/>
          </a:bodyPr>
          <a:lstStyle/>
          <a:p>
            <a:pPr marL="8929" marR="3572">
              <a:lnSpc>
                <a:spcPct val="151000"/>
              </a:lnSpc>
              <a:spcBef>
                <a:spcPts val="70"/>
              </a:spcBef>
            </a:pPr>
            <a:r>
              <a:rPr spc="18" dirty="0"/>
              <a:t>Isolated </a:t>
            </a:r>
            <a:r>
              <a:rPr spc="-4" dirty="0"/>
              <a:t>worlds </a:t>
            </a:r>
            <a:r>
              <a:rPr spc="-88" dirty="0"/>
              <a:t>is </a:t>
            </a:r>
            <a:r>
              <a:rPr spc="-84" dirty="0"/>
              <a:t>highly  </a:t>
            </a:r>
            <a:r>
              <a:rPr spc="4" dirty="0"/>
              <a:t>effective </a:t>
            </a:r>
            <a:r>
              <a:rPr spc="18" dirty="0"/>
              <a:t>because </a:t>
            </a:r>
            <a:r>
              <a:rPr spc="-4" dirty="0"/>
              <a:t>it  </a:t>
            </a:r>
            <a:r>
              <a:rPr spc="11" dirty="0"/>
              <a:t>mitigates </a:t>
            </a:r>
            <a:r>
              <a:rPr spc="21" dirty="0">
                <a:solidFill>
                  <a:srgbClr val="004E78"/>
                </a:solidFill>
              </a:rPr>
              <a:t>common</a:t>
            </a:r>
            <a:r>
              <a:rPr spc="-60" dirty="0">
                <a:solidFill>
                  <a:srgbClr val="004E78"/>
                </a:solidFill>
              </a:rPr>
              <a:t> </a:t>
            </a:r>
            <a:r>
              <a:rPr spc="-42" dirty="0"/>
              <a:t>bugs</a:t>
            </a:r>
          </a:p>
        </p:txBody>
      </p:sp>
    </p:spTree>
    <p:extLst>
      <p:ext uri="{BB962C8B-B14F-4D97-AF65-F5344CB8AC3E}">
        <p14:creationId xmlns:p14="http://schemas.microsoft.com/office/powerpoint/2010/main" val="2292471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6453"/>
            <a:ext cx="9144000" cy="6661547"/>
          </a:xfrm>
          <a:custGeom>
            <a:avLst/>
            <a:gdLst/>
            <a:ahLst/>
            <a:cxnLst/>
            <a:rect l="l" t="t" r="r" b="b"/>
            <a:pathLst>
              <a:path w="13004800" h="9474200">
                <a:moveTo>
                  <a:pt x="0" y="9474200"/>
                </a:moveTo>
                <a:lnTo>
                  <a:pt x="13004800" y="9474200"/>
                </a:lnTo>
                <a:lnTo>
                  <a:pt x="13004800" y="0"/>
                </a:lnTo>
                <a:lnTo>
                  <a:pt x="0" y="0"/>
                </a:lnTo>
                <a:lnTo>
                  <a:pt x="0" y="9474200"/>
                </a:lnTo>
                <a:close/>
              </a:path>
            </a:pathLst>
          </a:custGeom>
          <a:solidFill>
            <a:srgbClr val="303D47"/>
          </a:solidFill>
        </p:spPr>
        <p:txBody>
          <a:bodyPr wrap="square" lIns="0" tIns="0" rIns="0" bIns="0" rtlCol="0"/>
          <a:lstStyle/>
          <a:p>
            <a:endParaRPr sz="1406"/>
          </a:p>
        </p:txBody>
      </p:sp>
      <p:sp>
        <p:nvSpPr>
          <p:cNvPr id="3" name="object 3"/>
          <p:cNvSpPr/>
          <p:nvPr/>
        </p:nvSpPr>
        <p:spPr>
          <a:xfrm>
            <a:off x="0" y="0"/>
            <a:ext cx="9144000" cy="196453"/>
          </a:xfrm>
          <a:custGeom>
            <a:avLst/>
            <a:gdLst/>
            <a:ahLst/>
            <a:cxnLst/>
            <a:rect l="l" t="t" r="r" b="b"/>
            <a:pathLst>
              <a:path w="13004800" h="279400">
                <a:moveTo>
                  <a:pt x="0" y="279400"/>
                </a:moveTo>
                <a:lnTo>
                  <a:pt x="13004800" y="279400"/>
                </a:lnTo>
                <a:lnTo>
                  <a:pt x="13004800" y="0"/>
                </a:lnTo>
                <a:lnTo>
                  <a:pt x="0" y="0"/>
                </a:lnTo>
                <a:lnTo>
                  <a:pt x="0" y="279400"/>
                </a:lnTo>
                <a:close/>
              </a:path>
            </a:pathLst>
          </a:custGeom>
          <a:solidFill>
            <a:srgbClr val="303D47"/>
          </a:solidFill>
        </p:spPr>
        <p:txBody>
          <a:bodyPr wrap="square" lIns="0" tIns="0" rIns="0" bIns="0" rtlCol="0"/>
          <a:lstStyle/>
          <a:p>
            <a:endParaRPr sz="1406"/>
          </a:p>
        </p:txBody>
      </p:sp>
      <p:sp>
        <p:nvSpPr>
          <p:cNvPr id="4" name="object 4"/>
          <p:cNvSpPr txBox="1">
            <a:spLocks noGrp="1"/>
          </p:cNvSpPr>
          <p:nvPr>
            <p:ph type="title"/>
          </p:nvPr>
        </p:nvSpPr>
        <p:spPr>
          <a:xfrm>
            <a:off x="919758" y="3053953"/>
            <a:ext cx="6790134" cy="701514"/>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pc="-42" dirty="0">
                <a:solidFill>
                  <a:srgbClr val="FFFFFF"/>
                </a:solidFill>
              </a:rPr>
              <a:t>PRIVILEGE</a:t>
            </a:r>
            <a:r>
              <a:rPr spc="-35" dirty="0">
                <a:solidFill>
                  <a:srgbClr val="FFFFFF"/>
                </a:solidFill>
              </a:rPr>
              <a:t> </a:t>
            </a:r>
            <a:r>
              <a:rPr spc="-109" dirty="0">
                <a:solidFill>
                  <a:srgbClr val="FFFFFF"/>
                </a:solidFill>
              </a:rPr>
              <a:t>SEPARATION</a:t>
            </a:r>
          </a:p>
        </p:txBody>
      </p:sp>
    </p:spTree>
    <p:extLst>
      <p:ext uri="{BB962C8B-B14F-4D97-AF65-F5344CB8AC3E}">
        <p14:creationId xmlns:p14="http://schemas.microsoft.com/office/powerpoint/2010/main" val="74821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964" y="71438"/>
            <a:ext cx="5990704" cy="3669010"/>
          </a:xfrm>
          <a:prstGeom prst="rect">
            <a:avLst/>
          </a:prstGeom>
        </p:spPr>
        <p:txBody>
          <a:bodyPr vert="horz" wrap="square" lIns="0" tIns="526852" rIns="0" bIns="0" numCol="1" rtlCol="0" anchor="t" anchorCtr="0" compatLnSpc="1">
            <a:prstTxWarp prst="textNoShape">
              <a:avLst/>
            </a:prstTxWarp>
            <a:spAutoFit/>
          </a:bodyPr>
          <a:lstStyle/>
          <a:p>
            <a:pPr marL="8929" marR="3572">
              <a:lnSpc>
                <a:spcPct val="151000"/>
              </a:lnSpc>
              <a:spcBef>
                <a:spcPts val="70"/>
              </a:spcBef>
            </a:pPr>
            <a:r>
              <a:rPr spc="-32" dirty="0">
                <a:solidFill>
                  <a:srgbClr val="004E78"/>
                </a:solidFill>
              </a:rPr>
              <a:t>Privilege </a:t>
            </a:r>
            <a:r>
              <a:rPr spc="-18" dirty="0">
                <a:solidFill>
                  <a:srgbClr val="004E78"/>
                </a:solidFill>
              </a:rPr>
              <a:t>separation:  </a:t>
            </a:r>
            <a:r>
              <a:rPr spc="35" dirty="0">
                <a:solidFill>
                  <a:schemeClr val="tx1"/>
                </a:solidFill>
              </a:rPr>
              <a:t>protect </a:t>
            </a:r>
            <a:r>
              <a:rPr spc="18" dirty="0">
                <a:solidFill>
                  <a:schemeClr val="tx1"/>
                </a:solidFill>
              </a:rPr>
              <a:t>core</a:t>
            </a:r>
            <a:r>
              <a:rPr spc="-80" dirty="0">
                <a:solidFill>
                  <a:schemeClr val="tx1"/>
                </a:solidFill>
              </a:rPr>
              <a:t> </a:t>
            </a:r>
            <a:r>
              <a:rPr spc="-28" dirty="0">
                <a:solidFill>
                  <a:schemeClr val="tx1"/>
                </a:solidFill>
              </a:rPr>
              <a:t>extensions</a:t>
            </a:r>
          </a:p>
        </p:txBody>
      </p:sp>
    </p:spTree>
    <p:extLst>
      <p:ext uri="{BB962C8B-B14F-4D97-AF65-F5344CB8AC3E}">
        <p14:creationId xmlns:p14="http://schemas.microsoft.com/office/powerpoint/2010/main" val="30663691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4384" y="5715000"/>
            <a:ext cx="6155234" cy="636561"/>
          </a:xfrm>
          <a:prstGeom prst="rect">
            <a:avLst/>
          </a:prstGeom>
        </p:spPr>
        <p:txBody>
          <a:bodyPr vert="horz" wrap="square" lIns="0" tIns="8930" rIns="0" bIns="0" rtlCol="0">
            <a:spAutoFit/>
          </a:bodyPr>
          <a:lstStyle/>
          <a:p>
            <a:pPr marL="8929">
              <a:spcBef>
                <a:spcPts val="70"/>
              </a:spcBef>
            </a:pPr>
            <a:r>
              <a:rPr sz="4078" b="1" spc="-35" dirty="0">
                <a:solidFill>
                  <a:srgbClr val="979B9E"/>
                </a:solidFill>
                <a:latin typeface="Arial"/>
                <a:cs typeface="Arial"/>
              </a:rPr>
              <a:t>PRIVILEGE </a:t>
            </a:r>
            <a:r>
              <a:rPr sz="4078" b="1" spc="-102" dirty="0">
                <a:solidFill>
                  <a:srgbClr val="979B9E"/>
                </a:solidFill>
                <a:latin typeface="Arial"/>
                <a:cs typeface="Arial"/>
              </a:rPr>
              <a:t>SEPARATION</a:t>
            </a:r>
            <a:endParaRPr sz="4078">
              <a:latin typeface="Arial"/>
              <a:cs typeface="Arial"/>
            </a:endParaRPr>
          </a:p>
        </p:txBody>
      </p:sp>
      <p:sp>
        <p:nvSpPr>
          <p:cNvPr id="3" name="object 3"/>
          <p:cNvSpPr/>
          <p:nvPr/>
        </p:nvSpPr>
        <p:spPr>
          <a:xfrm>
            <a:off x="5670352" y="3464719"/>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4" name="object 4"/>
          <p:cNvSpPr/>
          <p:nvPr/>
        </p:nvSpPr>
        <p:spPr>
          <a:xfrm>
            <a:off x="5982891" y="3554015"/>
            <a:ext cx="1759148" cy="294680"/>
          </a:xfrm>
          <a:prstGeom prst="rect">
            <a:avLst/>
          </a:prstGeom>
          <a:blipFill>
            <a:blip r:embed="rId2" cstate="print"/>
            <a:stretch>
              <a:fillRect/>
            </a:stretch>
          </a:blipFill>
        </p:spPr>
        <p:txBody>
          <a:bodyPr wrap="square" lIns="0" tIns="0" rIns="0" bIns="0" rtlCol="0"/>
          <a:lstStyle/>
          <a:p>
            <a:endParaRPr sz="1406"/>
          </a:p>
        </p:txBody>
      </p:sp>
      <p:sp>
        <p:nvSpPr>
          <p:cNvPr id="5" name="object 5"/>
          <p:cNvSpPr/>
          <p:nvPr/>
        </p:nvSpPr>
        <p:spPr>
          <a:xfrm>
            <a:off x="3357562" y="1946672"/>
            <a:ext cx="4697016" cy="1160859"/>
          </a:xfrm>
          <a:custGeom>
            <a:avLst/>
            <a:gdLst/>
            <a:ahLst/>
            <a:cxnLst/>
            <a:rect l="l" t="t" r="r" b="b"/>
            <a:pathLst>
              <a:path w="6680200" h="1651000">
                <a:moveTo>
                  <a:pt x="0" y="1651000"/>
                </a:moveTo>
                <a:lnTo>
                  <a:pt x="6680200" y="1651000"/>
                </a:lnTo>
                <a:lnTo>
                  <a:pt x="6680200" y="0"/>
                </a:lnTo>
                <a:lnTo>
                  <a:pt x="0" y="0"/>
                </a:lnTo>
                <a:lnTo>
                  <a:pt x="0" y="1651000"/>
                </a:lnTo>
                <a:close/>
              </a:path>
            </a:pathLst>
          </a:custGeom>
          <a:solidFill>
            <a:srgbClr val="8EA8B9"/>
          </a:solidFill>
        </p:spPr>
        <p:txBody>
          <a:bodyPr wrap="square" lIns="0" tIns="0" rIns="0" bIns="0" rtlCol="0"/>
          <a:lstStyle/>
          <a:p>
            <a:endParaRPr sz="1406"/>
          </a:p>
        </p:txBody>
      </p:sp>
      <p:sp>
        <p:nvSpPr>
          <p:cNvPr id="6" name="object 6"/>
          <p:cNvSpPr/>
          <p:nvPr/>
        </p:nvSpPr>
        <p:spPr>
          <a:xfrm>
            <a:off x="1071563" y="1955602"/>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7" name="object 7"/>
          <p:cNvSpPr/>
          <p:nvPr/>
        </p:nvSpPr>
        <p:spPr>
          <a:xfrm>
            <a:off x="1169789" y="2187773"/>
            <a:ext cx="1535906" cy="294680"/>
          </a:xfrm>
          <a:prstGeom prst="rect">
            <a:avLst/>
          </a:prstGeom>
          <a:blipFill>
            <a:blip r:embed="rId3" cstate="print"/>
            <a:stretch>
              <a:fillRect/>
            </a:stretch>
          </a:blipFill>
        </p:spPr>
        <p:txBody>
          <a:bodyPr wrap="square" lIns="0" tIns="0" rIns="0" bIns="0" rtlCol="0"/>
          <a:lstStyle/>
          <a:p>
            <a:endParaRPr sz="1406"/>
          </a:p>
        </p:txBody>
      </p:sp>
      <p:sp>
        <p:nvSpPr>
          <p:cNvPr id="8" name="object 8"/>
          <p:cNvSpPr/>
          <p:nvPr/>
        </p:nvSpPr>
        <p:spPr>
          <a:xfrm>
            <a:off x="1348383" y="2571750"/>
            <a:ext cx="1160859" cy="294680"/>
          </a:xfrm>
          <a:prstGeom prst="rect">
            <a:avLst/>
          </a:prstGeom>
          <a:blipFill>
            <a:blip r:embed="rId4" cstate="print"/>
            <a:stretch>
              <a:fillRect/>
            </a:stretch>
          </a:blipFill>
        </p:spPr>
        <p:txBody>
          <a:bodyPr wrap="square" lIns="0" tIns="0" rIns="0" bIns="0" rtlCol="0"/>
          <a:lstStyle/>
          <a:p>
            <a:endParaRPr sz="1406"/>
          </a:p>
        </p:txBody>
      </p:sp>
      <p:sp>
        <p:nvSpPr>
          <p:cNvPr id="9" name="object 9"/>
          <p:cNvSpPr txBox="1">
            <a:spLocks noGrp="1"/>
          </p:cNvSpPr>
          <p:nvPr>
            <p:ph type="title"/>
          </p:nvPr>
        </p:nvSpPr>
        <p:spPr>
          <a:xfrm>
            <a:off x="1184610" y="2107406"/>
            <a:ext cx="1506438" cy="792885"/>
          </a:xfrm>
          <a:prstGeom prst="rect">
            <a:avLst/>
          </a:prstGeom>
        </p:spPr>
        <p:txBody>
          <a:bodyPr vert="horz" wrap="square" lIns="0" tIns="23217" rIns="0" bIns="0" numCol="1" rtlCol="0" anchor="t" anchorCtr="0" compatLnSpc="1">
            <a:prstTxWarp prst="textNoShape">
              <a:avLst/>
            </a:prstTxWarp>
            <a:spAutoFit/>
          </a:bodyPr>
          <a:lstStyle/>
          <a:p>
            <a:pPr marL="196446" marR="3572" indent="-187963">
              <a:lnSpc>
                <a:spcPts val="3023"/>
              </a:lnSpc>
              <a:spcBef>
                <a:spcPts val="183"/>
              </a:spcBef>
            </a:pPr>
            <a:r>
              <a:rPr sz="2531" b="0" spc="21" dirty="0">
                <a:solidFill>
                  <a:srgbClr val="FFFFFF"/>
                </a:solidFill>
                <a:latin typeface="Arial"/>
                <a:cs typeface="Arial"/>
              </a:rPr>
              <a:t>client-side  website</a:t>
            </a:r>
            <a:endParaRPr sz="2531">
              <a:latin typeface="Arial"/>
              <a:cs typeface="Arial"/>
            </a:endParaRPr>
          </a:p>
        </p:txBody>
      </p:sp>
      <p:sp>
        <p:nvSpPr>
          <p:cNvPr id="10" name="object 10"/>
          <p:cNvSpPr/>
          <p:nvPr/>
        </p:nvSpPr>
        <p:spPr>
          <a:xfrm>
            <a:off x="3554016" y="2098477"/>
            <a:ext cx="2089547" cy="562570"/>
          </a:xfrm>
          <a:custGeom>
            <a:avLst/>
            <a:gdLst/>
            <a:ahLst/>
            <a:cxnLst/>
            <a:rect l="l" t="t" r="r" b="b"/>
            <a:pathLst>
              <a:path w="2971800" h="800100">
                <a:moveTo>
                  <a:pt x="0" y="800100"/>
                </a:moveTo>
                <a:lnTo>
                  <a:pt x="2971800" y="800100"/>
                </a:lnTo>
                <a:lnTo>
                  <a:pt x="2971800" y="0"/>
                </a:lnTo>
                <a:lnTo>
                  <a:pt x="0" y="0"/>
                </a:lnTo>
                <a:lnTo>
                  <a:pt x="0" y="800100"/>
                </a:lnTo>
                <a:close/>
              </a:path>
            </a:pathLst>
          </a:custGeom>
          <a:solidFill>
            <a:srgbClr val="004E78"/>
          </a:solidFill>
        </p:spPr>
        <p:txBody>
          <a:bodyPr wrap="square" lIns="0" tIns="0" rIns="0" bIns="0" rtlCol="0"/>
          <a:lstStyle/>
          <a:p>
            <a:endParaRPr sz="1406"/>
          </a:p>
        </p:txBody>
      </p:sp>
      <p:sp>
        <p:nvSpPr>
          <p:cNvPr id="11" name="object 11"/>
          <p:cNvSpPr/>
          <p:nvPr/>
        </p:nvSpPr>
        <p:spPr>
          <a:xfrm>
            <a:off x="3580805" y="2241351"/>
            <a:ext cx="2027039" cy="357188"/>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3580805" y="2160984"/>
            <a:ext cx="2062758" cy="398483"/>
          </a:xfrm>
          <a:prstGeom prst="rect">
            <a:avLst/>
          </a:prstGeom>
        </p:spPr>
        <p:txBody>
          <a:bodyPr vert="horz" wrap="square" lIns="0" tIns="8930" rIns="0" bIns="0" rtlCol="0">
            <a:spAutoFit/>
          </a:bodyPr>
          <a:lstStyle/>
          <a:p>
            <a:pPr marL="26342">
              <a:spcBef>
                <a:spcPts val="70"/>
              </a:spcBef>
            </a:pPr>
            <a:r>
              <a:rPr sz="2531" spc="35" dirty="0">
                <a:solidFill>
                  <a:srgbClr val="FFFFFF"/>
                </a:solidFill>
                <a:latin typeface="Arial"/>
                <a:cs typeface="Arial"/>
              </a:rPr>
              <a:t>content</a:t>
            </a:r>
            <a:r>
              <a:rPr sz="2531" spc="-39" dirty="0">
                <a:solidFill>
                  <a:srgbClr val="FFFFFF"/>
                </a:solidFill>
                <a:latin typeface="Arial"/>
                <a:cs typeface="Arial"/>
              </a:rPr>
              <a:t> </a:t>
            </a:r>
            <a:r>
              <a:rPr sz="2531" spc="42" dirty="0">
                <a:solidFill>
                  <a:srgbClr val="FFFFFF"/>
                </a:solidFill>
                <a:latin typeface="Arial"/>
                <a:cs typeface="Arial"/>
              </a:rPr>
              <a:t>script</a:t>
            </a:r>
            <a:endParaRPr sz="2531">
              <a:latin typeface="Arial"/>
              <a:cs typeface="Arial"/>
            </a:endParaRPr>
          </a:p>
        </p:txBody>
      </p:sp>
      <p:sp>
        <p:nvSpPr>
          <p:cNvPr id="13" name="object 13"/>
          <p:cNvSpPr/>
          <p:nvPr/>
        </p:nvSpPr>
        <p:spPr>
          <a:xfrm>
            <a:off x="6188273" y="2098477"/>
            <a:ext cx="1687711" cy="821531"/>
          </a:xfrm>
          <a:custGeom>
            <a:avLst/>
            <a:gdLst/>
            <a:ahLst/>
            <a:cxnLst/>
            <a:rect l="l" t="t" r="r" b="b"/>
            <a:pathLst>
              <a:path w="2400300" h="1168400">
                <a:moveTo>
                  <a:pt x="0" y="1168400"/>
                </a:moveTo>
                <a:lnTo>
                  <a:pt x="2400300" y="1168400"/>
                </a:lnTo>
                <a:lnTo>
                  <a:pt x="2400300" y="0"/>
                </a:lnTo>
                <a:lnTo>
                  <a:pt x="0" y="0"/>
                </a:lnTo>
                <a:lnTo>
                  <a:pt x="0" y="1168400"/>
                </a:lnTo>
                <a:close/>
              </a:path>
            </a:pathLst>
          </a:custGeom>
          <a:solidFill>
            <a:srgbClr val="004E78"/>
          </a:solidFill>
        </p:spPr>
        <p:txBody>
          <a:bodyPr wrap="square" lIns="0" tIns="0" rIns="0" bIns="0" rtlCol="0"/>
          <a:lstStyle/>
          <a:p>
            <a:endParaRPr sz="1406"/>
          </a:p>
        </p:txBody>
      </p:sp>
      <p:sp>
        <p:nvSpPr>
          <p:cNvPr id="14" name="object 14"/>
          <p:cNvSpPr/>
          <p:nvPr/>
        </p:nvSpPr>
        <p:spPr>
          <a:xfrm>
            <a:off x="6697265" y="2241351"/>
            <a:ext cx="669727" cy="241102"/>
          </a:xfrm>
          <a:prstGeom prst="rect">
            <a:avLst/>
          </a:prstGeom>
          <a:blipFill>
            <a:blip r:embed="rId6" cstate="print"/>
            <a:stretch>
              <a:fillRect/>
            </a:stretch>
          </a:blipFill>
        </p:spPr>
        <p:txBody>
          <a:bodyPr wrap="square" lIns="0" tIns="0" rIns="0" bIns="0" rtlCol="0"/>
          <a:lstStyle/>
          <a:p>
            <a:endParaRPr sz="1406"/>
          </a:p>
        </p:txBody>
      </p:sp>
      <p:sp>
        <p:nvSpPr>
          <p:cNvPr id="15" name="object 15"/>
          <p:cNvSpPr/>
          <p:nvPr/>
        </p:nvSpPr>
        <p:spPr>
          <a:xfrm>
            <a:off x="6313289" y="2571750"/>
            <a:ext cx="1419820" cy="294680"/>
          </a:xfrm>
          <a:prstGeom prst="rect">
            <a:avLst/>
          </a:prstGeom>
          <a:blipFill>
            <a:blip r:embed="rId7" cstate="print"/>
            <a:stretch>
              <a:fillRect/>
            </a:stretch>
          </a:blipFill>
        </p:spPr>
        <p:txBody>
          <a:bodyPr wrap="square" lIns="0" tIns="0" rIns="0" bIns="0" rtlCol="0"/>
          <a:lstStyle/>
          <a:p>
            <a:endParaRPr sz="1406"/>
          </a:p>
        </p:txBody>
      </p:sp>
      <p:sp>
        <p:nvSpPr>
          <p:cNvPr id="16" name="object 16"/>
          <p:cNvSpPr txBox="1"/>
          <p:nvPr/>
        </p:nvSpPr>
        <p:spPr>
          <a:xfrm>
            <a:off x="6188273" y="2107406"/>
            <a:ext cx="1687711" cy="792885"/>
          </a:xfrm>
          <a:prstGeom prst="rect">
            <a:avLst/>
          </a:prstGeom>
        </p:spPr>
        <p:txBody>
          <a:bodyPr vert="horz" wrap="square" lIns="0" tIns="23217" rIns="0" bIns="0" rtlCol="0">
            <a:spAutoFit/>
          </a:bodyPr>
          <a:lstStyle/>
          <a:p>
            <a:pPr marL="150013" marR="144656" indent="377712">
              <a:lnSpc>
                <a:spcPts val="3023"/>
              </a:lnSpc>
              <a:spcBef>
                <a:spcPts val="183"/>
              </a:spcBef>
            </a:pPr>
            <a:r>
              <a:rPr sz="2531" spc="7" dirty="0">
                <a:solidFill>
                  <a:srgbClr val="FFFFFF"/>
                </a:solidFill>
                <a:latin typeface="Arial"/>
                <a:cs typeface="Arial"/>
              </a:rPr>
              <a:t>core  </a:t>
            </a:r>
            <a:r>
              <a:rPr sz="2531" spc="4" dirty="0">
                <a:solidFill>
                  <a:srgbClr val="FFFFFF"/>
                </a:solidFill>
                <a:latin typeface="Arial"/>
                <a:cs typeface="Arial"/>
              </a:rPr>
              <a:t>extension</a:t>
            </a:r>
            <a:endParaRPr sz="2531">
              <a:latin typeface="Arial"/>
              <a:cs typeface="Arial"/>
            </a:endParaRPr>
          </a:p>
        </p:txBody>
      </p:sp>
      <p:sp>
        <p:nvSpPr>
          <p:cNvPr id="17" name="object 17"/>
          <p:cNvSpPr/>
          <p:nvPr/>
        </p:nvSpPr>
        <p:spPr>
          <a:xfrm>
            <a:off x="5790009" y="2411016"/>
            <a:ext cx="287536" cy="0"/>
          </a:xfrm>
          <a:custGeom>
            <a:avLst/>
            <a:gdLst/>
            <a:ahLst/>
            <a:cxnLst/>
            <a:rect l="l" t="t" r="r" b="b"/>
            <a:pathLst>
              <a:path w="408940">
                <a:moveTo>
                  <a:pt x="0" y="0"/>
                </a:moveTo>
                <a:lnTo>
                  <a:pt x="50800" y="0"/>
                </a:lnTo>
                <a:lnTo>
                  <a:pt x="358140" y="0"/>
                </a:lnTo>
                <a:lnTo>
                  <a:pt x="408940" y="0"/>
                </a:lnTo>
              </a:path>
            </a:pathLst>
          </a:custGeom>
          <a:ln w="101600">
            <a:solidFill>
              <a:srgbClr val="D95000"/>
            </a:solidFill>
          </a:ln>
        </p:spPr>
        <p:txBody>
          <a:bodyPr wrap="square" lIns="0" tIns="0" rIns="0" bIns="0" rtlCol="0"/>
          <a:lstStyle/>
          <a:p>
            <a:endParaRPr sz="1406"/>
          </a:p>
        </p:txBody>
      </p:sp>
      <p:sp>
        <p:nvSpPr>
          <p:cNvPr id="18" name="object 18"/>
          <p:cNvSpPr/>
          <p:nvPr/>
        </p:nvSpPr>
        <p:spPr>
          <a:xfrm>
            <a:off x="5616774" y="2271712"/>
            <a:ext cx="278606" cy="278606"/>
          </a:xfrm>
          <a:custGeom>
            <a:avLst/>
            <a:gdLst/>
            <a:ahLst/>
            <a:cxnLst/>
            <a:rect l="l" t="t" r="r" b="b"/>
            <a:pathLst>
              <a:path w="396240" h="396239">
                <a:moveTo>
                  <a:pt x="396240" y="0"/>
                </a:moveTo>
                <a:lnTo>
                  <a:pt x="0" y="198120"/>
                </a:lnTo>
                <a:lnTo>
                  <a:pt x="396240" y="396240"/>
                </a:lnTo>
                <a:lnTo>
                  <a:pt x="297179" y="198120"/>
                </a:lnTo>
                <a:lnTo>
                  <a:pt x="396240" y="0"/>
                </a:lnTo>
                <a:close/>
              </a:path>
            </a:pathLst>
          </a:custGeom>
          <a:solidFill>
            <a:srgbClr val="D95000"/>
          </a:solidFill>
        </p:spPr>
        <p:txBody>
          <a:bodyPr wrap="square" lIns="0" tIns="0" rIns="0" bIns="0" rtlCol="0"/>
          <a:lstStyle/>
          <a:p>
            <a:endParaRPr sz="1406"/>
          </a:p>
        </p:txBody>
      </p:sp>
      <p:sp>
        <p:nvSpPr>
          <p:cNvPr id="19" name="object 19"/>
          <p:cNvSpPr/>
          <p:nvPr/>
        </p:nvSpPr>
        <p:spPr>
          <a:xfrm>
            <a:off x="5972174" y="2271712"/>
            <a:ext cx="278606" cy="278606"/>
          </a:xfrm>
          <a:custGeom>
            <a:avLst/>
            <a:gdLst/>
            <a:ahLst/>
            <a:cxnLst/>
            <a:rect l="l" t="t" r="r" b="b"/>
            <a:pathLst>
              <a:path w="396240" h="396239">
                <a:moveTo>
                  <a:pt x="0" y="0"/>
                </a:moveTo>
                <a:lnTo>
                  <a:pt x="99060" y="198120"/>
                </a:lnTo>
                <a:lnTo>
                  <a:pt x="0" y="396240"/>
                </a:lnTo>
                <a:lnTo>
                  <a:pt x="396240" y="198120"/>
                </a:lnTo>
                <a:lnTo>
                  <a:pt x="0" y="0"/>
                </a:lnTo>
                <a:close/>
              </a:path>
            </a:pathLst>
          </a:custGeom>
          <a:solidFill>
            <a:srgbClr val="D95000"/>
          </a:solidFill>
        </p:spPr>
        <p:txBody>
          <a:bodyPr wrap="square" lIns="0" tIns="0" rIns="0" bIns="0" rtlCol="0"/>
          <a:lstStyle/>
          <a:p>
            <a:endParaRPr sz="1406"/>
          </a:p>
        </p:txBody>
      </p:sp>
      <p:sp>
        <p:nvSpPr>
          <p:cNvPr id="20" name="object 20"/>
          <p:cNvSpPr/>
          <p:nvPr/>
        </p:nvSpPr>
        <p:spPr>
          <a:xfrm>
            <a:off x="2923579" y="2411016"/>
            <a:ext cx="657224" cy="0"/>
          </a:xfrm>
          <a:custGeom>
            <a:avLst/>
            <a:gdLst/>
            <a:ahLst/>
            <a:cxnLst/>
            <a:rect l="l" t="t" r="r" b="b"/>
            <a:pathLst>
              <a:path w="934720">
                <a:moveTo>
                  <a:pt x="0" y="0"/>
                </a:moveTo>
                <a:lnTo>
                  <a:pt x="50800" y="0"/>
                </a:lnTo>
                <a:lnTo>
                  <a:pt x="934720" y="0"/>
                </a:lnTo>
              </a:path>
            </a:pathLst>
          </a:custGeom>
          <a:ln w="101600">
            <a:solidFill>
              <a:srgbClr val="000000"/>
            </a:solidFill>
          </a:ln>
        </p:spPr>
        <p:txBody>
          <a:bodyPr wrap="square" lIns="0" tIns="0" rIns="0" bIns="0" rtlCol="0"/>
          <a:lstStyle/>
          <a:p>
            <a:endParaRPr sz="1406"/>
          </a:p>
        </p:txBody>
      </p:sp>
      <p:sp>
        <p:nvSpPr>
          <p:cNvPr id="21" name="object 21"/>
          <p:cNvSpPr/>
          <p:nvPr/>
        </p:nvSpPr>
        <p:spPr>
          <a:xfrm>
            <a:off x="2750344" y="2271712"/>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000000"/>
          </a:solidFill>
        </p:spPr>
        <p:txBody>
          <a:bodyPr wrap="square" lIns="0" tIns="0" rIns="0" bIns="0" rtlCol="0"/>
          <a:lstStyle/>
          <a:p>
            <a:endParaRPr sz="1406"/>
          </a:p>
        </p:txBody>
      </p:sp>
      <p:sp>
        <p:nvSpPr>
          <p:cNvPr id="22" name="object 22"/>
          <p:cNvSpPr/>
          <p:nvPr/>
        </p:nvSpPr>
        <p:spPr>
          <a:xfrm>
            <a:off x="7036594" y="2893219"/>
            <a:ext cx="0" cy="514350"/>
          </a:xfrm>
          <a:custGeom>
            <a:avLst/>
            <a:gdLst/>
            <a:ahLst/>
            <a:cxnLst/>
            <a:rect l="l" t="t" r="r" b="b"/>
            <a:pathLst>
              <a:path h="731520">
                <a:moveTo>
                  <a:pt x="-50800" y="365760"/>
                </a:moveTo>
                <a:lnTo>
                  <a:pt x="50800" y="365760"/>
                </a:lnTo>
              </a:path>
            </a:pathLst>
          </a:custGeom>
          <a:ln w="731520">
            <a:solidFill>
              <a:srgbClr val="000000"/>
            </a:solidFill>
          </a:ln>
        </p:spPr>
        <p:txBody>
          <a:bodyPr wrap="square" lIns="0" tIns="0" rIns="0" bIns="0" rtlCol="0"/>
          <a:lstStyle/>
          <a:p>
            <a:endParaRPr sz="1406"/>
          </a:p>
        </p:txBody>
      </p:sp>
      <p:sp>
        <p:nvSpPr>
          <p:cNvPr id="23" name="object 23"/>
          <p:cNvSpPr/>
          <p:nvPr/>
        </p:nvSpPr>
        <p:spPr>
          <a:xfrm>
            <a:off x="6897291" y="3302198"/>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24" name="object 24"/>
          <p:cNvSpPr/>
          <p:nvPr/>
        </p:nvSpPr>
        <p:spPr>
          <a:xfrm>
            <a:off x="5759648" y="3937992"/>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014619"/>
          </a:solidFill>
        </p:spPr>
        <p:txBody>
          <a:bodyPr wrap="square" lIns="0" tIns="0" rIns="0" bIns="0" rtlCol="0"/>
          <a:lstStyle/>
          <a:p>
            <a:endParaRPr sz="1406"/>
          </a:p>
        </p:txBody>
      </p:sp>
      <p:sp>
        <p:nvSpPr>
          <p:cNvPr id="25" name="object 25"/>
          <p:cNvSpPr/>
          <p:nvPr/>
        </p:nvSpPr>
        <p:spPr>
          <a:xfrm>
            <a:off x="5831086" y="4036219"/>
            <a:ext cx="687586" cy="258961"/>
          </a:xfrm>
          <a:prstGeom prst="rect">
            <a:avLst/>
          </a:prstGeom>
          <a:blipFill>
            <a:blip r:embed="rId8" cstate="print"/>
            <a:stretch>
              <a:fillRect/>
            </a:stretch>
          </a:blipFill>
        </p:spPr>
        <p:txBody>
          <a:bodyPr wrap="square" lIns="0" tIns="0" rIns="0" bIns="0" rtlCol="0"/>
          <a:lstStyle/>
          <a:p>
            <a:endParaRPr sz="1406"/>
          </a:p>
        </p:txBody>
      </p:sp>
      <p:sp>
        <p:nvSpPr>
          <p:cNvPr id="26" name="object 26"/>
          <p:cNvSpPr/>
          <p:nvPr/>
        </p:nvSpPr>
        <p:spPr>
          <a:xfrm>
            <a:off x="6652617" y="3937992"/>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014619"/>
          </a:solidFill>
        </p:spPr>
        <p:txBody>
          <a:bodyPr wrap="square" lIns="0" tIns="0" rIns="0" bIns="0" rtlCol="0"/>
          <a:lstStyle/>
          <a:p>
            <a:endParaRPr sz="1406"/>
          </a:p>
        </p:txBody>
      </p:sp>
      <p:sp>
        <p:nvSpPr>
          <p:cNvPr id="27" name="object 27"/>
          <p:cNvSpPr/>
          <p:nvPr/>
        </p:nvSpPr>
        <p:spPr>
          <a:xfrm>
            <a:off x="6759773" y="4036219"/>
            <a:ext cx="1116211" cy="223242"/>
          </a:xfrm>
          <a:prstGeom prst="rect">
            <a:avLst/>
          </a:prstGeom>
          <a:blipFill>
            <a:blip r:embed="rId9" cstate="print"/>
            <a:stretch>
              <a:fillRect/>
            </a:stretch>
          </a:blipFill>
        </p:spPr>
        <p:txBody>
          <a:bodyPr wrap="square" lIns="0" tIns="0" rIns="0" bIns="0" rtlCol="0"/>
          <a:lstStyle/>
          <a:p>
            <a:endParaRPr sz="1406"/>
          </a:p>
        </p:txBody>
      </p:sp>
      <p:sp>
        <p:nvSpPr>
          <p:cNvPr id="28" name="object 28"/>
          <p:cNvSpPr txBox="1"/>
          <p:nvPr/>
        </p:nvSpPr>
        <p:spPr>
          <a:xfrm>
            <a:off x="5759648" y="3275409"/>
            <a:ext cx="2214563" cy="986521"/>
          </a:xfrm>
          <a:prstGeom prst="rect">
            <a:avLst/>
          </a:prstGeom>
        </p:spPr>
        <p:txBody>
          <a:bodyPr vert="horz" wrap="square" lIns="0" tIns="207169" rIns="0" bIns="0" rtlCol="0">
            <a:spAutoFit/>
          </a:bodyPr>
          <a:lstStyle/>
          <a:p>
            <a:pPr algn="ctr">
              <a:spcBef>
                <a:spcPts val="1631"/>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R="34378" algn="ctr">
              <a:spcBef>
                <a:spcPts val="1041"/>
              </a:spcBef>
              <a:tabLst>
                <a:tab pos="932673"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29" name="object 29"/>
          <p:cNvSpPr txBox="1"/>
          <p:nvPr/>
        </p:nvSpPr>
        <p:spPr>
          <a:xfrm>
            <a:off x="3817477" y="2678906"/>
            <a:ext cx="1505992" cy="398483"/>
          </a:xfrm>
          <a:prstGeom prst="rect">
            <a:avLst/>
          </a:prstGeom>
        </p:spPr>
        <p:txBody>
          <a:bodyPr vert="horz" wrap="square" lIns="0" tIns="8930" rIns="0" bIns="0" rtlCol="0">
            <a:spAutoFit/>
          </a:bodyPr>
          <a:lstStyle/>
          <a:p>
            <a:pPr marL="8929">
              <a:spcBef>
                <a:spcPts val="70"/>
              </a:spcBef>
            </a:pPr>
            <a:r>
              <a:rPr sz="2531" b="1" spc="-14" dirty="0">
                <a:solidFill>
                  <a:srgbClr val="EBEBEB"/>
                </a:solidFill>
                <a:latin typeface="Arial"/>
                <a:cs typeface="Arial"/>
              </a:rPr>
              <a:t>extension</a:t>
            </a:r>
            <a:endParaRPr sz="2531">
              <a:latin typeface="Arial"/>
              <a:cs typeface="Arial"/>
            </a:endParaRPr>
          </a:p>
        </p:txBody>
      </p:sp>
    </p:spTree>
    <p:extLst>
      <p:ext uri="{BB962C8B-B14F-4D97-AF65-F5344CB8AC3E}">
        <p14:creationId xmlns:p14="http://schemas.microsoft.com/office/powerpoint/2010/main" val="5586300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9758" y="2194918"/>
            <a:ext cx="6422231" cy="2106546"/>
          </a:xfrm>
          <a:prstGeom prst="rect">
            <a:avLst/>
          </a:prstGeom>
        </p:spPr>
        <p:txBody>
          <a:bodyPr vert="horz" wrap="square" lIns="0" tIns="358973" rIns="0" bIns="0" numCol="1" rtlCol="0" anchor="t" anchorCtr="0" compatLnSpc="1">
            <a:prstTxWarp prst="textNoShape">
              <a:avLst/>
            </a:prstTxWarp>
            <a:spAutoFit/>
          </a:bodyPr>
          <a:lstStyle/>
          <a:p>
            <a:pPr marL="8929">
              <a:lnSpc>
                <a:spcPct val="100000"/>
              </a:lnSpc>
              <a:spcBef>
                <a:spcPts val="2826"/>
              </a:spcBef>
            </a:pPr>
            <a:r>
              <a:rPr spc="-60" dirty="0"/>
              <a:t>Vulnerability</a:t>
            </a:r>
            <a:r>
              <a:rPr spc="-7" dirty="0"/>
              <a:t> </a:t>
            </a:r>
            <a:r>
              <a:rPr spc="-42" dirty="0"/>
              <a:t>count:</a:t>
            </a:r>
          </a:p>
          <a:p>
            <a:pPr marL="8929">
              <a:lnSpc>
                <a:spcPct val="100000"/>
              </a:lnSpc>
              <a:spcBef>
                <a:spcPts val="2756"/>
              </a:spcBef>
            </a:pPr>
            <a:r>
              <a:rPr spc="-4" dirty="0">
                <a:solidFill>
                  <a:srgbClr val="004E78"/>
                </a:solidFill>
              </a:rPr>
              <a:t>50 </a:t>
            </a:r>
            <a:r>
              <a:rPr spc="18" dirty="0">
                <a:solidFill>
                  <a:srgbClr val="004E78"/>
                </a:solidFill>
              </a:rPr>
              <a:t>core </a:t>
            </a:r>
            <a:r>
              <a:rPr spc="-21" dirty="0">
                <a:solidFill>
                  <a:srgbClr val="004E78"/>
                </a:solidFill>
              </a:rPr>
              <a:t>extension</a:t>
            </a:r>
            <a:r>
              <a:rPr spc="-49" dirty="0">
                <a:solidFill>
                  <a:srgbClr val="004E78"/>
                </a:solidFill>
              </a:rPr>
              <a:t> </a:t>
            </a:r>
            <a:r>
              <a:rPr spc="-102" dirty="0">
                <a:solidFill>
                  <a:srgbClr val="004E78"/>
                </a:solidFill>
              </a:rPr>
              <a:t>vulns</a:t>
            </a:r>
          </a:p>
        </p:txBody>
      </p:sp>
    </p:spTree>
    <p:extLst>
      <p:ext uri="{BB962C8B-B14F-4D97-AF65-F5344CB8AC3E}">
        <p14:creationId xmlns:p14="http://schemas.microsoft.com/office/powerpoint/2010/main" val="321773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Sample architecture</a:t>
            </a:r>
            <a:endParaRPr lang="en-US" dirty="0"/>
          </a:p>
        </p:txBody>
      </p:sp>
      <p:sp>
        <p:nvSpPr>
          <p:cNvPr id="3" name="Content Placeholder 2"/>
          <p:cNvSpPr>
            <a:spLocks noGrp="1"/>
          </p:cNvSpPr>
          <p:nvPr>
            <p:ph idx="1"/>
          </p:nvPr>
        </p:nvSpPr>
        <p:spPr/>
        <p:txBody>
          <a:bodyPr/>
          <a:lstStyle/>
          <a:p>
            <a:endParaRPr lang="en-US"/>
          </a:p>
        </p:txBody>
      </p:sp>
      <p:pic>
        <p:nvPicPr>
          <p:cNvPr id="4" name="Picture 2" descr="http://www.access-company.com/img/prod/nfm/nfb34/NetFront_architectu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1824"/>
            <a:ext cx="9144000" cy="663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2538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41995" y="5915416"/>
            <a:ext cx="4910435" cy="636561"/>
          </a:xfrm>
          <a:prstGeom prst="rect">
            <a:avLst/>
          </a:prstGeom>
        </p:spPr>
        <p:txBody>
          <a:bodyPr vert="horz" wrap="square" lIns="0" tIns="8930" rIns="0" bIns="0" rtlCol="0">
            <a:spAutoFit/>
          </a:bodyPr>
          <a:lstStyle/>
          <a:p>
            <a:pPr marL="8929">
              <a:spcBef>
                <a:spcPts val="70"/>
              </a:spcBef>
            </a:pPr>
            <a:r>
              <a:rPr sz="4078" b="1" spc="-161" dirty="0">
                <a:solidFill>
                  <a:srgbClr val="979B9E"/>
                </a:solidFill>
                <a:latin typeface="Arial"/>
                <a:cs typeface="Arial"/>
              </a:rPr>
              <a:t>METADATA</a:t>
            </a:r>
            <a:r>
              <a:rPr sz="4078" b="1" spc="-42" dirty="0">
                <a:solidFill>
                  <a:srgbClr val="979B9E"/>
                </a:solidFill>
                <a:latin typeface="Arial"/>
                <a:cs typeface="Arial"/>
              </a:rPr>
              <a:t> </a:t>
            </a:r>
            <a:r>
              <a:rPr sz="4078" b="1" spc="-165" dirty="0">
                <a:solidFill>
                  <a:srgbClr val="979B9E"/>
                </a:solidFill>
                <a:latin typeface="Arial"/>
                <a:cs typeface="Arial"/>
              </a:rPr>
              <a:t>ATTACK</a:t>
            </a:r>
            <a:endParaRPr sz="4078">
              <a:latin typeface="Arial"/>
              <a:cs typeface="Arial"/>
            </a:endParaRPr>
          </a:p>
        </p:txBody>
      </p:sp>
      <p:sp>
        <p:nvSpPr>
          <p:cNvPr id="3" name="object 3"/>
          <p:cNvSpPr/>
          <p:nvPr/>
        </p:nvSpPr>
        <p:spPr>
          <a:xfrm>
            <a:off x="5704333" y="4522385"/>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4" name="object 4"/>
          <p:cNvSpPr/>
          <p:nvPr/>
        </p:nvSpPr>
        <p:spPr>
          <a:xfrm>
            <a:off x="6016873" y="4611681"/>
            <a:ext cx="1759148" cy="294680"/>
          </a:xfrm>
          <a:prstGeom prst="rect">
            <a:avLst/>
          </a:prstGeom>
          <a:blipFill>
            <a:blip r:embed="rId2" cstate="print"/>
            <a:stretch>
              <a:fillRect/>
            </a:stretch>
          </a:blipFill>
        </p:spPr>
        <p:txBody>
          <a:bodyPr wrap="square" lIns="0" tIns="0" rIns="0" bIns="0" rtlCol="0"/>
          <a:lstStyle/>
          <a:p>
            <a:endParaRPr sz="1406"/>
          </a:p>
        </p:txBody>
      </p:sp>
      <p:sp>
        <p:nvSpPr>
          <p:cNvPr id="5" name="object 5"/>
          <p:cNvSpPr/>
          <p:nvPr/>
        </p:nvSpPr>
        <p:spPr>
          <a:xfrm>
            <a:off x="3409403" y="2557853"/>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6" name="object 6"/>
          <p:cNvSpPr/>
          <p:nvPr/>
        </p:nvSpPr>
        <p:spPr>
          <a:xfrm>
            <a:off x="1078755" y="843353"/>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7" name="object 7"/>
          <p:cNvSpPr/>
          <p:nvPr/>
        </p:nvSpPr>
        <p:spPr>
          <a:xfrm>
            <a:off x="1444872" y="1138033"/>
            <a:ext cx="1071563" cy="241102"/>
          </a:xfrm>
          <a:prstGeom prst="rect">
            <a:avLst/>
          </a:prstGeom>
          <a:blipFill>
            <a:blip r:embed="rId3" cstate="print"/>
            <a:stretch>
              <a:fillRect/>
            </a:stretch>
          </a:blipFill>
        </p:spPr>
        <p:txBody>
          <a:bodyPr wrap="square" lIns="0" tIns="0" rIns="0" bIns="0" rtlCol="0"/>
          <a:lstStyle/>
          <a:p>
            <a:endParaRPr sz="1406"/>
          </a:p>
        </p:txBody>
      </p:sp>
      <p:sp>
        <p:nvSpPr>
          <p:cNvPr id="8" name="object 8"/>
          <p:cNvSpPr txBox="1">
            <a:spLocks noGrp="1"/>
          </p:cNvSpPr>
          <p:nvPr>
            <p:ph type="title"/>
          </p:nvPr>
        </p:nvSpPr>
        <p:spPr>
          <a:xfrm>
            <a:off x="1078755" y="1004088"/>
            <a:ext cx="181272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9" name="object 9"/>
          <p:cNvSpPr/>
          <p:nvPr/>
        </p:nvSpPr>
        <p:spPr>
          <a:xfrm>
            <a:off x="1123404" y="2673940"/>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B51A00"/>
          </a:solidFill>
        </p:spPr>
        <p:txBody>
          <a:bodyPr wrap="square" lIns="0" tIns="0" rIns="0" bIns="0" rtlCol="0"/>
          <a:lstStyle/>
          <a:p>
            <a:endParaRPr sz="1406"/>
          </a:p>
        </p:txBody>
      </p:sp>
      <p:sp>
        <p:nvSpPr>
          <p:cNvPr id="10" name="object 10"/>
          <p:cNvSpPr/>
          <p:nvPr/>
        </p:nvSpPr>
        <p:spPr>
          <a:xfrm>
            <a:off x="1221630" y="2906111"/>
            <a:ext cx="1535906" cy="294680"/>
          </a:xfrm>
          <a:prstGeom prst="rect">
            <a:avLst/>
          </a:prstGeom>
          <a:blipFill>
            <a:blip r:embed="rId4" cstate="print"/>
            <a:stretch>
              <a:fillRect/>
            </a:stretch>
          </a:blipFill>
        </p:spPr>
        <p:txBody>
          <a:bodyPr wrap="square" lIns="0" tIns="0" rIns="0" bIns="0" rtlCol="0"/>
          <a:lstStyle/>
          <a:p>
            <a:endParaRPr sz="1406"/>
          </a:p>
        </p:txBody>
      </p:sp>
      <p:sp>
        <p:nvSpPr>
          <p:cNvPr id="11" name="object 11"/>
          <p:cNvSpPr/>
          <p:nvPr/>
        </p:nvSpPr>
        <p:spPr>
          <a:xfrm>
            <a:off x="1400224" y="3290088"/>
            <a:ext cx="1160859" cy="294680"/>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1236451" y="2825744"/>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3" name="object 13"/>
          <p:cNvSpPr/>
          <p:nvPr/>
        </p:nvSpPr>
        <p:spPr>
          <a:xfrm>
            <a:off x="3605857" y="2709658"/>
            <a:ext cx="2089547" cy="562570"/>
          </a:xfrm>
          <a:custGeom>
            <a:avLst/>
            <a:gdLst/>
            <a:ahLst/>
            <a:cxnLst/>
            <a:rect l="l" t="t" r="r" b="b"/>
            <a:pathLst>
              <a:path w="2971800" h="800100">
                <a:moveTo>
                  <a:pt x="0" y="800100"/>
                </a:moveTo>
                <a:lnTo>
                  <a:pt x="2971800" y="800100"/>
                </a:lnTo>
                <a:lnTo>
                  <a:pt x="2971800" y="0"/>
                </a:lnTo>
                <a:lnTo>
                  <a:pt x="0" y="0"/>
                </a:lnTo>
                <a:lnTo>
                  <a:pt x="0" y="800100"/>
                </a:lnTo>
                <a:close/>
              </a:path>
            </a:pathLst>
          </a:custGeom>
          <a:solidFill>
            <a:srgbClr val="004E78"/>
          </a:solidFill>
        </p:spPr>
        <p:txBody>
          <a:bodyPr wrap="square" lIns="0" tIns="0" rIns="0" bIns="0" rtlCol="0"/>
          <a:lstStyle/>
          <a:p>
            <a:endParaRPr sz="1406"/>
          </a:p>
        </p:txBody>
      </p:sp>
      <p:sp>
        <p:nvSpPr>
          <p:cNvPr id="14" name="object 14"/>
          <p:cNvSpPr/>
          <p:nvPr/>
        </p:nvSpPr>
        <p:spPr>
          <a:xfrm>
            <a:off x="3632646" y="2852533"/>
            <a:ext cx="2027039" cy="357188"/>
          </a:xfrm>
          <a:prstGeom prst="rect">
            <a:avLst/>
          </a:prstGeom>
          <a:blipFill>
            <a:blip r:embed="rId6" cstate="print"/>
            <a:stretch>
              <a:fillRect/>
            </a:stretch>
          </a:blipFill>
        </p:spPr>
        <p:txBody>
          <a:bodyPr wrap="square" lIns="0" tIns="0" rIns="0" bIns="0" rtlCol="0"/>
          <a:lstStyle/>
          <a:p>
            <a:endParaRPr sz="1406"/>
          </a:p>
        </p:txBody>
      </p:sp>
      <p:sp>
        <p:nvSpPr>
          <p:cNvPr id="15" name="object 15"/>
          <p:cNvSpPr txBox="1"/>
          <p:nvPr/>
        </p:nvSpPr>
        <p:spPr>
          <a:xfrm>
            <a:off x="3632646" y="2772166"/>
            <a:ext cx="2067223" cy="398483"/>
          </a:xfrm>
          <a:prstGeom prst="rect">
            <a:avLst/>
          </a:prstGeom>
        </p:spPr>
        <p:txBody>
          <a:bodyPr vert="horz" wrap="square" lIns="0" tIns="8930" rIns="0" bIns="0" rtlCol="0">
            <a:spAutoFit/>
          </a:bodyPr>
          <a:lstStyle/>
          <a:p>
            <a:pPr marL="26342">
              <a:spcBef>
                <a:spcPts val="70"/>
              </a:spcBef>
            </a:pPr>
            <a:r>
              <a:rPr sz="2531" spc="35" dirty="0">
                <a:solidFill>
                  <a:srgbClr val="FFFFFF"/>
                </a:solidFill>
                <a:latin typeface="Arial"/>
                <a:cs typeface="Arial"/>
              </a:rPr>
              <a:t>content</a:t>
            </a:r>
            <a:r>
              <a:rPr sz="2531" spc="-35" dirty="0">
                <a:solidFill>
                  <a:srgbClr val="FFFFFF"/>
                </a:solidFill>
                <a:latin typeface="Arial"/>
                <a:cs typeface="Arial"/>
              </a:rPr>
              <a:t> </a:t>
            </a:r>
            <a:r>
              <a:rPr sz="2531" spc="42" dirty="0">
                <a:solidFill>
                  <a:srgbClr val="FFFFFF"/>
                </a:solidFill>
                <a:latin typeface="Arial"/>
                <a:cs typeface="Arial"/>
              </a:rPr>
              <a:t>script</a:t>
            </a:r>
            <a:endParaRPr sz="2531">
              <a:latin typeface="Arial"/>
              <a:cs typeface="Arial"/>
            </a:endParaRPr>
          </a:p>
        </p:txBody>
      </p:sp>
      <p:sp>
        <p:nvSpPr>
          <p:cNvPr id="16" name="object 16"/>
          <p:cNvSpPr/>
          <p:nvPr/>
        </p:nvSpPr>
        <p:spPr>
          <a:xfrm>
            <a:off x="6240114" y="2709658"/>
            <a:ext cx="1687711" cy="821531"/>
          </a:xfrm>
          <a:custGeom>
            <a:avLst/>
            <a:gdLst/>
            <a:ahLst/>
            <a:cxnLst/>
            <a:rect l="l" t="t" r="r" b="b"/>
            <a:pathLst>
              <a:path w="2400300" h="1168400">
                <a:moveTo>
                  <a:pt x="0" y="1168400"/>
                </a:moveTo>
                <a:lnTo>
                  <a:pt x="2400300" y="1168400"/>
                </a:lnTo>
                <a:lnTo>
                  <a:pt x="2400300" y="0"/>
                </a:lnTo>
                <a:lnTo>
                  <a:pt x="0" y="0"/>
                </a:lnTo>
                <a:lnTo>
                  <a:pt x="0" y="1168400"/>
                </a:lnTo>
                <a:close/>
              </a:path>
            </a:pathLst>
          </a:custGeom>
          <a:solidFill>
            <a:srgbClr val="004E78"/>
          </a:solidFill>
        </p:spPr>
        <p:txBody>
          <a:bodyPr wrap="square" lIns="0" tIns="0" rIns="0" bIns="0" rtlCol="0"/>
          <a:lstStyle/>
          <a:p>
            <a:endParaRPr sz="1406"/>
          </a:p>
        </p:txBody>
      </p:sp>
      <p:sp>
        <p:nvSpPr>
          <p:cNvPr id="17" name="object 17"/>
          <p:cNvSpPr/>
          <p:nvPr/>
        </p:nvSpPr>
        <p:spPr>
          <a:xfrm>
            <a:off x="6749106" y="2852533"/>
            <a:ext cx="669727" cy="241102"/>
          </a:xfrm>
          <a:prstGeom prst="rect">
            <a:avLst/>
          </a:prstGeom>
          <a:blipFill>
            <a:blip r:embed="rId7" cstate="print"/>
            <a:stretch>
              <a:fillRect/>
            </a:stretch>
          </a:blipFill>
        </p:spPr>
        <p:txBody>
          <a:bodyPr wrap="square" lIns="0" tIns="0" rIns="0" bIns="0" rtlCol="0"/>
          <a:lstStyle/>
          <a:p>
            <a:endParaRPr sz="1406"/>
          </a:p>
        </p:txBody>
      </p:sp>
      <p:sp>
        <p:nvSpPr>
          <p:cNvPr id="18" name="object 18"/>
          <p:cNvSpPr txBox="1"/>
          <p:nvPr/>
        </p:nvSpPr>
        <p:spPr>
          <a:xfrm>
            <a:off x="6759519" y="2718588"/>
            <a:ext cx="649188" cy="398483"/>
          </a:xfrm>
          <a:prstGeom prst="rect">
            <a:avLst/>
          </a:prstGeom>
        </p:spPr>
        <p:txBody>
          <a:bodyPr vert="horz" wrap="square" lIns="0" tIns="8930" rIns="0" bIns="0" rtlCol="0">
            <a:spAutoFit/>
          </a:bodyPr>
          <a:lstStyle/>
          <a:p>
            <a:pPr marL="8929">
              <a:spcBef>
                <a:spcPts val="70"/>
              </a:spcBef>
            </a:pPr>
            <a:r>
              <a:rPr sz="2531" spc="53" dirty="0">
                <a:solidFill>
                  <a:srgbClr val="FFFFFF"/>
                </a:solidFill>
                <a:latin typeface="Arial"/>
                <a:cs typeface="Arial"/>
              </a:rPr>
              <a:t>co</a:t>
            </a:r>
            <a:r>
              <a:rPr sz="2531" spc="-14" dirty="0">
                <a:solidFill>
                  <a:srgbClr val="FFFFFF"/>
                </a:solidFill>
                <a:latin typeface="Arial"/>
                <a:cs typeface="Arial"/>
              </a:rPr>
              <a:t>r</a:t>
            </a:r>
            <a:r>
              <a:rPr sz="2531" spc="-49" dirty="0">
                <a:solidFill>
                  <a:srgbClr val="FFFFFF"/>
                </a:solidFill>
                <a:latin typeface="Arial"/>
                <a:cs typeface="Arial"/>
              </a:rPr>
              <a:t>e</a:t>
            </a:r>
            <a:endParaRPr sz="2531">
              <a:latin typeface="Arial"/>
              <a:cs typeface="Arial"/>
            </a:endParaRPr>
          </a:p>
        </p:txBody>
      </p:sp>
      <p:sp>
        <p:nvSpPr>
          <p:cNvPr id="19" name="object 19"/>
          <p:cNvSpPr/>
          <p:nvPr/>
        </p:nvSpPr>
        <p:spPr>
          <a:xfrm>
            <a:off x="6365130" y="3182931"/>
            <a:ext cx="1419820" cy="294680"/>
          </a:xfrm>
          <a:prstGeom prst="rect">
            <a:avLst/>
          </a:prstGeom>
          <a:blipFill>
            <a:blip r:embed="rId8" cstate="print"/>
            <a:stretch>
              <a:fillRect/>
            </a:stretch>
          </a:blipFill>
        </p:spPr>
        <p:txBody>
          <a:bodyPr wrap="square" lIns="0" tIns="0" rIns="0" bIns="0" rtlCol="0"/>
          <a:lstStyle/>
          <a:p>
            <a:endParaRPr sz="1406"/>
          </a:p>
        </p:txBody>
      </p:sp>
      <p:sp>
        <p:nvSpPr>
          <p:cNvPr id="20" name="object 20"/>
          <p:cNvSpPr txBox="1"/>
          <p:nvPr/>
        </p:nvSpPr>
        <p:spPr>
          <a:xfrm>
            <a:off x="3409403" y="3102565"/>
            <a:ext cx="4692551" cy="398483"/>
          </a:xfrm>
          <a:prstGeom prst="rect">
            <a:avLst/>
          </a:prstGeom>
        </p:spPr>
        <p:txBody>
          <a:bodyPr vert="horz" wrap="square" lIns="0" tIns="8930" rIns="0" bIns="0" rtlCol="0">
            <a:spAutoFit/>
          </a:bodyPr>
          <a:lstStyle/>
          <a:p>
            <a:pPr marL="2980624">
              <a:spcBef>
                <a:spcPts val="70"/>
              </a:spcBef>
            </a:pPr>
            <a:r>
              <a:rPr sz="2531" spc="4" dirty="0">
                <a:solidFill>
                  <a:srgbClr val="FFFFFF"/>
                </a:solidFill>
                <a:latin typeface="Arial"/>
                <a:cs typeface="Arial"/>
              </a:rPr>
              <a:t>extension</a:t>
            </a:r>
            <a:endParaRPr sz="2531">
              <a:latin typeface="Arial"/>
              <a:cs typeface="Arial"/>
            </a:endParaRPr>
          </a:p>
        </p:txBody>
      </p:sp>
      <p:sp>
        <p:nvSpPr>
          <p:cNvPr id="21" name="object 21"/>
          <p:cNvSpPr/>
          <p:nvPr/>
        </p:nvSpPr>
        <p:spPr>
          <a:xfrm>
            <a:off x="5841850" y="3022197"/>
            <a:ext cx="287536" cy="0"/>
          </a:xfrm>
          <a:custGeom>
            <a:avLst/>
            <a:gdLst/>
            <a:ahLst/>
            <a:cxnLst/>
            <a:rect l="l" t="t" r="r" b="b"/>
            <a:pathLst>
              <a:path w="408940">
                <a:moveTo>
                  <a:pt x="0" y="0"/>
                </a:moveTo>
                <a:lnTo>
                  <a:pt x="50800" y="0"/>
                </a:lnTo>
                <a:lnTo>
                  <a:pt x="358140" y="0"/>
                </a:lnTo>
                <a:lnTo>
                  <a:pt x="408940" y="0"/>
                </a:lnTo>
              </a:path>
            </a:pathLst>
          </a:custGeom>
          <a:ln w="101600">
            <a:solidFill>
              <a:srgbClr val="000000"/>
            </a:solidFill>
          </a:ln>
        </p:spPr>
        <p:txBody>
          <a:bodyPr wrap="square" lIns="0" tIns="0" rIns="0" bIns="0" rtlCol="0"/>
          <a:lstStyle/>
          <a:p>
            <a:endParaRPr sz="1406"/>
          </a:p>
        </p:txBody>
      </p:sp>
      <p:sp>
        <p:nvSpPr>
          <p:cNvPr id="22" name="object 22"/>
          <p:cNvSpPr/>
          <p:nvPr/>
        </p:nvSpPr>
        <p:spPr>
          <a:xfrm>
            <a:off x="5668615" y="2882894"/>
            <a:ext cx="278606" cy="278606"/>
          </a:xfrm>
          <a:custGeom>
            <a:avLst/>
            <a:gdLst/>
            <a:ahLst/>
            <a:cxnLst/>
            <a:rect l="l" t="t" r="r" b="b"/>
            <a:pathLst>
              <a:path w="396240" h="396239">
                <a:moveTo>
                  <a:pt x="396240" y="0"/>
                </a:moveTo>
                <a:lnTo>
                  <a:pt x="0" y="198120"/>
                </a:lnTo>
                <a:lnTo>
                  <a:pt x="396240" y="396240"/>
                </a:lnTo>
                <a:lnTo>
                  <a:pt x="297179" y="198120"/>
                </a:lnTo>
                <a:lnTo>
                  <a:pt x="396240" y="0"/>
                </a:lnTo>
                <a:close/>
              </a:path>
            </a:pathLst>
          </a:custGeom>
          <a:solidFill>
            <a:srgbClr val="000000"/>
          </a:solidFill>
        </p:spPr>
        <p:txBody>
          <a:bodyPr wrap="square" lIns="0" tIns="0" rIns="0" bIns="0" rtlCol="0"/>
          <a:lstStyle/>
          <a:p>
            <a:endParaRPr sz="1406"/>
          </a:p>
        </p:txBody>
      </p:sp>
      <p:sp>
        <p:nvSpPr>
          <p:cNvPr id="23" name="object 23"/>
          <p:cNvSpPr/>
          <p:nvPr/>
        </p:nvSpPr>
        <p:spPr>
          <a:xfrm>
            <a:off x="6024015" y="2882894"/>
            <a:ext cx="278606" cy="278606"/>
          </a:xfrm>
          <a:custGeom>
            <a:avLst/>
            <a:gdLst/>
            <a:ahLst/>
            <a:cxnLst/>
            <a:rect l="l" t="t" r="r" b="b"/>
            <a:pathLst>
              <a:path w="396240" h="396239">
                <a:moveTo>
                  <a:pt x="0" y="0"/>
                </a:moveTo>
                <a:lnTo>
                  <a:pt x="99060" y="198120"/>
                </a:lnTo>
                <a:lnTo>
                  <a:pt x="0" y="396240"/>
                </a:lnTo>
                <a:lnTo>
                  <a:pt x="396240" y="198120"/>
                </a:lnTo>
                <a:lnTo>
                  <a:pt x="0" y="0"/>
                </a:lnTo>
                <a:close/>
              </a:path>
            </a:pathLst>
          </a:custGeom>
          <a:solidFill>
            <a:srgbClr val="000000"/>
          </a:solidFill>
        </p:spPr>
        <p:txBody>
          <a:bodyPr wrap="square" lIns="0" tIns="0" rIns="0" bIns="0" rtlCol="0"/>
          <a:lstStyle/>
          <a:p>
            <a:endParaRPr sz="1406"/>
          </a:p>
        </p:txBody>
      </p:sp>
      <p:sp>
        <p:nvSpPr>
          <p:cNvPr id="24" name="object 24"/>
          <p:cNvSpPr/>
          <p:nvPr/>
        </p:nvSpPr>
        <p:spPr>
          <a:xfrm>
            <a:off x="1989583" y="1548799"/>
            <a:ext cx="0" cy="1041202"/>
          </a:xfrm>
          <a:custGeom>
            <a:avLst/>
            <a:gdLst/>
            <a:ahLst/>
            <a:cxnLst/>
            <a:rect l="l" t="t" r="r" b="b"/>
            <a:pathLst>
              <a:path h="1480820">
                <a:moveTo>
                  <a:pt x="-50800" y="740409"/>
                </a:moveTo>
                <a:lnTo>
                  <a:pt x="50800" y="740409"/>
                </a:lnTo>
              </a:path>
            </a:pathLst>
          </a:custGeom>
          <a:ln w="1480820">
            <a:solidFill>
              <a:srgbClr val="000000"/>
            </a:solidFill>
          </a:ln>
        </p:spPr>
        <p:txBody>
          <a:bodyPr wrap="square" lIns="0" tIns="0" rIns="0" bIns="0" rtlCol="0"/>
          <a:lstStyle/>
          <a:p>
            <a:endParaRPr sz="1406"/>
          </a:p>
        </p:txBody>
      </p:sp>
      <p:sp>
        <p:nvSpPr>
          <p:cNvPr id="25" name="object 25"/>
          <p:cNvSpPr/>
          <p:nvPr/>
        </p:nvSpPr>
        <p:spPr>
          <a:xfrm>
            <a:off x="1850280" y="2484630"/>
            <a:ext cx="278606" cy="278606"/>
          </a:xfrm>
          <a:custGeom>
            <a:avLst/>
            <a:gdLst/>
            <a:ahLst/>
            <a:cxnLst/>
            <a:rect l="l" t="t" r="r" b="b"/>
            <a:pathLst>
              <a:path w="396239" h="396239">
                <a:moveTo>
                  <a:pt x="0" y="0"/>
                </a:moveTo>
                <a:lnTo>
                  <a:pt x="198119" y="396240"/>
                </a:lnTo>
                <a:lnTo>
                  <a:pt x="346709" y="99060"/>
                </a:lnTo>
                <a:lnTo>
                  <a:pt x="198119" y="99060"/>
                </a:lnTo>
                <a:lnTo>
                  <a:pt x="0" y="0"/>
                </a:lnTo>
                <a:close/>
              </a:path>
              <a:path w="396239" h="396239">
                <a:moveTo>
                  <a:pt x="396239" y="0"/>
                </a:moveTo>
                <a:lnTo>
                  <a:pt x="198119" y="99060"/>
                </a:lnTo>
                <a:lnTo>
                  <a:pt x="346709" y="99060"/>
                </a:lnTo>
                <a:lnTo>
                  <a:pt x="396239" y="0"/>
                </a:lnTo>
                <a:close/>
              </a:path>
            </a:pathLst>
          </a:custGeom>
          <a:solidFill>
            <a:srgbClr val="000000"/>
          </a:solidFill>
        </p:spPr>
        <p:txBody>
          <a:bodyPr wrap="square" lIns="0" tIns="0" rIns="0" bIns="0" rtlCol="0"/>
          <a:lstStyle/>
          <a:p>
            <a:endParaRPr sz="1406"/>
          </a:p>
        </p:txBody>
      </p:sp>
      <p:sp>
        <p:nvSpPr>
          <p:cNvPr id="26" name="object 26"/>
          <p:cNvSpPr/>
          <p:nvPr/>
        </p:nvSpPr>
        <p:spPr>
          <a:xfrm>
            <a:off x="2975421" y="3022197"/>
            <a:ext cx="657224" cy="0"/>
          </a:xfrm>
          <a:custGeom>
            <a:avLst/>
            <a:gdLst/>
            <a:ahLst/>
            <a:cxnLst/>
            <a:rect l="l" t="t" r="r" b="b"/>
            <a:pathLst>
              <a:path w="934720">
                <a:moveTo>
                  <a:pt x="0" y="0"/>
                </a:moveTo>
                <a:lnTo>
                  <a:pt x="50800" y="0"/>
                </a:lnTo>
                <a:lnTo>
                  <a:pt x="934720" y="0"/>
                </a:lnTo>
              </a:path>
            </a:pathLst>
          </a:custGeom>
          <a:ln w="101600">
            <a:solidFill>
              <a:srgbClr val="000000"/>
            </a:solidFill>
          </a:ln>
        </p:spPr>
        <p:txBody>
          <a:bodyPr wrap="square" lIns="0" tIns="0" rIns="0" bIns="0" rtlCol="0"/>
          <a:lstStyle/>
          <a:p>
            <a:endParaRPr sz="1406"/>
          </a:p>
        </p:txBody>
      </p:sp>
      <p:sp>
        <p:nvSpPr>
          <p:cNvPr id="27" name="object 27"/>
          <p:cNvSpPr/>
          <p:nvPr/>
        </p:nvSpPr>
        <p:spPr>
          <a:xfrm>
            <a:off x="2802185" y="2882894"/>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000000"/>
          </a:solidFill>
        </p:spPr>
        <p:txBody>
          <a:bodyPr wrap="square" lIns="0" tIns="0" rIns="0" bIns="0" rtlCol="0"/>
          <a:lstStyle/>
          <a:p>
            <a:endParaRPr sz="1406"/>
          </a:p>
        </p:txBody>
      </p:sp>
      <p:sp>
        <p:nvSpPr>
          <p:cNvPr id="28" name="object 28"/>
          <p:cNvSpPr/>
          <p:nvPr/>
        </p:nvSpPr>
        <p:spPr>
          <a:xfrm>
            <a:off x="7088435" y="3677636"/>
            <a:ext cx="0" cy="916186"/>
          </a:xfrm>
          <a:custGeom>
            <a:avLst/>
            <a:gdLst/>
            <a:ahLst/>
            <a:cxnLst/>
            <a:rect l="l" t="t" r="r" b="b"/>
            <a:pathLst>
              <a:path h="1303020">
                <a:moveTo>
                  <a:pt x="-50800" y="651510"/>
                </a:moveTo>
                <a:lnTo>
                  <a:pt x="50800" y="651510"/>
                </a:lnTo>
              </a:path>
            </a:pathLst>
          </a:custGeom>
          <a:ln w="1303020">
            <a:solidFill>
              <a:srgbClr val="B51A00"/>
            </a:solidFill>
          </a:ln>
        </p:spPr>
        <p:txBody>
          <a:bodyPr wrap="square" lIns="0" tIns="0" rIns="0" bIns="0" rtlCol="0"/>
          <a:lstStyle/>
          <a:p>
            <a:endParaRPr sz="1406"/>
          </a:p>
        </p:txBody>
      </p:sp>
      <p:sp>
        <p:nvSpPr>
          <p:cNvPr id="29" name="object 29"/>
          <p:cNvSpPr/>
          <p:nvPr/>
        </p:nvSpPr>
        <p:spPr>
          <a:xfrm>
            <a:off x="6949132" y="3504401"/>
            <a:ext cx="278606" cy="278606"/>
          </a:xfrm>
          <a:custGeom>
            <a:avLst/>
            <a:gdLst/>
            <a:ahLst/>
            <a:cxnLst/>
            <a:rect l="l" t="t" r="r" b="b"/>
            <a:pathLst>
              <a:path w="396240" h="396239">
                <a:moveTo>
                  <a:pt x="198120" y="0"/>
                </a:moveTo>
                <a:lnTo>
                  <a:pt x="0" y="396239"/>
                </a:lnTo>
                <a:lnTo>
                  <a:pt x="198120" y="297179"/>
                </a:lnTo>
                <a:lnTo>
                  <a:pt x="346710" y="297179"/>
                </a:lnTo>
                <a:lnTo>
                  <a:pt x="198120" y="0"/>
                </a:lnTo>
                <a:close/>
              </a:path>
              <a:path w="396240" h="396239">
                <a:moveTo>
                  <a:pt x="346710" y="297179"/>
                </a:moveTo>
                <a:lnTo>
                  <a:pt x="198120" y="297179"/>
                </a:lnTo>
                <a:lnTo>
                  <a:pt x="396240" y="396239"/>
                </a:lnTo>
                <a:lnTo>
                  <a:pt x="346710" y="297179"/>
                </a:lnTo>
                <a:close/>
              </a:path>
            </a:pathLst>
          </a:custGeom>
          <a:solidFill>
            <a:srgbClr val="B51A00"/>
          </a:solidFill>
        </p:spPr>
        <p:txBody>
          <a:bodyPr wrap="square" lIns="0" tIns="0" rIns="0" bIns="0" rtlCol="0"/>
          <a:lstStyle/>
          <a:p>
            <a:endParaRPr sz="1406"/>
          </a:p>
        </p:txBody>
      </p:sp>
      <p:sp>
        <p:nvSpPr>
          <p:cNvPr id="30" name="object 30"/>
          <p:cNvSpPr/>
          <p:nvPr/>
        </p:nvSpPr>
        <p:spPr>
          <a:xfrm>
            <a:off x="5793630" y="4995658"/>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014619"/>
          </a:solidFill>
        </p:spPr>
        <p:txBody>
          <a:bodyPr wrap="square" lIns="0" tIns="0" rIns="0" bIns="0" rtlCol="0"/>
          <a:lstStyle/>
          <a:p>
            <a:endParaRPr sz="1406"/>
          </a:p>
        </p:txBody>
      </p:sp>
      <p:sp>
        <p:nvSpPr>
          <p:cNvPr id="31" name="object 31"/>
          <p:cNvSpPr/>
          <p:nvPr/>
        </p:nvSpPr>
        <p:spPr>
          <a:xfrm>
            <a:off x="5865068" y="5093885"/>
            <a:ext cx="687586" cy="258961"/>
          </a:xfrm>
          <a:prstGeom prst="rect">
            <a:avLst/>
          </a:prstGeom>
          <a:blipFill>
            <a:blip r:embed="rId9" cstate="print"/>
            <a:stretch>
              <a:fillRect/>
            </a:stretch>
          </a:blipFill>
        </p:spPr>
        <p:txBody>
          <a:bodyPr wrap="square" lIns="0" tIns="0" rIns="0" bIns="0" rtlCol="0"/>
          <a:lstStyle/>
          <a:p>
            <a:endParaRPr sz="1406"/>
          </a:p>
        </p:txBody>
      </p:sp>
      <p:sp>
        <p:nvSpPr>
          <p:cNvPr id="32" name="object 32"/>
          <p:cNvSpPr/>
          <p:nvPr/>
        </p:nvSpPr>
        <p:spPr>
          <a:xfrm>
            <a:off x="6686599" y="4995658"/>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014619"/>
          </a:solidFill>
        </p:spPr>
        <p:txBody>
          <a:bodyPr wrap="square" lIns="0" tIns="0" rIns="0" bIns="0" rtlCol="0"/>
          <a:lstStyle/>
          <a:p>
            <a:endParaRPr sz="1406"/>
          </a:p>
        </p:txBody>
      </p:sp>
      <p:sp>
        <p:nvSpPr>
          <p:cNvPr id="33" name="object 33"/>
          <p:cNvSpPr/>
          <p:nvPr/>
        </p:nvSpPr>
        <p:spPr>
          <a:xfrm>
            <a:off x="6793755" y="5093885"/>
            <a:ext cx="1116211" cy="223242"/>
          </a:xfrm>
          <a:prstGeom prst="rect">
            <a:avLst/>
          </a:prstGeom>
          <a:blipFill>
            <a:blip r:embed="rId10" cstate="print"/>
            <a:stretch>
              <a:fillRect/>
            </a:stretch>
          </a:blipFill>
        </p:spPr>
        <p:txBody>
          <a:bodyPr wrap="square" lIns="0" tIns="0" rIns="0" bIns="0" rtlCol="0"/>
          <a:lstStyle/>
          <a:p>
            <a:endParaRPr sz="1406"/>
          </a:p>
        </p:txBody>
      </p:sp>
      <p:sp>
        <p:nvSpPr>
          <p:cNvPr id="34" name="object 34"/>
          <p:cNvSpPr txBox="1"/>
          <p:nvPr/>
        </p:nvSpPr>
        <p:spPr>
          <a:xfrm>
            <a:off x="5039107" y="3915167"/>
            <a:ext cx="3062883" cy="1406644"/>
          </a:xfrm>
          <a:prstGeom prst="rect">
            <a:avLst/>
          </a:prstGeom>
        </p:spPr>
        <p:txBody>
          <a:bodyPr vert="horz" wrap="square" lIns="0" tIns="8930" rIns="0" bIns="0" rtlCol="0">
            <a:spAutoFit/>
          </a:bodyPr>
          <a:lstStyle/>
          <a:p>
            <a:pPr marL="8929">
              <a:spcBef>
                <a:spcPts val="70"/>
              </a:spcBef>
            </a:pPr>
            <a:r>
              <a:rPr sz="2531" b="1" spc="-14" dirty="0">
                <a:solidFill>
                  <a:srgbClr val="EBEBEB"/>
                </a:solidFill>
                <a:latin typeface="Arial"/>
                <a:cs typeface="Arial"/>
              </a:rPr>
              <a:t>extension</a:t>
            </a:r>
            <a:endParaRPr sz="2531" dirty="0">
              <a:latin typeface="Arial"/>
              <a:cs typeface="Arial"/>
            </a:endParaRPr>
          </a:p>
          <a:p>
            <a:pPr marL="660327" algn="ctr">
              <a:spcBef>
                <a:spcPts val="1814"/>
              </a:spcBef>
            </a:pPr>
            <a:r>
              <a:rPr sz="2531" spc="18" dirty="0">
                <a:solidFill>
                  <a:srgbClr val="FFFFFF"/>
                </a:solidFill>
                <a:latin typeface="Arial"/>
                <a:cs typeface="Arial"/>
              </a:rPr>
              <a:t>browser</a:t>
            </a:r>
            <a:r>
              <a:rPr sz="2531" spc="-14" dirty="0">
                <a:solidFill>
                  <a:srgbClr val="FFFFFF"/>
                </a:solidFill>
                <a:latin typeface="Arial"/>
                <a:cs typeface="Arial"/>
              </a:rPr>
              <a:t> </a:t>
            </a:r>
            <a:r>
              <a:rPr sz="2531" spc="-49" dirty="0">
                <a:solidFill>
                  <a:srgbClr val="FFFFFF"/>
                </a:solidFill>
                <a:latin typeface="Arial"/>
                <a:cs typeface="Arial"/>
              </a:rPr>
              <a:t>API</a:t>
            </a:r>
            <a:endParaRPr sz="2531" dirty="0">
              <a:latin typeface="Arial"/>
              <a:cs typeface="Arial"/>
            </a:endParaRPr>
          </a:p>
          <a:p>
            <a:pPr marL="620591" algn="ctr">
              <a:spcBef>
                <a:spcPts val="1041"/>
              </a:spcBef>
              <a:tabLst>
                <a:tab pos="1553264"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dirty="0">
              <a:latin typeface="Arial"/>
              <a:cs typeface="Arial"/>
            </a:endParaRPr>
          </a:p>
        </p:txBody>
      </p:sp>
      <p:sp>
        <p:nvSpPr>
          <p:cNvPr id="35" name="object 35"/>
          <p:cNvSpPr/>
          <p:nvPr/>
        </p:nvSpPr>
        <p:spPr>
          <a:xfrm>
            <a:off x="1087685" y="2048861"/>
            <a:ext cx="910828" cy="821531"/>
          </a:xfrm>
          <a:prstGeom prst="rect">
            <a:avLst/>
          </a:prstGeom>
          <a:blipFill>
            <a:blip r:embed="rId11" cstate="print"/>
            <a:stretch>
              <a:fillRect/>
            </a:stretch>
          </a:blipFill>
        </p:spPr>
        <p:txBody>
          <a:bodyPr wrap="square" lIns="0" tIns="0" rIns="0" bIns="0" rtlCol="0"/>
          <a:lstStyle/>
          <a:p>
            <a:endParaRPr sz="1406"/>
          </a:p>
        </p:txBody>
      </p:sp>
      <p:sp>
        <p:nvSpPr>
          <p:cNvPr id="36" name="object 36"/>
          <p:cNvSpPr/>
          <p:nvPr/>
        </p:nvSpPr>
        <p:spPr>
          <a:xfrm>
            <a:off x="2239615" y="3727643"/>
            <a:ext cx="3603575" cy="1144339"/>
          </a:xfrm>
          <a:custGeom>
            <a:avLst/>
            <a:gdLst/>
            <a:ahLst/>
            <a:cxnLst/>
            <a:rect l="l" t="t" r="r" b="b"/>
            <a:pathLst>
              <a:path w="5125084" h="1627504">
                <a:moveTo>
                  <a:pt x="0" y="0"/>
                </a:moveTo>
                <a:lnTo>
                  <a:pt x="5076101" y="1611845"/>
                </a:lnTo>
                <a:lnTo>
                  <a:pt x="5124577" y="1627238"/>
                </a:lnTo>
              </a:path>
            </a:pathLst>
          </a:custGeom>
          <a:ln w="101600">
            <a:solidFill>
              <a:srgbClr val="B51A00"/>
            </a:solidFill>
          </a:ln>
        </p:spPr>
        <p:txBody>
          <a:bodyPr wrap="square" lIns="0" tIns="0" rIns="0" bIns="0" rtlCol="0"/>
          <a:lstStyle/>
          <a:p>
            <a:endParaRPr sz="1406"/>
          </a:p>
        </p:txBody>
      </p:sp>
      <p:sp>
        <p:nvSpPr>
          <p:cNvPr id="37" name="object 37"/>
          <p:cNvSpPr/>
          <p:nvPr/>
        </p:nvSpPr>
        <p:spPr>
          <a:xfrm>
            <a:off x="5700243" y="4707140"/>
            <a:ext cx="308074" cy="265658"/>
          </a:xfrm>
          <a:custGeom>
            <a:avLst/>
            <a:gdLst/>
            <a:ahLst/>
            <a:cxnLst/>
            <a:rect l="l" t="t" r="r" b="b"/>
            <a:pathLst>
              <a:path w="438150" h="377825">
                <a:moveTo>
                  <a:pt x="119913" y="0"/>
                </a:moveTo>
                <a:lnTo>
                  <a:pt x="154368" y="218808"/>
                </a:lnTo>
                <a:lnTo>
                  <a:pt x="0" y="377659"/>
                </a:lnTo>
                <a:lnTo>
                  <a:pt x="437616" y="308737"/>
                </a:lnTo>
                <a:lnTo>
                  <a:pt x="119913" y="0"/>
                </a:lnTo>
                <a:close/>
              </a:path>
            </a:pathLst>
          </a:custGeom>
          <a:solidFill>
            <a:srgbClr val="B51A00"/>
          </a:solidFill>
        </p:spPr>
        <p:txBody>
          <a:bodyPr wrap="square" lIns="0" tIns="0" rIns="0" bIns="0" rtlCol="0"/>
          <a:lstStyle/>
          <a:p>
            <a:endParaRPr sz="1406"/>
          </a:p>
        </p:txBody>
      </p:sp>
    </p:spTree>
    <p:extLst>
      <p:ext uri="{BB962C8B-B14F-4D97-AF65-F5344CB8AC3E}">
        <p14:creationId xmlns:p14="http://schemas.microsoft.com/office/powerpoint/2010/main" val="18778038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32670" y="5715000"/>
            <a:ext cx="5878860" cy="636561"/>
          </a:xfrm>
          <a:prstGeom prst="rect">
            <a:avLst/>
          </a:prstGeom>
        </p:spPr>
        <p:txBody>
          <a:bodyPr vert="horz" wrap="square" lIns="0" tIns="8930" rIns="0" bIns="0" rtlCol="0">
            <a:spAutoFit/>
          </a:bodyPr>
          <a:lstStyle/>
          <a:p>
            <a:pPr marL="8929">
              <a:spcBef>
                <a:spcPts val="70"/>
              </a:spcBef>
            </a:pPr>
            <a:r>
              <a:rPr sz="4078" b="1" spc="-39" dirty="0">
                <a:solidFill>
                  <a:srgbClr val="979B9E"/>
                </a:solidFill>
                <a:latin typeface="Arial"/>
                <a:cs typeface="Arial"/>
              </a:rPr>
              <a:t>EXAMPLE: </a:t>
            </a:r>
            <a:r>
              <a:rPr sz="4078" b="1" spc="-32" dirty="0">
                <a:solidFill>
                  <a:srgbClr val="979B9E"/>
                </a:solidFill>
                <a:latin typeface="Arial"/>
                <a:cs typeface="Arial"/>
              </a:rPr>
              <a:t>SPEED</a:t>
            </a:r>
            <a:r>
              <a:rPr sz="4078" b="1" spc="-11" dirty="0">
                <a:solidFill>
                  <a:srgbClr val="979B9E"/>
                </a:solidFill>
                <a:latin typeface="Arial"/>
                <a:cs typeface="Arial"/>
              </a:rPr>
              <a:t> </a:t>
            </a:r>
            <a:r>
              <a:rPr sz="4078" b="1" spc="-21" dirty="0">
                <a:solidFill>
                  <a:srgbClr val="979B9E"/>
                </a:solidFill>
                <a:latin typeface="Arial"/>
                <a:cs typeface="Arial"/>
              </a:rPr>
              <a:t>DIAL</a:t>
            </a:r>
            <a:endParaRPr sz="4078">
              <a:latin typeface="Arial"/>
              <a:cs typeface="Arial"/>
            </a:endParaRPr>
          </a:p>
        </p:txBody>
      </p:sp>
      <p:sp>
        <p:nvSpPr>
          <p:cNvPr id="3" name="object 3"/>
          <p:cNvSpPr/>
          <p:nvPr/>
        </p:nvSpPr>
        <p:spPr>
          <a:xfrm>
            <a:off x="2379861" y="754720"/>
            <a:ext cx="4384477" cy="4446984"/>
          </a:xfrm>
          <a:prstGeom prst="rect">
            <a:avLst/>
          </a:prstGeom>
          <a:blipFill>
            <a:blip r:embed="rId3" cstate="print"/>
            <a:stretch>
              <a:fillRect/>
            </a:stretch>
          </a:blipFill>
        </p:spPr>
        <p:txBody>
          <a:bodyPr wrap="square" lIns="0" tIns="0" rIns="0" bIns="0" rtlCol="0"/>
          <a:lstStyle/>
          <a:p>
            <a:endParaRPr sz="1406"/>
          </a:p>
        </p:txBody>
      </p:sp>
      <p:sp>
        <p:nvSpPr>
          <p:cNvPr id="4" name="object 4"/>
          <p:cNvSpPr/>
          <p:nvPr/>
        </p:nvSpPr>
        <p:spPr>
          <a:xfrm>
            <a:off x="4770810" y="1187649"/>
            <a:ext cx="221010" cy="411212"/>
          </a:xfrm>
          <a:custGeom>
            <a:avLst/>
            <a:gdLst/>
            <a:ahLst/>
            <a:cxnLst/>
            <a:rect l="l" t="t" r="r" b="b"/>
            <a:pathLst>
              <a:path w="314325" h="584835">
                <a:moveTo>
                  <a:pt x="0" y="584631"/>
                </a:moveTo>
                <a:lnTo>
                  <a:pt x="30060" y="528701"/>
                </a:lnTo>
                <a:lnTo>
                  <a:pt x="314147" y="0"/>
                </a:lnTo>
              </a:path>
            </a:pathLst>
          </a:custGeom>
          <a:ln w="127000">
            <a:solidFill>
              <a:srgbClr val="972F2B"/>
            </a:solidFill>
          </a:ln>
        </p:spPr>
        <p:txBody>
          <a:bodyPr wrap="square" lIns="0" tIns="0" rIns="0" bIns="0" rtlCol="0"/>
          <a:lstStyle/>
          <a:p>
            <a:endParaRPr sz="1406"/>
          </a:p>
        </p:txBody>
      </p:sp>
      <p:sp>
        <p:nvSpPr>
          <p:cNvPr id="5" name="object 5"/>
          <p:cNvSpPr/>
          <p:nvPr/>
        </p:nvSpPr>
        <p:spPr>
          <a:xfrm>
            <a:off x="4670227" y="1402729"/>
            <a:ext cx="313432" cy="383530"/>
          </a:xfrm>
          <a:custGeom>
            <a:avLst/>
            <a:gdLst/>
            <a:ahLst/>
            <a:cxnLst/>
            <a:rect l="l" t="t" r="r" b="b"/>
            <a:pathLst>
              <a:path w="445770" h="545464">
                <a:moveTo>
                  <a:pt x="16014" y="0"/>
                </a:moveTo>
                <a:lnTo>
                  <a:pt x="0" y="545007"/>
                </a:lnTo>
                <a:lnTo>
                  <a:pt x="445617" y="230822"/>
                </a:lnTo>
                <a:lnTo>
                  <a:pt x="173113" y="222808"/>
                </a:lnTo>
                <a:lnTo>
                  <a:pt x="16014" y="0"/>
                </a:lnTo>
                <a:close/>
              </a:path>
            </a:pathLst>
          </a:custGeom>
          <a:solidFill>
            <a:srgbClr val="972F2B"/>
          </a:solidFill>
        </p:spPr>
        <p:txBody>
          <a:bodyPr wrap="square" lIns="0" tIns="0" rIns="0" bIns="0" rtlCol="0"/>
          <a:lstStyle/>
          <a:p>
            <a:endParaRPr sz="1406"/>
          </a:p>
        </p:txBody>
      </p:sp>
      <p:sp>
        <p:nvSpPr>
          <p:cNvPr id="6" name="object 6"/>
          <p:cNvSpPr/>
          <p:nvPr/>
        </p:nvSpPr>
        <p:spPr>
          <a:xfrm>
            <a:off x="5181576" y="4089797"/>
            <a:ext cx="221010" cy="411212"/>
          </a:xfrm>
          <a:custGeom>
            <a:avLst/>
            <a:gdLst/>
            <a:ahLst/>
            <a:cxnLst/>
            <a:rect l="l" t="t" r="r" b="b"/>
            <a:pathLst>
              <a:path w="314325" h="584835">
                <a:moveTo>
                  <a:pt x="0" y="584631"/>
                </a:moveTo>
                <a:lnTo>
                  <a:pt x="30060" y="528701"/>
                </a:lnTo>
                <a:lnTo>
                  <a:pt x="314147" y="0"/>
                </a:lnTo>
              </a:path>
            </a:pathLst>
          </a:custGeom>
          <a:ln w="127000">
            <a:solidFill>
              <a:srgbClr val="972F2B"/>
            </a:solidFill>
          </a:ln>
        </p:spPr>
        <p:txBody>
          <a:bodyPr wrap="square" lIns="0" tIns="0" rIns="0" bIns="0" rtlCol="0"/>
          <a:lstStyle/>
          <a:p>
            <a:endParaRPr sz="1406"/>
          </a:p>
        </p:txBody>
      </p:sp>
      <p:sp>
        <p:nvSpPr>
          <p:cNvPr id="7" name="object 7"/>
          <p:cNvSpPr/>
          <p:nvPr/>
        </p:nvSpPr>
        <p:spPr>
          <a:xfrm>
            <a:off x="5080992" y="4304878"/>
            <a:ext cx="313432" cy="383530"/>
          </a:xfrm>
          <a:custGeom>
            <a:avLst/>
            <a:gdLst/>
            <a:ahLst/>
            <a:cxnLst/>
            <a:rect l="l" t="t" r="r" b="b"/>
            <a:pathLst>
              <a:path w="445770" h="545465">
                <a:moveTo>
                  <a:pt x="16014" y="0"/>
                </a:moveTo>
                <a:lnTo>
                  <a:pt x="0" y="545007"/>
                </a:lnTo>
                <a:lnTo>
                  <a:pt x="445617" y="230822"/>
                </a:lnTo>
                <a:lnTo>
                  <a:pt x="173113" y="222808"/>
                </a:lnTo>
                <a:lnTo>
                  <a:pt x="16014" y="0"/>
                </a:lnTo>
                <a:close/>
              </a:path>
            </a:pathLst>
          </a:custGeom>
          <a:solidFill>
            <a:srgbClr val="972F2B"/>
          </a:solidFill>
        </p:spPr>
        <p:txBody>
          <a:bodyPr wrap="square" lIns="0" tIns="0" rIns="0" bIns="0" rtlCol="0"/>
          <a:lstStyle/>
          <a:p>
            <a:endParaRPr sz="1406"/>
          </a:p>
        </p:txBody>
      </p:sp>
      <p:sp>
        <p:nvSpPr>
          <p:cNvPr id="8" name="object 8"/>
          <p:cNvSpPr/>
          <p:nvPr/>
        </p:nvSpPr>
        <p:spPr>
          <a:xfrm>
            <a:off x="4127882" y="4089797"/>
            <a:ext cx="221010" cy="411212"/>
          </a:xfrm>
          <a:custGeom>
            <a:avLst/>
            <a:gdLst/>
            <a:ahLst/>
            <a:cxnLst/>
            <a:rect l="l" t="t" r="r" b="b"/>
            <a:pathLst>
              <a:path w="314325" h="584835">
                <a:moveTo>
                  <a:pt x="0" y="584631"/>
                </a:moveTo>
                <a:lnTo>
                  <a:pt x="30048" y="528701"/>
                </a:lnTo>
                <a:lnTo>
                  <a:pt x="314134" y="0"/>
                </a:lnTo>
              </a:path>
            </a:pathLst>
          </a:custGeom>
          <a:ln w="127000">
            <a:solidFill>
              <a:srgbClr val="972F2B"/>
            </a:solidFill>
          </a:ln>
        </p:spPr>
        <p:txBody>
          <a:bodyPr wrap="square" lIns="0" tIns="0" rIns="0" bIns="0" rtlCol="0"/>
          <a:lstStyle/>
          <a:p>
            <a:endParaRPr sz="1406"/>
          </a:p>
        </p:txBody>
      </p:sp>
      <p:sp>
        <p:nvSpPr>
          <p:cNvPr id="9" name="object 9"/>
          <p:cNvSpPr/>
          <p:nvPr/>
        </p:nvSpPr>
        <p:spPr>
          <a:xfrm>
            <a:off x="4027289" y="4304878"/>
            <a:ext cx="313432" cy="383530"/>
          </a:xfrm>
          <a:custGeom>
            <a:avLst/>
            <a:gdLst/>
            <a:ahLst/>
            <a:cxnLst/>
            <a:rect l="l" t="t" r="r" b="b"/>
            <a:pathLst>
              <a:path w="445770" h="545465">
                <a:moveTo>
                  <a:pt x="16014" y="0"/>
                </a:moveTo>
                <a:lnTo>
                  <a:pt x="0" y="545007"/>
                </a:lnTo>
                <a:lnTo>
                  <a:pt x="445617" y="230822"/>
                </a:lnTo>
                <a:lnTo>
                  <a:pt x="173113" y="222808"/>
                </a:lnTo>
                <a:lnTo>
                  <a:pt x="16014" y="0"/>
                </a:lnTo>
                <a:close/>
              </a:path>
            </a:pathLst>
          </a:custGeom>
          <a:solidFill>
            <a:srgbClr val="972F2B"/>
          </a:solidFill>
        </p:spPr>
        <p:txBody>
          <a:bodyPr wrap="square" lIns="0" tIns="0" rIns="0" bIns="0" rtlCol="0"/>
          <a:lstStyle/>
          <a:p>
            <a:endParaRPr sz="1406"/>
          </a:p>
        </p:txBody>
      </p:sp>
    </p:spTree>
    <p:extLst>
      <p:ext uri="{BB962C8B-B14F-4D97-AF65-F5344CB8AC3E}">
        <p14:creationId xmlns:p14="http://schemas.microsoft.com/office/powerpoint/2010/main" val="25145806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9422" y="5965521"/>
            <a:ext cx="5400229" cy="636561"/>
          </a:xfrm>
          <a:prstGeom prst="rect">
            <a:avLst/>
          </a:prstGeom>
        </p:spPr>
        <p:txBody>
          <a:bodyPr vert="horz" wrap="square" lIns="0" tIns="8930" rIns="0" bIns="0" rtlCol="0">
            <a:spAutoFit/>
          </a:bodyPr>
          <a:lstStyle/>
          <a:p>
            <a:pPr marL="8929">
              <a:spcBef>
                <a:spcPts val="70"/>
              </a:spcBef>
            </a:pPr>
            <a:r>
              <a:rPr sz="4078" b="1" spc="18" dirty="0">
                <a:solidFill>
                  <a:srgbClr val="979B9E"/>
                </a:solidFill>
                <a:latin typeface="Arial"/>
                <a:cs typeface="Arial"/>
              </a:rPr>
              <a:t>HTTP</a:t>
            </a:r>
            <a:r>
              <a:rPr sz="4078" b="1" spc="-56" dirty="0">
                <a:solidFill>
                  <a:srgbClr val="979B9E"/>
                </a:solidFill>
                <a:latin typeface="Arial"/>
                <a:cs typeface="Arial"/>
              </a:rPr>
              <a:t> </a:t>
            </a:r>
            <a:r>
              <a:rPr sz="4078" b="1" spc="28" dirty="0">
                <a:solidFill>
                  <a:srgbClr val="979B9E"/>
                </a:solidFill>
                <a:latin typeface="Arial"/>
                <a:cs typeface="Arial"/>
              </a:rPr>
              <a:t>SCRIPTS/XHRS</a:t>
            </a:r>
            <a:endParaRPr sz="4078">
              <a:latin typeface="Arial"/>
              <a:cs typeface="Arial"/>
            </a:endParaRPr>
          </a:p>
        </p:txBody>
      </p:sp>
      <p:sp>
        <p:nvSpPr>
          <p:cNvPr id="3" name="object 3"/>
          <p:cNvSpPr/>
          <p:nvPr/>
        </p:nvSpPr>
        <p:spPr>
          <a:xfrm>
            <a:off x="5666755" y="4572490"/>
            <a:ext cx="2393156" cy="1000125"/>
          </a:xfrm>
          <a:custGeom>
            <a:avLst/>
            <a:gdLst/>
            <a:ahLst/>
            <a:cxnLst/>
            <a:rect l="l" t="t" r="r" b="b"/>
            <a:pathLst>
              <a:path w="3403600" h="1422400">
                <a:moveTo>
                  <a:pt x="0" y="1422400"/>
                </a:moveTo>
                <a:lnTo>
                  <a:pt x="3403600" y="1422400"/>
                </a:lnTo>
                <a:lnTo>
                  <a:pt x="3403600" y="0"/>
                </a:lnTo>
                <a:lnTo>
                  <a:pt x="0" y="0"/>
                </a:lnTo>
                <a:lnTo>
                  <a:pt x="0" y="1422400"/>
                </a:lnTo>
                <a:close/>
              </a:path>
            </a:pathLst>
          </a:custGeom>
          <a:solidFill>
            <a:srgbClr val="248A49"/>
          </a:solidFill>
        </p:spPr>
        <p:txBody>
          <a:bodyPr wrap="square" lIns="0" tIns="0" rIns="0" bIns="0" rtlCol="0"/>
          <a:lstStyle/>
          <a:p>
            <a:endParaRPr sz="1406"/>
          </a:p>
        </p:txBody>
      </p:sp>
      <p:sp>
        <p:nvSpPr>
          <p:cNvPr id="4" name="object 4"/>
          <p:cNvSpPr/>
          <p:nvPr/>
        </p:nvSpPr>
        <p:spPr>
          <a:xfrm>
            <a:off x="5979295" y="4661786"/>
            <a:ext cx="1759148" cy="294680"/>
          </a:xfrm>
          <a:prstGeom prst="rect">
            <a:avLst/>
          </a:prstGeom>
          <a:blipFill>
            <a:blip r:embed="rId2" cstate="print"/>
            <a:stretch>
              <a:fillRect/>
            </a:stretch>
          </a:blipFill>
        </p:spPr>
        <p:txBody>
          <a:bodyPr wrap="square" lIns="0" tIns="0" rIns="0" bIns="0" rtlCol="0"/>
          <a:lstStyle/>
          <a:p>
            <a:endParaRPr sz="1406"/>
          </a:p>
        </p:txBody>
      </p:sp>
      <p:sp>
        <p:nvSpPr>
          <p:cNvPr id="5" name="object 5"/>
          <p:cNvSpPr/>
          <p:nvPr/>
        </p:nvSpPr>
        <p:spPr>
          <a:xfrm>
            <a:off x="3371825" y="2607958"/>
            <a:ext cx="4697016" cy="1830586"/>
          </a:xfrm>
          <a:custGeom>
            <a:avLst/>
            <a:gdLst/>
            <a:ahLst/>
            <a:cxnLst/>
            <a:rect l="l" t="t" r="r" b="b"/>
            <a:pathLst>
              <a:path w="6680200" h="2603500">
                <a:moveTo>
                  <a:pt x="0" y="2603500"/>
                </a:moveTo>
                <a:lnTo>
                  <a:pt x="6680200" y="2603500"/>
                </a:lnTo>
                <a:lnTo>
                  <a:pt x="6680200" y="0"/>
                </a:lnTo>
                <a:lnTo>
                  <a:pt x="0" y="0"/>
                </a:lnTo>
                <a:lnTo>
                  <a:pt x="0" y="2603500"/>
                </a:lnTo>
                <a:close/>
              </a:path>
            </a:pathLst>
          </a:custGeom>
          <a:solidFill>
            <a:srgbClr val="8EA8B9"/>
          </a:solidFill>
        </p:spPr>
        <p:txBody>
          <a:bodyPr wrap="square" lIns="0" tIns="0" rIns="0" bIns="0" rtlCol="0"/>
          <a:lstStyle/>
          <a:p>
            <a:endParaRPr sz="1406"/>
          </a:p>
        </p:txBody>
      </p:sp>
      <p:sp>
        <p:nvSpPr>
          <p:cNvPr id="6" name="object 6"/>
          <p:cNvSpPr/>
          <p:nvPr/>
        </p:nvSpPr>
        <p:spPr>
          <a:xfrm>
            <a:off x="1085826" y="2724045"/>
            <a:ext cx="1732359" cy="1107281"/>
          </a:xfrm>
          <a:custGeom>
            <a:avLst/>
            <a:gdLst/>
            <a:ahLst/>
            <a:cxnLst/>
            <a:rect l="l" t="t" r="r" b="b"/>
            <a:pathLst>
              <a:path w="2463800" h="1574800">
                <a:moveTo>
                  <a:pt x="0" y="1574800"/>
                </a:moveTo>
                <a:lnTo>
                  <a:pt x="2463800" y="1574800"/>
                </a:lnTo>
                <a:lnTo>
                  <a:pt x="2463800" y="0"/>
                </a:lnTo>
                <a:lnTo>
                  <a:pt x="0" y="0"/>
                </a:lnTo>
                <a:lnTo>
                  <a:pt x="0" y="1574800"/>
                </a:lnTo>
                <a:close/>
              </a:path>
            </a:pathLst>
          </a:custGeom>
          <a:solidFill>
            <a:srgbClr val="393247"/>
          </a:solidFill>
        </p:spPr>
        <p:txBody>
          <a:bodyPr wrap="square" lIns="0" tIns="0" rIns="0" bIns="0" rtlCol="0"/>
          <a:lstStyle/>
          <a:p>
            <a:endParaRPr sz="1406"/>
          </a:p>
        </p:txBody>
      </p:sp>
      <p:sp>
        <p:nvSpPr>
          <p:cNvPr id="7" name="object 7"/>
          <p:cNvSpPr/>
          <p:nvPr/>
        </p:nvSpPr>
        <p:spPr>
          <a:xfrm>
            <a:off x="1184052" y="2956216"/>
            <a:ext cx="1535906" cy="294680"/>
          </a:xfrm>
          <a:prstGeom prst="rect">
            <a:avLst/>
          </a:prstGeom>
          <a:blipFill>
            <a:blip r:embed="rId3" cstate="print"/>
            <a:stretch>
              <a:fillRect/>
            </a:stretch>
          </a:blipFill>
        </p:spPr>
        <p:txBody>
          <a:bodyPr wrap="square" lIns="0" tIns="0" rIns="0" bIns="0" rtlCol="0"/>
          <a:lstStyle/>
          <a:p>
            <a:endParaRPr sz="1406"/>
          </a:p>
        </p:txBody>
      </p:sp>
      <p:sp>
        <p:nvSpPr>
          <p:cNvPr id="8" name="object 8"/>
          <p:cNvSpPr/>
          <p:nvPr/>
        </p:nvSpPr>
        <p:spPr>
          <a:xfrm>
            <a:off x="1362646" y="3340193"/>
            <a:ext cx="1160859" cy="294680"/>
          </a:xfrm>
          <a:prstGeom prst="rect">
            <a:avLst/>
          </a:prstGeom>
          <a:blipFill>
            <a:blip r:embed="rId4" cstate="print"/>
            <a:stretch>
              <a:fillRect/>
            </a:stretch>
          </a:blipFill>
        </p:spPr>
        <p:txBody>
          <a:bodyPr wrap="square" lIns="0" tIns="0" rIns="0" bIns="0" rtlCol="0"/>
          <a:lstStyle/>
          <a:p>
            <a:endParaRPr sz="1406"/>
          </a:p>
        </p:txBody>
      </p:sp>
      <p:sp>
        <p:nvSpPr>
          <p:cNvPr id="9" name="object 9"/>
          <p:cNvSpPr txBox="1"/>
          <p:nvPr/>
        </p:nvSpPr>
        <p:spPr>
          <a:xfrm>
            <a:off x="1198873" y="2875849"/>
            <a:ext cx="1506438" cy="792885"/>
          </a:xfrm>
          <a:prstGeom prst="rect">
            <a:avLst/>
          </a:prstGeom>
        </p:spPr>
        <p:txBody>
          <a:bodyPr vert="horz" wrap="square" lIns="0" tIns="23217" rIns="0" bIns="0" rtlCol="0">
            <a:spAutoFit/>
          </a:bodyPr>
          <a:lstStyle/>
          <a:p>
            <a:pPr marL="196446" marR="3572" indent="-187963">
              <a:lnSpc>
                <a:spcPts val="3023"/>
              </a:lnSpc>
              <a:spcBef>
                <a:spcPts val="183"/>
              </a:spcBef>
            </a:pPr>
            <a:r>
              <a:rPr sz="2531" spc="21" dirty="0">
                <a:solidFill>
                  <a:srgbClr val="FFFFFF"/>
                </a:solidFill>
                <a:latin typeface="Arial"/>
                <a:cs typeface="Arial"/>
              </a:rPr>
              <a:t>client-side  website</a:t>
            </a:r>
            <a:endParaRPr sz="2531">
              <a:latin typeface="Arial"/>
              <a:cs typeface="Arial"/>
            </a:endParaRPr>
          </a:p>
        </p:txBody>
      </p:sp>
      <p:sp>
        <p:nvSpPr>
          <p:cNvPr id="10" name="object 10"/>
          <p:cNvSpPr/>
          <p:nvPr/>
        </p:nvSpPr>
        <p:spPr>
          <a:xfrm>
            <a:off x="3568279" y="2759763"/>
            <a:ext cx="2089547" cy="562570"/>
          </a:xfrm>
          <a:custGeom>
            <a:avLst/>
            <a:gdLst/>
            <a:ahLst/>
            <a:cxnLst/>
            <a:rect l="l" t="t" r="r" b="b"/>
            <a:pathLst>
              <a:path w="2971800" h="800100">
                <a:moveTo>
                  <a:pt x="0" y="800100"/>
                </a:moveTo>
                <a:lnTo>
                  <a:pt x="2971800" y="800100"/>
                </a:lnTo>
                <a:lnTo>
                  <a:pt x="2971800" y="0"/>
                </a:lnTo>
                <a:lnTo>
                  <a:pt x="0" y="0"/>
                </a:lnTo>
                <a:lnTo>
                  <a:pt x="0" y="800100"/>
                </a:lnTo>
                <a:close/>
              </a:path>
            </a:pathLst>
          </a:custGeom>
          <a:solidFill>
            <a:srgbClr val="004E78"/>
          </a:solidFill>
        </p:spPr>
        <p:txBody>
          <a:bodyPr wrap="square" lIns="0" tIns="0" rIns="0" bIns="0" rtlCol="0"/>
          <a:lstStyle/>
          <a:p>
            <a:endParaRPr sz="1406"/>
          </a:p>
        </p:txBody>
      </p:sp>
      <p:sp>
        <p:nvSpPr>
          <p:cNvPr id="11" name="object 11"/>
          <p:cNvSpPr/>
          <p:nvPr/>
        </p:nvSpPr>
        <p:spPr>
          <a:xfrm>
            <a:off x="3595068" y="2902638"/>
            <a:ext cx="2027039" cy="357188"/>
          </a:xfrm>
          <a:prstGeom prst="rect">
            <a:avLst/>
          </a:prstGeom>
          <a:blipFill>
            <a:blip r:embed="rId5" cstate="print"/>
            <a:stretch>
              <a:fillRect/>
            </a:stretch>
          </a:blipFill>
        </p:spPr>
        <p:txBody>
          <a:bodyPr wrap="square" lIns="0" tIns="0" rIns="0" bIns="0" rtlCol="0"/>
          <a:lstStyle/>
          <a:p>
            <a:endParaRPr sz="1406"/>
          </a:p>
        </p:txBody>
      </p:sp>
      <p:sp>
        <p:nvSpPr>
          <p:cNvPr id="12" name="object 12"/>
          <p:cNvSpPr txBox="1"/>
          <p:nvPr/>
        </p:nvSpPr>
        <p:spPr>
          <a:xfrm>
            <a:off x="3595068" y="2822271"/>
            <a:ext cx="2062758" cy="398483"/>
          </a:xfrm>
          <a:prstGeom prst="rect">
            <a:avLst/>
          </a:prstGeom>
        </p:spPr>
        <p:txBody>
          <a:bodyPr vert="horz" wrap="square" lIns="0" tIns="8930" rIns="0" bIns="0" rtlCol="0">
            <a:spAutoFit/>
          </a:bodyPr>
          <a:lstStyle/>
          <a:p>
            <a:pPr marL="26342">
              <a:spcBef>
                <a:spcPts val="70"/>
              </a:spcBef>
            </a:pPr>
            <a:r>
              <a:rPr sz="2531" spc="35" dirty="0">
                <a:solidFill>
                  <a:srgbClr val="FFFFFF"/>
                </a:solidFill>
                <a:latin typeface="Arial"/>
                <a:cs typeface="Arial"/>
              </a:rPr>
              <a:t>content</a:t>
            </a:r>
            <a:r>
              <a:rPr sz="2531" spc="-39" dirty="0">
                <a:solidFill>
                  <a:srgbClr val="FFFFFF"/>
                </a:solidFill>
                <a:latin typeface="Arial"/>
                <a:cs typeface="Arial"/>
              </a:rPr>
              <a:t> </a:t>
            </a:r>
            <a:r>
              <a:rPr sz="2531" spc="42" dirty="0">
                <a:solidFill>
                  <a:srgbClr val="FFFFFF"/>
                </a:solidFill>
                <a:latin typeface="Arial"/>
                <a:cs typeface="Arial"/>
              </a:rPr>
              <a:t>script</a:t>
            </a:r>
            <a:endParaRPr sz="2531">
              <a:latin typeface="Arial"/>
              <a:cs typeface="Arial"/>
            </a:endParaRPr>
          </a:p>
        </p:txBody>
      </p:sp>
      <p:sp>
        <p:nvSpPr>
          <p:cNvPr id="13" name="object 13"/>
          <p:cNvSpPr/>
          <p:nvPr/>
        </p:nvSpPr>
        <p:spPr>
          <a:xfrm>
            <a:off x="6202536" y="2759763"/>
            <a:ext cx="1687711" cy="821531"/>
          </a:xfrm>
          <a:custGeom>
            <a:avLst/>
            <a:gdLst/>
            <a:ahLst/>
            <a:cxnLst/>
            <a:rect l="l" t="t" r="r" b="b"/>
            <a:pathLst>
              <a:path w="2400300" h="1168400">
                <a:moveTo>
                  <a:pt x="0" y="1168400"/>
                </a:moveTo>
                <a:lnTo>
                  <a:pt x="2400300" y="1168400"/>
                </a:lnTo>
                <a:lnTo>
                  <a:pt x="2400300" y="0"/>
                </a:lnTo>
                <a:lnTo>
                  <a:pt x="0" y="0"/>
                </a:lnTo>
                <a:lnTo>
                  <a:pt x="0" y="1168400"/>
                </a:lnTo>
                <a:close/>
              </a:path>
            </a:pathLst>
          </a:custGeom>
          <a:solidFill>
            <a:srgbClr val="004E78"/>
          </a:solidFill>
        </p:spPr>
        <p:txBody>
          <a:bodyPr wrap="square" lIns="0" tIns="0" rIns="0" bIns="0" rtlCol="0"/>
          <a:lstStyle/>
          <a:p>
            <a:endParaRPr sz="1406"/>
          </a:p>
        </p:txBody>
      </p:sp>
      <p:sp>
        <p:nvSpPr>
          <p:cNvPr id="14" name="object 14"/>
          <p:cNvSpPr/>
          <p:nvPr/>
        </p:nvSpPr>
        <p:spPr>
          <a:xfrm>
            <a:off x="6711528" y="2902638"/>
            <a:ext cx="669727" cy="241102"/>
          </a:xfrm>
          <a:prstGeom prst="rect">
            <a:avLst/>
          </a:prstGeom>
          <a:blipFill>
            <a:blip r:embed="rId6" cstate="print"/>
            <a:stretch>
              <a:fillRect/>
            </a:stretch>
          </a:blipFill>
        </p:spPr>
        <p:txBody>
          <a:bodyPr wrap="square" lIns="0" tIns="0" rIns="0" bIns="0" rtlCol="0"/>
          <a:lstStyle/>
          <a:p>
            <a:endParaRPr sz="1406"/>
          </a:p>
        </p:txBody>
      </p:sp>
      <p:sp>
        <p:nvSpPr>
          <p:cNvPr id="15" name="object 15"/>
          <p:cNvSpPr/>
          <p:nvPr/>
        </p:nvSpPr>
        <p:spPr>
          <a:xfrm>
            <a:off x="6327552" y="3233036"/>
            <a:ext cx="1419820" cy="294680"/>
          </a:xfrm>
          <a:prstGeom prst="rect">
            <a:avLst/>
          </a:prstGeom>
          <a:blipFill>
            <a:blip r:embed="rId7" cstate="print"/>
            <a:stretch>
              <a:fillRect/>
            </a:stretch>
          </a:blipFill>
        </p:spPr>
        <p:txBody>
          <a:bodyPr wrap="square" lIns="0" tIns="0" rIns="0" bIns="0" rtlCol="0"/>
          <a:lstStyle/>
          <a:p>
            <a:endParaRPr sz="1406"/>
          </a:p>
        </p:txBody>
      </p:sp>
      <p:sp>
        <p:nvSpPr>
          <p:cNvPr id="16" name="object 16"/>
          <p:cNvSpPr txBox="1"/>
          <p:nvPr/>
        </p:nvSpPr>
        <p:spPr>
          <a:xfrm>
            <a:off x="6202537" y="2768693"/>
            <a:ext cx="1705570" cy="792885"/>
          </a:xfrm>
          <a:prstGeom prst="rect">
            <a:avLst/>
          </a:prstGeom>
        </p:spPr>
        <p:txBody>
          <a:bodyPr vert="horz" wrap="square" lIns="0" tIns="23217" rIns="0" bIns="0" rtlCol="0">
            <a:spAutoFit/>
          </a:bodyPr>
          <a:lstStyle/>
          <a:p>
            <a:pPr marL="150013" marR="162515" indent="377712">
              <a:lnSpc>
                <a:spcPts val="3023"/>
              </a:lnSpc>
              <a:spcBef>
                <a:spcPts val="183"/>
              </a:spcBef>
            </a:pPr>
            <a:r>
              <a:rPr sz="2531" spc="7" dirty="0">
                <a:solidFill>
                  <a:srgbClr val="FFFFFF"/>
                </a:solidFill>
                <a:latin typeface="Arial"/>
                <a:cs typeface="Arial"/>
              </a:rPr>
              <a:t>core  </a:t>
            </a:r>
            <a:r>
              <a:rPr sz="2531" spc="4" dirty="0">
                <a:solidFill>
                  <a:srgbClr val="FFFFFF"/>
                </a:solidFill>
                <a:latin typeface="Arial"/>
                <a:cs typeface="Arial"/>
              </a:rPr>
              <a:t>extension</a:t>
            </a:r>
            <a:endParaRPr sz="2531">
              <a:latin typeface="Arial"/>
              <a:cs typeface="Arial"/>
            </a:endParaRPr>
          </a:p>
        </p:txBody>
      </p:sp>
      <p:sp>
        <p:nvSpPr>
          <p:cNvPr id="17" name="object 17"/>
          <p:cNvSpPr/>
          <p:nvPr/>
        </p:nvSpPr>
        <p:spPr>
          <a:xfrm>
            <a:off x="5804272" y="3072302"/>
            <a:ext cx="287536" cy="0"/>
          </a:xfrm>
          <a:custGeom>
            <a:avLst/>
            <a:gdLst/>
            <a:ahLst/>
            <a:cxnLst/>
            <a:rect l="l" t="t" r="r" b="b"/>
            <a:pathLst>
              <a:path w="408940">
                <a:moveTo>
                  <a:pt x="0" y="0"/>
                </a:moveTo>
                <a:lnTo>
                  <a:pt x="50800" y="0"/>
                </a:lnTo>
                <a:lnTo>
                  <a:pt x="358140" y="0"/>
                </a:lnTo>
                <a:lnTo>
                  <a:pt x="408940" y="0"/>
                </a:lnTo>
              </a:path>
            </a:pathLst>
          </a:custGeom>
          <a:ln w="101600">
            <a:solidFill>
              <a:srgbClr val="000000"/>
            </a:solidFill>
          </a:ln>
        </p:spPr>
        <p:txBody>
          <a:bodyPr wrap="square" lIns="0" tIns="0" rIns="0" bIns="0" rtlCol="0"/>
          <a:lstStyle/>
          <a:p>
            <a:endParaRPr sz="1406"/>
          </a:p>
        </p:txBody>
      </p:sp>
      <p:sp>
        <p:nvSpPr>
          <p:cNvPr id="18" name="object 18"/>
          <p:cNvSpPr/>
          <p:nvPr/>
        </p:nvSpPr>
        <p:spPr>
          <a:xfrm>
            <a:off x="5631037" y="2932999"/>
            <a:ext cx="278606" cy="278606"/>
          </a:xfrm>
          <a:custGeom>
            <a:avLst/>
            <a:gdLst/>
            <a:ahLst/>
            <a:cxnLst/>
            <a:rect l="l" t="t" r="r" b="b"/>
            <a:pathLst>
              <a:path w="396240" h="396239">
                <a:moveTo>
                  <a:pt x="396240" y="0"/>
                </a:moveTo>
                <a:lnTo>
                  <a:pt x="0" y="198120"/>
                </a:lnTo>
                <a:lnTo>
                  <a:pt x="396240" y="396240"/>
                </a:lnTo>
                <a:lnTo>
                  <a:pt x="297179" y="198120"/>
                </a:lnTo>
                <a:lnTo>
                  <a:pt x="396240" y="0"/>
                </a:lnTo>
                <a:close/>
              </a:path>
            </a:pathLst>
          </a:custGeom>
          <a:solidFill>
            <a:srgbClr val="000000"/>
          </a:solidFill>
        </p:spPr>
        <p:txBody>
          <a:bodyPr wrap="square" lIns="0" tIns="0" rIns="0" bIns="0" rtlCol="0"/>
          <a:lstStyle/>
          <a:p>
            <a:endParaRPr sz="1406"/>
          </a:p>
        </p:txBody>
      </p:sp>
      <p:sp>
        <p:nvSpPr>
          <p:cNvPr id="19" name="object 19"/>
          <p:cNvSpPr/>
          <p:nvPr/>
        </p:nvSpPr>
        <p:spPr>
          <a:xfrm>
            <a:off x="5986437" y="2932999"/>
            <a:ext cx="278606" cy="278606"/>
          </a:xfrm>
          <a:custGeom>
            <a:avLst/>
            <a:gdLst/>
            <a:ahLst/>
            <a:cxnLst/>
            <a:rect l="l" t="t" r="r" b="b"/>
            <a:pathLst>
              <a:path w="396240" h="396239">
                <a:moveTo>
                  <a:pt x="0" y="0"/>
                </a:moveTo>
                <a:lnTo>
                  <a:pt x="99060" y="198120"/>
                </a:lnTo>
                <a:lnTo>
                  <a:pt x="0" y="396240"/>
                </a:lnTo>
                <a:lnTo>
                  <a:pt x="396240" y="198120"/>
                </a:lnTo>
                <a:lnTo>
                  <a:pt x="0" y="0"/>
                </a:lnTo>
                <a:close/>
              </a:path>
            </a:pathLst>
          </a:custGeom>
          <a:solidFill>
            <a:srgbClr val="000000"/>
          </a:solidFill>
        </p:spPr>
        <p:txBody>
          <a:bodyPr wrap="square" lIns="0" tIns="0" rIns="0" bIns="0" rtlCol="0"/>
          <a:lstStyle/>
          <a:p>
            <a:endParaRPr sz="1406"/>
          </a:p>
        </p:txBody>
      </p:sp>
      <p:sp>
        <p:nvSpPr>
          <p:cNvPr id="20" name="object 20"/>
          <p:cNvSpPr/>
          <p:nvPr/>
        </p:nvSpPr>
        <p:spPr>
          <a:xfrm>
            <a:off x="6113239" y="893458"/>
            <a:ext cx="1812727" cy="750094"/>
          </a:xfrm>
          <a:custGeom>
            <a:avLst/>
            <a:gdLst/>
            <a:ahLst/>
            <a:cxnLst/>
            <a:rect l="l" t="t" r="r" b="b"/>
            <a:pathLst>
              <a:path w="2578100" h="1066800">
                <a:moveTo>
                  <a:pt x="0" y="1066800"/>
                </a:moveTo>
                <a:lnTo>
                  <a:pt x="2578100" y="1066800"/>
                </a:lnTo>
                <a:lnTo>
                  <a:pt x="2578100" y="0"/>
                </a:lnTo>
                <a:lnTo>
                  <a:pt x="0" y="0"/>
                </a:lnTo>
                <a:lnTo>
                  <a:pt x="0" y="1066800"/>
                </a:lnTo>
                <a:close/>
              </a:path>
            </a:pathLst>
          </a:custGeom>
          <a:solidFill>
            <a:srgbClr val="9C5B74"/>
          </a:solidFill>
        </p:spPr>
        <p:txBody>
          <a:bodyPr wrap="square" lIns="0" tIns="0" rIns="0" bIns="0" rtlCol="0"/>
          <a:lstStyle/>
          <a:p>
            <a:endParaRPr sz="1406"/>
          </a:p>
        </p:txBody>
      </p:sp>
      <p:sp>
        <p:nvSpPr>
          <p:cNvPr id="21" name="object 21"/>
          <p:cNvSpPr/>
          <p:nvPr/>
        </p:nvSpPr>
        <p:spPr>
          <a:xfrm>
            <a:off x="6479357" y="1188138"/>
            <a:ext cx="1071563" cy="241102"/>
          </a:xfrm>
          <a:prstGeom prst="rect">
            <a:avLst/>
          </a:prstGeom>
          <a:blipFill>
            <a:blip r:embed="rId8" cstate="print"/>
            <a:stretch>
              <a:fillRect/>
            </a:stretch>
          </a:blipFill>
        </p:spPr>
        <p:txBody>
          <a:bodyPr wrap="square" lIns="0" tIns="0" rIns="0" bIns="0" rtlCol="0"/>
          <a:lstStyle/>
          <a:p>
            <a:endParaRPr sz="1406"/>
          </a:p>
        </p:txBody>
      </p:sp>
      <p:sp>
        <p:nvSpPr>
          <p:cNvPr id="22" name="object 22"/>
          <p:cNvSpPr txBox="1">
            <a:spLocks noGrp="1"/>
          </p:cNvSpPr>
          <p:nvPr>
            <p:ph type="title"/>
          </p:nvPr>
        </p:nvSpPr>
        <p:spPr>
          <a:xfrm>
            <a:off x="6113240" y="1054193"/>
            <a:ext cx="1794867" cy="398483"/>
          </a:xfrm>
          <a:prstGeom prst="rect">
            <a:avLst/>
          </a:prstGeom>
        </p:spPr>
        <p:txBody>
          <a:bodyPr vert="horz" wrap="square" lIns="0" tIns="8930" rIns="0" bIns="0" numCol="1" rtlCol="0" anchor="t" anchorCtr="0" compatLnSpc="1">
            <a:prstTxWarp prst="textNoShape">
              <a:avLst/>
            </a:prstTxWarp>
            <a:spAutoFit/>
          </a:bodyPr>
          <a:lstStyle/>
          <a:p>
            <a:pPr marL="385302">
              <a:lnSpc>
                <a:spcPct val="100000"/>
              </a:lnSpc>
              <a:spcBef>
                <a:spcPts val="70"/>
              </a:spcBef>
            </a:pPr>
            <a:r>
              <a:rPr sz="2531" b="0" spc="-14" dirty="0">
                <a:solidFill>
                  <a:srgbClr val="FFFFFF"/>
                </a:solidFill>
                <a:latin typeface="Arial"/>
                <a:cs typeface="Arial"/>
              </a:rPr>
              <a:t>servers</a:t>
            </a:r>
            <a:endParaRPr sz="2531">
              <a:latin typeface="Arial"/>
              <a:cs typeface="Arial"/>
            </a:endParaRPr>
          </a:p>
        </p:txBody>
      </p:sp>
      <p:sp>
        <p:nvSpPr>
          <p:cNvPr id="23" name="object 23"/>
          <p:cNvSpPr/>
          <p:nvPr/>
        </p:nvSpPr>
        <p:spPr>
          <a:xfrm>
            <a:off x="7050857" y="1598904"/>
            <a:ext cx="0" cy="1041202"/>
          </a:xfrm>
          <a:custGeom>
            <a:avLst/>
            <a:gdLst/>
            <a:ahLst/>
            <a:cxnLst/>
            <a:rect l="l" t="t" r="r" b="b"/>
            <a:pathLst>
              <a:path h="1480820">
                <a:moveTo>
                  <a:pt x="-50800" y="740409"/>
                </a:moveTo>
                <a:lnTo>
                  <a:pt x="50800" y="740409"/>
                </a:lnTo>
              </a:path>
            </a:pathLst>
          </a:custGeom>
          <a:ln w="1480820">
            <a:solidFill>
              <a:srgbClr val="B51A00"/>
            </a:solidFill>
          </a:ln>
        </p:spPr>
        <p:txBody>
          <a:bodyPr wrap="square" lIns="0" tIns="0" rIns="0" bIns="0" rtlCol="0"/>
          <a:lstStyle/>
          <a:p>
            <a:endParaRPr sz="1406"/>
          </a:p>
        </p:txBody>
      </p:sp>
      <p:sp>
        <p:nvSpPr>
          <p:cNvPr id="24" name="object 24"/>
          <p:cNvSpPr/>
          <p:nvPr/>
        </p:nvSpPr>
        <p:spPr>
          <a:xfrm>
            <a:off x="6911554" y="2534735"/>
            <a:ext cx="278606" cy="278606"/>
          </a:xfrm>
          <a:custGeom>
            <a:avLst/>
            <a:gdLst/>
            <a:ahLst/>
            <a:cxnLst/>
            <a:rect l="l" t="t" r="r" b="b"/>
            <a:pathLst>
              <a:path w="396240" h="396239">
                <a:moveTo>
                  <a:pt x="0" y="0"/>
                </a:moveTo>
                <a:lnTo>
                  <a:pt x="198120" y="396240"/>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B51A00"/>
          </a:solidFill>
        </p:spPr>
        <p:txBody>
          <a:bodyPr wrap="square" lIns="0" tIns="0" rIns="0" bIns="0" rtlCol="0"/>
          <a:lstStyle/>
          <a:p>
            <a:endParaRPr sz="1406"/>
          </a:p>
        </p:txBody>
      </p:sp>
      <p:sp>
        <p:nvSpPr>
          <p:cNvPr id="25" name="object 25"/>
          <p:cNvSpPr/>
          <p:nvPr/>
        </p:nvSpPr>
        <p:spPr>
          <a:xfrm>
            <a:off x="2937843" y="3072302"/>
            <a:ext cx="657224" cy="0"/>
          </a:xfrm>
          <a:custGeom>
            <a:avLst/>
            <a:gdLst/>
            <a:ahLst/>
            <a:cxnLst/>
            <a:rect l="l" t="t" r="r" b="b"/>
            <a:pathLst>
              <a:path w="934720">
                <a:moveTo>
                  <a:pt x="0" y="0"/>
                </a:moveTo>
                <a:lnTo>
                  <a:pt x="50800" y="0"/>
                </a:lnTo>
                <a:lnTo>
                  <a:pt x="934720" y="0"/>
                </a:lnTo>
              </a:path>
            </a:pathLst>
          </a:custGeom>
          <a:ln w="101600">
            <a:solidFill>
              <a:srgbClr val="000000"/>
            </a:solidFill>
          </a:ln>
        </p:spPr>
        <p:txBody>
          <a:bodyPr wrap="square" lIns="0" tIns="0" rIns="0" bIns="0" rtlCol="0"/>
          <a:lstStyle/>
          <a:p>
            <a:endParaRPr sz="1406"/>
          </a:p>
        </p:txBody>
      </p:sp>
      <p:sp>
        <p:nvSpPr>
          <p:cNvPr id="26" name="object 26"/>
          <p:cNvSpPr/>
          <p:nvPr/>
        </p:nvSpPr>
        <p:spPr>
          <a:xfrm>
            <a:off x="2764607" y="2932999"/>
            <a:ext cx="278606" cy="278606"/>
          </a:xfrm>
          <a:custGeom>
            <a:avLst/>
            <a:gdLst/>
            <a:ahLst/>
            <a:cxnLst/>
            <a:rect l="l" t="t" r="r" b="b"/>
            <a:pathLst>
              <a:path w="396239" h="396239">
                <a:moveTo>
                  <a:pt x="396239" y="0"/>
                </a:moveTo>
                <a:lnTo>
                  <a:pt x="0" y="198120"/>
                </a:lnTo>
                <a:lnTo>
                  <a:pt x="396239" y="396240"/>
                </a:lnTo>
                <a:lnTo>
                  <a:pt x="297179" y="198120"/>
                </a:lnTo>
                <a:lnTo>
                  <a:pt x="396239" y="0"/>
                </a:lnTo>
                <a:close/>
              </a:path>
            </a:pathLst>
          </a:custGeom>
          <a:solidFill>
            <a:srgbClr val="000000"/>
          </a:solidFill>
        </p:spPr>
        <p:txBody>
          <a:bodyPr wrap="square" lIns="0" tIns="0" rIns="0" bIns="0" rtlCol="0"/>
          <a:lstStyle/>
          <a:p>
            <a:endParaRPr sz="1406"/>
          </a:p>
        </p:txBody>
      </p:sp>
      <p:sp>
        <p:nvSpPr>
          <p:cNvPr id="27" name="object 27"/>
          <p:cNvSpPr/>
          <p:nvPr/>
        </p:nvSpPr>
        <p:spPr>
          <a:xfrm>
            <a:off x="7050857" y="3554505"/>
            <a:ext cx="0" cy="916186"/>
          </a:xfrm>
          <a:custGeom>
            <a:avLst/>
            <a:gdLst/>
            <a:ahLst/>
            <a:cxnLst/>
            <a:rect l="l" t="t" r="r" b="b"/>
            <a:pathLst>
              <a:path h="1303020">
                <a:moveTo>
                  <a:pt x="-50800" y="651510"/>
                </a:moveTo>
                <a:lnTo>
                  <a:pt x="50800" y="651510"/>
                </a:lnTo>
              </a:path>
            </a:pathLst>
          </a:custGeom>
          <a:ln w="1303020">
            <a:solidFill>
              <a:srgbClr val="000000"/>
            </a:solidFill>
          </a:ln>
        </p:spPr>
        <p:txBody>
          <a:bodyPr wrap="square" lIns="0" tIns="0" rIns="0" bIns="0" rtlCol="0"/>
          <a:lstStyle/>
          <a:p>
            <a:endParaRPr sz="1406"/>
          </a:p>
        </p:txBody>
      </p:sp>
      <p:sp>
        <p:nvSpPr>
          <p:cNvPr id="28" name="object 28"/>
          <p:cNvSpPr/>
          <p:nvPr/>
        </p:nvSpPr>
        <p:spPr>
          <a:xfrm>
            <a:off x="6911554" y="4365320"/>
            <a:ext cx="278606" cy="278606"/>
          </a:xfrm>
          <a:custGeom>
            <a:avLst/>
            <a:gdLst/>
            <a:ahLst/>
            <a:cxnLst/>
            <a:rect l="l" t="t" r="r" b="b"/>
            <a:pathLst>
              <a:path w="396240" h="396239">
                <a:moveTo>
                  <a:pt x="0" y="0"/>
                </a:moveTo>
                <a:lnTo>
                  <a:pt x="198120" y="396239"/>
                </a:lnTo>
                <a:lnTo>
                  <a:pt x="346710" y="99060"/>
                </a:lnTo>
                <a:lnTo>
                  <a:pt x="198120" y="99060"/>
                </a:lnTo>
                <a:lnTo>
                  <a:pt x="0" y="0"/>
                </a:lnTo>
                <a:close/>
              </a:path>
              <a:path w="396240" h="396239">
                <a:moveTo>
                  <a:pt x="396240" y="0"/>
                </a:moveTo>
                <a:lnTo>
                  <a:pt x="198120" y="99060"/>
                </a:lnTo>
                <a:lnTo>
                  <a:pt x="346710" y="99060"/>
                </a:lnTo>
                <a:lnTo>
                  <a:pt x="396240" y="0"/>
                </a:lnTo>
                <a:close/>
              </a:path>
            </a:pathLst>
          </a:custGeom>
          <a:solidFill>
            <a:srgbClr val="000000"/>
          </a:solidFill>
        </p:spPr>
        <p:txBody>
          <a:bodyPr wrap="square" lIns="0" tIns="0" rIns="0" bIns="0" rtlCol="0"/>
          <a:lstStyle/>
          <a:p>
            <a:endParaRPr sz="1406"/>
          </a:p>
        </p:txBody>
      </p:sp>
      <p:sp>
        <p:nvSpPr>
          <p:cNvPr id="29" name="object 29"/>
          <p:cNvSpPr/>
          <p:nvPr/>
        </p:nvSpPr>
        <p:spPr>
          <a:xfrm>
            <a:off x="5756052" y="5045763"/>
            <a:ext cx="812602" cy="401836"/>
          </a:xfrm>
          <a:custGeom>
            <a:avLst/>
            <a:gdLst/>
            <a:ahLst/>
            <a:cxnLst/>
            <a:rect l="l" t="t" r="r" b="b"/>
            <a:pathLst>
              <a:path w="1155700" h="571500">
                <a:moveTo>
                  <a:pt x="0" y="571500"/>
                </a:moveTo>
                <a:lnTo>
                  <a:pt x="1155700" y="571500"/>
                </a:lnTo>
                <a:lnTo>
                  <a:pt x="1155700" y="0"/>
                </a:lnTo>
                <a:lnTo>
                  <a:pt x="0" y="0"/>
                </a:lnTo>
                <a:lnTo>
                  <a:pt x="0" y="571500"/>
                </a:lnTo>
                <a:close/>
              </a:path>
            </a:pathLst>
          </a:custGeom>
          <a:solidFill>
            <a:srgbClr val="014619"/>
          </a:solidFill>
        </p:spPr>
        <p:txBody>
          <a:bodyPr wrap="square" lIns="0" tIns="0" rIns="0" bIns="0" rtlCol="0"/>
          <a:lstStyle/>
          <a:p>
            <a:endParaRPr sz="1406"/>
          </a:p>
        </p:txBody>
      </p:sp>
      <p:sp>
        <p:nvSpPr>
          <p:cNvPr id="30" name="object 30"/>
          <p:cNvSpPr/>
          <p:nvPr/>
        </p:nvSpPr>
        <p:spPr>
          <a:xfrm>
            <a:off x="5827490" y="5143990"/>
            <a:ext cx="687586" cy="258961"/>
          </a:xfrm>
          <a:prstGeom prst="rect">
            <a:avLst/>
          </a:prstGeom>
          <a:blipFill>
            <a:blip r:embed="rId9" cstate="print"/>
            <a:stretch>
              <a:fillRect/>
            </a:stretch>
          </a:blipFill>
        </p:spPr>
        <p:txBody>
          <a:bodyPr wrap="square" lIns="0" tIns="0" rIns="0" bIns="0" rtlCol="0"/>
          <a:lstStyle/>
          <a:p>
            <a:endParaRPr sz="1406"/>
          </a:p>
        </p:txBody>
      </p:sp>
      <p:sp>
        <p:nvSpPr>
          <p:cNvPr id="31" name="object 31"/>
          <p:cNvSpPr/>
          <p:nvPr/>
        </p:nvSpPr>
        <p:spPr>
          <a:xfrm>
            <a:off x="6649021" y="5045763"/>
            <a:ext cx="1321594" cy="401836"/>
          </a:xfrm>
          <a:custGeom>
            <a:avLst/>
            <a:gdLst/>
            <a:ahLst/>
            <a:cxnLst/>
            <a:rect l="l" t="t" r="r" b="b"/>
            <a:pathLst>
              <a:path w="1879600" h="571500">
                <a:moveTo>
                  <a:pt x="0" y="571500"/>
                </a:moveTo>
                <a:lnTo>
                  <a:pt x="1879600" y="571500"/>
                </a:lnTo>
                <a:lnTo>
                  <a:pt x="1879600" y="0"/>
                </a:lnTo>
                <a:lnTo>
                  <a:pt x="0" y="0"/>
                </a:lnTo>
                <a:lnTo>
                  <a:pt x="0" y="571500"/>
                </a:lnTo>
                <a:close/>
              </a:path>
            </a:pathLst>
          </a:custGeom>
          <a:solidFill>
            <a:srgbClr val="014619"/>
          </a:solidFill>
        </p:spPr>
        <p:txBody>
          <a:bodyPr wrap="square" lIns="0" tIns="0" rIns="0" bIns="0" rtlCol="0"/>
          <a:lstStyle/>
          <a:p>
            <a:endParaRPr sz="1406"/>
          </a:p>
        </p:txBody>
      </p:sp>
      <p:sp>
        <p:nvSpPr>
          <p:cNvPr id="32" name="object 32"/>
          <p:cNvSpPr/>
          <p:nvPr/>
        </p:nvSpPr>
        <p:spPr>
          <a:xfrm>
            <a:off x="6756177" y="5143990"/>
            <a:ext cx="1116211" cy="223242"/>
          </a:xfrm>
          <a:prstGeom prst="rect">
            <a:avLst/>
          </a:prstGeom>
          <a:blipFill>
            <a:blip r:embed="rId10" cstate="print"/>
            <a:stretch>
              <a:fillRect/>
            </a:stretch>
          </a:blipFill>
        </p:spPr>
        <p:txBody>
          <a:bodyPr wrap="square" lIns="0" tIns="0" rIns="0" bIns="0" rtlCol="0"/>
          <a:lstStyle/>
          <a:p>
            <a:endParaRPr sz="1406"/>
          </a:p>
        </p:txBody>
      </p:sp>
      <p:sp>
        <p:nvSpPr>
          <p:cNvPr id="33" name="object 33"/>
          <p:cNvSpPr txBox="1"/>
          <p:nvPr/>
        </p:nvSpPr>
        <p:spPr>
          <a:xfrm>
            <a:off x="3371826" y="3965272"/>
            <a:ext cx="4598789" cy="1406644"/>
          </a:xfrm>
          <a:prstGeom prst="rect">
            <a:avLst/>
          </a:prstGeom>
        </p:spPr>
        <p:txBody>
          <a:bodyPr vert="horz" wrap="square" lIns="0" tIns="8930" rIns="0" bIns="0" rtlCol="0">
            <a:spAutoFit/>
          </a:bodyPr>
          <a:lstStyle/>
          <a:p>
            <a:pPr marL="1638539">
              <a:spcBef>
                <a:spcPts val="70"/>
              </a:spcBef>
            </a:pPr>
            <a:r>
              <a:rPr sz="2531" b="1" spc="-14" dirty="0">
                <a:solidFill>
                  <a:srgbClr val="EBEBEB"/>
                </a:solidFill>
                <a:latin typeface="Arial"/>
                <a:cs typeface="Arial"/>
              </a:rPr>
              <a:t>extension</a:t>
            </a:r>
            <a:endParaRPr sz="2531">
              <a:latin typeface="Arial"/>
              <a:cs typeface="Arial"/>
            </a:endParaRPr>
          </a:p>
          <a:p>
            <a:pPr marL="2384142" algn="ctr">
              <a:spcBef>
                <a:spcPts val="1814"/>
              </a:spcBef>
            </a:pPr>
            <a:r>
              <a:rPr sz="2531" spc="18" dirty="0">
                <a:solidFill>
                  <a:srgbClr val="FFFFFF"/>
                </a:solidFill>
                <a:latin typeface="Arial"/>
                <a:cs typeface="Arial"/>
              </a:rPr>
              <a:t>browser</a:t>
            </a:r>
            <a:r>
              <a:rPr sz="2531" spc="-18" dirty="0">
                <a:solidFill>
                  <a:srgbClr val="FFFFFF"/>
                </a:solidFill>
                <a:latin typeface="Arial"/>
                <a:cs typeface="Arial"/>
              </a:rPr>
              <a:t> </a:t>
            </a:r>
            <a:r>
              <a:rPr sz="2531" spc="-49" dirty="0">
                <a:solidFill>
                  <a:srgbClr val="FFFFFF"/>
                </a:solidFill>
                <a:latin typeface="Arial"/>
                <a:cs typeface="Arial"/>
              </a:rPr>
              <a:t>API</a:t>
            </a:r>
            <a:endParaRPr sz="2531">
              <a:latin typeface="Arial"/>
              <a:cs typeface="Arial"/>
            </a:endParaRPr>
          </a:p>
          <a:p>
            <a:pPr marL="2343960" algn="ctr">
              <a:spcBef>
                <a:spcPts val="1041"/>
              </a:spcBef>
              <a:tabLst>
                <a:tab pos="3276632" algn="l"/>
              </a:tabLst>
            </a:pPr>
            <a:r>
              <a:rPr sz="1687" spc="7" dirty="0">
                <a:solidFill>
                  <a:srgbClr val="FFFFFF"/>
                </a:solidFill>
                <a:latin typeface="Arial"/>
                <a:cs typeface="Arial"/>
              </a:rPr>
              <a:t>history	</a:t>
            </a:r>
            <a:r>
              <a:rPr sz="1687" spc="18" dirty="0">
                <a:solidFill>
                  <a:srgbClr val="FFFFFF"/>
                </a:solidFill>
                <a:latin typeface="Arial"/>
                <a:cs typeface="Arial"/>
              </a:rPr>
              <a:t>bookmarks</a:t>
            </a:r>
            <a:endParaRPr sz="1687">
              <a:latin typeface="Arial"/>
              <a:cs typeface="Arial"/>
            </a:endParaRPr>
          </a:p>
        </p:txBody>
      </p:sp>
      <p:sp>
        <p:nvSpPr>
          <p:cNvPr id="34" name="object 34"/>
          <p:cNvSpPr/>
          <p:nvPr/>
        </p:nvSpPr>
        <p:spPr>
          <a:xfrm>
            <a:off x="6515076" y="1697131"/>
            <a:ext cx="910828" cy="821531"/>
          </a:xfrm>
          <a:prstGeom prst="rect">
            <a:avLst/>
          </a:prstGeom>
          <a:blipFill>
            <a:blip r:embed="rId11" cstate="print"/>
            <a:stretch>
              <a:fillRect/>
            </a:stretch>
          </a:blipFill>
        </p:spPr>
        <p:txBody>
          <a:bodyPr wrap="square" lIns="0" tIns="0" rIns="0" bIns="0" rtlCol="0"/>
          <a:lstStyle/>
          <a:p>
            <a:endParaRPr sz="1406"/>
          </a:p>
        </p:txBody>
      </p:sp>
    </p:spTree>
    <p:extLst>
      <p:ext uri="{BB962C8B-B14F-4D97-AF65-F5344CB8AC3E}">
        <p14:creationId xmlns:p14="http://schemas.microsoft.com/office/powerpoint/2010/main" val="24909602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6453"/>
            <a:ext cx="9144000" cy="6661547"/>
          </a:xfrm>
          <a:custGeom>
            <a:avLst/>
            <a:gdLst/>
            <a:ahLst/>
            <a:cxnLst/>
            <a:rect l="l" t="t" r="r" b="b"/>
            <a:pathLst>
              <a:path w="13004800" h="9474200">
                <a:moveTo>
                  <a:pt x="0" y="9474200"/>
                </a:moveTo>
                <a:lnTo>
                  <a:pt x="13004800" y="9474200"/>
                </a:lnTo>
                <a:lnTo>
                  <a:pt x="13004800" y="0"/>
                </a:lnTo>
                <a:lnTo>
                  <a:pt x="0" y="0"/>
                </a:lnTo>
                <a:lnTo>
                  <a:pt x="0" y="9474200"/>
                </a:lnTo>
                <a:close/>
              </a:path>
            </a:pathLst>
          </a:custGeom>
          <a:solidFill>
            <a:srgbClr val="303D47"/>
          </a:solidFill>
        </p:spPr>
        <p:txBody>
          <a:bodyPr wrap="square" lIns="0" tIns="0" rIns="0" bIns="0" rtlCol="0"/>
          <a:lstStyle/>
          <a:p>
            <a:endParaRPr sz="1406"/>
          </a:p>
        </p:txBody>
      </p:sp>
      <p:sp>
        <p:nvSpPr>
          <p:cNvPr id="3" name="object 3"/>
          <p:cNvSpPr/>
          <p:nvPr/>
        </p:nvSpPr>
        <p:spPr>
          <a:xfrm>
            <a:off x="0" y="0"/>
            <a:ext cx="9144000" cy="196453"/>
          </a:xfrm>
          <a:custGeom>
            <a:avLst/>
            <a:gdLst/>
            <a:ahLst/>
            <a:cxnLst/>
            <a:rect l="l" t="t" r="r" b="b"/>
            <a:pathLst>
              <a:path w="13004800" h="279400">
                <a:moveTo>
                  <a:pt x="0" y="279400"/>
                </a:moveTo>
                <a:lnTo>
                  <a:pt x="13004800" y="279400"/>
                </a:lnTo>
                <a:lnTo>
                  <a:pt x="13004800" y="0"/>
                </a:lnTo>
                <a:lnTo>
                  <a:pt x="0" y="0"/>
                </a:lnTo>
                <a:lnTo>
                  <a:pt x="0" y="279400"/>
                </a:lnTo>
                <a:close/>
              </a:path>
            </a:pathLst>
          </a:custGeom>
          <a:solidFill>
            <a:srgbClr val="303D47"/>
          </a:solidFill>
        </p:spPr>
        <p:txBody>
          <a:bodyPr wrap="square" lIns="0" tIns="0" rIns="0" bIns="0" rtlCol="0"/>
          <a:lstStyle/>
          <a:p>
            <a:endParaRPr sz="1406"/>
          </a:p>
        </p:txBody>
      </p:sp>
      <p:sp>
        <p:nvSpPr>
          <p:cNvPr id="4" name="object 4"/>
          <p:cNvSpPr txBox="1">
            <a:spLocks noGrp="1"/>
          </p:cNvSpPr>
          <p:nvPr>
            <p:ph type="title"/>
          </p:nvPr>
        </p:nvSpPr>
        <p:spPr>
          <a:xfrm>
            <a:off x="919758" y="3053953"/>
            <a:ext cx="4018359" cy="701514"/>
          </a:xfrm>
          <a:prstGeom prst="rect">
            <a:avLst/>
          </a:prstGeom>
        </p:spPr>
        <p:txBody>
          <a:bodyPr vert="horz" wrap="square" lIns="0" tIns="8930" rIns="0" bIns="0" numCol="1" rtlCol="0" anchor="t" anchorCtr="0" compatLnSpc="1">
            <a:prstTxWarp prst="textNoShape">
              <a:avLst/>
            </a:prstTxWarp>
            <a:spAutoFit/>
          </a:bodyPr>
          <a:lstStyle/>
          <a:p>
            <a:pPr marL="8929">
              <a:lnSpc>
                <a:spcPct val="100000"/>
              </a:lnSpc>
              <a:spcBef>
                <a:spcPts val="70"/>
              </a:spcBef>
            </a:pPr>
            <a:r>
              <a:rPr spc="18" dirty="0">
                <a:solidFill>
                  <a:srgbClr val="FFFFFF"/>
                </a:solidFill>
              </a:rPr>
              <a:t>PERMISSIONS</a:t>
            </a:r>
          </a:p>
        </p:txBody>
      </p:sp>
    </p:spTree>
    <p:extLst>
      <p:ext uri="{BB962C8B-B14F-4D97-AF65-F5344CB8AC3E}">
        <p14:creationId xmlns:p14="http://schemas.microsoft.com/office/powerpoint/2010/main" val="925472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a:t>Javascript Security Model</a:t>
            </a:r>
          </a:p>
        </p:txBody>
      </p:sp>
      <p:sp>
        <p:nvSpPr>
          <p:cNvPr id="35843" name="Rectangle 3" descr="Rectangle: Click to edit Master text styles&#10;Second level&#10;Third level&#10;Fourth level&#10;Fifth level"/>
          <p:cNvSpPr>
            <a:spLocks noGrp="1" noChangeArrowheads="1"/>
          </p:cNvSpPr>
          <p:nvPr>
            <p:ph type="body" idx="1"/>
          </p:nvPr>
        </p:nvSpPr>
        <p:spPr>
          <a:xfrm>
            <a:off x="300038" y="975508"/>
            <a:ext cx="8524875" cy="4313238"/>
          </a:xfrm>
        </p:spPr>
        <p:txBody>
          <a:bodyPr/>
          <a:lstStyle/>
          <a:p>
            <a:pPr eaLnBrk="1" hangingPunct="1"/>
            <a:r>
              <a:rPr lang="en-US" altLang="en-US" sz="2400" dirty="0"/>
              <a:t>“Sandbox” design</a:t>
            </a:r>
          </a:p>
          <a:p>
            <a:pPr lvl="1" eaLnBrk="1" hangingPunct="1"/>
            <a:r>
              <a:rPr lang="en-US" altLang="en-US" sz="2000" dirty="0"/>
              <a:t>No direct file access, restricted network access</a:t>
            </a:r>
          </a:p>
          <a:p>
            <a:pPr eaLnBrk="1" hangingPunct="1"/>
            <a:r>
              <a:rPr lang="en-US" altLang="en-US" sz="2400" dirty="0"/>
              <a:t>Same-origin policy</a:t>
            </a:r>
          </a:p>
          <a:p>
            <a:pPr lvl="1" eaLnBrk="1" hangingPunct="1"/>
            <a:r>
              <a:rPr lang="en-US" altLang="en-US" sz="2000" dirty="0"/>
              <a:t>Frame can only read properties of documents and windows from same place: server, protocol, port</a:t>
            </a:r>
          </a:p>
          <a:p>
            <a:pPr eaLnBrk="1" hangingPunct="1"/>
            <a:r>
              <a:rPr lang="en-US" altLang="en-US" sz="2400" dirty="0"/>
              <a:t>However, this does not apply to</a:t>
            </a:r>
          </a:p>
          <a:p>
            <a:pPr lvl="1" eaLnBrk="1" hangingPunct="1"/>
            <a:r>
              <a:rPr lang="en-US" altLang="en-US" sz="2000" dirty="0"/>
              <a:t>Script loaded in enclosing frame from arbitrary site</a:t>
            </a:r>
          </a:p>
          <a:p>
            <a:pPr lvl="1" eaLnBrk="1" hangingPunct="1"/>
            <a:endParaRPr lang="en-US" altLang="en-US" sz="2000" dirty="0"/>
          </a:p>
          <a:p>
            <a:pPr lvl="1" eaLnBrk="1" hangingPunct="1"/>
            <a:endParaRPr lang="en-US" altLang="en-US" sz="2000" dirty="0"/>
          </a:p>
          <a:p>
            <a:pPr lvl="1" eaLnBrk="1" hangingPunct="1"/>
            <a:endParaRPr lang="en-US" altLang="en-US" sz="2000" dirty="0"/>
          </a:p>
          <a:p>
            <a:pPr lvl="1" eaLnBrk="1" hangingPunct="1"/>
            <a:endParaRPr lang="en-US" altLang="en-US" sz="2000" dirty="0"/>
          </a:p>
          <a:p>
            <a:pPr lvl="1" eaLnBrk="1" hangingPunct="1"/>
            <a:r>
              <a:rPr lang="en-US" altLang="en-US" sz="2000" dirty="0"/>
              <a:t>This script runs as if it were loaded from the site that provided the page! </a:t>
            </a:r>
          </a:p>
          <a:p>
            <a:pPr lvl="1" eaLnBrk="1" hangingPunct="1"/>
            <a:endParaRPr lang="en-US" altLang="en-US" sz="2000" dirty="0"/>
          </a:p>
        </p:txBody>
      </p:sp>
      <p:sp>
        <p:nvSpPr>
          <p:cNvPr id="34820" name="Text Box 4"/>
          <p:cNvSpPr txBox="1">
            <a:spLocks noChangeArrowheads="1"/>
          </p:cNvSpPr>
          <p:nvPr/>
        </p:nvSpPr>
        <p:spPr bwMode="auto">
          <a:xfrm>
            <a:off x="944563" y="6248400"/>
            <a:ext cx="6904037" cy="338138"/>
          </a:xfrm>
          <a:prstGeom prst="rect">
            <a:avLst/>
          </a:prstGeom>
          <a:noFill/>
          <a:ln w="12700" algn="ctr">
            <a:noFill/>
            <a:miter lim="800000"/>
            <a:headEnd/>
            <a:tailEnd type="none" w="lg" len="med"/>
          </a:ln>
        </p:spPr>
        <p:txBody>
          <a:bodyPr wrap="none">
            <a:spAutoFit/>
          </a:bodyPr>
          <a:lstStyle/>
          <a:p>
            <a:pPr eaLnBrk="0" hangingPunct="0">
              <a:defRPr/>
            </a:pPr>
            <a:r>
              <a:rPr lang="en-US" sz="1600" dirty="0">
                <a:solidFill>
                  <a:srgbClr val="869406"/>
                </a:solidFill>
                <a:latin typeface="+mn-lt"/>
              </a:rPr>
              <a:t>Reference: http://www.devarticles.com/c/a/JavaScript/JavaScript-Security/</a:t>
            </a:r>
          </a:p>
        </p:txBody>
      </p:sp>
      <p:sp>
        <p:nvSpPr>
          <p:cNvPr id="7" name="Rectangle 6"/>
          <p:cNvSpPr>
            <a:spLocks noChangeArrowheads="1"/>
          </p:cNvSpPr>
          <p:nvPr/>
        </p:nvSpPr>
        <p:spPr bwMode="auto">
          <a:xfrm>
            <a:off x="1600200" y="4343400"/>
            <a:ext cx="6242050" cy="1066800"/>
          </a:xfrm>
          <a:prstGeom prst="rect">
            <a:avLst/>
          </a:prstGeom>
          <a:solidFill>
            <a:schemeClr val="accent1"/>
          </a:solidFill>
          <a:ln w="9525">
            <a:solidFill>
              <a:schemeClr val="tx1"/>
            </a:solidFill>
            <a:miter lim="800000"/>
            <a:headEnd/>
            <a:tailEnd/>
          </a:ln>
        </p:spPr>
        <p:txBody>
          <a:bodyPr wrap="none" anchor="ctr"/>
          <a:lstStyle/>
          <a:p>
            <a:pPr eaLnBrk="0" hangingPunct="0">
              <a:spcAft>
                <a:spcPts val="300"/>
              </a:spcAft>
              <a:defRPr/>
            </a:pPr>
            <a:r>
              <a:rPr lang="en-US" sz="1800" dirty="0">
                <a:latin typeface="Tahoma" pitchFamily="34" charset="0"/>
              </a:rPr>
              <a:t>&lt;script type="text/</a:t>
            </a:r>
            <a:r>
              <a:rPr lang="en-US" sz="1800" dirty="0" err="1">
                <a:latin typeface="Tahoma" pitchFamily="34" charset="0"/>
              </a:rPr>
              <a:t>javascript</a:t>
            </a:r>
            <a:r>
              <a:rPr lang="en-US" sz="1800" dirty="0">
                <a:latin typeface="Tahoma" pitchFamily="34" charset="0"/>
              </a:rPr>
              <a:t>"&gt; </a:t>
            </a:r>
          </a:p>
          <a:p>
            <a:pPr eaLnBrk="0" hangingPunct="0">
              <a:spcAft>
                <a:spcPts val="300"/>
              </a:spcAft>
              <a:defRPr/>
            </a:pPr>
            <a:r>
              <a:rPr lang="en-US" sz="1800" dirty="0">
                <a:latin typeface="Tahoma" pitchFamily="34" charset="0"/>
              </a:rPr>
              <a:t>      </a:t>
            </a:r>
            <a:r>
              <a:rPr lang="en-US" sz="1800" dirty="0" err="1">
                <a:latin typeface="Tahoma" pitchFamily="34" charset="0"/>
              </a:rPr>
              <a:t>src</a:t>
            </a:r>
            <a:r>
              <a:rPr lang="en-US" sz="1800" dirty="0">
                <a:latin typeface="Tahoma" pitchFamily="34" charset="0"/>
              </a:rPr>
              <a:t>="http://www.example.com/scripts/somescript.js"&gt; </a:t>
            </a:r>
          </a:p>
          <a:p>
            <a:pPr eaLnBrk="0" hangingPunct="0">
              <a:spcAft>
                <a:spcPts val="300"/>
              </a:spcAft>
              <a:defRPr/>
            </a:pPr>
            <a:r>
              <a:rPr lang="en-US" sz="1800" dirty="0">
                <a:latin typeface="Tahoma" pitchFamily="34" charset="0"/>
              </a:rPr>
              <a:t>&lt;/script&gt; </a:t>
            </a:r>
            <a:endParaRPr lang="en-US" sz="1800" dirty="0">
              <a:latin typeface="+mn-lt"/>
            </a:endParaRPr>
          </a:p>
        </p:txBody>
      </p:sp>
    </p:spTree>
    <p:extLst>
      <p:ext uri="{BB962C8B-B14F-4D97-AF65-F5344CB8AC3E}">
        <p14:creationId xmlns:p14="http://schemas.microsoft.com/office/powerpoint/2010/main" val="30471533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Cross-Origin </a:t>
            </a:r>
            <a:r>
              <a:rPr lang="en-US" dirty="0" err="1"/>
              <a:t>XMLHttpRequest</a:t>
            </a:r>
            <a:br>
              <a:rPr lang="en-US" dirty="0"/>
            </a:br>
            <a:br>
              <a:rPr lang="en-US" dirty="0"/>
            </a:br>
            <a:endParaRPr lang="en-US" dirty="0"/>
          </a:p>
        </p:txBody>
      </p:sp>
      <p:sp>
        <p:nvSpPr>
          <p:cNvPr id="3" name="Content Placeholder 2"/>
          <p:cNvSpPr>
            <a:spLocks noGrp="1"/>
          </p:cNvSpPr>
          <p:nvPr>
            <p:ph idx="1"/>
          </p:nvPr>
        </p:nvSpPr>
        <p:spPr>
          <a:xfrm>
            <a:off x="300038" y="1100768"/>
            <a:ext cx="8524875" cy="4313238"/>
          </a:xfrm>
        </p:spPr>
        <p:txBody>
          <a:bodyPr/>
          <a:lstStyle/>
          <a:p>
            <a:r>
              <a:rPr lang="en-US" dirty="0"/>
              <a:t>Regular web pages can use the </a:t>
            </a:r>
            <a:r>
              <a:rPr lang="en-US" b="1" dirty="0">
                <a:hlinkClick r:id="rId2"/>
              </a:rPr>
              <a:t>XMLHttpRequest</a:t>
            </a:r>
            <a:r>
              <a:rPr lang="en-US" dirty="0"/>
              <a:t> object to send and receive data from remote servers, but they're limited by the </a:t>
            </a:r>
            <a:r>
              <a:rPr lang="en-US" b="1" dirty="0">
                <a:hlinkClick r:id="rId3"/>
              </a:rPr>
              <a:t>same origin policy</a:t>
            </a:r>
            <a:r>
              <a:rPr lang="en-US" dirty="0"/>
              <a:t>. </a:t>
            </a:r>
          </a:p>
          <a:p>
            <a:r>
              <a:rPr lang="en-US" dirty="0"/>
              <a:t>Extensions aren't so limited. An extension can talk to remote servers outside of its origin, as long as it first requests cross-origin permissions.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94" y="2897340"/>
            <a:ext cx="8763000" cy="2628900"/>
          </a:xfrm>
          <a:prstGeom prst="rect">
            <a:avLst/>
          </a:prstGeom>
        </p:spPr>
      </p:pic>
    </p:spTree>
    <p:extLst>
      <p:ext uri="{BB962C8B-B14F-4D97-AF65-F5344CB8AC3E}">
        <p14:creationId xmlns:p14="http://schemas.microsoft.com/office/powerpoint/2010/main" val="33027398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9758" y="1676996"/>
            <a:ext cx="6101209" cy="3146318"/>
          </a:xfrm>
          <a:prstGeom prst="rect">
            <a:avLst/>
          </a:prstGeom>
        </p:spPr>
        <p:txBody>
          <a:bodyPr vert="horz" wrap="square" lIns="0" tIns="358973" rIns="0" bIns="0" numCol="1" rtlCol="0" anchor="t" anchorCtr="0" compatLnSpc="1">
            <a:prstTxWarp prst="textNoShape">
              <a:avLst/>
            </a:prstTxWarp>
            <a:spAutoFit/>
          </a:bodyPr>
          <a:lstStyle/>
          <a:p>
            <a:pPr marL="8929">
              <a:lnSpc>
                <a:spcPct val="100000"/>
              </a:lnSpc>
              <a:spcBef>
                <a:spcPts val="2826"/>
              </a:spcBef>
            </a:pPr>
            <a:r>
              <a:rPr spc="-53" dirty="0">
                <a:solidFill>
                  <a:srgbClr val="004E78"/>
                </a:solidFill>
              </a:rPr>
              <a:t>Permissions:</a:t>
            </a:r>
          </a:p>
          <a:p>
            <a:pPr marL="8929" marR="3572">
              <a:lnSpc>
                <a:spcPct val="151000"/>
              </a:lnSpc>
            </a:pPr>
            <a:r>
              <a:rPr spc="-25" dirty="0">
                <a:solidFill>
                  <a:schemeClr val="tx1"/>
                </a:solidFill>
              </a:rPr>
              <a:t>limit </a:t>
            </a:r>
            <a:r>
              <a:rPr spc="25" dirty="0">
                <a:solidFill>
                  <a:schemeClr val="tx1"/>
                </a:solidFill>
              </a:rPr>
              <a:t>the </a:t>
            </a:r>
            <a:r>
              <a:rPr spc="11" dirty="0">
                <a:solidFill>
                  <a:schemeClr val="tx1"/>
                </a:solidFill>
              </a:rPr>
              <a:t>scope </a:t>
            </a:r>
            <a:r>
              <a:rPr dirty="0">
                <a:solidFill>
                  <a:schemeClr val="tx1"/>
                </a:solidFill>
              </a:rPr>
              <a:t>of</a:t>
            </a:r>
            <a:r>
              <a:rPr spc="-60" dirty="0">
                <a:solidFill>
                  <a:schemeClr val="tx1"/>
                </a:solidFill>
              </a:rPr>
              <a:t> </a:t>
            </a:r>
            <a:r>
              <a:rPr spc="18" dirty="0">
                <a:solidFill>
                  <a:schemeClr val="tx1"/>
                </a:solidFill>
              </a:rPr>
              <a:t>core  </a:t>
            </a:r>
            <a:r>
              <a:rPr spc="-39" dirty="0">
                <a:solidFill>
                  <a:schemeClr val="tx1"/>
                </a:solidFill>
              </a:rPr>
              <a:t>vulnerabilities</a:t>
            </a:r>
          </a:p>
        </p:txBody>
      </p:sp>
    </p:spTree>
    <p:extLst>
      <p:ext uri="{BB962C8B-B14F-4D97-AF65-F5344CB8AC3E}">
        <p14:creationId xmlns:p14="http://schemas.microsoft.com/office/powerpoint/2010/main" val="40446719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79853" y="5715000"/>
            <a:ext cx="4784526" cy="636561"/>
          </a:xfrm>
          <a:prstGeom prst="rect">
            <a:avLst/>
          </a:prstGeom>
        </p:spPr>
        <p:txBody>
          <a:bodyPr vert="horz" wrap="square" lIns="0" tIns="8930" rIns="0" bIns="0" rtlCol="0">
            <a:spAutoFit/>
          </a:bodyPr>
          <a:lstStyle/>
          <a:p>
            <a:pPr marL="8929">
              <a:spcBef>
                <a:spcPts val="70"/>
              </a:spcBef>
            </a:pPr>
            <a:r>
              <a:rPr sz="4078" b="1" spc="25" dirty="0">
                <a:latin typeface="Arial"/>
                <a:cs typeface="Arial"/>
              </a:rPr>
              <a:t>PERMISSION</a:t>
            </a:r>
            <a:r>
              <a:rPr sz="4078" b="1" spc="-42" dirty="0">
                <a:latin typeface="Arial"/>
                <a:cs typeface="Arial"/>
              </a:rPr>
              <a:t> </a:t>
            </a:r>
            <a:r>
              <a:rPr sz="4078" b="1" spc="-155" dirty="0">
                <a:latin typeface="Arial"/>
                <a:cs typeface="Arial"/>
              </a:rPr>
              <a:t>RATE</a:t>
            </a:r>
            <a:endParaRPr sz="4078" dirty="0">
              <a:latin typeface="Arial"/>
              <a:cs typeface="Arial"/>
            </a:endParaRPr>
          </a:p>
        </p:txBody>
      </p:sp>
      <p:sp>
        <p:nvSpPr>
          <p:cNvPr id="3" name="object 3"/>
          <p:cNvSpPr/>
          <p:nvPr/>
        </p:nvSpPr>
        <p:spPr>
          <a:xfrm>
            <a:off x="3059587" y="926937"/>
            <a:ext cx="1512243" cy="1885057"/>
          </a:xfrm>
          <a:custGeom>
            <a:avLst/>
            <a:gdLst/>
            <a:ahLst/>
            <a:cxnLst/>
            <a:rect l="l" t="t" r="r" b="b"/>
            <a:pathLst>
              <a:path w="2150745" h="2680970">
                <a:moveTo>
                  <a:pt x="2150198" y="0"/>
                </a:moveTo>
                <a:lnTo>
                  <a:pt x="2100428" y="460"/>
                </a:lnTo>
                <a:lnTo>
                  <a:pt x="2050784" y="1839"/>
                </a:lnTo>
                <a:lnTo>
                  <a:pt x="2001276" y="4131"/>
                </a:lnTo>
                <a:lnTo>
                  <a:pt x="1951917" y="7330"/>
                </a:lnTo>
                <a:lnTo>
                  <a:pt x="1902716" y="11431"/>
                </a:lnTo>
                <a:lnTo>
                  <a:pt x="1853685" y="16427"/>
                </a:lnTo>
                <a:lnTo>
                  <a:pt x="1804834" y="22315"/>
                </a:lnTo>
                <a:lnTo>
                  <a:pt x="1756175" y="29087"/>
                </a:lnTo>
                <a:lnTo>
                  <a:pt x="1707718" y="36740"/>
                </a:lnTo>
                <a:lnTo>
                  <a:pt x="1659474" y="45266"/>
                </a:lnTo>
                <a:lnTo>
                  <a:pt x="1611455" y="54662"/>
                </a:lnTo>
                <a:lnTo>
                  <a:pt x="1563671" y="64920"/>
                </a:lnTo>
                <a:lnTo>
                  <a:pt x="1516133" y="76037"/>
                </a:lnTo>
                <a:lnTo>
                  <a:pt x="1468852" y="88005"/>
                </a:lnTo>
                <a:lnTo>
                  <a:pt x="1421839" y="100821"/>
                </a:lnTo>
                <a:lnTo>
                  <a:pt x="1375105" y="114478"/>
                </a:lnTo>
                <a:lnTo>
                  <a:pt x="1328661" y="128970"/>
                </a:lnTo>
                <a:lnTo>
                  <a:pt x="1282518" y="144293"/>
                </a:lnTo>
                <a:lnTo>
                  <a:pt x="1236686" y="160441"/>
                </a:lnTo>
                <a:lnTo>
                  <a:pt x="1191177" y="177408"/>
                </a:lnTo>
                <a:lnTo>
                  <a:pt x="1146001" y="195189"/>
                </a:lnTo>
                <a:lnTo>
                  <a:pt x="1101170" y="213779"/>
                </a:lnTo>
                <a:lnTo>
                  <a:pt x="1056694" y="233171"/>
                </a:lnTo>
                <a:lnTo>
                  <a:pt x="1012584" y="253361"/>
                </a:lnTo>
                <a:lnTo>
                  <a:pt x="968852" y="274343"/>
                </a:lnTo>
                <a:lnTo>
                  <a:pt x="925508" y="296111"/>
                </a:lnTo>
                <a:lnTo>
                  <a:pt x="882562" y="318660"/>
                </a:lnTo>
                <a:lnTo>
                  <a:pt x="840027" y="341984"/>
                </a:lnTo>
                <a:lnTo>
                  <a:pt x="797913" y="366079"/>
                </a:lnTo>
                <a:lnTo>
                  <a:pt x="756230" y="390938"/>
                </a:lnTo>
                <a:lnTo>
                  <a:pt x="714991" y="416556"/>
                </a:lnTo>
                <a:lnTo>
                  <a:pt x="674205" y="442927"/>
                </a:lnTo>
                <a:lnTo>
                  <a:pt x="633883" y="470047"/>
                </a:lnTo>
                <a:lnTo>
                  <a:pt x="594037" y="497909"/>
                </a:lnTo>
                <a:lnTo>
                  <a:pt x="554678" y="526508"/>
                </a:lnTo>
                <a:lnTo>
                  <a:pt x="515816" y="555839"/>
                </a:lnTo>
                <a:lnTo>
                  <a:pt x="477462" y="585896"/>
                </a:lnTo>
                <a:lnTo>
                  <a:pt x="439628" y="616673"/>
                </a:lnTo>
                <a:lnTo>
                  <a:pt x="402323" y="648165"/>
                </a:lnTo>
                <a:lnTo>
                  <a:pt x="365560" y="680368"/>
                </a:lnTo>
                <a:lnTo>
                  <a:pt x="329349" y="713274"/>
                </a:lnTo>
                <a:lnTo>
                  <a:pt x="293700" y="746879"/>
                </a:lnTo>
                <a:lnTo>
                  <a:pt x="258626" y="781177"/>
                </a:lnTo>
                <a:lnTo>
                  <a:pt x="224136" y="816162"/>
                </a:lnTo>
                <a:lnTo>
                  <a:pt x="190242" y="851830"/>
                </a:lnTo>
                <a:lnTo>
                  <a:pt x="156955" y="888174"/>
                </a:lnTo>
                <a:lnTo>
                  <a:pt x="124285" y="925190"/>
                </a:lnTo>
                <a:lnTo>
                  <a:pt x="92243" y="962872"/>
                </a:lnTo>
                <a:lnTo>
                  <a:pt x="60841" y="1001213"/>
                </a:lnTo>
                <a:lnTo>
                  <a:pt x="30090" y="1040210"/>
                </a:lnTo>
                <a:lnTo>
                  <a:pt x="0" y="1079855"/>
                </a:lnTo>
                <a:lnTo>
                  <a:pt x="2150198" y="2680589"/>
                </a:lnTo>
                <a:lnTo>
                  <a:pt x="2150198" y="0"/>
                </a:lnTo>
                <a:close/>
              </a:path>
            </a:pathLst>
          </a:custGeom>
          <a:solidFill>
            <a:srgbClr val="93C5F6"/>
          </a:solidFill>
        </p:spPr>
        <p:txBody>
          <a:bodyPr wrap="square" lIns="0" tIns="0" rIns="0" bIns="0" rtlCol="0"/>
          <a:lstStyle/>
          <a:p>
            <a:endParaRPr sz="1406"/>
          </a:p>
        </p:txBody>
      </p:sp>
      <p:sp>
        <p:nvSpPr>
          <p:cNvPr id="4" name="object 4"/>
          <p:cNvSpPr/>
          <p:nvPr/>
        </p:nvSpPr>
        <p:spPr>
          <a:xfrm>
            <a:off x="2686633" y="1686211"/>
            <a:ext cx="1885057" cy="1235422"/>
          </a:xfrm>
          <a:custGeom>
            <a:avLst/>
            <a:gdLst/>
            <a:ahLst/>
            <a:cxnLst/>
            <a:rect l="l" t="t" r="r" b="b"/>
            <a:pathLst>
              <a:path w="2680970" h="1757045">
                <a:moveTo>
                  <a:pt x="530424" y="0"/>
                </a:moveTo>
                <a:lnTo>
                  <a:pt x="501108" y="40147"/>
                </a:lnTo>
                <a:lnTo>
                  <a:pt x="472586" y="80767"/>
                </a:lnTo>
                <a:lnTo>
                  <a:pt x="444862" y="121846"/>
                </a:lnTo>
                <a:lnTo>
                  <a:pt x="417938" y="163374"/>
                </a:lnTo>
                <a:lnTo>
                  <a:pt x="391819" y="205337"/>
                </a:lnTo>
                <a:lnTo>
                  <a:pt x="366507" y="247725"/>
                </a:lnTo>
                <a:lnTo>
                  <a:pt x="342007" y="290525"/>
                </a:lnTo>
                <a:lnTo>
                  <a:pt x="318322" y="333725"/>
                </a:lnTo>
                <a:lnTo>
                  <a:pt x="295455" y="377314"/>
                </a:lnTo>
                <a:lnTo>
                  <a:pt x="273411" y="421278"/>
                </a:lnTo>
                <a:lnTo>
                  <a:pt x="252193" y="465608"/>
                </a:lnTo>
                <a:lnTo>
                  <a:pt x="231804" y="510289"/>
                </a:lnTo>
                <a:lnTo>
                  <a:pt x="212248" y="555311"/>
                </a:lnTo>
                <a:lnTo>
                  <a:pt x="193529" y="600662"/>
                </a:lnTo>
                <a:lnTo>
                  <a:pt x="175649" y="646329"/>
                </a:lnTo>
                <a:lnTo>
                  <a:pt x="158614" y="692301"/>
                </a:lnTo>
                <a:lnTo>
                  <a:pt x="142425" y="738566"/>
                </a:lnTo>
                <a:lnTo>
                  <a:pt x="127088" y="785111"/>
                </a:lnTo>
                <a:lnTo>
                  <a:pt x="112605" y="831926"/>
                </a:lnTo>
                <a:lnTo>
                  <a:pt x="98980" y="878997"/>
                </a:lnTo>
                <a:lnTo>
                  <a:pt x="86216" y="926313"/>
                </a:lnTo>
                <a:lnTo>
                  <a:pt x="74318" y="973862"/>
                </a:lnTo>
                <a:lnTo>
                  <a:pt x="63288" y="1021632"/>
                </a:lnTo>
                <a:lnTo>
                  <a:pt x="53131" y="1069611"/>
                </a:lnTo>
                <a:lnTo>
                  <a:pt x="43850" y="1117788"/>
                </a:lnTo>
                <a:lnTo>
                  <a:pt x="35448" y="1166149"/>
                </a:lnTo>
                <a:lnTo>
                  <a:pt x="27930" y="1214684"/>
                </a:lnTo>
                <a:lnTo>
                  <a:pt x="21297" y="1263381"/>
                </a:lnTo>
                <a:lnTo>
                  <a:pt x="15556" y="1312226"/>
                </a:lnTo>
                <a:lnTo>
                  <a:pt x="10708" y="1361209"/>
                </a:lnTo>
                <a:lnTo>
                  <a:pt x="6757" y="1410318"/>
                </a:lnTo>
                <a:lnTo>
                  <a:pt x="3707" y="1459540"/>
                </a:lnTo>
                <a:lnTo>
                  <a:pt x="1562" y="1508863"/>
                </a:lnTo>
                <a:lnTo>
                  <a:pt x="325" y="1558277"/>
                </a:lnTo>
                <a:lnTo>
                  <a:pt x="0" y="1607768"/>
                </a:lnTo>
                <a:lnTo>
                  <a:pt x="589" y="1657324"/>
                </a:lnTo>
                <a:lnTo>
                  <a:pt x="2098" y="1706935"/>
                </a:lnTo>
                <a:lnTo>
                  <a:pt x="4529" y="1756587"/>
                </a:lnTo>
                <a:lnTo>
                  <a:pt x="2680623" y="1600733"/>
                </a:lnTo>
                <a:lnTo>
                  <a:pt x="530424" y="0"/>
                </a:lnTo>
                <a:close/>
              </a:path>
            </a:pathLst>
          </a:custGeom>
          <a:solidFill>
            <a:srgbClr val="BD9C37"/>
          </a:solidFill>
        </p:spPr>
        <p:txBody>
          <a:bodyPr wrap="square" lIns="0" tIns="0" rIns="0" bIns="0" rtlCol="0"/>
          <a:lstStyle/>
          <a:p>
            <a:endParaRPr sz="1406"/>
          </a:p>
        </p:txBody>
      </p:sp>
      <p:sp>
        <p:nvSpPr>
          <p:cNvPr id="5" name="object 5"/>
          <p:cNvSpPr/>
          <p:nvPr/>
        </p:nvSpPr>
        <p:spPr>
          <a:xfrm>
            <a:off x="2689818" y="2811726"/>
            <a:ext cx="2526655" cy="1885504"/>
          </a:xfrm>
          <a:custGeom>
            <a:avLst/>
            <a:gdLst/>
            <a:ahLst/>
            <a:cxnLst/>
            <a:rect l="l" t="t" r="r" b="b"/>
            <a:pathLst>
              <a:path w="3593465" h="2681604">
                <a:moveTo>
                  <a:pt x="2676093" y="0"/>
                </a:moveTo>
                <a:lnTo>
                  <a:pt x="0" y="155854"/>
                </a:lnTo>
                <a:lnTo>
                  <a:pt x="3531" y="207790"/>
                </a:lnTo>
                <a:lnTo>
                  <a:pt x="8067" y="259616"/>
                </a:lnTo>
                <a:lnTo>
                  <a:pt x="13605" y="311318"/>
                </a:lnTo>
                <a:lnTo>
                  <a:pt x="20141" y="362881"/>
                </a:lnTo>
                <a:lnTo>
                  <a:pt x="27674" y="414291"/>
                </a:lnTo>
                <a:lnTo>
                  <a:pt x="36200" y="465533"/>
                </a:lnTo>
                <a:lnTo>
                  <a:pt x="45716" y="516594"/>
                </a:lnTo>
                <a:lnTo>
                  <a:pt x="56219" y="567458"/>
                </a:lnTo>
                <a:lnTo>
                  <a:pt x="67705" y="618111"/>
                </a:lnTo>
                <a:lnTo>
                  <a:pt x="80173" y="668540"/>
                </a:lnTo>
                <a:lnTo>
                  <a:pt x="93619" y="718728"/>
                </a:lnTo>
                <a:lnTo>
                  <a:pt x="108040" y="768663"/>
                </a:lnTo>
                <a:lnTo>
                  <a:pt x="123433" y="818330"/>
                </a:lnTo>
                <a:lnTo>
                  <a:pt x="139796" y="867713"/>
                </a:lnTo>
                <a:lnTo>
                  <a:pt x="157124" y="916800"/>
                </a:lnTo>
                <a:lnTo>
                  <a:pt x="174000" y="961925"/>
                </a:lnTo>
                <a:lnTo>
                  <a:pt x="191598" y="1006567"/>
                </a:lnTo>
                <a:lnTo>
                  <a:pt x="209909" y="1050724"/>
                </a:lnTo>
                <a:lnTo>
                  <a:pt x="228925" y="1094390"/>
                </a:lnTo>
                <a:lnTo>
                  <a:pt x="248635" y="1137562"/>
                </a:lnTo>
                <a:lnTo>
                  <a:pt x="269032" y="1180234"/>
                </a:lnTo>
                <a:lnTo>
                  <a:pt x="290106" y="1222404"/>
                </a:lnTo>
                <a:lnTo>
                  <a:pt x="311848" y="1264066"/>
                </a:lnTo>
                <a:lnTo>
                  <a:pt x="334249" y="1305216"/>
                </a:lnTo>
                <a:lnTo>
                  <a:pt x="357299" y="1345851"/>
                </a:lnTo>
                <a:lnTo>
                  <a:pt x="380990" y="1385966"/>
                </a:lnTo>
                <a:lnTo>
                  <a:pt x="405313" y="1425556"/>
                </a:lnTo>
                <a:lnTo>
                  <a:pt x="430258" y="1464618"/>
                </a:lnTo>
                <a:lnTo>
                  <a:pt x="455816" y="1503147"/>
                </a:lnTo>
                <a:lnTo>
                  <a:pt x="481979" y="1541139"/>
                </a:lnTo>
                <a:lnTo>
                  <a:pt x="508737" y="1578590"/>
                </a:lnTo>
                <a:lnTo>
                  <a:pt x="536082" y="1615495"/>
                </a:lnTo>
                <a:lnTo>
                  <a:pt x="564003" y="1651851"/>
                </a:lnTo>
                <a:lnTo>
                  <a:pt x="592492" y="1687652"/>
                </a:lnTo>
                <a:lnTo>
                  <a:pt x="621540" y="1722896"/>
                </a:lnTo>
                <a:lnTo>
                  <a:pt x="651138" y="1757577"/>
                </a:lnTo>
                <a:lnTo>
                  <a:pt x="681277" y="1791691"/>
                </a:lnTo>
                <a:lnTo>
                  <a:pt x="711948" y="1825234"/>
                </a:lnTo>
                <a:lnTo>
                  <a:pt x="743141" y="1858203"/>
                </a:lnTo>
                <a:lnTo>
                  <a:pt x="774847" y="1890592"/>
                </a:lnTo>
                <a:lnTo>
                  <a:pt x="807058" y="1922397"/>
                </a:lnTo>
                <a:lnTo>
                  <a:pt x="839764" y="1953614"/>
                </a:lnTo>
                <a:lnTo>
                  <a:pt x="872956" y="1984240"/>
                </a:lnTo>
                <a:lnTo>
                  <a:pt x="906626" y="2014269"/>
                </a:lnTo>
                <a:lnTo>
                  <a:pt x="940764" y="2043698"/>
                </a:lnTo>
                <a:lnTo>
                  <a:pt x="975360" y="2072521"/>
                </a:lnTo>
                <a:lnTo>
                  <a:pt x="1010407" y="2100736"/>
                </a:lnTo>
                <a:lnTo>
                  <a:pt x="1045894" y="2128338"/>
                </a:lnTo>
                <a:lnTo>
                  <a:pt x="1081813" y="2155322"/>
                </a:lnTo>
                <a:lnTo>
                  <a:pt x="1118155" y="2181684"/>
                </a:lnTo>
                <a:lnTo>
                  <a:pt x="1154910" y="2207420"/>
                </a:lnTo>
                <a:lnTo>
                  <a:pt x="1192069" y="2232526"/>
                </a:lnTo>
                <a:lnTo>
                  <a:pt x="1229624" y="2256998"/>
                </a:lnTo>
                <a:lnTo>
                  <a:pt x="1267566" y="2280831"/>
                </a:lnTo>
                <a:lnTo>
                  <a:pt x="1305884" y="2304021"/>
                </a:lnTo>
                <a:lnTo>
                  <a:pt x="1344571" y="2326564"/>
                </a:lnTo>
                <a:lnTo>
                  <a:pt x="1383617" y="2348456"/>
                </a:lnTo>
                <a:lnTo>
                  <a:pt x="1423012" y="2369692"/>
                </a:lnTo>
                <a:lnTo>
                  <a:pt x="1462749" y="2390268"/>
                </a:lnTo>
                <a:lnTo>
                  <a:pt x="1502817" y="2410180"/>
                </a:lnTo>
                <a:lnTo>
                  <a:pt x="1543208" y="2429424"/>
                </a:lnTo>
                <a:lnTo>
                  <a:pt x="1583913" y="2447995"/>
                </a:lnTo>
                <a:lnTo>
                  <a:pt x="1624922" y="2465889"/>
                </a:lnTo>
                <a:lnTo>
                  <a:pt x="1666227" y="2483103"/>
                </a:lnTo>
                <a:lnTo>
                  <a:pt x="1707818" y="2499631"/>
                </a:lnTo>
                <a:lnTo>
                  <a:pt x="1749686" y="2515469"/>
                </a:lnTo>
                <a:lnTo>
                  <a:pt x="1791823" y="2530614"/>
                </a:lnTo>
                <a:lnTo>
                  <a:pt x="1834218" y="2545061"/>
                </a:lnTo>
                <a:lnTo>
                  <a:pt x="1876864" y="2558806"/>
                </a:lnTo>
                <a:lnTo>
                  <a:pt x="1919751" y="2571844"/>
                </a:lnTo>
                <a:lnTo>
                  <a:pt x="1962869" y="2584172"/>
                </a:lnTo>
                <a:lnTo>
                  <a:pt x="2006210" y="2595784"/>
                </a:lnTo>
                <a:lnTo>
                  <a:pt x="2049765" y="2606678"/>
                </a:lnTo>
                <a:lnTo>
                  <a:pt x="2093525" y="2616848"/>
                </a:lnTo>
                <a:lnTo>
                  <a:pt x="2137480" y="2626290"/>
                </a:lnTo>
                <a:lnTo>
                  <a:pt x="2181621" y="2635001"/>
                </a:lnTo>
                <a:lnTo>
                  <a:pt x="2225940" y="2642975"/>
                </a:lnTo>
                <a:lnTo>
                  <a:pt x="2270427" y="2650210"/>
                </a:lnTo>
                <a:lnTo>
                  <a:pt x="2315074" y="2656699"/>
                </a:lnTo>
                <a:lnTo>
                  <a:pt x="2359870" y="2662440"/>
                </a:lnTo>
                <a:lnTo>
                  <a:pt x="2404808" y="2667428"/>
                </a:lnTo>
                <a:lnTo>
                  <a:pt x="2449877" y="2671658"/>
                </a:lnTo>
                <a:lnTo>
                  <a:pt x="2495069" y="2675127"/>
                </a:lnTo>
                <a:lnTo>
                  <a:pt x="2540375" y="2677831"/>
                </a:lnTo>
                <a:lnTo>
                  <a:pt x="2585786" y="2679764"/>
                </a:lnTo>
                <a:lnTo>
                  <a:pt x="2631292" y="2680923"/>
                </a:lnTo>
                <a:lnTo>
                  <a:pt x="2676885" y="2681304"/>
                </a:lnTo>
                <a:lnTo>
                  <a:pt x="2722555" y="2680901"/>
                </a:lnTo>
                <a:lnTo>
                  <a:pt x="2768294" y="2679712"/>
                </a:lnTo>
                <a:lnTo>
                  <a:pt x="2814092" y="2677732"/>
                </a:lnTo>
                <a:lnTo>
                  <a:pt x="2859940" y="2674957"/>
                </a:lnTo>
                <a:lnTo>
                  <a:pt x="2905829" y="2671382"/>
                </a:lnTo>
                <a:lnTo>
                  <a:pt x="2951750" y="2667003"/>
                </a:lnTo>
                <a:lnTo>
                  <a:pt x="2997694" y="2661815"/>
                </a:lnTo>
                <a:lnTo>
                  <a:pt x="3043652" y="2655816"/>
                </a:lnTo>
                <a:lnTo>
                  <a:pt x="3089614" y="2649000"/>
                </a:lnTo>
                <a:lnTo>
                  <a:pt x="3135573" y="2641363"/>
                </a:lnTo>
                <a:lnTo>
                  <a:pt x="3181517" y="2632901"/>
                </a:lnTo>
                <a:lnTo>
                  <a:pt x="3227440" y="2623610"/>
                </a:lnTo>
                <a:lnTo>
                  <a:pt x="3273331" y="2613485"/>
                </a:lnTo>
                <a:lnTo>
                  <a:pt x="3319181" y="2602522"/>
                </a:lnTo>
                <a:lnTo>
                  <a:pt x="3364981" y="2590718"/>
                </a:lnTo>
                <a:lnTo>
                  <a:pt x="3410723" y="2578067"/>
                </a:lnTo>
                <a:lnTo>
                  <a:pt x="3456396" y="2564566"/>
                </a:lnTo>
                <a:lnTo>
                  <a:pt x="3501993" y="2550210"/>
                </a:lnTo>
                <a:lnTo>
                  <a:pt x="3547503" y="2534995"/>
                </a:lnTo>
                <a:lnTo>
                  <a:pt x="3592918" y="2518917"/>
                </a:lnTo>
                <a:lnTo>
                  <a:pt x="2676093" y="0"/>
                </a:lnTo>
                <a:close/>
              </a:path>
            </a:pathLst>
          </a:custGeom>
          <a:solidFill>
            <a:srgbClr val="A6681F"/>
          </a:solidFill>
        </p:spPr>
        <p:txBody>
          <a:bodyPr wrap="square" lIns="0" tIns="0" rIns="0" bIns="0" rtlCol="0"/>
          <a:lstStyle/>
          <a:p>
            <a:endParaRPr sz="1406"/>
          </a:p>
        </p:txBody>
      </p:sp>
      <p:sp>
        <p:nvSpPr>
          <p:cNvPr id="6" name="object 6"/>
          <p:cNvSpPr/>
          <p:nvPr/>
        </p:nvSpPr>
        <p:spPr>
          <a:xfrm>
            <a:off x="4571446" y="926937"/>
            <a:ext cx="1885057" cy="3656261"/>
          </a:xfrm>
          <a:custGeom>
            <a:avLst/>
            <a:gdLst/>
            <a:ahLst/>
            <a:cxnLst/>
            <a:rect l="l" t="t" r="r" b="b"/>
            <a:pathLst>
              <a:path w="2680970" h="5200015">
                <a:moveTo>
                  <a:pt x="0" y="0"/>
                </a:moveTo>
                <a:lnTo>
                  <a:pt x="0" y="2680589"/>
                </a:lnTo>
                <a:lnTo>
                  <a:pt x="916825" y="5199507"/>
                </a:lnTo>
                <a:lnTo>
                  <a:pt x="962643" y="5182359"/>
                </a:lnTo>
                <a:lnTo>
                  <a:pt x="1008008" y="5164437"/>
                </a:lnTo>
                <a:lnTo>
                  <a:pt x="1052914" y="5145751"/>
                </a:lnTo>
                <a:lnTo>
                  <a:pt x="1097354" y="5126310"/>
                </a:lnTo>
                <a:lnTo>
                  <a:pt x="1141323" y="5106123"/>
                </a:lnTo>
                <a:lnTo>
                  <a:pt x="1184813" y="5085198"/>
                </a:lnTo>
                <a:lnTo>
                  <a:pt x="1227818" y="5063546"/>
                </a:lnTo>
                <a:lnTo>
                  <a:pt x="1270333" y="5041174"/>
                </a:lnTo>
                <a:lnTo>
                  <a:pt x="1312350" y="5018094"/>
                </a:lnTo>
                <a:lnTo>
                  <a:pt x="1353863" y="4994312"/>
                </a:lnTo>
                <a:lnTo>
                  <a:pt x="1394865" y="4969840"/>
                </a:lnTo>
                <a:lnTo>
                  <a:pt x="1435351" y="4944685"/>
                </a:lnTo>
                <a:lnTo>
                  <a:pt x="1475314" y="4918857"/>
                </a:lnTo>
                <a:lnTo>
                  <a:pt x="1514747" y="4892365"/>
                </a:lnTo>
                <a:lnTo>
                  <a:pt x="1553644" y="4865219"/>
                </a:lnTo>
                <a:lnTo>
                  <a:pt x="1591999" y="4837427"/>
                </a:lnTo>
                <a:lnTo>
                  <a:pt x="1629805" y="4808998"/>
                </a:lnTo>
                <a:lnTo>
                  <a:pt x="1667055" y="4779943"/>
                </a:lnTo>
                <a:lnTo>
                  <a:pt x="1703745" y="4750269"/>
                </a:lnTo>
                <a:lnTo>
                  <a:pt x="1739866" y="4719986"/>
                </a:lnTo>
                <a:lnTo>
                  <a:pt x="1775413" y="4689103"/>
                </a:lnTo>
                <a:lnTo>
                  <a:pt x="1810379" y="4657630"/>
                </a:lnTo>
                <a:lnTo>
                  <a:pt x="1844758" y="4625575"/>
                </a:lnTo>
                <a:lnTo>
                  <a:pt x="1878543" y="4592947"/>
                </a:lnTo>
                <a:lnTo>
                  <a:pt x="1911728" y="4559757"/>
                </a:lnTo>
                <a:lnTo>
                  <a:pt x="1944307" y="4526012"/>
                </a:lnTo>
                <a:lnTo>
                  <a:pt x="1976273" y="4491722"/>
                </a:lnTo>
                <a:lnTo>
                  <a:pt x="2007620" y="4456896"/>
                </a:lnTo>
                <a:lnTo>
                  <a:pt x="2038341" y="4421544"/>
                </a:lnTo>
                <a:lnTo>
                  <a:pt x="2068430" y="4385674"/>
                </a:lnTo>
                <a:lnTo>
                  <a:pt x="2097881" y="4349296"/>
                </a:lnTo>
                <a:lnTo>
                  <a:pt x="2126686" y="4312419"/>
                </a:lnTo>
                <a:lnTo>
                  <a:pt x="2154841" y="4275051"/>
                </a:lnTo>
                <a:lnTo>
                  <a:pt x="2182338" y="4237203"/>
                </a:lnTo>
                <a:lnTo>
                  <a:pt x="2209170" y="4198883"/>
                </a:lnTo>
                <a:lnTo>
                  <a:pt x="2235333" y="4160100"/>
                </a:lnTo>
                <a:lnTo>
                  <a:pt x="2260818" y="4120864"/>
                </a:lnTo>
                <a:lnTo>
                  <a:pt x="2285620" y="4081183"/>
                </a:lnTo>
                <a:lnTo>
                  <a:pt x="2309733" y="4041067"/>
                </a:lnTo>
                <a:lnTo>
                  <a:pt x="2333149" y="4000525"/>
                </a:lnTo>
                <a:lnTo>
                  <a:pt x="2355863" y="3959566"/>
                </a:lnTo>
                <a:lnTo>
                  <a:pt x="2377868" y="3918199"/>
                </a:lnTo>
                <a:lnTo>
                  <a:pt x="2399157" y="3876434"/>
                </a:lnTo>
                <a:lnTo>
                  <a:pt x="2419725" y="3834279"/>
                </a:lnTo>
                <a:lnTo>
                  <a:pt x="2439565" y="3791744"/>
                </a:lnTo>
                <a:lnTo>
                  <a:pt x="2458670" y="3748838"/>
                </a:lnTo>
                <a:lnTo>
                  <a:pt x="2477034" y="3705570"/>
                </a:lnTo>
                <a:lnTo>
                  <a:pt x="2494651" y="3661949"/>
                </a:lnTo>
                <a:lnTo>
                  <a:pt x="2511515" y="3617984"/>
                </a:lnTo>
                <a:lnTo>
                  <a:pt x="2527618" y="3573684"/>
                </a:lnTo>
                <a:lnTo>
                  <a:pt x="2542954" y="3529060"/>
                </a:lnTo>
                <a:lnTo>
                  <a:pt x="2557518" y="3484118"/>
                </a:lnTo>
                <a:lnTo>
                  <a:pt x="2571302" y="3438870"/>
                </a:lnTo>
                <a:lnTo>
                  <a:pt x="2584300" y="3393324"/>
                </a:lnTo>
                <a:lnTo>
                  <a:pt x="2596506" y="3347488"/>
                </a:lnTo>
                <a:lnTo>
                  <a:pt x="2607914" y="3301374"/>
                </a:lnTo>
                <a:lnTo>
                  <a:pt x="2618516" y="3254988"/>
                </a:lnTo>
                <a:lnTo>
                  <a:pt x="2628308" y="3208341"/>
                </a:lnTo>
                <a:lnTo>
                  <a:pt x="2637281" y="3161442"/>
                </a:lnTo>
                <a:lnTo>
                  <a:pt x="2645430" y="3114300"/>
                </a:lnTo>
                <a:lnTo>
                  <a:pt x="2652749" y="3066924"/>
                </a:lnTo>
                <a:lnTo>
                  <a:pt x="2659230" y="3019323"/>
                </a:lnTo>
                <a:lnTo>
                  <a:pt x="2664868" y="2971506"/>
                </a:lnTo>
                <a:lnTo>
                  <a:pt x="2669657" y="2923483"/>
                </a:lnTo>
                <a:lnTo>
                  <a:pt x="2673589" y="2875262"/>
                </a:lnTo>
                <a:lnTo>
                  <a:pt x="2676658" y="2826853"/>
                </a:lnTo>
                <a:lnTo>
                  <a:pt x="2678859" y="2778265"/>
                </a:lnTo>
                <a:lnTo>
                  <a:pt x="2680184" y="2729507"/>
                </a:lnTo>
                <a:lnTo>
                  <a:pt x="2680627" y="2680589"/>
                </a:lnTo>
                <a:lnTo>
                  <a:pt x="2680202" y="2632413"/>
                </a:lnTo>
                <a:lnTo>
                  <a:pt x="2678934" y="2584444"/>
                </a:lnTo>
                <a:lnTo>
                  <a:pt x="2676830" y="2536688"/>
                </a:lnTo>
                <a:lnTo>
                  <a:pt x="2673896" y="2489151"/>
                </a:lnTo>
                <a:lnTo>
                  <a:pt x="2670140" y="2441842"/>
                </a:lnTo>
                <a:lnTo>
                  <a:pt x="2665568" y="2394767"/>
                </a:lnTo>
                <a:lnTo>
                  <a:pt x="2660188" y="2347933"/>
                </a:lnTo>
                <a:lnTo>
                  <a:pt x="2654007" y="2301347"/>
                </a:lnTo>
                <a:lnTo>
                  <a:pt x="2647031" y="2255017"/>
                </a:lnTo>
                <a:lnTo>
                  <a:pt x="2639269" y="2208949"/>
                </a:lnTo>
                <a:lnTo>
                  <a:pt x="2630727" y="2163151"/>
                </a:lnTo>
                <a:lnTo>
                  <a:pt x="2621412" y="2117630"/>
                </a:lnTo>
                <a:lnTo>
                  <a:pt x="2611331" y="2072392"/>
                </a:lnTo>
                <a:lnTo>
                  <a:pt x="2600492" y="2027445"/>
                </a:lnTo>
                <a:lnTo>
                  <a:pt x="2588901" y="1982796"/>
                </a:lnTo>
                <a:lnTo>
                  <a:pt x="2576566" y="1938452"/>
                </a:lnTo>
                <a:lnTo>
                  <a:pt x="2563493" y="1894420"/>
                </a:lnTo>
                <a:lnTo>
                  <a:pt x="2549690" y="1850708"/>
                </a:lnTo>
                <a:lnTo>
                  <a:pt x="2535164" y="1807322"/>
                </a:lnTo>
                <a:lnTo>
                  <a:pt x="2519922" y="1764269"/>
                </a:lnTo>
                <a:lnTo>
                  <a:pt x="2503970" y="1721556"/>
                </a:lnTo>
                <a:lnTo>
                  <a:pt x="2487317" y="1679191"/>
                </a:lnTo>
                <a:lnTo>
                  <a:pt x="2469969" y="1637181"/>
                </a:lnTo>
                <a:lnTo>
                  <a:pt x="2451933" y="1595532"/>
                </a:lnTo>
                <a:lnTo>
                  <a:pt x="2433217" y="1554253"/>
                </a:lnTo>
                <a:lnTo>
                  <a:pt x="2413826" y="1513349"/>
                </a:lnTo>
                <a:lnTo>
                  <a:pt x="2393770" y="1472828"/>
                </a:lnTo>
                <a:lnTo>
                  <a:pt x="2373054" y="1432697"/>
                </a:lnTo>
                <a:lnTo>
                  <a:pt x="2351686" y="1392963"/>
                </a:lnTo>
                <a:lnTo>
                  <a:pt x="2329672" y="1353634"/>
                </a:lnTo>
                <a:lnTo>
                  <a:pt x="2307020" y="1314716"/>
                </a:lnTo>
                <a:lnTo>
                  <a:pt x="2283738" y="1276216"/>
                </a:lnTo>
                <a:lnTo>
                  <a:pt x="2259831" y="1238142"/>
                </a:lnTo>
                <a:lnTo>
                  <a:pt x="2235307" y="1200501"/>
                </a:lnTo>
                <a:lnTo>
                  <a:pt x="2210174" y="1163299"/>
                </a:lnTo>
                <a:lnTo>
                  <a:pt x="2184438" y="1126544"/>
                </a:lnTo>
                <a:lnTo>
                  <a:pt x="2158106" y="1090242"/>
                </a:lnTo>
                <a:lnTo>
                  <a:pt x="2131186" y="1054402"/>
                </a:lnTo>
                <a:lnTo>
                  <a:pt x="2103684" y="1019030"/>
                </a:lnTo>
                <a:lnTo>
                  <a:pt x="2075608" y="984133"/>
                </a:lnTo>
                <a:lnTo>
                  <a:pt x="2046965" y="949718"/>
                </a:lnTo>
                <a:lnTo>
                  <a:pt x="2017761" y="915792"/>
                </a:lnTo>
                <a:lnTo>
                  <a:pt x="1988005" y="882363"/>
                </a:lnTo>
                <a:lnTo>
                  <a:pt x="1957702" y="849437"/>
                </a:lnTo>
                <a:lnTo>
                  <a:pt x="1926861" y="817022"/>
                </a:lnTo>
                <a:lnTo>
                  <a:pt x="1895487" y="785125"/>
                </a:lnTo>
                <a:lnTo>
                  <a:pt x="1863589" y="753752"/>
                </a:lnTo>
                <a:lnTo>
                  <a:pt x="1831173" y="722911"/>
                </a:lnTo>
                <a:lnTo>
                  <a:pt x="1798247" y="692609"/>
                </a:lnTo>
                <a:lnTo>
                  <a:pt x="1764817" y="662853"/>
                </a:lnTo>
                <a:lnTo>
                  <a:pt x="1730891" y="633650"/>
                </a:lnTo>
                <a:lnTo>
                  <a:pt x="1696476" y="605007"/>
                </a:lnTo>
                <a:lnTo>
                  <a:pt x="1661578" y="576931"/>
                </a:lnTo>
                <a:lnTo>
                  <a:pt x="1626205" y="549430"/>
                </a:lnTo>
                <a:lnTo>
                  <a:pt x="1590365" y="522510"/>
                </a:lnTo>
                <a:lnTo>
                  <a:pt x="1554063" y="496179"/>
                </a:lnTo>
                <a:lnTo>
                  <a:pt x="1517307" y="470443"/>
                </a:lnTo>
                <a:lnTo>
                  <a:pt x="1480105" y="445310"/>
                </a:lnTo>
                <a:lnTo>
                  <a:pt x="1442463" y="420787"/>
                </a:lnTo>
                <a:lnTo>
                  <a:pt x="1404388" y="396881"/>
                </a:lnTo>
                <a:lnTo>
                  <a:pt x="1365888" y="373599"/>
                </a:lnTo>
                <a:lnTo>
                  <a:pt x="1326969" y="350947"/>
                </a:lnTo>
                <a:lnTo>
                  <a:pt x="1287639" y="328934"/>
                </a:lnTo>
                <a:lnTo>
                  <a:pt x="1247905" y="307566"/>
                </a:lnTo>
                <a:lnTo>
                  <a:pt x="1207774" y="286851"/>
                </a:lnTo>
                <a:lnTo>
                  <a:pt x="1167252" y="266794"/>
                </a:lnTo>
                <a:lnTo>
                  <a:pt x="1126348" y="247405"/>
                </a:lnTo>
                <a:lnTo>
                  <a:pt x="1085068" y="228689"/>
                </a:lnTo>
                <a:lnTo>
                  <a:pt x="1043418" y="210653"/>
                </a:lnTo>
                <a:lnTo>
                  <a:pt x="1001408" y="193305"/>
                </a:lnTo>
                <a:lnTo>
                  <a:pt x="959042" y="176652"/>
                </a:lnTo>
                <a:lnTo>
                  <a:pt x="916329" y="160701"/>
                </a:lnTo>
                <a:lnTo>
                  <a:pt x="873276" y="145459"/>
                </a:lnTo>
                <a:lnTo>
                  <a:pt x="829889" y="130933"/>
                </a:lnTo>
                <a:lnTo>
                  <a:pt x="786176" y="117131"/>
                </a:lnTo>
                <a:lnTo>
                  <a:pt x="742143" y="104058"/>
                </a:lnTo>
                <a:lnTo>
                  <a:pt x="697799" y="91723"/>
                </a:lnTo>
                <a:lnTo>
                  <a:pt x="653149" y="80133"/>
                </a:lnTo>
                <a:lnTo>
                  <a:pt x="608202" y="69293"/>
                </a:lnTo>
                <a:lnTo>
                  <a:pt x="562964" y="59213"/>
                </a:lnTo>
                <a:lnTo>
                  <a:pt x="517442" y="49898"/>
                </a:lnTo>
                <a:lnTo>
                  <a:pt x="471643" y="41356"/>
                </a:lnTo>
                <a:lnTo>
                  <a:pt x="425575" y="33594"/>
                </a:lnTo>
                <a:lnTo>
                  <a:pt x="379244" y="26619"/>
                </a:lnTo>
                <a:lnTo>
                  <a:pt x="332658" y="20438"/>
                </a:lnTo>
                <a:lnTo>
                  <a:pt x="285824" y="15058"/>
                </a:lnTo>
                <a:lnTo>
                  <a:pt x="238748" y="10486"/>
                </a:lnTo>
                <a:lnTo>
                  <a:pt x="191438" y="6730"/>
                </a:lnTo>
                <a:lnTo>
                  <a:pt x="143901" y="3796"/>
                </a:lnTo>
                <a:lnTo>
                  <a:pt x="96145" y="1692"/>
                </a:lnTo>
                <a:lnTo>
                  <a:pt x="48175" y="424"/>
                </a:lnTo>
                <a:lnTo>
                  <a:pt x="0" y="0"/>
                </a:lnTo>
                <a:close/>
              </a:path>
            </a:pathLst>
          </a:custGeom>
          <a:solidFill>
            <a:srgbClr val="873E00"/>
          </a:solidFill>
        </p:spPr>
        <p:txBody>
          <a:bodyPr wrap="square" lIns="0" tIns="0" rIns="0" bIns="0" rtlCol="0"/>
          <a:lstStyle/>
          <a:p>
            <a:endParaRPr sz="1406"/>
          </a:p>
        </p:txBody>
      </p:sp>
      <p:sp>
        <p:nvSpPr>
          <p:cNvPr id="7" name="object 7"/>
          <p:cNvSpPr/>
          <p:nvPr/>
        </p:nvSpPr>
        <p:spPr>
          <a:xfrm>
            <a:off x="3473648" y="1285875"/>
            <a:ext cx="1071563" cy="392906"/>
          </a:xfrm>
          <a:prstGeom prst="rect">
            <a:avLst/>
          </a:prstGeom>
          <a:blipFill>
            <a:blip r:embed="rId2" cstate="print"/>
            <a:stretch>
              <a:fillRect/>
            </a:stretch>
          </a:blipFill>
        </p:spPr>
        <p:txBody>
          <a:bodyPr wrap="square" lIns="0" tIns="0" rIns="0" bIns="0" rtlCol="0"/>
          <a:lstStyle/>
          <a:p>
            <a:endParaRPr sz="1406"/>
          </a:p>
        </p:txBody>
      </p:sp>
      <p:sp>
        <p:nvSpPr>
          <p:cNvPr id="8" name="object 8"/>
          <p:cNvSpPr/>
          <p:nvPr/>
        </p:nvSpPr>
        <p:spPr>
          <a:xfrm>
            <a:off x="3562946" y="1785938"/>
            <a:ext cx="875109" cy="392906"/>
          </a:xfrm>
          <a:prstGeom prst="rect">
            <a:avLst/>
          </a:prstGeom>
          <a:blipFill>
            <a:blip r:embed="rId3" cstate="print"/>
            <a:stretch>
              <a:fillRect/>
            </a:stretch>
          </a:blipFill>
        </p:spPr>
        <p:txBody>
          <a:bodyPr wrap="square" lIns="0" tIns="0" rIns="0" bIns="0" rtlCol="0"/>
          <a:lstStyle/>
          <a:p>
            <a:endParaRPr sz="1406"/>
          </a:p>
        </p:txBody>
      </p:sp>
      <p:sp>
        <p:nvSpPr>
          <p:cNvPr id="9" name="object 9"/>
          <p:cNvSpPr txBox="1">
            <a:spLocks noGrp="1"/>
          </p:cNvSpPr>
          <p:nvPr>
            <p:ph type="title"/>
          </p:nvPr>
        </p:nvSpPr>
        <p:spPr>
          <a:xfrm>
            <a:off x="3490666" y="1183067"/>
            <a:ext cx="1028254" cy="1009291"/>
          </a:xfrm>
          <a:prstGeom prst="rect">
            <a:avLst/>
          </a:prstGeom>
        </p:spPr>
        <p:txBody>
          <a:bodyPr vert="horz" wrap="square" lIns="0" tIns="8930" rIns="0" bIns="0" numCol="1" rtlCol="0" anchor="t" anchorCtr="0" compatLnSpc="1">
            <a:prstTxWarp prst="textNoShape">
              <a:avLst/>
            </a:prstTxWarp>
            <a:spAutoFit/>
          </a:bodyPr>
          <a:lstStyle/>
          <a:p>
            <a:pPr marL="90187" marR="3572" indent="-81704">
              <a:lnSpc>
                <a:spcPts val="3944"/>
              </a:lnSpc>
              <a:spcBef>
                <a:spcPts val="70"/>
              </a:spcBef>
            </a:pPr>
            <a:r>
              <a:rPr sz="3164" spc="4" dirty="0">
                <a:solidFill>
                  <a:srgbClr val="FFFFFF"/>
                </a:solidFill>
              </a:rPr>
              <a:t>None  </a:t>
            </a:r>
            <a:r>
              <a:rPr sz="3164" spc="105" dirty="0">
                <a:solidFill>
                  <a:srgbClr val="FFFFFF"/>
                </a:solidFill>
              </a:rPr>
              <a:t>15%</a:t>
            </a:r>
            <a:endParaRPr sz="3164"/>
          </a:p>
        </p:txBody>
      </p:sp>
      <p:sp>
        <p:nvSpPr>
          <p:cNvPr id="10" name="object 10"/>
          <p:cNvSpPr/>
          <p:nvPr/>
        </p:nvSpPr>
        <p:spPr>
          <a:xfrm>
            <a:off x="2866430" y="2027039"/>
            <a:ext cx="875109" cy="392906"/>
          </a:xfrm>
          <a:prstGeom prst="rect">
            <a:avLst/>
          </a:prstGeom>
          <a:blipFill>
            <a:blip r:embed="rId4" cstate="print"/>
            <a:stretch>
              <a:fillRect/>
            </a:stretch>
          </a:blipFill>
        </p:spPr>
        <p:txBody>
          <a:bodyPr wrap="square" lIns="0" tIns="0" rIns="0" bIns="0" rtlCol="0"/>
          <a:lstStyle/>
          <a:p>
            <a:endParaRPr sz="1406"/>
          </a:p>
        </p:txBody>
      </p:sp>
      <p:sp>
        <p:nvSpPr>
          <p:cNvPr id="11" name="object 11"/>
          <p:cNvSpPr txBox="1"/>
          <p:nvPr/>
        </p:nvSpPr>
        <p:spPr>
          <a:xfrm>
            <a:off x="2875883" y="1927749"/>
            <a:ext cx="827336" cy="495044"/>
          </a:xfrm>
          <a:prstGeom prst="rect">
            <a:avLst/>
          </a:prstGeom>
        </p:spPr>
        <p:txBody>
          <a:bodyPr vert="horz" wrap="square" lIns="0" tIns="8037" rIns="0" bIns="0" rtlCol="0">
            <a:spAutoFit/>
          </a:bodyPr>
          <a:lstStyle/>
          <a:p>
            <a:pPr marL="8929">
              <a:spcBef>
                <a:spcPts val="63"/>
              </a:spcBef>
            </a:pPr>
            <a:r>
              <a:rPr sz="3164" b="1" spc="11" dirty="0">
                <a:solidFill>
                  <a:srgbClr val="FFFFFF"/>
                </a:solidFill>
                <a:latin typeface="Arial"/>
                <a:cs typeface="Arial"/>
              </a:rPr>
              <a:t>Low</a:t>
            </a:r>
            <a:endParaRPr sz="3164">
              <a:latin typeface="Arial"/>
              <a:cs typeface="Arial"/>
            </a:endParaRPr>
          </a:p>
        </p:txBody>
      </p:sp>
      <p:sp>
        <p:nvSpPr>
          <p:cNvPr id="12" name="object 12"/>
          <p:cNvSpPr/>
          <p:nvPr/>
        </p:nvSpPr>
        <p:spPr>
          <a:xfrm>
            <a:off x="2839641" y="2527102"/>
            <a:ext cx="884039" cy="392906"/>
          </a:xfrm>
          <a:prstGeom prst="rect">
            <a:avLst/>
          </a:prstGeom>
          <a:blipFill>
            <a:blip r:embed="rId5" cstate="print"/>
            <a:stretch>
              <a:fillRect/>
            </a:stretch>
          </a:blipFill>
        </p:spPr>
        <p:txBody>
          <a:bodyPr wrap="square" lIns="0" tIns="0" rIns="0" bIns="0" rtlCol="0"/>
          <a:lstStyle/>
          <a:p>
            <a:endParaRPr sz="1406"/>
          </a:p>
        </p:txBody>
      </p:sp>
      <p:sp>
        <p:nvSpPr>
          <p:cNvPr id="13" name="object 13"/>
          <p:cNvSpPr/>
          <p:nvPr/>
        </p:nvSpPr>
        <p:spPr>
          <a:xfrm>
            <a:off x="3170039" y="3339703"/>
            <a:ext cx="1589484" cy="392906"/>
          </a:xfrm>
          <a:prstGeom prst="rect">
            <a:avLst/>
          </a:prstGeom>
          <a:blipFill>
            <a:blip r:embed="rId6" cstate="print"/>
            <a:stretch>
              <a:fillRect/>
            </a:stretch>
          </a:blipFill>
        </p:spPr>
        <p:txBody>
          <a:bodyPr wrap="square" lIns="0" tIns="0" rIns="0" bIns="0" rtlCol="0"/>
          <a:lstStyle/>
          <a:p>
            <a:endParaRPr sz="1406"/>
          </a:p>
        </p:txBody>
      </p:sp>
      <p:sp>
        <p:nvSpPr>
          <p:cNvPr id="14" name="object 14"/>
          <p:cNvSpPr/>
          <p:nvPr/>
        </p:nvSpPr>
        <p:spPr>
          <a:xfrm>
            <a:off x="3491508" y="3839766"/>
            <a:ext cx="910828" cy="392906"/>
          </a:xfrm>
          <a:prstGeom prst="rect">
            <a:avLst/>
          </a:prstGeom>
          <a:blipFill>
            <a:blip r:embed="rId7" cstate="print"/>
            <a:stretch>
              <a:fillRect/>
            </a:stretch>
          </a:blipFill>
        </p:spPr>
        <p:txBody>
          <a:bodyPr wrap="square" lIns="0" tIns="0" rIns="0" bIns="0" rtlCol="0"/>
          <a:lstStyle/>
          <a:p>
            <a:endParaRPr sz="1406"/>
          </a:p>
        </p:txBody>
      </p:sp>
      <p:sp>
        <p:nvSpPr>
          <p:cNvPr id="15" name="object 15"/>
          <p:cNvSpPr txBox="1"/>
          <p:nvPr/>
        </p:nvSpPr>
        <p:spPr>
          <a:xfrm>
            <a:off x="2857033" y="2429022"/>
            <a:ext cx="1884164" cy="1815662"/>
          </a:xfrm>
          <a:prstGeom prst="rect">
            <a:avLst/>
          </a:prstGeom>
        </p:spPr>
        <p:txBody>
          <a:bodyPr vert="horz" wrap="square" lIns="0" tIns="8037" rIns="0" bIns="0" rtlCol="0">
            <a:spAutoFit/>
          </a:bodyPr>
          <a:lstStyle/>
          <a:p>
            <a:pPr marL="8929">
              <a:spcBef>
                <a:spcPts val="63"/>
              </a:spcBef>
            </a:pPr>
            <a:r>
              <a:rPr sz="3164" b="1" spc="105" dirty="0">
                <a:solidFill>
                  <a:srgbClr val="FFFFFF"/>
                </a:solidFill>
                <a:latin typeface="Arial"/>
                <a:cs typeface="Arial"/>
              </a:rPr>
              <a:t>11%</a:t>
            </a:r>
            <a:endParaRPr sz="3164">
              <a:latin typeface="Arial"/>
              <a:cs typeface="Arial"/>
            </a:endParaRPr>
          </a:p>
          <a:p>
            <a:pPr marL="679524" marR="3572" indent="-348691">
              <a:lnSpc>
                <a:spcPct val="104000"/>
              </a:lnSpc>
              <a:spcBef>
                <a:spcPts val="2440"/>
              </a:spcBef>
            </a:pPr>
            <a:r>
              <a:rPr sz="3164" b="1" spc="25" dirty="0">
                <a:solidFill>
                  <a:srgbClr val="FFFFFF"/>
                </a:solidFill>
                <a:latin typeface="Arial"/>
                <a:cs typeface="Arial"/>
              </a:rPr>
              <a:t>Medium  </a:t>
            </a:r>
            <a:r>
              <a:rPr sz="3164" b="1" spc="105" dirty="0">
                <a:solidFill>
                  <a:srgbClr val="FFFFFF"/>
                </a:solidFill>
                <a:latin typeface="Arial"/>
                <a:cs typeface="Arial"/>
              </a:rPr>
              <a:t>30%</a:t>
            </a:r>
            <a:endParaRPr sz="3164">
              <a:latin typeface="Arial"/>
              <a:cs typeface="Arial"/>
            </a:endParaRPr>
          </a:p>
        </p:txBody>
      </p:sp>
      <p:sp>
        <p:nvSpPr>
          <p:cNvPr id="16" name="object 16"/>
          <p:cNvSpPr/>
          <p:nvPr/>
        </p:nvSpPr>
        <p:spPr>
          <a:xfrm>
            <a:off x="5054203" y="2250281"/>
            <a:ext cx="928688" cy="464344"/>
          </a:xfrm>
          <a:prstGeom prst="rect">
            <a:avLst/>
          </a:prstGeom>
          <a:blipFill>
            <a:blip r:embed="rId8" cstate="print"/>
            <a:stretch>
              <a:fillRect/>
            </a:stretch>
          </a:blipFill>
        </p:spPr>
        <p:txBody>
          <a:bodyPr wrap="square" lIns="0" tIns="0" rIns="0" bIns="0" rtlCol="0"/>
          <a:lstStyle/>
          <a:p>
            <a:endParaRPr sz="1406"/>
          </a:p>
        </p:txBody>
      </p:sp>
      <p:sp>
        <p:nvSpPr>
          <p:cNvPr id="17" name="object 17"/>
          <p:cNvSpPr/>
          <p:nvPr/>
        </p:nvSpPr>
        <p:spPr>
          <a:xfrm>
            <a:off x="5045274" y="2750344"/>
            <a:ext cx="910828" cy="392906"/>
          </a:xfrm>
          <a:prstGeom prst="rect">
            <a:avLst/>
          </a:prstGeom>
          <a:blipFill>
            <a:blip r:embed="rId9" cstate="print"/>
            <a:stretch>
              <a:fillRect/>
            </a:stretch>
          </a:blipFill>
        </p:spPr>
        <p:txBody>
          <a:bodyPr wrap="square" lIns="0" tIns="0" rIns="0" bIns="0" rtlCol="0"/>
          <a:lstStyle/>
          <a:p>
            <a:endParaRPr sz="1406"/>
          </a:p>
        </p:txBody>
      </p:sp>
      <p:sp>
        <p:nvSpPr>
          <p:cNvPr id="18" name="object 18"/>
          <p:cNvSpPr txBox="1"/>
          <p:nvPr/>
        </p:nvSpPr>
        <p:spPr>
          <a:xfrm>
            <a:off x="5067443" y="2144625"/>
            <a:ext cx="901452" cy="1009291"/>
          </a:xfrm>
          <a:prstGeom prst="rect">
            <a:avLst/>
          </a:prstGeom>
        </p:spPr>
        <p:txBody>
          <a:bodyPr vert="horz" wrap="square" lIns="0" tIns="8930" rIns="0" bIns="0" rtlCol="0">
            <a:spAutoFit/>
          </a:bodyPr>
          <a:lstStyle/>
          <a:p>
            <a:pPr marL="26788" marR="3572" indent="-18305">
              <a:lnSpc>
                <a:spcPts val="3944"/>
              </a:lnSpc>
              <a:spcBef>
                <a:spcPts val="70"/>
              </a:spcBef>
            </a:pPr>
            <a:r>
              <a:rPr sz="3164" b="1" spc="-18" dirty="0">
                <a:solidFill>
                  <a:srgbClr val="FFFFFF"/>
                </a:solidFill>
                <a:latin typeface="Arial"/>
                <a:cs typeface="Arial"/>
              </a:rPr>
              <a:t>High  </a:t>
            </a:r>
            <a:r>
              <a:rPr sz="3164" b="1" spc="105" dirty="0">
                <a:solidFill>
                  <a:srgbClr val="FFFFFF"/>
                </a:solidFill>
                <a:latin typeface="Arial"/>
                <a:cs typeface="Arial"/>
              </a:rPr>
              <a:t>44%</a:t>
            </a:r>
            <a:endParaRPr sz="3164">
              <a:latin typeface="Arial"/>
              <a:cs typeface="Arial"/>
            </a:endParaRPr>
          </a:p>
        </p:txBody>
      </p:sp>
      <p:sp>
        <p:nvSpPr>
          <p:cNvPr id="19" name="object 19"/>
          <p:cNvSpPr txBox="1"/>
          <p:nvPr/>
        </p:nvSpPr>
        <p:spPr>
          <a:xfrm>
            <a:off x="3232716" y="4884540"/>
            <a:ext cx="2669977" cy="355266"/>
          </a:xfrm>
          <a:prstGeom prst="rect">
            <a:avLst/>
          </a:prstGeom>
        </p:spPr>
        <p:txBody>
          <a:bodyPr vert="horz" wrap="square" lIns="0" tIns="8930" rIns="0" bIns="0" rtlCol="0">
            <a:spAutoFit/>
          </a:bodyPr>
          <a:lstStyle/>
          <a:p>
            <a:pPr marL="8929">
              <a:spcBef>
                <a:spcPts val="70"/>
              </a:spcBef>
            </a:pPr>
            <a:r>
              <a:rPr sz="2250" spc="-4" dirty="0">
                <a:latin typeface="Arial"/>
                <a:cs typeface="Arial"/>
              </a:rPr>
              <a:t>27 </a:t>
            </a:r>
            <a:r>
              <a:rPr sz="2250" spc="28" dirty="0">
                <a:latin typeface="Arial"/>
                <a:cs typeface="Arial"/>
              </a:rPr>
              <a:t>buggy</a:t>
            </a:r>
            <a:r>
              <a:rPr sz="2250" spc="-49" dirty="0">
                <a:latin typeface="Arial"/>
                <a:cs typeface="Arial"/>
              </a:rPr>
              <a:t> </a:t>
            </a:r>
            <a:r>
              <a:rPr sz="2250" spc="4" dirty="0">
                <a:latin typeface="Arial"/>
                <a:cs typeface="Arial"/>
              </a:rPr>
              <a:t>extensions</a:t>
            </a:r>
            <a:endParaRPr sz="2250" dirty="0">
              <a:latin typeface="Arial"/>
              <a:cs typeface="Arial"/>
            </a:endParaRPr>
          </a:p>
        </p:txBody>
      </p:sp>
    </p:spTree>
    <p:extLst>
      <p:ext uri="{BB962C8B-B14F-4D97-AF65-F5344CB8AC3E}">
        <p14:creationId xmlns:p14="http://schemas.microsoft.com/office/powerpoint/2010/main" val="39352751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6300" y="1862659"/>
            <a:ext cx="9006215" cy="2623339"/>
          </a:xfrm>
          <a:prstGeom prst="rect">
            <a:avLst/>
          </a:prstGeom>
        </p:spPr>
        <p:txBody>
          <a:bodyPr vert="horz" wrap="square" lIns="0" tIns="526852" rIns="0" bIns="0" numCol="1" rtlCol="0" anchor="t" anchorCtr="0" compatLnSpc="1">
            <a:prstTxWarp prst="textNoShape">
              <a:avLst/>
            </a:prstTxWarp>
            <a:spAutoFit/>
          </a:bodyPr>
          <a:lstStyle/>
          <a:p>
            <a:pPr marL="8929" marR="3572">
              <a:lnSpc>
                <a:spcPct val="151000"/>
              </a:lnSpc>
              <a:spcBef>
                <a:spcPts val="70"/>
              </a:spcBef>
            </a:pPr>
            <a:r>
              <a:rPr spc="7" dirty="0">
                <a:solidFill>
                  <a:schemeClr val="tx1"/>
                </a:solidFill>
              </a:rPr>
              <a:t>Reduces </a:t>
            </a:r>
            <a:r>
              <a:rPr spc="4" dirty="0">
                <a:solidFill>
                  <a:schemeClr val="tx1"/>
                </a:solidFill>
              </a:rPr>
              <a:t>potential </a:t>
            </a:r>
            <a:r>
              <a:rPr dirty="0">
                <a:solidFill>
                  <a:schemeClr val="tx1"/>
                </a:solidFill>
              </a:rPr>
              <a:t>for  </a:t>
            </a:r>
            <a:r>
              <a:rPr spc="-18" dirty="0">
                <a:solidFill>
                  <a:schemeClr val="tx1"/>
                </a:solidFill>
              </a:rPr>
              <a:t>severe </a:t>
            </a:r>
            <a:r>
              <a:rPr spc="53" dirty="0">
                <a:solidFill>
                  <a:schemeClr val="tx1"/>
                </a:solidFill>
              </a:rPr>
              <a:t>attacks </a:t>
            </a:r>
            <a:r>
              <a:rPr spc="-84" dirty="0">
                <a:solidFill>
                  <a:schemeClr val="tx1"/>
                </a:solidFill>
              </a:rPr>
              <a:t>by</a:t>
            </a:r>
            <a:r>
              <a:rPr spc="-74" dirty="0">
                <a:solidFill>
                  <a:schemeClr val="tx1"/>
                </a:solidFill>
              </a:rPr>
              <a:t> </a:t>
            </a:r>
            <a:r>
              <a:rPr spc="-25" dirty="0">
                <a:solidFill>
                  <a:schemeClr val="tx1"/>
                </a:solidFill>
              </a:rPr>
              <a:t>half</a:t>
            </a:r>
          </a:p>
        </p:txBody>
      </p:sp>
    </p:spTree>
    <p:extLst>
      <p:ext uri="{BB962C8B-B14F-4D97-AF65-F5344CB8AC3E}">
        <p14:creationId xmlns:p14="http://schemas.microsoft.com/office/powerpoint/2010/main" val="2990099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40531" y="5715000"/>
            <a:ext cx="5063133" cy="636561"/>
          </a:xfrm>
          <a:prstGeom prst="rect">
            <a:avLst/>
          </a:prstGeom>
        </p:spPr>
        <p:txBody>
          <a:bodyPr vert="horz" wrap="square" lIns="0" tIns="8930" rIns="0" bIns="0" rtlCol="0">
            <a:spAutoFit/>
          </a:bodyPr>
          <a:lstStyle/>
          <a:p>
            <a:pPr marL="8929">
              <a:spcBef>
                <a:spcPts val="70"/>
              </a:spcBef>
            </a:pPr>
            <a:r>
              <a:rPr sz="4078" b="1" spc="-155" dirty="0">
                <a:latin typeface="Arial"/>
                <a:cs typeface="Arial"/>
              </a:rPr>
              <a:t>RATE</a:t>
            </a:r>
            <a:r>
              <a:rPr sz="4078" b="1" spc="-25" dirty="0">
                <a:latin typeface="Arial"/>
                <a:cs typeface="Arial"/>
              </a:rPr>
              <a:t> </a:t>
            </a:r>
            <a:r>
              <a:rPr sz="4078" b="1" spc="-4" dirty="0">
                <a:latin typeface="Arial"/>
                <a:cs typeface="Arial"/>
              </a:rPr>
              <a:t>COMPARISON</a:t>
            </a:r>
            <a:endParaRPr sz="4078" dirty="0">
              <a:latin typeface="Arial"/>
              <a:cs typeface="Arial"/>
            </a:endParaRPr>
          </a:p>
        </p:txBody>
      </p:sp>
      <p:sp>
        <p:nvSpPr>
          <p:cNvPr id="3" name="object 3"/>
          <p:cNvSpPr/>
          <p:nvPr/>
        </p:nvSpPr>
        <p:spPr>
          <a:xfrm>
            <a:off x="1304511" y="1336792"/>
            <a:ext cx="1319808" cy="1644402"/>
          </a:xfrm>
          <a:custGeom>
            <a:avLst/>
            <a:gdLst/>
            <a:ahLst/>
            <a:cxnLst/>
            <a:rect l="l" t="t" r="r" b="b"/>
            <a:pathLst>
              <a:path w="1877060" h="2338704">
                <a:moveTo>
                  <a:pt x="1876996" y="0"/>
                </a:moveTo>
                <a:lnTo>
                  <a:pt x="1826648" y="539"/>
                </a:lnTo>
                <a:lnTo>
                  <a:pt x="1776450" y="2154"/>
                </a:lnTo>
                <a:lnTo>
                  <a:pt x="1726417" y="4837"/>
                </a:lnTo>
                <a:lnTo>
                  <a:pt x="1676563" y="8580"/>
                </a:lnTo>
                <a:lnTo>
                  <a:pt x="1626903" y="13375"/>
                </a:lnTo>
                <a:lnTo>
                  <a:pt x="1577452" y="19216"/>
                </a:lnTo>
                <a:lnTo>
                  <a:pt x="1528225" y="26094"/>
                </a:lnTo>
                <a:lnTo>
                  <a:pt x="1479237" y="34002"/>
                </a:lnTo>
                <a:lnTo>
                  <a:pt x="1430502" y="42934"/>
                </a:lnTo>
                <a:lnTo>
                  <a:pt x="1382036" y="52880"/>
                </a:lnTo>
                <a:lnTo>
                  <a:pt x="1333854" y="63835"/>
                </a:lnTo>
                <a:lnTo>
                  <a:pt x="1285969" y="75790"/>
                </a:lnTo>
                <a:lnTo>
                  <a:pt x="1238398" y="88738"/>
                </a:lnTo>
                <a:lnTo>
                  <a:pt x="1191154" y="102672"/>
                </a:lnTo>
                <a:lnTo>
                  <a:pt x="1144254" y="117584"/>
                </a:lnTo>
                <a:lnTo>
                  <a:pt x="1097710" y="133466"/>
                </a:lnTo>
                <a:lnTo>
                  <a:pt x="1051540" y="150312"/>
                </a:lnTo>
                <a:lnTo>
                  <a:pt x="1005756" y="168113"/>
                </a:lnTo>
                <a:lnTo>
                  <a:pt x="960375" y="186863"/>
                </a:lnTo>
                <a:lnTo>
                  <a:pt x="915411" y="206554"/>
                </a:lnTo>
                <a:lnTo>
                  <a:pt x="870879" y="227178"/>
                </a:lnTo>
                <a:lnTo>
                  <a:pt x="826793" y="248727"/>
                </a:lnTo>
                <a:lnTo>
                  <a:pt x="783169" y="271196"/>
                </a:lnTo>
                <a:lnTo>
                  <a:pt x="740022" y="294575"/>
                </a:lnTo>
                <a:lnTo>
                  <a:pt x="697366" y="318858"/>
                </a:lnTo>
                <a:lnTo>
                  <a:pt x="655216" y="344037"/>
                </a:lnTo>
                <a:lnTo>
                  <a:pt x="613587" y="370105"/>
                </a:lnTo>
                <a:lnTo>
                  <a:pt x="572493" y="397054"/>
                </a:lnTo>
                <a:lnTo>
                  <a:pt x="531951" y="424876"/>
                </a:lnTo>
                <a:lnTo>
                  <a:pt x="491974" y="453565"/>
                </a:lnTo>
                <a:lnTo>
                  <a:pt x="452577" y="483113"/>
                </a:lnTo>
                <a:lnTo>
                  <a:pt x="413776" y="513512"/>
                </a:lnTo>
                <a:lnTo>
                  <a:pt x="375585" y="544755"/>
                </a:lnTo>
                <a:lnTo>
                  <a:pt x="338019" y="576835"/>
                </a:lnTo>
                <a:lnTo>
                  <a:pt x="301093" y="609743"/>
                </a:lnTo>
                <a:lnTo>
                  <a:pt x="264821" y="643473"/>
                </a:lnTo>
                <a:lnTo>
                  <a:pt x="229219" y="678018"/>
                </a:lnTo>
                <a:lnTo>
                  <a:pt x="194301" y="713369"/>
                </a:lnTo>
                <a:lnTo>
                  <a:pt x="160083" y="749519"/>
                </a:lnTo>
                <a:lnTo>
                  <a:pt x="126579" y="786461"/>
                </a:lnTo>
                <a:lnTo>
                  <a:pt x="93803" y="824187"/>
                </a:lnTo>
                <a:lnTo>
                  <a:pt x="61772" y="862690"/>
                </a:lnTo>
                <a:lnTo>
                  <a:pt x="30499" y="901962"/>
                </a:lnTo>
                <a:lnTo>
                  <a:pt x="0" y="941997"/>
                </a:lnTo>
                <a:lnTo>
                  <a:pt x="1876996" y="2338374"/>
                </a:lnTo>
                <a:lnTo>
                  <a:pt x="1876996" y="0"/>
                </a:lnTo>
                <a:close/>
              </a:path>
            </a:pathLst>
          </a:custGeom>
          <a:solidFill>
            <a:srgbClr val="93C5F6"/>
          </a:solidFill>
        </p:spPr>
        <p:txBody>
          <a:bodyPr wrap="square" lIns="0" tIns="0" rIns="0" bIns="0" rtlCol="0"/>
          <a:lstStyle/>
          <a:p>
            <a:endParaRPr sz="1406"/>
          </a:p>
        </p:txBody>
      </p:sp>
      <p:sp>
        <p:nvSpPr>
          <p:cNvPr id="4" name="object 4"/>
          <p:cNvSpPr/>
          <p:nvPr/>
        </p:nvSpPr>
        <p:spPr>
          <a:xfrm>
            <a:off x="978965" y="1999134"/>
            <a:ext cx="1645741" cy="1077813"/>
          </a:xfrm>
          <a:custGeom>
            <a:avLst/>
            <a:gdLst/>
            <a:ahLst/>
            <a:cxnLst/>
            <a:rect l="l" t="t" r="r" b="b"/>
            <a:pathLst>
              <a:path w="2340610" h="1532889">
                <a:moveTo>
                  <a:pt x="462999" y="0"/>
                </a:moveTo>
                <a:lnTo>
                  <a:pt x="433592" y="40365"/>
                </a:lnTo>
                <a:lnTo>
                  <a:pt x="405103" y="81274"/>
                </a:lnTo>
                <a:lnTo>
                  <a:pt x="377539" y="122711"/>
                </a:lnTo>
                <a:lnTo>
                  <a:pt x="350903" y="164659"/>
                </a:lnTo>
                <a:lnTo>
                  <a:pt x="325201" y="207104"/>
                </a:lnTo>
                <a:lnTo>
                  <a:pt x="300438" y="250029"/>
                </a:lnTo>
                <a:lnTo>
                  <a:pt x="276617" y="293418"/>
                </a:lnTo>
                <a:lnTo>
                  <a:pt x="253745" y="337255"/>
                </a:lnTo>
                <a:lnTo>
                  <a:pt x="231825" y="381525"/>
                </a:lnTo>
                <a:lnTo>
                  <a:pt x="210862" y="426211"/>
                </a:lnTo>
                <a:lnTo>
                  <a:pt x="190862" y="471298"/>
                </a:lnTo>
                <a:lnTo>
                  <a:pt x="171828" y="516769"/>
                </a:lnTo>
                <a:lnTo>
                  <a:pt x="153767" y="562609"/>
                </a:lnTo>
                <a:lnTo>
                  <a:pt x="136681" y="608802"/>
                </a:lnTo>
                <a:lnTo>
                  <a:pt x="120577" y="655332"/>
                </a:lnTo>
                <a:lnTo>
                  <a:pt x="105459" y="702183"/>
                </a:lnTo>
                <a:lnTo>
                  <a:pt x="91332" y="749339"/>
                </a:lnTo>
                <a:lnTo>
                  <a:pt x="78200" y="796784"/>
                </a:lnTo>
                <a:lnTo>
                  <a:pt x="66068" y="844502"/>
                </a:lnTo>
                <a:lnTo>
                  <a:pt x="54942" y="892478"/>
                </a:lnTo>
                <a:lnTo>
                  <a:pt x="44825" y="940695"/>
                </a:lnTo>
                <a:lnTo>
                  <a:pt x="35722" y="989138"/>
                </a:lnTo>
                <a:lnTo>
                  <a:pt x="27639" y="1037790"/>
                </a:lnTo>
                <a:lnTo>
                  <a:pt x="20581" y="1086636"/>
                </a:lnTo>
                <a:lnTo>
                  <a:pt x="14551" y="1135660"/>
                </a:lnTo>
                <a:lnTo>
                  <a:pt x="9554" y="1184846"/>
                </a:lnTo>
                <a:lnTo>
                  <a:pt x="5596" y="1234177"/>
                </a:lnTo>
                <a:lnTo>
                  <a:pt x="2681" y="1283639"/>
                </a:lnTo>
                <a:lnTo>
                  <a:pt x="814" y="1333215"/>
                </a:lnTo>
                <a:lnTo>
                  <a:pt x="0" y="1382890"/>
                </a:lnTo>
                <a:lnTo>
                  <a:pt x="242" y="1432647"/>
                </a:lnTo>
                <a:lnTo>
                  <a:pt x="1548" y="1482470"/>
                </a:lnTo>
                <a:lnTo>
                  <a:pt x="3920" y="1532343"/>
                </a:lnTo>
                <a:lnTo>
                  <a:pt x="2339996" y="1396377"/>
                </a:lnTo>
                <a:lnTo>
                  <a:pt x="462999" y="0"/>
                </a:lnTo>
                <a:close/>
              </a:path>
            </a:pathLst>
          </a:custGeom>
          <a:solidFill>
            <a:srgbClr val="BD9C37"/>
          </a:solidFill>
        </p:spPr>
        <p:txBody>
          <a:bodyPr wrap="square" lIns="0" tIns="0" rIns="0" bIns="0" rtlCol="0"/>
          <a:lstStyle/>
          <a:p>
            <a:endParaRPr sz="1406"/>
          </a:p>
        </p:txBody>
      </p:sp>
      <p:sp>
        <p:nvSpPr>
          <p:cNvPr id="5" name="object 5"/>
          <p:cNvSpPr/>
          <p:nvPr/>
        </p:nvSpPr>
        <p:spPr>
          <a:xfrm>
            <a:off x="981721" y="2980962"/>
            <a:ext cx="2205633" cy="1644848"/>
          </a:xfrm>
          <a:custGeom>
            <a:avLst/>
            <a:gdLst/>
            <a:ahLst/>
            <a:cxnLst/>
            <a:rect l="l" t="t" r="r" b="b"/>
            <a:pathLst>
              <a:path w="3136900" h="2339340">
                <a:moveTo>
                  <a:pt x="2336076" y="0"/>
                </a:moveTo>
                <a:lnTo>
                  <a:pt x="0" y="135966"/>
                </a:lnTo>
                <a:lnTo>
                  <a:pt x="3635" y="188233"/>
                </a:lnTo>
                <a:lnTo>
                  <a:pt x="8438" y="240370"/>
                </a:lnTo>
                <a:lnTo>
                  <a:pt x="14404" y="292358"/>
                </a:lnTo>
                <a:lnTo>
                  <a:pt x="21529" y="344176"/>
                </a:lnTo>
                <a:lnTo>
                  <a:pt x="29809" y="395807"/>
                </a:lnTo>
                <a:lnTo>
                  <a:pt x="39241" y="447231"/>
                </a:lnTo>
                <a:lnTo>
                  <a:pt x="49820" y="498427"/>
                </a:lnTo>
                <a:lnTo>
                  <a:pt x="61543" y="549378"/>
                </a:lnTo>
                <a:lnTo>
                  <a:pt x="74405" y="600064"/>
                </a:lnTo>
                <a:lnTo>
                  <a:pt x="88403" y="650465"/>
                </a:lnTo>
                <a:lnTo>
                  <a:pt x="103533" y="700563"/>
                </a:lnTo>
                <a:lnTo>
                  <a:pt x="119791" y="750337"/>
                </a:lnTo>
                <a:lnTo>
                  <a:pt x="137172" y="799769"/>
                </a:lnTo>
                <a:lnTo>
                  <a:pt x="154168" y="845001"/>
                </a:lnTo>
                <a:lnTo>
                  <a:pt x="171996" y="889677"/>
                </a:lnTo>
                <a:lnTo>
                  <a:pt x="190644" y="933790"/>
                </a:lnTo>
                <a:lnTo>
                  <a:pt x="210101" y="977335"/>
                </a:lnTo>
                <a:lnTo>
                  <a:pt x="230354" y="1020306"/>
                </a:lnTo>
                <a:lnTo>
                  <a:pt x="251391" y="1062699"/>
                </a:lnTo>
                <a:lnTo>
                  <a:pt x="273201" y="1104506"/>
                </a:lnTo>
                <a:lnTo>
                  <a:pt x="295770" y="1145723"/>
                </a:lnTo>
                <a:lnTo>
                  <a:pt x="319088" y="1186344"/>
                </a:lnTo>
                <a:lnTo>
                  <a:pt x="343141" y="1226363"/>
                </a:lnTo>
                <a:lnTo>
                  <a:pt x="367918" y="1265775"/>
                </a:lnTo>
                <a:lnTo>
                  <a:pt x="393407" y="1304575"/>
                </a:lnTo>
                <a:lnTo>
                  <a:pt x="419596" y="1342755"/>
                </a:lnTo>
                <a:lnTo>
                  <a:pt x="446473" y="1380311"/>
                </a:lnTo>
                <a:lnTo>
                  <a:pt x="474025" y="1417238"/>
                </a:lnTo>
                <a:lnTo>
                  <a:pt x="502241" y="1453529"/>
                </a:lnTo>
                <a:lnTo>
                  <a:pt x="531108" y="1489180"/>
                </a:lnTo>
                <a:lnTo>
                  <a:pt x="560615" y="1524183"/>
                </a:lnTo>
                <a:lnTo>
                  <a:pt x="590749" y="1558534"/>
                </a:lnTo>
                <a:lnTo>
                  <a:pt x="621499" y="1592228"/>
                </a:lnTo>
                <a:lnTo>
                  <a:pt x="652852" y="1625258"/>
                </a:lnTo>
                <a:lnTo>
                  <a:pt x="684796" y="1657619"/>
                </a:lnTo>
                <a:lnTo>
                  <a:pt x="717319" y="1689305"/>
                </a:lnTo>
                <a:lnTo>
                  <a:pt x="750410" y="1720310"/>
                </a:lnTo>
                <a:lnTo>
                  <a:pt x="784055" y="1750630"/>
                </a:lnTo>
                <a:lnTo>
                  <a:pt x="818243" y="1780258"/>
                </a:lnTo>
                <a:lnTo>
                  <a:pt x="852963" y="1809189"/>
                </a:lnTo>
                <a:lnTo>
                  <a:pt x="888201" y="1837417"/>
                </a:lnTo>
                <a:lnTo>
                  <a:pt x="923946" y="1864937"/>
                </a:lnTo>
                <a:lnTo>
                  <a:pt x="960185" y="1891742"/>
                </a:lnTo>
                <a:lnTo>
                  <a:pt x="996908" y="1917828"/>
                </a:lnTo>
                <a:lnTo>
                  <a:pt x="1034101" y="1943189"/>
                </a:lnTo>
                <a:lnTo>
                  <a:pt x="1071752" y="1967818"/>
                </a:lnTo>
                <a:lnTo>
                  <a:pt x="1109850" y="1991711"/>
                </a:lnTo>
                <a:lnTo>
                  <a:pt x="1148383" y="2014862"/>
                </a:lnTo>
                <a:lnTo>
                  <a:pt x="1187337" y="2037265"/>
                </a:lnTo>
                <a:lnTo>
                  <a:pt x="1226703" y="2058915"/>
                </a:lnTo>
                <a:lnTo>
                  <a:pt x="1266466" y="2079805"/>
                </a:lnTo>
                <a:lnTo>
                  <a:pt x="1306616" y="2099931"/>
                </a:lnTo>
                <a:lnTo>
                  <a:pt x="1347139" y="2119287"/>
                </a:lnTo>
                <a:lnTo>
                  <a:pt x="1388025" y="2137866"/>
                </a:lnTo>
                <a:lnTo>
                  <a:pt x="1429261" y="2155664"/>
                </a:lnTo>
                <a:lnTo>
                  <a:pt x="1470835" y="2172675"/>
                </a:lnTo>
                <a:lnTo>
                  <a:pt x="1512734" y="2188894"/>
                </a:lnTo>
                <a:lnTo>
                  <a:pt x="1554948" y="2204313"/>
                </a:lnTo>
                <a:lnTo>
                  <a:pt x="1597463" y="2218929"/>
                </a:lnTo>
                <a:lnTo>
                  <a:pt x="1640268" y="2232736"/>
                </a:lnTo>
                <a:lnTo>
                  <a:pt x="1683350" y="2245726"/>
                </a:lnTo>
                <a:lnTo>
                  <a:pt x="1726699" y="2257897"/>
                </a:lnTo>
                <a:lnTo>
                  <a:pt x="1770300" y="2269240"/>
                </a:lnTo>
                <a:lnTo>
                  <a:pt x="1814143" y="2279752"/>
                </a:lnTo>
                <a:lnTo>
                  <a:pt x="1858216" y="2289425"/>
                </a:lnTo>
                <a:lnTo>
                  <a:pt x="1902506" y="2298256"/>
                </a:lnTo>
                <a:lnTo>
                  <a:pt x="1947001" y="2306237"/>
                </a:lnTo>
                <a:lnTo>
                  <a:pt x="1991689" y="2313364"/>
                </a:lnTo>
                <a:lnTo>
                  <a:pt x="2036559" y="2319631"/>
                </a:lnTo>
                <a:lnTo>
                  <a:pt x="2081597" y="2325032"/>
                </a:lnTo>
                <a:lnTo>
                  <a:pt x="2126793" y="2329561"/>
                </a:lnTo>
                <a:lnTo>
                  <a:pt x="2172134" y="2333213"/>
                </a:lnTo>
                <a:lnTo>
                  <a:pt x="2217607" y="2335983"/>
                </a:lnTo>
                <a:lnTo>
                  <a:pt x="2263202" y="2337864"/>
                </a:lnTo>
                <a:lnTo>
                  <a:pt x="2308905" y="2338851"/>
                </a:lnTo>
                <a:lnTo>
                  <a:pt x="2354705" y="2338939"/>
                </a:lnTo>
                <a:lnTo>
                  <a:pt x="2400589" y="2338122"/>
                </a:lnTo>
                <a:lnTo>
                  <a:pt x="2446547" y="2336394"/>
                </a:lnTo>
                <a:lnTo>
                  <a:pt x="2492564" y="2333749"/>
                </a:lnTo>
                <a:lnTo>
                  <a:pt x="2538631" y="2330182"/>
                </a:lnTo>
                <a:lnTo>
                  <a:pt x="2584733" y="2325688"/>
                </a:lnTo>
                <a:lnTo>
                  <a:pt x="2630860" y="2320260"/>
                </a:lnTo>
                <a:lnTo>
                  <a:pt x="2677000" y="2313894"/>
                </a:lnTo>
                <a:lnTo>
                  <a:pt x="2723139" y="2306583"/>
                </a:lnTo>
                <a:lnTo>
                  <a:pt x="2769267" y="2298322"/>
                </a:lnTo>
                <a:lnTo>
                  <a:pt x="2815371" y="2289105"/>
                </a:lnTo>
                <a:lnTo>
                  <a:pt x="2861439" y="2278927"/>
                </a:lnTo>
                <a:lnTo>
                  <a:pt x="2907459" y="2267781"/>
                </a:lnTo>
                <a:lnTo>
                  <a:pt x="2953419" y="2255664"/>
                </a:lnTo>
                <a:lnTo>
                  <a:pt x="2999307" y="2242567"/>
                </a:lnTo>
                <a:lnTo>
                  <a:pt x="3045110" y="2228488"/>
                </a:lnTo>
                <a:lnTo>
                  <a:pt x="3090818" y="2213418"/>
                </a:lnTo>
                <a:lnTo>
                  <a:pt x="3136417" y="2197354"/>
                </a:lnTo>
                <a:lnTo>
                  <a:pt x="2336076" y="0"/>
                </a:lnTo>
                <a:close/>
              </a:path>
            </a:pathLst>
          </a:custGeom>
          <a:solidFill>
            <a:srgbClr val="A6681F"/>
          </a:solidFill>
        </p:spPr>
        <p:txBody>
          <a:bodyPr wrap="square" lIns="0" tIns="0" rIns="0" bIns="0" rtlCol="0"/>
          <a:lstStyle/>
          <a:p>
            <a:endParaRPr sz="1406"/>
          </a:p>
        </p:txBody>
      </p:sp>
      <p:sp>
        <p:nvSpPr>
          <p:cNvPr id="6" name="object 6"/>
          <p:cNvSpPr/>
          <p:nvPr/>
        </p:nvSpPr>
        <p:spPr>
          <a:xfrm>
            <a:off x="2624274" y="1336792"/>
            <a:ext cx="1645741" cy="3189238"/>
          </a:xfrm>
          <a:custGeom>
            <a:avLst/>
            <a:gdLst/>
            <a:ahLst/>
            <a:cxnLst/>
            <a:rect l="l" t="t" r="r" b="b"/>
            <a:pathLst>
              <a:path w="2340610" h="4535805">
                <a:moveTo>
                  <a:pt x="0" y="0"/>
                </a:moveTo>
                <a:lnTo>
                  <a:pt x="0" y="2338374"/>
                </a:lnTo>
                <a:lnTo>
                  <a:pt x="800341" y="4535728"/>
                </a:lnTo>
                <a:lnTo>
                  <a:pt x="846302" y="4518468"/>
                </a:lnTo>
                <a:lnTo>
                  <a:pt x="891740" y="4500316"/>
                </a:lnTo>
                <a:lnTo>
                  <a:pt x="936645" y="4481286"/>
                </a:lnTo>
                <a:lnTo>
                  <a:pt x="981010" y="4461389"/>
                </a:lnTo>
                <a:lnTo>
                  <a:pt x="1024825" y="4440637"/>
                </a:lnTo>
                <a:lnTo>
                  <a:pt x="1068083" y="4419043"/>
                </a:lnTo>
                <a:lnTo>
                  <a:pt x="1110774" y="4396619"/>
                </a:lnTo>
                <a:lnTo>
                  <a:pt x="1152891" y="4373376"/>
                </a:lnTo>
                <a:lnTo>
                  <a:pt x="1194425" y="4349328"/>
                </a:lnTo>
                <a:lnTo>
                  <a:pt x="1235366" y="4324485"/>
                </a:lnTo>
                <a:lnTo>
                  <a:pt x="1275708" y="4298861"/>
                </a:lnTo>
                <a:lnTo>
                  <a:pt x="1315441" y="4272467"/>
                </a:lnTo>
                <a:lnTo>
                  <a:pt x="1354556" y="4245316"/>
                </a:lnTo>
                <a:lnTo>
                  <a:pt x="1393046" y="4217419"/>
                </a:lnTo>
                <a:lnTo>
                  <a:pt x="1430901" y="4188790"/>
                </a:lnTo>
                <a:lnTo>
                  <a:pt x="1468114" y="4159439"/>
                </a:lnTo>
                <a:lnTo>
                  <a:pt x="1504675" y="4129379"/>
                </a:lnTo>
                <a:lnTo>
                  <a:pt x="1540576" y="4098622"/>
                </a:lnTo>
                <a:lnTo>
                  <a:pt x="1575810" y="4067181"/>
                </a:lnTo>
                <a:lnTo>
                  <a:pt x="1610366" y="4035067"/>
                </a:lnTo>
                <a:lnTo>
                  <a:pt x="1644237" y="4002293"/>
                </a:lnTo>
                <a:lnTo>
                  <a:pt x="1677415" y="3968870"/>
                </a:lnTo>
                <a:lnTo>
                  <a:pt x="1709890" y="3934812"/>
                </a:lnTo>
                <a:lnTo>
                  <a:pt x="1741654" y="3900129"/>
                </a:lnTo>
                <a:lnTo>
                  <a:pt x="1772699" y="3864835"/>
                </a:lnTo>
                <a:lnTo>
                  <a:pt x="1803016" y="3828941"/>
                </a:lnTo>
                <a:lnTo>
                  <a:pt x="1832597" y="3792459"/>
                </a:lnTo>
                <a:lnTo>
                  <a:pt x="1861433" y="3755402"/>
                </a:lnTo>
                <a:lnTo>
                  <a:pt x="1889515" y="3717782"/>
                </a:lnTo>
                <a:lnTo>
                  <a:pt x="1916836" y="3679610"/>
                </a:lnTo>
                <a:lnTo>
                  <a:pt x="1943386" y="3640900"/>
                </a:lnTo>
                <a:lnTo>
                  <a:pt x="1969158" y="3601662"/>
                </a:lnTo>
                <a:lnTo>
                  <a:pt x="1994142" y="3561910"/>
                </a:lnTo>
                <a:lnTo>
                  <a:pt x="2018331" y="3521655"/>
                </a:lnTo>
                <a:lnTo>
                  <a:pt x="2041715" y="3480910"/>
                </a:lnTo>
                <a:lnTo>
                  <a:pt x="2064286" y="3439686"/>
                </a:lnTo>
                <a:lnTo>
                  <a:pt x="2086036" y="3397997"/>
                </a:lnTo>
                <a:lnTo>
                  <a:pt x="2106955" y="3355853"/>
                </a:lnTo>
                <a:lnTo>
                  <a:pt x="2127037" y="3313267"/>
                </a:lnTo>
                <a:lnTo>
                  <a:pt x="2146272" y="3270251"/>
                </a:lnTo>
                <a:lnTo>
                  <a:pt x="2164651" y="3226818"/>
                </a:lnTo>
                <a:lnTo>
                  <a:pt x="2182166" y="3182979"/>
                </a:lnTo>
                <a:lnTo>
                  <a:pt x="2198810" y="3138747"/>
                </a:lnTo>
                <a:lnTo>
                  <a:pt x="2214572" y="3094134"/>
                </a:lnTo>
                <a:lnTo>
                  <a:pt x="2229444" y="3049151"/>
                </a:lnTo>
                <a:lnTo>
                  <a:pt x="2243419" y="3003812"/>
                </a:lnTo>
                <a:lnTo>
                  <a:pt x="2256488" y="2958128"/>
                </a:lnTo>
                <a:lnTo>
                  <a:pt x="2268641" y="2912111"/>
                </a:lnTo>
                <a:lnTo>
                  <a:pt x="2279871" y="2865773"/>
                </a:lnTo>
                <a:lnTo>
                  <a:pt x="2290170" y="2819127"/>
                </a:lnTo>
                <a:lnTo>
                  <a:pt x="2299527" y="2772185"/>
                </a:lnTo>
                <a:lnTo>
                  <a:pt x="2307936" y="2724959"/>
                </a:lnTo>
                <a:lnTo>
                  <a:pt x="2315388" y="2677460"/>
                </a:lnTo>
                <a:lnTo>
                  <a:pt x="2321873" y="2629702"/>
                </a:lnTo>
                <a:lnTo>
                  <a:pt x="2327384" y="2581696"/>
                </a:lnTo>
                <a:lnTo>
                  <a:pt x="2331912" y="2533454"/>
                </a:lnTo>
                <a:lnTo>
                  <a:pt x="2335449" y="2484989"/>
                </a:lnTo>
                <a:lnTo>
                  <a:pt x="2337986" y="2436313"/>
                </a:lnTo>
                <a:lnTo>
                  <a:pt x="2339514" y="2387437"/>
                </a:lnTo>
                <a:lnTo>
                  <a:pt x="2340025" y="2338374"/>
                </a:lnTo>
                <a:lnTo>
                  <a:pt x="2339536" y="2290061"/>
                </a:lnTo>
                <a:lnTo>
                  <a:pt x="2338073" y="2241987"/>
                </a:lnTo>
                <a:lnTo>
                  <a:pt x="2335648" y="2194160"/>
                </a:lnTo>
                <a:lnTo>
                  <a:pt x="2332268" y="2146591"/>
                </a:lnTo>
                <a:lnTo>
                  <a:pt x="2327944" y="2099289"/>
                </a:lnTo>
                <a:lnTo>
                  <a:pt x="2322685" y="2052263"/>
                </a:lnTo>
                <a:lnTo>
                  <a:pt x="2316500" y="2005523"/>
                </a:lnTo>
                <a:lnTo>
                  <a:pt x="2309398" y="1959077"/>
                </a:lnTo>
                <a:lnTo>
                  <a:pt x="2301390" y="1912937"/>
                </a:lnTo>
                <a:lnTo>
                  <a:pt x="2292484" y="1867110"/>
                </a:lnTo>
                <a:lnTo>
                  <a:pt x="2282691" y="1821606"/>
                </a:lnTo>
                <a:lnTo>
                  <a:pt x="2272018" y="1776435"/>
                </a:lnTo>
                <a:lnTo>
                  <a:pt x="2260476" y="1731606"/>
                </a:lnTo>
                <a:lnTo>
                  <a:pt x="2248075" y="1687129"/>
                </a:lnTo>
                <a:lnTo>
                  <a:pt x="2234823" y="1643013"/>
                </a:lnTo>
                <a:lnTo>
                  <a:pt x="2220730" y="1599266"/>
                </a:lnTo>
                <a:lnTo>
                  <a:pt x="2205805" y="1555900"/>
                </a:lnTo>
                <a:lnTo>
                  <a:pt x="2190058" y="1512923"/>
                </a:lnTo>
                <a:lnTo>
                  <a:pt x="2173498" y="1470344"/>
                </a:lnTo>
                <a:lnTo>
                  <a:pt x="2156135" y="1428173"/>
                </a:lnTo>
                <a:lnTo>
                  <a:pt x="2137978" y="1386419"/>
                </a:lnTo>
                <a:lnTo>
                  <a:pt x="2119036" y="1345092"/>
                </a:lnTo>
                <a:lnTo>
                  <a:pt x="2099319" y="1304201"/>
                </a:lnTo>
                <a:lnTo>
                  <a:pt x="2078837" y="1263756"/>
                </a:lnTo>
                <a:lnTo>
                  <a:pt x="2057598" y="1223765"/>
                </a:lnTo>
                <a:lnTo>
                  <a:pt x="2035612" y="1184239"/>
                </a:lnTo>
                <a:lnTo>
                  <a:pt x="2012888" y="1145187"/>
                </a:lnTo>
                <a:lnTo>
                  <a:pt x="1989437" y="1106618"/>
                </a:lnTo>
                <a:lnTo>
                  <a:pt x="1965266" y="1068541"/>
                </a:lnTo>
                <a:lnTo>
                  <a:pt x="1940387" y="1030966"/>
                </a:lnTo>
                <a:lnTo>
                  <a:pt x="1914807" y="993903"/>
                </a:lnTo>
                <a:lnTo>
                  <a:pt x="1888537" y="957360"/>
                </a:lnTo>
                <a:lnTo>
                  <a:pt x="1861586" y="921347"/>
                </a:lnTo>
                <a:lnTo>
                  <a:pt x="1833963" y="885874"/>
                </a:lnTo>
                <a:lnTo>
                  <a:pt x="1805679" y="850950"/>
                </a:lnTo>
                <a:lnTo>
                  <a:pt x="1776741" y="816584"/>
                </a:lnTo>
                <a:lnTo>
                  <a:pt x="1747159" y="782786"/>
                </a:lnTo>
                <a:lnTo>
                  <a:pt x="1716944" y="749566"/>
                </a:lnTo>
                <a:lnTo>
                  <a:pt x="1686104" y="716931"/>
                </a:lnTo>
                <a:lnTo>
                  <a:pt x="1654649" y="684893"/>
                </a:lnTo>
                <a:lnTo>
                  <a:pt x="1622588" y="653460"/>
                </a:lnTo>
                <a:lnTo>
                  <a:pt x="1589931" y="622642"/>
                </a:lnTo>
                <a:lnTo>
                  <a:pt x="1556687" y="592448"/>
                </a:lnTo>
                <a:lnTo>
                  <a:pt x="1522865" y="562888"/>
                </a:lnTo>
                <a:lnTo>
                  <a:pt x="1488475" y="533970"/>
                </a:lnTo>
                <a:lnTo>
                  <a:pt x="1453526" y="505705"/>
                </a:lnTo>
                <a:lnTo>
                  <a:pt x="1418028" y="478102"/>
                </a:lnTo>
                <a:lnTo>
                  <a:pt x="1381990" y="451170"/>
                </a:lnTo>
                <a:lnTo>
                  <a:pt x="1345422" y="424918"/>
                </a:lnTo>
                <a:lnTo>
                  <a:pt x="1308332" y="399357"/>
                </a:lnTo>
                <a:lnTo>
                  <a:pt x="1270731" y="374495"/>
                </a:lnTo>
                <a:lnTo>
                  <a:pt x="1232627" y="350341"/>
                </a:lnTo>
                <a:lnTo>
                  <a:pt x="1194031" y="326906"/>
                </a:lnTo>
                <a:lnTo>
                  <a:pt x="1154951" y="304199"/>
                </a:lnTo>
                <a:lnTo>
                  <a:pt x="1115397" y="282228"/>
                </a:lnTo>
                <a:lnTo>
                  <a:pt x="1075378" y="261004"/>
                </a:lnTo>
                <a:lnTo>
                  <a:pt x="1034904" y="240536"/>
                </a:lnTo>
                <a:lnTo>
                  <a:pt x="993984" y="220833"/>
                </a:lnTo>
                <a:lnTo>
                  <a:pt x="952628" y="201905"/>
                </a:lnTo>
                <a:lnTo>
                  <a:pt x="910845" y="183760"/>
                </a:lnTo>
                <a:lnTo>
                  <a:pt x="868644" y="166409"/>
                </a:lnTo>
                <a:lnTo>
                  <a:pt x="826035" y="149861"/>
                </a:lnTo>
                <a:lnTo>
                  <a:pt x="783027" y="134125"/>
                </a:lnTo>
                <a:lnTo>
                  <a:pt x="739630" y="119211"/>
                </a:lnTo>
                <a:lnTo>
                  <a:pt x="695853" y="105128"/>
                </a:lnTo>
                <a:lnTo>
                  <a:pt x="651705" y="91885"/>
                </a:lnTo>
                <a:lnTo>
                  <a:pt x="607197" y="79492"/>
                </a:lnTo>
                <a:lnTo>
                  <a:pt x="562336" y="67959"/>
                </a:lnTo>
                <a:lnTo>
                  <a:pt x="517133" y="57294"/>
                </a:lnTo>
                <a:lnTo>
                  <a:pt x="471598" y="47507"/>
                </a:lnTo>
                <a:lnTo>
                  <a:pt x="425738" y="38607"/>
                </a:lnTo>
                <a:lnTo>
                  <a:pt x="379565" y="30605"/>
                </a:lnTo>
                <a:lnTo>
                  <a:pt x="333087" y="23509"/>
                </a:lnTo>
                <a:lnTo>
                  <a:pt x="286313" y="17328"/>
                </a:lnTo>
                <a:lnTo>
                  <a:pt x="239254" y="12072"/>
                </a:lnTo>
                <a:lnTo>
                  <a:pt x="191919" y="7751"/>
                </a:lnTo>
                <a:lnTo>
                  <a:pt x="144316" y="4374"/>
                </a:lnTo>
                <a:lnTo>
                  <a:pt x="96455" y="1950"/>
                </a:lnTo>
                <a:lnTo>
                  <a:pt x="48347" y="489"/>
                </a:lnTo>
                <a:lnTo>
                  <a:pt x="0" y="0"/>
                </a:lnTo>
                <a:close/>
              </a:path>
            </a:pathLst>
          </a:custGeom>
          <a:solidFill>
            <a:srgbClr val="873E00"/>
          </a:solidFill>
        </p:spPr>
        <p:txBody>
          <a:bodyPr wrap="square" lIns="0" tIns="0" rIns="0" bIns="0" rtlCol="0"/>
          <a:lstStyle/>
          <a:p>
            <a:endParaRPr sz="1406"/>
          </a:p>
        </p:txBody>
      </p:sp>
      <p:sp>
        <p:nvSpPr>
          <p:cNvPr id="7" name="object 7"/>
          <p:cNvSpPr/>
          <p:nvPr/>
        </p:nvSpPr>
        <p:spPr>
          <a:xfrm>
            <a:off x="1669851" y="1660922"/>
            <a:ext cx="928688" cy="330398"/>
          </a:xfrm>
          <a:prstGeom prst="rect">
            <a:avLst/>
          </a:prstGeom>
          <a:blipFill>
            <a:blip r:embed="rId2" cstate="print"/>
            <a:stretch>
              <a:fillRect/>
            </a:stretch>
          </a:blipFill>
        </p:spPr>
        <p:txBody>
          <a:bodyPr wrap="square" lIns="0" tIns="0" rIns="0" bIns="0" rtlCol="0"/>
          <a:lstStyle/>
          <a:p>
            <a:endParaRPr sz="1406"/>
          </a:p>
        </p:txBody>
      </p:sp>
      <p:sp>
        <p:nvSpPr>
          <p:cNvPr id="8" name="object 8"/>
          <p:cNvSpPr/>
          <p:nvPr/>
        </p:nvSpPr>
        <p:spPr>
          <a:xfrm>
            <a:off x="1741289" y="2089547"/>
            <a:ext cx="767953" cy="339328"/>
          </a:xfrm>
          <a:prstGeom prst="rect">
            <a:avLst/>
          </a:prstGeom>
          <a:blipFill>
            <a:blip r:embed="rId3" cstate="print"/>
            <a:stretch>
              <a:fillRect/>
            </a:stretch>
          </a:blipFill>
        </p:spPr>
        <p:txBody>
          <a:bodyPr wrap="square" lIns="0" tIns="0" rIns="0" bIns="0" rtlCol="0"/>
          <a:lstStyle/>
          <a:p>
            <a:endParaRPr sz="1406"/>
          </a:p>
        </p:txBody>
      </p:sp>
      <p:sp>
        <p:nvSpPr>
          <p:cNvPr id="9" name="object 9"/>
          <p:cNvSpPr txBox="1">
            <a:spLocks noGrp="1"/>
          </p:cNvSpPr>
          <p:nvPr>
            <p:ph type="title"/>
          </p:nvPr>
        </p:nvSpPr>
        <p:spPr>
          <a:xfrm>
            <a:off x="1679683" y="1559079"/>
            <a:ext cx="900113" cy="880599"/>
          </a:xfrm>
          <a:prstGeom prst="rect">
            <a:avLst/>
          </a:prstGeom>
        </p:spPr>
        <p:txBody>
          <a:bodyPr vert="horz" wrap="square" lIns="0" tIns="8483" rIns="0" bIns="0" numCol="1" rtlCol="0" anchor="t" anchorCtr="0" compatLnSpc="1">
            <a:prstTxWarp prst="textNoShape">
              <a:avLst/>
            </a:prstTxWarp>
            <a:spAutoFit/>
          </a:bodyPr>
          <a:lstStyle/>
          <a:p>
            <a:pPr marL="79917" marR="3572" indent="-71435">
              <a:lnSpc>
                <a:spcPts val="3445"/>
              </a:lnSpc>
              <a:spcBef>
                <a:spcPts val="67"/>
              </a:spcBef>
            </a:pPr>
            <a:r>
              <a:rPr sz="2742" spc="18" dirty="0">
                <a:solidFill>
                  <a:srgbClr val="FFFFFF"/>
                </a:solidFill>
              </a:rPr>
              <a:t>None  </a:t>
            </a:r>
            <a:r>
              <a:rPr sz="2742" spc="105" dirty="0">
                <a:solidFill>
                  <a:srgbClr val="FFFFFF"/>
                </a:solidFill>
              </a:rPr>
              <a:t>15%</a:t>
            </a:r>
            <a:endParaRPr sz="2742"/>
          </a:p>
        </p:txBody>
      </p:sp>
      <p:sp>
        <p:nvSpPr>
          <p:cNvPr id="10" name="object 10"/>
          <p:cNvSpPr/>
          <p:nvPr/>
        </p:nvSpPr>
        <p:spPr>
          <a:xfrm>
            <a:off x="1134071" y="2312789"/>
            <a:ext cx="759023" cy="330398"/>
          </a:xfrm>
          <a:prstGeom prst="rect">
            <a:avLst/>
          </a:prstGeom>
          <a:blipFill>
            <a:blip r:embed="rId4" cstate="print"/>
            <a:stretch>
              <a:fillRect/>
            </a:stretch>
          </a:blipFill>
        </p:spPr>
        <p:txBody>
          <a:bodyPr wrap="square" lIns="0" tIns="0" rIns="0" bIns="0" rtlCol="0"/>
          <a:lstStyle/>
          <a:p>
            <a:endParaRPr sz="1406"/>
          </a:p>
        </p:txBody>
      </p:sp>
      <p:sp>
        <p:nvSpPr>
          <p:cNvPr id="11" name="object 11"/>
          <p:cNvSpPr txBox="1"/>
          <p:nvPr/>
        </p:nvSpPr>
        <p:spPr>
          <a:xfrm>
            <a:off x="1143016" y="2208696"/>
            <a:ext cx="724644" cy="432343"/>
          </a:xfrm>
          <a:prstGeom prst="rect">
            <a:avLst/>
          </a:prstGeom>
        </p:spPr>
        <p:txBody>
          <a:bodyPr vert="horz" wrap="square" lIns="0" tIns="10268" rIns="0" bIns="0" rtlCol="0">
            <a:spAutoFit/>
          </a:bodyPr>
          <a:lstStyle/>
          <a:p>
            <a:pPr marL="8929">
              <a:spcBef>
                <a:spcPts val="80"/>
              </a:spcBef>
            </a:pPr>
            <a:r>
              <a:rPr sz="2742" b="1" spc="21" dirty="0">
                <a:solidFill>
                  <a:srgbClr val="FFFFFF"/>
                </a:solidFill>
                <a:latin typeface="Arial"/>
                <a:cs typeface="Arial"/>
              </a:rPr>
              <a:t>Low</a:t>
            </a:r>
            <a:endParaRPr sz="2742">
              <a:latin typeface="Arial"/>
              <a:cs typeface="Arial"/>
            </a:endParaRPr>
          </a:p>
        </p:txBody>
      </p:sp>
      <p:sp>
        <p:nvSpPr>
          <p:cNvPr id="12" name="object 12"/>
          <p:cNvSpPr/>
          <p:nvPr/>
        </p:nvSpPr>
        <p:spPr>
          <a:xfrm>
            <a:off x="1116211" y="2741414"/>
            <a:ext cx="767953" cy="339328"/>
          </a:xfrm>
          <a:prstGeom prst="rect">
            <a:avLst/>
          </a:prstGeom>
          <a:blipFill>
            <a:blip r:embed="rId5" cstate="print"/>
            <a:stretch>
              <a:fillRect/>
            </a:stretch>
          </a:blipFill>
        </p:spPr>
        <p:txBody>
          <a:bodyPr wrap="square" lIns="0" tIns="0" rIns="0" bIns="0" rtlCol="0"/>
          <a:lstStyle/>
          <a:p>
            <a:endParaRPr sz="1406"/>
          </a:p>
        </p:txBody>
      </p:sp>
      <p:sp>
        <p:nvSpPr>
          <p:cNvPr id="13" name="object 13"/>
          <p:cNvSpPr/>
          <p:nvPr/>
        </p:nvSpPr>
        <p:spPr>
          <a:xfrm>
            <a:off x="1393031" y="3455789"/>
            <a:ext cx="1393031" cy="330398"/>
          </a:xfrm>
          <a:prstGeom prst="rect">
            <a:avLst/>
          </a:prstGeom>
          <a:blipFill>
            <a:blip r:embed="rId6" cstate="print"/>
            <a:stretch>
              <a:fillRect/>
            </a:stretch>
          </a:blipFill>
        </p:spPr>
        <p:txBody>
          <a:bodyPr wrap="square" lIns="0" tIns="0" rIns="0" bIns="0" rtlCol="0"/>
          <a:lstStyle/>
          <a:p>
            <a:endParaRPr sz="1406"/>
          </a:p>
        </p:txBody>
      </p:sp>
      <p:sp>
        <p:nvSpPr>
          <p:cNvPr id="14" name="object 14"/>
          <p:cNvSpPr/>
          <p:nvPr/>
        </p:nvSpPr>
        <p:spPr>
          <a:xfrm>
            <a:off x="1678781" y="3884414"/>
            <a:ext cx="794742" cy="339328"/>
          </a:xfrm>
          <a:prstGeom prst="rect">
            <a:avLst/>
          </a:prstGeom>
          <a:blipFill>
            <a:blip r:embed="rId7" cstate="print"/>
            <a:stretch>
              <a:fillRect/>
            </a:stretch>
          </a:blipFill>
        </p:spPr>
        <p:txBody>
          <a:bodyPr wrap="square" lIns="0" tIns="0" rIns="0" bIns="0" rtlCol="0"/>
          <a:lstStyle/>
          <a:p>
            <a:endParaRPr sz="1406"/>
          </a:p>
        </p:txBody>
      </p:sp>
      <p:sp>
        <p:nvSpPr>
          <p:cNvPr id="15" name="object 15"/>
          <p:cNvSpPr txBox="1"/>
          <p:nvPr/>
        </p:nvSpPr>
        <p:spPr>
          <a:xfrm>
            <a:off x="1126561" y="2645975"/>
            <a:ext cx="1647081" cy="1587788"/>
          </a:xfrm>
          <a:prstGeom prst="rect">
            <a:avLst/>
          </a:prstGeom>
        </p:spPr>
        <p:txBody>
          <a:bodyPr vert="horz" wrap="square" lIns="0" tIns="10268" rIns="0" bIns="0" rtlCol="0">
            <a:spAutoFit/>
          </a:bodyPr>
          <a:lstStyle/>
          <a:p>
            <a:pPr marL="8929">
              <a:spcBef>
                <a:spcPts val="80"/>
              </a:spcBef>
            </a:pPr>
            <a:r>
              <a:rPr sz="2742" b="1" spc="105" dirty="0">
                <a:solidFill>
                  <a:srgbClr val="FFFFFF"/>
                </a:solidFill>
                <a:latin typeface="Arial"/>
                <a:cs typeface="Arial"/>
              </a:rPr>
              <a:t>11%</a:t>
            </a:r>
            <a:endParaRPr sz="2742">
              <a:latin typeface="Arial"/>
              <a:cs typeface="Arial"/>
            </a:endParaRPr>
          </a:p>
          <a:p>
            <a:pPr marL="594250" marR="3572" indent="-304044">
              <a:lnSpc>
                <a:spcPct val="104600"/>
              </a:lnSpc>
              <a:spcBef>
                <a:spcPts val="2134"/>
              </a:spcBef>
            </a:pPr>
            <a:r>
              <a:rPr sz="2742" b="1" spc="35" dirty="0">
                <a:solidFill>
                  <a:srgbClr val="FFFFFF"/>
                </a:solidFill>
                <a:latin typeface="Arial"/>
                <a:cs typeface="Arial"/>
              </a:rPr>
              <a:t>Medium  </a:t>
            </a:r>
            <a:r>
              <a:rPr sz="2742" b="1" spc="105" dirty="0">
                <a:solidFill>
                  <a:srgbClr val="FFFFFF"/>
                </a:solidFill>
                <a:latin typeface="Arial"/>
                <a:cs typeface="Arial"/>
              </a:rPr>
              <a:t>30%</a:t>
            </a:r>
            <a:endParaRPr sz="2742">
              <a:latin typeface="Arial"/>
              <a:cs typeface="Arial"/>
            </a:endParaRPr>
          </a:p>
        </p:txBody>
      </p:sp>
      <p:sp>
        <p:nvSpPr>
          <p:cNvPr id="16" name="object 16"/>
          <p:cNvSpPr/>
          <p:nvPr/>
        </p:nvSpPr>
        <p:spPr>
          <a:xfrm>
            <a:off x="3045023" y="2500313"/>
            <a:ext cx="812602" cy="392906"/>
          </a:xfrm>
          <a:prstGeom prst="rect">
            <a:avLst/>
          </a:prstGeom>
          <a:blipFill>
            <a:blip r:embed="rId8" cstate="print"/>
            <a:stretch>
              <a:fillRect/>
            </a:stretch>
          </a:blipFill>
        </p:spPr>
        <p:txBody>
          <a:bodyPr wrap="square" lIns="0" tIns="0" rIns="0" bIns="0" rtlCol="0"/>
          <a:lstStyle/>
          <a:p>
            <a:endParaRPr sz="1406"/>
          </a:p>
        </p:txBody>
      </p:sp>
      <p:sp>
        <p:nvSpPr>
          <p:cNvPr id="17" name="object 17"/>
          <p:cNvSpPr/>
          <p:nvPr/>
        </p:nvSpPr>
        <p:spPr>
          <a:xfrm>
            <a:off x="3045023" y="2928938"/>
            <a:ext cx="785813" cy="339328"/>
          </a:xfrm>
          <a:prstGeom prst="rect">
            <a:avLst/>
          </a:prstGeom>
          <a:blipFill>
            <a:blip r:embed="rId9" cstate="print"/>
            <a:stretch>
              <a:fillRect/>
            </a:stretch>
          </a:blipFill>
        </p:spPr>
        <p:txBody>
          <a:bodyPr wrap="square" lIns="0" tIns="0" rIns="0" bIns="0" rtlCol="0"/>
          <a:lstStyle/>
          <a:p>
            <a:endParaRPr sz="1406"/>
          </a:p>
        </p:txBody>
      </p:sp>
      <p:sp>
        <p:nvSpPr>
          <p:cNvPr id="18" name="object 18"/>
          <p:cNvSpPr txBox="1"/>
          <p:nvPr/>
        </p:nvSpPr>
        <p:spPr>
          <a:xfrm>
            <a:off x="3056115" y="2397888"/>
            <a:ext cx="789384" cy="880599"/>
          </a:xfrm>
          <a:prstGeom prst="rect">
            <a:avLst/>
          </a:prstGeom>
        </p:spPr>
        <p:txBody>
          <a:bodyPr vert="horz" wrap="square" lIns="0" tIns="8483" rIns="0" bIns="0" rtlCol="0">
            <a:spAutoFit/>
          </a:bodyPr>
          <a:lstStyle/>
          <a:p>
            <a:pPr marL="24556" marR="3572" indent="-16073">
              <a:lnSpc>
                <a:spcPts val="3445"/>
              </a:lnSpc>
              <a:spcBef>
                <a:spcPts val="67"/>
              </a:spcBef>
            </a:pPr>
            <a:r>
              <a:rPr sz="2742" b="1" spc="-7" dirty="0">
                <a:solidFill>
                  <a:srgbClr val="FFFFFF"/>
                </a:solidFill>
                <a:latin typeface="Arial"/>
                <a:cs typeface="Arial"/>
              </a:rPr>
              <a:t>High  </a:t>
            </a:r>
            <a:r>
              <a:rPr sz="2742" b="1" spc="105" dirty="0">
                <a:solidFill>
                  <a:srgbClr val="FFFFFF"/>
                </a:solidFill>
                <a:latin typeface="Arial"/>
                <a:cs typeface="Arial"/>
              </a:rPr>
              <a:t>44%</a:t>
            </a:r>
            <a:endParaRPr sz="2742">
              <a:latin typeface="Arial"/>
              <a:cs typeface="Arial"/>
            </a:endParaRPr>
          </a:p>
        </p:txBody>
      </p:sp>
      <p:sp>
        <p:nvSpPr>
          <p:cNvPr id="19" name="object 19"/>
          <p:cNvSpPr/>
          <p:nvPr/>
        </p:nvSpPr>
        <p:spPr>
          <a:xfrm>
            <a:off x="6370412" y="1320192"/>
            <a:ext cx="142429" cy="1656457"/>
          </a:xfrm>
          <a:custGeom>
            <a:avLst/>
            <a:gdLst/>
            <a:ahLst/>
            <a:cxnLst/>
            <a:rect l="l" t="t" r="r" b="b"/>
            <a:pathLst>
              <a:path w="202565" h="2355850">
                <a:moveTo>
                  <a:pt x="202526" y="0"/>
                </a:moveTo>
                <a:lnTo>
                  <a:pt x="151835" y="545"/>
                </a:lnTo>
                <a:lnTo>
                  <a:pt x="101172" y="2179"/>
                </a:lnTo>
                <a:lnTo>
                  <a:pt x="50556" y="4902"/>
                </a:lnTo>
                <a:lnTo>
                  <a:pt x="0" y="8712"/>
                </a:lnTo>
                <a:lnTo>
                  <a:pt x="202526" y="2355850"/>
                </a:lnTo>
                <a:lnTo>
                  <a:pt x="202526" y="0"/>
                </a:lnTo>
                <a:close/>
              </a:path>
            </a:pathLst>
          </a:custGeom>
          <a:solidFill>
            <a:srgbClr val="93C5F6"/>
          </a:solidFill>
        </p:spPr>
        <p:txBody>
          <a:bodyPr wrap="square" lIns="0" tIns="0" rIns="0" bIns="0" rtlCol="0"/>
          <a:lstStyle/>
          <a:p>
            <a:endParaRPr sz="1406"/>
          </a:p>
        </p:txBody>
      </p:sp>
      <p:sp>
        <p:nvSpPr>
          <p:cNvPr id="20" name="object 20"/>
          <p:cNvSpPr/>
          <p:nvPr/>
        </p:nvSpPr>
        <p:spPr>
          <a:xfrm>
            <a:off x="5256711" y="1326318"/>
            <a:ext cx="1256406" cy="1650653"/>
          </a:xfrm>
          <a:custGeom>
            <a:avLst/>
            <a:gdLst/>
            <a:ahLst/>
            <a:cxnLst/>
            <a:rect l="l" t="t" r="r" b="b"/>
            <a:pathLst>
              <a:path w="1786890" h="2347595">
                <a:moveTo>
                  <a:pt x="1583931" y="0"/>
                </a:moveTo>
                <a:lnTo>
                  <a:pt x="1534269" y="4814"/>
                </a:lnTo>
                <a:lnTo>
                  <a:pt x="1484820" y="10666"/>
                </a:lnTo>
                <a:lnTo>
                  <a:pt x="1435598" y="17548"/>
                </a:lnTo>
                <a:lnTo>
                  <a:pt x="1386617" y="25452"/>
                </a:lnTo>
                <a:lnTo>
                  <a:pt x="1337891" y="34371"/>
                </a:lnTo>
                <a:lnTo>
                  <a:pt x="1289436" y="44297"/>
                </a:lnTo>
                <a:lnTo>
                  <a:pt x="1241265" y="55223"/>
                </a:lnTo>
                <a:lnTo>
                  <a:pt x="1193393" y="67142"/>
                </a:lnTo>
                <a:lnTo>
                  <a:pt x="1145834" y="80046"/>
                </a:lnTo>
                <a:lnTo>
                  <a:pt x="1098603" y="93928"/>
                </a:lnTo>
                <a:lnTo>
                  <a:pt x="1051714" y="108780"/>
                </a:lnTo>
                <a:lnTo>
                  <a:pt x="1005182" y="124596"/>
                </a:lnTo>
                <a:lnTo>
                  <a:pt x="959021" y="141367"/>
                </a:lnTo>
                <a:lnTo>
                  <a:pt x="913245" y="159087"/>
                </a:lnTo>
                <a:lnTo>
                  <a:pt x="867869" y="177747"/>
                </a:lnTo>
                <a:lnTo>
                  <a:pt x="822908" y="197341"/>
                </a:lnTo>
                <a:lnTo>
                  <a:pt x="778376" y="217861"/>
                </a:lnTo>
                <a:lnTo>
                  <a:pt x="734286" y="239299"/>
                </a:lnTo>
                <a:lnTo>
                  <a:pt x="690655" y="261649"/>
                </a:lnTo>
                <a:lnTo>
                  <a:pt x="647495" y="284903"/>
                </a:lnTo>
                <a:lnTo>
                  <a:pt x="604822" y="309054"/>
                </a:lnTo>
                <a:lnTo>
                  <a:pt x="562650" y="334093"/>
                </a:lnTo>
                <a:lnTo>
                  <a:pt x="520993" y="360014"/>
                </a:lnTo>
                <a:lnTo>
                  <a:pt x="479867" y="386810"/>
                </a:lnTo>
                <a:lnTo>
                  <a:pt x="439284" y="414473"/>
                </a:lnTo>
                <a:lnTo>
                  <a:pt x="399260" y="442995"/>
                </a:lnTo>
                <a:lnTo>
                  <a:pt x="359810" y="472369"/>
                </a:lnTo>
                <a:lnTo>
                  <a:pt x="320946" y="502588"/>
                </a:lnTo>
                <a:lnTo>
                  <a:pt x="282685" y="533644"/>
                </a:lnTo>
                <a:lnTo>
                  <a:pt x="245040" y="565530"/>
                </a:lnTo>
                <a:lnTo>
                  <a:pt x="208027" y="598239"/>
                </a:lnTo>
                <a:lnTo>
                  <a:pt x="171658" y="631763"/>
                </a:lnTo>
                <a:lnTo>
                  <a:pt x="135949" y="666095"/>
                </a:lnTo>
                <a:lnTo>
                  <a:pt x="100914" y="701227"/>
                </a:lnTo>
                <a:lnTo>
                  <a:pt x="66568" y="737152"/>
                </a:lnTo>
                <a:lnTo>
                  <a:pt x="32925" y="773863"/>
                </a:lnTo>
                <a:lnTo>
                  <a:pt x="0" y="811352"/>
                </a:lnTo>
                <a:lnTo>
                  <a:pt x="1786458" y="2347137"/>
                </a:lnTo>
                <a:lnTo>
                  <a:pt x="1583931" y="0"/>
                </a:lnTo>
                <a:close/>
              </a:path>
            </a:pathLst>
          </a:custGeom>
          <a:solidFill>
            <a:srgbClr val="BD9C37"/>
          </a:solidFill>
        </p:spPr>
        <p:txBody>
          <a:bodyPr wrap="square" lIns="0" tIns="0" rIns="0" bIns="0" rtlCol="0"/>
          <a:lstStyle/>
          <a:p>
            <a:endParaRPr sz="1406"/>
          </a:p>
        </p:txBody>
      </p:sp>
      <p:sp>
        <p:nvSpPr>
          <p:cNvPr id="21" name="object 21"/>
          <p:cNvSpPr/>
          <p:nvPr/>
        </p:nvSpPr>
        <p:spPr>
          <a:xfrm>
            <a:off x="4856357" y="1896799"/>
            <a:ext cx="1727895" cy="2736503"/>
          </a:xfrm>
          <a:custGeom>
            <a:avLst/>
            <a:gdLst/>
            <a:ahLst/>
            <a:cxnLst/>
            <a:rect l="l" t="t" r="r" b="b"/>
            <a:pathLst>
              <a:path w="2457450" h="3891915">
                <a:moveTo>
                  <a:pt x="569390" y="0"/>
                </a:moveTo>
                <a:lnTo>
                  <a:pt x="537312" y="38123"/>
                </a:lnTo>
                <a:lnTo>
                  <a:pt x="506106" y="76840"/>
                </a:lnTo>
                <a:lnTo>
                  <a:pt x="475778" y="116135"/>
                </a:lnTo>
                <a:lnTo>
                  <a:pt x="446333" y="155992"/>
                </a:lnTo>
                <a:lnTo>
                  <a:pt x="417777" y="196398"/>
                </a:lnTo>
                <a:lnTo>
                  <a:pt x="390115" y="237335"/>
                </a:lnTo>
                <a:lnTo>
                  <a:pt x="363352" y="278789"/>
                </a:lnTo>
                <a:lnTo>
                  <a:pt x="337494" y="320746"/>
                </a:lnTo>
                <a:lnTo>
                  <a:pt x="312545" y="363188"/>
                </a:lnTo>
                <a:lnTo>
                  <a:pt x="288511" y="406101"/>
                </a:lnTo>
                <a:lnTo>
                  <a:pt x="265398" y="449471"/>
                </a:lnTo>
                <a:lnTo>
                  <a:pt x="243210" y="493281"/>
                </a:lnTo>
                <a:lnTo>
                  <a:pt x="221953" y="537516"/>
                </a:lnTo>
                <a:lnTo>
                  <a:pt x="201633" y="582161"/>
                </a:lnTo>
                <a:lnTo>
                  <a:pt x="182254" y="627201"/>
                </a:lnTo>
                <a:lnTo>
                  <a:pt x="163822" y="672620"/>
                </a:lnTo>
                <a:lnTo>
                  <a:pt x="146342" y="718403"/>
                </a:lnTo>
                <a:lnTo>
                  <a:pt x="129819" y="764535"/>
                </a:lnTo>
                <a:lnTo>
                  <a:pt x="114260" y="811000"/>
                </a:lnTo>
                <a:lnTo>
                  <a:pt x="99668" y="857784"/>
                </a:lnTo>
                <a:lnTo>
                  <a:pt x="86050" y="904871"/>
                </a:lnTo>
                <a:lnTo>
                  <a:pt x="73410" y="952245"/>
                </a:lnTo>
                <a:lnTo>
                  <a:pt x="61755" y="999892"/>
                </a:lnTo>
                <a:lnTo>
                  <a:pt x="51088" y="1047796"/>
                </a:lnTo>
                <a:lnTo>
                  <a:pt x="41416" y="1095941"/>
                </a:lnTo>
                <a:lnTo>
                  <a:pt x="32744" y="1144313"/>
                </a:lnTo>
                <a:lnTo>
                  <a:pt x="25078" y="1192897"/>
                </a:lnTo>
                <a:lnTo>
                  <a:pt x="18421" y="1241676"/>
                </a:lnTo>
                <a:lnTo>
                  <a:pt x="12781" y="1290636"/>
                </a:lnTo>
                <a:lnTo>
                  <a:pt x="8161" y="1339762"/>
                </a:lnTo>
                <a:lnTo>
                  <a:pt x="4568" y="1389037"/>
                </a:lnTo>
                <a:lnTo>
                  <a:pt x="2006" y="1438447"/>
                </a:lnTo>
                <a:lnTo>
                  <a:pt x="482" y="1487977"/>
                </a:lnTo>
                <a:lnTo>
                  <a:pt x="0" y="1537611"/>
                </a:lnTo>
                <a:lnTo>
                  <a:pt x="565" y="1587334"/>
                </a:lnTo>
                <a:lnTo>
                  <a:pt x="2183" y="1637131"/>
                </a:lnTo>
                <a:lnTo>
                  <a:pt x="4731" y="1685141"/>
                </a:lnTo>
                <a:lnTo>
                  <a:pt x="8224" y="1732875"/>
                </a:lnTo>
                <a:lnTo>
                  <a:pt x="12652" y="1780325"/>
                </a:lnTo>
                <a:lnTo>
                  <a:pt x="18005" y="1827483"/>
                </a:lnTo>
                <a:lnTo>
                  <a:pt x="24274" y="1874339"/>
                </a:lnTo>
                <a:lnTo>
                  <a:pt x="31450" y="1920884"/>
                </a:lnTo>
                <a:lnTo>
                  <a:pt x="39522" y="1967111"/>
                </a:lnTo>
                <a:lnTo>
                  <a:pt x="48482" y="2013011"/>
                </a:lnTo>
                <a:lnTo>
                  <a:pt x="58320" y="2058574"/>
                </a:lnTo>
                <a:lnTo>
                  <a:pt x="69026" y="2103791"/>
                </a:lnTo>
                <a:lnTo>
                  <a:pt x="80592" y="2148655"/>
                </a:lnTo>
                <a:lnTo>
                  <a:pt x="93006" y="2193157"/>
                </a:lnTo>
                <a:lnTo>
                  <a:pt x="106260" y="2237287"/>
                </a:lnTo>
                <a:lnTo>
                  <a:pt x="120345" y="2281037"/>
                </a:lnTo>
                <a:lnTo>
                  <a:pt x="135251" y="2324398"/>
                </a:lnTo>
                <a:lnTo>
                  <a:pt x="150968" y="2367362"/>
                </a:lnTo>
                <a:lnTo>
                  <a:pt x="167486" y="2409920"/>
                </a:lnTo>
                <a:lnTo>
                  <a:pt x="184797" y="2452063"/>
                </a:lnTo>
                <a:lnTo>
                  <a:pt x="202891" y="2493782"/>
                </a:lnTo>
                <a:lnTo>
                  <a:pt x="221758" y="2535069"/>
                </a:lnTo>
                <a:lnTo>
                  <a:pt x="241389" y="2575915"/>
                </a:lnTo>
                <a:lnTo>
                  <a:pt x="261774" y="2616311"/>
                </a:lnTo>
                <a:lnTo>
                  <a:pt x="282904" y="2656248"/>
                </a:lnTo>
                <a:lnTo>
                  <a:pt x="304769" y="2695718"/>
                </a:lnTo>
                <a:lnTo>
                  <a:pt x="327359" y="2734712"/>
                </a:lnTo>
                <a:lnTo>
                  <a:pt x="350666" y="2773222"/>
                </a:lnTo>
                <a:lnTo>
                  <a:pt x="374680" y="2811238"/>
                </a:lnTo>
                <a:lnTo>
                  <a:pt x="399391" y="2848751"/>
                </a:lnTo>
                <a:lnTo>
                  <a:pt x="424789" y="2885754"/>
                </a:lnTo>
                <a:lnTo>
                  <a:pt x="450866" y="2922238"/>
                </a:lnTo>
                <a:lnTo>
                  <a:pt x="477611" y="2958193"/>
                </a:lnTo>
                <a:lnTo>
                  <a:pt x="505016" y="2993610"/>
                </a:lnTo>
                <a:lnTo>
                  <a:pt x="533070" y="3028483"/>
                </a:lnTo>
                <a:lnTo>
                  <a:pt x="561764" y="3062800"/>
                </a:lnTo>
                <a:lnTo>
                  <a:pt x="591089" y="3096554"/>
                </a:lnTo>
                <a:lnTo>
                  <a:pt x="621035" y="3129737"/>
                </a:lnTo>
                <a:lnTo>
                  <a:pt x="651592" y="3162338"/>
                </a:lnTo>
                <a:lnTo>
                  <a:pt x="682752" y="3194350"/>
                </a:lnTo>
                <a:lnTo>
                  <a:pt x="714504" y="3225765"/>
                </a:lnTo>
                <a:lnTo>
                  <a:pt x="746839" y="3256572"/>
                </a:lnTo>
                <a:lnTo>
                  <a:pt x="779748" y="3286763"/>
                </a:lnTo>
                <a:lnTo>
                  <a:pt x="813221" y="3316330"/>
                </a:lnTo>
                <a:lnTo>
                  <a:pt x="847248" y="3345265"/>
                </a:lnTo>
                <a:lnTo>
                  <a:pt x="881820" y="3373557"/>
                </a:lnTo>
                <a:lnTo>
                  <a:pt x="916928" y="3401199"/>
                </a:lnTo>
                <a:lnTo>
                  <a:pt x="952562" y="3428181"/>
                </a:lnTo>
                <a:lnTo>
                  <a:pt x="988712" y="3454496"/>
                </a:lnTo>
                <a:lnTo>
                  <a:pt x="1025369" y="3480134"/>
                </a:lnTo>
                <a:lnTo>
                  <a:pt x="1062524" y="3505086"/>
                </a:lnTo>
                <a:lnTo>
                  <a:pt x="1100166" y="3529345"/>
                </a:lnTo>
                <a:lnTo>
                  <a:pt x="1138287" y="3552900"/>
                </a:lnTo>
                <a:lnTo>
                  <a:pt x="1176877" y="3575744"/>
                </a:lnTo>
                <a:lnTo>
                  <a:pt x="1215926" y="3597868"/>
                </a:lnTo>
                <a:lnTo>
                  <a:pt x="1255425" y="3619262"/>
                </a:lnTo>
                <a:lnTo>
                  <a:pt x="1295365" y="3639919"/>
                </a:lnTo>
                <a:lnTo>
                  <a:pt x="1335735" y="3659829"/>
                </a:lnTo>
                <a:lnTo>
                  <a:pt x="1376527" y="3678985"/>
                </a:lnTo>
                <a:lnTo>
                  <a:pt x="1417731" y="3697376"/>
                </a:lnTo>
                <a:lnTo>
                  <a:pt x="1459337" y="3714994"/>
                </a:lnTo>
                <a:lnTo>
                  <a:pt x="1501336" y="3731831"/>
                </a:lnTo>
                <a:lnTo>
                  <a:pt x="1543718" y="3747878"/>
                </a:lnTo>
                <a:lnTo>
                  <a:pt x="1586474" y="3763126"/>
                </a:lnTo>
                <a:lnTo>
                  <a:pt x="1629594" y="3777567"/>
                </a:lnTo>
                <a:lnTo>
                  <a:pt x="1673069" y="3791191"/>
                </a:lnTo>
                <a:lnTo>
                  <a:pt x="1716889" y="3803990"/>
                </a:lnTo>
                <a:lnTo>
                  <a:pt x="1761045" y="3815955"/>
                </a:lnTo>
                <a:lnTo>
                  <a:pt x="1805527" y="3827078"/>
                </a:lnTo>
                <a:lnTo>
                  <a:pt x="1850326" y="3837350"/>
                </a:lnTo>
                <a:lnTo>
                  <a:pt x="1895432" y="3846761"/>
                </a:lnTo>
                <a:lnTo>
                  <a:pt x="1940836" y="3855304"/>
                </a:lnTo>
                <a:lnTo>
                  <a:pt x="1986528" y="3862970"/>
                </a:lnTo>
                <a:lnTo>
                  <a:pt x="2032499" y="3869750"/>
                </a:lnTo>
                <a:lnTo>
                  <a:pt x="2078739" y="3875634"/>
                </a:lnTo>
                <a:lnTo>
                  <a:pt x="2125238" y="3880616"/>
                </a:lnTo>
                <a:lnTo>
                  <a:pt x="2171988" y="3884684"/>
                </a:lnTo>
                <a:lnTo>
                  <a:pt x="2218979" y="3887832"/>
                </a:lnTo>
                <a:lnTo>
                  <a:pt x="2266200" y="3890050"/>
                </a:lnTo>
                <a:lnTo>
                  <a:pt x="2313643" y="3891330"/>
                </a:lnTo>
                <a:lnTo>
                  <a:pt x="2361298" y="3891662"/>
                </a:lnTo>
                <a:lnTo>
                  <a:pt x="2409156" y="3891039"/>
                </a:lnTo>
                <a:lnTo>
                  <a:pt x="2457207" y="3889451"/>
                </a:lnTo>
                <a:lnTo>
                  <a:pt x="2355848" y="1535785"/>
                </a:lnTo>
                <a:lnTo>
                  <a:pt x="569390" y="0"/>
                </a:lnTo>
                <a:close/>
              </a:path>
            </a:pathLst>
          </a:custGeom>
          <a:solidFill>
            <a:srgbClr val="A6681F"/>
          </a:solidFill>
        </p:spPr>
        <p:txBody>
          <a:bodyPr wrap="square" lIns="0" tIns="0" rIns="0" bIns="0" rtlCol="0"/>
          <a:lstStyle/>
          <a:p>
            <a:endParaRPr sz="1406"/>
          </a:p>
        </p:txBody>
      </p:sp>
      <p:sp>
        <p:nvSpPr>
          <p:cNvPr id="22" name="object 22"/>
          <p:cNvSpPr/>
          <p:nvPr/>
        </p:nvSpPr>
        <p:spPr>
          <a:xfrm>
            <a:off x="6512813" y="1320192"/>
            <a:ext cx="1656457" cy="3311575"/>
          </a:xfrm>
          <a:custGeom>
            <a:avLst/>
            <a:gdLst/>
            <a:ahLst/>
            <a:cxnLst/>
            <a:rect l="l" t="t" r="r" b="b"/>
            <a:pathLst>
              <a:path w="2355850" h="4709795">
                <a:moveTo>
                  <a:pt x="0" y="0"/>
                </a:moveTo>
                <a:lnTo>
                  <a:pt x="0" y="2355850"/>
                </a:lnTo>
                <a:lnTo>
                  <a:pt x="101358" y="4709515"/>
                </a:lnTo>
                <a:lnTo>
                  <a:pt x="149707" y="4706944"/>
                </a:lnTo>
                <a:lnTo>
                  <a:pt x="197783" y="4703413"/>
                </a:lnTo>
                <a:lnTo>
                  <a:pt x="245578" y="4698931"/>
                </a:lnTo>
                <a:lnTo>
                  <a:pt x="293082" y="4693508"/>
                </a:lnTo>
                <a:lnTo>
                  <a:pt x="340287" y="4687154"/>
                </a:lnTo>
                <a:lnTo>
                  <a:pt x="387183" y="4679877"/>
                </a:lnTo>
                <a:lnTo>
                  <a:pt x="433761" y="4671689"/>
                </a:lnTo>
                <a:lnTo>
                  <a:pt x="480012" y="4662598"/>
                </a:lnTo>
                <a:lnTo>
                  <a:pt x="525927" y="4652614"/>
                </a:lnTo>
                <a:lnTo>
                  <a:pt x="571495" y="4641746"/>
                </a:lnTo>
                <a:lnTo>
                  <a:pt x="616709" y="4630005"/>
                </a:lnTo>
                <a:lnTo>
                  <a:pt x="661559" y="4617399"/>
                </a:lnTo>
                <a:lnTo>
                  <a:pt x="706036" y="4603939"/>
                </a:lnTo>
                <a:lnTo>
                  <a:pt x="750130" y="4589634"/>
                </a:lnTo>
                <a:lnTo>
                  <a:pt x="793833" y="4574493"/>
                </a:lnTo>
                <a:lnTo>
                  <a:pt x="837134" y="4558527"/>
                </a:lnTo>
                <a:lnTo>
                  <a:pt x="880026" y="4541744"/>
                </a:lnTo>
                <a:lnTo>
                  <a:pt x="922499" y="4524155"/>
                </a:lnTo>
                <a:lnTo>
                  <a:pt x="964543" y="4505769"/>
                </a:lnTo>
                <a:lnTo>
                  <a:pt x="1006149" y="4486595"/>
                </a:lnTo>
                <a:lnTo>
                  <a:pt x="1047309" y="4466643"/>
                </a:lnTo>
                <a:lnTo>
                  <a:pt x="1088013" y="4445924"/>
                </a:lnTo>
                <a:lnTo>
                  <a:pt x="1128251" y="4424445"/>
                </a:lnTo>
                <a:lnTo>
                  <a:pt x="1168016" y="4402218"/>
                </a:lnTo>
                <a:lnTo>
                  <a:pt x="1207296" y="4379251"/>
                </a:lnTo>
                <a:lnTo>
                  <a:pt x="1246084" y="4355555"/>
                </a:lnTo>
                <a:lnTo>
                  <a:pt x="1284370" y="4331138"/>
                </a:lnTo>
                <a:lnTo>
                  <a:pt x="1322144" y="4306011"/>
                </a:lnTo>
                <a:lnTo>
                  <a:pt x="1359399" y="4280183"/>
                </a:lnTo>
                <a:lnTo>
                  <a:pt x="1396123" y="4253663"/>
                </a:lnTo>
                <a:lnTo>
                  <a:pt x="1432309" y="4226461"/>
                </a:lnTo>
                <a:lnTo>
                  <a:pt x="1467947" y="4198588"/>
                </a:lnTo>
                <a:lnTo>
                  <a:pt x="1503028" y="4170052"/>
                </a:lnTo>
                <a:lnTo>
                  <a:pt x="1537542" y="4140862"/>
                </a:lnTo>
                <a:lnTo>
                  <a:pt x="1571481" y="4111030"/>
                </a:lnTo>
                <a:lnTo>
                  <a:pt x="1604835" y="4080564"/>
                </a:lnTo>
                <a:lnTo>
                  <a:pt x="1637595" y="4049473"/>
                </a:lnTo>
                <a:lnTo>
                  <a:pt x="1669752" y="4017768"/>
                </a:lnTo>
                <a:lnTo>
                  <a:pt x="1701296" y="3985458"/>
                </a:lnTo>
                <a:lnTo>
                  <a:pt x="1732219" y="3952553"/>
                </a:lnTo>
                <a:lnTo>
                  <a:pt x="1762511" y="3919061"/>
                </a:lnTo>
                <a:lnTo>
                  <a:pt x="1792164" y="3884994"/>
                </a:lnTo>
                <a:lnTo>
                  <a:pt x="1821167" y="3850360"/>
                </a:lnTo>
                <a:lnTo>
                  <a:pt x="1849512" y="3815169"/>
                </a:lnTo>
                <a:lnTo>
                  <a:pt x="1877189" y="3779431"/>
                </a:lnTo>
                <a:lnTo>
                  <a:pt x="1904189" y="3743155"/>
                </a:lnTo>
                <a:lnTo>
                  <a:pt x="1930504" y="3706351"/>
                </a:lnTo>
                <a:lnTo>
                  <a:pt x="1956123" y="3669028"/>
                </a:lnTo>
                <a:lnTo>
                  <a:pt x="1981038" y="3631197"/>
                </a:lnTo>
                <a:lnTo>
                  <a:pt x="2005240" y="3592866"/>
                </a:lnTo>
                <a:lnTo>
                  <a:pt x="2028719" y="3554045"/>
                </a:lnTo>
                <a:lnTo>
                  <a:pt x="2051466" y="3514744"/>
                </a:lnTo>
                <a:lnTo>
                  <a:pt x="2073472" y="3474973"/>
                </a:lnTo>
                <a:lnTo>
                  <a:pt x="2094727" y="3434741"/>
                </a:lnTo>
                <a:lnTo>
                  <a:pt x="2115223" y="3394057"/>
                </a:lnTo>
                <a:lnTo>
                  <a:pt x="2134950" y="3352932"/>
                </a:lnTo>
                <a:lnTo>
                  <a:pt x="2153900" y="3311374"/>
                </a:lnTo>
                <a:lnTo>
                  <a:pt x="2172062" y="3269394"/>
                </a:lnTo>
                <a:lnTo>
                  <a:pt x="2189428" y="3227001"/>
                </a:lnTo>
                <a:lnTo>
                  <a:pt x="2205988" y="3184205"/>
                </a:lnTo>
                <a:lnTo>
                  <a:pt x="2221734" y="3141015"/>
                </a:lnTo>
                <a:lnTo>
                  <a:pt x="2236656" y="3097441"/>
                </a:lnTo>
                <a:lnTo>
                  <a:pt x="2250744" y="3053492"/>
                </a:lnTo>
                <a:lnTo>
                  <a:pt x="2263991" y="3009178"/>
                </a:lnTo>
                <a:lnTo>
                  <a:pt x="2276386" y="2964510"/>
                </a:lnTo>
                <a:lnTo>
                  <a:pt x="2287920" y="2919495"/>
                </a:lnTo>
                <a:lnTo>
                  <a:pt x="2298584" y="2874144"/>
                </a:lnTo>
                <a:lnTo>
                  <a:pt x="2308370" y="2828467"/>
                </a:lnTo>
                <a:lnTo>
                  <a:pt x="2317267" y="2782473"/>
                </a:lnTo>
                <a:lnTo>
                  <a:pt x="2325266" y="2736172"/>
                </a:lnTo>
                <a:lnTo>
                  <a:pt x="2332359" y="2689572"/>
                </a:lnTo>
                <a:lnTo>
                  <a:pt x="2338536" y="2642685"/>
                </a:lnTo>
                <a:lnTo>
                  <a:pt x="2343788" y="2595519"/>
                </a:lnTo>
                <a:lnTo>
                  <a:pt x="2348106" y="2548085"/>
                </a:lnTo>
                <a:lnTo>
                  <a:pt x="2351480" y="2500391"/>
                </a:lnTo>
                <a:lnTo>
                  <a:pt x="2353901" y="2452447"/>
                </a:lnTo>
                <a:lnTo>
                  <a:pt x="2355361" y="2404264"/>
                </a:lnTo>
                <a:lnTo>
                  <a:pt x="2355850" y="2355850"/>
                </a:lnTo>
                <a:lnTo>
                  <a:pt x="2355369" y="2307775"/>
                </a:lnTo>
                <a:lnTo>
                  <a:pt x="2353933" y="2259934"/>
                </a:lnTo>
                <a:lnTo>
                  <a:pt x="2351550" y="2212337"/>
                </a:lnTo>
                <a:lnTo>
                  <a:pt x="2348230" y="2164993"/>
                </a:lnTo>
                <a:lnTo>
                  <a:pt x="2343983" y="2117911"/>
                </a:lnTo>
                <a:lnTo>
                  <a:pt x="2338816" y="2071099"/>
                </a:lnTo>
                <a:lnTo>
                  <a:pt x="2332739" y="2024568"/>
                </a:lnTo>
                <a:lnTo>
                  <a:pt x="2325762" y="1978326"/>
                </a:lnTo>
                <a:lnTo>
                  <a:pt x="2317894" y="1932382"/>
                </a:lnTo>
                <a:lnTo>
                  <a:pt x="2309143" y="1886745"/>
                </a:lnTo>
                <a:lnTo>
                  <a:pt x="2299518" y="1841425"/>
                </a:lnTo>
                <a:lnTo>
                  <a:pt x="2289030" y="1796431"/>
                </a:lnTo>
                <a:lnTo>
                  <a:pt x="2277686" y="1751772"/>
                </a:lnTo>
                <a:lnTo>
                  <a:pt x="2265496" y="1707456"/>
                </a:lnTo>
                <a:lnTo>
                  <a:pt x="2252470" y="1663494"/>
                </a:lnTo>
                <a:lnTo>
                  <a:pt x="2238616" y="1619894"/>
                </a:lnTo>
                <a:lnTo>
                  <a:pt x="2223944" y="1576665"/>
                </a:lnTo>
                <a:lnTo>
                  <a:pt x="2208462" y="1533816"/>
                </a:lnTo>
                <a:lnTo>
                  <a:pt x="2192180" y="1491357"/>
                </a:lnTo>
                <a:lnTo>
                  <a:pt x="2175106" y="1449297"/>
                </a:lnTo>
                <a:lnTo>
                  <a:pt x="2157251" y="1407645"/>
                </a:lnTo>
                <a:lnTo>
                  <a:pt x="2138623" y="1366409"/>
                </a:lnTo>
                <a:lnTo>
                  <a:pt x="2119231" y="1325600"/>
                </a:lnTo>
                <a:lnTo>
                  <a:pt x="2099084" y="1285226"/>
                </a:lnTo>
                <a:lnTo>
                  <a:pt x="2078192" y="1245296"/>
                </a:lnTo>
                <a:lnTo>
                  <a:pt x="2056563" y="1205820"/>
                </a:lnTo>
                <a:lnTo>
                  <a:pt x="2034207" y="1166806"/>
                </a:lnTo>
                <a:lnTo>
                  <a:pt x="2011133" y="1128264"/>
                </a:lnTo>
                <a:lnTo>
                  <a:pt x="1987350" y="1090203"/>
                </a:lnTo>
                <a:lnTo>
                  <a:pt x="1962868" y="1052631"/>
                </a:lnTo>
                <a:lnTo>
                  <a:pt x="1937694" y="1015559"/>
                </a:lnTo>
                <a:lnTo>
                  <a:pt x="1911839" y="978995"/>
                </a:lnTo>
                <a:lnTo>
                  <a:pt x="1885311" y="942949"/>
                </a:lnTo>
                <a:lnTo>
                  <a:pt x="1858120" y="907429"/>
                </a:lnTo>
                <a:lnTo>
                  <a:pt x="1830274" y="872444"/>
                </a:lnTo>
                <a:lnTo>
                  <a:pt x="1801784" y="838004"/>
                </a:lnTo>
                <a:lnTo>
                  <a:pt x="1772657" y="804118"/>
                </a:lnTo>
                <a:lnTo>
                  <a:pt x="1742904" y="770796"/>
                </a:lnTo>
                <a:lnTo>
                  <a:pt x="1712533" y="738045"/>
                </a:lnTo>
                <a:lnTo>
                  <a:pt x="1681553" y="705875"/>
                </a:lnTo>
                <a:lnTo>
                  <a:pt x="1649974" y="674296"/>
                </a:lnTo>
                <a:lnTo>
                  <a:pt x="1617804" y="643316"/>
                </a:lnTo>
                <a:lnTo>
                  <a:pt x="1585053" y="612945"/>
                </a:lnTo>
                <a:lnTo>
                  <a:pt x="1551731" y="583192"/>
                </a:lnTo>
                <a:lnTo>
                  <a:pt x="1517845" y="554065"/>
                </a:lnTo>
                <a:lnTo>
                  <a:pt x="1483405" y="525575"/>
                </a:lnTo>
                <a:lnTo>
                  <a:pt x="1448420" y="497729"/>
                </a:lnTo>
                <a:lnTo>
                  <a:pt x="1412900" y="470538"/>
                </a:lnTo>
                <a:lnTo>
                  <a:pt x="1376854" y="444010"/>
                </a:lnTo>
                <a:lnTo>
                  <a:pt x="1340290" y="418155"/>
                </a:lnTo>
                <a:lnTo>
                  <a:pt x="1303218" y="392981"/>
                </a:lnTo>
                <a:lnTo>
                  <a:pt x="1265646" y="368499"/>
                </a:lnTo>
                <a:lnTo>
                  <a:pt x="1227585" y="344716"/>
                </a:lnTo>
                <a:lnTo>
                  <a:pt x="1189043" y="321642"/>
                </a:lnTo>
                <a:lnTo>
                  <a:pt x="1150029" y="299286"/>
                </a:lnTo>
                <a:lnTo>
                  <a:pt x="1110553" y="277657"/>
                </a:lnTo>
                <a:lnTo>
                  <a:pt x="1070623" y="256765"/>
                </a:lnTo>
                <a:lnTo>
                  <a:pt x="1030249" y="236618"/>
                </a:lnTo>
                <a:lnTo>
                  <a:pt x="989440" y="217226"/>
                </a:lnTo>
                <a:lnTo>
                  <a:pt x="948204" y="198598"/>
                </a:lnTo>
                <a:lnTo>
                  <a:pt x="906552" y="180743"/>
                </a:lnTo>
                <a:lnTo>
                  <a:pt x="864492" y="163669"/>
                </a:lnTo>
                <a:lnTo>
                  <a:pt x="822033" y="147387"/>
                </a:lnTo>
                <a:lnTo>
                  <a:pt x="779184" y="131905"/>
                </a:lnTo>
                <a:lnTo>
                  <a:pt x="735955" y="117233"/>
                </a:lnTo>
                <a:lnTo>
                  <a:pt x="692355" y="103379"/>
                </a:lnTo>
                <a:lnTo>
                  <a:pt x="648393" y="90353"/>
                </a:lnTo>
                <a:lnTo>
                  <a:pt x="604077" y="78163"/>
                </a:lnTo>
                <a:lnTo>
                  <a:pt x="559418" y="66819"/>
                </a:lnTo>
                <a:lnTo>
                  <a:pt x="514424" y="56331"/>
                </a:lnTo>
                <a:lnTo>
                  <a:pt x="469104" y="46706"/>
                </a:lnTo>
                <a:lnTo>
                  <a:pt x="423467" y="37955"/>
                </a:lnTo>
                <a:lnTo>
                  <a:pt x="377523" y="30087"/>
                </a:lnTo>
                <a:lnTo>
                  <a:pt x="331281" y="23110"/>
                </a:lnTo>
                <a:lnTo>
                  <a:pt x="284750" y="17033"/>
                </a:lnTo>
                <a:lnTo>
                  <a:pt x="237938" y="11866"/>
                </a:lnTo>
                <a:lnTo>
                  <a:pt x="190856" y="7619"/>
                </a:lnTo>
                <a:lnTo>
                  <a:pt x="143512" y="4299"/>
                </a:lnTo>
                <a:lnTo>
                  <a:pt x="95915" y="1916"/>
                </a:lnTo>
                <a:lnTo>
                  <a:pt x="48074" y="480"/>
                </a:lnTo>
                <a:lnTo>
                  <a:pt x="0" y="0"/>
                </a:lnTo>
                <a:close/>
              </a:path>
            </a:pathLst>
          </a:custGeom>
          <a:solidFill>
            <a:srgbClr val="873E00"/>
          </a:solidFill>
        </p:spPr>
        <p:txBody>
          <a:bodyPr wrap="square" lIns="0" tIns="0" rIns="0" bIns="0" rtlCol="0"/>
          <a:lstStyle/>
          <a:p>
            <a:endParaRPr sz="1406"/>
          </a:p>
        </p:txBody>
      </p:sp>
      <p:sp>
        <p:nvSpPr>
          <p:cNvPr id="23" name="object 23"/>
          <p:cNvSpPr/>
          <p:nvPr/>
        </p:nvSpPr>
        <p:spPr>
          <a:xfrm>
            <a:off x="6036469" y="1009055"/>
            <a:ext cx="821531" cy="276820"/>
          </a:xfrm>
          <a:prstGeom prst="rect">
            <a:avLst/>
          </a:prstGeom>
          <a:blipFill>
            <a:blip r:embed="rId10" cstate="print"/>
            <a:stretch>
              <a:fillRect/>
            </a:stretch>
          </a:blipFill>
        </p:spPr>
        <p:txBody>
          <a:bodyPr wrap="square" lIns="0" tIns="0" rIns="0" bIns="0" rtlCol="0"/>
          <a:lstStyle/>
          <a:p>
            <a:endParaRPr sz="1406"/>
          </a:p>
        </p:txBody>
      </p:sp>
      <p:sp>
        <p:nvSpPr>
          <p:cNvPr id="24" name="object 24"/>
          <p:cNvSpPr/>
          <p:nvPr/>
        </p:nvSpPr>
        <p:spPr>
          <a:xfrm>
            <a:off x="6188273" y="1401961"/>
            <a:ext cx="500063" cy="276820"/>
          </a:xfrm>
          <a:prstGeom prst="rect">
            <a:avLst/>
          </a:prstGeom>
          <a:blipFill>
            <a:blip r:embed="rId11" cstate="print"/>
            <a:stretch>
              <a:fillRect/>
            </a:stretch>
          </a:blipFill>
        </p:spPr>
        <p:txBody>
          <a:bodyPr wrap="square" lIns="0" tIns="0" rIns="0" bIns="0" rtlCol="0"/>
          <a:lstStyle/>
          <a:p>
            <a:endParaRPr sz="1406"/>
          </a:p>
        </p:txBody>
      </p:sp>
      <p:sp>
        <p:nvSpPr>
          <p:cNvPr id="25" name="object 25"/>
          <p:cNvSpPr/>
          <p:nvPr/>
        </p:nvSpPr>
        <p:spPr>
          <a:xfrm>
            <a:off x="5750719" y="1821656"/>
            <a:ext cx="678656" cy="276820"/>
          </a:xfrm>
          <a:prstGeom prst="rect">
            <a:avLst/>
          </a:prstGeom>
          <a:blipFill>
            <a:blip r:embed="rId12" cstate="print"/>
            <a:stretch>
              <a:fillRect/>
            </a:stretch>
          </a:blipFill>
        </p:spPr>
        <p:txBody>
          <a:bodyPr wrap="square" lIns="0" tIns="0" rIns="0" bIns="0" rtlCol="0"/>
          <a:lstStyle/>
          <a:p>
            <a:endParaRPr sz="1406"/>
          </a:p>
        </p:txBody>
      </p:sp>
      <p:sp>
        <p:nvSpPr>
          <p:cNvPr id="26" name="object 26"/>
          <p:cNvSpPr/>
          <p:nvPr/>
        </p:nvSpPr>
        <p:spPr>
          <a:xfrm>
            <a:off x="5741789" y="2214563"/>
            <a:ext cx="678656" cy="276820"/>
          </a:xfrm>
          <a:prstGeom prst="rect">
            <a:avLst/>
          </a:prstGeom>
          <a:blipFill>
            <a:blip r:embed="rId13" cstate="print"/>
            <a:stretch>
              <a:fillRect/>
            </a:stretch>
          </a:blipFill>
        </p:spPr>
        <p:txBody>
          <a:bodyPr wrap="square" lIns="0" tIns="0" rIns="0" bIns="0" rtlCol="0"/>
          <a:lstStyle/>
          <a:p>
            <a:endParaRPr sz="1406"/>
          </a:p>
        </p:txBody>
      </p:sp>
      <p:sp>
        <p:nvSpPr>
          <p:cNvPr id="27" name="object 27"/>
          <p:cNvSpPr txBox="1"/>
          <p:nvPr/>
        </p:nvSpPr>
        <p:spPr>
          <a:xfrm>
            <a:off x="5733957" y="915417"/>
            <a:ext cx="1121569" cy="1615897"/>
          </a:xfrm>
          <a:prstGeom prst="rect">
            <a:avLst/>
          </a:prstGeom>
        </p:spPr>
        <p:txBody>
          <a:bodyPr vert="horz" wrap="square" lIns="0" tIns="1339" rIns="0" bIns="0" rtlCol="0">
            <a:spAutoFit/>
          </a:bodyPr>
          <a:lstStyle/>
          <a:p>
            <a:pPr marL="457184" marR="3572" indent="-154925">
              <a:lnSpc>
                <a:spcPct val="101899"/>
              </a:lnSpc>
              <a:spcBef>
                <a:spcPts val="11"/>
              </a:spcBef>
            </a:pPr>
            <a:r>
              <a:rPr sz="2531" b="1" spc="4" dirty="0">
                <a:solidFill>
                  <a:srgbClr val="FFFFFF"/>
                </a:solidFill>
                <a:latin typeface="Arial"/>
                <a:cs typeface="Arial"/>
              </a:rPr>
              <a:t>None  </a:t>
            </a:r>
            <a:r>
              <a:rPr sz="2531" b="1" spc="134" dirty="0">
                <a:solidFill>
                  <a:srgbClr val="FFFFFF"/>
                </a:solidFill>
                <a:latin typeface="Arial"/>
                <a:cs typeface="Arial"/>
              </a:rPr>
              <a:t>1%</a:t>
            </a:r>
            <a:endParaRPr sz="2531">
              <a:latin typeface="Arial"/>
              <a:cs typeface="Arial"/>
            </a:endParaRPr>
          </a:p>
          <a:p>
            <a:pPr marL="8929" marR="428610" indent="14733">
              <a:lnSpc>
                <a:spcPct val="101899"/>
              </a:lnSpc>
              <a:spcBef>
                <a:spcPts val="225"/>
              </a:spcBef>
            </a:pPr>
            <a:r>
              <a:rPr sz="2531" b="1" spc="11" dirty="0">
                <a:solidFill>
                  <a:srgbClr val="FFFFFF"/>
                </a:solidFill>
                <a:latin typeface="Arial"/>
                <a:cs typeface="Arial"/>
              </a:rPr>
              <a:t>Low  </a:t>
            </a:r>
            <a:r>
              <a:rPr sz="2531" b="1" spc="88" dirty="0">
                <a:solidFill>
                  <a:srgbClr val="FFFFFF"/>
                </a:solidFill>
                <a:latin typeface="Arial"/>
                <a:cs typeface="Arial"/>
              </a:rPr>
              <a:t>12%</a:t>
            </a:r>
            <a:endParaRPr sz="2531">
              <a:latin typeface="Arial"/>
              <a:cs typeface="Arial"/>
            </a:endParaRPr>
          </a:p>
        </p:txBody>
      </p:sp>
      <p:sp>
        <p:nvSpPr>
          <p:cNvPr id="28" name="object 28"/>
          <p:cNvSpPr/>
          <p:nvPr/>
        </p:nvSpPr>
        <p:spPr>
          <a:xfrm>
            <a:off x="5009554" y="3089672"/>
            <a:ext cx="1241227" cy="276820"/>
          </a:xfrm>
          <a:prstGeom prst="rect">
            <a:avLst/>
          </a:prstGeom>
          <a:blipFill>
            <a:blip r:embed="rId14" cstate="print"/>
            <a:stretch>
              <a:fillRect/>
            </a:stretch>
          </a:blipFill>
        </p:spPr>
        <p:txBody>
          <a:bodyPr wrap="square" lIns="0" tIns="0" rIns="0" bIns="0" rtlCol="0"/>
          <a:lstStyle/>
          <a:p>
            <a:endParaRPr sz="1406"/>
          </a:p>
        </p:txBody>
      </p:sp>
      <p:sp>
        <p:nvSpPr>
          <p:cNvPr id="29" name="object 29"/>
          <p:cNvSpPr/>
          <p:nvPr/>
        </p:nvSpPr>
        <p:spPr>
          <a:xfrm>
            <a:off x="5268515" y="3482578"/>
            <a:ext cx="696516" cy="276820"/>
          </a:xfrm>
          <a:prstGeom prst="rect">
            <a:avLst/>
          </a:prstGeom>
          <a:blipFill>
            <a:blip r:embed="rId15" cstate="print"/>
            <a:stretch>
              <a:fillRect/>
            </a:stretch>
          </a:blipFill>
        </p:spPr>
        <p:txBody>
          <a:bodyPr wrap="square" lIns="0" tIns="0" rIns="0" bIns="0" rtlCol="0"/>
          <a:lstStyle/>
          <a:p>
            <a:endParaRPr sz="1406"/>
          </a:p>
        </p:txBody>
      </p:sp>
      <p:sp>
        <p:nvSpPr>
          <p:cNvPr id="30" name="object 30"/>
          <p:cNvSpPr txBox="1"/>
          <p:nvPr/>
        </p:nvSpPr>
        <p:spPr>
          <a:xfrm>
            <a:off x="5006000" y="2997089"/>
            <a:ext cx="1255514" cy="795800"/>
          </a:xfrm>
          <a:prstGeom prst="rect">
            <a:avLst/>
          </a:prstGeom>
        </p:spPr>
        <p:txBody>
          <a:bodyPr vert="horz" wrap="square" lIns="0" tIns="1339" rIns="0" bIns="0" rtlCol="0">
            <a:spAutoFit/>
          </a:bodyPr>
          <a:lstStyle/>
          <a:p>
            <a:pPr marL="287972" marR="3572" indent="-279489">
              <a:lnSpc>
                <a:spcPct val="101899"/>
              </a:lnSpc>
              <a:spcBef>
                <a:spcPts val="11"/>
              </a:spcBef>
            </a:pPr>
            <a:r>
              <a:rPr sz="2531" b="1" spc="21" dirty="0">
                <a:solidFill>
                  <a:srgbClr val="FFFFFF"/>
                </a:solidFill>
                <a:latin typeface="Arial"/>
                <a:cs typeface="Arial"/>
              </a:rPr>
              <a:t>Medium  </a:t>
            </a:r>
            <a:r>
              <a:rPr sz="2531" b="1" spc="88" dirty="0">
                <a:solidFill>
                  <a:srgbClr val="FFFFFF"/>
                </a:solidFill>
                <a:latin typeface="Arial"/>
                <a:cs typeface="Arial"/>
              </a:rPr>
              <a:t>37%</a:t>
            </a:r>
            <a:endParaRPr sz="2531">
              <a:latin typeface="Arial"/>
              <a:cs typeface="Arial"/>
            </a:endParaRPr>
          </a:p>
        </p:txBody>
      </p:sp>
      <p:sp>
        <p:nvSpPr>
          <p:cNvPr id="31" name="object 31"/>
          <p:cNvSpPr/>
          <p:nvPr/>
        </p:nvSpPr>
        <p:spPr>
          <a:xfrm>
            <a:off x="7000875" y="2643188"/>
            <a:ext cx="714375" cy="339328"/>
          </a:xfrm>
          <a:prstGeom prst="rect">
            <a:avLst/>
          </a:prstGeom>
          <a:blipFill>
            <a:blip r:embed="rId16" cstate="print"/>
            <a:stretch>
              <a:fillRect/>
            </a:stretch>
          </a:blipFill>
        </p:spPr>
        <p:txBody>
          <a:bodyPr wrap="square" lIns="0" tIns="0" rIns="0" bIns="0" rtlCol="0"/>
          <a:lstStyle/>
          <a:p>
            <a:endParaRPr sz="1406"/>
          </a:p>
        </p:txBody>
      </p:sp>
      <p:sp>
        <p:nvSpPr>
          <p:cNvPr id="32" name="object 32"/>
          <p:cNvSpPr/>
          <p:nvPr/>
        </p:nvSpPr>
        <p:spPr>
          <a:xfrm>
            <a:off x="6991945" y="3036094"/>
            <a:ext cx="696516" cy="276820"/>
          </a:xfrm>
          <a:prstGeom prst="rect">
            <a:avLst/>
          </a:prstGeom>
          <a:blipFill>
            <a:blip r:embed="rId17" cstate="print"/>
            <a:stretch>
              <a:fillRect/>
            </a:stretch>
          </a:blipFill>
        </p:spPr>
        <p:txBody>
          <a:bodyPr wrap="square" lIns="0" tIns="0" rIns="0" bIns="0" rtlCol="0"/>
          <a:lstStyle/>
          <a:p>
            <a:endParaRPr sz="1406"/>
          </a:p>
        </p:txBody>
      </p:sp>
      <p:sp>
        <p:nvSpPr>
          <p:cNvPr id="33" name="object 33"/>
          <p:cNvSpPr txBox="1"/>
          <p:nvPr/>
        </p:nvSpPr>
        <p:spPr>
          <a:xfrm>
            <a:off x="6994383" y="2552167"/>
            <a:ext cx="726429" cy="795800"/>
          </a:xfrm>
          <a:prstGeom prst="rect">
            <a:avLst/>
          </a:prstGeom>
        </p:spPr>
        <p:txBody>
          <a:bodyPr vert="horz" wrap="square" lIns="0" tIns="1339" rIns="0" bIns="0" rtlCol="0">
            <a:spAutoFit/>
          </a:bodyPr>
          <a:lstStyle/>
          <a:p>
            <a:pPr marL="23216" marR="3572" indent="-14733">
              <a:lnSpc>
                <a:spcPct val="101899"/>
              </a:lnSpc>
              <a:spcBef>
                <a:spcPts val="11"/>
              </a:spcBef>
            </a:pPr>
            <a:r>
              <a:rPr sz="2531" b="1" spc="-11" dirty="0">
                <a:solidFill>
                  <a:srgbClr val="FFFFFF"/>
                </a:solidFill>
                <a:latin typeface="Arial"/>
                <a:cs typeface="Arial"/>
              </a:rPr>
              <a:t>High  </a:t>
            </a:r>
            <a:r>
              <a:rPr sz="2531" b="1" spc="88" dirty="0">
                <a:solidFill>
                  <a:srgbClr val="FFFFFF"/>
                </a:solidFill>
                <a:latin typeface="Arial"/>
                <a:cs typeface="Arial"/>
              </a:rPr>
              <a:t>49%</a:t>
            </a:r>
            <a:endParaRPr sz="2531">
              <a:latin typeface="Arial"/>
              <a:cs typeface="Arial"/>
            </a:endParaRPr>
          </a:p>
        </p:txBody>
      </p:sp>
      <p:sp>
        <p:nvSpPr>
          <p:cNvPr id="34" name="object 34"/>
          <p:cNvSpPr txBox="1"/>
          <p:nvPr/>
        </p:nvSpPr>
        <p:spPr>
          <a:xfrm>
            <a:off x="1990141" y="4679157"/>
            <a:ext cx="1261765" cy="355266"/>
          </a:xfrm>
          <a:prstGeom prst="rect">
            <a:avLst/>
          </a:prstGeom>
        </p:spPr>
        <p:txBody>
          <a:bodyPr vert="horz" wrap="square" lIns="0" tIns="8930" rIns="0" bIns="0" rtlCol="0">
            <a:spAutoFit/>
          </a:bodyPr>
          <a:lstStyle/>
          <a:p>
            <a:pPr marL="8929">
              <a:spcBef>
                <a:spcPts val="70"/>
              </a:spcBef>
            </a:pPr>
            <a:r>
              <a:rPr sz="2250" spc="35" dirty="0">
                <a:solidFill>
                  <a:srgbClr val="AAAAAA"/>
                </a:solidFill>
                <a:latin typeface="Arial"/>
                <a:cs typeface="Arial"/>
              </a:rPr>
              <a:t>with</a:t>
            </a:r>
            <a:r>
              <a:rPr sz="2250" spc="-49" dirty="0">
                <a:solidFill>
                  <a:srgbClr val="AAAAAA"/>
                </a:solidFill>
                <a:latin typeface="Arial"/>
                <a:cs typeface="Arial"/>
              </a:rPr>
              <a:t> </a:t>
            </a:r>
            <a:r>
              <a:rPr sz="2250" spc="25" dirty="0">
                <a:solidFill>
                  <a:srgbClr val="AAAAAA"/>
                </a:solidFill>
                <a:latin typeface="Arial"/>
                <a:cs typeface="Arial"/>
              </a:rPr>
              <a:t>bugs</a:t>
            </a:r>
            <a:endParaRPr sz="2250">
              <a:latin typeface="Arial"/>
              <a:cs typeface="Arial"/>
            </a:endParaRPr>
          </a:p>
        </p:txBody>
      </p:sp>
      <p:sp>
        <p:nvSpPr>
          <p:cNvPr id="35" name="object 35"/>
          <p:cNvSpPr txBox="1"/>
          <p:nvPr/>
        </p:nvSpPr>
        <p:spPr>
          <a:xfrm>
            <a:off x="6103084" y="4679157"/>
            <a:ext cx="822424" cy="355266"/>
          </a:xfrm>
          <a:prstGeom prst="rect">
            <a:avLst/>
          </a:prstGeom>
        </p:spPr>
        <p:txBody>
          <a:bodyPr vert="horz" wrap="square" lIns="0" tIns="8930" rIns="0" bIns="0" rtlCol="0">
            <a:spAutoFit/>
          </a:bodyPr>
          <a:lstStyle/>
          <a:p>
            <a:pPr marL="8929">
              <a:spcBef>
                <a:spcPts val="70"/>
              </a:spcBef>
            </a:pPr>
            <a:r>
              <a:rPr sz="2250" spc="7" dirty="0">
                <a:solidFill>
                  <a:srgbClr val="AAAAAA"/>
                </a:solidFill>
                <a:latin typeface="Arial"/>
                <a:cs typeface="Arial"/>
              </a:rPr>
              <a:t>others</a:t>
            </a:r>
            <a:endParaRPr sz="2250">
              <a:latin typeface="Arial"/>
              <a:cs typeface="Arial"/>
            </a:endParaRPr>
          </a:p>
        </p:txBody>
      </p:sp>
    </p:spTree>
    <p:extLst>
      <p:ext uri="{BB962C8B-B14F-4D97-AF65-F5344CB8AC3E}">
        <p14:creationId xmlns:p14="http://schemas.microsoft.com/office/powerpoint/2010/main" val="2580471928"/>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35615</TotalTime>
  <Words>1412</Words>
  <Application>Microsoft Macintosh PowerPoint</Application>
  <PresentationFormat>On-screen Show (4:3)</PresentationFormat>
  <Paragraphs>338</Paragraphs>
  <Slides>102</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102</vt:i4>
      </vt:variant>
    </vt:vector>
  </HeadingPairs>
  <TitlesOfParts>
    <vt:vector size="116" baseType="lpstr">
      <vt:lpstr>Agency FB</vt:lpstr>
      <vt:lpstr>Linux Libertine</vt:lpstr>
      <vt:lpstr>ＭＳ Ｐゴシック</vt:lpstr>
      <vt:lpstr>Open Sans</vt:lpstr>
      <vt:lpstr>PMingLiU</vt:lpstr>
      <vt:lpstr>宋体</vt:lpstr>
      <vt:lpstr>Arial</vt:lpstr>
      <vt:lpstr>Calibri</vt:lpstr>
      <vt:lpstr>Franklin Gothic Book</vt:lpstr>
      <vt:lpstr>Franklin Gothic Medium</vt:lpstr>
      <vt:lpstr>Tahoma</vt:lpstr>
      <vt:lpstr>Times New Roman</vt:lpstr>
      <vt:lpstr>Wingdings</vt:lpstr>
      <vt:lpstr>Standarddesign</vt:lpstr>
      <vt:lpstr>PowerPoint Presentation</vt:lpstr>
      <vt:lpstr>The Reality</vt:lpstr>
      <vt:lpstr>Fertile Ground</vt:lpstr>
      <vt:lpstr>Definition of a Security Vulnerability   </vt:lpstr>
      <vt:lpstr>Web Browser Security</vt:lpstr>
      <vt:lpstr>PowerPoint Presentation</vt:lpstr>
      <vt:lpstr>The Evolution of Web Applications</vt:lpstr>
      <vt:lpstr>PowerPoint Presentation</vt:lpstr>
      <vt:lpstr>Sample architecture</vt:lpstr>
      <vt:lpstr>Chrome Architecture</vt:lpstr>
      <vt:lpstr>HTML5 Game</vt:lpstr>
      <vt:lpstr>HTML5 Game RunTime: WebKit</vt:lpstr>
      <vt:lpstr>Parsing before Rendering</vt:lpstr>
      <vt:lpstr>WebKit Internal: Layout</vt:lpstr>
      <vt:lpstr>Internal Data Structure for Rendering</vt:lpstr>
      <vt:lpstr>Internet Explorer Logical Components</vt:lpstr>
      <vt:lpstr>Chrome Logical Components</vt:lpstr>
      <vt:lpstr>Edge Logical Components</vt:lpstr>
      <vt:lpstr>Web Technologies supported by Browsers</vt:lpstr>
      <vt:lpstr>Life cycle of an Exploit</vt:lpstr>
      <vt:lpstr>Secunia Report (2015)</vt:lpstr>
      <vt:lpstr>The 20 core products with the most vulnerabilities in 2014</vt:lpstr>
      <vt:lpstr>Google Chrome Bug Bounty Rewards</vt:lpstr>
      <vt:lpstr>MS06-014</vt:lpstr>
      <vt:lpstr>PowerPoint Presentation</vt:lpstr>
      <vt:lpstr>PowerPoint Presentation</vt:lpstr>
      <vt:lpstr>Browser UI</vt:lpstr>
      <vt:lpstr>THE LINE OF DEATH (LoD)  </vt:lpstr>
      <vt:lpstr>THE LINE OF DEATH (LoD)    </vt:lpstr>
      <vt:lpstr>THE LINE OF DEATH (LoD)    </vt:lpstr>
      <vt:lpstr>Zone of Death</vt:lpstr>
      <vt:lpstr>IE6 – No frame browser window</vt:lpstr>
      <vt:lpstr>Picture-in-picture attacks</vt:lpstr>
      <vt:lpstr>URL Format</vt:lpstr>
      <vt:lpstr>Internationalized Resource Identifier (IRI)</vt:lpstr>
      <vt:lpstr>Internationalized domain name (IDN)  </vt:lpstr>
      <vt:lpstr>PowerPoint Presentation</vt:lpstr>
      <vt:lpstr>Unicode/Punycode</vt:lpstr>
      <vt:lpstr>Encode my Name</vt:lpstr>
      <vt:lpstr>IDN Homograph Attack</vt:lpstr>
      <vt:lpstr>Crafty URL Phishing Method </vt:lpstr>
      <vt:lpstr>Apple.com (not really)</vt:lpstr>
      <vt:lpstr>Crafty URL Phishing Method </vt:lpstr>
      <vt:lpstr>CVE-2015-3755</vt:lpstr>
      <vt:lpstr>PowerPoint Presentation</vt:lpstr>
      <vt:lpstr>CVE-2015-3755</vt:lpstr>
      <vt:lpstr>CVE-2015-7093</vt:lpstr>
      <vt:lpstr>CVE-2015-7093</vt:lpstr>
      <vt:lpstr>CVE-2015-7093</vt:lpstr>
      <vt:lpstr>CVE-2016-1779</vt:lpstr>
      <vt:lpstr>PowerPoint Presentation</vt:lpstr>
      <vt:lpstr>CVE-2016-5189 &amp; CVE-2016-7623</vt:lpstr>
      <vt:lpstr>CVE-2016-5189 &amp; CVE-2016-7623</vt:lpstr>
      <vt:lpstr>CVE-2016-5189 &amp; CVE-2016-7623</vt:lpstr>
      <vt:lpstr>CVE-2016-5189 &amp; CVE-2016-7623</vt:lpstr>
      <vt:lpstr>CVE-2017-5072</vt:lpstr>
      <vt:lpstr>PowerPoint Presentation</vt:lpstr>
      <vt:lpstr>Status Bar Spoofing</vt:lpstr>
      <vt:lpstr>PowerPoint Presentation</vt:lpstr>
      <vt:lpstr>PowerPoint Presentation</vt:lpstr>
      <vt:lpstr>PowerPoint Presentation</vt:lpstr>
      <vt:lpstr>Web Extension Architecture Overview</vt:lpstr>
      <vt:lpstr>PowerPoint Presentation</vt:lpstr>
      <vt:lpstr>PowerPoint Presentation</vt:lpstr>
      <vt:lpstr>servers</vt:lpstr>
      <vt:lpstr>servers</vt:lpstr>
      <vt:lpstr>servers</vt:lpstr>
      <vt:lpstr>servers</vt:lpstr>
      <vt:lpstr>CHROME’S SECURITY MECHANISMS</vt:lpstr>
      <vt:lpstr>servers</vt:lpstr>
      <vt:lpstr>servers</vt:lpstr>
      <vt:lpstr>server</vt:lpstr>
      <vt:lpstr>FINDING BUGS</vt:lpstr>
      <vt:lpstr>PowerPoint Presentation</vt:lpstr>
      <vt:lpstr>PowerPoint Presentation</vt:lpstr>
      <vt:lpstr>ISOLATED WORLDS</vt:lpstr>
      <vt:lpstr>Need for isolation</vt:lpstr>
      <vt:lpstr>Need for isolation - mashups</vt:lpstr>
      <vt:lpstr>Need for isolation - advertisements</vt:lpstr>
      <vt:lpstr>Browser and document tree structure</vt:lpstr>
      <vt:lpstr>Vulnerability count: 3 content script vulns</vt:lpstr>
      <vt:lpstr>DATA AS HTML</vt:lpstr>
      <vt:lpstr>EVAL</vt:lpstr>
      <vt:lpstr>CLICK INJECTION</vt:lpstr>
      <vt:lpstr>Isolated worlds is highly  effective because it  mitigates common bugs</vt:lpstr>
      <vt:lpstr>PRIVILEGE SEPARATION</vt:lpstr>
      <vt:lpstr>Privilege separation:  protect core extensions</vt:lpstr>
      <vt:lpstr>client-side  website</vt:lpstr>
      <vt:lpstr>Vulnerability count: 50 core extension vulns</vt:lpstr>
      <vt:lpstr>servers</vt:lpstr>
      <vt:lpstr>PowerPoint Presentation</vt:lpstr>
      <vt:lpstr>servers</vt:lpstr>
      <vt:lpstr>PERMISSIONS</vt:lpstr>
      <vt:lpstr>Javascript Security Model</vt:lpstr>
      <vt:lpstr>Cross-Origin XMLHttpRequest  </vt:lpstr>
      <vt:lpstr>Permissions: limit the scope of core  vulnerabilities</vt:lpstr>
      <vt:lpstr>None  15%</vt:lpstr>
      <vt:lpstr>Reduces potential for  severe attacks by half</vt:lpstr>
      <vt:lpstr>None  15%</vt:lpstr>
      <vt:lpstr>No correlation between  bugs and permissions</vt:lpstr>
      <vt:lpstr>Yes, permissions limit the  scope of vulnerabilities</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835</cp:revision>
  <dcterms:created xsi:type="dcterms:W3CDTF">2011-12-10T02:50:46Z</dcterms:created>
  <dcterms:modified xsi:type="dcterms:W3CDTF">2018-02-01T16:24:02Z</dcterms:modified>
</cp:coreProperties>
</file>