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handoutMasterIdLst>
    <p:handoutMasterId r:id="rId21"/>
  </p:handoutMasterIdLst>
  <p:sldIdLst>
    <p:sldId id="587" r:id="rId2"/>
    <p:sldId id="719" r:id="rId3"/>
    <p:sldId id="747" r:id="rId4"/>
    <p:sldId id="720" r:id="rId5"/>
    <p:sldId id="759" r:id="rId6"/>
    <p:sldId id="761" r:id="rId7"/>
    <p:sldId id="760" r:id="rId8"/>
    <p:sldId id="762" r:id="rId9"/>
    <p:sldId id="753" r:id="rId10"/>
    <p:sldId id="748" r:id="rId11"/>
    <p:sldId id="749" r:id="rId12"/>
    <p:sldId id="751" r:id="rId13"/>
    <p:sldId id="752" r:id="rId14"/>
    <p:sldId id="755" r:id="rId15"/>
    <p:sldId id="754" r:id="rId16"/>
    <p:sldId id="750" r:id="rId17"/>
    <p:sldId id="756" r:id="rId18"/>
    <p:sldId id="716" r:id="rId19"/>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charset="0"/>
        <a:ea typeface="宋体" charset="0"/>
        <a:cs typeface="宋体" charset="0"/>
      </a:defRPr>
    </a:lvl1pPr>
    <a:lvl2pPr marL="457200" algn="l" rtl="0" fontAlgn="base">
      <a:spcBef>
        <a:spcPct val="0"/>
      </a:spcBef>
      <a:spcAft>
        <a:spcPct val="0"/>
      </a:spcAft>
      <a:defRPr sz="2000" kern="1200">
        <a:solidFill>
          <a:schemeClr val="tx1"/>
        </a:solidFill>
        <a:latin typeface="Arial" charset="0"/>
        <a:ea typeface="宋体" charset="0"/>
        <a:cs typeface="宋体" charset="0"/>
      </a:defRPr>
    </a:lvl2pPr>
    <a:lvl3pPr marL="914400" algn="l" rtl="0" fontAlgn="base">
      <a:spcBef>
        <a:spcPct val="0"/>
      </a:spcBef>
      <a:spcAft>
        <a:spcPct val="0"/>
      </a:spcAft>
      <a:defRPr sz="2000" kern="1200">
        <a:solidFill>
          <a:schemeClr val="tx1"/>
        </a:solidFill>
        <a:latin typeface="Arial" charset="0"/>
        <a:ea typeface="宋体" charset="0"/>
        <a:cs typeface="宋体" charset="0"/>
      </a:defRPr>
    </a:lvl3pPr>
    <a:lvl4pPr marL="1371600" algn="l" rtl="0" fontAlgn="base">
      <a:spcBef>
        <a:spcPct val="0"/>
      </a:spcBef>
      <a:spcAft>
        <a:spcPct val="0"/>
      </a:spcAft>
      <a:defRPr sz="2000" kern="1200">
        <a:solidFill>
          <a:schemeClr val="tx1"/>
        </a:solidFill>
        <a:latin typeface="Arial" charset="0"/>
        <a:ea typeface="宋体" charset="0"/>
        <a:cs typeface="宋体" charset="0"/>
      </a:defRPr>
    </a:lvl4pPr>
    <a:lvl5pPr marL="1828800" algn="l" rtl="0" fontAlgn="base">
      <a:spcBef>
        <a:spcPct val="0"/>
      </a:spcBef>
      <a:spcAft>
        <a:spcPct val="0"/>
      </a:spcAft>
      <a:defRPr sz="2000" kern="1200">
        <a:solidFill>
          <a:schemeClr val="tx1"/>
        </a:solidFill>
        <a:latin typeface="Arial" charset="0"/>
        <a:ea typeface="宋体" charset="0"/>
        <a:cs typeface="宋体" charset="0"/>
      </a:defRPr>
    </a:lvl5pPr>
    <a:lvl6pPr marL="2286000" algn="l" defTabSz="457200" rtl="0" eaLnBrk="1" latinLnBrk="0" hangingPunct="1">
      <a:defRPr sz="2000" kern="1200">
        <a:solidFill>
          <a:schemeClr val="tx1"/>
        </a:solidFill>
        <a:latin typeface="Arial" charset="0"/>
        <a:ea typeface="宋体" charset="0"/>
        <a:cs typeface="宋体" charset="0"/>
      </a:defRPr>
    </a:lvl6pPr>
    <a:lvl7pPr marL="2743200" algn="l" defTabSz="457200" rtl="0" eaLnBrk="1" latinLnBrk="0" hangingPunct="1">
      <a:defRPr sz="2000" kern="1200">
        <a:solidFill>
          <a:schemeClr val="tx1"/>
        </a:solidFill>
        <a:latin typeface="Arial" charset="0"/>
        <a:ea typeface="宋体" charset="0"/>
        <a:cs typeface="宋体" charset="0"/>
      </a:defRPr>
    </a:lvl7pPr>
    <a:lvl8pPr marL="3200400" algn="l" defTabSz="457200" rtl="0" eaLnBrk="1" latinLnBrk="0" hangingPunct="1">
      <a:defRPr sz="2000" kern="1200">
        <a:solidFill>
          <a:schemeClr val="tx1"/>
        </a:solidFill>
        <a:latin typeface="Arial" charset="0"/>
        <a:ea typeface="宋体" charset="0"/>
        <a:cs typeface="宋体" charset="0"/>
      </a:defRPr>
    </a:lvl8pPr>
    <a:lvl9pPr marL="3657600" algn="l" defTabSz="457200" rtl="0" eaLnBrk="1" latinLnBrk="0" hangingPunct="1">
      <a:defRPr sz="2000" kern="1200">
        <a:solidFill>
          <a:schemeClr val="tx1"/>
        </a:solidFill>
        <a:latin typeface="Arial" charset="0"/>
        <a:ea typeface="宋体" charset="0"/>
        <a:cs typeface="宋体"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17" autoAdjust="0"/>
    <p:restoredTop sz="83289"/>
  </p:normalViewPr>
  <p:slideViewPr>
    <p:cSldViewPr snapToGrid="0" snapToObjects="1">
      <p:cViewPr varScale="1">
        <p:scale>
          <a:sx n="108" d="100"/>
          <a:sy n="108" d="100"/>
        </p:scale>
        <p:origin x="170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PMingLiU" charset="0"/>
              </a:defRPr>
            </a:lvl1pPr>
          </a:lstStyle>
          <a:p>
            <a:pPr>
              <a:defRPr/>
            </a:pPr>
            <a:endParaRPr lang="en-US" altLang="zh-TW"/>
          </a:p>
        </p:txBody>
      </p:sp>
      <p:sp>
        <p:nvSpPr>
          <p:cNvPr id="819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PMingLiU" charset="0"/>
              </a:defRPr>
            </a:lvl1pPr>
          </a:lstStyle>
          <a:p>
            <a:pPr>
              <a:defRPr/>
            </a:pPr>
            <a:endParaRPr lang="zh-TW" altLang="en-US"/>
          </a:p>
        </p:txBody>
      </p:sp>
      <p:sp>
        <p:nvSpPr>
          <p:cNvPr id="819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PMingLiU" charset="0"/>
              </a:defRPr>
            </a:lvl1pPr>
          </a:lstStyle>
          <a:p>
            <a:pPr>
              <a:defRPr/>
            </a:pPr>
            <a:endParaRPr lang="en-US" altLang="zh-TW"/>
          </a:p>
        </p:txBody>
      </p:sp>
      <p:sp>
        <p:nvSpPr>
          <p:cNvPr id="819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PMingLiU" charset="0"/>
              </a:defRPr>
            </a:lvl1pPr>
          </a:lstStyle>
          <a:p>
            <a:pPr>
              <a:defRPr/>
            </a:pPr>
            <a:fld id="{BA9611C0-22CD-3B4D-A545-A25F1CC1E2EE}" type="slidenum">
              <a:rPr lang="zh-TW" altLang="en-US"/>
              <a:pPr>
                <a:defRPr/>
              </a:pPr>
              <a:t>‹#›</a:t>
            </a:fld>
            <a:endParaRPr lang="en-US" altLang="zh-TW"/>
          </a:p>
        </p:txBody>
      </p:sp>
    </p:spTree>
    <p:extLst>
      <p:ext uri="{BB962C8B-B14F-4D97-AF65-F5344CB8AC3E}">
        <p14:creationId xmlns:p14="http://schemas.microsoft.com/office/powerpoint/2010/main" val="122809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宋体" pitchFamily="2" charset="-122"/>
                <a:cs typeface="+mn-cs"/>
              </a:defRPr>
            </a:lvl1pPr>
          </a:lstStyle>
          <a:p>
            <a:pPr>
              <a:defRPr/>
            </a:pPr>
            <a:endParaRPr lang="de-DE" altLang="zh-CN"/>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ltLang="zh-CN" noProof="0"/>
              <a:t>Textmasterformate durch Klicken bearbeiten</a:t>
            </a:r>
          </a:p>
          <a:p>
            <a:pPr lvl="1"/>
            <a:r>
              <a:rPr lang="de-DE" altLang="zh-CN" noProof="0"/>
              <a:t>Zweite Ebene</a:t>
            </a:r>
          </a:p>
          <a:p>
            <a:pPr lvl="2"/>
            <a:r>
              <a:rPr lang="de-DE" altLang="zh-CN" noProof="0"/>
              <a:t>Dritte Ebene</a:t>
            </a:r>
          </a:p>
          <a:p>
            <a:pPr lvl="3"/>
            <a:r>
              <a:rPr lang="de-DE" altLang="zh-CN" noProof="0"/>
              <a:t>Vierte Ebene</a:t>
            </a:r>
          </a:p>
          <a:p>
            <a:pPr lvl="4"/>
            <a:r>
              <a:rPr lang="de-DE" altLang="zh-CN" noProof="0"/>
              <a:t>Fünfte Ebene</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91BB238-3B1B-EE4E-BFC2-DF2FE134C0D2}" type="slidenum">
              <a:rPr lang="de-DE" altLang="zh-CN"/>
              <a:pPr>
                <a:defRPr/>
              </a:pPr>
              <a:t>‹#›</a:t>
            </a:fld>
            <a:endParaRPr lang="de-DE" altLang="zh-CN"/>
          </a:p>
        </p:txBody>
      </p:sp>
    </p:spTree>
    <p:extLst>
      <p:ext uri="{BB962C8B-B14F-4D97-AF65-F5344CB8AC3E}">
        <p14:creationId xmlns:p14="http://schemas.microsoft.com/office/powerpoint/2010/main" val="10557670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1</a:t>
            </a:fld>
            <a:endParaRPr lang="de-DE" altLang="zh-CN"/>
          </a:p>
        </p:txBody>
      </p:sp>
    </p:spTree>
    <p:extLst>
      <p:ext uri="{BB962C8B-B14F-4D97-AF65-F5344CB8AC3E}">
        <p14:creationId xmlns:p14="http://schemas.microsoft.com/office/powerpoint/2010/main" val="1423182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29" name="Rectangle 7"/>
          <p:cNvSpPr>
            <a:spLocks noGrp="1" noChangeArrowheads="1"/>
          </p:cNvSpPr>
          <p:nvPr>
            <p:ph type="ctrTitle"/>
          </p:nvPr>
        </p:nvSpPr>
        <p:spPr>
          <a:xfrm>
            <a:off x="693738" y="1435100"/>
            <a:ext cx="7754937" cy="1082675"/>
          </a:xfrm>
        </p:spPr>
        <p:txBody>
          <a:bodyPr anchor="b"/>
          <a:lstStyle>
            <a:lvl1pPr algn="ctr">
              <a:lnSpc>
                <a:spcPct val="110000"/>
              </a:lnSpc>
              <a:defRPr sz="3200"/>
            </a:lvl1pPr>
          </a:lstStyle>
          <a:p>
            <a:r>
              <a:rPr lang="de-DE"/>
              <a:t>Titelmasterformat durch</a:t>
            </a:r>
            <a:br>
              <a:rPr lang="de-DE"/>
            </a:br>
            <a:r>
              <a:rPr lang="de-DE"/>
              <a:t>Klicken bearbeiten</a:t>
            </a:r>
          </a:p>
        </p:txBody>
      </p:sp>
      <p:sp>
        <p:nvSpPr>
          <p:cNvPr id="111630" name="Rectangle 12"/>
          <p:cNvSpPr>
            <a:spLocks noGrp="1" noChangeArrowheads="1"/>
          </p:cNvSpPr>
          <p:nvPr>
            <p:ph type="subTitle" idx="1"/>
          </p:nvPr>
        </p:nvSpPr>
        <p:spPr bwMode="gray">
          <a:xfrm>
            <a:off x="696913" y="2517775"/>
            <a:ext cx="7751762" cy="800100"/>
          </a:xfrm>
        </p:spPr>
        <p:txBody>
          <a:bodyPr tIns="45720" bIns="45720"/>
          <a:lstStyle>
            <a:lvl1pPr marL="0" indent="0" algn="ctr">
              <a:buFont typeface="Wingdings" pitchFamily="2" charset="2"/>
              <a:buNone/>
              <a:defRPr sz="2400">
                <a:solidFill>
                  <a:schemeClr val="bg1"/>
                </a:solidFill>
              </a:defRPr>
            </a:lvl1pPr>
          </a:lstStyle>
          <a:p>
            <a:r>
              <a:rPr lang="de-DE"/>
              <a:t>Formatvorlage des Untertitelmasters durch Klicken bearbeiten</a:t>
            </a:r>
          </a:p>
        </p:txBody>
      </p:sp>
      <p:sp>
        <p:nvSpPr>
          <p:cNvPr id="4" name="Rectangle 5"/>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pPr>
              <a:defRPr/>
            </a:pPr>
            <a:endParaRPr lang="zh-CN" altLang="zh-CN"/>
          </a:p>
        </p:txBody>
      </p:sp>
    </p:spTree>
    <p:extLst>
      <p:ext uri="{BB962C8B-B14F-4D97-AF65-F5344CB8AC3E}">
        <p14:creationId xmlns:p14="http://schemas.microsoft.com/office/powerpoint/2010/main" val="3880540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02016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9725" y="101600"/>
            <a:ext cx="2130425" cy="570071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95275" y="101600"/>
            <a:ext cx="6242050" cy="570071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252358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3877735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127828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33913"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121697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6014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909493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594493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423415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4118970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95275" y="1489075"/>
            <a:ext cx="8524875" cy="4313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zh-CN"/>
              <a:t>Textmasterformate durch Klicken bearbeiten</a:t>
            </a:r>
          </a:p>
          <a:p>
            <a:pPr lvl="1"/>
            <a:r>
              <a:rPr lang="de-DE" altLang="zh-CN"/>
              <a:t>Zweite Ebene</a:t>
            </a:r>
          </a:p>
          <a:p>
            <a:pPr lvl="2"/>
            <a:r>
              <a:rPr lang="de-DE" altLang="zh-CN"/>
              <a:t>Dritte Ebene</a:t>
            </a:r>
          </a:p>
          <a:p>
            <a:pPr lvl="3"/>
            <a:r>
              <a:rPr lang="de-DE" altLang="zh-CN"/>
              <a:t>Vierte Ebene</a:t>
            </a:r>
          </a:p>
          <a:p>
            <a:pPr lvl="4"/>
            <a:r>
              <a:rPr lang="de-DE" altLang="zh-CN"/>
              <a:t>Fünfte Ebene</a:t>
            </a:r>
          </a:p>
        </p:txBody>
      </p:sp>
      <p:sp>
        <p:nvSpPr>
          <p:cNvPr id="110595" name="Rectangle 5"/>
          <p:cNvSpPr>
            <a:spLocks noGrp="1" noChangeArrowheads="1"/>
          </p:cNvSpPr>
          <p:nvPr>
            <p:ph type="ftr" sz="quarter" idx="3"/>
          </p:nvPr>
        </p:nvSpPr>
        <p:spPr bwMode="gray">
          <a:xfrm>
            <a:off x="3124200" y="6365875"/>
            <a:ext cx="2895600"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noProof="1">
                <a:solidFill>
                  <a:schemeClr val="bg1"/>
                </a:solidFill>
                <a:latin typeface="Arial" pitchFamily="34" charset="0"/>
                <a:ea typeface="宋体" pitchFamily="2" charset="-122"/>
                <a:cs typeface="+mn-cs"/>
              </a:defRPr>
            </a:lvl1pPr>
          </a:lstStyle>
          <a:p>
            <a:pPr>
              <a:defRPr/>
            </a:pPr>
            <a:endParaRPr lang="zh-CN" altLang="zh-CN"/>
          </a:p>
        </p:txBody>
      </p:sp>
      <p:sp>
        <p:nvSpPr>
          <p:cNvPr id="1028" name="Rectangle 7"/>
          <p:cNvSpPr>
            <a:spLocks noGrp="1" noChangeArrowheads="1"/>
          </p:cNvSpPr>
          <p:nvPr>
            <p:ph type="title"/>
          </p:nvPr>
        </p:nvSpPr>
        <p:spPr bwMode="gray">
          <a:xfrm>
            <a:off x="300038" y="101600"/>
            <a:ext cx="8520112" cy="6477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altLang="zh-CN"/>
              <a:t>Klicken Sie, um das Titelformat zu bearbeiten</a:t>
            </a:r>
          </a:p>
        </p:txBody>
      </p:sp>
      <p:sp>
        <p:nvSpPr>
          <p:cNvPr id="1029" name="Rectangle 5"/>
          <p:cNvSpPr>
            <a:spLocks noChangeArrowheads="1"/>
          </p:cNvSpPr>
          <p:nvPr/>
        </p:nvSpPr>
        <p:spPr bwMode="gray">
          <a:xfrm>
            <a:off x="219075" y="6365875"/>
            <a:ext cx="134302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altLang="zh-CN" sz="1000"/>
              <a:t>Page </a:t>
            </a:r>
            <a:r>
              <a:rPr lang="de-DE" altLang="zh-CN" sz="1000">
                <a:sym typeface="Wingdings" charset="0"/>
              </a:rPr>
              <a:t></a:t>
            </a:r>
            <a:r>
              <a:rPr lang="de-DE" altLang="zh-CN" sz="1000"/>
              <a:t> </a:t>
            </a:r>
            <a:fld id="{EB0D860B-0F9F-024D-87B2-26EC2F8908EF}" type="slidenum">
              <a:rPr lang="de-DE" altLang="zh-CN" sz="1000"/>
              <a:pPr/>
              <a:t>‹#›</a:t>
            </a:fld>
            <a:endParaRPr lang="de-DE" altLang="zh-CN" sz="1000"/>
          </a:p>
        </p:txBody>
      </p:sp>
    </p:spTree>
  </p:cSld>
  <p:clrMap bg1="lt1" tx1="dk1" bg2="lt2" tx2="dk2" accent1="accent1" accent2="accent2" accent3="accent3" accent4="accent4" accent5="accent5" accent6="accent6" hlink="hlink" folHlink="folHlink"/>
  <p:sldLayoutIdLst>
    <p:sldLayoutId id="2147484098"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l" rtl="0" eaLnBrk="0" fontAlgn="base" hangingPunct="0">
        <a:lnSpc>
          <a:spcPct val="90000"/>
        </a:lnSpc>
        <a:spcBef>
          <a:spcPct val="0"/>
        </a:spcBef>
        <a:spcAft>
          <a:spcPct val="0"/>
        </a:spcAft>
        <a:defRPr sz="2600" b="1">
          <a:solidFill>
            <a:schemeClr val="bg1"/>
          </a:solidFill>
          <a:latin typeface="+mj-lt"/>
          <a:ea typeface="宋体" charset="0"/>
          <a:cs typeface="+mj-cs"/>
        </a:defRPr>
      </a:lvl1pPr>
      <a:lvl2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p:titleStyle>
    <p:body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55575" y="1279972"/>
            <a:ext cx="898842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200" b="1" dirty="0">
                <a:solidFill>
                  <a:schemeClr val="bg1"/>
                </a:solidFill>
                <a:latin typeface="Agency FB" panose="020B0503020202020204" pitchFamily="34" charset="0"/>
                <a:ea typeface="Calibri" charset="0"/>
                <a:cs typeface="Calibri" charset="0"/>
                <a:sym typeface="Arial" charset="0"/>
              </a:rPr>
              <a:t>CSC 495/583 Advanced Topics in Computer Security</a:t>
            </a:r>
          </a:p>
          <a:p>
            <a:pPr algn="ctr"/>
            <a:r>
              <a:rPr lang="en-US" altLang="zh-Hans" sz="3200" b="1" dirty="0">
                <a:solidFill>
                  <a:schemeClr val="bg1"/>
                </a:solidFill>
                <a:latin typeface="Agency FB" panose="020B0503020202020204" pitchFamily="34" charset="0"/>
                <a:ea typeface="Calibri" charset="0"/>
                <a:cs typeface="Calibri" charset="0"/>
                <a:sym typeface="Arial" charset="0"/>
              </a:rPr>
              <a:t>Attack/Defense,</a:t>
            </a:r>
            <a:r>
              <a:rPr lang="zh-Hans" altLang="en-US" sz="3200" b="1" dirty="0">
                <a:solidFill>
                  <a:schemeClr val="bg1"/>
                </a:solidFill>
                <a:latin typeface="Agency FB" panose="020B0503020202020204" pitchFamily="34" charset="0"/>
                <a:ea typeface="Calibri" charset="0"/>
                <a:cs typeface="Calibri" charset="0"/>
                <a:sym typeface="Arial" charset="0"/>
              </a:rPr>
              <a:t> </a:t>
            </a:r>
            <a:r>
              <a:rPr lang="en-US" altLang="zh-Hans" sz="3200" b="1" dirty="0">
                <a:solidFill>
                  <a:schemeClr val="bg1"/>
                </a:solidFill>
                <a:latin typeface="Agency FB" panose="020B0503020202020204" pitchFamily="34" charset="0"/>
                <a:ea typeface="Calibri" charset="0"/>
                <a:cs typeface="Calibri" charset="0"/>
                <a:sym typeface="Arial" charset="0"/>
              </a:rPr>
              <a:t>Risk</a:t>
            </a:r>
            <a:r>
              <a:rPr lang="zh-Hans" altLang="en-US" sz="3200" b="1" dirty="0">
                <a:solidFill>
                  <a:schemeClr val="bg1"/>
                </a:solidFill>
                <a:latin typeface="Agency FB" panose="020B0503020202020204" pitchFamily="34" charset="0"/>
                <a:ea typeface="Calibri" charset="0"/>
                <a:cs typeface="Calibri" charset="0"/>
                <a:sym typeface="Arial" charset="0"/>
              </a:rPr>
              <a:t> </a:t>
            </a:r>
            <a:r>
              <a:rPr lang="en-US" altLang="zh-Hans" sz="3200" b="1" dirty="0">
                <a:solidFill>
                  <a:schemeClr val="bg1"/>
                </a:solidFill>
                <a:latin typeface="Agency FB" panose="020B0503020202020204" pitchFamily="34" charset="0"/>
                <a:ea typeface="Calibri" charset="0"/>
                <a:cs typeface="Calibri" charset="0"/>
                <a:sym typeface="Arial" charset="0"/>
              </a:rPr>
              <a:t>Analysis</a:t>
            </a:r>
            <a:r>
              <a:rPr lang="zh-Hans" altLang="en-US" sz="3200" b="1" dirty="0">
                <a:solidFill>
                  <a:schemeClr val="bg1"/>
                </a:solidFill>
                <a:latin typeface="Agency FB" panose="020B0503020202020204" pitchFamily="34" charset="0"/>
                <a:ea typeface="Calibri" charset="0"/>
                <a:cs typeface="Calibri" charset="0"/>
                <a:sym typeface="Arial" charset="0"/>
              </a:rPr>
              <a:t> </a:t>
            </a:r>
            <a:r>
              <a:rPr lang="en-US" altLang="zh-Hans" sz="3200" b="1" dirty="0">
                <a:solidFill>
                  <a:schemeClr val="bg1"/>
                </a:solidFill>
                <a:latin typeface="Agency FB" panose="020B0503020202020204" pitchFamily="34" charset="0"/>
                <a:ea typeface="Calibri" charset="0"/>
                <a:cs typeface="Calibri" charset="0"/>
                <a:sym typeface="Arial" charset="0"/>
              </a:rPr>
              <a:t>and</a:t>
            </a:r>
            <a:r>
              <a:rPr lang="zh-Hans" altLang="en-US" sz="3200" b="1" dirty="0">
                <a:solidFill>
                  <a:schemeClr val="bg1"/>
                </a:solidFill>
                <a:latin typeface="Agency FB" panose="020B0503020202020204" pitchFamily="34" charset="0"/>
                <a:ea typeface="Calibri" charset="0"/>
                <a:cs typeface="Calibri" charset="0"/>
                <a:sym typeface="Arial" charset="0"/>
              </a:rPr>
              <a:t> </a:t>
            </a:r>
            <a:r>
              <a:rPr lang="en-US" altLang="zh-Hans" sz="3200" b="1" dirty="0">
                <a:solidFill>
                  <a:schemeClr val="bg1"/>
                </a:solidFill>
                <a:latin typeface="Agency FB" panose="020B0503020202020204" pitchFamily="34" charset="0"/>
                <a:ea typeface="Calibri" charset="0"/>
                <a:cs typeface="Calibri" charset="0"/>
                <a:sym typeface="Arial" charset="0"/>
              </a:rPr>
              <a:t>more</a:t>
            </a:r>
            <a:br>
              <a:rPr lang="en-US" altLang="en-US" sz="3200" b="1" dirty="0">
                <a:solidFill>
                  <a:schemeClr val="bg1"/>
                </a:solidFill>
                <a:latin typeface="Agency FB" panose="020B0503020202020204" pitchFamily="34" charset="0"/>
                <a:ea typeface="Calibri" charset="0"/>
                <a:cs typeface="Calibri" charset="0"/>
                <a:sym typeface="Arial" charset="0"/>
              </a:rPr>
            </a:br>
            <a:r>
              <a:rPr lang="en-US" altLang="en-US" sz="3200" b="1" dirty="0">
                <a:solidFill>
                  <a:schemeClr val="bg1"/>
                </a:solidFill>
                <a:latin typeface="Agency FB" panose="020B0503020202020204" pitchFamily="34" charset="0"/>
                <a:ea typeface="Calibri" charset="0"/>
                <a:cs typeface="Calibri" charset="0"/>
                <a:sym typeface="Arial" charset="0"/>
              </a:rPr>
              <a:t>Introduction</a:t>
            </a:r>
            <a:endParaRPr lang="en-US" altLang="en-US" sz="2400" b="1" dirty="0">
              <a:solidFill>
                <a:schemeClr val="bg1"/>
              </a:solidFill>
              <a:latin typeface="Agency FB" panose="020B0503020202020204" pitchFamily="34" charset="0"/>
              <a:ea typeface="Calibri" charset="0"/>
              <a:cs typeface="Calibri" charset="0"/>
              <a:sym typeface="Arial" charset="0"/>
            </a:endParaRPr>
          </a:p>
          <a:p>
            <a:pPr algn="ctr"/>
            <a:endParaRPr lang="en-US" altLang="en-US" sz="2400" b="1" dirty="0">
              <a:solidFill>
                <a:schemeClr val="bg1"/>
              </a:solidFill>
              <a:latin typeface="Agency FB" panose="020B0503020202020204" pitchFamily="34" charset="0"/>
              <a:ea typeface="Calibri" charset="0"/>
              <a:cs typeface="Calibri" charset="0"/>
              <a:sym typeface="Arial" charset="0"/>
            </a:endParaRPr>
          </a:p>
          <a:p>
            <a:pPr algn="ctr"/>
            <a:r>
              <a:rPr lang="en-US" altLang="en-US" sz="2400" b="1" dirty="0">
                <a:solidFill>
                  <a:schemeClr val="bg1"/>
                </a:solidFill>
                <a:latin typeface="Agency FB" panose="020B0503020202020204" pitchFamily="34" charset="0"/>
                <a:ea typeface="Calibri" charset="0"/>
                <a:cs typeface="Calibri" charset="0"/>
                <a:sym typeface="Arial" charset="0"/>
              </a:rPr>
              <a:t>Si Chen (schen@wcupa.edu)</a:t>
            </a:r>
          </a:p>
        </p:txBody>
      </p:sp>
      <p:sp>
        <p:nvSpPr>
          <p:cNvPr id="2" name="Rectangle 1"/>
          <p:cNvSpPr/>
          <p:nvPr/>
        </p:nvSpPr>
        <p:spPr>
          <a:xfrm>
            <a:off x="7696167" y="-144463"/>
            <a:ext cx="1447832" cy="1200329"/>
          </a:xfrm>
          <a:prstGeom prst="rect">
            <a:avLst/>
          </a:prstGeom>
        </p:spPr>
        <p:txBody>
          <a:bodyPr wrap="none">
            <a:spAutoFit/>
          </a:bodyPr>
          <a:lstStyle/>
          <a:p>
            <a:r>
              <a:rPr lang="en-US" altLang="zh-CN" sz="2800" b="1" spc="-150" dirty="0">
                <a:ln w="11430"/>
                <a:solidFill>
                  <a:srgbClr val="F8F8F8"/>
                </a:solidFill>
                <a:effectLst>
                  <a:outerShdw blurRad="25400" algn="tl" rotWithShape="0">
                    <a:srgbClr val="000000">
                      <a:alpha val="43000"/>
                    </a:srgbClr>
                  </a:outerShdw>
                </a:effectLst>
                <a:latin typeface="Franklin Gothic Medium" panose="020B0603020102020204"/>
              </a:rPr>
              <a:t>Class</a:t>
            </a:r>
            <a:r>
              <a:rPr lang="en-US" altLang="zh-CN" sz="7200" b="1" dirty="0">
                <a:solidFill>
                  <a:srgbClr val="247793">
                    <a:lumMod val="60000"/>
                    <a:lumOff val="40000"/>
                  </a:srgbClr>
                </a:solidFill>
                <a:latin typeface="Franklin Gothic Book" panose="020B0503020102020204"/>
              </a:rPr>
              <a:t>1</a:t>
            </a:r>
            <a:endParaRPr lang="zh-CN" altLang="en-US" sz="2800" dirty="0"/>
          </a:p>
        </p:txBody>
      </p:sp>
      <p:sp>
        <p:nvSpPr>
          <p:cNvPr id="3" name="AutoShape 8" descr="Image result for programming langu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4" name="Picture 3">
            <a:extLst>
              <a:ext uri="{FF2B5EF4-FFF2-40B4-BE49-F238E27FC236}">
                <a16:creationId xmlns:a16="http://schemas.microsoft.com/office/drawing/2014/main" id="{D47F3654-4481-254C-8B14-2D954CADA008}"/>
              </a:ext>
            </a:extLst>
          </p:cNvPr>
          <p:cNvPicPr>
            <a:picLocks noChangeAspect="1"/>
          </p:cNvPicPr>
          <p:nvPr/>
        </p:nvPicPr>
        <p:blipFill rotWithShape="1">
          <a:blip r:embed="rId3"/>
          <a:srcRect t="786" r="55184" b="-786"/>
          <a:stretch/>
        </p:blipFill>
        <p:spPr>
          <a:xfrm>
            <a:off x="5475807" y="3837132"/>
            <a:ext cx="3668193" cy="2076780"/>
          </a:xfrm>
          <a:prstGeom prst="rect">
            <a:avLst/>
          </a:prstGeom>
        </p:spPr>
      </p:pic>
    </p:spTree>
    <p:extLst>
      <p:ext uri="{BB962C8B-B14F-4D97-AF65-F5344CB8AC3E}">
        <p14:creationId xmlns:p14="http://schemas.microsoft.com/office/powerpoint/2010/main" val="2064546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EE65E-A4DB-514C-B2F3-EBC8CA62FFA8}"/>
              </a:ext>
            </a:extLst>
          </p:cNvPr>
          <p:cNvSpPr>
            <a:spLocks noGrp="1"/>
          </p:cNvSpPr>
          <p:nvPr>
            <p:ph type="title"/>
          </p:nvPr>
        </p:nvSpPr>
        <p:spPr/>
        <p:txBody>
          <a:bodyPr/>
          <a:lstStyle/>
          <a:p>
            <a:r>
              <a:rPr lang="en-US" dirty="0"/>
              <a:t>Top computer security conference</a:t>
            </a:r>
          </a:p>
        </p:txBody>
      </p:sp>
      <p:pic>
        <p:nvPicPr>
          <p:cNvPr id="5" name="Content Placeholder 4">
            <a:extLst>
              <a:ext uri="{FF2B5EF4-FFF2-40B4-BE49-F238E27FC236}">
                <a16:creationId xmlns:a16="http://schemas.microsoft.com/office/drawing/2014/main" id="{BCE39D5E-7075-9546-8A7B-E2B1F8FDB7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161" y="2112375"/>
            <a:ext cx="8242300" cy="3517900"/>
          </a:xfrm>
        </p:spPr>
      </p:pic>
      <p:sp>
        <p:nvSpPr>
          <p:cNvPr id="10" name="Rectangle 9">
            <a:extLst>
              <a:ext uri="{FF2B5EF4-FFF2-40B4-BE49-F238E27FC236}">
                <a16:creationId xmlns:a16="http://schemas.microsoft.com/office/drawing/2014/main" id="{C7E9E40D-FB56-B747-817A-A92828C3034C}"/>
              </a:ext>
            </a:extLst>
          </p:cNvPr>
          <p:cNvSpPr/>
          <p:nvPr/>
        </p:nvSpPr>
        <p:spPr>
          <a:xfrm>
            <a:off x="298142" y="1543140"/>
            <a:ext cx="8845858" cy="400110"/>
          </a:xfrm>
          <a:prstGeom prst="rect">
            <a:avLst/>
          </a:prstGeom>
        </p:spPr>
        <p:txBody>
          <a:bodyPr wrap="square">
            <a:spAutoFit/>
          </a:bodyPr>
          <a:lstStyle/>
          <a:p>
            <a:r>
              <a:rPr lang="en-US" b="1" dirty="0"/>
              <a:t>ACM Conference on Computer and Communications Security (CCS)</a:t>
            </a:r>
          </a:p>
        </p:txBody>
      </p:sp>
    </p:spTree>
    <p:extLst>
      <p:ext uri="{BB962C8B-B14F-4D97-AF65-F5344CB8AC3E}">
        <p14:creationId xmlns:p14="http://schemas.microsoft.com/office/powerpoint/2010/main" val="1790246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EE65E-A4DB-514C-B2F3-EBC8CA62FFA8}"/>
              </a:ext>
            </a:extLst>
          </p:cNvPr>
          <p:cNvSpPr>
            <a:spLocks noGrp="1"/>
          </p:cNvSpPr>
          <p:nvPr>
            <p:ph type="title"/>
          </p:nvPr>
        </p:nvSpPr>
        <p:spPr/>
        <p:txBody>
          <a:bodyPr/>
          <a:lstStyle/>
          <a:p>
            <a:r>
              <a:rPr lang="en-US" dirty="0"/>
              <a:t>Top computer security conference</a:t>
            </a:r>
          </a:p>
        </p:txBody>
      </p:sp>
      <p:sp>
        <p:nvSpPr>
          <p:cNvPr id="10" name="Rectangle 9">
            <a:extLst>
              <a:ext uri="{FF2B5EF4-FFF2-40B4-BE49-F238E27FC236}">
                <a16:creationId xmlns:a16="http://schemas.microsoft.com/office/drawing/2014/main" id="{C7E9E40D-FB56-B747-817A-A92828C3034C}"/>
              </a:ext>
            </a:extLst>
          </p:cNvPr>
          <p:cNvSpPr/>
          <p:nvPr/>
        </p:nvSpPr>
        <p:spPr>
          <a:xfrm>
            <a:off x="298142" y="1543140"/>
            <a:ext cx="8845858" cy="400110"/>
          </a:xfrm>
          <a:prstGeom prst="rect">
            <a:avLst/>
          </a:prstGeom>
        </p:spPr>
        <p:txBody>
          <a:bodyPr wrap="square">
            <a:spAutoFit/>
          </a:bodyPr>
          <a:lstStyle/>
          <a:p>
            <a:r>
              <a:rPr lang="en-US" b="1" dirty="0"/>
              <a:t>IEEE Symposium on Security and Privacy (S&amp;P)</a:t>
            </a:r>
          </a:p>
        </p:txBody>
      </p:sp>
      <p:sp>
        <p:nvSpPr>
          <p:cNvPr id="4" name="Rectangle 3">
            <a:extLst>
              <a:ext uri="{FF2B5EF4-FFF2-40B4-BE49-F238E27FC236}">
                <a16:creationId xmlns:a16="http://schemas.microsoft.com/office/drawing/2014/main" id="{27116281-572B-5E47-A3AA-2E2702F11216}"/>
              </a:ext>
            </a:extLst>
          </p:cNvPr>
          <p:cNvSpPr/>
          <p:nvPr/>
        </p:nvSpPr>
        <p:spPr>
          <a:xfrm>
            <a:off x="298142" y="2305616"/>
            <a:ext cx="8522008" cy="1323439"/>
          </a:xfrm>
          <a:prstGeom prst="rect">
            <a:avLst/>
          </a:prstGeom>
        </p:spPr>
        <p:txBody>
          <a:bodyPr wrap="square">
            <a:spAutoFit/>
          </a:bodyPr>
          <a:lstStyle/>
          <a:p>
            <a:r>
              <a:rPr lang="en-US" dirty="0">
                <a:solidFill>
                  <a:srgbClr val="000000"/>
                </a:solidFill>
                <a:latin typeface="Times" pitchFamily="2" charset="0"/>
              </a:rPr>
              <a:t>Since 1980, the IEEE Symposium on Security and Privacy (S&amp;P)has been the premier forum for the presentation of developments in computer security and electronic privacy, and for bringing together researchers and practitioners in the field.</a:t>
            </a:r>
            <a:endParaRPr lang="en-US" dirty="0"/>
          </a:p>
        </p:txBody>
      </p:sp>
      <p:pic>
        <p:nvPicPr>
          <p:cNvPr id="6" name="Picture 5">
            <a:extLst>
              <a:ext uri="{FF2B5EF4-FFF2-40B4-BE49-F238E27FC236}">
                <a16:creationId xmlns:a16="http://schemas.microsoft.com/office/drawing/2014/main" id="{513536D7-BBCF-9E49-8D3B-EC4743312081}"/>
              </a:ext>
            </a:extLst>
          </p:cNvPr>
          <p:cNvPicPr>
            <a:picLocks noChangeAspect="1"/>
          </p:cNvPicPr>
          <p:nvPr/>
        </p:nvPicPr>
        <p:blipFill>
          <a:blip r:embed="rId2"/>
          <a:stretch>
            <a:fillRect/>
          </a:stretch>
        </p:blipFill>
        <p:spPr>
          <a:xfrm>
            <a:off x="5252687" y="3332513"/>
            <a:ext cx="3175000" cy="2971800"/>
          </a:xfrm>
          <a:prstGeom prst="rect">
            <a:avLst/>
          </a:prstGeom>
        </p:spPr>
      </p:pic>
    </p:spTree>
    <p:extLst>
      <p:ext uri="{BB962C8B-B14F-4D97-AF65-F5344CB8AC3E}">
        <p14:creationId xmlns:p14="http://schemas.microsoft.com/office/powerpoint/2010/main" val="4104312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EE65E-A4DB-514C-B2F3-EBC8CA62FFA8}"/>
              </a:ext>
            </a:extLst>
          </p:cNvPr>
          <p:cNvSpPr>
            <a:spLocks noGrp="1"/>
          </p:cNvSpPr>
          <p:nvPr>
            <p:ph type="title"/>
          </p:nvPr>
        </p:nvSpPr>
        <p:spPr/>
        <p:txBody>
          <a:bodyPr/>
          <a:lstStyle/>
          <a:p>
            <a:r>
              <a:rPr lang="en-US" dirty="0"/>
              <a:t>Top computer security conference</a:t>
            </a:r>
          </a:p>
        </p:txBody>
      </p:sp>
      <p:sp>
        <p:nvSpPr>
          <p:cNvPr id="10" name="Rectangle 9">
            <a:extLst>
              <a:ext uri="{FF2B5EF4-FFF2-40B4-BE49-F238E27FC236}">
                <a16:creationId xmlns:a16="http://schemas.microsoft.com/office/drawing/2014/main" id="{C7E9E40D-FB56-B747-817A-A92828C3034C}"/>
              </a:ext>
            </a:extLst>
          </p:cNvPr>
          <p:cNvSpPr/>
          <p:nvPr/>
        </p:nvSpPr>
        <p:spPr>
          <a:xfrm>
            <a:off x="298142" y="1543140"/>
            <a:ext cx="8845858" cy="400110"/>
          </a:xfrm>
          <a:prstGeom prst="rect">
            <a:avLst/>
          </a:prstGeom>
        </p:spPr>
        <p:txBody>
          <a:bodyPr wrap="square">
            <a:spAutoFit/>
          </a:bodyPr>
          <a:lstStyle/>
          <a:p>
            <a:r>
              <a:rPr lang="en-US" b="1" dirty="0"/>
              <a:t>ISOC Network and Distributed System Security Symposium (NDSS)</a:t>
            </a:r>
          </a:p>
        </p:txBody>
      </p:sp>
      <p:sp>
        <p:nvSpPr>
          <p:cNvPr id="4" name="Rectangle 3">
            <a:extLst>
              <a:ext uri="{FF2B5EF4-FFF2-40B4-BE49-F238E27FC236}">
                <a16:creationId xmlns:a16="http://schemas.microsoft.com/office/drawing/2014/main" id="{27116281-572B-5E47-A3AA-2E2702F11216}"/>
              </a:ext>
            </a:extLst>
          </p:cNvPr>
          <p:cNvSpPr/>
          <p:nvPr/>
        </p:nvSpPr>
        <p:spPr>
          <a:xfrm>
            <a:off x="298142" y="2305616"/>
            <a:ext cx="8522008" cy="2246769"/>
          </a:xfrm>
          <a:prstGeom prst="rect">
            <a:avLst/>
          </a:prstGeom>
        </p:spPr>
        <p:txBody>
          <a:bodyPr wrap="square">
            <a:spAutoFit/>
          </a:bodyPr>
          <a:lstStyle/>
          <a:p>
            <a:r>
              <a:rPr lang="en-US" dirty="0"/>
              <a:t>The Network and Distributed System Security Symposium (NDSS) fosters information exchange among researchers and practitioners of network and distributed system security. The target audience includes those interested in practical aspects of network and distributed system security, with a focus on actual system design and implementation. A major goal is to encourage and enable the Internet community to apply, deploy, and advance the state of available security technologies.</a:t>
            </a:r>
          </a:p>
        </p:txBody>
      </p:sp>
      <p:pic>
        <p:nvPicPr>
          <p:cNvPr id="3" name="Picture 2">
            <a:extLst>
              <a:ext uri="{FF2B5EF4-FFF2-40B4-BE49-F238E27FC236}">
                <a16:creationId xmlns:a16="http://schemas.microsoft.com/office/drawing/2014/main" id="{EB0F86D9-56B7-DE41-8B50-FED3AF517185}"/>
              </a:ext>
            </a:extLst>
          </p:cNvPr>
          <p:cNvPicPr>
            <a:picLocks noChangeAspect="1"/>
          </p:cNvPicPr>
          <p:nvPr/>
        </p:nvPicPr>
        <p:blipFill>
          <a:blip r:embed="rId2"/>
          <a:stretch>
            <a:fillRect/>
          </a:stretch>
        </p:blipFill>
        <p:spPr>
          <a:xfrm>
            <a:off x="4333513" y="4784122"/>
            <a:ext cx="4036747" cy="1723555"/>
          </a:xfrm>
          <a:prstGeom prst="rect">
            <a:avLst/>
          </a:prstGeom>
        </p:spPr>
      </p:pic>
    </p:spTree>
    <p:extLst>
      <p:ext uri="{BB962C8B-B14F-4D97-AF65-F5344CB8AC3E}">
        <p14:creationId xmlns:p14="http://schemas.microsoft.com/office/powerpoint/2010/main" val="2173544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EE65E-A4DB-514C-B2F3-EBC8CA62FFA8}"/>
              </a:ext>
            </a:extLst>
          </p:cNvPr>
          <p:cNvSpPr>
            <a:spLocks noGrp="1"/>
          </p:cNvSpPr>
          <p:nvPr>
            <p:ph type="title"/>
          </p:nvPr>
        </p:nvSpPr>
        <p:spPr/>
        <p:txBody>
          <a:bodyPr/>
          <a:lstStyle/>
          <a:p>
            <a:r>
              <a:rPr lang="en-US" dirty="0"/>
              <a:t>Top computer security conference</a:t>
            </a:r>
          </a:p>
        </p:txBody>
      </p:sp>
      <p:sp>
        <p:nvSpPr>
          <p:cNvPr id="10" name="Rectangle 9">
            <a:extLst>
              <a:ext uri="{FF2B5EF4-FFF2-40B4-BE49-F238E27FC236}">
                <a16:creationId xmlns:a16="http://schemas.microsoft.com/office/drawing/2014/main" id="{C7E9E40D-FB56-B747-817A-A92828C3034C}"/>
              </a:ext>
            </a:extLst>
          </p:cNvPr>
          <p:cNvSpPr/>
          <p:nvPr/>
        </p:nvSpPr>
        <p:spPr>
          <a:xfrm>
            <a:off x="298142" y="1543140"/>
            <a:ext cx="8845858" cy="400110"/>
          </a:xfrm>
          <a:prstGeom prst="rect">
            <a:avLst/>
          </a:prstGeom>
        </p:spPr>
        <p:txBody>
          <a:bodyPr wrap="square">
            <a:spAutoFit/>
          </a:bodyPr>
          <a:lstStyle/>
          <a:p>
            <a:r>
              <a:rPr lang="en-US" b="1" dirty="0" err="1"/>
              <a:t>Usenix</a:t>
            </a:r>
            <a:r>
              <a:rPr lang="en-US" b="1" dirty="0"/>
              <a:t> Security Symposium (USENIX)</a:t>
            </a:r>
          </a:p>
        </p:txBody>
      </p:sp>
      <p:sp>
        <p:nvSpPr>
          <p:cNvPr id="6" name="Rectangle 5">
            <a:extLst>
              <a:ext uri="{FF2B5EF4-FFF2-40B4-BE49-F238E27FC236}">
                <a16:creationId xmlns:a16="http://schemas.microsoft.com/office/drawing/2014/main" id="{6488268A-008B-7647-9972-85676896143A}"/>
              </a:ext>
            </a:extLst>
          </p:cNvPr>
          <p:cNvSpPr/>
          <p:nvPr/>
        </p:nvSpPr>
        <p:spPr>
          <a:xfrm>
            <a:off x="298141" y="2055743"/>
            <a:ext cx="8845859" cy="1015663"/>
          </a:xfrm>
          <a:prstGeom prst="rect">
            <a:avLst/>
          </a:prstGeom>
        </p:spPr>
        <p:txBody>
          <a:bodyPr wrap="square">
            <a:spAutoFit/>
          </a:bodyPr>
          <a:lstStyle/>
          <a:p>
            <a:r>
              <a:rPr lang="en-US" dirty="0">
                <a:latin typeface="Open Sans"/>
              </a:rPr>
              <a:t>The USENIX Security Symposium brings together researchers, practitioners, system administrators, system programmers, and others interested in the latest advances in the security and privacy of computer systems and networks. </a:t>
            </a:r>
            <a:endParaRPr lang="en-US" dirty="0"/>
          </a:p>
        </p:txBody>
      </p:sp>
    </p:spTree>
    <p:extLst>
      <p:ext uri="{BB962C8B-B14F-4D97-AF65-F5344CB8AC3E}">
        <p14:creationId xmlns:p14="http://schemas.microsoft.com/office/powerpoint/2010/main" val="925759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4457F-7B41-C543-B091-183DDE5A46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257267-ECBF-8D40-ACA0-F3D1FCAD1F18}"/>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D657853A-B629-C648-809A-974E2A6C391B}"/>
              </a:ext>
            </a:extLst>
          </p:cNvPr>
          <p:cNvSpPr/>
          <p:nvPr/>
        </p:nvSpPr>
        <p:spPr>
          <a:xfrm>
            <a:off x="1671335" y="2580306"/>
            <a:ext cx="5479385" cy="584775"/>
          </a:xfrm>
          <a:prstGeom prst="rect">
            <a:avLst/>
          </a:prstGeom>
        </p:spPr>
        <p:txBody>
          <a:bodyPr wrap="none">
            <a:spAutoFit/>
          </a:bodyPr>
          <a:lstStyle/>
          <a:p>
            <a:r>
              <a:rPr lang="en-US" sz="3200" b="1" dirty="0"/>
              <a:t>Top Cryptology conference</a:t>
            </a:r>
          </a:p>
        </p:txBody>
      </p:sp>
      <p:sp>
        <p:nvSpPr>
          <p:cNvPr id="7" name="Rectangle 6">
            <a:extLst>
              <a:ext uri="{FF2B5EF4-FFF2-40B4-BE49-F238E27FC236}">
                <a16:creationId xmlns:a16="http://schemas.microsoft.com/office/drawing/2014/main" id="{7FC14E47-604B-2541-8429-64437C988D73}"/>
              </a:ext>
            </a:extLst>
          </p:cNvPr>
          <p:cNvSpPr/>
          <p:nvPr/>
        </p:nvSpPr>
        <p:spPr>
          <a:xfrm>
            <a:off x="1382795" y="3965948"/>
            <a:ext cx="6056466" cy="1015663"/>
          </a:xfrm>
          <a:prstGeom prst="rect">
            <a:avLst/>
          </a:prstGeom>
        </p:spPr>
        <p:txBody>
          <a:bodyPr wrap="none">
            <a:spAutoFit/>
          </a:bodyPr>
          <a:lstStyle/>
          <a:p>
            <a:r>
              <a:rPr lang="en-US" b="1" dirty="0"/>
              <a:t>1. International Cryptology Conference (Crypto)</a:t>
            </a:r>
          </a:p>
          <a:p>
            <a:endParaRPr lang="en-US" b="1" dirty="0"/>
          </a:p>
          <a:p>
            <a:r>
              <a:rPr lang="en-US" b="1" dirty="0"/>
              <a:t>2. European Cryptology Conference (</a:t>
            </a:r>
            <a:r>
              <a:rPr lang="en-US" b="1" dirty="0" err="1"/>
              <a:t>EuroCrypt</a:t>
            </a:r>
            <a:r>
              <a:rPr lang="en-US" b="1" dirty="0"/>
              <a:t>)</a:t>
            </a:r>
          </a:p>
        </p:txBody>
      </p:sp>
    </p:spTree>
    <p:extLst>
      <p:ext uri="{BB962C8B-B14F-4D97-AF65-F5344CB8AC3E}">
        <p14:creationId xmlns:p14="http://schemas.microsoft.com/office/powerpoint/2010/main" val="981620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85DF5-07D8-BA4D-ADC7-28D1F383617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18F9D5C-C872-2040-AE42-AEE5F3B136AB}"/>
              </a:ext>
            </a:extLst>
          </p:cNvPr>
          <p:cNvSpPr>
            <a:spLocks noGrp="1"/>
          </p:cNvSpPr>
          <p:nvPr>
            <p:ph idx="1"/>
          </p:nvPr>
        </p:nvSpPr>
        <p:spPr/>
        <p:txBody>
          <a:bodyPr/>
          <a:lstStyle/>
          <a:p>
            <a:r>
              <a:rPr lang="en-US" b="1" dirty="0">
                <a:solidFill>
                  <a:srgbClr val="00FF7B"/>
                </a:solidFill>
              </a:rPr>
              <a:t>Top Security Conference for Hacking</a:t>
            </a:r>
          </a:p>
          <a:p>
            <a:pPr lvl="1"/>
            <a:r>
              <a:rPr lang="en-US" altLang="zh-Hans" b="1" dirty="0">
                <a:solidFill>
                  <a:srgbClr val="00FF7B"/>
                </a:solidFill>
              </a:rPr>
              <a:t>Black</a:t>
            </a:r>
            <a:r>
              <a:rPr lang="zh-Hans" altLang="en-US" b="1" dirty="0">
                <a:solidFill>
                  <a:srgbClr val="00FF7B"/>
                </a:solidFill>
              </a:rPr>
              <a:t> </a:t>
            </a:r>
            <a:r>
              <a:rPr lang="en-US" altLang="zh-Hans" b="1" dirty="0">
                <a:solidFill>
                  <a:srgbClr val="00FF7B"/>
                </a:solidFill>
              </a:rPr>
              <a:t>hat</a:t>
            </a:r>
            <a:r>
              <a:rPr lang="zh-Hans" altLang="en-US" b="1" dirty="0">
                <a:solidFill>
                  <a:srgbClr val="00FF7B"/>
                </a:solidFill>
              </a:rPr>
              <a:t> </a:t>
            </a:r>
            <a:r>
              <a:rPr lang="en-US" altLang="zh-Hans" b="1" dirty="0">
                <a:solidFill>
                  <a:srgbClr val="00FF7B"/>
                </a:solidFill>
              </a:rPr>
              <a:t>USA</a:t>
            </a:r>
          </a:p>
          <a:p>
            <a:pPr lvl="1"/>
            <a:r>
              <a:rPr lang="en-US" altLang="zh-Hans" b="1" dirty="0">
                <a:solidFill>
                  <a:srgbClr val="00FF7B"/>
                </a:solidFill>
              </a:rPr>
              <a:t>DEFCON</a:t>
            </a:r>
            <a:endParaRPr lang="en-US" b="1" dirty="0">
              <a:solidFill>
                <a:srgbClr val="00FF7B"/>
              </a:solidFill>
            </a:endParaRPr>
          </a:p>
        </p:txBody>
      </p:sp>
      <p:pic>
        <p:nvPicPr>
          <p:cNvPr id="4" name="Picture 3">
            <a:extLst>
              <a:ext uri="{FF2B5EF4-FFF2-40B4-BE49-F238E27FC236}">
                <a16:creationId xmlns:a16="http://schemas.microsoft.com/office/drawing/2014/main" id="{2A8AD4AA-E5E9-8E48-81EF-4CB1286C86D6}"/>
              </a:ext>
            </a:extLst>
          </p:cNvPr>
          <p:cNvPicPr>
            <a:picLocks noChangeAspect="1"/>
          </p:cNvPicPr>
          <p:nvPr/>
        </p:nvPicPr>
        <p:blipFill>
          <a:blip r:embed="rId2"/>
          <a:stretch>
            <a:fillRect/>
          </a:stretch>
        </p:blipFill>
        <p:spPr>
          <a:xfrm>
            <a:off x="4022931" y="1860056"/>
            <a:ext cx="3378200" cy="1689100"/>
          </a:xfrm>
          <a:prstGeom prst="rect">
            <a:avLst/>
          </a:prstGeom>
        </p:spPr>
      </p:pic>
      <p:pic>
        <p:nvPicPr>
          <p:cNvPr id="5" name="Picture 4">
            <a:extLst>
              <a:ext uri="{FF2B5EF4-FFF2-40B4-BE49-F238E27FC236}">
                <a16:creationId xmlns:a16="http://schemas.microsoft.com/office/drawing/2014/main" id="{D006B3C9-6983-3144-8781-90B86F1FAAFB}"/>
              </a:ext>
            </a:extLst>
          </p:cNvPr>
          <p:cNvPicPr>
            <a:picLocks noChangeAspect="1"/>
          </p:cNvPicPr>
          <p:nvPr/>
        </p:nvPicPr>
        <p:blipFill>
          <a:blip r:embed="rId3"/>
          <a:stretch>
            <a:fillRect/>
          </a:stretch>
        </p:blipFill>
        <p:spPr>
          <a:xfrm>
            <a:off x="4111418" y="3599039"/>
            <a:ext cx="4127500" cy="1841500"/>
          </a:xfrm>
          <a:prstGeom prst="rect">
            <a:avLst/>
          </a:prstGeom>
        </p:spPr>
      </p:pic>
    </p:spTree>
    <p:extLst>
      <p:ext uri="{BB962C8B-B14F-4D97-AF65-F5344CB8AC3E}">
        <p14:creationId xmlns:p14="http://schemas.microsoft.com/office/powerpoint/2010/main" val="2224384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81925-CA88-5042-8C50-43BDCF81E69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9F10052-1405-234C-BA80-C4AEAA17BD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39546" cy="6139543"/>
          </a:xfrm>
        </p:spPr>
      </p:pic>
    </p:spTree>
    <p:extLst>
      <p:ext uri="{BB962C8B-B14F-4D97-AF65-F5344CB8AC3E}">
        <p14:creationId xmlns:p14="http://schemas.microsoft.com/office/powerpoint/2010/main" val="744135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064D8-A5ED-184D-9FB9-F0BA590C42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2C6BD6-1D37-E34C-B791-8E0AA2C5A841}"/>
              </a:ext>
            </a:extLst>
          </p:cNvPr>
          <p:cNvSpPr>
            <a:spLocks noGrp="1"/>
          </p:cNvSpPr>
          <p:nvPr>
            <p:ph idx="1"/>
          </p:nvPr>
        </p:nvSpPr>
        <p:spPr>
          <a:xfrm>
            <a:off x="295275" y="1500951"/>
            <a:ext cx="8524875" cy="4313238"/>
          </a:xfrm>
        </p:spPr>
        <p:txBody>
          <a:bodyPr/>
          <a:lstStyle/>
          <a:p>
            <a:pPr marL="0" indent="0">
              <a:buNone/>
            </a:pPr>
            <a:r>
              <a:rPr lang="en-US" altLang="zh-Hans" dirty="0"/>
              <a:t>\</a:t>
            </a:r>
            <a:endParaRPr lang="en-US" dirty="0"/>
          </a:p>
        </p:txBody>
      </p:sp>
      <p:pic>
        <p:nvPicPr>
          <p:cNvPr id="5" name="Picture 4">
            <a:extLst>
              <a:ext uri="{FF2B5EF4-FFF2-40B4-BE49-F238E27FC236}">
                <a16:creationId xmlns:a16="http://schemas.microsoft.com/office/drawing/2014/main" id="{8807B346-3FA6-6C46-A610-1643BCCE0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91397" cy="4043548"/>
          </a:xfrm>
          <a:prstGeom prst="rect">
            <a:avLst/>
          </a:prstGeom>
        </p:spPr>
      </p:pic>
      <p:pic>
        <p:nvPicPr>
          <p:cNvPr id="7" name="Picture 6">
            <a:extLst>
              <a:ext uri="{FF2B5EF4-FFF2-40B4-BE49-F238E27FC236}">
                <a16:creationId xmlns:a16="http://schemas.microsoft.com/office/drawing/2014/main" id="{F5CDBC90-C66D-6446-8E7E-1BB27FACC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2373"/>
            <a:ext cx="9144000" cy="6073254"/>
          </a:xfrm>
          <a:prstGeom prst="rect">
            <a:avLst/>
          </a:prstGeom>
        </p:spPr>
      </p:pic>
    </p:spTree>
    <p:extLst>
      <p:ext uri="{BB962C8B-B14F-4D97-AF65-F5344CB8AC3E}">
        <p14:creationId xmlns:p14="http://schemas.microsoft.com/office/powerpoint/2010/main" val="335128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内容占位符 2"/>
          <p:cNvSpPr>
            <a:spLocks noGrp="1"/>
          </p:cNvSpPr>
          <p:nvPr>
            <p:ph idx="1"/>
          </p:nvPr>
        </p:nvSpPr>
        <p:spPr/>
        <p:txBody>
          <a:bodyPr/>
          <a:lstStyle/>
          <a:p>
            <a:endParaRPr kumimoji="1" lang="zh-CN" altLang="en-US" dirty="0"/>
          </a:p>
        </p:txBody>
      </p:sp>
      <p:sp>
        <p:nvSpPr>
          <p:cNvPr id="4" name="TextBox 5"/>
          <p:cNvSpPr txBox="1"/>
          <p:nvPr/>
        </p:nvSpPr>
        <p:spPr>
          <a:xfrm>
            <a:off x="3307988" y="2373119"/>
            <a:ext cx="2420104" cy="1015663"/>
          </a:xfrm>
          <a:prstGeom prst="rect">
            <a:avLst/>
          </a:prstGeom>
          <a:noFill/>
        </p:spPr>
        <p:txBody>
          <a:bodyPr wrap="none" rtlCol="0">
            <a:spAutoFit/>
          </a:bodyPr>
          <a:lstStyle/>
          <a:p>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Q &amp; A</a:t>
            </a:r>
          </a:p>
        </p:txBody>
      </p:sp>
      <p:pic>
        <p:nvPicPr>
          <p:cNvPr id="5" name="Picture 9" descr="imgres.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35411" y="3385498"/>
            <a:ext cx="1662089" cy="1654702"/>
          </a:xfrm>
          <a:prstGeom prst="rect">
            <a:avLst/>
          </a:prstGeom>
        </p:spPr>
      </p:pic>
    </p:spTree>
    <p:extLst>
      <p:ext uri="{BB962C8B-B14F-4D97-AF65-F5344CB8AC3E}">
        <p14:creationId xmlns:p14="http://schemas.microsoft.com/office/powerpoint/2010/main" val="982846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9210" y="89647"/>
            <a:ext cx="7517746" cy="536301"/>
          </a:xfrm>
          <a:prstGeom prst="rect">
            <a:avLst/>
          </a:prstGeom>
        </p:spPr>
        <p:txBody>
          <a:bodyPr vert="horz" wrap="square" lIns="0" tIns="0" rIns="0" bIns="0" numCol="1" rtlCol="0" anchor="t" anchorCtr="0" compatLnSpc="1">
            <a:prstTxWarp prst="textNoShape">
              <a:avLst/>
            </a:prstTxWarp>
            <a:spAutoFit/>
          </a:bodyPr>
          <a:lstStyle/>
          <a:p>
            <a:pPr marL="25215">
              <a:lnSpc>
                <a:spcPct val="100000"/>
              </a:lnSpc>
            </a:pPr>
            <a:r>
              <a:rPr sz="3485" spc="-31" dirty="0"/>
              <a:t>What </a:t>
            </a:r>
            <a:r>
              <a:rPr sz="3485" spc="9" dirty="0"/>
              <a:t>is </a:t>
            </a:r>
            <a:r>
              <a:rPr sz="3485" spc="62" dirty="0"/>
              <a:t>computer</a:t>
            </a:r>
            <a:r>
              <a:rPr sz="3485" spc="13" dirty="0"/>
              <a:t> security?</a:t>
            </a:r>
            <a:endParaRPr sz="3485"/>
          </a:p>
        </p:txBody>
      </p:sp>
      <p:sp>
        <p:nvSpPr>
          <p:cNvPr id="3" name="object 3"/>
          <p:cNvSpPr txBox="1"/>
          <p:nvPr/>
        </p:nvSpPr>
        <p:spPr>
          <a:xfrm>
            <a:off x="399210" y="1375145"/>
            <a:ext cx="106456" cy="203774"/>
          </a:xfrm>
          <a:prstGeom prst="rect">
            <a:avLst/>
          </a:prstGeom>
        </p:spPr>
        <p:txBody>
          <a:bodyPr vert="horz" wrap="square" lIns="0" tIns="0" rIns="0" bIns="0" rtlCol="0">
            <a:spAutoFit/>
          </a:bodyPr>
          <a:lstStyle/>
          <a:p>
            <a:pPr marL="11206"/>
            <a:r>
              <a:rPr sz="1324" spc="194" dirty="0">
                <a:latin typeface="Arial"/>
                <a:cs typeface="Arial"/>
              </a:rPr>
              <a:t>•</a:t>
            </a:r>
            <a:endParaRPr sz="1324">
              <a:latin typeface="Arial"/>
              <a:cs typeface="Arial"/>
            </a:endParaRPr>
          </a:p>
        </p:txBody>
      </p:sp>
      <p:sp>
        <p:nvSpPr>
          <p:cNvPr id="4" name="object 4"/>
          <p:cNvSpPr txBox="1"/>
          <p:nvPr/>
        </p:nvSpPr>
        <p:spPr>
          <a:xfrm>
            <a:off x="556093" y="1952673"/>
            <a:ext cx="81243" cy="142668"/>
          </a:xfrm>
          <a:prstGeom prst="rect">
            <a:avLst/>
          </a:prstGeom>
        </p:spPr>
        <p:txBody>
          <a:bodyPr vert="horz" wrap="square" lIns="0" tIns="0" rIns="0" bIns="0" rtlCol="0">
            <a:spAutoFit/>
          </a:bodyPr>
          <a:lstStyle/>
          <a:p>
            <a:pPr marL="11206"/>
            <a:r>
              <a:rPr sz="927" spc="137" dirty="0">
                <a:latin typeface="Arial"/>
                <a:cs typeface="Arial"/>
              </a:rPr>
              <a:t>•</a:t>
            </a:r>
            <a:endParaRPr sz="927">
              <a:latin typeface="Arial"/>
              <a:cs typeface="Arial"/>
            </a:endParaRPr>
          </a:p>
        </p:txBody>
      </p:sp>
      <p:sp>
        <p:nvSpPr>
          <p:cNvPr id="5" name="object 5"/>
          <p:cNvSpPr txBox="1"/>
          <p:nvPr/>
        </p:nvSpPr>
        <p:spPr>
          <a:xfrm>
            <a:off x="617102" y="1337605"/>
            <a:ext cx="7018732" cy="813236"/>
          </a:xfrm>
          <a:prstGeom prst="rect">
            <a:avLst/>
          </a:prstGeom>
        </p:spPr>
        <p:txBody>
          <a:bodyPr vert="horz" wrap="square" lIns="0" tIns="0" rIns="0" bIns="0" rtlCol="0">
            <a:spAutoFit/>
          </a:bodyPr>
          <a:lstStyle/>
          <a:p>
            <a:pPr marL="11206"/>
            <a:r>
              <a:rPr sz="1765" dirty="0">
                <a:latin typeface="Arial"/>
                <a:cs typeface="Arial"/>
              </a:rPr>
              <a:t>Most </a:t>
            </a:r>
            <a:r>
              <a:rPr sz="1765" spc="18" dirty="0">
                <a:latin typeface="Arial"/>
                <a:cs typeface="Arial"/>
              </a:rPr>
              <a:t>developers </a:t>
            </a:r>
            <a:r>
              <a:rPr sz="1765" spc="31" dirty="0">
                <a:latin typeface="Arial"/>
                <a:cs typeface="Arial"/>
              </a:rPr>
              <a:t>and </a:t>
            </a:r>
            <a:r>
              <a:rPr sz="1765" spc="9" dirty="0">
                <a:latin typeface="Arial"/>
                <a:cs typeface="Arial"/>
              </a:rPr>
              <a:t>operators </a:t>
            </a:r>
            <a:r>
              <a:rPr sz="1765" spc="-13" dirty="0">
                <a:latin typeface="Arial"/>
                <a:cs typeface="Arial"/>
              </a:rPr>
              <a:t>are </a:t>
            </a:r>
            <a:r>
              <a:rPr sz="1765" spc="35" dirty="0">
                <a:latin typeface="Arial"/>
                <a:cs typeface="Arial"/>
              </a:rPr>
              <a:t>concerned</a:t>
            </a:r>
            <a:r>
              <a:rPr sz="1765" spc="-71" dirty="0">
                <a:latin typeface="Arial"/>
                <a:cs typeface="Arial"/>
              </a:rPr>
              <a:t> </a:t>
            </a:r>
            <a:r>
              <a:rPr sz="1765" spc="-4" dirty="0">
                <a:latin typeface="Arial"/>
                <a:cs typeface="Arial"/>
              </a:rPr>
              <a:t>with</a:t>
            </a:r>
            <a:endParaRPr sz="1765" dirty="0">
              <a:latin typeface="Arial"/>
              <a:cs typeface="Arial"/>
            </a:endParaRPr>
          </a:p>
          <a:p>
            <a:pPr marL="11206"/>
            <a:r>
              <a:rPr sz="1765" b="1" spc="-4" dirty="0">
                <a:latin typeface="Arial"/>
                <a:cs typeface="Arial"/>
              </a:rPr>
              <a:t>correctness</a:t>
            </a:r>
            <a:r>
              <a:rPr sz="1765" spc="-4" dirty="0">
                <a:latin typeface="Arial"/>
                <a:cs typeface="Arial"/>
              </a:rPr>
              <a:t>: </a:t>
            </a:r>
            <a:r>
              <a:rPr sz="1765" spc="18" dirty="0">
                <a:latin typeface="Arial"/>
                <a:cs typeface="Arial"/>
              </a:rPr>
              <a:t>achieving </a:t>
            </a:r>
            <a:r>
              <a:rPr sz="1765" spc="22" dirty="0">
                <a:latin typeface="Arial"/>
                <a:cs typeface="Arial"/>
              </a:rPr>
              <a:t>desired</a:t>
            </a:r>
            <a:r>
              <a:rPr sz="1765" spc="9" dirty="0">
                <a:latin typeface="Arial"/>
                <a:cs typeface="Arial"/>
              </a:rPr>
              <a:t> behavior</a:t>
            </a:r>
            <a:endParaRPr sz="1765" dirty="0">
              <a:latin typeface="Arial"/>
              <a:cs typeface="Arial"/>
            </a:endParaRPr>
          </a:p>
          <a:p>
            <a:pPr marL="106462" algn="ctr">
              <a:spcBef>
                <a:spcPts val="207"/>
              </a:spcBef>
            </a:pPr>
            <a:r>
              <a:rPr sz="1588" spc="22" dirty="0">
                <a:latin typeface="Arial"/>
                <a:cs typeface="Arial"/>
              </a:rPr>
              <a:t>A </a:t>
            </a:r>
            <a:r>
              <a:rPr sz="1588" spc="26" dirty="0">
                <a:latin typeface="Arial"/>
                <a:cs typeface="Arial"/>
              </a:rPr>
              <a:t>working </a:t>
            </a:r>
            <a:r>
              <a:rPr sz="1588" spc="40" dirty="0">
                <a:latin typeface="Arial"/>
                <a:cs typeface="Arial"/>
              </a:rPr>
              <a:t>banking </a:t>
            </a:r>
            <a:r>
              <a:rPr sz="1588" spc="49" dirty="0">
                <a:latin typeface="Arial"/>
                <a:cs typeface="Arial"/>
              </a:rPr>
              <a:t>web </a:t>
            </a:r>
            <a:r>
              <a:rPr sz="1588" spc="9" dirty="0">
                <a:latin typeface="Arial"/>
                <a:cs typeface="Arial"/>
              </a:rPr>
              <a:t>site, </a:t>
            </a:r>
            <a:r>
              <a:rPr sz="1588" spc="31" dirty="0">
                <a:latin typeface="Arial"/>
                <a:cs typeface="Arial"/>
              </a:rPr>
              <a:t>word </a:t>
            </a:r>
            <a:r>
              <a:rPr sz="1588" spc="13" dirty="0">
                <a:latin typeface="Arial"/>
                <a:cs typeface="Arial"/>
              </a:rPr>
              <a:t>processor, </a:t>
            </a:r>
            <a:r>
              <a:rPr sz="1588" spc="49" dirty="0">
                <a:latin typeface="Arial"/>
                <a:cs typeface="Arial"/>
              </a:rPr>
              <a:t>blog,</a:t>
            </a:r>
            <a:r>
              <a:rPr sz="1588" spc="-79" dirty="0">
                <a:latin typeface="Arial"/>
                <a:cs typeface="Arial"/>
              </a:rPr>
              <a:t> </a:t>
            </a:r>
            <a:r>
              <a:rPr sz="1588" spc="35" dirty="0">
                <a:latin typeface="Arial"/>
                <a:cs typeface="Arial"/>
              </a:rPr>
              <a:t>…</a:t>
            </a:r>
            <a:endParaRPr sz="1588" dirty="0">
              <a:latin typeface="Arial"/>
              <a:cs typeface="Arial"/>
            </a:endParaRPr>
          </a:p>
        </p:txBody>
      </p:sp>
      <p:sp>
        <p:nvSpPr>
          <p:cNvPr id="6" name="object 6"/>
          <p:cNvSpPr txBox="1"/>
          <p:nvPr/>
        </p:nvSpPr>
        <p:spPr>
          <a:xfrm>
            <a:off x="399210" y="2370227"/>
            <a:ext cx="106456" cy="203774"/>
          </a:xfrm>
          <a:prstGeom prst="rect">
            <a:avLst/>
          </a:prstGeom>
        </p:spPr>
        <p:txBody>
          <a:bodyPr vert="horz" wrap="square" lIns="0" tIns="0" rIns="0" bIns="0" rtlCol="0">
            <a:spAutoFit/>
          </a:bodyPr>
          <a:lstStyle/>
          <a:p>
            <a:pPr marL="11206"/>
            <a:r>
              <a:rPr sz="1324" spc="194" dirty="0">
                <a:latin typeface="Arial"/>
                <a:cs typeface="Arial"/>
              </a:rPr>
              <a:t>•</a:t>
            </a:r>
            <a:endParaRPr sz="1324">
              <a:latin typeface="Arial"/>
              <a:cs typeface="Arial"/>
            </a:endParaRPr>
          </a:p>
        </p:txBody>
      </p:sp>
      <p:sp>
        <p:nvSpPr>
          <p:cNvPr id="7" name="object 7"/>
          <p:cNvSpPr txBox="1"/>
          <p:nvPr/>
        </p:nvSpPr>
        <p:spPr>
          <a:xfrm>
            <a:off x="556093" y="2947755"/>
            <a:ext cx="81243" cy="142668"/>
          </a:xfrm>
          <a:prstGeom prst="rect">
            <a:avLst/>
          </a:prstGeom>
        </p:spPr>
        <p:txBody>
          <a:bodyPr vert="horz" wrap="square" lIns="0" tIns="0" rIns="0" bIns="0" rtlCol="0">
            <a:spAutoFit/>
          </a:bodyPr>
          <a:lstStyle/>
          <a:p>
            <a:pPr marL="11206"/>
            <a:r>
              <a:rPr sz="927" spc="137" dirty="0">
                <a:latin typeface="Arial"/>
                <a:cs typeface="Arial"/>
              </a:rPr>
              <a:t>•</a:t>
            </a:r>
            <a:endParaRPr sz="927">
              <a:latin typeface="Arial"/>
              <a:cs typeface="Arial"/>
            </a:endParaRPr>
          </a:p>
        </p:txBody>
      </p:sp>
      <p:sp>
        <p:nvSpPr>
          <p:cNvPr id="8" name="object 8"/>
          <p:cNvSpPr txBox="1"/>
          <p:nvPr/>
        </p:nvSpPr>
        <p:spPr>
          <a:xfrm>
            <a:off x="617103" y="2332688"/>
            <a:ext cx="7299853" cy="784574"/>
          </a:xfrm>
          <a:prstGeom prst="rect">
            <a:avLst/>
          </a:prstGeom>
        </p:spPr>
        <p:txBody>
          <a:bodyPr vert="horz" wrap="square" lIns="0" tIns="0" rIns="0" bIns="0" rtlCol="0">
            <a:spAutoFit/>
          </a:bodyPr>
          <a:lstStyle/>
          <a:p>
            <a:pPr marL="11206" marR="118228"/>
            <a:r>
              <a:rPr sz="1765" dirty="0">
                <a:latin typeface="Arial"/>
                <a:cs typeface="Arial"/>
              </a:rPr>
              <a:t>Security </a:t>
            </a:r>
            <a:r>
              <a:rPr sz="1765" spc="-4" dirty="0">
                <a:latin typeface="Arial"/>
                <a:cs typeface="Arial"/>
              </a:rPr>
              <a:t>is </a:t>
            </a:r>
            <a:r>
              <a:rPr sz="1765" spc="35" dirty="0">
                <a:latin typeface="Arial"/>
                <a:cs typeface="Arial"/>
              </a:rPr>
              <a:t>concerned </a:t>
            </a:r>
            <a:r>
              <a:rPr sz="1765" spc="-4" dirty="0">
                <a:latin typeface="Arial"/>
                <a:cs typeface="Arial"/>
              </a:rPr>
              <a:t>with </a:t>
            </a:r>
            <a:r>
              <a:rPr sz="1765" b="1" i="1" dirty="0">
                <a:latin typeface="Arial"/>
                <a:cs typeface="Arial"/>
              </a:rPr>
              <a:t>preventing</a:t>
            </a:r>
            <a:r>
              <a:rPr sz="1765" b="1" i="1" spc="-84" dirty="0">
                <a:latin typeface="Arial"/>
                <a:cs typeface="Arial"/>
              </a:rPr>
              <a:t> </a:t>
            </a:r>
            <a:r>
              <a:rPr sz="1765" b="1" u="sng" dirty="0">
                <a:solidFill>
                  <a:srgbClr val="FF0000"/>
                </a:solidFill>
                <a:latin typeface="Arial"/>
                <a:cs typeface="Arial"/>
              </a:rPr>
              <a:t>un</a:t>
            </a:r>
            <a:r>
              <a:rPr sz="1765" b="1" dirty="0">
                <a:latin typeface="Arial"/>
                <a:cs typeface="Arial"/>
              </a:rPr>
              <a:t>desired  behavior</a:t>
            </a:r>
            <a:endParaRPr sz="1765" dirty="0">
              <a:latin typeface="Arial"/>
              <a:cs typeface="Arial"/>
            </a:endParaRPr>
          </a:p>
          <a:p>
            <a:pPr marL="168658" marR="4483">
              <a:lnSpc>
                <a:spcPts val="1941"/>
              </a:lnSpc>
              <a:spcBef>
                <a:spcPts val="243"/>
              </a:spcBef>
            </a:pPr>
            <a:r>
              <a:rPr sz="1588" spc="26" dirty="0">
                <a:latin typeface="Arial"/>
                <a:cs typeface="Arial"/>
              </a:rPr>
              <a:t>Considers </a:t>
            </a:r>
            <a:r>
              <a:rPr sz="1588" spc="18" dirty="0">
                <a:latin typeface="Arial"/>
                <a:cs typeface="Arial"/>
              </a:rPr>
              <a:t>an </a:t>
            </a:r>
            <a:r>
              <a:rPr sz="1588" spc="26" dirty="0">
                <a:latin typeface="Arial"/>
                <a:cs typeface="Arial"/>
              </a:rPr>
              <a:t>enemy/opponent/hacker/adversary </a:t>
            </a:r>
            <a:r>
              <a:rPr sz="1588" spc="18" dirty="0">
                <a:latin typeface="Arial"/>
                <a:cs typeface="Arial"/>
              </a:rPr>
              <a:t>who  </a:t>
            </a:r>
            <a:r>
              <a:rPr sz="1588" spc="-4" dirty="0">
                <a:latin typeface="Arial"/>
                <a:cs typeface="Arial"/>
              </a:rPr>
              <a:t>is </a:t>
            </a:r>
            <a:r>
              <a:rPr sz="1588" i="1" spc="4" dirty="0">
                <a:latin typeface="Arial"/>
                <a:cs typeface="Arial"/>
              </a:rPr>
              <a:t>actively </a:t>
            </a:r>
            <a:r>
              <a:rPr sz="1588" i="1" spc="22" dirty="0">
                <a:latin typeface="Arial"/>
                <a:cs typeface="Arial"/>
              </a:rPr>
              <a:t>and </a:t>
            </a:r>
            <a:r>
              <a:rPr sz="1588" i="1" dirty="0">
                <a:latin typeface="Arial"/>
                <a:cs typeface="Arial"/>
              </a:rPr>
              <a:t>maliciously </a:t>
            </a:r>
            <a:r>
              <a:rPr sz="1588" spc="13" dirty="0">
                <a:latin typeface="Arial"/>
                <a:cs typeface="Arial"/>
              </a:rPr>
              <a:t>trying </a:t>
            </a:r>
            <a:r>
              <a:rPr sz="1588" spc="-4" dirty="0">
                <a:latin typeface="Arial"/>
                <a:cs typeface="Arial"/>
              </a:rPr>
              <a:t>to </a:t>
            </a:r>
            <a:r>
              <a:rPr sz="1588" i="1" spc="9" dirty="0">
                <a:latin typeface="Arial"/>
                <a:cs typeface="Arial"/>
              </a:rPr>
              <a:t>circumvent </a:t>
            </a:r>
            <a:r>
              <a:rPr sz="1588" spc="-9" dirty="0">
                <a:latin typeface="Arial"/>
                <a:cs typeface="Arial"/>
              </a:rPr>
              <a:t>any  </a:t>
            </a:r>
            <a:r>
              <a:rPr sz="1588" spc="9" dirty="0">
                <a:latin typeface="Arial"/>
                <a:cs typeface="Arial"/>
              </a:rPr>
              <a:t>protective </a:t>
            </a:r>
            <a:r>
              <a:rPr sz="1588" spc="-9" dirty="0">
                <a:latin typeface="Arial"/>
                <a:cs typeface="Arial"/>
              </a:rPr>
              <a:t>measures you </a:t>
            </a:r>
            <a:r>
              <a:rPr sz="1588" spc="22" dirty="0">
                <a:latin typeface="Arial"/>
                <a:cs typeface="Arial"/>
              </a:rPr>
              <a:t>put </a:t>
            </a:r>
            <a:r>
              <a:rPr sz="1588" spc="-4" dirty="0">
                <a:latin typeface="Arial"/>
                <a:cs typeface="Arial"/>
              </a:rPr>
              <a:t>in</a:t>
            </a:r>
            <a:r>
              <a:rPr sz="1588" spc="4" dirty="0">
                <a:latin typeface="Arial"/>
                <a:cs typeface="Arial"/>
              </a:rPr>
              <a:t> </a:t>
            </a:r>
            <a:r>
              <a:rPr sz="1588" spc="26" dirty="0">
                <a:latin typeface="Arial"/>
                <a:cs typeface="Arial"/>
              </a:rPr>
              <a:t>place</a:t>
            </a:r>
            <a:endParaRPr sz="1588" dirty="0">
              <a:latin typeface="Arial"/>
              <a:cs typeface="Arial"/>
            </a:endParaRPr>
          </a:p>
        </p:txBody>
      </p:sp>
    </p:spTree>
    <p:extLst>
      <p:ext uri="{BB962C8B-B14F-4D97-AF65-F5344CB8AC3E}">
        <p14:creationId xmlns:p14="http://schemas.microsoft.com/office/powerpoint/2010/main" val="1570102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Expectations</a:t>
            </a:r>
          </a:p>
        </p:txBody>
      </p:sp>
      <p:sp>
        <p:nvSpPr>
          <p:cNvPr id="3" name="Content Placeholder 2"/>
          <p:cNvSpPr>
            <a:spLocks noGrp="1"/>
          </p:cNvSpPr>
          <p:nvPr>
            <p:ph idx="1"/>
          </p:nvPr>
        </p:nvSpPr>
        <p:spPr/>
        <p:txBody>
          <a:bodyPr/>
          <a:lstStyle/>
          <a:p>
            <a:r>
              <a:rPr lang="en-US" sz="2400" b="1" dirty="0"/>
              <a:t>Confidentiality</a:t>
            </a:r>
            <a:r>
              <a:rPr lang="en-US" sz="2400" dirty="0"/>
              <a:t>: requires that information be kept private</a:t>
            </a:r>
          </a:p>
          <a:p>
            <a:r>
              <a:rPr lang="en-US" sz="2400" b="1" dirty="0"/>
              <a:t>Integrity</a:t>
            </a:r>
            <a:r>
              <a:rPr lang="en-US" sz="2400" dirty="0"/>
              <a:t>: the trustworthiness and correctness of data. </a:t>
            </a:r>
          </a:p>
          <a:p>
            <a:r>
              <a:rPr lang="en-US" sz="2400" b="1" dirty="0"/>
              <a:t>Availability</a:t>
            </a:r>
            <a:r>
              <a:rPr lang="en-US" sz="2400" dirty="0"/>
              <a:t>: the capability to use information and resources.</a:t>
            </a:r>
          </a:p>
        </p:txBody>
      </p:sp>
    </p:spTree>
    <p:extLst>
      <p:ext uri="{BB962C8B-B14F-4D97-AF65-F5344CB8AC3E}">
        <p14:creationId xmlns:p14="http://schemas.microsoft.com/office/powerpoint/2010/main" val="1734986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9210" y="89647"/>
            <a:ext cx="7517746" cy="522772"/>
          </a:xfrm>
          <a:prstGeom prst="rect">
            <a:avLst/>
          </a:prstGeom>
        </p:spPr>
        <p:txBody>
          <a:bodyPr vert="horz" wrap="square" lIns="0" tIns="0" rIns="0" bIns="0" numCol="1" rtlCol="0" anchor="t" anchorCtr="0" compatLnSpc="1">
            <a:prstTxWarp prst="textNoShape">
              <a:avLst/>
            </a:prstTxWarp>
            <a:spAutoFit/>
          </a:bodyPr>
          <a:lstStyle/>
          <a:p>
            <a:pPr marL="12327">
              <a:lnSpc>
                <a:spcPct val="100000"/>
              </a:lnSpc>
            </a:pPr>
            <a:r>
              <a:rPr sz="3397" spc="35" dirty="0"/>
              <a:t>Kinds </a:t>
            </a:r>
            <a:r>
              <a:rPr sz="3397" dirty="0"/>
              <a:t>of </a:t>
            </a:r>
            <a:r>
              <a:rPr sz="3397" spc="35" dirty="0"/>
              <a:t>undesired</a:t>
            </a:r>
            <a:r>
              <a:rPr sz="3397" spc="-88" dirty="0"/>
              <a:t> </a:t>
            </a:r>
            <a:r>
              <a:rPr sz="3397" spc="22" dirty="0"/>
              <a:t>behavior</a:t>
            </a:r>
            <a:endParaRPr sz="3397"/>
          </a:p>
        </p:txBody>
      </p:sp>
      <p:sp>
        <p:nvSpPr>
          <p:cNvPr id="3" name="object 3"/>
          <p:cNvSpPr txBox="1"/>
          <p:nvPr/>
        </p:nvSpPr>
        <p:spPr>
          <a:xfrm>
            <a:off x="548058" y="1272467"/>
            <a:ext cx="106456" cy="203774"/>
          </a:xfrm>
          <a:prstGeom prst="rect">
            <a:avLst/>
          </a:prstGeom>
        </p:spPr>
        <p:txBody>
          <a:bodyPr vert="horz" wrap="square" lIns="0" tIns="0" rIns="0" bIns="0" rtlCol="0">
            <a:spAutoFit/>
          </a:bodyPr>
          <a:lstStyle/>
          <a:p>
            <a:pPr marL="11206"/>
            <a:r>
              <a:rPr sz="1324" spc="194" dirty="0">
                <a:latin typeface="Arial"/>
                <a:cs typeface="Arial"/>
              </a:rPr>
              <a:t>•</a:t>
            </a:r>
            <a:endParaRPr sz="1324">
              <a:latin typeface="Arial"/>
              <a:cs typeface="Arial"/>
            </a:endParaRPr>
          </a:p>
        </p:txBody>
      </p:sp>
      <p:sp>
        <p:nvSpPr>
          <p:cNvPr id="4" name="object 4"/>
          <p:cNvSpPr txBox="1"/>
          <p:nvPr/>
        </p:nvSpPr>
        <p:spPr>
          <a:xfrm>
            <a:off x="704940" y="1581043"/>
            <a:ext cx="81243" cy="142668"/>
          </a:xfrm>
          <a:prstGeom prst="rect">
            <a:avLst/>
          </a:prstGeom>
        </p:spPr>
        <p:txBody>
          <a:bodyPr vert="horz" wrap="square" lIns="0" tIns="0" rIns="0" bIns="0" rtlCol="0">
            <a:spAutoFit/>
          </a:bodyPr>
          <a:lstStyle/>
          <a:p>
            <a:pPr marL="11206"/>
            <a:r>
              <a:rPr sz="927" spc="137" dirty="0">
                <a:latin typeface="Arial"/>
                <a:cs typeface="Arial"/>
              </a:rPr>
              <a:t>•</a:t>
            </a:r>
            <a:endParaRPr sz="927">
              <a:latin typeface="Arial"/>
              <a:cs typeface="Arial"/>
            </a:endParaRPr>
          </a:p>
        </p:txBody>
      </p:sp>
      <p:sp>
        <p:nvSpPr>
          <p:cNvPr id="5" name="object 5"/>
          <p:cNvSpPr txBox="1"/>
          <p:nvPr/>
        </p:nvSpPr>
        <p:spPr>
          <a:xfrm>
            <a:off x="704940" y="1849984"/>
            <a:ext cx="81243" cy="142668"/>
          </a:xfrm>
          <a:prstGeom prst="rect">
            <a:avLst/>
          </a:prstGeom>
        </p:spPr>
        <p:txBody>
          <a:bodyPr vert="horz" wrap="square" lIns="0" tIns="0" rIns="0" bIns="0" rtlCol="0">
            <a:spAutoFit/>
          </a:bodyPr>
          <a:lstStyle/>
          <a:p>
            <a:pPr marL="11206"/>
            <a:r>
              <a:rPr sz="927" spc="137" dirty="0">
                <a:latin typeface="Arial"/>
                <a:cs typeface="Arial"/>
              </a:rPr>
              <a:t>•</a:t>
            </a:r>
            <a:endParaRPr sz="927">
              <a:latin typeface="Arial"/>
              <a:cs typeface="Arial"/>
            </a:endParaRPr>
          </a:p>
        </p:txBody>
      </p:sp>
      <p:sp>
        <p:nvSpPr>
          <p:cNvPr id="6" name="object 6"/>
          <p:cNvSpPr txBox="1"/>
          <p:nvPr/>
        </p:nvSpPr>
        <p:spPr>
          <a:xfrm>
            <a:off x="923625" y="1503536"/>
            <a:ext cx="4910978" cy="542456"/>
          </a:xfrm>
          <a:prstGeom prst="rect">
            <a:avLst/>
          </a:prstGeom>
        </p:spPr>
        <p:txBody>
          <a:bodyPr vert="horz" wrap="square" lIns="0" tIns="0" rIns="0" bIns="0" rtlCol="0">
            <a:spAutoFit/>
          </a:bodyPr>
          <a:lstStyle/>
          <a:p>
            <a:pPr marL="11206" marR="4483">
              <a:lnSpc>
                <a:spcPct val="111100"/>
              </a:lnSpc>
            </a:pPr>
            <a:r>
              <a:rPr sz="1588" spc="26" dirty="0">
                <a:latin typeface="Arial"/>
                <a:cs typeface="Arial"/>
              </a:rPr>
              <a:t>Corporate </a:t>
            </a:r>
            <a:r>
              <a:rPr sz="1588" spc="22" dirty="0">
                <a:latin typeface="Arial"/>
                <a:cs typeface="Arial"/>
              </a:rPr>
              <a:t>secrets </a:t>
            </a:r>
            <a:r>
              <a:rPr sz="1588" spc="44" dirty="0">
                <a:latin typeface="Arial"/>
                <a:cs typeface="Arial"/>
              </a:rPr>
              <a:t>(product </a:t>
            </a:r>
            <a:r>
              <a:rPr sz="1588" spc="26" dirty="0">
                <a:latin typeface="Arial"/>
                <a:cs typeface="Arial"/>
              </a:rPr>
              <a:t>plans, source </a:t>
            </a:r>
            <a:r>
              <a:rPr sz="1588" spc="53" dirty="0">
                <a:latin typeface="Arial"/>
                <a:cs typeface="Arial"/>
              </a:rPr>
              <a:t>code, </a:t>
            </a:r>
            <a:r>
              <a:rPr sz="1588" spc="22" dirty="0">
                <a:latin typeface="Arial"/>
                <a:cs typeface="Arial"/>
              </a:rPr>
              <a:t>…)  </a:t>
            </a:r>
            <a:r>
              <a:rPr sz="1588" spc="4" dirty="0">
                <a:latin typeface="Arial"/>
                <a:cs typeface="Arial"/>
              </a:rPr>
              <a:t>Personal </a:t>
            </a:r>
            <a:r>
              <a:rPr sz="1588" spc="18" dirty="0">
                <a:latin typeface="Arial"/>
                <a:cs typeface="Arial"/>
              </a:rPr>
              <a:t>information </a:t>
            </a:r>
            <a:r>
              <a:rPr sz="1588" spc="35" dirty="0">
                <a:latin typeface="Arial"/>
                <a:cs typeface="Arial"/>
              </a:rPr>
              <a:t>(credit </a:t>
            </a:r>
            <a:r>
              <a:rPr sz="1588" spc="53" dirty="0">
                <a:latin typeface="Arial"/>
                <a:cs typeface="Arial"/>
              </a:rPr>
              <a:t>card </a:t>
            </a:r>
            <a:r>
              <a:rPr sz="1588" spc="26" dirty="0">
                <a:latin typeface="Arial"/>
                <a:cs typeface="Arial"/>
              </a:rPr>
              <a:t>numbers, </a:t>
            </a:r>
            <a:r>
              <a:rPr sz="1588" spc="-18" dirty="0">
                <a:latin typeface="Arial"/>
                <a:cs typeface="Arial"/>
              </a:rPr>
              <a:t>SSNs,</a:t>
            </a:r>
            <a:r>
              <a:rPr sz="1588" spc="-119" dirty="0">
                <a:latin typeface="Arial"/>
                <a:cs typeface="Arial"/>
              </a:rPr>
              <a:t> </a:t>
            </a:r>
            <a:r>
              <a:rPr sz="1588" spc="22" dirty="0">
                <a:latin typeface="Arial"/>
                <a:cs typeface="Arial"/>
              </a:rPr>
              <a:t>…)</a:t>
            </a:r>
            <a:endParaRPr sz="1588">
              <a:latin typeface="Arial"/>
              <a:cs typeface="Arial"/>
            </a:endParaRPr>
          </a:p>
        </p:txBody>
      </p:sp>
      <p:sp>
        <p:nvSpPr>
          <p:cNvPr id="7" name="object 7"/>
          <p:cNvSpPr txBox="1"/>
          <p:nvPr/>
        </p:nvSpPr>
        <p:spPr>
          <a:xfrm>
            <a:off x="548058" y="2267549"/>
            <a:ext cx="106456" cy="203774"/>
          </a:xfrm>
          <a:prstGeom prst="rect">
            <a:avLst/>
          </a:prstGeom>
        </p:spPr>
        <p:txBody>
          <a:bodyPr vert="horz" wrap="square" lIns="0" tIns="0" rIns="0" bIns="0" rtlCol="0">
            <a:spAutoFit/>
          </a:bodyPr>
          <a:lstStyle/>
          <a:p>
            <a:pPr marL="11206"/>
            <a:r>
              <a:rPr sz="1324" spc="194" dirty="0">
                <a:latin typeface="Arial"/>
                <a:cs typeface="Arial"/>
              </a:rPr>
              <a:t>•</a:t>
            </a:r>
            <a:endParaRPr sz="1324">
              <a:latin typeface="Arial"/>
              <a:cs typeface="Arial"/>
            </a:endParaRPr>
          </a:p>
        </p:txBody>
      </p:sp>
      <p:sp>
        <p:nvSpPr>
          <p:cNvPr id="8" name="object 8"/>
          <p:cNvSpPr txBox="1"/>
          <p:nvPr/>
        </p:nvSpPr>
        <p:spPr>
          <a:xfrm>
            <a:off x="704940" y="2576125"/>
            <a:ext cx="81243" cy="142668"/>
          </a:xfrm>
          <a:prstGeom prst="rect">
            <a:avLst/>
          </a:prstGeom>
        </p:spPr>
        <p:txBody>
          <a:bodyPr vert="horz" wrap="square" lIns="0" tIns="0" rIns="0" bIns="0" rtlCol="0">
            <a:spAutoFit/>
          </a:bodyPr>
          <a:lstStyle/>
          <a:p>
            <a:pPr marL="11206"/>
            <a:r>
              <a:rPr sz="927" spc="137" dirty="0">
                <a:latin typeface="Arial"/>
                <a:cs typeface="Arial"/>
              </a:rPr>
              <a:t>•</a:t>
            </a:r>
            <a:endParaRPr sz="927">
              <a:latin typeface="Arial"/>
              <a:cs typeface="Arial"/>
            </a:endParaRPr>
          </a:p>
        </p:txBody>
      </p:sp>
      <p:sp>
        <p:nvSpPr>
          <p:cNvPr id="9" name="object 9"/>
          <p:cNvSpPr txBox="1"/>
          <p:nvPr/>
        </p:nvSpPr>
        <p:spPr>
          <a:xfrm>
            <a:off x="704940" y="2845067"/>
            <a:ext cx="81243" cy="142668"/>
          </a:xfrm>
          <a:prstGeom prst="rect">
            <a:avLst/>
          </a:prstGeom>
        </p:spPr>
        <p:txBody>
          <a:bodyPr vert="horz" wrap="square" lIns="0" tIns="0" rIns="0" bIns="0" rtlCol="0">
            <a:spAutoFit/>
          </a:bodyPr>
          <a:lstStyle/>
          <a:p>
            <a:pPr marL="11206"/>
            <a:r>
              <a:rPr sz="927" spc="137" dirty="0">
                <a:latin typeface="Arial"/>
                <a:cs typeface="Arial"/>
              </a:rPr>
              <a:t>•</a:t>
            </a:r>
            <a:endParaRPr sz="927">
              <a:latin typeface="Arial"/>
              <a:cs typeface="Arial"/>
            </a:endParaRPr>
          </a:p>
        </p:txBody>
      </p:sp>
      <p:sp>
        <p:nvSpPr>
          <p:cNvPr id="10" name="object 10"/>
          <p:cNvSpPr txBox="1"/>
          <p:nvPr/>
        </p:nvSpPr>
        <p:spPr>
          <a:xfrm>
            <a:off x="923625" y="2499733"/>
            <a:ext cx="5183281" cy="527837"/>
          </a:xfrm>
          <a:prstGeom prst="rect">
            <a:avLst/>
          </a:prstGeom>
        </p:spPr>
        <p:txBody>
          <a:bodyPr vert="horz" wrap="square" lIns="0" tIns="0" rIns="0" bIns="0" rtlCol="0">
            <a:spAutoFit/>
          </a:bodyPr>
          <a:lstStyle/>
          <a:p>
            <a:pPr marL="11206" marR="4483">
              <a:lnSpc>
                <a:spcPct val="108100"/>
              </a:lnSpc>
            </a:pPr>
            <a:r>
              <a:rPr sz="1588" spc="4" dirty="0">
                <a:latin typeface="Arial"/>
                <a:cs typeface="Arial"/>
              </a:rPr>
              <a:t>Installing unwanted </a:t>
            </a:r>
            <a:r>
              <a:rPr sz="1588" spc="-9" dirty="0">
                <a:latin typeface="Arial"/>
                <a:cs typeface="Arial"/>
              </a:rPr>
              <a:t>software </a:t>
            </a:r>
            <a:r>
              <a:rPr sz="1588" dirty="0">
                <a:latin typeface="Arial"/>
                <a:cs typeface="Arial"/>
              </a:rPr>
              <a:t>(spyware, </a:t>
            </a:r>
            <a:r>
              <a:rPr sz="1588" spc="9" dirty="0">
                <a:latin typeface="Arial"/>
                <a:cs typeface="Arial"/>
              </a:rPr>
              <a:t>botnet client, </a:t>
            </a:r>
            <a:r>
              <a:rPr sz="1588" spc="-9" dirty="0">
                <a:latin typeface="Arial"/>
                <a:cs typeface="Arial"/>
              </a:rPr>
              <a:t>…)  </a:t>
            </a:r>
            <a:r>
              <a:rPr sz="1588" dirty="0">
                <a:latin typeface="Arial"/>
                <a:cs typeface="Arial"/>
              </a:rPr>
              <a:t>Destroying </a:t>
            </a:r>
            <a:r>
              <a:rPr sz="1588" spc="9" dirty="0">
                <a:latin typeface="Arial"/>
                <a:cs typeface="Arial"/>
              </a:rPr>
              <a:t>records </a:t>
            </a:r>
            <a:r>
              <a:rPr sz="1588" spc="13" dirty="0">
                <a:latin typeface="Arial"/>
                <a:cs typeface="Arial"/>
              </a:rPr>
              <a:t>(accounts, logs, </a:t>
            </a:r>
            <a:r>
              <a:rPr sz="1588" spc="9" dirty="0">
                <a:latin typeface="Arial"/>
                <a:cs typeface="Arial"/>
              </a:rPr>
              <a:t>plans,</a:t>
            </a:r>
            <a:r>
              <a:rPr sz="1588" spc="-22" dirty="0">
                <a:latin typeface="Arial"/>
                <a:cs typeface="Arial"/>
              </a:rPr>
              <a:t> </a:t>
            </a:r>
            <a:r>
              <a:rPr sz="1588" spc="-9" dirty="0">
                <a:latin typeface="Arial"/>
                <a:cs typeface="Arial"/>
              </a:rPr>
              <a:t>…)</a:t>
            </a:r>
            <a:endParaRPr sz="1588">
              <a:latin typeface="Arial"/>
              <a:cs typeface="Arial"/>
            </a:endParaRPr>
          </a:p>
        </p:txBody>
      </p:sp>
      <p:sp>
        <p:nvSpPr>
          <p:cNvPr id="11" name="object 11"/>
          <p:cNvSpPr txBox="1"/>
          <p:nvPr/>
        </p:nvSpPr>
        <p:spPr>
          <a:xfrm>
            <a:off x="548058" y="3262631"/>
            <a:ext cx="106456" cy="203774"/>
          </a:xfrm>
          <a:prstGeom prst="rect">
            <a:avLst/>
          </a:prstGeom>
        </p:spPr>
        <p:txBody>
          <a:bodyPr vert="horz" wrap="square" lIns="0" tIns="0" rIns="0" bIns="0" rtlCol="0">
            <a:spAutoFit/>
          </a:bodyPr>
          <a:lstStyle/>
          <a:p>
            <a:pPr marL="11206"/>
            <a:r>
              <a:rPr sz="1324" spc="194" dirty="0">
                <a:latin typeface="Arial"/>
                <a:cs typeface="Arial"/>
              </a:rPr>
              <a:t>•</a:t>
            </a:r>
            <a:endParaRPr sz="1324">
              <a:latin typeface="Arial"/>
              <a:cs typeface="Arial"/>
            </a:endParaRPr>
          </a:p>
        </p:txBody>
      </p:sp>
      <p:sp>
        <p:nvSpPr>
          <p:cNvPr id="12" name="object 12"/>
          <p:cNvSpPr txBox="1"/>
          <p:nvPr/>
        </p:nvSpPr>
        <p:spPr>
          <a:xfrm>
            <a:off x="704940" y="3571208"/>
            <a:ext cx="81243" cy="142668"/>
          </a:xfrm>
          <a:prstGeom prst="rect">
            <a:avLst/>
          </a:prstGeom>
        </p:spPr>
        <p:txBody>
          <a:bodyPr vert="horz" wrap="square" lIns="0" tIns="0" rIns="0" bIns="0" rtlCol="0">
            <a:spAutoFit/>
          </a:bodyPr>
          <a:lstStyle/>
          <a:p>
            <a:pPr marL="11206"/>
            <a:r>
              <a:rPr sz="927" spc="137" dirty="0">
                <a:latin typeface="Arial"/>
                <a:cs typeface="Arial"/>
              </a:rPr>
              <a:t>•</a:t>
            </a:r>
            <a:endParaRPr sz="927">
              <a:latin typeface="Arial"/>
              <a:cs typeface="Arial"/>
            </a:endParaRPr>
          </a:p>
        </p:txBody>
      </p:sp>
      <p:sp>
        <p:nvSpPr>
          <p:cNvPr id="13" name="object 13"/>
          <p:cNvSpPr txBox="1"/>
          <p:nvPr/>
        </p:nvSpPr>
        <p:spPr>
          <a:xfrm>
            <a:off x="704940" y="3840149"/>
            <a:ext cx="81243" cy="142668"/>
          </a:xfrm>
          <a:prstGeom prst="rect">
            <a:avLst/>
          </a:prstGeom>
        </p:spPr>
        <p:txBody>
          <a:bodyPr vert="horz" wrap="square" lIns="0" tIns="0" rIns="0" bIns="0" rtlCol="0">
            <a:spAutoFit/>
          </a:bodyPr>
          <a:lstStyle/>
          <a:p>
            <a:pPr marL="11206"/>
            <a:r>
              <a:rPr sz="927" spc="137" dirty="0">
                <a:latin typeface="Arial"/>
                <a:cs typeface="Arial"/>
              </a:rPr>
              <a:t>•</a:t>
            </a:r>
            <a:endParaRPr sz="927">
              <a:latin typeface="Arial"/>
              <a:cs typeface="Arial"/>
            </a:endParaRPr>
          </a:p>
        </p:txBody>
      </p:sp>
      <p:sp>
        <p:nvSpPr>
          <p:cNvPr id="14" name="object 14"/>
          <p:cNvSpPr txBox="1"/>
          <p:nvPr/>
        </p:nvSpPr>
        <p:spPr>
          <a:xfrm>
            <a:off x="923624" y="3520569"/>
            <a:ext cx="3521449" cy="514372"/>
          </a:xfrm>
          <a:prstGeom prst="rect">
            <a:avLst/>
          </a:prstGeom>
        </p:spPr>
        <p:txBody>
          <a:bodyPr vert="horz" wrap="square" lIns="0" tIns="0" rIns="0" bIns="0" rtlCol="0">
            <a:spAutoFit/>
          </a:bodyPr>
          <a:lstStyle/>
          <a:p>
            <a:pPr marL="11206"/>
            <a:r>
              <a:rPr sz="1588" spc="31" dirty="0">
                <a:latin typeface="Arial"/>
                <a:cs typeface="Arial"/>
              </a:rPr>
              <a:t>Unable </a:t>
            </a:r>
            <a:r>
              <a:rPr sz="1588" spc="13" dirty="0">
                <a:latin typeface="Arial"/>
                <a:cs typeface="Arial"/>
              </a:rPr>
              <a:t>to </a:t>
            </a:r>
            <a:r>
              <a:rPr sz="1588" spc="35" dirty="0">
                <a:latin typeface="Arial"/>
                <a:cs typeface="Arial"/>
              </a:rPr>
              <a:t>purchase</a:t>
            </a:r>
            <a:r>
              <a:rPr sz="1588" spc="-62" dirty="0">
                <a:latin typeface="Arial"/>
                <a:cs typeface="Arial"/>
              </a:rPr>
              <a:t> </a:t>
            </a:r>
            <a:r>
              <a:rPr sz="1588" spc="44" dirty="0">
                <a:latin typeface="Arial"/>
                <a:cs typeface="Arial"/>
              </a:rPr>
              <a:t>products</a:t>
            </a:r>
            <a:endParaRPr sz="1588">
              <a:latin typeface="Arial"/>
              <a:cs typeface="Arial"/>
            </a:endParaRPr>
          </a:p>
          <a:p>
            <a:pPr marL="11206">
              <a:spcBef>
                <a:spcPts val="212"/>
              </a:spcBef>
            </a:pPr>
            <a:r>
              <a:rPr sz="1588" spc="31" dirty="0">
                <a:latin typeface="Arial"/>
                <a:cs typeface="Arial"/>
              </a:rPr>
              <a:t>Unable </a:t>
            </a:r>
            <a:r>
              <a:rPr sz="1588" spc="13" dirty="0">
                <a:latin typeface="Arial"/>
                <a:cs typeface="Arial"/>
              </a:rPr>
              <a:t>to </a:t>
            </a:r>
            <a:r>
              <a:rPr sz="1588" spc="49" dirty="0">
                <a:latin typeface="Arial"/>
                <a:cs typeface="Arial"/>
              </a:rPr>
              <a:t>access </a:t>
            </a:r>
            <a:r>
              <a:rPr sz="1588" spc="40" dirty="0">
                <a:latin typeface="Arial"/>
                <a:cs typeface="Arial"/>
              </a:rPr>
              <a:t>banking</a:t>
            </a:r>
            <a:r>
              <a:rPr sz="1588" spc="-101" dirty="0">
                <a:latin typeface="Arial"/>
                <a:cs typeface="Arial"/>
              </a:rPr>
              <a:t> </a:t>
            </a:r>
            <a:r>
              <a:rPr sz="1588" spc="18" dirty="0">
                <a:latin typeface="Arial"/>
                <a:cs typeface="Arial"/>
              </a:rPr>
              <a:t>information</a:t>
            </a:r>
            <a:endParaRPr sz="1588">
              <a:latin typeface="Arial"/>
              <a:cs typeface="Arial"/>
            </a:endParaRPr>
          </a:p>
        </p:txBody>
      </p:sp>
      <p:sp>
        <p:nvSpPr>
          <p:cNvPr id="15" name="object 15"/>
          <p:cNvSpPr txBox="1"/>
          <p:nvPr/>
        </p:nvSpPr>
        <p:spPr>
          <a:xfrm>
            <a:off x="765949" y="1234927"/>
            <a:ext cx="3603812" cy="271613"/>
          </a:xfrm>
          <a:prstGeom prst="rect">
            <a:avLst/>
          </a:prstGeom>
        </p:spPr>
        <p:txBody>
          <a:bodyPr vert="horz" wrap="square" lIns="0" tIns="0" rIns="0" bIns="0" rtlCol="0">
            <a:spAutoFit/>
          </a:bodyPr>
          <a:lstStyle/>
          <a:p>
            <a:pPr marL="11206"/>
            <a:r>
              <a:rPr sz="1765" spc="-4" dirty="0">
                <a:latin typeface="Arial"/>
                <a:cs typeface="Arial"/>
              </a:rPr>
              <a:t>Stealing</a:t>
            </a:r>
            <a:r>
              <a:rPr sz="1765" spc="-31" dirty="0">
                <a:latin typeface="Arial"/>
                <a:cs typeface="Arial"/>
              </a:rPr>
              <a:t> </a:t>
            </a:r>
            <a:r>
              <a:rPr sz="1765" spc="4" dirty="0">
                <a:latin typeface="Arial"/>
                <a:cs typeface="Arial"/>
              </a:rPr>
              <a:t>information:</a:t>
            </a:r>
            <a:r>
              <a:rPr sz="1765" b="1" spc="4" dirty="0">
                <a:latin typeface="Arial"/>
                <a:cs typeface="Arial"/>
              </a:rPr>
              <a:t>confidentiality</a:t>
            </a:r>
            <a:endParaRPr sz="1765">
              <a:latin typeface="Arial"/>
              <a:cs typeface="Arial"/>
            </a:endParaRPr>
          </a:p>
        </p:txBody>
      </p:sp>
      <p:sp>
        <p:nvSpPr>
          <p:cNvPr id="16" name="object 16"/>
          <p:cNvSpPr/>
          <p:nvPr/>
        </p:nvSpPr>
        <p:spPr>
          <a:xfrm>
            <a:off x="2824131" y="1376562"/>
            <a:ext cx="1550894" cy="0"/>
          </a:xfrm>
          <a:custGeom>
            <a:avLst/>
            <a:gdLst/>
            <a:ahLst/>
            <a:cxnLst/>
            <a:rect l="l" t="t" r="r" b="b"/>
            <a:pathLst>
              <a:path w="1757679">
                <a:moveTo>
                  <a:pt x="1757679" y="0"/>
                </a:moveTo>
                <a:lnTo>
                  <a:pt x="0" y="0"/>
                </a:lnTo>
              </a:path>
            </a:pathLst>
          </a:custGeom>
          <a:ln w="25400">
            <a:solidFill>
              <a:srgbClr val="000000"/>
            </a:solidFill>
          </a:ln>
        </p:spPr>
        <p:txBody>
          <a:bodyPr wrap="square" lIns="0" tIns="0" rIns="0" bIns="0" rtlCol="0"/>
          <a:lstStyle/>
          <a:p>
            <a:endParaRPr sz="1765"/>
          </a:p>
        </p:txBody>
      </p:sp>
      <p:sp>
        <p:nvSpPr>
          <p:cNvPr id="17" name="object 17"/>
          <p:cNvSpPr/>
          <p:nvPr/>
        </p:nvSpPr>
        <p:spPr>
          <a:xfrm>
            <a:off x="4545352" y="2371639"/>
            <a:ext cx="936812" cy="0"/>
          </a:xfrm>
          <a:custGeom>
            <a:avLst/>
            <a:gdLst/>
            <a:ahLst/>
            <a:cxnLst/>
            <a:rect l="l" t="t" r="r" b="b"/>
            <a:pathLst>
              <a:path w="1061720">
                <a:moveTo>
                  <a:pt x="1061721" y="0"/>
                </a:moveTo>
                <a:lnTo>
                  <a:pt x="0" y="0"/>
                </a:lnTo>
              </a:path>
            </a:pathLst>
          </a:custGeom>
          <a:ln w="25400">
            <a:solidFill>
              <a:srgbClr val="000000"/>
            </a:solidFill>
          </a:ln>
        </p:spPr>
        <p:txBody>
          <a:bodyPr wrap="square" lIns="0" tIns="0" rIns="0" bIns="0" rtlCol="0"/>
          <a:lstStyle/>
          <a:p>
            <a:endParaRPr sz="1765"/>
          </a:p>
        </p:txBody>
      </p:sp>
      <p:sp>
        <p:nvSpPr>
          <p:cNvPr id="18" name="object 18"/>
          <p:cNvSpPr txBox="1"/>
          <p:nvPr/>
        </p:nvSpPr>
        <p:spPr>
          <a:xfrm>
            <a:off x="765950" y="2232374"/>
            <a:ext cx="4658285" cy="271613"/>
          </a:xfrm>
          <a:prstGeom prst="rect">
            <a:avLst/>
          </a:prstGeom>
        </p:spPr>
        <p:txBody>
          <a:bodyPr vert="horz" wrap="square" lIns="0" tIns="0" rIns="0" bIns="0" rtlCol="0">
            <a:spAutoFit/>
          </a:bodyPr>
          <a:lstStyle/>
          <a:p>
            <a:pPr marL="11206"/>
            <a:r>
              <a:rPr sz="1765" spc="18" dirty="0">
                <a:latin typeface="Arial"/>
                <a:cs typeface="Arial"/>
              </a:rPr>
              <a:t>Modifying </a:t>
            </a:r>
            <a:r>
              <a:rPr sz="1765" dirty="0">
                <a:latin typeface="Arial"/>
                <a:cs typeface="Arial"/>
              </a:rPr>
              <a:t>information </a:t>
            </a:r>
            <a:r>
              <a:rPr sz="1765" spc="-4" dirty="0">
                <a:latin typeface="Arial"/>
                <a:cs typeface="Arial"/>
              </a:rPr>
              <a:t>or</a:t>
            </a:r>
            <a:r>
              <a:rPr sz="1765" spc="44" dirty="0">
                <a:latin typeface="Arial"/>
                <a:cs typeface="Arial"/>
              </a:rPr>
              <a:t> </a:t>
            </a:r>
            <a:r>
              <a:rPr sz="1765" spc="4" dirty="0">
                <a:latin typeface="Arial"/>
                <a:cs typeface="Arial"/>
              </a:rPr>
              <a:t>functionality:</a:t>
            </a:r>
            <a:r>
              <a:rPr sz="1765" b="1" spc="4" dirty="0">
                <a:latin typeface="Arial"/>
                <a:cs typeface="Arial"/>
              </a:rPr>
              <a:t>integrity</a:t>
            </a:r>
            <a:endParaRPr sz="1765">
              <a:latin typeface="Arial"/>
              <a:cs typeface="Arial"/>
            </a:endParaRPr>
          </a:p>
        </p:txBody>
      </p:sp>
      <p:sp>
        <p:nvSpPr>
          <p:cNvPr id="19" name="object 19"/>
          <p:cNvSpPr txBox="1"/>
          <p:nvPr/>
        </p:nvSpPr>
        <p:spPr>
          <a:xfrm>
            <a:off x="765950" y="3226527"/>
            <a:ext cx="2845734" cy="271613"/>
          </a:xfrm>
          <a:prstGeom prst="rect">
            <a:avLst/>
          </a:prstGeom>
        </p:spPr>
        <p:txBody>
          <a:bodyPr vert="horz" wrap="square" lIns="0" tIns="0" rIns="0" bIns="0" rtlCol="0">
            <a:spAutoFit/>
          </a:bodyPr>
          <a:lstStyle/>
          <a:p>
            <a:pPr marL="11206"/>
            <a:r>
              <a:rPr sz="1765" spc="13" dirty="0">
                <a:latin typeface="Arial"/>
                <a:cs typeface="Arial"/>
              </a:rPr>
              <a:t>Denying</a:t>
            </a:r>
            <a:r>
              <a:rPr sz="1765" spc="-13" dirty="0">
                <a:latin typeface="Arial"/>
                <a:cs typeface="Arial"/>
              </a:rPr>
              <a:t> </a:t>
            </a:r>
            <a:r>
              <a:rPr sz="1765" spc="4" dirty="0">
                <a:latin typeface="Arial"/>
                <a:cs typeface="Arial"/>
              </a:rPr>
              <a:t>access:</a:t>
            </a:r>
            <a:r>
              <a:rPr sz="1765" b="1" spc="4" dirty="0">
                <a:latin typeface="Arial"/>
                <a:cs typeface="Arial"/>
              </a:rPr>
              <a:t>availability</a:t>
            </a:r>
            <a:endParaRPr sz="1765">
              <a:latin typeface="Arial"/>
              <a:cs typeface="Arial"/>
            </a:endParaRPr>
          </a:p>
        </p:txBody>
      </p:sp>
      <p:sp>
        <p:nvSpPr>
          <p:cNvPr id="20" name="object 20"/>
          <p:cNvSpPr/>
          <p:nvPr/>
        </p:nvSpPr>
        <p:spPr>
          <a:xfrm>
            <a:off x="2461054" y="3366727"/>
            <a:ext cx="1134035" cy="0"/>
          </a:xfrm>
          <a:custGeom>
            <a:avLst/>
            <a:gdLst/>
            <a:ahLst/>
            <a:cxnLst/>
            <a:rect l="l" t="t" r="r" b="b"/>
            <a:pathLst>
              <a:path w="1285239">
                <a:moveTo>
                  <a:pt x="1285240" y="0"/>
                </a:moveTo>
                <a:lnTo>
                  <a:pt x="0" y="0"/>
                </a:lnTo>
              </a:path>
            </a:pathLst>
          </a:custGeom>
          <a:ln w="25400">
            <a:solidFill>
              <a:srgbClr val="000000"/>
            </a:solidFill>
          </a:ln>
        </p:spPr>
        <p:txBody>
          <a:bodyPr wrap="square" lIns="0" tIns="0" rIns="0" bIns="0" rtlCol="0"/>
          <a:lstStyle/>
          <a:p>
            <a:endParaRPr sz="1765"/>
          </a:p>
        </p:txBody>
      </p:sp>
    </p:spTree>
    <p:extLst>
      <p:ext uri="{BB962C8B-B14F-4D97-AF65-F5344CB8AC3E}">
        <p14:creationId xmlns:p14="http://schemas.microsoft.com/office/powerpoint/2010/main" val="427108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059ED-0F08-0A45-AEE3-721805887621}"/>
              </a:ext>
            </a:extLst>
          </p:cNvPr>
          <p:cNvSpPr>
            <a:spLocks noGrp="1"/>
          </p:cNvSpPr>
          <p:nvPr>
            <p:ph type="title"/>
          </p:nvPr>
        </p:nvSpPr>
        <p:spPr/>
        <p:txBody>
          <a:bodyPr/>
          <a:lstStyle/>
          <a:p>
            <a:r>
              <a:rPr lang="en-US" dirty="0"/>
              <a:t>General perspectives and attack research</a:t>
            </a:r>
            <a:br>
              <a:rPr lang="en-US" dirty="0"/>
            </a:br>
            <a:endParaRPr lang="en-US" dirty="0"/>
          </a:p>
        </p:txBody>
      </p:sp>
      <p:pic>
        <p:nvPicPr>
          <p:cNvPr id="4" name="Picture 3">
            <a:extLst>
              <a:ext uri="{FF2B5EF4-FFF2-40B4-BE49-F238E27FC236}">
                <a16:creationId xmlns:a16="http://schemas.microsoft.com/office/drawing/2014/main" id="{4D12254A-3C26-CA42-AC7F-F218553C13E7}"/>
              </a:ext>
            </a:extLst>
          </p:cNvPr>
          <p:cNvPicPr>
            <a:picLocks noChangeAspect="1"/>
          </p:cNvPicPr>
          <p:nvPr/>
        </p:nvPicPr>
        <p:blipFill>
          <a:blip r:embed="rId2"/>
          <a:stretch>
            <a:fillRect/>
          </a:stretch>
        </p:blipFill>
        <p:spPr>
          <a:xfrm>
            <a:off x="300039" y="1369537"/>
            <a:ext cx="7941436" cy="5329644"/>
          </a:xfrm>
          <a:prstGeom prst="rect">
            <a:avLst/>
          </a:prstGeom>
        </p:spPr>
      </p:pic>
      <p:pic>
        <p:nvPicPr>
          <p:cNvPr id="6" name="Picture 5">
            <a:extLst>
              <a:ext uri="{FF2B5EF4-FFF2-40B4-BE49-F238E27FC236}">
                <a16:creationId xmlns:a16="http://schemas.microsoft.com/office/drawing/2014/main" id="{FBE5C815-B9B8-7444-B6E6-64C65900A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9014" y="990312"/>
            <a:ext cx="2432462" cy="2713131"/>
          </a:xfrm>
          <a:prstGeom prst="rect">
            <a:avLst/>
          </a:prstGeom>
        </p:spPr>
      </p:pic>
      <p:pic>
        <p:nvPicPr>
          <p:cNvPr id="7" name="Picture 6">
            <a:extLst>
              <a:ext uri="{FF2B5EF4-FFF2-40B4-BE49-F238E27FC236}">
                <a16:creationId xmlns:a16="http://schemas.microsoft.com/office/drawing/2014/main" id="{43B12F60-6793-4B42-A4D9-70489F459685}"/>
              </a:ext>
            </a:extLst>
          </p:cNvPr>
          <p:cNvPicPr>
            <a:picLocks noChangeAspect="1"/>
          </p:cNvPicPr>
          <p:nvPr/>
        </p:nvPicPr>
        <p:blipFill>
          <a:blip r:embed="rId4"/>
          <a:stretch>
            <a:fillRect/>
          </a:stretch>
        </p:blipFill>
        <p:spPr>
          <a:xfrm>
            <a:off x="7162703" y="3835730"/>
            <a:ext cx="1370491" cy="2662464"/>
          </a:xfrm>
          <a:prstGeom prst="rect">
            <a:avLst/>
          </a:prstGeom>
        </p:spPr>
      </p:pic>
      <p:pic>
        <p:nvPicPr>
          <p:cNvPr id="8" name="Picture 7">
            <a:extLst>
              <a:ext uri="{FF2B5EF4-FFF2-40B4-BE49-F238E27FC236}">
                <a16:creationId xmlns:a16="http://schemas.microsoft.com/office/drawing/2014/main" id="{26C84F2B-723A-064E-BD08-F27F19F56809}"/>
              </a:ext>
            </a:extLst>
          </p:cNvPr>
          <p:cNvPicPr>
            <a:picLocks noChangeAspect="1"/>
          </p:cNvPicPr>
          <p:nvPr/>
        </p:nvPicPr>
        <p:blipFill>
          <a:blip r:embed="rId5"/>
          <a:stretch>
            <a:fillRect/>
          </a:stretch>
        </p:blipFill>
        <p:spPr>
          <a:xfrm>
            <a:off x="4974456" y="4082668"/>
            <a:ext cx="1919428" cy="2293716"/>
          </a:xfrm>
          <a:prstGeom prst="rect">
            <a:avLst/>
          </a:prstGeom>
        </p:spPr>
      </p:pic>
      <p:sp>
        <p:nvSpPr>
          <p:cNvPr id="10" name="Content Placeholder 9">
            <a:extLst>
              <a:ext uri="{FF2B5EF4-FFF2-40B4-BE49-F238E27FC236}">
                <a16:creationId xmlns:a16="http://schemas.microsoft.com/office/drawing/2014/main" id="{BFECF0BB-8963-A347-A243-80B2D5C19FE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2027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03053-E5A9-724E-A576-47BE01287F34}"/>
              </a:ext>
            </a:extLst>
          </p:cNvPr>
          <p:cNvSpPr>
            <a:spLocks noGrp="1"/>
          </p:cNvSpPr>
          <p:nvPr>
            <p:ph type="title"/>
          </p:nvPr>
        </p:nvSpPr>
        <p:spPr/>
        <p:txBody>
          <a:bodyPr/>
          <a:lstStyle/>
          <a:p>
            <a:r>
              <a:rPr lang="en-US" dirty="0"/>
              <a:t>General perspectives and attack research</a:t>
            </a:r>
            <a:br>
              <a:rPr lang="en-US" dirty="0"/>
            </a:br>
            <a:endParaRPr lang="en-US" dirty="0"/>
          </a:p>
        </p:txBody>
      </p:sp>
      <p:sp>
        <p:nvSpPr>
          <p:cNvPr id="3" name="Content Placeholder 2">
            <a:extLst>
              <a:ext uri="{FF2B5EF4-FFF2-40B4-BE49-F238E27FC236}">
                <a16:creationId xmlns:a16="http://schemas.microsoft.com/office/drawing/2014/main" id="{C5C4A2A8-3EEA-3C4A-BE0B-B172163329CE}"/>
              </a:ext>
            </a:extLst>
          </p:cNvPr>
          <p:cNvSpPr>
            <a:spLocks noGrp="1"/>
          </p:cNvSpPr>
          <p:nvPr>
            <p:ph idx="1"/>
          </p:nvPr>
        </p:nvSpPr>
        <p:spPr>
          <a:xfrm>
            <a:off x="619125" y="1726581"/>
            <a:ext cx="8524875" cy="4313238"/>
          </a:xfrm>
        </p:spPr>
        <p:txBody>
          <a:bodyPr/>
          <a:lstStyle/>
          <a:p>
            <a:r>
              <a:rPr lang="en-US" altLang="zh-Hans" dirty="0"/>
              <a:t>Software</a:t>
            </a:r>
            <a:r>
              <a:rPr lang="zh-Hans" altLang="en-US" dirty="0"/>
              <a:t> </a:t>
            </a:r>
            <a:r>
              <a:rPr lang="en-US" altLang="zh-Hans" dirty="0"/>
              <a:t>security</a:t>
            </a:r>
          </a:p>
          <a:p>
            <a:r>
              <a:rPr lang="en-US" altLang="zh-Hans" dirty="0"/>
              <a:t>Web</a:t>
            </a:r>
            <a:r>
              <a:rPr lang="zh-Hans" altLang="en-US" dirty="0"/>
              <a:t> </a:t>
            </a:r>
            <a:r>
              <a:rPr lang="en-US" altLang="zh-Hans" dirty="0"/>
              <a:t>security</a:t>
            </a:r>
          </a:p>
          <a:p>
            <a:r>
              <a:rPr lang="en-US" altLang="zh-Hans" dirty="0"/>
              <a:t>S</a:t>
            </a:r>
            <a:r>
              <a:rPr lang="en-US" dirty="0"/>
              <a:t>ecurity and privacy issues in cloud computing</a:t>
            </a:r>
          </a:p>
          <a:p>
            <a:r>
              <a:rPr lang="en-US" altLang="zh-Hans" dirty="0"/>
              <a:t>M</a:t>
            </a:r>
            <a:r>
              <a:rPr lang="en-US" dirty="0"/>
              <a:t>obile devices and networks</a:t>
            </a:r>
          </a:p>
          <a:p>
            <a:r>
              <a:rPr lang="en-US" dirty="0" err="1"/>
              <a:t>IoT</a:t>
            </a:r>
            <a:r>
              <a:rPr lang="en-US" dirty="0"/>
              <a:t> devices and systems</a:t>
            </a:r>
          </a:p>
        </p:txBody>
      </p:sp>
      <p:sp>
        <p:nvSpPr>
          <p:cNvPr id="4" name="Rectangle 3">
            <a:extLst>
              <a:ext uri="{FF2B5EF4-FFF2-40B4-BE49-F238E27FC236}">
                <a16:creationId xmlns:a16="http://schemas.microsoft.com/office/drawing/2014/main" id="{DC5214E6-ADA9-2C40-8DE7-12941973B302}"/>
              </a:ext>
            </a:extLst>
          </p:cNvPr>
          <p:cNvSpPr/>
          <p:nvPr/>
        </p:nvSpPr>
        <p:spPr>
          <a:xfrm>
            <a:off x="300038" y="883997"/>
            <a:ext cx="7629896" cy="707886"/>
          </a:xfrm>
          <a:prstGeom prst="rect">
            <a:avLst/>
          </a:prstGeom>
        </p:spPr>
        <p:txBody>
          <a:bodyPr wrap="square">
            <a:spAutoFit/>
          </a:bodyPr>
          <a:lstStyle/>
          <a:p>
            <a:r>
              <a:rPr lang="en-US" altLang="zh-Hans" b="1" dirty="0">
                <a:solidFill>
                  <a:srgbClr val="292B2C"/>
                </a:solidFill>
                <a:latin typeface="-apple-system"/>
              </a:rPr>
              <a:t>This</a:t>
            </a:r>
            <a:r>
              <a:rPr lang="zh-Hans" altLang="en-US" b="1" dirty="0">
                <a:solidFill>
                  <a:srgbClr val="292B2C"/>
                </a:solidFill>
                <a:latin typeface="-apple-system"/>
              </a:rPr>
              <a:t> </a:t>
            </a:r>
            <a:r>
              <a:rPr lang="en-US" altLang="zh-Hans" b="1" dirty="0">
                <a:solidFill>
                  <a:srgbClr val="292B2C"/>
                </a:solidFill>
                <a:latin typeface="-apple-system"/>
              </a:rPr>
              <a:t>course</a:t>
            </a:r>
            <a:r>
              <a:rPr lang="zh-Hans" altLang="en-US" b="1" dirty="0">
                <a:solidFill>
                  <a:srgbClr val="292B2C"/>
                </a:solidFill>
                <a:latin typeface="-apple-system"/>
              </a:rPr>
              <a:t> </a:t>
            </a:r>
            <a:r>
              <a:rPr lang="en-US" altLang="zh-Hans" b="1" dirty="0">
                <a:solidFill>
                  <a:srgbClr val="292B2C"/>
                </a:solidFill>
                <a:latin typeface="-apple-system"/>
              </a:rPr>
              <a:t>will</a:t>
            </a:r>
            <a:r>
              <a:rPr lang="zh-Hans" altLang="en-US" b="1" dirty="0">
                <a:solidFill>
                  <a:srgbClr val="292B2C"/>
                </a:solidFill>
                <a:latin typeface="-apple-system"/>
              </a:rPr>
              <a:t> </a:t>
            </a:r>
            <a:r>
              <a:rPr lang="en-US" b="1" dirty="0">
                <a:solidFill>
                  <a:srgbClr val="292B2C"/>
                </a:solidFill>
                <a:latin typeface="-apple-system"/>
              </a:rPr>
              <a:t>over some of the state-of-the-art research results and on-going research activities in some topics</a:t>
            </a:r>
            <a:endParaRPr lang="en-US" b="1" dirty="0"/>
          </a:p>
        </p:txBody>
      </p:sp>
      <p:sp>
        <p:nvSpPr>
          <p:cNvPr id="5" name="Rectangle 4">
            <a:extLst>
              <a:ext uri="{FF2B5EF4-FFF2-40B4-BE49-F238E27FC236}">
                <a16:creationId xmlns:a16="http://schemas.microsoft.com/office/drawing/2014/main" id="{4803CB9C-185E-AB4E-AA3F-BA4E4223984D}"/>
              </a:ext>
            </a:extLst>
          </p:cNvPr>
          <p:cNvSpPr/>
          <p:nvPr/>
        </p:nvSpPr>
        <p:spPr>
          <a:xfrm>
            <a:off x="472013" y="3969143"/>
            <a:ext cx="8176161" cy="1631216"/>
          </a:xfrm>
          <a:prstGeom prst="rect">
            <a:avLst/>
          </a:prstGeom>
        </p:spPr>
        <p:txBody>
          <a:bodyPr wrap="square">
            <a:spAutoFit/>
          </a:bodyPr>
          <a:lstStyle/>
          <a:p>
            <a:r>
              <a:rPr lang="en-US" dirty="0">
                <a:solidFill>
                  <a:srgbClr val="292B2C"/>
                </a:solidFill>
                <a:latin typeface="-apple-system"/>
              </a:rPr>
              <a:t>In particular, we will discuss new threats emerged from these new platforms and applications such as </a:t>
            </a:r>
            <a:r>
              <a:rPr lang="en-US" b="1" dirty="0">
                <a:solidFill>
                  <a:srgbClr val="292B2C"/>
                </a:solidFill>
                <a:latin typeface="-apple-system"/>
              </a:rPr>
              <a:t>AR and VR</a:t>
            </a:r>
            <a:r>
              <a:rPr lang="en-US" dirty="0">
                <a:solidFill>
                  <a:srgbClr val="292B2C"/>
                </a:solidFill>
                <a:latin typeface="-apple-system"/>
              </a:rPr>
              <a:t>, the </a:t>
            </a:r>
            <a:r>
              <a:rPr lang="en-US" b="1" dirty="0">
                <a:solidFill>
                  <a:srgbClr val="292B2C"/>
                </a:solidFill>
                <a:latin typeface="-apple-system"/>
              </a:rPr>
              <a:t>rich cloud and mobile platforms</a:t>
            </a:r>
            <a:r>
              <a:rPr lang="en-US" dirty="0">
                <a:solidFill>
                  <a:srgbClr val="292B2C"/>
                </a:solidFill>
                <a:latin typeface="-apple-system"/>
              </a:rPr>
              <a:t>, and </a:t>
            </a:r>
            <a:r>
              <a:rPr lang="en-US" b="1" dirty="0" err="1">
                <a:solidFill>
                  <a:srgbClr val="292B2C"/>
                </a:solidFill>
                <a:latin typeface="-apple-system"/>
              </a:rPr>
              <a:t>IoT</a:t>
            </a:r>
            <a:r>
              <a:rPr lang="en-US" b="1" dirty="0">
                <a:solidFill>
                  <a:srgbClr val="292B2C"/>
                </a:solidFill>
                <a:latin typeface="-apple-system"/>
              </a:rPr>
              <a:t> and Block chain </a:t>
            </a:r>
            <a:r>
              <a:rPr lang="en-US" dirty="0">
                <a:solidFill>
                  <a:srgbClr val="292B2C"/>
                </a:solidFill>
                <a:latin typeface="-apple-system"/>
              </a:rPr>
              <a:t>systems, study various analysis techniques and tools for vulnerability discovery and threat analysis, and explore approaches for building in better security in these platforms and applications. </a:t>
            </a:r>
            <a:endParaRPr lang="en-US" dirty="0"/>
          </a:p>
        </p:txBody>
      </p:sp>
    </p:spTree>
    <p:extLst>
      <p:ext uri="{BB962C8B-B14F-4D97-AF65-F5344CB8AC3E}">
        <p14:creationId xmlns:p14="http://schemas.microsoft.com/office/powerpoint/2010/main" val="785615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059ED-0F08-0A45-AEE3-721805887621}"/>
              </a:ext>
            </a:extLst>
          </p:cNvPr>
          <p:cNvSpPr>
            <a:spLocks noGrp="1"/>
          </p:cNvSpPr>
          <p:nvPr>
            <p:ph type="title"/>
          </p:nvPr>
        </p:nvSpPr>
        <p:spPr/>
        <p:txBody>
          <a:bodyPr/>
          <a:lstStyle/>
          <a:p>
            <a:r>
              <a:rPr lang="en-US" dirty="0"/>
              <a:t>Risk analysis and economics of security</a:t>
            </a:r>
          </a:p>
        </p:txBody>
      </p:sp>
      <p:sp>
        <p:nvSpPr>
          <p:cNvPr id="5" name="Rectangle 4">
            <a:extLst>
              <a:ext uri="{FF2B5EF4-FFF2-40B4-BE49-F238E27FC236}">
                <a16:creationId xmlns:a16="http://schemas.microsoft.com/office/drawing/2014/main" id="{DB33349F-984D-D744-9DAF-26E6432C5D2B}"/>
              </a:ext>
            </a:extLst>
          </p:cNvPr>
          <p:cNvSpPr/>
          <p:nvPr/>
        </p:nvSpPr>
        <p:spPr>
          <a:xfrm>
            <a:off x="374042" y="1823492"/>
            <a:ext cx="8372104"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If you are a CISO</a:t>
            </a:r>
            <a:r>
              <a:rPr lang="zh-Hans" altLang="en-US" dirty="0"/>
              <a:t> </a:t>
            </a:r>
            <a:r>
              <a:rPr lang="en-US" altLang="zh-Hans" dirty="0"/>
              <a:t>(</a:t>
            </a:r>
            <a:r>
              <a:rPr lang="en-US" dirty="0"/>
              <a:t>chief information security officer</a:t>
            </a:r>
            <a:r>
              <a:rPr lang="en-US" altLang="zh-Hans" dirty="0"/>
              <a:t>)</a:t>
            </a:r>
            <a:r>
              <a:rPr lang="en-US" dirty="0"/>
              <a:t> at Google, given 10 million dollars budget, what would you do for its security? If you are a CISO at a small to medium sized company, given less than $500K budget, what would you do for its security?</a:t>
            </a:r>
          </a:p>
        </p:txBody>
      </p:sp>
      <p:sp>
        <p:nvSpPr>
          <p:cNvPr id="9" name="Rectangle 8">
            <a:extLst>
              <a:ext uri="{FF2B5EF4-FFF2-40B4-BE49-F238E27FC236}">
                <a16:creationId xmlns:a16="http://schemas.microsoft.com/office/drawing/2014/main" id="{ADE6FA00-F0F0-F041-9381-F4ED3F0D9289}"/>
              </a:ext>
            </a:extLst>
          </p:cNvPr>
          <p:cNvSpPr/>
          <p:nvPr/>
        </p:nvSpPr>
        <p:spPr>
          <a:xfrm>
            <a:off x="1692233" y="4108702"/>
            <a:ext cx="6656120" cy="707886"/>
          </a:xfrm>
          <a:prstGeom prst="rect">
            <a:avLst/>
          </a:prstGeom>
        </p:spPr>
        <p:txBody>
          <a:bodyPr wrap="square">
            <a:spAutoFit/>
          </a:bodyPr>
          <a:lstStyle/>
          <a:p>
            <a:r>
              <a:rPr lang="en-US" b="1" dirty="0">
                <a:solidFill>
                  <a:srgbClr val="222222"/>
                </a:solidFill>
                <a:latin typeface="Roboto"/>
              </a:rPr>
              <a:t>Risk analysis</a:t>
            </a:r>
            <a:r>
              <a:rPr lang="en-US" dirty="0">
                <a:solidFill>
                  <a:srgbClr val="222222"/>
                </a:solidFill>
                <a:latin typeface="Roboto"/>
              </a:rPr>
              <a:t> is used to ensure that </a:t>
            </a:r>
            <a:r>
              <a:rPr lang="en-US" b="1" dirty="0">
                <a:solidFill>
                  <a:srgbClr val="222222"/>
                </a:solidFill>
                <a:latin typeface="Roboto"/>
              </a:rPr>
              <a:t>security</a:t>
            </a:r>
            <a:r>
              <a:rPr lang="en-US" dirty="0">
                <a:solidFill>
                  <a:srgbClr val="222222"/>
                </a:solidFill>
                <a:latin typeface="Roboto"/>
              </a:rPr>
              <a:t> is cost effective, relevant, timely and responsive to threats.</a:t>
            </a:r>
            <a:endParaRPr lang="en-US" dirty="0"/>
          </a:p>
        </p:txBody>
      </p:sp>
      <p:sp>
        <p:nvSpPr>
          <p:cNvPr id="11" name="Content Placeholder 10">
            <a:extLst>
              <a:ext uri="{FF2B5EF4-FFF2-40B4-BE49-F238E27FC236}">
                <a16:creationId xmlns:a16="http://schemas.microsoft.com/office/drawing/2014/main" id="{C9C8CACD-9402-7F48-B9CA-58CA4F63B193}"/>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87496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20E59-46A9-9949-AAB0-6580B10FC561}"/>
              </a:ext>
            </a:extLst>
          </p:cNvPr>
          <p:cNvSpPr>
            <a:spLocks noGrp="1"/>
          </p:cNvSpPr>
          <p:nvPr>
            <p:ph type="title"/>
          </p:nvPr>
        </p:nvSpPr>
        <p:spPr/>
        <p:txBody>
          <a:bodyPr/>
          <a:lstStyle/>
          <a:p>
            <a:r>
              <a:rPr lang="en-US" altLang="zh-Hans" dirty="0"/>
              <a:t>Our</a:t>
            </a:r>
            <a:r>
              <a:rPr lang="zh-Hans" altLang="en-US" dirty="0"/>
              <a:t> </a:t>
            </a:r>
            <a:r>
              <a:rPr lang="en-US" altLang="zh-Hans" dirty="0"/>
              <a:t>approach</a:t>
            </a:r>
            <a:endParaRPr lang="en-US" dirty="0"/>
          </a:p>
        </p:txBody>
      </p:sp>
      <p:sp>
        <p:nvSpPr>
          <p:cNvPr id="3" name="Content Placeholder 2">
            <a:extLst>
              <a:ext uri="{FF2B5EF4-FFF2-40B4-BE49-F238E27FC236}">
                <a16:creationId xmlns:a16="http://schemas.microsoft.com/office/drawing/2014/main" id="{D7AECFA1-4BE0-FE41-A5E7-923D09B1AF60}"/>
              </a:ext>
            </a:extLst>
          </p:cNvPr>
          <p:cNvSpPr>
            <a:spLocks noGrp="1"/>
          </p:cNvSpPr>
          <p:nvPr>
            <p:ph idx="1"/>
          </p:nvPr>
        </p:nvSpPr>
        <p:spPr>
          <a:xfrm>
            <a:off x="295275" y="1085314"/>
            <a:ext cx="8524875" cy="4313238"/>
          </a:xfrm>
        </p:spPr>
        <p:txBody>
          <a:bodyPr/>
          <a:lstStyle/>
          <a:p>
            <a:r>
              <a:rPr lang="en-US" altLang="zh-Hans" sz="2800" b="1" dirty="0"/>
              <a:t>Breakdown</a:t>
            </a:r>
            <a:r>
              <a:rPr lang="zh-Hans" altLang="en-US" sz="2800" b="1" dirty="0"/>
              <a:t> </a:t>
            </a:r>
            <a:r>
              <a:rPr lang="en-US" altLang="zh-Hans" sz="2800" b="1" dirty="0"/>
              <a:t>each</a:t>
            </a:r>
            <a:r>
              <a:rPr lang="zh-Hans" altLang="en-US" sz="2800" b="1" dirty="0"/>
              <a:t> </a:t>
            </a:r>
            <a:r>
              <a:rPr lang="en-US" altLang="zh-Hans" sz="2800" b="1" dirty="0"/>
              <a:t>topic</a:t>
            </a:r>
            <a:r>
              <a:rPr lang="zh-Hans" altLang="en-US" sz="2800" b="1" dirty="0"/>
              <a:t> </a:t>
            </a:r>
            <a:r>
              <a:rPr lang="en-US" altLang="zh-Hans" sz="2800" b="1" dirty="0"/>
              <a:t>into</a:t>
            </a:r>
            <a:r>
              <a:rPr lang="zh-Hans" altLang="en-US" sz="2800" b="1" dirty="0"/>
              <a:t> </a:t>
            </a:r>
            <a:r>
              <a:rPr lang="en-US" altLang="zh-Hans" sz="2800" b="1" dirty="0"/>
              <a:t>two</a:t>
            </a:r>
            <a:r>
              <a:rPr lang="zh-Hans" altLang="en-US" sz="2800" b="1" dirty="0"/>
              <a:t> </a:t>
            </a:r>
            <a:r>
              <a:rPr lang="en-US" altLang="zh-Hans" sz="2800" b="1" dirty="0"/>
              <a:t>parts:</a:t>
            </a:r>
          </a:p>
          <a:p>
            <a:pPr lvl="1"/>
            <a:r>
              <a:rPr lang="en-US" sz="2400" b="1" dirty="0"/>
              <a:t>Part I: Foundations and Perspectives</a:t>
            </a:r>
          </a:p>
          <a:p>
            <a:pPr lvl="2"/>
            <a:r>
              <a:rPr lang="en-US" altLang="zh-Hans" sz="2400" b="1" dirty="0"/>
              <a:t>Lecture</a:t>
            </a:r>
            <a:r>
              <a:rPr lang="zh-Hans" altLang="en-US" sz="2400" b="1" dirty="0"/>
              <a:t> </a:t>
            </a:r>
            <a:endParaRPr lang="en-US" altLang="zh-Hans" sz="2400" b="1" dirty="0"/>
          </a:p>
          <a:p>
            <a:pPr lvl="2"/>
            <a:r>
              <a:rPr lang="en-US" altLang="zh-Hans" sz="2400" b="1" dirty="0"/>
              <a:t>Reading</a:t>
            </a:r>
            <a:r>
              <a:rPr lang="zh-Hans" altLang="en-US" sz="2400" b="1" dirty="0"/>
              <a:t> </a:t>
            </a:r>
            <a:r>
              <a:rPr lang="en-US" altLang="zh-Hans" sz="2400" b="1" dirty="0"/>
              <a:t>paper</a:t>
            </a:r>
            <a:r>
              <a:rPr lang="zh-Hans" altLang="en-US" sz="2400" b="1" dirty="0"/>
              <a:t> </a:t>
            </a:r>
            <a:r>
              <a:rPr lang="en-US" altLang="zh-Hans" sz="2400" b="1" dirty="0"/>
              <a:t>and</a:t>
            </a:r>
            <a:r>
              <a:rPr lang="zh-Hans" altLang="en-US" sz="2400" b="1" dirty="0"/>
              <a:t> </a:t>
            </a:r>
            <a:r>
              <a:rPr lang="en-US" altLang="zh-Hans" sz="2400" b="1" dirty="0"/>
              <a:t>answer</a:t>
            </a:r>
            <a:r>
              <a:rPr lang="zh-Hans" altLang="en-US" sz="2400" b="1" dirty="0"/>
              <a:t> </a:t>
            </a:r>
            <a:r>
              <a:rPr lang="en-US" altLang="zh-Hans" sz="2400" b="1" dirty="0"/>
              <a:t>some</a:t>
            </a:r>
            <a:r>
              <a:rPr lang="zh-Hans" altLang="en-US" sz="2400" b="1" dirty="0"/>
              <a:t> </a:t>
            </a:r>
            <a:r>
              <a:rPr lang="en-US" altLang="zh-Hans" sz="2400" b="1" dirty="0"/>
              <a:t>questions</a:t>
            </a:r>
            <a:r>
              <a:rPr lang="zh-Hans" altLang="en-US" sz="2400" b="1" dirty="0"/>
              <a:t> </a:t>
            </a:r>
            <a:r>
              <a:rPr lang="en-US" altLang="zh-Hans" sz="2400" b="1" dirty="0"/>
              <a:t>(Reading</a:t>
            </a:r>
            <a:r>
              <a:rPr lang="zh-Hans" altLang="en-US" sz="2400" b="1" dirty="0"/>
              <a:t> </a:t>
            </a:r>
            <a:r>
              <a:rPr lang="en-US" altLang="zh-Hans" sz="2400" b="1" dirty="0"/>
              <a:t>Homework)</a:t>
            </a:r>
            <a:endParaRPr lang="en-US" sz="2400" dirty="0"/>
          </a:p>
          <a:p>
            <a:pPr lvl="1"/>
            <a:r>
              <a:rPr lang="en-US" sz="2400" b="1" dirty="0"/>
              <a:t>Part II: Research Area Case Studies</a:t>
            </a:r>
            <a:r>
              <a:rPr lang="zh-Hans" altLang="en-US" sz="2400" b="1" dirty="0"/>
              <a:t> </a:t>
            </a:r>
            <a:endParaRPr lang="en-US" altLang="zh-Hans" sz="2400" b="1" dirty="0"/>
          </a:p>
          <a:p>
            <a:pPr lvl="2"/>
            <a:r>
              <a:rPr lang="en-US" altLang="zh-Hans" sz="2400" b="1" dirty="0"/>
              <a:t>Group</a:t>
            </a:r>
            <a:r>
              <a:rPr lang="zh-Hans" altLang="en-US" sz="2400" b="1" dirty="0"/>
              <a:t> </a:t>
            </a:r>
            <a:r>
              <a:rPr lang="en-US" altLang="zh-Hans" sz="2400" b="1" dirty="0"/>
              <a:t>Presentation</a:t>
            </a:r>
          </a:p>
          <a:p>
            <a:pPr lvl="2"/>
            <a:r>
              <a:rPr lang="en-US" altLang="zh-Hans" sz="2400" b="1" dirty="0"/>
              <a:t>Discussion</a:t>
            </a:r>
            <a:endParaRPr lang="en-US" sz="2400" b="1" dirty="0"/>
          </a:p>
          <a:p>
            <a:pPr lvl="2"/>
            <a:endParaRPr lang="en-US" sz="2400" dirty="0"/>
          </a:p>
          <a:p>
            <a:pPr lvl="1"/>
            <a:endParaRPr lang="en-US" dirty="0"/>
          </a:p>
        </p:txBody>
      </p:sp>
    </p:spTree>
    <p:extLst>
      <p:ext uri="{BB962C8B-B14F-4D97-AF65-F5344CB8AC3E}">
        <p14:creationId xmlns:p14="http://schemas.microsoft.com/office/powerpoint/2010/main" val="1312152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4457F-7B41-C543-B091-183DDE5A46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257267-ECBF-8D40-ACA0-F3D1FCAD1F18}"/>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D657853A-B629-C648-809A-974E2A6C391B}"/>
              </a:ext>
            </a:extLst>
          </p:cNvPr>
          <p:cNvSpPr/>
          <p:nvPr/>
        </p:nvSpPr>
        <p:spPr>
          <a:xfrm>
            <a:off x="1239281" y="2611428"/>
            <a:ext cx="6869188" cy="584775"/>
          </a:xfrm>
          <a:prstGeom prst="rect">
            <a:avLst/>
          </a:prstGeom>
        </p:spPr>
        <p:txBody>
          <a:bodyPr wrap="none">
            <a:spAutoFit/>
          </a:bodyPr>
          <a:lstStyle/>
          <a:p>
            <a:r>
              <a:rPr lang="en-US" sz="3200" b="1" dirty="0"/>
              <a:t>Top computer security conference</a:t>
            </a:r>
          </a:p>
        </p:txBody>
      </p:sp>
    </p:spTree>
    <p:extLst>
      <p:ext uri="{BB962C8B-B14F-4D97-AF65-F5344CB8AC3E}">
        <p14:creationId xmlns:p14="http://schemas.microsoft.com/office/powerpoint/2010/main" val="1528288482"/>
      </p:ext>
    </p:extLst>
  </p:cSld>
  <p:clrMapOvr>
    <a:masterClrMapping/>
  </p:clrMapOvr>
</p:sld>
</file>

<file path=ppt/theme/theme1.xml><?xml version="1.0" encoding="utf-8"?>
<a:theme xmlns:a="http://schemas.openxmlformats.org/drawingml/2006/main" name="Standard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rtlCol="0"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35602</TotalTime>
  <Words>625</Words>
  <Application>Microsoft Macintosh PowerPoint</Application>
  <PresentationFormat>On-screen Show (4:3)</PresentationFormat>
  <Paragraphs>78</Paragraphs>
  <Slides>18</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-apple-system</vt:lpstr>
      <vt:lpstr>Agency FB</vt:lpstr>
      <vt:lpstr>ＭＳ Ｐゴシック</vt:lpstr>
      <vt:lpstr>Open Sans</vt:lpstr>
      <vt:lpstr>PMingLiU</vt:lpstr>
      <vt:lpstr>Roboto</vt:lpstr>
      <vt:lpstr>宋体</vt:lpstr>
      <vt:lpstr>Arial</vt:lpstr>
      <vt:lpstr>Calibri</vt:lpstr>
      <vt:lpstr>Franklin Gothic Book</vt:lpstr>
      <vt:lpstr>Franklin Gothic Medium</vt:lpstr>
      <vt:lpstr>Times</vt:lpstr>
      <vt:lpstr>Wingdings</vt:lpstr>
      <vt:lpstr>Standarddesign</vt:lpstr>
      <vt:lpstr>PowerPoint Presentation</vt:lpstr>
      <vt:lpstr>What is computer security?</vt:lpstr>
      <vt:lpstr>Security Expectations</vt:lpstr>
      <vt:lpstr>Kinds of undesired behavior</vt:lpstr>
      <vt:lpstr>General perspectives and attack research </vt:lpstr>
      <vt:lpstr>General perspectives and attack research </vt:lpstr>
      <vt:lpstr>Risk analysis and economics of security</vt:lpstr>
      <vt:lpstr>Our approach</vt:lpstr>
      <vt:lpstr>PowerPoint Presentation</vt:lpstr>
      <vt:lpstr>Top computer security conference</vt:lpstr>
      <vt:lpstr>Top computer security conference</vt:lpstr>
      <vt:lpstr>Top computer security conference</vt:lpstr>
      <vt:lpstr>Top computer security conference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quake0day</dc:creator>
  <dc:description>PresentationLoad.com</dc:description>
  <cp:lastModifiedBy>Chen, Si</cp:lastModifiedBy>
  <cp:revision>820</cp:revision>
  <dcterms:created xsi:type="dcterms:W3CDTF">2011-12-10T02:50:46Z</dcterms:created>
  <dcterms:modified xsi:type="dcterms:W3CDTF">2018-01-23T15:48:17Z</dcterms:modified>
</cp:coreProperties>
</file>