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42.jpg" ContentType="image/jpg"/>
  <Override PartName="/ppt/notesSlides/notesSlide2.xml" ContentType="application/vnd.openxmlformats-officedocument.presentationml.notesSlide+xml"/>
  <Override PartName="/ppt/media/image9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99" r:id="rId2"/>
  </p:sldMasterIdLst>
  <p:notesMasterIdLst>
    <p:notesMasterId r:id="rId58"/>
  </p:notesMasterIdLst>
  <p:handoutMasterIdLst>
    <p:handoutMasterId r:id="rId59"/>
  </p:handoutMasterIdLst>
  <p:sldIdLst>
    <p:sldId id="587" r:id="rId3"/>
    <p:sldId id="722" r:id="rId4"/>
    <p:sldId id="1019" r:id="rId5"/>
    <p:sldId id="1020" r:id="rId6"/>
    <p:sldId id="1021" r:id="rId7"/>
    <p:sldId id="1022" r:id="rId8"/>
    <p:sldId id="1023" r:id="rId9"/>
    <p:sldId id="1024" r:id="rId10"/>
    <p:sldId id="1025" r:id="rId11"/>
    <p:sldId id="1026" r:id="rId12"/>
    <p:sldId id="1028" r:id="rId13"/>
    <p:sldId id="1031" r:id="rId14"/>
    <p:sldId id="1032" r:id="rId15"/>
    <p:sldId id="591" r:id="rId16"/>
    <p:sldId id="717" r:id="rId17"/>
    <p:sldId id="601" r:id="rId18"/>
    <p:sldId id="603" r:id="rId19"/>
    <p:sldId id="604" r:id="rId20"/>
    <p:sldId id="605" r:id="rId21"/>
    <p:sldId id="614" r:id="rId22"/>
    <p:sldId id="610" r:id="rId23"/>
    <p:sldId id="612" r:id="rId24"/>
    <p:sldId id="615" r:id="rId25"/>
    <p:sldId id="616" r:id="rId26"/>
    <p:sldId id="617" r:id="rId27"/>
    <p:sldId id="619" r:id="rId28"/>
    <p:sldId id="721" r:id="rId29"/>
    <p:sldId id="1035" r:id="rId30"/>
    <p:sldId id="1034" r:id="rId31"/>
    <p:sldId id="1037" r:id="rId32"/>
    <p:sldId id="1038" r:id="rId33"/>
    <p:sldId id="1039" r:id="rId34"/>
    <p:sldId id="1040" r:id="rId35"/>
    <p:sldId id="1041" r:id="rId36"/>
    <p:sldId id="1042" r:id="rId37"/>
    <p:sldId id="1043" r:id="rId38"/>
    <p:sldId id="1044" r:id="rId39"/>
    <p:sldId id="1045" r:id="rId40"/>
    <p:sldId id="1046" r:id="rId41"/>
    <p:sldId id="719" r:id="rId42"/>
    <p:sldId id="618" r:id="rId43"/>
    <p:sldId id="620" r:id="rId44"/>
    <p:sldId id="621" r:id="rId45"/>
    <p:sldId id="622" r:id="rId46"/>
    <p:sldId id="624" r:id="rId47"/>
    <p:sldId id="625" r:id="rId48"/>
    <p:sldId id="626" r:id="rId49"/>
    <p:sldId id="627" r:id="rId50"/>
    <p:sldId id="623" r:id="rId51"/>
    <p:sldId id="628" r:id="rId52"/>
    <p:sldId id="629" r:id="rId53"/>
    <p:sldId id="630" r:id="rId54"/>
    <p:sldId id="631" r:id="rId55"/>
    <p:sldId id="632" r:id="rId56"/>
    <p:sldId id="71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Si" initials="CS [2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14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1" autoAdjust="0"/>
    <p:restoredTop sz="83312"/>
  </p:normalViewPr>
  <p:slideViewPr>
    <p:cSldViewPr snapToGrid="0" snapToObjects="1">
      <p:cViewPr varScale="1">
        <p:scale>
          <a:sx n="215" d="100"/>
          <a:sy n="215" d="100"/>
        </p:scale>
        <p:origin x="28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BB238-3B1B-EE4E-BFC2-DF2FE134C0D2}" type="slidenum">
              <a:rPr kumimoji="0" lang="de-DE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4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9010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69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85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5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1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1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4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29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ecurity.cs.rpi.edu/courses/binexp-spring2015/lectures/17/10_lectur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ecurity.cs.rpi.edu/courses/binexp-spring2015/lectures/17/10_lectur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woboq.org/linux/linux/include/linux/cred.h.html#cred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tf-wiki/ctf-challenges/tree/master/pwn/kernel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.cs.rpi.edu/courses/binexp-spring2015/lectures/17/10_lectur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.cs.rpi.edu/courses/binexp-spring2015/lectures/17/10_lecture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.cs.rpi.edu/courses/binexp-spring2015/lectures/17/10_lecture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ecurity.cs.rpi.edu/courses/binexp-spring2015/lectures/17/10_lectur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ecurity.cs.rpi.edu/courses/binexp-spring2015/lectures/17/10_lectur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ecurity.cs.rpi.edu/courses/binexp-spring2015/lectures/17/10_lectur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ecurity.cs.rpi.edu/courses/binexp-spring2015/lectures/17/10_lecture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40" y="1315598"/>
            <a:ext cx="80185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495/583 Topics of Software Security</a:t>
            </a: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Kernel Exploitation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Dr. 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4436" y="-93336"/>
            <a:ext cx="1951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spc="-150" dirty="0">
                <a:ln w="11430"/>
                <a:solidFill>
                  <a:srgbClr val="247793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Book" panose="020B0503020102020204"/>
              </a:rPr>
              <a:t>24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ourse Logo">
            <a:extLst>
              <a:ext uri="{FF2B5EF4-FFF2-40B4-BE49-F238E27FC236}">
                <a16:creationId xmlns:a16="http://schemas.microsoft.com/office/drawing/2014/main" id="{9282C541-23EE-469D-A06B-4D0016D9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51" y="3823398"/>
            <a:ext cx="3164449" cy="21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21E9-2059-2547-A50F-B1C5CB2D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1506E-F6F0-8541-9049-DDCA9269514D}"/>
              </a:ext>
            </a:extLst>
          </p:cNvPr>
          <p:cNvSpPr/>
          <p:nvPr/>
        </p:nvSpPr>
        <p:spPr>
          <a:xfrm>
            <a:off x="2317898" y="6542088"/>
            <a:ext cx="9069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http://security.cs.rpi.edu/courses/binexp-spring2015/lectures/17/10_lecture.pdf</a:t>
            </a:r>
            <a:endParaRPr lang="en-US" sz="1400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8C94D8-5E4E-434C-BA1A-D25363383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7" y="1489075"/>
            <a:ext cx="7278030" cy="4313238"/>
          </a:xfrm>
        </p:spPr>
      </p:pic>
    </p:spTree>
    <p:extLst>
      <p:ext uri="{BB962C8B-B14F-4D97-AF65-F5344CB8AC3E}">
        <p14:creationId xmlns:p14="http://schemas.microsoft.com/office/powerpoint/2010/main" val="108719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21E9-2059-2547-A50F-B1C5CB2D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1506E-F6F0-8541-9049-DDCA9269514D}"/>
              </a:ext>
            </a:extLst>
          </p:cNvPr>
          <p:cNvSpPr/>
          <p:nvPr/>
        </p:nvSpPr>
        <p:spPr>
          <a:xfrm>
            <a:off x="2317898" y="6542088"/>
            <a:ext cx="9069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http://security.cs.rpi.edu/courses/binexp-spring2015/lectures/17/10_lecture.pdf</a:t>
            </a: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8C33-50ED-0F47-B364-C095DCA9A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 actually don’t need any form of memory corruption to leverage a use after free </a:t>
            </a:r>
          </a:p>
          <a:p>
            <a:r>
              <a:rPr lang="en-US" sz="2800" dirty="0"/>
              <a:t>It’s simply an implementation issue </a:t>
            </a:r>
          </a:p>
          <a:p>
            <a:pPr lvl="1"/>
            <a:r>
              <a:rPr lang="en-US" sz="2400" dirty="0"/>
              <a:t>pointer mismanagement</a:t>
            </a:r>
          </a:p>
        </p:txBody>
      </p:sp>
    </p:spTree>
    <p:extLst>
      <p:ext uri="{BB962C8B-B14F-4D97-AF65-F5344CB8AC3E}">
        <p14:creationId xmlns:p14="http://schemas.microsoft.com/office/powerpoint/2010/main" val="314522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E25-057A-E744-B021-42C90B9E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Free: </a:t>
            </a:r>
            <a:r>
              <a:rPr lang="en-US" dirty="0" err="1"/>
              <a:t>PoC</a:t>
            </a:r>
            <a:r>
              <a:rPr lang="en-US" dirty="0"/>
              <a:t> Example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72596112-8FF5-594A-AAEF-8DADEC482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9" y="1167306"/>
            <a:ext cx="5934262" cy="4220240"/>
          </a:xfrm>
        </p:spPr>
      </p:pic>
    </p:spTree>
    <p:extLst>
      <p:ext uri="{BB962C8B-B14F-4D97-AF65-F5344CB8AC3E}">
        <p14:creationId xmlns:p14="http://schemas.microsoft.com/office/powerpoint/2010/main" val="374307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E25-057A-E744-B021-42C90B9E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Free: </a:t>
            </a:r>
            <a:r>
              <a:rPr lang="en-US" dirty="0" err="1"/>
              <a:t>PoC</a:t>
            </a:r>
            <a:r>
              <a:rPr lang="en-US" dirty="0"/>
              <a:t> Example</a:t>
            </a:r>
          </a:p>
        </p:txBody>
      </p:sp>
      <p:pic>
        <p:nvPicPr>
          <p:cNvPr id="6" name="Content Placeholder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FCEE87B1-E8BB-5B4C-B861-81FD96827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56" y="5666539"/>
            <a:ext cx="2768600" cy="876300"/>
          </a:xfrm>
        </p:spPr>
      </p:pic>
      <p:pic>
        <p:nvPicPr>
          <p:cNvPr id="7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3B5F2C45-3A0E-0F42-A131-4C8BBAC4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869" y="1097799"/>
            <a:ext cx="5934262" cy="4220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1DE56F-7B4A-944C-86FB-F0F56FD9A732}"/>
              </a:ext>
            </a:extLst>
          </p:cNvPr>
          <p:cNvSpPr/>
          <p:nvPr/>
        </p:nvSpPr>
        <p:spPr bwMode="auto">
          <a:xfrm>
            <a:off x="2804984" y="4337222"/>
            <a:ext cx="2916194" cy="19770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7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22" name="object 4"/>
          <p:cNvSpPr/>
          <p:nvPr/>
        </p:nvSpPr>
        <p:spPr>
          <a:xfrm>
            <a:off x="317874" y="2886418"/>
            <a:ext cx="3070534" cy="262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3" name="object 5"/>
          <p:cNvSpPr/>
          <p:nvPr/>
        </p:nvSpPr>
        <p:spPr>
          <a:xfrm>
            <a:off x="3508176" y="2886413"/>
            <a:ext cx="3988733" cy="326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4" name="object 6"/>
          <p:cNvSpPr/>
          <p:nvPr/>
        </p:nvSpPr>
        <p:spPr>
          <a:xfrm>
            <a:off x="308987" y="3792856"/>
            <a:ext cx="183005" cy="195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5" name="object 7"/>
          <p:cNvSpPr/>
          <p:nvPr/>
        </p:nvSpPr>
        <p:spPr>
          <a:xfrm>
            <a:off x="768662" y="3779467"/>
            <a:ext cx="5927287" cy="261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6" name="object 8"/>
          <p:cNvSpPr/>
          <p:nvPr/>
        </p:nvSpPr>
        <p:spPr>
          <a:xfrm>
            <a:off x="300038" y="4153326"/>
            <a:ext cx="191954" cy="196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7" name="object 9"/>
          <p:cNvSpPr/>
          <p:nvPr/>
        </p:nvSpPr>
        <p:spPr>
          <a:xfrm>
            <a:off x="768666" y="4142014"/>
            <a:ext cx="1271303" cy="209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8" name="object 10"/>
          <p:cNvSpPr/>
          <p:nvPr/>
        </p:nvSpPr>
        <p:spPr>
          <a:xfrm>
            <a:off x="2156499" y="4151239"/>
            <a:ext cx="1565837" cy="2003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3820703" y="4141416"/>
            <a:ext cx="994180" cy="2101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4911125" y="4141421"/>
            <a:ext cx="1505906" cy="2614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1" name="object 13"/>
          <p:cNvSpPr/>
          <p:nvPr/>
        </p:nvSpPr>
        <p:spPr>
          <a:xfrm>
            <a:off x="6511682" y="4204371"/>
            <a:ext cx="895062" cy="147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2" name="object 3"/>
          <p:cNvSpPr/>
          <p:nvPr/>
        </p:nvSpPr>
        <p:spPr>
          <a:xfrm>
            <a:off x="2200458" y="1503118"/>
            <a:ext cx="3900470" cy="3903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3" name="object 14"/>
          <p:cNvSpPr/>
          <p:nvPr/>
        </p:nvSpPr>
        <p:spPr>
          <a:xfrm>
            <a:off x="768662" y="5229734"/>
            <a:ext cx="7247397" cy="328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7480-9014-6747-9ABF-803AA13B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CA259-7D66-394E-AB18-692AD842B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3" y="2060111"/>
            <a:ext cx="3691283" cy="29141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563012-5D7D-9D43-8868-A878C095CDA7}"/>
              </a:ext>
            </a:extLst>
          </p:cNvPr>
          <p:cNvSpPr/>
          <p:nvPr/>
        </p:nvSpPr>
        <p:spPr>
          <a:xfrm>
            <a:off x="4127246" y="2239923"/>
            <a:ext cx="4572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The kernel is also a </a:t>
            </a:r>
            <a:r>
              <a:rPr lang="en-US" b="1" dirty="0"/>
              <a:t>program</a:t>
            </a:r>
            <a:r>
              <a:rPr lang="en-US" dirty="0"/>
              <a:t> tha</a:t>
            </a:r>
            <a:r>
              <a:rPr lang="en-US" altLang="zh-CN" dirty="0"/>
              <a:t>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M</a:t>
            </a:r>
            <a:r>
              <a:rPr lang="en-US" dirty="0"/>
              <a:t>anages the data I/O requirements issued by the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E</a:t>
            </a:r>
            <a:r>
              <a:rPr lang="en-US" dirty="0"/>
              <a:t>scaping these requirements into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H</a:t>
            </a:r>
            <a:r>
              <a:rPr lang="en-US" dirty="0"/>
              <a:t>anding them over to the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9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Kernel</a:t>
            </a:r>
            <a:r>
              <a:rPr lang="zh-CN" altLang="en-US" dirty="0"/>
              <a:t> </a:t>
            </a:r>
            <a:r>
              <a:rPr lang="en-US" altLang="zh-CN" dirty="0"/>
              <a:t>Exploitation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5"/>
          <p:cNvSpPr/>
          <p:nvPr/>
        </p:nvSpPr>
        <p:spPr>
          <a:xfrm>
            <a:off x="514732" y="1887054"/>
            <a:ext cx="228773" cy="244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1032128" y="1871128"/>
            <a:ext cx="602615" cy="262255"/>
          </a:xfrm>
          <a:custGeom>
            <a:avLst/>
            <a:gdLst/>
            <a:ahLst/>
            <a:cxnLst/>
            <a:rect l="l" t="t" r="r" b="b"/>
            <a:pathLst>
              <a:path w="602614" h="262255">
                <a:moveTo>
                  <a:pt x="19250" y="259558"/>
                </a:moveTo>
                <a:lnTo>
                  <a:pt x="13096" y="259558"/>
                </a:lnTo>
                <a:lnTo>
                  <a:pt x="10515" y="259358"/>
                </a:lnTo>
                <a:lnTo>
                  <a:pt x="8334" y="258967"/>
                </a:lnTo>
                <a:lnTo>
                  <a:pt x="6248" y="258663"/>
                </a:lnTo>
                <a:lnTo>
                  <a:pt x="0" y="254348"/>
                </a:lnTo>
                <a:lnTo>
                  <a:pt x="0" y="25793"/>
                </a:lnTo>
                <a:lnTo>
                  <a:pt x="1238" y="22422"/>
                </a:lnTo>
                <a:lnTo>
                  <a:pt x="6296" y="18554"/>
                </a:lnTo>
                <a:lnTo>
                  <a:pt x="9029" y="17564"/>
                </a:lnTo>
                <a:lnTo>
                  <a:pt x="121044" y="17564"/>
                </a:lnTo>
                <a:lnTo>
                  <a:pt x="121835" y="17811"/>
                </a:lnTo>
                <a:lnTo>
                  <a:pt x="122635" y="18307"/>
                </a:lnTo>
                <a:lnTo>
                  <a:pt x="123530" y="18802"/>
                </a:lnTo>
                <a:lnTo>
                  <a:pt x="124273" y="19650"/>
                </a:lnTo>
                <a:lnTo>
                  <a:pt x="124864" y="20840"/>
                </a:lnTo>
                <a:lnTo>
                  <a:pt x="125464" y="21926"/>
                </a:lnTo>
                <a:lnTo>
                  <a:pt x="125854" y="23365"/>
                </a:lnTo>
                <a:lnTo>
                  <a:pt x="126054" y="25155"/>
                </a:lnTo>
                <a:lnTo>
                  <a:pt x="126350" y="26936"/>
                </a:lnTo>
                <a:lnTo>
                  <a:pt x="126502" y="29022"/>
                </a:lnTo>
                <a:lnTo>
                  <a:pt x="126502" y="33785"/>
                </a:lnTo>
                <a:lnTo>
                  <a:pt x="126350" y="35871"/>
                </a:lnTo>
                <a:lnTo>
                  <a:pt x="126054" y="37652"/>
                </a:lnTo>
                <a:lnTo>
                  <a:pt x="125854" y="39338"/>
                </a:lnTo>
                <a:lnTo>
                  <a:pt x="122635" y="44053"/>
                </a:lnTo>
                <a:lnTo>
                  <a:pt x="121835" y="44548"/>
                </a:lnTo>
                <a:lnTo>
                  <a:pt x="121044" y="44796"/>
                </a:lnTo>
                <a:lnTo>
                  <a:pt x="31994" y="44796"/>
                </a:lnTo>
                <a:lnTo>
                  <a:pt x="31994" y="126655"/>
                </a:lnTo>
                <a:lnTo>
                  <a:pt x="116234" y="126655"/>
                </a:lnTo>
                <a:lnTo>
                  <a:pt x="117072" y="126902"/>
                </a:lnTo>
                <a:lnTo>
                  <a:pt x="117872" y="127397"/>
                </a:lnTo>
                <a:lnTo>
                  <a:pt x="118663" y="127798"/>
                </a:lnTo>
                <a:lnTo>
                  <a:pt x="119358" y="128493"/>
                </a:lnTo>
                <a:lnTo>
                  <a:pt x="119958" y="129483"/>
                </a:lnTo>
                <a:lnTo>
                  <a:pt x="120644" y="130474"/>
                </a:lnTo>
                <a:lnTo>
                  <a:pt x="121092" y="131817"/>
                </a:lnTo>
                <a:lnTo>
                  <a:pt x="121292" y="133503"/>
                </a:lnTo>
                <a:lnTo>
                  <a:pt x="121587" y="135084"/>
                </a:lnTo>
                <a:lnTo>
                  <a:pt x="121740" y="137218"/>
                </a:lnTo>
                <a:lnTo>
                  <a:pt x="121740" y="142180"/>
                </a:lnTo>
                <a:lnTo>
                  <a:pt x="121587" y="144171"/>
                </a:lnTo>
                <a:lnTo>
                  <a:pt x="121292" y="145857"/>
                </a:lnTo>
                <a:lnTo>
                  <a:pt x="121092" y="147543"/>
                </a:lnTo>
                <a:lnTo>
                  <a:pt x="116234" y="153296"/>
                </a:lnTo>
                <a:lnTo>
                  <a:pt x="31994" y="153296"/>
                </a:lnTo>
                <a:lnTo>
                  <a:pt x="31994" y="254348"/>
                </a:lnTo>
                <a:lnTo>
                  <a:pt x="23812" y="258967"/>
                </a:lnTo>
                <a:lnTo>
                  <a:pt x="21821" y="259358"/>
                </a:lnTo>
                <a:lnTo>
                  <a:pt x="19250" y="259558"/>
                </a:lnTo>
                <a:close/>
              </a:path>
              <a:path w="602614" h="262255">
                <a:moveTo>
                  <a:pt x="189892" y="259558"/>
                </a:moveTo>
                <a:lnTo>
                  <a:pt x="183843" y="259558"/>
                </a:lnTo>
                <a:lnTo>
                  <a:pt x="181357" y="259406"/>
                </a:lnTo>
                <a:lnTo>
                  <a:pt x="179376" y="259110"/>
                </a:lnTo>
                <a:lnTo>
                  <a:pt x="177385" y="258910"/>
                </a:lnTo>
                <a:lnTo>
                  <a:pt x="171489" y="254748"/>
                </a:lnTo>
                <a:lnTo>
                  <a:pt x="171489" y="85430"/>
                </a:lnTo>
                <a:lnTo>
                  <a:pt x="179376" y="80963"/>
                </a:lnTo>
                <a:lnTo>
                  <a:pt x="181357" y="80667"/>
                </a:lnTo>
                <a:lnTo>
                  <a:pt x="183843" y="80515"/>
                </a:lnTo>
                <a:lnTo>
                  <a:pt x="189892" y="80515"/>
                </a:lnTo>
                <a:lnTo>
                  <a:pt x="192425" y="80667"/>
                </a:lnTo>
                <a:lnTo>
                  <a:pt x="194406" y="80963"/>
                </a:lnTo>
                <a:lnTo>
                  <a:pt x="196388" y="81163"/>
                </a:lnTo>
                <a:lnTo>
                  <a:pt x="197931" y="81506"/>
                </a:lnTo>
                <a:lnTo>
                  <a:pt x="199017" y="82001"/>
                </a:lnTo>
                <a:lnTo>
                  <a:pt x="200207" y="82506"/>
                </a:lnTo>
                <a:lnTo>
                  <a:pt x="201055" y="83144"/>
                </a:lnTo>
                <a:lnTo>
                  <a:pt x="201550" y="83944"/>
                </a:lnTo>
                <a:lnTo>
                  <a:pt x="202046" y="84639"/>
                </a:lnTo>
                <a:lnTo>
                  <a:pt x="202293" y="85430"/>
                </a:lnTo>
                <a:lnTo>
                  <a:pt x="202293" y="254748"/>
                </a:lnTo>
                <a:lnTo>
                  <a:pt x="194406" y="259110"/>
                </a:lnTo>
                <a:lnTo>
                  <a:pt x="192425" y="259406"/>
                </a:lnTo>
                <a:lnTo>
                  <a:pt x="189892" y="259558"/>
                </a:lnTo>
                <a:close/>
              </a:path>
              <a:path w="602614" h="262255">
                <a:moveTo>
                  <a:pt x="193911" y="48368"/>
                </a:moveTo>
                <a:lnTo>
                  <a:pt x="179423" y="48368"/>
                </a:lnTo>
                <a:lnTo>
                  <a:pt x="174461" y="47082"/>
                </a:lnTo>
                <a:lnTo>
                  <a:pt x="169108" y="41919"/>
                </a:lnTo>
                <a:lnTo>
                  <a:pt x="167765" y="37109"/>
                </a:lnTo>
                <a:lnTo>
                  <a:pt x="167846" y="22622"/>
                </a:lnTo>
                <a:lnTo>
                  <a:pt x="169108" y="18059"/>
                </a:lnTo>
                <a:lnTo>
                  <a:pt x="174566" y="12801"/>
                </a:lnTo>
                <a:lnTo>
                  <a:pt x="179624" y="11458"/>
                </a:lnTo>
                <a:lnTo>
                  <a:pt x="194206" y="11458"/>
                </a:lnTo>
                <a:lnTo>
                  <a:pt x="199121" y="12754"/>
                </a:lnTo>
                <a:lnTo>
                  <a:pt x="201703" y="15335"/>
                </a:lnTo>
                <a:lnTo>
                  <a:pt x="204379" y="17811"/>
                </a:lnTo>
                <a:lnTo>
                  <a:pt x="205713" y="22622"/>
                </a:lnTo>
                <a:lnTo>
                  <a:pt x="205657" y="37109"/>
                </a:lnTo>
                <a:lnTo>
                  <a:pt x="204332" y="41824"/>
                </a:lnTo>
                <a:lnTo>
                  <a:pt x="198874" y="47082"/>
                </a:lnTo>
                <a:lnTo>
                  <a:pt x="193911" y="48368"/>
                </a:lnTo>
                <a:close/>
              </a:path>
              <a:path w="602614" h="262255">
                <a:moveTo>
                  <a:pt x="319956" y="108347"/>
                </a:moveTo>
                <a:lnTo>
                  <a:pt x="286752" y="108347"/>
                </a:lnTo>
                <a:lnTo>
                  <a:pt x="293814" y="100991"/>
                </a:lnTo>
                <a:lnTo>
                  <a:pt x="328985" y="79697"/>
                </a:lnTo>
                <a:lnTo>
                  <a:pt x="343312" y="77838"/>
                </a:lnTo>
                <a:lnTo>
                  <a:pt x="351318" y="78201"/>
                </a:lnTo>
                <a:lnTo>
                  <a:pt x="389890" y="98822"/>
                </a:lnTo>
                <a:lnTo>
                  <a:pt x="394202" y="104480"/>
                </a:lnTo>
                <a:lnTo>
                  <a:pt x="329272" y="104480"/>
                </a:lnTo>
                <a:lnTo>
                  <a:pt x="321576" y="107204"/>
                </a:lnTo>
                <a:lnTo>
                  <a:pt x="319956" y="108347"/>
                </a:lnTo>
                <a:close/>
              </a:path>
              <a:path w="602614" h="262255">
                <a:moveTo>
                  <a:pt x="277332" y="259558"/>
                </a:moveTo>
                <a:lnTo>
                  <a:pt x="271274" y="259558"/>
                </a:lnTo>
                <a:lnTo>
                  <a:pt x="268797" y="259406"/>
                </a:lnTo>
                <a:lnTo>
                  <a:pt x="266807" y="259110"/>
                </a:lnTo>
                <a:lnTo>
                  <a:pt x="264825" y="258910"/>
                </a:lnTo>
                <a:lnTo>
                  <a:pt x="258920" y="254748"/>
                </a:lnTo>
                <a:lnTo>
                  <a:pt x="258931" y="85278"/>
                </a:lnTo>
                <a:lnTo>
                  <a:pt x="259120" y="84487"/>
                </a:lnTo>
                <a:lnTo>
                  <a:pt x="259920" y="83096"/>
                </a:lnTo>
                <a:lnTo>
                  <a:pt x="260663" y="82506"/>
                </a:lnTo>
                <a:lnTo>
                  <a:pt x="261749" y="82001"/>
                </a:lnTo>
                <a:lnTo>
                  <a:pt x="262844" y="81410"/>
                </a:lnTo>
                <a:lnTo>
                  <a:pt x="264235" y="81010"/>
                </a:lnTo>
                <a:lnTo>
                  <a:pt x="267702" y="80620"/>
                </a:lnTo>
                <a:lnTo>
                  <a:pt x="270036" y="80515"/>
                </a:lnTo>
                <a:lnTo>
                  <a:pt x="275693" y="80515"/>
                </a:lnTo>
                <a:lnTo>
                  <a:pt x="277970" y="80620"/>
                </a:lnTo>
                <a:lnTo>
                  <a:pt x="281542" y="81010"/>
                </a:lnTo>
                <a:lnTo>
                  <a:pt x="282933" y="81410"/>
                </a:lnTo>
                <a:lnTo>
                  <a:pt x="283964" y="82022"/>
                </a:lnTo>
                <a:lnTo>
                  <a:pt x="284923" y="82506"/>
                </a:lnTo>
                <a:lnTo>
                  <a:pt x="285609" y="83096"/>
                </a:lnTo>
                <a:lnTo>
                  <a:pt x="286009" y="83792"/>
                </a:lnTo>
                <a:lnTo>
                  <a:pt x="286504" y="84487"/>
                </a:lnTo>
                <a:lnTo>
                  <a:pt x="286738" y="85278"/>
                </a:lnTo>
                <a:lnTo>
                  <a:pt x="286752" y="108347"/>
                </a:lnTo>
                <a:lnTo>
                  <a:pt x="319956" y="108347"/>
                </a:lnTo>
                <a:lnTo>
                  <a:pt x="289733" y="136627"/>
                </a:lnTo>
                <a:lnTo>
                  <a:pt x="289733" y="254748"/>
                </a:lnTo>
                <a:lnTo>
                  <a:pt x="289486" y="255586"/>
                </a:lnTo>
                <a:lnTo>
                  <a:pt x="281847" y="259110"/>
                </a:lnTo>
                <a:lnTo>
                  <a:pt x="279856" y="259406"/>
                </a:lnTo>
                <a:lnTo>
                  <a:pt x="277332" y="259558"/>
                </a:lnTo>
                <a:close/>
              </a:path>
              <a:path w="602614" h="262255">
                <a:moveTo>
                  <a:pt x="390937" y="259558"/>
                </a:moveTo>
                <a:lnTo>
                  <a:pt x="384784" y="259558"/>
                </a:lnTo>
                <a:lnTo>
                  <a:pt x="382203" y="259406"/>
                </a:lnTo>
                <a:lnTo>
                  <a:pt x="380222" y="259110"/>
                </a:lnTo>
                <a:lnTo>
                  <a:pt x="378231" y="258910"/>
                </a:lnTo>
                <a:lnTo>
                  <a:pt x="372478" y="254748"/>
                </a:lnTo>
                <a:lnTo>
                  <a:pt x="372478" y="146152"/>
                </a:lnTo>
                <a:lnTo>
                  <a:pt x="371735" y="138466"/>
                </a:lnTo>
                <a:lnTo>
                  <a:pt x="368763" y="126750"/>
                </a:lnTo>
                <a:lnTo>
                  <a:pt x="366572" y="121740"/>
                </a:lnTo>
                <a:lnTo>
                  <a:pt x="363696" y="117577"/>
                </a:lnTo>
                <a:lnTo>
                  <a:pt x="360819" y="113310"/>
                </a:lnTo>
                <a:lnTo>
                  <a:pt x="357104" y="110081"/>
                </a:lnTo>
                <a:lnTo>
                  <a:pt x="352532" y="107900"/>
                </a:lnTo>
                <a:lnTo>
                  <a:pt x="348075" y="105623"/>
                </a:lnTo>
                <a:lnTo>
                  <a:pt x="342864" y="104480"/>
                </a:lnTo>
                <a:lnTo>
                  <a:pt x="394202" y="104480"/>
                </a:lnTo>
                <a:lnTo>
                  <a:pt x="402944" y="142902"/>
                </a:lnTo>
                <a:lnTo>
                  <a:pt x="403139" y="254748"/>
                </a:lnTo>
                <a:lnTo>
                  <a:pt x="402891" y="255586"/>
                </a:lnTo>
                <a:lnTo>
                  <a:pt x="395395" y="259110"/>
                </a:lnTo>
                <a:lnTo>
                  <a:pt x="393414" y="259406"/>
                </a:lnTo>
                <a:lnTo>
                  <a:pt x="390937" y="259558"/>
                </a:lnTo>
                <a:close/>
              </a:path>
              <a:path w="602614" h="262255">
                <a:moveTo>
                  <a:pt x="602566" y="103137"/>
                </a:moveTo>
                <a:lnTo>
                  <a:pt x="571762" y="103137"/>
                </a:lnTo>
                <a:lnTo>
                  <a:pt x="571762" y="5057"/>
                </a:lnTo>
                <a:lnTo>
                  <a:pt x="571962" y="4219"/>
                </a:lnTo>
                <a:lnTo>
                  <a:pt x="572752" y="2628"/>
                </a:lnTo>
                <a:lnTo>
                  <a:pt x="573552" y="2038"/>
                </a:lnTo>
                <a:lnTo>
                  <a:pt x="574743" y="1638"/>
                </a:lnTo>
                <a:lnTo>
                  <a:pt x="576029" y="1143"/>
                </a:lnTo>
                <a:lnTo>
                  <a:pt x="577620" y="742"/>
                </a:lnTo>
                <a:lnTo>
                  <a:pt x="581487" y="152"/>
                </a:lnTo>
                <a:lnTo>
                  <a:pt x="583963" y="0"/>
                </a:lnTo>
                <a:lnTo>
                  <a:pt x="590021" y="0"/>
                </a:lnTo>
                <a:lnTo>
                  <a:pt x="592545" y="152"/>
                </a:lnTo>
                <a:lnTo>
                  <a:pt x="596517" y="742"/>
                </a:lnTo>
                <a:lnTo>
                  <a:pt x="598060" y="1143"/>
                </a:lnTo>
                <a:lnTo>
                  <a:pt x="599146" y="1638"/>
                </a:lnTo>
                <a:lnTo>
                  <a:pt x="600337" y="2038"/>
                </a:lnTo>
                <a:lnTo>
                  <a:pt x="601185" y="2628"/>
                </a:lnTo>
                <a:lnTo>
                  <a:pt x="601680" y="3419"/>
                </a:lnTo>
                <a:lnTo>
                  <a:pt x="602270" y="4219"/>
                </a:lnTo>
                <a:lnTo>
                  <a:pt x="602566" y="5057"/>
                </a:lnTo>
                <a:lnTo>
                  <a:pt x="602566" y="103137"/>
                </a:lnTo>
                <a:close/>
              </a:path>
              <a:path w="602614" h="262255">
                <a:moveTo>
                  <a:pt x="516697" y="261939"/>
                </a:moveTo>
                <a:lnTo>
                  <a:pt x="478966" y="250854"/>
                </a:lnTo>
                <a:lnTo>
                  <a:pt x="454383" y="214712"/>
                </a:lnTo>
                <a:lnTo>
                  <a:pt x="448536" y="172051"/>
                </a:lnTo>
                <a:lnTo>
                  <a:pt x="448823" y="161519"/>
                </a:lnTo>
                <a:lnTo>
                  <a:pt x="458987" y="116944"/>
                </a:lnTo>
                <a:lnTo>
                  <a:pt x="489455" y="84535"/>
                </a:lnTo>
                <a:lnTo>
                  <a:pt x="520717" y="77838"/>
                </a:lnTo>
                <a:lnTo>
                  <a:pt x="527976" y="78257"/>
                </a:lnTo>
                <a:lnTo>
                  <a:pt x="565791" y="97335"/>
                </a:lnTo>
                <a:lnTo>
                  <a:pt x="571762" y="103137"/>
                </a:lnTo>
                <a:lnTo>
                  <a:pt x="602566" y="103137"/>
                </a:lnTo>
                <a:lnTo>
                  <a:pt x="602566" y="104328"/>
                </a:lnTo>
                <a:lnTo>
                  <a:pt x="515554" y="104328"/>
                </a:lnTo>
                <a:lnTo>
                  <a:pt x="508906" y="106214"/>
                </a:lnTo>
                <a:lnTo>
                  <a:pt x="503448" y="109986"/>
                </a:lnTo>
                <a:lnTo>
                  <a:pt x="497990" y="113653"/>
                </a:lnTo>
                <a:lnTo>
                  <a:pt x="493532" y="118520"/>
                </a:lnTo>
                <a:lnTo>
                  <a:pt x="480378" y="160688"/>
                </a:lnTo>
                <a:lnTo>
                  <a:pt x="480378" y="177061"/>
                </a:lnTo>
                <a:lnTo>
                  <a:pt x="489017" y="214914"/>
                </a:lnTo>
                <a:lnTo>
                  <a:pt x="514021" y="235593"/>
                </a:lnTo>
                <a:lnTo>
                  <a:pt x="571250" y="235593"/>
                </a:lnTo>
                <a:lnTo>
                  <a:pt x="568561" y="238336"/>
                </a:lnTo>
                <a:lnTo>
                  <a:pt x="532879" y="259931"/>
                </a:lnTo>
                <a:lnTo>
                  <a:pt x="524947" y="261437"/>
                </a:lnTo>
                <a:lnTo>
                  <a:pt x="516697" y="261939"/>
                </a:lnTo>
                <a:close/>
              </a:path>
              <a:path w="602614" h="262255">
                <a:moveTo>
                  <a:pt x="571250" y="235593"/>
                </a:moveTo>
                <a:lnTo>
                  <a:pt x="526117" y="235593"/>
                </a:lnTo>
                <a:lnTo>
                  <a:pt x="530042" y="235050"/>
                </a:lnTo>
                <a:lnTo>
                  <a:pt x="537586" y="232869"/>
                </a:lnTo>
                <a:lnTo>
                  <a:pt x="571762" y="202855"/>
                </a:lnTo>
                <a:lnTo>
                  <a:pt x="571762" y="135884"/>
                </a:lnTo>
                <a:lnTo>
                  <a:pt x="541781" y="108937"/>
                </a:lnTo>
                <a:lnTo>
                  <a:pt x="523393" y="104328"/>
                </a:lnTo>
                <a:lnTo>
                  <a:pt x="602566" y="104328"/>
                </a:lnTo>
                <a:lnTo>
                  <a:pt x="602566" y="231583"/>
                </a:lnTo>
                <a:lnTo>
                  <a:pt x="575181" y="231583"/>
                </a:lnTo>
                <a:lnTo>
                  <a:pt x="571250" y="235593"/>
                </a:lnTo>
                <a:close/>
              </a:path>
              <a:path w="602614" h="262255">
                <a:moveTo>
                  <a:pt x="591660" y="259558"/>
                </a:moveTo>
                <a:lnTo>
                  <a:pt x="586592" y="259558"/>
                </a:lnTo>
                <a:lnTo>
                  <a:pt x="584411" y="259406"/>
                </a:lnTo>
                <a:lnTo>
                  <a:pt x="582630" y="259110"/>
                </a:lnTo>
                <a:lnTo>
                  <a:pt x="580944" y="258910"/>
                </a:lnTo>
                <a:lnTo>
                  <a:pt x="575181" y="231583"/>
                </a:lnTo>
                <a:lnTo>
                  <a:pt x="602566" y="231583"/>
                </a:lnTo>
                <a:lnTo>
                  <a:pt x="602553" y="254795"/>
                </a:lnTo>
                <a:lnTo>
                  <a:pt x="602318" y="255643"/>
                </a:lnTo>
                <a:lnTo>
                  <a:pt x="601823" y="256434"/>
                </a:lnTo>
                <a:lnTo>
                  <a:pt x="601432" y="257129"/>
                </a:lnTo>
                <a:lnTo>
                  <a:pt x="595422" y="259110"/>
                </a:lnTo>
                <a:lnTo>
                  <a:pt x="593736" y="259406"/>
                </a:lnTo>
                <a:lnTo>
                  <a:pt x="591660" y="259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1755632" y="1870382"/>
            <a:ext cx="1914310" cy="326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3787292" y="1870382"/>
            <a:ext cx="2141467" cy="262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503559" y="2342477"/>
            <a:ext cx="239954" cy="245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1032133" y="2327594"/>
            <a:ext cx="3175272" cy="3269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4337889" y="2328334"/>
            <a:ext cx="2315147" cy="261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501530" y="2799678"/>
            <a:ext cx="241973" cy="2477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1032119" y="2783455"/>
            <a:ext cx="3220373" cy="328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382424" y="2784795"/>
            <a:ext cx="2081487" cy="3269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491197" y="3259262"/>
            <a:ext cx="252311" cy="243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1013475" y="3254201"/>
            <a:ext cx="1097622" cy="2504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2221608" y="3240661"/>
            <a:ext cx="4081869" cy="3281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501111" y="3717509"/>
            <a:ext cx="242394" cy="244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1032120" y="3711407"/>
            <a:ext cx="1432286" cy="3147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2585499" y="3735665"/>
            <a:ext cx="622300" cy="226695"/>
          </a:xfrm>
          <a:custGeom>
            <a:avLst/>
            <a:gdLst/>
            <a:ahLst/>
            <a:cxnLst/>
            <a:rect l="l" t="t" r="r" b="b"/>
            <a:pathLst>
              <a:path w="622300" h="226695">
                <a:moveTo>
                  <a:pt x="58469" y="74857"/>
                </a:moveTo>
                <a:lnTo>
                  <a:pt x="27832" y="74857"/>
                </a:lnTo>
                <a:lnTo>
                  <a:pt x="32394" y="68209"/>
                </a:lnTo>
                <a:lnTo>
                  <a:pt x="62798" y="43605"/>
                </a:lnTo>
                <a:lnTo>
                  <a:pt x="66370" y="42615"/>
                </a:lnTo>
                <a:lnTo>
                  <a:pt x="69942" y="42119"/>
                </a:lnTo>
                <a:lnTo>
                  <a:pt x="75105" y="42119"/>
                </a:lnTo>
                <a:lnTo>
                  <a:pt x="91526" y="45244"/>
                </a:lnTo>
                <a:lnTo>
                  <a:pt x="93317" y="45834"/>
                </a:lnTo>
                <a:lnTo>
                  <a:pt x="94555" y="46434"/>
                </a:lnTo>
                <a:lnTo>
                  <a:pt x="95250" y="47025"/>
                </a:lnTo>
                <a:lnTo>
                  <a:pt x="96041" y="47625"/>
                </a:lnTo>
                <a:lnTo>
                  <a:pt x="96536" y="48215"/>
                </a:lnTo>
                <a:lnTo>
                  <a:pt x="96736" y="48816"/>
                </a:lnTo>
                <a:lnTo>
                  <a:pt x="97032" y="49311"/>
                </a:lnTo>
                <a:lnTo>
                  <a:pt x="97279" y="50006"/>
                </a:lnTo>
                <a:lnTo>
                  <a:pt x="97679" y="51787"/>
                </a:lnTo>
                <a:lnTo>
                  <a:pt x="97774" y="54769"/>
                </a:lnTo>
                <a:lnTo>
                  <a:pt x="97879" y="56455"/>
                </a:lnTo>
                <a:lnTo>
                  <a:pt x="97832" y="66570"/>
                </a:lnTo>
                <a:lnTo>
                  <a:pt x="97632" y="68456"/>
                </a:lnTo>
                <a:lnTo>
                  <a:pt x="97527" y="70247"/>
                </a:lnTo>
                <a:lnTo>
                  <a:pt x="97373" y="71142"/>
                </a:lnTo>
                <a:lnTo>
                  <a:pt x="68361" y="71142"/>
                </a:lnTo>
                <a:lnTo>
                  <a:pt x="65332" y="71781"/>
                </a:lnTo>
                <a:lnTo>
                  <a:pt x="62360" y="73076"/>
                </a:lnTo>
                <a:lnTo>
                  <a:pt x="59379" y="74267"/>
                </a:lnTo>
                <a:lnTo>
                  <a:pt x="58469" y="74857"/>
                </a:lnTo>
                <a:close/>
              </a:path>
              <a:path w="622300" h="226695">
                <a:moveTo>
                  <a:pt x="18402" y="223839"/>
                </a:moveTo>
                <a:lnTo>
                  <a:pt x="12354" y="223839"/>
                </a:lnTo>
                <a:lnTo>
                  <a:pt x="9867" y="223687"/>
                </a:lnTo>
                <a:lnTo>
                  <a:pt x="7886" y="223391"/>
                </a:lnTo>
                <a:lnTo>
                  <a:pt x="5905" y="223191"/>
                </a:lnTo>
                <a:lnTo>
                  <a:pt x="0" y="219029"/>
                </a:lnTo>
                <a:lnTo>
                  <a:pt x="70" y="49311"/>
                </a:lnTo>
                <a:lnTo>
                  <a:pt x="188" y="48816"/>
                </a:lnTo>
                <a:lnTo>
                  <a:pt x="990" y="47377"/>
                </a:lnTo>
                <a:lnTo>
                  <a:pt x="1733" y="46777"/>
                </a:lnTo>
                <a:lnTo>
                  <a:pt x="2828" y="46282"/>
                </a:lnTo>
                <a:lnTo>
                  <a:pt x="3914" y="45691"/>
                </a:lnTo>
                <a:lnTo>
                  <a:pt x="5305" y="45291"/>
                </a:lnTo>
                <a:lnTo>
                  <a:pt x="8782" y="44891"/>
                </a:lnTo>
                <a:lnTo>
                  <a:pt x="11106" y="44796"/>
                </a:lnTo>
                <a:lnTo>
                  <a:pt x="16764" y="44796"/>
                </a:lnTo>
                <a:lnTo>
                  <a:pt x="19050" y="44891"/>
                </a:lnTo>
                <a:lnTo>
                  <a:pt x="22622" y="45291"/>
                </a:lnTo>
                <a:lnTo>
                  <a:pt x="24012" y="45691"/>
                </a:lnTo>
                <a:lnTo>
                  <a:pt x="25003" y="46282"/>
                </a:lnTo>
                <a:lnTo>
                  <a:pt x="25993" y="46777"/>
                </a:lnTo>
                <a:lnTo>
                  <a:pt x="26689" y="47377"/>
                </a:lnTo>
                <a:lnTo>
                  <a:pt x="27089" y="48073"/>
                </a:lnTo>
                <a:lnTo>
                  <a:pt x="27510" y="48663"/>
                </a:lnTo>
                <a:lnTo>
                  <a:pt x="27598" y="48816"/>
                </a:lnTo>
                <a:lnTo>
                  <a:pt x="27745" y="49311"/>
                </a:lnTo>
                <a:lnTo>
                  <a:pt x="27832" y="74857"/>
                </a:lnTo>
                <a:lnTo>
                  <a:pt x="58469" y="74857"/>
                </a:lnTo>
                <a:lnTo>
                  <a:pt x="30804" y="107900"/>
                </a:lnTo>
                <a:lnTo>
                  <a:pt x="30804" y="219029"/>
                </a:lnTo>
                <a:lnTo>
                  <a:pt x="30556" y="219867"/>
                </a:lnTo>
                <a:lnTo>
                  <a:pt x="22917" y="223391"/>
                </a:lnTo>
                <a:lnTo>
                  <a:pt x="20936" y="223687"/>
                </a:lnTo>
                <a:lnTo>
                  <a:pt x="18402" y="223839"/>
                </a:lnTo>
                <a:close/>
              </a:path>
              <a:path w="622300" h="226695">
                <a:moveTo>
                  <a:pt x="94307" y="76048"/>
                </a:moveTo>
                <a:lnTo>
                  <a:pt x="92317" y="76048"/>
                </a:lnTo>
                <a:lnTo>
                  <a:pt x="91078" y="75800"/>
                </a:lnTo>
                <a:lnTo>
                  <a:pt x="89592" y="75305"/>
                </a:lnTo>
                <a:lnTo>
                  <a:pt x="88202" y="74714"/>
                </a:lnTo>
                <a:lnTo>
                  <a:pt x="86621" y="74114"/>
                </a:lnTo>
                <a:lnTo>
                  <a:pt x="83049" y="72924"/>
                </a:lnTo>
                <a:lnTo>
                  <a:pt x="81010" y="72381"/>
                </a:lnTo>
                <a:lnTo>
                  <a:pt x="76543" y="71390"/>
                </a:lnTo>
                <a:lnTo>
                  <a:pt x="74114" y="71142"/>
                </a:lnTo>
                <a:lnTo>
                  <a:pt x="97373" y="71142"/>
                </a:lnTo>
                <a:lnTo>
                  <a:pt x="97279" y="71685"/>
                </a:lnTo>
                <a:lnTo>
                  <a:pt x="96889" y="72771"/>
                </a:lnTo>
                <a:lnTo>
                  <a:pt x="96584" y="73867"/>
                </a:lnTo>
                <a:lnTo>
                  <a:pt x="96146" y="74714"/>
                </a:lnTo>
                <a:lnTo>
                  <a:pt x="95050" y="75800"/>
                </a:lnTo>
                <a:lnTo>
                  <a:pt x="94307" y="76048"/>
                </a:lnTo>
                <a:close/>
              </a:path>
              <a:path w="622300" h="226695">
                <a:moveTo>
                  <a:pt x="203074" y="226220"/>
                </a:moveTo>
                <a:lnTo>
                  <a:pt x="159711" y="216657"/>
                </a:lnTo>
                <a:lnTo>
                  <a:pt x="132493" y="189272"/>
                </a:lnTo>
                <a:lnTo>
                  <a:pt x="121523" y="146092"/>
                </a:lnTo>
                <a:lnTo>
                  <a:pt x="121323" y="132455"/>
                </a:lnTo>
                <a:lnTo>
                  <a:pt x="121542" y="125733"/>
                </a:lnTo>
                <a:lnTo>
                  <a:pt x="133126" y="82039"/>
                </a:lnTo>
                <a:lnTo>
                  <a:pt x="161507" y="52886"/>
                </a:lnTo>
                <a:lnTo>
                  <a:pt x="206494" y="42119"/>
                </a:lnTo>
                <a:lnTo>
                  <a:pt x="216504" y="42510"/>
                </a:lnTo>
                <a:lnTo>
                  <a:pt x="256579" y="55883"/>
                </a:lnTo>
                <a:lnTo>
                  <a:pt x="269398" y="67866"/>
                </a:lnTo>
                <a:lnTo>
                  <a:pt x="196178" y="67866"/>
                </a:lnTo>
                <a:lnTo>
                  <a:pt x="188339" y="69504"/>
                </a:lnTo>
                <a:lnTo>
                  <a:pt x="158430" y="99270"/>
                </a:lnTo>
                <a:lnTo>
                  <a:pt x="153394" y="132455"/>
                </a:lnTo>
                <a:lnTo>
                  <a:pt x="153411" y="135732"/>
                </a:lnTo>
                <a:lnTo>
                  <a:pt x="160364" y="174623"/>
                </a:lnTo>
                <a:lnTo>
                  <a:pt x="194740" y="200322"/>
                </a:lnTo>
                <a:lnTo>
                  <a:pt x="266504" y="200322"/>
                </a:lnTo>
                <a:lnTo>
                  <a:pt x="261380" y="205637"/>
                </a:lnTo>
                <a:lnTo>
                  <a:pt x="222941" y="224470"/>
                </a:lnTo>
                <a:lnTo>
                  <a:pt x="213324" y="225783"/>
                </a:lnTo>
                <a:lnTo>
                  <a:pt x="203074" y="226220"/>
                </a:lnTo>
                <a:close/>
              </a:path>
              <a:path w="622300" h="226695">
                <a:moveTo>
                  <a:pt x="266504" y="200322"/>
                </a:moveTo>
                <a:lnTo>
                  <a:pt x="213495" y="200322"/>
                </a:lnTo>
                <a:lnTo>
                  <a:pt x="221229" y="198731"/>
                </a:lnTo>
                <a:lnTo>
                  <a:pt x="227782" y="195559"/>
                </a:lnTo>
                <a:lnTo>
                  <a:pt x="234326" y="192282"/>
                </a:lnTo>
                <a:lnTo>
                  <a:pt x="239689" y="187720"/>
                </a:lnTo>
                <a:lnTo>
                  <a:pt x="243859" y="181860"/>
                </a:lnTo>
                <a:lnTo>
                  <a:pt x="248118" y="176014"/>
                </a:lnTo>
                <a:lnTo>
                  <a:pt x="256160" y="132455"/>
                </a:lnTo>
                <a:lnTo>
                  <a:pt x="256048" y="127710"/>
                </a:lnTo>
                <a:lnTo>
                  <a:pt x="245347" y="87659"/>
                </a:lnTo>
                <a:lnTo>
                  <a:pt x="241575" y="81506"/>
                </a:lnTo>
                <a:lnTo>
                  <a:pt x="236364" y="76695"/>
                </a:lnTo>
                <a:lnTo>
                  <a:pt x="229716" y="73219"/>
                </a:lnTo>
                <a:lnTo>
                  <a:pt x="223163" y="69647"/>
                </a:lnTo>
                <a:lnTo>
                  <a:pt x="215028" y="67866"/>
                </a:lnTo>
                <a:lnTo>
                  <a:pt x="269398" y="67866"/>
                </a:lnTo>
                <a:lnTo>
                  <a:pt x="285722" y="103266"/>
                </a:lnTo>
                <a:lnTo>
                  <a:pt x="288535" y="135732"/>
                </a:lnTo>
                <a:lnTo>
                  <a:pt x="288304" y="142455"/>
                </a:lnTo>
                <a:lnTo>
                  <a:pt x="276447" y="186073"/>
                </a:lnTo>
                <a:lnTo>
                  <a:pt x="267073" y="199731"/>
                </a:lnTo>
                <a:lnTo>
                  <a:pt x="266504" y="200322"/>
                </a:lnTo>
                <a:close/>
              </a:path>
              <a:path w="622300" h="226695">
                <a:moveTo>
                  <a:pt x="403996" y="226220"/>
                </a:moveTo>
                <a:lnTo>
                  <a:pt x="360633" y="216657"/>
                </a:lnTo>
                <a:lnTo>
                  <a:pt x="333412" y="189272"/>
                </a:lnTo>
                <a:lnTo>
                  <a:pt x="322445" y="146092"/>
                </a:lnTo>
                <a:lnTo>
                  <a:pt x="322244" y="132455"/>
                </a:lnTo>
                <a:lnTo>
                  <a:pt x="322463" y="125733"/>
                </a:lnTo>
                <a:lnTo>
                  <a:pt x="334043" y="82039"/>
                </a:lnTo>
                <a:lnTo>
                  <a:pt x="362424" y="52886"/>
                </a:lnTo>
                <a:lnTo>
                  <a:pt x="407416" y="42119"/>
                </a:lnTo>
                <a:lnTo>
                  <a:pt x="417426" y="42510"/>
                </a:lnTo>
                <a:lnTo>
                  <a:pt x="457496" y="55883"/>
                </a:lnTo>
                <a:lnTo>
                  <a:pt x="470320" y="67866"/>
                </a:lnTo>
                <a:lnTo>
                  <a:pt x="397100" y="67866"/>
                </a:lnTo>
                <a:lnTo>
                  <a:pt x="389261" y="69504"/>
                </a:lnTo>
                <a:lnTo>
                  <a:pt x="359343" y="99270"/>
                </a:lnTo>
                <a:lnTo>
                  <a:pt x="354317" y="132455"/>
                </a:lnTo>
                <a:lnTo>
                  <a:pt x="354334" y="135732"/>
                </a:lnTo>
                <a:lnTo>
                  <a:pt x="361276" y="174623"/>
                </a:lnTo>
                <a:lnTo>
                  <a:pt x="395662" y="200322"/>
                </a:lnTo>
                <a:lnTo>
                  <a:pt x="467426" y="200322"/>
                </a:lnTo>
                <a:lnTo>
                  <a:pt x="462302" y="205637"/>
                </a:lnTo>
                <a:lnTo>
                  <a:pt x="423863" y="224470"/>
                </a:lnTo>
                <a:lnTo>
                  <a:pt x="414246" y="225783"/>
                </a:lnTo>
                <a:lnTo>
                  <a:pt x="403996" y="226220"/>
                </a:lnTo>
                <a:close/>
              </a:path>
              <a:path w="622300" h="226695">
                <a:moveTo>
                  <a:pt x="467426" y="200322"/>
                </a:moveTo>
                <a:lnTo>
                  <a:pt x="414417" y="200322"/>
                </a:lnTo>
                <a:lnTo>
                  <a:pt x="422151" y="198731"/>
                </a:lnTo>
                <a:lnTo>
                  <a:pt x="428704" y="195559"/>
                </a:lnTo>
                <a:lnTo>
                  <a:pt x="435248" y="192282"/>
                </a:lnTo>
                <a:lnTo>
                  <a:pt x="440611" y="187720"/>
                </a:lnTo>
                <a:lnTo>
                  <a:pt x="444781" y="181860"/>
                </a:lnTo>
                <a:lnTo>
                  <a:pt x="449040" y="176014"/>
                </a:lnTo>
                <a:lnTo>
                  <a:pt x="457081" y="132455"/>
                </a:lnTo>
                <a:lnTo>
                  <a:pt x="456968" y="127710"/>
                </a:lnTo>
                <a:lnTo>
                  <a:pt x="446259" y="87659"/>
                </a:lnTo>
                <a:lnTo>
                  <a:pt x="442487" y="81506"/>
                </a:lnTo>
                <a:lnTo>
                  <a:pt x="437287" y="76695"/>
                </a:lnTo>
                <a:lnTo>
                  <a:pt x="430638" y="73219"/>
                </a:lnTo>
                <a:lnTo>
                  <a:pt x="424085" y="69647"/>
                </a:lnTo>
                <a:lnTo>
                  <a:pt x="415950" y="67866"/>
                </a:lnTo>
                <a:lnTo>
                  <a:pt x="470320" y="67866"/>
                </a:lnTo>
                <a:lnTo>
                  <a:pt x="486640" y="103266"/>
                </a:lnTo>
                <a:lnTo>
                  <a:pt x="489457" y="135732"/>
                </a:lnTo>
                <a:lnTo>
                  <a:pt x="489225" y="142455"/>
                </a:lnTo>
                <a:lnTo>
                  <a:pt x="477369" y="186073"/>
                </a:lnTo>
                <a:lnTo>
                  <a:pt x="467995" y="199731"/>
                </a:lnTo>
                <a:lnTo>
                  <a:pt x="467426" y="200322"/>
                </a:lnTo>
                <a:close/>
              </a:path>
              <a:path w="622300" h="226695">
                <a:moveTo>
                  <a:pt x="572619" y="45691"/>
                </a:moveTo>
                <a:lnTo>
                  <a:pt x="541958" y="45691"/>
                </a:lnTo>
                <a:lnTo>
                  <a:pt x="541958" y="5057"/>
                </a:lnTo>
                <a:lnTo>
                  <a:pt x="545082" y="1638"/>
                </a:lnTo>
                <a:lnTo>
                  <a:pt x="546273" y="1038"/>
                </a:lnTo>
                <a:lnTo>
                  <a:pt x="547863" y="647"/>
                </a:lnTo>
                <a:lnTo>
                  <a:pt x="549844" y="447"/>
                </a:lnTo>
                <a:lnTo>
                  <a:pt x="551835" y="152"/>
                </a:lnTo>
                <a:lnTo>
                  <a:pt x="554312" y="0"/>
                </a:lnTo>
                <a:lnTo>
                  <a:pt x="560360" y="0"/>
                </a:lnTo>
                <a:lnTo>
                  <a:pt x="562894" y="152"/>
                </a:lnTo>
                <a:lnTo>
                  <a:pt x="564875" y="447"/>
                </a:lnTo>
                <a:lnTo>
                  <a:pt x="566866" y="647"/>
                </a:lnTo>
                <a:lnTo>
                  <a:pt x="568399" y="1038"/>
                </a:lnTo>
                <a:lnTo>
                  <a:pt x="569495" y="1638"/>
                </a:lnTo>
                <a:lnTo>
                  <a:pt x="570581" y="2133"/>
                </a:lnTo>
                <a:lnTo>
                  <a:pt x="571381" y="2781"/>
                </a:lnTo>
                <a:lnTo>
                  <a:pt x="571876" y="3571"/>
                </a:lnTo>
                <a:lnTo>
                  <a:pt x="572371" y="4267"/>
                </a:lnTo>
                <a:lnTo>
                  <a:pt x="572619" y="5057"/>
                </a:lnTo>
                <a:lnTo>
                  <a:pt x="572619" y="45691"/>
                </a:lnTo>
                <a:close/>
              </a:path>
              <a:path w="622300" h="226695">
                <a:moveTo>
                  <a:pt x="617511" y="71142"/>
                </a:moveTo>
                <a:lnTo>
                  <a:pt x="516707" y="71142"/>
                </a:lnTo>
                <a:lnTo>
                  <a:pt x="515173" y="70142"/>
                </a:lnTo>
                <a:lnTo>
                  <a:pt x="513982" y="68161"/>
                </a:lnTo>
                <a:lnTo>
                  <a:pt x="512887" y="66180"/>
                </a:lnTo>
                <a:lnTo>
                  <a:pt x="512344" y="62951"/>
                </a:lnTo>
                <a:lnTo>
                  <a:pt x="512344" y="56207"/>
                </a:lnTo>
                <a:lnTo>
                  <a:pt x="514125" y="48663"/>
                </a:lnTo>
                <a:lnTo>
                  <a:pt x="514621" y="47577"/>
                </a:lnTo>
                <a:lnTo>
                  <a:pt x="515268" y="46834"/>
                </a:lnTo>
                <a:lnTo>
                  <a:pt x="516059" y="46434"/>
                </a:lnTo>
                <a:lnTo>
                  <a:pt x="516859" y="45939"/>
                </a:lnTo>
                <a:lnTo>
                  <a:pt x="517754" y="45691"/>
                </a:lnTo>
                <a:lnTo>
                  <a:pt x="616625" y="45691"/>
                </a:lnTo>
                <a:lnTo>
                  <a:pt x="617463" y="45939"/>
                </a:lnTo>
                <a:lnTo>
                  <a:pt x="618158" y="46434"/>
                </a:lnTo>
                <a:lnTo>
                  <a:pt x="618958" y="46834"/>
                </a:lnTo>
                <a:lnTo>
                  <a:pt x="619597" y="47577"/>
                </a:lnTo>
                <a:lnTo>
                  <a:pt x="620092" y="48663"/>
                </a:lnTo>
                <a:lnTo>
                  <a:pt x="620692" y="49654"/>
                </a:lnTo>
                <a:lnTo>
                  <a:pt x="621083" y="50997"/>
                </a:lnTo>
                <a:lnTo>
                  <a:pt x="621283" y="52683"/>
                </a:lnTo>
                <a:lnTo>
                  <a:pt x="621587" y="54273"/>
                </a:lnTo>
                <a:lnTo>
                  <a:pt x="621730" y="56207"/>
                </a:lnTo>
                <a:lnTo>
                  <a:pt x="621730" y="62951"/>
                </a:lnTo>
                <a:lnTo>
                  <a:pt x="621187" y="66180"/>
                </a:lnTo>
                <a:lnTo>
                  <a:pt x="619006" y="70142"/>
                </a:lnTo>
                <a:lnTo>
                  <a:pt x="617511" y="71142"/>
                </a:lnTo>
                <a:close/>
              </a:path>
              <a:path w="622300" h="226695">
                <a:moveTo>
                  <a:pt x="593803" y="225773"/>
                </a:moveTo>
                <a:lnTo>
                  <a:pt x="582192" y="225773"/>
                </a:lnTo>
                <a:lnTo>
                  <a:pt x="574705" y="224630"/>
                </a:lnTo>
                <a:lnTo>
                  <a:pt x="542853" y="187082"/>
                </a:lnTo>
                <a:lnTo>
                  <a:pt x="541958" y="71142"/>
                </a:lnTo>
                <a:lnTo>
                  <a:pt x="572619" y="71142"/>
                </a:lnTo>
                <a:lnTo>
                  <a:pt x="572619" y="164602"/>
                </a:lnTo>
                <a:lnTo>
                  <a:pt x="572935" y="172712"/>
                </a:lnTo>
                <a:lnTo>
                  <a:pt x="587307" y="199579"/>
                </a:lnTo>
                <a:lnTo>
                  <a:pt x="621202" y="199579"/>
                </a:lnTo>
                <a:lnTo>
                  <a:pt x="621283" y="200179"/>
                </a:lnTo>
                <a:lnTo>
                  <a:pt x="621587" y="201665"/>
                </a:lnTo>
                <a:lnTo>
                  <a:pt x="621730" y="203493"/>
                </a:lnTo>
                <a:lnTo>
                  <a:pt x="621730" y="209256"/>
                </a:lnTo>
                <a:lnTo>
                  <a:pt x="607443" y="223839"/>
                </a:lnTo>
                <a:lnTo>
                  <a:pt x="604966" y="224429"/>
                </a:lnTo>
                <a:lnTo>
                  <a:pt x="602290" y="224877"/>
                </a:lnTo>
                <a:lnTo>
                  <a:pt x="599403" y="225172"/>
                </a:lnTo>
                <a:lnTo>
                  <a:pt x="596632" y="225573"/>
                </a:lnTo>
                <a:lnTo>
                  <a:pt x="593803" y="225773"/>
                </a:lnTo>
                <a:close/>
              </a:path>
              <a:path w="622300" h="226695">
                <a:moveTo>
                  <a:pt x="621202" y="199579"/>
                </a:moveTo>
                <a:lnTo>
                  <a:pt x="599013" y="199579"/>
                </a:lnTo>
                <a:lnTo>
                  <a:pt x="601537" y="199331"/>
                </a:lnTo>
                <a:lnTo>
                  <a:pt x="603728" y="198836"/>
                </a:lnTo>
                <a:lnTo>
                  <a:pt x="615434" y="194664"/>
                </a:lnTo>
                <a:lnTo>
                  <a:pt x="616577" y="194368"/>
                </a:lnTo>
                <a:lnTo>
                  <a:pt x="618158" y="194368"/>
                </a:lnTo>
                <a:lnTo>
                  <a:pt x="618701" y="194521"/>
                </a:lnTo>
                <a:lnTo>
                  <a:pt x="619206" y="194816"/>
                </a:lnTo>
                <a:lnTo>
                  <a:pt x="619797" y="195111"/>
                </a:lnTo>
                <a:lnTo>
                  <a:pt x="620244" y="195711"/>
                </a:lnTo>
                <a:lnTo>
                  <a:pt x="620835" y="197493"/>
                </a:lnTo>
                <a:lnTo>
                  <a:pt x="621103" y="198836"/>
                </a:lnTo>
                <a:lnTo>
                  <a:pt x="621202" y="19957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3333921" y="3699203"/>
            <a:ext cx="1431105" cy="3269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3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Kernel</a:t>
            </a:r>
            <a:r>
              <a:rPr lang="zh-CN" altLang="en-US" dirty="0"/>
              <a:t> </a:t>
            </a:r>
            <a:r>
              <a:rPr lang="en-US" altLang="zh-CN" dirty="0"/>
              <a:t>Exploitation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738843"/>
            <a:ext cx="8524875" cy="406346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object 5"/>
          <p:cNvSpPr txBox="1">
            <a:spLocks/>
          </p:cNvSpPr>
          <p:nvPr/>
        </p:nvSpPr>
        <p:spPr bwMode="gray">
          <a:xfrm>
            <a:off x="530233" y="1738844"/>
            <a:ext cx="7725409" cy="7531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794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宋体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ts val="2850"/>
              </a:lnSpc>
              <a:spcBef>
                <a:spcPts val="22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The most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common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place to find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vulnerabilities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is inside of 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Loadable Kernel Modules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(LKMs).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233" y="2824695"/>
            <a:ext cx="7014209" cy="28854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lvl="0" indent="0" algn="l" defTabSz="914400" rtl="0" eaLnBrk="1" fontAlgn="base" latinLnBrk="0" hangingPunct="1">
              <a:lnSpc>
                <a:spcPts val="2850"/>
              </a:lnSpc>
              <a:spcBef>
                <a:spcPts val="22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LKMs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are like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executables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that run in Kernel Space.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few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common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uses are listed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below: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229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Device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Drivers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Filesystem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Drivers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Networking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Drivers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Executable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Interpreters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Extensions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(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rootkits :P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0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Kernel</a:t>
            </a:r>
            <a:r>
              <a:rPr lang="zh-CN" altLang="en-US" dirty="0"/>
              <a:t> </a:t>
            </a:r>
            <a:r>
              <a:rPr lang="en-US" altLang="zh-CN" dirty="0"/>
              <a:t>Exploitation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ject 5"/>
          <p:cNvSpPr txBox="1">
            <a:spLocks/>
          </p:cNvSpPr>
          <p:nvPr/>
        </p:nvSpPr>
        <p:spPr bwMode="gray">
          <a:xfrm>
            <a:off x="530233" y="1738844"/>
            <a:ext cx="7825105" cy="7531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794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宋体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12700" marR="5080" lvl="0" indent="-635" algn="l" defTabSz="914400" rtl="0" eaLnBrk="0" fontAlgn="base" latinLnBrk="0" hangingPunct="0">
              <a:lnSpc>
                <a:spcPts val="2850"/>
              </a:lnSpc>
              <a:spcBef>
                <a:spcPts val="22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LKMs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are just binary blobs like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your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familiar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ELF’s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,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EXE’s 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and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MACH-O’s.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(On Linux, they even use the ELF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format)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242" y="2824695"/>
            <a:ext cx="804545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lvl="0" indent="0" algn="l" defTabSz="914400" rtl="0" eaLnBrk="1" fontAlgn="base" latinLnBrk="0" hangingPunct="1">
              <a:lnSpc>
                <a:spcPts val="2850"/>
              </a:lnSpc>
              <a:spcBef>
                <a:spcPts val="22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You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drop them into </a:t>
            </a:r>
            <a:r>
              <a:rPr kumimoji="0" lang="en-US" altLang="zh-CN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GDB</a:t>
            </a:r>
            <a:r>
              <a:rPr kumimoji="0" lang="zh-CN" alt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and reverse-engineer them like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you’re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used to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already.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7940" y="3685011"/>
            <a:ext cx="6054929" cy="3172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876190"/>
            <a:ext cx="1841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Kernel</a:t>
            </a:r>
            <a:r>
              <a:rPr lang="zh-CN" altLang="en-US" dirty="0"/>
              <a:t> </a:t>
            </a:r>
            <a:r>
              <a:rPr lang="en-US" altLang="zh-CN" dirty="0"/>
              <a:t>Exploitation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5"/>
          <p:cNvSpPr txBox="1">
            <a:spLocks/>
          </p:cNvSpPr>
          <p:nvPr/>
        </p:nvSpPr>
        <p:spPr bwMode="gray">
          <a:xfrm>
            <a:off x="530233" y="1738844"/>
            <a:ext cx="7485380" cy="7531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794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宋体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ts val="2850"/>
              </a:lnSpc>
              <a:spcBef>
                <a:spcPts val="22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There’s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few useful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commands 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that deal with LKMs on  Linux.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graphicFrame>
        <p:nvGraphicFramePr>
          <p:cNvPr id="5" name="object 6"/>
          <p:cNvGraphicFramePr>
            <a:graphicFrameLocks noGrp="1"/>
          </p:cNvGraphicFramePr>
          <p:nvPr/>
        </p:nvGraphicFramePr>
        <p:xfrm>
          <a:off x="511183" y="2863485"/>
          <a:ext cx="7089775" cy="892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7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 marL="31750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insmod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48920" algn="r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---&gt;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Insert </a:t>
                      </a:r>
                      <a:r>
                        <a:rPr sz="200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000" spc="-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module into the running</a:t>
                      </a:r>
                      <a:r>
                        <a:rPr sz="2000" spc="-5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kernel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2000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rmmod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48920" algn="r">
                        <a:lnSpc>
                          <a:spcPts val="2295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---&gt;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2295"/>
                        </a:lnSpc>
                      </a:pPr>
                      <a:r>
                        <a:rPr sz="2000" spc="-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Remove </a:t>
                      </a:r>
                      <a:r>
                        <a:rPr sz="200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000" spc="-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module from the running</a:t>
                      </a:r>
                      <a:r>
                        <a:rPr sz="2000" spc="-8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kernel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000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lsmod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48920" algn="r">
                        <a:lnSpc>
                          <a:spcPts val="2215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---&gt;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2215"/>
                        </a:lnSpc>
                      </a:pPr>
                      <a:r>
                        <a:rPr sz="2000" spc="-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200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currently </a:t>
                      </a:r>
                      <a:r>
                        <a:rPr sz="2000" spc="-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loaded</a:t>
                      </a:r>
                      <a:r>
                        <a:rPr sz="2000" spc="-2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modules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7"/>
          <p:cNvSpPr txBox="1"/>
          <p:nvPr/>
        </p:nvSpPr>
        <p:spPr>
          <a:xfrm>
            <a:off x="530233" y="4348696"/>
            <a:ext cx="5434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general familiarity with these is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helpful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99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1F38-A28F-A14E-96AD-35A9AD54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4BA04-F19F-1943-8927-60505EEED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 After Free </a:t>
            </a:r>
          </a:p>
          <a:p>
            <a:pPr lvl="1"/>
            <a:r>
              <a:rPr lang="en-US" dirty="0"/>
              <a:t>A class of vulnerability where data on the heap is freed, but a leftover reference or ‘</a:t>
            </a:r>
            <a:r>
              <a:rPr lang="en-US" b="1" dirty="0"/>
              <a:t>dangling pointer</a:t>
            </a:r>
            <a:r>
              <a:rPr lang="en-US" dirty="0"/>
              <a:t>’ is used by the code as if the data were still valid </a:t>
            </a:r>
          </a:p>
          <a:p>
            <a:pPr lvl="1"/>
            <a:r>
              <a:rPr lang="en-US" dirty="0"/>
              <a:t>Most popular in Web Browsers, complex programs </a:t>
            </a:r>
          </a:p>
          <a:p>
            <a:pPr lvl="1"/>
            <a:r>
              <a:rPr lang="en-US" dirty="0"/>
              <a:t>Also known as UAF</a:t>
            </a:r>
          </a:p>
        </p:txBody>
      </p:sp>
    </p:spTree>
    <p:extLst>
      <p:ext uri="{BB962C8B-B14F-4D97-AF65-F5344CB8AC3E}">
        <p14:creationId xmlns:p14="http://schemas.microsoft.com/office/powerpoint/2010/main" val="406103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UNIX credentials.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850" y="7493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0"/>
              </a:rPr>
              <a:t>Real User 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0"/>
              </a:rPr>
              <a:t>Real Group ID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BF6478-5EF6-A245-BA8B-B8E925E3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97" y="801317"/>
            <a:ext cx="6672649" cy="1749610"/>
          </a:xfrm>
          <a:prstGeom prst="rect">
            <a:avLst/>
          </a:prstGeom>
        </p:spPr>
      </p:pic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C74274F6-4099-B24F-830F-628E4C2CF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3310831"/>
            <a:ext cx="9144000" cy="354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 Privileges</a:t>
            </a:r>
          </a:p>
        </p:txBody>
      </p:sp>
      <p:pic>
        <p:nvPicPr>
          <p:cNvPr id="27" name="Content Placeholder 26" descr="A screenshot of text&#10;&#10;Description automatically generated">
            <a:extLst>
              <a:ext uri="{FF2B5EF4-FFF2-40B4-BE49-F238E27FC236}">
                <a16:creationId xmlns:a16="http://schemas.microsoft.com/office/drawing/2014/main" id="{0C9EE9B6-4CDD-3545-9C44-704E0DACD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05" y="1713005"/>
            <a:ext cx="4544189" cy="4804048"/>
          </a:xfrm>
        </p:spPr>
      </p:pic>
      <p:sp>
        <p:nvSpPr>
          <p:cNvPr id="4" name="object 3"/>
          <p:cNvSpPr txBox="1"/>
          <p:nvPr/>
        </p:nvSpPr>
        <p:spPr>
          <a:xfrm>
            <a:off x="300038" y="712346"/>
            <a:ext cx="7102475" cy="1000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Remember: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The Kernel manages running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processes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416559" lvl="0" indent="0" algn="l" defTabSz="914400" rtl="0" eaLnBrk="1" fontAlgn="base" latinLnBrk="0" hangingPunct="1">
              <a:lnSpc>
                <a:spcPct val="197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Therefore: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The Kernel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keeps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track of permissions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EDBB3F-7AE1-DE42-8EFC-916ADBE7B4D7}"/>
              </a:ext>
            </a:extLst>
          </p:cNvPr>
          <p:cNvSpPr/>
          <p:nvPr/>
        </p:nvSpPr>
        <p:spPr>
          <a:xfrm>
            <a:off x="0" y="6457890"/>
            <a:ext cx="7410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https://code.woboq.org/linux/linux/include/linux/cred.h.html#cred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17B04E-96DD-6145-A8FF-0EABE6C5B676}"/>
              </a:ext>
            </a:extLst>
          </p:cNvPr>
          <p:cNvSpPr/>
          <p:nvPr/>
        </p:nvSpPr>
        <p:spPr bwMode="auto">
          <a:xfrm>
            <a:off x="2421924" y="2866768"/>
            <a:ext cx="2656703" cy="2224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40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 Privileges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 txBox="1"/>
          <p:nvPr/>
        </p:nvSpPr>
        <p:spPr>
          <a:xfrm>
            <a:off x="353156" y="1266306"/>
            <a:ext cx="7858125" cy="1120947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lvl="0" indent="0" algn="l" defTabSz="914400" rtl="0" eaLnBrk="1" fontAlgn="base" latinLnBrk="0" hangingPunct="1">
              <a:lnSpc>
                <a:spcPts val="2850"/>
              </a:lnSpc>
              <a:spcBef>
                <a:spcPts val="21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Conveniently, the Linux Kernel has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two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wrapper </a:t>
            </a:r>
            <a:r>
              <a:rPr kumimoji="0" lang="en-US" altLang="zh-CN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functions</a:t>
            </a:r>
            <a:r>
              <a:rPr kumimoji="0" lang="zh-CN" alt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for updating process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credentials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and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generating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process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credentials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!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62713" y="2944679"/>
            <a:ext cx="302895" cy="200025"/>
          </a:xfrm>
          <a:custGeom>
            <a:avLst/>
            <a:gdLst/>
            <a:ahLst/>
            <a:cxnLst/>
            <a:rect l="l" t="t" r="r" b="b"/>
            <a:pathLst>
              <a:path w="302894" h="200025">
                <a:moveTo>
                  <a:pt x="17668" y="198386"/>
                </a:moveTo>
                <a:lnTo>
                  <a:pt x="12801" y="198386"/>
                </a:lnTo>
                <a:lnTo>
                  <a:pt x="10820" y="198291"/>
                </a:lnTo>
                <a:lnTo>
                  <a:pt x="2981" y="194566"/>
                </a:lnTo>
                <a:lnTo>
                  <a:pt x="2981" y="59140"/>
                </a:lnTo>
                <a:lnTo>
                  <a:pt x="12801" y="55216"/>
                </a:lnTo>
                <a:lnTo>
                  <a:pt x="17668" y="55216"/>
                </a:lnTo>
                <a:lnTo>
                  <a:pt x="27536" y="59140"/>
                </a:lnTo>
                <a:lnTo>
                  <a:pt x="27536" y="194566"/>
                </a:lnTo>
                <a:lnTo>
                  <a:pt x="17668" y="198386"/>
                </a:lnTo>
                <a:close/>
              </a:path>
              <a:path w="302894" h="200025">
                <a:moveTo>
                  <a:pt x="20888" y="29470"/>
                </a:moveTo>
                <a:lnTo>
                  <a:pt x="9277" y="29470"/>
                </a:lnTo>
                <a:lnTo>
                  <a:pt x="5314" y="28479"/>
                </a:lnTo>
                <a:lnTo>
                  <a:pt x="3124" y="26498"/>
                </a:lnTo>
                <a:lnTo>
                  <a:pt x="1047" y="24412"/>
                </a:lnTo>
                <a:lnTo>
                  <a:pt x="0" y="20545"/>
                </a:lnTo>
                <a:lnTo>
                  <a:pt x="55" y="8934"/>
                </a:lnTo>
                <a:lnTo>
                  <a:pt x="1095" y="5210"/>
                </a:lnTo>
                <a:lnTo>
                  <a:pt x="5457" y="1047"/>
                </a:lnTo>
                <a:lnTo>
                  <a:pt x="9477" y="0"/>
                </a:lnTo>
                <a:lnTo>
                  <a:pt x="21088" y="0"/>
                </a:lnTo>
                <a:lnTo>
                  <a:pt x="25003" y="1047"/>
                </a:lnTo>
                <a:lnTo>
                  <a:pt x="27089" y="3124"/>
                </a:lnTo>
                <a:lnTo>
                  <a:pt x="29270" y="5114"/>
                </a:lnTo>
                <a:lnTo>
                  <a:pt x="30365" y="8934"/>
                </a:lnTo>
                <a:lnTo>
                  <a:pt x="30309" y="20545"/>
                </a:lnTo>
                <a:lnTo>
                  <a:pt x="29270" y="24260"/>
                </a:lnTo>
                <a:lnTo>
                  <a:pt x="24907" y="28432"/>
                </a:lnTo>
                <a:lnTo>
                  <a:pt x="20888" y="29470"/>
                </a:lnTo>
                <a:close/>
              </a:path>
              <a:path w="302894" h="200025">
                <a:moveTo>
                  <a:pt x="121656" y="77542"/>
                </a:moveTo>
                <a:lnTo>
                  <a:pt x="95106" y="77542"/>
                </a:lnTo>
                <a:lnTo>
                  <a:pt x="100750" y="71643"/>
                </a:lnTo>
                <a:lnTo>
                  <a:pt x="132711" y="53130"/>
                </a:lnTo>
                <a:lnTo>
                  <a:pt x="149275" y="53130"/>
                </a:lnTo>
                <a:lnTo>
                  <a:pt x="156771" y="54673"/>
                </a:lnTo>
                <a:lnTo>
                  <a:pt x="162820" y="57749"/>
                </a:lnTo>
                <a:lnTo>
                  <a:pt x="168973" y="60721"/>
                </a:lnTo>
                <a:lnTo>
                  <a:pt x="173935" y="64741"/>
                </a:lnTo>
                <a:lnTo>
                  <a:pt x="181136" y="74418"/>
                </a:lnTo>
                <a:lnTo>
                  <a:pt x="129139" y="74418"/>
                </a:lnTo>
                <a:lnTo>
                  <a:pt x="122986" y="76599"/>
                </a:lnTo>
                <a:lnTo>
                  <a:pt x="121656" y="77542"/>
                </a:lnTo>
                <a:close/>
              </a:path>
              <a:path w="302894" h="200025">
                <a:moveTo>
                  <a:pt x="87610" y="198386"/>
                </a:moveTo>
                <a:lnTo>
                  <a:pt x="82753" y="198386"/>
                </a:lnTo>
                <a:lnTo>
                  <a:pt x="80771" y="198291"/>
                </a:lnTo>
                <a:lnTo>
                  <a:pt x="72932" y="194566"/>
                </a:lnTo>
                <a:lnTo>
                  <a:pt x="72932" y="59035"/>
                </a:lnTo>
                <a:lnTo>
                  <a:pt x="73075" y="58388"/>
                </a:lnTo>
                <a:lnTo>
                  <a:pt x="73444" y="57749"/>
                </a:lnTo>
                <a:lnTo>
                  <a:pt x="73675" y="57302"/>
                </a:lnTo>
                <a:lnTo>
                  <a:pt x="74266" y="56807"/>
                </a:lnTo>
                <a:lnTo>
                  <a:pt x="75161" y="56406"/>
                </a:lnTo>
                <a:lnTo>
                  <a:pt x="76057" y="55911"/>
                </a:lnTo>
                <a:lnTo>
                  <a:pt x="77200" y="55616"/>
                </a:lnTo>
                <a:lnTo>
                  <a:pt x="78581" y="55511"/>
                </a:lnTo>
                <a:lnTo>
                  <a:pt x="79971" y="55321"/>
                </a:lnTo>
                <a:lnTo>
                  <a:pt x="81810" y="55216"/>
                </a:lnTo>
                <a:lnTo>
                  <a:pt x="86277" y="55216"/>
                </a:lnTo>
                <a:lnTo>
                  <a:pt x="88058" y="55321"/>
                </a:lnTo>
                <a:lnTo>
                  <a:pt x="89449" y="55511"/>
                </a:lnTo>
                <a:lnTo>
                  <a:pt x="90935" y="55616"/>
                </a:lnTo>
                <a:lnTo>
                  <a:pt x="92078" y="55911"/>
                </a:lnTo>
                <a:lnTo>
                  <a:pt x="92868" y="56406"/>
                </a:lnTo>
                <a:lnTo>
                  <a:pt x="93668" y="56807"/>
                </a:lnTo>
                <a:lnTo>
                  <a:pt x="94211" y="57302"/>
                </a:lnTo>
                <a:lnTo>
                  <a:pt x="94506" y="57892"/>
                </a:lnTo>
                <a:lnTo>
                  <a:pt x="94906" y="58388"/>
                </a:lnTo>
                <a:lnTo>
                  <a:pt x="95106" y="59035"/>
                </a:lnTo>
                <a:lnTo>
                  <a:pt x="95106" y="77542"/>
                </a:lnTo>
                <a:lnTo>
                  <a:pt x="121656" y="77542"/>
                </a:lnTo>
                <a:lnTo>
                  <a:pt x="97488" y="100164"/>
                </a:lnTo>
                <a:lnTo>
                  <a:pt x="97488" y="194566"/>
                </a:lnTo>
                <a:lnTo>
                  <a:pt x="97288" y="195262"/>
                </a:lnTo>
                <a:lnTo>
                  <a:pt x="89649" y="198291"/>
                </a:lnTo>
                <a:lnTo>
                  <a:pt x="87610" y="198386"/>
                </a:lnTo>
                <a:close/>
              </a:path>
              <a:path w="302894" h="200025">
                <a:moveTo>
                  <a:pt x="178450" y="198386"/>
                </a:moveTo>
                <a:lnTo>
                  <a:pt x="173583" y="198386"/>
                </a:lnTo>
                <a:lnTo>
                  <a:pt x="171554" y="198291"/>
                </a:lnTo>
                <a:lnTo>
                  <a:pt x="163715" y="194566"/>
                </a:lnTo>
                <a:lnTo>
                  <a:pt x="163715" y="107708"/>
                </a:lnTo>
                <a:lnTo>
                  <a:pt x="163115" y="101555"/>
                </a:lnTo>
                <a:lnTo>
                  <a:pt x="147789" y="77095"/>
                </a:lnTo>
                <a:lnTo>
                  <a:pt x="144217" y="75304"/>
                </a:lnTo>
                <a:lnTo>
                  <a:pt x="140055" y="74418"/>
                </a:lnTo>
                <a:lnTo>
                  <a:pt x="181136" y="74418"/>
                </a:lnTo>
                <a:lnTo>
                  <a:pt x="181470" y="74866"/>
                </a:lnTo>
                <a:lnTo>
                  <a:pt x="184156" y="80819"/>
                </a:lnTo>
                <a:lnTo>
                  <a:pt x="185737" y="87658"/>
                </a:lnTo>
                <a:lnTo>
                  <a:pt x="187423" y="94411"/>
                </a:lnTo>
                <a:lnTo>
                  <a:pt x="188167" y="101555"/>
                </a:lnTo>
                <a:lnTo>
                  <a:pt x="188270" y="194566"/>
                </a:lnTo>
                <a:lnTo>
                  <a:pt x="188070" y="195262"/>
                </a:lnTo>
                <a:lnTo>
                  <a:pt x="180431" y="198291"/>
                </a:lnTo>
                <a:lnTo>
                  <a:pt x="178450" y="198386"/>
                </a:lnTo>
                <a:close/>
              </a:path>
              <a:path w="302894" h="200025">
                <a:moveTo>
                  <a:pt x="263432" y="55959"/>
                </a:moveTo>
                <a:lnTo>
                  <a:pt x="238867" y="55959"/>
                </a:lnTo>
                <a:lnTo>
                  <a:pt x="238867" y="23421"/>
                </a:lnTo>
                <a:lnTo>
                  <a:pt x="241248" y="20688"/>
                </a:lnTo>
                <a:lnTo>
                  <a:pt x="242249" y="20192"/>
                </a:lnTo>
                <a:lnTo>
                  <a:pt x="243534" y="19850"/>
                </a:lnTo>
                <a:lnTo>
                  <a:pt x="246706" y="19450"/>
                </a:lnTo>
                <a:lnTo>
                  <a:pt x="248697" y="19354"/>
                </a:lnTo>
                <a:lnTo>
                  <a:pt x="253555" y="19354"/>
                </a:lnTo>
                <a:lnTo>
                  <a:pt x="255593" y="19450"/>
                </a:lnTo>
                <a:lnTo>
                  <a:pt x="258765" y="19850"/>
                </a:lnTo>
                <a:lnTo>
                  <a:pt x="260003" y="20192"/>
                </a:lnTo>
                <a:lnTo>
                  <a:pt x="260898" y="20688"/>
                </a:lnTo>
                <a:lnTo>
                  <a:pt x="261794" y="21088"/>
                </a:lnTo>
                <a:lnTo>
                  <a:pt x="262432" y="21583"/>
                </a:lnTo>
                <a:lnTo>
                  <a:pt x="263232" y="22774"/>
                </a:lnTo>
                <a:lnTo>
                  <a:pt x="263432" y="23421"/>
                </a:lnTo>
                <a:lnTo>
                  <a:pt x="263432" y="55959"/>
                </a:lnTo>
                <a:close/>
              </a:path>
              <a:path w="302894" h="200025">
                <a:moveTo>
                  <a:pt x="299294" y="76352"/>
                </a:moveTo>
                <a:lnTo>
                  <a:pt x="218627" y="76352"/>
                </a:lnTo>
                <a:lnTo>
                  <a:pt x="217436" y="75561"/>
                </a:lnTo>
                <a:lnTo>
                  <a:pt x="215655" y="72380"/>
                </a:lnTo>
                <a:lnTo>
                  <a:pt x="215207" y="69799"/>
                </a:lnTo>
                <a:lnTo>
                  <a:pt x="215312" y="62760"/>
                </a:lnTo>
                <a:lnTo>
                  <a:pt x="215502" y="61464"/>
                </a:lnTo>
                <a:lnTo>
                  <a:pt x="215807" y="60178"/>
                </a:lnTo>
                <a:lnTo>
                  <a:pt x="216150" y="59140"/>
                </a:lnTo>
                <a:lnTo>
                  <a:pt x="216550" y="58340"/>
                </a:lnTo>
                <a:lnTo>
                  <a:pt x="216941" y="57445"/>
                </a:lnTo>
                <a:lnTo>
                  <a:pt x="217436" y="56854"/>
                </a:lnTo>
                <a:lnTo>
                  <a:pt x="218036" y="56559"/>
                </a:lnTo>
                <a:lnTo>
                  <a:pt x="218731" y="56159"/>
                </a:lnTo>
                <a:lnTo>
                  <a:pt x="219474" y="55959"/>
                </a:lnTo>
                <a:lnTo>
                  <a:pt x="298598" y="55959"/>
                </a:lnTo>
                <a:lnTo>
                  <a:pt x="299294" y="56159"/>
                </a:lnTo>
                <a:lnTo>
                  <a:pt x="299894" y="56559"/>
                </a:lnTo>
                <a:lnTo>
                  <a:pt x="300484" y="56854"/>
                </a:lnTo>
                <a:lnTo>
                  <a:pt x="300980" y="57445"/>
                </a:lnTo>
                <a:lnTo>
                  <a:pt x="301380" y="58340"/>
                </a:lnTo>
                <a:lnTo>
                  <a:pt x="301875" y="59140"/>
                </a:lnTo>
                <a:lnTo>
                  <a:pt x="302227" y="60178"/>
                </a:lnTo>
                <a:lnTo>
                  <a:pt x="302618" y="62760"/>
                </a:lnTo>
                <a:lnTo>
                  <a:pt x="302723" y="69799"/>
                </a:lnTo>
                <a:lnTo>
                  <a:pt x="302275" y="72380"/>
                </a:lnTo>
                <a:lnTo>
                  <a:pt x="300484" y="75561"/>
                </a:lnTo>
                <a:lnTo>
                  <a:pt x="299294" y="76352"/>
                </a:lnTo>
                <a:close/>
              </a:path>
              <a:path w="302894" h="200025">
                <a:moveTo>
                  <a:pt x="280291" y="200024"/>
                </a:moveTo>
                <a:lnTo>
                  <a:pt x="271071" y="200024"/>
                </a:lnTo>
                <a:lnTo>
                  <a:pt x="265118" y="199129"/>
                </a:lnTo>
                <a:lnTo>
                  <a:pt x="239562" y="169116"/>
                </a:lnTo>
                <a:lnTo>
                  <a:pt x="238867" y="162372"/>
                </a:lnTo>
                <a:lnTo>
                  <a:pt x="238867" y="76352"/>
                </a:lnTo>
                <a:lnTo>
                  <a:pt x="263432" y="76352"/>
                </a:lnTo>
                <a:lnTo>
                  <a:pt x="263432" y="160286"/>
                </a:lnTo>
                <a:lnTo>
                  <a:pt x="264766" y="167287"/>
                </a:lnTo>
                <a:lnTo>
                  <a:pt x="267442" y="172049"/>
                </a:lnTo>
                <a:lnTo>
                  <a:pt x="270223" y="176707"/>
                </a:lnTo>
                <a:lnTo>
                  <a:pt x="275138" y="179041"/>
                </a:lnTo>
                <a:lnTo>
                  <a:pt x="302349" y="179041"/>
                </a:lnTo>
                <a:lnTo>
                  <a:pt x="302618" y="180679"/>
                </a:lnTo>
                <a:lnTo>
                  <a:pt x="291255" y="198386"/>
                </a:lnTo>
                <a:lnTo>
                  <a:pt x="289273" y="198881"/>
                </a:lnTo>
                <a:lnTo>
                  <a:pt x="287140" y="199281"/>
                </a:lnTo>
                <a:lnTo>
                  <a:pt x="282577" y="199881"/>
                </a:lnTo>
                <a:lnTo>
                  <a:pt x="280291" y="200024"/>
                </a:lnTo>
                <a:close/>
              </a:path>
              <a:path w="302894" h="200025">
                <a:moveTo>
                  <a:pt x="302349" y="179041"/>
                </a:moveTo>
                <a:lnTo>
                  <a:pt x="284463" y="179041"/>
                </a:lnTo>
                <a:lnTo>
                  <a:pt x="286492" y="178841"/>
                </a:lnTo>
                <a:lnTo>
                  <a:pt x="288283" y="178450"/>
                </a:lnTo>
                <a:lnTo>
                  <a:pt x="297608" y="175126"/>
                </a:lnTo>
                <a:lnTo>
                  <a:pt x="298503" y="174878"/>
                </a:lnTo>
                <a:lnTo>
                  <a:pt x="299789" y="174878"/>
                </a:lnTo>
                <a:lnTo>
                  <a:pt x="300237" y="175021"/>
                </a:lnTo>
                <a:lnTo>
                  <a:pt x="300637" y="175326"/>
                </a:lnTo>
                <a:lnTo>
                  <a:pt x="301132" y="175516"/>
                </a:lnTo>
                <a:lnTo>
                  <a:pt x="301475" y="175964"/>
                </a:lnTo>
                <a:lnTo>
                  <a:pt x="301695" y="176707"/>
                </a:lnTo>
                <a:lnTo>
                  <a:pt x="301996" y="177450"/>
                </a:lnTo>
                <a:lnTo>
                  <a:pt x="302252" y="178450"/>
                </a:lnTo>
                <a:lnTo>
                  <a:pt x="302349" y="17904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957407" y="2930979"/>
            <a:ext cx="1827406" cy="265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2815085" y="2964021"/>
            <a:ext cx="696962" cy="180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3604012" y="2930979"/>
            <a:ext cx="1356415" cy="26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5062124" y="2932614"/>
            <a:ext cx="73660" cy="257810"/>
          </a:xfrm>
          <a:custGeom>
            <a:avLst/>
            <a:gdLst/>
            <a:ahLst/>
            <a:cxnLst/>
            <a:rect l="l" t="t" r="r" b="b"/>
            <a:pathLst>
              <a:path w="73660" h="257810">
                <a:moveTo>
                  <a:pt x="61226" y="257479"/>
                </a:moveTo>
                <a:lnTo>
                  <a:pt x="52692" y="257479"/>
                </a:lnTo>
                <a:lnTo>
                  <a:pt x="47234" y="256384"/>
                </a:lnTo>
                <a:lnTo>
                  <a:pt x="42967" y="254202"/>
                </a:lnTo>
                <a:lnTo>
                  <a:pt x="38700" y="252116"/>
                </a:lnTo>
                <a:lnTo>
                  <a:pt x="35328" y="248945"/>
                </a:lnTo>
                <a:lnTo>
                  <a:pt x="32751" y="244525"/>
                </a:lnTo>
                <a:lnTo>
                  <a:pt x="30365" y="240505"/>
                </a:lnTo>
                <a:lnTo>
                  <a:pt x="28679" y="235248"/>
                </a:lnTo>
                <a:lnTo>
                  <a:pt x="26889" y="222551"/>
                </a:lnTo>
                <a:lnTo>
                  <a:pt x="26450" y="214121"/>
                </a:lnTo>
                <a:lnTo>
                  <a:pt x="26450" y="166191"/>
                </a:lnTo>
                <a:lnTo>
                  <a:pt x="26003" y="160734"/>
                </a:lnTo>
                <a:lnTo>
                  <a:pt x="25107" y="156571"/>
                </a:lnTo>
                <a:lnTo>
                  <a:pt x="24317" y="152399"/>
                </a:lnTo>
                <a:lnTo>
                  <a:pt x="23021" y="148780"/>
                </a:lnTo>
                <a:lnTo>
                  <a:pt x="21240" y="145703"/>
                </a:lnTo>
                <a:lnTo>
                  <a:pt x="19554" y="142531"/>
                </a:lnTo>
                <a:lnTo>
                  <a:pt x="17316" y="139998"/>
                </a:lnTo>
                <a:lnTo>
                  <a:pt x="14544" y="138112"/>
                </a:lnTo>
                <a:lnTo>
                  <a:pt x="11858" y="136131"/>
                </a:lnTo>
                <a:lnTo>
                  <a:pt x="8591" y="134940"/>
                </a:lnTo>
                <a:lnTo>
                  <a:pt x="0" y="122538"/>
                </a:lnTo>
                <a:lnTo>
                  <a:pt x="104" y="121443"/>
                </a:lnTo>
                <a:lnTo>
                  <a:pt x="11906" y="115595"/>
                </a:lnTo>
                <a:lnTo>
                  <a:pt x="17364" y="112071"/>
                </a:lnTo>
                <a:lnTo>
                  <a:pt x="26450" y="77838"/>
                </a:lnTo>
                <a:lnTo>
                  <a:pt x="26450" y="43462"/>
                </a:lnTo>
                <a:lnTo>
                  <a:pt x="26889" y="35080"/>
                </a:lnTo>
                <a:lnTo>
                  <a:pt x="43110" y="3276"/>
                </a:lnTo>
                <a:lnTo>
                  <a:pt x="47377" y="1095"/>
                </a:lnTo>
                <a:lnTo>
                  <a:pt x="52787" y="0"/>
                </a:lnTo>
                <a:lnTo>
                  <a:pt x="61226" y="0"/>
                </a:lnTo>
                <a:lnTo>
                  <a:pt x="62760" y="57"/>
                </a:lnTo>
                <a:lnTo>
                  <a:pt x="63950" y="152"/>
                </a:lnTo>
                <a:lnTo>
                  <a:pt x="65236" y="152"/>
                </a:lnTo>
                <a:lnTo>
                  <a:pt x="66779" y="352"/>
                </a:lnTo>
                <a:lnTo>
                  <a:pt x="68560" y="752"/>
                </a:lnTo>
                <a:lnTo>
                  <a:pt x="69256" y="752"/>
                </a:lnTo>
                <a:lnTo>
                  <a:pt x="69903" y="942"/>
                </a:lnTo>
                <a:lnTo>
                  <a:pt x="70503" y="1343"/>
                </a:lnTo>
                <a:lnTo>
                  <a:pt x="71189" y="1638"/>
                </a:lnTo>
                <a:lnTo>
                  <a:pt x="71742" y="2133"/>
                </a:lnTo>
                <a:lnTo>
                  <a:pt x="72132" y="2828"/>
                </a:lnTo>
                <a:lnTo>
                  <a:pt x="72628" y="3524"/>
                </a:lnTo>
                <a:lnTo>
                  <a:pt x="72980" y="4467"/>
                </a:lnTo>
                <a:lnTo>
                  <a:pt x="73380" y="6753"/>
                </a:lnTo>
                <a:lnTo>
                  <a:pt x="73380" y="12801"/>
                </a:lnTo>
                <a:lnTo>
                  <a:pt x="72980" y="15087"/>
                </a:lnTo>
                <a:lnTo>
                  <a:pt x="72628" y="16030"/>
                </a:lnTo>
                <a:lnTo>
                  <a:pt x="72132" y="16821"/>
                </a:lnTo>
                <a:lnTo>
                  <a:pt x="71742" y="17611"/>
                </a:lnTo>
                <a:lnTo>
                  <a:pt x="71189" y="18164"/>
                </a:lnTo>
                <a:lnTo>
                  <a:pt x="70503" y="18459"/>
                </a:lnTo>
                <a:lnTo>
                  <a:pt x="69903" y="18754"/>
                </a:lnTo>
                <a:lnTo>
                  <a:pt x="69208" y="18907"/>
                </a:lnTo>
                <a:lnTo>
                  <a:pt x="68417" y="18907"/>
                </a:lnTo>
                <a:lnTo>
                  <a:pt x="62312" y="19049"/>
                </a:lnTo>
                <a:lnTo>
                  <a:pt x="59931" y="19049"/>
                </a:lnTo>
                <a:lnTo>
                  <a:pt x="57902" y="19497"/>
                </a:lnTo>
                <a:lnTo>
                  <a:pt x="56216" y="20392"/>
                </a:lnTo>
                <a:lnTo>
                  <a:pt x="54521" y="21183"/>
                </a:lnTo>
                <a:lnTo>
                  <a:pt x="48920" y="83896"/>
                </a:lnTo>
                <a:lnTo>
                  <a:pt x="48520" y="90096"/>
                </a:lnTo>
                <a:lnTo>
                  <a:pt x="46939" y="100317"/>
                </a:lnTo>
                <a:lnTo>
                  <a:pt x="45491" y="104879"/>
                </a:lnTo>
                <a:lnTo>
                  <a:pt x="43414" y="108946"/>
                </a:lnTo>
                <a:lnTo>
                  <a:pt x="41424" y="113013"/>
                </a:lnTo>
                <a:lnTo>
                  <a:pt x="22574" y="125463"/>
                </a:lnTo>
                <a:lnTo>
                  <a:pt x="27736" y="126453"/>
                </a:lnTo>
                <a:lnTo>
                  <a:pt x="32003" y="128444"/>
                </a:lnTo>
                <a:lnTo>
                  <a:pt x="35431" y="131463"/>
                </a:lnTo>
                <a:lnTo>
                  <a:pt x="38747" y="134292"/>
                </a:lnTo>
                <a:lnTo>
                  <a:pt x="41424" y="137817"/>
                </a:lnTo>
                <a:lnTo>
                  <a:pt x="43414" y="141988"/>
                </a:lnTo>
                <a:lnTo>
                  <a:pt x="45491" y="146056"/>
                </a:lnTo>
                <a:lnTo>
                  <a:pt x="46939" y="150618"/>
                </a:lnTo>
                <a:lnTo>
                  <a:pt x="48520" y="160734"/>
                </a:lnTo>
                <a:lnTo>
                  <a:pt x="48872" y="166191"/>
                </a:lnTo>
                <a:lnTo>
                  <a:pt x="48920" y="211292"/>
                </a:lnTo>
                <a:lnTo>
                  <a:pt x="49167" y="217788"/>
                </a:lnTo>
                <a:lnTo>
                  <a:pt x="59588" y="238429"/>
                </a:lnTo>
                <a:lnTo>
                  <a:pt x="61864" y="238429"/>
                </a:lnTo>
                <a:lnTo>
                  <a:pt x="68122" y="238572"/>
                </a:lnTo>
                <a:lnTo>
                  <a:pt x="69008" y="238572"/>
                </a:lnTo>
                <a:lnTo>
                  <a:pt x="69808" y="238724"/>
                </a:lnTo>
                <a:lnTo>
                  <a:pt x="71189" y="239315"/>
                </a:lnTo>
                <a:lnTo>
                  <a:pt x="71742" y="239810"/>
                </a:lnTo>
                <a:lnTo>
                  <a:pt x="72132" y="240505"/>
                </a:lnTo>
                <a:lnTo>
                  <a:pt x="72628" y="241306"/>
                </a:lnTo>
                <a:lnTo>
                  <a:pt x="72980" y="242249"/>
                </a:lnTo>
                <a:lnTo>
                  <a:pt x="73380" y="244525"/>
                </a:lnTo>
                <a:lnTo>
                  <a:pt x="73380" y="250726"/>
                </a:lnTo>
                <a:lnTo>
                  <a:pt x="72980" y="253012"/>
                </a:lnTo>
                <a:lnTo>
                  <a:pt x="72628" y="253907"/>
                </a:lnTo>
                <a:lnTo>
                  <a:pt x="72132" y="254498"/>
                </a:lnTo>
                <a:lnTo>
                  <a:pt x="71742" y="255193"/>
                </a:lnTo>
                <a:lnTo>
                  <a:pt x="71246" y="255736"/>
                </a:lnTo>
                <a:lnTo>
                  <a:pt x="70056" y="256536"/>
                </a:lnTo>
                <a:lnTo>
                  <a:pt x="69456" y="256726"/>
                </a:lnTo>
                <a:lnTo>
                  <a:pt x="68865" y="256726"/>
                </a:lnTo>
                <a:lnTo>
                  <a:pt x="67074" y="257127"/>
                </a:lnTo>
                <a:lnTo>
                  <a:pt x="65484" y="257327"/>
                </a:lnTo>
                <a:lnTo>
                  <a:pt x="64103" y="257327"/>
                </a:lnTo>
                <a:lnTo>
                  <a:pt x="62807" y="257422"/>
                </a:lnTo>
                <a:lnTo>
                  <a:pt x="61226" y="257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1022599" y="3470780"/>
            <a:ext cx="186055" cy="34925"/>
          </a:xfrm>
          <a:custGeom>
            <a:avLst/>
            <a:gdLst/>
            <a:ahLst/>
            <a:cxnLst/>
            <a:rect l="l" t="t" r="r" b="b"/>
            <a:pathLst>
              <a:path w="186055" h="34925">
                <a:moveTo>
                  <a:pt x="21926" y="34680"/>
                </a:moveTo>
                <a:lnTo>
                  <a:pt x="9820" y="34680"/>
                </a:lnTo>
                <a:lnTo>
                  <a:pt x="5705" y="33537"/>
                </a:lnTo>
                <a:lnTo>
                  <a:pt x="1133" y="28975"/>
                </a:lnTo>
                <a:lnTo>
                  <a:pt x="0" y="24412"/>
                </a:lnTo>
                <a:lnTo>
                  <a:pt x="60" y="10267"/>
                </a:lnTo>
                <a:lnTo>
                  <a:pt x="1133" y="5857"/>
                </a:lnTo>
                <a:lnTo>
                  <a:pt x="5800" y="1190"/>
                </a:lnTo>
                <a:lnTo>
                  <a:pt x="10067" y="0"/>
                </a:lnTo>
                <a:lnTo>
                  <a:pt x="22174" y="0"/>
                </a:lnTo>
                <a:lnTo>
                  <a:pt x="26288" y="1142"/>
                </a:lnTo>
                <a:lnTo>
                  <a:pt x="30851" y="5705"/>
                </a:lnTo>
                <a:lnTo>
                  <a:pt x="31994" y="10267"/>
                </a:lnTo>
                <a:lnTo>
                  <a:pt x="31931" y="24412"/>
                </a:lnTo>
                <a:lnTo>
                  <a:pt x="30803" y="28870"/>
                </a:lnTo>
                <a:lnTo>
                  <a:pt x="26136" y="33537"/>
                </a:lnTo>
                <a:lnTo>
                  <a:pt x="21926" y="34680"/>
                </a:lnTo>
                <a:close/>
              </a:path>
              <a:path w="186055" h="34925">
                <a:moveTo>
                  <a:pt x="98869" y="34680"/>
                </a:moveTo>
                <a:lnTo>
                  <a:pt x="86763" y="34680"/>
                </a:lnTo>
                <a:lnTo>
                  <a:pt x="82648" y="33537"/>
                </a:lnTo>
                <a:lnTo>
                  <a:pt x="78085" y="28975"/>
                </a:lnTo>
                <a:lnTo>
                  <a:pt x="76942" y="24412"/>
                </a:lnTo>
                <a:lnTo>
                  <a:pt x="77003" y="10267"/>
                </a:lnTo>
                <a:lnTo>
                  <a:pt x="78085" y="5857"/>
                </a:lnTo>
                <a:lnTo>
                  <a:pt x="82743" y="1190"/>
                </a:lnTo>
                <a:lnTo>
                  <a:pt x="87010" y="0"/>
                </a:lnTo>
                <a:lnTo>
                  <a:pt x="99117" y="0"/>
                </a:lnTo>
                <a:lnTo>
                  <a:pt x="103231" y="1142"/>
                </a:lnTo>
                <a:lnTo>
                  <a:pt x="107794" y="5705"/>
                </a:lnTo>
                <a:lnTo>
                  <a:pt x="108937" y="10267"/>
                </a:lnTo>
                <a:lnTo>
                  <a:pt x="108874" y="24412"/>
                </a:lnTo>
                <a:lnTo>
                  <a:pt x="107746" y="28870"/>
                </a:lnTo>
                <a:lnTo>
                  <a:pt x="103088" y="33537"/>
                </a:lnTo>
                <a:lnTo>
                  <a:pt x="98869" y="34680"/>
                </a:lnTo>
                <a:close/>
              </a:path>
              <a:path w="186055" h="34925">
                <a:moveTo>
                  <a:pt x="175812" y="34680"/>
                </a:moveTo>
                <a:lnTo>
                  <a:pt x="163705" y="34680"/>
                </a:lnTo>
                <a:lnTo>
                  <a:pt x="159591" y="33537"/>
                </a:lnTo>
                <a:lnTo>
                  <a:pt x="155028" y="28975"/>
                </a:lnTo>
                <a:lnTo>
                  <a:pt x="153885" y="24412"/>
                </a:lnTo>
                <a:lnTo>
                  <a:pt x="153946" y="10267"/>
                </a:lnTo>
                <a:lnTo>
                  <a:pt x="155028" y="5857"/>
                </a:lnTo>
                <a:lnTo>
                  <a:pt x="159686" y="1190"/>
                </a:lnTo>
                <a:lnTo>
                  <a:pt x="163953" y="0"/>
                </a:lnTo>
                <a:lnTo>
                  <a:pt x="176059" y="0"/>
                </a:lnTo>
                <a:lnTo>
                  <a:pt x="180174" y="1142"/>
                </a:lnTo>
                <a:lnTo>
                  <a:pt x="184737" y="5705"/>
                </a:lnTo>
                <a:lnTo>
                  <a:pt x="185880" y="10267"/>
                </a:lnTo>
                <a:lnTo>
                  <a:pt x="185817" y="24412"/>
                </a:lnTo>
                <a:lnTo>
                  <a:pt x="184689" y="28870"/>
                </a:lnTo>
                <a:lnTo>
                  <a:pt x="180031" y="33537"/>
                </a:lnTo>
                <a:lnTo>
                  <a:pt x="175812" y="34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60336" y="3656517"/>
            <a:ext cx="74295" cy="257810"/>
          </a:xfrm>
          <a:custGeom>
            <a:avLst/>
            <a:gdLst/>
            <a:ahLst/>
            <a:cxnLst/>
            <a:rect l="l" t="t" r="r" b="b"/>
            <a:pathLst>
              <a:path w="74295" h="257810">
                <a:moveTo>
                  <a:pt x="21031" y="257479"/>
                </a:moveTo>
                <a:lnTo>
                  <a:pt x="12696" y="257479"/>
                </a:lnTo>
                <a:lnTo>
                  <a:pt x="11115" y="257422"/>
                </a:lnTo>
                <a:lnTo>
                  <a:pt x="8534" y="257231"/>
                </a:lnTo>
                <a:lnTo>
                  <a:pt x="6896" y="257031"/>
                </a:lnTo>
                <a:lnTo>
                  <a:pt x="4914" y="256736"/>
                </a:lnTo>
                <a:lnTo>
                  <a:pt x="4219" y="256736"/>
                </a:lnTo>
                <a:lnTo>
                  <a:pt x="3571" y="256536"/>
                </a:lnTo>
                <a:lnTo>
                  <a:pt x="2381" y="255736"/>
                </a:lnTo>
                <a:lnTo>
                  <a:pt x="1885" y="255193"/>
                </a:lnTo>
                <a:lnTo>
                  <a:pt x="1485" y="254498"/>
                </a:lnTo>
                <a:lnTo>
                  <a:pt x="1095" y="253907"/>
                </a:lnTo>
                <a:lnTo>
                  <a:pt x="742" y="253012"/>
                </a:lnTo>
                <a:lnTo>
                  <a:pt x="152" y="250726"/>
                </a:lnTo>
                <a:lnTo>
                  <a:pt x="0" y="249392"/>
                </a:lnTo>
                <a:lnTo>
                  <a:pt x="0" y="246116"/>
                </a:lnTo>
                <a:lnTo>
                  <a:pt x="4362" y="238572"/>
                </a:lnTo>
                <a:lnTo>
                  <a:pt x="5057" y="238572"/>
                </a:lnTo>
                <a:lnTo>
                  <a:pt x="11458" y="238429"/>
                </a:lnTo>
                <a:lnTo>
                  <a:pt x="13839" y="238429"/>
                </a:lnTo>
                <a:lnTo>
                  <a:pt x="15878" y="237981"/>
                </a:lnTo>
                <a:lnTo>
                  <a:pt x="24911" y="172497"/>
                </a:lnTo>
                <a:lnTo>
                  <a:pt x="25250" y="166934"/>
                </a:lnTo>
                <a:lnTo>
                  <a:pt x="41871" y="128739"/>
                </a:lnTo>
                <a:lnTo>
                  <a:pt x="51196" y="125320"/>
                </a:lnTo>
                <a:lnTo>
                  <a:pt x="46139" y="124320"/>
                </a:lnTo>
                <a:lnTo>
                  <a:pt x="24850" y="90544"/>
                </a:lnTo>
                <a:lnTo>
                  <a:pt x="24746" y="43357"/>
                </a:lnTo>
                <a:lnTo>
                  <a:pt x="24603" y="39595"/>
                </a:lnTo>
                <a:lnTo>
                  <a:pt x="23612" y="31156"/>
                </a:lnTo>
                <a:lnTo>
                  <a:pt x="22821" y="27832"/>
                </a:lnTo>
                <a:lnTo>
                  <a:pt x="21726" y="25450"/>
                </a:lnTo>
                <a:lnTo>
                  <a:pt x="20735" y="22974"/>
                </a:lnTo>
                <a:lnTo>
                  <a:pt x="19392" y="21288"/>
                </a:lnTo>
                <a:lnTo>
                  <a:pt x="17706" y="20392"/>
                </a:lnTo>
                <a:lnTo>
                  <a:pt x="16125" y="19497"/>
                </a:lnTo>
                <a:lnTo>
                  <a:pt x="14192" y="19049"/>
                </a:lnTo>
                <a:lnTo>
                  <a:pt x="11906" y="19049"/>
                </a:lnTo>
                <a:lnTo>
                  <a:pt x="5953" y="18907"/>
                </a:lnTo>
                <a:lnTo>
                  <a:pt x="4857" y="18907"/>
                </a:lnTo>
                <a:lnTo>
                  <a:pt x="3914" y="18754"/>
                </a:lnTo>
                <a:lnTo>
                  <a:pt x="95" y="12953"/>
                </a:lnTo>
                <a:lnTo>
                  <a:pt x="95" y="6753"/>
                </a:lnTo>
                <a:lnTo>
                  <a:pt x="2981" y="1343"/>
                </a:lnTo>
                <a:lnTo>
                  <a:pt x="3667" y="942"/>
                </a:lnTo>
                <a:lnTo>
                  <a:pt x="4467" y="742"/>
                </a:lnTo>
                <a:lnTo>
                  <a:pt x="5362" y="742"/>
                </a:lnTo>
                <a:lnTo>
                  <a:pt x="7048" y="352"/>
                </a:lnTo>
                <a:lnTo>
                  <a:pt x="8534" y="152"/>
                </a:lnTo>
                <a:lnTo>
                  <a:pt x="9820" y="152"/>
                </a:lnTo>
                <a:lnTo>
                  <a:pt x="11115" y="57"/>
                </a:lnTo>
                <a:lnTo>
                  <a:pt x="12696" y="0"/>
                </a:lnTo>
                <a:lnTo>
                  <a:pt x="21135" y="0"/>
                </a:lnTo>
                <a:lnTo>
                  <a:pt x="26536" y="1095"/>
                </a:lnTo>
                <a:lnTo>
                  <a:pt x="30803" y="3276"/>
                </a:lnTo>
                <a:lnTo>
                  <a:pt x="35071" y="5362"/>
                </a:lnTo>
                <a:lnTo>
                  <a:pt x="38442" y="8534"/>
                </a:lnTo>
                <a:lnTo>
                  <a:pt x="41019" y="12953"/>
                </a:lnTo>
                <a:lnTo>
                  <a:pt x="43405" y="16973"/>
                </a:lnTo>
                <a:lnTo>
                  <a:pt x="45091" y="22231"/>
                </a:lnTo>
                <a:lnTo>
                  <a:pt x="45986" y="28574"/>
                </a:lnTo>
                <a:lnTo>
                  <a:pt x="46977" y="34928"/>
                </a:lnTo>
                <a:lnTo>
                  <a:pt x="47472" y="43357"/>
                </a:lnTo>
                <a:lnTo>
                  <a:pt x="47472" y="91287"/>
                </a:lnTo>
                <a:lnTo>
                  <a:pt x="47872" y="96392"/>
                </a:lnTo>
                <a:lnTo>
                  <a:pt x="69208" y="116242"/>
                </a:lnTo>
                <a:lnTo>
                  <a:pt x="69999" y="116242"/>
                </a:lnTo>
                <a:lnTo>
                  <a:pt x="70694" y="116433"/>
                </a:lnTo>
                <a:lnTo>
                  <a:pt x="71885" y="117233"/>
                </a:lnTo>
                <a:lnTo>
                  <a:pt x="72380" y="117824"/>
                </a:lnTo>
                <a:lnTo>
                  <a:pt x="72780" y="118624"/>
                </a:lnTo>
                <a:lnTo>
                  <a:pt x="73170" y="119309"/>
                </a:lnTo>
                <a:lnTo>
                  <a:pt x="73418" y="120205"/>
                </a:lnTo>
                <a:lnTo>
                  <a:pt x="73523" y="121300"/>
                </a:lnTo>
                <a:lnTo>
                  <a:pt x="73723" y="122291"/>
                </a:lnTo>
                <a:lnTo>
                  <a:pt x="73605" y="128739"/>
                </a:lnTo>
                <a:lnTo>
                  <a:pt x="73523" y="129187"/>
                </a:lnTo>
                <a:lnTo>
                  <a:pt x="73418" y="130273"/>
                </a:lnTo>
                <a:lnTo>
                  <a:pt x="73170" y="131168"/>
                </a:lnTo>
                <a:lnTo>
                  <a:pt x="72780" y="131863"/>
                </a:lnTo>
                <a:lnTo>
                  <a:pt x="72475" y="132559"/>
                </a:lnTo>
                <a:lnTo>
                  <a:pt x="65189" y="134492"/>
                </a:lnTo>
                <a:lnTo>
                  <a:pt x="61712" y="135978"/>
                </a:lnTo>
                <a:lnTo>
                  <a:pt x="58940" y="138559"/>
                </a:lnTo>
                <a:lnTo>
                  <a:pt x="56159" y="141046"/>
                </a:lnTo>
                <a:lnTo>
                  <a:pt x="53873" y="144265"/>
                </a:lnTo>
                <a:lnTo>
                  <a:pt x="47472" y="172497"/>
                </a:lnTo>
                <a:lnTo>
                  <a:pt x="47472" y="214016"/>
                </a:lnTo>
                <a:lnTo>
                  <a:pt x="46977" y="222398"/>
                </a:lnTo>
                <a:lnTo>
                  <a:pt x="30660" y="254202"/>
                </a:lnTo>
                <a:lnTo>
                  <a:pt x="26393" y="256384"/>
                </a:lnTo>
                <a:lnTo>
                  <a:pt x="21031" y="257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A149E0BC-EC2F-9545-8057-FCF393F4C1DB}"/>
              </a:ext>
            </a:extLst>
          </p:cNvPr>
          <p:cNvSpPr/>
          <p:nvPr/>
        </p:nvSpPr>
        <p:spPr>
          <a:xfrm>
            <a:off x="487479" y="4816003"/>
            <a:ext cx="696962" cy="180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9B61E0F8-133A-4D4B-BC75-CF11E5A8AEE1}"/>
              </a:ext>
            </a:extLst>
          </p:cNvPr>
          <p:cNvSpPr/>
          <p:nvPr/>
        </p:nvSpPr>
        <p:spPr>
          <a:xfrm>
            <a:off x="1276406" y="4782948"/>
            <a:ext cx="3439368" cy="265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8A62DD4-946C-1342-BBDB-E42080600016}"/>
              </a:ext>
            </a:extLst>
          </p:cNvPr>
          <p:cNvSpPr/>
          <p:nvPr/>
        </p:nvSpPr>
        <p:spPr>
          <a:xfrm>
            <a:off x="4746043" y="4816003"/>
            <a:ext cx="696962" cy="180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9D5AA7E4-8352-184C-8486-2E258C308EDA}"/>
              </a:ext>
            </a:extLst>
          </p:cNvPr>
          <p:cNvSpPr/>
          <p:nvPr/>
        </p:nvSpPr>
        <p:spPr>
          <a:xfrm>
            <a:off x="5526480" y="4782951"/>
            <a:ext cx="2861868" cy="2655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38E8BAFC-2405-4D46-99DD-ECFA69C7A623}"/>
              </a:ext>
            </a:extLst>
          </p:cNvPr>
          <p:cNvSpPr/>
          <p:nvPr/>
        </p:nvSpPr>
        <p:spPr>
          <a:xfrm>
            <a:off x="492835" y="5508486"/>
            <a:ext cx="74295" cy="257810"/>
          </a:xfrm>
          <a:custGeom>
            <a:avLst/>
            <a:gdLst/>
            <a:ahLst/>
            <a:cxnLst/>
            <a:rect l="l" t="t" r="r" b="b"/>
            <a:pathLst>
              <a:path w="74295" h="257810">
                <a:moveTo>
                  <a:pt x="21031" y="257479"/>
                </a:moveTo>
                <a:lnTo>
                  <a:pt x="12696" y="257479"/>
                </a:lnTo>
                <a:lnTo>
                  <a:pt x="11115" y="257422"/>
                </a:lnTo>
                <a:lnTo>
                  <a:pt x="8534" y="257231"/>
                </a:lnTo>
                <a:lnTo>
                  <a:pt x="6896" y="257031"/>
                </a:lnTo>
                <a:lnTo>
                  <a:pt x="4914" y="256736"/>
                </a:lnTo>
                <a:lnTo>
                  <a:pt x="4219" y="256736"/>
                </a:lnTo>
                <a:lnTo>
                  <a:pt x="3571" y="256536"/>
                </a:lnTo>
                <a:lnTo>
                  <a:pt x="2381" y="255736"/>
                </a:lnTo>
                <a:lnTo>
                  <a:pt x="1885" y="255193"/>
                </a:lnTo>
                <a:lnTo>
                  <a:pt x="1485" y="254498"/>
                </a:lnTo>
                <a:lnTo>
                  <a:pt x="1095" y="253907"/>
                </a:lnTo>
                <a:lnTo>
                  <a:pt x="742" y="253012"/>
                </a:lnTo>
                <a:lnTo>
                  <a:pt x="152" y="250726"/>
                </a:lnTo>
                <a:lnTo>
                  <a:pt x="0" y="249392"/>
                </a:lnTo>
                <a:lnTo>
                  <a:pt x="0" y="246116"/>
                </a:lnTo>
                <a:lnTo>
                  <a:pt x="4362" y="238572"/>
                </a:lnTo>
                <a:lnTo>
                  <a:pt x="5057" y="238572"/>
                </a:lnTo>
                <a:lnTo>
                  <a:pt x="11458" y="238429"/>
                </a:lnTo>
                <a:lnTo>
                  <a:pt x="13839" y="238429"/>
                </a:lnTo>
                <a:lnTo>
                  <a:pt x="15878" y="237981"/>
                </a:lnTo>
                <a:lnTo>
                  <a:pt x="24911" y="172497"/>
                </a:lnTo>
                <a:lnTo>
                  <a:pt x="25250" y="166934"/>
                </a:lnTo>
                <a:lnTo>
                  <a:pt x="41871" y="128739"/>
                </a:lnTo>
                <a:lnTo>
                  <a:pt x="51196" y="125320"/>
                </a:lnTo>
                <a:lnTo>
                  <a:pt x="46139" y="124320"/>
                </a:lnTo>
                <a:lnTo>
                  <a:pt x="24850" y="90544"/>
                </a:lnTo>
                <a:lnTo>
                  <a:pt x="24746" y="43357"/>
                </a:lnTo>
                <a:lnTo>
                  <a:pt x="24603" y="39595"/>
                </a:lnTo>
                <a:lnTo>
                  <a:pt x="23612" y="31156"/>
                </a:lnTo>
                <a:lnTo>
                  <a:pt x="22821" y="27832"/>
                </a:lnTo>
                <a:lnTo>
                  <a:pt x="21726" y="25450"/>
                </a:lnTo>
                <a:lnTo>
                  <a:pt x="20735" y="22974"/>
                </a:lnTo>
                <a:lnTo>
                  <a:pt x="19392" y="21288"/>
                </a:lnTo>
                <a:lnTo>
                  <a:pt x="17706" y="20392"/>
                </a:lnTo>
                <a:lnTo>
                  <a:pt x="16125" y="19497"/>
                </a:lnTo>
                <a:lnTo>
                  <a:pt x="14192" y="19049"/>
                </a:lnTo>
                <a:lnTo>
                  <a:pt x="11906" y="19049"/>
                </a:lnTo>
                <a:lnTo>
                  <a:pt x="5953" y="18907"/>
                </a:lnTo>
                <a:lnTo>
                  <a:pt x="4857" y="18907"/>
                </a:lnTo>
                <a:lnTo>
                  <a:pt x="3914" y="18754"/>
                </a:lnTo>
                <a:lnTo>
                  <a:pt x="95" y="12953"/>
                </a:lnTo>
                <a:lnTo>
                  <a:pt x="95" y="6753"/>
                </a:lnTo>
                <a:lnTo>
                  <a:pt x="2981" y="1343"/>
                </a:lnTo>
                <a:lnTo>
                  <a:pt x="3667" y="942"/>
                </a:lnTo>
                <a:lnTo>
                  <a:pt x="4467" y="742"/>
                </a:lnTo>
                <a:lnTo>
                  <a:pt x="5362" y="742"/>
                </a:lnTo>
                <a:lnTo>
                  <a:pt x="7048" y="352"/>
                </a:lnTo>
                <a:lnTo>
                  <a:pt x="8534" y="152"/>
                </a:lnTo>
                <a:lnTo>
                  <a:pt x="9820" y="152"/>
                </a:lnTo>
                <a:lnTo>
                  <a:pt x="11115" y="57"/>
                </a:lnTo>
                <a:lnTo>
                  <a:pt x="12696" y="0"/>
                </a:lnTo>
                <a:lnTo>
                  <a:pt x="21135" y="0"/>
                </a:lnTo>
                <a:lnTo>
                  <a:pt x="26536" y="1095"/>
                </a:lnTo>
                <a:lnTo>
                  <a:pt x="30803" y="3276"/>
                </a:lnTo>
                <a:lnTo>
                  <a:pt x="35071" y="5362"/>
                </a:lnTo>
                <a:lnTo>
                  <a:pt x="38442" y="8534"/>
                </a:lnTo>
                <a:lnTo>
                  <a:pt x="41019" y="12953"/>
                </a:lnTo>
                <a:lnTo>
                  <a:pt x="43405" y="16973"/>
                </a:lnTo>
                <a:lnTo>
                  <a:pt x="45091" y="22231"/>
                </a:lnTo>
                <a:lnTo>
                  <a:pt x="45986" y="28574"/>
                </a:lnTo>
                <a:lnTo>
                  <a:pt x="46977" y="34928"/>
                </a:lnTo>
                <a:lnTo>
                  <a:pt x="47472" y="43357"/>
                </a:lnTo>
                <a:lnTo>
                  <a:pt x="47472" y="91287"/>
                </a:lnTo>
                <a:lnTo>
                  <a:pt x="47872" y="96392"/>
                </a:lnTo>
                <a:lnTo>
                  <a:pt x="69208" y="116242"/>
                </a:lnTo>
                <a:lnTo>
                  <a:pt x="69999" y="116242"/>
                </a:lnTo>
                <a:lnTo>
                  <a:pt x="70694" y="116433"/>
                </a:lnTo>
                <a:lnTo>
                  <a:pt x="71885" y="117233"/>
                </a:lnTo>
                <a:lnTo>
                  <a:pt x="72380" y="117824"/>
                </a:lnTo>
                <a:lnTo>
                  <a:pt x="72780" y="118624"/>
                </a:lnTo>
                <a:lnTo>
                  <a:pt x="73170" y="119309"/>
                </a:lnTo>
                <a:lnTo>
                  <a:pt x="73418" y="120205"/>
                </a:lnTo>
                <a:lnTo>
                  <a:pt x="73523" y="121300"/>
                </a:lnTo>
                <a:lnTo>
                  <a:pt x="73723" y="122291"/>
                </a:lnTo>
                <a:lnTo>
                  <a:pt x="73605" y="128739"/>
                </a:lnTo>
                <a:lnTo>
                  <a:pt x="73523" y="129187"/>
                </a:lnTo>
                <a:lnTo>
                  <a:pt x="73418" y="130273"/>
                </a:lnTo>
                <a:lnTo>
                  <a:pt x="73170" y="131168"/>
                </a:lnTo>
                <a:lnTo>
                  <a:pt x="72780" y="131863"/>
                </a:lnTo>
                <a:lnTo>
                  <a:pt x="72475" y="132559"/>
                </a:lnTo>
                <a:lnTo>
                  <a:pt x="65189" y="134492"/>
                </a:lnTo>
                <a:lnTo>
                  <a:pt x="61712" y="135978"/>
                </a:lnTo>
                <a:lnTo>
                  <a:pt x="58940" y="138559"/>
                </a:lnTo>
                <a:lnTo>
                  <a:pt x="56159" y="141046"/>
                </a:lnTo>
                <a:lnTo>
                  <a:pt x="53873" y="144265"/>
                </a:lnTo>
                <a:lnTo>
                  <a:pt x="47472" y="172497"/>
                </a:lnTo>
                <a:lnTo>
                  <a:pt x="47472" y="214016"/>
                </a:lnTo>
                <a:lnTo>
                  <a:pt x="46977" y="222398"/>
                </a:lnTo>
                <a:lnTo>
                  <a:pt x="30660" y="254202"/>
                </a:lnTo>
                <a:lnTo>
                  <a:pt x="26393" y="256384"/>
                </a:lnTo>
                <a:lnTo>
                  <a:pt x="21031" y="257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4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 Privileges</a:t>
            </a:r>
          </a:p>
        </p:txBody>
      </p:sp>
      <p:pic>
        <p:nvPicPr>
          <p:cNvPr id="6" name="Content Placeholder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852AD0DA-DA6E-FA42-8303-0C855F2D5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0" y="4179265"/>
            <a:ext cx="4381500" cy="1206500"/>
          </a:xfrm>
        </p:spPr>
      </p:pic>
      <p:sp>
        <p:nvSpPr>
          <p:cNvPr id="10" name="object 3"/>
          <p:cNvSpPr txBox="1"/>
          <p:nvPr/>
        </p:nvSpPr>
        <p:spPr>
          <a:xfrm>
            <a:off x="504620" y="1738827"/>
            <a:ext cx="6548755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Now we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map out what we need to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do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FE574-914C-EB43-A201-986710FD4F78}"/>
              </a:ext>
            </a:extLst>
          </p:cNvPr>
          <p:cNvSpPr/>
          <p:nvPr/>
        </p:nvSpPr>
        <p:spPr>
          <a:xfrm>
            <a:off x="1631092" y="2513398"/>
            <a:ext cx="542228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</a:rPr>
              <a:t>commit_creds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</a:rPr>
              <a:t>prepare_kernel_cred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</a:rPr>
              <a:t>(0))</a:t>
            </a:r>
            <a:r>
              <a:rPr lang="en-US" altLang="zh-CN" dirty="0">
                <a:solidFill>
                  <a:srgbClr val="C7254E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C661FBAC-E82E-F944-922E-6633A5765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0" y="5544536"/>
            <a:ext cx="5067300" cy="116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19C3F-DF1D-B64F-B679-70587D1146E7}"/>
              </a:ext>
            </a:extLst>
          </p:cNvPr>
          <p:cNvSpPr txBox="1"/>
          <p:nvPr/>
        </p:nvSpPr>
        <p:spPr>
          <a:xfrm>
            <a:off x="435538" y="3675722"/>
            <a:ext cx="5476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can find their addresses in </a:t>
            </a:r>
            <a:r>
              <a:rPr lang="en-US" b="1" dirty="0">
                <a:solidFill>
                  <a:schemeClr val="bg1"/>
                </a:solidFill>
              </a:rPr>
              <a:t>/proc/</a:t>
            </a:r>
            <a:r>
              <a:rPr lang="en-US" b="1" dirty="0" err="1">
                <a:solidFill>
                  <a:schemeClr val="bg1"/>
                </a:solidFill>
              </a:rPr>
              <a:t>kallsyms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6F758-887E-4F4B-B474-F28EB60D0AEC}"/>
              </a:ext>
            </a:extLst>
          </p:cNvPr>
          <p:cNvSpPr/>
          <p:nvPr/>
        </p:nvSpPr>
        <p:spPr bwMode="auto">
          <a:xfrm>
            <a:off x="517020" y="4462944"/>
            <a:ext cx="3251791" cy="2449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3BE5E-0CF7-4A4C-98CC-5E658B684F1C}"/>
              </a:ext>
            </a:extLst>
          </p:cNvPr>
          <p:cNvSpPr/>
          <p:nvPr/>
        </p:nvSpPr>
        <p:spPr bwMode="auto">
          <a:xfrm>
            <a:off x="504620" y="5790502"/>
            <a:ext cx="4067380" cy="22723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7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Returning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UserSpace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object 3"/>
          <p:cNvSpPr txBox="1"/>
          <p:nvPr/>
        </p:nvSpPr>
        <p:spPr>
          <a:xfrm>
            <a:off x="530223" y="1738827"/>
            <a:ext cx="7409180" cy="374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Why bother returning to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Userspace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?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5080" lvl="0" indent="0" algn="l" defTabSz="914400" rtl="0" eaLnBrk="1" fontAlgn="base" latinLnBrk="0" hangingPunct="1">
              <a:lnSpc>
                <a:spcPts val="28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Most useful things we want to do are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much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easier from  userland.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In KernelSpace, there’s no easy way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to: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ts val="286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Modify the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filesystem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ts val="28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Create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new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process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ts val="286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Create network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connections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339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Returning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UserSpace</a:t>
            </a: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530223" y="1738827"/>
            <a:ext cx="36309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How does 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do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it?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62225" y="2556586"/>
            <a:ext cx="463323" cy="22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1468288" y="2540203"/>
            <a:ext cx="1817929" cy="237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562225" y="2861386"/>
            <a:ext cx="463323" cy="22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1468288" y="2845003"/>
            <a:ext cx="104974" cy="222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1607296" y="2871349"/>
            <a:ext cx="1870545" cy="210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562225" y="3166186"/>
            <a:ext cx="463323" cy="22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1468288" y="3149803"/>
            <a:ext cx="104974" cy="222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1607296" y="3176149"/>
            <a:ext cx="1983731" cy="210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62225" y="3470986"/>
            <a:ext cx="463323" cy="220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3"/>
          <p:cNvSpPr/>
          <p:nvPr/>
        </p:nvSpPr>
        <p:spPr>
          <a:xfrm>
            <a:off x="1468288" y="3454603"/>
            <a:ext cx="1836652" cy="237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562225" y="3775786"/>
            <a:ext cx="463323" cy="220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1468288" y="3759403"/>
            <a:ext cx="104974" cy="222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9" name="object 16"/>
          <p:cNvSpPr/>
          <p:nvPr/>
        </p:nvSpPr>
        <p:spPr>
          <a:xfrm>
            <a:off x="1607296" y="3785749"/>
            <a:ext cx="3392076" cy="2107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0" name="object 17"/>
          <p:cNvSpPr/>
          <p:nvPr/>
        </p:nvSpPr>
        <p:spPr>
          <a:xfrm>
            <a:off x="553142" y="4133701"/>
            <a:ext cx="735300" cy="1675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559587" y="4393558"/>
            <a:ext cx="457580" cy="212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2" name="object 19"/>
          <p:cNvSpPr txBox="1"/>
          <p:nvPr/>
        </p:nvSpPr>
        <p:spPr>
          <a:xfrm>
            <a:off x="530223" y="4958264"/>
            <a:ext cx="705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This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will usually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get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you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out of “Kernel Mode”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safely.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99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Returning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UserSpace</a:t>
            </a:r>
            <a:endParaRPr lang="en-US" dirty="0"/>
          </a:p>
        </p:txBody>
      </p:sp>
      <p:sp>
        <p:nvSpPr>
          <p:cNvPr id="23" name="object 3"/>
          <p:cNvSpPr txBox="1"/>
          <p:nvPr/>
        </p:nvSpPr>
        <p:spPr>
          <a:xfrm>
            <a:off x="530213" y="1738827"/>
            <a:ext cx="7887970" cy="36487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056640" lvl="0" indent="0" algn="l" defTabSz="914400" rtl="0" eaLnBrk="1" fontAlgn="base" latinLnBrk="0" hangingPunct="1">
              <a:lnSpc>
                <a:spcPts val="2850"/>
              </a:lnSpc>
              <a:spcBef>
                <a:spcPts val="21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For exploitation, the easiest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strategy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highjacking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execution, and letting 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return by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itself.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ts val="286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Function Pointer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Overwrites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ts val="28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Syscall Table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Highjacking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ts val="286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&gt;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Use-After-Free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5080" lvl="0" indent="0" algn="l" defTabSz="914400" rtl="0" eaLnBrk="1" fontAlgn="base" latinLnBrk="0" hangingPunct="1">
              <a:lnSpc>
                <a:spcPct val="197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You need to be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very careful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about destroying Kernel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state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. 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segfault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probably means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</a:t>
            </a:r>
            <a:r>
              <a:rPr kumimoji="0" sz="2400" b="1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reboot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145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A47092-2176-BA43-A9C1-E52ABD8C3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579026"/>
            <a:ext cx="7676834" cy="145455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390F2F-6003-6248-9980-DBA07D81699A}"/>
              </a:ext>
            </a:extLst>
          </p:cNvPr>
          <p:cNvSpPr/>
          <p:nvPr/>
        </p:nvSpPr>
        <p:spPr>
          <a:xfrm>
            <a:off x="295275" y="5892398"/>
            <a:ext cx="7722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81D0"/>
                </a:solidFill>
                <a:latin typeface="-apple-system"/>
                <a:hlinkClick r:id="rId3"/>
              </a:rPr>
              <a:t>https://github.com/ctf-wiki/ctf-challenges/tree/master/pwn/kernel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45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pic>
        <p:nvPicPr>
          <p:cNvPr id="8" name="Content Placeholder 7" descr="A screen shot of a computer&#10;&#10;Description automatically generated">
            <a:extLst>
              <a:ext uri="{FF2B5EF4-FFF2-40B4-BE49-F238E27FC236}">
                <a16:creationId xmlns:a16="http://schemas.microsoft.com/office/drawing/2014/main" id="{E9EFE2D6-52FA-DA49-9A11-120DA284A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1" y="1554632"/>
            <a:ext cx="8524875" cy="113805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7F3207-4050-4545-98A5-2514DF56BE28}"/>
              </a:ext>
            </a:extLst>
          </p:cNvPr>
          <p:cNvSpPr txBox="1"/>
          <p:nvPr/>
        </p:nvSpPr>
        <p:spPr>
          <a:xfrm>
            <a:off x="382844" y="123296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boot.sh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A93B25-AAF5-5C4E-8E94-E88025D65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848"/>
            <a:ext cx="9144000" cy="6234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212C74-BC84-2345-A713-44B391DCD3B2}"/>
              </a:ext>
            </a:extLst>
          </p:cNvPr>
          <p:cNvSpPr txBox="1"/>
          <p:nvPr/>
        </p:nvSpPr>
        <p:spPr>
          <a:xfrm>
            <a:off x="-47195" y="3867906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rootfs.cpio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EC10D-D9EE-4943-AD56-124FFC184B91}"/>
              </a:ext>
            </a:extLst>
          </p:cNvPr>
          <p:cNvSpPr/>
          <p:nvPr/>
        </p:nvSpPr>
        <p:spPr bwMode="auto">
          <a:xfrm>
            <a:off x="3244644" y="2023479"/>
            <a:ext cx="1138577" cy="2182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A93B25-AAF5-5C4E-8E94-E88025D65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80"/>
            <a:ext cx="9144000" cy="6234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212C74-BC84-2345-A713-44B391DCD3B2}"/>
              </a:ext>
            </a:extLst>
          </p:cNvPr>
          <p:cNvSpPr txBox="1"/>
          <p:nvPr/>
        </p:nvSpPr>
        <p:spPr>
          <a:xfrm>
            <a:off x="-47195" y="835638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rootfs.cpio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22AA17-C465-354B-B243-4065974A2020}"/>
              </a:ext>
            </a:extLst>
          </p:cNvPr>
          <p:cNvSpPr/>
          <p:nvPr/>
        </p:nvSpPr>
        <p:spPr bwMode="auto">
          <a:xfrm>
            <a:off x="1893693" y="1535306"/>
            <a:ext cx="542742" cy="2403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18" descr="A picture containing sitting, laptop, table&#10;&#10;Description automatically generated">
            <a:extLst>
              <a:ext uri="{FF2B5EF4-FFF2-40B4-BE49-F238E27FC236}">
                <a16:creationId xmlns:a16="http://schemas.microsoft.com/office/drawing/2014/main" id="{FB9BD478-C6B6-474E-BF26-B0F4A6EFE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85" y="2414267"/>
            <a:ext cx="6707264" cy="40707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2155CD-4018-524C-83F9-D8E2B8D7544E}"/>
              </a:ext>
            </a:extLst>
          </p:cNvPr>
          <p:cNvSpPr txBox="1"/>
          <p:nvPr/>
        </p:nvSpPr>
        <p:spPr>
          <a:xfrm>
            <a:off x="1318885" y="2048318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init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7AE3D6-B2BB-3148-AB91-DDE62B93B40A}"/>
              </a:ext>
            </a:extLst>
          </p:cNvPr>
          <p:cNvSpPr/>
          <p:nvPr/>
        </p:nvSpPr>
        <p:spPr bwMode="auto">
          <a:xfrm>
            <a:off x="1622321" y="4749472"/>
            <a:ext cx="4088253" cy="2000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04E3053-4D5D-4C4D-B748-A99715308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176266"/>
              </p:ext>
            </p:extLst>
          </p:nvPr>
        </p:nvGraphicFramePr>
        <p:xfrm>
          <a:off x="1422052" y="6539273"/>
          <a:ext cx="7089775" cy="294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125">
                  <a:extLst>
                    <a:ext uri="{9D8B030D-6E8A-4147-A177-3AD203B41FA5}">
                      <a16:colId xmlns:a16="http://schemas.microsoft.com/office/drawing/2014/main" val="2806223151"/>
                    </a:ext>
                  </a:extLst>
                </a:gridCol>
                <a:gridCol w="935355">
                  <a:extLst>
                    <a:ext uri="{9D8B030D-6E8A-4147-A177-3AD203B41FA5}">
                      <a16:colId xmlns:a16="http://schemas.microsoft.com/office/drawing/2014/main" val="123277862"/>
                    </a:ext>
                  </a:extLst>
                </a:gridCol>
                <a:gridCol w="5027295">
                  <a:extLst>
                    <a:ext uri="{9D8B030D-6E8A-4147-A177-3AD203B41FA5}">
                      <a16:colId xmlns:a16="http://schemas.microsoft.com/office/drawing/2014/main" val="4050697228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 marL="31750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insmod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48920" algn="r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---&gt;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2210"/>
                        </a:lnSpc>
                      </a:pPr>
                      <a:r>
                        <a:rPr sz="2000" spc="-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Insert </a:t>
                      </a:r>
                      <a:r>
                        <a:rPr sz="200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000" spc="-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module into the running</a:t>
                      </a:r>
                      <a:r>
                        <a:rPr sz="2000" spc="-5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kernel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7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8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21E9-2059-2547-A50F-B1C5CB2D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C31C49-979A-344B-BB96-531F026EC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2" y="1489075"/>
            <a:ext cx="7203461" cy="43132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C2A38D-6996-1B48-B5E9-E2E4AB49D360}"/>
              </a:ext>
            </a:extLst>
          </p:cNvPr>
          <p:cNvSpPr/>
          <p:nvPr/>
        </p:nvSpPr>
        <p:spPr>
          <a:xfrm>
            <a:off x="2317898" y="6542088"/>
            <a:ext cx="9069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http://security.cs.rpi.edu/courses/binexp-spring2015/lectures/17/10_lecture.pdf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847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E395E-7D2D-3A49-88D8-864DE18CC659}"/>
              </a:ext>
            </a:extLst>
          </p:cNvPr>
          <p:cNvSpPr txBox="1"/>
          <p:nvPr/>
        </p:nvSpPr>
        <p:spPr>
          <a:xfrm>
            <a:off x="168511" y="803554"/>
            <a:ext cx="2736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 err="1"/>
              <a:t>babydriver.ko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E0D7B-FA77-2843-A13E-DD3BEB78F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20" y="2095132"/>
            <a:ext cx="1181100" cy="1181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D2BB7A-5CAC-474E-A0B4-75D19D7E8B5C}"/>
              </a:ext>
            </a:extLst>
          </p:cNvPr>
          <p:cNvSpPr/>
          <p:nvPr/>
        </p:nvSpPr>
        <p:spPr>
          <a:xfrm>
            <a:off x="2114919" y="1914743"/>
            <a:ext cx="7029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Ghidra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is a free and open source reverse engineering tool developed by the National Security Agency. The binaries were released at RSA Conference in March 2019; the sources were published one month later on GitHub.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Ghidra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is seen by many security researchers as a competitor to IDA Pro and JEB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Decompiler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47F769D-516A-4843-84A5-5BE6B89A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832"/>
            <a:ext cx="9144000" cy="4938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B4E798-8198-AA4D-9462-9BD99B5995E3}"/>
              </a:ext>
            </a:extLst>
          </p:cNvPr>
          <p:cNvSpPr txBox="1"/>
          <p:nvPr/>
        </p:nvSpPr>
        <p:spPr>
          <a:xfrm>
            <a:off x="5639783" y="5279922"/>
            <a:ext cx="187009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err="1"/>
              <a:t>babyioctl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babyopen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babyread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babyrelease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babywrite</a:t>
            </a:r>
            <a:r>
              <a:rPr lang="en-US" altLang="zh-CN" sz="1600" dirty="0"/>
              <a:t>()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45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4E798-8198-AA4D-9462-9BD99B5995E3}"/>
              </a:ext>
            </a:extLst>
          </p:cNvPr>
          <p:cNvSpPr txBox="1"/>
          <p:nvPr/>
        </p:nvSpPr>
        <p:spPr>
          <a:xfrm>
            <a:off x="106189" y="890802"/>
            <a:ext cx="187009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FF0000"/>
                </a:solidFill>
              </a:rPr>
              <a:t>babyioctl</a:t>
            </a:r>
            <a:r>
              <a:rPr lang="en-US" altLang="zh-CN" sz="1600" b="1" dirty="0">
                <a:solidFill>
                  <a:srgbClr val="FF0000"/>
                </a:solidFill>
              </a:rPr>
              <a:t>()</a:t>
            </a:r>
          </a:p>
          <a:p>
            <a:r>
              <a:rPr lang="en-US" altLang="zh-CN" sz="1600" dirty="0" err="1"/>
              <a:t>babyopen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babyread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babyrelease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babywrite</a:t>
            </a:r>
            <a:r>
              <a:rPr lang="en-US" altLang="zh-CN" sz="1600" dirty="0"/>
              <a:t>()</a:t>
            </a:r>
            <a:endParaRPr lang="en-US" sz="1600" dirty="0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8703D2A-6778-A34E-93CF-54E6A3EE8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95" y="984168"/>
            <a:ext cx="6426200" cy="4559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564EC5-1397-EF4E-BE33-88407D42615A}"/>
              </a:ext>
            </a:extLst>
          </p:cNvPr>
          <p:cNvSpPr/>
          <p:nvPr/>
        </p:nvSpPr>
        <p:spPr bwMode="auto">
          <a:xfrm>
            <a:off x="2985072" y="3009162"/>
            <a:ext cx="5085245" cy="2295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54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4E798-8198-AA4D-9462-9BD99B5995E3}"/>
              </a:ext>
            </a:extLst>
          </p:cNvPr>
          <p:cNvSpPr txBox="1"/>
          <p:nvPr/>
        </p:nvSpPr>
        <p:spPr>
          <a:xfrm>
            <a:off x="106189" y="890802"/>
            <a:ext cx="187009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err="1"/>
              <a:t>babyioctl</a:t>
            </a:r>
            <a:r>
              <a:rPr lang="en-US" altLang="zh-CN" sz="1600" dirty="0"/>
              <a:t>()</a:t>
            </a:r>
          </a:p>
          <a:p>
            <a:r>
              <a:rPr lang="en-US" altLang="zh-CN" sz="1600" b="1" dirty="0" err="1">
                <a:solidFill>
                  <a:srgbClr val="FF0000"/>
                </a:solidFill>
              </a:rPr>
              <a:t>babyopen</a:t>
            </a:r>
            <a:r>
              <a:rPr lang="en-US" altLang="zh-CN" sz="1600" b="1" dirty="0">
                <a:solidFill>
                  <a:srgbClr val="FF0000"/>
                </a:solidFill>
              </a:rPr>
              <a:t>()</a:t>
            </a:r>
          </a:p>
          <a:p>
            <a:r>
              <a:rPr lang="en-US" altLang="zh-CN" sz="1600" dirty="0" err="1"/>
              <a:t>babyread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babyrelease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babywrite</a:t>
            </a:r>
            <a:r>
              <a:rPr lang="en-US" altLang="zh-CN" sz="1600" dirty="0"/>
              <a:t>()</a:t>
            </a:r>
            <a:endParaRPr lang="en-US" sz="16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336983-57E7-ED46-B729-495912A6D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496657"/>
            <a:ext cx="8674100" cy="2895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564EC5-1397-EF4E-BE33-88407D42615A}"/>
              </a:ext>
            </a:extLst>
          </p:cNvPr>
          <p:cNvSpPr/>
          <p:nvPr/>
        </p:nvSpPr>
        <p:spPr bwMode="auto">
          <a:xfrm>
            <a:off x="761015" y="4226641"/>
            <a:ext cx="6825555" cy="2236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C92183-BC69-EF40-B7F0-FE579E39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21" y="829921"/>
            <a:ext cx="4604529" cy="1384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E79732-926C-5D41-85C5-7E3F36BC5E83}"/>
              </a:ext>
            </a:extLst>
          </p:cNvPr>
          <p:cNvSpPr txBox="1"/>
          <p:nvPr/>
        </p:nvSpPr>
        <p:spPr>
          <a:xfrm>
            <a:off x="6754761" y="3685323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size: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0x40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D8160CB-00CD-7448-8E64-A0F725651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6" y="731307"/>
            <a:ext cx="8648454" cy="57233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C07DE1-C69A-184A-8BC2-018CB5B6856B}"/>
              </a:ext>
            </a:extLst>
          </p:cNvPr>
          <p:cNvSpPr/>
          <p:nvPr/>
        </p:nvSpPr>
        <p:spPr bwMode="auto">
          <a:xfrm>
            <a:off x="3226948" y="3417202"/>
            <a:ext cx="5669279" cy="16326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C59AE0-2690-0A49-A0CA-12D6A5FB0556}"/>
              </a:ext>
            </a:extLst>
          </p:cNvPr>
          <p:cNvSpPr/>
          <p:nvPr/>
        </p:nvSpPr>
        <p:spPr bwMode="auto">
          <a:xfrm>
            <a:off x="578135" y="943898"/>
            <a:ext cx="1238865" cy="2477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3FAFEC-4FA3-6D46-8059-792218E88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441236"/>
            <a:ext cx="6477492" cy="7810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A2DCE0-BAC0-6242-B650-B82450B920C8}"/>
              </a:ext>
            </a:extLst>
          </p:cNvPr>
          <p:cNvSpPr/>
          <p:nvPr/>
        </p:nvSpPr>
        <p:spPr bwMode="auto">
          <a:xfrm>
            <a:off x="6978937" y="1687215"/>
            <a:ext cx="1917291" cy="1651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8B5477-2CE1-974B-82E1-1B663F667237}"/>
              </a:ext>
            </a:extLst>
          </p:cNvPr>
          <p:cNvSpPr txBox="1"/>
          <p:nvPr/>
        </p:nvSpPr>
        <p:spPr>
          <a:xfrm>
            <a:off x="3639901" y="3938337"/>
            <a:ext cx="4527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babydev_struct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is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global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variable!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2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4E798-8198-AA4D-9462-9BD99B5995E3}"/>
              </a:ext>
            </a:extLst>
          </p:cNvPr>
          <p:cNvSpPr txBox="1"/>
          <p:nvPr/>
        </p:nvSpPr>
        <p:spPr>
          <a:xfrm>
            <a:off x="106189" y="890802"/>
            <a:ext cx="187009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err="1"/>
              <a:t>babyioctl</a:t>
            </a:r>
            <a:r>
              <a:rPr lang="en-US" altLang="zh-CN" sz="1600" dirty="0"/>
              <a:t>()</a:t>
            </a:r>
          </a:p>
          <a:p>
            <a:r>
              <a:rPr lang="en-US" altLang="zh-CN" sz="1600" b="1" dirty="0" err="1">
                <a:solidFill>
                  <a:srgbClr val="FF0000"/>
                </a:solidFill>
              </a:rPr>
              <a:t>babyopen</a:t>
            </a:r>
            <a:r>
              <a:rPr lang="en-US" altLang="zh-CN" sz="1600" b="1" dirty="0">
                <a:solidFill>
                  <a:srgbClr val="FF0000"/>
                </a:solidFill>
              </a:rPr>
              <a:t>()</a:t>
            </a:r>
          </a:p>
          <a:p>
            <a:r>
              <a:rPr lang="en-US" altLang="zh-CN" sz="1600" dirty="0" err="1"/>
              <a:t>babyread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babyrelease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babywrite</a:t>
            </a:r>
            <a:r>
              <a:rPr lang="en-US" altLang="zh-CN" sz="1600" dirty="0"/>
              <a:t>()</a:t>
            </a:r>
            <a:endParaRPr lang="en-US" sz="16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336983-57E7-ED46-B729-495912A6D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496657"/>
            <a:ext cx="8674100" cy="2895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564EC5-1397-EF4E-BE33-88407D42615A}"/>
              </a:ext>
            </a:extLst>
          </p:cNvPr>
          <p:cNvSpPr/>
          <p:nvPr/>
        </p:nvSpPr>
        <p:spPr bwMode="auto">
          <a:xfrm>
            <a:off x="761015" y="4226641"/>
            <a:ext cx="6825555" cy="2236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C92183-BC69-EF40-B7F0-FE579E39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21" y="829921"/>
            <a:ext cx="4604529" cy="1384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E79732-926C-5D41-85C5-7E3F36BC5E83}"/>
              </a:ext>
            </a:extLst>
          </p:cNvPr>
          <p:cNvSpPr txBox="1"/>
          <p:nvPr/>
        </p:nvSpPr>
        <p:spPr>
          <a:xfrm>
            <a:off x="6754761" y="3685323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size: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0x40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98AF19-FE41-7849-9A66-C54498AA3EEF}"/>
              </a:ext>
            </a:extLst>
          </p:cNvPr>
          <p:cNvSpPr/>
          <p:nvPr/>
        </p:nvSpPr>
        <p:spPr>
          <a:xfrm>
            <a:off x="2227006" y="54578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Noto Sans" panose="020B0502040504020204" pitchFamily="34" charset="0"/>
              </a:rPr>
              <a:t>babyopen</a:t>
            </a:r>
            <a:r>
              <a:rPr lang="en-US" b="1" dirty="0">
                <a:latin typeface="Noto Sans" panose="020B0502040504020204" pitchFamily="34" charset="0"/>
              </a:rPr>
              <a:t>:</a:t>
            </a:r>
            <a:r>
              <a:rPr lang="en-US" dirty="0">
                <a:latin typeface="Noto Sans" panose="020B0502040504020204" pitchFamily="34" charset="0"/>
              </a:rPr>
              <a:t> Apply for a space of 0x40 bytes, the address is stored in the global variable </a:t>
            </a:r>
            <a:r>
              <a:rPr lang="en-US" dirty="0" err="1">
                <a:latin typeface="Noto Sans" panose="020B0502040504020204" pitchFamily="34" charset="0"/>
              </a:rPr>
              <a:t>babydev_struct.device_buf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4E798-8198-AA4D-9462-9BD99B5995E3}"/>
              </a:ext>
            </a:extLst>
          </p:cNvPr>
          <p:cNvSpPr txBox="1"/>
          <p:nvPr/>
        </p:nvSpPr>
        <p:spPr>
          <a:xfrm>
            <a:off x="106189" y="890802"/>
            <a:ext cx="187009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err="1"/>
              <a:t>babyioctl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babyopen</a:t>
            </a:r>
            <a:r>
              <a:rPr lang="en-US" altLang="zh-CN" sz="1600" dirty="0"/>
              <a:t>()</a:t>
            </a:r>
          </a:p>
          <a:p>
            <a:r>
              <a:rPr lang="en-US" altLang="zh-CN" sz="1600" b="1" dirty="0" err="1">
                <a:solidFill>
                  <a:srgbClr val="FF0000"/>
                </a:solidFill>
              </a:rPr>
              <a:t>babyread</a:t>
            </a:r>
            <a:r>
              <a:rPr lang="en-US" altLang="zh-CN" sz="1600" b="1" dirty="0">
                <a:solidFill>
                  <a:srgbClr val="FF0000"/>
                </a:solidFill>
              </a:rPr>
              <a:t>()</a:t>
            </a:r>
          </a:p>
          <a:p>
            <a:r>
              <a:rPr lang="en-US" altLang="zh-CN" sz="1600" dirty="0" err="1"/>
              <a:t>babyrelease</a:t>
            </a:r>
            <a:r>
              <a:rPr lang="en-US" altLang="zh-CN" sz="1600" dirty="0"/>
              <a:t>()</a:t>
            </a:r>
          </a:p>
          <a:p>
            <a:r>
              <a:rPr lang="en-US" altLang="zh-CN" sz="1600" b="1" dirty="0" err="1">
                <a:solidFill>
                  <a:srgbClr val="FF0000"/>
                </a:solidFill>
              </a:rPr>
              <a:t>babywrite</a:t>
            </a:r>
            <a:r>
              <a:rPr lang="en-US" altLang="zh-CN" sz="1600" b="1" dirty="0">
                <a:solidFill>
                  <a:srgbClr val="FF0000"/>
                </a:solidFill>
              </a:rPr>
              <a:t>()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EBAC4C-6227-E94D-A0EA-AF3A10069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495673"/>
            <a:ext cx="3702742" cy="3032022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3EDF1C-EFB8-2C49-AC76-842D93174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76" y="2494618"/>
            <a:ext cx="3557312" cy="30330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34523E-DE1D-5540-A0E8-0722DE153E58}"/>
              </a:ext>
            </a:extLst>
          </p:cNvPr>
          <p:cNvSpPr/>
          <p:nvPr/>
        </p:nvSpPr>
        <p:spPr>
          <a:xfrm>
            <a:off x="245180" y="5644032"/>
            <a:ext cx="3812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Noto Sans" panose="020B0502040504020204" pitchFamily="34" charset="0"/>
              </a:rPr>
              <a:t>First check if the length, then copy the data in </a:t>
            </a:r>
            <a:r>
              <a:rPr lang="en-US" sz="1200" dirty="0" err="1">
                <a:latin typeface="Noto Sans" panose="020B0502040504020204" pitchFamily="34" charset="0"/>
              </a:rPr>
              <a:t>babydev_struct.device_buf</a:t>
            </a:r>
            <a:r>
              <a:rPr lang="en-US" sz="1200" dirty="0">
                <a:latin typeface="Noto Sans" panose="020B0502040504020204" pitchFamily="34" charset="0"/>
              </a:rPr>
              <a:t> to the buffer, the buffer and the length are the parameters passed by the user.</a:t>
            </a:r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3F980-4B83-8242-8343-CF6468D46B64}"/>
              </a:ext>
            </a:extLst>
          </p:cNvPr>
          <p:cNvSpPr/>
          <p:nvPr/>
        </p:nvSpPr>
        <p:spPr>
          <a:xfrm>
            <a:off x="4781303" y="5644032"/>
            <a:ext cx="381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Noto Sans" panose="020B0502040504020204" pitchFamily="34" charset="0"/>
              </a:rPr>
              <a:t>Similar to </a:t>
            </a:r>
            <a:r>
              <a:rPr lang="en-US" sz="1200" dirty="0" err="1">
                <a:latin typeface="Noto Sans" panose="020B0502040504020204" pitchFamily="34" charset="0"/>
              </a:rPr>
              <a:t>babyread</a:t>
            </a:r>
            <a:r>
              <a:rPr lang="en-US" sz="1200" dirty="0">
                <a:latin typeface="Noto Sans" panose="020B0502040504020204" pitchFamily="34" charset="0"/>
              </a:rPr>
              <a:t>, the difference is from the buffer copy to the global variable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4011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A03F0-A8B8-A14E-8FC8-4FB13D150FC0}"/>
              </a:ext>
            </a:extLst>
          </p:cNvPr>
          <p:cNvSpPr txBox="1"/>
          <p:nvPr/>
        </p:nvSpPr>
        <p:spPr>
          <a:xfrm>
            <a:off x="300039" y="902601"/>
            <a:ext cx="76581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dirty="0"/>
              <a:t>here is a </a:t>
            </a:r>
            <a:r>
              <a:rPr lang="en-US" b="1" dirty="0"/>
              <a:t>UAF</a:t>
            </a:r>
            <a:r>
              <a:rPr lang="en-US" dirty="0"/>
              <a:t> vulnerability caused by pseudo-conditional competition.</a:t>
            </a:r>
          </a:p>
          <a:p>
            <a:endParaRPr lang="en-US" dirty="0"/>
          </a:p>
          <a:p>
            <a:r>
              <a:rPr lang="en-US" dirty="0"/>
              <a:t>This means that if we </a:t>
            </a:r>
            <a:r>
              <a:rPr lang="en-US" b="1" dirty="0"/>
              <a:t>open both devices at the same time</a:t>
            </a:r>
            <a:r>
              <a:rPr lang="en-US" dirty="0"/>
              <a:t>, the second time will </a:t>
            </a:r>
            <a:r>
              <a:rPr lang="en-US" b="1" dirty="0"/>
              <a:t>overwrite</a:t>
            </a:r>
            <a:r>
              <a:rPr lang="en-US" dirty="0"/>
              <a:t> the first allocated space, because </a:t>
            </a:r>
            <a:r>
              <a:rPr lang="en-US" dirty="0" err="1"/>
              <a:t>babydev_struct</a:t>
            </a:r>
            <a:r>
              <a:rPr lang="en-US" dirty="0"/>
              <a:t> is global. </a:t>
            </a:r>
          </a:p>
          <a:p>
            <a:endParaRPr lang="en-US" dirty="0"/>
          </a:p>
          <a:p>
            <a:r>
              <a:rPr lang="en-US" dirty="0"/>
              <a:t>Similarly, if the first one is released, then the second one is actually released, which results in a UAF.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29E93-16A3-3D46-B286-F47A96D247AF}"/>
              </a:ext>
            </a:extLst>
          </p:cNvPr>
          <p:cNvSpPr/>
          <p:nvPr/>
        </p:nvSpPr>
        <p:spPr>
          <a:xfrm>
            <a:off x="1973333" y="4767667"/>
            <a:ext cx="630346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latin typeface="Noto Sans" panose="020B0502040504020204" pitchFamily="34" charset="0"/>
              </a:rPr>
              <a:t>How</a:t>
            </a:r>
            <a:r>
              <a:rPr lang="zh-CN" altLang="en-US" b="1" dirty="0">
                <a:latin typeface="Noto Sans" panose="020B0502040504020204" pitchFamily="34" charset="0"/>
              </a:rPr>
              <a:t> </a:t>
            </a:r>
            <a:r>
              <a:rPr lang="en-US" b="1" dirty="0">
                <a:latin typeface="Noto Sans" panose="020B0502040504020204" pitchFamily="34" charset="0"/>
              </a:rPr>
              <a:t>do </a:t>
            </a:r>
            <a:r>
              <a:rPr lang="en-US" altLang="zh-CN" b="1" dirty="0">
                <a:latin typeface="Noto Sans" panose="020B0502040504020204" pitchFamily="34" charset="0"/>
              </a:rPr>
              <a:t>we</a:t>
            </a:r>
            <a:r>
              <a:rPr lang="en-US" b="1" dirty="0">
                <a:latin typeface="Noto Sans" panose="020B0502040504020204" pitchFamily="34" charset="0"/>
              </a:rPr>
              <a:t> use UAF? </a:t>
            </a:r>
            <a:r>
              <a:rPr lang="en-US" dirty="0">
                <a:latin typeface="Noto Sans" panose="020B0502040504020204" pitchFamily="34" charset="0"/>
              </a:rPr>
              <a:t>As mentioned before, the </a:t>
            </a:r>
            <a:r>
              <a:rPr lang="en-US" b="1" dirty="0">
                <a:latin typeface="Noto Sans" panose="020B0502040504020204" pitchFamily="34" charset="0"/>
              </a:rPr>
              <a:t>cred</a:t>
            </a:r>
            <a:r>
              <a:rPr lang="en-US" dirty="0">
                <a:latin typeface="Noto Sans" panose="020B0502040504020204" pitchFamily="34" charset="0"/>
              </a:rPr>
              <a:t> structure can be modified to grant root to root.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A03F0-A8B8-A14E-8FC8-4FB13D150FC0}"/>
              </a:ext>
            </a:extLst>
          </p:cNvPr>
          <p:cNvSpPr txBox="1"/>
          <p:nvPr/>
        </p:nvSpPr>
        <p:spPr>
          <a:xfrm>
            <a:off x="300039" y="902601"/>
            <a:ext cx="76581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dirty="0"/>
              <a:t>here is a </a:t>
            </a:r>
            <a:r>
              <a:rPr lang="en-US" b="1" dirty="0"/>
              <a:t>UAF</a:t>
            </a:r>
            <a:r>
              <a:rPr lang="en-US" dirty="0"/>
              <a:t> vulnerability caused by pseudo-conditional competition.</a:t>
            </a:r>
          </a:p>
          <a:p>
            <a:endParaRPr lang="en-US" dirty="0"/>
          </a:p>
          <a:p>
            <a:r>
              <a:rPr lang="en-US" dirty="0"/>
              <a:t>This means that if we </a:t>
            </a:r>
            <a:r>
              <a:rPr lang="en-US" b="1" dirty="0"/>
              <a:t>open both devices at the same time</a:t>
            </a:r>
            <a:r>
              <a:rPr lang="en-US" dirty="0"/>
              <a:t>, the second time will </a:t>
            </a:r>
            <a:r>
              <a:rPr lang="en-US" b="1" dirty="0"/>
              <a:t>overwrite</a:t>
            </a:r>
            <a:r>
              <a:rPr lang="en-US" dirty="0"/>
              <a:t> the first allocated space, because </a:t>
            </a:r>
            <a:r>
              <a:rPr lang="en-US" dirty="0" err="1"/>
              <a:t>babydev_struct</a:t>
            </a:r>
            <a:r>
              <a:rPr lang="en-US" dirty="0"/>
              <a:t> is global. </a:t>
            </a:r>
          </a:p>
          <a:p>
            <a:endParaRPr lang="en-US" dirty="0"/>
          </a:p>
          <a:p>
            <a:r>
              <a:rPr lang="en-US" dirty="0"/>
              <a:t>Similarly, if the first one is released, then the second one is actually released, which results in a UAF.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29E93-16A3-3D46-B286-F47A96D247AF}"/>
              </a:ext>
            </a:extLst>
          </p:cNvPr>
          <p:cNvSpPr/>
          <p:nvPr/>
        </p:nvSpPr>
        <p:spPr>
          <a:xfrm>
            <a:off x="1973333" y="4767667"/>
            <a:ext cx="630346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latin typeface="Noto Sans" panose="020B0502040504020204" pitchFamily="34" charset="0"/>
              </a:rPr>
              <a:t>How</a:t>
            </a:r>
            <a:r>
              <a:rPr lang="zh-CN" altLang="en-US" b="1" dirty="0">
                <a:latin typeface="Noto Sans" panose="020B0502040504020204" pitchFamily="34" charset="0"/>
              </a:rPr>
              <a:t> </a:t>
            </a:r>
            <a:r>
              <a:rPr lang="en-US" b="1" dirty="0">
                <a:latin typeface="Noto Sans" panose="020B0502040504020204" pitchFamily="34" charset="0"/>
              </a:rPr>
              <a:t>do </a:t>
            </a:r>
            <a:r>
              <a:rPr lang="en-US" altLang="zh-CN" b="1" dirty="0">
                <a:latin typeface="Noto Sans" panose="020B0502040504020204" pitchFamily="34" charset="0"/>
              </a:rPr>
              <a:t>we</a:t>
            </a:r>
            <a:r>
              <a:rPr lang="en-US" b="1" dirty="0">
                <a:latin typeface="Noto Sans" panose="020B0502040504020204" pitchFamily="34" charset="0"/>
              </a:rPr>
              <a:t> use UAF? </a:t>
            </a:r>
            <a:r>
              <a:rPr lang="en-US" dirty="0">
                <a:latin typeface="Noto Sans" panose="020B0502040504020204" pitchFamily="34" charset="0"/>
              </a:rPr>
              <a:t>As mentioned before, the </a:t>
            </a:r>
            <a:r>
              <a:rPr lang="en-US" b="1" dirty="0">
                <a:latin typeface="Noto Sans" panose="020B0502040504020204" pitchFamily="34" charset="0"/>
              </a:rPr>
              <a:t>cred</a:t>
            </a:r>
            <a:r>
              <a:rPr lang="en-US" dirty="0">
                <a:latin typeface="Noto Sans" panose="020B0502040504020204" pitchFamily="34" charset="0"/>
              </a:rPr>
              <a:t> structure can be modified to grant root to root.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C1F4-BE5C-0842-8630-642954D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 err="1"/>
              <a:t>Babydriver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A03F0-A8B8-A14E-8FC8-4FB13D150FC0}"/>
              </a:ext>
            </a:extLst>
          </p:cNvPr>
          <p:cNvSpPr txBox="1"/>
          <p:nvPr/>
        </p:nvSpPr>
        <p:spPr>
          <a:xfrm>
            <a:off x="300039" y="902601"/>
            <a:ext cx="7658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Turn on the device twice and change its size to the size of the cred structure via </a:t>
            </a:r>
            <a:r>
              <a:rPr lang="en-US" dirty="0" err="1"/>
              <a:t>ioctl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Release one, fork a new process, then At </a:t>
            </a:r>
            <a:r>
              <a:rPr lang="en-US" b="1" dirty="0"/>
              <a:t>the space of the cred of this new process will overlap with the previously released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T</a:t>
            </a:r>
            <a:r>
              <a:rPr lang="en-US" dirty="0"/>
              <a:t>he same time, we can </a:t>
            </a:r>
            <a:r>
              <a:rPr lang="en-US" b="1" dirty="0"/>
              <a:t>write to this space through another file descriptor</a:t>
            </a:r>
            <a:r>
              <a:rPr lang="en-US" dirty="0"/>
              <a:t>, just need to change </a:t>
            </a:r>
            <a:r>
              <a:rPr lang="en-US" dirty="0" err="1"/>
              <a:t>uid</a:t>
            </a:r>
            <a:r>
              <a:rPr lang="en-US" dirty="0"/>
              <a:t>, </a:t>
            </a:r>
            <a:r>
              <a:rPr lang="en-US" dirty="0" err="1"/>
              <a:t>gid</a:t>
            </a:r>
            <a:r>
              <a:rPr lang="en-US" dirty="0"/>
              <a:t> to 0, that is, you can achieve the right to root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1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21E9-2059-2547-A50F-B1C5CB2D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766256-930E-F048-BFA6-86FE31201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7" y="1489075"/>
            <a:ext cx="7218071" cy="431323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40CF97-A4AB-E74D-BFF7-E2810C32951A}"/>
              </a:ext>
            </a:extLst>
          </p:cNvPr>
          <p:cNvSpPr/>
          <p:nvPr/>
        </p:nvSpPr>
        <p:spPr>
          <a:xfrm>
            <a:off x="2317898" y="6542088"/>
            <a:ext cx="9069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http://security.cs.rpi.edu/courses/binexp-spring2015/lectures/17/10_lecture.pdf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8920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F25F-2ECB-2048-8009-BC4376E7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5BA68-30CD-4840-9941-671E059B4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E3CD3-0185-2140-A56F-3907A6AF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16" y="1780874"/>
            <a:ext cx="6471168" cy="32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8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Kernel </a:t>
            </a:r>
            <a:r>
              <a:rPr lang="en-US" spc="-10" dirty="0"/>
              <a:t>Space</a:t>
            </a:r>
            <a:r>
              <a:rPr lang="en-US" spc="-100" dirty="0"/>
              <a:t> </a:t>
            </a:r>
            <a:r>
              <a:rPr lang="en-US" spc="-5" dirty="0"/>
              <a:t>Protections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530223" y="1738827"/>
            <a:ext cx="7519670" cy="7531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lvl="0" indent="0" algn="l" defTabSz="914400" rtl="0" eaLnBrk="1" fontAlgn="base" latinLnBrk="0" hangingPunct="1">
              <a:lnSpc>
                <a:spcPts val="2850"/>
              </a:lnSpc>
              <a:spcBef>
                <a:spcPts val="21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By now,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you’re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familiar with the alphabet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soup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of exploit  mitigations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0625" y="2824677"/>
            <a:ext cx="4315460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lvl="0" indent="0" algn="l" defTabSz="914400" rtl="0" eaLnBrk="1" fontAlgn="base" latinLnBrk="0" hangingPunct="1">
              <a:lnSpc>
                <a:spcPts val="2850"/>
              </a:lnSpc>
              <a:spcBef>
                <a:spcPts val="21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Green: Present in Kernel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Space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Yellow: Present, with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caveats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223" y="2824677"/>
            <a:ext cx="1245235" cy="150297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429259" lvl="0" indent="0" algn="l" defTabSz="914400" rtl="0" eaLnBrk="1" fontAlgn="base" latinLnBrk="0" hangingPunct="1">
              <a:lnSpc>
                <a:spcPts val="2850"/>
              </a:lnSpc>
              <a:spcBef>
                <a:spcPts val="21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DEP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ASLR 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5080" lvl="0" indent="0" algn="l" defTabSz="914400" rtl="0" eaLnBrk="1" fontAlgn="base" latinLnBrk="0" hangingPunct="1">
              <a:lnSpc>
                <a:spcPts val="28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Canaries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ts val="27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etc...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223" y="4996377"/>
            <a:ext cx="7840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There’s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whole new alphabet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soup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for Kernel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Mitigations!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097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Kernel </a:t>
            </a:r>
            <a:r>
              <a:rPr lang="en-US" spc="-10" dirty="0"/>
              <a:t>Space</a:t>
            </a:r>
            <a:r>
              <a:rPr lang="en-US" spc="-100" dirty="0"/>
              <a:t> </a:t>
            </a:r>
            <a:r>
              <a:rPr lang="en-US" spc="-5" dirty="0"/>
              <a:t>Protections</a:t>
            </a:r>
            <a:endParaRPr lang="en-US" dirty="0"/>
          </a:p>
        </p:txBody>
      </p:sp>
      <p:sp>
        <p:nvSpPr>
          <p:cNvPr id="8" name="object 4"/>
          <p:cNvSpPr txBox="1"/>
          <p:nvPr/>
        </p:nvSpPr>
        <p:spPr>
          <a:xfrm>
            <a:off x="530223" y="1738827"/>
            <a:ext cx="5878195" cy="328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Some new words in our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soup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(There’s plenty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more...)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3181350" lvl="0" indent="0" algn="l" defTabSz="914400" rtl="0" eaLnBrk="1" fontAlgn="base" latinLnBrk="0" hangingPunct="1">
              <a:lnSpc>
                <a:spcPts val="28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MMAP_MIN_ADDR  KALLSYMS  RANDSTACK  STACKLEAK  SMEP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/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SMAP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Most of these will be off for the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labs!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290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MMAP_MIN_ADDR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 txBox="1"/>
          <p:nvPr/>
        </p:nvSpPr>
        <p:spPr>
          <a:xfrm>
            <a:off x="530223" y="1738827"/>
            <a:ext cx="7750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This makes exploiting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NULL pointer dereferences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harder.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3142932" y="2379739"/>
            <a:ext cx="1414780" cy="413010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264160" marR="266065" lvl="0" indent="-1270" algn="ctr" defTabSz="914400" rtl="0" eaLnBrk="1" fontAlgn="base" latinLnBrk="0" hangingPunct="1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Low  Memory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81610" marR="183515" lvl="0" indent="0" algn="ctr" defTabSz="914400" rtl="0" eaLnBrk="1" fontAlgn="base" latinLnBrk="0" hangingPunct="1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Malicious  Program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85725" marR="0" lvl="0" indent="0" algn="l" defTabSz="914400" rtl="0" eaLnBrk="1" fontAlgn="base" latinLnBrk="0" hangingPunct="1">
              <a:lnSpc>
                <a:spcPts val="2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0xffffffff</a:t>
            </a:r>
            <a:endParaRPr kumimoji="0" lang="en-US" sz="1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85725" marR="0" lvl="0" indent="0" algn="l" defTabSz="914400" rtl="0" eaLnBrk="1" fontAlgn="base" latinLnBrk="0" hangingPunct="1">
              <a:lnSpc>
                <a:spcPts val="2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812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MMAP_MIN_ADDR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Grp="1"/>
          </p:cNvGraphicFramePr>
          <p:nvPr/>
        </p:nvGraphicFramePr>
        <p:xfrm>
          <a:off x="520072" y="2402211"/>
          <a:ext cx="1946910" cy="3699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504">
                <a:tc rowSpan="2"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0x000000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C0504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5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185" marB="0"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C0504D"/>
                      </a:solidFill>
                      <a:prstDash val="solid"/>
                    </a:lnR>
                    <a:lnT w="76200">
                      <a:solidFill>
                        <a:srgbClr val="C0504D"/>
                      </a:solidFill>
                      <a:prstDash val="solid"/>
                    </a:lnT>
                    <a:lnB w="76200">
                      <a:solidFill>
                        <a:srgbClr val="C0504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273685" marR="247015" indent="209550">
                        <a:lnSpc>
                          <a:spcPct val="100699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Low  Memory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1C458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C0504D"/>
                      </a:solidFill>
                      <a:prstDash val="solid"/>
                    </a:lnR>
                    <a:lnT w="76200">
                      <a:solidFill>
                        <a:srgbClr val="C0504D"/>
                      </a:solidFill>
                      <a:prstDash val="solid"/>
                    </a:lnT>
                    <a:lnB w="76200">
                      <a:solidFill>
                        <a:srgbClr val="C0504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20">
                <a:tc rowSpan="2">
                  <a:txBody>
                    <a:bodyPr/>
                    <a:lstStyle/>
                    <a:p>
                      <a:pPr marL="241935" marR="164465" indent="-50800">
                        <a:lnSpc>
                          <a:spcPct val="100699"/>
                        </a:lnSpc>
                        <a:spcBef>
                          <a:spcPts val="140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Malicious  Program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B w="19050">
                      <a:solidFill>
                        <a:srgbClr val="1F487C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C0504D"/>
                      </a:solidFill>
                      <a:prstDash val="solid"/>
                    </a:lnR>
                    <a:lnT w="76200">
                      <a:solidFill>
                        <a:srgbClr val="C0504D"/>
                      </a:solidFill>
                      <a:prstDash val="solid"/>
                    </a:lnT>
                    <a:lnB w="76200">
                      <a:solidFill>
                        <a:srgbClr val="C0504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0" marB="0">
                    <a:lnB w="19050">
                      <a:solidFill>
                        <a:srgbClr val="1F487C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C0504D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ts val="197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0xffffffff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1F487C"/>
                      </a:solidFill>
                      <a:prstDash val="solid"/>
                    </a:lnL>
                    <a:lnR w="19050">
                      <a:solidFill>
                        <a:srgbClr val="1F487C"/>
                      </a:solidFill>
                      <a:prstDash val="solid"/>
                    </a:lnR>
                    <a:lnT w="19050">
                      <a:solidFill>
                        <a:srgbClr val="1F487C"/>
                      </a:solidFill>
                      <a:prstDash val="solid"/>
                    </a:lnT>
                    <a:lnB w="19050">
                      <a:solidFill>
                        <a:srgbClr val="1F487C"/>
                      </a:solidFill>
                      <a:prstDash val="solid"/>
                    </a:lnB>
                    <a:solidFill>
                      <a:srgbClr val="87878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C0504D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4"/>
          <p:cNvSpPr txBox="1"/>
          <p:nvPr/>
        </p:nvSpPr>
        <p:spPr>
          <a:xfrm>
            <a:off x="530223" y="1738827"/>
            <a:ext cx="7750809" cy="98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This makes exploiting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NULL pointer dereferences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harder.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3410585" marR="0" lvl="0" indent="0" algn="l" defTabSz="914400" rtl="0" eaLnBrk="1" fontAlgn="base" latinLnBrk="0" hangingPunct="1">
              <a:lnSpc>
                <a:spcPct val="100000"/>
              </a:lnSpc>
              <a:spcBef>
                <a:spcPts val="206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Program does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mmap(0,....)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741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MMAP_MIN_ADDR</a:t>
            </a:r>
          </a:p>
        </p:txBody>
      </p:sp>
      <p:sp>
        <p:nvSpPr>
          <p:cNvPr id="8" name="object 3"/>
          <p:cNvSpPr txBox="1">
            <a:spLocks/>
          </p:cNvSpPr>
          <p:nvPr/>
        </p:nvSpPr>
        <p:spPr bwMode="auto">
          <a:xfrm>
            <a:off x="530223" y="1738827"/>
            <a:ext cx="7750809" cy="16548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40000"/>
              </a:spcAft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2700" marR="0" lvl="0" indent="-180975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1" lang="en-US" sz="2000" b="0" i="0" u="none" strike="noStrike" kern="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This makes exploiting </a:t>
            </a:r>
            <a:r>
              <a:rPr kumimoji="1" lang="en-US" sz="2000" b="0" i="0" u="none" strike="noStrike" kern="0" cap="none" spc="-5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NULL pointer dereferences</a:t>
            </a:r>
            <a:r>
              <a:rPr kumimoji="1" lang="en-US" sz="2000" b="0" i="0" u="none" strike="noStrike" kern="0" cap="none" spc="-3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1" lang="en-US" sz="2000" b="0" i="0" u="none" strike="noStrike" kern="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harder.</a:t>
            </a:r>
          </a:p>
          <a:p>
            <a:pPr marL="3410585" marR="470534" lvl="0" indent="-180975" algn="l" defTabSz="914400" rtl="0" eaLnBrk="0" fontAlgn="base" latinLnBrk="0" hangingPunct="0">
              <a:lnSpc>
                <a:spcPts val="5250"/>
              </a:lnSpc>
              <a:spcBef>
                <a:spcPts val="6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1" lang="en-US" sz="2200" b="0" i="0" u="none" strike="noStrike" kern="0" cap="none" spc="-5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Program does mmap(0,....)  </a:t>
            </a:r>
            <a:r>
              <a:rPr kumimoji="1" lang="en-US" sz="2200" b="0" i="0" u="none" strike="noStrike" kern="0" cap="none" spc="-5" normalizeH="0" baseline="0" noProof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Program writes malicious</a:t>
            </a:r>
            <a:r>
              <a:rPr kumimoji="1" lang="en-US" sz="2200" b="0" i="0" u="none" strike="noStrike" kern="0" cap="none" spc="-90" normalizeH="0" baseline="0" noProof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1" lang="en-US" sz="2200" b="0" i="0" u="none" strike="noStrike" kern="0" cap="none" spc="-5" normalizeH="0" baseline="0" noProof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Code</a:t>
            </a:r>
            <a:endParaRPr kumimoji="1" lang="en-US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graphicFrame>
        <p:nvGraphicFramePr>
          <p:cNvPr id="9" name="object 4"/>
          <p:cNvGraphicFramePr>
            <a:graphicFrameLocks noGrp="1"/>
          </p:cNvGraphicFramePr>
          <p:nvPr/>
        </p:nvGraphicFramePr>
        <p:xfrm>
          <a:off x="520072" y="2125977"/>
          <a:ext cx="2204720" cy="3928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1F487C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1F487C"/>
                      </a:solidFill>
                      <a:prstDash val="solid"/>
                    </a:lnL>
                    <a:lnR w="76200">
                      <a:solidFill>
                        <a:srgbClr val="1F487C"/>
                      </a:solidFill>
                      <a:prstDash val="solid"/>
                    </a:lnR>
                    <a:lnT w="76200">
                      <a:solidFill>
                        <a:srgbClr val="1F487C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504">
                <a:tc rowSpan="2" gridSpan="2"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0x000000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1F487C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50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185" marB="0">
                    <a:solidFill>
                      <a:srgbClr val="00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C0504D"/>
                      </a:solidFill>
                      <a:prstDash val="solid"/>
                    </a:lnR>
                    <a:lnB w="76200">
                      <a:solidFill>
                        <a:srgbClr val="C0504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1F487C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7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73685" marR="247015" indent="209550">
                        <a:lnSpc>
                          <a:spcPct val="100699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Low  Memory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1C45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C0504D"/>
                      </a:solidFill>
                      <a:prstDash val="solid"/>
                    </a:lnR>
                    <a:lnT w="76200">
                      <a:solidFill>
                        <a:srgbClr val="C0504D"/>
                      </a:solidFill>
                      <a:prstDash val="solid"/>
                    </a:lnT>
                    <a:lnB w="76200">
                      <a:solidFill>
                        <a:srgbClr val="C0504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1F487C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20">
                <a:tc rowSpan="2" gridSpan="2">
                  <a:txBody>
                    <a:bodyPr/>
                    <a:lstStyle/>
                    <a:p>
                      <a:pPr marL="241935" marR="164465" indent="-50800">
                        <a:lnSpc>
                          <a:spcPct val="100699"/>
                        </a:lnSpc>
                        <a:spcBef>
                          <a:spcPts val="140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Malicious  Program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B w="19050">
                      <a:solidFill>
                        <a:srgbClr val="1F487C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C0504D"/>
                      </a:solidFill>
                      <a:prstDash val="solid"/>
                    </a:lnR>
                    <a:lnT w="76200">
                      <a:solidFill>
                        <a:srgbClr val="C0504D"/>
                      </a:solidFill>
                      <a:prstDash val="solid"/>
                    </a:lnT>
                    <a:lnB w="76200">
                      <a:solidFill>
                        <a:srgbClr val="C0504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1F487C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85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0" marB="0">
                    <a:lnB w="19050">
                      <a:solidFill>
                        <a:srgbClr val="1F487C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1F487C"/>
                      </a:solidFill>
                      <a:prstDash val="solid"/>
                    </a:lnR>
                    <a:lnT w="762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1F487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F487C"/>
                      </a:solidFill>
                      <a:prstDash val="solid"/>
                    </a:lnL>
                    <a:lnR w="76200">
                      <a:solidFill>
                        <a:srgbClr val="1F487C"/>
                      </a:solidFill>
                      <a:prstDash val="solid"/>
                    </a:lnR>
                    <a:lnT w="19050">
                      <a:solidFill>
                        <a:srgbClr val="1F487C"/>
                      </a:solidFill>
                      <a:prstDash val="solid"/>
                    </a:lnT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1F487C"/>
                      </a:solidFill>
                      <a:prstDash val="solid"/>
                    </a:lnL>
                    <a:lnR w="19050">
                      <a:solidFill>
                        <a:srgbClr val="1F487C"/>
                      </a:solidFill>
                      <a:prstDash val="solid"/>
                    </a:lnR>
                    <a:lnT w="19050">
                      <a:solidFill>
                        <a:srgbClr val="1F487C"/>
                      </a:solidFill>
                      <a:prstDash val="solid"/>
                    </a:lnT>
                    <a:lnB w="76200">
                      <a:solidFill>
                        <a:srgbClr val="1F487C"/>
                      </a:solidFill>
                      <a:prstDash val="solid"/>
                    </a:lnB>
                    <a:solidFill>
                      <a:srgbClr val="87878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1F487C"/>
                      </a:solidFill>
                      <a:prstDash val="solid"/>
                    </a:lnR>
                    <a:lnB w="76200">
                      <a:solidFill>
                        <a:srgbClr val="1F487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3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5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ts val="197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0xffffffff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1F487C"/>
                      </a:solidFill>
                      <a:prstDash val="solid"/>
                    </a:lnL>
                    <a:lnR w="19050">
                      <a:solidFill>
                        <a:srgbClr val="1F487C"/>
                      </a:solidFill>
                      <a:prstDash val="solid"/>
                    </a:lnR>
                    <a:lnB w="19050">
                      <a:solidFill>
                        <a:srgbClr val="1F487C"/>
                      </a:solidFill>
                      <a:prstDash val="solid"/>
                    </a:lnB>
                    <a:solidFill>
                      <a:srgbClr val="8787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F487C"/>
                      </a:solidFill>
                      <a:prstDash val="solid"/>
                    </a:lnL>
                    <a:lnT w="76200">
                      <a:solidFill>
                        <a:srgbClr val="1F487C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H="1">
            <a:off x="1903956" y="2605414"/>
            <a:ext cx="601249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6884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MMAP_MIN_ADDR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30223" y="1738827"/>
            <a:ext cx="7750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This makes exploiting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NULL pointer dereferences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harder.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529597" y="3469799"/>
            <a:ext cx="1405255" cy="773430"/>
          </a:xfrm>
          <a:custGeom>
            <a:avLst/>
            <a:gdLst/>
            <a:ahLst/>
            <a:cxnLst/>
            <a:rect l="l" t="t" r="r" b="b"/>
            <a:pathLst>
              <a:path w="1405255" h="773429">
                <a:moveTo>
                  <a:pt x="0" y="0"/>
                </a:moveTo>
                <a:lnTo>
                  <a:pt x="1405197" y="0"/>
                </a:lnTo>
                <a:lnTo>
                  <a:pt x="1405197" y="773398"/>
                </a:lnTo>
                <a:lnTo>
                  <a:pt x="0" y="773398"/>
                </a:lnTo>
                <a:lnTo>
                  <a:pt x="0" y="0"/>
                </a:lnTo>
                <a:close/>
              </a:path>
            </a:pathLst>
          </a:custGeom>
          <a:solidFill>
            <a:srgbClr val="1C458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529597" y="3469799"/>
            <a:ext cx="1405255" cy="773430"/>
          </a:xfrm>
          <a:custGeom>
            <a:avLst/>
            <a:gdLst/>
            <a:ahLst/>
            <a:cxnLst/>
            <a:rect l="l" t="t" r="r" b="b"/>
            <a:pathLst>
              <a:path w="1405255" h="773429">
                <a:moveTo>
                  <a:pt x="0" y="0"/>
                </a:moveTo>
                <a:lnTo>
                  <a:pt x="1405197" y="0"/>
                </a:lnTo>
                <a:lnTo>
                  <a:pt x="1405197" y="773398"/>
                </a:lnTo>
                <a:lnTo>
                  <a:pt x="0" y="773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781212" y="3558445"/>
            <a:ext cx="90233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lvl="0" indent="209550" algn="l" defTabSz="914400" rtl="0" eaLnBrk="1" fontAlgn="base" latinLnBrk="0" hangingPunct="1">
              <a:lnSpc>
                <a:spcPct val="100699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Low  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13" name="object 7"/>
          <p:cNvSpPr/>
          <p:nvPr/>
        </p:nvSpPr>
        <p:spPr>
          <a:xfrm>
            <a:off x="529597" y="5225269"/>
            <a:ext cx="1405255" cy="861694"/>
          </a:xfrm>
          <a:custGeom>
            <a:avLst/>
            <a:gdLst/>
            <a:ahLst/>
            <a:cxnLst/>
            <a:rect l="l" t="t" r="r" b="b"/>
            <a:pathLst>
              <a:path w="1405255" h="861695">
                <a:moveTo>
                  <a:pt x="0" y="0"/>
                </a:moveTo>
                <a:lnTo>
                  <a:pt x="1405197" y="0"/>
                </a:lnTo>
                <a:lnTo>
                  <a:pt x="1405197" y="861598"/>
                </a:lnTo>
                <a:lnTo>
                  <a:pt x="0" y="861598"/>
                </a:lnTo>
                <a:lnTo>
                  <a:pt x="0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8"/>
          <p:cNvSpPr/>
          <p:nvPr/>
        </p:nvSpPr>
        <p:spPr>
          <a:xfrm>
            <a:off x="529597" y="5225269"/>
            <a:ext cx="1405255" cy="861694"/>
          </a:xfrm>
          <a:custGeom>
            <a:avLst/>
            <a:gdLst/>
            <a:ahLst/>
            <a:cxnLst/>
            <a:rect l="l" t="t" r="r" b="b"/>
            <a:pathLst>
              <a:path w="1405255" h="861695">
                <a:moveTo>
                  <a:pt x="0" y="0"/>
                </a:moveTo>
                <a:lnTo>
                  <a:pt x="1405197" y="0"/>
                </a:lnTo>
                <a:lnTo>
                  <a:pt x="1405197" y="861598"/>
                </a:lnTo>
                <a:lnTo>
                  <a:pt x="0" y="861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602623" y="5810449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0xffffffff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529597" y="4243356"/>
            <a:ext cx="1405255" cy="949960"/>
          </a:xfrm>
          <a:custGeom>
            <a:avLst/>
            <a:gdLst/>
            <a:ahLst/>
            <a:cxnLst/>
            <a:rect l="l" t="t" r="r" b="b"/>
            <a:pathLst>
              <a:path w="1405255" h="949960">
                <a:moveTo>
                  <a:pt x="0" y="0"/>
                </a:moveTo>
                <a:lnTo>
                  <a:pt x="1405197" y="0"/>
                </a:lnTo>
                <a:lnTo>
                  <a:pt x="1405197" y="949498"/>
                </a:lnTo>
                <a:lnTo>
                  <a:pt x="0" y="949498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1"/>
          <p:cNvSpPr/>
          <p:nvPr/>
        </p:nvSpPr>
        <p:spPr>
          <a:xfrm>
            <a:off x="529597" y="4243356"/>
            <a:ext cx="1405255" cy="949960"/>
          </a:xfrm>
          <a:custGeom>
            <a:avLst/>
            <a:gdLst/>
            <a:ahLst/>
            <a:cxnLst/>
            <a:rect l="l" t="t" r="r" b="b"/>
            <a:pathLst>
              <a:path w="1405255" h="949960">
                <a:moveTo>
                  <a:pt x="0" y="0"/>
                </a:moveTo>
                <a:lnTo>
                  <a:pt x="1405197" y="0"/>
                </a:lnTo>
                <a:lnTo>
                  <a:pt x="1405197" y="949498"/>
                </a:lnTo>
                <a:lnTo>
                  <a:pt x="0" y="9494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698675" y="4420038"/>
            <a:ext cx="106743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2865" marR="5080" lvl="0" indent="-50800" algn="l" defTabSz="914400" rtl="0" eaLnBrk="1" fontAlgn="base" latinLnBrk="0" hangingPunct="1">
              <a:lnSpc>
                <a:spcPct val="100699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Malicious  Program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529597" y="2402211"/>
            <a:ext cx="1405255" cy="462280"/>
          </a:xfrm>
          <a:custGeom>
            <a:avLst/>
            <a:gdLst/>
            <a:ahLst/>
            <a:cxnLst/>
            <a:rect l="l" t="t" r="r" b="b"/>
            <a:pathLst>
              <a:path w="1405255" h="462280">
                <a:moveTo>
                  <a:pt x="0" y="0"/>
                </a:moveTo>
                <a:lnTo>
                  <a:pt x="1405197" y="0"/>
                </a:lnTo>
                <a:lnTo>
                  <a:pt x="1405197" y="461699"/>
                </a:lnTo>
                <a:lnTo>
                  <a:pt x="0" y="461699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0" name="object 14"/>
          <p:cNvSpPr/>
          <p:nvPr/>
        </p:nvSpPr>
        <p:spPr>
          <a:xfrm>
            <a:off x="529597" y="2402211"/>
            <a:ext cx="1405255" cy="462280"/>
          </a:xfrm>
          <a:custGeom>
            <a:avLst/>
            <a:gdLst/>
            <a:ahLst/>
            <a:cxnLst/>
            <a:rect l="l" t="t" r="r" b="b"/>
            <a:pathLst>
              <a:path w="1405255" h="462280">
                <a:moveTo>
                  <a:pt x="0" y="0"/>
                </a:moveTo>
                <a:lnTo>
                  <a:pt x="1405197" y="0"/>
                </a:lnTo>
                <a:lnTo>
                  <a:pt x="1405197" y="461699"/>
                </a:lnTo>
                <a:lnTo>
                  <a:pt x="0" y="4616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710953" y="2473102"/>
            <a:ext cx="10426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0x000000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22" name="object 16"/>
          <p:cNvSpPr/>
          <p:nvPr/>
        </p:nvSpPr>
        <p:spPr>
          <a:xfrm>
            <a:off x="1934794" y="2633098"/>
            <a:ext cx="541655" cy="2085339"/>
          </a:xfrm>
          <a:custGeom>
            <a:avLst/>
            <a:gdLst/>
            <a:ahLst/>
            <a:cxnLst/>
            <a:rect l="l" t="t" r="r" b="b"/>
            <a:pathLst>
              <a:path w="541655" h="2085339">
                <a:moveTo>
                  <a:pt x="0" y="2084995"/>
                </a:moveTo>
                <a:lnTo>
                  <a:pt x="541348" y="2084995"/>
                </a:lnTo>
                <a:lnTo>
                  <a:pt x="541348" y="0"/>
                </a:lnTo>
                <a:lnTo>
                  <a:pt x="599" y="0"/>
                </a:lnTo>
              </a:path>
            </a:pathLst>
          </a:custGeom>
          <a:ln w="761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3928516" y="2366121"/>
            <a:ext cx="33591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Program does</a:t>
            </a:r>
            <a:r>
              <a:rPr kumimoji="0" sz="2200" b="0" i="0" u="none" strike="noStrike" kern="1200" cap="none" spc="-9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mmap(0,....)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3928516" y="3032871"/>
            <a:ext cx="38868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Program writes malicious</a:t>
            </a:r>
            <a:r>
              <a:rPr kumimoji="0" sz="2200" b="0" i="0" u="none" strike="noStrike" kern="1200" cap="none" spc="-9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Code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928516" y="3699621"/>
            <a:ext cx="35540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Program triggers Kernel</a:t>
            </a:r>
            <a:r>
              <a:rPr kumimoji="0" sz="2200" b="0" i="0" u="none" strike="noStrike" kern="1200" cap="none" spc="-100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Bug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26" name="object 20"/>
          <p:cNvSpPr/>
          <p:nvPr/>
        </p:nvSpPr>
        <p:spPr>
          <a:xfrm>
            <a:off x="1232194" y="2164077"/>
            <a:ext cx="1501775" cy="3267075"/>
          </a:xfrm>
          <a:custGeom>
            <a:avLst/>
            <a:gdLst/>
            <a:ahLst/>
            <a:cxnLst/>
            <a:rect l="l" t="t" r="r" b="b"/>
            <a:pathLst>
              <a:path w="1501775" h="3267075">
                <a:moveTo>
                  <a:pt x="0" y="3028768"/>
                </a:moveTo>
                <a:lnTo>
                  <a:pt x="0" y="3266890"/>
                </a:lnTo>
                <a:lnTo>
                  <a:pt x="1501746" y="3266890"/>
                </a:lnTo>
                <a:lnTo>
                  <a:pt x="1501746" y="0"/>
                </a:lnTo>
                <a:lnTo>
                  <a:pt x="599" y="0"/>
                </a:lnTo>
                <a:lnTo>
                  <a:pt x="599" y="238174"/>
                </a:lnTo>
              </a:path>
            </a:pathLst>
          </a:custGeom>
          <a:ln w="761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7" name="object 21"/>
          <p:cNvSpPr/>
          <p:nvPr/>
        </p:nvSpPr>
        <p:spPr>
          <a:xfrm>
            <a:off x="529597" y="2863907"/>
            <a:ext cx="1405255" cy="606425"/>
          </a:xfrm>
          <a:custGeom>
            <a:avLst/>
            <a:gdLst/>
            <a:ahLst/>
            <a:cxnLst/>
            <a:rect l="l" t="t" r="r" b="b"/>
            <a:pathLst>
              <a:path w="1405255" h="606425">
                <a:moveTo>
                  <a:pt x="0" y="0"/>
                </a:moveTo>
                <a:lnTo>
                  <a:pt x="1405197" y="0"/>
                </a:lnTo>
                <a:lnTo>
                  <a:pt x="1405197" y="605998"/>
                </a:lnTo>
                <a:lnTo>
                  <a:pt x="0" y="605998"/>
                </a:lnTo>
                <a:lnTo>
                  <a:pt x="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8" name="object 22"/>
          <p:cNvSpPr/>
          <p:nvPr/>
        </p:nvSpPr>
        <p:spPr>
          <a:xfrm>
            <a:off x="529597" y="2863907"/>
            <a:ext cx="1405255" cy="606425"/>
          </a:xfrm>
          <a:custGeom>
            <a:avLst/>
            <a:gdLst/>
            <a:ahLst/>
            <a:cxnLst/>
            <a:rect l="l" t="t" r="r" b="b"/>
            <a:pathLst>
              <a:path w="1405255" h="606425">
                <a:moveTo>
                  <a:pt x="0" y="0"/>
                </a:moveTo>
                <a:lnTo>
                  <a:pt x="1405197" y="0"/>
                </a:lnTo>
                <a:lnTo>
                  <a:pt x="1405197" y="605998"/>
                </a:lnTo>
                <a:lnTo>
                  <a:pt x="0" y="605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781218" y="2868847"/>
            <a:ext cx="90233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lvl="0" indent="81915" algn="l" defTabSz="914400" rtl="0" eaLnBrk="1" fontAlgn="base" latinLnBrk="0" hangingPunct="1">
              <a:lnSpc>
                <a:spcPct val="100699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  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30" name="object 24"/>
          <p:cNvSpPr/>
          <p:nvPr/>
        </p:nvSpPr>
        <p:spPr>
          <a:xfrm>
            <a:off x="291473" y="3166797"/>
            <a:ext cx="238760" cy="1551305"/>
          </a:xfrm>
          <a:custGeom>
            <a:avLst/>
            <a:gdLst/>
            <a:ahLst/>
            <a:cxnLst/>
            <a:rect l="l" t="t" r="r" b="b"/>
            <a:pathLst>
              <a:path w="238759" h="1551304">
                <a:moveTo>
                  <a:pt x="238124" y="1551296"/>
                </a:moveTo>
                <a:lnTo>
                  <a:pt x="0" y="1551296"/>
                </a:lnTo>
                <a:lnTo>
                  <a:pt x="0" y="0"/>
                </a:lnTo>
                <a:lnTo>
                  <a:pt x="238724" y="0"/>
                </a:lnTo>
              </a:path>
            </a:pathLst>
          </a:custGeom>
          <a:ln w="761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61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MMAP_MIN_ADDR</a:t>
            </a:r>
          </a:p>
        </p:txBody>
      </p:sp>
      <p:sp>
        <p:nvSpPr>
          <p:cNvPr id="31" name="object 3"/>
          <p:cNvSpPr txBox="1"/>
          <p:nvPr/>
        </p:nvSpPr>
        <p:spPr>
          <a:xfrm>
            <a:off x="530223" y="1738827"/>
            <a:ext cx="7750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This makes exploiting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NULL pointer dereferences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harder.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32" name="object 4"/>
          <p:cNvSpPr/>
          <p:nvPr/>
        </p:nvSpPr>
        <p:spPr>
          <a:xfrm>
            <a:off x="529597" y="3469799"/>
            <a:ext cx="1405255" cy="773430"/>
          </a:xfrm>
          <a:custGeom>
            <a:avLst/>
            <a:gdLst/>
            <a:ahLst/>
            <a:cxnLst/>
            <a:rect l="l" t="t" r="r" b="b"/>
            <a:pathLst>
              <a:path w="1405255" h="773429">
                <a:moveTo>
                  <a:pt x="0" y="0"/>
                </a:moveTo>
                <a:lnTo>
                  <a:pt x="1405197" y="0"/>
                </a:lnTo>
                <a:lnTo>
                  <a:pt x="1405197" y="773398"/>
                </a:lnTo>
                <a:lnTo>
                  <a:pt x="0" y="773398"/>
                </a:lnTo>
                <a:lnTo>
                  <a:pt x="0" y="0"/>
                </a:lnTo>
                <a:close/>
              </a:path>
            </a:pathLst>
          </a:custGeom>
          <a:solidFill>
            <a:srgbClr val="1C458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3" name="object 5"/>
          <p:cNvSpPr/>
          <p:nvPr/>
        </p:nvSpPr>
        <p:spPr>
          <a:xfrm>
            <a:off x="529597" y="3469799"/>
            <a:ext cx="1405255" cy="773430"/>
          </a:xfrm>
          <a:custGeom>
            <a:avLst/>
            <a:gdLst/>
            <a:ahLst/>
            <a:cxnLst/>
            <a:rect l="l" t="t" r="r" b="b"/>
            <a:pathLst>
              <a:path w="1405255" h="773429">
                <a:moveTo>
                  <a:pt x="0" y="0"/>
                </a:moveTo>
                <a:lnTo>
                  <a:pt x="1405197" y="0"/>
                </a:lnTo>
                <a:lnTo>
                  <a:pt x="1405197" y="773398"/>
                </a:lnTo>
                <a:lnTo>
                  <a:pt x="0" y="773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990952" y="3558445"/>
            <a:ext cx="481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Low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781212" y="3834670"/>
            <a:ext cx="90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36" name="object 8"/>
          <p:cNvSpPr/>
          <p:nvPr/>
        </p:nvSpPr>
        <p:spPr>
          <a:xfrm>
            <a:off x="529597" y="5225269"/>
            <a:ext cx="1405255" cy="861694"/>
          </a:xfrm>
          <a:custGeom>
            <a:avLst/>
            <a:gdLst/>
            <a:ahLst/>
            <a:cxnLst/>
            <a:rect l="l" t="t" r="r" b="b"/>
            <a:pathLst>
              <a:path w="1405255" h="861695">
                <a:moveTo>
                  <a:pt x="0" y="0"/>
                </a:moveTo>
                <a:lnTo>
                  <a:pt x="1405197" y="0"/>
                </a:lnTo>
                <a:lnTo>
                  <a:pt x="1405197" y="861598"/>
                </a:lnTo>
                <a:lnTo>
                  <a:pt x="0" y="861598"/>
                </a:lnTo>
                <a:lnTo>
                  <a:pt x="0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7" name="object 9"/>
          <p:cNvSpPr/>
          <p:nvPr/>
        </p:nvSpPr>
        <p:spPr>
          <a:xfrm>
            <a:off x="529597" y="5225269"/>
            <a:ext cx="1405255" cy="861694"/>
          </a:xfrm>
          <a:custGeom>
            <a:avLst/>
            <a:gdLst/>
            <a:ahLst/>
            <a:cxnLst/>
            <a:rect l="l" t="t" r="r" b="b"/>
            <a:pathLst>
              <a:path w="1405255" h="861695">
                <a:moveTo>
                  <a:pt x="0" y="0"/>
                </a:moveTo>
                <a:lnTo>
                  <a:pt x="1405197" y="0"/>
                </a:lnTo>
                <a:lnTo>
                  <a:pt x="1405197" y="861598"/>
                </a:lnTo>
                <a:lnTo>
                  <a:pt x="0" y="861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602623" y="5810449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0xffffffff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39" name="object 11"/>
          <p:cNvSpPr/>
          <p:nvPr/>
        </p:nvSpPr>
        <p:spPr>
          <a:xfrm>
            <a:off x="529597" y="4243356"/>
            <a:ext cx="1405255" cy="949960"/>
          </a:xfrm>
          <a:custGeom>
            <a:avLst/>
            <a:gdLst/>
            <a:ahLst/>
            <a:cxnLst/>
            <a:rect l="l" t="t" r="r" b="b"/>
            <a:pathLst>
              <a:path w="1405255" h="949960">
                <a:moveTo>
                  <a:pt x="0" y="0"/>
                </a:moveTo>
                <a:lnTo>
                  <a:pt x="1405197" y="0"/>
                </a:lnTo>
                <a:lnTo>
                  <a:pt x="1405197" y="949498"/>
                </a:lnTo>
                <a:lnTo>
                  <a:pt x="0" y="949498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40" name="object 12"/>
          <p:cNvSpPr/>
          <p:nvPr/>
        </p:nvSpPr>
        <p:spPr>
          <a:xfrm>
            <a:off x="529597" y="4243356"/>
            <a:ext cx="1405255" cy="949960"/>
          </a:xfrm>
          <a:custGeom>
            <a:avLst/>
            <a:gdLst/>
            <a:ahLst/>
            <a:cxnLst/>
            <a:rect l="l" t="t" r="r" b="b"/>
            <a:pathLst>
              <a:path w="1405255" h="949960">
                <a:moveTo>
                  <a:pt x="0" y="0"/>
                </a:moveTo>
                <a:lnTo>
                  <a:pt x="1405197" y="0"/>
                </a:lnTo>
                <a:lnTo>
                  <a:pt x="1405197" y="949498"/>
                </a:lnTo>
                <a:lnTo>
                  <a:pt x="0" y="9494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41" name="object 13"/>
          <p:cNvSpPr txBox="1"/>
          <p:nvPr/>
        </p:nvSpPr>
        <p:spPr>
          <a:xfrm>
            <a:off x="698675" y="4420038"/>
            <a:ext cx="106743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2865" marR="5080" lvl="0" indent="-50800" algn="l" defTabSz="914400" rtl="0" eaLnBrk="1" fontAlgn="base" latinLnBrk="0" hangingPunct="1">
              <a:lnSpc>
                <a:spcPct val="100699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Malicious  Program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42" name="object 14"/>
          <p:cNvSpPr/>
          <p:nvPr/>
        </p:nvSpPr>
        <p:spPr>
          <a:xfrm>
            <a:off x="529597" y="2402211"/>
            <a:ext cx="1405255" cy="462280"/>
          </a:xfrm>
          <a:custGeom>
            <a:avLst/>
            <a:gdLst/>
            <a:ahLst/>
            <a:cxnLst/>
            <a:rect l="l" t="t" r="r" b="b"/>
            <a:pathLst>
              <a:path w="1405255" h="462280">
                <a:moveTo>
                  <a:pt x="0" y="0"/>
                </a:moveTo>
                <a:lnTo>
                  <a:pt x="1405197" y="0"/>
                </a:lnTo>
                <a:lnTo>
                  <a:pt x="1405197" y="461699"/>
                </a:lnTo>
                <a:lnTo>
                  <a:pt x="0" y="461699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43" name="object 15"/>
          <p:cNvSpPr/>
          <p:nvPr/>
        </p:nvSpPr>
        <p:spPr>
          <a:xfrm>
            <a:off x="529597" y="2402211"/>
            <a:ext cx="1405255" cy="462280"/>
          </a:xfrm>
          <a:custGeom>
            <a:avLst/>
            <a:gdLst/>
            <a:ahLst/>
            <a:cxnLst/>
            <a:rect l="l" t="t" r="r" b="b"/>
            <a:pathLst>
              <a:path w="1405255" h="462280">
                <a:moveTo>
                  <a:pt x="0" y="0"/>
                </a:moveTo>
                <a:lnTo>
                  <a:pt x="1405197" y="0"/>
                </a:lnTo>
                <a:lnTo>
                  <a:pt x="1405197" y="461699"/>
                </a:lnTo>
                <a:lnTo>
                  <a:pt x="0" y="4616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44" name="object 16"/>
          <p:cNvSpPr txBox="1"/>
          <p:nvPr/>
        </p:nvSpPr>
        <p:spPr>
          <a:xfrm>
            <a:off x="710953" y="2473102"/>
            <a:ext cx="10426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0x000000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45" name="object 17"/>
          <p:cNvSpPr/>
          <p:nvPr/>
        </p:nvSpPr>
        <p:spPr>
          <a:xfrm>
            <a:off x="1934794" y="2633098"/>
            <a:ext cx="541655" cy="2085339"/>
          </a:xfrm>
          <a:custGeom>
            <a:avLst/>
            <a:gdLst/>
            <a:ahLst/>
            <a:cxnLst/>
            <a:rect l="l" t="t" r="r" b="b"/>
            <a:pathLst>
              <a:path w="541655" h="2085339">
                <a:moveTo>
                  <a:pt x="0" y="2084995"/>
                </a:moveTo>
                <a:lnTo>
                  <a:pt x="541348" y="2084995"/>
                </a:lnTo>
                <a:lnTo>
                  <a:pt x="541348" y="0"/>
                </a:lnTo>
                <a:lnTo>
                  <a:pt x="599" y="0"/>
                </a:lnTo>
              </a:path>
            </a:pathLst>
          </a:custGeom>
          <a:ln w="761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46" name="object 18"/>
          <p:cNvSpPr txBox="1"/>
          <p:nvPr/>
        </p:nvSpPr>
        <p:spPr>
          <a:xfrm>
            <a:off x="3928516" y="2366121"/>
            <a:ext cx="33591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Program does</a:t>
            </a:r>
            <a:r>
              <a:rPr kumimoji="0" sz="2200" b="0" i="0" u="none" strike="noStrike" kern="1200" cap="none" spc="-9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mmap(0,....)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47" name="object 19"/>
          <p:cNvSpPr txBox="1"/>
          <p:nvPr/>
        </p:nvSpPr>
        <p:spPr>
          <a:xfrm>
            <a:off x="3928516" y="3032871"/>
            <a:ext cx="38868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Program writes malicious</a:t>
            </a:r>
            <a:r>
              <a:rPr kumimoji="0" sz="2200" b="0" i="0" u="none" strike="noStrike" kern="1200" cap="none" spc="-9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Code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3928516" y="3699621"/>
            <a:ext cx="35540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Program triggers Kernel</a:t>
            </a:r>
            <a:r>
              <a:rPr kumimoji="0" sz="2200" b="0" i="0" u="none" strike="noStrike" kern="1200" cap="none" spc="-100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Bug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49" name="object 21"/>
          <p:cNvSpPr txBox="1"/>
          <p:nvPr/>
        </p:nvSpPr>
        <p:spPr>
          <a:xfrm>
            <a:off x="3928516" y="4366371"/>
            <a:ext cx="4105275" cy="6940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 indent="0" algn="l" defTabSz="914400" rtl="0" eaLnBrk="1" fontAlgn="base" latinLnBrk="0" hangingPunct="1">
              <a:lnSpc>
                <a:spcPts val="2630"/>
              </a:lnSpc>
              <a:spcBef>
                <a:spcPts val="19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starts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executing</a:t>
            </a:r>
            <a:r>
              <a:rPr kumimoji="0" sz="2200" b="0" i="0" u="none" strike="noStrike" kern="1200" cap="none" spc="-10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malicious  Code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50" name="object 22"/>
          <p:cNvSpPr/>
          <p:nvPr/>
        </p:nvSpPr>
        <p:spPr>
          <a:xfrm>
            <a:off x="1232194" y="2164077"/>
            <a:ext cx="1501775" cy="3267075"/>
          </a:xfrm>
          <a:custGeom>
            <a:avLst/>
            <a:gdLst/>
            <a:ahLst/>
            <a:cxnLst/>
            <a:rect l="l" t="t" r="r" b="b"/>
            <a:pathLst>
              <a:path w="1501775" h="3267075">
                <a:moveTo>
                  <a:pt x="0" y="3028768"/>
                </a:moveTo>
                <a:lnTo>
                  <a:pt x="0" y="3266890"/>
                </a:lnTo>
                <a:lnTo>
                  <a:pt x="1501746" y="3266890"/>
                </a:lnTo>
                <a:lnTo>
                  <a:pt x="1501746" y="0"/>
                </a:lnTo>
                <a:lnTo>
                  <a:pt x="599" y="0"/>
                </a:lnTo>
                <a:lnTo>
                  <a:pt x="599" y="238174"/>
                </a:lnTo>
              </a:path>
            </a:pathLst>
          </a:custGeom>
          <a:ln w="761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1" name="object 23"/>
          <p:cNvSpPr/>
          <p:nvPr/>
        </p:nvSpPr>
        <p:spPr>
          <a:xfrm>
            <a:off x="529597" y="2863907"/>
            <a:ext cx="1405255" cy="606425"/>
          </a:xfrm>
          <a:custGeom>
            <a:avLst/>
            <a:gdLst/>
            <a:ahLst/>
            <a:cxnLst/>
            <a:rect l="l" t="t" r="r" b="b"/>
            <a:pathLst>
              <a:path w="1405255" h="606425">
                <a:moveTo>
                  <a:pt x="0" y="0"/>
                </a:moveTo>
                <a:lnTo>
                  <a:pt x="1405197" y="0"/>
                </a:lnTo>
                <a:lnTo>
                  <a:pt x="1405197" y="605998"/>
                </a:lnTo>
                <a:lnTo>
                  <a:pt x="0" y="605998"/>
                </a:lnTo>
                <a:lnTo>
                  <a:pt x="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2" name="object 24"/>
          <p:cNvSpPr/>
          <p:nvPr/>
        </p:nvSpPr>
        <p:spPr>
          <a:xfrm>
            <a:off x="529597" y="2863907"/>
            <a:ext cx="1405255" cy="606425"/>
          </a:xfrm>
          <a:custGeom>
            <a:avLst/>
            <a:gdLst/>
            <a:ahLst/>
            <a:cxnLst/>
            <a:rect l="l" t="t" r="r" b="b"/>
            <a:pathLst>
              <a:path w="1405255" h="606425">
                <a:moveTo>
                  <a:pt x="0" y="0"/>
                </a:moveTo>
                <a:lnTo>
                  <a:pt x="1405197" y="0"/>
                </a:lnTo>
                <a:lnTo>
                  <a:pt x="1405197" y="605998"/>
                </a:lnTo>
                <a:lnTo>
                  <a:pt x="0" y="605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3" name="object 25"/>
          <p:cNvSpPr txBox="1"/>
          <p:nvPr/>
        </p:nvSpPr>
        <p:spPr>
          <a:xfrm>
            <a:off x="781218" y="2868847"/>
            <a:ext cx="90233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lvl="0" indent="81915" algn="l" defTabSz="914400" rtl="0" eaLnBrk="1" fontAlgn="base" latinLnBrk="0" hangingPunct="1">
              <a:lnSpc>
                <a:spcPct val="100699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  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54" name="object 26"/>
          <p:cNvSpPr/>
          <p:nvPr/>
        </p:nvSpPr>
        <p:spPr>
          <a:xfrm>
            <a:off x="291473" y="3166797"/>
            <a:ext cx="238760" cy="1551305"/>
          </a:xfrm>
          <a:custGeom>
            <a:avLst/>
            <a:gdLst/>
            <a:ahLst/>
            <a:cxnLst/>
            <a:rect l="l" t="t" r="r" b="b"/>
            <a:pathLst>
              <a:path w="238759" h="1551304">
                <a:moveTo>
                  <a:pt x="238124" y="1551296"/>
                </a:moveTo>
                <a:lnTo>
                  <a:pt x="0" y="1551296"/>
                </a:lnTo>
                <a:lnTo>
                  <a:pt x="0" y="0"/>
                </a:lnTo>
                <a:lnTo>
                  <a:pt x="238724" y="0"/>
                </a:lnTo>
              </a:path>
            </a:pathLst>
          </a:custGeom>
          <a:ln w="761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5" name="object 27"/>
          <p:cNvSpPr/>
          <p:nvPr/>
        </p:nvSpPr>
        <p:spPr>
          <a:xfrm>
            <a:off x="129971" y="2164073"/>
            <a:ext cx="1102995" cy="1544320"/>
          </a:xfrm>
          <a:custGeom>
            <a:avLst/>
            <a:gdLst/>
            <a:ahLst/>
            <a:cxnLst/>
            <a:rect l="l" t="t" r="r" b="b"/>
            <a:pathLst>
              <a:path w="1102995" h="1544320">
                <a:moveTo>
                  <a:pt x="1102222" y="1305827"/>
                </a:moveTo>
                <a:lnTo>
                  <a:pt x="1102222" y="1543956"/>
                </a:lnTo>
                <a:lnTo>
                  <a:pt x="0" y="1543956"/>
                </a:lnTo>
                <a:lnTo>
                  <a:pt x="0" y="0"/>
                </a:lnTo>
                <a:lnTo>
                  <a:pt x="1102822" y="0"/>
                </a:lnTo>
                <a:lnTo>
                  <a:pt x="1102822" y="238129"/>
                </a:lnTo>
              </a:path>
            </a:pathLst>
          </a:custGeom>
          <a:ln w="7619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9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MMAP_MIN_ADDR</a:t>
            </a:r>
          </a:p>
        </p:txBody>
      </p:sp>
      <p:sp>
        <p:nvSpPr>
          <p:cNvPr id="28" name="object 3"/>
          <p:cNvSpPr txBox="1"/>
          <p:nvPr/>
        </p:nvSpPr>
        <p:spPr>
          <a:xfrm>
            <a:off x="530223" y="1738827"/>
            <a:ext cx="7750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This makes exploiting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NULL pointer dereferences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harder.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29" name="object 4"/>
          <p:cNvSpPr/>
          <p:nvPr/>
        </p:nvSpPr>
        <p:spPr>
          <a:xfrm>
            <a:off x="529597" y="3469799"/>
            <a:ext cx="1405255" cy="773430"/>
          </a:xfrm>
          <a:custGeom>
            <a:avLst/>
            <a:gdLst/>
            <a:ahLst/>
            <a:cxnLst/>
            <a:rect l="l" t="t" r="r" b="b"/>
            <a:pathLst>
              <a:path w="1405255" h="773429">
                <a:moveTo>
                  <a:pt x="0" y="0"/>
                </a:moveTo>
                <a:lnTo>
                  <a:pt x="1405197" y="0"/>
                </a:lnTo>
                <a:lnTo>
                  <a:pt x="1405197" y="773398"/>
                </a:lnTo>
                <a:lnTo>
                  <a:pt x="0" y="773398"/>
                </a:lnTo>
                <a:lnTo>
                  <a:pt x="0" y="0"/>
                </a:lnTo>
                <a:close/>
              </a:path>
            </a:pathLst>
          </a:custGeom>
          <a:solidFill>
            <a:srgbClr val="1C458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0" name="object 5"/>
          <p:cNvSpPr/>
          <p:nvPr/>
        </p:nvSpPr>
        <p:spPr>
          <a:xfrm>
            <a:off x="529597" y="3469799"/>
            <a:ext cx="1405255" cy="773430"/>
          </a:xfrm>
          <a:custGeom>
            <a:avLst/>
            <a:gdLst/>
            <a:ahLst/>
            <a:cxnLst/>
            <a:rect l="l" t="t" r="r" b="b"/>
            <a:pathLst>
              <a:path w="1405255" h="773429">
                <a:moveTo>
                  <a:pt x="0" y="0"/>
                </a:moveTo>
                <a:lnTo>
                  <a:pt x="1405197" y="0"/>
                </a:lnTo>
                <a:lnTo>
                  <a:pt x="1405197" y="773398"/>
                </a:lnTo>
                <a:lnTo>
                  <a:pt x="0" y="773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6" name="object 6"/>
          <p:cNvSpPr txBox="1"/>
          <p:nvPr/>
        </p:nvSpPr>
        <p:spPr>
          <a:xfrm>
            <a:off x="990952" y="3558445"/>
            <a:ext cx="481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Low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57" name="object 7"/>
          <p:cNvSpPr txBox="1"/>
          <p:nvPr/>
        </p:nvSpPr>
        <p:spPr>
          <a:xfrm>
            <a:off x="781212" y="3834670"/>
            <a:ext cx="90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58" name="object 8"/>
          <p:cNvSpPr/>
          <p:nvPr/>
        </p:nvSpPr>
        <p:spPr>
          <a:xfrm>
            <a:off x="529597" y="5225269"/>
            <a:ext cx="1405255" cy="861694"/>
          </a:xfrm>
          <a:custGeom>
            <a:avLst/>
            <a:gdLst/>
            <a:ahLst/>
            <a:cxnLst/>
            <a:rect l="l" t="t" r="r" b="b"/>
            <a:pathLst>
              <a:path w="1405255" h="861695">
                <a:moveTo>
                  <a:pt x="0" y="0"/>
                </a:moveTo>
                <a:lnTo>
                  <a:pt x="1405197" y="0"/>
                </a:lnTo>
                <a:lnTo>
                  <a:pt x="1405197" y="861598"/>
                </a:lnTo>
                <a:lnTo>
                  <a:pt x="0" y="861598"/>
                </a:lnTo>
                <a:lnTo>
                  <a:pt x="0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9" name="object 9"/>
          <p:cNvSpPr/>
          <p:nvPr/>
        </p:nvSpPr>
        <p:spPr>
          <a:xfrm>
            <a:off x="529597" y="5225269"/>
            <a:ext cx="1405255" cy="861694"/>
          </a:xfrm>
          <a:custGeom>
            <a:avLst/>
            <a:gdLst/>
            <a:ahLst/>
            <a:cxnLst/>
            <a:rect l="l" t="t" r="r" b="b"/>
            <a:pathLst>
              <a:path w="1405255" h="861695">
                <a:moveTo>
                  <a:pt x="0" y="0"/>
                </a:moveTo>
                <a:lnTo>
                  <a:pt x="1405197" y="0"/>
                </a:lnTo>
                <a:lnTo>
                  <a:pt x="1405197" y="861598"/>
                </a:lnTo>
                <a:lnTo>
                  <a:pt x="0" y="861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0" name="object 10"/>
          <p:cNvSpPr txBox="1"/>
          <p:nvPr/>
        </p:nvSpPr>
        <p:spPr>
          <a:xfrm>
            <a:off x="602623" y="5810449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0xffffffff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61" name="object 11"/>
          <p:cNvSpPr/>
          <p:nvPr/>
        </p:nvSpPr>
        <p:spPr>
          <a:xfrm>
            <a:off x="529597" y="4243356"/>
            <a:ext cx="1405255" cy="949960"/>
          </a:xfrm>
          <a:custGeom>
            <a:avLst/>
            <a:gdLst/>
            <a:ahLst/>
            <a:cxnLst/>
            <a:rect l="l" t="t" r="r" b="b"/>
            <a:pathLst>
              <a:path w="1405255" h="949960">
                <a:moveTo>
                  <a:pt x="0" y="0"/>
                </a:moveTo>
                <a:lnTo>
                  <a:pt x="1405197" y="0"/>
                </a:lnTo>
                <a:lnTo>
                  <a:pt x="1405197" y="949498"/>
                </a:lnTo>
                <a:lnTo>
                  <a:pt x="0" y="949498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2" name="object 12"/>
          <p:cNvSpPr/>
          <p:nvPr/>
        </p:nvSpPr>
        <p:spPr>
          <a:xfrm>
            <a:off x="529597" y="4243356"/>
            <a:ext cx="1405255" cy="949960"/>
          </a:xfrm>
          <a:custGeom>
            <a:avLst/>
            <a:gdLst/>
            <a:ahLst/>
            <a:cxnLst/>
            <a:rect l="l" t="t" r="r" b="b"/>
            <a:pathLst>
              <a:path w="1405255" h="949960">
                <a:moveTo>
                  <a:pt x="0" y="0"/>
                </a:moveTo>
                <a:lnTo>
                  <a:pt x="1405197" y="0"/>
                </a:lnTo>
                <a:lnTo>
                  <a:pt x="1405197" y="949498"/>
                </a:lnTo>
                <a:lnTo>
                  <a:pt x="0" y="9494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3" name="object 13"/>
          <p:cNvSpPr txBox="1"/>
          <p:nvPr/>
        </p:nvSpPr>
        <p:spPr>
          <a:xfrm>
            <a:off x="698675" y="4420038"/>
            <a:ext cx="106743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2865" marR="5080" lvl="0" indent="-50800" algn="l" defTabSz="914400" rtl="0" eaLnBrk="1" fontAlgn="base" latinLnBrk="0" hangingPunct="1">
              <a:lnSpc>
                <a:spcPct val="100699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Malicious  Program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64" name="object 14"/>
          <p:cNvSpPr/>
          <p:nvPr/>
        </p:nvSpPr>
        <p:spPr>
          <a:xfrm>
            <a:off x="529597" y="2402211"/>
            <a:ext cx="1405255" cy="462280"/>
          </a:xfrm>
          <a:custGeom>
            <a:avLst/>
            <a:gdLst/>
            <a:ahLst/>
            <a:cxnLst/>
            <a:rect l="l" t="t" r="r" b="b"/>
            <a:pathLst>
              <a:path w="1405255" h="462280">
                <a:moveTo>
                  <a:pt x="0" y="0"/>
                </a:moveTo>
                <a:lnTo>
                  <a:pt x="1405197" y="0"/>
                </a:lnTo>
                <a:lnTo>
                  <a:pt x="1405197" y="461699"/>
                </a:lnTo>
                <a:lnTo>
                  <a:pt x="0" y="461699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5" name="object 15"/>
          <p:cNvSpPr/>
          <p:nvPr/>
        </p:nvSpPr>
        <p:spPr>
          <a:xfrm>
            <a:off x="529597" y="2402211"/>
            <a:ext cx="1405255" cy="462280"/>
          </a:xfrm>
          <a:custGeom>
            <a:avLst/>
            <a:gdLst/>
            <a:ahLst/>
            <a:cxnLst/>
            <a:rect l="l" t="t" r="r" b="b"/>
            <a:pathLst>
              <a:path w="1405255" h="462280">
                <a:moveTo>
                  <a:pt x="0" y="0"/>
                </a:moveTo>
                <a:lnTo>
                  <a:pt x="1405197" y="0"/>
                </a:lnTo>
                <a:lnTo>
                  <a:pt x="1405197" y="461699"/>
                </a:lnTo>
                <a:lnTo>
                  <a:pt x="0" y="4616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6" name="object 16"/>
          <p:cNvSpPr txBox="1"/>
          <p:nvPr/>
        </p:nvSpPr>
        <p:spPr>
          <a:xfrm>
            <a:off x="710953" y="2473102"/>
            <a:ext cx="10426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0x000000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67" name="object 17"/>
          <p:cNvSpPr/>
          <p:nvPr/>
        </p:nvSpPr>
        <p:spPr>
          <a:xfrm>
            <a:off x="1934794" y="2633098"/>
            <a:ext cx="541655" cy="2085339"/>
          </a:xfrm>
          <a:custGeom>
            <a:avLst/>
            <a:gdLst/>
            <a:ahLst/>
            <a:cxnLst/>
            <a:rect l="l" t="t" r="r" b="b"/>
            <a:pathLst>
              <a:path w="541655" h="2085339">
                <a:moveTo>
                  <a:pt x="0" y="2084995"/>
                </a:moveTo>
                <a:lnTo>
                  <a:pt x="541348" y="2084995"/>
                </a:lnTo>
                <a:lnTo>
                  <a:pt x="541348" y="0"/>
                </a:lnTo>
                <a:lnTo>
                  <a:pt x="599" y="0"/>
                </a:lnTo>
              </a:path>
            </a:pathLst>
          </a:custGeom>
          <a:ln w="761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8" name="object 18"/>
          <p:cNvSpPr txBox="1"/>
          <p:nvPr/>
        </p:nvSpPr>
        <p:spPr>
          <a:xfrm>
            <a:off x="3928516" y="2366121"/>
            <a:ext cx="3592829" cy="10274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 indent="0" algn="l" defTabSz="914400" rtl="0" eaLnBrk="1" fontAlgn="base" latinLnBrk="0" hangingPunct="1">
              <a:lnSpc>
                <a:spcPts val="2630"/>
              </a:lnSpc>
              <a:spcBef>
                <a:spcPts val="19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mmap_min_addr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disallows  programs from allocating low  memory.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69" name="object 19"/>
          <p:cNvSpPr txBox="1"/>
          <p:nvPr/>
        </p:nvSpPr>
        <p:spPr>
          <a:xfrm>
            <a:off x="3928516" y="3699621"/>
            <a:ext cx="3795395" cy="10274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 indent="0" algn="l" defTabSz="914400" rtl="0" eaLnBrk="1" fontAlgn="base" latinLnBrk="0" hangingPunct="1">
              <a:lnSpc>
                <a:spcPts val="2630"/>
              </a:lnSpc>
              <a:spcBef>
                <a:spcPts val="19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Makes it much more difficult to  exploit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 simple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NULL pointer  dereference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in the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70" name="object 20"/>
          <p:cNvSpPr/>
          <p:nvPr/>
        </p:nvSpPr>
        <p:spPr>
          <a:xfrm>
            <a:off x="1232194" y="2164077"/>
            <a:ext cx="1501775" cy="3267075"/>
          </a:xfrm>
          <a:custGeom>
            <a:avLst/>
            <a:gdLst/>
            <a:ahLst/>
            <a:cxnLst/>
            <a:rect l="l" t="t" r="r" b="b"/>
            <a:pathLst>
              <a:path w="1501775" h="3267075">
                <a:moveTo>
                  <a:pt x="0" y="3028768"/>
                </a:moveTo>
                <a:lnTo>
                  <a:pt x="0" y="3266890"/>
                </a:lnTo>
                <a:lnTo>
                  <a:pt x="1501746" y="3266890"/>
                </a:lnTo>
                <a:lnTo>
                  <a:pt x="1501746" y="0"/>
                </a:lnTo>
                <a:lnTo>
                  <a:pt x="599" y="0"/>
                </a:lnTo>
                <a:lnTo>
                  <a:pt x="599" y="238174"/>
                </a:lnTo>
              </a:path>
            </a:pathLst>
          </a:custGeom>
          <a:ln w="761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71" name="object 21"/>
          <p:cNvSpPr/>
          <p:nvPr/>
        </p:nvSpPr>
        <p:spPr>
          <a:xfrm>
            <a:off x="529597" y="2863907"/>
            <a:ext cx="1405255" cy="606425"/>
          </a:xfrm>
          <a:custGeom>
            <a:avLst/>
            <a:gdLst/>
            <a:ahLst/>
            <a:cxnLst/>
            <a:rect l="l" t="t" r="r" b="b"/>
            <a:pathLst>
              <a:path w="1405255" h="606425">
                <a:moveTo>
                  <a:pt x="0" y="0"/>
                </a:moveTo>
                <a:lnTo>
                  <a:pt x="1405197" y="0"/>
                </a:lnTo>
                <a:lnTo>
                  <a:pt x="1405197" y="605998"/>
                </a:lnTo>
                <a:lnTo>
                  <a:pt x="0" y="605998"/>
                </a:lnTo>
                <a:lnTo>
                  <a:pt x="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72" name="object 22"/>
          <p:cNvSpPr/>
          <p:nvPr/>
        </p:nvSpPr>
        <p:spPr>
          <a:xfrm>
            <a:off x="529597" y="2863907"/>
            <a:ext cx="1405255" cy="606425"/>
          </a:xfrm>
          <a:custGeom>
            <a:avLst/>
            <a:gdLst/>
            <a:ahLst/>
            <a:cxnLst/>
            <a:rect l="l" t="t" r="r" b="b"/>
            <a:pathLst>
              <a:path w="1405255" h="606425">
                <a:moveTo>
                  <a:pt x="0" y="0"/>
                </a:moveTo>
                <a:lnTo>
                  <a:pt x="1405197" y="0"/>
                </a:lnTo>
                <a:lnTo>
                  <a:pt x="1405197" y="605998"/>
                </a:lnTo>
                <a:lnTo>
                  <a:pt x="0" y="605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73" name="object 23"/>
          <p:cNvSpPr txBox="1"/>
          <p:nvPr/>
        </p:nvSpPr>
        <p:spPr>
          <a:xfrm>
            <a:off x="781218" y="2868847"/>
            <a:ext cx="90233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lvl="0" indent="81915" algn="l" defTabSz="914400" rtl="0" eaLnBrk="1" fontAlgn="base" latinLnBrk="0" hangingPunct="1">
              <a:lnSpc>
                <a:spcPct val="100699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  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74" name="object 24"/>
          <p:cNvSpPr/>
          <p:nvPr/>
        </p:nvSpPr>
        <p:spPr>
          <a:xfrm>
            <a:off x="291473" y="3166797"/>
            <a:ext cx="238760" cy="1551305"/>
          </a:xfrm>
          <a:custGeom>
            <a:avLst/>
            <a:gdLst/>
            <a:ahLst/>
            <a:cxnLst/>
            <a:rect l="l" t="t" r="r" b="b"/>
            <a:pathLst>
              <a:path w="238759" h="1551304">
                <a:moveTo>
                  <a:pt x="238124" y="1551296"/>
                </a:moveTo>
                <a:lnTo>
                  <a:pt x="0" y="1551296"/>
                </a:lnTo>
                <a:lnTo>
                  <a:pt x="0" y="0"/>
                </a:lnTo>
                <a:lnTo>
                  <a:pt x="238724" y="0"/>
                </a:lnTo>
              </a:path>
            </a:pathLst>
          </a:custGeom>
          <a:ln w="761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75" name="object 25"/>
          <p:cNvSpPr/>
          <p:nvPr/>
        </p:nvSpPr>
        <p:spPr>
          <a:xfrm>
            <a:off x="129971" y="2164073"/>
            <a:ext cx="1102995" cy="1544320"/>
          </a:xfrm>
          <a:custGeom>
            <a:avLst/>
            <a:gdLst/>
            <a:ahLst/>
            <a:cxnLst/>
            <a:rect l="l" t="t" r="r" b="b"/>
            <a:pathLst>
              <a:path w="1102995" h="1544320">
                <a:moveTo>
                  <a:pt x="1102222" y="1305827"/>
                </a:moveTo>
                <a:lnTo>
                  <a:pt x="1102222" y="1543956"/>
                </a:lnTo>
                <a:lnTo>
                  <a:pt x="0" y="1543956"/>
                </a:lnTo>
                <a:lnTo>
                  <a:pt x="0" y="0"/>
                </a:lnTo>
                <a:lnTo>
                  <a:pt x="1102822" y="0"/>
                </a:lnTo>
                <a:lnTo>
                  <a:pt x="1102822" y="238129"/>
                </a:lnTo>
              </a:path>
            </a:pathLst>
          </a:custGeom>
          <a:ln w="7619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21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KALLSYMS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096387"/>
            <a:ext cx="8524875" cy="1403271"/>
          </a:xfrm>
        </p:spPr>
      </p:pic>
      <p:sp>
        <p:nvSpPr>
          <p:cNvPr id="4" name="object 3"/>
          <p:cNvSpPr txBox="1"/>
          <p:nvPr/>
        </p:nvSpPr>
        <p:spPr>
          <a:xfrm>
            <a:off x="473723" y="1841925"/>
            <a:ext cx="8114030" cy="225446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934085" lvl="0" indent="0" algn="l" defTabSz="914400" rtl="0" eaLnBrk="1" fontAlgn="base" latinLnBrk="0" hangingPunct="1">
              <a:lnSpc>
                <a:spcPts val="2850"/>
              </a:lnSpc>
              <a:spcBef>
                <a:spcPts val="21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/proc/kallsyms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gives the address of all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symbols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in the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5080" lvl="0" indent="0" algn="l" defTabSz="914400" rtl="0" eaLnBrk="1" fontAlgn="base" latinLnBrk="0" hangingPunct="1">
              <a:lnSpc>
                <a:spcPts val="28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We need this information to write reliable exploits without an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info-leak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!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545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21E9-2059-2547-A50F-B1C5CB2D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39D6751-EAD5-994F-91A2-C0AF20CD0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1" y="1489075"/>
            <a:ext cx="7101062" cy="43132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31506E-F6F0-8541-9049-DDCA9269514D}"/>
              </a:ext>
            </a:extLst>
          </p:cNvPr>
          <p:cNvSpPr/>
          <p:nvPr/>
        </p:nvSpPr>
        <p:spPr>
          <a:xfrm>
            <a:off x="2317898" y="6542088"/>
            <a:ext cx="9069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http://security.cs.rpi.edu/courses/binexp-spring2015/lectures/17/10_lecture.pdf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3325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KALLSYMS</a:t>
            </a:r>
            <a:endParaRPr lang="en-US" dirty="0"/>
          </a:p>
        </p:txBody>
      </p:sp>
      <p:sp>
        <p:nvSpPr>
          <p:cNvPr id="6" name="object 3"/>
          <p:cNvSpPr txBox="1"/>
          <p:nvPr/>
        </p:nvSpPr>
        <p:spPr>
          <a:xfrm>
            <a:off x="473723" y="1841925"/>
            <a:ext cx="7999730" cy="433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kallsyms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used to be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world-readable.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Now, it returns 0’s for unprivileged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users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still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be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useful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source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of information on older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systems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521205"/>
            <a:ext cx="8343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5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SMEP / SMAP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 txBox="1"/>
          <p:nvPr/>
        </p:nvSpPr>
        <p:spPr>
          <a:xfrm>
            <a:off x="473723" y="1841925"/>
            <a:ext cx="6228080" cy="2924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SMEP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Supervisor Mode Execution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Protection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Introduced in Intel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IvyBridge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359410" lvl="0" indent="0" algn="l" defTabSz="914400" rtl="0" eaLnBrk="1" fontAlgn="base" latinLnBrk="0" hangingPunct="1">
              <a:lnSpc>
                <a:spcPct val="197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SMAP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Supervisor Mode Access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Protection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Introduced in Intel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Haswell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4117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SMEP / SMAP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 txBox="1"/>
          <p:nvPr/>
        </p:nvSpPr>
        <p:spPr>
          <a:xfrm>
            <a:off x="502023" y="1841925"/>
            <a:ext cx="7444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Common Exploitation Technique: Supply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your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own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“get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02023" y="2203875"/>
            <a:ext cx="1482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root”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code.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988974" y="3508399"/>
            <a:ext cx="1405255" cy="783590"/>
          </a:xfrm>
          <a:prstGeom prst="rect">
            <a:avLst/>
          </a:prstGeom>
          <a:solidFill>
            <a:srgbClr val="1C4586"/>
          </a:solidFill>
        </p:spPr>
        <p:txBody>
          <a:bodyPr vert="horz" wrap="square" lIns="0" tIns="99060" rIns="0" bIns="0" rtlCol="0">
            <a:spAutoFit/>
          </a:bodyPr>
          <a:lstStyle/>
          <a:p>
            <a:pPr marL="264160" marR="256540" lvl="0" indent="209550" algn="l" defTabSz="914400" rtl="0" eaLnBrk="1" fontAlgn="base" latinLnBrk="0" hangingPunct="1">
              <a:lnSpc>
                <a:spcPct val="100699"/>
              </a:lnSpc>
              <a:spcBef>
                <a:spcPts val="7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Low  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988974" y="4281849"/>
            <a:ext cx="1405255" cy="949960"/>
          </a:xfrm>
          <a:custGeom>
            <a:avLst/>
            <a:gdLst/>
            <a:ahLst/>
            <a:cxnLst/>
            <a:rect l="l" t="t" r="r" b="b"/>
            <a:pathLst>
              <a:path w="1405254" h="949960">
                <a:moveTo>
                  <a:pt x="0" y="0"/>
                </a:moveTo>
                <a:lnTo>
                  <a:pt x="1405197" y="0"/>
                </a:lnTo>
                <a:lnTo>
                  <a:pt x="1405197" y="949498"/>
                </a:lnTo>
                <a:lnTo>
                  <a:pt x="0" y="949498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988974" y="4281849"/>
            <a:ext cx="1405255" cy="949960"/>
          </a:xfrm>
          <a:custGeom>
            <a:avLst/>
            <a:gdLst/>
            <a:ahLst/>
            <a:cxnLst/>
            <a:rect l="l" t="t" r="r" b="b"/>
            <a:pathLst>
              <a:path w="1405254" h="949960">
                <a:moveTo>
                  <a:pt x="0" y="0"/>
                </a:moveTo>
                <a:lnTo>
                  <a:pt x="1405197" y="0"/>
                </a:lnTo>
                <a:lnTo>
                  <a:pt x="1405197" y="949498"/>
                </a:lnTo>
                <a:lnTo>
                  <a:pt x="0" y="9494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988974" y="4291374"/>
            <a:ext cx="1405255" cy="94678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177800" rIns="0" bIns="0" rtlCol="0">
            <a:spAutoFit/>
          </a:bodyPr>
          <a:lstStyle/>
          <a:p>
            <a:pPr marL="232410" marR="173990" lvl="0" indent="-50800" algn="l" defTabSz="914400" rtl="0" eaLnBrk="1" fontAlgn="base" latinLnBrk="0" hangingPunct="1">
              <a:lnSpc>
                <a:spcPct val="100699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Malicious  Program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6988974" y="2440705"/>
            <a:ext cx="1405255" cy="46228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83185" rIns="0" bIns="0" rtlCol="0">
            <a:spAutoFit/>
          </a:bodyPr>
          <a:lstStyle/>
          <a:p>
            <a:pPr marL="193675" marR="0" lvl="0" indent="0" algn="l" defTabSz="914400" rtl="0" eaLnBrk="1" fontAlgn="base" latinLnBrk="0" hangingPunct="1">
              <a:lnSpc>
                <a:spcPct val="100000"/>
              </a:lnSpc>
              <a:spcBef>
                <a:spcPts val="65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0x000000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6988974" y="2902402"/>
            <a:ext cx="1405255" cy="606425"/>
          </a:xfrm>
          <a:prstGeom prst="rect">
            <a:avLst/>
          </a:prstGeom>
          <a:solidFill>
            <a:srgbClr val="F79546"/>
          </a:solidFill>
        </p:spPr>
        <p:txBody>
          <a:bodyPr vert="horz" wrap="square" lIns="0" tIns="15240" rIns="0" bIns="0" rtlCol="0">
            <a:spAutoFit/>
          </a:bodyPr>
          <a:lstStyle/>
          <a:p>
            <a:pPr marL="264160" marR="256540" lvl="0" indent="82550" algn="l" defTabSz="914400" rtl="0" eaLnBrk="1" fontAlgn="base" latinLnBrk="0" hangingPunct="1">
              <a:lnSpc>
                <a:spcPct val="100699"/>
              </a:lnSpc>
              <a:spcBef>
                <a:spcPts val="12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  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6988974" y="5263775"/>
            <a:ext cx="1405255" cy="861694"/>
          </a:xfrm>
          <a:custGeom>
            <a:avLst/>
            <a:gdLst/>
            <a:ahLst/>
            <a:cxnLst/>
            <a:rect l="l" t="t" r="r" b="b"/>
            <a:pathLst>
              <a:path w="1405254" h="861695">
                <a:moveTo>
                  <a:pt x="0" y="0"/>
                </a:moveTo>
                <a:lnTo>
                  <a:pt x="1405197" y="0"/>
                </a:lnTo>
                <a:lnTo>
                  <a:pt x="1405197" y="861598"/>
                </a:lnTo>
                <a:lnTo>
                  <a:pt x="0" y="861598"/>
                </a:lnTo>
                <a:lnTo>
                  <a:pt x="0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6988974" y="5263775"/>
            <a:ext cx="1405255" cy="861694"/>
          </a:xfrm>
          <a:custGeom>
            <a:avLst/>
            <a:gdLst/>
            <a:ahLst/>
            <a:cxnLst/>
            <a:rect l="l" t="t" r="r" b="b"/>
            <a:pathLst>
              <a:path w="1405254" h="861695">
                <a:moveTo>
                  <a:pt x="0" y="0"/>
                </a:moveTo>
                <a:lnTo>
                  <a:pt x="1405197" y="0"/>
                </a:lnTo>
                <a:lnTo>
                  <a:pt x="1405197" y="861598"/>
                </a:lnTo>
                <a:lnTo>
                  <a:pt x="0" y="861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6988974" y="5257086"/>
            <a:ext cx="1395730" cy="859155"/>
          </a:xfrm>
          <a:prstGeom prst="rect">
            <a:avLst/>
          </a:prstGeom>
          <a:solidFill>
            <a:srgbClr val="878787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85725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0xffffffff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400698" y="2786539"/>
            <a:ext cx="3829050" cy="3339465"/>
          </a:xfrm>
          <a:prstGeom prst="rect">
            <a:avLst/>
          </a:prstGeom>
          <a:solidFill>
            <a:srgbClr val="000000"/>
          </a:solidFill>
          <a:ln w="38099">
            <a:solidFill>
              <a:srgbClr val="C0504D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85090" marR="0" lvl="0" indent="0" algn="l" defTabSz="914400" rtl="0" eaLnBrk="1" fontAlgn="base" latinLnBrk="0" hangingPunct="1">
              <a:lnSpc>
                <a:spcPts val="1664"/>
              </a:lnSpc>
              <a:spcBef>
                <a:spcPts val="6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void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get_r00t()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{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542290" marR="0" lvl="0" indent="0" algn="l" defTabSz="914400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commit_creds(prepare_kernel_cred(0));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85090" marR="0" lvl="0" indent="0" algn="l" defTabSz="914400" rtl="0" eaLnBrk="1" fontAlgn="base" latinLnBrk="0" hangingPunct="1">
              <a:lnSpc>
                <a:spcPts val="166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}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85090" marR="0" lvl="0" indent="0" algn="l" defTabSz="914400" rtl="0" eaLnBrk="1" fontAlgn="base" latinLnBrk="0" hangingPunct="1">
              <a:lnSpc>
                <a:spcPts val="1664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int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main(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int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argc,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char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*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argv)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{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542290" marR="772160" lvl="0" indent="0" algn="l" defTabSz="914400" rtl="0" eaLnBrk="1" fontAlgn="base" latinLnBrk="0" hangingPunct="1">
              <a:lnSpc>
                <a:spcPts val="1650"/>
              </a:lnSpc>
              <a:spcBef>
                <a:spcPts val="6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…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trigger_fp_overwrite(&amp;get_r00t);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542290" marR="0" lvl="0" indent="0" algn="l" defTabSz="914400" rtl="0" eaLnBrk="1" fontAlgn="base" latinLnBrk="0" hangingPunct="1">
              <a:lnSpc>
                <a:spcPts val="158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…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542290" marR="1936114" lvl="0" indent="0" algn="l" defTabSz="914400" rtl="0" eaLnBrk="1" fontAlgn="base" latinLnBrk="0" hangingPunct="1">
              <a:lnSpc>
                <a:spcPts val="1650"/>
              </a:lnSpc>
              <a:spcBef>
                <a:spcPts val="6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//trigger fp use  trigger_vuln_fp();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542290" marR="0" lvl="0" indent="0" algn="l" defTabSz="914400" rtl="0" eaLnBrk="1" fontAlgn="base" latinLnBrk="0" hangingPunct="1">
              <a:lnSpc>
                <a:spcPts val="158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// Kernel Executes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get_r00t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542290" marR="0" lvl="0" indent="0" algn="l" defTabSz="914400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...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542290" marR="1708150" lvl="0" indent="0" algn="l" defTabSz="914400" rtl="0" eaLnBrk="1" fontAlgn="base" latinLnBrk="0" hangingPunct="1">
              <a:lnSpc>
                <a:spcPts val="1650"/>
              </a:lnSpc>
              <a:spcBef>
                <a:spcPts val="6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// Now we have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root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system(“/bin/sh”);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85090" marR="0" lvl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}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4380380" y="3281079"/>
            <a:ext cx="2609215" cy="1475740"/>
          </a:xfrm>
          <a:custGeom>
            <a:avLst/>
            <a:gdLst/>
            <a:ahLst/>
            <a:cxnLst/>
            <a:rect l="l" t="t" r="r" b="b"/>
            <a:pathLst>
              <a:path w="2609215" h="1475739">
                <a:moveTo>
                  <a:pt x="2608594" y="1475522"/>
                </a:moveTo>
                <a:lnTo>
                  <a:pt x="0" y="0"/>
                </a:lnTo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4295600" y="3228996"/>
            <a:ext cx="109788" cy="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4394676" y="4806651"/>
            <a:ext cx="2593340" cy="210185"/>
          </a:xfrm>
          <a:custGeom>
            <a:avLst/>
            <a:gdLst/>
            <a:ahLst/>
            <a:cxnLst/>
            <a:rect l="l" t="t" r="r" b="b"/>
            <a:pathLst>
              <a:path w="2593340" h="210185">
                <a:moveTo>
                  <a:pt x="2593269" y="210070"/>
                </a:moveTo>
                <a:lnTo>
                  <a:pt x="0" y="0"/>
                </a:lnTo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4298987" y="4765770"/>
            <a:ext cx="107759" cy="81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13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SMEP / SMAP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bject 3"/>
          <p:cNvSpPr txBox="1"/>
          <p:nvPr/>
        </p:nvSpPr>
        <p:spPr>
          <a:xfrm>
            <a:off x="473723" y="1854829"/>
            <a:ext cx="8124190" cy="40106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92710" lvl="0" indent="-635" algn="just" defTabSz="914400" rtl="0" eaLnBrk="1" fontAlgn="base" latinLnBrk="0" hangingPunct="1">
              <a:lnSpc>
                <a:spcPts val="2850"/>
              </a:lnSpc>
              <a:spcBef>
                <a:spcPts val="21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SMEP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prevents this type of attack by triggering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page fault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if the processor tries to execute memory that has the “user”  bit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set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while in “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ring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0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”.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SMAP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works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similarly,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but for data access in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general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40640" lvl="0" indent="0" algn="just" defTabSz="914400" rtl="0" eaLnBrk="1" fontAlgn="base" latinLnBrk="0" hangingPunct="1">
              <a:lnSpc>
                <a:spcPts val="28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This doesn’t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prevent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vulnerabilities,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but it adds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considerable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work to developing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working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exploit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5080" lvl="0" indent="0" algn="l" defTabSz="914400" rtl="0" eaLnBrk="1" fontAlgn="base" latinLnBrk="0" hangingPunct="1">
              <a:lnSpc>
                <a:spcPts val="28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We need to use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ROP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, 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somehow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get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executable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79546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code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into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kernel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charset="0"/>
                <a:cs typeface="Arial"/>
              </a:rPr>
              <a:t>memory.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754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518453" y="1909020"/>
            <a:ext cx="3212121" cy="326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3858759" y="1909013"/>
            <a:ext cx="1538581" cy="313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5509888" y="1907670"/>
            <a:ext cx="2980873" cy="328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91730" y="2802058"/>
            <a:ext cx="7530893" cy="261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500343" y="3164002"/>
            <a:ext cx="7477183" cy="261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491730" y="3887908"/>
            <a:ext cx="7441891" cy="261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509223" y="4249849"/>
            <a:ext cx="5703357" cy="2616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6658165" y="4419341"/>
            <a:ext cx="1716399" cy="23062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21E9-2059-2547-A50F-B1C5CB2D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1506E-F6F0-8541-9049-DDCA9269514D}"/>
              </a:ext>
            </a:extLst>
          </p:cNvPr>
          <p:cNvSpPr/>
          <p:nvPr/>
        </p:nvSpPr>
        <p:spPr>
          <a:xfrm>
            <a:off x="2317898" y="6542088"/>
            <a:ext cx="9069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http://security.cs.rpi.edu/courses/binexp-spring2015/lectures/17/10_lecture.pdf</a:t>
            </a:r>
            <a:endParaRPr lang="en-US" sz="14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FBD583-6357-AA45-B453-E286141B7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51362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83E2D-87D5-5C4F-AE51-7CD5504F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21E9-2059-2547-A50F-B1C5CB2D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1506E-F6F0-8541-9049-DDCA9269514D}"/>
              </a:ext>
            </a:extLst>
          </p:cNvPr>
          <p:cNvSpPr/>
          <p:nvPr/>
        </p:nvSpPr>
        <p:spPr>
          <a:xfrm>
            <a:off x="2317898" y="6542088"/>
            <a:ext cx="9069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http://security.cs.rpi.edu/courses/binexp-spring2015/lectures/17/10_lecture.pdf</a:t>
            </a:r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83E2D-87D5-5C4F-AE51-7CD5504F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Dangling Pointer </a:t>
            </a:r>
          </a:p>
          <a:p>
            <a:pPr lvl="1"/>
            <a:r>
              <a:rPr lang="en-US" sz="2000" dirty="0"/>
              <a:t>A left over pointer in your code that references </a:t>
            </a:r>
            <a:r>
              <a:rPr lang="en-US" sz="2000" dirty="0" err="1"/>
              <a:t>free’d</a:t>
            </a:r>
            <a:r>
              <a:rPr lang="en-US" sz="2000" dirty="0"/>
              <a:t> data and is prone to be re-used </a:t>
            </a:r>
          </a:p>
          <a:p>
            <a:pPr lvl="1"/>
            <a:r>
              <a:rPr lang="en-US" sz="2000" dirty="0"/>
              <a:t>As the memory it’s pointing at was freed, there’s no guarantees on what data is there now </a:t>
            </a:r>
          </a:p>
          <a:p>
            <a:pPr lvl="1"/>
            <a:r>
              <a:rPr lang="en-US" sz="2000" dirty="0"/>
              <a:t>Also known as </a:t>
            </a:r>
            <a:r>
              <a:rPr lang="en-US" sz="2000" b="1" dirty="0"/>
              <a:t>stale pointer, wild pointer</a:t>
            </a:r>
          </a:p>
        </p:txBody>
      </p:sp>
    </p:spTree>
    <p:extLst>
      <p:ext uri="{BB962C8B-B14F-4D97-AF65-F5344CB8AC3E}">
        <p14:creationId xmlns:p14="http://schemas.microsoft.com/office/powerpoint/2010/main" val="204337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21E9-2059-2547-A50F-B1C5CB2D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1506E-F6F0-8541-9049-DDCA9269514D}"/>
              </a:ext>
            </a:extLst>
          </p:cNvPr>
          <p:cNvSpPr/>
          <p:nvPr/>
        </p:nvSpPr>
        <p:spPr>
          <a:xfrm>
            <a:off x="2317898" y="6542088"/>
            <a:ext cx="9069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http://security.cs.rpi.edu/courses/binexp-spring2015/lectures/17/10_lecture.pdf</a:t>
            </a:r>
            <a:endParaRPr lang="en-US" sz="1400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EDB8BE-96C8-2641-A325-6338F5AE0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272381"/>
            <a:ext cx="8007096" cy="4724382"/>
          </a:xfrm>
        </p:spPr>
      </p:pic>
    </p:spTree>
    <p:extLst>
      <p:ext uri="{BB962C8B-B14F-4D97-AF65-F5344CB8AC3E}">
        <p14:creationId xmlns:p14="http://schemas.microsoft.com/office/powerpoint/2010/main" val="311826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21E9-2059-2547-A50F-B1C5CB2D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1506E-F6F0-8541-9049-DDCA9269514D}"/>
              </a:ext>
            </a:extLst>
          </p:cNvPr>
          <p:cNvSpPr/>
          <p:nvPr/>
        </p:nvSpPr>
        <p:spPr>
          <a:xfrm>
            <a:off x="2317898" y="6542088"/>
            <a:ext cx="9069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http://security.cs.rpi.edu/courses/binexp-spring2015/lectures/17/10_lecture.pdf</a:t>
            </a:r>
            <a:endParaRPr lang="en-US" sz="1400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5F902C-F708-6B4F-89E6-8183AB13E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7" y="1489075"/>
            <a:ext cx="7288491" cy="4313238"/>
          </a:xfrm>
        </p:spPr>
      </p:pic>
    </p:spTree>
    <p:extLst>
      <p:ext uri="{BB962C8B-B14F-4D97-AF65-F5344CB8AC3E}">
        <p14:creationId xmlns:p14="http://schemas.microsoft.com/office/powerpoint/2010/main" val="344222669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44621</TotalTime>
  <Words>1819</Words>
  <Application>Microsoft Macintosh PowerPoint</Application>
  <PresentationFormat>On-screen Show (4:3)</PresentationFormat>
  <Paragraphs>307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-apple-system</vt:lpstr>
      <vt:lpstr>Agency FB</vt:lpstr>
      <vt:lpstr>Arial</vt:lpstr>
      <vt:lpstr>Arial</vt:lpstr>
      <vt:lpstr>Consolas</vt:lpstr>
      <vt:lpstr>Franklin Gothic Book</vt:lpstr>
      <vt:lpstr>Franklin Gothic Medium</vt:lpstr>
      <vt:lpstr>Noto Sans</vt:lpstr>
      <vt:lpstr>Times New Roman</vt:lpstr>
      <vt:lpstr>Wingdings</vt:lpstr>
      <vt:lpstr>Standarddesign</vt:lpstr>
      <vt:lpstr>1_Standarddesign</vt:lpstr>
      <vt:lpstr>PowerPoint Presentation</vt:lpstr>
      <vt:lpstr>Use After Free</vt:lpstr>
      <vt:lpstr>Use After Free</vt:lpstr>
      <vt:lpstr>Use After Free</vt:lpstr>
      <vt:lpstr>Use After Free</vt:lpstr>
      <vt:lpstr>Use After Free</vt:lpstr>
      <vt:lpstr>Use After Free</vt:lpstr>
      <vt:lpstr>Use After Free</vt:lpstr>
      <vt:lpstr>Use After Free</vt:lpstr>
      <vt:lpstr>Use After Free</vt:lpstr>
      <vt:lpstr>Use After Free</vt:lpstr>
      <vt:lpstr>Use After Free: PoC Example</vt:lpstr>
      <vt:lpstr>Use After Free: PoC Example</vt:lpstr>
      <vt:lpstr>Introduction</vt:lpstr>
      <vt:lpstr>Introduction</vt:lpstr>
      <vt:lpstr>Kernel Exploitation Strategy</vt:lpstr>
      <vt:lpstr>Kernel Exploitation Strategy</vt:lpstr>
      <vt:lpstr>Kernel Exploitation Strategy</vt:lpstr>
      <vt:lpstr>Kernel Exploitation Strategy</vt:lpstr>
      <vt:lpstr>Traditional UNIX credentials. </vt:lpstr>
      <vt:lpstr>Elevate Privileges</vt:lpstr>
      <vt:lpstr>Elevate Privileges</vt:lpstr>
      <vt:lpstr>Elevate Privileges</vt:lpstr>
      <vt:lpstr>Returning to UserSpace</vt:lpstr>
      <vt:lpstr>Returning to UserSpace</vt:lpstr>
      <vt:lpstr>Returning to UserSpace</vt:lpstr>
      <vt:lpstr>Example: Babydriver</vt:lpstr>
      <vt:lpstr>Example: Babydriver</vt:lpstr>
      <vt:lpstr>Example: Babydriver</vt:lpstr>
      <vt:lpstr>Example: Babydriver</vt:lpstr>
      <vt:lpstr>Example: Babydriver</vt:lpstr>
      <vt:lpstr>Example: Babydriver</vt:lpstr>
      <vt:lpstr>Example: Babydriver</vt:lpstr>
      <vt:lpstr>Example: Babydriver</vt:lpstr>
      <vt:lpstr>Example: Babydriver</vt:lpstr>
      <vt:lpstr>Example: Babydriver</vt:lpstr>
      <vt:lpstr>Example: Babydriver</vt:lpstr>
      <vt:lpstr>Example: Babydriver</vt:lpstr>
      <vt:lpstr>Example: Babydriver</vt:lpstr>
      <vt:lpstr>PowerPoint Presentation</vt:lpstr>
      <vt:lpstr>Kernel Space Protections</vt:lpstr>
      <vt:lpstr>Kernel Space Protections</vt:lpstr>
      <vt:lpstr>MMAP_MIN_ADDR</vt:lpstr>
      <vt:lpstr>MMAP_MIN_ADDR</vt:lpstr>
      <vt:lpstr>MMAP_MIN_ADDR</vt:lpstr>
      <vt:lpstr>MMAP_MIN_ADDR</vt:lpstr>
      <vt:lpstr>MMAP_MIN_ADDR</vt:lpstr>
      <vt:lpstr>MMAP_MIN_ADDR</vt:lpstr>
      <vt:lpstr>KALLSYMS</vt:lpstr>
      <vt:lpstr>KALLSYMS</vt:lpstr>
      <vt:lpstr>SMEP / SMAP</vt:lpstr>
      <vt:lpstr>SMEP / SMAP</vt:lpstr>
      <vt:lpstr>SMEP / SMAP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1380</cp:revision>
  <dcterms:created xsi:type="dcterms:W3CDTF">2011-12-10T02:50:46Z</dcterms:created>
  <dcterms:modified xsi:type="dcterms:W3CDTF">2019-12-02T19:12:07Z</dcterms:modified>
</cp:coreProperties>
</file>