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6.jpg" ContentType="image/jpg"/>
  <Override PartName="/ppt/media/image107.jpg" ContentType="image/jpg"/>
  <Override PartName="/ppt/notesSlides/notesSlide3.xml" ContentType="application/vnd.openxmlformats-officedocument.presentationml.notesSlide+xml"/>
  <Override PartName="/ppt/media/image18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99" r:id="rId2"/>
  </p:sldMasterIdLst>
  <p:notesMasterIdLst>
    <p:notesMasterId r:id="rId72"/>
  </p:notesMasterIdLst>
  <p:handoutMasterIdLst>
    <p:handoutMasterId r:id="rId73"/>
  </p:handoutMasterIdLst>
  <p:sldIdLst>
    <p:sldId id="587" r:id="rId3"/>
    <p:sldId id="1018" r:id="rId4"/>
    <p:sldId id="984" r:id="rId5"/>
    <p:sldId id="985" r:id="rId6"/>
    <p:sldId id="1017" r:id="rId7"/>
    <p:sldId id="968" r:id="rId8"/>
    <p:sldId id="1034" r:id="rId9"/>
    <p:sldId id="722" r:id="rId10"/>
    <p:sldId id="1019" r:id="rId11"/>
    <p:sldId id="1020" r:id="rId12"/>
    <p:sldId id="1021" r:id="rId13"/>
    <p:sldId id="1022" r:id="rId14"/>
    <p:sldId id="1023" r:id="rId15"/>
    <p:sldId id="1024" r:id="rId16"/>
    <p:sldId id="1025" r:id="rId17"/>
    <p:sldId id="1026" r:id="rId18"/>
    <p:sldId id="1028" r:id="rId19"/>
    <p:sldId id="1031" r:id="rId20"/>
    <p:sldId id="1032" r:id="rId21"/>
    <p:sldId id="1030" r:id="rId22"/>
    <p:sldId id="1033" r:id="rId23"/>
    <p:sldId id="588" r:id="rId24"/>
    <p:sldId id="590" r:id="rId25"/>
    <p:sldId id="591" r:id="rId26"/>
    <p:sldId id="717" r:id="rId27"/>
    <p:sldId id="592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602" r:id="rId38"/>
    <p:sldId id="720" r:id="rId39"/>
    <p:sldId id="603" r:id="rId40"/>
    <p:sldId id="604" r:id="rId41"/>
    <p:sldId id="605" r:id="rId42"/>
    <p:sldId id="606" r:id="rId43"/>
    <p:sldId id="607" r:id="rId44"/>
    <p:sldId id="608" r:id="rId45"/>
    <p:sldId id="609" r:id="rId46"/>
    <p:sldId id="611" r:id="rId47"/>
    <p:sldId id="614" r:id="rId48"/>
    <p:sldId id="610" r:id="rId49"/>
    <p:sldId id="612" r:id="rId50"/>
    <p:sldId id="615" r:id="rId51"/>
    <p:sldId id="616" r:id="rId52"/>
    <p:sldId id="617" r:id="rId53"/>
    <p:sldId id="619" r:id="rId54"/>
    <p:sldId id="721" r:id="rId55"/>
    <p:sldId id="719" r:id="rId56"/>
    <p:sldId id="618" r:id="rId57"/>
    <p:sldId id="620" r:id="rId58"/>
    <p:sldId id="621" r:id="rId59"/>
    <p:sldId id="622" r:id="rId60"/>
    <p:sldId id="624" r:id="rId61"/>
    <p:sldId id="625" r:id="rId62"/>
    <p:sldId id="626" r:id="rId63"/>
    <p:sldId id="627" r:id="rId64"/>
    <p:sldId id="623" r:id="rId65"/>
    <p:sldId id="628" r:id="rId66"/>
    <p:sldId id="629" r:id="rId67"/>
    <p:sldId id="630" r:id="rId68"/>
    <p:sldId id="631" r:id="rId69"/>
    <p:sldId id="632" r:id="rId70"/>
    <p:sldId id="716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Si" initials="CS [2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14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335" autoAdjust="0"/>
    <p:restoredTop sz="83312"/>
  </p:normalViewPr>
  <p:slideViewPr>
    <p:cSldViewPr snapToGrid="0" snapToObjects="1">
      <p:cViewPr varScale="1">
        <p:scale>
          <a:sx n="104" d="100"/>
          <a:sy n="104" d="100"/>
        </p:scale>
        <p:origin x="216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26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4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90107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69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85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8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2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1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94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9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.cs.rpi.edu/courses/binexp-spring2015/lectures/17/10_lecture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.cs.rpi.edu/courses/binexp-spring2015/lectures/17/10_lecture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ecurity.cs.rpi.edu/courses/binexp-spring2015/lectures/17/10_lecture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security.cs.rpi.edu/courses/binexp-spring2015/lectures/17/10_lecture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ecurity.cs.rpi.edu/courses/binexp-spring2015/lectures/17/10_lecture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ecurity.cs.rpi.edu/courses/binexp-spring2015/lectures/17/10_lecture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ecurity.cs.rpi.edu/courses/binexp-spring2015/lectures/17/10_lecture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security.cs.rpi.edu/courses/binexp-spring2015/lectures/17/10_lecture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png"/><Relationship Id="rId5" Type="http://schemas.openxmlformats.org/officeDocument/2006/relationships/image" Target="../media/image138.tiff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tiff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woboq.org/linux/linux/include/linux/cred.h.html#cred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tf-wiki/ctf-challenges/tree/master/pwn/kernel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182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.cs.rpi.edu/courses/binexp-spring2015/lectures/17/10_lecture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Heap Exploitation (5): Use After Free (UAF), Double Free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Kernel Exploitation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51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23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766256-930E-F048-BFA6-86FE31201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77" y="1489075"/>
            <a:ext cx="7218071" cy="43132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40CF97-A4AB-E74D-BFF7-E2810C32951A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http://security.cs.rpi.edu/courses/binexp-spring2015/lectures/17/10_lecture.pdf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892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pic>
        <p:nvPicPr>
          <p:cNvPr id="5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39D6751-EAD5-994F-91A2-C0AF20CD0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1" y="1489075"/>
            <a:ext cx="7101062" cy="43132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http://security.cs.rpi.edu/courses/binexp-spring2015/lectures/17/10_lecture.pdf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332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http://security.cs.rpi.edu/courses/binexp-spring2015/lectures/17/10_lecture.pdf</a:t>
            </a:r>
            <a:endParaRPr lang="en-US" sz="14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FBD583-6357-AA45-B453-E286141B7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51362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83E2D-87D5-5C4F-AE51-7CD5504FF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http://security.cs.rpi.edu/courses/binexp-spring2015/lectures/17/10_lecture.pdf</a:t>
            </a:r>
            <a:endParaRPr lang="en-US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83E2D-87D5-5C4F-AE51-7CD5504FF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Dangling Pointer </a:t>
            </a:r>
          </a:p>
          <a:p>
            <a:pPr lvl="1"/>
            <a:r>
              <a:rPr lang="en-US" sz="2000" dirty="0"/>
              <a:t>A left over pointer in your code that references </a:t>
            </a:r>
            <a:r>
              <a:rPr lang="en-US" sz="2000" dirty="0" err="1"/>
              <a:t>free’d</a:t>
            </a:r>
            <a:r>
              <a:rPr lang="en-US" sz="2000" dirty="0"/>
              <a:t> data and is prone to be re-used </a:t>
            </a:r>
          </a:p>
          <a:p>
            <a:pPr lvl="1"/>
            <a:r>
              <a:rPr lang="en-US" sz="2000" dirty="0"/>
              <a:t>As the memory it’s pointing at was freed, there’s no guarantees on what data is there now </a:t>
            </a:r>
          </a:p>
          <a:p>
            <a:pPr lvl="1"/>
            <a:r>
              <a:rPr lang="en-US" sz="2000" dirty="0"/>
              <a:t>Also known as </a:t>
            </a:r>
            <a:r>
              <a:rPr lang="en-US" sz="2000" b="1" dirty="0"/>
              <a:t>stale pointer, wild pointer</a:t>
            </a:r>
          </a:p>
        </p:txBody>
      </p:sp>
    </p:spTree>
    <p:extLst>
      <p:ext uri="{BB962C8B-B14F-4D97-AF65-F5344CB8AC3E}">
        <p14:creationId xmlns:p14="http://schemas.microsoft.com/office/powerpoint/2010/main" val="204337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http://security.cs.rpi.edu/courses/binexp-spring2015/lectures/17/10_lecture.pdf</a:t>
            </a:r>
            <a:endParaRPr lang="en-US" sz="1400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EDB8BE-96C8-2641-A325-6338F5AE0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1272381"/>
            <a:ext cx="8007096" cy="4724382"/>
          </a:xfrm>
        </p:spPr>
      </p:pic>
    </p:spTree>
    <p:extLst>
      <p:ext uri="{BB962C8B-B14F-4D97-AF65-F5344CB8AC3E}">
        <p14:creationId xmlns:p14="http://schemas.microsoft.com/office/powerpoint/2010/main" val="311826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http://security.cs.rpi.edu/courses/binexp-spring2015/lectures/17/10_lecture.pdf</a:t>
            </a:r>
            <a:endParaRPr lang="en-US" sz="1400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5F902C-F708-6B4F-89E6-8183AB13E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7" y="1489075"/>
            <a:ext cx="7288491" cy="4313238"/>
          </a:xfrm>
        </p:spPr>
      </p:pic>
    </p:spTree>
    <p:extLst>
      <p:ext uri="{BB962C8B-B14F-4D97-AF65-F5344CB8AC3E}">
        <p14:creationId xmlns:p14="http://schemas.microsoft.com/office/powerpoint/2010/main" val="344222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http://security.cs.rpi.edu/courses/binexp-spring2015/lectures/17/10_lecture.pdf</a:t>
            </a:r>
            <a:endParaRPr lang="en-US" sz="1400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8C94D8-5E4E-434C-BA1A-D25363383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7" y="1489075"/>
            <a:ext cx="7278030" cy="4313238"/>
          </a:xfrm>
        </p:spPr>
      </p:pic>
    </p:spTree>
    <p:extLst>
      <p:ext uri="{BB962C8B-B14F-4D97-AF65-F5344CB8AC3E}">
        <p14:creationId xmlns:p14="http://schemas.microsoft.com/office/powerpoint/2010/main" val="108719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1506E-F6F0-8541-9049-DDCA9269514D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http://security.cs.rpi.edu/courses/binexp-spring2015/lectures/17/10_lecture.pdf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48C33-50ED-0F47-B364-C095DCA9A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You actually don’t need any form of memory corruption to leverage a use after free </a:t>
            </a:r>
          </a:p>
          <a:p>
            <a:r>
              <a:rPr lang="en-US" sz="2800" dirty="0"/>
              <a:t>It’s simply an implementation issue </a:t>
            </a:r>
          </a:p>
          <a:p>
            <a:pPr lvl="1"/>
            <a:r>
              <a:rPr lang="en-US" sz="2400" dirty="0"/>
              <a:t>pointer mismanagement</a:t>
            </a:r>
          </a:p>
        </p:txBody>
      </p:sp>
    </p:spTree>
    <p:extLst>
      <p:ext uri="{BB962C8B-B14F-4D97-AF65-F5344CB8AC3E}">
        <p14:creationId xmlns:p14="http://schemas.microsoft.com/office/powerpoint/2010/main" val="3145221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0E25-057A-E744-B021-42C90B9E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Free: </a:t>
            </a:r>
            <a:r>
              <a:rPr lang="en-US" dirty="0" err="1"/>
              <a:t>PoC</a:t>
            </a:r>
            <a:r>
              <a:rPr lang="en-US" dirty="0"/>
              <a:t> Example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72596112-8FF5-594A-AAEF-8DADEC482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9" y="1167306"/>
            <a:ext cx="5934262" cy="4220240"/>
          </a:xfrm>
        </p:spPr>
      </p:pic>
    </p:spTree>
    <p:extLst>
      <p:ext uri="{BB962C8B-B14F-4D97-AF65-F5344CB8AC3E}">
        <p14:creationId xmlns:p14="http://schemas.microsoft.com/office/powerpoint/2010/main" val="374307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0E25-057A-E744-B021-42C90B9E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Free: </a:t>
            </a:r>
            <a:r>
              <a:rPr lang="en-US" dirty="0" err="1"/>
              <a:t>PoC</a:t>
            </a:r>
            <a:r>
              <a:rPr lang="en-US" dirty="0"/>
              <a:t> Example</a:t>
            </a:r>
          </a:p>
        </p:txBody>
      </p:sp>
      <p:pic>
        <p:nvPicPr>
          <p:cNvPr id="6" name="Content Placeholder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FCEE87B1-E8BB-5B4C-B861-81FD96827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56" y="5666539"/>
            <a:ext cx="2768600" cy="876300"/>
          </a:xfrm>
        </p:spPr>
      </p:pic>
      <p:pic>
        <p:nvPicPr>
          <p:cNvPr id="7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B5F2C45-3A0E-0F42-A131-4C8BBAC41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4869" y="1097799"/>
            <a:ext cx="5934262" cy="42202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1DE56F-7B4A-944C-86FB-F0F56FD9A732}"/>
              </a:ext>
            </a:extLst>
          </p:cNvPr>
          <p:cNvSpPr/>
          <p:nvPr/>
        </p:nvSpPr>
        <p:spPr bwMode="auto">
          <a:xfrm>
            <a:off x="2804984" y="4337222"/>
            <a:ext cx="2916194" cy="19770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7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1B81-B781-134F-A3E6-1276DD71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2D61-0AE8-294A-9588-E2E96786A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573" y="2807513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val="3783348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pic>
        <p:nvPicPr>
          <p:cNvPr id="5" name="Content Placeholder 4" descr="A screenshot of a newspaper&#10;&#10;Description automatically generated">
            <a:extLst>
              <a:ext uri="{FF2B5EF4-FFF2-40B4-BE49-F238E27FC236}">
                <a16:creationId xmlns:a16="http://schemas.microsoft.com/office/drawing/2014/main" id="{7E30B14D-3C0D-DD4A-A0E5-8E5DA096C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65" y="1358878"/>
            <a:ext cx="6490744" cy="43132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983DC-4885-1F4F-84C4-97FB0CF443E7}"/>
              </a:ext>
            </a:extLst>
          </p:cNvPr>
          <p:cNvSpPr/>
          <p:nvPr/>
        </p:nvSpPr>
        <p:spPr>
          <a:xfrm>
            <a:off x="1346885" y="5773862"/>
            <a:ext cx="6697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‘hot’ vulnerability nowadays, almost every modern browser exploit leverages a UAF</a:t>
            </a:r>
          </a:p>
        </p:txBody>
      </p:sp>
    </p:spTree>
    <p:extLst>
      <p:ext uri="{BB962C8B-B14F-4D97-AF65-F5344CB8AC3E}">
        <p14:creationId xmlns:p14="http://schemas.microsoft.com/office/powerpoint/2010/main" val="107186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D2D98-8507-5547-A21F-9D3E302E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D5AB-069F-334D-B902-634A69722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From the defensive perspective, trying to detect use after free vulnerabilities in complex applications is </a:t>
            </a:r>
            <a:r>
              <a:rPr lang="en-US" sz="2400" b="1" dirty="0"/>
              <a:t>very difficult</a:t>
            </a:r>
            <a:r>
              <a:rPr lang="en-US" sz="2400" dirty="0"/>
              <a:t>, even in industry </a:t>
            </a:r>
          </a:p>
          <a:p>
            <a:r>
              <a:rPr lang="en-US" sz="2400" dirty="0"/>
              <a:t>Why? </a:t>
            </a:r>
          </a:p>
          <a:p>
            <a:pPr lvl="1"/>
            <a:r>
              <a:rPr lang="en-US" sz="2000" dirty="0"/>
              <a:t>UAF’s </a:t>
            </a:r>
            <a:r>
              <a:rPr lang="en-US" sz="2000" b="1" dirty="0"/>
              <a:t>only exist in certain states of executi</a:t>
            </a:r>
            <a:r>
              <a:rPr lang="en-US" sz="2000" dirty="0"/>
              <a:t>on, so statically scanning source for them won’t go far </a:t>
            </a:r>
          </a:p>
          <a:p>
            <a:pPr lvl="1"/>
            <a:r>
              <a:rPr lang="en-US" sz="2000" dirty="0"/>
              <a:t>They’re </a:t>
            </a:r>
            <a:r>
              <a:rPr lang="en-US" sz="2000" b="1" dirty="0"/>
              <a:t>usually only found through crashes</a:t>
            </a:r>
            <a:r>
              <a:rPr lang="en-US" sz="2000" dirty="0"/>
              <a:t>, but symbolic execution and constraint solvers are helping find these bugs faster</a:t>
            </a:r>
          </a:p>
        </p:txBody>
      </p:sp>
    </p:spTree>
    <p:extLst>
      <p:ext uri="{BB962C8B-B14F-4D97-AF65-F5344CB8AC3E}">
        <p14:creationId xmlns:p14="http://schemas.microsoft.com/office/powerpoint/2010/main" val="259452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493146" y="1975810"/>
            <a:ext cx="6223050" cy="262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4506" y="2401755"/>
            <a:ext cx="1275618" cy="198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782" y="3072530"/>
            <a:ext cx="1864382" cy="251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5150" y="3062710"/>
            <a:ext cx="1379050" cy="2101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44242" y="3061669"/>
            <a:ext cx="3047731" cy="2625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98234" y="3062714"/>
            <a:ext cx="809930" cy="2101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5594" y="3800010"/>
            <a:ext cx="183005" cy="195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5275" y="3775159"/>
            <a:ext cx="1729993" cy="2729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6646" y="4160480"/>
            <a:ext cx="191954" cy="1967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5274" y="4137108"/>
            <a:ext cx="4532005" cy="2731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5008" y="4522433"/>
            <a:ext cx="193590" cy="1982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50343" y="4510520"/>
            <a:ext cx="908207" cy="2614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6835" y="4886312"/>
            <a:ext cx="201769" cy="194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5274" y="4887209"/>
            <a:ext cx="1176347" cy="1954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4698" y="5249160"/>
            <a:ext cx="193905" cy="1954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44983" y="5234434"/>
            <a:ext cx="2318214" cy="21014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4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493146" y="1975810"/>
            <a:ext cx="6223050" cy="262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4506" y="2401755"/>
            <a:ext cx="1275618" cy="198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782" y="3072530"/>
            <a:ext cx="1864382" cy="251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5150" y="3062710"/>
            <a:ext cx="1379050" cy="210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44242" y="3061669"/>
            <a:ext cx="3047731" cy="262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98234" y="3062714"/>
            <a:ext cx="809930" cy="2101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5594" y="3800010"/>
            <a:ext cx="183005" cy="195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5275" y="3775159"/>
            <a:ext cx="1729993" cy="2729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6646" y="4160480"/>
            <a:ext cx="191954" cy="1967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5274" y="4137108"/>
            <a:ext cx="4532005" cy="2731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5008" y="4522433"/>
            <a:ext cx="193590" cy="1982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50343" y="4510520"/>
            <a:ext cx="908207" cy="2614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6835" y="4886312"/>
            <a:ext cx="201769" cy="1948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5274" y="4887209"/>
            <a:ext cx="1176347" cy="1954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4698" y="5249160"/>
            <a:ext cx="193905" cy="1954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44983" y="5234434"/>
            <a:ext cx="2318214" cy="2101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58550" y="5775578"/>
            <a:ext cx="5734747" cy="2625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81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en-US" dirty="0"/>
          </a:p>
        </p:txBody>
      </p:sp>
      <p:sp>
        <p:nvSpPr>
          <p:cNvPr id="22" name="object 4"/>
          <p:cNvSpPr/>
          <p:nvPr/>
        </p:nvSpPr>
        <p:spPr>
          <a:xfrm>
            <a:off x="317874" y="2886418"/>
            <a:ext cx="3070534" cy="262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5"/>
          <p:cNvSpPr/>
          <p:nvPr/>
        </p:nvSpPr>
        <p:spPr>
          <a:xfrm>
            <a:off x="3508176" y="2886413"/>
            <a:ext cx="3988733" cy="326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6"/>
          <p:cNvSpPr/>
          <p:nvPr/>
        </p:nvSpPr>
        <p:spPr>
          <a:xfrm>
            <a:off x="308987" y="3792856"/>
            <a:ext cx="183005" cy="195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7"/>
          <p:cNvSpPr/>
          <p:nvPr/>
        </p:nvSpPr>
        <p:spPr>
          <a:xfrm>
            <a:off x="768662" y="3779467"/>
            <a:ext cx="5927287" cy="261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8"/>
          <p:cNvSpPr/>
          <p:nvPr/>
        </p:nvSpPr>
        <p:spPr>
          <a:xfrm>
            <a:off x="300038" y="4153326"/>
            <a:ext cx="191954" cy="196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9"/>
          <p:cNvSpPr/>
          <p:nvPr/>
        </p:nvSpPr>
        <p:spPr>
          <a:xfrm>
            <a:off x="768666" y="4142014"/>
            <a:ext cx="1271303" cy="209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2156499" y="4151239"/>
            <a:ext cx="1565837" cy="2003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11"/>
          <p:cNvSpPr/>
          <p:nvPr/>
        </p:nvSpPr>
        <p:spPr>
          <a:xfrm>
            <a:off x="3820703" y="4141416"/>
            <a:ext cx="994180" cy="2101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12"/>
          <p:cNvSpPr/>
          <p:nvPr/>
        </p:nvSpPr>
        <p:spPr>
          <a:xfrm>
            <a:off x="4911125" y="4141421"/>
            <a:ext cx="1505906" cy="261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13"/>
          <p:cNvSpPr/>
          <p:nvPr/>
        </p:nvSpPr>
        <p:spPr>
          <a:xfrm>
            <a:off x="6511682" y="4204371"/>
            <a:ext cx="895062" cy="1471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3"/>
          <p:cNvSpPr/>
          <p:nvPr/>
        </p:nvSpPr>
        <p:spPr>
          <a:xfrm>
            <a:off x="2200458" y="1503118"/>
            <a:ext cx="3900470" cy="3903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14"/>
          <p:cNvSpPr/>
          <p:nvPr/>
        </p:nvSpPr>
        <p:spPr>
          <a:xfrm>
            <a:off x="768662" y="5229734"/>
            <a:ext cx="7247397" cy="3283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7480-9014-6747-9ABF-803AA13B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CA259-7D66-394E-AB18-692AD842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3" y="2060111"/>
            <a:ext cx="3691283" cy="2914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563012-5D7D-9D43-8868-A878C095CDA7}"/>
              </a:ext>
            </a:extLst>
          </p:cNvPr>
          <p:cNvSpPr/>
          <p:nvPr/>
        </p:nvSpPr>
        <p:spPr>
          <a:xfrm>
            <a:off x="4127246" y="2239923"/>
            <a:ext cx="45720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The kernel is also a </a:t>
            </a:r>
            <a:r>
              <a:rPr lang="en-US" b="1" dirty="0"/>
              <a:t>program</a:t>
            </a:r>
            <a:r>
              <a:rPr lang="en-US" dirty="0"/>
              <a:t> tha</a:t>
            </a:r>
            <a:r>
              <a:rPr lang="en-US" altLang="zh-CN" dirty="0"/>
              <a:t>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M</a:t>
            </a:r>
            <a:r>
              <a:rPr lang="en-US" dirty="0"/>
              <a:t>anages the data I/O requirements issued by the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E</a:t>
            </a:r>
            <a:r>
              <a:rPr lang="en-US" dirty="0"/>
              <a:t>scaping these requirements into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H</a:t>
            </a:r>
            <a:r>
              <a:rPr lang="en-US" dirty="0"/>
              <a:t>anding them over to the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98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5152299" y="2209414"/>
            <a:ext cx="3534580" cy="353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 txBox="1">
            <a:spLocks/>
          </p:cNvSpPr>
          <p:nvPr/>
        </p:nvSpPr>
        <p:spPr bwMode="gray">
          <a:xfrm>
            <a:off x="413108" y="1825828"/>
            <a:ext cx="4443730" cy="48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Hardware </a:t>
            </a:r>
            <a:r>
              <a:rPr kumimoji="0" lang="en-US" sz="30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Enforced</a:t>
            </a:r>
            <a:r>
              <a:rPr kumimoji="0" lang="en-US" sz="3000" b="0" i="0" u="none" strike="noStrike" kern="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sz="30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Model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3108" y="2743277"/>
            <a:ext cx="356362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Privileged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,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Kernelspace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Restricted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,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9BBA58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Userspace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730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4"/>
          <p:cNvSpPr/>
          <p:nvPr/>
        </p:nvSpPr>
        <p:spPr>
          <a:xfrm>
            <a:off x="5152299" y="2209414"/>
            <a:ext cx="3534580" cy="353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 txBox="1">
            <a:spLocks/>
          </p:cNvSpPr>
          <p:nvPr/>
        </p:nvSpPr>
        <p:spPr bwMode="gray">
          <a:xfrm>
            <a:off x="413108" y="1825828"/>
            <a:ext cx="4443730" cy="48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Hardware </a:t>
            </a:r>
            <a:r>
              <a:rPr kumimoji="0" lang="en-US" sz="30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Enforced</a:t>
            </a:r>
            <a:r>
              <a:rPr kumimoji="0" lang="en-US" sz="3000" b="0" i="0" u="none" strike="noStrike" kern="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sz="30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Model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3108" y="2743277"/>
            <a:ext cx="4117340" cy="2752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Privileged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,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Kernelspace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3: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Restricted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,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9BBA58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Userspace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508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1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2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are not utilized by  most popular/modern Operating  Systems (Linux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Windows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OSX)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981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4"/>
          <p:cNvSpPr/>
          <p:nvPr/>
        </p:nvSpPr>
        <p:spPr>
          <a:xfrm>
            <a:off x="5152299" y="2209414"/>
            <a:ext cx="3534580" cy="353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76314" y="2252991"/>
            <a:ext cx="2136140" cy="611505"/>
          </a:xfrm>
          <a:custGeom>
            <a:avLst/>
            <a:gdLst/>
            <a:ahLst/>
            <a:cxnLst/>
            <a:rect l="l" t="t" r="r" b="b"/>
            <a:pathLst>
              <a:path w="2136140" h="611505">
                <a:moveTo>
                  <a:pt x="1969217" y="611407"/>
                </a:moveTo>
                <a:lnTo>
                  <a:pt x="1983317" y="542107"/>
                </a:lnTo>
                <a:lnTo>
                  <a:pt x="0" y="138601"/>
                </a:lnTo>
                <a:lnTo>
                  <a:pt x="28200" y="0"/>
                </a:lnTo>
                <a:lnTo>
                  <a:pt x="2011517" y="403506"/>
                </a:lnTo>
                <a:lnTo>
                  <a:pt x="2071486" y="403506"/>
                </a:lnTo>
                <a:lnTo>
                  <a:pt x="2136018" y="501004"/>
                </a:lnTo>
                <a:lnTo>
                  <a:pt x="1969217" y="611407"/>
                </a:lnTo>
                <a:close/>
              </a:path>
              <a:path w="2136140" h="611505">
                <a:moveTo>
                  <a:pt x="2071486" y="403506"/>
                </a:moveTo>
                <a:lnTo>
                  <a:pt x="2011517" y="403506"/>
                </a:lnTo>
                <a:lnTo>
                  <a:pt x="2025617" y="334205"/>
                </a:lnTo>
                <a:lnTo>
                  <a:pt x="2071486" y="40350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76314" y="2252991"/>
            <a:ext cx="2136140" cy="611505"/>
          </a:xfrm>
          <a:custGeom>
            <a:avLst/>
            <a:gdLst/>
            <a:ahLst/>
            <a:cxnLst/>
            <a:rect l="l" t="t" r="r" b="b"/>
            <a:pathLst>
              <a:path w="2136140" h="611505">
                <a:moveTo>
                  <a:pt x="28200" y="0"/>
                </a:moveTo>
                <a:lnTo>
                  <a:pt x="2011517" y="403506"/>
                </a:lnTo>
                <a:lnTo>
                  <a:pt x="2025617" y="334205"/>
                </a:lnTo>
                <a:lnTo>
                  <a:pt x="2136018" y="501004"/>
                </a:lnTo>
                <a:lnTo>
                  <a:pt x="1969217" y="611407"/>
                </a:lnTo>
                <a:lnTo>
                  <a:pt x="1983317" y="542107"/>
                </a:lnTo>
                <a:lnTo>
                  <a:pt x="0" y="138601"/>
                </a:lnTo>
                <a:lnTo>
                  <a:pt x="28200" y="0"/>
                </a:lnTo>
                <a:close/>
              </a:path>
            </a:pathLst>
          </a:custGeom>
          <a:ln w="1905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5148" y="2082219"/>
            <a:ext cx="2663813" cy="264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77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766169"/>
            <a:ext cx="8524875" cy="403614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5152299" y="2209414"/>
            <a:ext cx="3534580" cy="353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4076314" y="2252991"/>
            <a:ext cx="2136140" cy="611505"/>
          </a:xfrm>
          <a:custGeom>
            <a:avLst/>
            <a:gdLst/>
            <a:ahLst/>
            <a:cxnLst/>
            <a:rect l="l" t="t" r="r" b="b"/>
            <a:pathLst>
              <a:path w="2136140" h="611505">
                <a:moveTo>
                  <a:pt x="1969217" y="611407"/>
                </a:moveTo>
                <a:lnTo>
                  <a:pt x="1983317" y="542107"/>
                </a:lnTo>
                <a:lnTo>
                  <a:pt x="0" y="138601"/>
                </a:lnTo>
                <a:lnTo>
                  <a:pt x="28200" y="0"/>
                </a:lnTo>
                <a:lnTo>
                  <a:pt x="2011517" y="403506"/>
                </a:lnTo>
                <a:lnTo>
                  <a:pt x="2071486" y="403506"/>
                </a:lnTo>
                <a:lnTo>
                  <a:pt x="2136018" y="501004"/>
                </a:lnTo>
                <a:lnTo>
                  <a:pt x="1969217" y="611407"/>
                </a:lnTo>
                <a:close/>
              </a:path>
              <a:path w="2136140" h="611505">
                <a:moveTo>
                  <a:pt x="2071486" y="403506"/>
                </a:moveTo>
                <a:lnTo>
                  <a:pt x="2011517" y="403506"/>
                </a:lnTo>
                <a:lnTo>
                  <a:pt x="2025617" y="334205"/>
                </a:lnTo>
                <a:lnTo>
                  <a:pt x="2071486" y="40350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076314" y="2252991"/>
            <a:ext cx="2136140" cy="611505"/>
          </a:xfrm>
          <a:custGeom>
            <a:avLst/>
            <a:gdLst/>
            <a:ahLst/>
            <a:cxnLst/>
            <a:rect l="l" t="t" r="r" b="b"/>
            <a:pathLst>
              <a:path w="2136140" h="611505">
                <a:moveTo>
                  <a:pt x="28200" y="0"/>
                </a:moveTo>
                <a:lnTo>
                  <a:pt x="2011517" y="403506"/>
                </a:lnTo>
                <a:lnTo>
                  <a:pt x="2025617" y="334205"/>
                </a:lnTo>
                <a:lnTo>
                  <a:pt x="2136018" y="501004"/>
                </a:lnTo>
                <a:lnTo>
                  <a:pt x="1969217" y="611407"/>
                </a:lnTo>
                <a:lnTo>
                  <a:pt x="1983317" y="542107"/>
                </a:lnTo>
                <a:lnTo>
                  <a:pt x="0" y="138601"/>
                </a:lnTo>
                <a:lnTo>
                  <a:pt x="28200" y="0"/>
                </a:lnTo>
                <a:close/>
              </a:path>
            </a:pathLst>
          </a:custGeom>
          <a:ln w="1905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1325148" y="2082219"/>
            <a:ext cx="2663813" cy="264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4160108" y="3819194"/>
            <a:ext cx="2502535" cy="736600"/>
          </a:xfrm>
          <a:custGeom>
            <a:avLst/>
            <a:gdLst/>
            <a:ahLst/>
            <a:cxnLst/>
            <a:rect l="l" t="t" r="r" b="b"/>
            <a:pathLst>
              <a:path w="2502534" h="736600">
                <a:moveTo>
                  <a:pt x="31050" y="736596"/>
                </a:moveTo>
                <a:lnTo>
                  <a:pt x="0" y="598594"/>
                </a:lnTo>
                <a:lnTo>
                  <a:pt x="2348460" y="69001"/>
                </a:lnTo>
                <a:lnTo>
                  <a:pt x="2332935" y="0"/>
                </a:lnTo>
                <a:lnTo>
                  <a:pt x="2501973" y="106884"/>
                </a:lnTo>
                <a:lnTo>
                  <a:pt x="2438666" y="207004"/>
                </a:lnTo>
                <a:lnTo>
                  <a:pt x="2379511" y="207004"/>
                </a:lnTo>
                <a:lnTo>
                  <a:pt x="31050" y="736596"/>
                </a:lnTo>
                <a:close/>
              </a:path>
              <a:path w="2502534" h="736600">
                <a:moveTo>
                  <a:pt x="2395036" y="276005"/>
                </a:moveTo>
                <a:lnTo>
                  <a:pt x="2379511" y="207004"/>
                </a:lnTo>
                <a:lnTo>
                  <a:pt x="2438666" y="207004"/>
                </a:lnTo>
                <a:lnTo>
                  <a:pt x="2395036" y="276005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160108" y="3819194"/>
            <a:ext cx="2502535" cy="736600"/>
          </a:xfrm>
          <a:custGeom>
            <a:avLst/>
            <a:gdLst/>
            <a:ahLst/>
            <a:cxnLst/>
            <a:rect l="l" t="t" r="r" b="b"/>
            <a:pathLst>
              <a:path w="2502534" h="736600">
                <a:moveTo>
                  <a:pt x="0" y="598594"/>
                </a:moveTo>
                <a:lnTo>
                  <a:pt x="2348460" y="69001"/>
                </a:lnTo>
                <a:lnTo>
                  <a:pt x="2332935" y="0"/>
                </a:lnTo>
                <a:lnTo>
                  <a:pt x="2501973" y="106884"/>
                </a:lnTo>
                <a:lnTo>
                  <a:pt x="2395036" y="276005"/>
                </a:lnTo>
                <a:lnTo>
                  <a:pt x="2379511" y="207004"/>
                </a:lnTo>
                <a:lnTo>
                  <a:pt x="31050" y="736596"/>
                </a:lnTo>
                <a:lnTo>
                  <a:pt x="0" y="598594"/>
                </a:lnTo>
                <a:close/>
              </a:path>
            </a:pathLst>
          </a:custGeom>
          <a:ln w="1905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1325162" y="4460793"/>
            <a:ext cx="2746253" cy="328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7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5371-DE96-5B44-9984-DC420099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3EE69-9DC4-4240-A95C-6FC759D2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02D32-F59B-4F48-BDF5-BBA3E033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31850"/>
            <a:ext cx="84582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40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“Matrix”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793125"/>
            <a:ext cx="8524875" cy="40091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281098" y="1793125"/>
            <a:ext cx="4023509" cy="211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255603" y="2156120"/>
            <a:ext cx="4279295" cy="261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49497" y="2517035"/>
            <a:ext cx="3958519" cy="262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248654" y="3241979"/>
            <a:ext cx="443865" cy="210185"/>
          </a:xfrm>
          <a:custGeom>
            <a:avLst/>
            <a:gdLst/>
            <a:ahLst/>
            <a:cxnLst/>
            <a:rect l="l" t="t" r="r" b="b"/>
            <a:pathLst>
              <a:path w="443865" h="210185">
                <a:moveTo>
                  <a:pt x="139704" y="36462"/>
                </a:moveTo>
                <a:lnTo>
                  <a:pt x="4171" y="36462"/>
                </a:lnTo>
                <a:lnTo>
                  <a:pt x="3429" y="36261"/>
                </a:lnTo>
                <a:lnTo>
                  <a:pt x="0" y="29270"/>
                </a:lnTo>
                <a:lnTo>
                  <a:pt x="0" y="22222"/>
                </a:lnTo>
                <a:lnTo>
                  <a:pt x="4171" y="14735"/>
                </a:lnTo>
                <a:lnTo>
                  <a:pt x="139704" y="14735"/>
                </a:lnTo>
                <a:lnTo>
                  <a:pt x="140399" y="14935"/>
                </a:lnTo>
                <a:lnTo>
                  <a:pt x="140999" y="15325"/>
                </a:lnTo>
                <a:lnTo>
                  <a:pt x="141685" y="15725"/>
                </a:lnTo>
                <a:lnTo>
                  <a:pt x="142238" y="16373"/>
                </a:lnTo>
                <a:lnTo>
                  <a:pt x="142628" y="17259"/>
                </a:lnTo>
                <a:lnTo>
                  <a:pt x="143123" y="18154"/>
                </a:lnTo>
                <a:lnTo>
                  <a:pt x="143476" y="19345"/>
                </a:lnTo>
                <a:lnTo>
                  <a:pt x="143876" y="22222"/>
                </a:lnTo>
                <a:lnTo>
                  <a:pt x="143876" y="29270"/>
                </a:lnTo>
                <a:lnTo>
                  <a:pt x="143476" y="32042"/>
                </a:lnTo>
                <a:lnTo>
                  <a:pt x="143123" y="33185"/>
                </a:lnTo>
                <a:lnTo>
                  <a:pt x="142628" y="34080"/>
                </a:lnTo>
                <a:lnTo>
                  <a:pt x="142238" y="34871"/>
                </a:lnTo>
                <a:lnTo>
                  <a:pt x="141685" y="35471"/>
                </a:lnTo>
                <a:lnTo>
                  <a:pt x="140999" y="35861"/>
                </a:lnTo>
                <a:lnTo>
                  <a:pt x="140399" y="36261"/>
                </a:lnTo>
                <a:lnTo>
                  <a:pt x="139704" y="36462"/>
                </a:lnTo>
                <a:close/>
              </a:path>
              <a:path w="443865" h="210185">
                <a:moveTo>
                  <a:pt x="74419" y="208208"/>
                </a:moveTo>
                <a:lnTo>
                  <a:pt x="69561" y="208208"/>
                </a:lnTo>
                <a:lnTo>
                  <a:pt x="67523" y="208065"/>
                </a:lnTo>
                <a:lnTo>
                  <a:pt x="65837" y="207761"/>
                </a:lnTo>
                <a:lnTo>
                  <a:pt x="64151" y="207570"/>
                </a:lnTo>
                <a:lnTo>
                  <a:pt x="59141" y="204246"/>
                </a:lnTo>
                <a:lnTo>
                  <a:pt x="59141" y="36462"/>
                </a:lnTo>
                <a:lnTo>
                  <a:pt x="84735" y="36462"/>
                </a:lnTo>
                <a:lnTo>
                  <a:pt x="84735" y="204246"/>
                </a:lnTo>
                <a:lnTo>
                  <a:pt x="78039" y="207761"/>
                </a:lnTo>
                <a:lnTo>
                  <a:pt x="76448" y="208065"/>
                </a:lnTo>
                <a:lnTo>
                  <a:pt x="74419" y="208208"/>
                </a:lnTo>
                <a:close/>
              </a:path>
              <a:path w="443865" h="210185">
                <a:moveTo>
                  <a:pt x="183662" y="208208"/>
                </a:moveTo>
                <a:lnTo>
                  <a:pt x="178795" y="208208"/>
                </a:lnTo>
                <a:lnTo>
                  <a:pt x="176814" y="208113"/>
                </a:lnTo>
                <a:lnTo>
                  <a:pt x="168974" y="204389"/>
                </a:lnTo>
                <a:lnTo>
                  <a:pt x="168974" y="3971"/>
                </a:lnTo>
                <a:lnTo>
                  <a:pt x="178795" y="0"/>
                </a:lnTo>
                <a:lnTo>
                  <a:pt x="183662" y="0"/>
                </a:lnTo>
                <a:lnTo>
                  <a:pt x="193530" y="3971"/>
                </a:lnTo>
                <a:lnTo>
                  <a:pt x="193530" y="84982"/>
                </a:lnTo>
                <a:lnTo>
                  <a:pt x="223086" y="84982"/>
                </a:lnTo>
                <a:lnTo>
                  <a:pt x="193530" y="109986"/>
                </a:lnTo>
                <a:lnTo>
                  <a:pt x="193530" y="204389"/>
                </a:lnTo>
                <a:lnTo>
                  <a:pt x="193330" y="205084"/>
                </a:lnTo>
                <a:lnTo>
                  <a:pt x="185691" y="208113"/>
                </a:lnTo>
                <a:lnTo>
                  <a:pt x="183662" y="208208"/>
                </a:lnTo>
                <a:close/>
              </a:path>
              <a:path w="443865" h="210185">
                <a:moveTo>
                  <a:pt x="223086" y="84982"/>
                </a:moveTo>
                <a:lnTo>
                  <a:pt x="193530" y="84982"/>
                </a:lnTo>
                <a:lnTo>
                  <a:pt x="198824" y="79760"/>
                </a:lnTo>
                <a:lnTo>
                  <a:pt x="229154" y="62951"/>
                </a:lnTo>
                <a:lnTo>
                  <a:pt x="245328" y="62951"/>
                </a:lnTo>
                <a:lnTo>
                  <a:pt x="252814" y="64494"/>
                </a:lnTo>
                <a:lnTo>
                  <a:pt x="258872" y="67570"/>
                </a:lnTo>
                <a:lnTo>
                  <a:pt x="265016" y="70542"/>
                </a:lnTo>
                <a:lnTo>
                  <a:pt x="269978" y="74562"/>
                </a:lnTo>
                <a:lnTo>
                  <a:pt x="277196" y="84239"/>
                </a:lnTo>
                <a:lnTo>
                  <a:pt x="225182" y="84239"/>
                </a:lnTo>
                <a:lnTo>
                  <a:pt x="223086" y="84982"/>
                </a:lnTo>
                <a:close/>
              </a:path>
              <a:path w="443865" h="210185">
                <a:moveTo>
                  <a:pt x="274493" y="208208"/>
                </a:moveTo>
                <a:lnTo>
                  <a:pt x="269636" y="208208"/>
                </a:lnTo>
                <a:lnTo>
                  <a:pt x="267597" y="208113"/>
                </a:lnTo>
                <a:lnTo>
                  <a:pt x="259758" y="204389"/>
                </a:lnTo>
                <a:lnTo>
                  <a:pt x="259758" y="117520"/>
                </a:lnTo>
                <a:lnTo>
                  <a:pt x="259167" y="111376"/>
                </a:lnTo>
                <a:lnTo>
                  <a:pt x="243832" y="86916"/>
                </a:lnTo>
                <a:lnTo>
                  <a:pt x="240260" y="85125"/>
                </a:lnTo>
                <a:lnTo>
                  <a:pt x="236098" y="84239"/>
                </a:lnTo>
                <a:lnTo>
                  <a:pt x="277196" y="84239"/>
                </a:lnTo>
                <a:lnTo>
                  <a:pt x="277522" y="84677"/>
                </a:lnTo>
                <a:lnTo>
                  <a:pt x="280199" y="90631"/>
                </a:lnTo>
                <a:lnTo>
                  <a:pt x="281790" y="97479"/>
                </a:lnTo>
                <a:lnTo>
                  <a:pt x="283475" y="104232"/>
                </a:lnTo>
                <a:lnTo>
                  <a:pt x="284207" y="111376"/>
                </a:lnTo>
                <a:lnTo>
                  <a:pt x="284314" y="204389"/>
                </a:lnTo>
                <a:lnTo>
                  <a:pt x="284123" y="205084"/>
                </a:lnTo>
                <a:lnTo>
                  <a:pt x="276475" y="208113"/>
                </a:lnTo>
                <a:lnTo>
                  <a:pt x="274493" y="208208"/>
                </a:lnTo>
                <a:close/>
              </a:path>
              <a:path w="443865" h="210185">
                <a:moveTo>
                  <a:pt x="393509" y="210142"/>
                </a:moveTo>
                <a:lnTo>
                  <a:pt x="387156" y="210142"/>
                </a:lnTo>
                <a:lnTo>
                  <a:pt x="379148" y="209854"/>
                </a:lnTo>
                <a:lnTo>
                  <a:pt x="342960" y="197893"/>
                </a:lnTo>
                <a:lnTo>
                  <a:pt x="322612" y="161946"/>
                </a:lnTo>
                <a:lnTo>
                  <a:pt x="320269" y="134694"/>
                </a:lnTo>
                <a:lnTo>
                  <a:pt x="320464" y="128810"/>
                </a:lnTo>
                <a:lnTo>
                  <a:pt x="333576" y="87859"/>
                </a:lnTo>
                <a:lnTo>
                  <a:pt x="370451" y="64256"/>
                </a:lnTo>
                <a:lnTo>
                  <a:pt x="384479" y="62951"/>
                </a:lnTo>
                <a:lnTo>
                  <a:pt x="392146" y="63277"/>
                </a:lnTo>
                <a:lnTo>
                  <a:pt x="429948" y="82153"/>
                </a:lnTo>
                <a:lnTo>
                  <a:pt x="377383" y="82153"/>
                </a:lnTo>
                <a:lnTo>
                  <a:pt x="372078" y="83296"/>
                </a:lnTo>
                <a:lnTo>
                  <a:pt x="348913" y="107900"/>
                </a:lnTo>
                <a:lnTo>
                  <a:pt x="347227" y="112862"/>
                </a:lnTo>
                <a:lnTo>
                  <a:pt x="346284" y="118072"/>
                </a:lnTo>
                <a:lnTo>
                  <a:pt x="346084" y="123530"/>
                </a:lnTo>
                <a:lnTo>
                  <a:pt x="443411" y="123530"/>
                </a:lnTo>
                <a:lnTo>
                  <a:pt x="443411" y="134694"/>
                </a:lnTo>
                <a:lnTo>
                  <a:pt x="442421" y="137465"/>
                </a:lnTo>
                <a:lnTo>
                  <a:pt x="438553" y="140742"/>
                </a:lnTo>
                <a:lnTo>
                  <a:pt x="436372" y="141533"/>
                </a:lnTo>
                <a:lnTo>
                  <a:pt x="346084" y="141533"/>
                </a:lnTo>
                <a:lnTo>
                  <a:pt x="346084" y="148981"/>
                </a:lnTo>
                <a:lnTo>
                  <a:pt x="363743" y="184500"/>
                </a:lnTo>
                <a:lnTo>
                  <a:pt x="381651" y="190206"/>
                </a:lnTo>
                <a:lnTo>
                  <a:pt x="437763" y="190206"/>
                </a:lnTo>
                <a:lnTo>
                  <a:pt x="437715" y="192035"/>
                </a:lnTo>
                <a:lnTo>
                  <a:pt x="437515" y="193921"/>
                </a:lnTo>
                <a:lnTo>
                  <a:pt x="437363" y="194768"/>
                </a:lnTo>
                <a:lnTo>
                  <a:pt x="437163" y="195559"/>
                </a:lnTo>
                <a:lnTo>
                  <a:pt x="437067" y="196254"/>
                </a:lnTo>
                <a:lnTo>
                  <a:pt x="436820" y="196902"/>
                </a:lnTo>
                <a:lnTo>
                  <a:pt x="436420" y="197493"/>
                </a:lnTo>
                <a:lnTo>
                  <a:pt x="436124" y="198093"/>
                </a:lnTo>
                <a:lnTo>
                  <a:pt x="405016" y="208656"/>
                </a:lnTo>
                <a:lnTo>
                  <a:pt x="399462" y="209647"/>
                </a:lnTo>
                <a:lnTo>
                  <a:pt x="393509" y="210142"/>
                </a:lnTo>
                <a:close/>
              </a:path>
              <a:path w="443865" h="210185">
                <a:moveTo>
                  <a:pt x="443411" y="123530"/>
                </a:moveTo>
                <a:lnTo>
                  <a:pt x="418713" y="123530"/>
                </a:lnTo>
                <a:lnTo>
                  <a:pt x="418339" y="114373"/>
                </a:lnTo>
                <a:lnTo>
                  <a:pt x="416775" y="106261"/>
                </a:lnTo>
                <a:lnTo>
                  <a:pt x="383441" y="82153"/>
                </a:lnTo>
                <a:lnTo>
                  <a:pt x="429948" y="82153"/>
                </a:lnTo>
                <a:lnTo>
                  <a:pt x="434334" y="87364"/>
                </a:lnTo>
                <a:lnTo>
                  <a:pt x="437810" y="94060"/>
                </a:lnTo>
                <a:lnTo>
                  <a:pt x="439992" y="101794"/>
                </a:lnTo>
                <a:lnTo>
                  <a:pt x="442278" y="109433"/>
                </a:lnTo>
                <a:lnTo>
                  <a:pt x="443411" y="117625"/>
                </a:lnTo>
                <a:lnTo>
                  <a:pt x="443411" y="123530"/>
                </a:lnTo>
                <a:close/>
              </a:path>
              <a:path w="443865" h="210185">
                <a:moveTo>
                  <a:pt x="437763" y="190206"/>
                </a:moveTo>
                <a:lnTo>
                  <a:pt x="396043" y="190206"/>
                </a:lnTo>
                <a:lnTo>
                  <a:pt x="401691" y="189711"/>
                </a:lnTo>
                <a:lnTo>
                  <a:pt x="406654" y="188710"/>
                </a:lnTo>
                <a:lnTo>
                  <a:pt x="411616" y="187625"/>
                </a:lnTo>
                <a:lnTo>
                  <a:pt x="415884" y="186434"/>
                </a:lnTo>
                <a:lnTo>
                  <a:pt x="419456" y="185139"/>
                </a:lnTo>
                <a:lnTo>
                  <a:pt x="423123" y="183853"/>
                </a:lnTo>
                <a:lnTo>
                  <a:pt x="426104" y="182710"/>
                </a:lnTo>
                <a:lnTo>
                  <a:pt x="428381" y="181719"/>
                </a:lnTo>
                <a:lnTo>
                  <a:pt x="430762" y="180624"/>
                </a:lnTo>
                <a:lnTo>
                  <a:pt x="432553" y="180081"/>
                </a:lnTo>
                <a:lnTo>
                  <a:pt x="434439" y="180081"/>
                </a:lnTo>
                <a:lnTo>
                  <a:pt x="435029" y="180281"/>
                </a:lnTo>
                <a:lnTo>
                  <a:pt x="435524" y="180681"/>
                </a:lnTo>
                <a:lnTo>
                  <a:pt x="436124" y="180976"/>
                </a:lnTo>
                <a:lnTo>
                  <a:pt x="436572" y="181471"/>
                </a:lnTo>
                <a:lnTo>
                  <a:pt x="437163" y="182862"/>
                </a:lnTo>
                <a:lnTo>
                  <a:pt x="437363" y="183853"/>
                </a:lnTo>
                <a:lnTo>
                  <a:pt x="437458" y="185139"/>
                </a:lnTo>
                <a:lnTo>
                  <a:pt x="437658" y="186329"/>
                </a:lnTo>
                <a:lnTo>
                  <a:pt x="437763" y="1902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798333" y="3241982"/>
            <a:ext cx="732840" cy="210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1645500" y="3240940"/>
            <a:ext cx="1715776" cy="262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390500" y="3240932"/>
            <a:ext cx="884341" cy="2111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251379" y="3613758"/>
            <a:ext cx="2586955" cy="2518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4531056" y="1541347"/>
            <a:ext cx="4612925" cy="46951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271922" y="4326813"/>
            <a:ext cx="3982227" cy="2625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269121" y="4689807"/>
            <a:ext cx="2729350" cy="2614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5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 err="1"/>
              <a:t>Pwning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266566" y="2155090"/>
            <a:ext cx="2220042" cy="262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5858" y="2155090"/>
            <a:ext cx="1983867" cy="262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9798" y="2517046"/>
            <a:ext cx="3614243" cy="26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9093" y="2880042"/>
            <a:ext cx="2763912" cy="261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5724" y="2209837"/>
            <a:ext cx="2438256" cy="2438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69073" y="4288028"/>
            <a:ext cx="2108765" cy="21087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5507" y="1577825"/>
            <a:ext cx="3810048" cy="28575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271923" y="3603952"/>
            <a:ext cx="3042368" cy="2101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271915" y="4328449"/>
            <a:ext cx="1005943" cy="2095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1391891" y="4328449"/>
            <a:ext cx="2827580" cy="2095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1"/>
          <p:cNvSpPr/>
          <p:nvPr/>
        </p:nvSpPr>
        <p:spPr>
          <a:xfrm>
            <a:off x="269119" y="4688770"/>
            <a:ext cx="4074920" cy="2626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269090" y="5051765"/>
            <a:ext cx="2335435" cy="2614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3"/>
          <p:cNvSpPr/>
          <p:nvPr/>
        </p:nvSpPr>
        <p:spPr>
          <a:xfrm>
            <a:off x="2688013" y="5051758"/>
            <a:ext cx="1157154" cy="2614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251630" y="5412671"/>
            <a:ext cx="3887776" cy="2626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Jailbreak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Console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4D3C-7E05-3948-8431-C567A03F7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FD0F8-C3F3-EA4A-92E1-0258390A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09" y="1489075"/>
            <a:ext cx="4628874" cy="34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86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4"/>
          <p:cNvSpPr/>
          <p:nvPr/>
        </p:nvSpPr>
        <p:spPr>
          <a:xfrm>
            <a:off x="548741" y="1870387"/>
            <a:ext cx="2193852" cy="262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8532" y="2773259"/>
            <a:ext cx="3109044" cy="251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8532" y="3135212"/>
            <a:ext cx="2962595" cy="2518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7365" y="3487933"/>
            <a:ext cx="3500172" cy="2610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075" y="4326521"/>
            <a:ext cx="5518587" cy="327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8524" y="5220910"/>
            <a:ext cx="7384920" cy="2616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1355A6-3CD8-5F48-B243-D508B39438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899" y="85939"/>
            <a:ext cx="4896717" cy="367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486084" y="1979310"/>
            <a:ext cx="1628046" cy="262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2253168" y="1979308"/>
            <a:ext cx="1570000" cy="326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936859" y="1977968"/>
            <a:ext cx="2810243" cy="328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915812" y="2281582"/>
            <a:ext cx="2827020" cy="0"/>
          </a:xfrm>
          <a:custGeom>
            <a:avLst/>
            <a:gdLst/>
            <a:ahLst/>
            <a:cxnLst/>
            <a:rect l="l" t="t" r="r" b="b"/>
            <a:pathLst>
              <a:path w="2827020">
                <a:moveTo>
                  <a:pt x="0" y="0"/>
                </a:moveTo>
                <a:lnTo>
                  <a:pt x="2826453" y="0"/>
                </a:lnTo>
              </a:path>
            </a:pathLst>
          </a:custGeom>
          <a:ln w="2492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6742266" y="2281582"/>
            <a:ext cx="86360" cy="0"/>
          </a:xfrm>
          <a:custGeom>
            <a:avLst/>
            <a:gdLst/>
            <a:ahLst/>
            <a:cxnLst/>
            <a:rect l="l" t="t" r="r" b="b"/>
            <a:pathLst>
              <a:path w="86359">
                <a:moveTo>
                  <a:pt x="0" y="0"/>
                </a:moveTo>
                <a:lnTo>
                  <a:pt x="86135" y="0"/>
                </a:lnTo>
              </a:path>
            </a:pathLst>
          </a:custGeom>
          <a:ln w="2492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856827" y="1979312"/>
            <a:ext cx="1322167" cy="326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00062" y="2435173"/>
            <a:ext cx="2016631" cy="3283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515241" y="3349580"/>
            <a:ext cx="6684512" cy="3283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236157" y="3350924"/>
            <a:ext cx="1469358" cy="3269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500618" y="3806788"/>
            <a:ext cx="1638324" cy="2640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2277098" y="3806786"/>
            <a:ext cx="5738373" cy="3283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484893" y="4268756"/>
            <a:ext cx="1255596" cy="3228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1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5"/>
          <p:cNvSpPr/>
          <p:nvPr/>
        </p:nvSpPr>
        <p:spPr>
          <a:xfrm>
            <a:off x="514732" y="1887054"/>
            <a:ext cx="228773" cy="244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1032128" y="1871128"/>
            <a:ext cx="602615" cy="262255"/>
          </a:xfrm>
          <a:custGeom>
            <a:avLst/>
            <a:gdLst/>
            <a:ahLst/>
            <a:cxnLst/>
            <a:rect l="l" t="t" r="r" b="b"/>
            <a:pathLst>
              <a:path w="602614" h="262255">
                <a:moveTo>
                  <a:pt x="19250" y="259558"/>
                </a:moveTo>
                <a:lnTo>
                  <a:pt x="13096" y="259558"/>
                </a:lnTo>
                <a:lnTo>
                  <a:pt x="10515" y="259358"/>
                </a:lnTo>
                <a:lnTo>
                  <a:pt x="8334" y="258967"/>
                </a:lnTo>
                <a:lnTo>
                  <a:pt x="6248" y="258663"/>
                </a:lnTo>
                <a:lnTo>
                  <a:pt x="0" y="254348"/>
                </a:lnTo>
                <a:lnTo>
                  <a:pt x="0" y="25793"/>
                </a:lnTo>
                <a:lnTo>
                  <a:pt x="1238" y="22422"/>
                </a:lnTo>
                <a:lnTo>
                  <a:pt x="6296" y="18554"/>
                </a:lnTo>
                <a:lnTo>
                  <a:pt x="9029" y="17564"/>
                </a:lnTo>
                <a:lnTo>
                  <a:pt x="121044" y="17564"/>
                </a:lnTo>
                <a:lnTo>
                  <a:pt x="121835" y="17811"/>
                </a:lnTo>
                <a:lnTo>
                  <a:pt x="122635" y="18307"/>
                </a:lnTo>
                <a:lnTo>
                  <a:pt x="123530" y="18802"/>
                </a:lnTo>
                <a:lnTo>
                  <a:pt x="124273" y="19650"/>
                </a:lnTo>
                <a:lnTo>
                  <a:pt x="124864" y="20840"/>
                </a:lnTo>
                <a:lnTo>
                  <a:pt x="125464" y="21926"/>
                </a:lnTo>
                <a:lnTo>
                  <a:pt x="125854" y="23365"/>
                </a:lnTo>
                <a:lnTo>
                  <a:pt x="126054" y="25155"/>
                </a:lnTo>
                <a:lnTo>
                  <a:pt x="126350" y="26936"/>
                </a:lnTo>
                <a:lnTo>
                  <a:pt x="126502" y="29022"/>
                </a:lnTo>
                <a:lnTo>
                  <a:pt x="126502" y="33785"/>
                </a:lnTo>
                <a:lnTo>
                  <a:pt x="126350" y="35871"/>
                </a:lnTo>
                <a:lnTo>
                  <a:pt x="126054" y="37652"/>
                </a:lnTo>
                <a:lnTo>
                  <a:pt x="125854" y="39338"/>
                </a:lnTo>
                <a:lnTo>
                  <a:pt x="122635" y="44053"/>
                </a:lnTo>
                <a:lnTo>
                  <a:pt x="121835" y="44548"/>
                </a:lnTo>
                <a:lnTo>
                  <a:pt x="121044" y="44796"/>
                </a:lnTo>
                <a:lnTo>
                  <a:pt x="31994" y="44796"/>
                </a:lnTo>
                <a:lnTo>
                  <a:pt x="31994" y="126655"/>
                </a:lnTo>
                <a:lnTo>
                  <a:pt x="116234" y="126655"/>
                </a:lnTo>
                <a:lnTo>
                  <a:pt x="117072" y="126902"/>
                </a:lnTo>
                <a:lnTo>
                  <a:pt x="117872" y="127397"/>
                </a:lnTo>
                <a:lnTo>
                  <a:pt x="118663" y="127798"/>
                </a:lnTo>
                <a:lnTo>
                  <a:pt x="119358" y="128493"/>
                </a:lnTo>
                <a:lnTo>
                  <a:pt x="119958" y="129483"/>
                </a:lnTo>
                <a:lnTo>
                  <a:pt x="120644" y="130474"/>
                </a:lnTo>
                <a:lnTo>
                  <a:pt x="121092" y="131817"/>
                </a:lnTo>
                <a:lnTo>
                  <a:pt x="121292" y="133503"/>
                </a:lnTo>
                <a:lnTo>
                  <a:pt x="121587" y="135084"/>
                </a:lnTo>
                <a:lnTo>
                  <a:pt x="121740" y="137218"/>
                </a:lnTo>
                <a:lnTo>
                  <a:pt x="121740" y="142180"/>
                </a:lnTo>
                <a:lnTo>
                  <a:pt x="121587" y="144171"/>
                </a:lnTo>
                <a:lnTo>
                  <a:pt x="121292" y="145857"/>
                </a:lnTo>
                <a:lnTo>
                  <a:pt x="121092" y="147543"/>
                </a:lnTo>
                <a:lnTo>
                  <a:pt x="116234" y="153296"/>
                </a:lnTo>
                <a:lnTo>
                  <a:pt x="31994" y="153296"/>
                </a:lnTo>
                <a:lnTo>
                  <a:pt x="31994" y="254348"/>
                </a:lnTo>
                <a:lnTo>
                  <a:pt x="23812" y="258967"/>
                </a:lnTo>
                <a:lnTo>
                  <a:pt x="21821" y="259358"/>
                </a:lnTo>
                <a:lnTo>
                  <a:pt x="19250" y="259558"/>
                </a:lnTo>
                <a:close/>
              </a:path>
              <a:path w="602614" h="262255">
                <a:moveTo>
                  <a:pt x="189892" y="259558"/>
                </a:moveTo>
                <a:lnTo>
                  <a:pt x="183843" y="259558"/>
                </a:lnTo>
                <a:lnTo>
                  <a:pt x="181357" y="259406"/>
                </a:lnTo>
                <a:lnTo>
                  <a:pt x="179376" y="259110"/>
                </a:lnTo>
                <a:lnTo>
                  <a:pt x="177385" y="258910"/>
                </a:lnTo>
                <a:lnTo>
                  <a:pt x="171489" y="254748"/>
                </a:lnTo>
                <a:lnTo>
                  <a:pt x="171489" y="85430"/>
                </a:lnTo>
                <a:lnTo>
                  <a:pt x="179376" y="80963"/>
                </a:lnTo>
                <a:lnTo>
                  <a:pt x="181357" y="80667"/>
                </a:lnTo>
                <a:lnTo>
                  <a:pt x="183843" y="80515"/>
                </a:lnTo>
                <a:lnTo>
                  <a:pt x="189892" y="80515"/>
                </a:lnTo>
                <a:lnTo>
                  <a:pt x="192425" y="80667"/>
                </a:lnTo>
                <a:lnTo>
                  <a:pt x="194406" y="80963"/>
                </a:lnTo>
                <a:lnTo>
                  <a:pt x="196388" y="81163"/>
                </a:lnTo>
                <a:lnTo>
                  <a:pt x="197931" y="81506"/>
                </a:lnTo>
                <a:lnTo>
                  <a:pt x="199017" y="82001"/>
                </a:lnTo>
                <a:lnTo>
                  <a:pt x="200207" y="82506"/>
                </a:lnTo>
                <a:lnTo>
                  <a:pt x="201055" y="83144"/>
                </a:lnTo>
                <a:lnTo>
                  <a:pt x="201550" y="83944"/>
                </a:lnTo>
                <a:lnTo>
                  <a:pt x="202046" y="84639"/>
                </a:lnTo>
                <a:lnTo>
                  <a:pt x="202293" y="85430"/>
                </a:lnTo>
                <a:lnTo>
                  <a:pt x="202293" y="254748"/>
                </a:lnTo>
                <a:lnTo>
                  <a:pt x="194406" y="259110"/>
                </a:lnTo>
                <a:lnTo>
                  <a:pt x="192425" y="259406"/>
                </a:lnTo>
                <a:lnTo>
                  <a:pt x="189892" y="259558"/>
                </a:lnTo>
                <a:close/>
              </a:path>
              <a:path w="602614" h="262255">
                <a:moveTo>
                  <a:pt x="193911" y="48368"/>
                </a:moveTo>
                <a:lnTo>
                  <a:pt x="179423" y="48368"/>
                </a:lnTo>
                <a:lnTo>
                  <a:pt x="174461" y="47082"/>
                </a:lnTo>
                <a:lnTo>
                  <a:pt x="169108" y="41919"/>
                </a:lnTo>
                <a:lnTo>
                  <a:pt x="167765" y="37109"/>
                </a:lnTo>
                <a:lnTo>
                  <a:pt x="167846" y="22622"/>
                </a:lnTo>
                <a:lnTo>
                  <a:pt x="169108" y="18059"/>
                </a:lnTo>
                <a:lnTo>
                  <a:pt x="174566" y="12801"/>
                </a:lnTo>
                <a:lnTo>
                  <a:pt x="179624" y="11458"/>
                </a:lnTo>
                <a:lnTo>
                  <a:pt x="194206" y="11458"/>
                </a:lnTo>
                <a:lnTo>
                  <a:pt x="199121" y="12754"/>
                </a:lnTo>
                <a:lnTo>
                  <a:pt x="201703" y="15335"/>
                </a:lnTo>
                <a:lnTo>
                  <a:pt x="204379" y="17811"/>
                </a:lnTo>
                <a:lnTo>
                  <a:pt x="205713" y="22622"/>
                </a:lnTo>
                <a:lnTo>
                  <a:pt x="205657" y="37109"/>
                </a:lnTo>
                <a:lnTo>
                  <a:pt x="204332" y="41824"/>
                </a:lnTo>
                <a:lnTo>
                  <a:pt x="198874" y="47082"/>
                </a:lnTo>
                <a:lnTo>
                  <a:pt x="193911" y="48368"/>
                </a:lnTo>
                <a:close/>
              </a:path>
              <a:path w="602614" h="262255">
                <a:moveTo>
                  <a:pt x="319956" y="108347"/>
                </a:moveTo>
                <a:lnTo>
                  <a:pt x="286752" y="108347"/>
                </a:lnTo>
                <a:lnTo>
                  <a:pt x="293814" y="100991"/>
                </a:lnTo>
                <a:lnTo>
                  <a:pt x="328985" y="79697"/>
                </a:lnTo>
                <a:lnTo>
                  <a:pt x="343312" y="77838"/>
                </a:lnTo>
                <a:lnTo>
                  <a:pt x="351318" y="78201"/>
                </a:lnTo>
                <a:lnTo>
                  <a:pt x="389890" y="98822"/>
                </a:lnTo>
                <a:lnTo>
                  <a:pt x="394202" y="104480"/>
                </a:lnTo>
                <a:lnTo>
                  <a:pt x="329272" y="104480"/>
                </a:lnTo>
                <a:lnTo>
                  <a:pt x="321576" y="107204"/>
                </a:lnTo>
                <a:lnTo>
                  <a:pt x="319956" y="108347"/>
                </a:lnTo>
                <a:close/>
              </a:path>
              <a:path w="602614" h="262255">
                <a:moveTo>
                  <a:pt x="277332" y="259558"/>
                </a:moveTo>
                <a:lnTo>
                  <a:pt x="271274" y="259558"/>
                </a:lnTo>
                <a:lnTo>
                  <a:pt x="268797" y="259406"/>
                </a:lnTo>
                <a:lnTo>
                  <a:pt x="266807" y="259110"/>
                </a:lnTo>
                <a:lnTo>
                  <a:pt x="264825" y="258910"/>
                </a:lnTo>
                <a:lnTo>
                  <a:pt x="258920" y="254748"/>
                </a:lnTo>
                <a:lnTo>
                  <a:pt x="258931" y="85278"/>
                </a:lnTo>
                <a:lnTo>
                  <a:pt x="259120" y="84487"/>
                </a:lnTo>
                <a:lnTo>
                  <a:pt x="259920" y="83096"/>
                </a:lnTo>
                <a:lnTo>
                  <a:pt x="260663" y="82506"/>
                </a:lnTo>
                <a:lnTo>
                  <a:pt x="261749" y="82001"/>
                </a:lnTo>
                <a:lnTo>
                  <a:pt x="262844" y="81410"/>
                </a:lnTo>
                <a:lnTo>
                  <a:pt x="264235" y="81010"/>
                </a:lnTo>
                <a:lnTo>
                  <a:pt x="267702" y="80620"/>
                </a:lnTo>
                <a:lnTo>
                  <a:pt x="270036" y="80515"/>
                </a:lnTo>
                <a:lnTo>
                  <a:pt x="275693" y="80515"/>
                </a:lnTo>
                <a:lnTo>
                  <a:pt x="277970" y="80620"/>
                </a:lnTo>
                <a:lnTo>
                  <a:pt x="281542" y="81010"/>
                </a:lnTo>
                <a:lnTo>
                  <a:pt x="282933" y="81410"/>
                </a:lnTo>
                <a:lnTo>
                  <a:pt x="283964" y="82022"/>
                </a:lnTo>
                <a:lnTo>
                  <a:pt x="284923" y="82506"/>
                </a:lnTo>
                <a:lnTo>
                  <a:pt x="285609" y="83096"/>
                </a:lnTo>
                <a:lnTo>
                  <a:pt x="286009" y="83792"/>
                </a:lnTo>
                <a:lnTo>
                  <a:pt x="286504" y="84487"/>
                </a:lnTo>
                <a:lnTo>
                  <a:pt x="286738" y="85278"/>
                </a:lnTo>
                <a:lnTo>
                  <a:pt x="286752" y="108347"/>
                </a:lnTo>
                <a:lnTo>
                  <a:pt x="319956" y="108347"/>
                </a:lnTo>
                <a:lnTo>
                  <a:pt x="289733" y="136627"/>
                </a:lnTo>
                <a:lnTo>
                  <a:pt x="289733" y="254748"/>
                </a:lnTo>
                <a:lnTo>
                  <a:pt x="289486" y="255586"/>
                </a:lnTo>
                <a:lnTo>
                  <a:pt x="281847" y="259110"/>
                </a:lnTo>
                <a:lnTo>
                  <a:pt x="279856" y="259406"/>
                </a:lnTo>
                <a:lnTo>
                  <a:pt x="277332" y="259558"/>
                </a:lnTo>
                <a:close/>
              </a:path>
              <a:path w="602614" h="262255">
                <a:moveTo>
                  <a:pt x="390937" y="259558"/>
                </a:moveTo>
                <a:lnTo>
                  <a:pt x="384784" y="259558"/>
                </a:lnTo>
                <a:lnTo>
                  <a:pt x="382203" y="259406"/>
                </a:lnTo>
                <a:lnTo>
                  <a:pt x="380222" y="259110"/>
                </a:lnTo>
                <a:lnTo>
                  <a:pt x="378231" y="258910"/>
                </a:lnTo>
                <a:lnTo>
                  <a:pt x="372478" y="254748"/>
                </a:lnTo>
                <a:lnTo>
                  <a:pt x="372478" y="146152"/>
                </a:lnTo>
                <a:lnTo>
                  <a:pt x="371735" y="138466"/>
                </a:lnTo>
                <a:lnTo>
                  <a:pt x="368763" y="126750"/>
                </a:lnTo>
                <a:lnTo>
                  <a:pt x="366572" y="121740"/>
                </a:lnTo>
                <a:lnTo>
                  <a:pt x="363696" y="117577"/>
                </a:lnTo>
                <a:lnTo>
                  <a:pt x="360819" y="113310"/>
                </a:lnTo>
                <a:lnTo>
                  <a:pt x="357104" y="110081"/>
                </a:lnTo>
                <a:lnTo>
                  <a:pt x="352532" y="107900"/>
                </a:lnTo>
                <a:lnTo>
                  <a:pt x="348075" y="105623"/>
                </a:lnTo>
                <a:lnTo>
                  <a:pt x="342864" y="104480"/>
                </a:lnTo>
                <a:lnTo>
                  <a:pt x="394202" y="104480"/>
                </a:lnTo>
                <a:lnTo>
                  <a:pt x="402944" y="142902"/>
                </a:lnTo>
                <a:lnTo>
                  <a:pt x="403139" y="254748"/>
                </a:lnTo>
                <a:lnTo>
                  <a:pt x="402891" y="255586"/>
                </a:lnTo>
                <a:lnTo>
                  <a:pt x="395395" y="259110"/>
                </a:lnTo>
                <a:lnTo>
                  <a:pt x="393414" y="259406"/>
                </a:lnTo>
                <a:lnTo>
                  <a:pt x="390937" y="259558"/>
                </a:lnTo>
                <a:close/>
              </a:path>
              <a:path w="602614" h="262255">
                <a:moveTo>
                  <a:pt x="602566" y="103137"/>
                </a:moveTo>
                <a:lnTo>
                  <a:pt x="571762" y="103137"/>
                </a:lnTo>
                <a:lnTo>
                  <a:pt x="571762" y="5057"/>
                </a:lnTo>
                <a:lnTo>
                  <a:pt x="571962" y="4219"/>
                </a:lnTo>
                <a:lnTo>
                  <a:pt x="572752" y="2628"/>
                </a:lnTo>
                <a:lnTo>
                  <a:pt x="573552" y="2038"/>
                </a:lnTo>
                <a:lnTo>
                  <a:pt x="574743" y="1638"/>
                </a:lnTo>
                <a:lnTo>
                  <a:pt x="576029" y="1143"/>
                </a:lnTo>
                <a:lnTo>
                  <a:pt x="577620" y="742"/>
                </a:lnTo>
                <a:lnTo>
                  <a:pt x="581487" y="152"/>
                </a:lnTo>
                <a:lnTo>
                  <a:pt x="583963" y="0"/>
                </a:lnTo>
                <a:lnTo>
                  <a:pt x="590021" y="0"/>
                </a:lnTo>
                <a:lnTo>
                  <a:pt x="592545" y="152"/>
                </a:lnTo>
                <a:lnTo>
                  <a:pt x="596517" y="742"/>
                </a:lnTo>
                <a:lnTo>
                  <a:pt x="598060" y="1143"/>
                </a:lnTo>
                <a:lnTo>
                  <a:pt x="599146" y="1638"/>
                </a:lnTo>
                <a:lnTo>
                  <a:pt x="600337" y="2038"/>
                </a:lnTo>
                <a:lnTo>
                  <a:pt x="601185" y="2628"/>
                </a:lnTo>
                <a:lnTo>
                  <a:pt x="601680" y="3419"/>
                </a:lnTo>
                <a:lnTo>
                  <a:pt x="602270" y="4219"/>
                </a:lnTo>
                <a:lnTo>
                  <a:pt x="602566" y="5057"/>
                </a:lnTo>
                <a:lnTo>
                  <a:pt x="602566" y="103137"/>
                </a:lnTo>
                <a:close/>
              </a:path>
              <a:path w="602614" h="262255">
                <a:moveTo>
                  <a:pt x="516697" y="261939"/>
                </a:moveTo>
                <a:lnTo>
                  <a:pt x="478966" y="250854"/>
                </a:lnTo>
                <a:lnTo>
                  <a:pt x="454383" y="214712"/>
                </a:lnTo>
                <a:lnTo>
                  <a:pt x="448536" y="172051"/>
                </a:lnTo>
                <a:lnTo>
                  <a:pt x="448823" y="161519"/>
                </a:lnTo>
                <a:lnTo>
                  <a:pt x="458987" y="116944"/>
                </a:lnTo>
                <a:lnTo>
                  <a:pt x="489455" y="84535"/>
                </a:lnTo>
                <a:lnTo>
                  <a:pt x="520717" y="77838"/>
                </a:lnTo>
                <a:lnTo>
                  <a:pt x="527976" y="78257"/>
                </a:lnTo>
                <a:lnTo>
                  <a:pt x="565791" y="97335"/>
                </a:lnTo>
                <a:lnTo>
                  <a:pt x="571762" y="103137"/>
                </a:lnTo>
                <a:lnTo>
                  <a:pt x="602566" y="103137"/>
                </a:lnTo>
                <a:lnTo>
                  <a:pt x="602566" y="104328"/>
                </a:lnTo>
                <a:lnTo>
                  <a:pt x="515554" y="104328"/>
                </a:lnTo>
                <a:lnTo>
                  <a:pt x="508906" y="106214"/>
                </a:lnTo>
                <a:lnTo>
                  <a:pt x="503448" y="109986"/>
                </a:lnTo>
                <a:lnTo>
                  <a:pt x="497990" y="113653"/>
                </a:lnTo>
                <a:lnTo>
                  <a:pt x="493532" y="118520"/>
                </a:lnTo>
                <a:lnTo>
                  <a:pt x="480378" y="160688"/>
                </a:lnTo>
                <a:lnTo>
                  <a:pt x="480378" y="177061"/>
                </a:lnTo>
                <a:lnTo>
                  <a:pt x="489017" y="214914"/>
                </a:lnTo>
                <a:lnTo>
                  <a:pt x="514021" y="235593"/>
                </a:lnTo>
                <a:lnTo>
                  <a:pt x="571250" y="235593"/>
                </a:lnTo>
                <a:lnTo>
                  <a:pt x="568561" y="238336"/>
                </a:lnTo>
                <a:lnTo>
                  <a:pt x="532879" y="259931"/>
                </a:lnTo>
                <a:lnTo>
                  <a:pt x="524947" y="261437"/>
                </a:lnTo>
                <a:lnTo>
                  <a:pt x="516697" y="261939"/>
                </a:lnTo>
                <a:close/>
              </a:path>
              <a:path w="602614" h="262255">
                <a:moveTo>
                  <a:pt x="571250" y="235593"/>
                </a:moveTo>
                <a:lnTo>
                  <a:pt x="526117" y="235593"/>
                </a:lnTo>
                <a:lnTo>
                  <a:pt x="530042" y="235050"/>
                </a:lnTo>
                <a:lnTo>
                  <a:pt x="537586" y="232869"/>
                </a:lnTo>
                <a:lnTo>
                  <a:pt x="571762" y="202855"/>
                </a:lnTo>
                <a:lnTo>
                  <a:pt x="571762" y="135884"/>
                </a:lnTo>
                <a:lnTo>
                  <a:pt x="541781" y="108937"/>
                </a:lnTo>
                <a:lnTo>
                  <a:pt x="523393" y="104328"/>
                </a:lnTo>
                <a:lnTo>
                  <a:pt x="602566" y="104328"/>
                </a:lnTo>
                <a:lnTo>
                  <a:pt x="602566" y="231583"/>
                </a:lnTo>
                <a:lnTo>
                  <a:pt x="575181" y="231583"/>
                </a:lnTo>
                <a:lnTo>
                  <a:pt x="571250" y="235593"/>
                </a:lnTo>
                <a:close/>
              </a:path>
              <a:path w="602614" h="262255">
                <a:moveTo>
                  <a:pt x="591660" y="259558"/>
                </a:moveTo>
                <a:lnTo>
                  <a:pt x="586592" y="259558"/>
                </a:lnTo>
                <a:lnTo>
                  <a:pt x="584411" y="259406"/>
                </a:lnTo>
                <a:lnTo>
                  <a:pt x="582630" y="259110"/>
                </a:lnTo>
                <a:lnTo>
                  <a:pt x="580944" y="258910"/>
                </a:lnTo>
                <a:lnTo>
                  <a:pt x="575181" y="231583"/>
                </a:lnTo>
                <a:lnTo>
                  <a:pt x="602566" y="231583"/>
                </a:lnTo>
                <a:lnTo>
                  <a:pt x="602553" y="254795"/>
                </a:lnTo>
                <a:lnTo>
                  <a:pt x="602318" y="255643"/>
                </a:lnTo>
                <a:lnTo>
                  <a:pt x="601823" y="256434"/>
                </a:lnTo>
                <a:lnTo>
                  <a:pt x="601432" y="257129"/>
                </a:lnTo>
                <a:lnTo>
                  <a:pt x="595422" y="259110"/>
                </a:lnTo>
                <a:lnTo>
                  <a:pt x="593736" y="259406"/>
                </a:lnTo>
                <a:lnTo>
                  <a:pt x="591660" y="259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1755632" y="1870382"/>
            <a:ext cx="1914310" cy="326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3787292" y="1870382"/>
            <a:ext cx="2141467" cy="26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503559" y="2342477"/>
            <a:ext cx="239954" cy="245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1032133" y="2327594"/>
            <a:ext cx="3175272" cy="3269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337889" y="2328334"/>
            <a:ext cx="2315147" cy="2619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501530" y="2799678"/>
            <a:ext cx="241973" cy="247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1032119" y="2783455"/>
            <a:ext cx="3220373" cy="3281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382424" y="2784795"/>
            <a:ext cx="2081487" cy="3269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491197" y="3259262"/>
            <a:ext cx="252311" cy="2434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1013475" y="3254201"/>
            <a:ext cx="1097622" cy="2504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2221608" y="3240661"/>
            <a:ext cx="4081869" cy="3281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501111" y="3717509"/>
            <a:ext cx="242394" cy="2443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1032120" y="3711407"/>
            <a:ext cx="1432286" cy="3147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2585499" y="3735665"/>
            <a:ext cx="622300" cy="226695"/>
          </a:xfrm>
          <a:custGeom>
            <a:avLst/>
            <a:gdLst/>
            <a:ahLst/>
            <a:cxnLst/>
            <a:rect l="l" t="t" r="r" b="b"/>
            <a:pathLst>
              <a:path w="622300" h="226695">
                <a:moveTo>
                  <a:pt x="58469" y="74857"/>
                </a:moveTo>
                <a:lnTo>
                  <a:pt x="27832" y="74857"/>
                </a:lnTo>
                <a:lnTo>
                  <a:pt x="32394" y="68209"/>
                </a:lnTo>
                <a:lnTo>
                  <a:pt x="62798" y="43605"/>
                </a:lnTo>
                <a:lnTo>
                  <a:pt x="66370" y="42615"/>
                </a:lnTo>
                <a:lnTo>
                  <a:pt x="69942" y="42119"/>
                </a:lnTo>
                <a:lnTo>
                  <a:pt x="75105" y="42119"/>
                </a:lnTo>
                <a:lnTo>
                  <a:pt x="91526" y="45244"/>
                </a:lnTo>
                <a:lnTo>
                  <a:pt x="93317" y="45834"/>
                </a:lnTo>
                <a:lnTo>
                  <a:pt x="94555" y="46434"/>
                </a:lnTo>
                <a:lnTo>
                  <a:pt x="95250" y="47025"/>
                </a:lnTo>
                <a:lnTo>
                  <a:pt x="96041" y="47625"/>
                </a:lnTo>
                <a:lnTo>
                  <a:pt x="96536" y="48215"/>
                </a:lnTo>
                <a:lnTo>
                  <a:pt x="96736" y="48816"/>
                </a:lnTo>
                <a:lnTo>
                  <a:pt x="97032" y="49311"/>
                </a:lnTo>
                <a:lnTo>
                  <a:pt x="97279" y="50006"/>
                </a:lnTo>
                <a:lnTo>
                  <a:pt x="97679" y="51787"/>
                </a:lnTo>
                <a:lnTo>
                  <a:pt x="97774" y="54769"/>
                </a:lnTo>
                <a:lnTo>
                  <a:pt x="97879" y="56455"/>
                </a:lnTo>
                <a:lnTo>
                  <a:pt x="97832" y="66570"/>
                </a:lnTo>
                <a:lnTo>
                  <a:pt x="97632" y="68456"/>
                </a:lnTo>
                <a:lnTo>
                  <a:pt x="97527" y="70247"/>
                </a:lnTo>
                <a:lnTo>
                  <a:pt x="97373" y="71142"/>
                </a:lnTo>
                <a:lnTo>
                  <a:pt x="68361" y="71142"/>
                </a:lnTo>
                <a:lnTo>
                  <a:pt x="65332" y="71781"/>
                </a:lnTo>
                <a:lnTo>
                  <a:pt x="62360" y="73076"/>
                </a:lnTo>
                <a:lnTo>
                  <a:pt x="59379" y="74267"/>
                </a:lnTo>
                <a:lnTo>
                  <a:pt x="58469" y="74857"/>
                </a:lnTo>
                <a:close/>
              </a:path>
              <a:path w="622300" h="226695">
                <a:moveTo>
                  <a:pt x="18402" y="223839"/>
                </a:moveTo>
                <a:lnTo>
                  <a:pt x="12354" y="223839"/>
                </a:lnTo>
                <a:lnTo>
                  <a:pt x="9867" y="223687"/>
                </a:lnTo>
                <a:lnTo>
                  <a:pt x="7886" y="223391"/>
                </a:lnTo>
                <a:lnTo>
                  <a:pt x="5905" y="223191"/>
                </a:lnTo>
                <a:lnTo>
                  <a:pt x="0" y="219029"/>
                </a:lnTo>
                <a:lnTo>
                  <a:pt x="70" y="49311"/>
                </a:lnTo>
                <a:lnTo>
                  <a:pt x="188" y="48816"/>
                </a:lnTo>
                <a:lnTo>
                  <a:pt x="990" y="47377"/>
                </a:lnTo>
                <a:lnTo>
                  <a:pt x="1733" y="46777"/>
                </a:lnTo>
                <a:lnTo>
                  <a:pt x="2828" y="46282"/>
                </a:lnTo>
                <a:lnTo>
                  <a:pt x="3914" y="45691"/>
                </a:lnTo>
                <a:lnTo>
                  <a:pt x="5305" y="45291"/>
                </a:lnTo>
                <a:lnTo>
                  <a:pt x="8782" y="44891"/>
                </a:lnTo>
                <a:lnTo>
                  <a:pt x="11106" y="44796"/>
                </a:lnTo>
                <a:lnTo>
                  <a:pt x="16764" y="44796"/>
                </a:lnTo>
                <a:lnTo>
                  <a:pt x="19050" y="44891"/>
                </a:lnTo>
                <a:lnTo>
                  <a:pt x="22622" y="45291"/>
                </a:lnTo>
                <a:lnTo>
                  <a:pt x="24012" y="45691"/>
                </a:lnTo>
                <a:lnTo>
                  <a:pt x="25003" y="46282"/>
                </a:lnTo>
                <a:lnTo>
                  <a:pt x="25993" y="46777"/>
                </a:lnTo>
                <a:lnTo>
                  <a:pt x="26689" y="47377"/>
                </a:lnTo>
                <a:lnTo>
                  <a:pt x="27089" y="48073"/>
                </a:lnTo>
                <a:lnTo>
                  <a:pt x="27510" y="48663"/>
                </a:lnTo>
                <a:lnTo>
                  <a:pt x="27598" y="48816"/>
                </a:lnTo>
                <a:lnTo>
                  <a:pt x="27745" y="49311"/>
                </a:lnTo>
                <a:lnTo>
                  <a:pt x="27832" y="74857"/>
                </a:lnTo>
                <a:lnTo>
                  <a:pt x="58469" y="74857"/>
                </a:lnTo>
                <a:lnTo>
                  <a:pt x="30804" y="107900"/>
                </a:lnTo>
                <a:lnTo>
                  <a:pt x="30804" y="219029"/>
                </a:lnTo>
                <a:lnTo>
                  <a:pt x="30556" y="219867"/>
                </a:lnTo>
                <a:lnTo>
                  <a:pt x="22917" y="223391"/>
                </a:lnTo>
                <a:lnTo>
                  <a:pt x="20936" y="223687"/>
                </a:lnTo>
                <a:lnTo>
                  <a:pt x="18402" y="223839"/>
                </a:lnTo>
                <a:close/>
              </a:path>
              <a:path w="622300" h="226695">
                <a:moveTo>
                  <a:pt x="94307" y="76048"/>
                </a:moveTo>
                <a:lnTo>
                  <a:pt x="92317" y="76048"/>
                </a:lnTo>
                <a:lnTo>
                  <a:pt x="91078" y="75800"/>
                </a:lnTo>
                <a:lnTo>
                  <a:pt x="89592" y="75305"/>
                </a:lnTo>
                <a:lnTo>
                  <a:pt x="88202" y="74714"/>
                </a:lnTo>
                <a:lnTo>
                  <a:pt x="86621" y="74114"/>
                </a:lnTo>
                <a:lnTo>
                  <a:pt x="83049" y="72924"/>
                </a:lnTo>
                <a:lnTo>
                  <a:pt x="81010" y="72381"/>
                </a:lnTo>
                <a:lnTo>
                  <a:pt x="76543" y="71390"/>
                </a:lnTo>
                <a:lnTo>
                  <a:pt x="74114" y="71142"/>
                </a:lnTo>
                <a:lnTo>
                  <a:pt x="97373" y="71142"/>
                </a:lnTo>
                <a:lnTo>
                  <a:pt x="97279" y="71685"/>
                </a:lnTo>
                <a:lnTo>
                  <a:pt x="96889" y="72771"/>
                </a:lnTo>
                <a:lnTo>
                  <a:pt x="96584" y="73867"/>
                </a:lnTo>
                <a:lnTo>
                  <a:pt x="96146" y="74714"/>
                </a:lnTo>
                <a:lnTo>
                  <a:pt x="95050" y="75800"/>
                </a:lnTo>
                <a:lnTo>
                  <a:pt x="94307" y="76048"/>
                </a:lnTo>
                <a:close/>
              </a:path>
              <a:path w="622300" h="226695">
                <a:moveTo>
                  <a:pt x="203074" y="226220"/>
                </a:moveTo>
                <a:lnTo>
                  <a:pt x="159711" y="216657"/>
                </a:lnTo>
                <a:lnTo>
                  <a:pt x="132493" y="189272"/>
                </a:lnTo>
                <a:lnTo>
                  <a:pt x="121523" y="146092"/>
                </a:lnTo>
                <a:lnTo>
                  <a:pt x="121323" y="132455"/>
                </a:lnTo>
                <a:lnTo>
                  <a:pt x="121542" y="125733"/>
                </a:lnTo>
                <a:lnTo>
                  <a:pt x="133126" y="82039"/>
                </a:lnTo>
                <a:lnTo>
                  <a:pt x="161507" y="52886"/>
                </a:lnTo>
                <a:lnTo>
                  <a:pt x="206494" y="42119"/>
                </a:lnTo>
                <a:lnTo>
                  <a:pt x="216504" y="42510"/>
                </a:lnTo>
                <a:lnTo>
                  <a:pt x="256579" y="55883"/>
                </a:lnTo>
                <a:lnTo>
                  <a:pt x="269398" y="67866"/>
                </a:lnTo>
                <a:lnTo>
                  <a:pt x="196178" y="67866"/>
                </a:lnTo>
                <a:lnTo>
                  <a:pt x="188339" y="69504"/>
                </a:lnTo>
                <a:lnTo>
                  <a:pt x="158430" y="99270"/>
                </a:lnTo>
                <a:lnTo>
                  <a:pt x="153394" y="132455"/>
                </a:lnTo>
                <a:lnTo>
                  <a:pt x="153411" y="135732"/>
                </a:lnTo>
                <a:lnTo>
                  <a:pt x="160364" y="174623"/>
                </a:lnTo>
                <a:lnTo>
                  <a:pt x="194740" y="200322"/>
                </a:lnTo>
                <a:lnTo>
                  <a:pt x="266504" y="200322"/>
                </a:lnTo>
                <a:lnTo>
                  <a:pt x="261380" y="205637"/>
                </a:lnTo>
                <a:lnTo>
                  <a:pt x="222941" y="224470"/>
                </a:lnTo>
                <a:lnTo>
                  <a:pt x="213324" y="225783"/>
                </a:lnTo>
                <a:lnTo>
                  <a:pt x="203074" y="226220"/>
                </a:lnTo>
                <a:close/>
              </a:path>
              <a:path w="622300" h="226695">
                <a:moveTo>
                  <a:pt x="266504" y="200322"/>
                </a:moveTo>
                <a:lnTo>
                  <a:pt x="213495" y="200322"/>
                </a:lnTo>
                <a:lnTo>
                  <a:pt x="221229" y="198731"/>
                </a:lnTo>
                <a:lnTo>
                  <a:pt x="227782" y="195559"/>
                </a:lnTo>
                <a:lnTo>
                  <a:pt x="234326" y="192282"/>
                </a:lnTo>
                <a:lnTo>
                  <a:pt x="239689" y="187720"/>
                </a:lnTo>
                <a:lnTo>
                  <a:pt x="243859" y="181860"/>
                </a:lnTo>
                <a:lnTo>
                  <a:pt x="248118" y="176014"/>
                </a:lnTo>
                <a:lnTo>
                  <a:pt x="256160" y="132455"/>
                </a:lnTo>
                <a:lnTo>
                  <a:pt x="256048" y="127710"/>
                </a:lnTo>
                <a:lnTo>
                  <a:pt x="245347" y="87659"/>
                </a:lnTo>
                <a:lnTo>
                  <a:pt x="241575" y="81506"/>
                </a:lnTo>
                <a:lnTo>
                  <a:pt x="236364" y="76695"/>
                </a:lnTo>
                <a:lnTo>
                  <a:pt x="229716" y="73219"/>
                </a:lnTo>
                <a:lnTo>
                  <a:pt x="223163" y="69647"/>
                </a:lnTo>
                <a:lnTo>
                  <a:pt x="215028" y="67866"/>
                </a:lnTo>
                <a:lnTo>
                  <a:pt x="269398" y="67866"/>
                </a:lnTo>
                <a:lnTo>
                  <a:pt x="285722" y="103266"/>
                </a:lnTo>
                <a:lnTo>
                  <a:pt x="288535" y="135732"/>
                </a:lnTo>
                <a:lnTo>
                  <a:pt x="288304" y="142455"/>
                </a:lnTo>
                <a:lnTo>
                  <a:pt x="276447" y="186073"/>
                </a:lnTo>
                <a:lnTo>
                  <a:pt x="267073" y="199731"/>
                </a:lnTo>
                <a:lnTo>
                  <a:pt x="266504" y="200322"/>
                </a:lnTo>
                <a:close/>
              </a:path>
              <a:path w="622300" h="226695">
                <a:moveTo>
                  <a:pt x="403996" y="226220"/>
                </a:moveTo>
                <a:lnTo>
                  <a:pt x="360633" y="216657"/>
                </a:lnTo>
                <a:lnTo>
                  <a:pt x="333412" y="189272"/>
                </a:lnTo>
                <a:lnTo>
                  <a:pt x="322445" y="146092"/>
                </a:lnTo>
                <a:lnTo>
                  <a:pt x="322244" y="132455"/>
                </a:lnTo>
                <a:lnTo>
                  <a:pt x="322463" y="125733"/>
                </a:lnTo>
                <a:lnTo>
                  <a:pt x="334043" y="82039"/>
                </a:lnTo>
                <a:lnTo>
                  <a:pt x="362424" y="52886"/>
                </a:lnTo>
                <a:lnTo>
                  <a:pt x="407416" y="42119"/>
                </a:lnTo>
                <a:lnTo>
                  <a:pt x="417426" y="42510"/>
                </a:lnTo>
                <a:lnTo>
                  <a:pt x="457496" y="55883"/>
                </a:lnTo>
                <a:lnTo>
                  <a:pt x="470320" y="67866"/>
                </a:lnTo>
                <a:lnTo>
                  <a:pt x="397100" y="67866"/>
                </a:lnTo>
                <a:lnTo>
                  <a:pt x="389261" y="69504"/>
                </a:lnTo>
                <a:lnTo>
                  <a:pt x="359343" y="99270"/>
                </a:lnTo>
                <a:lnTo>
                  <a:pt x="354317" y="132455"/>
                </a:lnTo>
                <a:lnTo>
                  <a:pt x="354334" y="135732"/>
                </a:lnTo>
                <a:lnTo>
                  <a:pt x="361276" y="174623"/>
                </a:lnTo>
                <a:lnTo>
                  <a:pt x="395662" y="200322"/>
                </a:lnTo>
                <a:lnTo>
                  <a:pt x="467426" y="200322"/>
                </a:lnTo>
                <a:lnTo>
                  <a:pt x="462302" y="205637"/>
                </a:lnTo>
                <a:lnTo>
                  <a:pt x="423863" y="224470"/>
                </a:lnTo>
                <a:lnTo>
                  <a:pt x="414246" y="225783"/>
                </a:lnTo>
                <a:lnTo>
                  <a:pt x="403996" y="226220"/>
                </a:lnTo>
                <a:close/>
              </a:path>
              <a:path w="622300" h="226695">
                <a:moveTo>
                  <a:pt x="467426" y="200322"/>
                </a:moveTo>
                <a:lnTo>
                  <a:pt x="414417" y="200322"/>
                </a:lnTo>
                <a:lnTo>
                  <a:pt x="422151" y="198731"/>
                </a:lnTo>
                <a:lnTo>
                  <a:pt x="428704" y="195559"/>
                </a:lnTo>
                <a:lnTo>
                  <a:pt x="435248" y="192282"/>
                </a:lnTo>
                <a:lnTo>
                  <a:pt x="440611" y="187720"/>
                </a:lnTo>
                <a:lnTo>
                  <a:pt x="444781" y="181860"/>
                </a:lnTo>
                <a:lnTo>
                  <a:pt x="449040" y="176014"/>
                </a:lnTo>
                <a:lnTo>
                  <a:pt x="457081" y="132455"/>
                </a:lnTo>
                <a:lnTo>
                  <a:pt x="456968" y="127710"/>
                </a:lnTo>
                <a:lnTo>
                  <a:pt x="446259" y="87659"/>
                </a:lnTo>
                <a:lnTo>
                  <a:pt x="442487" y="81506"/>
                </a:lnTo>
                <a:lnTo>
                  <a:pt x="437287" y="76695"/>
                </a:lnTo>
                <a:lnTo>
                  <a:pt x="430638" y="73219"/>
                </a:lnTo>
                <a:lnTo>
                  <a:pt x="424085" y="69647"/>
                </a:lnTo>
                <a:lnTo>
                  <a:pt x="415950" y="67866"/>
                </a:lnTo>
                <a:lnTo>
                  <a:pt x="470320" y="67866"/>
                </a:lnTo>
                <a:lnTo>
                  <a:pt x="486640" y="103266"/>
                </a:lnTo>
                <a:lnTo>
                  <a:pt x="489457" y="135732"/>
                </a:lnTo>
                <a:lnTo>
                  <a:pt x="489225" y="142455"/>
                </a:lnTo>
                <a:lnTo>
                  <a:pt x="477369" y="186073"/>
                </a:lnTo>
                <a:lnTo>
                  <a:pt x="467995" y="199731"/>
                </a:lnTo>
                <a:lnTo>
                  <a:pt x="467426" y="200322"/>
                </a:lnTo>
                <a:close/>
              </a:path>
              <a:path w="622300" h="226695">
                <a:moveTo>
                  <a:pt x="572619" y="45691"/>
                </a:moveTo>
                <a:lnTo>
                  <a:pt x="541958" y="45691"/>
                </a:lnTo>
                <a:lnTo>
                  <a:pt x="541958" y="5057"/>
                </a:lnTo>
                <a:lnTo>
                  <a:pt x="545082" y="1638"/>
                </a:lnTo>
                <a:lnTo>
                  <a:pt x="546273" y="1038"/>
                </a:lnTo>
                <a:lnTo>
                  <a:pt x="547863" y="647"/>
                </a:lnTo>
                <a:lnTo>
                  <a:pt x="549844" y="447"/>
                </a:lnTo>
                <a:lnTo>
                  <a:pt x="551835" y="152"/>
                </a:lnTo>
                <a:lnTo>
                  <a:pt x="554312" y="0"/>
                </a:lnTo>
                <a:lnTo>
                  <a:pt x="560360" y="0"/>
                </a:lnTo>
                <a:lnTo>
                  <a:pt x="562894" y="152"/>
                </a:lnTo>
                <a:lnTo>
                  <a:pt x="564875" y="447"/>
                </a:lnTo>
                <a:lnTo>
                  <a:pt x="566866" y="647"/>
                </a:lnTo>
                <a:lnTo>
                  <a:pt x="568399" y="1038"/>
                </a:lnTo>
                <a:lnTo>
                  <a:pt x="569495" y="1638"/>
                </a:lnTo>
                <a:lnTo>
                  <a:pt x="570581" y="2133"/>
                </a:lnTo>
                <a:lnTo>
                  <a:pt x="571381" y="2781"/>
                </a:lnTo>
                <a:lnTo>
                  <a:pt x="571876" y="3571"/>
                </a:lnTo>
                <a:lnTo>
                  <a:pt x="572371" y="4267"/>
                </a:lnTo>
                <a:lnTo>
                  <a:pt x="572619" y="5057"/>
                </a:lnTo>
                <a:lnTo>
                  <a:pt x="572619" y="45691"/>
                </a:lnTo>
                <a:close/>
              </a:path>
              <a:path w="622300" h="226695">
                <a:moveTo>
                  <a:pt x="617511" y="71142"/>
                </a:moveTo>
                <a:lnTo>
                  <a:pt x="516707" y="71142"/>
                </a:lnTo>
                <a:lnTo>
                  <a:pt x="515173" y="70142"/>
                </a:lnTo>
                <a:lnTo>
                  <a:pt x="513982" y="68161"/>
                </a:lnTo>
                <a:lnTo>
                  <a:pt x="512887" y="66180"/>
                </a:lnTo>
                <a:lnTo>
                  <a:pt x="512344" y="62951"/>
                </a:lnTo>
                <a:lnTo>
                  <a:pt x="512344" y="56207"/>
                </a:lnTo>
                <a:lnTo>
                  <a:pt x="514125" y="48663"/>
                </a:lnTo>
                <a:lnTo>
                  <a:pt x="514621" y="47577"/>
                </a:lnTo>
                <a:lnTo>
                  <a:pt x="515268" y="46834"/>
                </a:lnTo>
                <a:lnTo>
                  <a:pt x="516059" y="46434"/>
                </a:lnTo>
                <a:lnTo>
                  <a:pt x="516859" y="45939"/>
                </a:lnTo>
                <a:lnTo>
                  <a:pt x="517754" y="45691"/>
                </a:lnTo>
                <a:lnTo>
                  <a:pt x="616625" y="45691"/>
                </a:lnTo>
                <a:lnTo>
                  <a:pt x="617463" y="45939"/>
                </a:lnTo>
                <a:lnTo>
                  <a:pt x="618158" y="46434"/>
                </a:lnTo>
                <a:lnTo>
                  <a:pt x="618958" y="46834"/>
                </a:lnTo>
                <a:lnTo>
                  <a:pt x="619597" y="47577"/>
                </a:lnTo>
                <a:lnTo>
                  <a:pt x="620092" y="48663"/>
                </a:lnTo>
                <a:lnTo>
                  <a:pt x="620692" y="49654"/>
                </a:lnTo>
                <a:lnTo>
                  <a:pt x="621083" y="50997"/>
                </a:lnTo>
                <a:lnTo>
                  <a:pt x="621283" y="52683"/>
                </a:lnTo>
                <a:lnTo>
                  <a:pt x="621587" y="54273"/>
                </a:lnTo>
                <a:lnTo>
                  <a:pt x="621730" y="56207"/>
                </a:lnTo>
                <a:lnTo>
                  <a:pt x="621730" y="62951"/>
                </a:lnTo>
                <a:lnTo>
                  <a:pt x="621187" y="66180"/>
                </a:lnTo>
                <a:lnTo>
                  <a:pt x="619006" y="70142"/>
                </a:lnTo>
                <a:lnTo>
                  <a:pt x="617511" y="71142"/>
                </a:lnTo>
                <a:close/>
              </a:path>
              <a:path w="622300" h="226695">
                <a:moveTo>
                  <a:pt x="593803" y="225773"/>
                </a:moveTo>
                <a:lnTo>
                  <a:pt x="582192" y="225773"/>
                </a:lnTo>
                <a:lnTo>
                  <a:pt x="574705" y="224630"/>
                </a:lnTo>
                <a:lnTo>
                  <a:pt x="542853" y="187082"/>
                </a:lnTo>
                <a:lnTo>
                  <a:pt x="541958" y="71142"/>
                </a:lnTo>
                <a:lnTo>
                  <a:pt x="572619" y="71142"/>
                </a:lnTo>
                <a:lnTo>
                  <a:pt x="572619" y="164602"/>
                </a:lnTo>
                <a:lnTo>
                  <a:pt x="572935" y="172712"/>
                </a:lnTo>
                <a:lnTo>
                  <a:pt x="587307" y="199579"/>
                </a:lnTo>
                <a:lnTo>
                  <a:pt x="621202" y="199579"/>
                </a:lnTo>
                <a:lnTo>
                  <a:pt x="621283" y="200179"/>
                </a:lnTo>
                <a:lnTo>
                  <a:pt x="621587" y="201665"/>
                </a:lnTo>
                <a:lnTo>
                  <a:pt x="621730" y="203493"/>
                </a:lnTo>
                <a:lnTo>
                  <a:pt x="621730" y="209256"/>
                </a:lnTo>
                <a:lnTo>
                  <a:pt x="607443" y="223839"/>
                </a:lnTo>
                <a:lnTo>
                  <a:pt x="604966" y="224429"/>
                </a:lnTo>
                <a:lnTo>
                  <a:pt x="602290" y="224877"/>
                </a:lnTo>
                <a:lnTo>
                  <a:pt x="599403" y="225172"/>
                </a:lnTo>
                <a:lnTo>
                  <a:pt x="596632" y="225573"/>
                </a:lnTo>
                <a:lnTo>
                  <a:pt x="593803" y="225773"/>
                </a:lnTo>
                <a:close/>
              </a:path>
              <a:path w="622300" h="226695">
                <a:moveTo>
                  <a:pt x="621202" y="199579"/>
                </a:moveTo>
                <a:lnTo>
                  <a:pt x="599013" y="199579"/>
                </a:lnTo>
                <a:lnTo>
                  <a:pt x="601537" y="199331"/>
                </a:lnTo>
                <a:lnTo>
                  <a:pt x="603728" y="198836"/>
                </a:lnTo>
                <a:lnTo>
                  <a:pt x="615434" y="194664"/>
                </a:lnTo>
                <a:lnTo>
                  <a:pt x="616577" y="194368"/>
                </a:lnTo>
                <a:lnTo>
                  <a:pt x="618158" y="194368"/>
                </a:lnTo>
                <a:lnTo>
                  <a:pt x="618701" y="194521"/>
                </a:lnTo>
                <a:lnTo>
                  <a:pt x="619206" y="194816"/>
                </a:lnTo>
                <a:lnTo>
                  <a:pt x="619797" y="195111"/>
                </a:lnTo>
                <a:lnTo>
                  <a:pt x="620244" y="195711"/>
                </a:lnTo>
                <a:lnTo>
                  <a:pt x="620835" y="197493"/>
                </a:lnTo>
                <a:lnTo>
                  <a:pt x="621103" y="198836"/>
                </a:lnTo>
                <a:lnTo>
                  <a:pt x="621202" y="199579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3333921" y="3699203"/>
            <a:ext cx="1431105" cy="3269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32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21" name="object 5"/>
          <p:cNvSpPr txBox="1">
            <a:spLocks/>
          </p:cNvSpPr>
          <p:nvPr/>
        </p:nvSpPr>
        <p:spPr bwMode="gray">
          <a:xfrm>
            <a:off x="530233" y="1735809"/>
            <a:ext cx="6623050" cy="48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 </a:t>
            </a:r>
            <a:r>
              <a:rPr kumimoji="0" lang="en-US" sz="3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already know </a:t>
            </a:r>
            <a:r>
              <a:rPr kumimoji="0" lang="en-US" sz="3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how </a:t>
            </a:r>
            <a:r>
              <a:rPr kumimoji="0" lang="en-US" sz="3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to find</a:t>
            </a:r>
            <a:r>
              <a:rPr kumimoji="0" lang="en-US" sz="3000" b="1" i="0" u="none" strike="noStrike" kern="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sz="3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these!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504640" y="2653258"/>
            <a:ext cx="7146925" cy="262379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 marR="5080" lvl="0" indent="0" algn="l" defTabSz="914400" rtl="0" eaLnBrk="1" fontAlgn="base" latinLnBrk="0" hangingPunct="1">
              <a:lnSpc>
                <a:spcPts val="2850"/>
              </a:lnSpc>
              <a:spcBef>
                <a:spcPts val="2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vulnerabilities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are almost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exactly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same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as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userland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vulnerabilities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495300" marR="0" lvl="0" indent="-482600" algn="l" defTabSz="914400" rtl="0" eaLnBrk="1" fontAlgn="base" latinLnBrk="0" hangingPunct="1">
              <a:lnSpc>
                <a:spcPts val="28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95300" algn="l"/>
                <a:tab pos="495934" algn="l"/>
              </a:tabLst>
              <a:defRPr/>
            </a:pPr>
            <a:r>
              <a:rPr kumimoji="0" lang="en-US" altLang="zh-CN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Stack</a:t>
            </a:r>
            <a:r>
              <a:rPr kumimoji="0" lang="zh-CN" alt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Overflows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495300" marR="0" lvl="0" indent="-48260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95300" algn="l"/>
                <a:tab pos="495934" algn="l"/>
              </a:tabLst>
              <a:defRPr/>
            </a:pPr>
            <a:r>
              <a:rPr kumimoji="0" lang="en-US" altLang="zh-CN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Heap</a:t>
            </a:r>
            <a:r>
              <a:rPr kumimoji="0" lang="zh-CN" alt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altLang="zh-CN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Overflows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81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By now, finding these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should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familiar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process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70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CE2A-0B93-1447-945E-9F479FBD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5BD77-CFB8-0E4A-8EDA-158975C08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1272381"/>
            <a:ext cx="8524875" cy="4313238"/>
          </a:xfrm>
        </p:spPr>
        <p:txBody>
          <a:bodyPr/>
          <a:lstStyle/>
          <a:p>
            <a:r>
              <a:rPr lang="en-US" b="1" dirty="0"/>
              <a:t>Monolithic</a:t>
            </a:r>
            <a:r>
              <a:rPr lang="zh-CN" altLang="en-US" b="1" dirty="0"/>
              <a:t> </a:t>
            </a:r>
            <a:r>
              <a:rPr lang="en-US" altLang="zh-CN" b="1" dirty="0"/>
              <a:t>Kernel</a:t>
            </a:r>
          </a:p>
          <a:p>
            <a:pPr lvl="1"/>
            <a:r>
              <a:rPr lang="en-US" dirty="0"/>
              <a:t>Monolithic kernel is a single large processes running entirely in a single address space. It is a single static binary file. All kernel services exist and execute in kernel address space. The kernel can invoke functions directly. 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7A0E2-F10D-6644-8C18-1FF9558E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448" y="2655501"/>
            <a:ext cx="5609968" cy="420747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6928493-FD4D-9942-9E13-006A4AA451F9}"/>
              </a:ext>
            </a:extLst>
          </p:cNvPr>
          <p:cNvSpPr/>
          <p:nvPr/>
        </p:nvSpPr>
        <p:spPr bwMode="auto">
          <a:xfrm>
            <a:off x="1134094" y="5771408"/>
            <a:ext cx="777833" cy="3087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C23E6-3DC5-DA4E-8DC6-75D7E6D3AD43}"/>
              </a:ext>
            </a:extLst>
          </p:cNvPr>
          <p:cNvSpPr txBox="1"/>
          <p:nvPr/>
        </p:nvSpPr>
        <p:spPr>
          <a:xfrm>
            <a:off x="362198" y="5713961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LKMs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738843"/>
            <a:ext cx="8524875" cy="406346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object 5"/>
          <p:cNvSpPr txBox="1">
            <a:spLocks/>
          </p:cNvSpPr>
          <p:nvPr/>
        </p:nvSpPr>
        <p:spPr bwMode="gray">
          <a:xfrm>
            <a:off x="530233" y="1738844"/>
            <a:ext cx="7725409" cy="7531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94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ts val="2850"/>
              </a:lnSpc>
              <a:spcBef>
                <a:spcPts val="2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 most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common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place to find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vulnerabilities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is inside of 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Loadable Kernel Modules</a:t>
            </a:r>
            <a:r>
              <a:rPr kumimoji="0" lang="en-US" sz="2400" b="0" i="0" u="none" strike="noStrike" kern="0" cap="none" spc="15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(LKMs).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233" y="2824695"/>
            <a:ext cx="7014209" cy="28854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ts val="2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LKMs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are like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executables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that run in Kernel Space.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few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common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uses are listed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below: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22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Device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Drivers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Filesystem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Drivers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Networking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Drivers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Executable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Interpreters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Extensions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(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rootkits :P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07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5"/>
          <p:cNvSpPr txBox="1">
            <a:spLocks/>
          </p:cNvSpPr>
          <p:nvPr/>
        </p:nvSpPr>
        <p:spPr bwMode="gray">
          <a:xfrm>
            <a:off x="530233" y="1738844"/>
            <a:ext cx="7825105" cy="7531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94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 marR="5080" lvl="0" indent="-635" algn="l" defTabSz="914400" rtl="0" eaLnBrk="0" fontAlgn="base" latinLnBrk="0" hangingPunct="0">
              <a:lnSpc>
                <a:spcPts val="2850"/>
              </a:lnSpc>
              <a:spcBef>
                <a:spcPts val="2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LKMs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are just binary blobs like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your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familiar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ELF’s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,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EXE’s 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MACH-O’s.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(On Linux, they even use the ELF</a:t>
            </a:r>
            <a:r>
              <a:rPr kumimoji="0" lang="en-US" sz="2400" b="0" i="0" u="none" strike="noStrike" kern="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format)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242" y="2824695"/>
            <a:ext cx="8045450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ts val="2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drop them into </a:t>
            </a:r>
            <a:r>
              <a:rPr kumimoji="0" lang="en-US" altLang="zh-CN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GDB</a:t>
            </a:r>
            <a:r>
              <a:rPr kumimoji="0" lang="zh-CN" alt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 reverse-engineer them like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you’re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used to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already.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7940" y="3685011"/>
            <a:ext cx="6054929" cy="3172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3876190"/>
            <a:ext cx="1841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5371-DE96-5B44-9984-DC420099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3EE69-9DC4-4240-A95C-6FC759D2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02D32-F59B-4F48-BDF5-BBA3E033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31850"/>
            <a:ext cx="8458200" cy="519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6C5792-E777-8D4B-BCD0-A3BF275E1071}"/>
              </a:ext>
            </a:extLst>
          </p:cNvPr>
          <p:cNvSpPr/>
          <p:nvPr/>
        </p:nvSpPr>
        <p:spPr>
          <a:xfrm>
            <a:off x="295275" y="831850"/>
            <a:ext cx="6329082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This attack assumes an overflow into the top chunk's header. The </a:t>
            </a:r>
            <a:r>
              <a:rPr lang="en-US" sz="1600" dirty="0"/>
              <a:t>size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 is modified to a very large value (</a:t>
            </a:r>
            <a:r>
              <a:rPr lang="en-US" sz="1600" dirty="0"/>
              <a:t>-1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 in this example).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This ensures that all initial requests will be services using the top chunk, instead of relying on </a:t>
            </a:r>
            <a:r>
              <a:rPr lang="en-US" sz="1600" dirty="0" err="1"/>
              <a:t>mmap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On a 64 bit system, </a:t>
            </a:r>
            <a:r>
              <a:rPr lang="en-US" sz="1600" dirty="0"/>
              <a:t>-1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 evaluates to </a:t>
            </a:r>
            <a:r>
              <a:rPr lang="en-US" sz="1600" dirty="0"/>
              <a:t>0xFFFFFFFFFFFFFFFF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A chunk with this size can cover the entire memory space of the program.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5832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5"/>
          <p:cNvSpPr txBox="1">
            <a:spLocks/>
          </p:cNvSpPr>
          <p:nvPr/>
        </p:nvSpPr>
        <p:spPr bwMode="gray">
          <a:xfrm>
            <a:off x="530233" y="1738844"/>
            <a:ext cx="7485380" cy="7531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94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ts val="2850"/>
              </a:lnSpc>
              <a:spcBef>
                <a:spcPts val="2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There’s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few useful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commands </a:t>
            </a: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that deal with LKMs on  Linux.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graphicFrame>
        <p:nvGraphicFramePr>
          <p:cNvPr id="5" name="object 6"/>
          <p:cNvGraphicFramePr>
            <a:graphicFrameLocks noGrp="1"/>
          </p:cNvGraphicFramePr>
          <p:nvPr/>
        </p:nvGraphicFramePr>
        <p:xfrm>
          <a:off x="511183" y="2863485"/>
          <a:ext cx="7089775" cy="892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7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 marL="31750">
                        <a:lnSpc>
                          <a:spcPts val="2210"/>
                        </a:lnSpc>
                      </a:pPr>
                      <a:r>
                        <a:rPr sz="2000" spc="-5" dirty="0">
                          <a:solidFill>
                            <a:srgbClr val="C0504D"/>
                          </a:solidFill>
                          <a:latin typeface="Arial"/>
                          <a:cs typeface="Arial"/>
                        </a:rPr>
                        <a:t>insmod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8920" algn="r">
                        <a:lnSpc>
                          <a:spcPts val="2210"/>
                        </a:lnSpc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---&gt;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ts val="2210"/>
                        </a:lnSpc>
                      </a:pP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Insert </a:t>
                      </a:r>
                      <a:r>
                        <a:rPr sz="200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module into the running</a:t>
                      </a:r>
                      <a:r>
                        <a:rPr sz="2000" spc="-5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kernel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000" spc="-5" dirty="0">
                          <a:solidFill>
                            <a:srgbClr val="C0504D"/>
                          </a:solidFill>
                          <a:latin typeface="Arial"/>
                          <a:cs typeface="Arial"/>
                        </a:rPr>
                        <a:t>rmmod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8920" algn="r">
                        <a:lnSpc>
                          <a:spcPts val="2295"/>
                        </a:lnSpc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---&gt;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ts val="2295"/>
                        </a:lnSpc>
                      </a:pP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Remove </a:t>
                      </a:r>
                      <a:r>
                        <a:rPr sz="200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module from the running</a:t>
                      </a:r>
                      <a:r>
                        <a:rPr sz="2000" spc="-8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kernel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marL="31750">
                        <a:lnSpc>
                          <a:spcPts val="2215"/>
                        </a:lnSpc>
                      </a:pPr>
                      <a:r>
                        <a:rPr sz="2000" spc="-5" dirty="0">
                          <a:solidFill>
                            <a:srgbClr val="C0504D"/>
                          </a:solidFill>
                          <a:latin typeface="Arial"/>
                          <a:cs typeface="Arial"/>
                        </a:rPr>
                        <a:t>lsmod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8920" algn="r">
                        <a:lnSpc>
                          <a:spcPts val="2215"/>
                        </a:lnSpc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---&gt;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ts val="2215"/>
                        </a:lnSpc>
                      </a:pP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List </a:t>
                      </a:r>
                      <a:r>
                        <a:rPr sz="200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currently </a:t>
                      </a: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loaded</a:t>
                      </a:r>
                      <a:r>
                        <a:rPr sz="2000" spc="-2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modules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7"/>
          <p:cNvSpPr txBox="1"/>
          <p:nvPr/>
        </p:nvSpPr>
        <p:spPr>
          <a:xfrm>
            <a:off x="530233" y="4348696"/>
            <a:ext cx="5434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general familiarity with these is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helpful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992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bject 6"/>
          <p:cNvSpPr/>
          <p:nvPr/>
        </p:nvSpPr>
        <p:spPr>
          <a:xfrm>
            <a:off x="808301" y="1686197"/>
            <a:ext cx="7500754" cy="261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825778" y="2044276"/>
            <a:ext cx="3444348" cy="265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816640" y="2772052"/>
            <a:ext cx="1459623" cy="261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2391610" y="2783965"/>
            <a:ext cx="485775" cy="198755"/>
          </a:xfrm>
          <a:custGeom>
            <a:avLst/>
            <a:gdLst/>
            <a:ahLst/>
            <a:cxnLst/>
            <a:rect l="l" t="t" r="r" b="b"/>
            <a:pathLst>
              <a:path w="485775" h="198754">
                <a:moveTo>
                  <a:pt x="15278" y="196302"/>
                </a:moveTo>
                <a:lnTo>
                  <a:pt x="10315" y="196302"/>
                </a:lnTo>
                <a:lnTo>
                  <a:pt x="8229" y="196150"/>
                </a:lnTo>
                <a:lnTo>
                  <a:pt x="6543" y="195854"/>
                </a:lnTo>
                <a:lnTo>
                  <a:pt x="4953" y="195654"/>
                </a:lnTo>
                <a:lnTo>
                  <a:pt x="0" y="9372"/>
                </a:lnTo>
                <a:lnTo>
                  <a:pt x="990" y="6696"/>
                </a:lnTo>
                <a:lnTo>
                  <a:pt x="5057" y="3619"/>
                </a:lnTo>
                <a:lnTo>
                  <a:pt x="7239" y="2828"/>
                </a:lnTo>
                <a:lnTo>
                  <a:pt x="55312" y="2828"/>
                </a:lnTo>
                <a:lnTo>
                  <a:pt x="59331" y="2971"/>
                </a:lnTo>
                <a:lnTo>
                  <a:pt x="62503" y="3267"/>
                </a:lnTo>
                <a:lnTo>
                  <a:pt x="65780" y="3467"/>
                </a:lnTo>
                <a:lnTo>
                  <a:pt x="108334" y="23955"/>
                </a:lnTo>
                <a:lnTo>
                  <a:pt x="25593" y="23955"/>
                </a:lnTo>
                <a:lnTo>
                  <a:pt x="25593" y="88849"/>
                </a:lnTo>
                <a:lnTo>
                  <a:pt x="103064" y="88849"/>
                </a:lnTo>
                <a:lnTo>
                  <a:pt x="99660" y="91774"/>
                </a:lnTo>
                <a:lnTo>
                  <a:pt x="90535" y="97527"/>
                </a:lnTo>
                <a:lnTo>
                  <a:pt x="85420" y="99956"/>
                </a:lnTo>
                <a:lnTo>
                  <a:pt x="79772" y="101946"/>
                </a:lnTo>
                <a:lnTo>
                  <a:pt x="82944" y="103337"/>
                </a:lnTo>
                <a:lnTo>
                  <a:pt x="85820" y="105118"/>
                </a:lnTo>
                <a:lnTo>
                  <a:pt x="88402" y="107300"/>
                </a:lnTo>
                <a:lnTo>
                  <a:pt x="90983" y="109386"/>
                </a:lnTo>
                <a:lnTo>
                  <a:pt x="91126" y="109538"/>
                </a:lnTo>
                <a:lnTo>
                  <a:pt x="25593" y="109538"/>
                </a:lnTo>
                <a:lnTo>
                  <a:pt x="25573" y="192387"/>
                </a:lnTo>
                <a:lnTo>
                  <a:pt x="25346" y="193025"/>
                </a:lnTo>
                <a:lnTo>
                  <a:pt x="24850" y="193625"/>
                </a:lnTo>
                <a:lnTo>
                  <a:pt x="24450" y="194216"/>
                </a:lnTo>
                <a:lnTo>
                  <a:pt x="18897" y="195854"/>
                </a:lnTo>
                <a:lnTo>
                  <a:pt x="17307" y="196150"/>
                </a:lnTo>
                <a:lnTo>
                  <a:pt x="15278" y="196302"/>
                </a:lnTo>
                <a:close/>
              </a:path>
              <a:path w="485775" h="198754">
                <a:moveTo>
                  <a:pt x="103064" y="88849"/>
                </a:moveTo>
                <a:lnTo>
                  <a:pt x="57340" y="88849"/>
                </a:lnTo>
                <a:lnTo>
                  <a:pt x="63151" y="88049"/>
                </a:lnTo>
                <a:lnTo>
                  <a:pt x="68009" y="86468"/>
                </a:lnTo>
                <a:lnTo>
                  <a:pt x="87506" y="69199"/>
                </a:lnTo>
                <a:lnTo>
                  <a:pt x="89097" y="65237"/>
                </a:lnTo>
                <a:lnTo>
                  <a:pt x="89888" y="60912"/>
                </a:lnTo>
                <a:lnTo>
                  <a:pt x="89888" y="48711"/>
                </a:lnTo>
                <a:lnTo>
                  <a:pt x="88202" y="42367"/>
                </a:lnTo>
                <a:lnTo>
                  <a:pt x="84830" y="37204"/>
                </a:lnTo>
                <a:lnTo>
                  <a:pt x="81458" y="31947"/>
                </a:lnTo>
                <a:lnTo>
                  <a:pt x="52235" y="23955"/>
                </a:lnTo>
                <a:lnTo>
                  <a:pt x="108334" y="23955"/>
                </a:lnTo>
                <a:lnTo>
                  <a:pt x="109233" y="24946"/>
                </a:lnTo>
                <a:lnTo>
                  <a:pt x="112110" y="29861"/>
                </a:lnTo>
                <a:lnTo>
                  <a:pt x="113996" y="35414"/>
                </a:lnTo>
                <a:lnTo>
                  <a:pt x="115986" y="40872"/>
                </a:lnTo>
                <a:lnTo>
                  <a:pt x="116977" y="46930"/>
                </a:lnTo>
                <a:lnTo>
                  <a:pt x="116977" y="60027"/>
                </a:lnTo>
                <a:lnTo>
                  <a:pt x="116082" y="65827"/>
                </a:lnTo>
                <a:lnTo>
                  <a:pt x="114300" y="70990"/>
                </a:lnTo>
                <a:lnTo>
                  <a:pt x="112615" y="76048"/>
                </a:lnTo>
                <a:lnTo>
                  <a:pt x="110129" y="80563"/>
                </a:lnTo>
                <a:lnTo>
                  <a:pt x="106852" y="84535"/>
                </a:lnTo>
                <a:lnTo>
                  <a:pt x="103585" y="88402"/>
                </a:lnTo>
                <a:lnTo>
                  <a:pt x="103064" y="88849"/>
                </a:lnTo>
                <a:close/>
              </a:path>
              <a:path w="485775" h="198754">
                <a:moveTo>
                  <a:pt x="117720" y="196302"/>
                </a:moveTo>
                <a:lnTo>
                  <a:pt x="112167" y="196302"/>
                </a:lnTo>
                <a:lnTo>
                  <a:pt x="110033" y="196207"/>
                </a:lnTo>
                <a:lnTo>
                  <a:pt x="100756" y="190196"/>
                </a:lnTo>
                <a:lnTo>
                  <a:pt x="83039" y="144809"/>
                </a:lnTo>
                <a:lnTo>
                  <a:pt x="80963" y="139647"/>
                </a:lnTo>
                <a:lnTo>
                  <a:pt x="78772" y="134932"/>
                </a:lnTo>
                <a:lnTo>
                  <a:pt x="76495" y="130665"/>
                </a:lnTo>
                <a:lnTo>
                  <a:pt x="74314" y="126302"/>
                </a:lnTo>
                <a:lnTo>
                  <a:pt x="71685" y="122578"/>
                </a:lnTo>
                <a:lnTo>
                  <a:pt x="68609" y="119511"/>
                </a:lnTo>
                <a:lnTo>
                  <a:pt x="65532" y="116329"/>
                </a:lnTo>
                <a:lnTo>
                  <a:pt x="61913" y="113900"/>
                </a:lnTo>
                <a:lnTo>
                  <a:pt x="57741" y="112214"/>
                </a:lnTo>
                <a:lnTo>
                  <a:pt x="53578" y="110424"/>
                </a:lnTo>
                <a:lnTo>
                  <a:pt x="48568" y="109538"/>
                </a:lnTo>
                <a:lnTo>
                  <a:pt x="91126" y="109538"/>
                </a:lnTo>
                <a:lnTo>
                  <a:pt x="93364" y="111919"/>
                </a:lnTo>
                <a:lnTo>
                  <a:pt x="95546" y="114891"/>
                </a:lnTo>
                <a:lnTo>
                  <a:pt x="97822" y="117872"/>
                </a:lnTo>
                <a:lnTo>
                  <a:pt x="125159" y="180671"/>
                </a:lnTo>
                <a:lnTo>
                  <a:pt x="128423" y="192387"/>
                </a:lnTo>
                <a:lnTo>
                  <a:pt x="128283" y="193025"/>
                </a:lnTo>
                <a:lnTo>
                  <a:pt x="120101" y="196207"/>
                </a:lnTo>
                <a:lnTo>
                  <a:pt x="117720" y="196302"/>
                </a:lnTo>
                <a:close/>
              </a:path>
              <a:path w="485775" h="198754">
                <a:moveTo>
                  <a:pt x="238870" y="198236"/>
                </a:moveTo>
                <a:lnTo>
                  <a:pt x="201217" y="191835"/>
                </a:lnTo>
                <a:lnTo>
                  <a:pt x="170212" y="166386"/>
                </a:lnTo>
                <a:lnTo>
                  <a:pt x="155894" y="122594"/>
                </a:lnTo>
                <a:lnTo>
                  <a:pt x="154731" y="96879"/>
                </a:lnTo>
                <a:lnTo>
                  <a:pt x="154974" y="89031"/>
                </a:lnTo>
                <a:lnTo>
                  <a:pt x="163236" y="49831"/>
                </a:lnTo>
                <a:lnTo>
                  <a:pt x="189045" y="15659"/>
                </a:lnTo>
                <a:lnTo>
                  <a:pt x="232066" y="446"/>
                </a:lnTo>
                <a:lnTo>
                  <a:pt x="242737" y="0"/>
                </a:lnTo>
                <a:lnTo>
                  <a:pt x="253035" y="400"/>
                </a:lnTo>
                <a:lnTo>
                  <a:pt x="294232" y="14284"/>
                </a:lnTo>
                <a:lnTo>
                  <a:pt x="302869" y="21879"/>
                </a:lnTo>
                <a:lnTo>
                  <a:pt x="241251" y="21879"/>
                </a:lnTo>
                <a:lnTo>
                  <a:pt x="233250" y="22268"/>
                </a:lnTo>
                <a:lnTo>
                  <a:pt x="194816" y="44796"/>
                </a:lnTo>
                <a:lnTo>
                  <a:pt x="182462" y="83415"/>
                </a:lnTo>
                <a:lnTo>
                  <a:pt x="181756" y="96879"/>
                </a:lnTo>
                <a:lnTo>
                  <a:pt x="181757" y="100156"/>
                </a:lnTo>
                <a:lnTo>
                  <a:pt x="188343" y="142948"/>
                </a:lnTo>
                <a:lnTo>
                  <a:pt x="217938" y="172879"/>
                </a:lnTo>
                <a:lnTo>
                  <a:pt x="240203" y="176061"/>
                </a:lnTo>
                <a:lnTo>
                  <a:pt x="300060" y="176061"/>
                </a:lnTo>
                <a:lnTo>
                  <a:pt x="299014" y="177177"/>
                </a:lnTo>
                <a:lnTo>
                  <a:pt x="259515" y="196486"/>
                </a:lnTo>
                <a:lnTo>
                  <a:pt x="249535" y="197798"/>
                </a:lnTo>
                <a:lnTo>
                  <a:pt x="238870" y="198236"/>
                </a:lnTo>
                <a:close/>
              </a:path>
              <a:path w="485775" h="198754">
                <a:moveTo>
                  <a:pt x="300060" y="176061"/>
                </a:moveTo>
                <a:lnTo>
                  <a:pt x="240203" y="176061"/>
                </a:lnTo>
                <a:lnTo>
                  <a:pt x="248277" y="175670"/>
                </a:lnTo>
                <a:lnTo>
                  <a:pt x="255682" y="174498"/>
                </a:lnTo>
                <a:lnTo>
                  <a:pt x="290186" y="147430"/>
                </a:lnTo>
                <a:lnTo>
                  <a:pt x="299701" y="106382"/>
                </a:lnTo>
                <a:lnTo>
                  <a:pt x="299851" y="100156"/>
                </a:lnTo>
                <a:lnTo>
                  <a:pt x="299846" y="96879"/>
                </a:lnTo>
                <a:lnTo>
                  <a:pt x="293079" y="55138"/>
                </a:lnTo>
                <a:lnTo>
                  <a:pt x="263238" y="25142"/>
                </a:lnTo>
                <a:lnTo>
                  <a:pt x="241251" y="21879"/>
                </a:lnTo>
                <a:lnTo>
                  <a:pt x="302869" y="21879"/>
                </a:lnTo>
                <a:lnTo>
                  <a:pt x="321614" y="55512"/>
                </a:lnTo>
                <a:lnTo>
                  <a:pt x="326824" y="96879"/>
                </a:lnTo>
                <a:lnTo>
                  <a:pt x="326480" y="108277"/>
                </a:lnTo>
                <a:lnTo>
                  <a:pt x="318222" y="148034"/>
                </a:lnTo>
                <a:lnTo>
                  <a:pt x="304802" y="171003"/>
                </a:lnTo>
                <a:lnTo>
                  <a:pt x="300060" y="176061"/>
                </a:lnTo>
                <a:close/>
              </a:path>
              <a:path w="485775" h="198754">
                <a:moveTo>
                  <a:pt x="382584" y="196302"/>
                </a:moveTo>
                <a:lnTo>
                  <a:pt x="377621" y="196302"/>
                </a:lnTo>
                <a:lnTo>
                  <a:pt x="375545" y="196150"/>
                </a:lnTo>
                <a:lnTo>
                  <a:pt x="373859" y="195854"/>
                </a:lnTo>
                <a:lnTo>
                  <a:pt x="372268" y="195654"/>
                </a:lnTo>
                <a:lnTo>
                  <a:pt x="367306" y="192330"/>
                </a:lnTo>
                <a:lnTo>
                  <a:pt x="367306" y="9867"/>
                </a:lnTo>
                <a:lnTo>
                  <a:pt x="368344" y="7039"/>
                </a:lnTo>
                <a:lnTo>
                  <a:pt x="372516" y="3667"/>
                </a:lnTo>
                <a:lnTo>
                  <a:pt x="374850" y="2828"/>
                </a:lnTo>
                <a:lnTo>
                  <a:pt x="422818" y="2828"/>
                </a:lnTo>
                <a:lnTo>
                  <a:pt x="426790" y="3019"/>
                </a:lnTo>
                <a:lnTo>
                  <a:pt x="430562" y="3419"/>
                </a:lnTo>
                <a:lnTo>
                  <a:pt x="434429" y="3714"/>
                </a:lnTo>
                <a:lnTo>
                  <a:pt x="438944" y="4457"/>
                </a:lnTo>
                <a:lnTo>
                  <a:pt x="444106" y="5648"/>
                </a:lnTo>
                <a:lnTo>
                  <a:pt x="449364" y="6743"/>
                </a:lnTo>
                <a:lnTo>
                  <a:pt x="454670" y="8877"/>
                </a:lnTo>
                <a:lnTo>
                  <a:pt x="460032" y="12049"/>
                </a:lnTo>
                <a:lnTo>
                  <a:pt x="465481" y="15125"/>
                </a:lnTo>
                <a:lnTo>
                  <a:pt x="470100" y="18945"/>
                </a:lnTo>
                <a:lnTo>
                  <a:pt x="474233" y="23955"/>
                </a:lnTo>
                <a:lnTo>
                  <a:pt x="392909" y="23955"/>
                </a:lnTo>
                <a:lnTo>
                  <a:pt x="392909" y="101204"/>
                </a:lnTo>
                <a:lnTo>
                  <a:pt x="471394" y="101204"/>
                </a:lnTo>
                <a:lnTo>
                  <a:pt x="467176" y="105071"/>
                </a:lnTo>
                <a:lnTo>
                  <a:pt x="461318" y="110529"/>
                </a:lnTo>
                <a:lnTo>
                  <a:pt x="423392" y="121909"/>
                </a:lnTo>
                <a:lnTo>
                  <a:pt x="414779" y="122187"/>
                </a:lnTo>
                <a:lnTo>
                  <a:pt x="392909" y="122187"/>
                </a:lnTo>
                <a:lnTo>
                  <a:pt x="392909" y="192330"/>
                </a:lnTo>
                <a:lnTo>
                  <a:pt x="392662" y="193025"/>
                </a:lnTo>
                <a:lnTo>
                  <a:pt x="392157" y="193625"/>
                </a:lnTo>
                <a:lnTo>
                  <a:pt x="391766" y="194216"/>
                </a:lnTo>
                <a:lnTo>
                  <a:pt x="386204" y="195854"/>
                </a:lnTo>
                <a:lnTo>
                  <a:pt x="384622" y="196150"/>
                </a:lnTo>
                <a:lnTo>
                  <a:pt x="382584" y="196302"/>
                </a:lnTo>
                <a:close/>
              </a:path>
              <a:path w="485775" h="198754">
                <a:moveTo>
                  <a:pt x="471394" y="101204"/>
                </a:moveTo>
                <a:lnTo>
                  <a:pt x="423713" y="101204"/>
                </a:lnTo>
                <a:lnTo>
                  <a:pt x="430114" y="100203"/>
                </a:lnTo>
                <a:lnTo>
                  <a:pt x="440335" y="96241"/>
                </a:lnTo>
                <a:lnTo>
                  <a:pt x="458689" y="67066"/>
                </a:lnTo>
                <a:lnTo>
                  <a:pt x="458689" y="53473"/>
                </a:lnTo>
                <a:lnTo>
                  <a:pt x="457203" y="46930"/>
                </a:lnTo>
                <a:lnTo>
                  <a:pt x="454222" y="41672"/>
                </a:lnTo>
                <a:lnTo>
                  <a:pt x="451346" y="36414"/>
                </a:lnTo>
                <a:lnTo>
                  <a:pt x="447726" y="32490"/>
                </a:lnTo>
                <a:lnTo>
                  <a:pt x="443364" y="29908"/>
                </a:lnTo>
                <a:lnTo>
                  <a:pt x="439096" y="27327"/>
                </a:lnTo>
                <a:lnTo>
                  <a:pt x="434629" y="25698"/>
                </a:lnTo>
                <a:lnTo>
                  <a:pt x="425399" y="24308"/>
                </a:lnTo>
                <a:lnTo>
                  <a:pt x="420932" y="23955"/>
                </a:lnTo>
                <a:lnTo>
                  <a:pt x="474233" y="23955"/>
                </a:lnTo>
                <a:lnTo>
                  <a:pt x="477635" y="28079"/>
                </a:lnTo>
                <a:lnTo>
                  <a:pt x="480521" y="33385"/>
                </a:lnTo>
                <a:lnTo>
                  <a:pt x="482502" y="39433"/>
                </a:lnTo>
                <a:lnTo>
                  <a:pt x="484588" y="45387"/>
                </a:lnTo>
                <a:lnTo>
                  <a:pt x="485626" y="51987"/>
                </a:lnTo>
                <a:lnTo>
                  <a:pt x="485538" y="61312"/>
                </a:lnTo>
                <a:lnTo>
                  <a:pt x="485328" y="66271"/>
                </a:lnTo>
                <a:lnTo>
                  <a:pt x="473129" y="99613"/>
                </a:lnTo>
                <a:lnTo>
                  <a:pt x="471394" y="10120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897028" y="2946033"/>
            <a:ext cx="49530" cy="76835"/>
          </a:xfrm>
          <a:custGeom>
            <a:avLst/>
            <a:gdLst/>
            <a:ahLst/>
            <a:cxnLst/>
            <a:rect l="l" t="t" r="r" b="b"/>
            <a:pathLst>
              <a:path w="49530" h="76835">
                <a:moveTo>
                  <a:pt x="9477" y="76505"/>
                </a:moveTo>
                <a:lnTo>
                  <a:pt x="5905" y="76505"/>
                </a:lnTo>
                <a:lnTo>
                  <a:pt x="4467" y="76400"/>
                </a:lnTo>
                <a:lnTo>
                  <a:pt x="3276" y="76200"/>
                </a:lnTo>
                <a:lnTo>
                  <a:pt x="2190" y="76105"/>
                </a:lnTo>
                <a:lnTo>
                  <a:pt x="1390" y="75857"/>
                </a:lnTo>
                <a:lnTo>
                  <a:pt x="895" y="75457"/>
                </a:lnTo>
                <a:lnTo>
                  <a:pt x="400" y="75162"/>
                </a:lnTo>
                <a:lnTo>
                  <a:pt x="104" y="74714"/>
                </a:lnTo>
                <a:lnTo>
                  <a:pt x="0" y="73524"/>
                </a:lnTo>
                <a:lnTo>
                  <a:pt x="200" y="72828"/>
                </a:lnTo>
                <a:lnTo>
                  <a:pt x="600" y="72038"/>
                </a:lnTo>
                <a:lnTo>
                  <a:pt x="20393" y="31108"/>
                </a:lnTo>
                <a:lnTo>
                  <a:pt x="20393" y="9382"/>
                </a:lnTo>
                <a:lnTo>
                  <a:pt x="20640" y="7248"/>
                </a:lnTo>
                <a:lnTo>
                  <a:pt x="32251" y="0"/>
                </a:lnTo>
                <a:lnTo>
                  <a:pt x="37309" y="0"/>
                </a:lnTo>
                <a:lnTo>
                  <a:pt x="39443" y="152"/>
                </a:lnTo>
                <a:lnTo>
                  <a:pt x="43015" y="752"/>
                </a:lnTo>
                <a:lnTo>
                  <a:pt x="44453" y="1295"/>
                </a:lnTo>
                <a:lnTo>
                  <a:pt x="45548" y="2085"/>
                </a:lnTo>
                <a:lnTo>
                  <a:pt x="46739" y="2876"/>
                </a:lnTo>
                <a:lnTo>
                  <a:pt x="47577" y="4067"/>
                </a:lnTo>
                <a:lnTo>
                  <a:pt x="48073" y="5657"/>
                </a:lnTo>
                <a:lnTo>
                  <a:pt x="48673" y="7248"/>
                </a:lnTo>
                <a:lnTo>
                  <a:pt x="48968" y="9382"/>
                </a:lnTo>
                <a:lnTo>
                  <a:pt x="48968" y="15135"/>
                </a:lnTo>
                <a:lnTo>
                  <a:pt x="44205" y="34528"/>
                </a:lnTo>
                <a:lnTo>
                  <a:pt x="43110" y="36814"/>
                </a:lnTo>
                <a:lnTo>
                  <a:pt x="41729" y="39195"/>
                </a:lnTo>
                <a:lnTo>
                  <a:pt x="40043" y="41672"/>
                </a:lnTo>
                <a:lnTo>
                  <a:pt x="19650" y="72333"/>
                </a:lnTo>
                <a:lnTo>
                  <a:pt x="19154" y="73028"/>
                </a:lnTo>
                <a:lnTo>
                  <a:pt x="18554" y="73628"/>
                </a:lnTo>
                <a:lnTo>
                  <a:pt x="17859" y="74124"/>
                </a:lnTo>
                <a:lnTo>
                  <a:pt x="17268" y="74619"/>
                </a:lnTo>
                <a:lnTo>
                  <a:pt x="16478" y="75067"/>
                </a:lnTo>
                <a:lnTo>
                  <a:pt x="15478" y="75457"/>
                </a:lnTo>
                <a:lnTo>
                  <a:pt x="14592" y="75857"/>
                </a:lnTo>
                <a:lnTo>
                  <a:pt x="13497" y="76105"/>
                </a:lnTo>
                <a:lnTo>
                  <a:pt x="12211" y="76200"/>
                </a:lnTo>
                <a:lnTo>
                  <a:pt x="11020" y="76400"/>
                </a:lnTo>
                <a:lnTo>
                  <a:pt x="9477" y="765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3061338" y="2781882"/>
            <a:ext cx="2371297" cy="2406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825778" y="3153653"/>
            <a:ext cx="2739114" cy="2504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3673513" y="3141322"/>
            <a:ext cx="3518243" cy="2101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29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</a:t>
            </a:r>
            <a:endParaRPr lang="en-US" dirty="0"/>
          </a:p>
        </p:txBody>
      </p:sp>
      <p:sp>
        <p:nvSpPr>
          <p:cNvPr id="4" name="object 5"/>
          <p:cNvSpPr/>
          <p:nvPr/>
        </p:nvSpPr>
        <p:spPr>
          <a:xfrm>
            <a:off x="557362" y="1849027"/>
            <a:ext cx="4534091" cy="261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5184800" y="1847987"/>
            <a:ext cx="1058445" cy="261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6314969" y="1849027"/>
            <a:ext cx="1405102" cy="2504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556609" y="2210974"/>
            <a:ext cx="3867335" cy="261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565717" y="3292967"/>
            <a:ext cx="833716" cy="265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839207" y="3346888"/>
            <a:ext cx="411480" cy="143510"/>
          </a:xfrm>
          <a:custGeom>
            <a:avLst/>
            <a:gdLst/>
            <a:ahLst/>
            <a:cxnLst/>
            <a:rect l="l" t="t" r="r" b="b"/>
            <a:pathLst>
              <a:path w="411480" h="143510">
                <a:moveTo>
                  <a:pt x="69256" y="92374"/>
                </a:moveTo>
                <a:lnTo>
                  <a:pt x="3571" y="92374"/>
                </a:lnTo>
                <a:lnTo>
                  <a:pt x="2238" y="91631"/>
                </a:lnTo>
                <a:lnTo>
                  <a:pt x="1343" y="90145"/>
                </a:lnTo>
                <a:lnTo>
                  <a:pt x="447" y="88554"/>
                </a:lnTo>
                <a:lnTo>
                  <a:pt x="15" y="85973"/>
                </a:lnTo>
                <a:lnTo>
                  <a:pt x="0" y="78334"/>
                </a:lnTo>
                <a:lnTo>
                  <a:pt x="447" y="75705"/>
                </a:lnTo>
                <a:lnTo>
                  <a:pt x="2238" y="72733"/>
                </a:lnTo>
                <a:lnTo>
                  <a:pt x="3571" y="71990"/>
                </a:lnTo>
                <a:lnTo>
                  <a:pt x="68361" y="71990"/>
                </a:lnTo>
                <a:lnTo>
                  <a:pt x="69056" y="72133"/>
                </a:lnTo>
                <a:lnTo>
                  <a:pt x="69656" y="72428"/>
                </a:lnTo>
                <a:lnTo>
                  <a:pt x="70352" y="72733"/>
                </a:lnTo>
                <a:lnTo>
                  <a:pt x="70895" y="73324"/>
                </a:lnTo>
                <a:lnTo>
                  <a:pt x="71295" y="74219"/>
                </a:lnTo>
                <a:lnTo>
                  <a:pt x="71790" y="75010"/>
                </a:lnTo>
                <a:lnTo>
                  <a:pt x="72133" y="76057"/>
                </a:lnTo>
                <a:lnTo>
                  <a:pt x="72333" y="77343"/>
                </a:lnTo>
                <a:lnTo>
                  <a:pt x="72628" y="78629"/>
                </a:lnTo>
                <a:lnTo>
                  <a:pt x="72781" y="80220"/>
                </a:lnTo>
                <a:lnTo>
                  <a:pt x="72781" y="85973"/>
                </a:lnTo>
                <a:lnTo>
                  <a:pt x="72333" y="88649"/>
                </a:lnTo>
                <a:lnTo>
                  <a:pt x="70552" y="91631"/>
                </a:lnTo>
                <a:lnTo>
                  <a:pt x="69256" y="92374"/>
                </a:lnTo>
                <a:close/>
              </a:path>
              <a:path w="411480" h="143510">
                <a:moveTo>
                  <a:pt x="162574" y="92374"/>
                </a:moveTo>
                <a:lnTo>
                  <a:pt x="96889" y="92374"/>
                </a:lnTo>
                <a:lnTo>
                  <a:pt x="95555" y="91631"/>
                </a:lnTo>
                <a:lnTo>
                  <a:pt x="94660" y="90145"/>
                </a:lnTo>
                <a:lnTo>
                  <a:pt x="93764" y="88554"/>
                </a:lnTo>
                <a:lnTo>
                  <a:pt x="93333" y="85973"/>
                </a:lnTo>
                <a:lnTo>
                  <a:pt x="93317" y="78334"/>
                </a:lnTo>
                <a:lnTo>
                  <a:pt x="93764" y="75705"/>
                </a:lnTo>
                <a:lnTo>
                  <a:pt x="95555" y="72733"/>
                </a:lnTo>
                <a:lnTo>
                  <a:pt x="96889" y="71990"/>
                </a:lnTo>
                <a:lnTo>
                  <a:pt x="161678" y="71990"/>
                </a:lnTo>
                <a:lnTo>
                  <a:pt x="162374" y="72133"/>
                </a:lnTo>
                <a:lnTo>
                  <a:pt x="162974" y="72428"/>
                </a:lnTo>
                <a:lnTo>
                  <a:pt x="163669" y="72733"/>
                </a:lnTo>
                <a:lnTo>
                  <a:pt x="164212" y="73324"/>
                </a:lnTo>
                <a:lnTo>
                  <a:pt x="164612" y="74219"/>
                </a:lnTo>
                <a:lnTo>
                  <a:pt x="165107" y="75010"/>
                </a:lnTo>
                <a:lnTo>
                  <a:pt x="165450" y="76057"/>
                </a:lnTo>
                <a:lnTo>
                  <a:pt x="165650" y="77343"/>
                </a:lnTo>
                <a:lnTo>
                  <a:pt x="165945" y="78629"/>
                </a:lnTo>
                <a:lnTo>
                  <a:pt x="166098" y="80220"/>
                </a:lnTo>
                <a:lnTo>
                  <a:pt x="166098" y="85973"/>
                </a:lnTo>
                <a:lnTo>
                  <a:pt x="165650" y="88649"/>
                </a:lnTo>
                <a:lnTo>
                  <a:pt x="163869" y="91631"/>
                </a:lnTo>
                <a:lnTo>
                  <a:pt x="162574" y="92374"/>
                </a:lnTo>
                <a:close/>
              </a:path>
              <a:path w="411480" h="143510">
                <a:moveTo>
                  <a:pt x="255891" y="92374"/>
                </a:moveTo>
                <a:lnTo>
                  <a:pt x="190206" y="92374"/>
                </a:lnTo>
                <a:lnTo>
                  <a:pt x="188872" y="91631"/>
                </a:lnTo>
                <a:lnTo>
                  <a:pt x="187977" y="90145"/>
                </a:lnTo>
                <a:lnTo>
                  <a:pt x="187082" y="88554"/>
                </a:lnTo>
                <a:lnTo>
                  <a:pt x="186650" y="85973"/>
                </a:lnTo>
                <a:lnTo>
                  <a:pt x="186634" y="78334"/>
                </a:lnTo>
                <a:lnTo>
                  <a:pt x="187082" y="75705"/>
                </a:lnTo>
                <a:lnTo>
                  <a:pt x="188872" y="72733"/>
                </a:lnTo>
                <a:lnTo>
                  <a:pt x="190206" y="71990"/>
                </a:lnTo>
                <a:lnTo>
                  <a:pt x="254995" y="71990"/>
                </a:lnTo>
                <a:lnTo>
                  <a:pt x="255691" y="72133"/>
                </a:lnTo>
                <a:lnTo>
                  <a:pt x="256291" y="72428"/>
                </a:lnTo>
                <a:lnTo>
                  <a:pt x="256986" y="72733"/>
                </a:lnTo>
                <a:lnTo>
                  <a:pt x="257529" y="73324"/>
                </a:lnTo>
                <a:lnTo>
                  <a:pt x="257920" y="74219"/>
                </a:lnTo>
                <a:lnTo>
                  <a:pt x="258425" y="75010"/>
                </a:lnTo>
                <a:lnTo>
                  <a:pt x="258767" y="76057"/>
                </a:lnTo>
                <a:lnTo>
                  <a:pt x="258967" y="77343"/>
                </a:lnTo>
                <a:lnTo>
                  <a:pt x="259263" y="78629"/>
                </a:lnTo>
                <a:lnTo>
                  <a:pt x="259415" y="80220"/>
                </a:lnTo>
                <a:lnTo>
                  <a:pt x="259415" y="85973"/>
                </a:lnTo>
                <a:lnTo>
                  <a:pt x="258967" y="88649"/>
                </a:lnTo>
                <a:lnTo>
                  <a:pt x="257177" y="91631"/>
                </a:lnTo>
                <a:lnTo>
                  <a:pt x="255891" y="92374"/>
                </a:lnTo>
                <a:close/>
              </a:path>
              <a:path w="411480" h="143510">
                <a:moveTo>
                  <a:pt x="287838" y="143276"/>
                </a:moveTo>
                <a:lnTo>
                  <a:pt x="287047" y="143276"/>
                </a:lnTo>
                <a:lnTo>
                  <a:pt x="286400" y="142923"/>
                </a:lnTo>
                <a:lnTo>
                  <a:pt x="284761" y="128445"/>
                </a:lnTo>
                <a:lnTo>
                  <a:pt x="284961" y="125064"/>
                </a:lnTo>
                <a:lnTo>
                  <a:pt x="289772" y="118568"/>
                </a:lnTo>
                <a:lnTo>
                  <a:pt x="385765" y="71390"/>
                </a:lnTo>
                <a:lnTo>
                  <a:pt x="290372" y="25403"/>
                </a:lnTo>
                <a:lnTo>
                  <a:pt x="289076" y="24803"/>
                </a:lnTo>
                <a:lnTo>
                  <a:pt x="288038" y="24260"/>
                </a:lnTo>
                <a:lnTo>
                  <a:pt x="284761" y="15278"/>
                </a:lnTo>
                <a:lnTo>
                  <a:pt x="284809" y="5505"/>
                </a:lnTo>
                <a:lnTo>
                  <a:pt x="285209" y="2628"/>
                </a:lnTo>
                <a:lnTo>
                  <a:pt x="285504" y="1590"/>
                </a:lnTo>
                <a:lnTo>
                  <a:pt x="286400" y="295"/>
                </a:lnTo>
                <a:lnTo>
                  <a:pt x="287047" y="0"/>
                </a:lnTo>
                <a:lnTo>
                  <a:pt x="288629" y="200"/>
                </a:lnTo>
                <a:lnTo>
                  <a:pt x="289572" y="542"/>
                </a:lnTo>
                <a:lnTo>
                  <a:pt x="290667" y="1143"/>
                </a:lnTo>
                <a:lnTo>
                  <a:pt x="408940" y="60722"/>
                </a:lnTo>
                <a:lnTo>
                  <a:pt x="409730" y="61960"/>
                </a:lnTo>
                <a:lnTo>
                  <a:pt x="410331" y="63951"/>
                </a:lnTo>
                <a:lnTo>
                  <a:pt x="411016" y="65837"/>
                </a:lnTo>
                <a:lnTo>
                  <a:pt x="411369" y="68466"/>
                </a:lnTo>
                <a:lnTo>
                  <a:pt x="411264" y="75057"/>
                </a:lnTo>
                <a:lnTo>
                  <a:pt x="410873" y="77743"/>
                </a:lnTo>
                <a:lnTo>
                  <a:pt x="290667" y="142380"/>
                </a:lnTo>
                <a:lnTo>
                  <a:pt x="288629" y="143171"/>
                </a:lnTo>
                <a:lnTo>
                  <a:pt x="287838" y="143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680553" y="3292967"/>
            <a:ext cx="879255" cy="265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565693" y="3654920"/>
            <a:ext cx="1207751" cy="265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839207" y="3708841"/>
            <a:ext cx="411480" cy="143510"/>
          </a:xfrm>
          <a:custGeom>
            <a:avLst/>
            <a:gdLst/>
            <a:ahLst/>
            <a:cxnLst/>
            <a:rect l="l" t="t" r="r" b="b"/>
            <a:pathLst>
              <a:path w="411480" h="143510">
                <a:moveTo>
                  <a:pt x="69256" y="92374"/>
                </a:moveTo>
                <a:lnTo>
                  <a:pt x="3571" y="92374"/>
                </a:lnTo>
                <a:lnTo>
                  <a:pt x="2238" y="91631"/>
                </a:lnTo>
                <a:lnTo>
                  <a:pt x="1343" y="90145"/>
                </a:lnTo>
                <a:lnTo>
                  <a:pt x="447" y="88554"/>
                </a:lnTo>
                <a:lnTo>
                  <a:pt x="15" y="85973"/>
                </a:lnTo>
                <a:lnTo>
                  <a:pt x="0" y="78334"/>
                </a:lnTo>
                <a:lnTo>
                  <a:pt x="447" y="75705"/>
                </a:lnTo>
                <a:lnTo>
                  <a:pt x="2238" y="72733"/>
                </a:lnTo>
                <a:lnTo>
                  <a:pt x="3571" y="71990"/>
                </a:lnTo>
                <a:lnTo>
                  <a:pt x="68361" y="71990"/>
                </a:lnTo>
                <a:lnTo>
                  <a:pt x="69056" y="72133"/>
                </a:lnTo>
                <a:lnTo>
                  <a:pt x="69656" y="72428"/>
                </a:lnTo>
                <a:lnTo>
                  <a:pt x="70352" y="72733"/>
                </a:lnTo>
                <a:lnTo>
                  <a:pt x="70895" y="73324"/>
                </a:lnTo>
                <a:lnTo>
                  <a:pt x="71295" y="74219"/>
                </a:lnTo>
                <a:lnTo>
                  <a:pt x="71790" y="75010"/>
                </a:lnTo>
                <a:lnTo>
                  <a:pt x="72133" y="76057"/>
                </a:lnTo>
                <a:lnTo>
                  <a:pt x="72333" y="77343"/>
                </a:lnTo>
                <a:lnTo>
                  <a:pt x="72628" y="78629"/>
                </a:lnTo>
                <a:lnTo>
                  <a:pt x="72781" y="80220"/>
                </a:lnTo>
                <a:lnTo>
                  <a:pt x="72781" y="85973"/>
                </a:lnTo>
                <a:lnTo>
                  <a:pt x="72333" y="88649"/>
                </a:lnTo>
                <a:lnTo>
                  <a:pt x="70552" y="91631"/>
                </a:lnTo>
                <a:lnTo>
                  <a:pt x="69256" y="92374"/>
                </a:lnTo>
                <a:close/>
              </a:path>
              <a:path w="411480" h="143510">
                <a:moveTo>
                  <a:pt x="162574" y="92374"/>
                </a:moveTo>
                <a:lnTo>
                  <a:pt x="96889" y="92374"/>
                </a:lnTo>
                <a:lnTo>
                  <a:pt x="95555" y="91631"/>
                </a:lnTo>
                <a:lnTo>
                  <a:pt x="94660" y="90145"/>
                </a:lnTo>
                <a:lnTo>
                  <a:pt x="93764" y="88554"/>
                </a:lnTo>
                <a:lnTo>
                  <a:pt x="93333" y="85973"/>
                </a:lnTo>
                <a:lnTo>
                  <a:pt x="93317" y="78334"/>
                </a:lnTo>
                <a:lnTo>
                  <a:pt x="93764" y="75705"/>
                </a:lnTo>
                <a:lnTo>
                  <a:pt x="95555" y="72733"/>
                </a:lnTo>
                <a:lnTo>
                  <a:pt x="96889" y="71990"/>
                </a:lnTo>
                <a:lnTo>
                  <a:pt x="161678" y="71990"/>
                </a:lnTo>
                <a:lnTo>
                  <a:pt x="162374" y="72133"/>
                </a:lnTo>
                <a:lnTo>
                  <a:pt x="162974" y="72428"/>
                </a:lnTo>
                <a:lnTo>
                  <a:pt x="163669" y="72733"/>
                </a:lnTo>
                <a:lnTo>
                  <a:pt x="164212" y="73324"/>
                </a:lnTo>
                <a:lnTo>
                  <a:pt x="164612" y="74219"/>
                </a:lnTo>
                <a:lnTo>
                  <a:pt x="165107" y="75010"/>
                </a:lnTo>
                <a:lnTo>
                  <a:pt x="165450" y="76057"/>
                </a:lnTo>
                <a:lnTo>
                  <a:pt x="165650" y="77343"/>
                </a:lnTo>
                <a:lnTo>
                  <a:pt x="165945" y="78629"/>
                </a:lnTo>
                <a:lnTo>
                  <a:pt x="166098" y="80220"/>
                </a:lnTo>
                <a:lnTo>
                  <a:pt x="166098" y="85973"/>
                </a:lnTo>
                <a:lnTo>
                  <a:pt x="165650" y="88649"/>
                </a:lnTo>
                <a:lnTo>
                  <a:pt x="163869" y="91631"/>
                </a:lnTo>
                <a:lnTo>
                  <a:pt x="162574" y="92374"/>
                </a:lnTo>
                <a:close/>
              </a:path>
              <a:path w="411480" h="143510">
                <a:moveTo>
                  <a:pt x="255891" y="92374"/>
                </a:moveTo>
                <a:lnTo>
                  <a:pt x="190206" y="92374"/>
                </a:lnTo>
                <a:lnTo>
                  <a:pt x="188872" y="91631"/>
                </a:lnTo>
                <a:lnTo>
                  <a:pt x="187977" y="90145"/>
                </a:lnTo>
                <a:lnTo>
                  <a:pt x="187082" y="88554"/>
                </a:lnTo>
                <a:lnTo>
                  <a:pt x="186650" y="85973"/>
                </a:lnTo>
                <a:lnTo>
                  <a:pt x="186634" y="78334"/>
                </a:lnTo>
                <a:lnTo>
                  <a:pt x="187082" y="75705"/>
                </a:lnTo>
                <a:lnTo>
                  <a:pt x="188872" y="72733"/>
                </a:lnTo>
                <a:lnTo>
                  <a:pt x="190206" y="71990"/>
                </a:lnTo>
                <a:lnTo>
                  <a:pt x="254995" y="71990"/>
                </a:lnTo>
                <a:lnTo>
                  <a:pt x="255691" y="72133"/>
                </a:lnTo>
                <a:lnTo>
                  <a:pt x="256291" y="72428"/>
                </a:lnTo>
                <a:lnTo>
                  <a:pt x="256986" y="72733"/>
                </a:lnTo>
                <a:lnTo>
                  <a:pt x="257529" y="73324"/>
                </a:lnTo>
                <a:lnTo>
                  <a:pt x="257920" y="74219"/>
                </a:lnTo>
                <a:lnTo>
                  <a:pt x="258425" y="75010"/>
                </a:lnTo>
                <a:lnTo>
                  <a:pt x="258767" y="76057"/>
                </a:lnTo>
                <a:lnTo>
                  <a:pt x="258967" y="77343"/>
                </a:lnTo>
                <a:lnTo>
                  <a:pt x="259263" y="78629"/>
                </a:lnTo>
                <a:lnTo>
                  <a:pt x="259415" y="80220"/>
                </a:lnTo>
                <a:lnTo>
                  <a:pt x="259415" y="85973"/>
                </a:lnTo>
                <a:lnTo>
                  <a:pt x="258967" y="88649"/>
                </a:lnTo>
                <a:lnTo>
                  <a:pt x="257177" y="91631"/>
                </a:lnTo>
                <a:lnTo>
                  <a:pt x="255891" y="92374"/>
                </a:lnTo>
                <a:close/>
              </a:path>
              <a:path w="411480" h="143510">
                <a:moveTo>
                  <a:pt x="287838" y="143276"/>
                </a:moveTo>
                <a:lnTo>
                  <a:pt x="287047" y="143276"/>
                </a:lnTo>
                <a:lnTo>
                  <a:pt x="286400" y="142923"/>
                </a:lnTo>
                <a:lnTo>
                  <a:pt x="284761" y="128445"/>
                </a:lnTo>
                <a:lnTo>
                  <a:pt x="284961" y="125064"/>
                </a:lnTo>
                <a:lnTo>
                  <a:pt x="289772" y="118568"/>
                </a:lnTo>
                <a:lnTo>
                  <a:pt x="385765" y="71390"/>
                </a:lnTo>
                <a:lnTo>
                  <a:pt x="290372" y="25403"/>
                </a:lnTo>
                <a:lnTo>
                  <a:pt x="289076" y="24803"/>
                </a:lnTo>
                <a:lnTo>
                  <a:pt x="288038" y="24260"/>
                </a:lnTo>
                <a:lnTo>
                  <a:pt x="284761" y="15278"/>
                </a:lnTo>
                <a:lnTo>
                  <a:pt x="284809" y="5505"/>
                </a:lnTo>
                <a:lnTo>
                  <a:pt x="285209" y="2628"/>
                </a:lnTo>
                <a:lnTo>
                  <a:pt x="285504" y="1590"/>
                </a:lnTo>
                <a:lnTo>
                  <a:pt x="286400" y="295"/>
                </a:lnTo>
                <a:lnTo>
                  <a:pt x="287047" y="0"/>
                </a:lnTo>
                <a:lnTo>
                  <a:pt x="288629" y="200"/>
                </a:lnTo>
                <a:lnTo>
                  <a:pt x="289572" y="542"/>
                </a:lnTo>
                <a:lnTo>
                  <a:pt x="290667" y="1143"/>
                </a:lnTo>
                <a:lnTo>
                  <a:pt x="408940" y="60722"/>
                </a:lnTo>
                <a:lnTo>
                  <a:pt x="409730" y="61960"/>
                </a:lnTo>
                <a:lnTo>
                  <a:pt x="410331" y="63951"/>
                </a:lnTo>
                <a:lnTo>
                  <a:pt x="411016" y="65837"/>
                </a:lnTo>
                <a:lnTo>
                  <a:pt x="411369" y="68466"/>
                </a:lnTo>
                <a:lnTo>
                  <a:pt x="411264" y="75057"/>
                </a:lnTo>
                <a:lnTo>
                  <a:pt x="410873" y="77743"/>
                </a:lnTo>
                <a:lnTo>
                  <a:pt x="290667" y="142380"/>
                </a:lnTo>
                <a:lnTo>
                  <a:pt x="288629" y="143171"/>
                </a:lnTo>
                <a:lnTo>
                  <a:pt x="287838" y="143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671147" y="3647330"/>
            <a:ext cx="4177647" cy="2730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565697" y="4016873"/>
            <a:ext cx="961137" cy="2625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2839211" y="4070794"/>
            <a:ext cx="411480" cy="143510"/>
          </a:xfrm>
          <a:custGeom>
            <a:avLst/>
            <a:gdLst/>
            <a:ahLst/>
            <a:cxnLst/>
            <a:rect l="l" t="t" r="r" b="b"/>
            <a:pathLst>
              <a:path w="411480" h="143510">
                <a:moveTo>
                  <a:pt x="69256" y="92374"/>
                </a:moveTo>
                <a:lnTo>
                  <a:pt x="3571" y="92374"/>
                </a:lnTo>
                <a:lnTo>
                  <a:pt x="2238" y="91631"/>
                </a:lnTo>
                <a:lnTo>
                  <a:pt x="1343" y="90145"/>
                </a:lnTo>
                <a:lnTo>
                  <a:pt x="447" y="88554"/>
                </a:lnTo>
                <a:lnTo>
                  <a:pt x="15" y="85973"/>
                </a:lnTo>
                <a:lnTo>
                  <a:pt x="0" y="78334"/>
                </a:lnTo>
                <a:lnTo>
                  <a:pt x="447" y="75705"/>
                </a:lnTo>
                <a:lnTo>
                  <a:pt x="2238" y="72733"/>
                </a:lnTo>
                <a:lnTo>
                  <a:pt x="3571" y="71990"/>
                </a:lnTo>
                <a:lnTo>
                  <a:pt x="68361" y="71990"/>
                </a:lnTo>
                <a:lnTo>
                  <a:pt x="69056" y="72133"/>
                </a:lnTo>
                <a:lnTo>
                  <a:pt x="69656" y="72428"/>
                </a:lnTo>
                <a:lnTo>
                  <a:pt x="70352" y="72733"/>
                </a:lnTo>
                <a:lnTo>
                  <a:pt x="70895" y="73324"/>
                </a:lnTo>
                <a:lnTo>
                  <a:pt x="71295" y="74219"/>
                </a:lnTo>
                <a:lnTo>
                  <a:pt x="71790" y="75010"/>
                </a:lnTo>
                <a:lnTo>
                  <a:pt x="72133" y="76057"/>
                </a:lnTo>
                <a:lnTo>
                  <a:pt x="72333" y="77343"/>
                </a:lnTo>
                <a:lnTo>
                  <a:pt x="72628" y="78629"/>
                </a:lnTo>
                <a:lnTo>
                  <a:pt x="72781" y="80220"/>
                </a:lnTo>
                <a:lnTo>
                  <a:pt x="72781" y="85973"/>
                </a:lnTo>
                <a:lnTo>
                  <a:pt x="72333" y="88649"/>
                </a:lnTo>
                <a:lnTo>
                  <a:pt x="70552" y="91631"/>
                </a:lnTo>
                <a:lnTo>
                  <a:pt x="69256" y="92374"/>
                </a:lnTo>
                <a:close/>
              </a:path>
              <a:path w="411480" h="143510">
                <a:moveTo>
                  <a:pt x="162574" y="92374"/>
                </a:moveTo>
                <a:lnTo>
                  <a:pt x="96889" y="92374"/>
                </a:lnTo>
                <a:lnTo>
                  <a:pt x="95555" y="91631"/>
                </a:lnTo>
                <a:lnTo>
                  <a:pt x="94660" y="90145"/>
                </a:lnTo>
                <a:lnTo>
                  <a:pt x="93764" y="88554"/>
                </a:lnTo>
                <a:lnTo>
                  <a:pt x="93333" y="85973"/>
                </a:lnTo>
                <a:lnTo>
                  <a:pt x="93317" y="78334"/>
                </a:lnTo>
                <a:lnTo>
                  <a:pt x="93764" y="75705"/>
                </a:lnTo>
                <a:lnTo>
                  <a:pt x="95555" y="72733"/>
                </a:lnTo>
                <a:lnTo>
                  <a:pt x="96889" y="71990"/>
                </a:lnTo>
                <a:lnTo>
                  <a:pt x="161678" y="71990"/>
                </a:lnTo>
                <a:lnTo>
                  <a:pt x="162374" y="72133"/>
                </a:lnTo>
                <a:lnTo>
                  <a:pt x="162974" y="72428"/>
                </a:lnTo>
                <a:lnTo>
                  <a:pt x="163669" y="72733"/>
                </a:lnTo>
                <a:lnTo>
                  <a:pt x="164212" y="73324"/>
                </a:lnTo>
                <a:lnTo>
                  <a:pt x="164612" y="74219"/>
                </a:lnTo>
                <a:lnTo>
                  <a:pt x="165107" y="75010"/>
                </a:lnTo>
                <a:lnTo>
                  <a:pt x="165450" y="76057"/>
                </a:lnTo>
                <a:lnTo>
                  <a:pt x="165650" y="77343"/>
                </a:lnTo>
                <a:lnTo>
                  <a:pt x="165945" y="78629"/>
                </a:lnTo>
                <a:lnTo>
                  <a:pt x="166098" y="80220"/>
                </a:lnTo>
                <a:lnTo>
                  <a:pt x="166098" y="85973"/>
                </a:lnTo>
                <a:lnTo>
                  <a:pt x="165650" y="88649"/>
                </a:lnTo>
                <a:lnTo>
                  <a:pt x="163869" y="91631"/>
                </a:lnTo>
                <a:lnTo>
                  <a:pt x="162574" y="92374"/>
                </a:lnTo>
                <a:close/>
              </a:path>
              <a:path w="411480" h="143510">
                <a:moveTo>
                  <a:pt x="255891" y="92374"/>
                </a:moveTo>
                <a:lnTo>
                  <a:pt x="190206" y="92374"/>
                </a:lnTo>
                <a:lnTo>
                  <a:pt x="188872" y="91631"/>
                </a:lnTo>
                <a:lnTo>
                  <a:pt x="187977" y="90145"/>
                </a:lnTo>
                <a:lnTo>
                  <a:pt x="187082" y="88554"/>
                </a:lnTo>
                <a:lnTo>
                  <a:pt x="186650" y="85973"/>
                </a:lnTo>
                <a:lnTo>
                  <a:pt x="186634" y="78334"/>
                </a:lnTo>
                <a:lnTo>
                  <a:pt x="187082" y="75705"/>
                </a:lnTo>
                <a:lnTo>
                  <a:pt x="188872" y="72733"/>
                </a:lnTo>
                <a:lnTo>
                  <a:pt x="190206" y="71990"/>
                </a:lnTo>
                <a:lnTo>
                  <a:pt x="254995" y="71990"/>
                </a:lnTo>
                <a:lnTo>
                  <a:pt x="255691" y="72133"/>
                </a:lnTo>
                <a:lnTo>
                  <a:pt x="256291" y="72428"/>
                </a:lnTo>
                <a:lnTo>
                  <a:pt x="256986" y="72733"/>
                </a:lnTo>
                <a:lnTo>
                  <a:pt x="257529" y="73324"/>
                </a:lnTo>
                <a:lnTo>
                  <a:pt x="257920" y="74219"/>
                </a:lnTo>
                <a:lnTo>
                  <a:pt x="258425" y="75010"/>
                </a:lnTo>
                <a:lnTo>
                  <a:pt x="258767" y="76057"/>
                </a:lnTo>
                <a:lnTo>
                  <a:pt x="258967" y="77343"/>
                </a:lnTo>
                <a:lnTo>
                  <a:pt x="259263" y="78629"/>
                </a:lnTo>
                <a:lnTo>
                  <a:pt x="259415" y="80220"/>
                </a:lnTo>
                <a:lnTo>
                  <a:pt x="259415" y="85973"/>
                </a:lnTo>
                <a:lnTo>
                  <a:pt x="258967" y="88649"/>
                </a:lnTo>
                <a:lnTo>
                  <a:pt x="257177" y="91631"/>
                </a:lnTo>
                <a:lnTo>
                  <a:pt x="255891" y="92374"/>
                </a:lnTo>
                <a:close/>
              </a:path>
              <a:path w="411480" h="143510">
                <a:moveTo>
                  <a:pt x="287838" y="143276"/>
                </a:moveTo>
                <a:lnTo>
                  <a:pt x="287047" y="143276"/>
                </a:lnTo>
                <a:lnTo>
                  <a:pt x="286400" y="142923"/>
                </a:lnTo>
                <a:lnTo>
                  <a:pt x="284761" y="128445"/>
                </a:lnTo>
                <a:lnTo>
                  <a:pt x="284961" y="125064"/>
                </a:lnTo>
                <a:lnTo>
                  <a:pt x="289772" y="118568"/>
                </a:lnTo>
                <a:lnTo>
                  <a:pt x="385765" y="71390"/>
                </a:lnTo>
                <a:lnTo>
                  <a:pt x="290372" y="25403"/>
                </a:lnTo>
                <a:lnTo>
                  <a:pt x="289076" y="24803"/>
                </a:lnTo>
                <a:lnTo>
                  <a:pt x="288038" y="24260"/>
                </a:lnTo>
                <a:lnTo>
                  <a:pt x="284761" y="15278"/>
                </a:lnTo>
                <a:lnTo>
                  <a:pt x="284809" y="5505"/>
                </a:lnTo>
                <a:lnTo>
                  <a:pt x="285209" y="2628"/>
                </a:lnTo>
                <a:lnTo>
                  <a:pt x="285504" y="1590"/>
                </a:lnTo>
                <a:lnTo>
                  <a:pt x="286400" y="295"/>
                </a:lnTo>
                <a:lnTo>
                  <a:pt x="287047" y="0"/>
                </a:lnTo>
                <a:lnTo>
                  <a:pt x="288629" y="200"/>
                </a:lnTo>
                <a:lnTo>
                  <a:pt x="289572" y="542"/>
                </a:lnTo>
                <a:lnTo>
                  <a:pt x="290667" y="1143"/>
                </a:lnTo>
                <a:lnTo>
                  <a:pt x="408940" y="60722"/>
                </a:lnTo>
                <a:lnTo>
                  <a:pt x="409730" y="61960"/>
                </a:lnTo>
                <a:lnTo>
                  <a:pt x="410331" y="63951"/>
                </a:lnTo>
                <a:lnTo>
                  <a:pt x="411016" y="65837"/>
                </a:lnTo>
                <a:lnTo>
                  <a:pt x="411369" y="68466"/>
                </a:lnTo>
                <a:lnTo>
                  <a:pt x="411264" y="75057"/>
                </a:lnTo>
                <a:lnTo>
                  <a:pt x="410873" y="77743"/>
                </a:lnTo>
                <a:lnTo>
                  <a:pt x="290667" y="142380"/>
                </a:lnTo>
                <a:lnTo>
                  <a:pt x="288629" y="143171"/>
                </a:lnTo>
                <a:lnTo>
                  <a:pt x="287838" y="143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4680533" y="4016867"/>
            <a:ext cx="1099699" cy="262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545256" y="4744647"/>
            <a:ext cx="8020719" cy="2616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565703" y="5169551"/>
            <a:ext cx="1968263" cy="198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5D7E0A36-EA79-5147-A0D0-DCCFBE3BB294}"/>
              </a:ext>
            </a:extLst>
          </p:cNvPr>
          <p:cNvSpPr/>
          <p:nvPr/>
        </p:nvSpPr>
        <p:spPr>
          <a:xfrm>
            <a:off x="2839211" y="4383517"/>
            <a:ext cx="411480" cy="143510"/>
          </a:xfrm>
          <a:custGeom>
            <a:avLst/>
            <a:gdLst/>
            <a:ahLst/>
            <a:cxnLst/>
            <a:rect l="l" t="t" r="r" b="b"/>
            <a:pathLst>
              <a:path w="411480" h="143510">
                <a:moveTo>
                  <a:pt x="69256" y="92374"/>
                </a:moveTo>
                <a:lnTo>
                  <a:pt x="3571" y="92374"/>
                </a:lnTo>
                <a:lnTo>
                  <a:pt x="2238" y="91631"/>
                </a:lnTo>
                <a:lnTo>
                  <a:pt x="1343" y="90145"/>
                </a:lnTo>
                <a:lnTo>
                  <a:pt x="447" y="88554"/>
                </a:lnTo>
                <a:lnTo>
                  <a:pt x="15" y="85973"/>
                </a:lnTo>
                <a:lnTo>
                  <a:pt x="0" y="78334"/>
                </a:lnTo>
                <a:lnTo>
                  <a:pt x="447" y="75705"/>
                </a:lnTo>
                <a:lnTo>
                  <a:pt x="2238" y="72733"/>
                </a:lnTo>
                <a:lnTo>
                  <a:pt x="3571" y="71990"/>
                </a:lnTo>
                <a:lnTo>
                  <a:pt x="68361" y="71990"/>
                </a:lnTo>
                <a:lnTo>
                  <a:pt x="69056" y="72133"/>
                </a:lnTo>
                <a:lnTo>
                  <a:pt x="69656" y="72428"/>
                </a:lnTo>
                <a:lnTo>
                  <a:pt x="70352" y="72733"/>
                </a:lnTo>
                <a:lnTo>
                  <a:pt x="70895" y="73324"/>
                </a:lnTo>
                <a:lnTo>
                  <a:pt x="71295" y="74219"/>
                </a:lnTo>
                <a:lnTo>
                  <a:pt x="71790" y="75010"/>
                </a:lnTo>
                <a:lnTo>
                  <a:pt x="72133" y="76057"/>
                </a:lnTo>
                <a:lnTo>
                  <a:pt x="72333" y="77343"/>
                </a:lnTo>
                <a:lnTo>
                  <a:pt x="72628" y="78629"/>
                </a:lnTo>
                <a:lnTo>
                  <a:pt x="72781" y="80220"/>
                </a:lnTo>
                <a:lnTo>
                  <a:pt x="72781" y="85973"/>
                </a:lnTo>
                <a:lnTo>
                  <a:pt x="72333" y="88649"/>
                </a:lnTo>
                <a:lnTo>
                  <a:pt x="70552" y="91631"/>
                </a:lnTo>
                <a:lnTo>
                  <a:pt x="69256" y="92374"/>
                </a:lnTo>
                <a:close/>
              </a:path>
              <a:path w="411480" h="143510">
                <a:moveTo>
                  <a:pt x="162574" y="92374"/>
                </a:moveTo>
                <a:lnTo>
                  <a:pt x="96889" y="92374"/>
                </a:lnTo>
                <a:lnTo>
                  <a:pt x="95555" y="91631"/>
                </a:lnTo>
                <a:lnTo>
                  <a:pt x="94660" y="90145"/>
                </a:lnTo>
                <a:lnTo>
                  <a:pt x="93764" y="88554"/>
                </a:lnTo>
                <a:lnTo>
                  <a:pt x="93333" y="85973"/>
                </a:lnTo>
                <a:lnTo>
                  <a:pt x="93317" y="78334"/>
                </a:lnTo>
                <a:lnTo>
                  <a:pt x="93764" y="75705"/>
                </a:lnTo>
                <a:lnTo>
                  <a:pt x="95555" y="72733"/>
                </a:lnTo>
                <a:lnTo>
                  <a:pt x="96889" y="71990"/>
                </a:lnTo>
                <a:lnTo>
                  <a:pt x="161678" y="71990"/>
                </a:lnTo>
                <a:lnTo>
                  <a:pt x="162374" y="72133"/>
                </a:lnTo>
                <a:lnTo>
                  <a:pt x="162974" y="72428"/>
                </a:lnTo>
                <a:lnTo>
                  <a:pt x="163669" y="72733"/>
                </a:lnTo>
                <a:lnTo>
                  <a:pt x="164212" y="73324"/>
                </a:lnTo>
                <a:lnTo>
                  <a:pt x="164612" y="74219"/>
                </a:lnTo>
                <a:lnTo>
                  <a:pt x="165107" y="75010"/>
                </a:lnTo>
                <a:lnTo>
                  <a:pt x="165450" y="76057"/>
                </a:lnTo>
                <a:lnTo>
                  <a:pt x="165650" y="77343"/>
                </a:lnTo>
                <a:lnTo>
                  <a:pt x="165945" y="78629"/>
                </a:lnTo>
                <a:lnTo>
                  <a:pt x="166098" y="80220"/>
                </a:lnTo>
                <a:lnTo>
                  <a:pt x="166098" y="85973"/>
                </a:lnTo>
                <a:lnTo>
                  <a:pt x="165650" y="88649"/>
                </a:lnTo>
                <a:lnTo>
                  <a:pt x="163869" y="91631"/>
                </a:lnTo>
                <a:lnTo>
                  <a:pt x="162574" y="92374"/>
                </a:lnTo>
                <a:close/>
              </a:path>
              <a:path w="411480" h="143510">
                <a:moveTo>
                  <a:pt x="255891" y="92374"/>
                </a:moveTo>
                <a:lnTo>
                  <a:pt x="190206" y="92374"/>
                </a:lnTo>
                <a:lnTo>
                  <a:pt x="188872" y="91631"/>
                </a:lnTo>
                <a:lnTo>
                  <a:pt x="187977" y="90145"/>
                </a:lnTo>
                <a:lnTo>
                  <a:pt x="187082" y="88554"/>
                </a:lnTo>
                <a:lnTo>
                  <a:pt x="186650" y="85973"/>
                </a:lnTo>
                <a:lnTo>
                  <a:pt x="186634" y="78334"/>
                </a:lnTo>
                <a:lnTo>
                  <a:pt x="187082" y="75705"/>
                </a:lnTo>
                <a:lnTo>
                  <a:pt x="188872" y="72733"/>
                </a:lnTo>
                <a:lnTo>
                  <a:pt x="190206" y="71990"/>
                </a:lnTo>
                <a:lnTo>
                  <a:pt x="254995" y="71990"/>
                </a:lnTo>
                <a:lnTo>
                  <a:pt x="255691" y="72133"/>
                </a:lnTo>
                <a:lnTo>
                  <a:pt x="256291" y="72428"/>
                </a:lnTo>
                <a:lnTo>
                  <a:pt x="256986" y="72733"/>
                </a:lnTo>
                <a:lnTo>
                  <a:pt x="257529" y="73324"/>
                </a:lnTo>
                <a:lnTo>
                  <a:pt x="257920" y="74219"/>
                </a:lnTo>
                <a:lnTo>
                  <a:pt x="258425" y="75010"/>
                </a:lnTo>
                <a:lnTo>
                  <a:pt x="258767" y="76057"/>
                </a:lnTo>
                <a:lnTo>
                  <a:pt x="258967" y="77343"/>
                </a:lnTo>
                <a:lnTo>
                  <a:pt x="259263" y="78629"/>
                </a:lnTo>
                <a:lnTo>
                  <a:pt x="259415" y="80220"/>
                </a:lnTo>
                <a:lnTo>
                  <a:pt x="259415" y="85973"/>
                </a:lnTo>
                <a:lnTo>
                  <a:pt x="258967" y="88649"/>
                </a:lnTo>
                <a:lnTo>
                  <a:pt x="257177" y="91631"/>
                </a:lnTo>
                <a:lnTo>
                  <a:pt x="255891" y="92374"/>
                </a:lnTo>
                <a:close/>
              </a:path>
              <a:path w="411480" h="143510">
                <a:moveTo>
                  <a:pt x="287838" y="143276"/>
                </a:moveTo>
                <a:lnTo>
                  <a:pt x="287047" y="143276"/>
                </a:lnTo>
                <a:lnTo>
                  <a:pt x="286400" y="142923"/>
                </a:lnTo>
                <a:lnTo>
                  <a:pt x="284761" y="128445"/>
                </a:lnTo>
                <a:lnTo>
                  <a:pt x="284961" y="125064"/>
                </a:lnTo>
                <a:lnTo>
                  <a:pt x="289772" y="118568"/>
                </a:lnTo>
                <a:lnTo>
                  <a:pt x="385765" y="71390"/>
                </a:lnTo>
                <a:lnTo>
                  <a:pt x="290372" y="25403"/>
                </a:lnTo>
                <a:lnTo>
                  <a:pt x="289076" y="24803"/>
                </a:lnTo>
                <a:lnTo>
                  <a:pt x="288038" y="24260"/>
                </a:lnTo>
                <a:lnTo>
                  <a:pt x="284761" y="15278"/>
                </a:lnTo>
                <a:lnTo>
                  <a:pt x="284809" y="5505"/>
                </a:lnTo>
                <a:lnTo>
                  <a:pt x="285209" y="2628"/>
                </a:lnTo>
                <a:lnTo>
                  <a:pt x="285504" y="1590"/>
                </a:lnTo>
                <a:lnTo>
                  <a:pt x="286400" y="295"/>
                </a:lnTo>
                <a:lnTo>
                  <a:pt x="287047" y="0"/>
                </a:lnTo>
                <a:lnTo>
                  <a:pt x="288629" y="200"/>
                </a:lnTo>
                <a:lnTo>
                  <a:pt x="289572" y="542"/>
                </a:lnTo>
                <a:lnTo>
                  <a:pt x="290667" y="1143"/>
                </a:lnTo>
                <a:lnTo>
                  <a:pt x="408940" y="60722"/>
                </a:lnTo>
                <a:lnTo>
                  <a:pt x="409730" y="61960"/>
                </a:lnTo>
                <a:lnTo>
                  <a:pt x="410331" y="63951"/>
                </a:lnTo>
                <a:lnTo>
                  <a:pt x="411016" y="65837"/>
                </a:lnTo>
                <a:lnTo>
                  <a:pt x="411369" y="68466"/>
                </a:lnTo>
                <a:lnTo>
                  <a:pt x="411264" y="75057"/>
                </a:lnTo>
                <a:lnTo>
                  <a:pt x="410873" y="77743"/>
                </a:lnTo>
                <a:lnTo>
                  <a:pt x="290667" y="142380"/>
                </a:lnTo>
                <a:lnTo>
                  <a:pt x="288629" y="143171"/>
                </a:lnTo>
                <a:lnTo>
                  <a:pt x="287838" y="143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331A12-E255-5343-A724-7D59891DDBC9}"/>
              </a:ext>
            </a:extLst>
          </p:cNvPr>
          <p:cNvSpPr txBox="1"/>
          <p:nvPr/>
        </p:nvSpPr>
        <p:spPr>
          <a:xfrm>
            <a:off x="459152" y="4259944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14F4C"/>
                </a:solidFill>
              </a:rPr>
              <a:t>free()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DAE13F-F7F7-D248-9656-5F8B57C72EB4}"/>
              </a:ext>
            </a:extLst>
          </p:cNvPr>
          <p:cNvSpPr txBox="1"/>
          <p:nvPr/>
        </p:nvSpPr>
        <p:spPr>
          <a:xfrm>
            <a:off x="4587886" y="4281921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FF00"/>
                </a:solidFill>
              </a:rPr>
              <a:t>kfree</a:t>
            </a:r>
            <a:r>
              <a:rPr lang="en-US" dirty="0">
                <a:solidFill>
                  <a:srgbClr val="00FF00"/>
                </a:solidFill>
              </a:rPr>
              <a:t>()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7D88E1-B29D-B449-806F-1F50EB670F72}"/>
              </a:ext>
            </a:extLst>
          </p:cNvPr>
          <p:cNvSpPr txBox="1"/>
          <p:nvPr/>
        </p:nvSpPr>
        <p:spPr>
          <a:xfrm>
            <a:off x="5886777" y="3942494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(slab/</a:t>
            </a:r>
            <a:r>
              <a:rPr lang="en-US" dirty="0" err="1">
                <a:solidFill>
                  <a:srgbClr val="00FF00"/>
                </a:solidFill>
              </a:rPr>
              <a:t>slub</a:t>
            </a:r>
            <a:r>
              <a:rPr lang="en-US" dirty="0">
                <a:solidFill>
                  <a:srgbClr val="00FF00"/>
                </a:solidFill>
              </a:rPr>
              <a:t> allocator)</a:t>
            </a:r>
          </a:p>
        </p:txBody>
      </p:sp>
    </p:spTree>
    <p:extLst>
      <p:ext uri="{BB962C8B-B14F-4D97-AF65-F5344CB8AC3E}">
        <p14:creationId xmlns:p14="http://schemas.microsoft.com/office/powerpoint/2010/main" val="2353823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object 5"/>
          <p:cNvSpPr/>
          <p:nvPr/>
        </p:nvSpPr>
        <p:spPr>
          <a:xfrm>
            <a:off x="568524" y="1849030"/>
            <a:ext cx="1285590" cy="261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1954576" y="1847982"/>
            <a:ext cx="3316814" cy="2111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552007" y="2571893"/>
            <a:ext cx="3721478" cy="26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8"/>
          <p:cNvSpPr/>
          <p:nvPr/>
        </p:nvSpPr>
        <p:spPr>
          <a:xfrm>
            <a:off x="4372309" y="2572933"/>
            <a:ext cx="441959" cy="262255"/>
          </a:xfrm>
          <a:custGeom>
            <a:avLst/>
            <a:gdLst/>
            <a:ahLst/>
            <a:cxnLst/>
            <a:rect l="l" t="t" r="r" b="b"/>
            <a:pathLst>
              <a:path w="441960" h="262255">
                <a:moveTo>
                  <a:pt x="60131" y="261644"/>
                </a:moveTo>
                <a:lnTo>
                  <a:pt x="18707" y="254548"/>
                </a:lnTo>
                <a:lnTo>
                  <a:pt x="3276" y="239908"/>
                </a:lnTo>
                <a:lnTo>
                  <a:pt x="1095" y="235545"/>
                </a:lnTo>
                <a:lnTo>
                  <a:pt x="0" y="230783"/>
                </a:lnTo>
                <a:lnTo>
                  <a:pt x="50" y="221953"/>
                </a:lnTo>
                <a:lnTo>
                  <a:pt x="412" y="219124"/>
                </a:lnTo>
                <a:lnTo>
                  <a:pt x="19354" y="191844"/>
                </a:lnTo>
                <a:lnTo>
                  <a:pt x="14487" y="189358"/>
                </a:lnTo>
                <a:lnTo>
                  <a:pt x="10868" y="186234"/>
                </a:lnTo>
                <a:lnTo>
                  <a:pt x="8400" y="182319"/>
                </a:lnTo>
                <a:lnTo>
                  <a:pt x="6210" y="178690"/>
                </a:lnTo>
                <a:lnTo>
                  <a:pt x="5067" y="174623"/>
                </a:lnTo>
                <a:lnTo>
                  <a:pt x="5067" y="164202"/>
                </a:lnTo>
                <a:lnTo>
                  <a:pt x="6305" y="158802"/>
                </a:lnTo>
                <a:lnTo>
                  <a:pt x="11268" y="149277"/>
                </a:lnTo>
                <a:lnTo>
                  <a:pt x="14344" y="145009"/>
                </a:lnTo>
                <a:lnTo>
                  <a:pt x="18011" y="141237"/>
                </a:lnTo>
                <a:lnTo>
                  <a:pt x="14935" y="137570"/>
                </a:lnTo>
                <a:lnTo>
                  <a:pt x="12506" y="133446"/>
                </a:lnTo>
                <a:lnTo>
                  <a:pt x="10715" y="128883"/>
                </a:lnTo>
                <a:lnTo>
                  <a:pt x="8934" y="124226"/>
                </a:lnTo>
                <a:lnTo>
                  <a:pt x="8039" y="118615"/>
                </a:lnTo>
                <a:lnTo>
                  <a:pt x="8086" y="104175"/>
                </a:lnTo>
                <a:lnTo>
                  <a:pt x="32651" y="68856"/>
                </a:lnTo>
                <a:lnTo>
                  <a:pt x="38995" y="66675"/>
                </a:lnTo>
                <a:lnTo>
                  <a:pt x="45444" y="64389"/>
                </a:lnTo>
                <a:lnTo>
                  <a:pt x="52445" y="63256"/>
                </a:lnTo>
                <a:lnTo>
                  <a:pt x="64046" y="63256"/>
                </a:lnTo>
                <a:lnTo>
                  <a:pt x="67818" y="63503"/>
                </a:lnTo>
                <a:lnTo>
                  <a:pt x="71295" y="63999"/>
                </a:lnTo>
                <a:lnTo>
                  <a:pt x="74867" y="64389"/>
                </a:lnTo>
                <a:lnTo>
                  <a:pt x="78191" y="64989"/>
                </a:lnTo>
                <a:lnTo>
                  <a:pt x="81268" y="65780"/>
                </a:lnTo>
                <a:lnTo>
                  <a:pt x="123435" y="65780"/>
                </a:lnTo>
                <a:lnTo>
                  <a:pt x="124673" y="66627"/>
                </a:lnTo>
                <a:lnTo>
                  <a:pt x="125464" y="68313"/>
                </a:lnTo>
                <a:lnTo>
                  <a:pt x="126359" y="69895"/>
                </a:lnTo>
                <a:lnTo>
                  <a:pt x="126743" y="72028"/>
                </a:lnTo>
                <a:lnTo>
                  <a:pt x="126807" y="79229"/>
                </a:lnTo>
                <a:lnTo>
                  <a:pt x="126312" y="81753"/>
                </a:lnTo>
                <a:lnTo>
                  <a:pt x="126157" y="82001"/>
                </a:lnTo>
                <a:lnTo>
                  <a:pt x="54778" y="82001"/>
                </a:lnTo>
                <a:lnTo>
                  <a:pt x="50606" y="82801"/>
                </a:lnTo>
                <a:lnTo>
                  <a:pt x="31404" y="107947"/>
                </a:lnTo>
                <a:lnTo>
                  <a:pt x="31404" y="120749"/>
                </a:lnTo>
                <a:lnTo>
                  <a:pt x="33890" y="127693"/>
                </a:lnTo>
                <a:lnTo>
                  <a:pt x="38852" y="132751"/>
                </a:lnTo>
                <a:lnTo>
                  <a:pt x="43910" y="137818"/>
                </a:lnTo>
                <a:lnTo>
                  <a:pt x="50949" y="140342"/>
                </a:lnTo>
                <a:lnTo>
                  <a:pt x="103620" y="140342"/>
                </a:lnTo>
                <a:lnTo>
                  <a:pt x="102146" y="142428"/>
                </a:lnTo>
                <a:lnTo>
                  <a:pt x="92926" y="150667"/>
                </a:lnTo>
                <a:lnTo>
                  <a:pt x="91196" y="151658"/>
                </a:lnTo>
                <a:lnTo>
                  <a:pt x="33042" y="151658"/>
                </a:lnTo>
                <a:lnTo>
                  <a:pt x="31261" y="153439"/>
                </a:lnTo>
                <a:lnTo>
                  <a:pt x="29765" y="155477"/>
                </a:lnTo>
                <a:lnTo>
                  <a:pt x="28575" y="157754"/>
                </a:lnTo>
                <a:lnTo>
                  <a:pt x="27489" y="160040"/>
                </a:lnTo>
                <a:lnTo>
                  <a:pt x="26946" y="162669"/>
                </a:lnTo>
                <a:lnTo>
                  <a:pt x="26946" y="169117"/>
                </a:lnTo>
                <a:lnTo>
                  <a:pt x="79629" y="179490"/>
                </a:lnTo>
                <a:lnTo>
                  <a:pt x="86278" y="179681"/>
                </a:lnTo>
                <a:lnTo>
                  <a:pt x="92374" y="180624"/>
                </a:lnTo>
                <a:lnTo>
                  <a:pt x="97936" y="182319"/>
                </a:lnTo>
                <a:lnTo>
                  <a:pt x="103490" y="183900"/>
                </a:lnTo>
                <a:lnTo>
                  <a:pt x="108300" y="186234"/>
                </a:lnTo>
                <a:lnTo>
                  <a:pt x="112432" y="189358"/>
                </a:lnTo>
                <a:lnTo>
                  <a:pt x="116434" y="192282"/>
                </a:lnTo>
                <a:lnTo>
                  <a:pt x="119615" y="196007"/>
                </a:lnTo>
                <a:lnTo>
                  <a:pt x="120450" y="197645"/>
                </a:lnTo>
                <a:lnTo>
                  <a:pt x="39891" y="197645"/>
                </a:lnTo>
                <a:lnTo>
                  <a:pt x="36719" y="200121"/>
                </a:lnTo>
                <a:lnTo>
                  <a:pt x="24117" y="229687"/>
                </a:lnTo>
                <a:lnTo>
                  <a:pt x="27384" y="234555"/>
                </a:lnTo>
                <a:lnTo>
                  <a:pt x="61322" y="242889"/>
                </a:lnTo>
                <a:lnTo>
                  <a:pt x="115631" y="242889"/>
                </a:lnTo>
                <a:lnTo>
                  <a:pt x="114901" y="243784"/>
                </a:lnTo>
                <a:lnTo>
                  <a:pt x="109547" y="247947"/>
                </a:lnTo>
                <a:lnTo>
                  <a:pt x="104280" y="252214"/>
                </a:lnTo>
                <a:lnTo>
                  <a:pt x="97536" y="255538"/>
                </a:lnTo>
                <a:lnTo>
                  <a:pt x="89297" y="257920"/>
                </a:lnTo>
                <a:lnTo>
                  <a:pt x="82845" y="259546"/>
                </a:lnTo>
                <a:lnTo>
                  <a:pt x="75832" y="260711"/>
                </a:lnTo>
                <a:lnTo>
                  <a:pt x="68261" y="261410"/>
                </a:lnTo>
                <a:lnTo>
                  <a:pt x="60131" y="261644"/>
                </a:lnTo>
                <a:close/>
              </a:path>
              <a:path w="441960" h="262255">
                <a:moveTo>
                  <a:pt x="103620" y="140342"/>
                </a:moveTo>
                <a:lnTo>
                  <a:pt x="64846" y="140342"/>
                </a:lnTo>
                <a:lnTo>
                  <a:pt x="69066" y="139599"/>
                </a:lnTo>
                <a:lnTo>
                  <a:pt x="72638" y="138113"/>
                </a:lnTo>
                <a:lnTo>
                  <a:pt x="86621" y="122187"/>
                </a:lnTo>
                <a:lnTo>
                  <a:pt x="87811" y="118615"/>
                </a:lnTo>
                <a:lnTo>
                  <a:pt x="88411" y="114891"/>
                </a:lnTo>
                <a:lnTo>
                  <a:pt x="88357" y="101746"/>
                </a:lnTo>
                <a:lnTo>
                  <a:pt x="85878" y="94803"/>
                </a:lnTo>
                <a:lnTo>
                  <a:pt x="80820" y="89745"/>
                </a:lnTo>
                <a:lnTo>
                  <a:pt x="75857" y="84582"/>
                </a:lnTo>
                <a:lnTo>
                  <a:pt x="68761" y="82001"/>
                </a:lnTo>
                <a:lnTo>
                  <a:pt x="126157" y="82001"/>
                </a:lnTo>
                <a:lnTo>
                  <a:pt x="124426" y="84830"/>
                </a:lnTo>
                <a:lnTo>
                  <a:pt x="123235" y="85573"/>
                </a:lnTo>
                <a:lnTo>
                  <a:pt x="102547" y="85573"/>
                </a:lnTo>
                <a:lnTo>
                  <a:pt x="106023" y="89145"/>
                </a:lnTo>
                <a:lnTo>
                  <a:pt x="108452" y="93117"/>
                </a:lnTo>
                <a:lnTo>
                  <a:pt x="109877" y="97584"/>
                </a:lnTo>
                <a:lnTo>
                  <a:pt x="111233" y="101746"/>
                </a:lnTo>
                <a:lnTo>
                  <a:pt x="111929" y="106214"/>
                </a:lnTo>
                <a:lnTo>
                  <a:pt x="111929" y="118615"/>
                </a:lnTo>
                <a:lnTo>
                  <a:pt x="110681" y="125464"/>
                </a:lnTo>
                <a:lnTo>
                  <a:pt x="105718" y="137370"/>
                </a:lnTo>
                <a:lnTo>
                  <a:pt x="103620" y="140342"/>
                </a:lnTo>
                <a:close/>
              </a:path>
              <a:path w="441960" h="262255">
                <a:moveTo>
                  <a:pt x="67723" y="159249"/>
                </a:moveTo>
                <a:lnTo>
                  <a:pt x="54521" y="159249"/>
                </a:lnTo>
                <a:lnTo>
                  <a:pt x="49320" y="158554"/>
                </a:lnTo>
                <a:lnTo>
                  <a:pt x="44358" y="157163"/>
                </a:lnTo>
                <a:lnTo>
                  <a:pt x="39490" y="155677"/>
                </a:lnTo>
                <a:lnTo>
                  <a:pt x="35719" y="153839"/>
                </a:lnTo>
                <a:lnTo>
                  <a:pt x="33042" y="151658"/>
                </a:lnTo>
                <a:lnTo>
                  <a:pt x="91196" y="151658"/>
                </a:lnTo>
                <a:lnTo>
                  <a:pt x="87468" y="153791"/>
                </a:lnTo>
                <a:lnTo>
                  <a:pt x="74762" y="158154"/>
                </a:lnTo>
                <a:lnTo>
                  <a:pt x="67723" y="159249"/>
                </a:lnTo>
                <a:close/>
              </a:path>
              <a:path w="441960" h="262255">
                <a:moveTo>
                  <a:pt x="115631" y="242889"/>
                </a:moveTo>
                <a:lnTo>
                  <a:pt x="68761" y="242889"/>
                </a:lnTo>
                <a:lnTo>
                  <a:pt x="74962" y="242146"/>
                </a:lnTo>
                <a:lnTo>
                  <a:pt x="79924" y="240651"/>
                </a:lnTo>
                <a:lnTo>
                  <a:pt x="98679" y="226811"/>
                </a:lnTo>
                <a:lnTo>
                  <a:pt x="100070" y="223734"/>
                </a:lnTo>
                <a:lnTo>
                  <a:pt x="100765" y="220515"/>
                </a:lnTo>
                <a:lnTo>
                  <a:pt x="100765" y="211390"/>
                </a:lnTo>
                <a:lnTo>
                  <a:pt x="98384" y="206970"/>
                </a:lnTo>
                <a:lnTo>
                  <a:pt x="93622" y="203893"/>
                </a:lnTo>
                <a:lnTo>
                  <a:pt x="88954" y="200722"/>
                </a:lnTo>
                <a:lnTo>
                  <a:pt x="82601" y="199036"/>
                </a:lnTo>
                <a:lnTo>
                  <a:pt x="39891" y="197645"/>
                </a:lnTo>
                <a:lnTo>
                  <a:pt x="120450" y="197645"/>
                </a:lnTo>
                <a:lnTo>
                  <a:pt x="121892" y="200474"/>
                </a:lnTo>
                <a:lnTo>
                  <a:pt x="124178" y="204836"/>
                </a:lnTo>
                <a:lnTo>
                  <a:pt x="125321" y="209951"/>
                </a:lnTo>
                <a:lnTo>
                  <a:pt x="125233" y="222353"/>
                </a:lnTo>
                <a:lnTo>
                  <a:pt x="124026" y="227811"/>
                </a:lnTo>
                <a:lnTo>
                  <a:pt x="118873" y="238917"/>
                </a:lnTo>
                <a:lnTo>
                  <a:pt x="115631" y="242889"/>
                </a:lnTo>
                <a:close/>
              </a:path>
              <a:path w="441960" h="262255">
                <a:moveTo>
                  <a:pt x="273103" y="83192"/>
                </a:moveTo>
                <a:lnTo>
                  <a:pt x="248404" y="83192"/>
                </a:lnTo>
                <a:lnTo>
                  <a:pt x="248404" y="4657"/>
                </a:lnTo>
                <a:lnTo>
                  <a:pt x="250928" y="1933"/>
                </a:lnTo>
                <a:lnTo>
                  <a:pt x="251919" y="1533"/>
                </a:lnTo>
                <a:lnTo>
                  <a:pt x="253167" y="1238"/>
                </a:lnTo>
                <a:lnTo>
                  <a:pt x="254653" y="1038"/>
                </a:lnTo>
                <a:lnTo>
                  <a:pt x="256243" y="742"/>
                </a:lnTo>
                <a:lnTo>
                  <a:pt x="258224" y="590"/>
                </a:lnTo>
                <a:lnTo>
                  <a:pt x="263082" y="590"/>
                </a:lnTo>
                <a:lnTo>
                  <a:pt x="265121" y="742"/>
                </a:lnTo>
                <a:lnTo>
                  <a:pt x="266711" y="1038"/>
                </a:lnTo>
                <a:lnTo>
                  <a:pt x="268293" y="1238"/>
                </a:lnTo>
                <a:lnTo>
                  <a:pt x="269531" y="1533"/>
                </a:lnTo>
                <a:lnTo>
                  <a:pt x="270426" y="1933"/>
                </a:lnTo>
                <a:lnTo>
                  <a:pt x="271321" y="2228"/>
                </a:lnTo>
                <a:lnTo>
                  <a:pt x="271969" y="2724"/>
                </a:lnTo>
                <a:lnTo>
                  <a:pt x="272360" y="3419"/>
                </a:lnTo>
                <a:lnTo>
                  <a:pt x="272855" y="4019"/>
                </a:lnTo>
                <a:lnTo>
                  <a:pt x="273103" y="4657"/>
                </a:lnTo>
                <a:lnTo>
                  <a:pt x="273103" y="83192"/>
                </a:lnTo>
                <a:close/>
              </a:path>
              <a:path w="441960" h="262255">
                <a:moveTo>
                  <a:pt x="204351" y="210142"/>
                </a:moveTo>
                <a:lnTo>
                  <a:pt x="166593" y="195464"/>
                </a:lnTo>
                <a:lnTo>
                  <a:pt x="151548" y="159382"/>
                </a:lnTo>
                <a:lnTo>
                  <a:pt x="149877" y="138256"/>
                </a:lnTo>
                <a:lnTo>
                  <a:pt x="150109" y="129841"/>
                </a:lnTo>
                <a:lnTo>
                  <a:pt x="161186" y="88514"/>
                </a:lnTo>
                <a:lnTo>
                  <a:pt x="194302" y="64293"/>
                </a:lnTo>
                <a:lnTo>
                  <a:pt x="207618" y="62951"/>
                </a:lnTo>
                <a:lnTo>
                  <a:pt x="215457" y="62951"/>
                </a:lnTo>
                <a:lnTo>
                  <a:pt x="222601" y="64694"/>
                </a:lnTo>
                <a:lnTo>
                  <a:pt x="229049" y="68161"/>
                </a:lnTo>
                <a:lnTo>
                  <a:pt x="235602" y="71533"/>
                </a:lnTo>
                <a:lnTo>
                  <a:pt x="242051" y="76543"/>
                </a:lnTo>
                <a:lnTo>
                  <a:pt x="248404" y="83192"/>
                </a:lnTo>
                <a:lnTo>
                  <a:pt x="273103" y="83192"/>
                </a:lnTo>
                <a:lnTo>
                  <a:pt x="273103" y="84087"/>
                </a:lnTo>
                <a:lnTo>
                  <a:pt x="203455" y="84087"/>
                </a:lnTo>
                <a:lnTo>
                  <a:pt x="198150" y="85573"/>
                </a:lnTo>
                <a:lnTo>
                  <a:pt x="175918" y="122978"/>
                </a:lnTo>
                <a:lnTo>
                  <a:pt x="175328" y="129236"/>
                </a:lnTo>
                <a:lnTo>
                  <a:pt x="175328" y="142333"/>
                </a:lnTo>
                <a:lnTo>
                  <a:pt x="188320" y="181624"/>
                </a:lnTo>
                <a:lnTo>
                  <a:pt x="202217" y="189158"/>
                </a:lnTo>
                <a:lnTo>
                  <a:pt x="248009" y="189158"/>
                </a:lnTo>
                <a:lnTo>
                  <a:pt x="245891" y="191304"/>
                </a:lnTo>
                <a:lnTo>
                  <a:pt x="210982" y="209742"/>
                </a:lnTo>
                <a:lnTo>
                  <a:pt x="204351" y="210142"/>
                </a:lnTo>
                <a:close/>
              </a:path>
              <a:path w="441960" h="262255">
                <a:moveTo>
                  <a:pt x="248009" y="189158"/>
                </a:moveTo>
                <a:lnTo>
                  <a:pt x="211942" y="189158"/>
                </a:lnTo>
                <a:lnTo>
                  <a:pt x="215066" y="188710"/>
                </a:lnTo>
                <a:lnTo>
                  <a:pt x="221115" y="186929"/>
                </a:lnTo>
                <a:lnTo>
                  <a:pt x="248404" y="162964"/>
                </a:lnTo>
                <a:lnTo>
                  <a:pt x="248404" y="109386"/>
                </a:lnTo>
                <a:lnTo>
                  <a:pt x="216447" y="84087"/>
                </a:lnTo>
                <a:lnTo>
                  <a:pt x="273103" y="84087"/>
                </a:lnTo>
                <a:lnTo>
                  <a:pt x="273103" y="185891"/>
                </a:lnTo>
                <a:lnTo>
                  <a:pt x="251233" y="185891"/>
                </a:lnTo>
                <a:lnTo>
                  <a:pt x="248009" y="189158"/>
                </a:lnTo>
                <a:close/>
              </a:path>
              <a:path w="441960" h="262255">
                <a:moveTo>
                  <a:pt x="264378" y="208208"/>
                </a:moveTo>
                <a:lnTo>
                  <a:pt x="260310" y="208208"/>
                </a:lnTo>
                <a:lnTo>
                  <a:pt x="258567" y="208113"/>
                </a:lnTo>
                <a:lnTo>
                  <a:pt x="251233" y="185891"/>
                </a:lnTo>
                <a:lnTo>
                  <a:pt x="273103" y="185891"/>
                </a:lnTo>
                <a:lnTo>
                  <a:pt x="273074" y="204494"/>
                </a:lnTo>
                <a:lnTo>
                  <a:pt x="272912" y="205084"/>
                </a:lnTo>
                <a:lnTo>
                  <a:pt x="272512" y="205684"/>
                </a:lnTo>
                <a:lnTo>
                  <a:pt x="272217" y="206275"/>
                </a:lnTo>
                <a:lnTo>
                  <a:pt x="266064" y="208113"/>
                </a:lnTo>
                <a:lnTo>
                  <a:pt x="264378" y="208208"/>
                </a:lnTo>
                <a:close/>
              </a:path>
              <a:path w="441960" h="262255">
                <a:moveTo>
                  <a:pt x="331301" y="208208"/>
                </a:moveTo>
                <a:lnTo>
                  <a:pt x="327234" y="208208"/>
                </a:lnTo>
                <a:lnTo>
                  <a:pt x="325548" y="208113"/>
                </a:lnTo>
                <a:lnTo>
                  <a:pt x="318499" y="204389"/>
                </a:lnTo>
                <a:lnTo>
                  <a:pt x="318499" y="3971"/>
                </a:lnTo>
                <a:lnTo>
                  <a:pt x="328320" y="0"/>
                </a:lnTo>
                <a:lnTo>
                  <a:pt x="333187" y="0"/>
                </a:lnTo>
                <a:lnTo>
                  <a:pt x="343055" y="3971"/>
                </a:lnTo>
                <a:lnTo>
                  <a:pt x="343055" y="84982"/>
                </a:lnTo>
                <a:lnTo>
                  <a:pt x="374799" y="84982"/>
                </a:lnTo>
                <a:lnTo>
                  <a:pt x="343055" y="110281"/>
                </a:lnTo>
                <a:lnTo>
                  <a:pt x="343055" y="163707"/>
                </a:lnTo>
                <a:lnTo>
                  <a:pt x="369582" y="187225"/>
                </a:lnTo>
                <a:lnTo>
                  <a:pt x="340226" y="187225"/>
                </a:lnTo>
                <a:lnTo>
                  <a:pt x="340226" y="204389"/>
                </a:lnTo>
                <a:lnTo>
                  <a:pt x="340026" y="205084"/>
                </a:lnTo>
                <a:lnTo>
                  <a:pt x="332987" y="208113"/>
                </a:lnTo>
                <a:lnTo>
                  <a:pt x="331301" y="208208"/>
                </a:lnTo>
                <a:close/>
              </a:path>
              <a:path w="441960" h="262255">
                <a:moveTo>
                  <a:pt x="374799" y="84982"/>
                </a:moveTo>
                <a:lnTo>
                  <a:pt x="343055" y="84982"/>
                </a:lnTo>
                <a:lnTo>
                  <a:pt x="347027" y="80915"/>
                </a:lnTo>
                <a:lnTo>
                  <a:pt x="365525" y="68018"/>
                </a:lnTo>
                <a:lnTo>
                  <a:pt x="369123" y="66218"/>
                </a:lnTo>
                <a:lnTo>
                  <a:pt x="372668" y="64942"/>
                </a:lnTo>
                <a:lnTo>
                  <a:pt x="379812" y="63351"/>
                </a:lnTo>
                <a:lnTo>
                  <a:pt x="383584" y="62951"/>
                </a:lnTo>
                <a:lnTo>
                  <a:pt x="387556" y="62951"/>
                </a:lnTo>
                <a:lnTo>
                  <a:pt x="424961" y="77838"/>
                </a:lnTo>
                <a:lnTo>
                  <a:pt x="429036" y="84087"/>
                </a:lnTo>
                <a:lnTo>
                  <a:pt x="379469" y="84087"/>
                </a:lnTo>
                <a:lnTo>
                  <a:pt x="376345" y="84535"/>
                </a:lnTo>
                <a:lnTo>
                  <a:pt x="374799" y="84982"/>
                </a:lnTo>
                <a:close/>
              </a:path>
              <a:path w="441960" h="262255">
                <a:moveTo>
                  <a:pt x="427294" y="189015"/>
                </a:moveTo>
                <a:lnTo>
                  <a:pt x="387756" y="189015"/>
                </a:lnTo>
                <a:lnTo>
                  <a:pt x="393014" y="187520"/>
                </a:lnTo>
                <a:lnTo>
                  <a:pt x="401748" y="181567"/>
                </a:lnTo>
                <a:lnTo>
                  <a:pt x="405263" y="177652"/>
                </a:lnTo>
                <a:lnTo>
                  <a:pt x="410721" y="167831"/>
                </a:lnTo>
                <a:lnTo>
                  <a:pt x="412712" y="162326"/>
                </a:lnTo>
                <a:lnTo>
                  <a:pt x="413902" y="156268"/>
                </a:lnTo>
                <a:lnTo>
                  <a:pt x="415188" y="150115"/>
                </a:lnTo>
                <a:lnTo>
                  <a:pt x="415836" y="143914"/>
                </a:lnTo>
                <a:lnTo>
                  <a:pt x="415836" y="130817"/>
                </a:lnTo>
                <a:lnTo>
                  <a:pt x="415284" y="124168"/>
                </a:lnTo>
                <a:lnTo>
                  <a:pt x="414198" y="117720"/>
                </a:lnTo>
                <a:lnTo>
                  <a:pt x="413207" y="111272"/>
                </a:lnTo>
                <a:lnTo>
                  <a:pt x="411416" y="105566"/>
                </a:lnTo>
                <a:lnTo>
                  <a:pt x="406263" y="95650"/>
                </a:lnTo>
                <a:lnTo>
                  <a:pt x="402834" y="91678"/>
                </a:lnTo>
                <a:lnTo>
                  <a:pt x="398567" y="88697"/>
                </a:lnTo>
                <a:lnTo>
                  <a:pt x="394300" y="85620"/>
                </a:lnTo>
                <a:lnTo>
                  <a:pt x="388994" y="84087"/>
                </a:lnTo>
                <a:lnTo>
                  <a:pt x="429036" y="84087"/>
                </a:lnTo>
                <a:lnTo>
                  <a:pt x="440987" y="120625"/>
                </a:lnTo>
                <a:lnTo>
                  <a:pt x="441654" y="137666"/>
                </a:lnTo>
                <a:lnTo>
                  <a:pt x="441492" y="143331"/>
                </a:lnTo>
                <a:lnTo>
                  <a:pt x="430184" y="184741"/>
                </a:lnTo>
                <a:lnTo>
                  <a:pt x="427294" y="189015"/>
                </a:lnTo>
                <a:close/>
              </a:path>
              <a:path w="441960" h="262255">
                <a:moveTo>
                  <a:pt x="393357" y="210142"/>
                </a:moveTo>
                <a:lnTo>
                  <a:pt x="379869" y="210142"/>
                </a:lnTo>
                <a:lnTo>
                  <a:pt x="375897" y="209704"/>
                </a:lnTo>
                <a:lnTo>
                  <a:pt x="372230" y="208808"/>
                </a:lnTo>
                <a:lnTo>
                  <a:pt x="368658" y="208008"/>
                </a:lnTo>
                <a:lnTo>
                  <a:pt x="340226" y="187225"/>
                </a:lnTo>
                <a:lnTo>
                  <a:pt x="369582" y="187225"/>
                </a:lnTo>
                <a:lnTo>
                  <a:pt x="374954" y="189015"/>
                </a:lnTo>
                <a:lnTo>
                  <a:pt x="427294" y="189015"/>
                </a:lnTo>
                <a:lnTo>
                  <a:pt x="426695" y="189901"/>
                </a:lnTo>
                <a:lnTo>
                  <a:pt x="421837" y="196454"/>
                </a:lnTo>
                <a:lnTo>
                  <a:pt x="415836" y="201465"/>
                </a:lnTo>
                <a:lnTo>
                  <a:pt x="401548" y="208408"/>
                </a:lnTo>
                <a:lnTo>
                  <a:pt x="393357" y="210142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9"/>
          <p:cNvSpPr/>
          <p:nvPr/>
        </p:nvSpPr>
        <p:spPr>
          <a:xfrm>
            <a:off x="547514" y="3295793"/>
            <a:ext cx="3596640" cy="262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4247149" y="3296837"/>
            <a:ext cx="1589945" cy="2614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1"/>
          <p:cNvSpPr/>
          <p:nvPr/>
        </p:nvSpPr>
        <p:spPr>
          <a:xfrm>
            <a:off x="5940760" y="3297431"/>
            <a:ext cx="2468702" cy="2610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12"/>
          <p:cNvSpPr/>
          <p:nvPr/>
        </p:nvSpPr>
        <p:spPr>
          <a:xfrm>
            <a:off x="556414" y="3657749"/>
            <a:ext cx="7866297" cy="2626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13"/>
          <p:cNvSpPr/>
          <p:nvPr/>
        </p:nvSpPr>
        <p:spPr>
          <a:xfrm>
            <a:off x="565706" y="4020749"/>
            <a:ext cx="809927" cy="2101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06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6"/>
          <p:cNvSpPr/>
          <p:nvPr/>
        </p:nvSpPr>
        <p:spPr>
          <a:xfrm>
            <a:off x="295275" y="1091063"/>
            <a:ext cx="3775257" cy="262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315721" y="1453025"/>
            <a:ext cx="3634857" cy="262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297853" y="1816013"/>
            <a:ext cx="1310594" cy="210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05" y="1878904"/>
            <a:ext cx="6638795" cy="497909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05985" y="3296839"/>
            <a:ext cx="1169651" cy="2101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7152" y="3668615"/>
            <a:ext cx="1790187" cy="251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5985" y="2905749"/>
            <a:ext cx="1450904" cy="2614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93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bject 6"/>
          <p:cNvSpPr/>
          <p:nvPr/>
        </p:nvSpPr>
        <p:spPr>
          <a:xfrm>
            <a:off x="295275" y="1091063"/>
            <a:ext cx="3775257" cy="262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315721" y="1453025"/>
            <a:ext cx="3634857" cy="262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297853" y="1816013"/>
            <a:ext cx="1310594" cy="210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449" y="1690411"/>
            <a:ext cx="4246750" cy="318506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05985" y="3296839"/>
            <a:ext cx="1169651" cy="2101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7152" y="3668615"/>
            <a:ext cx="1790187" cy="251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5985" y="2905749"/>
            <a:ext cx="1450904" cy="2614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130" y="4744652"/>
            <a:ext cx="3561368" cy="261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9522" y="5106605"/>
            <a:ext cx="520700" cy="210185"/>
          </a:xfrm>
          <a:custGeom>
            <a:avLst/>
            <a:gdLst/>
            <a:ahLst/>
            <a:cxnLst/>
            <a:rect l="l" t="t" r="r" b="b"/>
            <a:pathLst>
              <a:path w="520700" h="210185">
                <a:moveTo>
                  <a:pt x="59746" y="208208"/>
                </a:moveTo>
                <a:lnTo>
                  <a:pt x="53688" y="208208"/>
                </a:lnTo>
                <a:lnTo>
                  <a:pt x="51164" y="208113"/>
                </a:lnTo>
                <a:lnTo>
                  <a:pt x="1252" y="75600"/>
                </a:lnTo>
                <a:lnTo>
                  <a:pt x="757" y="74114"/>
                </a:lnTo>
                <a:lnTo>
                  <a:pt x="414" y="72876"/>
                </a:lnTo>
                <a:lnTo>
                  <a:pt x="14" y="70885"/>
                </a:lnTo>
                <a:lnTo>
                  <a:pt x="0" y="68161"/>
                </a:lnTo>
                <a:lnTo>
                  <a:pt x="109" y="67761"/>
                </a:lnTo>
                <a:lnTo>
                  <a:pt x="509" y="67266"/>
                </a:lnTo>
                <a:lnTo>
                  <a:pt x="909" y="66675"/>
                </a:lnTo>
                <a:lnTo>
                  <a:pt x="1557" y="66227"/>
                </a:lnTo>
                <a:lnTo>
                  <a:pt x="2443" y="65932"/>
                </a:lnTo>
                <a:lnTo>
                  <a:pt x="3433" y="65532"/>
                </a:lnTo>
                <a:lnTo>
                  <a:pt x="4729" y="65284"/>
                </a:lnTo>
                <a:lnTo>
                  <a:pt x="7901" y="65084"/>
                </a:lnTo>
                <a:lnTo>
                  <a:pt x="9834" y="65037"/>
                </a:lnTo>
                <a:lnTo>
                  <a:pt x="14902" y="65037"/>
                </a:lnTo>
                <a:lnTo>
                  <a:pt x="17130" y="65132"/>
                </a:lnTo>
                <a:lnTo>
                  <a:pt x="18816" y="65332"/>
                </a:lnTo>
                <a:lnTo>
                  <a:pt x="20502" y="65437"/>
                </a:lnTo>
                <a:lnTo>
                  <a:pt x="21798" y="65684"/>
                </a:lnTo>
                <a:lnTo>
                  <a:pt x="22684" y="66075"/>
                </a:lnTo>
                <a:lnTo>
                  <a:pt x="23579" y="66380"/>
                </a:lnTo>
                <a:lnTo>
                  <a:pt x="24227" y="66875"/>
                </a:lnTo>
                <a:lnTo>
                  <a:pt x="24617" y="67570"/>
                </a:lnTo>
                <a:lnTo>
                  <a:pt x="25017" y="68161"/>
                </a:lnTo>
                <a:lnTo>
                  <a:pt x="25370" y="68904"/>
                </a:lnTo>
                <a:lnTo>
                  <a:pt x="25737" y="70047"/>
                </a:lnTo>
                <a:lnTo>
                  <a:pt x="57955" y="180233"/>
                </a:lnTo>
                <a:lnTo>
                  <a:pt x="58260" y="181567"/>
                </a:lnTo>
                <a:lnTo>
                  <a:pt x="79287" y="181567"/>
                </a:lnTo>
                <a:lnTo>
                  <a:pt x="73290" y="203941"/>
                </a:lnTo>
                <a:lnTo>
                  <a:pt x="72795" y="204836"/>
                </a:lnTo>
                <a:lnTo>
                  <a:pt x="72100" y="205532"/>
                </a:lnTo>
                <a:lnTo>
                  <a:pt x="71500" y="206227"/>
                </a:lnTo>
                <a:lnTo>
                  <a:pt x="70557" y="206770"/>
                </a:lnTo>
                <a:lnTo>
                  <a:pt x="67975" y="207561"/>
                </a:lnTo>
                <a:lnTo>
                  <a:pt x="66289" y="207808"/>
                </a:lnTo>
                <a:lnTo>
                  <a:pt x="64213" y="207913"/>
                </a:lnTo>
                <a:lnTo>
                  <a:pt x="62222" y="208113"/>
                </a:lnTo>
                <a:lnTo>
                  <a:pt x="59746" y="208208"/>
                </a:lnTo>
                <a:close/>
              </a:path>
              <a:path w="520700" h="210185">
                <a:moveTo>
                  <a:pt x="79287" y="181567"/>
                </a:moveTo>
                <a:lnTo>
                  <a:pt x="58260" y="181567"/>
                </a:lnTo>
                <a:lnTo>
                  <a:pt x="58555" y="180233"/>
                </a:lnTo>
                <a:lnTo>
                  <a:pt x="88168" y="69799"/>
                </a:lnTo>
                <a:lnTo>
                  <a:pt x="88369" y="68904"/>
                </a:lnTo>
                <a:lnTo>
                  <a:pt x="88664" y="68161"/>
                </a:lnTo>
                <a:lnTo>
                  <a:pt x="89559" y="66875"/>
                </a:lnTo>
                <a:lnTo>
                  <a:pt x="90254" y="66380"/>
                </a:lnTo>
                <a:lnTo>
                  <a:pt x="91150" y="66075"/>
                </a:lnTo>
                <a:lnTo>
                  <a:pt x="92036" y="65684"/>
                </a:lnTo>
                <a:lnTo>
                  <a:pt x="93226" y="65437"/>
                </a:lnTo>
                <a:lnTo>
                  <a:pt x="94722" y="65332"/>
                </a:lnTo>
                <a:lnTo>
                  <a:pt x="96303" y="65132"/>
                </a:lnTo>
                <a:lnTo>
                  <a:pt x="98341" y="65037"/>
                </a:lnTo>
                <a:lnTo>
                  <a:pt x="103199" y="65037"/>
                </a:lnTo>
                <a:lnTo>
                  <a:pt x="105133" y="65132"/>
                </a:lnTo>
                <a:lnTo>
                  <a:pt x="106628" y="65332"/>
                </a:lnTo>
                <a:lnTo>
                  <a:pt x="108209" y="65437"/>
                </a:lnTo>
                <a:lnTo>
                  <a:pt x="109457" y="65684"/>
                </a:lnTo>
                <a:lnTo>
                  <a:pt x="110343" y="66075"/>
                </a:lnTo>
                <a:lnTo>
                  <a:pt x="111238" y="66380"/>
                </a:lnTo>
                <a:lnTo>
                  <a:pt x="113329" y="70047"/>
                </a:lnTo>
                <a:lnTo>
                  <a:pt x="123237" y="104328"/>
                </a:lnTo>
                <a:lnTo>
                  <a:pt x="99932" y="104328"/>
                </a:lnTo>
                <a:lnTo>
                  <a:pt x="99627" y="105671"/>
                </a:lnTo>
                <a:lnTo>
                  <a:pt x="79287" y="181567"/>
                </a:lnTo>
                <a:close/>
              </a:path>
              <a:path w="520700" h="210185">
                <a:moveTo>
                  <a:pt x="167994" y="181567"/>
                </a:moveTo>
                <a:lnTo>
                  <a:pt x="145471" y="181567"/>
                </a:lnTo>
                <a:lnTo>
                  <a:pt x="145624" y="180233"/>
                </a:lnTo>
                <a:lnTo>
                  <a:pt x="177466" y="69799"/>
                </a:lnTo>
                <a:lnTo>
                  <a:pt x="177666" y="68904"/>
                </a:lnTo>
                <a:lnTo>
                  <a:pt x="177961" y="68161"/>
                </a:lnTo>
                <a:lnTo>
                  <a:pt x="178857" y="66875"/>
                </a:lnTo>
                <a:lnTo>
                  <a:pt x="179552" y="66380"/>
                </a:lnTo>
                <a:lnTo>
                  <a:pt x="180447" y="66075"/>
                </a:lnTo>
                <a:lnTo>
                  <a:pt x="181438" y="65684"/>
                </a:lnTo>
                <a:lnTo>
                  <a:pt x="182724" y="65437"/>
                </a:lnTo>
                <a:lnTo>
                  <a:pt x="184315" y="65332"/>
                </a:lnTo>
                <a:lnTo>
                  <a:pt x="186001" y="65132"/>
                </a:lnTo>
                <a:lnTo>
                  <a:pt x="188134" y="65037"/>
                </a:lnTo>
                <a:lnTo>
                  <a:pt x="193097" y="65037"/>
                </a:lnTo>
                <a:lnTo>
                  <a:pt x="194983" y="65084"/>
                </a:lnTo>
                <a:lnTo>
                  <a:pt x="197859" y="65284"/>
                </a:lnTo>
                <a:lnTo>
                  <a:pt x="199002" y="65532"/>
                </a:lnTo>
                <a:lnTo>
                  <a:pt x="199793" y="65932"/>
                </a:lnTo>
                <a:lnTo>
                  <a:pt x="200688" y="66323"/>
                </a:lnTo>
                <a:lnTo>
                  <a:pt x="201279" y="66770"/>
                </a:lnTo>
                <a:lnTo>
                  <a:pt x="201584" y="67266"/>
                </a:lnTo>
                <a:lnTo>
                  <a:pt x="201974" y="67761"/>
                </a:lnTo>
                <a:lnTo>
                  <a:pt x="202089" y="68161"/>
                </a:lnTo>
                <a:lnTo>
                  <a:pt x="202079" y="70885"/>
                </a:lnTo>
                <a:lnTo>
                  <a:pt x="201679" y="72876"/>
                </a:lnTo>
                <a:lnTo>
                  <a:pt x="201326" y="74114"/>
                </a:lnTo>
                <a:lnTo>
                  <a:pt x="200831" y="75600"/>
                </a:lnTo>
                <a:lnTo>
                  <a:pt x="167994" y="181567"/>
                </a:lnTo>
                <a:close/>
              </a:path>
              <a:path w="520700" h="210185">
                <a:moveTo>
                  <a:pt x="148148" y="208208"/>
                </a:moveTo>
                <a:lnTo>
                  <a:pt x="142100" y="208208"/>
                </a:lnTo>
                <a:lnTo>
                  <a:pt x="139518" y="208113"/>
                </a:lnTo>
                <a:lnTo>
                  <a:pt x="100227" y="105671"/>
                </a:lnTo>
                <a:lnTo>
                  <a:pt x="99932" y="104328"/>
                </a:lnTo>
                <a:lnTo>
                  <a:pt x="123237" y="104328"/>
                </a:lnTo>
                <a:lnTo>
                  <a:pt x="145176" y="180233"/>
                </a:lnTo>
                <a:lnTo>
                  <a:pt x="145471" y="181567"/>
                </a:lnTo>
                <a:lnTo>
                  <a:pt x="167994" y="181567"/>
                </a:lnTo>
                <a:lnTo>
                  <a:pt x="161397" y="202855"/>
                </a:lnTo>
                <a:lnTo>
                  <a:pt x="161102" y="203941"/>
                </a:lnTo>
                <a:lnTo>
                  <a:pt x="160597" y="204836"/>
                </a:lnTo>
                <a:lnTo>
                  <a:pt x="159911" y="205532"/>
                </a:lnTo>
                <a:lnTo>
                  <a:pt x="159311" y="206227"/>
                </a:lnTo>
                <a:lnTo>
                  <a:pt x="158416" y="206770"/>
                </a:lnTo>
                <a:lnTo>
                  <a:pt x="156139" y="207561"/>
                </a:lnTo>
                <a:lnTo>
                  <a:pt x="154596" y="207808"/>
                </a:lnTo>
                <a:lnTo>
                  <a:pt x="152615" y="207913"/>
                </a:lnTo>
                <a:lnTo>
                  <a:pt x="150634" y="208113"/>
                </a:lnTo>
                <a:lnTo>
                  <a:pt x="148148" y="208208"/>
                </a:lnTo>
                <a:close/>
              </a:path>
              <a:path w="520700" h="210185">
                <a:moveTo>
                  <a:pt x="247371" y="208208"/>
                </a:moveTo>
                <a:lnTo>
                  <a:pt x="242503" y="208208"/>
                </a:lnTo>
                <a:lnTo>
                  <a:pt x="240522" y="208113"/>
                </a:lnTo>
                <a:lnTo>
                  <a:pt x="232683" y="204389"/>
                </a:lnTo>
                <a:lnTo>
                  <a:pt x="232683" y="68952"/>
                </a:lnTo>
                <a:lnTo>
                  <a:pt x="242503" y="65037"/>
                </a:lnTo>
                <a:lnTo>
                  <a:pt x="247371" y="65037"/>
                </a:lnTo>
                <a:lnTo>
                  <a:pt x="257239" y="68952"/>
                </a:lnTo>
                <a:lnTo>
                  <a:pt x="257239" y="204389"/>
                </a:lnTo>
                <a:lnTo>
                  <a:pt x="247371" y="208208"/>
                </a:lnTo>
                <a:close/>
              </a:path>
              <a:path w="520700" h="210185">
                <a:moveTo>
                  <a:pt x="250590" y="39290"/>
                </a:moveTo>
                <a:lnTo>
                  <a:pt x="238989" y="39290"/>
                </a:lnTo>
                <a:lnTo>
                  <a:pt x="235017" y="38300"/>
                </a:lnTo>
                <a:lnTo>
                  <a:pt x="232835" y="36309"/>
                </a:lnTo>
                <a:lnTo>
                  <a:pt x="230749" y="34223"/>
                </a:lnTo>
                <a:lnTo>
                  <a:pt x="229711" y="30356"/>
                </a:lnTo>
                <a:lnTo>
                  <a:pt x="229764" y="18754"/>
                </a:lnTo>
                <a:lnTo>
                  <a:pt x="230797" y="15030"/>
                </a:lnTo>
                <a:lnTo>
                  <a:pt x="235169" y="10858"/>
                </a:lnTo>
                <a:lnTo>
                  <a:pt x="239179" y="9820"/>
                </a:lnTo>
                <a:lnTo>
                  <a:pt x="250790" y="9820"/>
                </a:lnTo>
                <a:lnTo>
                  <a:pt x="254715" y="10858"/>
                </a:lnTo>
                <a:lnTo>
                  <a:pt x="256791" y="12944"/>
                </a:lnTo>
                <a:lnTo>
                  <a:pt x="258982" y="14925"/>
                </a:lnTo>
                <a:lnTo>
                  <a:pt x="260068" y="18754"/>
                </a:lnTo>
                <a:lnTo>
                  <a:pt x="260012" y="30356"/>
                </a:lnTo>
                <a:lnTo>
                  <a:pt x="258982" y="34080"/>
                </a:lnTo>
                <a:lnTo>
                  <a:pt x="254610" y="38243"/>
                </a:lnTo>
                <a:lnTo>
                  <a:pt x="250590" y="39290"/>
                </a:lnTo>
                <a:close/>
              </a:path>
              <a:path w="520700" h="210185">
                <a:moveTo>
                  <a:pt x="332992" y="65780"/>
                </a:moveTo>
                <a:lnTo>
                  <a:pt x="308436" y="65780"/>
                </a:lnTo>
                <a:lnTo>
                  <a:pt x="308436" y="33233"/>
                </a:lnTo>
                <a:lnTo>
                  <a:pt x="310817" y="30508"/>
                </a:lnTo>
                <a:lnTo>
                  <a:pt x="311808" y="30013"/>
                </a:lnTo>
                <a:lnTo>
                  <a:pt x="313103" y="29661"/>
                </a:lnTo>
                <a:lnTo>
                  <a:pt x="316275" y="29270"/>
                </a:lnTo>
                <a:lnTo>
                  <a:pt x="318266" y="29165"/>
                </a:lnTo>
                <a:lnTo>
                  <a:pt x="323124" y="29165"/>
                </a:lnTo>
                <a:lnTo>
                  <a:pt x="325153" y="29270"/>
                </a:lnTo>
                <a:lnTo>
                  <a:pt x="328334" y="29661"/>
                </a:lnTo>
                <a:lnTo>
                  <a:pt x="329572" y="30013"/>
                </a:lnTo>
                <a:lnTo>
                  <a:pt x="330468" y="30508"/>
                </a:lnTo>
                <a:lnTo>
                  <a:pt x="331363" y="30908"/>
                </a:lnTo>
                <a:lnTo>
                  <a:pt x="332001" y="31404"/>
                </a:lnTo>
                <a:lnTo>
                  <a:pt x="332801" y="32594"/>
                </a:lnTo>
                <a:lnTo>
                  <a:pt x="332992" y="33233"/>
                </a:lnTo>
                <a:lnTo>
                  <a:pt x="332992" y="65780"/>
                </a:lnTo>
                <a:close/>
              </a:path>
              <a:path w="520700" h="210185">
                <a:moveTo>
                  <a:pt x="368863" y="86173"/>
                </a:moveTo>
                <a:lnTo>
                  <a:pt x="288195" y="86173"/>
                </a:lnTo>
                <a:lnTo>
                  <a:pt x="287005" y="85373"/>
                </a:lnTo>
                <a:lnTo>
                  <a:pt x="285223" y="82201"/>
                </a:lnTo>
                <a:lnTo>
                  <a:pt x="284776" y="79620"/>
                </a:lnTo>
                <a:lnTo>
                  <a:pt x="284871" y="72581"/>
                </a:lnTo>
                <a:lnTo>
                  <a:pt x="285071" y="71285"/>
                </a:lnTo>
                <a:lnTo>
                  <a:pt x="285366" y="69999"/>
                </a:lnTo>
                <a:lnTo>
                  <a:pt x="285719" y="68952"/>
                </a:lnTo>
                <a:lnTo>
                  <a:pt x="286119" y="68161"/>
                </a:lnTo>
                <a:lnTo>
                  <a:pt x="286509" y="67266"/>
                </a:lnTo>
                <a:lnTo>
                  <a:pt x="287005" y="66675"/>
                </a:lnTo>
                <a:lnTo>
                  <a:pt x="287605" y="66380"/>
                </a:lnTo>
                <a:lnTo>
                  <a:pt x="288300" y="65980"/>
                </a:lnTo>
                <a:lnTo>
                  <a:pt x="289043" y="65780"/>
                </a:lnTo>
                <a:lnTo>
                  <a:pt x="368168" y="65780"/>
                </a:lnTo>
                <a:lnTo>
                  <a:pt x="368863" y="65980"/>
                </a:lnTo>
                <a:lnTo>
                  <a:pt x="369454" y="66380"/>
                </a:lnTo>
                <a:lnTo>
                  <a:pt x="370054" y="66675"/>
                </a:lnTo>
                <a:lnTo>
                  <a:pt x="370549" y="67266"/>
                </a:lnTo>
                <a:lnTo>
                  <a:pt x="370949" y="68161"/>
                </a:lnTo>
                <a:lnTo>
                  <a:pt x="371444" y="68952"/>
                </a:lnTo>
                <a:lnTo>
                  <a:pt x="371787" y="69999"/>
                </a:lnTo>
                <a:lnTo>
                  <a:pt x="372187" y="72581"/>
                </a:lnTo>
                <a:lnTo>
                  <a:pt x="372283" y="79620"/>
                </a:lnTo>
                <a:lnTo>
                  <a:pt x="371835" y="82201"/>
                </a:lnTo>
                <a:lnTo>
                  <a:pt x="370054" y="85373"/>
                </a:lnTo>
                <a:lnTo>
                  <a:pt x="368863" y="86173"/>
                </a:lnTo>
                <a:close/>
              </a:path>
              <a:path w="520700" h="210185">
                <a:moveTo>
                  <a:pt x="349861" y="209847"/>
                </a:moveTo>
                <a:lnTo>
                  <a:pt x="340631" y="209847"/>
                </a:lnTo>
                <a:lnTo>
                  <a:pt x="334678" y="208951"/>
                </a:lnTo>
                <a:lnTo>
                  <a:pt x="309131" y="178938"/>
                </a:lnTo>
                <a:lnTo>
                  <a:pt x="308436" y="172194"/>
                </a:lnTo>
                <a:lnTo>
                  <a:pt x="308436" y="86173"/>
                </a:lnTo>
                <a:lnTo>
                  <a:pt x="332992" y="86173"/>
                </a:lnTo>
                <a:lnTo>
                  <a:pt x="332992" y="170108"/>
                </a:lnTo>
                <a:lnTo>
                  <a:pt x="334335" y="177109"/>
                </a:lnTo>
                <a:lnTo>
                  <a:pt x="337011" y="181871"/>
                </a:lnTo>
                <a:lnTo>
                  <a:pt x="339793" y="186529"/>
                </a:lnTo>
                <a:lnTo>
                  <a:pt x="344708" y="188863"/>
                </a:lnTo>
                <a:lnTo>
                  <a:pt x="371912" y="188863"/>
                </a:lnTo>
                <a:lnTo>
                  <a:pt x="372162" y="190349"/>
                </a:lnTo>
                <a:lnTo>
                  <a:pt x="360824" y="208208"/>
                </a:lnTo>
                <a:lnTo>
                  <a:pt x="358843" y="208704"/>
                </a:lnTo>
                <a:lnTo>
                  <a:pt x="356709" y="209104"/>
                </a:lnTo>
                <a:lnTo>
                  <a:pt x="352147" y="209694"/>
                </a:lnTo>
                <a:lnTo>
                  <a:pt x="349861" y="209847"/>
                </a:lnTo>
                <a:close/>
              </a:path>
              <a:path w="520700" h="210185">
                <a:moveTo>
                  <a:pt x="371912" y="188863"/>
                </a:moveTo>
                <a:lnTo>
                  <a:pt x="354033" y="188863"/>
                </a:lnTo>
                <a:lnTo>
                  <a:pt x="356061" y="188663"/>
                </a:lnTo>
                <a:lnTo>
                  <a:pt x="357852" y="188263"/>
                </a:lnTo>
                <a:lnTo>
                  <a:pt x="367177" y="184939"/>
                </a:lnTo>
                <a:lnTo>
                  <a:pt x="368073" y="184691"/>
                </a:lnTo>
                <a:lnTo>
                  <a:pt x="369358" y="184691"/>
                </a:lnTo>
                <a:lnTo>
                  <a:pt x="369806" y="184843"/>
                </a:lnTo>
                <a:lnTo>
                  <a:pt x="370206" y="185139"/>
                </a:lnTo>
                <a:lnTo>
                  <a:pt x="370701" y="185339"/>
                </a:lnTo>
                <a:lnTo>
                  <a:pt x="371044" y="185786"/>
                </a:lnTo>
                <a:lnTo>
                  <a:pt x="371265" y="186529"/>
                </a:lnTo>
                <a:lnTo>
                  <a:pt x="371565" y="187272"/>
                </a:lnTo>
                <a:lnTo>
                  <a:pt x="371811" y="188263"/>
                </a:lnTo>
                <a:lnTo>
                  <a:pt x="371912" y="188863"/>
                </a:lnTo>
                <a:close/>
              </a:path>
              <a:path w="520700" h="210185">
                <a:moveTo>
                  <a:pt x="419413" y="208208"/>
                </a:moveTo>
                <a:lnTo>
                  <a:pt x="414555" y="208208"/>
                </a:lnTo>
                <a:lnTo>
                  <a:pt x="412574" y="208113"/>
                </a:lnTo>
                <a:lnTo>
                  <a:pt x="404735" y="204389"/>
                </a:lnTo>
                <a:lnTo>
                  <a:pt x="404735" y="3962"/>
                </a:lnTo>
                <a:lnTo>
                  <a:pt x="414555" y="0"/>
                </a:lnTo>
                <a:lnTo>
                  <a:pt x="419413" y="0"/>
                </a:lnTo>
                <a:lnTo>
                  <a:pt x="429290" y="3962"/>
                </a:lnTo>
                <a:lnTo>
                  <a:pt x="429290" y="84982"/>
                </a:lnTo>
                <a:lnTo>
                  <a:pt x="458829" y="84982"/>
                </a:lnTo>
                <a:lnTo>
                  <a:pt x="429290" y="109986"/>
                </a:lnTo>
                <a:lnTo>
                  <a:pt x="429290" y="204389"/>
                </a:lnTo>
                <a:lnTo>
                  <a:pt x="429090" y="205084"/>
                </a:lnTo>
                <a:lnTo>
                  <a:pt x="421451" y="208113"/>
                </a:lnTo>
                <a:lnTo>
                  <a:pt x="419413" y="208208"/>
                </a:lnTo>
                <a:close/>
              </a:path>
              <a:path w="520700" h="210185">
                <a:moveTo>
                  <a:pt x="458829" y="84982"/>
                </a:moveTo>
                <a:lnTo>
                  <a:pt x="429290" y="84982"/>
                </a:lnTo>
                <a:lnTo>
                  <a:pt x="434580" y="79760"/>
                </a:lnTo>
                <a:lnTo>
                  <a:pt x="464905" y="62951"/>
                </a:lnTo>
                <a:lnTo>
                  <a:pt x="481078" y="62951"/>
                </a:lnTo>
                <a:lnTo>
                  <a:pt x="488574" y="64494"/>
                </a:lnTo>
                <a:lnTo>
                  <a:pt x="494623" y="67570"/>
                </a:lnTo>
                <a:lnTo>
                  <a:pt x="500776" y="70542"/>
                </a:lnTo>
                <a:lnTo>
                  <a:pt x="505739" y="74562"/>
                </a:lnTo>
                <a:lnTo>
                  <a:pt x="512939" y="84230"/>
                </a:lnTo>
                <a:lnTo>
                  <a:pt x="460942" y="84230"/>
                </a:lnTo>
                <a:lnTo>
                  <a:pt x="458829" y="84982"/>
                </a:lnTo>
                <a:close/>
              </a:path>
              <a:path w="520700" h="210185">
                <a:moveTo>
                  <a:pt x="510253" y="208208"/>
                </a:moveTo>
                <a:lnTo>
                  <a:pt x="505386" y="208208"/>
                </a:lnTo>
                <a:lnTo>
                  <a:pt x="503357" y="208113"/>
                </a:lnTo>
                <a:lnTo>
                  <a:pt x="495518" y="204389"/>
                </a:lnTo>
                <a:lnTo>
                  <a:pt x="495518" y="117520"/>
                </a:lnTo>
                <a:lnTo>
                  <a:pt x="494918" y="111367"/>
                </a:lnTo>
                <a:lnTo>
                  <a:pt x="479592" y="86916"/>
                </a:lnTo>
                <a:lnTo>
                  <a:pt x="476020" y="85125"/>
                </a:lnTo>
                <a:lnTo>
                  <a:pt x="471848" y="84230"/>
                </a:lnTo>
                <a:lnTo>
                  <a:pt x="512939" y="84230"/>
                </a:lnTo>
                <a:lnTo>
                  <a:pt x="513273" y="84677"/>
                </a:lnTo>
                <a:lnTo>
                  <a:pt x="515959" y="90631"/>
                </a:lnTo>
                <a:lnTo>
                  <a:pt x="517540" y="97479"/>
                </a:lnTo>
                <a:lnTo>
                  <a:pt x="519226" y="104223"/>
                </a:lnTo>
                <a:lnTo>
                  <a:pt x="519965" y="111367"/>
                </a:lnTo>
                <a:lnTo>
                  <a:pt x="520074" y="204389"/>
                </a:lnTo>
                <a:lnTo>
                  <a:pt x="519874" y="205084"/>
                </a:lnTo>
                <a:lnTo>
                  <a:pt x="512235" y="208113"/>
                </a:lnTo>
                <a:lnTo>
                  <a:pt x="510253" y="208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4815" y="5107203"/>
            <a:ext cx="794906" cy="261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17197" y="5105565"/>
            <a:ext cx="2095670" cy="21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7051" y="5467510"/>
            <a:ext cx="606033" cy="2111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5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UNIX credentials.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850" y="7493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宋体" charset="0"/>
              </a:rPr>
              <a:t>Real User 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宋体" charset="0"/>
              </a:rPr>
              <a:t>Real Group ID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BF6478-5EF6-A245-BA8B-B8E925E3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97" y="801317"/>
            <a:ext cx="6672649" cy="1749610"/>
          </a:xfrm>
          <a:prstGeom prst="rect">
            <a:avLst/>
          </a:prstGeom>
        </p:spPr>
      </p:pic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C74274F6-4099-B24F-830F-628E4C2CF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3310831"/>
            <a:ext cx="9144000" cy="35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1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 Privileges</a:t>
            </a:r>
          </a:p>
        </p:txBody>
      </p:sp>
      <p:pic>
        <p:nvPicPr>
          <p:cNvPr id="27" name="Content Placeholder 26" descr="A screenshot of text&#10;&#10;Description automatically generated">
            <a:extLst>
              <a:ext uri="{FF2B5EF4-FFF2-40B4-BE49-F238E27FC236}">
                <a16:creationId xmlns:a16="http://schemas.microsoft.com/office/drawing/2014/main" id="{0C9EE9B6-4CDD-3545-9C44-704E0DACD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05" y="1713005"/>
            <a:ext cx="4544189" cy="4804048"/>
          </a:xfrm>
        </p:spPr>
      </p:pic>
      <p:sp>
        <p:nvSpPr>
          <p:cNvPr id="4" name="object 3"/>
          <p:cNvSpPr txBox="1"/>
          <p:nvPr/>
        </p:nvSpPr>
        <p:spPr>
          <a:xfrm>
            <a:off x="300038" y="712346"/>
            <a:ext cx="7102475" cy="1000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Remember: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 Kernel manages running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processes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416559" lvl="0" indent="0" algn="l" defTabSz="914400" rtl="0" eaLnBrk="1" fontAlgn="base" latinLnBrk="0" hangingPunct="1">
              <a:lnSpc>
                <a:spcPct val="197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Therefore: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 Kernel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keeps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track of permissions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EDBB3F-7AE1-DE42-8EFC-916ADBE7B4D7}"/>
              </a:ext>
            </a:extLst>
          </p:cNvPr>
          <p:cNvSpPr/>
          <p:nvPr/>
        </p:nvSpPr>
        <p:spPr>
          <a:xfrm>
            <a:off x="0" y="6457890"/>
            <a:ext cx="7410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https://code.woboq.org/linux/linux/include/linux/cred.h.html#cred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17B04E-96DD-6145-A8FF-0EABE6C5B676}"/>
              </a:ext>
            </a:extLst>
          </p:cNvPr>
          <p:cNvSpPr/>
          <p:nvPr/>
        </p:nvSpPr>
        <p:spPr bwMode="auto">
          <a:xfrm>
            <a:off x="2421924" y="2866768"/>
            <a:ext cx="2656703" cy="22242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40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 Privileges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 txBox="1"/>
          <p:nvPr/>
        </p:nvSpPr>
        <p:spPr>
          <a:xfrm>
            <a:off x="353156" y="1266306"/>
            <a:ext cx="7858125" cy="1120947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Conveniently, the Linux Kernel has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two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wrapper </a:t>
            </a:r>
            <a:r>
              <a:rPr kumimoji="0" lang="en-US" altLang="zh-CN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functions</a:t>
            </a:r>
            <a:r>
              <a:rPr kumimoji="0" lang="zh-CN" alt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for updating process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credentials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and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generating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process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credentials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62713" y="2944679"/>
            <a:ext cx="302895" cy="200025"/>
          </a:xfrm>
          <a:custGeom>
            <a:avLst/>
            <a:gdLst/>
            <a:ahLst/>
            <a:cxnLst/>
            <a:rect l="l" t="t" r="r" b="b"/>
            <a:pathLst>
              <a:path w="302894" h="200025">
                <a:moveTo>
                  <a:pt x="17668" y="198386"/>
                </a:moveTo>
                <a:lnTo>
                  <a:pt x="12801" y="198386"/>
                </a:lnTo>
                <a:lnTo>
                  <a:pt x="10820" y="198291"/>
                </a:lnTo>
                <a:lnTo>
                  <a:pt x="2981" y="194566"/>
                </a:lnTo>
                <a:lnTo>
                  <a:pt x="2981" y="59140"/>
                </a:lnTo>
                <a:lnTo>
                  <a:pt x="12801" y="55216"/>
                </a:lnTo>
                <a:lnTo>
                  <a:pt x="17668" y="55216"/>
                </a:lnTo>
                <a:lnTo>
                  <a:pt x="27536" y="59140"/>
                </a:lnTo>
                <a:lnTo>
                  <a:pt x="27536" y="194566"/>
                </a:lnTo>
                <a:lnTo>
                  <a:pt x="17668" y="198386"/>
                </a:lnTo>
                <a:close/>
              </a:path>
              <a:path w="302894" h="200025">
                <a:moveTo>
                  <a:pt x="20888" y="29470"/>
                </a:moveTo>
                <a:lnTo>
                  <a:pt x="9277" y="29470"/>
                </a:lnTo>
                <a:lnTo>
                  <a:pt x="5314" y="28479"/>
                </a:lnTo>
                <a:lnTo>
                  <a:pt x="3124" y="26498"/>
                </a:lnTo>
                <a:lnTo>
                  <a:pt x="1047" y="24412"/>
                </a:lnTo>
                <a:lnTo>
                  <a:pt x="0" y="20545"/>
                </a:lnTo>
                <a:lnTo>
                  <a:pt x="55" y="8934"/>
                </a:lnTo>
                <a:lnTo>
                  <a:pt x="1095" y="5210"/>
                </a:lnTo>
                <a:lnTo>
                  <a:pt x="5457" y="1047"/>
                </a:lnTo>
                <a:lnTo>
                  <a:pt x="9477" y="0"/>
                </a:lnTo>
                <a:lnTo>
                  <a:pt x="21088" y="0"/>
                </a:lnTo>
                <a:lnTo>
                  <a:pt x="25003" y="1047"/>
                </a:lnTo>
                <a:lnTo>
                  <a:pt x="27089" y="3124"/>
                </a:lnTo>
                <a:lnTo>
                  <a:pt x="29270" y="5114"/>
                </a:lnTo>
                <a:lnTo>
                  <a:pt x="30365" y="8934"/>
                </a:lnTo>
                <a:lnTo>
                  <a:pt x="30309" y="20545"/>
                </a:lnTo>
                <a:lnTo>
                  <a:pt x="29270" y="24260"/>
                </a:lnTo>
                <a:lnTo>
                  <a:pt x="24907" y="28432"/>
                </a:lnTo>
                <a:lnTo>
                  <a:pt x="20888" y="29470"/>
                </a:lnTo>
                <a:close/>
              </a:path>
              <a:path w="302894" h="200025">
                <a:moveTo>
                  <a:pt x="121656" y="77542"/>
                </a:moveTo>
                <a:lnTo>
                  <a:pt x="95106" y="77542"/>
                </a:lnTo>
                <a:lnTo>
                  <a:pt x="100750" y="71643"/>
                </a:lnTo>
                <a:lnTo>
                  <a:pt x="132711" y="53130"/>
                </a:lnTo>
                <a:lnTo>
                  <a:pt x="149275" y="53130"/>
                </a:lnTo>
                <a:lnTo>
                  <a:pt x="156771" y="54673"/>
                </a:lnTo>
                <a:lnTo>
                  <a:pt x="162820" y="57749"/>
                </a:lnTo>
                <a:lnTo>
                  <a:pt x="168973" y="60721"/>
                </a:lnTo>
                <a:lnTo>
                  <a:pt x="173935" y="64741"/>
                </a:lnTo>
                <a:lnTo>
                  <a:pt x="181136" y="74418"/>
                </a:lnTo>
                <a:lnTo>
                  <a:pt x="129139" y="74418"/>
                </a:lnTo>
                <a:lnTo>
                  <a:pt x="122986" y="76599"/>
                </a:lnTo>
                <a:lnTo>
                  <a:pt x="121656" y="77542"/>
                </a:lnTo>
                <a:close/>
              </a:path>
              <a:path w="302894" h="200025">
                <a:moveTo>
                  <a:pt x="87610" y="198386"/>
                </a:moveTo>
                <a:lnTo>
                  <a:pt x="82753" y="198386"/>
                </a:lnTo>
                <a:lnTo>
                  <a:pt x="80771" y="198291"/>
                </a:lnTo>
                <a:lnTo>
                  <a:pt x="72932" y="194566"/>
                </a:lnTo>
                <a:lnTo>
                  <a:pt x="72932" y="59035"/>
                </a:lnTo>
                <a:lnTo>
                  <a:pt x="73075" y="58388"/>
                </a:lnTo>
                <a:lnTo>
                  <a:pt x="73444" y="57749"/>
                </a:lnTo>
                <a:lnTo>
                  <a:pt x="73675" y="57302"/>
                </a:lnTo>
                <a:lnTo>
                  <a:pt x="74266" y="56807"/>
                </a:lnTo>
                <a:lnTo>
                  <a:pt x="75161" y="56406"/>
                </a:lnTo>
                <a:lnTo>
                  <a:pt x="76057" y="55911"/>
                </a:lnTo>
                <a:lnTo>
                  <a:pt x="77200" y="55616"/>
                </a:lnTo>
                <a:lnTo>
                  <a:pt x="78581" y="55511"/>
                </a:lnTo>
                <a:lnTo>
                  <a:pt x="79971" y="55321"/>
                </a:lnTo>
                <a:lnTo>
                  <a:pt x="81810" y="55216"/>
                </a:lnTo>
                <a:lnTo>
                  <a:pt x="86277" y="55216"/>
                </a:lnTo>
                <a:lnTo>
                  <a:pt x="88058" y="55321"/>
                </a:lnTo>
                <a:lnTo>
                  <a:pt x="89449" y="55511"/>
                </a:lnTo>
                <a:lnTo>
                  <a:pt x="90935" y="55616"/>
                </a:lnTo>
                <a:lnTo>
                  <a:pt x="92078" y="55911"/>
                </a:lnTo>
                <a:lnTo>
                  <a:pt x="92868" y="56406"/>
                </a:lnTo>
                <a:lnTo>
                  <a:pt x="93668" y="56807"/>
                </a:lnTo>
                <a:lnTo>
                  <a:pt x="94211" y="57302"/>
                </a:lnTo>
                <a:lnTo>
                  <a:pt x="94506" y="57892"/>
                </a:lnTo>
                <a:lnTo>
                  <a:pt x="94906" y="58388"/>
                </a:lnTo>
                <a:lnTo>
                  <a:pt x="95106" y="59035"/>
                </a:lnTo>
                <a:lnTo>
                  <a:pt x="95106" y="77542"/>
                </a:lnTo>
                <a:lnTo>
                  <a:pt x="121656" y="77542"/>
                </a:lnTo>
                <a:lnTo>
                  <a:pt x="97488" y="100164"/>
                </a:lnTo>
                <a:lnTo>
                  <a:pt x="97488" y="194566"/>
                </a:lnTo>
                <a:lnTo>
                  <a:pt x="97288" y="195262"/>
                </a:lnTo>
                <a:lnTo>
                  <a:pt x="89649" y="198291"/>
                </a:lnTo>
                <a:lnTo>
                  <a:pt x="87610" y="198386"/>
                </a:lnTo>
                <a:close/>
              </a:path>
              <a:path w="302894" h="200025">
                <a:moveTo>
                  <a:pt x="178450" y="198386"/>
                </a:moveTo>
                <a:lnTo>
                  <a:pt x="173583" y="198386"/>
                </a:lnTo>
                <a:lnTo>
                  <a:pt x="171554" y="198291"/>
                </a:lnTo>
                <a:lnTo>
                  <a:pt x="163715" y="194566"/>
                </a:lnTo>
                <a:lnTo>
                  <a:pt x="163715" y="107708"/>
                </a:lnTo>
                <a:lnTo>
                  <a:pt x="163115" y="101555"/>
                </a:lnTo>
                <a:lnTo>
                  <a:pt x="147789" y="77095"/>
                </a:lnTo>
                <a:lnTo>
                  <a:pt x="144217" y="75304"/>
                </a:lnTo>
                <a:lnTo>
                  <a:pt x="140055" y="74418"/>
                </a:lnTo>
                <a:lnTo>
                  <a:pt x="181136" y="74418"/>
                </a:lnTo>
                <a:lnTo>
                  <a:pt x="181470" y="74866"/>
                </a:lnTo>
                <a:lnTo>
                  <a:pt x="184156" y="80819"/>
                </a:lnTo>
                <a:lnTo>
                  <a:pt x="185737" y="87658"/>
                </a:lnTo>
                <a:lnTo>
                  <a:pt x="187423" y="94411"/>
                </a:lnTo>
                <a:lnTo>
                  <a:pt x="188167" y="101555"/>
                </a:lnTo>
                <a:lnTo>
                  <a:pt x="188270" y="194566"/>
                </a:lnTo>
                <a:lnTo>
                  <a:pt x="188070" y="195262"/>
                </a:lnTo>
                <a:lnTo>
                  <a:pt x="180431" y="198291"/>
                </a:lnTo>
                <a:lnTo>
                  <a:pt x="178450" y="198386"/>
                </a:lnTo>
                <a:close/>
              </a:path>
              <a:path w="302894" h="200025">
                <a:moveTo>
                  <a:pt x="263432" y="55959"/>
                </a:moveTo>
                <a:lnTo>
                  <a:pt x="238867" y="55959"/>
                </a:lnTo>
                <a:lnTo>
                  <a:pt x="238867" y="23421"/>
                </a:lnTo>
                <a:lnTo>
                  <a:pt x="241248" y="20688"/>
                </a:lnTo>
                <a:lnTo>
                  <a:pt x="242249" y="20192"/>
                </a:lnTo>
                <a:lnTo>
                  <a:pt x="243534" y="19850"/>
                </a:lnTo>
                <a:lnTo>
                  <a:pt x="246706" y="19450"/>
                </a:lnTo>
                <a:lnTo>
                  <a:pt x="248697" y="19354"/>
                </a:lnTo>
                <a:lnTo>
                  <a:pt x="253555" y="19354"/>
                </a:lnTo>
                <a:lnTo>
                  <a:pt x="255593" y="19450"/>
                </a:lnTo>
                <a:lnTo>
                  <a:pt x="258765" y="19850"/>
                </a:lnTo>
                <a:lnTo>
                  <a:pt x="260003" y="20192"/>
                </a:lnTo>
                <a:lnTo>
                  <a:pt x="260898" y="20688"/>
                </a:lnTo>
                <a:lnTo>
                  <a:pt x="261794" y="21088"/>
                </a:lnTo>
                <a:lnTo>
                  <a:pt x="262432" y="21583"/>
                </a:lnTo>
                <a:lnTo>
                  <a:pt x="263232" y="22774"/>
                </a:lnTo>
                <a:lnTo>
                  <a:pt x="263432" y="23421"/>
                </a:lnTo>
                <a:lnTo>
                  <a:pt x="263432" y="55959"/>
                </a:lnTo>
                <a:close/>
              </a:path>
              <a:path w="302894" h="200025">
                <a:moveTo>
                  <a:pt x="299294" y="76352"/>
                </a:moveTo>
                <a:lnTo>
                  <a:pt x="218627" y="76352"/>
                </a:lnTo>
                <a:lnTo>
                  <a:pt x="217436" y="75561"/>
                </a:lnTo>
                <a:lnTo>
                  <a:pt x="215655" y="72380"/>
                </a:lnTo>
                <a:lnTo>
                  <a:pt x="215207" y="69799"/>
                </a:lnTo>
                <a:lnTo>
                  <a:pt x="215312" y="62760"/>
                </a:lnTo>
                <a:lnTo>
                  <a:pt x="215502" y="61464"/>
                </a:lnTo>
                <a:lnTo>
                  <a:pt x="215807" y="60178"/>
                </a:lnTo>
                <a:lnTo>
                  <a:pt x="216150" y="59140"/>
                </a:lnTo>
                <a:lnTo>
                  <a:pt x="216550" y="58340"/>
                </a:lnTo>
                <a:lnTo>
                  <a:pt x="216941" y="57445"/>
                </a:lnTo>
                <a:lnTo>
                  <a:pt x="217436" y="56854"/>
                </a:lnTo>
                <a:lnTo>
                  <a:pt x="218036" y="56559"/>
                </a:lnTo>
                <a:lnTo>
                  <a:pt x="218731" y="56159"/>
                </a:lnTo>
                <a:lnTo>
                  <a:pt x="219474" y="55959"/>
                </a:lnTo>
                <a:lnTo>
                  <a:pt x="298598" y="55959"/>
                </a:lnTo>
                <a:lnTo>
                  <a:pt x="299294" y="56159"/>
                </a:lnTo>
                <a:lnTo>
                  <a:pt x="299894" y="56559"/>
                </a:lnTo>
                <a:lnTo>
                  <a:pt x="300484" y="56854"/>
                </a:lnTo>
                <a:lnTo>
                  <a:pt x="300980" y="57445"/>
                </a:lnTo>
                <a:lnTo>
                  <a:pt x="301380" y="58340"/>
                </a:lnTo>
                <a:lnTo>
                  <a:pt x="301875" y="59140"/>
                </a:lnTo>
                <a:lnTo>
                  <a:pt x="302227" y="60178"/>
                </a:lnTo>
                <a:lnTo>
                  <a:pt x="302618" y="62760"/>
                </a:lnTo>
                <a:lnTo>
                  <a:pt x="302723" y="69799"/>
                </a:lnTo>
                <a:lnTo>
                  <a:pt x="302275" y="72380"/>
                </a:lnTo>
                <a:lnTo>
                  <a:pt x="300484" y="75561"/>
                </a:lnTo>
                <a:lnTo>
                  <a:pt x="299294" y="76352"/>
                </a:lnTo>
                <a:close/>
              </a:path>
              <a:path w="302894" h="200025">
                <a:moveTo>
                  <a:pt x="280291" y="200024"/>
                </a:moveTo>
                <a:lnTo>
                  <a:pt x="271071" y="200024"/>
                </a:lnTo>
                <a:lnTo>
                  <a:pt x="265118" y="199129"/>
                </a:lnTo>
                <a:lnTo>
                  <a:pt x="239562" y="169116"/>
                </a:lnTo>
                <a:lnTo>
                  <a:pt x="238867" y="162372"/>
                </a:lnTo>
                <a:lnTo>
                  <a:pt x="238867" y="76352"/>
                </a:lnTo>
                <a:lnTo>
                  <a:pt x="263432" y="76352"/>
                </a:lnTo>
                <a:lnTo>
                  <a:pt x="263432" y="160286"/>
                </a:lnTo>
                <a:lnTo>
                  <a:pt x="264766" y="167287"/>
                </a:lnTo>
                <a:lnTo>
                  <a:pt x="267442" y="172049"/>
                </a:lnTo>
                <a:lnTo>
                  <a:pt x="270223" y="176707"/>
                </a:lnTo>
                <a:lnTo>
                  <a:pt x="275138" y="179041"/>
                </a:lnTo>
                <a:lnTo>
                  <a:pt x="302349" y="179041"/>
                </a:lnTo>
                <a:lnTo>
                  <a:pt x="302618" y="180679"/>
                </a:lnTo>
                <a:lnTo>
                  <a:pt x="291255" y="198386"/>
                </a:lnTo>
                <a:lnTo>
                  <a:pt x="289273" y="198881"/>
                </a:lnTo>
                <a:lnTo>
                  <a:pt x="287140" y="199281"/>
                </a:lnTo>
                <a:lnTo>
                  <a:pt x="282577" y="199881"/>
                </a:lnTo>
                <a:lnTo>
                  <a:pt x="280291" y="200024"/>
                </a:lnTo>
                <a:close/>
              </a:path>
              <a:path w="302894" h="200025">
                <a:moveTo>
                  <a:pt x="302349" y="179041"/>
                </a:moveTo>
                <a:lnTo>
                  <a:pt x="284463" y="179041"/>
                </a:lnTo>
                <a:lnTo>
                  <a:pt x="286492" y="178841"/>
                </a:lnTo>
                <a:lnTo>
                  <a:pt x="288283" y="178450"/>
                </a:lnTo>
                <a:lnTo>
                  <a:pt x="297608" y="175126"/>
                </a:lnTo>
                <a:lnTo>
                  <a:pt x="298503" y="174878"/>
                </a:lnTo>
                <a:lnTo>
                  <a:pt x="299789" y="174878"/>
                </a:lnTo>
                <a:lnTo>
                  <a:pt x="300237" y="175021"/>
                </a:lnTo>
                <a:lnTo>
                  <a:pt x="300637" y="175326"/>
                </a:lnTo>
                <a:lnTo>
                  <a:pt x="301132" y="175516"/>
                </a:lnTo>
                <a:lnTo>
                  <a:pt x="301475" y="175964"/>
                </a:lnTo>
                <a:lnTo>
                  <a:pt x="301695" y="176707"/>
                </a:lnTo>
                <a:lnTo>
                  <a:pt x="301996" y="177450"/>
                </a:lnTo>
                <a:lnTo>
                  <a:pt x="302252" y="178450"/>
                </a:lnTo>
                <a:lnTo>
                  <a:pt x="302349" y="17904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957407" y="2930979"/>
            <a:ext cx="1827406" cy="265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815085" y="2964021"/>
            <a:ext cx="696962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604012" y="2930979"/>
            <a:ext cx="1356415" cy="26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5062124" y="2932614"/>
            <a:ext cx="73660" cy="257810"/>
          </a:xfrm>
          <a:custGeom>
            <a:avLst/>
            <a:gdLst/>
            <a:ahLst/>
            <a:cxnLst/>
            <a:rect l="l" t="t" r="r" b="b"/>
            <a:pathLst>
              <a:path w="73660" h="257810">
                <a:moveTo>
                  <a:pt x="61226" y="257479"/>
                </a:moveTo>
                <a:lnTo>
                  <a:pt x="52692" y="257479"/>
                </a:lnTo>
                <a:lnTo>
                  <a:pt x="47234" y="256384"/>
                </a:lnTo>
                <a:lnTo>
                  <a:pt x="42967" y="254202"/>
                </a:lnTo>
                <a:lnTo>
                  <a:pt x="38700" y="252116"/>
                </a:lnTo>
                <a:lnTo>
                  <a:pt x="35328" y="248945"/>
                </a:lnTo>
                <a:lnTo>
                  <a:pt x="32751" y="244525"/>
                </a:lnTo>
                <a:lnTo>
                  <a:pt x="30365" y="240505"/>
                </a:lnTo>
                <a:lnTo>
                  <a:pt x="28679" y="235248"/>
                </a:lnTo>
                <a:lnTo>
                  <a:pt x="26889" y="222551"/>
                </a:lnTo>
                <a:lnTo>
                  <a:pt x="26450" y="214121"/>
                </a:lnTo>
                <a:lnTo>
                  <a:pt x="26450" y="166191"/>
                </a:lnTo>
                <a:lnTo>
                  <a:pt x="26003" y="160734"/>
                </a:lnTo>
                <a:lnTo>
                  <a:pt x="25107" y="156571"/>
                </a:lnTo>
                <a:lnTo>
                  <a:pt x="24317" y="152399"/>
                </a:lnTo>
                <a:lnTo>
                  <a:pt x="23021" y="148780"/>
                </a:lnTo>
                <a:lnTo>
                  <a:pt x="21240" y="145703"/>
                </a:lnTo>
                <a:lnTo>
                  <a:pt x="19554" y="142531"/>
                </a:lnTo>
                <a:lnTo>
                  <a:pt x="17316" y="139998"/>
                </a:lnTo>
                <a:lnTo>
                  <a:pt x="14544" y="138112"/>
                </a:lnTo>
                <a:lnTo>
                  <a:pt x="11858" y="136131"/>
                </a:lnTo>
                <a:lnTo>
                  <a:pt x="8591" y="134940"/>
                </a:lnTo>
                <a:lnTo>
                  <a:pt x="0" y="122538"/>
                </a:lnTo>
                <a:lnTo>
                  <a:pt x="104" y="121443"/>
                </a:lnTo>
                <a:lnTo>
                  <a:pt x="11906" y="115595"/>
                </a:lnTo>
                <a:lnTo>
                  <a:pt x="17364" y="112071"/>
                </a:lnTo>
                <a:lnTo>
                  <a:pt x="26450" y="77838"/>
                </a:lnTo>
                <a:lnTo>
                  <a:pt x="26450" y="43462"/>
                </a:lnTo>
                <a:lnTo>
                  <a:pt x="26889" y="35080"/>
                </a:lnTo>
                <a:lnTo>
                  <a:pt x="43110" y="3276"/>
                </a:lnTo>
                <a:lnTo>
                  <a:pt x="47377" y="1095"/>
                </a:lnTo>
                <a:lnTo>
                  <a:pt x="52787" y="0"/>
                </a:lnTo>
                <a:lnTo>
                  <a:pt x="61226" y="0"/>
                </a:lnTo>
                <a:lnTo>
                  <a:pt x="62760" y="57"/>
                </a:lnTo>
                <a:lnTo>
                  <a:pt x="63950" y="152"/>
                </a:lnTo>
                <a:lnTo>
                  <a:pt x="65236" y="152"/>
                </a:lnTo>
                <a:lnTo>
                  <a:pt x="66779" y="352"/>
                </a:lnTo>
                <a:lnTo>
                  <a:pt x="68560" y="752"/>
                </a:lnTo>
                <a:lnTo>
                  <a:pt x="69256" y="752"/>
                </a:lnTo>
                <a:lnTo>
                  <a:pt x="69903" y="942"/>
                </a:lnTo>
                <a:lnTo>
                  <a:pt x="70503" y="1343"/>
                </a:lnTo>
                <a:lnTo>
                  <a:pt x="71189" y="1638"/>
                </a:lnTo>
                <a:lnTo>
                  <a:pt x="71742" y="2133"/>
                </a:lnTo>
                <a:lnTo>
                  <a:pt x="72132" y="2828"/>
                </a:lnTo>
                <a:lnTo>
                  <a:pt x="72628" y="3524"/>
                </a:lnTo>
                <a:lnTo>
                  <a:pt x="72980" y="4467"/>
                </a:lnTo>
                <a:lnTo>
                  <a:pt x="73380" y="6753"/>
                </a:lnTo>
                <a:lnTo>
                  <a:pt x="73380" y="12801"/>
                </a:lnTo>
                <a:lnTo>
                  <a:pt x="72980" y="15087"/>
                </a:lnTo>
                <a:lnTo>
                  <a:pt x="72628" y="16030"/>
                </a:lnTo>
                <a:lnTo>
                  <a:pt x="72132" y="16821"/>
                </a:lnTo>
                <a:lnTo>
                  <a:pt x="71742" y="17611"/>
                </a:lnTo>
                <a:lnTo>
                  <a:pt x="71189" y="18164"/>
                </a:lnTo>
                <a:lnTo>
                  <a:pt x="70503" y="18459"/>
                </a:lnTo>
                <a:lnTo>
                  <a:pt x="69903" y="18754"/>
                </a:lnTo>
                <a:lnTo>
                  <a:pt x="69208" y="18907"/>
                </a:lnTo>
                <a:lnTo>
                  <a:pt x="68417" y="18907"/>
                </a:lnTo>
                <a:lnTo>
                  <a:pt x="62312" y="19049"/>
                </a:lnTo>
                <a:lnTo>
                  <a:pt x="59931" y="19049"/>
                </a:lnTo>
                <a:lnTo>
                  <a:pt x="57902" y="19497"/>
                </a:lnTo>
                <a:lnTo>
                  <a:pt x="56216" y="20392"/>
                </a:lnTo>
                <a:lnTo>
                  <a:pt x="54521" y="21183"/>
                </a:lnTo>
                <a:lnTo>
                  <a:pt x="48920" y="83896"/>
                </a:lnTo>
                <a:lnTo>
                  <a:pt x="48520" y="90096"/>
                </a:lnTo>
                <a:lnTo>
                  <a:pt x="46939" y="100317"/>
                </a:lnTo>
                <a:lnTo>
                  <a:pt x="45491" y="104879"/>
                </a:lnTo>
                <a:lnTo>
                  <a:pt x="43414" y="108946"/>
                </a:lnTo>
                <a:lnTo>
                  <a:pt x="41424" y="113013"/>
                </a:lnTo>
                <a:lnTo>
                  <a:pt x="22574" y="125463"/>
                </a:lnTo>
                <a:lnTo>
                  <a:pt x="27736" y="126453"/>
                </a:lnTo>
                <a:lnTo>
                  <a:pt x="32003" y="128444"/>
                </a:lnTo>
                <a:lnTo>
                  <a:pt x="35431" y="131463"/>
                </a:lnTo>
                <a:lnTo>
                  <a:pt x="38747" y="134292"/>
                </a:lnTo>
                <a:lnTo>
                  <a:pt x="41424" y="137817"/>
                </a:lnTo>
                <a:lnTo>
                  <a:pt x="43414" y="141988"/>
                </a:lnTo>
                <a:lnTo>
                  <a:pt x="45491" y="146056"/>
                </a:lnTo>
                <a:lnTo>
                  <a:pt x="46939" y="150618"/>
                </a:lnTo>
                <a:lnTo>
                  <a:pt x="48520" y="160734"/>
                </a:lnTo>
                <a:lnTo>
                  <a:pt x="48872" y="166191"/>
                </a:lnTo>
                <a:lnTo>
                  <a:pt x="48920" y="211292"/>
                </a:lnTo>
                <a:lnTo>
                  <a:pt x="49167" y="217788"/>
                </a:lnTo>
                <a:lnTo>
                  <a:pt x="59588" y="238429"/>
                </a:lnTo>
                <a:lnTo>
                  <a:pt x="61864" y="238429"/>
                </a:lnTo>
                <a:lnTo>
                  <a:pt x="68122" y="238572"/>
                </a:lnTo>
                <a:lnTo>
                  <a:pt x="69008" y="238572"/>
                </a:lnTo>
                <a:lnTo>
                  <a:pt x="69808" y="238724"/>
                </a:lnTo>
                <a:lnTo>
                  <a:pt x="71189" y="239315"/>
                </a:lnTo>
                <a:lnTo>
                  <a:pt x="71742" y="239810"/>
                </a:lnTo>
                <a:lnTo>
                  <a:pt x="72132" y="240505"/>
                </a:lnTo>
                <a:lnTo>
                  <a:pt x="72628" y="241306"/>
                </a:lnTo>
                <a:lnTo>
                  <a:pt x="72980" y="242249"/>
                </a:lnTo>
                <a:lnTo>
                  <a:pt x="73380" y="244525"/>
                </a:lnTo>
                <a:lnTo>
                  <a:pt x="73380" y="250726"/>
                </a:lnTo>
                <a:lnTo>
                  <a:pt x="72980" y="253012"/>
                </a:lnTo>
                <a:lnTo>
                  <a:pt x="72628" y="253907"/>
                </a:lnTo>
                <a:lnTo>
                  <a:pt x="72132" y="254498"/>
                </a:lnTo>
                <a:lnTo>
                  <a:pt x="71742" y="255193"/>
                </a:lnTo>
                <a:lnTo>
                  <a:pt x="71246" y="255736"/>
                </a:lnTo>
                <a:lnTo>
                  <a:pt x="70056" y="256536"/>
                </a:lnTo>
                <a:lnTo>
                  <a:pt x="69456" y="256726"/>
                </a:lnTo>
                <a:lnTo>
                  <a:pt x="68865" y="256726"/>
                </a:lnTo>
                <a:lnTo>
                  <a:pt x="67074" y="257127"/>
                </a:lnTo>
                <a:lnTo>
                  <a:pt x="65484" y="257327"/>
                </a:lnTo>
                <a:lnTo>
                  <a:pt x="64103" y="257327"/>
                </a:lnTo>
                <a:lnTo>
                  <a:pt x="62807" y="257422"/>
                </a:lnTo>
                <a:lnTo>
                  <a:pt x="61226" y="257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1022599" y="3470780"/>
            <a:ext cx="186055" cy="34925"/>
          </a:xfrm>
          <a:custGeom>
            <a:avLst/>
            <a:gdLst/>
            <a:ahLst/>
            <a:cxnLst/>
            <a:rect l="l" t="t" r="r" b="b"/>
            <a:pathLst>
              <a:path w="186055" h="34925">
                <a:moveTo>
                  <a:pt x="21926" y="34680"/>
                </a:moveTo>
                <a:lnTo>
                  <a:pt x="9820" y="34680"/>
                </a:lnTo>
                <a:lnTo>
                  <a:pt x="5705" y="33537"/>
                </a:lnTo>
                <a:lnTo>
                  <a:pt x="1133" y="28975"/>
                </a:lnTo>
                <a:lnTo>
                  <a:pt x="0" y="24412"/>
                </a:lnTo>
                <a:lnTo>
                  <a:pt x="60" y="10267"/>
                </a:lnTo>
                <a:lnTo>
                  <a:pt x="1133" y="5857"/>
                </a:lnTo>
                <a:lnTo>
                  <a:pt x="5800" y="1190"/>
                </a:lnTo>
                <a:lnTo>
                  <a:pt x="10067" y="0"/>
                </a:lnTo>
                <a:lnTo>
                  <a:pt x="22174" y="0"/>
                </a:lnTo>
                <a:lnTo>
                  <a:pt x="26288" y="1142"/>
                </a:lnTo>
                <a:lnTo>
                  <a:pt x="30851" y="5705"/>
                </a:lnTo>
                <a:lnTo>
                  <a:pt x="31994" y="10267"/>
                </a:lnTo>
                <a:lnTo>
                  <a:pt x="31931" y="24412"/>
                </a:lnTo>
                <a:lnTo>
                  <a:pt x="30803" y="28870"/>
                </a:lnTo>
                <a:lnTo>
                  <a:pt x="26136" y="33537"/>
                </a:lnTo>
                <a:lnTo>
                  <a:pt x="21926" y="34680"/>
                </a:lnTo>
                <a:close/>
              </a:path>
              <a:path w="186055" h="34925">
                <a:moveTo>
                  <a:pt x="98869" y="34680"/>
                </a:moveTo>
                <a:lnTo>
                  <a:pt x="86763" y="34680"/>
                </a:lnTo>
                <a:lnTo>
                  <a:pt x="82648" y="33537"/>
                </a:lnTo>
                <a:lnTo>
                  <a:pt x="78085" y="28975"/>
                </a:lnTo>
                <a:lnTo>
                  <a:pt x="76942" y="24412"/>
                </a:lnTo>
                <a:lnTo>
                  <a:pt x="77003" y="10267"/>
                </a:lnTo>
                <a:lnTo>
                  <a:pt x="78085" y="5857"/>
                </a:lnTo>
                <a:lnTo>
                  <a:pt x="82743" y="1190"/>
                </a:lnTo>
                <a:lnTo>
                  <a:pt x="87010" y="0"/>
                </a:lnTo>
                <a:lnTo>
                  <a:pt x="99117" y="0"/>
                </a:lnTo>
                <a:lnTo>
                  <a:pt x="103231" y="1142"/>
                </a:lnTo>
                <a:lnTo>
                  <a:pt x="107794" y="5705"/>
                </a:lnTo>
                <a:lnTo>
                  <a:pt x="108937" y="10267"/>
                </a:lnTo>
                <a:lnTo>
                  <a:pt x="108874" y="24412"/>
                </a:lnTo>
                <a:lnTo>
                  <a:pt x="107746" y="28870"/>
                </a:lnTo>
                <a:lnTo>
                  <a:pt x="103088" y="33537"/>
                </a:lnTo>
                <a:lnTo>
                  <a:pt x="98869" y="34680"/>
                </a:lnTo>
                <a:close/>
              </a:path>
              <a:path w="186055" h="34925">
                <a:moveTo>
                  <a:pt x="175812" y="34680"/>
                </a:moveTo>
                <a:lnTo>
                  <a:pt x="163705" y="34680"/>
                </a:lnTo>
                <a:lnTo>
                  <a:pt x="159591" y="33537"/>
                </a:lnTo>
                <a:lnTo>
                  <a:pt x="155028" y="28975"/>
                </a:lnTo>
                <a:lnTo>
                  <a:pt x="153885" y="24412"/>
                </a:lnTo>
                <a:lnTo>
                  <a:pt x="153946" y="10267"/>
                </a:lnTo>
                <a:lnTo>
                  <a:pt x="155028" y="5857"/>
                </a:lnTo>
                <a:lnTo>
                  <a:pt x="159686" y="1190"/>
                </a:lnTo>
                <a:lnTo>
                  <a:pt x="163953" y="0"/>
                </a:lnTo>
                <a:lnTo>
                  <a:pt x="176059" y="0"/>
                </a:lnTo>
                <a:lnTo>
                  <a:pt x="180174" y="1142"/>
                </a:lnTo>
                <a:lnTo>
                  <a:pt x="184737" y="5705"/>
                </a:lnTo>
                <a:lnTo>
                  <a:pt x="185880" y="10267"/>
                </a:lnTo>
                <a:lnTo>
                  <a:pt x="185817" y="24412"/>
                </a:lnTo>
                <a:lnTo>
                  <a:pt x="184689" y="28870"/>
                </a:lnTo>
                <a:lnTo>
                  <a:pt x="180031" y="33537"/>
                </a:lnTo>
                <a:lnTo>
                  <a:pt x="175812" y="34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60336" y="3656517"/>
            <a:ext cx="74295" cy="257810"/>
          </a:xfrm>
          <a:custGeom>
            <a:avLst/>
            <a:gdLst/>
            <a:ahLst/>
            <a:cxnLst/>
            <a:rect l="l" t="t" r="r" b="b"/>
            <a:pathLst>
              <a:path w="74295" h="257810">
                <a:moveTo>
                  <a:pt x="21031" y="257479"/>
                </a:moveTo>
                <a:lnTo>
                  <a:pt x="12696" y="257479"/>
                </a:lnTo>
                <a:lnTo>
                  <a:pt x="11115" y="257422"/>
                </a:lnTo>
                <a:lnTo>
                  <a:pt x="8534" y="257231"/>
                </a:lnTo>
                <a:lnTo>
                  <a:pt x="6896" y="257031"/>
                </a:lnTo>
                <a:lnTo>
                  <a:pt x="4914" y="256736"/>
                </a:lnTo>
                <a:lnTo>
                  <a:pt x="4219" y="256736"/>
                </a:lnTo>
                <a:lnTo>
                  <a:pt x="3571" y="256536"/>
                </a:lnTo>
                <a:lnTo>
                  <a:pt x="2381" y="255736"/>
                </a:lnTo>
                <a:lnTo>
                  <a:pt x="1885" y="255193"/>
                </a:lnTo>
                <a:lnTo>
                  <a:pt x="1485" y="254498"/>
                </a:lnTo>
                <a:lnTo>
                  <a:pt x="1095" y="253907"/>
                </a:lnTo>
                <a:lnTo>
                  <a:pt x="742" y="253012"/>
                </a:lnTo>
                <a:lnTo>
                  <a:pt x="152" y="250726"/>
                </a:lnTo>
                <a:lnTo>
                  <a:pt x="0" y="249392"/>
                </a:lnTo>
                <a:lnTo>
                  <a:pt x="0" y="246116"/>
                </a:lnTo>
                <a:lnTo>
                  <a:pt x="4362" y="238572"/>
                </a:lnTo>
                <a:lnTo>
                  <a:pt x="5057" y="238572"/>
                </a:lnTo>
                <a:lnTo>
                  <a:pt x="11458" y="238429"/>
                </a:lnTo>
                <a:lnTo>
                  <a:pt x="13839" y="238429"/>
                </a:lnTo>
                <a:lnTo>
                  <a:pt x="15878" y="237981"/>
                </a:lnTo>
                <a:lnTo>
                  <a:pt x="24911" y="172497"/>
                </a:lnTo>
                <a:lnTo>
                  <a:pt x="25250" y="166934"/>
                </a:lnTo>
                <a:lnTo>
                  <a:pt x="41871" y="128739"/>
                </a:lnTo>
                <a:lnTo>
                  <a:pt x="51196" y="125320"/>
                </a:lnTo>
                <a:lnTo>
                  <a:pt x="46139" y="124320"/>
                </a:lnTo>
                <a:lnTo>
                  <a:pt x="24850" y="90544"/>
                </a:lnTo>
                <a:lnTo>
                  <a:pt x="24746" y="43357"/>
                </a:lnTo>
                <a:lnTo>
                  <a:pt x="24603" y="39595"/>
                </a:lnTo>
                <a:lnTo>
                  <a:pt x="23612" y="31156"/>
                </a:lnTo>
                <a:lnTo>
                  <a:pt x="22821" y="27832"/>
                </a:lnTo>
                <a:lnTo>
                  <a:pt x="21726" y="25450"/>
                </a:lnTo>
                <a:lnTo>
                  <a:pt x="20735" y="22974"/>
                </a:lnTo>
                <a:lnTo>
                  <a:pt x="19392" y="21288"/>
                </a:lnTo>
                <a:lnTo>
                  <a:pt x="17706" y="20392"/>
                </a:lnTo>
                <a:lnTo>
                  <a:pt x="16125" y="19497"/>
                </a:lnTo>
                <a:lnTo>
                  <a:pt x="14192" y="19049"/>
                </a:lnTo>
                <a:lnTo>
                  <a:pt x="11906" y="19049"/>
                </a:lnTo>
                <a:lnTo>
                  <a:pt x="5953" y="18907"/>
                </a:lnTo>
                <a:lnTo>
                  <a:pt x="4857" y="18907"/>
                </a:lnTo>
                <a:lnTo>
                  <a:pt x="3914" y="18754"/>
                </a:lnTo>
                <a:lnTo>
                  <a:pt x="95" y="12953"/>
                </a:lnTo>
                <a:lnTo>
                  <a:pt x="95" y="6753"/>
                </a:lnTo>
                <a:lnTo>
                  <a:pt x="2981" y="1343"/>
                </a:lnTo>
                <a:lnTo>
                  <a:pt x="3667" y="942"/>
                </a:lnTo>
                <a:lnTo>
                  <a:pt x="4467" y="742"/>
                </a:lnTo>
                <a:lnTo>
                  <a:pt x="5362" y="742"/>
                </a:lnTo>
                <a:lnTo>
                  <a:pt x="7048" y="352"/>
                </a:lnTo>
                <a:lnTo>
                  <a:pt x="8534" y="152"/>
                </a:lnTo>
                <a:lnTo>
                  <a:pt x="9820" y="152"/>
                </a:lnTo>
                <a:lnTo>
                  <a:pt x="11115" y="57"/>
                </a:lnTo>
                <a:lnTo>
                  <a:pt x="12696" y="0"/>
                </a:lnTo>
                <a:lnTo>
                  <a:pt x="21135" y="0"/>
                </a:lnTo>
                <a:lnTo>
                  <a:pt x="26536" y="1095"/>
                </a:lnTo>
                <a:lnTo>
                  <a:pt x="30803" y="3276"/>
                </a:lnTo>
                <a:lnTo>
                  <a:pt x="35071" y="5362"/>
                </a:lnTo>
                <a:lnTo>
                  <a:pt x="38442" y="8534"/>
                </a:lnTo>
                <a:lnTo>
                  <a:pt x="41019" y="12953"/>
                </a:lnTo>
                <a:lnTo>
                  <a:pt x="43405" y="16973"/>
                </a:lnTo>
                <a:lnTo>
                  <a:pt x="45091" y="22231"/>
                </a:lnTo>
                <a:lnTo>
                  <a:pt x="45986" y="28574"/>
                </a:lnTo>
                <a:lnTo>
                  <a:pt x="46977" y="34928"/>
                </a:lnTo>
                <a:lnTo>
                  <a:pt x="47472" y="43357"/>
                </a:lnTo>
                <a:lnTo>
                  <a:pt x="47472" y="91287"/>
                </a:lnTo>
                <a:lnTo>
                  <a:pt x="47872" y="96392"/>
                </a:lnTo>
                <a:lnTo>
                  <a:pt x="69208" y="116242"/>
                </a:lnTo>
                <a:lnTo>
                  <a:pt x="69999" y="116242"/>
                </a:lnTo>
                <a:lnTo>
                  <a:pt x="70694" y="116433"/>
                </a:lnTo>
                <a:lnTo>
                  <a:pt x="71885" y="117233"/>
                </a:lnTo>
                <a:lnTo>
                  <a:pt x="72380" y="117824"/>
                </a:lnTo>
                <a:lnTo>
                  <a:pt x="72780" y="118624"/>
                </a:lnTo>
                <a:lnTo>
                  <a:pt x="73170" y="119309"/>
                </a:lnTo>
                <a:lnTo>
                  <a:pt x="73418" y="120205"/>
                </a:lnTo>
                <a:lnTo>
                  <a:pt x="73523" y="121300"/>
                </a:lnTo>
                <a:lnTo>
                  <a:pt x="73723" y="122291"/>
                </a:lnTo>
                <a:lnTo>
                  <a:pt x="73605" y="128739"/>
                </a:lnTo>
                <a:lnTo>
                  <a:pt x="73523" y="129187"/>
                </a:lnTo>
                <a:lnTo>
                  <a:pt x="73418" y="130273"/>
                </a:lnTo>
                <a:lnTo>
                  <a:pt x="73170" y="131168"/>
                </a:lnTo>
                <a:lnTo>
                  <a:pt x="72780" y="131863"/>
                </a:lnTo>
                <a:lnTo>
                  <a:pt x="72475" y="132559"/>
                </a:lnTo>
                <a:lnTo>
                  <a:pt x="65189" y="134492"/>
                </a:lnTo>
                <a:lnTo>
                  <a:pt x="61712" y="135978"/>
                </a:lnTo>
                <a:lnTo>
                  <a:pt x="58940" y="138559"/>
                </a:lnTo>
                <a:lnTo>
                  <a:pt x="56159" y="141046"/>
                </a:lnTo>
                <a:lnTo>
                  <a:pt x="53873" y="144265"/>
                </a:lnTo>
                <a:lnTo>
                  <a:pt x="47472" y="172497"/>
                </a:lnTo>
                <a:lnTo>
                  <a:pt x="47472" y="214016"/>
                </a:lnTo>
                <a:lnTo>
                  <a:pt x="46977" y="222398"/>
                </a:lnTo>
                <a:lnTo>
                  <a:pt x="30660" y="254202"/>
                </a:lnTo>
                <a:lnTo>
                  <a:pt x="26393" y="256384"/>
                </a:lnTo>
                <a:lnTo>
                  <a:pt x="21031" y="257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149E0BC-EC2F-9545-8057-FCF393F4C1DB}"/>
              </a:ext>
            </a:extLst>
          </p:cNvPr>
          <p:cNvSpPr/>
          <p:nvPr/>
        </p:nvSpPr>
        <p:spPr>
          <a:xfrm>
            <a:off x="487479" y="4816003"/>
            <a:ext cx="696962" cy="180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B61E0F8-133A-4D4B-BC75-CF11E5A8AEE1}"/>
              </a:ext>
            </a:extLst>
          </p:cNvPr>
          <p:cNvSpPr/>
          <p:nvPr/>
        </p:nvSpPr>
        <p:spPr>
          <a:xfrm>
            <a:off x="1276406" y="4782948"/>
            <a:ext cx="3439368" cy="265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8A62DD4-946C-1342-BBDB-E42080600016}"/>
              </a:ext>
            </a:extLst>
          </p:cNvPr>
          <p:cNvSpPr/>
          <p:nvPr/>
        </p:nvSpPr>
        <p:spPr>
          <a:xfrm>
            <a:off x="4746043" y="4816003"/>
            <a:ext cx="696962" cy="180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9D5AA7E4-8352-184C-8486-2E258C308EDA}"/>
              </a:ext>
            </a:extLst>
          </p:cNvPr>
          <p:cNvSpPr/>
          <p:nvPr/>
        </p:nvSpPr>
        <p:spPr>
          <a:xfrm>
            <a:off x="5526480" y="4782951"/>
            <a:ext cx="2861868" cy="265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38E8BAFC-2405-4D46-99DD-ECFA69C7A623}"/>
              </a:ext>
            </a:extLst>
          </p:cNvPr>
          <p:cNvSpPr/>
          <p:nvPr/>
        </p:nvSpPr>
        <p:spPr>
          <a:xfrm>
            <a:off x="492835" y="5508486"/>
            <a:ext cx="74295" cy="257810"/>
          </a:xfrm>
          <a:custGeom>
            <a:avLst/>
            <a:gdLst/>
            <a:ahLst/>
            <a:cxnLst/>
            <a:rect l="l" t="t" r="r" b="b"/>
            <a:pathLst>
              <a:path w="74295" h="257810">
                <a:moveTo>
                  <a:pt x="21031" y="257479"/>
                </a:moveTo>
                <a:lnTo>
                  <a:pt x="12696" y="257479"/>
                </a:lnTo>
                <a:lnTo>
                  <a:pt x="11115" y="257422"/>
                </a:lnTo>
                <a:lnTo>
                  <a:pt x="8534" y="257231"/>
                </a:lnTo>
                <a:lnTo>
                  <a:pt x="6896" y="257031"/>
                </a:lnTo>
                <a:lnTo>
                  <a:pt x="4914" y="256736"/>
                </a:lnTo>
                <a:lnTo>
                  <a:pt x="4219" y="256736"/>
                </a:lnTo>
                <a:lnTo>
                  <a:pt x="3571" y="256536"/>
                </a:lnTo>
                <a:lnTo>
                  <a:pt x="2381" y="255736"/>
                </a:lnTo>
                <a:lnTo>
                  <a:pt x="1885" y="255193"/>
                </a:lnTo>
                <a:lnTo>
                  <a:pt x="1485" y="254498"/>
                </a:lnTo>
                <a:lnTo>
                  <a:pt x="1095" y="253907"/>
                </a:lnTo>
                <a:lnTo>
                  <a:pt x="742" y="253012"/>
                </a:lnTo>
                <a:lnTo>
                  <a:pt x="152" y="250726"/>
                </a:lnTo>
                <a:lnTo>
                  <a:pt x="0" y="249392"/>
                </a:lnTo>
                <a:lnTo>
                  <a:pt x="0" y="246116"/>
                </a:lnTo>
                <a:lnTo>
                  <a:pt x="4362" y="238572"/>
                </a:lnTo>
                <a:lnTo>
                  <a:pt x="5057" y="238572"/>
                </a:lnTo>
                <a:lnTo>
                  <a:pt x="11458" y="238429"/>
                </a:lnTo>
                <a:lnTo>
                  <a:pt x="13839" y="238429"/>
                </a:lnTo>
                <a:lnTo>
                  <a:pt x="15878" y="237981"/>
                </a:lnTo>
                <a:lnTo>
                  <a:pt x="24911" y="172497"/>
                </a:lnTo>
                <a:lnTo>
                  <a:pt x="25250" y="166934"/>
                </a:lnTo>
                <a:lnTo>
                  <a:pt x="41871" y="128739"/>
                </a:lnTo>
                <a:lnTo>
                  <a:pt x="51196" y="125320"/>
                </a:lnTo>
                <a:lnTo>
                  <a:pt x="46139" y="124320"/>
                </a:lnTo>
                <a:lnTo>
                  <a:pt x="24850" y="90544"/>
                </a:lnTo>
                <a:lnTo>
                  <a:pt x="24746" y="43357"/>
                </a:lnTo>
                <a:lnTo>
                  <a:pt x="24603" y="39595"/>
                </a:lnTo>
                <a:lnTo>
                  <a:pt x="23612" y="31156"/>
                </a:lnTo>
                <a:lnTo>
                  <a:pt x="22821" y="27832"/>
                </a:lnTo>
                <a:lnTo>
                  <a:pt x="21726" y="25450"/>
                </a:lnTo>
                <a:lnTo>
                  <a:pt x="20735" y="22974"/>
                </a:lnTo>
                <a:lnTo>
                  <a:pt x="19392" y="21288"/>
                </a:lnTo>
                <a:lnTo>
                  <a:pt x="17706" y="20392"/>
                </a:lnTo>
                <a:lnTo>
                  <a:pt x="16125" y="19497"/>
                </a:lnTo>
                <a:lnTo>
                  <a:pt x="14192" y="19049"/>
                </a:lnTo>
                <a:lnTo>
                  <a:pt x="11906" y="19049"/>
                </a:lnTo>
                <a:lnTo>
                  <a:pt x="5953" y="18907"/>
                </a:lnTo>
                <a:lnTo>
                  <a:pt x="4857" y="18907"/>
                </a:lnTo>
                <a:lnTo>
                  <a:pt x="3914" y="18754"/>
                </a:lnTo>
                <a:lnTo>
                  <a:pt x="95" y="12953"/>
                </a:lnTo>
                <a:lnTo>
                  <a:pt x="95" y="6753"/>
                </a:lnTo>
                <a:lnTo>
                  <a:pt x="2981" y="1343"/>
                </a:lnTo>
                <a:lnTo>
                  <a:pt x="3667" y="942"/>
                </a:lnTo>
                <a:lnTo>
                  <a:pt x="4467" y="742"/>
                </a:lnTo>
                <a:lnTo>
                  <a:pt x="5362" y="742"/>
                </a:lnTo>
                <a:lnTo>
                  <a:pt x="7048" y="352"/>
                </a:lnTo>
                <a:lnTo>
                  <a:pt x="8534" y="152"/>
                </a:lnTo>
                <a:lnTo>
                  <a:pt x="9820" y="152"/>
                </a:lnTo>
                <a:lnTo>
                  <a:pt x="11115" y="57"/>
                </a:lnTo>
                <a:lnTo>
                  <a:pt x="12696" y="0"/>
                </a:lnTo>
                <a:lnTo>
                  <a:pt x="21135" y="0"/>
                </a:lnTo>
                <a:lnTo>
                  <a:pt x="26536" y="1095"/>
                </a:lnTo>
                <a:lnTo>
                  <a:pt x="30803" y="3276"/>
                </a:lnTo>
                <a:lnTo>
                  <a:pt x="35071" y="5362"/>
                </a:lnTo>
                <a:lnTo>
                  <a:pt x="38442" y="8534"/>
                </a:lnTo>
                <a:lnTo>
                  <a:pt x="41019" y="12953"/>
                </a:lnTo>
                <a:lnTo>
                  <a:pt x="43405" y="16973"/>
                </a:lnTo>
                <a:lnTo>
                  <a:pt x="45091" y="22231"/>
                </a:lnTo>
                <a:lnTo>
                  <a:pt x="45986" y="28574"/>
                </a:lnTo>
                <a:lnTo>
                  <a:pt x="46977" y="34928"/>
                </a:lnTo>
                <a:lnTo>
                  <a:pt x="47472" y="43357"/>
                </a:lnTo>
                <a:lnTo>
                  <a:pt x="47472" y="91287"/>
                </a:lnTo>
                <a:lnTo>
                  <a:pt x="47872" y="96392"/>
                </a:lnTo>
                <a:lnTo>
                  <a:pt x="69208" y="116242"/>
                </a:lnTo>
                <a:lnTo>
                  <a:pt x="69999" y="116242"/>
                </a:lnTo>
                <a:lnTo>
                  <a:pt x="70694" y="116433"/>
                </a:lnTo>
                <a:lnTo>
                  <a:pt x="71885" y="117233"/>
                </a:lnTo>
                <a:lnTo>
                  <a:pt x="72380" y="117824"/>
                </a:lnTo>
                <a:lnTo>
                  <a:pt x="72780" y="118624"/>
                </a:lnTo>
                <a:lnTo>
                  <a:pt x="73170" y="119309"/>
                </a:lnTo>
                <a:lnTo>
                  <a:pt x="73418" y="120205"/>
                </a:lnTo>
                <a:lnTo>
                  <a:pt x="73523" y="121300"/>
                </a:lnTo>
                <a:lnTo>
                  <a:pt x="73723" y="122291"/>
                </a:lnTo>
                <a:lnTo>
                  <a:pt x="73605" y="128739"/>
                </a:lnTo>
                <a:lnTo>
                  <a:pt x="73523" y="129187"/>
                </a:lnTo>
                <a:lnTo>
                  <a:pt x="73418" y="130273"/>
                </a:lnTo>
                <a:lnTo>
                  <a:pt x="73170" y="131168"/>
                </a:lnTo>
                <a:lnTo>
                  <a:pt x="72780" y="131863"/>
                </a:lnTo>
                <a:lnTo>
                  <a:pt x="72475" y="132559"/>
                </a:lnTo>
                <a:lnTo>
                  <a:pt x="65189" y="134492"/>
                </a:lnTo>
                <a:lnTo>
                  <a:pt x="61712" y="135978"/>
                </a:lnTo>
                <a:lnTo>
                  <a:pt x="58940" y="138559"/>
                </a:lnTo>
                <a:lnTo>
                  <a:pt x="56159" y="141046"/>
                </a:lnTo>
                <a:lnTo>
                  <a:pt x="53873" y="144265"/>
                </a:lnTo>
                <a:lnTo>
                  <a:pt x="47472" y="172497"/>
                </a:lnTo>
                <a:lnTo>
                  <a:pt x="47472" y="214016"/>
                </a:lnTo>
                <a:lnTo>
                  <a:pt x="46977" y="222398"/>
                </a:lnTo>
                <a:lnTo>
                  <a:pt x="30660" y="254202"/>
                </a:lnTo>
                <a:lnTo>
                  <a:pt x="26393" y="256384"/>
                </a:lnTo>
                <a:lnTo>
                  <a:pt x="21031" y="257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045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 Privileges</a:t>
            </a:r>
          </a:p>
        </p:txBody>
      </p:sp>
      <p:pic>
        <p:nvPicPr>
          <p:cNvPr id="6" name="Content Placeholder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852AD0DA-DA6E-FA42-8303-0C855F2D5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0" y="4179265"/>
            <a:ext cx="4381500" cy="1206500"/>
          </a:xfrm>
        </p:spPr>
      </p:pic>
      <p:sp>
        <p:nvSpPr>
          <p:cNvPr id="10" name="object 3"/>
          <p:cNvSpPr txBox="1"/>
          <p:nvPr/>
        </p:nvSpPr>
        <p:spPr>
          <a:xfrm>
            <a:off x="504620" y="1738827"/>
            <a:ext cx="6548755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Now we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map out what we need to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9FE574-914C-EB43-A201-986710FD4F78}"/>
              </a:ext>
            </a:extLst>
          </p:cNvPr>
          <p:cNvSpPr/>
          <p:nvPr/>
        </p:nvSpPr>
        <p:spPr>
          <a:xfrm>
            <a:off x="1631092" y="2513398"/>
            <a:ext cx="542228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7254E"/>
                </a:solidFill>
                <a:latin typeface="Consolas" panose="020B0609020204030204" pitchFamily="49" charset="0"/>
              </a:rPr>
              <a:t>commit_creds</a:t>
            </a:r>
            <a:r>
              <a:rPr lang="en-US" dirty="0">
                <a:solidFill>
                  <a:srgbClr val="C7254E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C7254E"/>
                </a:solidFill>
                <a:latin typeface="Consolas" panose="020B0609020204030204" pitchFamily="49" charset="0"/>
              </a:rPr>
              <a:t>prepare_kernel_cred</a:t>
            </a:r>
            <a:r>
              <a:rPr lang="en-US" dirty="0">
                <a:solidFill>
                  <a:srgbClr val="C7254E"/>
                </a:solidFill>
                <a:latin typeface="Consolas" panose="020B0609020204030204" pitchFamily="49" charset="0"/>
              </a:rPr>
              <a:t>(0))</a:t>
            </a:r>
            <a:r>
              <a:rPr lang="en-US" altLang="zh-CN" dirty="0">
                <a:solidFill>
                  <a:srgbClr val="C7254E"/>
                </a:solidFill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  <p:pic>
        <p:nvPicPr>
          <p:cNvPr id="8" name="Picture 7" descr="A black sign with white text&#10;&#10;Description automatically generated">
            <a:extLst>
              <a:ext uri="{FF2B5EF4-FFF2-40B4-BE49-F238E27FC236}">
                <a16:creationId xmlns:a16="http://schemas.microsoft.com/office/drawing/2014/main" id="{C661FBAC-E82E-F944-922E-6633A576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0" y="5544536"/>
            <a:ext cx="5067300" cy="116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F19C3F-DF1D-B64F-B679-70587D1146E7}"/>
              </a:ext>
            </a:extLst>
          </p:cNvPr>
          <p:cNvSpPr txBox="1"/>
          <p:nvPr/>
        </p:nvSpPr>
        <p:spPr>
          <a:xfrm>
            <a:off x="435538" y="3675722"/>
            <a:ext cx="5476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can find their addresses in </a:t>
            </a:r>
            <a:r>
              <a:rPr lang="en-US" b="1" dirty="0">
                <a:solidFill>
                  <a:schemeClr val="bg1"/>
                </a:solidFill>
              </a:rPr>
              <a:t>/proc/</a:t>
            </a:r>
            <a:r>
              <a:rPr lang="en-US" b="1" dirty="0" err="1">
                <a:solidFill>
                  <a:schemeClr val="bg1"/>
                </a:solidFill>
              </a:rPr>
              <a:t>kallsyms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6F758-887E-4F4B-B474-F28EB60D0AEC}"/>
              </a:ext>
            </a:extLst>
          </p:cNvPr>
          <p:cNvSpPr/>
          <p:nvPr/>
        </p:nvSpPr>
        <p:spPr bwMode="auto">
          <a:xfrm>
            <a:off x="517020" y="4462944"/>
            <a:ext cx="3251791" cy="24498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A3BE5E-0CF7-4A4C-98CC-5E658B684F1C}"/>
              </a:ext>
            </a:extLst>
          </p:cNvPr>
          <p:cNvSpPr/>
          <p:nvPr/>
        </p:nvSpPr>
        <p:spPr bwMode="auto">
          <a:xfrm>
            <a:off x="504620" y="5790502"/>
            <a:ext cx="4067380" cy="22723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7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31D7-B4A4-4F44-94FC-B5F8268A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AD398-36FB-5F47-81FA-C71B923FC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CD909-5C66-2B43-807F-3ABDD670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5" y="0"/>
            <a:ext cx="136220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273EE-EDDB-0D47-A879-0DE0E5DC0999}"/>
              </a:ext>
            </a:extLst>
          </p:cNvPr>
          <p:cNvSpPr/>
          <p:nvPr/>
        </p:nvSpPr>
        <p:spPr>
          <a:xfrm>
            <a:off x="143435" y="1109942"/>
            <a:ext cx="4572000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helvetica neue" panose="02000503000000020004" pitchFamily="2" charset="0"/>
              </a:rPr>
              <a:t>E.g.</a:t>
            </a:r>
            <a:r>
              <a:rPr lang="zh-CN" alt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r>
              <a:rPr lang="en-US" dirty="0" err="1"/>
              <a:t>top_chunk</a:t>
            </a:r>
            <a:r>
              <a:rPr lang="en-US" dirty="0"/>
              <a:t>=0x601200</a:t>
            </a:r>
          </a:p>
          <a:p>
            <a:endParaRPr lang="en-US" dirty="0"/>
          </a:p>
          <a:p>
            <a:r>
              <a:rPr lang="en-US" dirty="0"/>
              <a:t>malloc(0xffe00020)</a:t>
            </a:r>
          </a:p>
          <a:p>
            <a:endParaRPr lang="en-US" dirty="0"/>
          </a:p>
          <a:p>
            <a:r>
              <a:rPr lang="en-US" dirty="0"/>
              <a:t>0xffe00030 &lt; </a:t>
            </a:r>
            <a:r>
              <a:rPr lang="en-US" dirty="0" err="1"/>
              <a:t>top_chunk_size</a:t>
            </a:r>
            <a:endParaRPr lang="en-US" dirty="0"/>
          </a:p>
          <a:p>
            <a:endParaRPr lang="en-US" dirty="0"/>
          </a:p>
          <a:p>
            <a:r>
              <a:rPr lang="en-US" dirty="0"/>
              <a:t>0xffe00030+0x601200=0x100401230</a:t>
            </a:r>
          </a:p>
          <a:p>
            <a:endParaRPr lang="en-US" dirty="0"/>
          </a:p>
          <a:p>
            <a:r>
              <a:rPr lang="en-US" dirty="0" err="1"/>
              <a:t>top_chunk</a:t>
            </a:r>
            <a:r>
              <a:rPr lang="en-US" dirty="0"/>
              <a:t>=0x401230</a:t>
            </a:r>
          </a:p>
        </p:txBody>
      </p:sp>
    </p:spTree>
    <p:extLst>
      <p:ext uri="{BB962C8B-B14F-4D97-AF65-F5344CB8AC3E}">
        <p14:creationId xmlns:p14="http://schemas.microsoft.com/office/powerpoint/2010/main" val="8471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Returning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UserSpace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object 3"/>
          <p:cNvSpPr txBox="1"/>
          <p:nvPr/>
        </p:nvSpPr>
        <p:spPr>
          <a:xfrm>
            <a:off x="530223" y="1738827"/>
            <a:ext cx="7409180" cy="374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Why bother returning to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Userspace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Most useful things we want to do are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easier from  userland.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 KernelSpace, there’s no easy way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to: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ts val="28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Modify the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filesystem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Create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new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process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ts val="28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Create network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connections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339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Returning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UserSpace</a:t>
            </a:r>
            <a:endParaRPr lang="en-US" dirty="0"/>
          </a:p>
        </p:txBody>
      </p:sp>
      <p:sp>
        <p:nvSpPr>
          <p:cNvPr id="5" name="object 3"/>
          <p:cNvSpPr txBox="1"/>
          <p:nvPr/>
        </p:nvSpPr>
        <p:spPr>
          <a:xfrm>
            <a:off x="530223" y="1738827"/>
            <a:ext cx="36309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How does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do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it?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562225" y="2556586"/>
            <a:ext cx="463323" cy="22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1468288" y="2540203"/>
            <a:ext cx="1817929" cy="237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562225" y="2861386"/>
            <a:ext cx="463323" cy="22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1468288" y="2845003"/>
            <a:ext cx="104974" cy="222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1607296" y="2871349"/>
            <a:ext cx="1870545" cy="2107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562225" y="3166186"/>
            <a:ext cx="463323" cy="22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1468288" y="3149803"/>
            <a:ext cx="104974" cy="222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1"/>
          <p:cNvSpPr/>
          <p:nvPr/>
        </p:nvSpPr>
        <p:spPr>
          <a:xfrm>
            <a:off x="1607296" y="3176149"/>
            <a:ext cx="1983731" cy="210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562225" y="3470986"/>
            <a:ext cx="463323" cy="22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3"/>
          <p:cNvSpPr/>
          <p:nvPr/>
        </p:nvSpPr>
        <p:spPr>
          <a:xfrm>
            <a:off x="1468288" y="3454603"/>
            <a:ext cx="1836652" cy="237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562225" y="3775786"/>
            <a:ext cx="463323" cy="220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5"/>
          <p:cNvSpPr/>
          <p:nvPr/>
        </p:nvSpPr>
        <p:spPr>
          <a:xfrm>
            <a:off x="1468288" y="3759403"/>
            <a:ext cx="104974" cy="222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6"/>
          <p:cNvSpPr/>
          <p:nvPr/>
        </p:nvSpPr>
        <p:spPr>
          <a:xfrm>
            <a:off x="1607296" y="3785749"/>
            <a:ext cx="3392076" cy="2107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553142" y="4133701"/>
            <a:ext cx="735300" cy="167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18"/>
          <p:cNvSpPr/>
          <p:nvPr/>
        </p:nvSpPr>
        <p:spPr>
          <a:xfrm>
            <a:off x="559587" y="4393558"/>
            <a:ext cx="457580" cy="212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530223" y="4958264"/>
            <a:ext cx="7053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will usually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out of “Kernel Mode”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safely.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996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Returning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UserSpace</a:t>
            </a:r>
            <a:endParaRPr lang="en-US" dirty="0"/>
          </a:p>
        </p:txBody>
      </p:sp>
      <p:sp>
        <p:nvSpPr>
          <p:cNvPr id="23" name="object 3"/>
          <p:cNvSpPr txBox="1"/>
          <p:nvPr/>
        </p:nvSpPr>
        <p:spPr>
          <a:xfrm>
            <a:off x="530213" y="1738827"/>
            <a:ext cx="7887970" cy="36487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056640" lvl="0" indent="0" algn="l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For exploitation, the easiest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strategy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highjacking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execution, and letting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return by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itself.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ts val="28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Function Pointer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Overwrites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Syscall Table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Highjacking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ts val="286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&gt;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Use-After-Free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5080" lvl="0" indent="0" algn="l" defTabSz="914400" rtl="0" eaLnBrk="1" fontAlgn="base" latinLnBrk="0" hangingPunct="1">
              <a:lnSpc>
                <a:spcPct val="197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 need to 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very careful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about destroying Kernel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state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. 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segfault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probably means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</a:t>
            </a:r>
            <a:r>
              <a:rPr kumimoji="0" sz="24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reboot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145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C1F4-BE5C-0842-8630-642954DF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</a:t>
            </a:r>
            <a:r>
              <a:rPr lang="zh-CN" altLang="en-US" dirty="0"/>
              <a:t> </a:t>
            </a:r>
            <a:r>
              <a:rPr lang="en-US" altLang="zh-CN" dirty="0" err="1"/>
              <a:t>Babydriver</a:t>
            </a:r>
            <a:endParaRPr lang="en-US" dirty="0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A47092-2176-BA43-A9C1-E52ABD8C3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579026"/>
            <a:ext cx="7676834" cy="145455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390F2F-6003-6248-9980-DBA07D81699A}"/>
              </a:ext>
            </a:extLst>
          </p:cNvPr>
          <p:cNvSpPr/>
          <p:nvPr/>
        </p:nvSpPr>
        <p:spPr>
          <a:xfrm>
            <a:off x="295275" y="5892398"/>
            <a:ext cx="7722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81D0"/>
                </a:solidFill>
                <a:latin typeface="-apple-system"/>
                <a:hlinkClick r:id="rId3"/>
              </a:rPr>
              <a:t>https://github.com/ctf-wiki/ctf-challenges/tree/master/pwn/kernel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545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F25F-2ECB-2048-8009-BC4376E7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5BA68-30CD-4840-9941-671E059B4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E3CD3-0185-2140-A56F-3907A6AF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16" y="1780874"/>
            <a:ext cx="6471168" cy="32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8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Kernel </a:t>
            </a:r>
            <a:r>
              <a:rPr lang="en-US" spc="-10" dirty="0"/>
              <a:t>Space</a:t>
            </a:r>
            <a:r>
              <a:rPr lang="en-US" spc="-100" dirty="0"/>
              <a:t> </a:t>
            </a:r>
            <a:r>
              <a:rPr lang="en-US" spc="-5" dirty="0"/>
              <a:t>Protections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30223" y="1738827"/>
            <a:ext cx="751967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By now,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you’re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familiar with the alphabet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soup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of exploit  mitigations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0625" y="2824677"/>
            <a:ext cx="4315460" cy="77200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Green: Present in Kernel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Space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Yellow: Present, 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caveats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223" y="2824677"/>
            <a:ext cx="1245235" cy="150297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429259" lvl="0" indent="0" algn="l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DEP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ASLR 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Canaries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ts val="27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etc...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223" y="4996377"/>
            <a:ext cx="7840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There’s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whole new alphabet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soup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for Kernel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Mitigations!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097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Kernel </a:t>
            </a:r>
            <a:r>
              <a:rPr lang="en-US" spc="-10" dirty="0"/>
              <a:t>Space</a:t>
            </a:r>
            <a:r>
              <a:rPr lang="en-US" spc="-100" dirty="0"/>
              <a:t> </a:t>
            </a:r>
            <a:r>
              <a:rPr lang="en-US" spc="-5" dirty="0"/>
              <a:t>Protections</a:t>
            </a:r>
            <a:endParaRPr lang="en-US" dirty="0"/>
          </a:p>
        </p:txBody>
      </p:sp>
      <p:sp>
        <p:nvSpPr>
          <p:cNvPr id="8" name="object 4"/>
          <p:cNvSpPr txBox="1"/>
          <p:nvPr/>
        </p:nvSpPr>
        <p:spPr>
          <a:xfrm>
            <a:off x="530223" y="1738827"/>
            <a:ext cx="5878195" cy="328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Some new words in our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soup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(There’s plenty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more...)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318135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MMAP_MIN_ADDR  KALLSYMS  RANDSTACK  STACKLEAK  SMEP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SMAP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Most of these will be off for the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labs!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290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MMAP_MIN_ADDR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 txBox="1"/>
          <p:nvPr/>
        </p:nvSpPr>
        <p:spPr>
          <a:xfrm>
            <a:off x="530223" y="1738827"/>
            <a:ext cx="77508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makes exploiting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dereferences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harder.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3142932" y="2379739"/>
            <a:ext cx="1414780" cy="413010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264160" marR="266065" lvl="0" indent="-1270" algn="ctr" defTabSz="914400" rtl="0" eaLnBrk="1" fontAlgn="base" latinLnBrk="0" hangingPunct="1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Low  Memory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81610" marR="183515" lvl="0" indent="0" algn="ctr" defTabSz="914400" rtl="0" eaLnBrk="1" fontAlgn="base" latinLnBrk="0" hangingPunct="1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Malicious  Program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85725" marR="0" lvl="0" indent="0" algn="l" defTabSz="914400" rtl="0" eaLnBrk="1" fontAlgn="base" latinLnBrk="0" hangingPunct="1">
              <a:lnSpc>
                <a:spcPts val="21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0xffffffff</a:t>
            </a:r>
            <a:endParaRPr kumimoji="0" lang="en-US" sz="1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85725" marR="0" lvl="0" indent="0" algn="l" defTabSz="914400" rtl="0" eaLnBrk="1" fontAlgn="base" latinLnBrk="0" hangingPunct="1">
              <a:lnSpc>
                <a:spcPts val="21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812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MMAP_MIN_ADDR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Grp="1"/>
          </p:cNvGraphicFramePr>
          <p:nvPr/>
        </p:nvGraphicFramePr>
        <p:xfrm>
          <a:off x="520072" y="2402211"/>
          <a:ext cx="1946910" cy="3699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504">
                <a:tc rowSpan="2"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0x000000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185" marB="0">
                    <a:solidFill>
                      <a:srgbClr val="00FF0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C0504D"/>
                      </a:solidFill>
                      <a:prstDash val="solid"/>
                    </a:lnR>
                    <a:lnT w="76200">
                      <a:solidFill>
                        <a:srgbClr val="C0504D"/>
                      </a:solidFill>
                      <a:prstDash val="solid"/>
                    </a:lnT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750" dirty="0">
                        <a:latin typeface="Times New Roman"/>
                        <a:cs typeface="Times New Roman"/>
                      </a:endParaRPr>
                    </a:p>
                    <a:p>
                      <a:pPr marL="273685" marR="247015" indent="209550">
                        <a:lnSpc>
                          <a:spcPct val="100699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Low  Memory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1C458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200">
                      <a:solidFill>
                        <a:srgbClr val="C0504D"/>
                      </a:solidFill>
                      <a:prstDash val="solid"/>
                    </a:lnR>
                    <a:lnT w="76200">
                      <a:solidFill>
                        <a:srgbClr val="C0504D"/>
                      </a:solidFill>
                      <a:prstDash val="solid"/>
                    </a:lnT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820">
                <a:tc rowSpan="2">
                  <a:txBody>
                    <a:bodyPr/>
                    <a:lstStyle/>
                    <a:p>
                      <a:pPr marL="241935" marR="164465" indent="-50800">
                        <a:lnSpc>
                          <a:spcPct val="100699"/>
                        </a:lnSpc>
                        <a:spcBef>
                          <a:spcPts val="140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Malicious  Program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7800" marB="0">
                    <a:lnB w="19050">
                      <a:solidFill>
                        <a:srgbClr val="1F487C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200">
                      <a:solidFill>
                        <a:srgbClr val="C0504D"/>
                      </a:solidFill>
                      <a:prstDash val="solid"/>
                    </a:lnR>
                    <a:lnT w="76200">
                      <a:solidFill>
                        <a:srgbClr val="C0504D"/>
                      </a:solidFill>
                      <a:prstDash val="solid"/>
                    </a:lnT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8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0" marB="0">
                    <a:lnB w="19050">
                      <a:solidFill>
                        <a:srgbClr val="1F487C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C0504D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7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95250">
                        <a:lnSpc>
                          <a:spcPts val="1975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0xffffffff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1F487C"/>
                      </a:solidFill>
                      <a:prstDash val="solid"/>
                    </a:lnL>
                    <a:lnR w="19050">
                      <a:solidFill>
                        <a:srgbClr val="1F487C"/>
                      </a:solidFill>
                      <a:prstDash val="solid"/>
                    </a:lnR>
                    <a:lnT w="19050">
                      <a:solidFill>
                        <a:srgbClr val="1F487C"/>
                      </a:solidFill>
                      <a:prstDash val="solid"/>
                    </a:lnT>
                    <a:lnB w="19050">
                      <a:solidFill>
                        <a:srgbClr val="1F487C"/>
                      </a:solidFill>
                      <a:prstDash val="solid"/>
                    </a:lnB>
                    <a:solidFill>
                      <a:srgbClr val="87878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200">
                      <a:solidFill>
                        <a:srgbClr val="C0504D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4"/>
          <p:cNvSpPr txBox="1"/>
          <p:nvPr/>
        </p:nvSpPr>
        <p:spPr>
          <a:xfrm>
            <a:off x="530223" y="1738827"/>
            <a:ext cx="7750809" cy="98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makes exploiting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dereferences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harder.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3410585" marR="0" lvl="0" indent="0" algn="l" defTabSz="914400" rtl="0" eaLnBrk="1" fontAlgn="base" latinLnBrk="0" hangingPunct="1">
              <a:lnSpc>
                <a:spcPct val="100000"/>
              </a:lnSpc>
              <a:spcBef>
                <a:spcPts val="20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does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mmap(0,....)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741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MMAP_MIN_ADDR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 bwMode="auto">
          <a:xfrm>
            <a:off x="530223" y="1738827"/>
            <a:ext cx="7750809" cy="16548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2700" marR="0" lvl="0" indent="-180975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4000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1" lang="en-US" sz="2000" b="0" i="0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makes exploiting </a:t>
            </a:r>
            <a:r>
              <a:rPr kumimoji="1" lang="en-US" sz="2000" b="0" i="0" u="none" strike="noStrike" kern="0" cap="none" spc="-5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dereferences</a:t>
            </a:r>
            <a:r>
              <a:rPr kumimoji="1" lang="en-US" sz="2000" b="0" i="0" u="none" strike="noStrike" kern="0" cap="none" spc="-3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1" lang="en-US" sz="2000" b="0" i="0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harder.</a:t>
            </a:r>
          </a:p>
          <a:p>
            <a:pPr marL="3410585" marR="470534" lvl="0" indent="-180975" algn="l" defTabSz="914400" rtl="0" eaLnBrk="0" fontAlgn="base" latinLnBrk="0" hangingPunct="0">
              <a:lnSpc>
                <a:spcPts val="5250"/>
              </a:lnSpc>
              <a:spcBef>
                <a:spcPts val="60"/>
              </a:spcBef>
              <a:spcAft>
                <a:spcPct val="40000"/>
              </a:spcAft>
              <a:buClrTx/>
              <a:buSzTx/>
              <a:buFont typeface="Wingdings" charset="0"/>
              <a:buChar char="§"/>
              <a:tabLst/>
              <a:defRPr/>
            </a:pPr>
            <a:r>
              <a:rPr kumimoji="1" lang="en-US" sz="2200" b="0" i="0" u="none" strike="noStrike" kern="0" cap="none" spc="-5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does mmap(0,....)  </a:t>
            </a:r>
            <a:r>
              <a:rPr kumimoji="1" lang="en-US" sz="2200" b="0" i="0" u="none" strike="noStrike" kern="0" cap="none" spc="-5" normalizeH="0" baseline="0" noProof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writes malicious</a:t>
            </a:r>
            <a:r>
              <a:rPr kumimoji="1" lang="en-US" sz="2200" b="0" i="0" u="none" strike="noStrike" kern="0" cap="none" spc="-90" normalizeH="0" baseline="0" noProof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1" lang="en-US" sz="2200" b="0" i="0" u="none" strike="noStrike" kern="0" cap="none" spc="-5" normalizeH="0" baseline="0" noProof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Code</a:t>
            </a:r>
            <a:endParaRPr kumimoji="1" lang="en-US" sz="2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graphicFrame>
        <p:nvGraphicFramePr>
          <p:cNvPr id="9" name="object 4"/>
          <p:cNvGraphicFramePr>
            <a:graphicFrameLocks noGrp="1"/>
          </p:cNvGraphicFramePr>
          <p:nvPr/>
        </p:nvGraphicFramePr>
        <p:xfrm>
          <a:off x="520072" y="2125977"/>
          <a:ext cx="2204720" cy="39281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1F487C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1F487C"/>
                      </a:solidFill>
                      <a:prstDash val="solid"/>
                    </a:lnL>
                    <a:lnR w="76200">
                      <a:solidFill>
                        <a:srgbClr val="1F487C"/>
                      </a:solidFill>
                      <a:prstDash val="solid"/>
                    </a:lnR>
                    <a:lnT w="76200">
                      <a:solidFill>
                        <a:srgbClr val="1F487C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4">
                <a:tc rowSpan="2" gridSpan="2"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0x000000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solidFill>
                      <a:srgbClr val="00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1F487C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4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185" marB="0">
                    <a:solidFill>
                      <a:srgbClr val="00FF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C0504D"/>
                      </a:solidFill>
                      <a:prstDash val="solid"/>
                    </a:lnR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C0504D"/>
                      </a:solidFill>
                      <a:prstDash val="solid"/>
                    </a:lnL>
                    <a:lnR w="76200">
                      <a:solidFill>
                        <a:srgbClr val="1F487C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87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273685" marR="247015" indent="209550">
                        <a:lnSpc>
                          <a:spcPct val="100699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Low  Memory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1C45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200">
                      <a:solidFill>
                        <a:srgbClr val="C0504D"/>
                      </a:solidFill>
                      <a:prstDash val="solid"/>
                    </a:lnR>
                    <a:lnT w="76200">
                      <a:solidFill>
                        <a:srgbClr val="C0504D"/>
                      </a:solidFill>
                      <a:prstDash val="solid"/>
                    </a:lnT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0">
                      <a:solidFill>
                        <a:srgbClr val="C0504D"/>
                      </a:solidFill>
                      <a:prstDash val="solid"/>
                    </a:lnL>
                    <a:lnR w="76200">
                      <a:solidFill>
                        <a:srgbClr val="1F487C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820">
                <a:tc rowSpan="2" gridSpan="2">
                  <a:txBody>
                    <a:bodyPr/>
                    <a:lstStyle/>
                    <a:p>
                      <a:pPr marL="241935" marR="164465" indent="-50800">
                        <a:lnSpc>
                          <a:spcPct val="100699"/>
                        </a:lnSpc>
                        <a:spcBef>
                          <a:spcPts val="140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Malicious  Program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77800" marB="0">
                    <a:lnB w="19050">
                      <a:solidFill>
                        <a:srgbClr val="1F487C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200">
                      <a:solidFill>
                        <a:srgbClr val="C0504D"/>
                      </a:solidFill>
                      <a:prstDash val="solid"/>
                    </a:lnR>
                    <a:lnT w="76200">
                      <a:solidFill>
                        <a:srgbClr val="C0504D"/>
                      </a:solidFill>
                      <a:prstDash val="solid"/>
                    </a:lnT>
                    <a:lnB w="76200">
                      <a:solidFill>
                        <a:srgbClr val="C0504D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0">
                      <a:solidFill>
                        <a:srgbClr val="C0504D"/>
                      </a:solidFill>
                      <a:prstDash val="solid"/>
                    </a:lnL>
                    <a:lnR w="76200">
                      <a:solidFill>
                        <a:srgbClr val="1F487C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855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0" marB="0">
                    <a:lnB w="19050">
                      <a:solidFill>
                        <a:srgbClr val="1F487C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1F487C"/>
                      </a:solidFill>
                      <a:prstDash val="solid"/>
                    </a:lnR>
                    <a:lnT w="762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rgbClr val="1F487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F487C"/>
                      </a:solidFill>
                      <a:prstDash val="solid"/>
                    </a:lnL>
                    <a:lnR w="76200">
                      <a:solidFill>
                        <a:srgbClr val="1F487C"/>
                      </a:solidFill>
                      <a:prstDash val="solid"/>
                    </a:lnR>
                    <a:lnT w="19050">
                      <a:solidFill>
                        <a:srgbClr val="1F487C"/>
                      </a:solidFill>
                      <a:prstDash val="solid"/>
                    </a:lnT>
                    <a:solidFill>
                      <a:srgbClr val="8787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1F487C"/>
                      </a:solidFill>
                      <a:prstDash val="solid"/>
                    </a:lnL>
                    <a:lnR w="19050">
                      <a:solidFill>
                        <a:srgbClr val="1F487C"/>
                      </a:solidFill>
                      <a:prstDash val="solid"/>
                    </a:lnR>
                    <a:lnT w="19050">
                      <a:solidFill>
                        <a:srgbClr val="1F487C"/>
                      </a:solidFill>
                      <a:prstDash val="solid"/>
                    </a:lnT>
                    <a:lnB w="76200">
                      <a:solidFill>
                        <a:srgbClr val="1F487C"/>
                      </a:solidFill>
                      <a:prstDash val="solid"/>
                    </a:lnB>
                    <a:solidFill>
                      <a:srgbClr val="87878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200">
                      <a:solidFill>
                        <a:srgbClr val="1F487C"/>
                      </a:solidFill>
                      <a:prstDash val="solid"/>
                    </a:lnR>
                    <a:lnB w="76200">
                      <a:solidFill>
                        <a:srgbClr val="1F487C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3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650" dirty="0">
                        <a:latin typeface="Times New Roman"/>
                        <a:cs typeface="Times New Roman"/>
                      </a:endParaRPr>
                    </a:p>
                    <a:p>
                      <a:pPr marL="95250">
                        <a:lnSpc>
                          <a:spcPts val="1975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0xffffffff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1F487C"/>
                      </a:solidFill>
                      <a:prstDash val="solid"/>
                    </a:lnL>
                    <a:lnR w="19050">
                      <a:solidFill>
                        <a:srgbClr val="1F487C"/>
                      </a:solidFill>
                      <a:prstDash val="solid"/>
                    </a:lnR>
                    <a:lnB w="19050">
                      <a:solidFill>
                        <a:srgbClr val="1F487C"/>
                      </a:solidFill>
                      <a:prstDash val="solid"/>
                    </a:lnB>
                    <a:solidFill>
                      <a:srgbClr val="8787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F487C"/>
                      </a:solidFill>
                      <a:prstDash val="solid"/>
                    </a:lnL>
                    <a:lnT w="76200">
                      <a:solidFill>
                        <a:srgbClr val="1F487C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 flipH="1">
            <a:off x="1903956" y="2605414"/>
            <a:ext cx="601249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2688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5041-87DD-974D-95BE-EF33B8F7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1DDBF-7245-5F44-8CB6-6132F3DA5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u="sng" dirty="0"/>
              <a:t>Prerequisites</a:t>
            </a:r>
            <a:r>
              <a:rPr lang="en-US" dirty="0"/>
              <a:t>: Three malloc calls are required to successfully apply house of force as listed below:</a:t>
            </a:r>
          </a:p>
          <a:p>
            <a:pPr lvl="1"/>
            <a:r>
              <a:rPr lang="en-US" dirty="0"/>
              <a:t>Malloc 1: Attacker should be able to control the size of top chunk. Hence heap overflow should be possible on this allocated chunk which is physically located previous to top chunk.</a:t>
            </a:r>
          </a:p>
          <a:p>
            <a:pPr lvl="1"/>
            <a:r>
              <a:rPr lang="en-US" dirty="0"/>
              <a:t>Malloc 2: Attacker should be able to control the size of this malloc request.</a:t>
            </a:r>
          </a:p>
          <a:p>
            <a:pPr lvl="1"/>
            <a:r>
              <a:rPr lang="en-US" dirty="0"/>
              <a:t>Malloc 3: User input should be copied to this allocated chunk.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052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MMAP_MIN_ADDR</a:t>
            </a:r>
          </a:p>
        </p:txBody>
      </p:sp>
      <p:sp>
        <p:nvSpPr>
          <p:cNvPr id="6" name="object 3"/>
          <p:cNvSpPr txBox="1"/>
          <p:nvPr/>
        </p:nvSpPr>
        <p:spPr>
          <a:xfrm>
            <a:off x="530223" y="1738827"/>
            <a:ext cx="77508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makes exploiting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dereferences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harder.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529597" y="3469799"/>
            <a:ext cx="1405255" cy="773430"/>
          </a:xfrm>
          <a:custGeom>
            <a:avLst/>
            <a:gdLst/>
            <a:ahLst/>
            <a:cxnLst/>
            <a:rect l="l" t="t" r="r" b="b"/>
            <a:pathLst>
              <a:path w="1405255" h="773429">
                <a:moveTo>
                  <a:pt x="0" y="0"/>
                </a:moveTo>
                <a:lnTo>
                  <a:pt x="1405197" y="0"/>
                </a:lnTo>
                <a:lnTo>
                  <a:pt x="1405197" y="773398"/>
                </a:lnTo>
                <a:lnTo>
                  <a:pt x="0" y="773398"/>
                </a:lnTo>
                <a:lnTo>
                  <a:pt x="0" y="0"/>
                </a:lnTo>
                <a:close/>
              </a:path>
            </a:pathLst>
          </a:custGeom>
          <a:solidFill>
            <a:srgbClr val="1C458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529597" y="3469799"/>
            <a:ext cx="1405255" cy="773430"/>
          </a:xfrm>
          <a:custGeom>
            <a:avLst/>
            <a:gdLst/>
            <a:ahLst/>
            <a:cxnLst/>
            <a:rect l="l" t="t" r="r" b="b"/>
            <a:pathLst>
              <a:path w="1405255" h="773429">
                <a:moveTo>
                  <a:pt x="0" y="0"/>
                </a:moveTo>
                <a:lnTo>
                  <a:pt x="1405197" y="0"/>
                </a:lnTo>
                <a:lnTo>
                  <a:pt x="1405197" y="773398"/>
                </a:lnTo>
                <a:lnTo>
                  <a:pt x="0" y="773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781212" y="3558445"/>
            <a:ext cx="9023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209550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Low  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529597" y="5225269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5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29597" y="5225269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5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602623" y="5810449"/>
            <a:ext cx="888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529597" y="4243356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5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1"/>
          <p:cNvSpPr/>
          <p:nvPr/>
        </p:nvSpPr>
        <p:spPr>
          <a:xfrm>
            <a:off x="529597" y="4243356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5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698675" y="4420038"/>
            <a:ext cx="10674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2865" marR="5080" lvl="0" indent="-50800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Malicious  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9" name="object 13"/>
          <p:cNvSpPr/>
          <p:nvPr/>
        </p:nvSpPr>
        <p:spPr>
          <a:xfrm>
            <a:off x="529597" y="2402211"/>
            <a:ext cx="1405255" cy="462280"/>
          </a:xfrm>
          <a:custGeom>
            <a:avLst/>
            <a:gdLst/>
            <a:ahLst/>
            <a:cxnLst/>
            <a:rect l="l" t="t" r="r" b="b"/>
            <a:pathLst>
              <a:path w="1405255" h="462280">
                <a:moveTo>
                  <a:pt x="0" y="0"/>
                </a:moveTo>
                <a:lnTo>
                  <a:pt x="1405197" y="0"/>
                </a:lnTo>
                <a:lnTo>
                  <a:pt x="1405197" y="461699"/>
                </a:lnTo>
                <a:lnTo>
                  <a:pt x="0" y="461699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529597" y="2402211"/>
            <a:ext cx="1405255" cy="462280"/>
          </a:xfrm>
          <a:custGeom>
            <a:avLst/>
            <a:gdLst/>
            <a:ahLst/>
            <a:cxnLst/>
            <a:rect l="l" t="t" r="r" b="b"/>
            <a:pathLst>
              <a:path w="1405255" h="462280">
                <a:moveTo>
                  <a:pt x="0" y="0"/>
                </a:moveTo>
                <a:lnTo>
                  <a:pt x="1405197" y="0"/>
                </a:lnTo>
                <a:lnTo>
                  <a:pt x="1405197" y="461699"/>
                </a:lnTo>
                <a:lnTo>
                  <a:pt x="0" y="461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710953" y="2473102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2" name="object 16"/>
          <p:cNvSpPr/>
          <p:nvPr/>
        </p:nvSpPr>
        <p:spPr>
          <a:xfrm>
            <a:off x="1934794" y="2633098"/>
            <a:ext cx="541655" cy="2085339"/>
          </a:xfrm>
          <a:custGeom>
            <a:avLst/>
            <a:gdLst/>
            <a:ahLst/>
            <a:cxnLst/>
            <a:rect l="l" t="t" r="r" b="b"/>
            <a:pathLst>
              <a:path w="541655" h="2085339">
                <a:moveTo>
                  <a:pt x="0" y="2084995"/>
                </a:moveTo>
                <a:lnTo>
                  <a:pt x="541348" y="2084995"/>
                </a:lnTo>
                <a:lnTo>
                  <a:pt x="541348" y="0"/>
                </a:lnTo>
                <a:lnTo>
                  <a:pt x="599" y="0"/>
                </a:lnTo>
              </a:path>
            </a:pathLst>
          </a:custGeom>
          <a:ln w="761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17"/>
          <p:cNvSpPr txBox="1"/>
          <p:nvPr/>
        </p:nvSpPr>
        <p:spPr>
          <a:xfrm>
            <a:off x="3928516" y="2366121"/>
            <a:ext cx="33591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does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mmap(0,....)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4" name="object 18"/>
          <p:cNvSpPr txBox="1"/>
          <p:nvPr/>
        </p:nvSpPr>
        <p:spPr>
          <a:xfrm>
            <a:off x="3928516" y="3032871"/>
            <a:ext cx="38868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writes malicious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Code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5" name="object 19"/>
          <p:cNvSpPr txBox="1"/>
          <p:nvPr/>
        </p:nvSpPr>
        <p:spPr>
          <a:xfrm>
            <a:off x="3928516" y="3699621"/>
            <a:ext cx="35540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triggers Kernel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Bug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6" name="object 20"/>
          <p:cNvSpPr/>
          <p:nvPr/>
        </p:nvSpPr>
        <p:spPr>
          <a:xfrm>
            <a:off x="1232194" y="2164077"/>
            <a:ext cx="1501775" cy="3267075"/>
          </a:xfrm>
          <a:custGeom>
            <a:avLst/>
            <a:gdLst/>
            <a:ahLst/>
            <a:cxnLst/>
            <a:rect l="l" t="t" r="r" b="b"/>
            <a:pathLst>
              <a:path w="1501775" h="3267075">
                <a:moveTo>
                  <a:pt x="0" y="3028768"/>
                </a:moveTo>
                <a:lnTo>
                  <a:pt x="0" y="3266890"/>
                </a:lnTo>
                <a:lnTo>
                  <a:pt x="1501746" y="3266890"/>
                </a:lnTo>
                <a:lnTo>
                  <a:pt x="1501746" y="0"/>
                </a:lnTo>
                <a:lnTo>
                  <a:pt x="599" y="0"/>
                </a:lnTo>
                <a:lnTo>
                  <a:pt x="599" y="238174"/>
                </a:lnTo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1"/>
          <p:cNvSpPr/>
          <p:nvPr/>
        </p:nvSpPr>
        <p:spPr>
          <a:xfrm>
            <a:off x="529597" y="2863907"/>
            <a:ext cx="1405255" cy="606425"/>
          </a:xfrm>
          <a:custGeom>
            <a:avLst/>
            <a:gdLst/>
            <a:ahLst/>
            <a:cxnLst/>
            <a:rect l="l" t="t" r="r" b="b"/>
            <a:pathLst>
              <a:path w="1405255" h="606425">
                <a:moveTo>
                  <a:pt x="0" y="0"/>
                </a:moveTo>
                <a:lnTo>
                  <a:pt x="1405197" y="0"/>
                </a:lnTo>
                <a:lnTo>
                  <a:pt x="1405197" y="605998"/>
                </a:lnTo>
                <a:lnTo>
                  <a:pt x="0" y="605998"/>
                </a:lnTo>
                <a:lnTo>
                  <a:pt x="0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22"/>
          <p:cNvSpPr/>
          <p:nvPr/>
        </p:nvSpPr>
        <p:spPr>
          <a:xfrm>
            <a:off x="529597" y="2863907"/>
            <a:ext cx="1405255" cy="606425"/>
          </a:xfrm>
          <a:custGeom>
            <a:avLst/>
            <a:gdLst/>
            <a:ahLst/>
            <a:cxnLst/>
            <a:rect l="l" t="t" r="r" b="b"/>
            <a:pathLst>
              <a:path w="1405255" h="606425">
                <a:moveTo>
                  <a:pt x="0" y="0"/>
                </a:moveTo>
                <a:lnTo>
                  <a:pt x="1405197" y="0"/>
                </a:lnTo>
                <a:lnTo>
                  <a:pt x="1405197" y="605998"/>
                </a:lnTo>
                <a:lnTo>
                  <a:pt x="0" y="605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23"/>
          <p:cNvSpPr txBox="1"/>
          <p:nvPr/>
        </p:nvSpPr>
        <p:spPr>
          <a:xfrm>
            <a:off x="781218" y="2868847"/>
            <a:ext cx="9023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81915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 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0" name="object 24"/>
          <p:cNvSpPr/>
          <p:nvPr/>
        </p:nvSpPr>
        <p:spPr>
          <a:xfrm>
            <a:off x="291473" y="3166797"/>
            <a:ext cx="238760" cy="1551305"/>
          </a:xfrm>
          <a:custGeom>
            <a:avLst/>
            <a:gdLst/>
            <a:ahLst/>
            <a:cxnLst/>
            <a:rect l="l" t="t" r="r" b="b"/>
            <a:pathLst>
              <a:path w="238759" h="1551304">
                <a:moveTo>
                  <a:pt x="238124" y="1551296"/>
                </a:moveTo>
                <a:lnTo>
                  <a:pt x="0" y="1551296"/>
                </a:lnTo>
                <a:lnTo>
                  <a:pt x="0" y="0"/>
                </a:lnTo>
                <a:lnTo>
                  <a:pt x="238724" y="0"/>
                </a:lnTo>
              </a:path>
            </a:pathLst>
          </a:custGeom>
          <a:ln w="76199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61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MMAP_MIN_ADDR</a:t>
            </a:r>
          </a:p>
        </p:txBody>
      </p:sp>
      <p:sp>
        <p:nvSpPr>
          <p:cNvPr id="31" name="object 3"/>
          <p:cNvSpPr txBox="1"/>
          <p:nvPr/>
        </p:nvSpPr>
        <p:spPr>
          <a:xfrm>
            <a:off x="530223" y="1738827"/>
            <a:ext cx="77508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makes exploiting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dereferences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harder.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2" name="object 4"/>
          <p:cNvSpPr/>
          <p:nvPr/>
        </p:nvSpPr>
        <p:spPr>
          <a:xfrm>
            <a:off x="529597" y="3469799"/>
            <a:ext cx="1405255" cy="773430"/>
          </a:xfrm>
          <a:custGeom>
            <a:avLst/>
            <a:gdLst/>
            <a:ahLst/>
            <a:cxnLst/>
            <a:rect l="l" t="t" r="r" b="b"/>
            <a:pathLst>
              <a:path w="1405255" h="773429">
                <a:moveTo>
                  <a:pt x="0" y="0"/>
                </a:moveTo>
                <a:lnTo>
                  <a:pt x="1405197" y="0"/>
                </a:lnTo>
                <a:lnTo>
                  <a:pt x="1405197" y="773398"/>
                </a:lnTo>
                <a:lnTo>
                  <a:pt x="0" y="773398"/>
                </a:lnTo>
                <a:lnTo>
                  <a:pt x="0" y="0"/>
                </a:lnTo>
                <a:close/>
              </a:path>
            </a:pathLst>
          </a:custGeom>
          <a:solidFill>
            <a:srgbClr val="1C458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3" name="object 5"/>
          <p:cNvSpPr/>
          <p:nvPr/>
        </p:nvSpPr>
        <p:spPr>
          <a:xfrm>
            <a:off x="529597" y="3469799"/>
            <a:ext cx="1405255" cy="773430"/>
          </a:xfrm>
          <a:custGeom>
            <a:avLst/>
            <a:gdLst/>
            <a:ahLst/>
            <a:cxnLst/>
            <a:rect l="l" t="t" r="r" b="b"/>
            <a:pathLst>
              <a:path w="1405255" h="773429">
                <a:moveTo>
                  <a:pt x="0" y="0"/>
                </a:moveTo>
                <a:lnTo>
                  <a:pt x="1405197" y="0"/>
                </a:lnTo>
                <a:lnTo>
                  <a:pt x="1405197" y="773398"/>
                </a:lnTo>
                <a:lnTo>
                  <a:pt x="0" y="773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6"/>
          <p:cNvSpPr txBox="1"/>
          <p:nvPr/>
        </p:nvSpPr>
        <p:spPr>
          <a:xfrm>
            <a:off x="990952" y="3558445"/>
            <a:ext cx="481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Low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5" name="object 7"/>
          <p:cNvSpPr txBox="1"/>
          <p:nvPr/>
        </p:nvSpPr>
        <p:spPr>
          <a:xfrm>
            <a:off x="781212" y="3834670"/>
            <a:ext cx="902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6" name="object 8"/>
          <p:cNvSpPr/>
          <p:nvPr/>
        </p:nvSpPr>
        <p:spPr>
          <a:xfrm>
            <a:off x="529597" y="5225269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5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7" name="object 9"/>
          <p:cNvSpPr/>
          <p:nvPr/>
        </p:nvSpPr>
        <p:spPr>
          <a:xfrm>
            <a:off x="529597" y="5225269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5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8" name="object 10"/>
          <p:cNvSpPr txBox="1"/>
          <p:nvPr/>
        </p:nvSpPr>
        <p:spPr>
          <a:xfrm>
            <a:off x="602623" y="5810449"/>
            <a:ext cx="888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9" name="object 11"/>
          <p:cNvSpPr/>
          <p:nvPr/>
        </p:nvSpPr>
        <p:spPr>
          <a:xfrm>
            <a:off x="529597" y="4243356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5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0" name="object 12"/>
          <p:cNvSpPr/>
          <p:nvPr/>
        </p:nvSpPr>
        <p:spPr>
          <a:xfrm>
            <a:off x="529597" y="4243356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5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1" name="object 13"/>
          <p:cNvSpPr txBox="1"/>
          <p:nvPr/>
        </p:nvSpPr>
        <p:spPr>
          <a:xfrm>
            <a:off x="698675" y="4420038"/>
            <a:ext cx="10674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2865" marR="5080" lvl="0" indent="-50800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Malicious  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2" name="object 14"/>
          <p:cNvSpPr/>
          <p:nvPr/>
        </p:nvSpPr>
        <p:spPr>
          <a:xfrm>
            <a:off x="529597" y="2402211"/>
            <a:ext cx="1405255" cy="462280"/>
          </a:xfrm>
          <a:custGeom>
            <a:avLst/>
            <a:gdLst/>
            <a:ahLst/>
            <a:cxnLst/>
            <a:rect l="l" t="t" r="r" b="b"/>
            <a:pathLst>
              <a:path w="1405255" h="462280">
                <a:moveTo>
                  <a:pt x="0" y="0"/>
                </a:moveTo>
                <a:lnTo>
                  <a:pt x="1405197" y="0"/>
                </a:lnTo>
                <a:lnTo>
                  <a:pt x="1405197" y="461699"/>
                </a:lnTo>
                <a:lnTo>
                  <a:pt x="0" y="461699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15"/>
          <p:cNvSpPr/>
          <p:nvPr/>
        </p:nvSpPr>
        <p:spPr>
          <a:xfrm>
            <a:off x="529597" y="2402211"/>
            <a:ext cx="1405255" cy="462280"/>
          </a:xfrm>
          <a:custGeom>
            <a:avLst/>
            <a:gdLst/>
            <a:ahLst/>
            <a:cxnLst/>
            <a:rect l="l" t="t" r="r" b="b"/>
            <a:pathLst>
              <a:path w="1405255" h="462280">
                <a:moveTo>
                  <a:pt x="0" y="0"/>
                </a:moveTo>
                <a:lnTo>
                  <a:pt x="1405197" y="0"/>
                </a:lnTo>
                <a:lnTo>
                  <a:pt x="1405197" y="461699"/>
                </a:lnTo>
                <a:lnTo>
                  <a:pt x="0" y="461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4" name="object 16"/>
          <p:cNvSpPr txBox="1"/>
          <p:nvPr/>
        </p:nvSpPr>
        <p:spPr>
          <a:xfrm>
            <a:off x="710953" y="2473102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5" name="object 17"/>
          <p:cNvSpPr/>
          <p:nvPr/>
        </p:nvSpPr>
        <p:spPr>
          <a:xfrm>
            <a:off x="1934794" y="2633098"/>
            <a:ext cx="541655" cy="2085339"/>
          </a:xfrm>
          <a:custGeom>
            <a:avLst/>
            <a:gdLst/>
            <a:ahLst/>
            <a:cxnLst/>
            <a:rect l="l" t="t" r="r" b="b"/>
            <a:pathLst>
              <a:path w="541655" h="2085339">
                <a:moveTo>
                  <a:pt x="0" y="2084995"/>
                </a:moveTo>
                <a:lnTo>
                  <a:pt x="541348" y="2084995"/>
                </a:lnTo>
                <a:lnTo>
                  <a:pt x="541348" y="0"/>
                </a:lnTo>
                <a:lnTo>
                  <a:pt x="599" y="0"/>
                </a:lnTo>
              </a:path>
            </a:pathLst>
          </a:custGeom>
          <a:ln w="761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6" name="object 18"/>
          <p:cNvSpPr txBox="1"/>
          <p:nvPr/>
        </p:nvSpPr>
        <p:spPr>
          <a:xfrm>
            <a:off x="3928516" y="2366121"/>
            <a:ext cx="33591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does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mmap(0,....)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7" name="object 19"/>
          <p:cNvSpPr txBox="1"/>
          <p:nvPr/>
        </p:nvSpPr>
        <p:spPr>
          <a:xfrm>
            <a:off x="3928516" y="3032871"/>
            <a:ext cx="38868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writes malicious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Code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8" name="object 20"/>
          <p:cNvSpPr txBox="1"/>
          <p:nvPr/>
        </p:nvSpPr>
        <p:spPr>
          <a:xfrm>
            <a:off x="3928516" y="3699621"/>
            <a:ext cx="35540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Program triggers Kernel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Bug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49" name="object 21"/>
          <p:cNvSpPr txBox="1"/>
          <p:nvPr/>
        </p:nvSpPr>
        <p:spPr>
          <a:xfrm>
            <a:off x="3928516" y="4366371"/>
            <a:ext cx="4105275" cy="6940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630"/>
              </a:lnSpc>
              <a:spcBef>
                <a:spcPts val="1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starts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executing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malicious  Code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0" name="object 22"/>
          <p:cNvSpPr/>
          <p:nvPr/>
        </p:nvSpPr>
        <p:spPr>
          <a:xfrm>
            <a:off x="1232194" y="2164077"/>
            <a:ext cx="1501775" cy="3267075"/>
          </a:xfrm>
          <a:custGeom>
            <a:avLst/>
            <a:gdLst/>
            <a:ahLst/>
            <a:cxnLst/>
            <a:rect l="l" t="t" r="r" b="b"/>
            <a:pathLst>
              <a:path w="1501775" h="3267075">
                <a:moveTo>
                  <a:pt x="0" y="3028768"/>
                </a:moveTo>
                <a:lnTo>
                  <a:pt x="0" y="3266890"/>
                </a:lnTo>
                <a:lnTo>
                  <a:pt x="1501746" y="3266890"/>
                </a:lnTo>
                <a:lnTo>
                  <a:pt x="1501746" y="0"/>
                </a:lnTo>
                <a:lnTo>
                  <a:pt x="599" y="0"/>
                </a:lnTo>
                <a:lnTo>
                  <a:pt x="599" y="238174"/>
                </a:lnTo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23"/>
          <p:cNvSpPr/>
          <p:nvPr/>
        </p:nvSpPr>
        <p:spPr>
          <a:xfrm>
            <a:off x="529597" y="2863907"/>
            <a:ext cx="1405255" cy="606425"/>
          </a:xfrm>
          <a:custGeom>
            <a:avLst/>
            <a:gdLst/>
            <a:ahLst/>
            <a:cxnLst/>
            <a:rect l="l" t="t" r="r" b="b"/>
            <a:pathLst>
              <a:path w="1405255" h="606425">
                <a:moveTo>
                  <a:pt x="0" y="0"/>
                </a:moveTo>
                <a:lnTo>
                  <a:pt x="1405197" y="0"/>
                </a:lnTo>
                <a:lnTo>
                  <a:pt x="1405197" y="605998"/>
                </a:lnTo>
                <a:lnTo>
                  <a:pt x="0" y="605998"/>
                </a:lnTo>
                <a:lnTo>
                  <a:pt x="0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2" name="object 24"/>
          <p:cNvSpPr/>
          <p:nvPr/>
        </p:nvSpPr>
        <p:spPr>
          <a:xfrm>
            <a:off x="529597" y="2863907"/>
            <a:ext cx="1405255" cy="606425"/>
          </a:xfrm>
          <a:custGeom>
            <a:avLst/>
            <a:gdLst/>
            <a:ahLst/>
            <a:cxnLst/>
            <a:rect l="l" t="t" r="r" b="b"/>
            <a:pathLst>
              <a:path w="1405255" h="606425">
                <a:moveTo>
                  <a:pt x="0" y="0"/>
                </a:moveTo>
                <a:lnTo>
                  <a:pt x="1405197" y="0"/>
                </a:lnTo>
                <a:lnTo>
                  <a:pt x="1405197" y="605998"/>
                </a:lnTo>
                <a:lnTo>
                  <a:pt x="0" y="605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3" name="object 25"/>
          <p:cNvSpPr txBox="1"/>
          <p:nvPr/>
        </p:nvSpPr>
        <p:spPr>
          <a:xfrm>
            <a:off x="781218" y="2868847"/>
            <a:ext cx="9023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81915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 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4" name="object 26"/>
          <p:cNvSpPr/>
          <p:nvPr/>
        </p:nvSpPr>
        <p:spPr>
          <a:xfrm>
            <a:off x="291473" y="3166797"/>
            <a:ext cx="238760" cy="1551305"/>
          </a:xfrm>
          <a:custGeom>
            <a:avLst/>
            <a:gdLst/>
            <a:ahLst/>
            <a:cxnLst/>
            <a:rect l="l" t="t" r="r" b="b"/>
            <a:pathLst>
              <a:path w="238759" h="1551304">
                <a:moveTo>
                  <a:pt x="238124" y="1551296"/>
                </a:moveTo>
                <a:lnTo>
                  <a:pt x="0" y="1551296"/>
                </a:lnTo>
                <a:lnTo>
                  <a:pt x="0" y="0"/>
                </a:lnTo>
                <a:lnTo>
                  <a:pt x="238724" y="0"/>
                </a:lnTo>
              </a:path>
            </a:pathLst>
          </a:custGeom>
          <a:ln w="76199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5" name="object 27"/>
          <p:cNvSpPr/>
          <p:nvPr/>
        </p:nvSpPr>
        <p:spPr>
          <a:xfrm>
            <a:off x="129971" y="2164073"/>
            <a:ext cx="1102995" cy="1544320"/>
          </a:xfrm>
          <a:custGeom>
            <a:avLst/>
            <a:gdLst/>
            <a:ahLst/>
            <a:cxnLst/>
            <a:rect l="l" t="t" r="r" b="b"/>
            <a:pathLst>
              <a:path w="1102995" h="1544320">
                <a:moveTo>
                  <a:pt x="1102222" y="1305827"/>
                </a:moveTo>
                <a:lnTo>
                  <a:pt x="1102222" y="1543956"/>
                </a:lnTo>
                <a:lnTo>
                  <a:pt x="0" y="1543956"/>
                </a:lnTo>
                <a:lnTo>
                  <a:pt x="0" y="0"/>
                </a:lnTo>
                <a:lnTo>
                  <a:pt x="1102822" y="0"/>
                </a:lnTo>
                <a:lnTo>
                  <a:pt x="1102822" y="238129"/>
                </a:lnTo>
              </a:path>
            </a:pathLst>
          </a:custGeom>
          <a:ln w="7619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98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MMAP_MIN_ADDR</a:t>
            </a:r>
          </a:p>
        </p:txBody>
      </p:sp>
      <p:sp>
        <p:nvSpPr>
          <p:cNvPr id="28" name="object 3"/>
          <p:cNvSpPr txBox="1"/>
          <p:nvPr/>
        </p:nvSpPr>
        <p:spPr>
          <a:xfrm>
            <a:off x="530223" y="1738827"/>
            <a:ext cx="77508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makes exploiting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dereferences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harder.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529597" y="3469799"/>
            <a:ext cx="1405255" cy="773430"/>
          </a:xfrm>
          <a:custGeom>
            <a:avLst/>
            <a:gdLst/>
            <a:ahLst/>
            <a:cxnLst/>
            <a:rect l="l" t="t" r="r" b="b"/>
            <a:pathLst>
              <a:path w="1405255" h="773429">
                <a:moveTo>
                  <a:pt x="0" y="0"/>
                </a:moveTo>
                <a:lnTo>
                  <a:pt x="1405197" y="0"/>
                </a:lnTo>
                <a:lnTo>
                  <a:pt x="1405197" y="773398"/>
                </a:lnTo>
                <a:lnTo>
                  <a:pt x="0" y="773398"/>
                </a:lnTo>
                <a:lnTo>
                  <a:pt x="0" y="0"/>
                </a:lnTo>
                <a:close/>
              </a:path>
            </a:pathLst>
          </a:custGeom>
          <a:solidFill>
            <a:srgbClr val="1C458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5"/>
          <p:cNvSpPr/>
          <p:nvPr/>
        </p:nvSpPr>
        <p:spPr>
          <a:xfrm>
            <a:off x="529597" y="3469799"/>
            <a:ext cx="1405255" cy="773430"/>
          </a:xfrm>
          <a:custGeom>
            <a:avLst/>
            <a:gdLst/>
            <a:ahLst/>
            <a:cxnLst/>
            <a:rect l="l" t="t" r="r" b="b"/>
            <a:pathLst>
              <a:path w="1405255" h="773429">
                <a:moveTo>
                  <a:pt x="0" y="0"/>
                </a:moveTo>
                <a:lnTo>
                  <a:pt x="1405197" y="0"/>
                </a:lnTo>
                <a:lnTo>
                  <a:pt x="1405197" y="773398"/>
                </a:lnTo>
                <a:lnTo>
                  <a:pt x="0" y="773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6" name="object 6"/>
          <p:cNvSpPr txBox="1"/>
          <p:nvPr/>
        </p:nvSpPr>
        <p:spPr>
          <a:xfrm>
            <a:off x="990952" y="3558445"/>
            <a:ext cx="481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Low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7" name="object 7"/>
          <p:cNvSpPr txBox="1"/>
          <p:nvPr/>
        </p:nvSpPr>
        <p:spPr>
          <a:xfrm>
            <a:off x="781212" y="3834670"/>
            <a:ext cx="902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8" name="object 8"/>
          <p:cNvSpPr/>
          <p:nvPr/>
        </p:nvSpPr>
        <p:spPr>
          <a:xfrm>
            <a:off x="529597" y="5225269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5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9" name="object 9"/>
          <p:cNvSpPr/>
          <p:nvPr/>
        </p:nvSpPr>
        <p:spPr>
          <a:xfrm>
            <a:off x="529597" y="5225269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5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0" name="object 10"/>
          <p:cNvSpPr txBox="1"/>
          <p:nvPr/>
        </p:nvSpPr>
        <p:spPr>
          <a:xfrm>
            <a:off x="602623" y="5810449"/>
            <a:ext cx="888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1" name="object 11"/>
          <p:cNvSpPr/>
          <p:nvPr/>
        </p:nvSpPr>
        <p:spPr>
          <a:xfrm>
            <a:off x="529597" y="4243356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5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2" name="object 12"/>
          <p:cNvSpPr/>
          <p:nvPr/>
        </p:nvSpPr>
        <p:spPr>
          <a:xfrm>
            <a:off x="529597" y="4243356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5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3" name="object 13"/>
          <p:cNvSpPr txBox="1"/>
          <p:nvPr/>
        </p:nvSpPr>
        <p:spPr>
          <a:xfrm>
            <a:off x="698675" y="4420038"/>
            <a:ext cx="10674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2865" marR="5080" lvl="0" indent="-50800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Malicious  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4" name="object 14"/>
          <p:cNvSpPr/>
          <p:nvPr/>
        </p:nvSpPr>
        <p:spPr>
          <a:xfrm>
            <a:off x="529597" y="2402211"/>
            <a:ext cx="1405255" cy="462280"/>
          </a:xfrm>
          <a:custGeom>
            <a:avLst/>
            <a:gdLst/>
            <a:ahLst/>
            <a:cxnLst/>
            <a:rect l="l" t="t" r="r" b="b"/>
            <a:pathLst>
              <a:path w="1405255" h="462280">
                <a:moveTo>
                  <a:pt x="0" y="0"/>
                </a:moveTo>
                <a:lnTo>
                  <a:pt x="1405197" y="0"/>
                </a:lnTo>
                <a:lnTo>
                  <a:pt x="1405197" y="461699"/>
                </a:lnTo>
                <a:lnTo>
                  <a:pt x="0" y="461699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5" name="object 15"/>
          <p:cNvSpPr/>
          <p:nvPr/>
        </p:nvSpPr>
        <p:spPr>
          <a:xfrm>
            <a:off x="529597" y="2402211"/>
            <a:ext cx="1405255" cy="462280"/>
          </a:xfrm>
          <a:custGeom>
            <a:avLst/>
            <a:gdLst/>
            <a:ahLst/>
            <a:cxnLst/>
            <a:rect l="l" t="t" r="r" b="b"/>
            <a:pathLst>
              <a:path w="1405255" h="462280">
                <a:moveTo>
                  <a:pt x="0" y="0"/>
                </a:moveTo>
                <a:lnTo>
                  <a:pt x="1405197" y="0"/>
                </a:lnTo>
                <a:lnTo>
                  <a:pt x="1405197" y="461699"/>
                </a:lnTo>
                <a:lnTo>
                  <a:pt x="0" y="461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6" name="object 16"/>
          <p:cNvSpPr txBox="1"/>
          <p:nvPr/>
        </p:nvSpPr>
        <p:spPr>
          <a:xfrm>
            <a:off x="710953" y="2473102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7" name="object 17"/>
          <p:cNvSpPr/>
          <p:nvPr/>
        </p:nvSpPr>
        <p:spPr>
          <a:xfrm>
            <a:off x="1934794" y="2633098"/>
            <a:ext cx="541655" cy="2085339"/>
          </a:xfrm>
          <a:custGeom>
            <a:avLst/>
            <a:gdLst/>
            <a:ahLst/>
            <a:cxnLst/>
            <a:rect l="l" t="t" r="r" b="b"/>
            <a:pathLst>
              <a:path w="541655" h="2085339">
                <a:moveTo>
                  <a:pt x="0" y="2084995"/>
                </a:moveTo>
                <a:lnTo>
                  <a:pt x="541348" y="2084995"/>
                </a:lnTo>
                <a:lnTo>
                  <a:pt x="541348" y="0"/>
                </a:lnTo>
                <a:lnTo>
                  <a:pt x="599" y="0"/>
                </a:lnTo>
              </a:path>
            </a:pathLst>
          </a:custGeom>
          <a:ln w="761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8" name="object 18"/>
          <p:cNvSpPr txBox="1"/>
          <p:nvPr/>
        </p:nvSpPr>
        <p:spPr>
          <a:xfrm>
            <a:off x="3928516" y="2366121"/>
            <a:ext cx="3592829" cy="102743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630"/>
              </a:lnSpc>
              <a:spcBef>
                <a:spcPts val="1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mmap_min_addr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disallows  programs from allocating low  memory.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9" name="object 19"/>
          <p:cNvSpPr txBox="1"/>
          <p:nvPr/>
        </p:nvSpPr>
        <p:spPr>
          <a:xfrm>
            <a:off x="3928516" y="3699621"/>
            <a:ext cx="3795395" cy="102743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2630"/>
              </a:lnSpc>
              <a:spcBef>
                <a:spcPts val="1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Makes it much more difficult to  exploit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simple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NULL pointer  dereference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 the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0" name="object 20"/>
          <p:cNvSpPr/>
          <p:nvPr/>
        </p:nvSpPr>
        <p:spPr>
          <a:xfrm>
            <a:off x="1232194" y="2164077"/>
            <a:ext cx="1501775" cy="3267075"/>
          </a:xfrm>
          <a:custGeom>
            <a:avLst/>
            <a:gdLst/>
            <a:ahLst/>
            <a:cxnLst/>
            <a:rect l="l" t="t" r="r" b="b"/>
            <a:pathLst>
              <a:path w="1501775" h="3267075">
                <a:moveTo>
                  <a:pt x="0" y="3028768"/>
                </a:moveTo>
                <a:lnTo>
                  <a:pt x="0" y="3266890"/>
                </a:lnTo>
                <a:lnTo>
                  <a:pt x="1501746" y="3266890"/>
                </a:lnTo>
                <a:lnTo>
                  <a:pt x="1501746" y="0"/>
                </a:lnTo>
                <a:lnTo>
                  <a:pt x="599" y="0"/>
                </a:lnTo>
                <a:lnTo>
                  <a:pt x="599" y="238174"/>
                </a:lnTo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1" name="object 21"/>
          <p:cNvSpPr/>
          <p:nvPr/>
        </p:nvSpPr>
        <p:spPr>
          <a:xfrm>
            <a:off x="529597" y="2863907"/>
            <a:ext cx="1405255" cy="606425"/>
          </a:xfrm>
          <a:custGeom>
            <a:avLst/>
            <a:gdLst/>
            <a:ahLst/>
            <a:cxnLst/>
            <a:rect l="l" t="t" r="r" b="b"/>
            <a:pathLst>
              <a:path w="1405255" h="606425">
                <a:moveTo>
                  <a:pt x="0" y="0"/>
                </a:moveTo>
                <a:lnTo>
                  <a:pt x="1405197" y="0"/>
                </a:lnTo>
                <a:lnTo>
                  <a:pt x="1405197" y="605998"/>
                </a:lnTo>
                <a:lnTo>
                  <a:pt x="0" y="605998"/>
                </a:lnTo>
                <a:lnTo>
                  <a:pt x="0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2" name="object 22"/>
          <p:cNvSpPr/>
          <p:nvPr/>
        </p:nvSpPr>
        <p:spPr>
          <a:xfrm>
            <a:off x="529597" y="2863907"/>
            <a:ext cx="1405255" cy="606425"/>
          </a:xfrm>
          <a:custGeom>
            <a:avLst/>
            <a:gdLst/>
            <a:ahLst/>
            <a:cxnLst/>
            <a:rect l="l" t="t" r="r" b="b"/>
            <a:pathLst>
              <a:path w="1405255" h="606425">
                <a:moveTo>
                  <a:pt x="0" y="0"/>
                </a:moveTo>
                <a:lnTo>
                  <a:pt x="1405197" y="0"/>
                </a:lnTo>
                <a:lnTo>
                  <a:pt x="1405197" y="605998"/>
                </a:lnTo>
                <a:lnTo>
                  <a:pt x="0" y="605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3" name="object 23"/>
          <p:cNvSpPr txBox="1"/>
          <p:nvPr/>
        </p:nvSpPr>
        <p:spPr>
          <a:xfrm>
            <a:off x="781218" y="2868847"/>
            <a:ext cx="9023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81915" algn="l" defTabSz="914400" rtl="0" eaLnBrk="1" fontAlgn="base" latinLnBrk="0" hangingPunct="1">
              <a:lnSpc>
                <a:spcPct val="100699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 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4" name="object 24"/>
          <p:cNvSpPr/>
          <p:nvPr/>
        </p:nvSpPr>
        <p:spPr>
          <a:xfrm>
            <a:off x="291473" y="3166797"/>
            <a:ext cx="238760" cy="1551305"/>
          </a:xfrm>
          <a:custGeom>
            <a:avLst/>
            <a:gdLst/>
            <a:ahLst/>
            <a:cxnLst/>
            <a:rect l="l" t="t" r="r" b="b"/>
            <a:pathLst>
              <a:path w="238759" h="1551304">
                <a:moveTo>
                  <a:pt x="238124" y="1551296"/>
                </a:moveTo>
                <a:lnTo>
                  <a:pt x="0" y="1551296"/>
                </a:lnTo>
                <a:lnTo>
                  <a:pt x="0" y="0"/>
                </a:lnTo>
                <a:lnTo>
                  <a:pt x="238724" y="0"/>
                </a:lnTo>
              </a:path>
            </a:pathLst>
          </a:custGeom>
          <a:ln w="76199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5" name="object 25"/>
          <p:cNvSpPr/>
          <p:nvPr/>
        </p:nvSpPr>
        <p:spPr>
          <a:xfrm>
            <a:off x="129971" y="2164073"/>
            <a:ext cx="1102995" cy="1544320"/>
          </a:xfrm>
          <a:custGeom>
            <a:avLst/>
            <a:gdLst/>
            <a:ahLst/>
            <a:cxnLst/>
            <a:rect l="l" t="t" r="r" b="b"/>
            <a:pathLst>
              <a:path w="1102995" h="1544320">
                <a:moveTo>
                  <a:pt x="1102222" y="1305827"/>
                </a:moveTo>
                <a:lnTo>
                  <a:pt x="1102222" y="1543956"/>
                </a:lnTo>
                <a:lnTo>
                  <a:pt x="0" y="1543956"/>
                </a:lnTo>
                <a:lnTo>
                  <a:pt x="0" y="0"/>
                </a:lnTo>
                <a:lnTo>
                  <a:pt x="1102822" y="0"/>
                </a:lnTo>
                <a:lnTo>
                  <a:pt x="1102822" y="238129"/>
                </a:lnTo>
              </a:path>
            </a:pathLst>
          </a:custGeom>
          <a:ln w="7619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21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KALLSYMS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096387"/>
            <a:ext cx="8524875" cy="1403271"/>
          </a:xfrm>
        </p:spPr>
      </p:pic>
      <p:sp>
        <p:nvSpPr>
          <p:cNvPr id="4" name="object 3"/>
          <p:cNvSpPr txBox="1"/>
          <p:nvPr/>
        </p:nvSpPr>
        <p:spPr>
          <a:xfrm>
            <a:off x="473723" y="1841925"/>
            <a:ext cx="8114030" cy="225446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934085" lvl="0" indent="0" algn="l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/proc/kallsyms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gives the address of all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symbols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 the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We need this information to write reliable exploits without an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info-leak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5458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KALLSYMS</a:t>
            </a:r>
            <a:endParaRPr lang="en-US" dirty="0"/>
          </a:p>
        </p:txBody>
      </p:sp>
      <p:sp>
        <p:nvSpPr>
          <p:cNvPr id="6" name="object 3"/>
          <p:cNvSpPr txBox="1"/>
          <p:nvPr/>
        </p:nvSpPr>
        <p:spPr>
          <a:xfrm>
            <a:off x="473723" y="1841925"/>
            <a:ext cx="7999730" cy="433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kallsyms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used to be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world-readable.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Now, it returns 0’s for unprivileged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Can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still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useful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source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of information on older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systems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521205"/>
            <a:ext cx="8343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5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SMEP / SMAP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 txBox="1"/>
          <p:nvPr/>
        </p:nvSpPr>
        <p:spPr>
          <a:xfrm>
            <a:off x="473723" y="1841925"/>
            <a:ext cx="6228080" cy="292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SMEP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Supervisor Mode Execution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Protection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Introduced in Intel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IvyBridge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359410" lvl="0" indent="0" algn="l" defTabSz="914400" rtl="0" eaLnBrk="1" fontAlgn="base" latinLnBrk="0" hangingPunct="1">
              <a:lnSpc>
                <a:spcPct val="197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SMAP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Supervisor Mode Access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Protection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Introduced in Intel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Haswell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411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SMEP / SMAP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 txBox="1"/>
          <p:nvPr/>
        </p:nvSpPr>
        <p:spPr>
          <a:xfrm>
            <a:off x="502023" y="1841925"/>
            <a:ext cx="7444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Common Exploitation Technique: Supply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your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own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“get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502023" y="2203875"/>
            <a:ext cx="1482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root”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code.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988974" y="3508399"/>
            <a:ext cx="1405255" cy="783590"/>
          </a:xfrm>
          <a:prstGeom prst="rect">
            <a:avLst/>
          </a:prstGeom>
          <a:solidFill>
            <a:srgbClr val="1C4586"/>
          </a:solidFill>
        </p:spPr>
        <p:txBody>
          <a:bodyPr vert="horz" wrap="square" lIns="0" tIns="99060" rIns="0" bIns="0" rtlCol="0">
            <a:spAutoFit/>
          </a:bodyPr>
          <a:lstStyle/>
          <a:p>
            <a:pPr marL="264160" marR="256540" lvl="0" indent="209550" algn="l" defTabSz="914400" rtl="0" eaLnBrk="1" fontAlgn="base" latinLnBrk="0" hangingPunct="1">
              <a:lnSpc>
                <a:spcPct val="100699"/>
              </a:lnSpc>
              <a:spcBef>
                <a:spcPts val="78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Low  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6988974" y="4281849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4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6988974" y="4281849"/>
            <a:ext cx="1405255" cy="949960"/>
          </a:xfrm>
          <a:custGeom>
            <a:avLst/>
            <a:gdLst/>
            <a:ahLst/>
            <a:cxnLst/>
            <a:rect l="l" t="t" r="r" b="b"/>
            <a:pathLst>
              <a:path w="1405254" h="949960">
                <a:moveTo>
                  <a:pt x="0" y="0"/>
                </a:moveTo>
                <a:lnTo>
                  <a:pt x="1405197" y="0"/>
                </a:lnTo>
                <a:lnTo>
                  <a:pt x="1405197" y="949498"/>
                </a:lnTo>
                <a:lnTo>
                  <a:pt x="0" y="9494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6988974" y="4291374"/>
            <a:ext cx="1405255" cy="9467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77800" rIns="0" bIns="0" rtlCol="0">
            <a:spAutoFit/>
          </a:bodyPr>
          <a:lstStyle/>
          <a:p>
            <a:pPr marL="232410" marR="173990" lvl="0" indent="-50800" algn="l" defTabSz="914400" rtl="0" eaLnBrk="1" fontAlgn="base" latinLnBrk="0" hangingPunct="1">
              <a:lnSpc>
                <a:spcPct val="100699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Malicious  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6988974" y="2440705"/>
            <a:ext cx="1405255" cy="46228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83185" rIns="0" bIns="0" rtlCol="0">
            <a:spAutoFit/>
          </a:bodyPr>
          <a:lstStyle/>
          <a:p>
            <a:pPr marL="193675" marR="0" lvl="0" indent="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6988974" y="2902402"/>
            <a:ext cx="1405255" cy="60642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5240" rIns="0" bIns="0" rtlCol="0">
            <a:spAutoFit/>
          </a:bodyPr>
          <a:lstStyle/>
          <a:p>
            <a:pPr marL="264160" marR="256540" lvl="0" indent="82550" algn="l" defTabSz="914400" rtl="0" eaLnBrk="1" fontAlgn="base" latinLnBrk="0" hangingPunct="1">
              <a:lnSpc>
                <a:spcPct val="100699"/>
              </a:lnSpc>
              <a:spcBef>
                <a:spcPts val="12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  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6988974" y="5263775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4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6988974" y="5263775"/>
            <a:ext cx="1405255" cy="861694"/>
          </a:xfrm>
          <a:custGeom>
            <a:avLst/>
            <a:gdLst/>
            <a:ahLst/>
            <a:cxnLst/>
            <a:rect l="l" t="t" r="r" b="b"/>
            <a:pathLst>
              <a:path w="1405254" h="861695">
                <a:moveTo>
                  <a:pt x="0" y="0"/>
                </a:moveTo>
                <a:lnTo>
                  <a:pt x="1405197" y="0"/>
                </a:lnTo>
                <a:lnTo>
                  <a:pt x="1405197" y="861598"/>
                </a:lnTo>
                <a:lnTo>
                  <a:pt x="0" y="861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6988974" y="5257086"/>
            <a:ext cx="1395730" cy="859155"/>
          </a:xfrm>
          <a:prstGeom prst="rect">
            <a:avLst/>
          </a:prstGeom>
          <a:solidFill>
            <a:srgbClr val="878787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85725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400698" y="2786539"/>
            <a:ext cx="3829050" cy="3339465"/>
          </a:xfrm>
          <a:prstGeom prst="rect">
            <a:avLst/>
          </a:prstGeom>
          <a:solidFill>
            <a:srgbClr val="000000"/>
          </a:solidFill>
          <a:ln w="38099">
            <a:solidFill>
              <a:srgbClr val="C0504D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090" marR="0" lvl="0" indent="0" algn="l" defTabSz="914400" rtl="0" eaLnBrk="1" fontAlgn="base" latinLnBrk="0" hangingPunct="1">
              <a:lnSpc>
                <a:spcPts val="1664"/>
              </a:lnSpc>
              <a:spcBef>
                <a:spcPts val="6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void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get_r00t()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{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0" lvl="0" indent="0" algn="l" defTabSz="914400" rtl="0" eaLnBrk="1" fontAlgn="base" latinLnBrk="0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commit_creds(prepare_kernel_cred(0));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85090" marR="0" lvl="0" indent="0" algn="l" defTabSz="914400" rtl="0" eaLnBrk="1" fontAlgn="base" latinLnBrk="0" hangingPunct="1">
              <a:lnSpc>
                <a:spcPts val="166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}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85090" marR="0" lvl="0" indent="0" algn="l" defTabSz="914400" rtl="0" eaLnBrk="1" fontAlgn="base" latinLnBrk="0" hangingPunct="1">
              <a:lnSpc>
                <a:spcPts val="1664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int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main(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int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argc,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char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*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argv)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{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772160" lvl="0" indent="0" algn="l" defTabSz="914400" rtl="0" eaLnBrk="1" fontAlgn="base" latinLnBrk="0" hangingPunct="1">
              <a:lnSpc>
                <a:spcPts val="1650"/>
              </a:lnSpc>
              <a:spcBef>
                <a:spcPts val="6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…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trigger_fp_overwrite(&amp;get_r00t);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0" lvl="0" indent="0" algn="l" defTabSz="914400" rtl="0" eaLnBrk="1" fontAlgn="base" latinLnBrk="0" hangingPunct="1">
              <a:lnSpc>
                <a:spcPts val="158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…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1936114" lvl="0" indent="0" algn="l" defTabSz="914400" rtl="0" eaLnBrk="1" fontAlgn="base" latinLnBrk="0" hangingPunct="1">
              <a:lnSpc>
                <a:spcPts val="1650"/>
              </a:lnSpc>
              <a:spcBef>
                <a:spcPts val="6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//trigger fp use  trigger_vuln_fp();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0" lvl="0" indent="0" algn="l" defTabSz="914400" rtl="0" eaLnBrk="1" fontAlgn="base" latinLnBrk="0" hangingPunct="1">
              <a:lnSpc>
                <a:spcPts val="158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// Kernel Executes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get_r00t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0" lvl="0" indent="0" algn="l" defTabSz="914400" rtl="0" eaLnBrk="1" fontAlgn="base" latinLnBrk="0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542290" marR="1708150" lvl="0" indent="0" algn="l" defTabSz="914400" rtl="0" eaLnBrk="1" fontAlgn="base" latinLnBrk="0" hangingPunct="1">
              <a:lnSpc>
                <a:spcPts val="1650"/>
              </a:lnSpc>
              <a:spcBef>
                <a:spcPts val="6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// Now we have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root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system(“/bin/sh”);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8509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}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4380380" y="3281079"/>
            <a:ext cx="2609215" cy="1475740"/>
          </a:xfrm>
          <a:custGeom>
            <a:avLst/>
            <a:gdLst/>
            <a:ahLst/>
            <a:cxnLst/>
            <a:rect l="l" t="t" r="r" b="b"/>
            <a:pathLst>
              <a:path w="2609215" h="1475739">
                <a:moveTo>
                  <a:pt x="2608594" y="1475522"/>
                </a:moveTo>
                <a:lnTo>
                  <a:pt x="0" y="0"/>
                </a:lnTo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4295600" y="3228996"/>
            <a:ext cx="109788" cy="8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4394676" y="4806651"/>
            <a:ext cx="2593340" cy="210185"/>
          </a:xfrm>
          <a:custGeom>
            <a:avLst/>
            <a:gdLst/>
            <a:ahLst/>
            <a:cxnLst/>
            <a:rect l="l" t="t" r="r" b="b"/>
            <a:pathLst>
              <a:path w="2593340" h="210185">
                <a:moveTo>
                  <a:pt x="2593269" y="210070"/>
                </a:moveTo>
                <a:lnTo>
                  <a:pt x="0" y="0"/>
                </a:lnTo>
              </a:path>
            </a:pathLst>
          </a:custGeom>
          <a:ln w="1904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4298987" y="4765770"/>
            <a:ext cx="107759" cy="81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13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SMEP / SMAP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3"/>
          <p:cNvSpPr txBox="1"/>
          <p:nvPr/>
        </p:nvSpPr>
        <p:spPr>
          <a:xfrm>
            <a:off x="473723" y="1854829"/>
            <a:ext cx="8124190" cy="40106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92710" lvl="0" indent="-635" algn="just" defTabSz="914400" rtl="0" eaLnBrk="1" fontAlgn="base" latinLnBrk="0" hangingPunct="1">
              <a:lnSpc>
                <a:spcPts val="2850"/>
              </a:lnSpc>
              <a:spcBef>
                <a:spcPts val="21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SMEP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prevents this type of attack by triggering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page fault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if the processor tries to execute memory that has the “user”  bit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set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while in “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ring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F81BC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0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”.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SMAP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works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similarly,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but for data access in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general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40640" lvl="0" indent="0" algn="just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This doesn’t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prevent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vulnerabilities,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but it adds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considerable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work to developing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working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exploit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5080" lvl="0" indent="0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We need to use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ROP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, 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somehow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get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executable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79546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code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into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kernel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charset="0"/>
                <a:cs typeface="Arial"/>
              </a:rPr>
              <a:t>memory.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542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18453" y="1909020"/>
            <a:ext cx="3212121" cy="326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3858759" y="1909013"/>
            <a:ext cx="1538581" cy="313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5509888" y="1907670"/>
            <a:ext cx="2980873" cy="328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91730" y="2802058"/>
            <a:ext cx="7530893" cy="261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500343" y="3164002"/>
            <a:ext cx="7477183" cy="2616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491730" y="3887908"/>
            <a:ext cx="7441891" cy="261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509223" y="4249849"/>
            <a:ext cx="5703357" cy="2616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6658165" y="4419341"/>
            <a:ext cx="1716399" cy="23062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1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B5C05-9F2B-1749-9109-CE0A4259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 Corruption --  Unlink, 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86A4-6E66-9B4F-83D2-DA48E6F09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025939"/>
            <a:ext cx="8524875" cy="4313238"/>
          </a:xfrm>
        </p:spPr>
        <p:txBody>
          <a:bodyPr/>
          <a:lstStyle/>
          <a:p>
            <a:r>
              <a:rPr lang="en-US" dirty="0"/>
              <a:t>Metadata corruption based exploits involve corrupting heap metadata in such a way that you can use the allocator’s internal functions to cause a controlled write of some sort </a:t>
            </a:r>
          </a:p>
          <a:p>
            <a:r>
              <a:rPr lang="en-US" dirty="0"/>
              <a:t>Generally involves faking chunks, and abusing its different coalescing or unlinking processes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939392-2B84-D245-BBE7-160F8001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212"/>
            <a:ext cx="9144000" cy="34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0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21F38-A28F-A14E-96AD-35A9AD54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4BA04-F19F-1943-8927-60505EEED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After Free </a:t>
            </a:r>
          </a:p>
          <a:p>
            <a:pPr lvl="1"/>
            <a:r>
              <a:rPr lang="en-US" dirty="0"/>
              <a:t>A class of vulnerability where data on the heap is freed, but a leftover reference or ‘</a:t>
            </a:r>
            <a:r>
              <a:rPr lang="en-US" b="1" dirty="0"/>
              <a:t>dangling pointer</a:t>
            </a:r>
            <a:r>
              <a:rPr lang="en-US" dirty="0"/>
              <a:t>’ is used by the code as if the data were still valid </a:t>
            </a:r>
          </a:p>
          <a:p>
            <a:pPr lvl="1"/>
            <a:r>
              <a:rPr lang="en-US" dirty="0"/>
              <a:t>Most popular in Web Browsers, complex programs </a:t>
            </a:r>
          </a:p>
          <a:p>
            <a:pPr lvl="1"/>
            <a:r>
              <a:rPr lang="en-US" dirty="0"/>
              <a:t>Also known as UAF</a:t>
            </a:r>
          </a:p>
        </p:txBody>
      </p:sp>
    </p:spTree>
    <p:extLst>
      <p:ext uri="{BB962C8B-B14F-4D97-AF65-F5344CB8AC3E}">
        <p14:creationId xmlns:p14="http://schemas.microsoft.com/office/powerpoint/2010/main" val="406103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21E9-2059-2547-A50F-B1C5CB2D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After Free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C31C49-979A-344B-BB96-531F026EC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2" y="1489075"/>
            <a:ext cx="7203461" cy="43132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C2A38D-6996-1B48-B5E9-E2E4AB49D360}"/>
              </a:ext>
            </a:extLst>
          </p:cNvPr>
          <p:cNvSpPr/>
          <p:nvPr/>
        </p:nvSpPr>
        <p:spPr>
          <a:xfrm>
            <a:off x="2317898" y="6542088"/>
            <a:ext cx="9069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http://security.cs.rpi.edu/courses/binexp-spring2015/lectures/17/10_lecture.pdf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84766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44407</TotalTime>
  <Words>1827</Words>
  <Application>Microsoft Macintosh PowerPoint</Application>
  <PresentationFormat>On-screen Show (4:3)</PresentationFormat>
  <Paragraphs>313</Paragraphs>
  <Slides>69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-apple-system</vt:lpstr>
      <vt:lpstr>Agency FB</vt:lpstr>
      <vt:lpstr>Arial</vt:lpstr>
      <vt:lpstr>Consolas</vt:lpstr>
      <vt:lpstr>Franklin Gothic Book</vt:lpstr>
      <vt:lpstr>Franklin Gothic Medium</vt:lpstr>
      <vt:lpstr>helvetica neue</vt:lpstr>
      <vt:lpstr>Times New Roman</vt:lpstr>
      <vt:lpstr>Wingdings</vt:lpstr>
      <vt:lpstr>Standarddesign</vt:lpstr>
      <vt:lpstr>1_Standarddesign</vt:lpstr>
      <vt:lpstr>PowerPoint Presentation</vt:lpstr>
      <vt:lpstr>PowerPoint Presentation</vt:lpstr>
      <vt:lpstr>House of Force</vt:lpstr>
      <vt:lpstr>House of Force</vt:lpstr>
      <vt:lpstr>House of Force</vt:lpstr>
      <vt:lpstr>House of Force</vt:lpstr>
      <vt:lpstr>Metadata Corruption --  Unlink, House of Force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Free: PoC Example</vt:lpstr>
      <vt:lpstr>Use After Free: PoC Example</vt:lpstr>
      <vt:lpstr>Use After Free</vt:lpstr>
      <vt:lpstr>Use After Free</vt:lpstr>
      <vt:lpstr>Introduction</vt:lpstr>
      <vt:lpstr>Introduction</vt:lpstr>
      <vt:lpstr>Introduction</vt:lpstr>
      <vt:lpstr>Introduction</vt:lpstr>
      <vt:lpstr>Ring Model</vt:lpstr>
      <vt:lpstr>Ring Model</vt:lpstr>
      <vt:lpstr>Ring Model</vt:lpstr>
      <vt:lpstr>Ring Model</vt:lpstr>
      <vt:lpstr>“Matrix”</vt:lpstr>
      <vt:lpstr>Kernel Pwning</vt:lpstr>
      <vt:lpstr>Jailbreak Game Console </vt:lpstr>
      <vt:lpstr>Kernel Basics</vt:lpstr>
      <vt:lpstr>Kernel Basics</vt:lpstr>
      <vt:lpstr>Kernel Exploitation Strategy</vt:lpstr>
      <vt:lpstr>Kernel Exploitation Strategy</vt:lpstr>
      <vt:lpstr>Kernel Exploitation Strategy</vt:lpstr>
      <vt:lpstr>Kernel Exploitation Strategy</vt:lpstr>
      <vt:lpstr>Kernel Exploitation Strategy</vt:lpstr>
      <vt:lpstr>Kernel Exploitation Strategy</vt:lpstr>
      <vt:lpstr>Kernel Exploitation Strategy</vt:lpstr>
      <vt:lpstr>Kernel Functions</vt:lpstr>
      <vt:lpstr>Kernel Debugging</vt:lpstr>
      <vt:lpstr>Kernel Debugging</vt:lpstr>
      <vt:lpstr>Kernel Debugging</vt:lpstr>
      <vt:lpstr>Traditional UNIX credentials. </vt:lpstr>
      <vt:lpstr>Elevate Privileges</vt:lpstr>
      <vt:lpstr>Elevate Privileges</vt:lpstr>
      <vt:lpstr>Elevate Privileges</vt:lpstr>
      <vt:lpstr>Returning to UserSpace</vt:lpstr>
      <vt:lpstr>Returning to UserSpace</vt:lpstr>
      <vt:lpstr>Returning to UserSpace</vt:lpstr>
      <vt:lpstr>Example: Babydriver</vt:lpstr>
      <vt:lpstr>PowerPoint Presentation</vt:lpstr>
      <vt:lpstr>Kernel Space Protections</vt:lpstr>
      <vt:lpstr>Kernel Space Protections</vt:lpstr>
      <vt:lpstr>MMAP_MIN_ADDR</vt:lpstr>
      <vt:lpstr>MMAP_MIN_ADDR</vt:lpstr>
      <vt:lpstr>MMAP_MIN_ADDR</vt:lpstr>
      <vt:lpstr>MMAP_MIN_ADDR</vt:lpstr>
      <vt:lpstr>MMAP_MIN_ADDR</vt:lpstr>
      <vt:lpstr>MMAP_MIN_ADDR</vt:lpstr>
      <vt:lpstr>KALLSYMS</vt:lpstr>
      <vt:lpstr>KALLSYMS</vt:lpstr>
      <vt:lpstr>SMEP / SMAP</vt:lpstr>
      <vt:lpstr>SMEP / SMAP</vt:lpstr>
      <vt:lpstr>SMEP / SMAP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1349</cp:revision>
  <dcterms:created xsi:type="dcterms:W3CDTF">2011-12-10T02:50:46Z</dcterms:created>
  <dcterms:modified xsi:type="dcterms:W3CDTF">2019-11-18T18:15:49Z</dcterms:modified>
</cp:coreProperties>
</file>