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587" r:id="rId2"/>
    <p:sldId id="913" r:id="rId3"/>
    <p:sldId id="928" r:id="rId4"/>
    <p:sldId id="930" r:id="rId5"/>
    <p:sldId id="936" r:id="rId6"/>
    <p:sldId id="938" r:id="rId7"/>
    <p:sldId id="990" r:id="rId8"/>
    <p:sldId id="934" r:id="rId9"/>
    <p:sldId id="935" r:id="rId10"/>
    <p:sldId id="991" r:id="rId11"/>
    <p:sldId id="929" r:id="rId12"/>
    <p:sldId id="945" r:id="rId13"/>
    <p:sldId id="980" r:id="rId14"/>
    <p:sldId id="983" r:id="rId15"/>
    <p:sldId id="988" r:id="rId16"/>
    <p:sldId id="967" r:id="rId17"/>
    <p:sldId id="989" r:id="rId18"/>
    <p:sldId id="984" r:id="rId19"/>
    <p:sldId id="985" r:id="rId20"/>
    <p:sldId id="986" r:id="rId21"/>
    <p:sldId id="1017" r:id="rId22"/>
    <p:sldId id="968" r:id="rId23"/>
    <p:sldId id="1016" r:id="rId24"/>
    <p:sldId id="987" r:id="rId25"/>
    <p:sldId id="71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, Si" initials="CS [2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81" autoAdjust="0"/>
    <p:restoredTop sz="83312"/>
  </p:normalViewPr>
  <p:slideViewPr>
    <p:cSldViewPr snapToGrid="0" snapToObjects="1">
      <p:cViewPr varScale="1">
        <p:scale>
          <a:sx n="89" d="100"/>
          <a:sy n="89" d="100"/>
        </p:scale>
        <p:origin x="176" y="8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PMingLiU" charset="0"/>
              </a:defRPr>
            </a:lvl1pPr>
          </a:lstStyle>
          <a:p>
            <a:pPr>
              <a:defRPr/>
            </a:pPr>
            <a:fld id="{BA9611C0-22CD-3B4D-A545-A25F1CC1E2E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809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noProof="0"/>
              <a:t>Textmasterformate durch Klicken bearbeiten</a:t>
            </a:r>
          </a:p>
          <a:p>
            <a:pPr lvl="1"/>
            <a:r>
              <a:rPr lang="de-DE" altLang="zh-CN" noProof="0"/>
              <a:t>Zweite Ebene</a:t>
            </a:r>
          </a:p>
          <a:p>
            <a:pPr lvl="2"/>
            <a:r>
              <a:rPr lang="de-DE" altLang="zh-CN" noProof="0"/>
              <a:t>Dritte Ebene</a:t>
            </a:r>
          </a:p>
          <a:p>
            <a:pPr lvl="3"/>
            <a:r>
              <a:rPr lang="de-DE" altLang="zh-CN" noProof="0"/>
              <a:t>Vierte Ebene</a:t>
            </a:r>
          </a:p>
          <a:p>
            <a:pPr lvl="4"/>
            <a:r>
              <a:rPr lang="de-DE" altLang="zh-CN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1BB238-3B1B-EE4E-BFC2-DF2FE134C0D2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55767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1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2318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93738" y="1435100"/>
            <a:ext cx="7754937" cy="1082675"/>
          </a:xfrm>
        </p:spPr>
        <p:txBody>
          <a:bodyPr anchor="b"/>
          <a:lstStyle>
            <a:lvl1pPr algn="ctr">
              <a:lnSpc>
                <a:spcPct val="110000"/>
              </a:lnSpc>
              <a:defRPr sz="3200"/>
            </a:lvl1pPr>
          </a:lstStyle>
          <a:p>
            <a:r>
              <a:rPr lang="de-DE"/>
              <a:t>Titelmasterformat durch</a:t>
            </a:r>
            <a:br>
              <a:rPr lang="de-DE"/>
            </a:br>
            <a:r>
              <a:rPr lang="de-DE"/>
              <a:t>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96913" y="2517775"/>
            <a:ext cx="7751762" cy="800100"/>
          </a:xfrm>
        </p:spPr>
        <p:txBody>
          <a:bodyPr tIns="45720" bIns="45720"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8054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0201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9725" y="101600"/>
            <a:ext cx="2130425" cy="57007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5275" y="101600"/>
            <a:ext cx="6242050" cy="57007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5235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3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2169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6014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0949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9449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2341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1897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Textmasterformate durch Klicken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101600"/>
            <a:ext cx="8520112" cy="647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Klicken Sie, um das Titelformat zu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zh-CN" sz="1000"/>
              <a:t>Page </a:t>
            </a:r>
            <a:r>
              <a:rPr lang="de-DE" altLang="zh-CN" sz="1000">
                <a:sym typeface="Wingdings" charset="0"/>
              </a:rPr>
              <a:t></a:t>
            </a:r>
            <a:r>
              <a:rPr lang="de-DE" altLang="zh-CN" sz="1000"/>
              <a:t> </a:t>
            </a:r>
            <a:fld id="{EB0D860B-0F9F-024D-87B2-26EC2F8908EF}" type="slidenum">
              <a:rPr lang="de-DE" altLang="zh-CN" sz="1000"/>
              <a:pPr/>
              <a:t>‹#›</a:t>
            </a:fld>
            <a:endParaRPr lang="de-DE" altLang="zh-CN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宋体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charset="0"/>
        <a:buChar char="§"/>
        <a:defRPr kumimoji="1" sz="2000">
          <a:solidFill>
            <a:schemeClr val="tx1"/>
          </a:solidFill>
          <a:latin typeface="+mn-lt"/>
          <a:ea typeface="宋体" charset="0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kumimoji="1">
          <a:solidFill>
            <a:schemeClr val="tx1"/>
          </a:solidFill>
          <a:latin typeface="+mn-lt"/>
          <a:ea typeface="Arial" charset="0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kumimoji="1">
          <a:solidFill>
            <a:schemeClr val="tx1"/>
          </a:solidFill>
          <a:latin typeface="+mn-lt"/>
          <a:ea typeface="Arial" charset="0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kumimoji="1">
          <a:solidFill>
            <a:schemeClr val="tx1"/>
          </a:solidFill>
          <a:latin typeface="+mn-lt"/>
          <a:ea typeface="Arial" charset="0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kumimoji="1">
          <a:solidFill>
            <a:schemeClr val="tx1"/>
          </a:solidFill>
          <a:latin typeface="+mn-lt"/>
          <a:ea typeface="Arial" charset="0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sploitfun/lsploits/blob/master/glibc/malloc/malloc.c#L2390" TargetMode="External"/><Relationship Id="rId3" Type="http://schemas.openxmlformats.org/officeDocument/2006/relationships/hyperlink" Target="https://github.com/sploitfun/lsploits/blob/master/glibc/malloc/malloc.c#L3739" TargetMode="External"/><Relationship Id="rId7" Type="http://schemas.openxmlformats.org/officeDocument/2006/relationships/hyperlink" Target="https://github.com/sploitfun/lsploits/blob/master/glibc/malloc/malloc.c#L2458" TargetMode="External"/><Relationship Id="rId2" Type="http://schemas.openxmlformats.org/officeDocument/2006/relationships/hyperlink" Target="https://github.com/sploitfun/lsploits/blob/master/glibc/malloc/malloc.c#L16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sploitfun/lsploits/blob/master/glibc/malloc/malloc.c#L3790" TargetMode="External"/><Relationship Id="rId5" Type="http://schemas.openxmlformats.org/officeDocument/2006/relationships/hyperlink" Target="https://github.com/sploitfun/lsploits/blob/master/glibc/malloc/malloc.c#L3762" TargetMode="External"/><Relationship Id="rId4" Type="http://schemas.openxmlformats.org/officeDocument/2006/relationships/hyperlink" Target="https://github.com/sploitfun/lsploits/blob/master/glibc/malloc/malloc.c#L3760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l.packetstormsecurity.net/papers/attack/MallocMaleficarum.tx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3240" y="1315598"/>
            <a:ext cx="801858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CSC 495/583 Topics of Software Security</a:t>
            </a:r>
            <a:b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</a:br>
            <a:r>
              <a:rPr lang="en-US" altLang="zh-CN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Heap Exploitation</a:t>
            </a:r>
            <a:r>
              <a:rPr lang="zh-CN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(3):</a:t>
            </a:r>
            <a:r>
              <a:rPr lang="zh-CN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Unlink, House</a:t>
            </a:r>
            <a:r>
              <a:rPr lang="zh-CN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of</a:t>
            </a:r>
            <a:r>
              <a:rPr lang="zh-CN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Force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Dr. Si Chen (schen@wcupa.edu)</a:t>
            </a:r>
          </a:p>
        </p:txBody>
      </p:sp>
      <p:sp>
        <p:nvSpPr>
          <p:cNvPr id="2" name="Rectangle 1"/>
          <p:cNvSpPr/>
          <p:nvPr/>
        </p:nvSpPr>
        <p:spPr>
          <a:xfrm>
            <a:off x="7224436" y="-93336"/>
            <a:ext cx="19511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spc="-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Medium" panose="020B0603020102020204"/>
              </a:rPr>
              <a:t>Class</a:t>
            </a:r>
            <a:r>
              <a:rPr lang="en-US" altLang="zh-CN" sz="7200" b="1" spc="-150" dirty="0">
                <a:ln w="11430"/>
                <a:solidFill>
                  <a:srgbClr val="247793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Book" panose="020B0503020102020204"/>
              </a:rPr>
              <a:t>22</a:t>
            </a:r>
            <a:endParaRPr lang="zh-CN" altLang="en-US" sz="2800" dirty="0"/>
          </a:p>
        </p:txBody>
      </p:sp>
      <p:sp>
        <p:nvSpPr>
          <p:cNvPr id="3" name="AutoShape 8" descr="Image result for programming langu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6" name="Picture 2" descr="Course Logo">
            <a:extLst>
              <a:ext uri="{FF2B5EF4-FFF2-40B4-BE49-F238E27FC236}">
                <a16:creationId xmlns:a16="http://schemas.microsoft.com/office/drawing/2014/main" id="{9282C541-23EE-469D-A06B-4D0016D94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551" y="3823398"/>
            <a:ext cx="3164449" cy="210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54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6D93D-607B-764C-8571-756CE81A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Arena</a:t>
            </a:r>
            <a:endParaRPr lang="en-US" dirty="0"/>
          </a:p>
        </p:txBody>
      </p:sp>
      <p:pic>
        <p:nvPicPr>
          <p:cNvPr id="5" name="Content Placeholder 4" descr="A screen shot of a social media post&#10;&#10;Description automatically generated">
            <a:extLst>
              <a:ext uri="{FF2B5EF4-FFF2-40B4-BE49-F238E27FC236}">
                <a16:creationId xmlns:a16="http://schemas.microsoft.com/office/drawing/2014/main" id="{0273B37D-33E7-E84E-88A9-382CDB74A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11" y="749300"/>
            <a:ext cx="8414951" cy="6076732"/>
          </a:xfrm>
        </p:spPr>
      </p:pic>
    </p:spTree>
    <p:extLst>
      <p:ext uri="{BB962C8B-B14F-4D97-AF65-F5344CB8AC3E}">
        <p14:creationId xmlns:p14="http://schemas.microsoft.com/office/powerpoint/2010/main" val="3234901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8023E-FDCA-6244-BE2B-4782B350D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glibc</a:t>
            </a:r>
            <a:r>
              <a:rPr lang="en-US" dirty="0"/>
              <a:t> source code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91A3DA-D280-B64F-A245-37552D3FA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1" y="895350"/>
            <a:ext cx="5422900" cy="3302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3EFEBF-92A4-5643-8209-01F1599DE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5550"/>
            <a:ext cx="9062439" cy="5257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D0B229-995F-0B4F-91AB-70498486C019}"/>
              </a:ext>
            </a:extLst>
          </p:cNvPr>
          <p:cNvSpPr/>
          <p:nvPr/>
        </p:nvSpPr>
        <p:spPr>
          <a:xfrm>
            <a:off x="4263888" y="220761"/>
            <a:ext cx="5995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</a:t>
            </a:r>
            <a:r>
              <a:rPr lang="en-US" sz="1400" dirty="0" err="1">
                <a:solidFill>
                  <a:schemeClr val="bg1"/>
                </a:solidFill>
              </a:rPr>
              <a:t>code.woboq.org</a:t>
            </a:r>
            <a:r>
              <a:rPr lang="en-US" sz="1400" dirty="0">
                <a:solidFill>
                  <a:schemeClr val="bg1"/>
                </a:solidFill>
              </a:rPr>
              <a:t>/</a:t>
            </a:r>
            <a:r>
              <a:rPr lang="en-US" sz="1400" dirty="0" err="1">
                <a:solidFill>
                  <a:schemeClr val="bg1"/>
                </a:solidFill>
              </a:rPr>
              <a:t>userspace</a:t>
            </a:r>
            <a:r>
              <a:rPr lang="en-US" sz="1400" dirty="0">
                <a:solidFill>
                  <a:schemeClr val="bg1"/>
                </a:solidFill>
              </a:rPr>
              <a:t>/</a:t>
            </a:r>
            <a:r>
              <a:rPr lang="en-US" sz="1400" dirty="0" err="1">
                <a:solidFill>
                  <a:schemeClr val="bg1"/>
                </a:solidFill>
              </a:rPr>
              <a:t>glibc</a:t>
            </a:r>
            <a:r>
              <a:rPr lang="en-US" sz="1400" dirty="0">
                <a:solidFill>
                  <a:schemeClr val="bg1"/>
                </a:solidFill>
              </a:rPr>
              <a:t>/malloc/</a:t>
            </a:r>
            <a:r>
              <a:rPr lang="en-US" sz="1400" dirty="0" err="1">
                <a:solidFill>
                  <a:schemeClr val="bg1"/>
                </a:solidFill>
              </a:rPr>
              <a:t>malloc.c.html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33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59922-371B-8C4B-B732-0876B87FB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Bins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Chunks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26A54-8FAA-3B4D-8B83-3284C69B0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2" y="887998"/>
            <a:ext cx="8524875" cy="4313238"/>
          </a:xfrm>
        </p:spPr>
        <p:txBody>
          <a:bodyPr/>
          <a:lstStyle/>
          <a:p>
            <a:r>
              <a:rPr lang="en-US" dirty="0"/>
              <a:t>A bin is a list (doubly or singly linked list) of free (non-allocated) chunks. Bins are differentiated based on the size of chunks they contain:</a:t>
            </a:r>
          </a:p>
          <a:p>
            <a:pPr lvl="1"/>
            <a:r>
              <a:rPr lang="en-US" dirty="0"/>
              <a:t>Fast bin</a:t>
            </a:r>
          </a:p>
          <a:p>
            <a:pPr lvl="1"/>
            <a:r>
              <a:rPr lang="en-US" dirty="0"/>
              <a:t>Unsorted bin</a:t>
            </a:r>
          </a:p>
          <a:p>
            <a:pPr lvl="1"/>
            <a:r>
              <a:rPr lang="en-US" dirty="0"/>
              <a:t>Small bin</a:t>
            </a:r>
          </a:p>
          <a:p>
            <a:pPr lvl="1"/>
            <a:r>
              <a:rPr lang="en-US" dirty="0"/>
              <a:t>Large bin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AC50F9-F37F-B845-80AE-B01544067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689" y="2117559"/>
            <a:ext cx="6640143" cy="385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57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633E0-F2B1-954A-920D-E2CD1C4D1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</a:t>
            </a:r>
            <a:r>
              <a:rPr lang="en-US" dirty="0" err="1"/>
              <a:t>glibc</a:t>
            </a:r>
            <a:r>
              <a:rPr lang="en-US"/>
              <a:t> malloc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3BFCD-22E8-4B4B-9DD1-9ED54D8EB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Allocated chunk</a:t>
            </a:r>
          </a:p>
          <a:p>
            <a:r>
              <a:rPr lang="en-US" dirty="0"/>
              <a:t>Free chunk</a:t>
            </a:r>
          </a:p>
          <a:p>
            <a:r>
              <a:rPr lang="en-US" b="1" dirty="0">
                <a:solidFill>
                  <a:srgbClr val="FF0000"/>
                </a:solidFill>
              </a:rPr>
              <a:t>Top chunk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70575C-9695-C149-BCE5-29609C554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2867212"/>
            <a:ext cx="76835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88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26527-52C8-E943-B0CF-B2556D825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Chunk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21EDA-7901-3E4D-948B-8F716C4EE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u="sng" dirty="0"/>
              <a:t>Top Chunk</a:t>
            </a:r>
            <a:r>
              <a:rPr lang="en-US" dirty="0"/>
              <a:t>: Chunk which is at the top border of an arena is called </a:t>
            </a:r>
            <a:r>
              <a:rPr lang="en-US" dirty="0">
                <a:hlinkClick r:id="rId2"/>
              </a:rPr>
              <a:t>top chunk</a:t>
            </a:r>
            <a:r>
              <a:rPr lang="en-US" dirty="0"/>
              <a:t>. It doesn't belong to any bin. Top chunk is used to service user request when there is </a:t>
            </a:r>
            <a:r>
              <a:rPr lang="en-US" dirty="0">
                <a:hlinkClick r:id="rId3"/>
              </a:rPr>
              <a:t>NO free blocks</a:t>
            </a:r>
            <a:r>
              <a:rPr lang="en-US" dirty="0"/>
              <a:t>, in any of the bins. If </a:t>
            </a:r>
            <a:r>
              <a:rPr lang="en-US" dirty="0">
                <a:hlinkClick r:id="rId4"/>
              </a:rPr>
              <a:t>top chunk size is greater than user requested size</a:t>
            </a:r>
            <a:r>
              <a:rPr lang="en-US" dirty="0"/>
              <a:t> top chunk is split into two:</a:t>
            </a:r>
          </a:p>
          <a:p>
            <a:pPr lvl="1"/>
            <a:r>
              <a:rPr lang="en-US" dirty="0"/>
              <a:t>User chunk (of user requested size)</a:t>
            </a:r>
          </a:p>
          <a:p>
            <a:pPr lvl="1"/>
            <a:r>
              <a:rPr lang="en-US" dirty="0"/>
              <a:t>Remainder chunk (of remaining size)</a:t>
            </a:r>
          </a:p>
          <a:p>
            <a:r>
              <a:rPr lang="en-US" dirty="0"/>
              <a:t>The </a:t>
            </a:r>
            <a:r>
              <a:rPr lang="en-US" dirty="0">
                <a:hlinkClick r:id="rId5"/>
              </a:rPr>
              <a:t>remainder chunk becomes the new top</a:t>
            </a:r>
            <a:r>
              <a:rPr lang="en-US" dirty="0"/>
              <a:t>. If top chunk size is lesser than user requested size, top chunk is </a:t>
            </a:r>
            <a:r>
              <a:rPr lang="en-US" dirty="0">
                <a:hlinkClick r:id="rId6"/>
              </a:rPr>
              <a:t>extended</a:t>
            </a:r>
            <a:r>
              <a:rPr lang="en-US" dirty="0"/>
              <a:t> using </a:t>
            </a:r>
            <a:r>
              <a:rPr lang="en-US" dirty="0">
                <a:hlinkClick r:id="rId7"/>
              </a:rPr>
              <a:t>sbrk</a:t>
            </a:r>
            <a:r>
              <a:rPr lang="en-US" dirty="0"/>
              <a:t> (main arena) or </a:t>
            </a:r>
            <a:r>
              <a:rPr lang="en-US" dirty="0">
                <a:hlinkClick r:id="rId8"/>
              </a:rPr>
              <a:t>mmap</a:t>
            </a:r>
            <a:r>
              <a:rPr lang="en-US" dirty="0"/>
              <a:t> (thread arena) </a:t>
            </a:r>
            <a:r>
              <a:rPr lang="en-US" dirty="0" err="1"/>
              <a:t>syscall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9925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88C77-44C8-4641-86FD-82917D7D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Malloc </a:t>
            </a:r>
            <a:r>
              <a:rPr lang="en-US" dirty="0" err="1"/>
              <a:t>Maleficarum</a:t>
            </a:r>
            <a:r>
              <a:rPr lang="en-US" dirty="0"/>
              <a:t> (2004)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CD149-5800-FE4F-BC59-C46A8AE9A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040839"/>
            <a:ext cx="8524875" cy="4313238"/>
          </a:xfrm>
        </p:spPr>
        <p:txBody>
          <a:bodyPr/>
          <a:lstStyle/>
          <a:p>
            <a:r>
              <a:rPr lang="en-US" dirty="0"/>
              <a:t>The Malloc </a:t>
            </a:r>
            <a:r>
              <a:rPr lang="en-US" dirty="0" err="1"/>
              <a:t>Maleficarum</a:t>
            </a:r>
            <a:endParaRPr lang="en-US" dirty="0"/>
          </a:p>
          <a:p>
            <a:pPr lvl="1"/>
            <a:r>
              <a:rPr lang="en-US" dirty="0"/>
              <a:t>In late 2001, "</a:t>
            </a:r>
            <a:r>
              <a:rPr lang="en-US" dirty="0" err="1"/>
              <a:t>Vudo</a:t>
            </a:r>
            <a:r>
              <a:rPr lang="en-US" dirty="0"/>
              <a:t> Malloc Tricks" and "Once Upon A free()" defined the exploitation of overflowed dynamic memory chunks on Linux. </a:t>
            </a:r>
          </a:p>
          <a:p>
            <a:pPr lvl="1"/>
            <a:r>
              <a:rPr lang="en-US" dirty="0"/>
              <a:t>In late 2004, a series of patches to GNU </a:t>
            </a:r>
            <a:r>
              <a:rPr lang="en-US" dirty="0" err="1"/>
              <a:t>libc</a:t>
            </a:r>
            <a:r>
              <a:rPr lang="en-US" dirty="0"/>
              <a:t> malloc implemented over a dozen mandatory integrity assertions, effectively rendering the existing techniques obsolete.</a:t>
            </a:r>
          </a:p>
          <a:p>
            <a:pPr lvl="1"/>
            <a:r>
              <a:rPr lang="en-US" dirty="0"/>
              <a:t>It is for this reason, a small suggestion of impossibility, that they present the Malloc </a:t>
            </a:r>
            <a:r>
              <a:rPr lang="en-US" dirty="0" err="1"/>
              <a:t>Maleficarum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The House of Prime </a:t>
            </a:r>
          </a:p>
          <a:p>
            <a:pPr lvl="2"/>
            <a:r>
              <a:rPr lang="en-US" dirty="0"/>
              <a:t>The House of Mind </a:t>
            </a:r>
          </a:p>
          <a:p>
            <a:pPr lvl="2"/>
            <a:r>
              <a:rPr lang="en-US" dirty="0"/>
              <a:t>The House of Force </a:t>
            </a:r>
          </a:p>
          <a:p>
            <a:pPr lvl="2"/>
            <a:r>
              <a:rPr lang="en-US" dirty="0"/>
              <a:t>The House of Lore </a:t>
            </a:r>
          </a:p>
          <a:p>
            <a:pPr lvl="2"/>
            <a:r>
              <a:rPr lang="en-US" dirty="0"/>
              <a:t>The House of Spirit </a:t>
            </a:r>
          </a:p>
          <a:p>
            <a:pPr lvl="2"/>
            <a:r>
              <a:rPr lang="en-US" dirty="0"/>
              <a:t>The House of Chaos</a:t>
            </a:r>
          </a:p>
        </p:txBody>
      </p:sp>
    </p:spTree>
    <p:extLst>
      <p:ext uri="{BB962C8B-B14F-4D97-AF65-F5344CB8AC3E}">
        <p14:creationId xmlns:p14="http://schemas.microsoft.com/office/powerpoint/2010/main" val="3163538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AFAB1-B2A3-2D4F-9806-C2B5980F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 of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7569-BBFF-AE40-8D92-91A704FC3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749300"/>
            <a:ext cx="8524875" cy="4313238"/>
          </a:xfrm>
        </p:spPr>
        <p:txBody>
          <a:bodyPr/>
          <a:lstStyle/>
          <a:p>
            <a:r>
              <a:rPr lang="en-US" b="1" dirty="0"/>
              <a:t>House of Force</a:t>
            </a:r>
            <a:r>
              <a:rPr lang="en-US" dirty="0"/>
              <a:t>: In this technique, attacker abuses top chunk size and tricks ‘</a:t>
            </a:r>
            <a:r>
              <a:rPr lang="en-US" dirty="0" err="1"/>
              <a:t>glibc</a:t>
            </a:r>
            <a:r>
              <a:rPr lang="en-US" dirty="0"/>
              <a:t> malloc’ to service a very large memory request (greater than heap system memory size) using top chunk. Now when a new malloc request is made, GOT entry of free would be overwritten with shellcode address. Hence from now on whenever free is called, shellcode gets executed!!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1D8A90-CFAC-1548-9B1F-C10DCA366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47" y="2744949"/>
            <a:ext cx="6659898" cy="386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69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88C77-44C8-4641-86FD-82917D7D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Malloc </a:t>
            </a:r>
            <a:r>
              <a:rPr lang="en-US" dirty="0" err="1"/>
              <a:t>Maleficarum</a:t>
            </a:r>
            <a:r>
              <a:rPr lang="en-US" dirty="0"/>
              <a:t> (2004)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CD149-5800-FE4F-BC59-C46A8AE9A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040838"/>
            <a:ext cx="8524875" cy="5557185"/>
          </a:xfrm>
        </p:spPr>
        <p:txBody>
          <a:bodyPr/>
          <a:lstStyle/>
          <a:p>
            <a:r>
              <a:rPr lang="en-US" dirty="0"/>
              <a:t>The Malloc </a:t>
            </a:r>
            <a:r>
              <a:rPr lang="en-US" dirty="0" err="1"/>
              <a:t>Maleficarum</a:t>
            </a:r>
            <a:endParaRPr lang="en-US" dirty="0"/>
          </a:p>
          <a:p>
            <a:pPr lvl="1"/>
            <a:r>
              <a:rPr lang="en-US" dirty="0"/>
              <a:t>In late 2001, "</a:t>
            </a:r>
            <a:r>
              <a:rPr lang="en-US" dirty="0" err="1"/>
              <a:t>Vudo</a:t>
            </a:r>
            <a:r>
              <a:rPr lang="en-US" dirty="0"/>
              <a:t> Malloc Tricks" and "Once Upon A free()" defined the exploitation of overflowed dynamic memory chunks on Linux. </a:t>
            </a:r>
          </a:p>
          <a:p>
            <a:pPr lvl="1"/>
            <a:r>
              <a:rPr lang="en-US" dirty="0"/>
              <a:t>In late 2004, a series of patches to GNU </a:t>
            </a:r>
            <a:r>
              <a:rPr lang="en-US" dirty="0" err="1"/>
              <a:t>libc</a:t>
            </a:r>
            <a:r>
              <a:rPr lang="en-US" dirty="0"/>
              <a:t> malloc implemented over a dozen mandatory integrity assertions, effectively rendering the existing techniques obsolete.</a:t>
            </a:r>
          </a:p>
          <a:p>
            <a:pPr lvl="1"/>
            <a:r>
              <a:rPr lang="en-US" dirty="0"/>
              <a:t>It is for this reason, a small suggestion of impossibility, that they present the Malloc </a:t>
            </a:r>
            <a:r>
              <a:rPr lang="en-US" dirty="0" err="1"/>
              <a:t>Maleficarum</a:t>
            </a:r>
            <a:r>
              <a:rPr lang="en-US" dirty="0"/>
              <a:t>:</a:t>
            </a:r>
          </a:p>
          <a:p>
            <a:pPr lvl="2"/>
            <a:r>
              <a:rPr lang="en-US" strike="sngStrike" dirty="0"/>
              <a:t>The House of Prime </a:t>
            </a:r>
          </a:p>
          <a:p>
            <a:pPr lvl="2"/>
            <a:r>
              <a:rPr lang="en-US" strike="sngStrike" dirty="0"/>
              <a:t>The House of Mind 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The House of Force </a:t>
            </a:r>
          </a:p>
          <a:p>
            <a:pPr lvl="2"/>
            <a:r>
              <a:rPr lang="en-US" strike="sngStrike" dirty="0"/>
              <a:t>The House of Lore 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The House of Spirit </a:t>
            </a:r>
          </a:p>
          <a:p>
            <a:pPr lvl="2"/>
            <a:r>
              <a:rPr lang="en-US" strike="sngStrike" dirty="0"/>
              <a:t>The House of Chaos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5559D7-E07C-7147-AB27-9FE61DDEA056}"/>
              </a:ext>
            </a:extLst>
          </p:cNvPr>
          <p:cNvSpPr/>
          <p:nvPr/>
        </p:nvSpPr>
        <p:spPr>
          <a:xfrm>
            <a:off x="3961279" y="60485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F51B5"/>
                </a:solidFill>
                <a:latin typeface="Fira Sans"/>
                <a:hlinkClick r:id="rId2"/>
              </a:rPr>
              <a:t>https://dl.packetstormsecurity.net/papers/attack/MallocMaleficarum.txt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0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5371-DE96-5B44-9984-DC4200990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 of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3EE69-9DC4-4240-A95C-6FC759D21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D02D32-F59B-4F48-BDF5-BBA3E0334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831850"/>
            <a:ext cx="84582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38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5371-DE96-5B44-9984-DC4200990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 of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3EE69-9DC4-4240-A95C-6FC759D21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D02D32-F59B-4F48-BDF5-BBA3E0334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831850"/>
            <a:ext cx="8458200" cy="51943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16C5792-E777-8D4B-BCD0-A3BF275E1071}"/>
              </a:ext>
            </a:extLst>
          </p:cNvPr>
          <p:cNvSpPr/>
          <p:nvPr/>
        </p:nvSpPr>
        <p:spPr>
          <a:xfrm>
            <a:off x="295275" y="831850"/>
            <a:ext cx="6329082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helvetica neue" panose="02000503000000020004" pitchFamily="2" charset="0"/>
              </a:rPr>
              <a:t>This attack assumes an overflow into the top chunk's header. The </a:t>
            </a:r>
            <a:r>
              <a:rPr lang="en-US" sz="1600" dirty="0"/>
              <a:t>size</a:t>
            </a:r>
            <a:r>
              <a:rPr lang="en-US" sz="1600" dirty="0">
                <a:solidFill>
                  <a:srgbClr val="333333"/>
                </a:solidFill>
                <a:latin typeface="helvetica neue" panose="02000503000000020004" pitchFamily="2" charset="0"/>
              </a:rPr>
              <a:t> is modified to a very large value (</a:t>
            </a:r>
            <a:r>
              <a:rPr lang="en-US" sz="1600" dirty="0"/>
              <a:t>-1</a:t>
            </a:r>
            <a:r>
              <a:rPr lang="en-US" sz="1600" dirty="0">
                <a:solidFill>
                  <a:srgbClr val="333333"/>
                </a:solidFill>
                <a:latin typeface="helvetica neue" panose="02000503000000020004" pitchFamily="2" charset="0"/>
              </a:rPr>
              <a:t> in this example).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helvetica neue" panose="02000503000000020004" pitchFamily="2" charset="0"/>
              </a:rPr>
              <a:t>This ensures that all initial requests will be services using the top chunk, instead of relying on </a:t>
            </a:r>
            <a:r>
              <a:rPr lang="en-US" sz="1600" dirty="0" err="1"/>
              <a:t>mmap</a:t>
            </a:r>
            <a:r>
              <a:rPr lang="en-US" sz="1600" dirty="0">
                <a:solidFill>
                  <a:srgbClr val="333333"/>
                </a:solidFill>
                <a:latin typeface="helvetica neue" panose="02000503000000020004" pitchFamily="2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helvetica neue" panose="02000503000000020004" pitchFamily="2" charset="0"/>
              </a:rPr>
              <a:t>On a 64 bit system, </a:t>
            </a:r>
            <a:r>
              <a:rPr lang="en-US" sz="1600" dirty="0"/>
              <a:t>-1</a:t>
            </a:r>
            <a:r>
              <a:rPr lang="en-US" sz="1600" dirty="0">
                <a:solidFill>
                  <a:srgbClr val="333333"/>
                </a:solidFill>
                <a:latin typeface="helvetica neue" panose="02000503000000020004" pitchFamily="2" charset="0"/>
              </a:rPr>
              <a:t> evaluates to </a:t>
            </a:r>
            <a:r>
              <a:rPr lang="en-US" sz="1600" dirty="0"/>
              <a:t>0xFFFFFFFFFFFFFFFF</a:t>
            </a:r>
            <a:r>
              <a:rPr lang="en-US" sz="1600" dirty="0">
                <a:solidFill>
                  <a:srgbClr val="333333"/>
                </a:solidFill>
                <a:latin typeface="helvetica neue" panose="02000503000000020004" pitchFamily="2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helvetica neue" panose="02000503000000020004" pitchFamily="2" charset="0"/>
              </a:rPr>
              <a:t>A chunk with this size can cover the entire memory space of the program. 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64329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0" dirty="0"/>
              <a:t>Pseudo Memory</a:t>
            </a:r>
            <a:r>
              <a:rPr lang="en-US" spc="-85" dirty="0"/>
              <a:t> </a:t>
            </a:r>
            <a:r>
              <a:rPr lang="en-US" spc="-5" dirty="0"/>
              <a:t>Map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3635761" y="1685906"/>
            <a:ext cx="708025" cy="0"/>
          </a:xfrm>
          <a:custGeom>
            <a:avLst/>
            <a:gdLst/>
            <a:ahLst/>
            <a:cxnLst/>
            <a:rect l="l" t="t" r="r" b="b"/>
            <a:pathLst>
              <a:path w="708025">
                <a:moveTo>
                  <a:pt x="707626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4416412" y="1517504"/>
            <a:ext cx="3536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0x00000000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–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Start of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memory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4416412" y="3031979"/>
            <a:ext cx="4413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0x08048000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–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Start of .text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Segment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  <p:graphicFrame>
        <p:nvGraphicFramePr>
          <p:cNvPr id="8" name="object 7"/>
          <p:cNvGraphicFramePr>
            <a:graphicFrameLocks noGrp="1"/>
          </p:cNvGraphicFramePr>
          <p:nvPr/>
        </p:nvGraphicFramePr>
        <p:xfrm>
          <a:off x="1054096" y="1673206"/>
          <a:ext cx="2362200" cy="4414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Runtime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Memory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395E89"/>
                      </a:solidFill>
                      <a:prstDash val="solid"/>
                    </a:lnT>
                    <a:lnB w="28575">
                      <a:solidFill>
                        <a:srgbClr val="377D91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Libraries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(libc)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28575">
                      <a:solidFill>
                        <a:srgbClr val="377D91"/>
                      </a:solidFill>
                      <a:prstDash val="solid"/>
                    </a:lnL>
                    <a:lnR w="28575">
                      <a:solidFill>
                        <a:srgbClr val="377D91"/>
                      </a:solidFill>
                      <a:prstDash val="solid"/>
                    </a:lnR>
                    <a:lnT w="28575">
                      <a:solidFill>
                        <a:srgbClr val="377D91"/>
                      </a:solidFill>
                      <a:prstDash val="solid"/>
                    </a:lnT>
                    <a:lnB w="28575">
                      <a:solidFill>
                        <a:srgbClr val="377D91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377D91"/>
                      </a:solidFill>
                      <a:prstDash val="solid"/>
                    </a:lnT>
                    <a:lnB w="28575">
                      <a:solidFill>
                        <a:srgbClr val="B56D33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ELF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Executable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28575">
                      <a:solidFill>
                        <a:srgbClr val="B56D33"/>
                      </a:solidFill>
                      <a:prstDash val="solid"/>
                    </a:lnT>
                    <a:lnB w="28575">
                      <a:solidFill>
                        <a:srgbClr val="708841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.text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segment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28575">
                      <a:solidFill>
                        <a:srgbClr val="708841"/>
                      </a:solidFill>
                      <a:prstDash val="solid"/>
                    </a:lnL>
                    <a:lnR w="28575">
                      <a:solidFill>
                        <a:srgbClr val="708841"/>
                      </a:solidFill>
                      <a:prstDash val="solid"/>
                    </a:lnR>
                    <a:lnT w="28575">
                      <a:solidFill>
                        <a:srgbClr val="708841"/>
                      </a:solidFill>
                      <a:prstDash val="solid"/>
                    </a:lnT>
                    <a:lnB w="28575">
                      <a:solidFill>
                        <a:srgbClr val="708841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28575">
                      <a:solidFill>
                        <a:srgbClr val="708841"/>
                      </a:solidFill>
                      <a:prstDash val="solid"/>
                    </a:lnT>
                    <a:lnB w="28575">
                      <a:solidFill>
                        <a:srgbClr val="8B3938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.data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segment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28575">
                      <a:solidFill>
                        <a:srgbClr val="8B3938"/>
                      </a:solidFill>
                      <a:prstDash val="solid"/>
                    </a:lnL>
                    <a:lnR w="28575">
                      <a:solidFill>
                        <a:srgbClr val="8B3938"/>
                      </a:solidFill>
                      <a:prstDash val="solid"/>
                    </a:lnR>
                    <a:lnT w="28575">
                      <a:solidFill>
                        <a:srgbClr val="8B3938"/>
                      </a:solidFill>
                      <a:prstDash val="solid"/>
                    </a:lnT>
                    <a:lnB w="28575">
                      <a:solidFill>
                        <a:srgbClr val="8B3938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28575">
                      <a:solidFill>
                        <a:srgbClr val="8B3938"/>
                      </a:solidFill>
                      <a:prstDash val="solid"/>
                    </a:lnT>
                    <a:lnB w="28575">
                      <a:solidFill>
                        <a:srgbClr val="B56D33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B56D33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28575">
                      <a:solidFill>
                        <a:srgbClr val="5D4876"/>
                      </a:solidFill>
                      <a:prstDash val="solid"/>
                    </a:lnL>
                    <a:lnR w="28575">
                      <a:solidFill>
                        <a:srgbClr val="5D4876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Stack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28575">
                      <a:solidFill>
                        <a:srgbClr val="5D4876"/>
                      </a:solidFill>
                      <a:prstDash val="solid"/>
                    </a:lnL>
                    <a:lnR w="28575">
                      <a:solidFill>
                        <a:srgbClr val="5D4876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395E89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object 8"/>
          <p:cNvSpPr/>
          <p:nvPr/>
        </p:nvSpPr>
        <p:spPr>
          <a:xfrm>
            <a:off x="3541832" y="1624009"/>
            <a:ext cx="155820" cy="123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0" name="object 9"/>
          <p:cNvSpPr/>
          <p:nvPr/>
        </p:nvSpPr>
        <p:spPr>
          <a:xfrm>
            <a:off x="3635761" y="6105494"/>
            <a:ext cx="708025" cy="0"/>
          </a:xfrm>
          <a:custGeom>
            <a:avLst/>
            <a:gdLst/>
            <a:ahLst/>
            <a:cxnLst/>
            <a:rect l="l" t="t" r="r" b="b"/>
            <a:pathLst>
              <a:path w="708025">
                <a:moveTo>
                  <a:pt x="707626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3541832" y="6043598"/>
            <a:ext cx="155820" cy="123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3635761" y="3200381"/>
            <a:ext cx="708025" cy="0"/>
          </a:xfrm>
          <a:custGeom>
            <a:avLst/>
            <a:gdLst/>
            <a:ahLst/>
            <a:cxnLst/>
            <a:rect l="l" t="t" r="r" b="b"/>
            <a:pathLst>
              <a:path w="708025">
                <a:moveTo>
                  <a:pt x="707626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3" name="object 12"/>
          <p:cNvSpPr/>
          <p:nvPr/>
        </p:nvSpPr>
        <p:spPr>
          <a:xfrm>
            <a:off x="3541832" y="3138484"/>
            <a:ext cx="155820" cy="1237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4" name="object 13"/>
          <p:cNvSpPr/>
          <p:nvPr/>
        </p:nvSpPr>
        <p:spPr>
          <a:xfrm>
            <a:off x="3635761" y="5486368"/>
            <a:ext cx="708025" cy="0"/>
          </a:xfrm>
          <a:custGeom>
            <a:avLst/>
            <a:gdLst/>
            <a:ahLst/>
            <a:cxnLst/>
            <a:rect l="l" t="t" r="r" b="b"/>
            <a:pathLst>
              <a:path w="708025">
                <a:moveTo>
                  <a:pt x="707626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5" name="object 14"/>
          <p:cNvSpPr/>
          <p:nvPr/>
        </p:nvSpPr>
        <p:spPr>
          <a:xfrm>
            <a:off x="3541832" y="5424471"/>
            <a:ext cx="155820" cy="123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6" name="object 15"/>
          <p:cNvSpPr/>
          <p:nvPr/>
        </p:nvSpPr>
        <p:spPr>
          <a:xfrm>
            <a:off x="3635761" y="4806410"/>
            <a:ext cx="708025" cy="0"/>
          </a:xfrm>
          <a:custGeom>
            <a:avLst/>
            <a:gdLst/>
            <a:ahLst/>
            <a:cxnLst/>
            <a:rect l="l" t="t" r="r" b="b"/>
            <a:pathLst>
              <a:path w="708025">
                <a:moveTo>
                  <a:pt x="707626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7" name="object 16"/>
          <p:cNvSpPr/>
          <p:nvPr/>
        </p:nvSpPr>
        <p:spPr>
          <a:xfrm>
            <a:off x="3541832" y="4744513"/>
            <a:ext cx="155820" cy="123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9" name="object 4"/>
          <p:cNvSpPr/>
          <p:nvPr/>
        </p:nvSpPr>
        <p:spPr>
          <a:xfrm>
            <a:off x="3635761" y="1685906"/>
            <a:ext cx="708025" cy="0"/>
          </a:xfrm>
          <a:custGeom>
            <a:avLst/>
            <a:gdLst/>
            <a:ahLst/>
            <a:cxnLst/>
            <a:rect l="l" t="t" r="r" b="b"/>
            <a:pathLst>
              <a:path w="708025">
                <a:moveTo>
                  <a:pt x="707626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0" name="object 5"/>
          <p:cNvSpPr txBox="1"/>
          <p:nvPr/>
        </p:nvSpPr>
        <p:spPr>
          <a:xfrm>
            <a:off x="4416412" y="1517504"/>
            <a:ext cx="3536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0x00000000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–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Start of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memory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  <p:sp>
        <p:nvSpPr>
          <p:cNvPr id="21" name="object 6"/>
          <p:cNvSpPr txBox="1"/>
          <p:nvPr/>
        </p:nvSpPr>
        <p:spPr>
          <a:xfrm>
            <a:off x="4416412" y="3031979"/>
            <a:ext cx="4413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0x08048000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–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Start of .text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Segment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  <p:graphicFrame>
        <p:nvGraphicFramePr>
          <p:cNvPr id="22" name="object 7"/>
          <p:cNvGraphicFramePr>
            <a:graphicFrameLocks noGrp="1"/>
          </p:cNvGraphicFramePr>
          <p:nvPr/>
        </p:nvGraphicFramePr>
        <p:xfrm>
          <a:off x="1054096" y="1673206"/>
          <a:ext cx="2362200" cy="4414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Runtime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Memory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395E89"/>
                      </a:solidFill>
                      <a:prstDash val="solid"/>
                    </a:lnT>
                    <a:lnB w="28575">
                      <a:solidFill>
                        <a:srgbClr val="377D91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Libraries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(libc)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28575">
                      <a:solidFill>
                        <a:srgbClr val="377D91"/>
                      </a:solidFill>
                      <a:prstDash val="solid"/>
                    </a:lnL>
                    <a:lnR w="28575">
                      <a:solidFill>
                        <a:srgbClr val="377D91"/>
                      </a:solidFill>
                      <a:prstDash val="solid"/>
                    </a:lnR>
                    <a:lnT w="28575">
                      <a:solidFill>
                        <a:srgbClr val="377D91"/>
                      </a:solidFill>
                      <a:prstDash val="solid"/>
                    </a:lnT>
                    <a:lnB w="28575">
                      <a:solidFill>
                        <a:srgbClr val="377D91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377D91"/>
                      </a:solidFill>
                      <a:prstDash val="solid"/>
                    </a:lnT>
                    <a:lnB w="28575">
                      <a:solidFill>
                        <a:srgbClr val="B56D33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ELF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Executable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28575">
                      <a:solidFill>
                        <a:srgbClr val="B56D33"/>
                      </a:solidFill>
                      <a:prstDash val="solid"/>
                    </a:lnT>
                    <a:lnB w="28575">
                      <a:solidFill>
                        <a:srgbClr val="708841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.text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segment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28575">
                      <a:solidFill>
                        <a:srgbClr val="708841"/>
                      </a:solidFill>
                      <a:prstDash val="solid"/>
                    </a:lnL>
                    <a:lnR w="28575">
                      <a:solidFill>
                        <a:srgbClr val="708841"/>
                      </a:solidFill>
                      <a:prstDash val="solid"/>
                    </a:lnR>
                    <a:lnT w="28575">
                      <a:solidFill>
                        <a:srgbClr val="708841"/>
                      </a:solidFill>
                      <a:prstDash val="solid"/>
                    </a:lnT>
                    <a:lnB w="28575">
                      <a:solidFill>
                        <a:srgbClr val="708841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28575">
                      <a:solidFill>
                        <a:srgbClr val="708841"/>
                      </a:solidFill>
                      <a:prstDash val="solid"/>
                    </a:lnT>
                    <a:lnB w="28575">
                      <a:solidFill>
                        <a:srgbClr val="8B3938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.data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segment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28575">
                      <a:solidFill>
                        <a:srgbClr val="8B3938"/>
                      </a:solidFill>
                      <a:prstDash val="solid"/>
                    </a:lnL>
                    <a:lnR w="28575">
                      <a:solidFill>
                        <a:srgbClr val="8B3938"/>
                      </a:solidFill>
                      <a:prstDash val="solid"/>
                    </a:lnR>
                    <a:lnT w="28575">
                      <a:solidFill>
                        <a:srgbClr val="8B3938"/>
                      </a:solidFill>
                      <a:prstDash val="solid"/>
                    </a:lnT>
                    <a:lnB w="28575">
                      <a:solidFill>
                        <a:srgbClr val="8B3938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28575">
                      <a:solidFill>
                        <a:srgbClr val="8B3938"/>
                      </a:solidFill>
                      <a:prstDash val="solid"/>
                    </a:lnT>
                    <a:lnB w="28575">
                      <a:solidFill>
                        <a:srgbClr val="B56D33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B56D33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28575">
                      <a:solidFill>
                        <a:srgbClr val="5D4876"/>
                      </a:solidFill>
                      <a:prstDash val="solid"/>
                    </a:lnL>
                    <a:lnR w="28575">
                      <a:solidFill>
                        <a:srgbClr val="5D4876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Stack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28575">
                      <a:solidFill>
                        <a:srgbClr val="5D4876"/>
                      </a:solidFill>
                      <a:prstDash val="solid"/>
                    </a:lnL>
                    <a:lnR w="28575">
                      <a:solidFill>
                        <a:srgbClr val="5D4876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395E89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3" name="object 8"/>
          <p:cNvSpPr/>
          <p:nvPr/>
        </p:nvSpPr>
        <p:spPr>
          <a:xfrm>
            <a:off x="3541832" y="1624009"/>
            <a:ext cx="155820" cy="123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4" name="object 9"/>
          <p:cNvSpPr/>
          <p:nvPr/>
        </p:nvSpPr>
        <p:spPr>
          <a:xfrm>
            <a:off x="3635761" y="6105494"/>
            <a:ext cx="708025" cy="0"/>
          </a:xfrm>
          <a:custGeom>
            <a:avLst/>
            <a:gdLst/>
            <a:ahLst/>
            <a:cxnLst/>
            <a:rect l="l" t="t" r="r" b="b"/>
            <a:pathLst>
              <a:path w="708025">
                <a:moveTo>
                  <a:pt x="707626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5" name="object 10"/>
          <p:cNvSpPr/>
          <p:nvPr/>
        </p:nvSpPr>
        <p:spPr>
          <a:xfrm>
            <a:off x="3541832" y="6043598"/>
            <a:ext cx="155820" cy="123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6" name="object 11"/>
          <p:cNvSpPr/>
          <p:nvPr/>
        </p:nvSpPr>
        <p:spPr>
          <a:xfrm>
            <a:off x="3635761" y="3200381"/>
            <a:ext cx="708025" cy="0"/>
          </a:xfrm>
          <a:custGeom>
            <a:avLst/>
            <a:gdLst/>
            <a:ahLst/>
            <a:cxnLst/>
            <a:rect l="l" t="t" r="r" b="b"/>
            <a:pathLst>
              <a:path w="708025">
                <a:moveTo>
                  <a:pt x="707626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3541832" y="3138484"/>
            <a:ext cx="155820" cy="1237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8" name="object 13"/>
          <p:cNvSpPr/>
          <p:nvPr/>
        </p:nvSpPr>
        <p:spPr>
          <a:xfrm>
            <a:off x="3635761" y="5486368"/>
            <a:ext cx="708025" cy="0"/>
          </a:xfrm>
          <a:custGeom>
            <a:avLst/>
            <a:gdLst/>
            <a:ahLst/>
            <a:cxnLst/>
            <a:rect l="l" t="t" r="r" b="b"/>
            <a:pathLst>
              <a:path w="708025">
                <a:moveTo>
                  <a:pt x="707626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3541832" y="5424471"/>
            <a:ext cx="155820" cy="123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30" name="object 15"/>
          <p:cNvSpPr/>
          <p:nvPr/>
        </p:nvSpPr>
        <p:spPr>
          <a:xfrm>
            <a:off x="3635761" y="4806410"/>
            <a:ext cx="708025" cy="0"/>
          </a:xfrm>
          <a:custGeom>
            <a:avLst/>
            <a:gdLst/>
            <a:ahLst/>
            <a:cxnLst/>
            <a:rect l="l" t="t" r="r" b="b"/>
            <a:pathLst>
              <a:path w="708025">
                <a:moveTo>
                  <a:pt x="707626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31" name="object 16"/>
          <p:cNvSpPr/>
          <p:nvPr/>
        </p:nvSpPr>
        <p:spPr>
          <a:xfrm>
            <a:off x="3541832" y="4744513"/>
            <a:ext cx="155820" cy="123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32" name="object 17"/>
          <p:cNvSpPr txBox="1"/>
          <p:nvPr/>
        </p:nvSpPr>
        <p:spPr>
          <a:xfrm>
            <a:off x="292099" y="4638008"/>
            <a:ext cx="8559800" cy="1598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3639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0xb7ff0000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–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Top of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heap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4136390" marR="0" lvl="0" indent="0" algn="l" defTabSz="914400" rtl="0" eaLnBrk="1" fontAlgn="base" latinLnBrk="0" hangingPunct="1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0xbfff0000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–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Top of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stack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6390" algn="l"/>
                <a:tab pos="8546465" algn="l"/>
              </a:tabLst>
              <a:defRPr/>
            </a:pPr>
            <a:r>
              <a:rPr kumimoji="0" sz="1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45AAC5"/>
                  </a:solidFill>
                </a:uFill>
                <a:latin typeface="Times New Roman"/>
                <a:ea typeface="宋体" charset="0"/>
                <a:cs typeface="Times New Roman"/>
              </a:rPr>
              <a:t> 	</a:t>
            </a:r>
            <a:r>
              <a:rPr kumimoji="0" sz="1800" b="0" i="0" u="sng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45AAC5"/>
                  </a:solidFill>
                </a:uFill>
                <a:latin typeface="Consolas"/>
                <a:ea typeface="宋体" charset="0"/>
                <a:cs typeface="Consolas"/>
              </a:rPr>
              <a:t>0xFFFFFFFF </a:t>
            </a:r>
            <a:r>
              <a:rPr kumimoji="0" sz="1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45AAC5"/>
                  </a:solidFill>
                </a:uFill>
                <a:latin typeface="Consolas"/>
                <a:ea typeface="宋体" charset="0"/>
                <a:cs typeface="Consolas"/>
              </a:rPr>
              <a:t>– </a:t>
            </a:r>
            <a:r>
              <a:rPr kumimoji="0" sz="1800" b="0" i="0" u="sng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45AAC5"/>
                  </a:solidFill>
                </a:uFill>
                <a:latin typeface="Consolas"/>
                <a:ea typeface="宋体" charset="0"/>
                <a:cs typeface="Consolas"/>
              </a:rPr>
              <a:t>End of</a:t>
            </a:r>
            <a:r>
              <a:rPr kumimoji="0" sz="1800" b="0" i="0" u="sng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45AAC5"/>
                  </a:solidFill>
                </a:uFill>
                <a:latin typeface="Consolas"/>
                <a:ea typeface="宋体" charset="0"/>
                <a:cs typeface="Consolas"/>
              </a:rPr>
              <a:t> </a:t>
            </a:r>
            <a:r>
              <a:rPr kumimoji="0" sz="1800" b="0" i="0" u="sng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45AAC5"/>
                  </a:solidFill>
                </a:uFill>
                <a:latin typeface="Consolas"/>
                <a:ea typeface="宋体" charset="0"/>
                <a:cs typeface="Consolas"/>
              </a:rPr>
              <a:t>memory	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  <p:sp>
        <p:nvSpPr>
          <p:cNvPr id="33" name="object 18"/>
          <p:cNvSpPr txBox="1">
            <a:spLocks/>
          </p:cNvSpPr>
          <p:nvPr/>
        </p:nvSpPr>
        <p:spPr>
          <a:xfrm>
            <a:off x="530223" y="6467708"/>
            <a:ext cx="11620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marL="12700" marR="0" lvl="0" indent="0" algn="l" defTabSz="914400" rtl="0" eaLnBrk="1" fontAlgn="base" latinLnBrk="0" hangingPunct="1">
              <a:lnSpc>
                <a:spcPts val="124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0"/>
              </a:rPr>
              <a:t>MBE </a:t>
            </a:r>
            <a:r>
              <a:rPr kumimoji="0" lang="mr-I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0"/>
              </a:rPr>
              <a:t>-</a:t>
            </a:r>
            <a:r>
              <a:rPr kumimoji="0" lang="mr-IN" sz="2000" b="0" i="0" u="none" strike="noStrike" kern="1200" cap="none" spc="-8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0"/>
              </a:rPr>
              <a:t> </a:t>
            </a:r>
            <a:r>
              <a:rPr kumimoji="0" lang="mr-IN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0"/>
              </a:rPr>
              <a:t>04/07/2015</a:t>
            </a:r>
            <a:endParaRPr kumimoji="0" lang="mr-IN" sz="20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34" name="object 19"/>
          <p:cNvSpPr txBox="1">
            <a:spLocks noGrp="1"/>
          </p:cNvSpPr>
          <p:nvPr>
            <p:ph type="ftr" sz="quarter" idx="4294967295"/>
          </p:nvPr>
        </p:nvSpPr>
        <p:spPr>
          <a:xfrm>
            <a:off x="3992257" y="6467708"/>
            <a:ext cx="11588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base" latinLnBrk="0" hangingPunct="1">
              <a:lnSpc>
                <a:spcPts val="124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/>
              </a:rPr>
              <a:t>Heap</a:t>
            </a:r>
            <a:r>
              <a:rPr kumimoji="0" sz="1000" b="0" i="0" u="none" strike="noStrike" kern="1200" cap="none" spc="185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/>
              </a:rPr>
              <a:t>Exploitation</a:t>
            </a:r>
          </a:p>
        </p:txBody>
      </p:sp>
      <p:sp>
        <p:nvSpPr>
          <p:cNvPr id="35" name="object 20"/>
          <p:cNvSpPr txBox="1">
            <a:spLocks/>
          </p:cNvSpPr>
          <p:nvPr/>
        </p:nvSpPr>
        <p:spPr>
          <a:xfrm>
            <a:off x="8421179" y="6467696"/>
            <a:ext cx="205740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marL="25400" marR="0" lvl="0" indent="0" algn="l" defTabSz="914400" rtl="0" eaLnBrk="1" fontAlgn="base" latinLnBrk="0" hangingPunct="1">
              <a:lnSpc>
                <a:spcPts val="124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is-I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25400" marR="0" lvl="0" indent="0" algn="l" defTabSz="914400" rtl="0" eaLnBrk="1" fontAlgn="base" latinLnBrk="0" hangingPunct="1">
                <a:lnSpc>
                  <a:spcPts val="124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s-I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388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C31D7-B4A4-4F44-94FC-B5F8268A0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 of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AD398-36FB-5F47-81FA-C71B923FC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3CD909-5C66-2B43-807F-3ABDD670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275" y="0"/>
            <a:ext cx="1362205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5273EE-EDDB-0D47-A879-0DE0E5DC0999}"/>
              </a:ext>
            </a:extLst>
          </p:cNvPr>
          <p:cNvSpPr/>
          <p:nvPr/>
        </p:nvSpPr>
        <p:spPr>
          <a:xfrm>
            <a:off x="143435" y="1109942"/>
            <a:ext cx="4572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 Let us assume that the attacker wishes 'malloc' to return address </a:t>
            </a:r>
            <a:r>
              <a:rPr lang="en-US" dirty="0"/>
              <a:t>P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. Now, any malloc call with the size of: </a:t>
            </a:r>
            <a:r>
              <a:rPr lang="en-US" dirty="0"/>
              <a:t>&amp;</a:t>
            </a:r>
            <a:r>
              <a:rPr lang="en-US" dirty="0" err="1"/>
              <a:t>top_chunk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 - </a:t>
            </a:r>
            <a:r>
              <a:rPr lang="en-US" dirty="0"/>
              <a:t>P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 will be serviced using the top chunk. Note that </a:t>
            </a:r>
            <a:r>
              <a:rPr lang="en-US" dirty="0"/>
              <a:t>P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 can be after or before the </a:t>
            </a:r>
            <a:r>
              <a:rPr lang="en-US" dirty="0" err="1"/>
              <a:t>top_chunk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546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C31D7-B4A4-4F44-94FC-B5F8268A0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 of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AD398-36FB-5F47-81FA-C71B923FC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3CD909-5C66-2B43-807F-3ABDD670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275" y="0"/>
            <a:ext cx="1362205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5273EE-EDDB-0D47-A879-0DE0E5DC0999}"/>
              </a:ext>
            </a:extLst>
          </p:cNvPr>
          <p:cNvSpPr/>
          <p:nvPr/>
        </p:nvSpPr>
        <p:spPr>
          <a:xfrm>
            <a:off x="143435" y="1109942"/>
            <a:ext cx="457200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zh-CN" dirty="0">
                <a:solidFill>
                  <a:srgbClr val="333333"/>
                </a:solidFill>
                <a:latin typeface="helvetica neue" panose="02000503000000020004" pitchFamily="2" charset="0"/>
              </a:rPr>
              <a:t>E.g.</a:t>
            </a:r>
            <a:r>
              <a:rPr lang="zh-CN" alt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 </a:t>
            </a:r>
            <a:r>
              <a:rPr lang="en-US" dirty="0" err="1"/>
              <a:t>top_chunk</a:t>
            </a:r>
            <a:r>
              <a:rPr lang="en-US" dirty="0"/>
              <a:t>=0x601200</a:t>
            </a:r>
          </a:p>
          <a:p>
            <a:endParaRPr lang="en-US" dirty="0"/>
          </a:p>
          <a:p>
            <a:r>
              <a:rPr lang="en-US" dirty="0"/>
              <a:t>malloc(0xffe00020)</a:t>
            </a:r>
          </a:p>
          <a:p>
            <a:endParaRPr lang="en-US" dirty="0"/>
          </a:p>
          <a:p>
            <a:r>
              <a:rPr lang="en-US" dirty="0"/>
              <a:t>0xffe00030 &lt; </a:t>
            </a:r>
            <a:r>
              <a:rPr lang="en-US" dirty="0" err="1"/>
              <a:t>top_chunk_size</a:t>
            </a:r>
            <a:endParaRPr lang="en-US" dirty="0"/>
          </a:p>
          <a:p>
            <a:endParaRPr lang="en-US" dirty="0"/>
          </a:p>
          <a:p>
            <a:r>
              <a:rPr lang="en-US" dirty="0"/>
              <a:t>0xffe00030+0x601200=0x100401230</a:t>
            </a:r>
          </a:p>
          <a:p>
            <a:endParaRPr lang="en-US" dirty="0"/>
          </a:p>
          <a:p>
            <a:r>
              <a:rPr lang="en-US" dirty="0" err="1"/>
              <a:t>top_chunk</a:t>
            </a:r>
            <a:r>
              <a:rPr lang="en-US" dirty="0"/>
              <a:t>=0x401230</a:t>
            </a:r>
          </a:p>
        </p:txBody>
      </p:sp>
    </p:spTree>
    <p:extLst>
      <p:ext uri="{BB962C8B-B14F-4D97-AF65-F5344CB8AC3E}">
        <p14:creationId xmlns:p14="http://schemas.microsoft.com/office/powerpoint/2010/main" val="108893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5041-87DD-974D-95BE-EF33B8F7E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 of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1DDBF-7245-5F44-8CB6-6132F3DA5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u="sng" dirty="0"/>
              <a:t>Prerequisites</a:t>
            </a:r>
            <a:r>
              <a:rPr lang="en-US" dirty="0"/>
              <a:t>: Three malloc calls are required to successfully apply house of force as listed below:</a:t>
            </a:r>
          </a:p>
          <a:p>
            <a:pPr lvl="1"/>
            <a:r>
              <a:rPr lang="en-US" dirty="0"/>
              <a:t>Malloc 1: Attacker should be able to control the size of top chunk. Hence heap overflow should be possible on this allocated chunk which is physically located previous to top chunk.</a:t>
            </a:r>
          </a:p>
          <a:p>
            <a:pPr lvl="1"/>
            <a:r>
              <a:rPr lang="en-US" dirty="0"/>
              <a:t>Malloc 2: Attacker should be able to control the size of this malloc request.</a:t>
            </a:r>
          </a:p>
          <a:p>
            <a:pPr lvl="1"/>
            <a:r>
              <a:rPr lang="en-US" dirty="0"/>
              <a:t>Malloc 3: User input should be copied to this allocated chunk.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541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5041-87DD-974D-95BE-EF33B8F7E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 of Force</a:t>
            </a:r>
            <a:r>
              <a:rPr lang="zh-CN" altLang="en-US" dirty="0"/>
              <a:t>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E67CCF-2DC6-7F49-8BD8-13574A771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1982800"/>
            <a:ext cx="8524875" cy="3325787"/>
          </a:xfrm>
        </p:spPr>
      </p:pic>
    </p:spTree>
    <p:extLst>
      <p:ext uri="{BB962C8B-B14F-4D97-AF65-F5344CB8AC3E}">
        <p14:creationId xmlns:p14="http://schemas.microsoft.com/office/powerpoint/2010/main" val="120075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C0BBC-E5E7-9C4D-BE85-ECE811829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</a:t>
            </a:r>
            <a:r>
              <a:rPr lang="en-US" dirty="0" err="1"/>
              <a:t>BambooBox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6BAB7-6544-244C-A050-59DF7E2E3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315399"/>
            <a:ext cx="8524875" cy="4313238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ctf</a:t>
            </a:r>
            <a:r>
              <a:rPr lang="en-US" dirty="0"/>
              <a:t>-wiki/</a:t>
            </a:r>
            <a:r>
              <a:rPr lang="en-US" dirty="0" err="1"/>
              <a:t>ctf</a:t>
            </a:r>
            <a:r>
              <a:rPr lang="en-US" dirty="0"/>
              <a:t>-challenges/blob/master/</a:t>
            </a:r>
            <a:r>
              <a:rPr lang="en-US" dirty="0" err="1"/>
              <a:t>pwn</a:t>
            </a:r>
            <a:r>
              <a:rPr lang="en-US" dirty="0"/>
              <a:t>/heap/house-of-force/hitcontraning_lab11/</a:t>
            </a:r>
            <a:r>
              <a:rPr lang="en-US" dirty="0" err="1"/>
              <a:t>bamboobox.c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AEADBC-B082-4D47-8951-703912928C8A}"/>
              </a:ext>
            </a:extLst>
          </p:cNvPr>
          <p:cNvSpPr/>
          <p:nvPr/>
        </p:nvSpPr>
        <p:spPr>
          <a:xfrm>
            <a:off x="323850" y="2921169"/>
            <a:ext cx="813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ctf</a:t>
            </a:r>
            <a:r>
              <a:rPr lang="en-US" dirty="0"/>
              <a:t>-wiki/</a:t>
            </a:r>
            <a:r>
              <a:rPr lang="en-US" dirty="0" err="1"/>
              <a:t>ctf</a:t>
            </a:r>
            <a:r>
              <a:rPr lang="en-US" dirty="0"/>
              <a:t>-challenges/blob/master/</a:t>
            </a:r>
            <a:r>
              <a:rPr lang="en-US" dirty="0" err="1"/>
              <a:t>pwn</a:t>
            </a:r>
            <a:r>
              <a:rPr lang="en-US" dirty="0"/>
              <a:t>/heap/house-of-force/hitcontraning_lab11/</a:t>
            </a:r>
            <a:r>
              <a:rPr lang="en-US" dirty="0" err="1"/>
              <a:t>exp.py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2C3953-5FE7-9B49-B11E-C81EE984915E}"/>
              </a:ext>
            </a:extLst>
          </p:cNvPr>
          <p:cNvSpPr txBox="1"/>
          <p:nvPr/>
        </p:nvSpPr>
        <p:spPr>
          <a:xfrm>
            <a:off x="323850" y="2521059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Solution: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7541F9-F35A-664F-BA1B-40BEB800937D}"/>
              </a:ext>
            </a:extLst>
          </p:cNvPr>
          <p:cNvSpPr txBox="1"/>
          <p:nvPr/>
        </p:nvSpPr>
        <p:spPr>
          <a:xfrm>
            <a:off x="295275" y="667699"/>
            <a:ext cx="1853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Source Code:</a:t>
            </a:r>
          </a:p>
        </p:txBody>
      </p:sp>
    </p:spTree>
    <p:extLst>
      <p:ext uri="{BB962C8B-B14F-4D97-AF65-F5344CB8AC3E}">
        <p14:creationId xmlns:p14="http://schemas.microsoft.com/office/powerpoint/2010/main" val="2624940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3307988" y="2373119"/>
            <a:ext cx="2420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982846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0A7EB-F0EE-AD45-B897-73EF930EB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in Linux (GNU C Library – </a:t>
            </a:r>
            <a:r>
              <a:rPr lang="en-US" dirty="0" err="1"/>
              <a:t>glibc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88BEC-B742-B942-8789-5A4D71AEE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804" y="749300"/>
            <a:ext cx="8524875" cy="431323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ptmalloc2 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E5AD2670-43A8-624C-B6EF-7C2A9D215199}"/>
              </a:ext>
            </a:extLst>
          </p:cNvPr>
          <p:cNvSpPr/>
          <p:nvPr/>
        </p:nvSpPr>
        <p:spPr bwMode="auto">
          <a:xfrm>
            <a:off x="3995530" y="1351721"/>
            <a:ext cx="636105" cy="56653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710A33-B2B2-BA4E-AD9B-DD756C067133}"/>
              </a:ext>
            </a:extLst>
          </p:cNvPr>
          <p:cNvSpPr txBox="1"/>
          <p:nvPr/>
        </p:nvSpPr>
        <p:spPr>
          <a:xfrm>
            <a:off x="2815267" y="1918251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/>
              <a:t>brk</a:t>
            </a:r>
            <a:r>
              <a:rPr lang="en-US" altLang="zh-CN" sz="3200" b="1" dirty="0"/>
              <a:t>()</a:t>
            </a:r>
            <a:endParaRPr 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F4E305-C613-4048-BFF0-F35F6863F2A6}"/>
              </a:ext>
            </a:extLst>
          </p:cNvPr>
          <p:cNvSpPr txBox="1"/>
          <p:nvPr/>
        </p:nvSpPr>
        <p:spPr>
          <a:xfrm>
            <a:off x="4820478" y="1918251"/>
            <a:ext cx="1665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/>
              <a:t>mmap</a:t>
            </a:r>
            <a:r>
              <a:rPr lang="en-US" altLang="zh-CN" sz="3200" b="1" dirty="0"/>
              <a:t>()</a:t>
            </a:r>
            <a:endParaRPr lang="en-US" sz="32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3BF7AE-08A7-F042-9CD1-312400F97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4380886"/>
            <a:ext cx="8219135" cy="23816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7148BA-B594-3143-945D-6AD6217A6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6" y="2585477"/>
            <a:ext cx="9144000" cy="17694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63F94D-37EE-DC42-BA4D-B53ECC987F07}"/>
              </a:ext>
            </a:extLst>
          </p:cNvPr>
          <p:cNvSpPr txBox="1"/>
          <p:nvPr/>
        </p:nvSpPr>
        <p:spPr>
          <a:xfrm>
            <a:off x="546970" y="1818278"/>
            <a:ext cx="1678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System call:</a:t>
            </a:r>
          </a:p>
        </p:txBody>
      </p:sp>
    </p:spTree>
    <p:extLst>
      <p:ext uri="{BB962C8B-B14F-4D97-AF65-F5344CB8AC3E}">
        <p14:creationId xmlns:p14="http://schemas.microsoft.com/office/powerpoint/2010/main" val="2083384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569C2-55FB-764E-A067-F0122D9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Heap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5C630B-4D5C-A848-84C2-B27DF1EAB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74" y="1115633"/>
            <a:ext cx="5352982" cy="5091436"/>
          </a:xfrm>
        </p:spPr>
      </p:pic>
    </p:spTree>
    <p:extLst>
      <p:ext uri="{BB962C8B-B14F-4D97-AF65-F5344CB8AC3E}">
        <p14:creationId xmlns:p14="http://schemas.microsoft.com/office/powerpoint/2010/main" val="377320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A7288-FE28-034A-BB8D-EE05C9ACD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own</a:t>
            </a:r>
            <a:r>
              <a:rPr lang="zh-CN" altLang="en-US" dirty="0"/>
              <a:t> </a:t>
            </a:r>
            <a:r>
              <a:rPr lang="en-US" altLang="zh-CN" dirty="0"/>
              <a:t>Heap</a:t>
            </a:r>
            <a:r>
              <a:rPr lang="zh-CN" altLang="en-US" dirty="0"/>
              <a:t> </a:t>
            </a:r>
            <a:r>
              <a:rPr lang="en-US" altLang="zh-CN" dirty="0"/>
              <a:t>management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1081E-7D19-0446-8B39-D80B4F959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Linked</a:t>
            </a:r>
            <a:r>
              <a:rPr lang="zh-CN" altLang="en-US" dirty="0"/>
              <a:t> </a:t>
            </a:r>
            <a:r>
              <a:rPr lang="en-US" altLang="zh-CN" dirty="0"/>
              <a:t>List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81680E-9B3B-0B42-BBE1-7991C09E0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874" y="1055686"/>
            <a:ext cx="4332521" cy="58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9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A7288-FE28-034A-BB8D-EE05C9ACD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own</a:t>
            </a:r>
            <a:r>
              <a:rPr lang="zh-CN" altLang="en-US" dirty="0"/>
              <a:t> </a:t>
            </a:r>
            <a:r>
              <a:rPr lang="en-US" altLang="zh-CN" dirty="0"/>
              <a:t>Heap</a:t>
            </a:r>
            <a:r>
              <a:rPr lang="zh-CN" altLang="en-US" dirty="0"/>
              <a:t> </a:t>
            </a:r>
            <a:r>
              <a:rPr lang="en-US" altLang="zh-CN" dirty="0"/>
              <a:t>management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1081E-7D19-0446-8B39-D80B4F959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bitmap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07F62A-FB5E-1A49-8D9F-9EF5D4CF6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2457450"/>
            <a:ext cx="7366000" cy="1943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DCB7EE-B04D-FD43-9147-6DE7CEEBC1C2}"/>
              </a:ext>
            </a:extLst>
          </p:cNvPr>
          <p:cNvSpPr txBox="1"/>
          <p:nvPr/>
        </p:nvSpPr>
        <p:spPr>
          <a:xfrm>
            <a:off x="6459793" y="1055687"/>
            <a:ext cx="20363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H:</a:t>
            </a:r>
            <a:r>
              <a:rPr lang="zh-CN" altLang="en-US" dirty="0"/>
              <a:t> </a:t>
            </a:r>
            <a:r>
              <a:rPr lang="en-US" altLang="zh-CN" dirty="0"/>
              <a:t>header</a:t>
            </a:r>
            <a:r>
              <a:rPr lang="zh-CN" altLang="en-US" dirty="0"/>
              <a:t> </a:t>
            </a:r>
            <a:r>
              <a:rPr lang="en-US" altLang="zh-CN" dirty="0"/>
              <a:t>--&gt;</a:t>
            </a:r>
            <a:r>
              <a:rPr lang="zh-CN" altLang="en-US" dirty="0"/>
              <a:t> </a:t>
            </a:r>
            <a:r>
              <a:rPr lang="en-US" altLang="zh-CN" dirty="0"/>
              <a:t>11</a:t>
            </a:r>
          </a:p>
          <a:p>
            <a:r>
              <a:rPr lang="en-US" altLang="zh-CN" dirty="0"/>
              <a:t>B:</a:t>
            </a:r>
            <a:r>
              <a:rPr lang="zh-CN" altLang="en-US" dirty="0"/>
              <a:t> </a:t>
            </a:r>
            <a:r>
              <a:rPr lang="en-US" altLang="zh-CN" dirty="0"/>
              <a:t>Body</a:t>
            </a:r>
            <a:r>
              <a:rPr lang="zh-CN" altLang="en-US" dirty="0"/>
              <a:t>  </a:t>
            </a:r>
            <a:r>
              <a:rPr lang="en-US" altLang="zh-CN" dirty="0"/>
              <a:t>--&gt;</a:t>
            </a:r>
            <a:r>
              <a:rPr lang="zh-CN" altLang="en-US" dirty="0"/>
              <a:t> </a:t>
            </a:r>
            <a:r>
              <a:rPr lang="en-US" altLang="zh-CN" dirty="0"/>
              <a:t>10</a:t>
            </a:r>
          </a:p>
          <a:p>
            <a:r>
              <a:rPr lang="en-US" altLang="zh-CN" dirty="0"/>
              <a:t>F:</a:t>
            </a:r>
            <a:r>
              <a:rPr lang="zh-CN" altLang="en-US" dirty="0"/>
              <a:t> </a:t>
            </a:r>
            <a:r>
              <a:rPr lang="en-US" altLang="zh-CN" dirty="0"/>
              <a:t>Free</a:t>
            </a:r>
            <a:r>
              <a:rPr lang="zh-CN" altLang="en-US" dirty="0"/>
              <a:t>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00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EC3120-7963-D94C-88AC-97336624EFD4}"/>
              </a:ext>
            </a:extLst>
          </p:cNvPr>
          <p:cNvSpPr txBox="1"/>
          <p:nvPr/>
        </p:nvSpPr>
        <p:spPr>
          <a:xfrm>
            <a:off x="683789" y="4833938"/>
            <a:ext cx="7456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Bitmap</a:t>
            </a:r>
            <a:r>
              <a:rPr lang="zh-CN" altLang="en-US" dirty="0"/>
              <a:t> </a:t>
            </a:r>
            <a:r>
              <a:rPr lang="en-US" altLang="zh-CN" dirty="0"/>
              <a:t>representation: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b="1" dirty="0">
                <a:solidFill>
                  <a:srgbClr val="FF0000"/>
                </a:solidFill>
              </a:rPr>
              <a:t>(HIGH)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11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00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00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10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10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10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11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00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00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00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00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00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00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00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10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11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(LOW)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BEBB46-C5B3-1440-B83A-666F3B3906FD}"/>
              </a:ext>
            </a:extLst>
          </p:cNvPr>
          <p:cNvSpPr txBox="1"/>
          <p:nvPr/>
        </p:nvSpPr>
        <p:spPr>
          <a:xfrm>
            <a:off x="2804250" y="5846084"/>
            <a:ext cx="2433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128</a:t>
            </a:r>
            <a:r>
              <a:rPr lang="zh-CN" altLang="en-US" dirty="0"/>
              <a:t> </a:t>
            </a:r>
            <a:r>
              <a:rPr lang="en-US" altLang="zh-CN" dirty="0"/>
              <a:t>byte</a:t>
            </a:r>
            <a:r>
              <a:rPr lang="zh-CN" altLang="en-US" dirty="0"/>
              <a:t> </a:t>
            </a:r>
            <a:r>
              <a:rPr lang="en-US" altLang="zh-CN" dirty="0"/>
              <a:t>per</a:t>
            </a:r>
            <a:r>
              <a:rPr lang="zh-CN" altLang="en-US" dirty="0"/>
              <a:t> </a:t>
            </a:r>
            <a:r>
              <a:rPr lang="en-US" altLang="zh-CN" dirty="0"/>
              <a:t>chunk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1MB</a:t>
            </a:r>
            <a:r>
              <a:rPr lang="zh-CN" altLang="en-US" dirty="0"/>
              <a:t> </a:t>
            </a:r>
            <a:r>
              <a:rPr lang="en-US" altLang="zh-CN" dirty="0"/>
              <a:t>/</a:t>
            </a:r>
            <a:r>
              <a:rPr lang="zh-CN" altLang="en-US" dirty="0"/>
              <a:t> </a:t>
            </a:r>
            <a:r>
              <a:rPr lang="en-US" altLang="zh-CN" dirty="0"/>
              <a:t>128</a:t>
            </a:r>
            <a:r>
              <a:rPr lang="zh-CN" altLang="en-US" dirty="0"/>
              <a:t> 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8k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8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8023E-FDCA-6244-BE2B-4782B350D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glibc</a:t>
            </a:r>
            <a:r>
              <a:rPr lang="en-US" dirty="0"/>
              <a:t> source code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91A3DA-D280-B64F-A245-37552D3FA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1" y="895350"/>
            <a:ext cx="5422900" cy="3302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3EFEBF-92A4-5643-8209-01F1599DE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5550"/>
            <a:ext cx="9062439" cy="5257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D0B229-995F-0B4F-91AB-70498486C019}"/>
              </a:ext>
            </a:extLst>
          </p:cNvPr>
          <p:cNvSpPr/>
          <p:nvPr/>
        </p:nvSpPr>
        <p:spPr>
          <a:xfrm>
            <a:off x="4263888" y="220761"/>
            <a:ext cx="5995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</a:t>
            </a:r>
            <a:r>
              <a:rPr lang="en-US" sz="1400" dirty="0" err="1">
                <a:solidFill>
                  <a:schemeClr val="bg1"/>
                </a:solidFill>
              </a:rPr>
              <a:t>code.woboq.org</a:t>
            </a:r>
            <a:r>
              <a:rPr lang="en-US" sz="1400" dirty="0">
                <a:solidFill>
                  <a:schemeClr val="bg1"/>
                </a:solidFill>
              </a:rPr>
              <a:t>/</a:t>
            </a:r>
            <a:r>
              <a:rPr lang="en-US" sz="1400" dirty="0" err="1">
                <a:solidFill>
                  <a:schemeClr val="bg1"/>
                </a:solidFill>
              </a:rPr>
              <a:t>userspace</a:t>
            </a:r>
            <a:r>
              <a:rPr lang="en-US" sz="1400" dirty="0">
                <a:solidFill>
                  <a:schemeClr val="bg1"/>
                </a:solidFill>
              </a:rPr>
              <a:t>/</a:t>
            </a:r>
            <a:r>
              <a:rPr lang="en-US" sz="1400" dirty="0" err="1">
                <a:solidFill>
                  <a:schemeClr val="bg1"/>
                </a:solidFill>
              </a:rPr>
              <a:t>glibc</a:t>
            </a:r>
            <a:r>
              <a:rPr lang="en-US" sz="1400" dirty="0">
                <a:solidFill>
                  <a:schemeClr val="bg1"/>
                </a:solidFill>
              </a:rPr>
              <a:t>/malloc/</a:t>
            </a:r>
            <a:r>
              <a:rPr lang="en-US" sz="1400" dirty="0" err="1">
                <a:solidFill>
                  <a:schemeClr val="bg1"/>
                </a:solidFill>
              </a:rPr>
              <a:t>malloc.c.html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93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AA95D-0A42-3B4F-ABB3-993C98FFB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Arena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657DD-53C8-9646-83FB-8016B9C17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02" y="3429000"/>
            <a:ext cx="8524875" cy="4313238"/>
          </a:xfrm>
        </p:spPr>
        <p:txBody>
          <a:bodyPr/>
          <a:lstStyle/>
          <a:p>
            <a:r>
              <a:rPr lang="en-US" b="1" dirty="0"/>
              <a:t>Arena: the top level memory management entity. </a:t>
            </a:r>
          </a:p>
          <a:p>
            <a:r>
              <a:rPr lang="en-US" dirty="0"/>
              <a:t>There are </a:t>
            </a:r>
            <a:r>
              <a:rPr lang="en-US" dirty="0">
                <a:solidFill>
                  <a:srgbClr val="FF0000"/>
                </a:solidFill>
              </a:rPr>
              <a:t>two types </a:t>
            </a:r>
            <a:r>
              <a:rPr lang="en-US" dirty="0"/>
              <a:t>of arenas. </a:t>
            </a:r>
          </a:p>
          <a:p>
            <a:pPr lvl="1"/>
            <a:r>
              <a:rPr lang="en-US" dirty="0"/>
              <a:t>Main arena covers the traditional heap area: the space between </a:t>
            </a:r>
            <a:r>
              <a:rPr lang="en-US" b="1" dirty="0" err="1"/>
              <a:t>start_brk</a:t>
            </a:r>
            <a:r>
              <a:rPr lang="en-US" b="1" dirty="0"/>
              <a:t> and </a:t>
            </a:r>
            <a:r>
              <a:rPr lang="en-US" b="1" dirty="0" err="1"/>
              <a:t>brk</a:t>
            </a:r>
            <a:r>
              <a:rPr lang="en-US" dirty="0"/>
              <a:t> for a process from kernel point of view, only one main arena exists for a process.  </a:t>
            </a:r>
          </a:p>
          <a:p>
            <a:pPr lvl="1"/>
            <a:r>
              <a:rPr lang="en-US" dirty="0"/>
              <a:t>Non-main arena manages the memory fetched from kernel via </a:t>
            </a:r>
            <a:r>
              <a:rPr lang="en-US" b="1" dirty="0" err="1"/>
              <a:t>mmap</a:t>
            </a:r>
            <a:r>
              <a:rPr lang="en-US" b="1" dirty="0"/>
              <a:t>() </a:t>
            </a:r>
            <a:r>
              <a:rPr lang="en-US" dirty="0"/>
              <a:t>system call,  there could  be 0 to 2*(number of </a:t>
            </a:r>
            <a:r>
              <a:rPr lang="en-US" dirty="0" err="1"/>
              <a:t>cpu</a:t>
            </a:r>
            <a:r>
              <a:rPr lang="en-US" dirty="0"/>
              <a:t> cores) such arenas based on process threads usage.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D587CD-8186-9A47-A9AF-F99C338FF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9300"/>
            <a:ext cx="4361810" cy="2530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CF34F3-A4F3-E247-91AB-64FBB946C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848" y="749300"/>
            <a:ext cx="4368492" cy="253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4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28469-5BEA-D341-A80B-E2D0D4B3E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Arena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14A358-395C-F544-A48A-C6BCF4301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57" y="749300"/>
            <a:ext cx="3981377" cy="6077808"/>
          </a:xfrm>
        </p:spPr>
      </p:pic>
    </p:spTree>
    <p:extLst>
      <p:ext uri="{BB962C8B-B14F-4D97-AF65-F5344CB8AC3E}">
        <p14:creationId xmlns:p14="http://schemas.microsoft.com/office/powerpoint/2010/main" val="78258348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43721</TotalTime>
  <Words>710</Words>
  <Application>Microsoft Macintosh PowerPoint</Application>
  <PresentationFormat>On-screen Show (4:3)</PresentationFormat>
  <Paragraphs>129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Agency FB</vt:lpstr>
      <vt:lpstr>Fira Sans</vt:lpstr>
      <vt:lpstr>ＭＳ Ｐゴシック</vt:lpstr>
      <vt:lpstr>PMingLiU</vt:lpstr>
      <vt:lpstr>宋体</vt:lpstr>
      <vt:lpstr>Arial</vt:lpstr>
      <vt:lpstr>Calibri</vt:lpstr>
      <vt:lpstr>Consolas</vt:lpstr>
      <vt:lpstr>Franklin Gothic Book</vt:lpstr>
      <vt:lpstr>Franklin Gothic Medium</vt:lpstr>
      <vt:lpstr>helvetica neue</vt:lpstr>
      <vt:lpstr>Times New Roman</vt:lpstr>
      <vt:lpstr>Wingdings</vt:lpstr>
      <vt:lpstr>Standarddesign</vt:lpstr>
      <vt:lpstr>PowerPoint Presentation</vt:lpstr>
      <vt:lpstr>Pseudo Memory Map</vt:lpstr>
      <vt:lpstr>Heap in Linux (GNU C Library – glibc)</vt:lpstr>
      <vt:lpstr>The Heap</vt:lpstr>
      <vt:lpstr>Design your own Heap management system</vt:lpstr>
      <vt:lpstr>Design your own Heap management system</vt:lpstr>
      <vt:lpstr>glibc source code</vt:lpstr>
      <vt:lpstr>Arena</vt:lpstr>
      <vt:lpstr>Arena</vt:lpstr>
      <vt:lpstr>Arena</vt:lpstr>
      <vt:lpstr>glibc source code</vt:lpstr>
      <vt:lpstr>Bins and Chunks</vt:lpstr>
      <vt:lpstr>Mechanism of glibc malloc</vt:lpstr>
      <vt:lpstr>Top Chunk</vt:lpstr>
      <vt:lpstr>The Malloc Maleficarum (2004)</vt:lpstr>
      <vt:lpstr>House of Force</vt:lpstr>
      <vt:lpstr>The Malloc Maleficarum (2004)</vt:lpstr>
      <vt:lpstr>House of Force</vt:lpstr>
      <vt:lpstr>House of Force</vt:lpstr>
      <vt:lpstr>House of Force</vt:lpstr>
      <vt:lpstr>House of Force</vt:lpstr>
      <vt:lpstr>House of Force</vt:lpstr>
      <vt:lpstr>House of Force - example</vt:lpstr>
      <vt:lpstr>Exercise: BambooBox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quake0day</dc:creator>
  <dc:description>PresentationLoad.com</dc:description>
  <cp:lastModifiedBy>Chen, Si</cp:lastModifiedBy>
  <cp:revision>1264</cp:revision>
  <dcterms:created xsi:type="dcterms:W3CDTF">2011-12-10T02:50:46Z</dcterms:created>
  <dcterms:modified xsi:type="dcterms:W3CDTF">2019-11-13T19:37:50Z</dcterms:modified>
</cp:coreProperties>
</file>