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87" r:id="rId2"/>
    <p:sldId id="913" r:id="rId3"/>
    <p:sldId id="928" r:id="rId4"/>
    <p:sldId id="930" r:id="rId5"/>
    <p:sldId id="978" r:id="rId6"/>
    <p:sldId id="979" r:id="rId7"/>
    <p:sldId id="920" r:id="rId8"/>
    <p:sldId id="933" r:id="rId9"/>
    <p:sldId id="909" r:id="rId10"/>
    <p:sldId id="921" r:id="rId11"/>
    <p:sldId id="914" r:id="rId12"/>
    <p:sldId id="915" r:id="rId13"/>
    <p:sldId id="916" r:id="rId14"/>
    <p:sldId id="924" r:id="rId15"/>
    <p:sldId id="926" r:id="rId16"/>
    <p:sldId id="991" r:id="rId17"/>
    <p:sldId id="940" r:id="rId18"/>
    <p:sldId id="942" r:id="rId19"/>
    <p:sldId id="990" r:id="rId20"/>
    <p:sldId id="992" r:id="rId21"/>
    <p:sldId id="993" r:id="rId22"/>
    <p:sldId id="994" r:id="rId23"/>
    <p:sldId id="995" r:id="rId24"/>
    <p:sldId id="996" r:id="rId25"/>
    <p:sldId id="941" r:id="rId26"/>
    <p:sldId id="997" r:id="rId27"/>
    <p:sldId id="998" r:id="rId28"/>
    <p:sldId id="999" r:id="rId29"/>
    <p:sldId id="1001" r:id="rId30"/>
    <p:sldId id="1002" r:id="rId31"/>
    <p:sldId id="1003" r:id="rId32"/>
    <p:sldId id="1004" r:id="rId33"/>
    <p:sldId id="1005" r:id="rId34"/>
    <p:sldId id="1006" r:id="rId35"/>
    <p:sldId id="1007" r:id="rId36"/>
    <p:sldId id="1008" r:id="rId37"/>
    <p:sldId id="1010" r:id="rId38"/>
    <p:sldId id="1011" r:id="rId39"/>
    <p:sldId id="1012" r:id="rId40"/>
    <p:sldId id="1013" r:id="rId41"/>
    <p:sldId id="1014" r:id="rId42"/>
    <p:sldId id="1000" r:id="rId43"/>
    <p:sldId id="943" r:id="rId44"/>
    <p:sldId id="964" r:id="rId45"/>
    <p:sldId id="965" r:id="rId46"/>
    <p:sldId id="966" r:id="rId47"/>
    <p:sldId id="969" r:id="rId48"/>
    <p:sldId id="970" r:id="rId49"/>
    <p:sldId id="971" r:id="rId50"/>
    <p:sldId id="972" r:id="rId51"/>
    <p:sldId id="973" r:id="rId52"/>
    <p:sldId id="974" r:id="rId53"/>
    <p:sldId id="976" r:id="rId54"/>
    <p:sldId id="977" r:id="rId55"/>
    <p:sldId id="975" r:id="rId56"/>
    <p:sldId id="929" r:id="rId57"/>
    <p:sldId id="945" r:id="rId58"/>
    <p:sldId id="716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Si" initials="CS [2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674" autoAdjust="0"/>
    <p:restoredTop sz="83312"/>
  </p:normalViewPr>
  <p:slideViewPr>
    <p:cSldViewPr snapToGrid="0" snapToObjects="1">
      <p:cViewPr>
        <p:scale>
          <a:sx n="82" d="100"/>
          <a:sy n="82" d="100"/>
        </p:scale>
        <p:origin x="376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73240" y="1315598"/>
            <a:ext cx="801858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Topics of Software Security</a:t>
            </a:r>
            <a:b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</a:b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Heap Exploitation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(2):</a:t>
            </a:r>
            <a:r>
              <a:rPr lang="zh-CN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Unlink Attack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Dr. 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24436" y="-93336"/>
            <a:ext cx="19511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20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6" name="Picture 2" descr="Course Logo">
            <a:extLst>
              <a:ext uri="{FF2B5EF4-FFF2-40B4-BE49-F238E27FC236}">
                <a16:creationId xmlns:a16="http://schemas.microsoft.com/office/drawing/2014/main" id="{9282C541-23EE-469D-A06B-4D0016D9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51" y="3823398"/>
            <a:ext cx="3164449" cy="21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 Chunks </a:t>
            </a:r>
            <a:r>
              <a:rPr lang="en-US" dirty="0"/>
              <a:t>–</a:t>
            </a:r>
            <a:r>
              <a:rPr lang="en-US" spc="-95" dirty="0"/>
              <a:t> </a:t>
            </a:r>
            <a:r>
              <a:rPr lang="en-US" spc="-5" dirty="0"/>
              <a:t>Freed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304799" y="6248382"/>
            <a:ext cx="8534400" cy="0"/>
          </a:xfrm>
          <a:custGeom>
            <a:avLst/>
            <a:gdLst/>
            <a:ahLst/>
            <a:cxnLst/>
            <a:rect l="l" t="t" r="r" b="b"/>
            <a:pathLst>
              <a:path w="8534400">
                <a:moveTo>
                  <a:pt x="0" y="0"/>
                </a:moveTo>
                <a:lnTo>
                  <a:pt x="8534382" y="0"/>
                </a:lnTo>
              </a:path>
            </a:pathLst>
          </a:custGeom>
          <a:ln w="9524">
            <a:solidFill>
              <a:srgbClr val="45AAC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4609" y="3991950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609" y="3991950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309" y="4004650"/>
            <a:ext cx="8204200" cy="50673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2693670" marR="0" lvl="0" indent="0" algn="l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 Chunk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(freed)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6255" y="4525350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5304" y="4537867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9370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0714" y="5605239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17452" y="4525337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54606" y="4537867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065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9281" y="5622883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04675" y="5618589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31638" y="4521046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36255" y="4525340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17689" y="452463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7057" y="4537867"/>
            <a:ext cx="1873250" cy="59880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4254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98877" y="452463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77D9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36049" y="4537867"/>
            <a:ext cx="1855470" cy="598805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13335" rIns="0" bIns="0" rtlCol="0">
            <a:spAutoFit/>
          </a:bodyPr>
          <a:lstStyle/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86112" y="5617886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*(buffer+1)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13075" y="4520342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18007" y="4520342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860" y="1546225"/>
            <a:ext cx="5362575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0" marR="0" lvl="0" indent="0" algn="l" defTabSz="914400" rtl="0" eaLnBrk="1" fontAlgn="base" latinLnBrk="0" hangingPunct="1">
              <a:lnSpc>
                <a:spcPts val="3035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free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Forward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7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next freed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314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Backwards</a:t>
            </a: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81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previous freed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74629" y="4527255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74629" y="4527255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75474" y="4644235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F5A3AF-4629-DA4B-A595-246DFFABC698}"/>
              </a:ext>
            </a:extLst>
          </p:cNvPr>
          <p:cNvSpPr/>
          <p:nvPr/>
        </p:nvSpPr>
        <p:spPr>
          <a:xfrm>
            <a:off x="3120887" y="753591"/>
            <a:ext cx="4572000" cy="783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lang="en-US" spc="-10" dirty="0">
                <a:solidFill>
                  <a:srgbClr val="FFFFFF"/>
                </a:solidFill>
                <a:latin typeface="Consolas"/>
                <a:cs typeface="Consolas"/>
              </a:rPr>
              <a:t>unsigned </a:t>
            </a:r>
            <a:r>
              <a:rPr lang="en-US" spc="-10" dirty="0" err="1">
                <a:solidFill>
                  <a:srgbClr val="FFFFFF"/>
                </a:solidFill>
                <a:latin typeface="Consolas"/>
                <a:cs typeface="Consolas"/>
              </a:rPr>
              <a:t>int</a:t>
            </a:r>
            <a:r>
              <a:rPr lang="en-US" spc="-10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* </a:t>
            </a:r>
            <a:r>
              <a:rPr lang="en-US" spc="-10" dirty="0">
                <a:solidFill>
                  <a:srgbClr val="00FF00"/>
                </a:solidFill>
                <a:latin typeface="Consolas"/>
                <a:cs typeface="Consolas"/>
              </a:rPr>
              <a:t>buffer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= </a:t>
            </a:r>
            <a:r>
              <a:rPr lang="en-US" spc="-5" dirty="0">
                <a:solidFill>
                  <a:srgbClr val="FF0000"/>
                </a:solidFill>
                <a:latin typeface="Consolas"/>
                <a:cs typeface="Consolas"/>
              </a:rPr>
              <a:t>NULL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;  </a:t>
            </a:r>
            <a:r>
              <a:rPr lang="en-US" spc="-10" dirty="0">
                <a:solidFill>
                  <a:srgbClr val="00FF00"/>
                </a:solidFill>
                <a:latin typeface="Consolas"/>
                <a:cs typeface="Consolas"/>
              </a:rPr>
              <a:t>buffer </a:t>
            </a:r>
            <a:r>
              <a:rPr lang="en-US" dirty="0">
                <a:solidFill>
                  <a:srgbClr val="FFFFFF"/>
                </a:solidFill>
                <a:latin typeface="Consolas"/>
                <a:cs typeface="Consolas"/>
              </a:rPr>
              <a:t>= </a:t>
            </a:r>
            <a:r>
              <a:rPr lang="en-US" spc="-5" dirty="0">
                <a:solidFill>
                  <a:srgbClr val="FFFF00"/>
                </a:solidFill>
                <a:latin typeface="Consolas"/>
                <a:cs typeface="Consolas"/>
              </a:rPr>
              <a:t>malloc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(</a:t>
            </a:r>
            <a:r>
              <a:rPr lang="en-US" spc="-5" dirty="0">
                <a:solidFill>
                  <a:srgbClr val="FF0000"/>
                </a:solidFill>
                <a:latin typeface="Consolas"/>
                <a:cs typeface="Consolas"/>
              </a:rPr>
              <a:t>0x100</a:t>
            </a:r>
            <a:r>
              <a:rPr lang="en-US" spc="-5" dirty="0">
                <a:solidFill>
                  <a:srgbClr val="FFFFFF"/>
                </a:solidFill>
                <a:latin typeface="Consolas"/>
                <a:cs typeface="Consolas"/>
              </a:rPr>
              <a:t>);</a:t>
            </a:r>
            <a:endParaRPr lang="en-US" dirty="0">
              <a:solidFill>
                <a:prstClr val="black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9594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953315" y="1668318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3428987" y="5257760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367243" y="6044654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9" name="object 8"/>
          <p:cNvGraphicFramePr>
            <a:graphicFrameLocks noGrp="1"/>
          </p:cNvGraphicFramePr>
          <p:nvPr/>
        </p:nvGraphicFramePr>
        <p:xfrm>
          <a:off x="5678131" y="2164701"/>
          <a:ext cx="2059305" cy="1294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object 10"/>
          <p:cNvSpPr/>
          <p:nvPr/>
        </p:nvSpPr>
        <p:spPr>
          <a:xfrm>
            <a:off x="3428987" y="1761142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5410750" y="1680145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8042009" y="1713533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559558" y="1685898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465632" y="1624002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3898620" y="1517496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59558" y="6072667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3465632" y="60107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3898620" y="5904269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59489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5562588" y="1653096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953315" y="1668318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3428987" y="5257760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367243" y="6044654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9" name="object 8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object 9"/>
          <p:cNvSpPr/>
          <p:nvPr/>
        </p:nvSpPr>
        <p:spPr>
          <a:xfrm>
            <a:off x="3428987" y="1761142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45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898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2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496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67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69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33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1"/>
          <a:ext cx="2059305" cy="2607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42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Allocations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8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150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Overflows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19" name="object 18"/>
          <p:cNvGraphicFramePr>
            <a:graphicFrameLocks noGrp="1"/>
          </p:cNvGraphicFramePr>
          <p:nvPr/>
        </p:nvGraphicFramePr>
        <p:xfrm>
          <a:off x="5678131" y="2164708"/>
          <a:ext cx="2059305" cy="3924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43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77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Overflows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6"/>
                </a:lnTo>
                <a:lnTo>
                  <a:pt x="0" y="4518266"/>
                </a:lnTo>
                <a:lnTo>
                  <a:pt x="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5562574" y="1653089"/>
            <a:ext cx="2313940" cy="4518660"/>
          </a:xfrm>
          <a:custGeom>
            <a:avLst/>
            <a:gdLst/>
            <a:ahLst/>
            <a:cxnLst/>
            <a:rect l="l" t="t" r="r" b="b"/>
            <a:pathLst>
              <a:path w="2313940" h="4518660">
                <a:moveTo>
                  <a:pt x="0" y="0"/>
                </a:moveTo>
                <a:lnTo>
                  <a:pt x="2313900" y="0"/>
                </a:lnTo>
                <a:lnTo>
                  <a:pt x="2313900" y="4518265"/>
                </a:lnTo>
                <a:lnTo>
                  <a:pt x="0" y="4518265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953315" y="1668326"/>
            <a:ext cx="15322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Segment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3428987" y="5257768"/>
            <a:ext cx="2013585" cy="862330"/>
          </a:xfrm>
          <a:custGeom>
            <a:avLst/>
            <a:gdLst/>
            <a:ahLst/>
            <a:cxnLst/>
            <a:rect l="l" t="t" r="r" b="b"/>
            <a:pathLst>
              <a:path w="2013585" h="862329">
                <a:moveTo>
                  <a:pt x="0" y="0"/>
                </a:moveTo>
                <a:lnTo>
                  <a:pt x="2013565" y="862195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5367243" y="6044662"/>
            <a:ext cx="163182" cy="123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428987" y="1761149"/>
            <a:ext cx="2060575" cy="3039745"/>
          </a:xfrm>
          <a:custGeom>
            <a:avLst/>
            <a:gdLst/>
            <a:ahLst/>
            <a:cxnLst/>
            <a:rect l="l" t="t" r="r" b="b"/>
            <a:pathLst>
              <a:path w="2060575" h="3039745">
                <a:moveTo>
                  <a:pt x="0" y="3039418"/>
                </a:moveTo>
                <a:lnTo>
                  <a:pt x="206033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5410750" y="1680153"/>
            <a:ext cx="139619" cy="1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559558" y="168590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465632" y="1624009"/>
            <a:ext cx="155820" cy="1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3898620" y="1517504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59558" y="6072675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266024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465632" y="6010778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3898620" y="5904277"/>
            <a:ext cx="1280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0xFFFFFFFF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042009" y="1713541"/>
            <a:ext cx="530225" cy="42926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4445" marR="0" lvl="0" indent="0" algn="ctr" defTabSz="914400" rtl="0" eaLnBrk="1" fontAlgn="base" latinLnBrk="0" hangingPunct="1">
              <a:lnSpc>
                <a:spcPts val="179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Grows towards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higher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---------------------------------&gt;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5795378" y="3556781"/>
            <a:ext cx="1845310" cy="10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171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1905" marR="0" lvl="0" indent="0" algn="ctr" defTabSz="914400" rtl="0" eaLnBrk="1" fontAlgn="base" latinLnBrk="0" hangingPunct="1">
              <a:lnSpc>
                <a:spcPct val="100000"/>
              </a:lnSpc>
              <a:spcBef>
                <a:spcPts val="4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571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graphicFrame>
        <p:nvGraphicFramePr>
          <p:cNvPr id="20" name="object 19"/>
          <p:cNvGraphicFramePr>
            <a:graphicFrameLocks noGrp="1"/>
          </p:cNvGraphicFramePr>
          <p:nvPr/>
        </p:nvGraphicFramePr>
        <p:xfrm>
          <a:off x="5678131" y="2164708"/>
          <a:ext cx="2060575" cy="3925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0">
                <a:tc>
                  <a:txBody>
                    <a:bodyPr/>
                    <a:lstStyle/>
                    <a:p>
                      <a:pPr marL="116839" marR="85725" algn="just">
                        <a:lnSpc>
                          <a:spcPct val="100699"/>
                        </a:lnSpc>
                        <a:spcBef>
                          <a:spcPts val="72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AAAAAAAAAAAAAA  AAAAAAAAAAAAAA  AAAAAAAAAAAAAA  AAAAAAAAAAAAAA  AAAAAAAAAAAAAA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…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349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overflow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38100">
                      <a:solidFill>
                        <a:srgbClr val="8B3938"/>
                      </a:solidFill>
                      <a:prstDash val="solid"/>
                    </a:lnR>
                    <a:lnT w="539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>
                        <a:alpha val="827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19050" algn="ctr">
                        <a:lnSpc>
                          <a:spcPts val="1000"/>
                        </a:lnSpc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Previous Chunk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53975">
                      <a:solidFill>
                        <a:srgbClr val="B56D33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Chunk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Size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095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53975">
                      <a:solidFill>
                        <a:srgbClr val="B56D33"/>
                      </a:solidFill>
                      <a:prstDash val="solid"/>
                    </a:lnT>
                    <a:lnB w="539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7526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539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459274" y="271308"/>
            <a:ext cx="4572000" cy="10128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2700" marR="5080" lvl="0" indent="0" algn="l" defTabSz="914400" rtl="0" eaLnBrk="1" fontAlgn="base" latinLnBrk="0" hangingPunct="1">
              <a:lnSpc>
                <a:spcPts val="3829"/>
              </a:lnSpc>
              <a:spcBef>
                <a:spcPts val="235"/>
              </a:spcBef>
              <a:spcAft>
                <a:spcPct val="0"/>
              </a:spcAft>
              <a:buClrTx/>
              <a:buSzTx/>
              <a:buFontTx/>
              <a:buNone/>
              <a:tabLst>
                <a:tab pos="295275" algn="l"/>
              </a:tabLst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Buffer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overflows are basically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on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heap as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they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on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US" sz="20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39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A0164-C891-2E49-BAB8-ECB14ABB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46046-4CBD-9641-B5C8-E42AB331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989" y="2999822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Unlink Attack</a:t>
            </a:r>
          </a:p>
        </p:txBody>
      </p:sp>
    </p:spTree>
    <p:extLst>
      <p:ext uri="{BB962C8B-B14F-4D97-AF65-F5344CB8AC3E}">
        <p14:creationId xmlns:p14="http://schemas.microsoft.com/office/powerpoint/2010/main" val="427994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34CB-FE9E-3A4F-8D87-51ABDF0D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Unlink Attack: malloc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22615-72F3-0942-9E02-0E8078B16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986274"/>
            <a:ext cx="8524875" cy="3283563"/>
          </a:xfrm>
        </p:spPr>
      </p:pic>
    </p:spTree>
    <p:extLst>
      <p:ext uri="{BB962C8B-B14F-4D97-AF65-F5344CB8AC3E}">
        <p14:creationId xmlns:p14="http://schemas.microsoft.com/office/powerpoint/2010/main" val="414756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11770-0D78-784D-881E-F8C8F54F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Unlink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35EC5-91AF-8E42-A953-5A3826B59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</a:t>
            </a:r>
            <a:r>
              <a:rPr lang="en-US" altLang="zh-CN" dirty="0"/>
              <a:t>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linked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9F876-E56D-CE4B-9396-5C9CCE760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6" y="2070100"/>
            <a:ext cx="6692900" cy="13589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070FBDC-3662-7549-B001-BDFE1A65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3574437"/>
            <a:ext cx="8524875" cy="3283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59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6141-C525-E145-B989-7B59442F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0B06450-D414-E14E-B12B-6A6589469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2" y="1600994"/>
            <a:ext cx="6921500" cy="40894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B608E7-1012-D344-B9D6-99D6F4393060}"/>
              </a:ext>
            </a:extLst>
          </p:cNvPr>
          <p:cNvSpPr txBox="1">
            <a:spLocks/>
          </p:cNvSpPr>
          <p:nvPr/>
        </p:nvSpPr>
        <p:spPr bwMode="gray">
          <a:xfrm>
            <a:off x="323850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zh-CN" kern="0" dirty="0"/>
              <a:t>Unlink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409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Pseudo Memory</a:t>
            </a:r>
            <a:r>
              <a:rPr lang="en-US" spc="-85" dirty="0"/>
              <a:t> </a:t>
            </a:r>
            <a:r>
              <a:rPr lang="en-US" spc="-5" dirty="0"/>
              <a:t>Map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8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635761" y="1685906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416412" y="1517504"/>
            <a:ext cx="3536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0x00000000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memory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1" name="object 6"/>
          <p:cNvSpPr txBox="1"/>
          <p:nvPr/>
        </p:nvSpPr>
        <p:spPr>
          <a:xfrm>
            <a:off x="4416412" y="3031979"/>
            <a:ext cx="441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0x08048000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Start of .text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Segment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graphicFrame>
        <p:nvGraphicFramePr>
          <p:cNvPr id="22" name="object 7"/>
          <p:cNvGraphicFramePr>
            <a:graphicFrameLocks noGrp="1"/>
          </p:cNvGraphicFramePr>
          <p:nvPr/>
        </p:nvGraphicFramePr>
        <p:xfrm>
          <a:off x="1054096" y="1673206"/>
          <a:ext cx="2362200" cy="441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Runtime</a:t>
                      </a:r>
                      <a:r>
                        <a:rPr sz="2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95E89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Libraries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(libc)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377D91"/>
                      </a:solidFill>
                      <a:prstDash val="solid"/>
                    </a:lnL>
                    <a:lnR w="28575">
                      <a:solidFill>
                        <a:srgbClr val="377D91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377D91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377D91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ELF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Executable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.text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28575">
                      <a:solidFill>
                        <a:srgbClr val="708841"/>
                      </a:solidFill>
                      <a:prstDash val="solid"/>
                    </a:lnL>
                    <a:lnR w="28575">
                      <a:solidFill>
                        <a:srgbClr val="708841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708841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708841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.data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8B3938"/>
                      </a:solidFill>
                      <a:prstDash val="solid"/>
                    </a:lnL>
                    <a:lnR w="28575">
                      <a:solidFill>
                        <a:srgbClr val="8B3938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8B3938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B56D33"/>
                      </a:solidFill>
                      <a:prstDash val="solid"/>
                    </a:lnL>
                    <a:lnR w="28575">
                      <a:solidFill>
                        <a:srgbClr val="B56D33"/>
                      </a:solidFill>
                      <a:prstDash val="solid"/>
                    </a:lnR>
                    <a:lnT w="28575">
                      <a:solidFill>
                        <a:srgbClr val="8B3938"/>
                      </a:solidFill>
                      <a:prstDash val="solid"/>
                    </a:lnT>
                    <a:lnB w="28575">
                      <a:solidFill>
                        <a:srgbClr val="B56D33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B56D33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Heap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Stack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1280" marB="0">
                    <a:lnL w="28575">
                      <a:solidFill>
                        <a:srgbClr val="5D4876"/>
                      </a:solidFill>
                      <a:prstDash val="solid"/>
                    </a:lnL>
                    <a:lnR w="28575">
                      <a:solidFill>
                        <a:srgbClr val="5D4876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5D4876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5E89"/>
                      </a:solidFill>
                      <a:prstDash val="solid"/>
                    </a:lnL>
                    <a:lnR w="28575">
                      <a:solidFill>
                        <a:srgbClr val="395E89"/>
                      </a:solidFill>
                      <a:prstDash val="solid"/>
                    </a:lnR>
                    <a:lnT w="28575">
                      <a:solidFill>
                        <a:srgbClr val="5D4876"/>
                      </a:solidFill>
                      <a:prstDash val="solid"/>
                    </a:lnT>
                    <a:lnB w="28575">
                      <a:solidFill>
                        <a:srgbClr val="395E89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3" name="object 8"/>
          <p:cNvSpPr/>
          <p:nvPr/>
        </p:nvSpPr>
        <p:spPr>
          <a:xfrm>
            <a:off x="3541832" y="1624009"/>
            <a:ext cx="155820" cy="123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9"/>
          <p:cNvSpPr/>
          <p:nvPr/>
        </p:nvSpPr>
        <p:spPr>
          <a:xfrm>
            <a:off x="3635761" y="6105494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5" name="object 10"/>
          <p:cNvSpPr/>
          <p:nvPr/>
        </p:nvSpPr>
        <p:spPr>
          <a:xfrm>
            <a:off x="3541832" y="6043598"/>
            <a:ext cx="155820" cy="123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3635761" y="3200381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9BBA5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3541832" y="3138484"/>
            <a:ext cx="155820" cy="1237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3635761" y="5486368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3541832" y="5424471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3635761" y="4806410"/>
            <a:ext cx="708025" cy="0"/>
          </a:xfrm>
          <a:custGeom>
            <a:avLst/>
            <a:gdLst/>
            <a:ahLst/>
            <a:cxnLst/>
            <a:rect l="l" t="t" r="r" b="b"/>
            <a:pathLst>
              <a:path w="708025">
                <a:moveTo>
                  <a:pt x="707626" y="0"/>
                </a:moveTo>
                <a:lnTo>
                  <a:pt x="0" y="0"/>
                </a:lnTo>
              </a:path>
            </a:pathLst>
          </a:custGeom>
          <a:ln w="380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16"/>
          <p:cNvSpPr/>
          <p:nvPr/>
        </p:nvSpPr>
        <p:spPr>
          <a:xfrm>
            <a:off x="3541832" y="4744513"/>
            <a:ext cx="155820" cy="123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17"/>
          <p:cNvSpPr txBox="1"/>
          <p:nvPr/>
        </p:nvSpPr>
        <p:spPr>
          <a:xfrm>
            <a:off x="292099" y="4638008"/>
            <a:ext cx="8559800" cy="1598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0xb7ff0000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4136390" marR="0" lvl="0" indent="0" algn="l" defTabSz="9144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0xbfff0000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Top of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stack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36390" algn="l"/>
                <a:tab pos="8546465" algn="l"/>
              </a:tabLst>
              <a:defRPr/>
            </a:pP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Times New Roman"/>
                <a:ea typeface="宋体" charset="0"/>
                <a:cs typeface="Times New Roman"/>
              </a:rPr>
              <a:t> 	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0xFFFFFFFF </a:t>
            </a:r>
            <a:r>
              <a:rPr kumimoji="0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–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End of</a:t>
            </a:r>
            <a:r>
              <a:rPr kumimoji="0" sz="1800" b="0" i="0" u="sng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 </a:t>
            </a:r>
            <a:r>
              <a:rPr kumimoji="0" sz="1800" b="0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45AAC5"/>
                  </a:solidFill>
                </a:uFill>
                <a:latin typeface="Consolas"/>
                <a:ea typeface="宋体" charset="0"/>
                <a:cs typeface="Consolas"/>
              </a:rPr>
              <a:t>memory	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33" name="object 18"/>
          <p:cNvSpPr txBox="1">
            <a:spLocks/>
          </p:cNvSpPr>
          <p:nvPr/>
        </p:nvSpPr>
        <p:spPr>
          <a:xfrm>
            <a:off x="530223" y="6467708"/>
            <a:ext cx="11620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MBE </a:t>
            </a:r>
            <a:r>
              <a:rPr kumimoji="0" lang="mr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-</a:t>
            </a:r>
            <a:r>
              <a:rPr kumimoji="0" lang="mr-IN" sz="20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 </a:t>
            </a:r>
            <a:r>
              <a:rPr kumimoji="0" lang="mr-IN" sz="20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t>04/07/2015</a:t>
            </a:r>
            <a:endParaRPr kumimoji="0" lang="mr-IN" sz="20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19"/>
          <p:cNvSpPr txBox="1">
            <a:spLocks noGrp="1"/>
          </p:cNvSpPr>
          <p:nvPr>
            <p:ph type="ftr" sz="quarter" idx="4294967295"/>
          </p:nvPr>
        </p:nvSpPr>
        <p:spPr>
          <a:xfrm>
            <a:off x="3992257" y="6467708"/>
            <a:ext cx="11588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Heap</a:t>
            </a:r>
            <a:r>
              <a:rPr kumimoji="0" sz="1000" b="0" i="0" u="none" strike="noStrike" kern="1200" cap="none" spc="18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/>
              </a:rPr>
              <a:t>Exploitation</a:t>
            </a:r>
          </a:p>
        </p:txBody>
      </p:sp>
      <p:sp>
        <p:nvSpPr>
          <p:cNvPr id="35" name="object 20"/>
          <p:cNvSpPr txBox="1">
            <a:spLocks/>
          </p:cNvSpPr>
          <p:nvPr/>
        </p:nvSpPr>
        <p:spPr>
          <a:xfrm>
            <a:off x="8421179" y="6467696"/>
            <a:ext cx="205740" cy="17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25400" marR="0" lvl="0" indent="0" algn="l" defTabSz="914400" rtl="0" eaLnBrk="1" fontAlgn="base" latinLnBrk="0" hangingPunct="1">
              <a:lnSpc>
                <a:spcPts val="12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is-I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25400" marR="0" lvl="0" indent="0" algn="l" defTabSz="914400" rtl="0" eaLnBrk="1" fontAlgn="base" latinLnBrk="0" hangingPunct="1">
                <a:lnSpc>
                  <a:spcPts val="124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s-I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88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A499-3F11-1B48-8453-7AE376FA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Freed Heap Chunks – Doubly </a:t>
            </a:r>
            <a:r>
              <a:rPr lang="en-US" altLang="zh-CN" dirty="0" err="1"/>
              <a:t>linkedlist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A8D761A5-E73A-7148-B0E6-C6186E634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4" y="659612"/>
            <a:ext cx="8524875" cy="2206438"/>
          </a:xfrm>
        </p:spPr>
      </p:pic>
      <p:sp>
        <p:nvSpPr>
          <p:cNvPr id="30" name="object 5">
            <a:extLst>
              <a:ext uri="{FF2B5EF4-FFF2-40B4-BE49-F238E27FC236}">
                <a16:creationId xmlns:a16="http://schemas.microsoft.com/office/drawing/2014/main" id="{9F9C734B-88C0-FA49-B779-C494073DB4D5}"/>
              </a:ext>
            </a:extLst>
          </p:cNvPr>
          <p:cNvSpPr/>
          <p:nvPr/>
        </p:nvSpPr>
        <p:spPr>
          <a:xfrm>
            <a:off x="287338" y="4909307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056D2C12-4171-4C43-A5A8-CD7CB1C95397}"/>
              </a:ext>
            </a:extLst>
          </p:cNvPr>
          <p:cNvSpPr/>
          <p:nvPr/>
        </p:nvSpPr>
        <p:spPr>
          <a:xfrm>
            <a:off x="287338" y="4909307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0CB0FF22-AD9A-4B4E-AD91-DFE4ED810B97}"/>
              </a:ext>
            </a:extLst>
          </p:cNvPr>
          <p:cNvSpPr txBox="1"/>
          <p:nvPr/>
        </p:nvSpPr>
        <p:spPr>
          <a:xfrm>
            <a:off x="300038" y="4922007"/>
            <a:ext cx="8204200" cy="506730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2693670" marR="0" lvl="0" indent="0" algn="l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 Chunk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(freed)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7ABC417B-BABB-B942-BA7F-3ABCE04514DB}"/>
              </a:ext>
            </a:extLst>
          </p:cNvPr>
          <p:cNvSpPr/>
          <p:nvPr/>
        </p:nvSpPr>
        <p:spPr>
          <a:xfrm>
            <a:off x="468984" y="5442707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6426148F-F2E0-7043-8DB3-4510AA3B25B2}"/>
              </a:ext>
            </a:extLst>
          </p:cNvPr>
          <p:cNvSpPr txBox="1"/>
          <p:nvPr/>
        </p:nvSpPr>
        <p:spPr>
          <a:xfrm>
            <a:off x="488033" y="5455224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39370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80B3405D-F409-3645-8C28-63FB98073ED8}"/>
              </a:ext>
            </a:extLst>
          </p:cNvPr>
          <p:cNvSpPr txBox="1"/>
          <p:nvPr/>
        </p:nvSpPr>
        <p:spPr>
          <a:xfrm>
            <a:off x="4523443" y="6522596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A029C8A8-8F9B-8B45-BBF7-F5BCC871C55A}"/>
              </a:ext>
            </a:extLst>
          </p:cNvPr>
          <p:cNvSpPr/>
          <p:nvPr/>
        </p:nvSpPr>
        <p:spPr>
          <a:xfrm>
            <a:off x="2450181" y="5442694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19AEB057-CE63-934D-A074-EB7B488E8884}"/>
              </a:ext>
            </a:extLst>
          </p:cNvPr>
          <p:cNvSpPr txBox="1"/>
          <p:nvPr/>
        </p:nvSpPr>
        <p:spPr>
          <a:xfrm>
            <a:off x="2487335" y="5455224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065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EE77437C-B528-2E49-9CFE-272FB136CEF5}"/>
              </a:ext>
            </a:extLst>
          </p:cNvPr>
          <p:cNvSpPr txBox="1"/>
          <p:nvPr/>
        </p:nvSpPr>
        <p:spPr>
          <a:xfrm>
            <a:off x="542010" y="6540240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37D93FEA-135B-EE46-9365-95BF34905B83}"/>
              </a:ext>
            </a:extLst>
          </p:cNvPr>
          <p:cNvSpPr txBox="1"/>
          <p:nvPr/>
        </p:nvSpPr>
        <p:spPr>
          <a:xfrm>
            <a:off x="2537404" y="6535946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EC705C95-0A52-BB42-9186-02EC036309A6}"/>
              </a:ext>
            </a:extLst>
          </p:cNvPr>
          <p:cNvSpPr/>
          <p:nvPr/>
        </p:nvSpPr>
        <p:spPr>
          <a:xfrm>
            <a:off x="2464367" y="5438403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EDB19ED2-4097-CF47-893D-234DBE26DB68}"/>
              </a:ext>
            </a:extLst>
          </p:cNvPr>
          <p:cNvSpPr/>
          <p:nvPr/>
        </p:nvSpPr>
        <p:spPr>
          <a:xfrm>
            <a:off x="468984" y="544269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id="{505D9A05-75ED-5B49-838B-5E18CB6D17DD}"/>
              </a:ext>
            </a:extLst>
          </p:cNvPr>
          <p:cNvSpPr/>
          <p:nvPr/>
        </p:nvSpPr>
        <p:spPr>
          <a:xfrm>
            <a:off x="4450418" y="5441995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5D487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3" name="object 18">
            <a:extLst>
              <a:ext uri="{FF2B5EF4-FFF2-40B4-BE49-F238E27FC236}">
                <a16:creationId xmlns:a16="http://schemas.microsoft.com/office/drawing/2014/main" id="{9FD00728-666A-7941-B71D-D416D644048D}"/>
              </a:ext>
            </a:extLst>
          </p:cNvPr>
          <p:cNvSpPr txBox="1"/>
          <p:nvPr/>
        </p:nvSpPr>
        <p:spPr>
          <a:xfrm>
            <a:off x="4469786" y="5455224"/>
            <a:ext cx="1873250" cy="598805"/>
          </a:xfrm>
          <a:prstGeom prst="rect">
            <a:avLst/>
          </a:prstGeom>
          <a:solidFill>
            <a:srgbClr val="8063A1"/>
          </a:solidFill>
        </p:spPr>
        <p:txBody>
          <a:bodyPr vert="horz" wrap="square" lIns="0" tIns="4254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FD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8038BFB9-C12D-154A-8E47-40B230DE83F4}"/>
              </a:ext>
            </a:extLst>
          </p:cNvPr>
          <p:cNvSpPr/>
          <p:nvPr/>
        </p:nvSpPr>
        <p:spPr>
          <a:xfrm>
            <a:off x="6431606" y="5441995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77D9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F3B02647-08E8-A443-BA45-B89B6ABA0847}"/>
              </a:ext>
            </a:extLst>
          </p:cNvPr>
          <p:cNvSpPr txBox="1"/>
          <p:nvPr/>
        </p:nvSpPr>
        <p:spPr>
          <a:xfrm>
            <a:off x="6468778" y="5455224"/>
            <a:ext cx="1855470" cy="598805"/>
          </a:xfrm>
          <a:prstGeom prst="rect">
            <a:avLst/>
          </a:prstGeom>
          <a:solidFill>
            <a:srgbClr val="4AACC5"/>
          </a:solidFill>
        </p:spPr>
        <p:txBody>
          <a:bodyPr vert="horz" wrap="square" lIns="0" tIns="13335" rIns="0" bIns="0" rtlCol="0">
            <a:spAutoFit/>
          </a:bodyPr>
          <a:lstStyle/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0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BK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7145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(4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46" name="object 21">
            <a:extLst>
              <a:ext uri="{FF2B5EF4-FFF2-40B4-BE49-F238E27FC236}">
                <a16:creationId xmlns:a16="http://schemas.microsoft.com/office/drawing/2014/main" id="{7B6C9B00-591B-C942-B94C-D8F2974A3FCF}"/>
              </a:ext>
            </a:extLst>
          </p:cNvPr>
          <p:cNvSpPr txBox="1"/>
          <p:nvPr/>
        </p:nvSpPr>
        <p:spPr>
          <a:xfrm>
            <a:off x="6518841" y="6535243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*(buffer+1)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47" name="object 22">
            <a:extLst>
              <a:ext uri="{FF2B5EF4-FFF2-40B4-BE49-F238E27FC236}">
                <a16:creationId xmlns:a16="http://schemas.microsoft.com/office/drawing/2014/main" id="{69EA86B7-ABF3-BB40-8610-042521186214}"/>
              </a:ext>
            </a:extLst>
          </p:cNvPr>
          <p:cNvSpPr/>
          <p:nvPr/>
        </p:nvSpPr>
        <p:spPr>
          <a:xfrm>
            <a:off x="6445804" y="5437699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8" name="object 23">
            <a:extLst>
              <a:ext uri="{FF2B5EF4-FFF2-40B4-BE49-F238E27FC236}">
                <a16:creationId xmlns:a16="http://schemas.microsoft.com/office/drawing/2014/main" id="{E678A35B-A4B9-D44C-8961-4771B8C7A4F4}"/>
              </a:ext>
            </a:extLst>
          </p:cNvPr>
          <p:cNvSpPr/>
          <p:nvPr/>
        </p:nvSpPr>
        <p:spPr>
          <a:xfrm>
            <a:off x="4450736" y="5437699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id="{5E5C4331-10D2-1E45-B016-353167888B03}"/>
              </a:ext>
            </a:extLst>
          </p:cNvPr>
          <p:cNvSpPr txBox="1"/>
          <p:nvPr/>
        </p:nvSpPr>
        <p:spPr>
          <a:xfrm>
            <a:off x="1083229" y="2975725"/>
            <a:ext cx="5362575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9850" marR="0" lvl="0" indent="0" algn="l" defTabSz="914400" rtl="0" eaLnBrk="1" fontAlgn="base" latinLnBrk="0" hangingPunct="1">
              <a:lnSpc>
                <a:spcPts val="3035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free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2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Forward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BE52FA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78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next freed</a:t>
            </a:r>
            <a:r>
              <a:rPr kumimoji="0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304165" marR="0" lvl="0" indent="-291465" algn="l" defTabSz="914400" rtl="0" eaLnBrk="1" fontAlgn="base" latinLnBrk="0" hangingPunct="1">
              <a:lnSpc>
                <a:spcPts val="314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303530" algn="l"/>
                <a:tab pos="304800" algn="l"/>
              </a:tabLst>
              <a:defRPr/>
            </a:pP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Backwards</a:t>
            </a: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41D0FC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704215" marR="0" lvl="1" indent="-302895" algn="l" defTabSz="914400" rtl="0" eaLnBrk="1" fontAlgn="base" latinLnBrk="0" hangingPunct="1">
              <a:lnSpc>
                <a:spcPts val="281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703580" algn="l"/>
                <a:tab pos="70485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pointer to the previous freed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50" name="object 25">
            <a:extLst>
              <a:ext uri="{FF2B5EF4-FFF2-40B4-BE49-F238E27FC236}">
                <a16:creationId xmlns:a16="http://schemas.microsoft.com/office/drawing/2014/main" id="{AD72F4CD-8638-0A49-AD71-6BACB1904E6E}"/>
              </a:ext>
            </a:extLst>
          </p:cNvPr>
          <p:cNvSpPr/>
          <p:nvPr/>
        </p:nvSpPr>
        <p:spPr>
          <a:xfrm>
            <a:off x="4107358" y="5444612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1" name="object 26">
            <a:extLst>
              <a:ext uri="{FF2B5EF4-FFF2-40B4-BE49-F238E27FC236}">
                <a16:creationId xmlns:a16="http://schemas.microsoft.com/office/drawing/2014/main" id="{2D606F8A-C332-0A47-8446-91F315C8CF76}"/>
              </a:ext>
            </a:extLst>
          </p:cNvPr>
          <p:cNvSpPr/>
          <p:nvPr/>
        </p:nvSpPr>
        <p:spPr>
          <a:xfrm>
            <a:off x="4107358" y="5444612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52" name="object 27">
            <a:extLst>
              <a:ext uri="{FF2B5EF4-FFF2-40B4-BE49-F238E27FC236}">
                <a16:creationId xmlns:a16="http://schemas.microsoft.com/office/drawing/2014/main" id="{EA9A1A28-81D6-704A-9A95-477396F4BEB5}"/>
              </a:ext>
            </a:extLst>
          </p:cNvPr>
          <p:cNvSpPr txBox="1"/>
          <p:nvPr/>
        </p:nvSpPr>
        <p:spPr>
          <a:xfrm>
            <a:off x="4108203" y="5561592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37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DB65BE0-7645-C64F-8FBD-122F4542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140783"/>
            <a:ext cx="8470900" cy="261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20359" y="1101017"/>
            <a:ext cx="847090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P2 is in </a:t>
            </a:r>
            <a:r>
              <a:rPr lang="en-US" dirty="0">
                <a:solidFill>
                  <a:srgbClr val="FF0000"/>
                </a:solidFill>
              </a:rPr>
              <a:t>in-use</a:t>
            </a:r>
            <a:r>
              <a:rPr lang="en-US" dirty="0"/>
              <a:t> state, we can get </a:t>
            </a:r>
            <a:r>
              <a:rPr lang="en-US" b="1" dirty="0"/>
              <a:t>P’s (freed) address </a:t>
            </a:r>
            <a:r>
              <a:rPr lang="en-US" dirty="0"/>
              <a:t>by using: </a:t>
            </a:r>
          </a:p>
          <a:p>
            <a:endParaRPr lang="en-US" dirty="0"/>
          </a:p>
          <a:p>
            <a:r>
              <a:rPr lang="en-US" b="1" dirty="0"/>
              <a:t>			P2’s address + P2’s size</a:t>
            </a:r>
          </a:p>
        </p:txBody>
      </p:sp>
    </p:spTree>
    <p:extLst>
      <p:ext uri="{BB962C8B-B14F-4D97-AF65-F5344CB8AC3E}">
        <p14:creationId xmlns:p14="http://schemas.microsoft.com/office/powerpoint/2010/main" val="318833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DB65BE0-7645-C64F-8FBD-122F4542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140783"/>
            <a:ext cx="8470900" cy="261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20359" y="1101017"/>
            <a:ext cx="8470901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6786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DB65BE0-7645-C64F-8FBD-122F4542F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140783"/>
            <a:ext cx="8470900" cy="261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20359" y="1101017"/>
            <a:ext cx="8470901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78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2DD-7F0B-1C4D-A201-671F945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Free()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34765-4FE8-F14F-8D69-9070D9ACEB54}"/>
              </a:ext>
            </a:extLst>
          </p:cNvPr>
          <p:cNvSpPr txBox="1"/>
          <p:nvPr/>
        </p:nvSpPr>
        <p:spPr>
          <a:xfrm>
            <a:off x="336549" y="861827"/>
            <a:ext cx="8470901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we execute </a:t>
            </a:r>
            <a:r>
              <a:rPr lang="en-US" b="1" dirty="0"/>
              <a:t>free(P2). </a:t>
            </a:r>
            <a:r>
              <a:rPr lang="en-US" dirty="0"/>
              <a:t>It will generate two contiguous free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OS will automatically combined two continues free chunks and </a:t>
            </a:r>
            <a:r>
              <a:rPr lang="en-US" b="1" dirty="0"/>
              <a:t>generate one big free chunk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--&gt; P will be </a:t>
            </a:r>
            <a:r>
              <a:rPr lang="en-US" b="1" dirty="0">
                <a:solidFill>
                  <a:srgbClr val="FF0000"/>
                </a:solidFill>
              </a:rPr>
              <a:t>temporarily deleted from the doubly linked-list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This is done inside free()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When you free(P2). P will also get unlinked!!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5FB909C4-37A2-EC4A-B2AE-80C7F5E2A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913346"/>
            <a:ext cx="8369300" cy="35687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DCE6A6-E02F-E044-8F78-8783C1140D4B}"/>
              </a:ext>
            </a:extLst>
          </p:cNvPr>
          <p:cNvSpPr txBox="1"/>
          <p:nvPr/>
        </p:nvSpPr>
        <p:spPr>
          <a:xfrm>
            <a:off x="1025611" y="3540211"/>
            <a:ext cx="165580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OS will automatically combined two continues free chunks and </a:t>
            </a:r>
            <a:r>
              <a:rPr lang="en-US" sz="1200" b="1" dirty="0"/>
              <a:t>generate one big free chunk </a:t>
            </a:r>
          </a:p>
        </p:txBody>
      </p:sp>
    </p:spTree>
    <p:extLst>
      <p:ext uri="{BB962C8B-B14F-4D97-AF65-F5344CB8AC3E}">
        <p14:creationId xmlns:p14="http://schemas.microsoft.com/office/powerpoint/2010/main" val="569254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EBC9-5631-0944-80E5-DEC6EB38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Consolidate</a:t>
            </a:r>
            <a:r>
              <a:rPr lang="zh-CN" altLang="en-US" dirty="0"/>
              <a:t> </a:t>
            </a:r>
            <a:r>
              <a:rPr lang="en-US" altLang="zh-CN" dirty="0"/>
              <a:t>Free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AC3061-B789-8C44-8E1F-07D3C2BF9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529013"/>
            <a:ext cx="8524875" cy="4233362"/>
          </a:xfrm>
        </p:spPr>
      </p:pic>
    </p:spTree>
    <p:extLst>
      <p:ext uri="{BB962C8B-B14F-4D97-AF65-F5344CB8AC3E}">
        <p14:creationId xmlns:p14="http://schemas.microsoft.com/office/powerpoint/2010/main" val="3962023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EFB-A147-DF41-AA6B-4A3E48BE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6071-AFDD-1446-89F6-857E038F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 P2, overwrite </a:t>
            </a:r>
            <a:r>
              <a:rPr lang="en-US" dirty="0" err="1"/>
              <a:t>fd</a:t>
            </a:r>
            <a:endParaRPr lang="en-US" dirty="0"/>
          </a:p>
          <a:p>
            <a:pPr lvl="1"/>
            <a:r>
              <a:rPr lang="en-US" dirty="0"/>
              <a:t>Let it pointing to X</a:t>
            </a:r>
          </a:p>
        </p:txBody>
      </p:sp>
      <p:pic>
        <p:nvPicPr>
          <p:cNvPr id="5" name="Picture 4" descr="A sign on the screen&#10;&#10;Description automatically generated">
            <a:extLst>
              <a:ext uri="{FF2B5EF4-FFF2-40B4-BE49-F238E27FC236}">
                <a16:creationId xmlns:a16="http://schemas.microsoft.com/office/drawing/2014/main" id="{E2150091-C07A-D445-928D-6EE54472F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324271"/>
            <a:ext cx="8623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9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EFB-A147-DF41-AA6B-4A3E48BE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6071-AFDD-1446-89F6-857E038F2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free(P2). P will also be unlinked. </a:t>
            </a:r>
          </a:p>
        </p:txBody>
      </p:sp>
      <p:pic>
        <p:nvPicPr>
          <p:cNvPr id="6" name="Picture 5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8460560-EA4E-3947-A911-AAAFD26B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059631"/>
            <a:ext cx="876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92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7F1B-696B-1E4D-90D9-EE4D013E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</a:t>
            </a:r>
          </a:p>
        </p:txBody>
      </p:sp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B7B0FCB9-32C0-F54C-9216-A9CA73790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" y="2031592"/>
            <a:ext cx="8445500" cy="3771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C07AF-EDBD-024D-AB68-1CE8F4EA2E31}"/>
              </a:ext>
            </a:extLst>
          </p:cNvPr>
          <p:cNvSpPr txBox="1"/>
          <p:nvPr/>
        </p:nvSpPr>
        <p:spPr>
          <a:xfrm>
            <a:off x="211394" y="1190391"/>
            <a:ext cx="417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Then, BK and X will be connected. </a:t>
            </a:r>
          </a:p>
        </p:txBody>
      </p:sp>
    </p:spTree>
    <p:extLst>
      <p:ext uri="{BB962C8B-B14F-4D97-AF65-F5344CB8AC3E}">
        <p14:creationId xmlns:p14="http://schemas.microsoft.com/office/powerpoint/2010/main" val="2225585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Unlink Attack Example: DEFCON 2014 CTF-Baby's First-heap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</p:spTree>
    <p:extLst>
      <p:ext uri="{BB962C8B-B14F-4D97-AF65-F5344CB8AC3E}">
        <p14:creationId xmlns:p14="http://schemas.microsoft.com/office/powerpoint/2010/main" val="153986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A7EB-F0EE-AD45-B897-73EF930E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Heap in Linux (GNU C Library – </a:t>
            </a:r>
            <a:r>
              <a:rPr lang="en-US" dirty="0" err="1"/>
              <a:t>glibc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8BEC-B742-B942-8789-5A4D71AEE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804" y="749300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ptmalloc2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5AD2670-43A8-624C-B6EF-7C2A9D215199}"/>
              </a:ext>
            </a:extLst>
          </p:cNvPr>
          <p:cNvSpPr/>
          <p:nvPr/>
        </p:nvSpPr>
        <p:spPr bwMode="auto">
          <a:xfrm>
            <a:off x="3995530" y="1351721"/>
            <a:ext cx="636105" cy="5665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10A33-B2B2-BA4E-AD9B-DD756C067133}"/>
              </a:ext>
            </a:extLst>
          </p:cNvPr>
          <p:cNvSpPr txBox="1"/>
          <p:nvPr/>
        </p:nvSpPr>
        <p:spPr>
          <a:xfrm>
            <a:off x="2815267" y="1918251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brk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E305-C613-4048-BFF0-F35F6863F2A6}"/>
              </a:ext>
            </a:extLst>
          </p:cNvPr>
          <p:cNvSpPr txBox="1"/>
          <p:nvPr/>
        </p:nvSpPr>
        <p:spPr>
          <a:xfrm>
            <a:off x="4820478" y="1918251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mmap</a:t>
            </a:r>
            <a:r>
              <a:rPr lang="en-US" altLang="zh-CN" sz="3200" b="1" dirty="0"/>
              <a:t>()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BF7AE-08A7-F042-9CD1-312400F9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380886"/>
            <a:ext cx="8219135" cy="238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148BA-B594-3143-945D-6AD6217A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2585477"/>
            <a:ext cx="9144000" cy="1769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3F94D-37EE-DC42-BA4D-B53ECC987F07}"/>
              </a:ext>
            </a:extLst>
          </p:cNvPr>
          <p:cNvSpPr txBox="1"/>
          <p:nvPr/>
        </p:nvSpPr>
        <p:spPr>
          <a:xfrm>
            <a:off x="546970" y="1818278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System call:</a:t>
            </a:r>
          </a:p>
        </p:txBody>
      </p:sp>
    </p:spTree>
    <p:extLst>
      <p:ext uri="{BB962C8B-B14F-4D97-AF65-F5344CB8AC3E}">
        <p14:creationId xmlns:p14="http://schemas.microsoft.com/office/powerpoint/2010/main" val="2083384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383362" y="3965944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38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62" y="914917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383362" y="3965944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5417B-3DD6-6645-915C-57986C82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01" y="1214622"/>
            <a:ext cx="283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7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5417B-3DD6-6645-915C-57986C825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2" y="733351"/>
            <a:ext cx="2832100" cy="427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538829" y="5094640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</p:spTree>
    <p:extLst>
      <p:ext uri="{BB962C8B-B14F-4D97-AF65-F5344CB8AC3E}">
        <p14:creationId xmlns:p14="http://schemas.microsoft.com/office/powerpoint/2010/main" val="1169958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773465" y="4924519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8826A-52A2-544E-BA69-2768C8BA8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86" y="1016970"/>
            <a:ext cx="2501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0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69509-29BF-F240-BD9D-1FD6167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0" y="925549"/>
            <a:ext cx="4560238" cy="5156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6EE4D5-B8CB-A548-BBFD-6BAD6932497D}"/>
              </a:ext>
            </a:extLst>
          </p:cNvPr>
          <p:cNvSpPr/>
          <p:nvPr/>
        </p:nvSpPr>
        <p:spPr bwMode="auto">
          <a:xfrm>
            <a:off x="128720" y="3976576"/>
            <a:ext cx="3305596" cy="24454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4C577-6A2B-8F4A-B7D0-80D52808731F}"/>
              </a:ext>
            </a:extLst>
          </p:cNvPr>
          <p:cNvSpPr txBox="1"/>
          <p:nvPr/>
        </p:nvSpPr>
        <p:spPr>
          <a:xfrm>
            <a:off x="4773465" y="4924519"/>
            <a:ext cx="4046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memcpy</a:t>
            </a:r>
            <a:r>
              <a:rPr lang="en-US" dirty="0"/>
              <a:t>() lead to heap overflow</a:t>
            </a:r>
          </a:p>
          <a:p>
            <a:endParaRPr lang="en-US" dirty="0"/>
          </a:p>
          <a:p>
            <a:r>
              <a:rPr lang="en-US" dirty="0"/>
              <a:t>Array[11] is in in-use state:</a:t>
            </a:r>
          </a:p>
          <a:p>
            <a:r>
              <a:rPr lang="en-US" b="1" dirty="0"/>
              <a:t>Let’s overflow Array[10]</a:t>
            </a:r>
          </a:p>
          <a:p>
            <a:r>
              <a:rPr lang="en-US" b="1" dirty="0"/>
              <a:t>And set Array[11] to freed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14745-5E59-C94E-AE80-EBCC2BF2810A}"/>
              </a:ext>
            </a:extLst>
          </p:cNvPr>
          <p:cNvSpPr txBox="1"/>
          <p:nvPr/>
        </p:nvSpPr>
        <p:spPr>
          <a:xfrm>
            <a:off x="3059317" y="3952533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Array[10]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7265-5225-2A48-B74B-0606666BC254}"/>
              </a:ext>
            </a:extLst>
          </p:cNvPr>
          <p:cNvSpPr txBox="1"/>
          <p:nvPr/>
        </p:nvSpPr>
        <p:spPr>
          <a:xfrm>
            <a:off x="3072810" y="4145542"/>
            <a:ext cx="84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Array[11]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B8826A-52A2-544E-BA69-2768C8BA8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86" y="1016970"/>
            <a:ext cx="2501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95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B17E65E-0BA1-4048-940A-87FFEA9C9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r="34395" b="94"/>
          <a:stretch/>
        </p:blipFill>
        <p:spPr>
          <a:xfrm>
            <a:off x="1692903" y="1254641"/>
            <a:ext cx="5399013" cy="405100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719354-81E8-AD4A-B430-F646414CA0C4}"/>
              </a:ext>
            </a:extLst>
          </p:cNvPr>
          <p:cNvSpPr txBox="1"/>
          <p:nvPr/>
        </p:nvSpPr>
        <p:spPr>
          <a:xfrm>
            <a:off x="1692903" y="1722474"/>
            <a:ext cx="29960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b="1" dirty="0"/>
              <a:t>PREV_INUSE </a:t>
            </a:r>
          </a:p>
          <a:p>
            <a:r>
              <a:rPr lang="en-US" dirty="0"/>
              <a:t>from the previous chunk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72480-E8F1-DF44-AD5E-CF35B306C0F2}"/>
              </a:ext>
            </a:extLst>
          </p:cNvPr>
          <p:cNvSpPr txBox="1"/>
          <p:nvPr/>
        </p:nvSpPr>
        <p:spPr>
          <a:xfrm>
            <a:off x="1781507" y="3958855"/>
            <a:ext cx="299605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</a:t>
            </a:r>
            <a:r>
              <a:rPr lang="en-US" b="1" dirty="0"/>
              <a:t>PREV_INUSE </a:t>
            </a:r>
          </a:p>
          <a:p>
            <a:r>
              <a:rPr lang="en-US" dirty="0"/>
              <a:t>bit of the next chunk </a:t>
            </a:r>
            <a:r>
              <a:rPr lang="en-US" dirty="0">
                <a:sym typeface="Wingdings" pitchFamily="2" charset="2"/>
              </a:rPr>
              <a:t>  Array[12]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89809-31BD-444B-81AE-66850E5E5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49" y="5994400"/>
            <a:ext cx="35814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AA859-B1B0-DB47-9C89-E7A5745A3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624"/>
            <a:ext cx="4995549" cy="1211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A1D0A-C5B8-D040-A724-AD8ADE9D7F9C}"/>
              </a:ext>
            </a:extLst>
          </p:cNvPr>
          <p:cNvSpPr txBox="1"/>
          <p:nvPr/>
        </p:nvSpPr>
        <p:spPr>
          <a:xfrm>
            <a:off x="7180520" y="495170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1: In-use</a:t>
            </a:r>
          </a:p>
          <a:p>
            <a:r>
              <a:rPr lang="en-US" b="1" dirty="0">
                <a:solidFill>
                  <a:srgbClr val="FF0000"/>
                </a:solidFill>
              </a:rPr>
              <a:t>0: Freed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1FEC89F-BA7A-964B-BC77-226A07BCEE29}"/>
              </a:ext>
            </a:extLst>
          </p:cNvPr>
          <p:cNvSpPr/>
          <p:nvPr/>
        </p:nvSpPr>
        <p:spPr bwMode="auto">
          <a:xfrm rot="2331475">
            <a:off x="6726431" y="5523747"/>
            <a:ext cx="730970" cy="4632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19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89809-31BD-444B-81AE-66850E5E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49" y="5994400"/>
            <a:ext cx="35814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AA859-B1B0-DB47-9C89-E7A5745A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624"/>
            <a:ext cx="4995549" cy="1211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A1D0A-C5B8-D040-A724-AD8ADE9D7F9C}"/>
              </a:ext>
            </a:extLst>
          </p:cNvPr>
          <p:cNvSpPr txBox="1"/>
          <p:nvPr/>
        </p:nvSpPr>
        <p:spPr>
          <a:xfrm>
            <a:off x="7180520" y="495170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1: In-use</a:t>
            </a:r>
          </a:p>
          <a:p>
            <a:r>
              <a:rPr lang="en-US" b="1" dirty="0">
                <a:solidFill>
                  <a:srgbClr val="FF0000"/>
                </a:solidFill>
              </a:rPr>
              <a:t>0: Freed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1FEC89F-BA7A-964B-BC77-226A07BCEE29}"/>
              </a:ext>
            </a:extLst>
          </p:cNvPr>
          <p:cNvSpPr/>
          <p:nvPr/>
        </p:nvSpPr>
        <p:spPr bwMode="auto">
          <a:xfrm rot="2331475">
            <a:off x="6726431" y="5523747"/>
            <a:ext cx="730970" cy="4632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859B15-9B4A-5842-941B-145532D8B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983749"/>
            <a:ext cx="2146300" cy="41275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3B1A9-B05C-4C42-B777-6ED2D1E3604C}"/>
              </a:ext>
            </a:extLst>
          </p:cNvPr>
          <p:cNvSpPr txBox="1"/>
          <p:nvPr/>
        </p:nvSpPr>
        <p:spPr>
          <a:xfrm>
            <a:off x="2700670" y="1398001"/>
            <a:ext cx="5052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find the address of </a:t>
            </a:r>
            <a:r>
              <a:rPr lang="en-US" b="1" dirty="0"/>
              <a:t>Chunk Size</a:t>
            </a:r>
            <a:r>
              <a:rPr lang="en-US" dirty="0"/>
              <a:t> for </a:t>
            </a:r>
          </a:p>
          <a:p>
            <a:endParaRPr lang="en-US" dirty="0"/>
          </a:p>
          <a:p>
            <a:r>
              <a:rPr lang="en-US" dirty="0"/>
              <a:t>both Array[11] and Array[12]?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87B59-E457-8645-A64B-2446FF6731E6}"/>
              </a:ext>
            </a:extLst>
          </p:cNvPr>
          <p:cNvSpPr txBox="1"/>
          <p:nvPr/>
        </p:nvSpPr>
        <p:spPr>
          <a:xfrm>
            <a:off x="2775890" y="2709900"/>
            <a:ext cx="6022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Addr_Array</a:t>
            </a:r>
            <a:r>
              <a:rPr lang="en-US" dirty="0"/>
              <a:t>[10] + </a:t>
            </a:r>
            <a:r>
              <a:rPr lang="en-US" dirty="0" err="1"/>
              <a:t>chunk_size</a:t>
            </a:r>
            <a:r>
              <a:rPr lang="en-US" dirty="0"/>
              <a:t>[10] == </a:t>
            </a:r>
            <a:r>
              <a:rPr lang="en-US" dirty="0" err="1"/>
              <a:t>addr_Array</a:t>
            </a:r>
            <a:r>
              <a:rPr lang="en-US" dirty="0"/>
              <a:t>[11]</a:t>
            </a:r>
          </a:p>
          <a:p>
            <a:r>
              <a:rPr lang="en-US" dirty="0" err="1"/>
              <a:t>Addr_Array</a:t>
            </a:r>
            <a:r>
              <a:rPr lang="en-US" dirty="0"/>
              <a:t>[11] + </a:t>
            </a:r>
            <a:r>
              <a:rPr lang="en-US" dirty="0" err="1"/>
              <a:t>chunk_size</a:t>
            </a:r>
            <a:r>
              <a:rPr lang="en-US" dirty="0"/>
              <a:t>[11] == </a:t>
            </a:r>
            <a:r>
              <a:rPr lang="en-US" dirty="0" err="1"/>
              <a:t>addr_Array</a:t>
            </a:r>
            <a:r>
              <a:rPr lang="en-US" dirty="0"/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33418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89809-31BD-444B-81AE-66850E5E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49" y="5994400"/>
            <a:ext cx="3581400" cy="86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AA859-B1B0-DB47-9C89-E7A5745A3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1624"/>
            <a:ext cx="4995549" cy="1211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A1D0A-C5B8-D040-A724-AD8ADE9D7F9C}"/>
              </a:ext>
            </a:extLst>
          </p:cNvPr>
          <p:cNvSpPr txBox="1"/>
          <p:nvPr/>
        </p:nvSpPr>
        <p:spPr>
          <a:xfrm>
            <a:off x="7180520" y="495170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1: In-use</a:t>
            </a:r>
          </a:p>
          <a:p>
            <a:r>
              <a:rPr lang="en-US" b="1" dirty="0">
                <a:solidFill>
                  <a:srgbClr val="FF0000"/>
                </a:solidFill>
              </a:rPr>
              <a:t>0: Freed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1FEC89F-BA7A-964B-BC77-226A07BCEE29}"/>
              </a:ext>
            </a:extLst>
          </p:cNvPr>
          <p:cNvSpPr/>
          <p:nvPr/>
        </p:nvSpPr>
        <p:spPr bwMode="auto">
          <a:xfrm rot="2331475">
            <a:off x="6726431" y="5523747"/>
            <a:ext cx="730970" cy="46322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3B1A9-B05C-4C42-B777-6ED2D1E3604C}"/>
              </a:ext>
            </a:extLst>
          </p:cNvPr>
          <p:cNvSpPr txBox="1"/>
          <p:nvPr/>
        </p:nvSpPr>
        <p:spPr>
          <a:xfrm>
            <a:off x="2497774" y="768106"/>
            <a:ext cx="64751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change Array[11]’s size to -4</a:t>
            </a:r>
          </a:p>
          <a:p>
            <a:endParaRPr lang="en-US" dirty="0"/>
          </a:p>
          <a:p>
            <a:r>
              <a:rPr lang="en-US" dirty="0"/>
              <a:t>Aka. 0xfffffffc </a:t>
            </a:r>
          </a:p>
          <a:p>
            <a:endParaRPr lang="en-US" dirty="0"/>
          </a:p>
          <a:p>
            <a:r>
              <a:rPr lang="en-US" dirty="0"/>
              <a:t>Then, Array[10] thought array[11] is in freed state</a:t>
            </a:r>
          </a:p>
          <a:p>
            <a:endParaRPr lang="en-US" dirty="0"/>
          </a:p>
          <a:p>
            <a:r>
              <a:rPr lang="en-US" dirty="0"/>
              <a:t>Then in order to find Array[12], computer use:</a:t>
            </a:r>
          </a:p>
          <a:p>
            <a:endParaRPr lang="en-US" dirty="0"/>
          </a:p>
          <a:p>
            <a:r>
              <a:rPr lang="en-US" dirty="0" err="1"/>
              <a:t>Addr_Array</a:t>
            </a:r>
            <a:r>
              <a:rPr lang="en-US" dirty="0"/>
              <a:t>[11] + </a:t>
            </a:r>
            <a:r>
              <a:rPr lang="en-US" dirty="0" err="1"/>
              <a:t>chunk_size</a:t>
            </a:r>
            <a:r>
              <a:rPr lang="en-US" dirty="0"/>
              <a:t>[11] == </a:t>
            </a:r>
            <a:r>
              <a:rPr lang="en-US" dirty="0" err="1"/>
              <a:t>addr_Array</a:t>
            </a:r>
            <a:r>
              <a:rPr lang="en-US" dirty="0"/>
              <a:t>[12]</a:t>
            </a:r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dirty="0" err="1"/>
              <a:t>chunk_size</a:t>
            </a:r>
            <a:r>
              <a:rPr lang="en-US" dirty="0"/>
              <a:t>[11] is negative 4.</a:t>
            </a:r>
          </a:p>
          <a:p>
            <a:r>
              <a:rPr lang="en-US" dirty="0"/>
              <a:t>So the </a:t>
            </a:r>
            <a:r>
              <a:rPr lang="en-US" dirty="0" err="1"/>
              <a:t>addr_array</a:t>
            </a:r>
            <a:r>
              <a:rPr lang="en-US" dirty="0"/>
              <a:t>[12] is pointing to the end of Array[10]</a:t>
            </a:r>
          </a:p>
          <a:p>
            <a:r>
              <a:rPr lang="en-US" dirty="0"/>
              <a:t>And it’s PREV_INUSE is 0. So system think Array[11] is in freed state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41802-1628-794C-BD7C-3F62C9DEB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4" y="1011805"/>
            <a:ext cx="2324100" cy="3517900"/>
          </a:xfrm>
        </p:spPr>
      </p:pic>
    </p:spTree>
    <p:extLst>
      <p:ext uri="{BB962C8B-B14F-4D97-AF65-F5344CB8AC3E}">
        <p14:creationId xmlns:p14="http://schemas.microsoft.com/office/powerpoint/2010/main" val="2722370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A02B33-660E-9B4E-B719-D4D085DE5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7" y="1131094"/>
            <a:ext cx="7290374" cy="48125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Launch unlink attack!</a:t>
            </a:r>
          </a:p>
        </p:txBody>
      </p:sp>
    </p:spTree>
    <p:extLst>
      <p:ext uri="{BB962C8B-B14F-4D97-AF65-F5344CB8AC3E}">
        <p14:creationId xmlns:p14="http://schemas.microsoft.com/office/powerpoint/2010/main" val="4187002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2820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Launch unlink attack!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845DA-762C-D74F-BD92-3E2F41AA7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1149410"/>
            <a:ext cx="6717878" cy="4794190"/>
          </a:xfrm>
        </p:spPr>
      </p:pic>
    </p:spTree>
    <p:extLst>
      <p:ext uri="{BB962C8B-B14F-4D97-AF65-F5344CB8AC3E}">
        <p14:creationId xmlns:p14="http://schemas.microsoft.com/office/powerpoint/2010/main" val="2858374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69C2-55FB-764E-A067-F0122D92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Heap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5C630B-4D5C-A848-84C2-B27DF1EAB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74" y="1115633"/>
            <a:ext cx="5352982" cy="5091436"/>
          </a:xfrm>
        </p:spPr>
      </p:pic>
    </p:spTree>
    <p:extLst>
      <p:ext uri="{BB962C8B-B14F-4D97-AF65-F5344CB8AC3E}">
        <p14:creationId xmlns:p14="http://schemas.microsoft.com/office/powerpoint/2010/main" val="3773208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3150092" y="5943600"/>
            <a:ext cx="3886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Let x-&gt;</a:t>
            </a:r>
            <a:r>
              <a:rPr lang="en-US" b="1" dirty="0" err="1"/>
              <a:t>bk</a:t>
            </a:r>
            <a:r>
              <a:rPr lang="en-US" b="1" dirty="0"/>
              <a:t> become </a:t>
            </a:r>
            <a:r>
              <a:rPr lang="en-US" b="1" dirty="0" err="1"/>
              <a:t>printf@GOT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845DA-762C-D74F-BD92-3E2F41AA7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" y="1149410"/>
            <a:ext cx="6717878" cy="4794190"/>
          </a:xfrm>
        </p:spPr>
      </p:pic>
    </p:spTree>
    <p:extLst>
      <p:ext uri="{BB962C8B-B14F-4D97-AF65-F5344CB8AC3E}">
        <p14:creationId xmlns:p14="http://schemas.microsoft.com/office/powerpoint/2010/main" val="2627696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E3B8-E7A1-F841-9588-01DA42CF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DEFCON 2014 CTF-Baby's First-heap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F7FDB-9DC9-3B42-A07C-DD6F9B2F2302}"/>
              </a:ext>
            </a:extLst>
          </p:cNvPr>
          <p:cNvSpPr txBox="1"/>
          <p:nvPr/>
        </p:nvSpPr>
        <p:spPr>
          <a:xfrm>
            <a:off x="1082040" y="749300"/>
            <a:ext cx="1568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: Array[11]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375E9-5066-384D-80A3-FBB52F5D550F}"/>
              </a:ext>
            </a:extLst>
          </p:cNvPr>
          <p:cNvSpPr txBox="1"/>
          <p:nvPr/>
        </p:nvSpPr>
        <p:spPr>
          <a:xfrm>
            <a:off x="1322406" y="5917438"/>
            <a:ext cx="7427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Write shellcode into array[10]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7C5881-3435-F648-8DA8-754DBC900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06" y="1149410"/>
            <a:ext cx="7000184" cy="487575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FDC5DB-F8EC-B244-9E6B-841BB0ACE198}"/>
              </a:ext>
            </a:extLst>
          </p:cNvPr>
          <p:cNvSpPr/>
          <p:nvPr/>
        </p:nvSpPr>
        <p:spPr bwMode="auto">
          <a:xfrm>
            <a:off x="4560094" y="1149410"/>
            <a:ext cx="4583906" cy="10795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Let x-&gt;</a:t>
            </a:r>
            <a:r>
              <a:rPr lang="en-US" sz="1800" b="1" dirty="0" err="1"/>
              <a:t>bk</a:t>
            </a:r>
            <a:r>
              <a:rPr lang="en-US" sz="1800" b="1" dirty="0"/>
              <a:t> become </a:t>
            </a:r>
            <a:r>
              <a:rPr lang="en-US" sz="1800" b="1" dirty="0" err="1">
                <a:solidFill>
                  <a:srgbClr val="FF0000"/>
                </a:solidFill>
              </a:rPr>
              <a:t>printf@GOT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and </a:t>
            </a:r>
          </a:p>
          <a:p>
            <a:r>
              <a:rPr lang="en-US" sz="1800" b="1" dirty="0"/>
              <a:t>change it’s value to shellcode’s address </a:t>
            </a:r>
          </a:p>
          <a:p>
            <a:r>
              <a:rPr lang="en-US" sz="1800" b="1" dirty="0">
                <a:sym typeface="Wingdings" pitchFamily="2" charset="2"/>
              </a:rPr>
              <a:t> call </a:t>
            </a:r>
            <a:r>
              <a:rPr lang="en-US" sz="1800" b="1" dirty="0" err="1">
                <a:sym typeface="Wingdings" pitchFamily="2" charset="2"/>
              </a:rPr>
              <a:t>printf</a:t>
            </a:r>
            <a:r>
              <a:rPr lang="en-US" sz="1800" b="1" dirty="0">
                <a:sym typeface="Wingdings" pitchFamily="2" charset="2"/>
              </a:rPr>
              <a:t>() == call shellcode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6541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D402-3D04-334C-9289-FEF1DC1C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 – After 2004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3094F8F0-4B9C-CF44-9AE6-6FCC4A984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362772"/>
            <a:ext cx="8524875" cy="36038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DBA7B-DBCF-2E45-B7AE-B7FFE691F032}"/>
              </a:ext>
            </a:extLst>
          </p:cNvPr>
          <p:cNvSpPr txBox="1"/>
          <p:nvPr/>
        </p:nvSpPr>
        <p:spPr>
          <a:xfrm>
            <a:off x="211394" y="1190391"/>
            <a:ext cx="86104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2004, </a:t>
            </a:r>
            <a:r>
              <a:rPr lang="en-US" dirty="0" err="1"/>
              <a:t>libc</a:t>
            </a:r>
            <a:r>
              <a:rPr lang="en-US" dirty="0"/>
              <a:t> updates it’s free() function. Added the following judgement:</a:t>
            </a:r>
          </a:p>
          <a:p>
            <a:r>
              <a:rPr lang="en-US" dirty="0"/>
              <a:t>	P-&gt;</a:t>
            </a:r>
            <a:r>
              <a:rPr lang="en-US" dirty="0" err="1"/>
              <a:t>fd</a:t>
            </a:r>
            <a:r>
              <a:rPr lang="en-US" dirty="0"/>
              <a:t>-&gt;bk == P</a:t>
            </a:r>
          </a:p>
          <a:p>
            <a:r>
              <a:rPr lang="en-US" dirty="0"/>
              <a:t>	P-&gt;bk-&gt;</a:t>
            </a:r>
            <a:r>
              <a:rPr lang="en-US" dirty="0" err="1"/>
              <a:t>fd</a:t>
            </a:r>
            <a:r>
              <a:rPr lang="en-US" dirty="0"/>
              <a:t> == P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5DDE3-3157-BB4B-8D21-6809BA0831A0}"/>
              </a:ext>
            </a:extLst>
          </p:cNvPr>
          <p:cNvSpPr txBox="1"/>
          <p:nvPr/>
        </p:nvSpPr>
        <p:spPr>
          <a:xfrm>
            <a:off x="543699" y="5158567"/>
            <a:ext cx="35958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P-&gt;</a:t>
            </a:r>
            <a:r>
              <a:rPr lang="en-US" sz="2400" dirty="0" err="1"/>
              <a:t>fd</a:t>
            </a:r>
            <a:r>
              <a:rPr lang="en-US" sz="2400" dirty="0"/>
              <a:t>-&gt;bk = x-&gt;bk != P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7454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1139-7785-5E44-A304-E39F638F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 Attack – After 2004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2D222-69C8-EF48-BB83-F34670607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2" y="2616994"/>
            <a:ext cx="6451600" cy="2057400"/>
          </a:xfrm>
        </p:spPr>
      </p:pic>
    </p:spTree>
    <p:extLst>
      <p:ext uri="{BB962C8B-B14F-4D97-AF65-F5344CB8AC3E}">
        <p14:creationId xmlns:p14="http://schemas.microsoft.com/office/powerpoint/2010/main" val="1197703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0F3C-CC48-D344-8D30-A2D46E2A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Unlink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33D247-6BA4-1148-9FAF-A64CF20CE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2" y="724905"/>
            <a:ext cx="7744176" cy="6133095"/>
          </a:xfrm>
        </p:spPr>
      </p:pic>
    </p:spTree>
    <p:extLst>
      <p:ext uri="{BB962C8B-B14F-4D97-AF65-F5344CB8AC3E}">
        <p14:creationId xmlns:p14="http://schemas.microsoft.com/office/powerpoint/2010/main" val="1682340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E84F-B002-9E4B-8474-1A9C6B60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(Old)</a:t>
            </a:r>
            <a:r>
              <a:rPr lang="zh-CN" altLang="en-US" dirty="0"/>
              <a:t> </a:t>
            </a:r>
            <a:r>
              <a:rPr lang="en-US" altLang="zh-CN" dirty="0"/>
              <a:t>Unlink</a:t>
            </a:r>
            <a:r>
              <a:rPr lang="zh-CN" altLang="en-US" dirty="0"/>
              <a:t> </a:t>
            </a:r>
            <a:r>
              <a:rPr lang="en-US" altLang="zh-CN" dirty="0"/>
              <a:t>Attack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F29B37-AF3F-C140-86A1-400369F4B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4" y="745066"/>
            <a:ext cx="8830732" cy="52563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2A91AF-6061-2D4E-9223-D867912D305D}"/>
              </a:ext>
            </a:extLst>
          </p:cNvPr>
          <p:cNvSpPr txBox="1"/>
          <p:nvPr/>
        </p:nvSpPr>
        <p:spPr>
          <a:xfrm>
            <a:off x="3363171" y="6243400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free(Q);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B03EA-03F5-414F-9D8D-0828DB65A836}"/>
              </a:ext>
            </a:extLst>
          </p:cNvPr>
          <p:cNvSpPr txBox="1"/>
          <p:nvPr/>
        </p:nvSpPr>
        <p:spPr>
          <a:xfrm>
            <a:off x="3051244" y="856545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Use: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Q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Freed: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Nextchunk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E84F-B002-9E4B-8474-1A9C6B60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(Old)</a:t>
            </a:r>
            <a:r>
              <a:rPr lang="zh-CN" altLang="en-US" dirty="0"/>
              <a:t> </a:t>
            </a:r>
            <a:r>
              <a:rPr lang="en-US" altLang="zh-CN" dirty="0"/>
              <a:t>Unlink</a:t>
            </a:r>
            <a:r>
              <a:rPr lang="zh-CN" altLang="en-US" dirty="0"/>
              <a:t> </a:t>
            </a:r>
            <a:r>
              <a:rPr lang="en-US" altLang="zh-CN" dirty="0"/>
              <a:t>Attack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F29B37-AF3F-C140-86A1-400369F4B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4" y="745066"/>
            <a:ext cx="8830732" cy="525638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6B8D7-CBF8-A64C-AFA6-3D2A8332F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81" y="0"/>
            <a:ext cx="5358319" cy="1087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43B605-E53E-AF43-AC7F-8C2FADAE7DCA}"/>
              </a:ext>
            </a:extLst>
          </p:cNvPr>
          <p:cNvSpPr txBox="1"/>
          <p:nvPr/>
        </p:nvSpPr>
        <p:spPr>
          <a:xfrm>
            <a:off x="156634" y="6112934"/>
            <a:ext cx="849944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P-&gt;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fd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=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target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addr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–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</a:rPr>
              <a:t>             </a:t>
            </a:r>
            <a:r>
              <a:rPr lang="en-US" altLang="zh-CN" sz="1400" dirty="0"/>
              <a:t>FD-&gt;</a:t>
            </a:r>
            <a:r>
              <a:rPr lang="en-US" altLang="zh-CN" sz="1400" dirty="0" err="1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which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 </a:t>
            </a:r>
            <a:r>
              <a:rPr lang="zh-CN" altLang="en-US" sz="1400" dirty="0">
                <a:solidFill>
                  <a:srgbClr val="FF0000"/>
                </a:solidFill>
              </a:rPr>
              <a:t>*</a:t>
            </a:r>
            <a:r>
              <a:rPr lang="en-US" altLang="zh-CN" sz="1400" dirty="0">
                <a:solidFill>
                  <a:srgbClr val="FF0000"/>
                </a:solidFill>
              </a:rPr>
              <a:t>(target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addr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–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+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12)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BK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=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expect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value</a:t>
            </a:r>
          </a:p>
          <a:p>
            <a:r>
              <a:rPr lang="en-US" altLang="zh-CN" sz="1400" dirty="0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P-&gt;</a:t>
            </a:r>
            <a:r>
              <a:rPr lang="en-US" altLang="zh-CN" sz="1400" dirty="0" err="1">
                <a:solidFill>
                  <a:srgbClr val="FF0000"/>
                </a:solidFill>
              </a:rPr>
              <a:t>bk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=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expect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value</a:t>
            </a:r>
            <a:r>
              <a:rPr lang="zh-CN" altLang="en-US" sz="1400" dirty="0">
                <a:solidFill>
                  <a:srgbClr val="FF0000"/>
                </a:solidFill>
              </a:rPr>
              <a:t>                 </a:t>
            </a:r>
            <a:r>
              <a:rPr lang="en-US" altLang="zh-CN" sz="1400" dirty="0"/>
              <a:t>BK-&gt;</a:t>
            </a:r>
            <a:r>
              <a:rPr lang="zh-CN" altLang="en-US" sz="1400" dirty="0"/>
              <a:t> </a:t>
            </a:r>
            <a:r>
              <a:rPr lang="en-US" altLang="zh-CN" sz="1400" dirty="0" err="1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which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*</a:t>
            </a:r>
            <a:r>
              <a:rPr lang="en-US" altLang="zh-CN" sz="1400" dirty="0">
                <a:solidFill>
                  <a:srgbClr val="FF0000"/>
                </a:solidFill>
              </a:rPr>
              <a:t>(expect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value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+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8)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FD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=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target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</a:rPr>
              <a:t>addr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-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12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6415-5414-6E48-B0C5-FCA4610A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</a:t>
            </a:r>
            <a:r>
              <a:rPr lang="zh-CN" altLang="en-US" dirty="0"/>
              <a:t> </a:t>
            </a:r>
            <a:r>
              <a:rPr lang="en-US" altLang="zh-CN" dirty="0"/>
              <a:t>Exercise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B99A9-FF04-B743-AF2E-4CE659207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3" y="1155700"/>
            <a:ext cx="1739900" cy="2273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8268A-ED01-0E48-945B-EC5FE96F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75" y="0"/>
            <a:ext cx="4055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97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2C540-F94A-204A-81DF-D3EBEF581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A13DBE7-1B98-774E-9F9E-7E90FDBA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34" y="745066"/>
            <a:ext cx="8830732" cy="52563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AFAB8-7042-3E4C-A9E3-0F4D18840588}"/>
              </a:ext>
            </a:extLst>
          </p:cNvPr>
          <p:cNvSpPr txBox="1"/>
          <p:nvPr/>
        </p:nvSpPr>
        <p:spPr>
          <a:xfrm>
            <a:off x="2061408" y="6112934"/>
            <a:ext cx="359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Fd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Unlink()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Return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Address</a:t>
            </a:r>
          </a:p>
          <a:p>
            <a:r>
              <a:rPr lang="en-US" altLang="zh-CN" dirty="0">
                <a:sym typeface="Wingdings" pitchFamily="2" charset="2"/>
              </a:rPr>
              <a:t>Bk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shell()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94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2C540-F94A-204A-81DF-D3EBEF581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43" y="3082057"/>
            <a:ext cx="8524875" cy="4313238"/>
          </a:xfrm>
        </p:spPr>
        <p:txBody>
          <a:bodyPr/>
          <a:lstStyle/>
          <a:p>
            <a:r>
              <a:rPr lang="en-US" altLang="zh-CN" dirty="0"/>
              <a:t>Shell()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changed!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AFAB8-7042-3E4C-A9E3-0F4D18840588}"/>
              </a:ext>
            </a:extLst>
          </p:cNvPr>
          <p:cNvSpPr txBox="1"/>
          <p:nvPr/>
        </p:nvSpPr>
        <p:spPr>
          <a:xfrm>
            <a:off x="972681" y="1845734"/>
            <a:ext cx="359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Fd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Unlink()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Return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Address</a:t>
            </a:r>
          </a:p>
          <a:p>
            <a:r>
              <a:rPr lang="en-US" altLang="zh-CN" dirty="0">
                <a:sym typeface="Wingdings" pitchFamily="2" charset="2"/>
              </a:rPr>
              <a:t>Bk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shell()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address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B5AD1-6386-E046-9890-5342DF0DFE89}"/>
              </a:ext>
            </a:extLst>
          </p:cNvPr>
          <p:cNvSpPr txBox="1"/>
          <p:nvPr/>
        </p:nvSpPr>
        <p:spPr>
          <a:xfrm>
            <a:off x="295275" y="794077"/>
            <a:ext cx="849944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P-&gt;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fd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=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target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addr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–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</a:rPr>
              <a:t>             </a:t>
            </a:r>
            <a:r>
              <a:rPr lang="en-US" altLang="zh-CN" sz="1400" dirty="0"/>
              <a:t>FD-&gt;</a:t>
            </a:r>
            <a:r>
              <a:rPr lang="en-US" altLang="zh-CN" sz="1400" dirty="0" err="1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which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 </a:t>
            </a:r>
            <a:r>
              <a:rPr lang="zh-CN" altLang="en-US" sz="1400" dirty="0">
                <a:solidFill>
                  <a:srgbClr val="FF0000"/>
                </a:solidFill>
              </a:rPr>
              <a:t>*</a:t>
            </a:r>
            <a:r>
              <a:rPr lang="en-US" altLang="zh-CN" sz="1400" dirty="0">
                <a:solidFill>
                  <a:srgbClr val="FF0000"/>
                </a:solidFill>
              </a:rPr>
              <a:t>(target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 err="1">
                <a:solidFill>
                  <a:srgbClr val="FF0000"/>
                </a:solidFill>
              </a:rPr>
              <a:t>addr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–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+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12)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BK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=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expect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value</a:t>
            </a:r>
          </a:p>
          <a:p>
            <a:r>
              <a:rPr lang="en-US" altLang="zh-CN" sz="1400" dirty="0"/>
              <a:t>BK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P-&gt;</a:t>
            </a:r>
            <a:r>
              <a:rPr lang="en-US" altLang="zh-CN" sz="1400" dirty="0" err="1">
                <a:solidFill>
                  <a:srgbClr val="FF0000"/>
                </a:solidFill>
              </a:rPr>
              <a:t>bk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=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expect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value</a:t>
            </a:r>
            <a:r>
              <a:rPr lang="zh-CN" altLang="en-US" sz="1400" dirty="0">
                <a:solidFill>
                  <a:srgbClr val="FF0000"/>
                </a:solidFill>
              </a:rPr>
              <a:t>                 </a:t>
            </a:r>
            <a:r>
              <a:rPr lang="en-US" altLang="zh-CN" sz="1400" dirty="0"/>
              <a:t>BK-&gt;</a:t>
            </a:r>
            <a:r>
              <a:rPr lang="zh-CN" altLang="en-US" sz="1400" dirty="0"/>
              <a:t> </a:t>
            </a:r>
            <a:r>
              <a:rPr lang="en-US" altLang="zh-CN" sz="1400" dirty="0" err="1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/>
              <a:t>FD</a:t>
            </a:r>
            <a:r>
              <a:rPr lang="zh-CN" altLang="en-US" sz="1400" dirty="0"/>
              <a:t> </a:t>
            </a:r>
            <a:r>
              <a:rPr lang="en-US" altLang="zh-CN" sz="1400" dirty="0"/>
              <a:t>which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</a:t>
            </a:r>
            <a:r>
              <a:rPr lang="zh-CN" altLang="en-US" sz="1400" dirty="0">
                <a:solidFill>
                  <a:srgbClr val="FF0000"/>
                </a:solidFill>
              </a:rPr>
              <a:t>*</a:t>
            </a:r>
            <a:r>
              <a:rPr lang="en-US" altLang="zh-CN" sz="1400" dirty="0">
                <a:solidFill>
                  <a:srgbClr val="FF0000"/>
                </a:solidFill>
              </a:rPr>
              <a:t>(expect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value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+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>
                <a:solidFill>
                  <a:srgbClr val="FF0000"/>
                </a:solidFill>
              </a:rPr>
              <a:t>8)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altLang="zh-CN" sz="1400" dirty="0"/>
              <a:t>=</a:t>
            </a:r>
            <a:r>
              <a:rPr lang="zh-CN" altLang="en-US" sz="1400" dirty="0"/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FD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=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target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 err="1">
                <a:solidFill>
                  <a:srgbClr val="7030A0"/>
                </a:solidFill>
              </a:rPr>
              <a:t>addr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-</a:t>
            </a:r>
            <a:r>
              <a:rPr lang="zh-CN" altLang="en-US" sz="1400" dirty="0">
                <a:solidFill>
                  <a:srgbClr val="7030A0"/>
                </a:solidFill>
              </a:rPr>
              <a:t> </a:t>
            </a:r>
            <a:r>
              <a:rPr lang="en-US" altLang="zh-CN" sz="1400" dirty="0">
                <a:solidFill>
                  <a:srgbClr val="7030A0"/>
                </a:solidFill>
              </a:rPr>
              <a:t>12</a:t>
            </a:r>
            <a:endParaRPr 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3FBE-4D23-4745-8A3A-5C2EA50F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workflow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malloc()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4BA90C-76E0-3349-939D-68ABD47FF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7" y="2115671"/>
            <a:ext cx="9181736" cy="3065929"/>
          </a:xfrm>
        </p:spPr>
      </p:pic>
    </p:spTree>
    <p:extLst>
      <p:ext uri="{BB962C8B-B14F-4D97-AF65-F5344CB8AC3E}">
        <p14:creationId xmlns:p14="http://schemas.microsoft.com/office/powerpoint/2010/main" val="3113779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70D09-A497-EF41-883C-971B13E4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4" y="1217379"/>
            <a:ext cx="2222500" cy="2667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2345F-A979-FB46-91A1-AF6D441E0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1693155"/>
            <a:ext cx="5664200" cy="204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574B05-BAF1-4945-8925-E17F2C098593}"/>
              </a:ext>
            </a:extLst>
          </p:cNvPr>
          <p:cNvSpPr txBox="1"/>
          <p:nvPr/>
        </p:nvSpPr>
        <p:spPr>
          <a:xfrm>
            <a:off x="2871972" y="3746876"/>
            <a:ext cx="3374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ret</a:t>
            </a:r>
            <a:r>
              <a:rPr lang="zh-CN" altLang="en-US" dirty="0"/>
              <a:t>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EIP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7992A6E-B33E-1C4D-B474-06EA777D9079}"/>
              </a:ext>
            </a:extLst>
          </p:cNvPr>
          <p:cNvSpPr/>
          <p:nvPr/>
        </p:nvSpPr>
        <p:spPr bwMode="auto">
          <a:xfrm>
            <a:off x="4401670" y="4146986"/>
            <a:ext cx="340659" cy="68774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E4AC6-3166-3040-9505-76A7EE870C5D}"/>
              </a:ext>
            </a:extLst>
          </p:cNvPr>
          <p:cNvSpPr txBox="1"/>
          <p:nvPr/>
        </p:nvSpPr>
        <p:spPr>
          <a:xfrm>
            <a:off x="2586756" y="4834732"/>
            <a:ext cx="481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lea</a:t>
            </a:r>
            <a:r>
              <a:rPr lang="zh-CN" altLang="en-US" dirty="0"/>
              <a:t> </a:t>
            </a:r>
            <a:r>
              <a:rPr lang="en-US" altLang="zh-CN" dirty="0" err="1"/>
              <a:t>esp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[ecx-0x4]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put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[ecx-0x4]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esp</a:t>
            </a:r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A5DEA83-B01D-B640-8C8B-F0C332C700EF}"/>
              </a:ext>
            </a:extLst>
          </p:cNvPr>
          <p:cNvSpPr/>
          <p:nvPr/>
        </p:nvSpPr>
        <p:spPr bwMode="auto">
          <a:xfrm>
            <a:off x="4389059" y="5243863"/>
            <a:ext cx="340659" cy="68774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92D716-C8E1-7645-B5CC-3BC1F6942F52}"/>
              </a:ext>
            </a:extLst>
          </p:cNvPr>
          <p:cNvSpPr txBox="1"/>
          <p:nvPr/>
        </p:nvSpPr>
        <p:spPr>
          <a:xfrm>
            <a:off x="1739900" y="5940630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mov</a:t>
            </a:r>
            <a:r>
              <a:rPr lang="zh-CN" altLang="en-US" dirty="0"/>
              <a:t> </a:t>
            </a:r>
            <a:r>
              <a:rPr lang="en-US" altLang="zh-CN" dirty="0" err="1"/>
              <a:t>ecx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DWORD</a:t>
            </a:r>
            <a:r>
              <a:rPr lang="zh-CN" altLang="en-US" dirty="0"/>
              <a:t> </a:t>
            </a:r>
            <a:r>
              <a:rPr lang="en-US" altLang="zh-CN" dirty="0"/>
              <a:t>PTR</a:t>
            </a:r>
            <a:r>
              <a:rPr lang="zh-CN" altLang="en-US" dirty="0"/>
              <a:t> </a:t>
            </a:r>
            <a:r>
              <a:rPr lang="en-US" altLang="zh-CN" dirty="0"/>
              <a:t>[ebp-0x4]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put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[ebp-0x4]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ecx</a:t>
            </a:r>
            <a:r>
              <a:rPr lang="zh-CN" altLang="en-US" dirty="0">
                <a:sym typeface="Wingdings" pitchFamily="2" charset="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18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370D09-A497-EF41-883C-971B13E4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835044"/>
            <a:ext cx="2222500" cy="2667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2345F-A979-FB46-91A1-AF6D441E0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4" y="747316"/>
            <a:ext cx="5664200" cy="204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574B05-BAF1-4945-8925-E17F2C098593}"/>
              </a:ext>
            </a:extLst>
          </p:cNvPr>
          <p:cNvSpPr txBox="1"/>
          <p:nvPr/>
        </p:nvSpPr>
        <p:spPr>
          <a:xfrm>
            <a:off x="3563978" y="2792016"/>
            <a:ext cx="3374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ret</a:t>
            </a:r>
            <a:r>
              <a:rPr lang="zh-CN" altLang="en-US" dirty="0"/>
              <a:t> </a:t>
            </a:r>
            <a:r>
              <a:rPr lang="en-US" altLang="zh-CN" dirty="0"/>
              <a:t>--&gt;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EIP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ESP</a:t>
            </a:r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7992A6E-B33E-1C4D-B474-06EA777D9079}"/>
              </a:ext>
            </a:extLst>
          </p:cNvPr>
          <p:cNvSpPr/>
          <p:nvPr/>
        </p:nvSpPr>
        <p:spPr bwMode="auto">
          <a:xfrm>
            <a:off x="5093676" y="3192126"/>
            <a:ext cx="340659" cy="68774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E4AC6-3166-3040-9505-76A7EE870C5D}"/>
              </a:ext>
            </a:extLst>
          </p:cNvPr>
          <p:cNvSpPr txBox="1"/>
          <p:nvPr/>
        </p:nvSpPr>
        <p:spPr>
          <a:xfrm>
            <a:off x="3211222" y="3826326"/>
            <a:ext cx="481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lea</a:t>
            </a:r>
            <a:r>
              <a:rPr lang="zh-CN" altLang="en-US" dirty="0"/>
              <a:t> </a:t>
            </a:r>
            <a:r>
              <a:rPr lang="en-US" altLang="zh-CN" dirty="0" err="1"/>
              <a:t>esp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[ecx-0x4]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put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[ecx-0x4]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esp</a:t>
            </a:r>
            <a:endParaRPr lang="en-US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A5DEA83-B01D-B640-8C8B-F0C332C700EF}"/>
              </a:ext>
            </a:extLst>
          </p:cNvPr>
          <p:cNvSpPr/>
          <p:nvPr/>
        </p:nvSpPr>
        <p:spPr bwMode="auto">
          <a:xfrm>
            <a:off x="5093675" y="4180956"/>
            <a:ext cx="340659" cy="68774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92D716-C8E1-7645-B5CC-3BC1F6942F52}"/>
              </a:ext>
            </a:extLst>
          </p:cNvPr>
          <p:cNvSpPr txBox="1"/>
          <p:nvPr/>
        </p:nvSpPr>
        <p:spPr>
          <a:xfrm>
            <a:off x="2431906" y="4795313"/>
            <a:ext cx="6712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mov</a:t>
            </a:r>
            <a:r>
              <a:rPr lang="zh-CN" altLang="en-US" dirty="0"/>
              <a:t> </a:t>
            </a:r>
            <a:r>
              <a:rPr lang="en-US" altLang="zh-CN" dirty="0" err="1"/>
              <a:t>ecx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DWORD</a:t>
            </a:r>
            <a:r>
              <a:rPr lang="zh-CN" altLang="en-US" dirty="0"/>
              <a:t> </a:t>
            </a:r>
            <a:r>
              <a:rPr lang="en-US" altLang="zh-CN" dirty="0"/>
              <a:t>PTR</a:t>
            </a:r>
            <a:r>
              <a:rPr lang="zh-CN" altLang="en-US" dirty="0"/>
              <a:t> </a:t>
            </a:r>
            <a:r>
              <a:rPr lang="en-US" altLang="zh-CN" dirty="0"/>
              <a:t>[ebp-0x4]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put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[ebp-0x4]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ecx</a:t>
            </a:r>
            <a:r>
              <a:rPr lang="zh-CN" alt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81A9C5C-89AB-BE4B-B9DE-64B2F5331476}"/>
              </a:ext>
            </a:extLst>
          </p:cNvPr>
          <p:cNvSpPr/>
          <p:nvPr/>
        </p:nvSpPr>
        <p:spPr bwMode="auto">
          <a:xfrm>
            <a:off x="5158995" y="5173584"/>
            <a:ext cx="210017" cy="4239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4E292-AA8E-834C-81B8-8D52092F2E2B}"/>
              </a:ext>
            </a:extLst>
          </p:cNvPr>
          <p:cNvSpPr txBox="1"/>
          <p:nvPr/>
        </p:nvSpPr>
        <p:spPr>
          <a:xfrm>
            <a:off x="3431025" y="5597581"/>
            <a:ext cx="36407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[ecx-0x4]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shell()</a:t>
            </a:r>
            <a:r>
              <a:rPr lang="zh-CN" altLang="en-US" dirty="0"/>
              <a:t> </a:t>
            </a:r>
            <a:r>
              <a:rPr lang="en-US" altLang="zh-CN" dirty="0" err="1"/>
              <a:t>addr</a:t>
            </a:r>
            <a:endParaRPr lang="en-US" altLang="zh-CN" dirty="0"/>
          </a:p>
          <a:p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set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ecx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==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shell()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 err="1">
                <a:sym typeface="Wingdings" pitchFamily="2" charset="2"/>
              </a:rPr>
              <a:t>addr</a:t>
            </a:r>
            <a:r>
              <a:rPr lang="zh-CN" altLang="en-US" dirty="0">
                <a:sym typeface="Wingdings" pitchFamily="2" charset="2"/>
              </a:rPr>
              <a:t>  </a:t>
            </a:r>
            <a:r>
              <a:rPr lang="en-US" altLang="zh-CN" dirty="0">
                <a:sym typeface="Wingdings" pitchFamily="2" charset="2"/>
              </a:rPr>
              <a:t>+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6BB43-0DF7-6A46-826B-E00E1EE6F6F2}"/>
              </a:ext>
            </a:extLst>
          </p:cNvPr>
          <p:cNvSpPr txBox="1"/>
          <p:nvPr/>
        </p:nvSpPr>
        <p:spPr>
          <a:xfrm>
            <a:off x="3054893" y="6417001"/>
            <a:ext cx="420820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--&gt; set</a:t>
            </a:r>
            <a:r>
              <a:rPr lang="zh-CN" altLang="en-US" dirty="0"/>
              <a:t> </a:t>
            </a:r>
            <a:r>
              <a:rPr lang="en-US" altLang="zh-CN" dirty="0"/>
              <a:t>[ebp-0x4]</a:t>
            </a:r>
            <a:r>
              <a:rPr lang="zh-CN" altLang="en-US" dirty="0"/>
              <a:t> </a:t>
            </a:r>
            <a:r>
              <a:rPr lang="en-US" altLang="zh-CN" dirty="0"/>
              <a:t>==</a:t>
            </a:r>
            <a:r>
              <a:rPr lang="zh-CN" altLang="en-US" dirty="0"/>
              <a:t> </a:t>
            </a:r>
            <a:r>
              <a:rPr lang="en-US" altLang="zh-CN" dirty="0"/>
              <a:t>shell()</a:t>
            </a:r>
            <a:r>
              <a:rPr lang="zh-CN" altLang="en-US" dirty="0"/>
              <a:t> </a:t>
            </a:r>
            <a:r>
              <a:rPr lang="en-US" altLang="zh-CN" dirty="0" err="1"/>
              <a:t>addr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24339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563D3-5E1C-1849-B774-619DA3000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004980"/>
            <a:ext cx="8524875" cy="4313238"/>
          </a:xfrm>
        </p:spPr>
        <p:txBody>
          <a:bodyPr/>
          <a:lstStyle/>
          <a:p>
            <a:r>
              <a:rPr lang="en-US" altLang="zh-CN" dirty="0"/>
              <a:t>Shellcode</a:t>
            </a:r>
            <a:r>
              <a:rPr lang="zh-CN" altLang="en-US" dirty="0"/>
              <a:t> </a:t>
            </a:r>
            <a:r>
              <a:rPr lang="en-US" altLang="zh-CN" dirty="0"/>
              <a:t>structure: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shell()</a:t>
            </a:r>
            <a:r>
              <a:rPr lang="zh-CN" altLang="en-US" dirty="0"/>
              <a:t> </a:t>
            </a:r>
            <a:r>
              <a:rPr lang="en-US" altLang="zh-CN" dirty="0"/>
              <a:t>address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characters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 err="1"/>
              <a:t>Fd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Bk</a:t>
            </a:r>
          </a:p>
          <a:p>
            <a:endParaRPr lang="en-US" dirty="0"/>
          </a:p>
          <a:p>
            <a:r>
              <a:rPr lang="en-US" altLang="zh-CN" dirty="0"/>
              <a:t>malloc(</a:t>
            </a:r>
            <a:r>
              <a:rPr lang="en-US" altLang="zh-CN" dirty="0" err="1"/>
              <a:t>sizeof</a:t>
            </a:r>
            <a:r>
              <a:rPr lang="en-US" altLang="zh-CN" dirty="0"/>
              <a:t>(OBJ))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8</a:t>
            </a:r>
            <a:r>
              <a:rPr lang="zh-CN" altLang="en-US" dirty="0">
                <a:sym typeface="Wingdings" pitchFamily="2" charset="2"/>
              </a:rPr>
              <a:t> * </a:t>
            </a:r>
            <a:r>
              <a:rPr lang="en-US" altLang="zh-CN" dirty="0">
                <a:sym typeface="Wingdings" pitchFamily="2" charset="2"/>
              </a:rPr>
              <a:t>(</a:t>
            </a:r>
            <a:r>
              <a:rPr lang="en-US" altLang="zh-CN" dirty="0" err="1">
                <a:sym typeface="Wingdings" pitchFamily="2" charset="2"/>
              </a:rPr>
              <a:t>int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(4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+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4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+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8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+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4)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/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8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+1)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=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24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altLang="zh-CN" sz="1800" dirty="0">
                <a:sym typeface="Wingdings" pitchFamily="2" charset="2"/>
              </a:rPr>
              <a:t>24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byte =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4 byte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(Previous Chunk Size) + 4 byte (chunk Size) + 16 byte Data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BDB49-50E8-DF4D-AE3C-FA8C3666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2" y="2957979"/>
            <a:ext cx="8255000" cy="21971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65079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7CFA9C-430F-8C41-8474-D20B4A428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44" y="1081320"/>
            <a:ext cx="6159500" cy="26543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6C763-27E3-D84B-BCCD-B1B1C7C82DFF}"/>
              </a:ext>
            </a:extLst>
          </p:cNvPr>
          <p:cNvSpPr txBox="1"/>
          <p:nvPr/>
        </p:nvSpPr>
        <p:spPr>
          <a:xfrm>
            <a:off x="2456329" y="4067640"/>
            <a:ext cx="3879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 </a:t>
            </a:r>
            <a:r>
              <a:rPr lang="en-US" dirty="0" err="1"/>
              <a:t>esp</a:t>
            </a:r>
            <a:r>
              <a:rPr lang="en-US" dirty="0"/>
              <a:t>, 0x14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ebp</a:t>
            </a:r>
            <a:r>
              <a:rPr lang="en-US" dirty="0">
                <a:sym typeface="Wingdings" pitchFamily="2" charset="2"/>
              </a:rPr>
              <a:t> = </a:t>
            </a:r>
            <a:r>
              <a:rPr lang="en-US" dirty="0" err="1">
                <a:sym typeface="Wingdings" pitchFamily="2" charset="2"/>
              </a:rPr>
              <a:t>esp</a:t>
            </a:r>
            <a:r>
              <a:rPr lang="en-US" dirty="0">
                <a:sym typeface="Wingdings" pitchFamily="2" charset="2"/>
              </a:rPr>
              <a:t> + 14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ebp</a:t>
            </a:r>
            <a:r>
              <a:rPr lang="en-US" dirty="0">
                <a:sym typeface="Wingdings" pitchFamily="2" charset="2"/>
              </a:rPr>
              <a:t> – 4 = </a:t>
            </a:r>
            <a:r>
              <a:rPr lang="en-US" dirty="0" err="1">
                <a:sym typeface="Wingdings" pitchFamily="2" charset="2"/>
              </a:rPr>
              <a:t>esp</a:t>
            </a:r>
            <a:r>
              <a:rPr lang="en-US" dirty="0">
                <a:sym typeface="Wingdings" pitchFamily="2" charset="2"/>
              </a:rPr>
              <a:t> + 10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20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D2E4-43D9-9E49-B904-2A2AA366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ADC4-E78D-1340-8A7C-FC63BBF7C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Shell() </a:t>
            </a:r>
            <a:r>
              <a:rPr lang="en-US" dirty="0" err="1"/>
              <a:t>addr</a:t>
            </a:r>
            <a:r>
              <a:rPr lang="en-US" dirty="0"/>
              <a:t> + 4 </a:t>
            </a:r>
            <a:r>
              <a:rPr lang="en-US" dirty="0">
                <a:sym typeface="Wingdings" pitchFamily="2" charset="2"/>
              </a:rPr>
              <a:t>==  </a:t>
            </a:r>
            <a:r>
              <a:rPr lang="en-US" dirty="0" err="1">
                <a:sym typeface="Wingdings" pitchFamily="2" charset="2"/>
              </a:rPr>
              <a:t>heap_leak</a:t>
            </a:r>
            <a:r>
              <a:rPr lang="en-US" dirty="0">
                <a:sym typeface="Wingdings" pitchFamily="2" charset="2"/>
              </a:rPr>
              <a:t> + 8 + 4</a:t>
            </a:r>
          </a:p>
          <a:p>
            <a:pPr lvl="6"/>
            <a:r>
              <a:rPr lang="en-US" dirty="0">
                <a:sym typeface="Wingdings" pitchFamily="2" charset="2"/>
              </a:rPr>
              <a:t>= </a:t>
            </a:r>
            <a:r>
              <a:rPr lang="en-US" dirty="0" err="1">
                <a:sym typeface="Wingdings" pitchFamily="2" charset="2"/>
              </a:rPr>
              <a:t>heap_leak</a:t>
            </a:r>
            <a:r>
              <a:rPr lang="en-US" dirty="0">
                <a:sym typeface="Wingdings" pitchFamily="2" charset="2"/>
              </a:rPr>
              <a:t> + 0xc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3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AD57-7CDD-254B-BE31-F9DC5173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100B2-D54A-ED4E-A754-EDD7020F5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7" y="1489075"/>
            <a:ext cx="6621890" cy="4313238"/>
          </a:xfrm>
        </p:spPr>
      </p:pic>
    </p:spTree>
    <p:extLst>
      <p:ext uri="{BB962C8B-B14F-4D97-AF65-F5344CB8AC3E}">
        <p14:creationId xmlns:p14="http://schemas.microsoft.com/office/powerpoint/2010/main" val="32005682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023E-FDCA-6244-BE2B-4782B350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glibc</a:t>
            </a:r>
            <a:r>
              <a:rPr lang="en-US" dirty="0"/>
              <a:t> source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91A3DA-D280-B64F-A245-37552D3F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" y="895350"/>
            <a:ext cx="5422900" cy="330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EFEBF-92A4-5643-8209-01F1599D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5550"/>
            <a:ext cx="9062439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D0B229-995F-0B4F-91AB-70498486C019}"/>
              </a:ext>
            </a:extLst>
          </p:cNvPr>
          <p:cNvSpPr/>
          <p:nvPr/>
        </p:nvSpPr>
        <p:spPr>
          <a:xfrm>
            <a:off x="4263888" y="220761"/>
            <a:ext cx="5995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code.woboq.org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userspace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glibc</a:t>
            </a:r>
            <a:r>
              <a:rPr lang="en-US" sz="1400" dirty="0">
                <a:solidFill>
                  <a:schemeClr val="bg1"/>
                </a:solidFill>
              </a:rPr>
              <a:t>/malloc/</a:t>
            </a:r>
            <a:r>
              <a:rPr lang="en-US" sz="1400" dirty="0" err="1">
                <a:solidFill>
                  <a:schemeClr val="bg1"/>
                </a:solidFill>
              </a:rPr>
              <a:t>malloc.c.html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93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9922-371B-8C4B-B732-0876B87F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Chunks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26A54-8FAA-3B4D-8B83-3284C69B0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887998"/>
            <a:ext cx="8524875" cy="4313238"/>
          </a:xfrm>
        </p:spPr>
        <p:txBody>
          <a:bodyPr/>
          <a:lstStyle/>
          <a:p>
            <a:r>
              <a:rPr lang="en-US" dirty="0"/>
              <a:t>A bin is a list (doubly or singly linked list) of free (non-allocated) chunks. Bins are differentiated based on the size of chunks they contain:</a:t>
            </a:r>
          </a:p>
          <a:p>
            <a:pPr lvl="1"/>
            <a:r>
              <a:rPr lang="en-US" dirty="0"/>
              <a:t>Fast bin</a:t>
            </a:r>
          </a:p>
          <a:p>
            <a:pPr lvl="1"/>
            <a:r>
              <a:rPr lang="en-US" dirty="0"/>
              <a:t>Unsorted bin</a:t>
            </a:r>
          </a:p>
          <a:p>
            <a:pPr lvl="1"/>
            <a:r>
              <a:rPr lang="en-US" dirty="0"/>
              <a:t>Small bin</a:t>
            </a:r>
          </a:p>
          <a:p>
            <a:pPr lvl="1"/>
            <a:r>
              <a:rPr lang="en-US" dirty="0"/>
              <a:t>Large bin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C50F9-F37F-B845-80AE-B01544067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689" y="2117559"/>
            <a:ext cx="6640143" cy="38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59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16A8-67BD-A144-A5B7-6CDF7B91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workflow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malloc()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16B8D-AFBE-0B40-B4ED-F755A04C9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962631"/>
            <a:ext cx="8617230" cy="43086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02778B-FBDF-EA40-9085-FEA97C0F3F4B}"/>
              </a:ext>
            </a:extLst>
          </p:cNvPr>
          <p:cNvSpPr txBox="1"/>
          <p:nvPr/>
        </p:nvSpPr>
        <p:spPr>
          <a:xfrm>
            <a:off x="379353" y="5484577"/>
            <a:ext cx="8537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malloc size &lt; 128KB then Kernel will return a 132KB heap segment (</a:t>
            </a:r>
            <a:r>
              <a:rPr lang="en-US" dirty="0" err="1"/>
              <a:t>rw</a:t>
            </a:r>
            <a:r>
              <a:rPr lang="en-US" dirty="0"/>
              <a:t>)</a:t>
            </a:r>
          </a:p>
          <a:p>
            <a:r>
              <a:rPr lang="en-US" dirty="0"/>
              <a:t>which called main arena</a:t>
            </a:r>
          </a:p>
        </p:txBody>
      </p:sp>
    </p:spTree>
    <p:extLst>
      <p:ext uri="{BB962C8B-B14F-4D97-AF65-F5344CB8AC3E}">
        <p14:creationId xmlns:p14="http://schemas.microsoft.com/office/powerpoint/2010/main" val="813726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Lea‘s malloc</a:t>
            </a:r>
            <a:r>
              <a:rPr lang="zh-CN" altLang="en-US" dirty="0"/>
              <a:t> </a:t>
            </a:r>
            <a:r>
              <a:rPr lang="en-US" spc="-5" dirty="0"/>
              <a:t>Heap Chunks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591178" y="1314963"/>
            <a:ext cx="5478145" cy="158813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94640" marR="0" lvl="0" indent="-281940" algn="l" defTabSz="914400" rtl="0" eaLnBrk="1" fontAlgn="base" latinLnBrk="0" hangingPunct="1">
              <a:lnSpc>
                <a:spcPct val="100000"/>
              </a:lnSpc>
              <a:spcBef>
                <a:spcPts val="740"/>
              </a:spcBef>
              <a:spcAft>
                <a:spcPct val="0"/>
              </a:spcAft>
              <a:buClrTx/>
              <a:buSzTx/>
              <a:buFont typeface="Arial"/>
              <a:buChar char="•"/>
              <a:tabLst>
                <a:tab pos="295275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chunks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exist in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two</a:t>
            </a:r>
            <a:r>
              <a:rPr kumimoji="0" sz="32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states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0" lvl="1" indent="-306070" algn="l" defTabSz="914400" rtl="0" eaLnBrk="1" fontAlgn="base" latinLnBrk="0" hangingPunct="1">
              <a:lnSpc>
                <a:spcPct val="100000"/>
              </a:lnSpc>
              <a:spcBef>
                <a:spcPts val="56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in use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(malloc’d)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694690" marR="0" lvl="1" indent="-306070" algn="l" defTabSz="914400" rtl="0" eaLnBrk="1" fontAlgn="base" latinLnBrk="0" hangingPunct="1">
              <a:lnSpc>
                <a:spcPct val="100000"/>
              </a:lnSpc>
              <a:spcBef>
                <a:spcPts val="540"/>
              </a:spcBef>
              <a:spcAft>
                <a:spcPct val="0"/>
              </a:spcAft>
              <a:buClrTx/>
              <a:buSzTx/>
              <a:buFont typeface="Arial"/>
              <a:buChar char="–"/>
              <a:tabLst>
                <a:tab pos="695325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free’d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54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D1FF1-EE49-8F41-8D65-A018A833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malloc</a:t>
            </a:r>
            <a:r>
              <a:rPr lang="zh-CN" altLang="en-US" dirty="0"/>
              <a:t> </a:t>
            </a:r>
            <a:r>
              <a:rPr lang="en-US" altLang="zh-CN" dirty="0"/>
              <a:t>chunk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D4EB2F-E885-6042-8759-BF06A200B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406669"/>
            <a:ext cx="8524875" cy="2478050"/>
          </a:xfrm>
        </p:spPr>
      </p:pic>
    </p:spTree>
    <p:extLst>
      <p:ext uri="{BB962C8B-B14F-4D97-AF65-F5344CB8AC3E}">
        <p14:creationId xmlns:p14="http://schemas.microsoft.com/office/powerpoint/2010/main" val="38084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Heap</a:t>
            </a:r>
            <a:r>
              <a:rPr lang="en-US" spc="-90" dirty="0"/>
              <a:t> </a:t>
            </a:r>
            <a:r>
              <a:rPr lang="en-US" spc="-5" dirty="0"/>
              <a:t>Chunks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530213" y="1342085"/>
            <a:ext cx="6503670" cy="22472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unsigned int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NULL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; 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buffer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= </a:t>
            </a:r>
            <a:r>
              <a:rPr lang="en-US" sz="3200" spc="-5" dirty="0">
                <a:solidFill>
                  <a:srgbClr val="FFFF00"/>
                </a:solidFill>
                <a:latin typeface="Consolas"/>
                <a:cs typeface="Consolas"/>
              </a:rPr>
              <a:t>malloc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(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0x100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);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宋体" charset="0"/>
              <a:cs typeface="Times New Roman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//Out comes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a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heap</a:t>
            </a:r>
            <a:r>
              <a:rPr kumimoji="0" sz="3200" b="0" i="0" u="none" strike="noStrike" kern="1200" cap="none" spc="-5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chunk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66374" y="3926891"/>
            <a:ext cx="8229600" cy="1295400"/>
          </a:xfrm>
          <a:custGeom>
            <a:avLst/>
            <a:gdLst/>
            <a:ahLst/>
            <a:cxnLst/>
            <a:rect l="l" t="t" r="r" b="b"/>
            <a:pathLst>
              <a:path w="8229600" h="1295400">
                <a:moveTo>
                  <a:pt x="0" y="0"/>
                </a:moveTo>
                <a:lnTo>
                  <a:pt x="8229583" y="0"/>
                </a:lnTo>
                <a:lnTo>
                  <a:pt x="8229583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395E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479074" y="3939591"/>
            <a:ext cx="8204200" cy="505459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079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Heap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48020" y="4460291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8B393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667069" y="4472446"/>
            <a:ext cx="1873250" cy="598805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40005" rIns="0" bIns="0" rtlCol="0">
            <a:spAutoFit/>
          </a:bodyPr>
          <a:lstStyle/>
          <a:p>
            <a:pPr marL="573405" marR="113030" lvl="0" indent="-461645" algn="l" defTabSz="914400" rtl="0" eaLnBrk="1" fontAlgn="base" latinLnBrk="0" hangingPunct="1">
              <a:lnSpc>
                <a:spcPct val="101600"/>
              </a:lnSpc>
              <a:spcBef>
                <a:spcPts val="3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Previous Chunk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629454" y="4458132"/>
            <a:ext cx="3886200" cy="624205"/>
          </a:xfrm>
          <a:custGeom>
            <a:avLst/>
            <a:gdLst/>
            <a:ahLst/>
            <a:cxnLst/>
            <a:rect l="l" t="t" r="r" b="b"/>
            <a:pathLst>
              <a:path w="3886200" h="624204">
                <a:moveTo>
                  <a:pt x="0" y="0"/>
                </a:moveTo>
                <a:lnTo>
                  <a:pt x="3886192" y="0"/>
                </a:lnTo>
                <a:lnTo>
                  <a:pt x="3886192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70884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4648504" y="4472446"/>
            <a:ext cx="3854450" cy="598805"/>
          </a:xfrm>
          <a:prstGeom prst="rect">
            <a:avLst/>
          </a:prstGeom>
          <a:solidFill>
            <a:srgbClr val="9BBA58"/>
          </a:solidFill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Data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  <a:p>
            <a:pPr marL="0" marR="1270" lvl="0" indent="0" algn="ctr" defTabSz="914400" rtl="0" eaLnBrk="1" fontAlgn="base" latinLnBrk="0" hangingPunct="1">
              <a:lnSpc>
                <a:spcPct val="100000"/>
              </a:lnSpc>
              <a:spcBef>
                <a:spcPts val="1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(8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+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(n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/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8)*8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4702479" y="5540180"/>
            <a:ext cx="10020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*buffer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629454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2629217" y="4460278"/>
            <a:ext cx="1905000" cy="624205"/>
          </a:xfrm>
          <a:custGeom>
            <a:avLst/>
            <a:gdLst/>
            <a:ahLst/>
            <a:cxnLst/>
            <a:rect l="l" t="t" r="r" b="b"/>
            <a:pathLst>
              <a:path w="1905000" h="624204">
                <a:moveTo>
                  <a:pt x="0" y="0"/>
                </a:moveTo>
                <a:lnTo>
                  <a:pt x="1904996" y="0"/>
                </a:lnTo>
                <a:lnTo>
                  <a:pt x="1904996" y="624086"/>
                </a:lnTo>
                <a:lnTo>
                  <a:pt x="0" y="624086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17" name="object 16"/>
          <p:cNvSpPr txBox="1"/>
          <p:nvPr/>
        </p:nvSpPr>
        <p:spPr>
          <a:xfrm>
            <a:off x="2666371" y="4472446"/>
            <a:ext cx="1607820" cy="598805"/>
          </a:xfrm>
          <a:prstGeom prst="rect">
            <a:avLst/>
          </a:prstGeom>
          <a:solidFill>
            <a:srgbClr val="F79546"/>
          </a:solidFill>
        </p:spPr>
        <p:txBody>
          <a:bodyPr vert="horz" wrap="square" lIns="0" tIns="12700" rIns="0" bIns="0" rtlCol="0">
            <a:spAutoFit/>
          </a:bodyPr>
          <a:lstStyle/>
          <a:p>
            <a:pPr marL="510540" marR="185420" lvl="0" indent="-95250" algn="l" defTabSz="914400" rtl="0" eaLnBrk="1" fontAlgn="base" latinLnBrk="0" hangingPunct="1">
              <a:lnSpc>
                <a:spcPct val="100699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Chunk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Size  (4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bytes)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721046" y="5557824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*(buffer-2)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2716440" y="5553530"/>
            <a:ext cx="15595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/>
                <a:ea typeface="宋体" charset="0"/>
                <a:cs typeface="Consolas"/>
              </a:rPr>
              <a:t>*(buffer-1)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/>
              <a:ea typeface="宋体" charset="0"/>
              <a:cs typeface="Consolas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2643403" y="4455987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648020" y="4460281"/>
            <a:ext cx="0" cy="1275080"/>
          </a:xfrm>
          <a:custGeom>
            <a:avLst/>
            <a:gdLst/>
            <a:ahLst/>
            <a:cxnLst/>
            <a:rect l="l" t="t" r="r" b="b"/>
            <a:pathLst>
              <a:path h="1275079">
                <a:moveTo>
                  <a:pt x="0" y="1274872"/>
                </a:moveTo>
                <a:lnTo>
                  <a:pt x="0" y="0"/>
                </a:lnTo>
              </a:path>
            </a:pathLst>
          </a:custGeom>
          <a:ln w="38099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4286394" y="4462196"/>
            <a:ext cx="248285" cy="620395"/>
          </a:xfrm>
          <a:custGeom>
            <a:avLst/>
            <a:gdLst/>
            <a:ahLst/>
            <a:cxnLst/>
            <a:rect l="l" t="t" r="r" b="b"/>
            <a:pathLst>
              <a:path w="248285" h="620395">
                <a:moveTo>
                  <a:pt x="247810" y="0"/>
                </a:moveTo>
                <a:lnTo>
                  <a:pt x="247810" y="620023"/>
                </a:lnTo>
                <a:lnTo>
                  <a:pt x="0" y="620023"/>
                </a:lnTo>
                <a:lnTo>
                  <a:pt x="0" y="0"/>
                </a:lnTo>
                <a:lnTo>
                  <a:pt x="247810" y="0"/>
                </a:lnTo>
                <a:close/>
              </a:path>
            </a:pathLst>
          </a:custGeom>
          <a:ln w="25399">
            <a:solidFill>
              <a:srgbClr val="B56D3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  <p:sp>
        <p:nvSpPr>
          <p:cNvPr id="24" name="object 23"/>
          <p:cNvSpPr txBox="1"/>
          <p:nvPr/>
        </p:nvSpPr>
        <p:spPr>
          <a:xfrm>
            <a:off x="4287239" y="4579176"/>
            <a:ext cx="203835" cy="3860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ts val="143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charset="0"/>
                <a:cs typeface="Calibri"/>
              </a:rPr>
              <a:t>Flags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1FE55-4212-564E-8D8C-24574436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74" y="5994400"/>
            <a:ext cx="3581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1382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43876</TotalTime>
  <Words>1752</Words>
  <Application>Microsoft Macintosh PowerPoint</Application>
  <PresentationFormat>On-screen Show (4:3)</PresentationFormat>
  <Paragraphs>369</Paragraphs>
  <Slides>58</Slides>
  <Notes>1</Notes>
  <HiddenSlides>12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Agency FB</vt:lpstr>
      <vt:lpstr>ＭＳ Ｐゴシック</vt:lpstr>
      <vt:lpstr>PMingLiU</vt:lpstr>
      <vt:lpstr>宋体</vt:lpstr>
      <vt:lpstr>Arial</vt:lpstr>
      <vt:lpstr>Calibri</vt:lpstr>
      <vt:lpstr>Consolas</vt:lpstr>
      <vt:lpstr>Franklin Gothic Book</vt:lpstr>
      <vt:lpstr>Franklin Gothic Medium</vt:lpstr>
      <vt:lpstr>Times New Roman</vt:lpstr>
      <vt:lpstr>Wingdings</vt:lpstr>
      <vt:lpstr>Standarddesign</vt:lpstr>
      <vt:lpstr>PowerPoint Presentation</vt:lpstr>
      <vt:lpstr>Pseudo Memory Map</vt:lpstr>
      <vt:lpstr>Heap in Linux (GNU C Library – glibc)</vt:lpstr>
      <vt:lpstr>The Heap</vt:lpstr>
      <vt:lpstr>The workflow of malloc()</vt:lpstr>
      <vt:lpstr>The workflow of malloc()</vt:lpstr>
      <vt:lpstr>Doug Lea‘s malloc Heap Chunks</vt:lpstr>
      <vt:lpstr>malloc chunk</vt:lpstr>
      <vt:lpstr>Heap Chunks</vt:lpstr>
      <vt:lpstr>Heap Chunks – Freed</vt:lpstr>
      <vt:lpstr>Heap Allocations</vt:lpstr>
      <vt:lpstr>Heap Allocations</vt:lpstr>
      <vt:lpstr>Heap Allocations</vt:lpstr>
      <vt:lpstr>Heap Overflows</vt:lpstr>
      <vt:lpstr>Heap Overflows</vt:lpstr>
      <vt:lpstr>PowerPoint Presentation</vt:lpstr>
      <vt:lpstr>Unlink Attack: malloc &amp; free</vt:lpstr>
      <vt:lpstr>Unlink</vt:lpstr>
      <vt:lpstr>PowerPoint Presentation</vt:lpstr>
      <vt:lpstr>Freed Heap Chunks – Doubly linkedlist </vt:lpstr>
      <vt:lpstr>Normal Free()</vt:lpstr>
      <vt:lpstr>Normal Free()</vt:lpstr>
      <vt:lpstr>Normal Free()</vt:lpstr>
      <vt:lpstr>Normal Free()</vt:lpstr>
      <vt:lpstr>Consolidate Free Chunk</vt:lpstr>
      <vt:lpstr>Unlink Attack</vt:lpstr>
      <vt:lpstr>Unlink Attack</vt:lpstr>
      <vt:lpstr>Unlink Attack</vt:lpstr>
      <vt:lpstr>Unlink Attack Example: 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DEFCON 2014 CTF-Baby's First-heap </vt:lpstr>
      <vt:lpstr>Unlink Attack – After 2004</vt:lpstr>
      <vt:lpstr>Unlink Attack – After 2004</vt:lpstr>
      <vt:lpstr>Unlink</vt:lpstr>
      <vt:lpstr>(Old) Unlink Attack</vt:lpstr>
      <vt:lpstr>(Old) Unlink Attack</vt:lpstr>
      <vt:lpstr>Unlink Exercise</vt:lpstr>
      <vt:lpstr>Initial Idea</vt:lpstr>
      <vt:lpstr>Initial Idea</vt:lpstr>
      <vt:lpstr>Solution</vt:lpstr>
      <vt:lpstr>Solution</vt:lpstr>
      <vt:lpstr>Solution</vt:lpstr>
      <vt:lpstr>Solution</vt:lpstr>
      <vt:lpstr>Solution</vt:lpstr>
      <vt:lpstr>PowerPoint Presentation</vt:lpstr>
      <vt:lpstr>glibc source code</vt:lpstr>
      <vt:lpstr>Bins and Chunks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1316</cp:revision>
  <dcterms:created xsi:type="dcterms:W3CDTF">2011-12-10T02:50:46Z</dcterms:created>
  <dcterms:modified xsi:type="dcterms:W3CDTF">2019-11-06T22:55:11Z</dcterms:modified>
</cp:coreProperties>
</file>