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87" r:id="rId2"/>
    <p:sldId id="931" r:id="rId3"/>
    <p:sldId id="905" r:id="rId4"/>
    <p:sldId id="906" r:id="rId5"/>
    <p:sldId id="907" r:id="rId6"/>
    <p:sldId id="920" r:id="rId7"/>
    <p:sldId id="933" r:id="rId8"/>
    <p:sldId id="921" r:id="rId9"/>
    <p:sldId id="909" r:id="rId10"/>
    <p:sldId id="913" r:id="rId11"/>
    <p:sldId id="914" r:id="rId12"/>
    <p:sldId id="915" r:id="rId13"/>
    <p:sldId id="916" r:id="rId14"/>
    <p:sldId id="924" r:id="rId15"/>
    <p:sldId id="926" r:id="rId16"/>
    <p:sldId id="956" r:id="rId17"/>
    <p:sldId id="957" r:id="rId18"/>
    <p:sldId id="958" r:id="rId19"/>
    <p:sldId id="964" r:id="rId20"/>
    <p:sldId id="960" r:id="rId21"/>
    <p:sldId id="965" r:id="rId22"/>
    <p:sldId id="966" r:id="rId23"/>
    <p:sldId id="967" r:id="rId24"/>
    <p:sldId id="963" r:id="rId25"/>
    <p:sldId id="927" r:id="rId26"/>
    <p:sldId id="928" r:id="rId27"/>
    <p:sldId id="970" r:id="rId28"/>
    <p:sldId id="930" r:id="rId29"/>
    <p:sldId id="936" r:id="rId30"/>
    <p:sldId id="938" r:id="rId31"/>
    <p:sldId id="929" r:id="rId32"/>
    <p:sldId id="934" r:id="rId33"/>
    <p:sldId id="935" r:id="rId34"/>
    <p:sldId id="968" r:id="rId35"/>
    <p:sldId id="945" r:id="rId36"/>
    <p:sldId id="944" r:id="rId37"/>
    <p:sldId id="969" r:id="rId38"/>
    <p:sldId id="946" r:id="rId39"/>
    <p:sldId id="940" r:id="rId40"/>
    <p:sldId id="941" r:id="rId41"/>
    <p:sldId id="942" r:id="rId42"/>
    <p:sldId id="943" r:id="rId43"/>
    <p:sldId id="716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Si" initials="CS [2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68" autoAdjust="0"/>
    <p:restoredTop sz="83312"/>
  </p:normalViewPr>
  <p:slideViewPr>
    <p:cSldViewPr snapToGrid="0" snapToObjects="1">
      <p:cViewPr varScale="1">
        <p:scale>
          <a:sx n="104" d="100"/>
          <a:sy n="104" d="100"/>
        </p:scale>
        <p:origin x="216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Heap Exploitation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(1)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389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19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Pseudo Memory</a:t>
            </a:r>
            <a:r>
              <a:rPr lang="en-US" spc="-85" dirty="0"/>
              <a:t> </a:t>
            </a:r>
            <a:r>
              <a:rPr lang="en-US" spc="-5" dirty="0"/>
              <a:t>Map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635761" y="1685906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416412" y="1517504"/>
            <a:ext cx="353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416412" y="3031979"/>
            <a:ext cx="441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0x08048000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 .text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Segment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3541832" y="1624009"/>
            <a:ext cx="155820" cy="12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635761" y="6105494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541832" y="6043598"/>
            <a:ext cx="155820" cy="12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635761" y="3200381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541832" y="3138484"/>
            <a:ext cx="155820" cy="12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635761" y="5486368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41832" y="54244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635761" y="4806410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541832" y="4744513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635761" y="1685906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4416412" y="1517504"/>
            <a:ext cx="353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4416412" y="3031979"/>
            <a:ext cx="441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0x08048000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 .text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Segment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22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" name="object 8"/>
          <p:cNvSpPr/>
          <p:nvPr/>
        </p:nvSpPr>
        <p:spPr>
          <a:xfrm>
            <a:off x="3541832" y="1624009"/>
            <a:ext cx="155820" cy="12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9"/>
          <p:cNvSpPr/>
          <p:nvPr/>
        </p:nvSpPr>
        <p:spPr>
          <a:xfrm>
            <a:off x="3635761" y="6105494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10"/>
          <p:cNvSpPr/>
          <p:nvPr/>
        </p:nvSpPr>
        <p:spPr>
          <a:xfrm>
            <a:off x="3541832" y="6043598"/>
            <a:ext cx="155820" cy="12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3635761" y="3200381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3541832" y="3138484"/>
            <a:ext cx="155820" cy="12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3635761" y="5486368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3541832" y="54244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15"/>
          <p:cNvSpPr/>
          <p:nvPr/>
        </p:nvSpPr>
        <p:spPr>
          <a:xfrm>
            <a:off x="3635761" y="4806410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16"/>
          <p:cNvSpPr/>
          <p:nvPr/>
        </p:nvSpPr>
        <p:spPr>
          <a:xfrm>
            <a:off x="3541832" y="4744513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17"/>
          <p:cNvSpPr txBox="1"/>
          <p:nvPr/>
        </p:nvSpPr>
        <p:spPr>
          <a:xfrm>
            <a:off x="292099" y="4638008"/>
            <a:ext cx="8559800" cy="1598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639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0xb7ff0000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Top of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heap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4136390" marR="0" lvl="0" indent="0" algn="l" defTabSz="9144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0xbfff0000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Top of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36390" algn="l"/>
                <a:tab pos="8546465" algn="l"/>
              </a:tabLst>
              <a:defRPr/>
            </a:pP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Times New Roman"/>
                <a:ea typeface="宋体" charset="0"/>
                <a:cs typeface="Times New Roman"/>
              </a:rPr>
              <a:t> 	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0xFFFFFFFF </a:t>
            </a: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End of</a:t>
            </a:r>
            <a:r>
              <a:rPr kumimoji="0" sz="1800" b="0" i="0" u="sng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memory	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33" name="object 18"/>
          <p:cNvSpPr txBox="1">
            <a:spLocks/>
          </p:cNvSpPr>
          <p:nvPr/>
        </p:nvSpPr>
        <p:spPr>
          <a:xfrm>
            <a:off x="530223" y="6467708"/>
            <a:ext cx="11620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MBE </a:t>
            </a:r>
            <a:r>
              <a:rPr kumimoji="0" lang="mr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-</a:t>
            </a:r>
            <a:r>
              <a:rPr kumimoji="0" lang="mr-IN" sz="20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mr-IN" sz="2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04/07/2015</a:t>
            </a:r>
            <a:endParaRPr kumimoji="0" lang="mr-IN" sz="20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19"/>
          <p:cNvSpPr txBox="1">
            <a:spLocks noGrp="1"/>
          </p:cNvSpPr>
          <p:nvPr>
            <p:ph type="ftr" sz="quarter" idx="4294967295"/>
          </p:nvPr>
        </p:nvSpPr>
        <p:spPr>
          <a:xfrm>
            <a:off x="3992257" y="6467708"/>
            <a:ext cx="11588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Heap</a:t>
            </a:r>
            <a:r>
              <a:rPr kumimoji="0" sz="1000" b="0" i="0" u="none" strike="noStrike" kern="1200" cap="none" spc="18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Exploitation</a:t>
            </a:r>
          </a:p>
        </p:txBody>
      </p:sp>
      <p:sp>
        <p:nvSpPr>
          <p:cNvPr id="35" name="object 20"/>
          <p:cNvSpPr txBox="1">
            <a:spLocks/>
          </p:cNvSpPr>
          <p:nvPr/>
        </p:nvSpPr>
        <p:spPr>
          <a:xfrm>
            <a:off x="8421179" y="6467696"/>
            <a:ext cx="205740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is-I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25400" marR="0" lvl="0" indent="0" algn="l" defTabSz="914400" rtl="0" eaLnBrk="1" fontAlgn="base" latinLnBrk="0" hangingPunct="1">
                <a:lnSpc>
                  <a:spcPts val="12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s-I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Allocations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953315" y="1668318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3428987" y="5257760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5367243" y="6044654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9" name="object 8"/>
          <p:cNvGraphicFramePr>
            <a:graphicFrameLocks noGrp="1"/>
          </p:cNvGraphicFramePr>
          <p:nvPr/>
        </p:nvGraphicFramePr>
        <p:xfrm>
          <a:off x="5678131" y="2164701"/>
          <a:ext cx="2059305" cy="1294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object 10"/>
          <p:cNvSpPr/>
          <p:nvPr/>
        </p:nvSpPr>
        <p:spPr>
          <a:xfrm>
            <a:off x="3428987" y="1761142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5410750" y="1680145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8042009" y="1713533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559558" y="1685898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465632" y="1624002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3898620" y="1517496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559558" y="6072667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3465632" y="60107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3898620" y="5904269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59489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Allocations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953315" y="1668318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3428987" y="5257760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5367243" y="6044654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9" name="object 8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object 9"/>
          <p:cNvSpPr/>
          <p:nvPr/>
        </p:nvSpPr>
        <p:spPr>
          <a:xfrm>
            <a:off x="3428987" y="1761142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45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898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2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496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67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69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33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19" name="object 18"/>
          <p:cNvGraphicFramePr>
            <a:graphicFrameLocks noGrp="1"/>
          </p:cNvGraphicFramePr>
          <p:nvPr/>
        </p:nvGraphicFramePr>
        <p:xfrm>
          <a:off x="5678131" y="2164701"/>
          <a:ext cx="2059305" cy="2607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421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Allocations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953315" y="1668326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428987" y="5257768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5367243" y="6044662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428987" y="1761149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53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90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9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504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75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8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77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41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19" name="object 18"/>
          <p:cNvGraphicFramePr>
            <a:graphicFrameLocks noGrp="1"/>
          </p:cNvGraphicFramePr>
          <p:nvPr/>
        </p:nvGraphicFramePr>
        <p:xfrm>
          <a:off x="5678131" y="2164708"/>
          <a:ext cx="2059305" cy="3924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150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Overflows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953315" y="1668326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428987" y="5257768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5367243" y="6044662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428987" y="1761149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53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90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9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504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75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8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77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41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19" name="object 18"/>
          <p:cNvGraphicFramePr>
            <a:graphicFrameLocks noGrp="1"/>
          </p:cNvGraphicFramePr>
          <p:nvPr/>
        </p:nvGraphicFramePr>
        <p:xfrm>
          <a:off x="5678131" y="2164708"/>
          <a:ext cx="2059305" cy="3924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77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Overflows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953315" y="1668326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428987" y="5257768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5367243" y="6044662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428987" y="1761149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53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90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9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504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75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8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77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41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5795378" y="3556781"/>
            <a:ext cx="1845310" cy="1056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71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905" marR="0" lvl="0" indent="0" algn="ctr" defTabSz="914400" rtl="0" eaLnBrk="1" fontAlgn="base" latinLnBrk="0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571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Data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graphicFrame>
        <p:nvGraphicFramePr>
          <p:cNvPr id="20" name="object 19"/>
          <p:cNvGraphicFramePr>
            <a:graphicFrameLocks noGrp="1"/>
          </p:cNvGraphicFramePr>
          <p:nvPr/>
        </p:nvGraphicFramePr>
        <p:xfrm>
          <a:off x="5678131" y="2164708"/>
          <a:ext cx="2060575" cy="3925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0">
                <a:tc>
                  <a:txBody>
                    <a:bodyPr/>
                    <a:lstStyle/>
                    <a:p>
                      <a:pPr marL="116839" marR="85725" algn="just">
                        <a:lnSpc>
                          <a:spcPct val="100699"/>
                        </a:lnSpc>
                        <a:spcBef>
                          <a:spcPts val="72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AAAAAAAAAAAAAA  AAAAAAAAAAAAAA  AAAAAAAAAAAAAA  AAAAAAAAAAAAAA  AAAAAAAAAAAAAA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…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349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overflow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38100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>
                        <a:alpha val="827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19050" algn="ctr">
                        <a:lnSpc>
                          <a:spcPts val="1000"/>
                        </a:lnSpc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4459274" y="271308"/>
            <a:ext cx="4572000" cy="10128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3829"/>
              </a:lnSpc>
              <a:spcBef>
                <a:spcPts val="235"/>
              </a:spcBef>
              <a:spcAft>
                <a:spcPct val="0"/>
              </a:spcAft>
              <a:buClrTx/>
              <a:buSzTx/>
              <a:buFontTx/>
              <a:buNone/>
              <a:tabLst>
                <a:tab pos="295275" algn="l"/>
              </a:tabLst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Buffer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overflows are basically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on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heap as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they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on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39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562" y="1272381"/>
            <a:ext cx="8524875" cy="4313238"/>
          </a:xfrm>
        </p:spPr>
        <p:txBody>
          <a:bodyPr/>
          <a:lstStyle/>
          <a:p>
            <a:r>
              <a:rPr lang="en-US" altLang="zh-CN" dirty="0"/>
              <a:t>heap0.c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902F49-F7DC-C247-9367-B97CDDFCB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50" y="-29817"/>
            <a:ext cx="436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1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70FF04-3D79-1D48-B54B-8B9CCD4EF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" y="9940"/>
            <a:ext cx="43668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03540" y="1072326"/>
            <a:ext cx="390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First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object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heap;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name[64]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3539" y="1691546"/>
            <a:ext cx="599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Second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object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heap;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fp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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contains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a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pointer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2922" y="2316211"/>
            <a:ext cx="5485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Winner()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mr-I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–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want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execute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this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function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88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5D3709-CB9E-B344-B075-C66D3A2E8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5" y="19879"/>
            <a:ext cx="43668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8036" y="4817608"/>
            <a:ext cx="482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malloc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()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allocates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storage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the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heap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3539" y="1691546"/>
            <a:ext cx="599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Second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object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heap;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fp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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contains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a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  <a:sym typeface="Wingdings"/>
              </a:rPr>
              <a:t>pointer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2922" y="2316211"/>
            <a:ext cx="5485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Winner()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mr-IN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–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want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execute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this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function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2652" y="5217718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fp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points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nowinner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()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9331" y="6073775"/>
            <a:ext cx="712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</a:rPr>
              <a:t>gets() take user input and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copied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into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64-byte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array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on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the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heap,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without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checking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its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length...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宋体" charset="0"/>
              </a:rPr>
              <a:t>oops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8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944" y="123558"/>
            <a:ext cx="8520112" cy="647700"/>
          </a:xfrm>
        </p:spPr>
        <p:txBody>
          <a:bodyPr/>
          <a:lstStyle/>
          <a:p>
            <a:r>
              <a:rPr lang="en-US" dirty="0"/>
              <a:t>Check Heap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9410C-E9D0-ED41-9832-AC07785B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91" y="1095686"/>
            <a:ext cx="8524875" cy="4313238"/>
          </a:xfrm>
        </p:spPr>
        <p:txBody>
          <a:bodyPr/>
          <a:lstStyle/>
          <a:p>
            <a:r>
              <a:rPr lang="en-US" dirty="0"/>
              <a:t>Before the malloc() function call.</a:t>
            </a:r>
          </a:p>
          <a:p>
            <a:endParaRPr lang="en-US" dirty="0"/>
          </a:p>
        </p:txBody>
      </p:sp>
      <p:pic>
        <p:nvPicPr>
          <p:cNvPr id="6" name="Picture 5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38C4F298-409D-5F4B-9A6B-199D6DB2D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02" y="0"/>
            <a:ext cx="499569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B7CD37-5DC3-AE40-A275-FDD5AA3016D6}"/>
              </a:ext>
            </a:extLst>
          </p:cNvPr>
          <p:cNvSpPr/>
          <p:nvPr/>
        </p:nvSpPr>
        <p:spPr bwMode="auto">
          <a:xfrm>
            <a:off x="4148302" y="4663495"/>
            <a:ext cx="3315985" cy="219450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2B175-5DAD-D84F-94B7-706184F4B9CE}"/>
              </a:ext>
            </a:extLst>
          </p:cNvPr>
          <p:cNvSpPr txBox="1"/>
          <p:nvPr/>
        </p:nvSpPr>
        <p:spPr>
          <a:xfrm>
            <a:off x="7423602" y="5733352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heap</a:t>
            </a:r>
          </a:p>
        </p:txBody>
      </p:sp>
    </p:spTree>
    <p:extLst>
      <p:ext uri="{BB962C8B-B14F-4D97-AF65-F5344CB8AC3E}">
        <p14:creationId xmlns:p14="http://schemas.microsoft.com/office/powerpoint/2010/main" val="3138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CEF9-FCF6-E94B-B3FE-04BD477F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Memory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F32821-B509-1E4B-A6EF-D748695CB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0" y="1498474"/>
            <a:ext cx="8053390" cy="426116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D2EEEE-0F83-0942-9326-73402B817AF8}"/>
              </a:ext>
            </a:extLst>
          </p:cNvPr>
          <p:cNvSpPr/>
          <p:nvPr/>
        </p:nvSpPr>
        <p:spPr>
          <a:xfrm>
            <a:off x="2088119" y="1857346"/>
            <a:ext cx="4238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Memory Management Unit(MMU)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1411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Heap Address</a:t>
            </a:r>
          </a:p>
        </p:txBody>
      </p:sp>
      <p:pic>
        <p:nvPicPr>
          <p:cNvPr id="7" name="Content Placeholder 6" descr="A picture containing sitting, table, black, large&#10;&#10;Description automatically generated">
            <a:extLst>
              <a:ext uri="{FF2B5EF4-FFF2-40B4-BE49-F238E27FC236}">
                <a16:creationId xmlns:a16="http://schemas.microsoft.com/office/drawing/2014/main" id="{B10ACE4F-D124-304C-B6AC-6F4095219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1" y="1050044"/>
            <a:ext cx="2822827" cy="4313238"/>
          </a:xfrm>
        </p:spPr>
      </p:pic>
      <p:sp>
        <p:nvSpPr>
          <p:cNvPr id="5" name="Rectangle 4"/>
          <p:cNvSpPr/>
          <p:nvPr/>
        </p:nvSpPr>
        <p:spPr bwMode="auto">
          <a:xfrm>
            <a:off x="419007" y="2288042"/>
            <a:ext cx="2324193" cy="12716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FDE7F-A0AD-174B-A01A-EFD0D3EB8DB8}"/>
              </a:ext>
            </a:extLst>
          </p:cNvPr>
          <p:cNvSpPr/>
          <p:nvPr/>
        </p:nvSpPr>
        <p:spPr bwMode="auto">
          <a:xfrm>
            <a:off x="419007" y="2739145"/>
            <a:ext cx="2324193" cy="12716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98BA4D-762C-A64A-9E49-137BF96EDE77}"/>
              </a:ext>
            </a:extLst>
          </p:cNvPr>
          <p:cNvSpPr txBox="1">
            <a:spLocks/>
          </p:cNvSpPr>
          <p:nvPr/>
        </p:nvSpPr>
        <p:spPr bwMode="auto">
          <a:xfrm>
            <a:off x="3366465" y="1026662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/>
              <a:t>After the first malloc() function call.</a:t>
            </a:r>
          </a:p>
          <a:p>
            <a:endParaRPr lang="en-US" kern="0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D3B95D-7F77-C544-B961-92F87847D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52" y="1430388"/>
            <a:ext cx="4123254" cy="54276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0D45B9-2E27-2645-A0AE-1231677F7155}"/>
              </a:ext>
            </a:extLst>
          </p:cNvPr>
          <p:cNvSpPr/>
          <p:nvPr/>
        </p:nvSpPr>
        <p:spPr bwMode="auto">
          <a:xfrm>
            <a:off x="4452652" y="4899991"/>
            <a:ext cx="3011635" cy="195800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FD956-693C-704A-BEE2-5C0B3BBA0D14}"/>
              </a:ext>
            </a:extLst>
          </p:cNvPr>
          <p:cNvSpPr txBox="1"/>
          <p:nvPr/>
        </p:nvSpPr>
        <p:spPr>
          <a:xfrm>
            <a:off x="568094" y="5831338"/>
            <a:ext cx="470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Heap: 0x804b000 – 0x806d000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86C27E-AB9A-5C47-8B77-7FA5055610FF}"/>
              </a:ext>
            </a:extLst>
          </p:cNvPr>
          <p:cNvCxnSpPr/>
          <p:nvPr/>
        </p:nvCxnSpPr>
        <p:spPr bwMode="auto">
          <a:xfrm flipV="1">
            <a:off x="3995530" y="5526157"/>
            <a:ext cx="1962939" cy="28179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4ECB-A38F-384B-82EE-96BBAF89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info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CC83D9-45EB-2F43-AE64-C8D3B34B1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14" y="981455"/>
            <a:ext cx="4229100" cy="279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FAD5F5-31CD-964E-A4A2-E2F2132C5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14" y="1405921"/>
            <a:ext cx="5054600" cy="520700"/>
          </a:xfrm>
          <a:prstGeom prst="rect">
            <a:avLst/>
          </a:prstGeom>
        </p:spPr>
      </p:pic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5639108-6F12-DE41-9B06-AD889A831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14" y="2330726"/>
            <a:ext cx="6667500" cy="412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929D49-BD69-B94A-8DF8-5A8AACC1D9E9}"/>
              </a:ext>
            </a:extLst>
          </p:cNvPr>
          <p:cNvSpPr txBox="1"/>
          <p:nvPr/>
        </p:nvSpPr>
        <p:spPr>
          <a:xfrm>
            <a:off x="6215614" y="1466216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find the offset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1B86F-48BC-F845-BCBF-A30511B6EEB5}"/>
              </a:ext>
            </a:extLst>
          </p:cNvPr>
          <p:cNvSpPr txBox="1"/>
          <p:nvPr/>
        </p:nvSpPr>
        <p:spPr>
          <a:xfrm>
            <a:off x="4862679" y="2643537"/>
            <a:ext cx="323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find the winner()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60874-B36C-FB4C-A163-33ECD9DC1C47}"/>
              </a:ext>
            </a:extLst>
          </p:cNvPr>
          <p:cNvSpPr txBox="1"/>
          <p:nvPr/>
        </p:nvSpPr>
        <p:spPr>
          <a:xfrm>
            <a:off x="6215614" y="1839322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Why 80 bytes??</a:t>
            </a:r>
          </a:p>
        </p:txBody>
      </p:sp>
    </p:spTree>
    <p:extLst>
      <p:ext uri="{BB962C8B-B14F-4D97-AF65-F5344CB8AC3E}">
        <p14:creationId xmlns:p14="http://schemas.microsoft.com/office/powerpoint/2010/main" val="281945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98B-773B-B44A-B17E-2CEF0F59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80 Bytes?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358B-F93A-DA49-99E5-C89FCE6B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42" y="3636065"/>
            <a:ext cx="8524875" cy="1518548"/>
          </a:xfrm>
        </p:spPr>
        <p:txBody>
          <a:bodyPr/>
          <a:lstStyle/>
          <a:p>
            <a:r>
              <a:rPr lang="en-US" dirty="0"/>
              <a:t>malloc(64) </a:t>
            </a:r>
            <a:r>
              <a:rPr lang="en-US" dirty="0">
                <a:sym typeface="Wingdings" pitchFamily="2" charset="2"/>
              </a:rPr>
              <a:t> n = 64</a:t>
            </a:r>
          </a:p>
          <a:p>
            <a:r>
              <a:rPr lang="en-US" dirty="0">
                <a:sym typeface="Wingdings" pitchFamily="2" charset="2"/>
              </a:rPr>
              <a:t>Data = 8 + (64 / 8) * 8 = 72 bytes</a:t>
            </a:r>
          </a:p>
          <a:p>
            <a:endParaRPr lang="en-US" dirty="0">
              <a:sym typeface="Wingdings" pitchFamily="2" charset="2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66F70-9EB7-0D44-B499-40F074393A45}"/>
              </a:ext>
            </a:extLst>
          </p:cNvPr>
          <p:cNvGrpSpPr/>
          <p:nvPr/>
        </p:nvGrpSpPr>
        <p:grpSpPr>
          <a:xfrm>
            <a:off x="457200" y="1133995"/>
            <a:ext cx="8229600" cy="1961768"/>
            <a:chOff x="457200" y="1133995"/>
            <a:chExt cx="8229600" cy="1961768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7EFB2218-EBFE-134B-B551-D97ADF7907F9}"/>
                </a:ext>
              </a:extLst>
            </p:cNvPr>
            <p:cNvSpPr/>
            <p:nvPr/>
          </p:nvSpPr>
          <p:spPr>
            <a:xfrm>
              <a:off x="457200" y="1133995"/>
              <a:ext cx="8229600" cy="1295400"/>
            </a:xfrm>
            <a:custGeom>
              <a:avLst/>
              <a:gdLst/>
              <a:ahLst/>
              <a:cxnLst/>
              <a:rect l="l" t="t" r="r" b="b"/>
              <a:pathLst>
                <a:path w="8229600" h="1295400">
                  <a:moveTo>
                    <a:pt x="0" y="0"/>
                  </a:moveTo>
                  <a:lnTo>
                    <a:pt x="8229583" y="0"/>
                  </a:lnTo>
                  <a:lnTo>
                    <a:pt x="8229583" y="1295397"/>
                  </a:lnTo>
                  <a:lnTo>
                    <a:pt x="0" y="1295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717B52D9-9A43-0D4C-9498-B76E76B4F979}"/>
                </a:ext>
              </a:extLst>
            </p:cNvPr>
            <p:cNvSpPr/>
            <p:nvPr/>
          </p:nvSpPr>
          <p:spPr>
            <a:xfrm>
              <a:off x="457200" y="1133995"/>
              <a:ext cx="8229600" cy="1295400"/>
            </a:xfrm>
            <a:custGeom>
              <a:avLst/>
              <a:gdLst/>
              <a:ahLst/>
              <a:cxnLst/>
              <a:rect l="l" t="t" r="r" b="b"/>
              <a:pathLst>
                <a:path w="8229600" h="1295400">
                  <a:moveTo>
                    <a:pt x="0" y="0"/>
                  </a:moveTo>
                  <a:lnTo>
                    <a:pt x="8229583" y="0"/>
                  </a:lnTo>
                  <a:lnTo>
                    <a:pt x="8229583" y="1295397"/>
                  </a:lnTo>
                  <a:lnTo>
                    <a:pt x="0" y="1295397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395E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1B447DCE-F88D-A14D-B266-188DC4263448}"/>
                </a:ext>
              </a:extLst>
            </p:cNvPr>
            <p:cNvSpPr txBox="1"/>
            <p:nvPr/>
          </p:nvSpPr>
          <p:spPr>
            <a:xfrm>
              <a:off x="469900" y="1146695"/>
              <a:ext cx="8204200" cy="441788"/>
            </a:xfrm>
            <a:prstGeom prst="rect">
              <a:avLst/>
            </a:prstGeom>
            <a:solidFill>
              <a:srgbClr val="4F81BC"/>
            </a:solidFill>
          </p:spPr>
          <p:txBody>
            <a:bodyPr vert="horz" wrap="square" lIns="0" tIns="10795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8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Heap</a:t>
              </a:r>
              <a:r>
                <a:rPr kumimoji="0" sz="2800" b="0" i="0" u="none" strike="noStrike" kern="1200" cap="none" spc="-1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2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Chunk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19505ADC-4CE4-654E-B782-9ED46E6F2243}"/>
                </a:ext>
              </a:extLst>
            </p:cNvPr>
            <p:cNvSpPr/>
            <p:nvPr/>
          </p:nvSpPr>
          <p:spPr>
            <a:xfrm>
              <a:off x="638846" y="1667395"/>
              <a:ext cx="1905000" cy="624205"/>
            </a:xfrm>
            <a:custGeom>
              <a:avLst/>
              <a:gdLst/>
              <a:ahLst/>
              <a:cxnLst/>
              <a:rect l="l" t="t" r="r" b="b"/>
              <a:pathLst>
                <a:path w="1905000" h="624204">
                  <a:moveTo>
                    <a:pt x="0" y="0"/>
                  </a:moveTo>
                  <a:lnTo>
                    <a:pt x="1904996" y="0"/>
                  </a:lnTo>
                  <a:lnTo>
                    <a:pt x="1904996" y="624086"/>
                  </a:lnTo>
                  <a:lnTo>
                    <a:pt x="0" y="624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8B393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729F765A-5A75-AA43-AA76-8B5F5475BE0E}"/>
                </a:ext>
              </a:extLst>
            </p:cNvPr>
            <p:cNvSpPr txBox="1"/>
            <p:nvPr/>
          </p:nvSpPr>
          <p:spPr>
            <a:xfrm>
              <a:off x="657895" y="1679550"/>
              <a:ext cx="1873250" cy="534121"/>
            </a:xfrm>
            <a:prstGeom prst="rect">
              <a:avLst/>
            </a:prstGeom>
            <a:solidFill>
              <a:srgbClr val="C0504D"/>
            </a:solidFill>
          </p:spPr>
          <p:txBody>
            <a:bodyPr vert="horz" wrap="square" lIns="0" tIns="40005" rIns="0" bIns="0" rtlCol="0">
              <a:spAutoFit/>
            </a:bodyPr>
            <a:lstStyle/>
            <a:p>
              <a:pPr marL="573405" marR="113030" lvl="0" indent="-461645" algn="l" defTabSz="914400" rtl="0" eaLnBrk="1" fontAlgn="base" latinLnBrk="0" hangingPunct="1">
                <a:lnSpc>
                  <a:spcPct val="101600"/>
                </a:lnSpc>
                <a:spcBef>
                  <a:spcPts val="31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Previous Chunk</a:t>
              </a:r>
              <a:r>
                <a:rPr kumimoji="0" sz="1600" b="0" i="0" u="none" strike="noStrike" kern="1200" cap="none" spc="-9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Size  (4</a:t>
              </a:r>
              <a:r>
                <a:rPr kumimoji="0" sz="1600" b="0" i="0" u="none" strike="noStrike" kern="1200" cap="none" spc="-1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bytes)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57A715A6-EA80-BB46-B1F3-AA876E0BCA30}"/>
                </a:ext>
              </a:extLst>
            </p:cNvPr>
            <p:cNvSpPr/>
            <p:nvPr/>
          </p:nvSpPr>
          <p:spPr>
            <a:xfrm>
              <a:off x="4620280" y="1665236"/>
              <a:ext cx="3886200" cy="624205"/>
            </a:xfrm>
            <a:custGeom>
              <a:avLst/>
              <a:gdLst/>
              <a:ahLst/>
              <a:cxnLst/>
              <a:rect l="l" t="t" r="r" b="b"/>
              <a:pathLst>
                <a:path w="3886200" h="624204">
                  <a:moveTo>
                    <a:pt x="0" y="0"/>
                  </a:moveTo>
                  <a:lnTo>
                    <a:pt x="3886192" y="0"/>
                  </a:lnTo>
                  <a:lnTo>
                    <a:pt x="3886192" y="624086"/>
                  </a:lnTo>
                  <a:lnTo>
                    <a:pt x="0" y="624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70884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362FEE2D-EA91-0046-BC23-35E21DA260E6}"/>
                </a:ext>
              </a:extLst>
            </p:cNvPr>
            <p:cNvSpPr txBox="1"/>
            <p:nvPr/>
          </p:nvSpPr>
          <p:spPr>
            <a:xfrm>
              <a:off x="4639330" y="1679550"/>
              <a:ext cx="3854450" cy="566181"/>
            </a:xfrm>
            <a:prstGeom prst="rect">
              <a:avLst/>
            </a:prstGeom>
            <a:solidFill>
              <a:srgbClr val="9BBA58"/>
            </a:solidFill>
          </p:spPr>
          <p:txBody>
            <a:bodyPr vert="horz" wrap="square" lIns="0" tIns="12065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Data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  <a:p>
              <a:pPr marL="0" marR="1270" lvl="0" indent="0" algn="ctr" defTabSz="914400" rtl="0" eaLnBrk="1" fontAlgn="base" latinLnBrk="0" hangingPunct="1">
                <a:lnSpc>
                  <a:spcPct val="100000"/>
                </a:lnSpc>
                <a:spcBef>
                  <a:spcPts val="1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(8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+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(n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/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8)*8</a:t>
              </a:r>
              <a:r>
                <a:rPr kumimoji="0" sz="1800" b="0" i="0" u="none" strike="noStrike" kern="1200" cap="none" spc="-3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bytes)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5706093A-6852-6344-B4D9-BFD2E7AE9A01}"/>
                </a:ext>
              </a:extLst>
            </p:cNvPr>
            <p:cNvSpPr txBox="1"/>
            <p:nvPr/>
          </p:nvSpPr>
          <p:spPr>
            <a:xfrm>
              <a:off x="4693305" y="2747284"/>
              <a:ext cx="100203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onsolas"/>
                  <a:ea typeface="宋体" charset="0"/>
                  <a:cs typeface="Consolas"/>
                </a:rPr>
                <a:t>*buffer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宋体" charset="0"/>
                <a:cs typeface="Consolas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8A8CE0C9-E911-8243-AFBF-B23C2A027330}"/>
                </a:ext>
              </a:extLst>
            </p:cNvPr>
            <p:cNvSpPr/>
            <p:nvPr/>
          </p:nvSpPr>
          <p:spPr>
            <a:xfrm>
              <a:off x="4620280" y="1663091"/>
              <a:ext cx="0" cy="1275080"/>
            </a:xfrm>
            <a:custGeom>
              <a:avLst/>
              <a:gdLst/>
              <a:ahLst/>
              <a:cxnLst/>
              <a:rect l="l" t="t" r="r" b="b"/>
              <a:pathLst>
                <a:path h="1275079">
                  <a:moveTo>
                    <a:pt x="0" y="1274872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AFF6F32A-7833-5E42-975E-E40FDE383143}"/>
                </a:ext>
              </a:extLst>
            </p:cNvPr>
            <p:cNvSpPr/>
            <p:nvPr/>
          </p:nvSpPr>
          <p:spPr>
            <a:xfrm>
              <a:off x="2620043" y="1667382"/>
              <a:ext cx="1905000" cy="624205"/>
            </a:xfrm>
            <a:custGeom>
              <a:avLst/>
              <a:gdLst/>
              <a:ahLst/>
              <a:cxnLst/>
              <a:rect l="l" t="t" r="r" b="b"/>
              <a:pathLst>
                <a:path w="1905000" h="624204">
                  <a:moveTo>
                    <a:pt x="0" y="0"/>
                  </a:moveTo>
                  <a:lnTo>
                    <a:pt x="1904996" y="0"/>
                  </a:lnTo>
                  <a:lnTo>
                    <a:pt x="1904996" y="624086"/>
                  </a:lnTo>
                  <a:lnTo>
                    <a:pt x="0" y="624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B56D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43A0AF5F-8A11-D047-B104-AE756C9EF2D1}"/>
                </a:ext>
              </a:extLst>
            </p:cNvPr>
            <p:cNvSpPr txBox="1"/>
            <p:nvPr/>
          </p:nvSpPr>
          <p:spPr>
            <a:xfrm>
              <a:off x="2657197" y="1679550"/>
              <a:ext cx="1607820" cy="563359"/>
            </a:xfrm>
            <a:prstGeom prst="rect">
              <a:avLst/>
            </a:prstGeom>
            <a:solidFill>
              <a:srgbClr val="F79546"/>
            </a:solidFill>
          </p:spPr>
          <p:txBody>
            <a:bodyPr vert="horz" wrap="square" lIns="0" tIns="12700" rIns="0" bIns="0" rtlCol="0">
              <a:spAutoFit/>
            </a:bodyPr>
            <a:lstStyle/>
            <a:p>
              <a:pPr marL="510540" marR="185420" lvl="0" indent="-95250" algn="l" defTabSz="914400" rtl="0" eaLnBrk="1" fontAlgn="base" latinLnBrk="0" hangingPunct="1">
                <a:lnSpc>
                  <a:spcPct val="100699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Chunk</a:t>
              </a:r>
              <a:r>
                <a:rPr kumimoji="0" sz="1800" b="0" i="0" u="none" strike="noStrike" kern="1200" cap="none" spc="-9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Size  (4</a:t>
              </a:r>
              <a:r>
                <a:rPr kumimoji="0" sz="1800" b="0" i="0" u="none" strike="noStrike" kern="1200" cap="none" spc="-4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bytes)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A83369B9-884E-1944-A10A-3CD102772AD5}"/>
                </a:ext>
              </a:extLst>
            </p:cNvPr>
            <p:cNvSpPr txBox="1"/>
            <p:nvPr/>
          </p:nvSpPr>
          <p:spPr>
            <a:xfrm>
              <a:off x="711872" y="2764928"/>
              <a:ext cx="155956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onsolas"/>
                  <a:ea typeface="宋体" charset="0"/>
                  <a:cs typeface="Consolas"/>
                </a:rPr>
                <a:t>*(buffer-2)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宋体" charset="0"/>
                <a:cs typeface="Consola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C29AE2BE-5630-9149-A437-2DEF770F02AD}"/>
                </a:ext>
              </a:extLst>
            </p:cNvPr>
            <p:cNvSpPr txBox="1"/>
            <p:nvPr/>
          </p:nvSpPr>
          <p:spPr>
            <a:xfrm>
              <a:off x="2707266" y="2760634"/>
              <a:ext cx="155956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onsolas"/>
                  <a:ea typeface="宋体" charset="0"/>
                  <a:cs typeface="Consolas"/>
                </a:rPr>
                <a:t>*(buffer-1)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宋体" charset="0"/>
                <a:cs typeface="Consolas"/>
              </a:endParaRPr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9A568AFE-BC68-BE4F-8ADB-21B1FD91DA1D}"/>
                </a:ext>
              </a:extLst>
            </p:cNvPr>
            <p:cNvSpPr/>
            <p:nvPr/>
          </p:nvSpPr>
          <p:spPr>
            <a:xfrm>
              <a:off x="2634229" y="1663091"/>
              <a:ext cx="0" cy="1275080"/>
            </a:xfrm>
            <a:custGeom>
              <a:avLst/>
              <a:gdLst/>
              <a:ahLst/>
              <a:cxnLst/>
              <a:rect l="l" t="t" r="r" b="b"/>
              <a:pathLst>
                <a:path h="1275079">
                  <a:moveTo>
                    <a:pt x="0" y="1274872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992D6622-6BB9-6F4A-8BE6-648473C3240C}"/>
                </a:ext>
              </a:extLst>
            </p:cNvPr>
            <p:cNvSpPr/>
            <p:nvPr/>
          </p:nvSpPr>
          <p:spPr>
            <a:xfrm>
              <a:off x="638846" y="1667385"/>
              <a:ext cx="0" cy="1275080"/>
            </a:xfrm>
            <a:custGeom>
              <a:avLst/>
              <a:gdLst/>
              <a:ahLst/>
              <a:cxnLst/>
              <a:rect l="l" t="t" r="r" b="b"/>
              <a:pathLst>
                <a:path h="1275079">
                  <a:moveTo>
                    <a:pt x="0" y="1274872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63F12346-9FFE-B243-852E-E2FBAC1B62D8}"/>
                </a:ext>
              </a:extLst>
            </p:cNvPr>
            <p:cNvSpPr/>
            <p:nvPr/>
          </p:nvSpPr>
          <p:spPr>
            <a:xfrm>
              <a:off x="4277220" y="1669300"/>
              <a:ext cx="248285" cy="620395"/>
            </a:xfrm>
            <a:custGeom>
              <a:avLst/>
              <a:gdLst/>
              <a:ahLst/>
              <a:cxnLst/>
              <a:rect l="l" t="t" r="r" b="b"/>
              <a:pathLst>
                <a:path w="248285" h="620395">
                  <a:moveTo>
                    <a:pt x="247810" y="0"/>
                  </a:moveTo>
                  <a:lnTo>
                    <a:pt x="247810" y="620023"/>
                  </a:lnTo>
                  <a:lnTo>
                    <a:pt x="0" y="620023"/>
                  </a:lnTo>
                  <a:lnTo>
                    <a:pt x="0" y="0"/>
                  </a:lnTo>
                  <a:lnTo>
                    <a:pt x="24781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7906E9E8-F260-7646-B68B-1933538BFEF5}"/>
                </a:ext>
              </a:extLst>
            </p:cNvPr>
            <p:cNvSpPr/>
            <p:nvPr/>
          </p:nvSpPr>
          <p:spPr>
            <a:xfrm>
              <a:off x="4277220" y="1669300"/>
              <a:ext cx="248285" cy="620395"/>
            </a:xfrm>
            <a:custGeom>
              <a:avLst/>
              <a:gdLst/>
              <a:ahLst/>
              <a:cxnLst/>
              <a:rect l="l" t="t" r="r" b="b"/>
              <a:pathLst>
                <a:path w="248285" h="620395">
                  <a:moveTo>
                    <a:pt x="247810" y="0"/>
                  </a:moveTo>
                  <a:lnTo>
                    <a:pt x="247810" y="620023"/>
                  </a:lnTo>
                  <a:lnTo>
                    <a:pt x="0" y="620023"/>
                  </a:lnTo>
                  <a:lnTo>
                    <a:pt x="0" y="0"/>
                  </a:lnTo>
                  <a:lnTo>
                    <a:pt x="247810" y="0"/>
                  </a:lnTo>
                  <a:close/>
                </a:path>
              </a:pathLst>
            </a:custGeom>
            <a:ln w="25399">
              <a:solidFill>
                <a:srgbClr val="B56D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5BAA2EFC-E78C-FA4F-8555-E37FF7699D17}"/>
                </a:ext>
              </a:extLst>
            </p:cNvPr>
            <p:cNvSpPr txBox="1"/>
            <p:nvPr/>
          </p:nvSpPr>
          <p:spPr>
            <a:xfrm>
              <a:off x="4299927" y="1786280"/>
              <a:ext cx="181973" cy="386080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ts val="143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Flags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</p:grpSp>
      <p:graphicFrame>
        <p:nvGraphicFramePr>
          <p:cNvPr id="23" name="object 18">
            <a:extLst>
              <a:ext uri="{FF2B5EF4-FFF2-40B4-BE49-F238E27FC236}">
                <a16:creationId xmlns:a16="http://schemas.microsoft.com/office/drawing/2014/main" id="{00D27640-1D42-0849-BC59-6514E137B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684864"/>
              </p:ext>
            </p:extLst>
          </p:nvPr>
        </p:nvGraphicFramePr>
        <p:xfrm>
          <a:off x="6121814" y="2792555"/>
          <a:ext cx="2059305" cy="3924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258235F7-8949-474B-AC72-C7CFD7384FB4}"/>
              </a:ext>
            </a:extLst>
          </p:cNvPr>
          <p:cNvSpPr/>
          <p:nvPr/>
        </p:nvSpPr>
        <p:spPr bwMode="auto">
          <a:xfrm>
            <a:off x="6121814" y="3429000"/>
            <a:ext cx="2059305" cy="1326022"/>
          </a:xfrm>
          <a:prstGeom prst="rect">
            <a:avLst/>
          </a:prstGeom>
          <a:solidFill>
            <a:srgbClr val="7030A0">
              <a:alpha val="36078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72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+ 4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+ 4 = 80</a:t>
            </a:r>
          </a:p>
        </p:txBody>
      </p:sp>
    </p:spTree>
    <p:extLst>
      <p:ext uri="{BB962C8B-B14F-4D97-AF65-F5344CB8AC3E}">
        <p14:creationId xmlns:p14="http://schemas.microsoft.com/office/powerpoint/2010/main" val="14262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98B-773B-B44A-B17E-2CEF0F59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80 Bytes?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358B-F93A-DA49-99E5-C89FCE6B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42" y="3636065"/>
            <a:ext cx="8524875" cy="1518548"/>
          </a:xfrm>
        </p:spPr>
        <p:txBody>
          <a:bodyPr/>
          <a:lstStyle/>
          <a:p>
            <a:r>
              <a:rPr lang="en-US" dirty="0"/>
              <a:t>malloc(64) </a:t>
            </a:r>
            <a:r>
              <a:rPr lang="en-US" dirty="0">
                <a:sym typeface="Wingdings" pitchFamily="2" charset="2"/>
              </a:rPr>
              <a:t> n = 64</a:t>
            </a:r>
          </a:p>
          <a:p>
            <a:r>
              <a:rPr lang="en-US" dirty="0">
                <a:sym typeface="Wingdings" pitchFamily="2" charset="2"/>
              </a:rPr>
              <a:t>Data = 8 + (64 / 8) * 8 = 72 bytes</a:t>
            </a:r>
          </a:p>
          <a:p>
            <a:endParaRPr lang="en-US" dirty="0">
              <a:sym typeface="Wingdings" pitchFamily="2" charset="2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66F70-9EB7-0D44-B499-40F074393A45}"/>
              </a:ext>
            </a:extLst>
          </p:cNvPr>
          <p:cNvGrpSpPr/>
          <p:nvPr/>
        </p:nvGrpSpPr>
        <p:grpSpPr>
          <a:xfrm>
            <a:off x="457200" y="1133995"/>
            <a:ext cx="8229600" cy="1961768"/>
            <a:chOff x="457200" y="1133995"/>
            <a:chExt cx="8229600" cy="1961768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7EFB2218-EBFE-134B-B551-D97ADF7907F9}"/>
                </a:ext>
              </a:extLst>
            </p:cNvPr>
            <p:cNvSpPr/>
            <p:nvPr/>
          </p:nvSpPr>
          <p:spPr>
            <a:xfrm>
              <a:off x="457200" y="1133995"/>
              <a:ext cx="8229600" cy="1295400"/>
            </a:xfrm>
            <a:custGeom>
              <a:avLst/>
              <a:gdLst/>
              <a:ahLst/>
              <a:cxnLst/>
              <a:rect l="l" t="t" r="r" b="b"/>
              <a:pathLst>
                <a:path w="8229600" h="1295400">
                  <a:moveTo>
                    <a:pt x="0" y="0"/>
                  </a:moveTo>
                  <a:lnTo>
                    <a:pt x="8229583" y="0"/>
                  </a:lnTo>
                  <a:lnTo>
                    <a:pt x="8229583" y="1295397"/>
                  </a:lnTo>
                  <a:lnTo>
                    <a:pt x="0" y="1295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717B52D9-9A43-0D4C-9498-B76E76B4F979}"/>
                </a:ext>
              </a:extLst>
            </p:cNvPr>
            <p:cNvSpPr/>
            <p:nvPr/>
          </p:nvSpPr>
          <p:spPr>
            <a:xfrm>
              <a:off x="457200" y="1133995"/>
              <a:ext cx="8229600" cy="1295400"/>
            </a:xfrm>
            <a:custGeom>
              <a:avLst/>
              <a:gdLst/>
              <a:ahLst/>
              <a:cxnLst/>
              <a:rect l="l" t="t" r="r" b="b"/>
              <a:pathLst>
                <a:path w="8229600" h="1295400">
                  <a:moveTo>
                    <a:pt x="0" y="0"/>
                  </a:moveTo>
                  <a:lnTo>
                    <a:pt x="8229583" y="0"/>
                  </a:lnTo>
                  <a:lnTo>
                    <a:pt x="8229583" y="1295397"/>
                  </a:lnTo>
                  <a:lnTo>
                    <a:pt x="0" y="1295397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395E8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1B447DCE-F88D-A14D-B266-188DC4263448}"/>
                </a:ext>
              </a:extLst>
            </p:cNvPr>
            <p:cNvSpPr txBox="1"/>
            <p:nvPr/>
          </p:nvSpPr>
          <p:spPr>
            <a:xfrm>
              <a:off x="469900" y="1146695"/>
              <a:ext cx="8204200" cy="441788"/>
            </a:xfrm>
            <a:prstGeom prst="rect">
              <a:avLst/>
            </a:prstGeom>
            <a:solidFill>
              <a:srgbClr val="4F81BC"/>
            </a:solidFill>
          </p:spPr>
          <p:txBody>
            <a:bodyPr vert="horz" wrap="square" lIns="0" tIns="10795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8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Heap</a:t>
              </a:r>
              <a:r>
                <a:rPr kumimoji="0" sz="2800" b="0" i="0" u="none" strike="noStrike" kern="1200" cap="none" spc="-1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2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Chunk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19505ADC-4CE4-654E-B782-9ED46E6F2243}"/>
                </a:ext>
              </a:extLst>
            </p:cNvPr>
            <p:cNvSpPr/>
            <p:nvPr/>
          </p:nvSpPr>
          <p:spPr>
            <a:xfrm>
              <a:off x="638846" y="1667395"/>
              <a:ext cx="1905000" cy="624205"/>
            </a:xfrm>
            <a:custGeom>
              <a:avLst/>
              <a:gdLst/>
              <a:ahLst/>
              <a:cxnLst/>
              <a:rect l="l" t="t" r="r" b="b"/>
              <a:pathLst>
                <a:path w="1905000" h="624204">
                  <a:moveTo>
                    <a:pt x="0" y="0"/>
                  </a:moveTo>
                  <a:lnTo>
                    <a:pt x="1904996" y="0"/>
                  </a:lnTo>
                  <a:lnTo>
                    <a:pt x="1904996" y="624086"/>
                  </a:lnTo>
                  <a:lnTo>
                    <a:pt x="0" y="624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8B393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729F765A-5A75-AA43-AA76-8B5F5475BE0E}"/>
                </a:ext>
              </a:extLst>
            </p:cNvPr>
            <p:cNvSpPr txBox="1"/>
            <p:nvPr/>
          </p:nvSpPr>
          <p:spPr>
            <a:xfrm>
              <a:off x="657895" y="1679550"/>
              <a:ext cx="1873250" cy="534121"/>
            </a:xfrm>
            <a:prstGeom prst="rect">
              <a:avLst/>
            </a:prstGeom>
            <a:solidFill>
              <a:srgbClr val="C0504D"/>
            </a:solidFill>
          </p:spPr>
          <p:txBody>
            <a:bodyPr vert="horz" wrap="square" lIns="0" tIns="40005" rIns="0" bIns="0" rtlCol="0">
              <a:spAutoFit/>
            </a:bodyPr>
            <a:lstStyle/>
            <a:p>
              <a:pPr marL="573405" marR="113030" lvl="0" indent="-461645" algn="l" defTabSz="914400" rtl="0" eaLnBrk="1" fontAlgn="base" latinLnBrk="0" hangingPunct="1">
                <a:lnSpc>
                  <a:spcPct val="101600"/>
                </a:lnSpc>
                <a:spcBef>
                  <a:spcPts val="31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Previous Chunk</a:t>
              </a:r>
              <a:r>
                <a:rPr kumimoji="0" sz="1600" b="0" i="0" u="none" strike="noStrike" kern="1200" cap="none" spc="-9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Size  (4</a:t>
              </a:r>
              <a:r>
                <a:rPr kumimoji="0" sz="1600" b="0" i="0" u="none" strike="noStrike" kern="1200" cap="none" spc="-1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6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bytes)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57A715A6-EA80-BB46-B1F3-AA876E0BCA30}"/>
                </a:ext>
              </a:extLst>
            </p:cNvPr>
            <p:cNvSpPr/>
            <p:nvPr/>
          </p:nvSpPr>
          <p:spPr>
            <a:xfrm>
              <a:off x="4620280" y="1665236"/>
              <a:ext cx="3886200" cy="624205"/>
            </a:xfrm>
            <a:custGeom>
              <a:avLst/>
              <a:gdLst/>
              <a:ahLst/>
              <a:cxnLst/>
              <a:rect l="l" t="t" r="r" b="b"/>
              <a:pathLst>
                <a:path w="3886200" h="624204">
                  <a:moveTo>
                    <a:pt x="0" y="0"/>
                  </a:moveTo>
                  <a:lnTo>
                    <a:pt x="3886192" y="0"/>
                  </a:lnTo>
                  <a:lnTo>
                    <a:pt x="3886192" y="624086"/>
                  </a:lnTo>
                  <a:lnTo>
                    <a:pt x="0" y="624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70884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362FEE2D-EA91-0046-BC23-35E21DA260E6}"/>
                </a:ext>
              </a:extLst>
            </p:cNvPr>
            <p:cNvSpPr txBox="1"/>
            <p:nvPr/>
          </p:nvSpPr>
          <p:spPr>
            <a:xfrm>
              <a:off x="4639330" y="1679550"/>
              <a:ext cx="3854450" cy="566181"/>
            </a:xfrm>
            <a:prstGeom prst="rect">
              <a:avLst/>
            </a:prstGeom>
            <a:solidFill>
              <a:srgbClr val="9BBA58"/>
            </a:solidFill>
          </p:spPr>
          <p:txBody>
            <a:bodyPr vert="horz" wrap="square" lIns="0" tIns="12065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Data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  <a:p>
              <a:pPr marL="0" marR="1270" lvl="0" indent="0" algn="ctr" defTabSz="914400" rtl="0" eaLnBrk="1" fontAlgn="base" latinLnBrk="0" hangingPunct="1">
                <a:lnSpc>
                  <a:spcPct val="100000"/>
                </a:lnSpc>
                <a:spcBef>
                  <a:spcPts val="1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(8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+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(n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/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8)*8</a:t>
              </a:r>
              <a:r>
                <a:rPr kumimoji="0" sz="1800" b="0" i="0" u="none" strike="noStrike" kern="1200" cap="none" spc="-3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bytes)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5706093A-6852-6344-B4D9-BFD2E7AE9A01}"/>
                </a:ext>
              </a:extLst>
            </p:cNvPr>
            <p:cNvSpPr txBox="1"/>
            <p:nvPr/>
          </p:nvSpPr>
          <p:spPr>
            <a:xfrm>
              <a:off x="4693305" y="2747284"/>
              <a:ext cx="100203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onsolas"/>
                  <a:ea typeface="宋体" charset="0"/>
                  <a:cs typeface="Consolas"/>
                </a:rPr>
                <a:t>*buffer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宋体" charset="0"/>
                <a:cs typeface="Consolas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8A8CE0C9-E911-8243-AFBF-B23C2A027330}"/>
                </a:ext>
              </a:extLst>
            </p:cNvPr>
            <p:cNvSpPr/>
            <p:nvPr/>
          </p:nvSpPr>
          <p:spPr>
            <a:xfrm>
              <a:off x="4620280" y="1663091"/>
              <a:ext cx="0" cy="1275080"/>
            </a:xfrm>
            <a:custGeom>
              <a:avLst/>
              <a:gdLst/>
              <a:ahLst/>
              <a:cxnLst/>
              <a:rect l="l" t="t" r="r" b="b"/>
              <a:pathLst>
                <a:path h="1275079">
                  <a:moveTo>
                    <a:pt x="0" y="1274872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AFF6F32A-7833-5E42-975E-E40FDE383143}"/>
                </a:ext>
              </a:extLst>
            </p:cNvPr>
            <p:cNvSpPr/>
            <p:nvPr/>
          </p:nvSpPr>
          <p:spPr>
            <a:xfrm>
              <a:off x="2620043" y="1667382"/>
              <a:ext cx="1905000" cy="624205"/>
            </a:xfrm>
            <a:custGeom>
              <a:avLst/>
              <a:gdLst/>
              <a:ahLst/>
              <a:cxnLst/>
              <a:rect l="l" t="t" r="r" b="b"/>
              <a:pathLst>
                <a:path w="1905000" h="624204">
                  <a:moveTo>
                    <a:pt x="0" y="0"/>
                  </a:moveTo>
                  <a:lnTo>
                    <a:pt x="1904996" y="0"/>
                  </a:lnTo>
                  <a:lnTo>
                    <a:pt x="1904996" y="624086"/>
                  </a:lnTo>
                  <a:lnTo>
                    <a:pt x="0" y="624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B56D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43A0AF5F-8A11-D047-B104-AE756C9EF2D1}"/>
                </a:ext>
              </a:extLst>
            </p:cNvPr>
            <p:cNvSpPr txBox="1"/>
            <p:nvPr/>
          </p:nvSpPr>
          <p:spPr>
            <a:xfrm>
              <a:off x="2657197" y="1679550"/>
              <a:ext cx="1607820" cy="563359"/>
            </a:xfrm>
            <a:prstGeom prst="rect">
              <a:avLst/>
            </a:prstGeom>
            <a:solidFill>
              <a:srgbClr val="F79546"/>
            </a:solidFill>
          </p:spPr>
          <p:txBody>
            <a:bodyPr vert="horz" wrap="square" lIns="0" tIns="12700" rIns="0" bIns="0" rtlCol="0">
              <a:spAutoFit/>
            </a:bodyPr>
            <a:lstStyle/>
            <a:p>
              <a:pPr marL="510540" marR="185420" lvl="0" indent="-95250" algn="l" defTabSz="914400" rtl="0" eaLnBrk="1" fontAlgn="base" latinLnBrk="0" hangingPunct="1">
                <a:lnSpc>
                  <a:spcPct val="100699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Chunk</a:t>
              </a:r>
              <a:r>
                <a:rPr kumimoji="0" sz="1800" b="0" i="0" u="none" strike="noStrike" kern="1200" cap="none" spc="-9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Size  (4</a:t>
              </a:r>
              <a:r>
                <a:rPr kumimoji="0" sz="1800" b="0" i="0" u="none" strike="noStrike" kern="1200" cap="none" spc="-4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bytes)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A83369B9-884E-1944-A10A-3CD102772AD5}"/>
                </a:ext>
              </a:extLst>
            </p:cNvPr>
            <p:cNvSpPr txBox="1"/>
            <p:nvPr/>
          </p:nvSpPr>
          <p:spPr>
            <a:xfrm>
              <a:off x="711872" y="2764928"/>
              <a:ext cx="155956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onsolas"/>
                  <a:ea typeface="宋体" charset="0"/>
                  <a:cs typeface="Consolas"/>
                </a:rPr>
                <a:t>*(buffer-2)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宋体" charset="0"/>
                <a:cs typeface="Consolas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C29AE2BE-5630-9149-A437-2DEF770F02AD}"/>
                </a:ext>
              </a:extLst>
            </p:cNvPr>
            <p:cNvSpPr txBox="1"/>
            <p:nvPr/>
          </p:nvSpPr>
          <p:spPr>
            <a:xfrm>
              <a:off x="2707266" y="2760634"/>
              <a:ext cx="155956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effectLst/>
                  <a:uLnTx/>
                  <a:uFillTx/>
                  <a:latin typeface="Consolas"/>
                  <a:ea typeface="宋体" charset="0"/>
                  <a:cs typeface="Consolas"/>
                </a:rPr>
                <a:t>*(buffer-1)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nsolas"/>
                <a:ea typeface="宋体" charset="0"/>
                <a:cs typeface="Consolas"/>
              </a:endParaRPr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9A568AFE-BC68-BE4F-8ADB-21B1FD91DA1D}"/>
                </a:ext>
              </a:extLst>
            </p:cNvPr>
            <p:cNvSpPr/>
            <p:nvPr/>
          </p:nvSpPr>
          <p:spPr>
            <a:xfrm>
              <a:off x="2634229" y="1663091"/>
              <a:ext cx="0" cy="1275080"/>
            </a:xfrm>
            <a:custGeom>
              <a:avLst/>
              <a:gdLst/>
              <a:ahLst/>
              <a:cxnLst/>
              <a:rect l="l" t="t" r="r" b="b"/>
              <a:pathLst>
                <a:path h="1275079">
                  <a:moveTo>
                    <a:pt x="0" y="1274872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992D6622-6BB9-6F4A-8BE6-648473C3240C}"/>
                </a:ext>
              </a:extLst>
            </p:cNvPr>
            <p:cNvSpPr/>
            <p:nvPr/>
          </p:nvSpPr>
          <p:spPr>
            <a:xfrm>
              <a:off x="638846" y="1667385"/>
              <a:ext cx="0" cy="1275080"/>
            </a:xfrm>
            <a:custGeom>
              <a:avLst/>
              <a:gdLst/>
              <a:ahLst/>
              <a:cxnLst/>
              <a:rect l="l" t="t" r="r" b="b"/>
              <a:pathLst>
                <a:path h="1275079">
                  <a:moveTo>
                    <a:pt x="0" y="1274872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63F12346-9FFE-B243-852E-E2FBAC1B62D8}"/>
                </a:ext>
              </a:extLst>
            </p:cNvPr>
            <p:cNvSpPr/>
            <p:nvPr/>
          </p:nvSpPr>
          <p:spPr>
            <a:xfrm>
              <a:off x="4277220" y="1669300"/>
              <a:ext cx="248285" cy="620395"/>
            </a:xfrm>
            <a:custGeom>
              <a:avLst/>
              <a:gdLst/>
              <a:ahLst/>
              <a:cxnLst/>
              <a:rect l="l" t="t" r="r" b="b"/>
              <a:pathLst>
                <a:path w="248285" h="620395">
                  <a:moveTo>
                    <a:pt x="247810" y="0"/>
                  </a:moveTo>
                  <a:lnTo>
                    <a:pt x="247810" y="620023"/>
                  </a:lnTo>
                  <a:lnTo>
                    <a:pt x="0" y="620023"/>
                  </a:lnTo>
                  <a:lnTo>
                    <a:pt x="0" y="0"/>
                  </a:lnTo>
                  <a:lnTo>
                    <a:pt x="24781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7906E9E8-F260-7646-B68B-1933538BFEF5}"/>
                </a:ext>
              </a:extLst>
            </p:cNvPr>
            <p:cNvSpPr/>
            <p:nvPr/>
          </p:nvSpPr>
          <p:spPr>
            <a:xfrm>
              <a:off x="4277220" y="1669300"/>
              <a:ext cx="248285" cy="620395"/>
            </a:xfrm>
            <a:custGeom>
              <a:avLst/>
              <a:gdLst/>
              <a:ahLst/>
              <a:cxnLst/>
              <a:rect l="l" t="t" r="r" b="b"/>
              <a:pathLst>
                <a:path w="248285" h="620395">
                  <a:moveTo>
                    <a:pt x="247810" y="0"/>
                  </a:moveTo>
                  <a:lnTo>
                    <a:pt x="247810" y="620023"/>
                  </a:lnTo>
                  <a:lnTo>
                    <a:pt x="0" y="620023"/>
                  </a:lnTo>
                  <a:lnTo>
                    <a:pt x="0" y="0"/>
                  </a:lnTo>
                  <a:lnTo>
                    <a:pt x="247810" y="0"/>
                  </a:lnTo>
                  <a:close/>
                </a:path>
              </a:pathLst>
            </a:custGeom>
            <a:ln w="25399">
              <a:solidFill>
                <a:srgbClr val="B56D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宋体" charset="0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5BAA2EFC-E78C-FA4F-8555-E37FF7699D17}"/>
                </a:ext>
              </a:extLst>
            </p:cNvPr>
            <p:cNvSpPr txBox="1"/>
            <p:nvPr/>
          </p:nvSpPr>
          <p:spPr>
            <a:xfrm>
              <a:off x="4299927" y="1786280"/>
              <a:ext cx="181973" cy="386080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base" latinLnBrk="0" hangingPunct="1">
                <a:lnSpc>
                  <a:spcPts val="143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宋体" charset="0"/>
                  <a:cs typeface="Calibri"/>
                </a:rPr>
                <a:t>Flags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endParaRPr>
            </a:p>
          </p:txBody>
        </p:sp>
      </p:grpSp>
      <p:graphicFrame>
        <p:nvGraphicFramePr>
          <p:cNvPr id="23" name="object 18">
            <a:extLst>
              <a:ext uri="{FF2B5EF4-FFF2-40B4-BE49-F238E27FC236}">
                <a16:creationId xmlns:a16="http://schemas.microsoft.com/office/drawing/2014/main" id="{00D27640-1D42-0849-BC59-6514E137B8F2}"/>
              </a:ext>
            </a:extLst>
          </p:cNvPr>
          <p:cNvGraphicFramePr>
            <a:graphicFrameLocks noGrp="1"/>
          </p:cNvGraphicFramePr>
          <p:nvPr/>
        </p:nvGraphicFramePr>
        <p:xfrm>
          <a:off x="6121814" y="2792555"/>
          <a:ext cx="2059305" cy="3924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258235F7-8949-474B-AC72-C7CFD7384FB4}"/>
              </a:ext>
            </a:extLst>
          </p:cNvPr>
          <p:cNvSpPr/>
          <p:nvPr/>
        </p:nvSpPr>
        <p:spPr bwMode="auto">
          <a:xfrm>
            <a:off x="6121814" y="3429000"/>
            <a:ext cx="2059305" cy="1326022"/>
          </a:xfrm>
          <a:prstGeom prst="rect">
            <a:avLst/>
          </a:prstGeom>
          <a:solidFill>
            <a:srgbClr val="7030A0">
              <a:alpha val="36078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72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+ 4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+ 4 = 80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F264940E-C2DD-6B4B-B16B-F8F854073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6" y="4486823"/>
            <a:ext cx="7708900" cy="15113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43891F7-04D6-434E-86BE-5690279A834C}"/>
              </a:ext>
            </a:extLst>
          </p:cNvPr>
          <p:cNvSpPr/>
          <p:nvPr/>
        </p:nvSpPr>
        <p:spPr bwMode="auto">
          <a:xfrm>
            <a:off x="124426" y="4658497"/>
            <a:ext cx="7610904" cy="112446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104045-076C-3E44-A87A-A766A71A2BAD}"/>
              </a:ext>
            </a:extLst>
          </p:cNvPr>
          <p:cNvSpPr/>
          <p:nvPr/>
        </p:nvSpPr>
        <p:spPr bwMode="auto">
          <a:xfrm>
            <a:off x="124426" y="5824936"/>
            <a:ext cx="7610904" cy="468488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CB1675-435D-FB4A-86CD-0B7C976219D7}"/>
              </a:ext>
            </a:extLst>
          </p:cNvPr>
          <p:cNvSpPr txBox="1"/>
          <p:nvPr/>
        </p:nvSpPr>
        <p:spPr>
          <a:xfrm>
            <a:off x="4197677" y="5123366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Heap Chunk1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8EF981-A616-FF47-9947-1EEC61C90AEE}"/>
              </a:ext>
            </a:extLst>
          </p:cNvPr>
          <p:cNvSpPr txBox="1"/>
          <p:nvPr/>
        </p:nvSpPr>
        <p:spPr>
          <a:xfrm>
            <a:off x="4200817" y="5954636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Heap Chunk2</a:t>
            </a:r>
          </a:p>
        </p:txBody>
      </p:sp>
    </p:spTree>
    <p:extLst>
      <p:ext uri="{BB962C8B-B14F-4D97-AF65-F5344CB8AC3E}">
        <p14:creationId xmlns:p14="http://schemas.microsoft.com/office/powerpoint/2010/main" val="3583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Shellcode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Attack</a:t>
            </a:r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CB7D5D-64C8-EA47-A28D-F2D6C4000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8" y="851452"/>
            <a:ext cx="4546600" cy="53340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8954E7-8F3A-4446-AFF8-12713DCFC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64" y="2382605"/>
            <a:ext cx="3617015" cy="14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00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Overflows</a:t>
            </a:r>
            <a:endParaRPr lang="en-US" dirty="0"/>
          </a:p>
        </p:txBody>
      </p:sp>
      <p:sp>
        <p:nvSpPr>
          <p:cNvPr id="4" name="object 5"/>
          <p:cNvSpPr txBox="1"/>
          <p:nvPr/>
        </p:nvSpPr>
        <p:spPr>
          <a:xfrm>
            <a:off x="428340" y="1221027"/>
            <a:ext cx="7988934" cy="43313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94640" marR="151130" lvl="0" indent="-281940" algn="l" defTabSz="914400" rtl="0" eaLnBrk="1" fontAlgn="base" latinLnBrk="0" hangingPunct="1">
              <a:lnSpc>
                <a:spcPts val="3829"/>
              </a:lnSpc>
              <a:spcBef>
                <a:spcPts val="23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295275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real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world,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lots of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cool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and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complex  things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like objects/structs end up on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</a:t>
            </a:r>
            <a:r>
              <a:rPr kumimoji="0" sz="32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4690" marR="86360" lvl="1" indent="-306070" algn="l" defTabSz="914400" rtl="0" eaLnBrk="1" fontAlgn="base" latinLnBrk="0" hangingPunct="1">
              <a:lnSpc>
                <a:spcPts val="3340"/>
              </a:lnSpc>
              <a:spcBef>
                <a:spcPts val="56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69532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Anything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that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handles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data you just corrupted  is now viable attack surface in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application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>
                <a:srgbClr val="FF0000"/>
              </a:buClr>
              <a:buSzTx/>
              <a:buFont typeface="Arial"/>
              <a:buChar char="–"/>
              <a:tabLst/>
              <a:defRPr/>
            </a:pPr>
            <a:endParaRPr kumimoji="0" sz="3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294640" marR="5080" lvl="0" indent="-281940" algn="l" defTabSz="914400" rtl="0" eaLnBrk="1" fontAlgn="base" latinLnBrk="0" hangingPunct="1">
              <a:lnSpc>
                <a:spcPct val="1004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295275" algn="l"/>
              </a:tabLst>
              <a:defRPr/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It’s common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to put function pointers in structs 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which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generally are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malloc’d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on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</a:t>
            </a:r>
            <a:r>
              <a:rPr kumimoji="0" sz="3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4690" marR="612775" lvl="1" indent="-306070" algn="l" defTabSz="914400" rtl="0" eaLnBrk="1" fontAlgn="base" latinLnBrk="0" hangingPunct="1">
              <a:lnSpc>
                <a:spcPts val="3340"/>
              </a:lnSpc>
              <a:spcBef>
                <a:spcPts val="69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69532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Overwrite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function pointer on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heap, and  force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codepath to call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that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object’s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function!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027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A7EB-F0EE-AD45-B897-73EF930E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Heap in Linux (GNU C Library – </a:t>
            </a:r>
            <a:r>
              <a:rPr lang="en-US" dirty="0" err="1"/>
              <a:t>glibc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8BEC-B742-B942-8789-5A4D71AEE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804" y="749300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ptmalloc2 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5AD2670-43A8-624C-B6EF-7C2A9D215199}"/>
              </a:ext>
            </a:extLst>
          </p:cNvPr>
          <p:cNvSpPr/>
          <p:nvPr/>
        </p:nvSpPr>
        <p:spPr bwMode="auto">
          <a:xfrm>
            <a:off x="3995530" y="1351721"/>
            <a:ext cx="636105" cy="5665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10A33-B2B2-BA4E-AD9B-DD756C067133}"/>
              </a:ext>
            </a:extLst>
          </p:cNvPr>
          <p:cNvSpPr txBox="1"/>
          <p:nvPr/>
        </p:nvSpPr>
        <p:spPr>
          <a:xfrm>
            <a:off x="2815267" y="191825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brk</a:t>
            </a:r>
            <a:r>
              <a:rPr lang="en-US" altLang="zh-CN" sz="3200" b="1" dirty="0"/>
              <a:t>()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E305-C613-4048-BFF0-F35F6863F2A6}"/>
              </a:ext>
            </a:extLst>
          </p:cNvPr>
          <p:cNvSpPr txBox="1"/>
          <p:nvPr/>
        </p:nvSpPr>
        <p:spPr>
          <a:xfrm>
            <a:off x="4820478" y="1918251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mmap</a:t>
            </a:r>
            <a:r>
              <a:rPr lang="en-US" altLang="zh-CN" sz="3200" b="1" dirty="0"/>
              <a:t>()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BF7AE-08A7-F042-9CD1-312400F9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380886"/>
            <a:ext cx="8219135" cy="238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148BA-B594-3143-945D-6AD6217A6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2585477"/>
            <a:ext cx="9144000" cy="1769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3F94D-37EE-DC42-BA4D-B53ECC987F07}"/>
              </a:ext>
            </a:extLst>
          </p:cNvPr>
          <p:cNvSpPr txBox="1"/>
          <p:nvPr/>
        </p:nvSpPr>
        <p:spPr>
          <a:xfrm>
            <a:off x="546970" y="1818278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System call:</a:t>
            </a:r>
          </a:p>
        </p:txBody>
      </p:sp>
    </p:spTree>
    <p:extLst>
      <p:ext uri="{BB962C8B-B14F-4D97-AF65-F5344CB8AC3E}">
        <p14:creationId xmlns:p14="http://schemas.microsoft.com/office/powerpoint/2010/main" val="3247804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Chunks</a:t>
            </a:r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530213" y="1342085"/>
            <a:ext cx="6503670" cy="22472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ct val="1163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unsigned int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=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NULL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; 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= </a:t>
            </a:r>
            <a:r>
              <a:rPr kumimoji="0" lang="en-US" sz="32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malloc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(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0x100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);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//Out comes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a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heap</a:t>
            </a:r>
            <a:r>
              <a:rPr kumimoji="0" sz="3200" b="0" i="0" u="none" strike="noStrike" kern="1200" cap="none" spc="-5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chunk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66374" y="392689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466374" y="392689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95E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479074" y="3939591"/>
            <a:ext cx="8204200" cy="505459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48020" y="4460291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667069" y="4472446"/>
            <a:ext cx="1873250" cy="59880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0005" rIns="0" bIns="0" rtlCol="0">
            <a:spAutoFit/>
          </a:bodyPr>
          <a:lstStyle/>
          <a:p>
            <a:pPr marL="573405" marR="113030" lvl="0" indent="-461645" algn="l" defTabSz="914400" rtl="0" eaLnBrk="1" fontAlgn="base" latinLnBrk="0" hangingPunct="1">
              <a:lnSpc>
                <a:spcPct val="101600"/>
              </a:lnSpc>
              <a:spcBef>
                <a:spcPts val="3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629454" y="4458132"/>
            <a:ext cx="3886200" cy="624205"/>
          </a:xfrm>
          <a:custGeom>
            <a:avLst/>
            <a:gdLst/>
            <a:ahLst/>
            <a:cxnLst/>
            <a:rect l="l" t="t" r="r" b="b"/>
            <a:pathLst>
              <a:path w="3886200" h="624204">
                <a:moveTo>
                  <a:pt x="0" y="0"/>
                </a:moveTo>
                <a:lnTo>
                  <a:pt x="3886192" y="0"/>
                </a:lnTo>
                <a:lnTo>
                  <a:pt x="3886192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70884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4648504" y="4472446"/>
            <a:ext cx="3854450" cy="59880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Data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127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(8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+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/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8)*8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4702479" y="5540180"/>
            <a:ext cx="1002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*buffer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4629454" y="445598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2629217" y="4460278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2666371" y="4472446"/>
            <a:ext cx="1607820" cy="59880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2700" rIns="0" bIns="0" rtlCol="0">
            <a:spAutoFit/>
          </a:bodyPr>
          <a:lstStyle/>
          <a:p>
            <a:pPr marL="510540" marR="185420" lvl="0" indent="-95250" algn="l" defTabSz="914400" rtl="0" eaLnBrk="1" fontAlgn="base" latinLnBrk="0" hangingPunct="1">
              <a:lnSpc>
                <a:spcPct val="100699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721046" y="5557824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*(buffer-2)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2716440" y="5553530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2643403" y="445598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648020" y="4460281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4286394" y="446219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4286394" y="446219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4287239" y="4579176"/>
            <a:ext cx="203835" cy="3860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4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Flags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1FE55-4212-564E-8D8C-24574436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54" y="6006070"/>
            <a:ext cx="3581400" cy="86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F6043E-8A36-E048-BD90-CC9B75CAC77D}"/>
              </a:ext>
            </a:extLst>
          </p:cNvPr>
          <p:cNvSpPr txBox="1"/>
          <p:nvPr/>
        </p:nvSpPr>
        <p:spPr>
          <a:xfrm>
            <a:off x="4979772" y="6326659"/>
            <a:ext cx="3274541" cy="222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1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69C2-55FB-764E-A067-F0122D92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5C630B-4D5C-A848-84C2-B27DF1EAB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74" y="1115633"/>
            <a:ext cx="5352982" cy="5091436"/>
          </a:xfrm>
        </p:spPr>
      </p:pic>
    </p:spTree>
    <p:extLst>
      <p:ext uri="{BB962C8B-B14F-4D97-AF65-F5344CB8AC3E}">
        <p14:creationId xmlns:p14="http://schemas.microsoft.com/office/powerpoint/2010/main" val="1044862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7288-FE28-034A-BB8D-EE05C9AC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r>
              <a:rPr lang="zh-CN" altLang="en-US" dirty="0"/>
              <a:t> </a:t>
            </a:r>
            <a:r>
              <a:rPr lang="en-US" altLang="zh-CN" dirty="0"/>
              <a:t>management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081E-7D19-0446-8B39-D80B4F95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Linked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1680E-9B3B-0B42-BBE1-7991C09E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74" y="1055686"/>
            <a:ext cx="4332521" cy="58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15476" y="1147113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object 7"/>
          <p:cNvSpPr txBox="1"/>
          <p:nvPr/>
        </p:nvSpPr>
        <p:spPr>
          <a:xfrm>
            <a:off x="3012544" y="1019413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8" name="object 10"/>
          <p:cNvSpPr txBox="1"/>
          <p:nvPr/>
        </p:nvSpPr>
        <p:spPr>
          <a:xfrm>
            <a:off x="3012545" y="5411773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3012544" y="4257614"/>
            <a:ext cx="3631565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14020" marR="5080" lvl="0" indent="-401955" algn="l" defTabSz="914400" rtl="0" eaLnBrk="1" fontAlgn="base" latinLnBrk="0" hangingPunct="1">
              <a:lnSpc>
                <a:spcPct val="1004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It’s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just another segment  in runtime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memory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4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7288-FE28-034A-BB8D-EE05C9AC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r>
              <a:rPr lang="zh-CN" altLang="en-US" dirty="0"/>
              <a:t> </a:t>
            </a:r>
            <a:r>
              <a:rPr lang="en-US" altLang="zh-CN" dirty="0"/>
              <a:t>management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081E-7D19-0446-8B39-D80B4F959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bitmap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7F62A-FB5E-1A49-8D9F-9EF5D4CF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2457450"/>
            <a:ext cx="7366000" cy="194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CB7EE-B04D-FD43-9147-6DE7CEEBC1C2}"/>
              </a:ext>
            </a:extLst>
          </p:cNvPr>
          <p:cNvSpPr txBox="1"/>
          <p:nvPr/>
        </p:nvSpPr>
        <p:spPr>
          <a:xfrm>
            <a:off x="6459793" y="1055687"/>
            <a:ext cx="20363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H:</a:t>
            </a:r>
            <a:r>
              <a:rPr lang="zh-CN" altLang="en-US" dirty="0"/>
              <a:t> </a:t>
            </a:r>
            <a:r>
              <a:rPr lang="en-US" altLang="zh-CN" dirty="0"/>
              <a:t>header</a:t>
            </a:r>
            <a:r>
              <a:rPr lang="zh-CN" altLang="en-US" dirty="0"/>
              <a:t> </a:t>
            </a:r>
            <a:r>
              <a:rPr lang="en-US" altLang="zh-CN" dirty="0"/>
              <a:t>--&gt;</a:t>
            </a:r>
            <a:r>
              <a:rPr lang="zh-CN" altLang="en-US" dirty="0"/>
              <a:t> </a:t>
            </a:r>
            <a:r>
              <a:rPr lang="en-US" altLang="zh-CN" dirty="0"/>
              <a:t>11</a:t>
            </a:r>
          </a:p>
          <a:p>
            <a:r>
              <a:rPr lang="en-US" altLang="zh-CN" dirty="0"/>
              <a:t>B:</a:t>
            </a:r>
            <a:r>
              <a:rPr lang="zh-CN" altLang="en-US" dirty="0"/>
              <a:t> </a:t>
            </a:r>
            <a:r>
              <a:rPr lang="en-US" altLang="zh-CN" dirty="0"/>
              <a:t>Body</a:t>
            </a:r>
            <a:r>
              <a:rPr lang="zh-CN" altLang="en-US" dirty="0"/>
              <a:t>  </a:t>
            </a:r>
            <a:r>
              <a:rPr lang="en-US" altLang="zh-CN" dirty="0"/>
              <a:t>--&gt;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</a:p>
          <a:p>
            <a:r>
              <a:rPr lang="en-US" altLang="zh-CN" dirty="0"/>
              <a:t>F: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00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C3120-7963-D94C-88AC-97336624EFD4}"/>
              </a:ext>
            </a:extLst>
          </p:cNvPr>
          <p:cNvSpPr txBox="1"/>
          <p:nvPr/>
        </p:nvSpPr>
        <p:spPr>
          <a:xfrm>
            <a:off x="683789" y="4833938"/>
            <a:ext cx="7456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Bitmap</a:t>
            </a:r>
            <a:r>
              <a:rPr lang="zh-CN" altLang="en-US" dirty="0"/>
              <a:t> </a:t>
            </a:r>
            <a:r>
              <a:rPr lang="en-US" altLang="zh-CN" dirty="0"/>
              <a:t>representation: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b="1" dirty="0">
                <a:solidFill>
                  <a:srgbClr val="FF0000"/>
                </a:solidFill>
              </a:rPr>
              <a:t>(HIGH)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00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(LOW)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EBB46-C5B3-1440-B83A-666F3B3906FD}"/>
              </a:ext>
            </a:extLst>
          </p:cNvPr>
          <p:cNvSpPr txBox="1"/>
          <p:nvPr/>
        </p:nvSpPr>
        <p:spPr>
          <a:xfrm>
            <a:off x="2804250" y="5846084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128</a:t>
            </a:r>
            <a:r>
              <a:rPr lang="zh-CN" altLang="en-US" dirty="0"/>
              <a:t> </a:t>
            </a:r>
            <a:r>
              <a:rPr lang="en-US" altLang="zh-CN" dirty="0"/>
              <a:t>byte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1MB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128</a:t>
            </a:r>
            <a:r>
              <a:rPr lang="zh-CN" altLang="en-US" dirty="0"/>
              <a:t> 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8k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023E-FDCA-6244-BE2B-4782B350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glibc</a:t>
            </a:r>
            <a:r>
              <a:rPr lang="en-US" dirty="0"/>
              <a:t> source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91A3DA-D280-B64F-A245-37552D3FA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" y="895350"/>
            <a:ext cx="5422900" cy="330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EFEBF-92A4-5643-8209-01F1599D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550"/>
            <a:ext cx="9062439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D0B229-995F-0B4F-91AB-70498486C019}"/>
              </a:ext>
            </a:extLst>
          </p:cNvPr>
          <p:cNvSpPr/>
          <p:nvPr/>
        </p:nvSpPr>
        <p:spPr>
          <a:xfrm>
            <a:off x="4263888" y="220761"/>
            <a:ext cx="5995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code.woboq.org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userspace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glibc</a:t>
            </a:r>
            <a:r>
              <a:rPr lang="en-US" sz="1400" dirty="0">
                <a:solidFill>
                  <a:schemeClr val="bg1"/>
                </a:solidFill>
              </a:rPr>
              <a:t>/malloc/</a:t>
            </a:r>
            <a:r>
              <a:rPr lang="en-US" sz="1400" dirty="0" err="1">
                <a:solidFill>
                  <a:schemeClr val="bg1"/>
                </a:solidFill>
              </a:rPr>
              <a:t>malloc.c.html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7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A95D-0A42-3B4F-ABB3-993C98FF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Arena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657DD-53C8-9646-83FB-8016B9C1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02" y="3429000"/>
            <a:ext cx="8524875" cy="4313238"/>
          </a:xfrm>
        </p:spPr>
        <p:txBody>
          <a:bodyPr/>
          <a:lstStyle/>
          <a:p>
            <a:r>
              <a:rPr lang="en-US" b="1" dirty="0"/>
              <a:t>Arena: the top level memory management entity. </a:t>
            </a:r>
          </a:p>
          <a:p>
            <a:r>
              <a:rPr lang="en-US" dirty="0"/>
              <a:t>There are </a:t>
            </a:r>
            <a:r>
              <a:rPr lang="en-US" dirty="0">
                <a:solidFill>
                  <a:srgbClr val="FF0000"/>
                </a:solidFill>
              </a:rPr>
              <a:t>two types </a:t>
            </a:r>
            <a:r>
              <a:rPr lang="en-US" dirty="0"/>
              <a:t>of arenas. </a:t>
            </a:r>
          </a:p>
          <a:p>
            <a:pPr lvl="1"/>
            <a:r>
              <a:rPr lang="en-US" dirty="0"/>
              <a:t>Main arena covers the traditional heap area: the space between </a:t>
            </a:r>
            <a:r>
              <a:rPr lang="en-US" b="1" dirty="0" err="1"/>
              <a:t>start_brk</a:t>
            </a:r>
            <a:r>
              <a:rPr lang="en-US" b="1" dirty="0"/>
              <a:t> and </a:t>
            </a:r>
            <a:r>
              <a:rPr lang="en-US" b="1" dirty="0" err="1"/>
              <a:t>brk</a:t>
            </a:r>
            <a:r>
              <a:rPr lang="en-US" dirty="0"/>
              <a:t> for a process from kernel point of view, only one main arena exists for a process.  </a:t>
            </a:r>
          </a:p>
          <a:p>
            <a:pPr lvl="1"/>
            <a:r>
              <a:rPr lang="en-US" dirty="0"/>
              <a:t>Non-main arena manages the memory fetched from kernel via </a:t>
            </a:r>
            <a:r>
              <a:rPr lang="en-US" b="1" dirty="0" err="1"/>
              <a:t>mmap</a:t>
            </a:r>
            <a:r>
              <a:rPr lang="en-US" b="1" dirty="0"/>
              <a:t>() </a:t>
            </a:r>
            <a:r>
              <a:rPr lang="en-US" dirty="0"/>
              <a:t>system call,  there could  be 0 to 2*(number of </a:t>
            </a:r>
            <a:r>
              <a:rPr lang="en-US" dirty="0" err="1"/>
              <a:t>cpu</a:t>
            </a:r>
            <a:r>
              <a:rPr lang="en-US" dirty="0"/>
              <a:t> cores) such arenas based on process threads usage.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587CD-8186-9A47-A9AF-F99C338FF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4361810" cy="2530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F34F3-A4F3-E247-91AB-64FBB946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848" y="749300"/>
            <a:ext cx="4368492" cy="25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04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8469-5BEA-D341-A80B-E2D0D4B3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Arena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4A358-395C-F544-A48A-C6BCF4301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57" y="749300"/>
            <a:ext cx="3981377" cy="6077808"/>
          </a:xfrm>
        </p:spPr>
      </p:pic>
    </p:spTree>
    <p:extLst>
      <p:ext uri="{BB962C8B-B14F-4D97-AF65-F5344CB8AC3E}">
        <p14:creationId xmlns:p14="http://schemas.microsoft.com/office/powerpoint/2010/main" val="1369002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D93D-607B-764C-8571-756CE81A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Arena</a:t>
            </a:r>
            <a:endParaRPr lang="en-US" dirty="0"/>
          </a:p>
        </p:txBody>
      </p:sp>
      <p:pic>
        <p:nvPicPr>
          <p:cNvPr id="5" name="Content Placeholder 4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0273B37D-33E7-E84E-88A9-382CDB74A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1" y="749300"/>
            <a:ext cx="8414951" cy="6076732"/>
          </a:xfrm>
        </p:spPr>
      </p:pic>
    </p:spTree>
    <p:extLst>
      <p:ext uri="{BB962C8B-B14F-4D97-AF65-F5344CB8AC3E}">
        <p14:creationId xmlns:p14="http://schemas.microsoft.com/office/powerpoint/2010/main" val="3332918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9922-371B-8C4B-B732-0876B87F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Chunks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26A54-8FAA-3B4D-8B83-3284C69B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887998"/>
            <a:ext cx="8524875" cy="4313238"/>
          </a:xfrm>
        </p:spPr>
        <p:txBody>
          <a:bodyPr/>
          <a:lstStyle/>
          <a:p>
            <a:r>
              <a:rPr lang="en-US" dirty="0"/>
              <a:t>A bin is a list (doubly or singly linked list) of free (non-allocated) chunks. Bins are differentiated based on the size of chunks they contain:</a:t>
            </a:r>
          </a:p>
          <a:p>
            <a:pPr lvl="1"/>
            <a:r>
              <a:rPr lang="en-US" dirty="0"/>
              <a:t>Fast bin</a:t>
            </a:r>
          </a:p>
          <a:p>
            <a:pPr lvl="1"/>
            <a:r>
              <a:rPr lang="en-US" dirty="0"/>
              <a:t>Unsorted bin</a:t>
            </a:r>
          </a:p>
          <a:p>
            <a:pPr lvl="1"/>
            <a:r>
              <a:rPr lang="en-US" dirty="0"/>
              <a:t>Small bin</a:t>
            </a:r>
          </a:p>
          <a:p>
            <a:pPr lvl="1"/>
            <a:r>
              <a:rPr lang="en-US" dirty="0"/>
              <a:t>Large bin</a:t>
            </a:r>
          </a:p>
          <a:p>
            <a:pPr lvl="1"/>
            <a:r>
              <a:rPr lang="en-US" dirty="0" err="1"/>
              <a:t>tcache</a:t>
            </a:r>
            <a:r>
              <a:rPr lang="en-US" dirty="0"/>
              <a:t> bin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C50F9-F37F-B845-80AE-B0154406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89" y="2117559"/>
            <a:ext cx="6640143" cy="385244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51C171E-250D-9E43-BD1D-2DF4F3DA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5" y="3669957"/>
            <a:ext cx="1091041" cy="26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23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B9A7-0B60-B042-AD37-927CC8BA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Heap Exploitation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FEFF86-2BB8-EA42-823D-A207917E0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08" y="1507933"/>
            <a:ext cx="5168024" cy="529290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0559E7-9200-D345-B922-6AF051831E30}"/>
              </a:ext>
            </a:extLst>
          </p:cNvPr>
          <p:cNvSpPr/>
          <p:nvPr/>
        </p:nvSpPr>
        <p:spPr>
          <a:xfrm>
            <a:off x="295275" y="1036828"/>
            <a:ext cx="5350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shellphish</a:t>
            </a:r>
            <a:r>
              <a:rPr lang="en-US" dirty="0"/>
              <a:t>/how2heap</a:t>
            </a:r>
          </a:p>
        </p:txBody>
      </p:sp>
    </p:spTree>
    <p:extLst>
      <p:ext uri="{BB962C8B-B14F-4D97-AF65-F5344CB8AC3E}">
        <p14:creationId xmlns:p14="http://schemas.microsoft.com/office/powerpoint/2010/main" val="3982558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AE00-B6C2-3C4A-A079-628BDD0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991C3-A2B6-B145-92EA-010881B5A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 continued … </a:t>
            </a:r>
          </a:p>
        </p:txBody>
      </p:sp>
    </p:spTree>
    <p:extLst>
      <p:ext uri="{BB962C8B-B14F-4D97-AF65-F5344CB8AC3E}">
        <p14:creationId xmlns:p14="http://schemas.microsoft.com/office/powerpoint/2010/main" val="2284213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6F0E-595F-DC4B-9AC2-BE8412DF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First-fit behavior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FAE2-75B6-9746-B1CB-6F1ADA9ED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technique describes the 'first-fit' behavior of </a:t>
            </a:r>
            <a:r>
              <a:rPr lang="en-US" dirty="0" err="1"/>
              <a:t>glibc's</a:t>
            </a:r>
            <a:r>
              <a:rPr lang="en-US" dirty="0"/>
              <a:t> allocator. </a:t>
            </a:r>
          </a:p>
          <a:p>
            <a:r>
              <a:rPr lang="en-US" dirty="0"/>
              <a:t>Whenever any chunk (not a fast chunk) is freed, it ends up in the unsorted bin. </a:t>
            </a:r>
          </a:p>
          <a:p>
            <a:r>
              <a:rPr lang="en-US" dirty="0"/>
              <a:t>Insertion happens at the HEAD of the list. </a:t>
            </a:r>
          </a:p>
          <a:p>
            <a:r>
              <a:rPr lang="en-US" dirty="0"/>
              <a:t>On requesting new chunks (again, non fast chunks), initially unsorted bins will be looked up as small bins will be empty. </a:t>
            </a:r>
          </a:p>
          <a:p>
            <a:r>
              <a:rPr lang="en-US" dirty="0"/>
              <a:t>This lookup is from the TAIL end of the list. If a single chunk is present in the unsorted bin, an exact check is not made and if the chunk's size &gt;= the one requested, it is split into two and returned. This ensures first in first out behavior.</a:t>
            </a:r>
          </a:p>
        </p:txBody>
      </p:sp>
    </p:spTree>
    <p:extLst>
      <p:ext uri="{BB962C8B-B14F-4D97-AF65-F5344CB8AC3E}">
        <p14:creationId xmlns:p14="http://schemas.microsoft.com/office/powerpoint/2010/main" val="3320742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34CB-FE9E-3A4F-8D87-51ABDF0D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malloc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22615-72F3-0942-9E02-0E8078B16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986274"/>
            <a:ext cx="8524875" cy="3283563"/>
          </a:xfrm>
        </p:spPr>
      </p:pic>
    </p:spTree>
    <p:extLst>
      <p:ext uri="{BB962C8B-B14F-4D97-AF65-F5344CB8AC3E}">
        <p14:creationId xmlns:p14="http://schemas.microsoft.com/office/powerpoint/2010/main" val="187981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Basics </a:t>
            </a:r>
            <a:r>
              <a:rPr lang="en-US" spc="-5" dirty="0"/>
              <a:t>of Dynamic</a:t>
            </a:r>
            <a:r>
              <a:rPr lang="en-US" spc="-85" dirty="0"/>
              <a:t> </a:t>
            </a:r>
            <a:r>
              <a:rPr lang="en-US" spc="-5" dirty="0"/>
              <a:t>Memory</a:t>
            </a:r>
            <a:endParaRPr lang="en-US" dirty="0"/>
          </a:p>
        </p:txBody>
      </p:sp>
      <p:sp>
        <p:nvSpPr>
          <p:cNvPr id="4" name="object 5"/>
          <p:cNvSpPr txBox="1"/>
          <p:nvPr/>
        </p:nvSpPr>
        <p:spPr>
          <a:xfrm>
            <a:off x="1056317" y="1489075"/>
            <a:ext cx="5928995" cy="3758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202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int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main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()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12700" marR="0" lvl="0" indent="0" algn="l" defTabSz="914400" rtl="0" eaLnBrk="1" fontAlgn="base" latinLnBrk="0" hangingPunct="1">
              <a:lnSpc>
                <a:spcPts val="19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{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469265" marR="0" lvl="0" indent="0" algn="l" defTabSz="914400" rtl="0" eaLnBrk="1" fontAlgn="base" latinLnBrk="0" hangingPunct="1">
              <a:lnSpc>
                <a:spcPts val="19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char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*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buffer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=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NULL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;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1424940" lvl="0" indent="0" algn="l" defTabSz="914400" rtl="0" eaLnBrk="1" fontAlgn="base" latinLnBrk="0" hangingPunct="1">
              <a:lnSpc>
                <a:spcPts val="19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/* allocate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a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0x100 byte buffer</a:t>
            </a:r>
            <a:r>
              <a:rPr kumimoji="0" sz="1700" b="0" i="0" u="none" strike="noStrike" kern="1200" cap="none" spc="-8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*/  buffer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=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malloc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(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0x100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);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1891664" lvl="0" indent="0" algn="l" defTabSz="914400" rtl="0" eaLnBrk="1" fontAlgn="base" latinLnBrk="0" hangingPunct="1">
              <a:lnSpc>
                <a:spcPts val="19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/* read input and print it */ 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fgets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(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stdin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,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buffer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,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0x100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); 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printf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(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“Hello %s!\n”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,</a:t>
            </a:r>
            <a:r>
              <a:rPr kumimoji="0" sz="17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buffer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);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5080" lvl="0" indent="0" algn="l" defTabSz="914400" rtl="0" eaLnBrk="1" fontAlgn="base" latinLnBrk="0" hangingPunct="1">
              <a:lnSpc>
                <a:spcPts val="19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/* destroy our dynamically allocated buffer */ 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free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(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buffer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);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469900" marR="0" lvl="0" indent="0" algn="l" defTabSz="914400" rtl="0" eaLnBrk="1" fontAlgn="base" latinLnBrk="0" hangingPunct="1">
              <a:lnSpc>
                <a:spcPts val="185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return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0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;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  <a:p>
            <a:pPr marL="12700" marR="0" lvl="0" indent="0" algn="l" defTabSz="914400" rtl="0" eaLnBrk="1" fontAlgn="base" latinLnBrk="0" hangingPunct="1">
              <a:lnSpc>
                <a:spcPts val="19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}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03281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EBC9-5631-0944-80E5-DEC6EB38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Consolidate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AC3061-B789-8C44-8E1F-07D3C2BF9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529013"/>
            <a:ext cx="8524875" cy="4233362"/>
          </a:xfrm>
        </p:spPr>
      </p:pic>
    </p:spTree>
    <p:extLst>
      <p:ext uri="{BB962C8B-B14F-4D97-AF65-F5344CB8AC3E}">
        <p14:creationId xmlns:p14="http://schemas.microsoft.com/office/powerpoint/2010/main" val="4266032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1770-0D78-784D-881E-F8C8F54F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Unlink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35EC5-91AF-8E42-A953-5A3826B59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</a:t>
            </a:r>
            <a:r>
              <a:rPr lang="en-US" altLang="zh-CN" dirty="0"/>
              <a:t>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linked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9F876-E56D-CE4B-9396-5C9CCE760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6" y="2070100"/>
            <a:ext cx="6692900" cy="13589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070FBDC-3662-7549-B001-BDFE1A65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3574437"/>
            <a:ext cx="8524875" cy="3283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109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1139-7785-5E44-A304-E39F638F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truth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2D222-69C8-EF48-BB83-F34670607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2" y="2616994"/>
            <a:ext cx="6451600" cy="2057400"/>
          </a:xfrm>
        </p:spPr>
      </p:pic>
    </p:spTree>
    <p:extLst>
      <p:ext uri="{BB962C8B-B14F-4D97-AF65-F5344CB8AC3E}">
        <p14:creationId xmlns:p14="http://schemas.microsoft.com/office/powerpoint/2010/main" val="1587037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 vs</a:t>
            </a:r>
            <a:r>
              <a:rPr lang="en-US" spc="-100" dirty="0"/>
              <a:t> </a:t>
            </a:r>
            <a:r>
              <a:rPr lang="en-US" spc="-5" dirty="0"/>
              <a:t>Stack</a:t>
            </a:r>
            <a:endParaRPr lang="en-US" dirty="0"/>
          </a:p>
        </p:txBody>
      </p:sp>
      <p:sp>
        <p:nvSpPr>
          <p:cNvPr id="5" name="object 3"/>
          <p:cNvSpPr txBox="1"/>
          <p:nvPr/>
        </p:nvSpPr>
        <p:spPr>
          <a:xfrm>
            <a:off x="517697" y="1639958"/>
            <a:ext cx="3831590" cy="4104004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8509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67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54965" marR="755650" lvl="0" indent="-297180" algn="l" defTabSz="914400" rtl="0" eaLnBrk="1" fontAlgn="base" latinLnBrk="0" hangingPunct="1">
              <a:lnSpc>
                <a:spcPts val="2630"/>
              </a:lnSpc>
              <a:spcBef>
                <a:spcPts val="86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宋体" charset="0"/>
                <a:cs typeface="Calibri"/>
              </a:rPr>
              <a:t>Dynamic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memory  allocations at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runtime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4965" marR="5080" lvl="0" indent="-297180" algn="l" defTabSz="914400" rtl="0" eaLnBrk="1" fontAlgn="base" latinLnBrk="0" hangingPunct="1">
              <a:lnSpc>
                <a:spcPts val="259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Objects, big buffers, structs,  persistence, larger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things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4965" marR="0" lvl="0" indent="-2971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Slower,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Manual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5650" marR="0" lvl="1" indent="-300355" algn="l" defTabSz="914400" rtl="0" eaLnBrk="1" fontAlgn="base" latinLnBrk="0" hangingPunct="1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55015" algn="l"/>
                <a:tab pos="75565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Done by the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programmer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5650" marR="0" lvl="1" indent="-300355" algn="l" defTabSz="914400" rtl="0" eaLnBrk="1" fontAlgn="base" latinLnBrk="0" hangingPunct="1">
              <a:lnSpc>
                <a:spcPct val="100000"/>
              </a:lnSpc>
              <a:spcBef>
                <a:spcPts val="15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55015" algn="l"/>
                <a:tab pos="75565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malloc/calloc/recalloc/free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5650" marR="0" lvl="1" indent="-300355" algn="l" defTabSz="914400" rtl="0" eaLnBrk="1" fontAlgn="base" latinLnBrk="0" hangingPunct="1">
              <a:lnSpc>
                <a:spcPct val="100000"/>
              </a:lnSpc>
              <a:spcBef>
                <a:spcPts val="15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55015" algn="l"/>
                <a:tab pos="75565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new/delete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4705511" y="1639958"/>
            <a:ext cx="3639185" cy="413061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8509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67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Stack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55600" marR="109220" lvl="0" indent="-297815" algn="l" defTabSz="914400" rtl="0" eaLnBrk="1" fontAlgn="base" latinLnBrk="0" hangingPunct="1">
              <a:lnSpc>
                <a:spcPts val="2630"/>
              </a:lnSpc>
              <a:spcBef>
                <a:spcPts val="865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宋体" charset="0"/>
                <a:cs typeface="Calibri"/>
              </a:rPr>
              <a:t>Fixed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memory allocations  known at compile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time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5600" marR="278765" lvl="0" indent="-297815" algn="l" defTabSz="914400" rtl="0" eaLnBrk="1" fontAlgn="base" latinLnBrk="0" hangingPunct="1">
              <a:lnSpc>
                <a:spcPts val="259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Local variables, return  addresses, function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args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355600" marR="0" lvl="0" indent="-2978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Fast,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Automatic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5650" marR="0" lvl="1" indent="-300355" algn="l" defTabSz="914400" rtl="0" eaLnBrk="1" fontAlgn="base" latinLnBrk="0" hangingPunct="1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55015" algn="l"/>
                <a:tab pos="75565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Done by the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compiler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55650" marR="5080" lvl="1" indent="-300355" algn="l" defTabSz="914400" rtl="0" eaLnBrk="1" fontAlgn="base" latinLnBrk="0" hangingPunct="1">
              <a:lnSpc>
                <a:spcPts val="215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55015" algn="l"/>
                <a:tab pos="75565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Abstracts away any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concept  of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allocating/de-allocating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71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 Lea‘s malloc</a:t>
            </a:r>
            <a:r>
              <a:rPr lang="zh-CN" altLang="en-US" dirty="0"/>
              <a:t> </a:t>
            </a:r>
            <a:r>
              <a:rPr lang="en-US" spc="-5" dirty="0"/>
              <a:t>Heap Chunks</a:t>
            </a:r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591178" y="1314963"/>
            <a:ext cx="5478145" cy="158813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94640" marR="0" lvl="0" indent="-281940" algn="l" defTabSz="914400" rtl="0" eaLnBrk="1" fontAlgn="base" latinLnBrk="0" hangingPunct="1">
              <a:lnSpc>
                <a:spcPct val="100000"/>
              </a:lnSpc>
              <a:spcBef>
                <a:spcPts val="74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295275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chunks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exist in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two</a:t>
            </a:r>
            <a:r>
              <a:rPr kumimoji="0" sz="32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states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4690" marR="0" lvl="1" indent="-306070" algn="l" defTabSz="914400" rtl="0" eaLnBrk="1" fontAlgn="base" latinLnBrk="0" hangingPunct="1">
              <a:lnSpc>
                <a:spcPct val="100000"/>
              </a:lnSpc>
              <a:spcBef>
                <a:spcPts val="56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69532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 use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(malloc’d)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4690" marR="0" lvl="1" indent="-306070" algn="l" defTabSz="914400" rtl="0" eaLnBrk="1" fontAlgn="base" latinLnBrk="0" hangingPunct="1">
              <a:lnSpc>
                <a:spcPct val="100000"/>
              </a:lnSpc>
              <a:spcBef>
                <a:spcPts val="54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69532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free’d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54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D1FF1-EE49-8F41-8D65-A018A833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malloc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D4EB2F-E885-6042-8759-BF06A200B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406669"/>
            <a:ext cx="8524875" cy="2478050"/>
          </a:xfrm>
        </p:spPr>
      </p:pic>
    </p:spTree>
    <p:extLst>
      <p:ext uri="{BB962C8B-B14F-4D97-AF65-F5344CB8AC3E}">
        <p14:creationId xmlns:p14="http://schemas.microsoft.com/office/powerpoint/2010/main" val="380842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 Chunks </a:t>
            </a:r>
            <a:r>
              <a:rPr lang="en-US" dirty="0"/>
              <a:t>–</a:t>
            </a:r>
            <a:r>
              <a:rPr lang="en-US" spc="-95" dirty="0"/>
              <a:t> </a:t>
            </a:r>
            <a:r>
              <a:rPr lang="en-US" spc="-5" dirty="0"/>
              <a:t>Freed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304799" y="6248382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0" y="0"/>
                </a:moveTo>
                <a:lnTo>
                  <a:pt x="8534382" y="0"/>
                </a:lnTo>
              </a:path>
            </a:pathLst>
          </a:custGeom>
          <a:ln w="9524">
            <a:solidFill>
              <a:srgbClr val="45AAC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374" y="411478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6374" y="411478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95E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074" y="4127481"/>
            <a:ext cx="8204200" cy="50673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" rIns="0" bIns="0" rtlCol="0">
            <a:spAutoFit/>
          </a:bodyPr>
          <a:lstStyle/>
          <a:p>
            <a:pPr marL="2693670" marR="0" lvl="0" indent="0" algn="l" defTabSz="914400" rtl="0" eaLnBrk="1" fontAlgn="base" latinLnBrk="0" hangingPunct="1">
              <a:lnSpc>
                <a:spcPct val="1000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 Chunk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(freed)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8020" y="4648181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7069" y="4660698"/>
            <a:ext cx="1873250" cy="59880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9370" rIns="0" bIns="0" rtlCol="0">
            <a:spAutoFit/>
          </a:bodyPr>
          <a:lstStyle/>
          <a:p>
            <a:pPr marL="573405" marR="113030" lvl="0" indent="-461645" algn="l" defTabSz="914400" rtl="0" eaLnBrk="1" fontAlgn="base" latinLnBrk="0" hangingPunct="1">
              <a:lnSpc>
                <a:spcPct val="101600"/>
              </a:lnSpc>
              <a:spcBef>
                <a:spcPts val="3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2479" y="5728070"/>
            <a:ext cx="1002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*buffer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29217" y="4648168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66371" y="4660698"/>
            <a:ext cx="1607820" cy="59880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2065" rIns="0" bIns="0" rtlCol="0">
            <a:spAutoFit/>
          </a:bodyPr>
          <a:lstStyle/>
          <a:p>
            <a:pPr marL="510540" marR="185420" lvl="0" indent="-95250" algn="l" defTabSz="914400" rtl="0" eaLnBrk="1" fontAlgn="base" latinLnBrk="0" hangingPunct="1">
              <a:lnSpc>
                <a:spcPct val="100699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1046" y="5745714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*(buffer-2)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16440" y="5741420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43403" y="464387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8020" y="4648171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29454" y="4647469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48822" y="4660698"/>
            <a:ext cx="1873250" cy="598805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4254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10642" y="4647469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77D9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7814" y="4660698"/>
            <a:ext cx="1855470" cy="598805"/>
          </a:xfrm>
          <a:prstGeom prst="rect">
            <a:avLst/>
          </a:prstGeom>
          <a:solidFill>
            <a:srgbClr val="4AACC5"/>
          </a:solidFill>
        </p:spPr>
        <p:txBody>
          <a:bodyPr vert="horz" wrap="square" lIns="0" tIns="13335" rIns="0" bIns="0" rtlCol="0">
            <a:spAutoFit/>
          </a:bodyPr>
          <a:lstStyle/>
          <a:p>
            <a:pPr marL="0" marR="17145" lvl="0" indent="0" algn="ctr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17145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(4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97877" y="5740717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*(buffer+1)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24840" y="4643173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29772" y="4643173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1625" y="1669056"/>
            <a:ext cx="5362575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0" marR="0" lvl="0" indent="0" algn="l" defTabSz="914400" rtl="0" eaLnBrk="1" fontAlgn="base" latinLnBrk="0" hangingPunct="1">
              <a:lnSpc>
                <a:spcPts val="3035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free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(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);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304165" marR="0" lvl="0" indent="-291465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03530" algn="l"/>
                <a:tab pos="304800" algn="l"/>
              </a:tabLst>
              <a:defRPr/>
            </a:pP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Forward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04215" marR="0" lvl="1" indent="-302895" algn="l" defTabSz="914400" rtl="0" eaLnBrk="1" fontAlgn="base" latinLnBrk="0" hangingPunct="1">
              <a:lnSpc>
                <a:spcPts val="27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03580" algn="l"/>
                <a:tab pos="7048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 to the next freed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04165" marR="0" lvl="0" indent="-291465" algn="l" defTabSz="914400" rtl="0" eaLnBrk="1" fontAlgn="base" latinLnBrk="0" hangingPunct="1">
              <a:lnSpc>
                <a:spcPts val="314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03530" algn="l"/>
                <a:tab pos="304800" algn="l"/>
              </a:tabLst>
              <a:defRPr/>
            </a:pP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Backwards</a:t>
            </a:r>
            <a:r>
              <a:rPr kumimoji="0" sz="2700" b="0" i="0" u="none" strike="noStrike" kern="1200" cap="none" spc="-15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04215" marR="0" lvl="1" indent="-302895" algn="l" defTabSz="914400" rtl="0" eaLnBrk="1" fontAlgn="base" latinLnBrk="0" hangingPunct="1">
              <a:lnSpc>
                <a:spcPts val="281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03580" algn="l"/>
                <a:tab pos="7048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 to the previous freed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86394" y="465008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286394" y="465008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87239" y="4767066"/>
            <a:ext cx="203835" cy="3860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4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Flags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F5A3AF-4629-DA4B-A595-246DFFABC698}"/>
              </a:ext>
            </a:extLst>
          </p:cNvPr>
          <p:cNvSpPr/>
          <p:nvPr/>
        </p:nvSpPr>
        <p:spPr>
          <a:xfrm>
            <a:off x="3120887" y="753591"/>
            <a:ext cx="4572000" cy="783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lang="en-US" spc="-10" dirty="0">
                <a:solidFill>
                  <a:srgbClr val="FFFFFF"/>
                </a:solidFill>
                <a:latin typeface="Consolas"/>
                <a:cs typeface="Consolas"/>
              </a:rPr>
              <a:t>unsigned </a:t>
            </a:r>
            <a:r>
              <a:rPr lang="en-US" spc="-10" dirty="0" err="1">
                <a:solidFill>
                  <a:srgbClr val="FFFFFF"/>
                </a:solidFill>
                <a:latin typeface="Consolas"/>
                <a:cs typeface="Consolas"/>
              </a:rPr>
              <a:t>int</a:t>
            </a:r>
            <a:r>
              <a:rPr lang="en-US" spc="-1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FFFFFF"/>
                </a:solidFill>
                <a:latin typeface="Consolas"/>
                <a:cs typeface="Consolas"/>
              </a:rPr>
              <a:t>* </a:t>
            </a:r>
            <a:r>
              <a:rPr lang="en-US" spc="-10" dirty="0">
                <a:solidFill>
                  <a:srgbClr val="00FF00"/>
                </a:solidFill>
                <a:latin typeface="Consolas"/>
                <a:cs typeface="Consolas"/>
              </a:rPr>
              <a:t>buffer </a:t>
            </a:r>
            <a:r>
              <a:rPr lang="en-US" dirty="0">
                <a:solidFill>
                  <a:srgbClr val="FFFFFF"/>
                </a:solidFill>
                <a:latin typeface="Consolas"/>
                <a:cs typeface="Consolas"/>
              </a:rPr>
              <a:t>= </a:t>
            </a:r>
            <a:r>
              <a:rPr lang="en-US" spc="-5" dirty="0">
                <a:solidFill>
                  <a:srgbClr val="FF0000"/>
                </a:solidFill>
                <a:latin typeface="Consolas"/>
                <a:cs typeface="Consolas"/>
              </a:rPr>
              <a:t>NULL</a:t>
            </a:r>
            <a:r>
              <a:rPr lang="en-US" spc="-5" dirty="0">
                <a:solidFill>
                  <a:srgbClr val="FFFFFF"/>
                </a:solidFill>
                <a:latin typeface="Consolas"/>
                <a:cs typeface="Consolas"/>
              </a:rPr>
              <a:t>;  </a:t>
            </a:r>
            <a:r>
              <a:rPr lang="en-US" spc="-10" dirty="0">
                <a:solidFill>
                  <a:srgbClr val="00FF00"/>
                </a:solidFill>
                <a:latin typeface="Consolas"/>
                <a:cs typeface="Consolas"/>
              </a:rPr>
              <a:t>buffer </a:t>
            </a:r>
            <a:r>
              <a:rPr lang="en-US" dirty="0">
                <a:solidFill>
                  <a:srgbClr val="FFFFFF"/>
                </a:solidFill>
                <a:latin typeface="Consolas"/>
                <a:cs typeface="Consolas"/>
              </a:rPr>
              <a:t>= </a:t>
            </a:r>
            <a:r>
              <a:rPr lang="en-US" spc="-5" dirty="0">
                <a:solidFill>
                  <a:srgbClr val="FFFF00"/>
                </a:solidFill>
                <a:latin typeface="Consolas"/>
                <a:cs typeface="Consolas"/>
              </a:rPr>
              <a:t>malloc</a:t>
            </a:r>
            <a:r>
              <a:rPr lang="en-US" spc="-5" dirty="0">
                <a:solidFill>
                  <a:srgbClr val="FFFFFF"/>
                </a:solidFill>
                <a:latin typeface="Consolas"/>
                <a:cs typeface="Consolas"/>
              </a:rPr>
              <a:t>(</a:t>
            </a:r>
            <a:r>
              <a:rPr lang="en-US" spc="-5" dirty="0">
                <a:solidFill>
                  <a:srgbClr val="FF0000"/>
                </a:solidFill>
                <a:latin typeface="Consolas"/>
                <a:cs typeface="Consolas"/>
              </a:rPr>
              <a:t>0x100</a:t>
            </a:r>
            <a:r>
              <a:rPr lang="en-US" spc="-5" dirty="0">
                <a:solidFill>
                  <a:srgbClr val="FFFFFF"/>
                </a:solidFill>
                <a:latin typeface="Consolas"/>
                <a:cs typeface="Consolas"/>
              </a:rPr>
              <a:t>);</a:t>
            </a:r>
            <a:endParaRPr lang="en-US" dirty="0">
              <a:solidFill>
                <a:prstClr val="black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9594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Chunks</a:t>
            </a:r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530213" y="1342085"/>
            <a:ext cx="6503670" cy="22472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unsigned int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=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NULL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; 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= </a:t>
            </a:r>
            <a:r>
              <a:rPr lang="en-US" sz="3200" spc="-5" dirty="0">
                <a:solidFill>
                  <a:srgbClr val="FFFF00"/>
                </a:solidFill>
                <a:latin typeface="Consolas"/>
                <a:cs typeface="Consolas"/>
              </a:rPr>
              <a:t>malloc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(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0x100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);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//Out comes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a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heap</a:t>
            </a:r>
            <a:r>
              <a:rPr kumimoji="0" sz="3200" b="0" i="0" u="none" strike="noStrike" kern="1200" cap="none" spc="-5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chunk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66374" y="392689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466374" y="392689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95E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479074" y="3939591"/>
            <a:ext cx="8204200" cy="505459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48020" y="4460291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667069" y="4472446"/>
            <a:ext cx="1873250" cy="59880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0005" rIns="0" bIns="0" rtlCol="0">
            <a:spAutoFit/>
          </a:bodyPr>
          <a:lstStyle/>
          <a:p>
            <a:pPr marL="573405" marR="113030" lvl="0" indent="-461645" algn="l" defTabSz="914400" rtl="0" eaLnBrk="1" fontAlgn="base" latinLnBrk="0" hangingPunct="1">
              <a:lnSpc>
                <a:spcPct val="101600"/>
              </a:lnSpc>
              <a:spcBef>
                <a:spcPts val="3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629454" y="4458132"/>
            <a:ext cx="3886200" cy="624205"/>
          </a:xfrm>
          <a:custGeom>
            <a:avLst/>
            <a:gdLst/>
            <a:ahLst/>
            <a:cxnLst/>
            <a:rect l="l" t="t" r="r" b="b"/>
            <a:pathLst>
              <a:path w="3886200" h="624204">
                <a:moveTo>
                  <a:pt x="0" y="0"/>
                </a:moveTo>
                <a:lnTo>
                  <a:pt x="3886192" y="0"/>
                </a:lnTo>
                <a:lnTo>
                  <a:pt x="3886192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70884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4648504" y="4472446"/>
            <a:ext cx="3854450" cy="59880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Data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127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(8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+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/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8)*8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4702479" y="5540180"/>
            <a:ext cx="1002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*buffer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4629454" y="445598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2629217" y="4460278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2666371" y="4472446"/>
            <a:ext cx="1607820" cy="59880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2700" rIns="0" bIns="0" rtlCol="0">
            <a:spAutoFit/>
          </a:bodyPr>
          <a:lstStyle/>
          <a:p>
            <a:pPr marL="510540" marR="185420" lvl="0" indent="-95250" algn="l" defTabSz="914400" rtl="0" eaLnBrk="1" fontAlgn="base" latinLnBrk="0" hangingPunct="1">
              <a:lnSpc>
                <a:spcPct val="100699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721046" y="5557824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*(buffer-2)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2716440" y="5553530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2643403" y="445598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648020" y="4460281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4286394" y="446219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4286394" y="446219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4287239" y="4579176"/>
            <a:ext cx="203835" cy="3860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4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Flags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1FE55-4212-564E-8D8C-24574436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74" y="5994400"/>
            <a:ext cx="3581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1382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42865</TotalTime>
  <Words>1495</Words>
  <Application>Microsoft Macintosh PowerPoint</Application>
  <PresentationFormat>On-screen Show (4:3)</PresentationFormat>
  <Paragraphs>356</Paragraphs>
  <Slides>43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Agency FB</vt:lpstr>
      <vt:lpstr>Arial</vt:lpstr>
      <vt:lpstr>Calibri</vt:lpstr>
      <vt:lpstr>Consolas</vt:lpstr>
      <vt:lpstr>Franklin Gothic Book</vt:lpstr>
      <vt:lpstr>Franklin Gothic Medium</vt:lpstr>
      <vt:lpstr>Helvetica Neue</vt:lpstr>
      <vt:lpstr>Times New Roman</vt:lpstr>
      <vt:lpstr>Wingdings</vt:lpstr>
      <vt:lpstr>Standarddesign</vt:lpstr>
      <vt:lpstr>PowerPoint Presentation</vt:lpstr>
      <vt:lpstr>Virtual Memory</vt:lpstr>
      <vt:lpstr>The Heap</vt:lpstr>
      <vt:lpstr>Basics of Dynamic Memory</vt:lpstr>
      <vt:lpstr>Heap vs Stack</vt:lpstr>
      <vt:lpstr>Doug Lea‘s malloc Heap Chunks</vt:lpstr>
      <vt:lpstr>malloc chunk</vt:lpstr>
      <vt:lpstr>Heap Chunks – Freed</vt:lpstr>
      <vt:lpstr>Heap Chunks</vt:lpstr>
      <vt:lpstr>Pseudo Memory Map</vt:lpstr>
      <vt:lpstr>Heap Allocations</vt:lpstr>
      <vt:lpstr>Heap Allocations</vt:lpstr>
      <vt:lpstr>Heap Allocations</vt:lpstr>
      <vt:lpstr>Heap Overflows</vt:lpstr>
      <vt:lpstr>Heap Overflows</vt:lpstr>
      <vt:lpstr>PowerPoint Presentation</vt:lpstr>
      <vt:lpstr>PowerPoint Presentation</vt:lpstr>
      <vt:lpstr>PowerPoint Presentation</vt:lpstr>
      <vt:lpstr>Check Heap Address</vt:lpstr>
      <vt:lpstr>Check Heap Address</vt:lpstr>
      <vt:lpstr>Collect info</vt:lpstr>
      <vt:lpstr>Why 80 Bytes? </vt:lpstr>
      <vt:lpstr>Why 80 Bytes? </vt:lpstr>
      <vt:lpstr>Shellcode and Attack</vt:lpstr>
      <vt:lpstr>Heap Overflows</vt:lpstr>
      <vt:lpstr>Heap in Linux (GNU C Library – glibc)</vt:lpstr>
      <vt:lpstr>Heap Chunks</vt:lpstr>
      <vt:lpstr>The Heap</vt:lpstr>
      <vt:lpstr>Design your own Heap management system</vt:lpstr>
      <vt:lpstr>Design your own Heap management system</vt:lpstr>
      <vt:lpstr>glibc source code</vt:lpstr>
      <vt:lpstr>Arena</vt:lpstr>
      <vt:lpstr>Arena</vt:lpstr>
      <vt:lpstr>Arena</vt:lpstr>
      <vt:lpstr>Bins and Chunks</vt:lpstr>
      <vt:lpstr>Educational Heap Exploitation  </vt:lpstr>
      <vt:lpstr>PowerPoint Presentation</vt:lpstr>
      <vt:lpstr>First-fit behavior  </vt:lpstr>
      <vt:lpstr>malloc &amp; free</vt:lpstr>
      <vt:lpstr>Consolidate Free Chunk</vt:lpstr>
      <vt:lpstr>Unlink</vt:lpstr>
      <vt:lpstr>The truth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1226</cp:revision>
  <dcterms:created xsi:type="dcterms:W3CDTF">2011-12-10T02:50:46Z</dcterms:created>
  <dcterms:modified xsi:type="dcterms:W3CDTF">2019-10-31T18:36:28Z</dcterms:modified>
</cp:coreProperties>
</file>