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587" r:id="rId2"/>
    <p:sldId id="784" r:id="rId3"/>
    <p:sldId id="785" r:id="rId4"/>
    <p:sldId id="792" r:id="rId5"/>
    <p:sldId id="772" r:id="rId6"/>
    <p:sldId id="773" r:id="rId7"/>
    <p:sldId id="781" r:id="rId8"/>
    <p:sldId id="799" r:id="rId9"/>
    <p:sldId id="800" r:id="rId10"/>
    <p:sldId id="788" r:id="rId11"/>
    <p:sldId id="801" r:id="rId12"/>
    <p:sldId id="802" r:id="rId13"/>
    <p:sldId id="803" r:id="rId14"/>
    <p:sldId id="804" r:id="rId15"/>
    <p:sldId id="805" r:id="rId16"/>
    <p:sldId id="782" r:id="rId17"/>
    <p:sldId id="783" r:id="rId18"/>
    <p:sldId id="789" r:id="rId19"/>
    <p:sldId id="798" r:id="rId20"/>
    <p:sldId id="806" r:id="rId21"/>
    <p:sldId id="808" r:id="rId22"/>
    <p:sldId id="905" r:id="rId23"/>
    <p:sldId id="906" r:id="rId24"/>
    <p:sldId id="907" r:id="rId25"/>
    <p:sldId id="928" r:id="rId26"/>
    <p:sldId id="909" r:id="rId27"/>
    <p:sldId id="913" r:id="rId28"/>
    <p:sldId id="914" r:id="rId29"/>
    <p:sldId id="915" r:id="rId30"/>
    <p:sldId id="916" r:id="rId31"/>
    <p:sldId id="920" r:id="rId32"/>
    <p:sldId id="921" r:id="rId33"/>
    <p:sldId id="924" r:id="rId34"/>
    <p:sldId id="926" r:id="rId35"/>
    <p:sldId id="927" r:id="rId36"/>
    <p:sldId id="716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5pPr>
    <a:lvl6pPr marL="22860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6pPr>
    <a:lvl7pPr marL="27432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7pPr>
    <a:lvl8pPr marL="32004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8pPr>
    <a:lvl9pPr marL="3657600" algn="l" defTabSz="457200" rtl="0" eaLnBrk="1" latinLnBrk="0" hangingPunct="1">
      <a:defRPr sz="2000" kern="1200">
        <a:solidFill>
          <a:schemeClr val="tx1"/>
        </a:solidFill>
        <a:latin typeface="Arial" charset="0"/>
        <a:ea typeface="宋体" charset="0"/>
        <a:cs typeface="宋体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Si" initials="CS [2]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768" autoAdjust="0"/>
    <p:restoredTop sz="83312"/>
  </p:normalViewPr>
  <p:slideViewPr>
    <p:cSldViewPr snapToGrid="0" snapToObjects="1">
      <p:cViewPr varScale="1">
        <p:scale>
          <a:sx n="97" d="100"/>
          <a:sy n="97" d="100"/>
        </p:scale>
        <p:origin x="208" y="27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PMingLiU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PMingLiU" charset="0"/>
              </a:defRPr>
            </a:lvl1pPr>
          </a:lstStyle>
          <a:p>
            <a:pPr>
              <a:defRPr/>
            </a:pPr>
            <a:fld id="{BA9611C0-22CD-3B4D-A545-A25F1CC1E2E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280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 noProof="0"/>
              <a:t>Textmasterformate durch Klicken bearbeiten</a:t>
            </a:r>
          </a:p>
          <a:p>
            <a:pPr lvl="1"/>
            <a:r>
              <a:rPr lang="de-DE" altLang="zh-CN" noProof="0"/>
              <a:t>Zweite Ebene</a:t>
            </a:r>
          </a:p>
          <a:p>
            <a:pPr lvl="2"/>
            <a:r>
              <a:rPr lang="de-DE" altLang="zh-CN" noProof="0"/>
              <a:t>Dritte Ebene</a:t>
            </a:r>
          </a:p>
          <a:p>
            <a:pPr lvl="3"/>
            <a:r>
              <a:rPr lang="de-DE" altLang="zh-CN" noProof="0"/>
              <a:t>Vierte Ebene</a:t>
            </a:r>
          </a:p>
          <a:p>
            <a:pPr lvl="4"/>
            <a:r>
              <a:rPr lang="de-DE" altLang="zh-CN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de-DE" altLang="zh-CN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91BB238-3B1B-EE4E-BFC2-DF2FE134C0D2}" type="slidenum">
              <a:rPr lang="de-DE" altLang="zh-CN"/>
              <a:pPr>
                <a:defRPr/>
              </a:pPr>
              <a:t>‹#›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0557670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1BB238-3B1B-EE4E-BFC2-DF2FE134C0D2}" type="slidenum">
              <a:rPr lang="de-DE" altLang="zh-CN" smtClean="0"/>
              <a:pPr>
                <a:defRPr/>
              </a:pPr>
              <a:t>1</a:t>
            </a:fld>
            <a:endParaRPr lang="de-DE" altLang="zh-CN"/>
          </a:p>
        </p:txBody>
      </p:sp>
    </p:spTree>
    <p:extLst>
      <p:ext uri="{BB962C8B-B14F-4D97-AF65-F5344CB8AC3E}">
        <p14:creationId xmlns:p14="http://schemas.microsoft.com/office/powerpoint/2010/main" val="1423182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93738" y="1435100"/>
            <a:ext cx="7754937" cy="1082675"/>
          </a:xfrm>
        </p:spPr>
        <p:txBody>
          <a:bodyPr anchor="b"/>
          <a:lstStyle>
            <a:lvl1pPr algn="ctr">
              <a:lnSpc>
                <a:spcPct val="110000"/>
              </a:lnSpc>
              <a:defRPr sz="3200"/>
            </a:lvl1pPr>
          </a:lstStyle>
          <a:p>
            <a:r>
              <a:rPr lang="de-DE"/>
              <a:t>Titelmasterformat durch</a:t>
            </a:r>
            <a:br>
              <a:rPr lang="de-DE"/>
            </a:br>
            <a:r>
              <a:rPr lang="de-DE"/>
              <a:t>Klicken bearbeiten</a:t>
            </a:r>
          </a:p>
        </p:txBody>
      </p:sp>
      <p:sp>
        <p:nvSpPr>
          <p:cNvPr id="111630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696913" y="2517775"/>
            <a:ext cx="7751762" cy="800100"/>
          </a:xfrm>
        </p:spPr>
        <p:txBody>
          <a:bodyPr tIns="45720" bIns="45720"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80540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02016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9725" y="101600"/>
            <a:ext cx="2130425" cy="57007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5275" y="101600"/>
            <a:ext cx="6242050" cy="57007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2523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35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6065721"/>
            <a:ext cx="495300" cy="80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121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186014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909493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594493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42341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411897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Textmasterformate durch Klicken bearbeiten</a:t>
            </a:r>
          </a:p>
          <a:p>
            <a:pPr lvl="1"/>
            <a:r>
              <a:rPr lang="de-DE" altLang="zh-CN"/>
              <a:t>Zweite Ebene</a:t>
            </a:r>
          </a:p>
          <a:p>
            <a:pPr lvl="2"/>
            <a:r>
              <a:rPr lang="de-DE" altLang="zh-CN"/>
              <a:t>Dritte Ebene</a:t>
            </a:r>
          </a:p>
          <a:p>
            <a:pPr lvl="3"/>
            <a:r>
              <a:rPr lang="de-DE" altLang="zh-CN"/>
              <a:t>Vierte Ebene</a:t>
            </a:r>
          </a:p>
          <a:p>
            <a:pPr lvl="4"/>
            <a:r>
              <a:rPr lang="de-DE" altLang="zh-CN"/>
              <a:t>Fünfte Ebene</a:t>
            </a:r>
          </a:p>
        </p:txBody>
      </p:sp>
      <p:sp>
        <p:nvSpPr>
          <p:cNvPr id="110595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>
                <a:solidFill>
                  <a:schemeClr val="bg1"/>
                </a:solidFill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1600"/>
            <a:ext cx="8520112" cy="6477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zh-CN"/>
              <a:t>Klicken Sie, um das Titelformat zu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zh-CN" sz="1000"/>
              <a:t>Page </a:t>
            </a:r>
            <a:r>
              <a:rPr lang="de-DE" altLang="zh-CN" sz="1000">
                <a:sym typeface="Wingdings" charset="0"/>
              </a:rPr>
              <a:t></a:t>
            </a:r>
            <a:r>
              <a:rPr lang="de-DE" altLang="zh-CN" sz="1000"/>
              <a:t> </a:t>
            </a:r>
            <a:fld id="{EB0D860B-0F9F-024D-87B2-26EC2F8908EF}" type="slidenum">
              <a:rPr lang="de-DE" altLang="zh-CN" sz="1000"/>
              <a:pPr/>
              <a:t>‹#›</a:t>
            </a:fld>
            <a:endParaRPr lang="de-DE" altLang="zh-CN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宋体" charset="0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ea typeface="宋体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charset="0"/>
        <a:buChar char="§"/>
        <a:defRPr kumimoji="1" sz="2000">
          <a:solidFill>
            <a:schemeClr val="tx1"/>
          </a:solidFill>
          <a:latin typeface="+mn-lt"/>
          <a:ea typeface="宋体" charset="0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kumimoji="1">
          <a:solidFill>
            <a:schemeClr val="tx1"/>
          </a:solidFill>
          <a:latin typeface="+mn-lt"/>
          <a:ea typeface="Arial" charset="0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kumimoji="1">
          <a:solidFill>
            <a:schemeClr val="tx1"/>
          </a:solidFill>
          <a:latin typeface="+mn-lt"/>
          <a:ea typeface="Arial" charset="0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kumimoji="1">
          <a:solidFill>
            <a:schemeClr val="tx1"/>
          </a:solidFill>
          <a:latin typeface="+mn-lt"/>
          <a:ea typeface="Arial" charset="0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73240" y="1315598"/>
            <a:ext cx="801858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CSC 495/583 Topics of Software Security</a:t>
            </a:r>
            <a:br>
              <a:rPr lang="en-US" altLang="en-US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</a:br>
            <a:r>
              <a:rPr lang="en-US" altLang="zh-CN" sz="32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Format String Bug (2) &amp; Heap</a:t>
            </a:r>
          </a:p>
          <a:p>
            <a:pPr algn="ctr"/>
            <a:r>
              <a:rPr lang="en-US" altLang="en-US" sz="2400" b="1" dirty="0">
                <a:solidFill>
                  <a:schemeClr val="bg1"/>
                </a:solidFill>
                <a:latin typeface="Agency FB" panose="020B0503020202020204" pitchFamily="34" charset="0"/>
                <a:ea typeface="Calibri" charset="0"/>
                <a:cs typeface="Calibri" charset="0"/>
                <a:sym typeface="Arial" charset="0"/>
              </a:rPr>
              <a:t>Dr. Si Chen (schen@wcupa.edu)</a:t>
            </a:r>
          </a:p>
        </p:txBody>
      </p:sp>
      <p:sp>
        <p:nvSpPr>
          <p:cNvPr id="2" name="Rectangle 1"/>
          <p:cNvSpPr/>
          <p:nvPr/>
        </p:nvSpPr>
        <p:spPr>
          <a:xfrm>
            <a:off x="7224436" y="-93336"/>
            <a:ext cx="19774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spc="-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Franklin Gothic Medium" panose="020B0603020102020204"/>
              </a:rPr>
              <a:t>Class</a:t>
            </a:r>
            <a:r>
              <a:rPr lang="en-US" altLang="zh-CN" sz="7200" b="1" dirty="0">
                <a:solidFill>
                  <a:srgbClr val="247793">
                    <a:lumMod val="60000"/>
                    <a:lumOff val="40000"/>
                  </a:srgbClr>
                </a:solidFill>
                <a:latin typeface="Franklin Gothic Book" panose="020B0503020102020204"/>
              </a:rPr>
              <a:t>19</a:t>
            </a:r>
            <a:endParaRPr lang="zh-CN" altLang="en-US" sz="2800" dirty="0"/>
          </a:p>
        </p:txBody>
      </p:sp>
      <p:sp>
        <p:nvSpPr>
          <p:cNvPr id="3" name="AutoShape 8" descr="Image result for programming languag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6" name="Picture 2" descr="Course Logo">
            <a:extLst>
              <a:ext uri="{FF2B5EF4-FFF2-40B4-BE49-F238E27FC236}">
                <a16:creationId xmlns:a16="http://schemas.microsoft.com/office/drawing/2014/main" id="{9282C541-23EE-469D-A06B-4D0016D94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551" y="3823398"/>
            <a:ext cx="3164449" cy="210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546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BUG used for?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038" y="988620"/>
            <a:ext cx="87062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Read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data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in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any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memory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address: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%s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read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an</a:t>
            </a:r>
            <a:r>
              <a:rPr lang="zh-CN" altLang="en-US" sz="2800" dirty="0"/>
              <a:t> </a:t>
            </a:r>
            <a:r>
              <a:rPr lang="en-US" altLang="zh-CN" sz="2800" dirty="0"/>
              <a:t>arbitrary</a:t>
            </a:r>
            <a:r>
              <a:rPr lang="zh-CN" altLang="en-US" sz="2800" dirty="0"/>
              <a:t> </a:t>
            </a:r>
            <a:r>
              <a:rPr lang="en-US" altLang="zh-CN" sz="2800" dirty="0"/>
              <a:t>memory</a:t>
            </a:r>
            <a:r>
              <a:rPr lang="zh-CN" altLang="en-US" sz="2800" dirty="0"/>
              <a:t> </a:t>
            </a:r>
            <a:r>
              <a:rPr lang="en-US" altLang="zh-CN" sz="2800" dirty="0"/>
              <a:t>address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06979" y="2443726"/>
            <a:ext cx="852348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Write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data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in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any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memory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address: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 err="1"/>
              <a:t>printf</a:t>
            </a:r>
            <a:r>
              <a:rPr lang="zh-CN" altLang="en-US" sz="2800" dirty="0"/>
              <a:t> </a:t>
            </a:r>
            <a:r>
              <a:rPr lang="en-US" altLang="zh-CN" sz="2800" dirty="0"/>
              <a:t>not</a:t>
            </a:r>
            <a:r>
              <a:rPr lang="zh-CN" altLang="en-US" sz="2800" dirty="0"/>
              <a:t> </a:t>
            </a:r>
            <a:r>
              <a:rPr lang="en-US" altLang="zh-CN" sz="2800" dirty="0"/>
              <a:t>only</a:t>
            </a:r>
            <a:r>
              <a:rPr lang="zh-CN" altLang="en-US" sz="2800" dirty="0"/>
              <a:t> </a:t>
            </a:r>
            <a:r>
              <a:rPr lang="en-US" altLang="zh-CN" sz="2800" dirty="0"/>
              <a:t>allows</a:t>
            </a:r>
            <a:r>
              <a:rPr lang="zh-CN" altLang="en-US" sz="2800" dirty="0"/>
              <a:t> </a:t>
            </a:r>
            <a:r>
              <a:rPr lang="en-US" altLang="zh-CN" sz="2800" dirty="0"/>
              <a:t>you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read</a:t>
            </a:r>
            <a:r>
              <a:rPr lang="zh-CN" altLang="en-US" sz="2800" dirty="0"/>
              <a:t> </a:t>
            </a:r>
            <a:r>
              <a:rPr lang="en-US" altLang="zh-CN" sz="2800" dirty="0"/>
              <a:t>but</a:t>
            </a:r>
            <a:r>
              <a:rPr lang="zh-CN" altLang="en-US" sz="2800" dirty="0"/>
              <a:t> </a:t>
            </a:r>
            <a:r>
              <a:rPr lang="en-US" altLang="zh-CN" sz="2800" dirty="0"/>
              <a:t>also</a:t>
            </a:r>
            <a:r>
              <a:rPr lang="zh-CN" altLang="en-US" sz="2800" dirty="0"/>
              <a:t> </a:t>
            </a:r>
            <a:r>
              <a:rPr lang="en-US" altLang="zh-CN" sz="2800" dirty="0"/>
              <a:t>write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%n</a:t>
            </a:r>
            <a:r>
              <a:rPr lang="zh-CN" altLang="en-US" sz="2800" dirty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88" y="3637153"/>
            <a:ext cx="5611660" cy="305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8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8BDA7-5434-AC4C-A604-6B6D1BA9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</a:t>
            </a:r>
            <a:r>
              <a:rPr lang="en-US" dirty="0" err="1"/>
              <a:t>fmt_test.c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D50CA6-B419-B64D-B946-423645555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776" y="1047197"/>
            <a:ext cx="6414052" cy="38250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CDDE37-8BC0-DB48-8B16-E45C071E1F3A}"/>
              </a:ext>
            </a:extLst>
          </p:cNvPr>
          <p:cNvSpPr txBox="1"/>
          <p:nvPr/>
        </p:nvSpPr>
        <p:spPr>
          <a:xfrm>
            <a:off x="5075583" y="6407252"/>
            <a:ext cx="336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Dump the whole program!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72AA69-AC1C-304D-8148-81EB0B4E8FFF}"/>
              </a:ext>
            </a:extLst>
          </p:cNvPr>
          <p:cNvSpPr/>
          <p:nvPr/>
        </p:nvSpPr>
        <p:spPr>
          <a:xfrm>
            <a:off x="1014776" y="5022257"/>
            <a:ext cx="7017025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zh-CN" sz="2800" b="1" dirty="0"/>
              <a:t>Read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data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in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any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memory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address: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%s</a:t>
            </a:r>
            <a:r>
              <a:rPr lang="zh-CN" altLang="en-US" sz="2800" dirty="0"/>
              <a:t> </a:t>
            </a:r>
            <a:r>
              <a:rPr lang="en-US" altLang="zh-CN" sz="2800" dirty="0"/>
              <a:t>to</a:t>
            </a:r>
            <a:r>
              <a:rPr lang="zh-CN" altLang="en-US" sz="2800" dirty="0"/>
              <a:t> </a:t>
            </a:r>
            <a:r>
              <a:rPr lang="en-US" altLang="zh-CN" sz="2800" dirty="0"/>
              <a:t>read</a:t>
            </a:r>
            <a:r>
              <a:rPr lang="zh-CN" altLang="en-US" sz="2800" dirty="0"/>
              <a:t> </a:t>
            </a:r>
            <a:r>
              <a:rPr lang="en-US" altLang="zh-CN" sz="2800" dirty="0"/>
              <a:t>data</a:t>
            </a:r>
            <a:r>
              <a:rPr lang="zh-CN" altLang="en-US" sz="2800" dirty="0"/>
              <a:t> </a:t>
            </a:r>
            <a:r>
              <a:rPr lang="en-US" altLang="zh-CN" sz="2800" dirty="0"/>
              <a:t>in</a:t>
            </a:r>
            <a:r>
              <a:rPr lang="zh-CN" altLang="en-US" sz="2800" dirty="0"/>
              <a:t> </a:t>
            </a:r>
            <a:r>
              <a:rPr lang="en-US" altLang="zh-CN" sz="2800" dirty="0"/>
              <a:t>an</a:t>
            </a:r>
            <a:r>
              <a:rPr lang="zh-CN" altLang="en-US" sz="2800" dirty="0"/>
              <a:t> </a:t>
            </a:r>
            <a:r>
              <a:rPr lang="en-US" altLang="zh-CN" sz="2800" dirty="0"/>
              <a:t>arbitrary</a:t>
            </a:r>
            <a:r>
              <a:rPr lang="zh-CN" altLang="en-US" sz="2800" dirty="0"/>
              <a:t> </a:t>
            </a:r>
            <a:r>
              <a:rPr lang="en-US" altLang="zh-CN" sz="2800" dirty="0"/>
              <a:t>memory</a:t>
            </a:r>
            <a:r>
              <a:rPr lang="zh-CN" altLang="en-US" sz="2800" dirty="0"/>
              <a:t> </a:t>
            </a:r>
            <a:r>
              <a:rPr lang="en-US" altLang="zh-CN" sz="2800" dirty="0"/>
              <a:t>address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93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E5698-34A0-3645-9D9D-4ECA6AB06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offset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07219C-1759-354C-BCE7-024A47D22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87" y="1463536"/>
            <a:ext cx="2732930" cy="19654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FB131E-6F7B-4643-90AF-22C405C4F653}"/>
              </a:ext>
            </a:extLst>
          </p:cNvPr>
          <p:cNvSpPr txBox="1"/>
          <p:nvPr/>
        </p:nvSpPr>
        <p:spPr>
          <a:xfrm>
            <a:off x="4426225" y="2046157"/>
            <a:ext cx="1549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Offset is 11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FBB95-1B52-314E-A6E3-912B8688A1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443" y="3743124"/>
            <a:ext cx="32893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692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0C470-4465-7141-9465-D474C8094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Leak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FCF94-2D66-6745-B19F-CE09FFAAAC30}"/>
              </a:ext>
            </a:extLst>
          </p:cNvPr>
          <p:cNvSpPr txBox="1"/>
          <p:nvPr/>
        </p:nvSpPr>
        <p:spPr>
          <a:xfrm>
            <a:off x="1908313" y="1974574"/>
            <a:ext cx="4650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MemoryAddress%11$x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4402AA1B-8423-804C-A74A-CBB18CAF13F7}"/>
              </a:ext>
            </a:extLst>
          </p:cNvPr>
          <p:cNvSpPr/>
          <p:nvPr/>
        </p:nvSpPr>
        <p:spPr bwMode="auto">
          <a:xfrm>
            <a:off x="3711955" y="2946423"/>
            <a:ext cx="848139" cy="7553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88BBC2-F506-8847-BD27-48BBB00DF445}"/>
              </a:ext>
            </a:extLst>
          </p:cNvPr>
          <p:cNvSpPr txBox="1"/>
          <p:nvPr/>
        </p:nvSpPr>
        <p:spPr>
          <a:xfrm>
            <a:off x="1424609" y="3680240"/>
            <a:ext cx="72049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Data stored in that Memory Address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1596E-EBA8-4B46-BDC1-3D3F9D3593CE}"/>
              </a:ext>
            </a:extLst>
          </p:cNvPr>
          <p:cNvSpPr txBox="1"/>
          <p:nvPr/>
        </p:nvSpPr>
        <p:spPr>
          <a:xfrm>
            <a:off x="980661" y="5062330"/>
            <a:ext cx="17123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0xFFFFFFFF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167DBD-C92F-9B49-B9B4-D2E8DF340800}"/>
              </a:ext>
            </a:extLst>
          </p:cNvPr>
          <p:cNvSpPr txBox="1"/>
          <p:nvPr/>
        </p:nvSpPr>
        <p:spPr>
          <a:xfrm>
            <a:off x="2692989" y="5062330"/>
            <a:ext cx="18421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0xDEADBEEF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A51807-E9B4-E146-BFF4-3F3E2E154C17}"/>
              </a:ext>
            </a:extLst>
          </p:cNvPr>
          <p:cNvSpPr txBox="1"/>
          <p:nvPr/>
        </p:nvSpPr>
        <p:spPr>
          <a:xfrm>
            <a:off x="1274011" y="4662220"/>
            <a:ext cx="112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Address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47D3F0-787A-4E44-BA0C-AB313D9766D1}"/>
              </a:ext>
            </a:extLst>
          </p:cNvPr>
          <p:cNvSpPr txBox="1"/>
          <p:nvPr/>
        </p:nvSpPr>
        <p:spPr>
          <a:xfrm>
            <a:off x="3250834" y="4662220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Data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460A4F-264F-864A-8F2C-2B8AAB10ED4B}"/>
              </a:ext>
            </a:extLst>
          </p:cNvPr>
          <p:cNvSpPr/>
          <p:nvPr/>
        </p:nvSpPr>
        <p:spPr bwMode="auto">
          <a:xfrm>
            <a:off x="622852" y="4545496"/>
            <a:ext cx="4094922" cy="1086678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A13130-A7C5-E443-B6E9-41DC137C63FD}"/>
              </a:ext>
            </a:extLst>
          </p:cNvPr>
          <p:cNvSpPr txBox="1"/>
          <p:nvPr/>
        </p:nvSpPr>
        <p:spPr>
          <a:xfrm>
            <a:off x="4717774" y="4598722"/>
            <a:ext cx="4527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0xFFFFFFFF%11$x </a:t>
            </a:r>
            <a:r>
              <a:rPr lang="en-US" dirty="0">
                <a:sym typeface="Wingdings" pitchFamily="2" charset="2"/>
              </a:rPr>
              <a:t> 0xDEADBEEF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530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8A20B-6F1E-1042-91B2-1CA607BF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Issue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A3008F-EF70-8D46-B0D0-DA5569B92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981075"/>
            <a:ext cx="4127500" cy="6477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D828D3-B14D-4F47-9815-AC3A22BF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1860550"/>
            <a:ext cx="4775200" cy="1841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2A3BE2-0D8B-8D47-A296-1A961A1EE6BA}"/>
              </a:ext>
            </a:extLst>
          </p:cNvPr>
          <p:cNvSpPr txBox="1"/>
          <p:nvPr/>
        </p:nvSpPr>
        <p:spPr>
          <a:xfrm>
            <a:off x="1789043" y="4373217"/>
            <a:ext cx="510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printf</a:t>
            </a:r>
            <a:r>
              <a:rPr lang="en-US" dirty="0"/>
              <a:t> use </a:t>
            </a:r>
            <a:r>
              <a:rPr lang="en-US" b="1" dirty="0"/>
              <a:t>\x00 </a:t>
            </a:r>
            <a:r>
              <a:rPr lang="en-US" dirty="0"/>
              <a:t>to judge the end of the string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23E59B-4935-3343-B0CE-22DDD10CE1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931" y="5692429"/>
            <a:ext cx="4673600" cy="546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225FAA-1103-4849-A0A4-846BDFEDE952}"/>
              </a:ext>
            </a:extLst>
          </p:cNvPr>
          <p:cNvSpPr txBox="1"/>
          <p:nvPr/>
        </p:nvSpPr>
        <p:spPr>
          <a:xfrm>
            <a:off x="300038" y="5244439"/>
            <a:ext cx="6660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Solution: add some dummy characters to avoid truncate: </a:t>
            </a:r>
          </a:p>
        </p:txBody>
      </p:sp>
    </p:spTree>
    <p:extLst>
      <p:ext uri="{BB962C8B-B14F-4D97-AF65-F5344CB8AC3E}">
        <p14:creationId xmlns:p14="http://schemas.microsoft.com/office/powerpoint/2010/main" val="378876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03CC4-8B27-3946-A889-C55EC46FE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Dump the whole program!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E00F88-31B6-9C4B-8F98-4C858882F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50" y="647700"/>
            <a:ext cx="43561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7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BUG used for?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038" y="988620"/>
            <a:ext cx="76466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Disclose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sensitive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information: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Variable(s)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EBP</a:t>
            </a:r>
            <a:r>
              <a:rPr lang="zh-CN" altLang="en-US" sz="2800" dirty="0"/>
              <a:t> </a:t>
            </a:r>
            <a:r>
              <a:rPr lang="en-US" altLang="zh-CN" sz="2800" dirty="0"/>
              <a:t>value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The</a:t>
            </a:r>
            <a:r>
              <a:rPr lang="zh-CN" altLang="en-US" sz="2800" dirty="0"/>
              <a:t> </a:t>
            </a:r>
            <a:r>
              <a:rPr lang="en-US" altLang="zh-CN" sz="2800" dirty="0"/>
              <a:t>correct</a:t>
            </a:r>
            <a:r>
              <a:rPr lang="zh-CN" altLang="en-US" sz="2800" dirty="0"/>
              <a:t> </a:t>
            </a:r>
            <a:r>
              <a:rPr lang="en-US" altLang="zh-CN" sz="2800" dirty="0"/>
              <a:t>location</a:t>
            </a:r>
            <a:r>
              <a:rPr lang="zh-CN" altLang="en-US" sz="2800" dirty="0"/>
              <a:t> </a:t>
            </a:r>
            <a:r>
              <a:rPr lang="en-US" altLang="zh-CN" sz="2800" dirty="0"/>
              <a:t>for</a:t>
            </a:r>
            <a:r>
              <a:rPr lang="zh-CN" altLang="en-US" sz="2800" dirty="0"/>
              <a:t> </a:t>
            </a:r>
            <a:r>
              <a:rPr lang="en-US" altLang="zh-CN" sz="2800" dirty="0"/>
              <a:t>putting</a:t>
            </a:r>
            <a:r>
              <a:rPr lang="zh-CN" altLang="en-US" sz="2800" dirty="0"/>
              <a:t> </a:t>
            </a:r>
            <a:r>
              <a:rPr lang="en-US" altLang="zh-CN" sz="2800" dirty="0"/>
              <a:t>Shellcode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63" y="3043823"/>
            <a:ext cx="4545037" cy="381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35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BUG used for?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0038" y="988620"/>
            <a:ext cx="52213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/>
              <a:t>Disclose</a:t>
            </a:r>
            <a:r>
              <a:rPr lang="zh-CN" altLang="en-US" sz="2800" b="1" dirty="0"/>
              <a:t> </a:t>
            </a:r>
            <a:r>
              <a:rPr lang="en-US" altLang="zh-CN" sz="2800" b="1" dirty="0" err="1"/>
              <a:t>StackGuard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Canary: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sz="2800" dirty="0"/>
              <a:t>By</a:t>
            </a:r>
            <a:r>
              <a:rPr lang="zh-CN" altLang="en-US" sz="2800" dirty="0"/>
              <a:t> </a:t>
            </a:r>
            <a:r>
              <a:rPr lang="en-US" altLang="zh-CN" sz="2800" dirty="0"/>
              <a:t>pass</a:t>
            </a:r>
            <a:r>
              <a:rPr lang="zh-CN" altLang="en-US" sz="2800" dirty="0"/>
              <a:t> </a:t>
            </a:r>
            <a:r>
              <a:rPr lang="en-US" altLang="zh-CN" sz="2800" dirty="0"/>
              <a:t>stack</a:t>
            </a:r>
            <a:r>
              <a:rPr lang="zh-CN" altLang="en-US" sz="2800" dirty="0"/>
              <a:t> </a:t>
            </a:r>
            <a:r>
              <a:rPr lang="en-US" altLang="zh-CN" sz="2800" dirty="0"/>
              <a:t>checking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964" y="2517731"/>
            <a:ext cx="4466258" cy="3748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216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BUG used for?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296" y="749300"/>
            <a:ext cx="9144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Disclose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Library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Address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enable</a:t>
            </a:r>
            <a:r>
              <a:rPr lang="zh-CN" altLang="en-US" dirty="0"/>
              <a:t> </a:t>
            </a:r>
            <a:r>
              <a:rPr lang="en-US" altLang="zh-CN" dirty="0"/>
              <a:t>ASLR,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library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impossible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shellcode</a:t>
            </a:r>
            <a:r>
              <a:rPr lang="zh-CN" altLang="en-US" dirty="0"/>
              <a:t>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system())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disclose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function’s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library.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deduce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function’s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507" y="3261588"/>
            <a:ext cx="2791616" cy="345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3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this BUG used for?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584" y="814884"/>
            <a:ext cx="91440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Disclose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Library</a:t>
            </a:r>
            <a:r>
              <a:rPr lang="zh-CN" altLang="en-US" sz="2800" b="1" dirty="0"/>
              <a:t> </a:t>
            </a:r>
            <a:r>
              <a:rPr lang="en-US" altLang="zh-CN" sz="2800" b="1" dirty="0"/>
              <a:t>Address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enable</a:t>
            </a:r>
            <a:r>
              <a:rPr lang="zh-CN" altLang="en-US" dirty="0"/>
              <a:t> </a:t>
            </a:r>
            <a:r>
              <a:rPr lang="en-US" altLang="zh-CN" dirty="0"/>
              <a:t>ASLR,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library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will</a:t>
            </a:r>
            <a:r>
              <a:rPr lang="zh-CN" altLang="en-US" dirty="0"/>
              <a:t> </a:t>
            </a:r>
            <a:r>
              <a:rPr lang="en-US" altLang="zh-CN" dirty="0"/>
              <a:t>change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time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en-US" altLang="zh-CN" dirty="0"/>
              <a:t>It’s</a:t>
            </a:r>
            <a:r>
              <a:rPr lang="zh-CN" altLang="en-US" dirty="0"/>
              <a:t> </a:t>
            </a:r>
            <a:r>
              <a:rPr lang="en-US" altLang="zh-CN" dirty="0"/>
              <a:t>impossible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call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functions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shellcode</a:t>
            </a:r>
            <a:r>
              <a:rPr lang="zh-CN" altLang="en-US" dirty="0"/>
              <a:t> </a:t>
            </a:r>
            <a:r>
              <a:rPr lang="en-US" altLang="zh-CN" dirty="0"/>
              <a:t>(e.g.</a:t>
            </a:r>
            <a:r>
              <a:rPr lang="zh-CN" altLang="en-US" dirty="0"/>
              <a:t> </a:t>
            </a:r>
            <a:r>
              <a:rPr lang="en-US" altLang="zh-CN" dirty="0"/>
              <a:t>system())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bug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disclose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function’s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given</a:t>
            </a:r>
            <a:r>
              <a:rPr lang="zh-CN" altLang="en-US" dirty="0"/>
              <a:t> </a:t>
            </a:r>
            <a:r>
              <a:rPr lang="en-US" altLang="zh-CN" dirty="0"/>
              <a:t>library.</a:t>
            </a:r>
          </a:p>
          <a:p>
            <a:pPr marL="1371600" lvl="2" indent="-457200">
              <a:buFont typeface="Wingdings" charset="2"/>
              <a:buChar char="Ø"/>
            </a:pP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it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deduce</a:t>
            </a:r>
            <a:r>
              <a:rPr lang="zh-CN" altLang="en-US" dirty="0"/>
              <a:t> </a:t>
            </a:r>
            <a:r>
              <a:rPr lang="en-US" altLang="zh-CN" dirty="0"/>
              <a:t>other</a:t>
            </a:r>
            <a:r>
              <a:rPr lang="zh-CN" altLang="en-US" dirty="0"/>
              <a:t> </a:t>
            </a:r>
            <a:r>
              <a:rPr lang="en-US" altLang="zh-CN" dirty="0"/>
              <a:t>function’s</a:t>
            </a:r>
            <a:r>
              <a:rPr lang="zh-CN" altLang="en-US" dirty="0"/>
              <a:t> </a:t>
            </a:r>
            <a:r>
              <a:rPr lang="en-US" altLang="zh-CN" dirty="0"/>
              <a:t>address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217" y="3144006"/>
            <a:ext cx="5774498" cy="371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0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StackGuard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078367" y="6494790"/>
            <a:ext cx="836738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https://</a:t>
            </a:r>
            <a:r>
              <a:rPr lang="en-US" sz="1100" dirty="0" err="1"/>
              <a:t>www.usenix.org</a:t>
            </a:r>
            <a:r>
              <a:rPr lang="en-US" sz="1100" dirty="0"/>
              <a:t>/legacy/publications/library/proceedings/sec98/</a:t>
            </a:r>
            <a:r>
              <a:rPr lang="en-US" sz="1100" dirty="0" err="1"/>
              <a:t>full_papers</a:t>
            </a:r>
            <a:r>
              <a:rPr lang="en-US" sz="1100" dirty="0"/>
              <a:t>/</a:t>
            </a:r>
            <a:r>
              <a:rPr lang="en-US" sz="1100" dirty="0" err="1"/>
              <a:t>cowan</a:t>
            </a:r>
            <a:r>
              <a:rPr lang="en-US" sz="1100" dirty="0"/>
              <a:t>/</a:t>
            </a:r>
            <a:r>
              <a:rPr lang="en-US" sz="1100" dirty="0" err="1"/>
              <a:t>cowan.pdf</a:t>
            </a:r>
            <a:endParaRPr lang="en-US" sz="1100" dirty="0"/>
          </a:p>
        </p:txBody>
      </p:sp>
      <p:sp>
        <p:nvSpPr>
          <p:cNvPr id="4" name="Rectangle 3"/>
          <p:cNvSpPr/>
          <p:nvPr/>
        </p:nvSpPr>
        <p:spPr>
          <a:xfrm>
            <a:off x="1078367" y="6033125"/>
            <a:ext cx="8367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222222"/>
                </a:solidFill>
              </a:rPr>
              <a:t>Cowan, </a:t>
            </a:r>
            <a:r>
              <a:rPr lang="en-US" sz="1200" dirty="0" err="1">
                <a:solidFill>
                  <a:srgbClr val="222222"/>
                </a:solidFill>
              </a:rPr>
              <a:t>Crispan</a:t>
            </a:r>
            <a:r>
              <a:rPr lang="en-US" sz="1200" dirty="0">
                <a:solidFill>
                  <a:srgbClr val="222222"/>
                </a:solidFill>
              </a:rPr>
              <a:t>, et al. "</a:t>
            </a:r>
            <a:r>
              <a:rPr lang="en-US" sz="1200" dirty="0" err="1">
                <a:solidFill>
                  <a:srgbClr val="222222"/>
                </a:solidFill>
              </a:rPr>
              <a:t>Stackguard</a:t>
            </a:r>
            <a:r>
              <a:rPr lang="en-US" sz="1200" dirty="0">
                <a:solidFill>
                  <a:srgbClr val="222222"/>
                </a:solidFill>
              </a:rPr>
              <a:t>: automatic adaptive detection and prevention of buffer-overflow attacks." </a:t>
            </a:r>
            <a:r>
              <a:rPr lang="en-US" sz="1200" i="1" dirty="0">
                <a:solidFill>
                  <a:srgbClr val="222222"/>
                </a:solidFill>
              </a:rPr>
              <a:t>USENIX Security Symposium</a:t>
            </a:r>
            <a:r>
              <a:rPr lang="en-US" sz="1200" dirty="0">
                <a:solidFill>
                  <a:srgbClr val="222222"/>
                </a:solidFill>
              </a:rPr>
              <a:t>. Vol. 98. 1998.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872230" y="2004590"/>
            <a:ext cx="4271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sz="1400" dirty="0"/>
              <a:t>Insert</a:t>
            </a:r>
            <a:r>
              <a:rPr lang="zh-CN" altLang="en-US" sz="1400" dirty="0"/>
              <a:t> </a:t>
            </a:r>
            <a:r>
              <a:rPr lang="en-US" altLang="zh-CN" sz="1400" dirty="0"/>
              <a:t>Canary</a:t>
            </a:r>
            <a:r>
              <a:rPr lang="zh-CN" altLang="en-US" sz="1400" dirty="0"/>
              <a:t> </a:t>
            </a:r>
            <a:r>
              <a:rPr lang="en-US" altLang="zh-CN" sz="1400" dirty="0"/>
              <a:t>before</a:t>
            </a:r>
            <a:r>
              <a:rPr lang="zh-CN" altLang="en-US" sz="1400" dirty="0"/>
              <a:t> </a:t>
            </a:r>
            <a:r>
              <a:rPr lang="en-US" altLang="zh-CN" sz="1400" dirty="0"/>
              <a:t>the</a:t>
            </a:r>
            <a:r>
              <a:rPr lang="zh-CN" altLang="en-US" sz="1400" dirty="0"/>
              <a:t> </a:t>
            </a:r>
            <a:r>
              <a:rPr lang="en-US" altLang="zh-CN" sz="1400" dirty="0"/>
              <a:t>function</a:t>
            </a:r>
            <a:r>
              <a:rPr lang="zh-CN" altLang="en-US" sz="1400" dirty="0"/>
              <a:t> </a:t>
            </a:r>
            <a:r>
              <a:rPr lang="en-US" altLang="zh-CN" sz="1400" dirty="0"/>
              <a:t>being</a:t>
            </a:r>
            <a:r>
              <a:rPr lang="zh-CN" altLang="en-US" sz="1400" dirty="0"/>
              <a:t> </a:t>
            </a:r>
            <a:r>
              <a:rPr lang="en-US" altLang="zh-CN" sz="1400" dirty="0"/>
              <a:t>called.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sz="1400" dirty="0"/>
              <a:t>Check</a:t>
            </a:r>
            <a:r>
              <a:rPr lang="zh-CN" altLang="en-US" sz="1400" dirty="0"/>
              <a:t> </a:t>
            </a:r>
            <a:r>
              <a:rPr lang="en-US" altLang="zh-CN" sz="1400" dirty="0"/>
              <a:t>this</a:t>
            </a:r>
            <a:r>
              <a:rPr lang="zh-CN" altLang="en-US" sz="1400" dirty="0"/>
              <a:t> </a:t>
            </a:r>
            <a:r>
              <a:rPr lang="en-US" altLang="zh-CN" sz="1400" dirty="0"/>
              <a:t>value</a:t>
            </a:r>
            <a:r>
              <a:rPr lang="zh-CN" altLang="en-US" sz="1400" dirty="0"/>
              <a:t> </a:t>
            </a:r>
            <a:r>
              <a:rPr lang="en-US" altLang="zh-CN" sz="1400" dirty="0"/>
              <a:t>to</a:t>
            </a:r>
            <a:r>
              <a:rPr lang="zh-CN" altLang="en-US" sz="1400" dirty="0"/>
              <a:t> </a:t>
            </a:r>
            <a:r>
              <a:rPr lang="en-US" altLang="zh-CN" sz="1400" dirty="0"/>
              <a:t>see</a:t>
            </a:r>
            <a:r>
              <a:rPr lang="zh-CN" altLang="en-US" sz="1400" dirty="0"/>
              <a:t> </a:t>
            </a:r>
            <a:r>
              <a:rPr lang="en-US" altLang="zh-CN" sz="1400" dirty="0"/>
              <a:t>if</a:t>
            </a:r>
            <a:r>
              <a:rPr lang="zh-CN" altLang="en-US" sz="1400" dirty="0"/>
              <a:t> </a:t>
            </a:r>
            <a:r>
              <a:rPr lang="en-US" altLang="zh-CN" sz="1400" dirty="0"/>
              <a:t>it</a:t>
            </a:r>
            <a:r>
              <a:rPr lang="zh-CN" altLang="en-US" sz="1400" dirty="0"/>
              <a:t> </a:t>
            </a:r>
            <a:r>
              <a:rPr lang="en-US" altLang="zh-CN" sz="1400" dirty="0"/>
              <a:t>been</a:t>
            </a:r>
            <a:r>
              <a:rPr lang="zh-CN" altLang="en-US" sz="1400" dirty="0"/>
              <a:t> </a:t>
            </a:r>
            <a:r>
              <a:rPr lang="en-US" altLang="zh-CN" sz="1400" dirty="0"/>
              <a:t>tweaked</a:t>
            </a:r>
            <a:endParaRPr lang="en-US" sz="1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" y="2004590"/>
            <a:ext cx="4182659" cy="35100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573299-2010-9D42-9A13-5EE6F19C3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58" y="808562"/>
            <a:ext cx="8064500" cy="2159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115AA6-41FA-BF45-8A65-EF1C39A76852}"/>
              </a:ext>
            </a:extLst>
          </p:cNvPr>
          <p:cNvSpPr/>
          <p:nvPr/>
        </p:nvSpPr>
        <p:spPr bwMode="auto">
          <a:xfrm>
            <a:off x="1892808" y="832442"/>
            <a:ext cx="2112264" cy="167212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D7FC6E-958E-074E-94CD-2B0B74608CA9}"/>
              </a:ext>
            </a:extLst>
          </p:cNvPr>
          <p:cNvSpPr txBox="1"/>
          <p:nvPr/>
        </p:nvSpPr>
        <p:spPr>
          <a:xfrm>
            <a:off x="1635321" y="1314471"/>
            <a:ext cx="2369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turn off stack guard</a:t>
            </a: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1378A840-F97A-494E-A5DC-DC6E172B0DB0}"/>
              </a:ext>
            </a:extLst>
          </p:cNvPr>
          <p:cNvSpPr/>
          <p:nvPr/>
        </p:nvSpPr>
        <p:spPr bwMode="auto">
          <a:xfrm rot="10800000">
            <a:off x="2498834" y="1032348"/>
            <a:ext cx="274320" cy="31999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24CB0-90FA-FF4E-8E0A-815E8479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Overwrite Attack with Format String Bug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509DED-0142-2B46-A1EA-919059ACC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89" y="749300"/>
            <a:ext cx="3898900" cy="32639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8EB998-0391-504E-9F4A-1AF1C5A27E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385" y="749300"/>
            <a:ext cx="4160725" cy="610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59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560461" y="3008560"/>
            <a:ext cx="19992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-webkit-standard" charset="0"/>
              </a:rPr>
              <a:t>The Heap</a:t>
            </a:r>
            <a:endParaRPr lang="en-US" sz="3600" b="1" i="0" dirty="0">
              <a:solidFill>
                <a:srgbClr val="000000"/>
              </a:solidFill>
              <a:effectLst/>
              <a:latin typeface="-webkit-stand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727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Heap</a:t>
            </a:r>
            <a:endParaRPr lang="en-US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/>
          </p:nvPr>
        </p:nvGraphicFramePr>
        <p:xfrm>
          <a:off x="515476" y="1147113"/>
          <a:ext cx="2362200" cy="441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Runtime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95E89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(libc)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377D91"/>
                      </a:solidFill>
                      <a:prstDash val="solid"/>
                    </a:lnL>
                    <a:lnR w="28575">
                      <a:solidFill>
                        <a:srgbClr val="377D91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ELF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Executable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.text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.data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395E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object 7"/>
          <p:cNvSpPr txBox="1"/>
          <p:nvPr/>
        </p:nvSpPr>
        <p:spPr>
          <a:xfrm>
            <a:off x="3012544" y="1019413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0x00000000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3012545" y="5411773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0xFFFFFFFF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0" name="object 14"/>
          <p:cNvSpPr txBox="1"/>
          <p:nvPr/>
        </p:nvSpPr>
        <p:spPr>
          <a:xfrm>
            <a:off x="3012544" y="4257614"/>
            <a:ext cx="3631565" cy="88074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414020" marR="5080" lvl="0" indent="-401955" algn="l" defTabSz="914400" rtl="0" eaLnBrk="1" fontAlgn="base" latinLnBrk="0" hangingPunct="1">
              <a:lnSpc>
                <a:spcPct val="100400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It’s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just another segment  in runtime</a:t>
            </a:r>
            <a:r>
              <a:rPr kumimoji="0" sz="2800" b="0" i="0" u="none" strike="noStrike" kern="1200" cap="none" spc="-3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memory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144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Basics </a:t>
            </a:r>
            <a:r>
              <a:rPr lang="en-US" spc="-5" dirty="0"/>
              <a:t>of Dynamic</a:t>
            </a:r>
            <a:r>
              <a:rPr lang="en-US" spc="-85" dirty="0"/>
              <a:t> </a:t>
            </a:r>
            <a:r>
              <a:rPr lang="en-US" spc="-5" dirty="0"/>
              <a:t>Memory</a:t>
            </a:r>
            <a:endParaRPr lang="en-US" dirty="0"/>
          </a:p>
        </p:txBody>
      </p:sp>
      <p:sp>
        <p:nvSpPr>
          <p:cNvPr id="4" name="object 5"/>
          <p:cNvSpPr txBox="1"/>
          <p:nvPr/>
        </p:nvSpPr>
        <p:spPr>
          <a:xfrm>
            <a:off x="1056317" y="1489075"/>
            <a:ext cx="5928995" cy="37585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ts val="202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int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main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()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12700" marR="0" lvl="0" indent="0" algn="l" defTabSz="914400" rtl="0" eaLnBrk="1" fontAlgn="base" latinLnBrk="0" hangingPunct="1">
              <a:lnSpc>
                <a:spcPts val="197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{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469265" marR="0" lvl="0" indent="0" algn="l" defTabSz="914400" rtl="0" eaLnBrk="1" fontAlgn="base" latinLnBrk="0" hangingPunct="1">
              <a:lnSpc>
                <a:spcPts val="19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char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*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buffer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=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NULL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;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4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69900" marR="1424940" lvl="0" indent="0" algn="l" defTabSz="914400" rtl="0" eaLnBrk="1" fontAlgn="base" latinLnBrk="0" hangingPunct="1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/* allocate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a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0x100 byte buffer</a:t>
            </a:r>
            <a:r>
              <a:rPr kumimoji="0" sz="1700" b="0" i="0" u="none" strike="noStrike" kern="1200" cap="none" spc="-8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*/  buffer 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=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malloc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0x100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);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69900" marR="1891664" lvl="0" indent="0" algn="l" defTabSz="914400" rtl="0" eaLnBrk="1" fontAlgn="base" latinLnBrk="0" hangingPunct="1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/* read input and print it */ 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fgets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stdin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,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buffer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,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0x100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); 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printf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“Hello %s!\n”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,</a:t>
            </a:r>
            <a:r>
              <a:rPr kumimoji="0" sz="1700" b="0" i="0" u="none" strike="noStrike" kern="120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buffer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);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6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69900" marR="5080" lvl="0" indent="0" algn="l" defTabSz="914400" rtl="0" eaLnBrk="1" fontAlgn="base" latinLnBrk="0" hangingPunct="1">
              <a:lnSpc>
                <a:spcPts val="19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/* destroy our dynamically allocated buffer */ 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free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(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buffer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);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469900" marR="0" lvl="0" indent="0" algn="l" defTabSz="914400" rtl="0" eaLnBrk="1" fontAlgn="base" latinLnBrk="0" hangingPunct="1">
              <a:lnSpc>
                <a:spcPts val="185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return</a:t>
            </a: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 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0</a:t>
            </a:r>
            <a:r>
              <a:rPr kumimoji="0" sz="17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;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12700" marR="0" lvl="0" indent="0" algn="l" defTabSz="914400" rtl="0" eaLnBrk="1" fontAlgn="base" latinLnBrk="0" hangingPunct="1">
              <a:lnSpc>
                <a:spcPts val="19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+mn-ea"/>
                <a:cs typeface="Consolas"/>
              </a:rPr>
              <a:t>}</a:t>
            </a:r>
            <a:endParaRPr kumimoji="0" sz="1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003281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Heap vs</a:t>
            </a:r>
            <a:r>
              <a:rPr lang="en-US" spc="-100" dirty="0"/>
              <a:t> </a:t>
            </a:r>
            <a:r>
              <a:rPr lang="en-US" spc="-5" dirty="0"/>
              <a:t>Stack</a:t>
            </a:r>
            <a:endParaRPr lang="en-US" dirty="0"/>
          </a:p>
        </p:txBody>
      </p:sp>
      <p:sp>
        <p:nvSpPr>
          <p:cNvPr id="5" name="object 3"/>
          <p:cNvSpPr txBox="1"/>
          <p:nvPr/>
        </p:nvSpPr>
        <p:spPr>
          <a:xfrm>
            <a:off x="517697" y="1639958"/>
            <a:ext cx="3831590" cy="4104004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8509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67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354965" marR="755650" lvl="0" indent="-297180" algn="l" defTabSz="914400" rtl="0" eaLnBrk="1" fontAlgn="base" latinLnBrk="0" hangingPunct="1">
              <a:lnSpc>
                <a:spcPts val="263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宋体" charset="0"/>
                <a:cs typeface="Calibri"/>
              </a:rPr>
              <a:t>Dynamic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memory  allocations at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runtime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354965" marR="5080" lvl="0" indent="-297180" algn="l" defTabSz="914400" rtl="0" eaLnBrk="1" fontAlgn="base" latinLnBrk="0" hangingPunct="1">
              <a:lnSpc>
                <a:spcPts val="259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Objects, big buffers, structs,  persistence, larger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things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354965" marR="0" lvl="0" indent="-29718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Slower,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Manual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755650" marR="0" lvl="1" indent="-300355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ct val="0"/>
              </a:spcAft>
              <a:buClrTx/>
              <a:buSzTx/>
              <a:buFont typeface="Arial"/>
              <a:buChar char="–"/>
              <a:tabLst>
                <a:tab pos="755015" algn="l"/>
                <a:tab pos="75565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Done by the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programmer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755650" marR="0" lvl="1" indent="-300355" algn="l" defTabSz="914400" rtl="0" eaLnBrk="1" fontAlgn="base" latinLnBrk="0" hangingPunct="1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 typeface="Arial"/>
              <a:buChar char="–"/>
              <a:tabLst>
                <a:tab pos="755015" algn="l"/>
                <a:tab pos="75565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malloc/calloc/recalloc/free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755650" marR="0" lvl="1" indent="-300355" algn="l" defTabSz="914400" rtl="0" eaLnBrk="1" fontAlgn="base" latinLnBrk="0" hangingPunct="1">
              <a:lnSpc>
                <a:spcPct val="100000"/>
              </a:lnSpc>
              <a:spcBef>
                <a:spcPts val="150"/>
              </a:spcBef>
              <a:spcAft>
                <a:spcPct val="0"/>
              </a:spcAft>
              <a:buClrTx/>
              <a:buSzTx/>
              <a:buFont typeface="Arial"/>
              <a:buChar char="–"/>
              <a:tabLst>
                <a:tab pos="755015" algn="l"/>
                <a:tab pos="75565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new/delete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4705511" y="1639958"/>
            <a:ext cx="3639185" cy="4130618"/>
          </a:xfrm>
          <a:prstGeom prst="rect">
            <a:avLst/>
          </a:prstGeom>
          <a:solidFill>
            <a:schemeClr val="tx1"/>
          </a:solidFill>
        </p:spPr>
        <p:txBody>
          <a:bodyPr vert="horz" wrap="square" lIns="0" tIns="8509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67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1" i="0" u="none" strike="noStrike" kern="1200" cap="none" spc="-5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Stack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355600" marR="109220" lvl="0" indent="-297815" algn="l" defTabSz="914400" rtl="0" eaLnBrk="1" fontAlgn="base" latinLnBrk="0" hangingPunct="1">
              <a:lnSpc>
                <a:spcPts val="2630"/>
              </a:lnSpc>
              <a:spcBef>
                <a:spcPts val="86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heavy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  <a:ea typeface="宋体" charset="0"/>
                <a:cs typeface="Calibri"/>
              </a:rPr>
              <a:t>Fixed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memory allocations  known at compile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time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sz="3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355600" marR="278765" lvl="0" indent="-297815" algn="l" defTabSz="914400" rtl="0" eaLnBrk="1" fontAlgn="base" latinLnBrk="0" hangingPunct="1">
              <a:lnSpc>
                <a:spcPts val="259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Local variables, return  addresses, function</a:t>
            </a:r>
            <a:r>
              <a:rPr kumimoji="0" sz="24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args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355600" marR="0" lvl="0" indent="-29781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Fast,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Automatic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755650" marR="0" lvl="1" indent="-300355" algn="l" defTabSz="914400" rtl="0" eaLnBrk="1" fontAlgn="base" latinLnBrk="0" hangingPunct="1">
              <a:lnSpc>
                <a:spcPct val="100000"/>
              </a:lnSpc>
              <a:spcBef>
                <a:spcPts val="130"/>
              </a:spcBef>
              <a:spcAft>
                <a:spcPct val="0"/>
              </a:spcAft>
              <a:buClrTx/>
              <a:buSzTx/>
              <a:buFont typeface="Arial"/>
              <a:buChar char="–"/>
              <a:tabLst>
                <a:tab pos="755015" algn="l"/>
                <a:tab pos="75565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Done by the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compiler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755650" marR="5080" lvl="1" indent="-300355" algn="l" defTabSz="914400" rtl="0" eaLnBrk="1" fontAlgn="base" latinLnBrk="0" hangingPunct="1">
              <a:lnSpc>
                <a:spcPts val="2150"/>
              </a:lnSpc>
              <a:spcBef>
                <a:spcPts val="430"/>
              </a:spcBef>
              <a:spcAft>
                <a:spcPct val="0"/>
              </a:spcAft>
              <a:buClrTx/>
              <a:buSzTx/>
              <a:buFont typeface="Arial"/>
              <a:buChar char="–"/>
              <a:tabLst>
                <a:tab pos="755015" algn="l"/>
                <a:tab pos="755650" algn="l"/>
              </a:tabLst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Abstracts away any</a:t>
            </a:r>
            <a:r>
              <a:rPr kumimoji="0" sz="20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concept  of</a:t>
            </a:r>
            <a:r>
              <a:rPr kumimoji="0" sz="2000" b="0" i="0" u="none" strike="noStrike" kern="120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allocating/de-allocating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717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0A7EB-F0EE-AD45-B897-73EF930EB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malloc in </a:t>
            </a:r>
            <a:r>
              <a:rPr lang="en-US" dirty="0" err="1"/>
              <a:t>glibc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88BEC-B742-B942-8789-5A4D71AEE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562" y="2668518"/>
            <a:ext cx="8524875" cy="4313238"/>
          </a:xfrm>
        </p:spPr>
        <p:txBody>
          <a:bodyPr/>
          <a:lstStyle/>
          <a:p>
            <a:r>
              <a:rPr lang="en-US" sz="3200" b="1" dirty="0" err="1">
                <a:solidFill>
                  <a:srgbClr val="FF0000"/>
                </a:solidFill>
              </a:rPr>
              <a:t>ptmalloc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76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Heap</a:t>
            </a:r>
            <a:r>
              <a:rPr lang="en-US" spc="-90" dirty="0"/>
              <a:t> </a:t>
            </a:r>
            <a:r>
              <a:rPr lang="en-US" spc="-5" dirty="0"/>
              <a:t>Chunks</a:t>
            </a:r>
            <a:endParaRPr lang="en-US" dirty="0"/>
          </a:p>
        </p:txBody>
      </p:sp>
      <p:sp>
        <p:nvSpPr>
          <p:cNvPr id="6" name="object 5"/>
          <p:cNvSpPr txBox="1"/>
          <p:nvPr/>
        </p:nvSpPr>
        <p:spPr>
          <a:xfrm>
            <a:off x="530213" y="1342085"/>
            <a:ext cx="6503670" cy="22472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95"/>
              </a:spcBef>
            </a:pP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unsigned int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*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buffer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=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NULL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;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buffer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= </a:t>
            </a:r>
            <a:r>
              <a:rPr lang="en-US" sz="3200" spc="-5" dirty="0" err="1">
                <a:solidFill>
                  <a:srgbClr val="FFFF00"/>
                </a:solidFill>
                <a:latin typeface="Consolas"/>
                <a:cs typeface="Consolas"/>
              </a:rPr>
              <a:t>ptmalloc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(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0x100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);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//Out comes </a:t>
            </a:r>
            <a:r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a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heap</a:t>
            </a:r>
            <a:r>
              <a:rPr kumimoji="0" sz="3200" b="0" i="0" u="none" strike="noStrike" kern="1200" cap="none" spc="-5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chunk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66374" y="3926891"/>
            <a:ext cx="8229600" cy="1295400"/>
          </a:xfrm>
          <a:custGeom>
            <a:avLst/>
            <a:gdLst/>
            <a:ahLst/>
            <a:cxnLst/>
            <a:rect l="l" t="t" r="r" b="b"/>
            <a:pathLst>
              <a:path w="8229600" h="1295400">
                <a:moveTo>
                  <a:pt x="0" y="0"/>
                </a:moveTo>
                <a:lnTo>
                  <a:pt x="8229583" y="0"/>
                </a:lnTo>
                <a:lnTo>
                  <a:pt x="8229583" y="1295397"/>
                </a:lnTo>
                <a:lnTo>
                  <a:pt x="0" y="1295397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466374" y="3926891"/>
            <a:ext cx="8229600" cy="1295400"/>
          </a:xfrm>
          <a:custGeom>
            <a:avLst/>
            <a:gdLst/>
            <a:ahLst/>
            <a:cxnLst/>
            <a:rect l="l" t="t" r="r" b="b"/>
            <a:pathLst>
              <a:path w="8229600" h="1295400">
                <a:moveTo>
                  <a:pt x="0" y="0"/>
                </a:moveTo>
                <a:lnTo>
                  <a:pt x="8229583" y="0"/>
                </a:lnTo>
                <a:lnTo>
                  <a:pt x="8229583" y="1295397"/>
                </a:lnTo>
                <a:lnTo>
                  <a:pt x="0" y="12953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479074" y="3939591"/>
            <a:ext cx="8204200" cy="505459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1079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Chunk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648020" y="4460291"/>
            <a:ext cx="1905000" cy="624205"/>
          </a:xfrm>
          <a:custGeom>
            <a:avLst/>
            <a:gdLst/>
            <a:ahLst/>
            <a:cxnLst/>
            <a:rect l="l" t="t" r="r" b="b"/>
            <a:pathLst>
              <a:path w="1905000" h="624204">
                <a:moveTo>
                  <a:pt x="0" y="0"/>
                </a:moveTo>
                <a:lnTo>
                  <a:pt x="1904996" y="0"/>
                </a:lnTo>
                <a:lnTo>
                  <a:pt x="1904996" y="624086"/>
                </a:lnTo>
                <a:lnTo>
                  <a:pt x="0" y="62408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B39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667069" y="4472446"/>
            <a:ext cx="1873250" cy="59880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40005" rIns="0" bIns="0" rtlCol="0">
            <a:spAutoFit/>
          </a:bodyPr>
          <a:lstStyle/>
          <a:p>
            <a:pPr marL="573405" marR="113030" lvl="0" indent="-461645" algn="l" defTabSz="914400" rtl="0" eaLnBrk="1" fontAlgn="base" latinLnBrk="0" hangingPunct="1">
              <a:lnSpc>
                <a:spcPct val="101600"/>
              </a:lnSpc>
              <a:spcBef>
                <a:spcPts val="3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Previous Chunk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Size  (4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bytes)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4629454" y="4458132"/>
            <a:ext cx="3886200" cy="624205"/>
          </a:xfrm>
          <a:custGeom>
            <a:avLst/>
            <a:gdLst/>
            <a:ahLst/>
            <a:cxnLst/>
            <a:rect l="l" t="t" r="r" b="b"/>
            <a:pathLst>
              <a:path w="3886200" h="624204">
                <a:moveTo>
                  <a:pt x="0" y="0"/>
                </a:moveTo>
                <a:lnTo>
                  <a:pt x="3886192" y="0"/>
                </a:lnTo>
                <a:lnTo>
                  <a:pt x="3886192" y="624086"/>
                </a:lnTo>
                <a:lnTo>
                  <a:pt x="0" y="62408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7088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4648504" y="4472446"/>
            <a:ext cx="3854450" cy="598805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9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Data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0" marR="1270" lvl="0" indent="0" algn="ctr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(8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+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(n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/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8)*8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bytes)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4702479" y="5540180"/>
            <a:ext cx="1002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*buffer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4629454" y="4455987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1274872"/>
                </a:moveTo>
                <a:lnTo>
                  <a:pt x="0" y="0"/>
                </a:lnTo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2629217" y="4460278"/>
            <a:ext cx="1905000" cy="624205"/>
          </a:xfrm>
          <a:custGeom>
            <a:avLst/>
            <a:gdLst/>
            <a:ahLst/>
            <a:cxnLst/>
            <a:rect l="l" t="t" r="r" b="b"/>
            <a:pathLst>
              <a:path w="1905000" h="624204">
                <a:moveTo>
                  <a:pt x="0" y="0"/>
                </a:moveTo>
                <a:lnTo>
                  <a:pt x="1904996" y="0"/>
                </a:lnTo>
                <a:lnTo>
                  <a:pt x="1904996" y="624086"/>
                </a:lnTo>
                <a:lnTo>
                  <a:pt x="0" y="62408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B56D3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2666371" y="4472446"/>
            <a:ext cx="1607820" cy="598805"/>
          </a:xfrm>
          <a:prstGeom prst="rect">
            <a:avLst/>
          </a:prstGeom>
          <a:solidFill>
            <a:srgbClr val="F79546"/>
          </a:solidFill>
        </p:spPr>
        <p:txBody>
          <a:bodyPr vert="horz" wrap="square" lIns="0" tIns="12700" rIns="0" bIns="0" rtlCol="0">
            <a:spAutoFit/>
          </a:bodyPr>
          <a:lstStyle/>
          <a:p>
            <a:pPr marL="510540" marR="185420" lvl="0" indent="-95250" algn="l" defTabSz="914400" rtl="0" eaLnBrk="1" fontAlgn="base" latinLnBrk="0" hangingPunct="1">
              <a:lnSpc>
                <a:spcPct val="100699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Chunk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Size  (4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bytes)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721046" y="5557824"/>
            <a:ext cx="1559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*(buffer-2)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2716440" y="5553530"/>
            <a:ext cx="1559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*(buffer-1)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2643403" y="4455987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1274872"/>
                </a:moveTo>
                <a:lnTo>
                  <a:pt x="0" y="0"/>
                </a:lnTo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648020" y="4460281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1274872"/>
                </a:moveTo>
                <a:lnTo>
                  <a:pt x="0" y="0"/>
                </a:lnTo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4286394" y="4462196"/>
            <a:ext cx="248285" cy="620395"/>
          </a:xfrm>
          <a:custGeom>
            <a:avLst/>
            <a:gdLst/>
            <a:ahLst/>
            <a:cxnLst/>
            <a:rect l="l" t="t" r="r" b="b"/>
            <a:pathLst>
              <a:path w="248285" h="620395">
                <a:moveTo>
                  <a:pt x="247810" y="0"/>
                </a:moveTo>
                <a:lnTo>
                  <a:pt x="247810" y="620023"/>
                </a:lnTo>
                <a:lnTo>
                  <a:pt x="0" y="620023"/>
                </a:lnTo>
                <a:lnTo>
                  <a:pt x="0" y="0"/>
                </a:lnTo>
                <a:lnTo>
                  <a:pt x="24781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3" name="object 22"/>
          <p:cNvSpPr/>
          <p:nvPr/>
        </p:nvSpPr>
        <p:spPr>
          <a:xfrm>
            <a:off x="4286394" y="4462196"/>
            <a:ext cx="248285" cy="620395"/>
          </a:xfrm>
          <a:custGeom>
            <a:avLst/>
            <a:gdLst/>
            <a:ahLst/>
            <a:cxnLst/>
            <a:rect l="l" t="t" r="r" b="b"/>
            <a:pathLst>
              <a:path w="248285" h="620395">
                <a:moveTo>
                  <a:pt x="247810" y="0"/>
                </a:moveTo>
                <a:lnTo>
                  <a:pt x="247810" y="620023"/>
                </a:lnTo>
                <a:lnTo>
                  <a:pt x="0" y="620023"/>
                </a:lnTo>
                <a:lnTo>
                  <a:pt x="0" y="0"/>
                </a:lnTo>
                <a:lnTo>
                  <a:pt x="247810" y="0"/>
                </a:lnTo>
                <a:close/>
              </a:path>
            </a:pathLst>
          </a:custGeom>
          <a:ln w="25399">
            <a:solidFill>
              <a:srgbClr val="B56D3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4" name="object 23"/>
          <p:cNvSpPr txBox="1"/>
          <p:nvPr/>
        </p:nvSpPr>
        <p:spPr>
          <a:xfrm>
            <a:off x="4287239" y="4579176"/>
            <a:ext cx="203835" cy="3860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ts val="143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Flags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4213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0" dirty="0"/>
              <a:t>Pseudo Memory</a:t>
            </a:r>
            <a:r>
              <a:rPr lang="en-US" spc="-85" dirty="0"/>
              <a:t> </a:t>
            </a:r>
            <a:r>
              <a:rPr lang="en-US" spc="-5" dirty="0"/>
              <a:t>Map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3635761" y="1685906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4416412" y="1517504"/>
            <a:ext cx="353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0x00000000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Start of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4416412" y="3031979"/>
            <a:ext cx="441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0x08048000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Start of .text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Segment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graphicFrame>
        <p:nvGraphicFramePr>
          <p:cNvPr id="8" name="object 7"/>
          <p:cNvGraphicFramePr>
            <a:graphicFrameLocks noGrp="1"/>
          </p:cNvGraphicFramePr>
          <p:nvPr/>
        </p:nvGraphicFramePr>
        <p:xfrm>
          <a:off x="1054096" y="1673206"/>
          <a:ext cx="2362200" cy="441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Runtime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95E89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(libc)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377D91"/>
                      </a:solidFill>
                      <a:prstDash val="solid"/>
                    </a:lnL>
                    <a:lnR w="28575">
                      <a:solidFill>
                        <a:srgbClr val="377D91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ELF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Executable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.text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.data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395E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object 8"/>
          <p:cNvSpPr/>
          <p:nvPr/>
        </p:nvSpPr>
        <p:spPr>
          <a:xfrm>
            <a:off x="3541832" y="1624009"/>
            <a:ext cx="155820" cy="123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3635761" y="6105494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3541832" y="6043598"/>
            <a:ext cx="155820" cy="12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3635761" y="3200381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3541832" y="3138484"/>
            <a:ext cx="155820" cy="123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3635761" y="5486368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3541832" y="5424471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3635761" y="4806410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3541832" y="4744513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9" name="object 4"/>
          <p:cNvSpPr/>
          <p:nvPr/>
        </p:nvSpPr>
        <p:spPr>
          <a:xfrm>
            <a:off x="3635761" y="1685906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0" name="object 5"/>
          <p:cNvSpPr txBox="1"/>
          <p:nvPr/>
        </p:nvSpPr>
        <p:spPr>
          <a:xfrm>
            <a:off x="4416412" y="1517504"/>
            <a:ext cx="35363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0x00000000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Start of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21" name="object 6"/>
          <p:cNvSpPr txBox="1"/>
          <p:nvPr/>
        </p:nvSpPr>
        <p:spPr>
          <a:xfrm>
            <a:off x="4416412" y="3031979"/>
            <a:ext cx="44138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0x08048000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Start of .text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Segment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graphicFrame>
        <p:nvGraphicFramePr>
          <p:cNvPr id="22" name="object 7"/>
          <p:cNvGraphicFramePr>
            <a:graphicFrameLocks noGrp="1"/>
          </p:cNvGraphicFramePr>
          <p:nvPr/>
        </p:nvGraphicFramePr>
        <p:xfrm>
          <a:off x="1054096" y="1673206"/>
          <a:ext cx="2362200" cy="441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Runtime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95E89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(libc)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377D91"/>
                      </a:solidFill>
                      <a:prstDash val="solid"/>
                    </a:lnL>
                    <a:lnR w="28575">
                      <a:solidFill>
                        <a:srgbClr val="377D91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ELF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Executable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.text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.data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395E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3" name="object 8"/>
          <p:cNvSpPr/>
          <p:nvPr/>
        </p:nvSpPr>
        <p:spPr>
          <a:xfrm>
            <a:off x="3541832" y="1624009"/>
            <a:ext cx="155820" cy="1237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4" name="object 9"/>
          <p:cNvSpPr/>
          <p:nvPr/>
        </p:nvSpPr>
        <p:spPr>
          <a:xfrm>
            <a:off x="3635761" y="6105494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5" name="object 10"/>
          <p:cNvSpPr/>
          <p:nvPr/>
        </p:nvSpPr>
        <p:spPr>
          <a:xfrm>
            <a:off x="3541832" y="6043598"/>
            <a:ext cx="155820" cy="1237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6" name="object 11"/>
          <p:cNvSpPr/>
          <p:nvPr/>
        </p:nvSpPr>
        <p:spPr>
          <a:xfrm>
            <a:off x="3635761" y="3200381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3541832" y="3138484"/>
            <a:ext cx="155820" cy="1237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8" name="object 13"/>
          <p:cNvSpPr/>
          <p:nvPr/>
        </p:nvSpPr>
        <p:spPr>
          <a:xfrm>
            <a:off x="3635761" y="5486368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9" name="object 14"/>
          <p:cNvSpPr/>
          <p:nvPr/>
        </p:nvSpPr>
        <p:spPr>
          <a:xfrm>
            <a:off x="3541832" y="5424471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0" name="object 15"/>
          <p:cNvSpPr/>
          <p:nvPr/>
        </p:nvSpPr>
        <p:spPr>
          <a:xfrm>
            <a:off x="3635761" y="4806410"/>
            <a:ext cx="708025" cy="0"/>
          </a:xfrm>
          <a:custGeom>
            <a:avLst/>
            <a:gdLst/>
            <a:ahLst/>
            <a:cxnLst/>
            <a:rect l="l" t="t" r="r" b="b"/>
            <a:pathLst>
              <a:path w="708025">
                <a:moveTo>
                  <a:pt x="707626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1" name="object 16"/>
          <p:cNvSpPr/>
          <p:nvPr/>
        </p:nvSpPr>
        <p:spPr>
          <a:xfrm>
            <a:off x="3541832" y="4744513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2" name="object 17"/>
          <p:cNvSpPr txBox="1"/>
          <p:nvPr/>
        </p:nvSpPr>
        <p:spPr>
          <a:xfrm>
            <a:off x="292099" y="4638008"/>
            <a:ext cx="8559800" cy="1598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3639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0xb7ff0000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Top of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heap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4136390" marR="0" lvl="0" indent="0" algn="l" defTabSz="914400" rtl="0" eaLnBrk="1" fontAlgn="base" latinLnBrk="0" hangingPunct="1">
              <a:lnSpc>
                <a:spcPct val="100000"/>
              </a:lnSpc>
              <a:spcBef>
                <a:spcPts val="112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0xbfff0000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Top of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stack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1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36390" algn="l"/>
                <a:tab pos="8546465" algn="l"/>
              </a:tabLst>
              <a:defRPr/>
            </a:pPr>
            <a:r>
              <a:rPr kumimoji="0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Times New Roman"/>
                <a:ea typeface="宋体" charset="0"/>
                <a:cs typeface="Times New Roman"/>
              </a:rPr>
              <a:t> 	</a:t>
            </a:r>
            <a:r>
              <a:rPr kumimoji="0" sz="1800" b="0" i="0" u="sng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Consolas"/>
                <a:ea typeface="宋体" charset="0"/>
                <a:cs typeface="Consolas"/>
              </a:rPr>
              <a:t>0xFFFFFFFF </a:t>
            </a:r>
            <a:r>
              <a:rPr kumimoji="0" sz="1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Consolas"/>
                <a:ea typeface="宋体" charset="0"/>
                <a:cs typeface="Consolas"/>
              </a:rPr>
              <a:t>– </a:t>
            </a:r>
            <a:r>
              <a:rPr kumimoji="0" sz="1800" b="0" i="0" u="sng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Consolas"/>
                <a:ea typeface="宋体" charset="0"/>
                <a:cs typeface="Consolas"/>
              </a:rPr>
              <a:t>End of</a:t>
            </a:r>
            <a:r>
              <a:rPr kumimoji="0" sz="1800" b="0" i="0" u="sng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sng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>
                  <a:solidFill>
                    <a:srgbClr val="45AAC5"/>
                  </a:solidFill>
                </a:uFill>
                <a:latin typeface="Consolas"/>
                <a:ea typeface="宋体" charset="0"/>
                <a:cs typeface="Consolas"/>
              </a:rPr>
              <a:t>memory	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33" name="object 18"/>
          <p:cNvSpPr txBox="1">
            <a:spLocks/>
          </p:cNvSpPr>
          <p:nvPr/>
        </p:nvSpPr>
        <p:spPr>
          <a:xfrm>
            <a:off x="530223" y="6467708"/>
            <a:ext cx="116205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marL="12700" marR="0" lvl="0" indent="0" algn="l" defTabSz="914400" rtl="0" eaLnBrk="1" fontAlgn="base" latinLnBrk="0" hangingPunct="1">
              <a:lnSpc>
                <a:spcPts val="12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mr-IN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</a:rPr>
              <a:t>MBE </a:t>
            </a:r>
            <a:r>
              <a:rPr kumimoji="0" lang="mr-IN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</a:rPr>
              <a:t>-</a:t>
            </a:r>
            <a:r>
              <a:rPr kumimoji="0" lang="mr-IN" sz="2000" b="0" i="0" u="none" strike="noStrike" kern="1200" cap="none" spc="-8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</a:rPr>
              <a:t> </a:t>
            </a:r>
            <a:r>
              <a:rPr kumimoji="0" lang="mr-IN" sz="2000" b="0" i="0" u="none" strike="noStrike" kern="1200" cap="none" spc="-5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</a:rPr>
              <a:t>04/07/2015</a:t>
            </a:r>
            <a:endParaRPr kumimoji="0" lang="mr-IN" sz="2000" b="0" i="0" u="none" strike="noStrike" kern="1200" cap="none" spc="-5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34" name="object 19"/>
          <p:cNvSpPr txBox="1">
            <a:spLocks noGrp="1"/>
          </p:cNvSpPr>
          <p:nvPr>
            <p:ph type="ftr" sz="quarter" idx="4294967295"/>
          </p:nvPr>
        </p:nvSpPr>
        <p:spPr>
          <a:xfrm>
            <a:off x="3992257" y="6467708"/>
            <a:ext cx="11588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ctr" defTabSz="914400" rtl="0" eaLnBrk="1" fontAlgn="base" latinLnBrk="0" hangingPunct="1">
              <a:lnSpc>
                <a:spcPts val="12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1200" cap="none" spc="-5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/>
              </a:rPr>
              <a:t>Heap</a:t>
            </a:r>
            <a:r>
              <a:rPr kumimoji="0" sz="1000" b="0" i="0" u="none" strike="noStrike" kern="1200" cap="none" spc="185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/>
              </a:rPr>
              <a:t> </a:t>
            </a:r>
            <a:r>
              <a:rPr kumimoji="0" sz="1000" b="0" i="0" u="none" strike="noStrike" kern="1200" cap="none" spc="-5" normalizeH="0" baseline="0" noProof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/>
              </a:rPr>
              <a:t>Exploitation</a:t>
            </a:r>
          </a:p>
        </p:txBody>
      </p:sp>
      <p:sp>
        <p:nvSpPr>
          <p:cNvPr id="35" name="object 20"/>
          <p:cNvSpPr txBox="1">
            <a:spLocks/>
          </p:cNvSpPr>
          <p:nvPr/>
        </p:nvSpPr>
        <p:spPr>
          <a:xfrm>
            <a:off x="8421179" y="6467696"/>
            <a:ext cx="205740" cy="178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9pPr>
          </a:lstStyle>
          <a:p>
            <a:pPr marL="25400" marR="0" lvl="0" indent="0" algn="l" defTabSz="914400" rtl="0" eaLnBrk="1" fontAlgn="base" latinLnBrk="0" hangingPunct="1">
              <a:lnSpc>
                <a:spcPts val="124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is-I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宋体" charset="0"/>
              </a:rPr>
              <a:pPr marL="25400" marR="0" lvl="0" indent="0" algn="l" defTabSz="914400" rtl="0" eaLnBrk="1" fontAlgn="base" latinLnBrk="0" hangingPunct="1">
                <a:lnSpc>
                  <a:spcPts val="124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is-I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7373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Heap</a:t>
            </a:r>
            <a:r>
              <a:rPr lang="en-US" spc="-90" dirty="0"/>
              <a:t> </a:t>
            </a:r>
            <a:r>
              <a:rPr lang="en-US" spc="-5" dirty="0"/>
              <a:t>Allocations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5562588" y="1653096"/>
            <a:ext cx="2313940" cy="4518660"/>
          </a:xfrm>
          <a:custGeom>
            <a:avLst/>
            <a:gdLst/>
            <a:ahLst/>
            <a:cxnLst/>
            <a:rect l="l" t="t" r="r" b="b"/>
            <a:pathLst>
              <a:path w="2313940" h="4518660">
                <a:moveTo>
                  <a:pt x="0" y="0"/>
                </a:moveTo>
                <a:lnTo>
                  <a:pt x="2313900" y="0"/>
                </a:lnTo>
                <a:lnTo>
                  <a:pt x="2313900" y="4518266"/>
                </a:lnTo>
                <a:lnTo>
                  <a:pt x="0" y="4518266"/>
                </a:lnTo>
                <a:lnTo>
                  <a:pt x="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5562588" y="1653096"/>
            <a:ext cx="2313940" cy="4518660"/>
          </a:xfrm>
          <a:custGeom>
            <a:avLst/>
            <a:gdLst/>
            <a:ahLst/>
            <a:cxnLst/>
            <a:rect l="l" t="t" r="r" b="b"/>
            <a:pathLst>
              <a:path w="2313940" h="4518660">
                <a:moveTo>
                  <a:pt x="0" y="0"/>
                </a:moveTo>
                <a:lnTo>
                  <a:pt x="2313900" y="0"/>
                </a:lnTo>
                <a:lnTo>
                  <a:pt x="2313900" y="4518265"/>
                </a:lnTo>
                <a:lnTo>
                  <a:pt x="0" y="451826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5D487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953315" y="1668318"/>
            <a:ext cx="1532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Segment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3428987" y="5257760"/>
            <a:ext cx="2013585" cy="862330"/>
          </a:xfrm>
          <a:custGeom>
            <a:avLst/>
            <a:gdLst/>
            <a:ahLst/>
            <a:cxnLst/>
            <a:rect l="l" t="t" r="r" b="b"/>
            <a:pathLst>
              <a:path w="2013585" h="862329">
                <a:moveTo>
                  <a:pt x="0" y="0"/>
                </a:moveTo>
                <a:lnTo>
                  <a:pt x="2013565" y="862195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5367243" y="6044654"/>
            <a:ext cx="163182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graphicFrame>
        <p:nvGraphicFramePr>
          <p:cNvPr id="9" name="object 8"/>
          <p:cNvGraphicFramePr>
            <a:graphicFrameLocks noGrp="1"/>
          </p:cNvGraphicFramePr>
          <p:nvPr/>
        </p:nvGraphicFramePr>
        <p:xfrm>
          <a:off x="5678131" y="2164701"/>
          <a:ext cx="2059305" cy="12947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Chunk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53975">
                      <a:solidFill>
                        <a:srgbClr val="B56D33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Chunk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53975">
                      <a:solidFill>
                        <a:srgbClr val="B56D33"/>
                      </a:solidFill>
                      <a:prstDash val="solid"/>
                    </a:lnT>
                    <a:lnB w="539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539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Grp="1"/>
          </p:cNvGraphicFramePr>
          <p:nvPr/>
        </p:nvGraphicFramePr>
        <p:xfrm>
          <a:off x="1054096" y="1673206"/>
          <a:ext cx="2362200" cy="441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Runtime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95E89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(libc)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377D91"/>
                      </a:solidFill>
                      <a:prstDash val="solid"/>
                    </a:lnL>
                    <a:lnR w="28575">
                      <a:solidFill>
                        <a:srgbClr val="377D91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ELF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Executable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.text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.data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395E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1" name="object 10"/>
          <p:cNvSpPr/>
          <p:nvPr/>
        </p:nvSpPr>
        <p:spPr>
          <a:xfrm>
            <a:off x="3428987" y="1761142"/>
            <a:ext cx="2060575" cy="3039745"/>
          </a:xfrm>
          <a:custGeom>
            <a:avLst/>
            <a:gdLst/>
            <a:ahLst/>
            <a:cxnLst/>
            <a:rect l="l" t="t" r="r" b="b"/>
            <a:pathLst>
              <a:path w="2060575" h="3039745">
                <a:moveTo>
                  <a:pt x="0" y="3039418"/>
                </a:moveTo>
                <a:lnTo>
                  <a:pt x="206033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5410750" y="1680145"/>
            <a:ext cx="139619" cy="159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8042009" y="1713533"/>
            <a:ext cx="530225" cy="4292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4445" marR="0" lvl="0" indent="0" algn="ctr" defTabSz="914400" rtl="0" eaLnBrk="1" fontAlgn="base" latinLnBrk="0" hangingPunct="1">
              <a:lnSpc>
                <a:spcPts val="1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Grows towards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higher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---------------------------------&gt;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3559558" y="168589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266024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3465632" y="1624002"/>
            <a:ext cx="155820" cy="123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5"/>
          <p:cNvSpPr txBox="1"/>
          <p:nvPr/>
        </p:nvSpPr>
        <p:spPr>
          <a:xfrm>
            <a:off x="3898620" y="1517496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0x00000000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7" name="object 16"/>
          <p:cNvSpPr/>
          <p:nvPr/>
        </p:nvSpPr>
        <p:spPr>
          <a:xfrm>
            <a:off x="3559558" y="607266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266024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8" name="object 17"/>
          <p:cNvSpPr/>
          <p:nvPr/>
        </p:nvSpPr>
        <p:spPr>
          <a:xfrm>
            <a:off x="3465632" y="6010771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3898620" y="5904269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0xFFFFFFFF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5948954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Heap</a:t>
            </a:r>
            <a:r>
              <a:rPr lang="en-US" spc="-90" dirty="0"/>
              <a:t> </a:t>
            </a:r>
            <a:r>
              <a:rPr lang="en-US" spc="-5" dirty="0"/>
              <a:t>Allocations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5562588" y="1653096"/>
            <a:ext cx="2313940" cy="4518660"/>
          </a:xfrm>
          <a:custGeom>
            <a:avLst/>
            <a:gdLst/>
            <a:ahLst/>
            <a:cxnLst/>
            <a:rect l="l" t="t" r="r" b="b"/>
            <a:pathLst>
              <a:path w="2313940" h="4518660">
                <a:moveTo>
                  <a:pt x="0" y="0"/>
                </a:moveTo>
                <a:lnTo>
                  <a:pt x="2313900" y="0"/>
                </a:lnTo>
                <a:lnTo>
                  <a:pt x="2313900" y="4518266"/>
                </a:lnTo>
                <a:lnTo>
                  <a:pt x="0" y="4518266"/>
                </a:lnTo>
                <a:lnTo>
                  <a:pt x="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object 3"/>
          <p:cNvSpPr/>
          <p:nvPr/>
        </p:nvSpPr>
        <p:spPr>
          <a:xfrm>
            <a:off x="5562588" y="1653096"/>
            <a:ext cx="2313940" cy="4518660"/>
          </a:xfrm>
          <a:custGeom>
            <a:avLst/>
            <a:gdLst/>
            <a:ahLst/>
            <a:cxnLst/>
            <a:rect l="l" t="t" r="r" b="b"/>
            <a:pathLst>
              <a:path w="2313940" h="4518660">
                <a:moveTo>
                  <a:pt x="0" y="0"/>
                </a:moveTo>
                <a:lnTo>
                  <a:pt x="2313900" y="0"/>
                </a:lnTo>
                <a:lnTo>
                  <a:pt x="2313900" y="4518265"/>
                </a:lnTo>
                <a:lnTo>
                  <a:pt x="0" y="451826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5D487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4"/>
          <p:cNvSpPr txBox="1"/>
          <p:nvPr/>
        </p:nvSpPr>
        <p:spPr>
          <a:xfrm>
            <a:off x="5953315" y="1668318"/>
            <a:ext cx="1532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Segment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7" name="object 5"/>
          <p:cNvSpPr/>
          <p:nvPr/>
        </p:nvSpPr>
        <p:spPr>
          <a:xfrm>
            <a:off x="3428987" y="5257760"/>
            <a:ext cx="2013585" cy="862330"/>
          </a:xfrm>
          <a:custGeom>
            <a:avLst/>
            <a:gdLst/>
            <a:ahLst/>
            <a:cxnLst/>
            <a:rect l="l" t="t" r="r" b="b"/>
            <a:pathLst>
              <a:path w="2013585" h="862329">
                <a:moveTo>
                  <a:pt x="0" y="0"/>
                </a:moveTo>
                <a:lnTo>
                  <a:pt x="2013565" y="862195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8" name="object 6"/>
          <p:cNvSpPr/>
          <p:nvPr/>
        </p:nvSpPr>
        <p:spPr>
          <a:xfrm>
            <a:off x="5367243" y="6044654"/>
            <a:ext cx="163182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graphicFrame>
        <p:nvGraphicFramePr>
          <p:cNvPr id="9" name="object 8"/>
          <p:cNvGraphicFramePr>
            <a:graphicFrameLocks noGrp="1"/>
          </p:cNvGraphicFramePr>
          <p:nvPr/>
        </p:nvGraphicFramePr>
        <p:xfrm>
          <a:off x="1054096" y="1673206"/>
          <a:ext cx="2362200" cy="441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Runtime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95E89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(libc)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377D91"/>
                      </a:solidFill>
                      <a:prstDash val="solid"/>
                    </a:lnL>
                    <a:lnR w="28575">
                      <a:solidFill>
                        <a:srgbClr val="377D91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ELF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Executable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.text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.data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395E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10" name="object 9"/>
          <p:cNvSpPr/>
          <p:nvPr/>
        </p:nvSpPr>
        <p:spPr>
          <a:xfrm>
            <a:off x="3428987" y="1761142"/>
            <a:ext cx="2060575" cy="3039745"/>
          </a:xfrm>
          <a:custGeom>
            <a:avLst/>
            <a:gdLst/>
            <a:ahLst/>
            <a:cxnLst/>
            <a:rect l="l" t="t" r="r" b="b"/>
            <a:pathLst>
              <a:path w="2060575" h="3039745">
                <a:moveTo>
                  <a:pt x="0" y="3039418"/>
                </a:moveTo>
                <a:lnTo>
                  <a:pt x="206033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410750" y="1680145"/>
            <a:ext cx="139619" cy="159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3559558" y="1685898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266024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3465632" y="1624002"/>
            <a:ext cx="155820" cy="123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3898620" y="1517496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0x00000000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3559558" y="6072667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266024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3465632" y="6010771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3898620" y="5904269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0xFFFFFFFF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8042009" y="1713533"/>
            <a:ext cx="530225" cy="4292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4445" marR="0" lvl="0" indent="0" algn="ctr" defTabSz="914400" rtl="0" eaLnBrk="1" fontAlgn="base" latinLnBrk="0" hangingPunct="1">
              <a:lnSpc>
                <a:spcPts val="1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Grows towards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higher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---------------------------------&gt;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graphicFrame>
        <p:nvGraphicFramePr>
          <p:cNvPr id="19" name="object 18"/>
          <p:cNvGraphicFramePr>
            <a:graphicFrameLocks noGrp="1"/>
          </p:cNvGraphicFramePr>
          <p:nvPr/>
        </p:nvGraphicFramePr>
        <p:xfrm>
          <a:off x="5678131" y="2164701"/>
          <a:ext cx="2059305" cy="2607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Chunk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53975">
                      <a:solidFill>
                        <a:srgbClr val="B56D33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Chunk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53975">
                      <a:solidFill>
                        <a:srgbClr val="B56D33"/>
                      </a:solidFill>
                      <a:prstDash val="solid"/>
                    </a:lnT>
                    <a:lnB w="539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53975">
                      <a:solidFill>
                        <a:srgbClr val="708841"/>
                      </a:solidFill>
                      <a:prstDash val="solid"/>
                    </a:lnT>
                    <a:lnB w="53975">
                      <a:solidFill>
                        <a:srgbClr val="8B3938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Chunk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53975">
                      <a:solidFill>
                        <a:srgbClr val="8B3938"/>
                      </a:solidFill>
                      <a:prstDash val="solid"/>
                    </a:lnT>
                    <a:lnB w="53975">
                      <a:solidFill>
                        <a:srgbClr val="B56D33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Chunk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53975">
                      <a:solidFill>
                        <a:srgbClr val="B56D33"/>
                      </a:solidFill>
                      <a:prstDash val="solid"/>
                    </a:lnT>
                    <a:lnB w="539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539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42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StackGuard</a:t>
            </a:r>
            <a:r>
              <a:rPr lang="en-US" altLang="zh-CN" dirty="0"/>
              <a:t>:</a:t>
            </a:r>
            <a:r>
              <a:rPr lang="zh-CN" altLang="en-US" dirty="0"/>
              <a:t> </a:t>
            </a:r>
            <a:r>
              <a:rPr lang="en-US" altLang="zh-CN" dirty="0"/>
              <a:t>Stack</a:t>
            </a:r>
            <a:r>
              <a:rPr lang="zh-CN" altLang="en-US" dirty="0"/>
              <a:t> </a:t>
            </a:r>
            <a:r>
              <a:rPr lang="en-US" altLang="zh-CN" dirty="0"/>
              <a:t>Reading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2838" y="999654"/>
            <a:ext cx="64972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altLang="zh-CN" dirty="0"/>
              <a:t>Overflow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byte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try</a:t>
            </a:r>
            <a:r>
              <a:rPr lang="zh-CN" altLang="en-US" dirty="0"/>
              <a:t> </a:t>
            </a:r>
            <a:r>
              <a:rPr lang="en-US" altLang="zh-CN" dirty="0"/>
              <a:t>every</a:t>
            </a:r>
            <a:r>
              <a:rPr lang="zh-CN" altLang="en-US" dirty="0"/>
              <a:t> </a:t>
            </a:r>
            <a:r>
              <a:rPr lang="en-US" altLang="zh-CN" dirty="0"/>
              <a:t>possible</a:t>
            </a:r>
            <a:r>
              <a:rPr lang="zh-CN" altLang="en-US" dirty="0"/>
              <a:t> </a:t>
            </a:r>
            <a:r>
              <a:rPr lang="en-US" altLang="zh-CN" dirty="0"/>
              <a:t>value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no</a:t>
            </a:r>
            <a:r>
              <a:rPr lang="zh-CN" altLang="en-US" dirty="0"/>
              <a:t> </a:t>
            </a:r>
            <a:r>
              <a:rPr lang="en-US" altLang="zh-CN" dirty="0"/>
              <a:t>crash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>
                <a:sym typeface="Wingdings"/>
              </a:rPr>
              <a:t>success</a:t>
            </a:r>
          </a:p>
          <a:p>
            <a:pPr marL="342900" indent="-342900">
              <a:buFont typeface="Arial" charset="0"/>
              <a:buChar char="•"/>
            </a:pPr>
            <a:r>
              <a:rPr lang="en-US" altLang="zh-CN" dirty="0">
                <a:sym typeface="Wingdings"/>
              </a:rPr>
              <a:t>Crash</a:t>
            </a:r>
            <a:r>
              <a:rPr lang="zh-CN" altLang="en-US" dirty="0">
                <a:sym typeface="Wingdings"/>
              </a:rPr>
              <a:t>  </a:t>
            </a:r>
            <a:r>
              <a:rPr lang="en-US" altLang="zh-CN" dirty="0">
                <a:sym typeface="Wingdings"/>
              </a:rPr>
              <a:t>wrong</a:t>
            </a:r>
            <a:r>
              <a:rPr lang="zh-CN" altLang="en-US" dirty="0">
                <a:sym typeface="Wingdings"/>
              </a:rPr>
              <a:t> </a:t>
            </a:r>
            <a:r>
              <a:rPr lang="en-US" altLang="zh-CN" dirty="0">
                <a:sym typeface="Wingdings"/>
              </a:rPr>
              <a:t>guess</a:t>
            </a:r>
            <a:r>
              <a:rPr lang="zh-CN" altLang="en-US" dirty="0">
                <a:sym typeface="Wingdings"/>
              </a:rPr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842" y="1662167"/>
            <a:ext cx="3616654" cy="303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195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Heap</a:t>
            </a:r>
            <a:r>
              <a:rPr lang="en-US" spc="-90" dirty="0"/>
              <a:t> </a:t>
            </a:r>
            <a:r>
              <a:rPr lang="en-US" spc="-5" dirty="0"/>
              <a:t>Allocations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5562574" y="1653089"/>
            <a:ext cx="2313940" cy="4518660"/>
          </a:xfrm>
          <a:custGeom>
            <a:avLst/>
            <a:gdLst/>
            <a:ahLst/>
            <a:cxnLst/>
            <a:rect l="l" t="t" r="r" b="b"/>
            <a:pathLst>
              <a:path w="2313940" h="4518660">
                <a:moveTo>
                  <a:pt x="0" y="0"/>
                </a:moveTo>
                <a:lnTo>
                  <a:pt x="2313900" y="0"/>
                </a:lnTo>
                <a:lnTo>
                  <a:pt x="2313900" y="4518266"/>
                </a:lnTo>
                <a:lnTo>
                  <a:pt x="0" y="4518266"/>
                </a:lnTo>
                <a:lnTo>
                  <a:pt x="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562574" y="1653089"/>
            <a:ext cx="2313940" cy="4518660"/>
          </a:xfrm>
          <a:custGeom>
            <a:avLst/>
            <a:gdLst/>
            <a:ahLst/>
            <a:cxnLst/>
            <a:rect l="l" t="t" r="r" b="b"/>
            <a:pathLst>
              <a:path w="2313940" h="4518660">
                <a:moveTo>
                  <a:pt x="0" y="0"/>
                </a:moveTo>
                <a:lnTo>
                  <a:pt x="2313900" y="0"/>
                </a:lnTo>
                <a:lnTo>
                  <a:pt x="2313900" y="4518265"/>
                </a:lnTo>
                <a:lnTo>
                  <a:pt x="0" y="451826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5D487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5953315" y="1668326"/>
            <a:ext cx="1532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Segment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3428987" y="5257768"/>
            <a:ext cx="2013585" cy="862330"/>
          </a:xfrm>
          <a:custGeom>
            <a:avLst/>
            <a:gdLst/>
            <a:ahLst/>
            <a:cxnLst/>
            <a:rect l="l" t="t" r="r" b="b"/>
            <a:pathLst>
              <a:path w="2013585" h="862329">
                <a:moveTo>
                  <a:pt x="0" y="0"/>
                </a:moveTo>
                <a:lnTo>
                  <a:pt x="2013565" y="862195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graphicFrame>
        <p:nvGraphicFramePr>
          <p:cNvPr id="8" name="object 7"/>
          <p:cNvGraphicFramePr>
            <a:graphicFrameLocks noGrp="1"/>
          </p:cNvGraphicFramePr>
          <p:nvPr/>
        </p:nvGraphicFramePr>
        <p:xfrm>
          <a:off x="1054096" y="1673206"/>
          <a:ext cx="2362200" cy="441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Runtime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95E89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(libc)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377D91"/>
                      </a:solidFill>
                      <a:prstDash val="solid"/>
                    </a:lnL>
                    <a:lnR w="28575">
                      <a:solidFill>
                        <a:srgbClr val="377D91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ELF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Executable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.text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.data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395E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object 8"/>
          <p:cNvSpPr/>
          <p:nvPr/>
        </p:nvSpPr>
        <p:spPr>
          <a:xfrm>
            <a:off x="5367243" y="6044662"/>
            <a:ext cx="163182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3428987" y="1761149"/>
            <a:ext cx="2060575" cy="3039745"/>
          </a:xfrm>
          <a:custGeom>
            <a:avLst/>
            <a:gdLst/>
            <a:ahLst/>
            <a:cxnLst/>
            <a:rect l="l" t="t" r="r" b="b"/>
            <a:pathLst>
              <a:path w="2060575" h="3039745">
                <a:moveTo>
                  <a:pt x="0" y="3039418"/>
                </a:moveTo>
                <a:lnTo>
                  <a:pt x="206033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410750" y="1680153"/>
            <a:ext cx="139619" cy="159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3559558" y="1685906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266024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3465632" y="1624009"/>
            <a:ext cx="155820" cy="123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3898620" y="1517504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0x00000000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3559558" y="607267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266024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3465632" y="6010778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3898620" y="5904277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0xFFFFFFFF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8042009" y="1713541"/>
            <a:ext cx="530225" cy="4292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4445" marR="0" lvl="0" indent="0" algn="ctr" defTabSz="914400" rtl="0" eaLnBrk="1" fontAlgn="base" latinLnBrk="0" hangingPunct="1">
              <a:lnSpc>
                <a:spcPts val="1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Grows towards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higher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---------------------------------&gt;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graphicFrame>
        <p:nvGraphicFramePr>
          <p:cNvPr id="19" name="object 18"/>
          <p:cNvGraphicFramePr>
            <a:graphicFrameLocks noGrp="1"/>
          </p:cNvGraphicFramePr>
          <p:nvPr/>
        </p:nvGraphicFramePr>
        <p:xfrm>
          <a:off x="5678131" y="2164708"/>
          <a:ext cx="2059305" cy="3924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Chunk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53975">
                      <a:solidFill>
                        <a:srgbClr val="B56D33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Chunk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53975">
                      <a:solidFill>
                        <a:srgbClr val="B56D33"/>
                      </a:solidFill>
                      <a:prstDash val="solid"/>
                    </a:lnT>
                    <a:lnB w="539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53975">
                      <a:solidFill>
                        <a:srgbClr val="708841"/>
                      </a:solidFill>
                      <a:prstDash val="solid"/>
                    </a:lnT>
                    <a:lnB w="53975">
                      <a:solidFill>
                        <a:srgbClr val="8B3938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Chunk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53975">
                      <a:solidFill>
                        <a:srgbClr val="8B3938"/>
                      </a:solidFill>
                      <a:prstDash val="solid"/>
                    </a:lnT>
                    <a:lnB w="53975">
                      <a:solidFill>
                        <a:srgbClr val="B56D33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Chunk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53975">
                      <a:solidFill>
                        <a:srgbClr val="B56D33"/>
                      </a:solidFill>
                      <a:prstDash val="solid"/>
                    </a:lnT>
                    <a:lnB w="539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430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53975">
                      <a:solidFill>
                        <a:srgbClr val="708841"/>
                      </a:solidFill>
                      <a:prstDash val="solid"/>
                    </a:lnT>
                    <a:lnB w="53975">
                      <a:solidFill>
                        <a:srgbClr val="8B3938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Chunk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53975">
                      <a:solidFill>
                        <a:srgbClr val="8B3938"/>
                      </a:solidFill>
                      <a:prstDash val="solid"/>
                    </a:lnT>
                    <a:lnB w="53975">
                      <a:solidFill>
                        <a:srgbClr val="B56D33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Chunk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53975">
                      <a:solidFill>
                        <a:srgbClr val="B56D33"/>
                      </a:solidFill>
                      <a:prstDash val="solid"/>
                    </a:lnT>
                    <a:lnB w="539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539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61507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Heap Chunks </a:t>
            </a:r>
            <a:r>
              <a:rPr lang="en-US" dirty="0"/>
              <a:t>– </a:t>
            </a:r>
            <a:r>
              <a:rPr lang="en-US" spc="-5" dirty="0"/>
              <a:t>In</a:t>
            </a:r>
            <a:r>
              <a:rPr lang="en-US" spc="-105" dirty="0"/>
              <a:t> </a:t>
            </a:r>
            <a:r>
              <a:rPr lang="en-US" spc="-5" dirty="0"/>
              <a:t>Use</a:t>
            </a:r>
            <a:endParaRPr lang="en-US" dirty="0"/>
          </a:p>
        </p:txBody>
      </p:sp>
      <p:sp>
        <p:nvSpPr>
          <p:cNvPr id="4" name="object 2"/>
          <p:cNvSpPr/>
          <p:nvPr/>
        </p:nvSpPr>
        <p:spPr>
          <a:xfrm>
            <a:off x="304799" y="6035440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382" y="0"/>
                </a:lnTo>
              </a:path>
            </a:pathLst>
          </a:custGeom>
          <a:ln w="9524">
            <a:solidFill>
              <a:srgbClr val="45AAC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591178" y="1314963"/>
            <a:ext cx="5478145" cy="158813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294640" marR="0" lvl="0" indent="-281940" algn="l" defTabSz="914400" rtl="0" eaLnBrk="1" fontAlgn="base" latinLnBrk="0" hangingPunct="1">
              <a:lnSpc>
                <a:spcPct val="100000"/>
              </a:lnSpc>
              <a:spcBef>
                <a:spcPts val="74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95275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chunks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exist in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two</a:t>
            </a:r>
            <a:r>
              <a:rPr kumimoji="0" sz="3200" b="0" i="0" u="none" strike="noStrike" kern="120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states</a:t>
            </a:r>
            <a:endParaRPr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694690" marR="0" lvl="1" indent="-306070" algn="l" defTabSz="914400" rtl="0" eaLnBrk="1" fontAlgn="base" latinLnBrk="0" hangingPunct="1">
              <a:lnSpc>
                <a:spcPct val="100000"/>
              </a:lnSpc>
              <a:spcBef>
                <a:spcPts val="560"/>
              </a:spcBef>
              <a:spcAft>
                <a:spcPct val="0"/>
              </a:spcAft>
              <a:buClrTx/>
              <a:buSzTx/>
              <a:buFont typeface="Arial"/>
              <a:buChar char="–"/>
              <a:tabLst>
                <a:tab pos="69532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in use</a:t>
            </a:r>
            <a:r>
              <a:rPr kumimoji="0" sz="2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(malloc’d)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694690" marR="0" lvl="1" indent="-306070" algn="l" defTabSz="914400" rtl="0" eaLnBrk="1" fontAlgn="base" latinLnBrk="0" hangingPunct="1">
              <a:lnSpc>
                <a:spcPct val="100000"/>
              </a:lnSpc>
              <a:spcBef>
                <a:spcPts val="540"/>
              </a:spcBef>
              <a:spcAft>
                <a:spcPct val="0"/>
              </a:spcAft>
              <a:buClrTx/>
              <a:buSzTx/>
              <a:buFont typeface="Arial"/>
              <a:buChar char="–"/>
              <a:tabLst>
                <a:tab pos="69532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free’d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466374" y="3901839"/>
            <a:ext cx="8229600" cy="1295400"/>
          </a:xfrm>
          <a:custGeom>
            <a:avLst/>
            <a:gdLst/>
            <a:ahLst/>
            <a:cxnLst/>
            <a:rect l="l" t="t" r="r" b="b"/>
            <a:pathLst>
              <a:path w="8229600" h="1295400">
                <a:moveTo>
                  <a:pt x="0" y="0"/>
                </a:moveTo>
                <a:lnTo>
                  <a:pt x="8229583" y="0"/>
                </a:lnTo>
                <a:lnTo>
                  <a:pt x="8229583" y="1295397"/>
                </a:lnTo>
                <a:lnTo>
                  <a:pt x="0" y="1295397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466374" y="3901839"/>
            <a:ext cx="8229600" cy="1295400"/>
          </a:xfrm>
          <a:custGeom>
            <a:avLst/>
            <a:gdLst/>
            <a:ahLst/>
            <a:cxnLst/>
            <a:rect l="l" t="t" r="r" b="b"/>
            <a:pathLst>
              <a:path w="8229600" h="1295400">
                <a:moveTo>
                  <a:pt x="0" y="0"/>
                </a:moveTo>
                <a:lnTo>
                  <a:pt x="8229583" y="0"/>
                </a:lnTo>
                <a:lnTo>
                  <a:pt x="8229583" y="1295397"/>
                </a:lnTo>
                <a:lnTo>
                  <a:pt x="0" y="12953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9" name="object 8"/>
          <p:cNvSpPr txBox="1"/>
          <p:nvPr/>
        </p:nvSpPr>
        <p:spPr>
          <a:xfrm>
            <a:off x="479074" y="3914539"/>
            <a:ext cx="8204200" cy="505459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1079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Chunk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648020" y="4435239"/>
            <a:ext cx="1905000" cy="624205"/>
          </a:xfrm>
          <a:custGeom>
            <a:avLst/>
            <a:gdLst/>
            <a:ahLst/>
            <a:cxnLst/>
            <a:rect l="l" t="t" r="r" b="b"/>
            <a:pathLst>
              <a:path w="1905000" h="624204">
                <a:moveTo>
                  <a:pt x="0" y="0"/>
                </a:moveTo>
                <a:lnTo>
                  <a:pt x="1904996" y="0"/>
                </a:lnTo>
                <a:lnTo>
                  <a:pt x="1904996" y="624086"/>
                </a:lnTo>
                <a:lnTo>
                  <a:pt x="0" y="62408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B39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667069" y="4447394"/>
            <a:ext cx="1873250" cy="59880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40005" rIns="0" bIns="0" rtlCol="0">
            <a:spAutoFit/>
          </a:bodyPr>
          <a:lstStyle/>
          <a:p>
            <a:pPr marL="573405" marR="113030" lvl="0" indent="-461645" algn="l" defTabSz="914400" rtl="0" eaLnBrk="1" fontAlgn="base" latinLnBrk="0" hangingPunct="1">
              <a:lnSpc>
                <a:spcPct val="101600"/>
              </a:lnSpc>
              <a:spcBef>
                <a:spcPts val="3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Previous Chunk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Size  (4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bytes)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4629454" y="4433080"/>
            <a:ext cx="3886200" cy="624205"/>
          </a:xfrm>
          <a:custGeom>
            <a:avLst/>
            <a:gdLst/>
            <a:ahLst/>
            <a:cxnLst/>
            <a:rect l="l" t="t" r="r" b="b"/>
            <a:pathLst>
              <a:path w="3886200" h="624204">
                <a:moveTo>
                  <a:pt x="0" y="0"/>
                </a:moveTo>
                <a:lnTo>
                  <a:pt x="3886192" y="0"/>
                </a:lnTo>
                <a:lnTo>
                  <a:pt x="3886192" y="624086"/>
                </a:lnTo>
                <a:lnTo>
                  <a:pt x="0" y="62408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70884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2"/>
          <p:cNvSpPr txBox="1"/>
          <p:nvPr/>
        </p:nvSpPr>
        <p:spPr>
          <a:xfrm>
            <a:off x="4648504" y="4447394"/>
            <a:ext cx="3854450" cy="598805"/>
          </a:xfrm>
          <a:prstGeom prst="rect">
            <a:avLst/>
          </a:prstGeom>
          <a:solidFill>
            <a:srgbClr val="9BBA58"/>
          </a:solidFill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9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Data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0" marR="1270" lvl="0" indent="0" algn="ctr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(8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+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(n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/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8)*8</a:t>
            </a:r>
            <a:r>
              <a:rPr kumimoji="0" sz="180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bytes)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4702479" y="5515128"/>
            <a:ext cx="1002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*buffer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4629454" y="4430935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1274872"/>
                </a:moveTo>
                <a:lnTo>
                  <a:pt x="0" y="0"/>
                </a:lnTo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2629217" y="4435226"/>
            <a:ext cx="1905000" cy="624205"/>
          </a:xfrm>
          <a:custGeom>
            <a:avLst/>
            <a:gdLst/>
            <a:ahLst/>
            <a:cxnLst/>
            <a:rect l="l" t="t" r="r" b="b"/>
            <a:pathLst>
              <a:path w="1905000" h="624204">
                <a:moveTo>
                  <a:pt x="0" y="0"/>
                </a:moveTo>
                <a:lnTo>
                  <a:pt x="1904996" y="0"/>
                </a:lnTo>
                <a:lnTo>
                  <a:pt x="1904996" y="624086"/>
                </a:lnTo>
                <a:lnTo>
                  <a:pt x="0" y="62408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B56D3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2666371" y="4447394"/>
            <a:ext cx="1607820" cy="598805"/>
          </a:xfrm>
          <a:prstGeom prst="rect">
            <a:avLst/>
          </a:prstGeom>
          <a:solidFill>
            <a:srgbClr val="F79546"/>
          </a:solidFill>
        </p:spPr>
        <p:txBody>
          <a:bodyPr vert="horz" wrap="square" lIns="0" tIns="12700" rIns="0" bIns="0" rtlCol="0">
            <a:spAutoFit/>
          </a:bodyPr>
          <a:lstStyle/>
          <a:p>
            <a:pPr marL="510540" marR="185420" lvl="0" indent="-95250" algn="l" defTabSz="914400" rtl="0" eaLnBrk="1" fontAlgn="base" latinLnBrk="0" hangingPunct="1">
              <a:lnSpc>
                <a:spcPct val="100699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Chunk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Size  (4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bytes)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721046" y="5532772"/>
            <a:ext cx="1559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*(buffer-2)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2716440" y="5528478"/>
            <a:ext cx="1559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*(buffer-1)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20" name="object 19"/>
          <p:cNvSpPr/>
          <p:nvPr/>
        </p:nvSpPr>
        <p:spPr>
          <a:xfrm>
            <a:off x="2643403" y="4430935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1274872"/>
                </a:moveTo>
                <a:lnTo>
                  <a:pt x="0" y="0"/>
                </a:lnTo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1" name="object 20"/>
          <p:cNvSpPr/>
          <p:nvPr/>
        </p:nvSpPr>
        <p:spPr>
          <a:xfrm>
            <a:off x="648020" y="4435229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1274872"/>
                </a:moveTo>
                <a:lnTo>
                  <a:pt x="0" y="0"/>
                </a:lnTo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2" name="object 21"/>
          <p:cNvSpPr/>
          <p:nvPr/>
        </p:nvSpPr>
        <p:spPr>
          <a:xfrm>
            <a:off x="4286394" y="4437144"/>
            <a:ext cx="248285" cy="620395"/>
          </a:xfrm>
          <a:custGeom>
            <a:avLst/>
            <a:gdLst/>
            <a:ahLst/>
            <a:cxnLst/>
            <a:rect l="l" t="t" r="r" b="b"/>
            <a:pathLst>
              <a:path w="248285" h="620395">
                <a:moveTo>
                  <a:pt x="247810" y="0"/>
                </a:moveTo>
                <a:lnTo>
                  <a:pt x="247810" y="620023"/>
                </a:lnTo>
                <a:lnTo>
                  <a:pt x="0" y="620023"/>
                </a:lnTo>
                <a:lnTo>
                  <a:pt x="0" y="0"/>
                </a:lnTo>
                <a:lnTo>
                  <a:pt x="24781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3" name="object 22"/>
          <p:cNvSpPr/>
          <p:nvPr/>
        </p:nvSpPr>
        <p:spPr>
          <a:xfrm>
            <a:off x="4286394" y="4437144"/>
            <a:ext cx="248285" cy="620395"/>
          </a:xfrm>
          <a:custGeom>
            <a:avLst/>
            <a:gdLst/>
            <a:ahLst/>
            <a:cxnLst/>
            <a:rect l="l" t="t" r="r" b="b"/>
            <a:pathLst>
              <a:path w="248285" h="620395">
                <a:moveTo>
                  <a:pt x="247810" y="0"/>
                </a:moveTo>
                <a:lnTo>
                  <a:pt x="247810" y="620023"/>
                </a:lnTo>
                <a:lnTo>
                  <a:pt x="0" y="620023"/>
                </a:lnTo>
                <a:lnTo>
                  <a:pt x="0" y="0"/>
                </a:lnTo>
                <a:lnTo>
                  <a:pt x="247810" y="0"/>
                </a:lnTo>
                <a:close/>
              </a:path>
            </a:pathLst>
          </a:custGeom>
          <a:ln w="25399">
            <a:solidFill>
              <a:srgbClr val="B56D3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4" name="object 23"/>
          <p:cNvSpPr txBox="1"/>
          <p:nvPr/>
        </p:nvSpPr>
        <p:spPr>
          <a:xfrm>
            <a:off x="4287239" y="4554124"/>
            <a:ext cx="203835" cy="3860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ts val="143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Flags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29549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Heap Chunks </a:t>
            </a:r>
            <a:r>
              <a:rPr lang="en-US" dirty="0"/>
              <a:t>–</a:t>
            </a:r>
            <a:r>
              <a:rPr lang="en-US" spc="-95" dirty="0"/>
              <a:t> </a:t>
            </a:r>
            <a:r>
              <a:rPr lang="en-US" spc="-5" dirty="0"/>
              <a:t>Freed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2"/>
          <p:cNvSpPr/>
          <p:nvPr/>
        </p:nvSpPr>
        <p:spPr>
          <a:xfrm>
            <a:off x="304799" y="6248382"/>
            <a:ext cx="8534400" cy="0"/>
          </a:xfrm>
          <a:custGeom>
            <a:avLst/>
            <a:gdLst/>
            <a:ahLst/>
            <a:cxnLst/>
            <a:rect l="l" t="t" r="r" b="b"/>
            <a:pathLst>
              <a:path w="8534400">
                <a:moveTo>
                  <a:pt x="0" y="0"/>
                </a:moveTo>
                <a:lnTo>
                  <a:pt x="8534382" y="0"/>
                </a:lnTo>
              </a:path>
            </a:pathLst>
          </a:custGeom>
          <a:ln w="9524">
            <a:solidFill>
              <a:srgbClr val="45AAC5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374" y="4114781"/>
            <a:ext cx="8229600" cy="1295400"/>
          </a:xfrm>
          <a:custGeom>
            <a:avLst/>
            <a:gdLst/>
            <a:ahLst/>
            <a:cxnLst/>
            <a:rect l="l" t="t" r="r" b="b"/>
            <a:pathLst>
              <a:path w="8229600" h="1295400">
                <a:moveTo>
                  <a:pt x="0" y="0"/>
                </a:moveTo>
                <a:lnTo>
                  <a:pt x="8229583" y="0"/>
                </a:lnTo>
                <a:lnTo>
                  <a:pt x="8229583" y="1295397"/>
                </a:lnTo>
                <a:lnTo>
                  <a:pt x="0" y="1295397"/>
                </a:lnTo>
                <a:lnTo>
                  <a:pt x="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6374" y="4114781"/>
            <a:ext cx="8229600" cy="1295400"/>
          </a:xfrm>
          <a:custGeom>
            <a:avLst/>
            <a:gdLst/>
            <a:ahLst/>
            <a:cxnLst/>
            <a:rect l="l" t="t" r="r" b="b"/>
            <a:pathLst>
              <a:path w="8229600" h="1295400">
                <a:moveTo>
                  <a:pt x="0" y="0"/>
                </a:moveTo>
                <a:lnTo>
                  <a:pt x="8229583" y="0"/>
                </a:lnTo>
                <a:lnTo>
                  <a:pt x="8229583" y="1295397"/>
                </a:lnTo>
                <a:lnTo>
                  <a:pt x="0" y="1295397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395E89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9074" y="4127481"/>
            <a:ext cx="8204200" cy="506730"/>
          </a:xfrm>
          <a:prstGeom prst="rect">
            <a:avLst/>
          </a:prstGeom>
          <a:solidFill>
            <a:srgbClr val="4F81BC"/>
          </a:solidFill>
        </p:spPr>
        <p:txBody>
          <a:bodyPr vert="horz" wrap="square" lIns="0" tIns="10795" rIns="0" bIns="0" rtlCol="0">
            <a:spAutoFit/>
          </a:bodyPr>
          <a:lstStyle/>
          <a:p>
            <a:pPr marL="2693670" marR="0" lvl="0" indent="0" algn="l" defTabSz="914400" rtl="0" eaLnBrk="1" fontAlgn="base" latinLnBrk="0" hangingPunct="1">
              <a:lnSpc>
                <a:spcPct val="100000"/>
              </a:lnSpc>
              <a:spcBef>
                <a:spcPts val="8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 Chunk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(freed)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8020" y="4648181"/>
            <a:ext cx="1905000" cy="624205"/>
          </a:xfrm>
          <a:custGeom>
            <a:avLst/>
            <a:gdLst/>
            <a:ahLst/>
            <a:cxnLst/>
            <a:rect l="l" t="t" r="r" b="b"/>
            <a:pathLst>
              <a:path w="1905000" h="624204">
                <a:moveTo>
                  <a:pt x="0" y="0"/>
                </a:moveTo>
                <a:lnTo>
                  <a:pt x="1904996" y="0"/>
                </a:lnTo>
                <a:lnTo>
                  <a:pt x="1904996" y="624086"/>
                </a:lnTo>
                <a:lnTo>
                  <a:pt x="0" y="62408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8B3938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7069" y="4660698"/>
            <a:ext cx="1873250" cy="598805"/>
          </a:xfrm>
          <a:prstGeom prst="rect">
            <a:avLst/>
          </a:prstGeom>
          <a:solidFill>
            <a:srgbClr val="C0504D"/>
          </a:solidFill>
        </p:spPr>
        <p:txBody>
          <a:bodyPr vert="horz" wrap="square" lIns="0" tIns="39370" rIns="0" bIns="0" rtlCol="0">
            <a:spAutoFit/>
          </a:bodyPr>
          <a:lstStyle/>
          <a:p>
            <a:pPr marL="573405" marR="113030" lvl="0" indent="-461645" algn="l" defTabSz="914400" rtl="0" eaLnBrk="1" fontAlgn="base" latinLnBrk="0" hangingPunct="1">
              <a:lnSpc>
                <a:spcPct val="101600"/>
              </a:lnSpc>
              <a:spcBef>
                <a:spcPts val="31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Previous Chunk</a:t>
            </a:r>
            <a:r>
              <a:rPr kumimoji="0" sz="16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Size  (4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bytes)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02479" y="5728070"/>
            <a:ext cx="10020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*buffer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29217" y="4648168"/>
            <a:ext cx="1905000" cy="624205"/>
          </a:xfrm>
          <a:custGeom>
            <a:avLst/>
            <a:gdLst/>
            <a:ahLst/>
            <a:cxnLst/>
            <a:rect l="l" t="t" r="r" b="b"/>
            <a:pathLst>
              <a:path w="1905000" h="624204">
                <a:moveTo>
                  <a:pt x="0" y="0"/>
                </a:moveTo>
                <a:lnTo>
                  <a:pt x="1904996" y="0"/>
                </a:lnTo>
                <a:lnTo>
                  <a:pt x="1904996" y="624086"/>
                </a:lnTo>
                <a:lnTo>
                  <a:pt x="0" y="62408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B56D3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6371" y="4660698"/>
            <a:ext cx="1607820" cy="598805"/>
          </a:xfrm>
          <a:prstGeom prst="rect">
            <a:avLst/>
          </a:prstGeom>
          <a:solidFill>
            <a:srgbClr val="F79546"/>
          </a:solidFill>
        </p:spPr>
        <p:txBody>
          <a:bodyPr vert="horz" wrap="square" lIns="0" tIns="12065" rIns="0" bIns="0" rtlCol="0">
            <a:spAutoFit/>
          </a:bodyPr>
          <a:lstStyle/>
          <a:p>
            <a:pPr marL="510540" marR="185420" lvl="0" indent="-95250" algn="l" defTabSz="914400" rtl="0" eaLnBrk="1" fontAlgn="base" latinLnBrk="0" hangingPunct="1">
              <a:lnSpc>
                <a:spcPct val="100699"/>
              </a:lnSpc>
              <a:spcBef>
                <a:spcPts val="9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Chunk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Size  (4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bytes)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21046" y="5745714"/>
            <a:ext cx="1559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*(buffer-2)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16440" y="5741420"/>
            <a:ext cx="1559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*(buffer-1)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43403" y="4643877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1274872"/>
                </a:moveTo>
                <a:lnTo>
                  <a:pt x="0" y="0"/>
                </a:lnTo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48020" y="4648171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1274872"/>
                </a:moveTo>
                <a:lnTo>
                  <a:pt x="0" y="0"/>
                </a:lnTo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629454" y="4647469"/>
            <a:ext cx="1905000" cy="624205"/>
          </a:xfrm>
          <a:custGeom>
            <a:avLst/>
            <a:gdLst/>
            <a:ahLst/>
            <a:cxnLst/>
            <a:rect l="l" t="t" r="r" b="b"/>
            <a:pathLst>
              <a:path w="1905000" h="624204">
                <a:moveTo>
                  <a:pt x="0" y="0"/>
                </a:moveTo>
                <a:lnTo>
                  <a:pt x="1904996" y="0"/>
                </a:lnTo>
                <a:lnTo>
                  <a:pt x="1904996" y="624086"/>
                </a:lnTo>
                <a:lnTo>
                  <a:pt x="0" y="62408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5D487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48822" y="4660698"/>
            <a:ext cx="1873250" cy="598805"/>
          </a:xfrm>
          <a:prstGeom prst="rect">
            <a:avLst/>
          </a:prstGeom>
          <a:solidFill>
            <a:srgbClr val="8063A1"/>
          </a:solidFill>
        </p:spPr>
        <p:txBody>
          <a:bodyPr vert="horz" wrap="square" lIns="0" tIns="42545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3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FD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(4</a:t>
            </a:r>
            <a:r>
              <a:rPr kumimoji="0" sz="16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6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bytes)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610642" y="4647469"/>
            <a:ext cx="1905000" cy="624205"/>
          </a:xfrm>
          <a:custGeom>
            <a:avLst/>
            <a:gdLst/>
            <a:ahLst/>
            <a:cxnLst/>
            <a:rect l="l" t="t" r="r" b="b"/>
            <a:pathLst>
              <a:path w="1905000" h="624204">
                <a:moveTo>
                  <a:pt x="0" y="0"/>
                </a:moveTo>
                <a:lnTo>
                  <a:pt x="1904996" y="0"/>
                </a:lnTo>
                <a:lnTo>
                  <a:pt x="1904996" y="624086"/>
                </a:lnTo>
                <a:lnTo>
                  <a:pt x="0" y="624086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377D9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647814" y="4660698"/>
            <a:ext cx="1855470" cy="598805"/>
          </a:xfrm>
          <a:prstGeom prst="rect">
            <a:avLst/>
          </a:prstGeom>
          <a:solidFill>
            <a:srgbClr val="4AACC5"/>
          </a:solidFill>
        </p:spPr>
        <p:txBody>
          <a:bodyPr vert="horz" wrap="square" lIns="0" tIns="13335" rIns="0" bIns="0" rtlCol="0">
            <a:spAutoFit/>
          </a:bodyPr>
          <a:lstStyle/>
          <a:p>
            <a:pPr marL="0" marR="17145" lvl="0" indent="0" algn="ctr" defTabSz="914400" rtl="0" eaLnBrk="1" fontAlgn="base" latinLnBrk="0" hangingPunct="1">
              <a:lnSpc>
                <a:spcPct val="100000"/>
              </a:lnSpc>
              <a:spcBef>
                <a:spcPts val="10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0" marR="17145" lvl="0" indent="0" algn="ctr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(4</a:t>
            </a:r>
            <a:r>
              <a:rPr kumimoji="0" sz="1800" b="0" i="0" u="none" strike="noStrike" kern="120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bytes)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697877" y="5740717"/>
            <a:ext cx="15595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*(buffer+1)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624840" y="4643173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1274872"/>
                </a:moveTo>
                <a:lnTo>
                  <a:pt x="0" y="0"/>
                </a:lnTo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629772" y="4643173"/>
            <a:ext cx="0" cy="1275080"/>
          </a:xfrm>
          <a:custGeom>
            <a:avLst/>
            <a:gdLst/>
            <a:ahLst/>
            <a:cxnLst/>
            <a:rect l="l" t="t" r="r" b="b"/>
            <a:pathLst>
              <a:path h="1275079">
                <a:moveTo>
                  <a:pt x="0" y="1274872"/>
                </a:moveTo>
                <a:lnTo>
                  <a:pt x="0" y="0"/>
                </a:lnTo>
              </a:path>
            </a:pathLst>
          </a:custGeom>
          <a:ln w="38099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1625" y="1669056"/>
            <a:ext cx="5362575" cy="188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9850" marR="0" lvl="0" indent="0" algn="l" defTabSz="914400" rtl="0" eaLnBrk="1" fontAlgn="base" latinLnBrk="0" hangingPunct="1">
              <a:lnSpc>
                <a:spcPts val="3035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free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(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buffer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);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  <a:p>
            <a:pPr marL="304165" marR="0" lvl="0" indent="-291465" algn="l" defTabSz="914400" rtl="0" eaLnBrk="1" fontAlgn="base" latinLnBrk="0" hangingPunct="1">
              <a:lnSpc>
                <a:spcPts val="285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03530" algn="l"/>
                <a:tab pos="304800" algn="l"/>
              </a:tabLst>
              <a:defRPr/>
            </a:pP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srgbClr val="BE52FA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Forward</a:t>
            </a: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srgbClr val="BE52FA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srgbClr val="BE52FA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Pointer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704215" marR="0" lvl="1" indent="-302895" algn="l" defTabSz="914400" rtl="0" eaLnBrk="1" fontAlgn="base" latinLnBrk="0" hangingPunct="1">
              <a:lnSpc>
                <a:spcPts val="278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–"/>
              <a:tabLst>
                <a:tab pos="703580" algn="l"/>
                <a:tab pos="70485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pointer to the next freed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chunk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304165" marR="0" lvl="0" indent="-291465" algn="l" defTabSz="914400" rtl="0" eaLnBrk="1" fontAlgn="base" latinLnBrk="0" hangingPunct="1">
              <a:lnSpc>
                <a:spcPts val="314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303530" algn="l"/>
                <a:tab pos="304800" algn="l"/>
              </a:tabLst>
              <a:defRPr/>
            </a:pPr>
            <a:r>
              <a:rPr kumimoji="0" sz="2700" b="0" i="0" u="none" strike="noStrike" kern="1200" cap="none" spc="-10" normalizeH="0" baseline="0" noProof="0" dirty="0">
                <a:ln>
                  <a:noFill/>
                </a:ln>
                <a:solidFill>
                  <a:srgbClr val="41D0FC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Backwards</a:t>
            </a:r>
            <a:r>
              <a:rPr kumimoji="0" sz="2700" b="0" i="0" u="none" strike="noStrike" kern="1200" cap="none" spc="-15" normalizeH="0" baseline="0" noProof="0" dirty="0">
                <a:ln>
                  <a:noFill/>
                </a:ln>
                <a:solidFill>
                  <a:srgbClr val="41D0FC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700" b="0" i="0" u="none" strike="noStrike" kern="1200" cap="none" spc="-5" normalizeH="0" baseline="0" noProof="0" dirty="0">
                <a:ln>
                  <a:noFill/>
                </a:ln>
                <a:solidFill>
                  <a:srgbClr val="41D0FC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Pointer</a:t>
            </a:r>
            <a:endParaRPr kumimoji="0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704215" marR="0" lvl="1" indent="-302895" algn="l" defTabSz="914400" rtl="0" eaLnBrk="1" fontAlgn="base" latinLnBrk="0" hangingPunct="1">
              <a:lnSpc>
                <a:spcPts val="281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–"/>
              <a:tabLst>
                <a:tab pos="703580" algn="l"/>
                <a:tab pos="704850" algn="l"/>
              </a:tabLst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pointer to the previous freed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chunk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286394" y="4650086"/>
            <a:ext cx="248285" cy="620395"/>
          </a:xfrm>
          <a:custGeom>
            <a:avLst/>
            <a:gdLst/>
            <a:ahLst/>
            <a:cxnLst/>
            <a:rect l="l" t="t" r="r" b="b"/>
            <a:pathLst>
              <a:path w="248285" h="620395">
                <a:moveTo>
                  <a:pt x="247810" y="0"/>
                </a:moveTo>
                <a:lnTo>
                  <a:pt x="247810" y="620023"/>
                </a:lnTo>
                <a:lnTo>
                  <a:pt x="0" y="620023"/>
                </a:lnTo>
                <a:lnTo>
                  <a:pt x="0" y="0"/>
                </a:lnTo>
                <a:lnTo>
                  <a:pt x="247810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286394" y="4650086"/>
            <a:ext cx="248285" cy="620395"/>
          </a:xfrm>
          <a:custGeom>
            <a:avLst/>
            <a:gdLst/>
            <a:ahLst/>
            <a:cxnLst/>
            <a:rect l="l" t="t" r="r" b="b"/>
            <a:pathLst>
              <a:path w="248285" h="620395">
                <a:moveTo>
                  <a:pt x="247810" y="0"/>
                </a:moveTo>
                <a:lnTo>
                  <a:pt x="247810" y="620023"/>
                </a:lnTo>
                <a:lnTo>
                  <a:pt x="0" y="620023"/>
                </a:lnTo>
                <a:lnTo>
                  <a:pt x="0" y="0"/>
                </a:lnTo>
                <a:lnTo>
                  <a:pt x="247810" y="0"/>
                </a:lnTo>
                <a:close/>
              </a:path>
            </a:pathLst>
          </a:custGeom>
          <a:ln w="25399">
            <a:solidFill>
              <a:srgbClr val="B56D33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87239" y="4767066"/>
            <a:ext cx="203835" cy="38608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ts val="143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Flags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80719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Heap</a:t>
            </a:r>
            <a:r>
              <a:rPr lang="en-US" spc="-90" dirty="0"/>
              <a:t> </a:t>
            </a:r>
            <a:r>
              <a:rPr lang="en-US" spc="-5" dirty="0"/>
              <a:t>Overflows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5562574" y="1653089"/>
            <a:ext cx="2313940" cy="4518660"/>
          </a:xfrm>
          <a:custGeom>
            <a:avLst/>
            <a:gdLst/>
            <a:ahLst/>
            <a:cxnLst/>
            <a:rect l="l" t="t" r="r" b="b"/>
            <a:pathLst>
              <a:path w="2313940" h="4518660">
                <a:moveTo>
                  <a:pt x="0" y="0"/>
                </a:moveTo>
                <a:lnTo>
                  <a:pt x="2313900" y="0"/>
                </a:lnTo>
                <a:lnTo>
                  <a:pt x="2313900" y="4518266"/>
                </a:lnTo>
                <a:lnTo>
                  <a:pt x="0" y="4518266"/>
                </a:lnTo>
                <a:lnTo>
                  <a:pt x="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562574" y="1653089"/>
            <a:ext cx="2313940" cy="4518660"/>
          </a:xfrm>
          <a:custGeom>
            <a:avLst/>
            <a:gdLst/>
            <a:ahLst/>
            <a:cxnLst/>
            <a:rect l="l" t="t" r="r" b="b"/>
            <a:pathLst>
              <a:path w="2313940" h="4518660">
                <a:moveTo>
                  <a:pt x="0" y="0"/>
                </a:moveTo>
                <a:lnTo>
                  <a:pt x="2313900" y="0"/>
                </a:lnTo>
                <a:lnTo>
                  <a:pt x="2313900" y="4518265"/>
                </a:lnTo>
                <a:lnTo>
                  <a:pt x="0" y="451826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5D487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5953315" y="1668326"/>
            <a:ext cx="1532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Segment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3428987" y="5257768"/>
            <a:ext cx="2013585" cy="862330"/>
          </a:xfrm>
          <a:custGeom>
            <a:avLst/>
            <a:gdLst/>
            <a:ahLst/>
            <a:cxnLst/>
            <a:rect l="l" t="t" r="r" b="b"/>
            <a:pathLst>
              <a:path w="2013585" h="862329">
                <a:moveTo>
                  <a:pt x="0" y="0"/>
                </a:moveTo>
                <a:lnTo>
                  <a:pt x="2013565" y="862195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graphicFrame>
        <p:nvGraphicFramePr>
          <p:cNvPr id="8" name="object 7"/>
          <p:cNvGraphicFramePr>
            <a:graphicFrameLocks noGrp="1"/>
          </p:cNvGraphicFramePr>
          <p:nvPr/>
        </p:nvGraphicFramePr>
        <p:xfrm>
          <a:off x="1054096" y="1673206"/>
          <a:ext cx="2362200" cy="441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Runtime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95E89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(libc)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377D91"/>
                      </a:solidFill>
                      <a:prstDash val="solid"/>
                    </a:lnL>
                    <a:lnR w="28575">
                      <a:solidFill>
                        <a:srgbClr val="377D91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ELF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Executable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.text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.data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395E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object 8"/>
          <p:cNvSpPr/>
          <p:nvPr/>
        </p:nvSpPr>
        <p:spPr>
          <a:xfrm>
            <a:off x="5367243" y="6044662"/>
            <a:ext cx="163182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3428987" y="1761149"/>
            <a:ext cx="2060575" cy="3039745"/>
          </a:xfrm>
          <a:custGeom>
            <a:avLst/>
            <a:gdLst/>
            <a:ahLst/>
            <a:cxnLst/>
            <a:rect l="l" t="t" r="r" b="b"/>
            <a:pathLst>
              <a:path w="2060575" h="3039745">
                <a:moveTo>
                  <a:pt x="0" y="3039418"/>
                </a:moveTo>
                <a:lnTo>
                  <a:pt x="206033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410750" y="1680153"/>
            <a:ext cx="139619" cy="159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3559558" y="1685906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266024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3465632" y="1624009"/>
            <a:ext cx="155820" cy="123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3898620" y="1517504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0x00000000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3559558" y="607267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266024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3465632" y="6010778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3898620" y="5904277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0xFFFFFFFF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8042009" y="1713541"/>
            <a:ext cx="530225" cy="4292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4445" marR="0" lvl="0" indent="0" algn="ctr" defTabSz="914400" rtl="0" eaLnBrk="1" fontAlgn="base" latinLnBrk="0" hangingPunct="1">
              <a:lnSpc>
                <a:spcPts val="1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Grows towards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higher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---------------------------------&gt;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graphicFrame>
        <p:nvGraphicFramePr>
          <p:cNvPr id="19" name="object 18"/>
          <p:cNvGraphicFramePr>
            <a:graphicFrameLocks noGrp="1"/>
          </p:cNvGraphicFramePr>
          <p:nvPr/>
        </p:nvGraphicFramePr>
        <p:xfrm>
          <a:off x="5678131" y="2164708"/>
          <a:ext cx="2059305" cy="39249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59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Chunk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53975">
                      <a:solidFill>
                        <a:srgbClr val="B56D33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Chunk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53975">
                      <a:solidFill>
                        <a:srgbClr val="B56D33"/>
                      </a:solidFill>
                      <a:prstDash val="solid"/>
                    </a:lnT>
                    <a:lnB w="539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890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53975">
                      <a:solidFill>
                        <a:srgbClr val="708841"/>
                      </a:solidFill>
                      <a:prstDash val="solid"/>
                    </a:lnT>
                    <a:lnB w="53975">
                      <a:solidFill>
                        <a:srgbClr val="8B3938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Chunk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53975">
                      <a:solidFill>
                        <a:srgbClr val="8B3938"/>
                      </a:solidFill>
                      <a:prstDash val="solid"/>
                    </a:lnT>
                    <a:lnB w="53975">
                      <a:solidFill>
                        <a:srgbClr val="B56D33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Chunk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53975">
                      <a:solidFill>
                        <a:srgbClr val="B56D33"/>
                      </a:solidFill>
                      <a:prstDash val="solid"/>
                    </a:lnT>
                    <a:lnB w="539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6430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53975">
                      <a:solidFill>
                        <a:srgbClr val="708841"/>
                      </a:solidFill>
                      <a:prstDash val="solid"/>
                    </a:lnT>
                    <a:lnB w="53975">
                      <a:solidFill>
                        <a:srgbClr val="8B3938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15">
                <a:tc>
                  <a:txBody>
                    <a:bodyPr/>
                    <a:lstStyle/>
                    <a:p>
                      <a:pPr marL="2032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Chunk</a:t>
                      </a:r>
                      <a:r>
                        <a:rPr sz="1800" spc="-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53975">
                      <a:solidFill>
                        <a:srgbClr val="8B3938"/>
                      </a:solidFill>
                      <a:prstDash val="solid"/>
                    </a:lnT>
                    <a:lnB w="53975">
                      <a:solidFill>
                        <a:srgbClr val="B56D33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Chunk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53975">
                      <a:solidFill>
                        <a:srgbClr val="B56D33"/>
                      </a:solidFill>
                      <a:prstDash val="solid"/>
                    </a:lnT>
                    <a:lnB w="539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539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7780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Heap</a:t>
            </a:r>
            <a:r>
              <a:rPr lang="en-US" spc="-90" dirty="0"/>
              <a:t> </a:t>
            </a:r>
            <a:r>
              <a:rPr lang="en-US" spc="-5" dirty="0"/>
              <a:t>Overflows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bject 3"/>
          <p:cNvSpPr/>
          <p:nvPr/>
        </p:nvSpPr>
        <p:spPr>
          <a:xfrm>
            <a:off x="5562574" y="1653089"/>
            <a:ext cx="2313940" cy="4518660"/>
          </a:xfrm>
          <a:custGeom>
            <a:avLst/>
            <a:gdLst/>
            <a:ahLst/>
            <a:cxnLst/>
            <a:rect l="l" t="t" r="r" b="b"/>
            <a:pathLst>
              <a:path w="2313940" h="4518660">
                <a:moveTo>
                  <a:pt x="0" y="0"/>
                </a:moveTo>
                <a:lnTo>
                  <a:pt x="2313900" y="0"/>
                </a:lnTo>
                <a:lnTo>
                  <a:pt x="2313900" y="4518266"/>
                </a:lnTo>
                <a:lnTo>
                  <a:pt x="0" y="4518266"/>
                </a:lnTo>
                <a:lnTo>
                  <a:pt x="0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5" name="object 4"/>
          <p:cNvSpPr/>
          <p:nvPr/>
        </p:nvSpPr>
        <p:spPr>
          <a:xfrm>
            <a:off x="5562574" y="1653089"/>
            <a:ext cx="2313940" cy="4518660"/>
          </a:xfrm>
          <a:custGeom>
            <a:avLst/>
            <a:gdLst/>
            <a:ahLst/>
            <a:cxnLst/>
            <a:rect l="l" t="t" r="r" b="b"/>
            <a:pathLst>
              <a:path w="2313940" h="4518660">
                <a:moveTo>
                  <a:pt x="0" y="0"/>
                </a:moveTo>
                <a:lnTo>
                  <a:pt x="2313900" y="0"/>
                </a:lnTo>
                <a:lnTo>
                  <a:pt x="2313900" y="4518265"/>
                </a:lnTo>
                <a:lnTo>
                  <a:pt x="0" y="4518265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5D4876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6" name="object 5"/>
          <p:cNvSpPr txBox="1"/>
          <p:nvPr/>
        </p:nvSpPr>
        <p:spPr>
          <a:xfrm>
            <a:off x="5953315" y="1668326"/>
            <a:ext cx="15322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</a:t>
            </a:r>
            <a:r>
              <a:rPr kumimoji="0" sz="2000" b="0" i="0" u="none" strike="noStrike" kern="120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Segment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sp>
        <p:nvSpPr>
          <p:cNvPr id="7" name="object 6"/>
          <p:cNvSpPr/>
          <p:nvPr/>
        </p:nvSpPr>
        <p:spPr>
          <a:xfrm>
            <a:off x="3428987" y="5257768"/>
            <a:ext cx="2013585" cy="862330"/>
          </a:xfrm>
          <a:custGeom>
            <a:avLst/>
            <a:gdLst/>
            <a:ahLst/>
            <a:cxnLst/>
            <a:rect l="l" t="t" r="r" b="b"/>
            <a:pathLst>
              <a:path w="2013585" h="862329">
                <a:moveTo>
                  <a:pt x="0" y="0"/>
                </a:moveTo>
                <a:lnTo>
                  <a:pt x="2013565" y="862195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graphicFrame>
        <p:nvGraphicFramePr>
          <p:cNvPr id="8" name="object 7"/>
          <p:cNvGraphicFramePr>
            <a:graphicFrameLocks noGrp="1"/>
          </p:cNvGraphicFramePr>
          <p:nvPr/>
        </p:nvGraphicFramePr>
        <p:xfrm>
          <a:off x="1054096" y="1673206"/>
          <a:ext cx="2362200" cy="4414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2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Runtime</a:t>
                      </a:r>
                      <a:r>
                        <a:rPr sz="2000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20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Memory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T="2794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95E89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Libraries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(libc)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377D91"/>
                      </a:solidFill>
                      <a:prstDash val="solid"/>
                    </a:lnL>
                    <a:lnR w="28575">
                      <a:solidFill>
                        <a:srgbClr val="377D91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377D91"/>
                      </a:solidFill>
                      <a:prstDash val="solid"/>
                    </a:lnB>
                    <a:solidFill>
                      <a:srgbClr val="4AAC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0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377D91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989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ELF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Executable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857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81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.text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0287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6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530"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.data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segment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7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B56D33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B56D33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565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64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Stack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1280" marB="0">
                    <a:lnL w="28575">
                      <a:solidFill>
                        <a:srgbClr val="5D4876"/>
                      </a:solidFill>
                      <a:prstDash val="solid"/>
                    </a:lnL>
                    <a:lnR w="28575">
                      <a:solidFill>
                        <a:srgbClr val="5D4876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5D4876"/>
                      </a:solidFill>
                      <a:prstDash val="solid"/>
                    </a:lnB>
                    <a:solidFill>
                      <a:srgbClr val="8063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395E89"/>
                      </a:solidFill>
                      <a:prstDash val="solid"/>
                    </a:lnL>
                    <a:lnR w="28575">
                      <a:solidFill>
                        <a:srgbClr val="395E89"/>
                      </a:solidFill>
                      <a:prstDash val="solid"/>
                    </a:lnR>
                    <a:lnT w="28575">
                      <a:solidFill>
                        <a:srgbClr val="5D4876"/>
                      </a:solidFill>
                      <a:prstDash val="solid"/>
                    </a:lnT>
                    <a:lnB w="28575">
                      <a:solidFill>
                        <a:srgbClr val="395E89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9" name="object 8"/>
          <p:cNvSpPr/>
          <p:nvPr/>
        </p:nvSpPr>
        <p:spPr>
          <a:xfrm>
            <a:off x="5367243" y="6044662"/>
            <a:ext cx="163182" cy="12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0" name="object 9"/>
          <p:cNvSpPr/>
          <p:nvPr/>
        </p:nvSpPr>
        <p:spPr>
          <a:xfrm>
            <a:off x="3428987" y="1761149"/>
            <a:ext cx="2060575" cy="3039745"/>
          </a:xfrm>
          <a:custGeom>
            <a:avLst/>
            <a:gdLst/>
            <a:ahLst/>
            <a:cxnLst/>
            <a:rect l="l" t="t" r="r" b="b"/>
            <a:pathLst>
              <a:path w="2060575" h="3039745">
                <a:moveTo>
                  <a:pt x="0" y="3039418"/>
                </a:moveTo>
                <a:lnTo>
                  <a:pt x="2060330" y="0"/>
                </a:lnTo>
              </a:path>
            </a:pathLst>
          </a:custGeom>
          <a:ln w="38099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1" name="object 10"/>
          <p:cNvSpPr/>
          <p:nvPr/>
        </p:nvSpPr>
        <p:spPr>
          <a:xfrm>
            <a:off x="5410750" y="1680153"/>
            <a:ext cx="139619" cy="1595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2" name="object 11"/>
          <p:cNvSpPr/>
          <p:nvPr/>
        </p:nvSpPr>
        <p:spPr>
          <a:xfrm>
            <a:off x="3559558" y="1685906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266024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3" name="object 12"/>
          <p:cNvSpPr/>
          <p:nvPr/>
        </p:nvSpPr>
        <p:spPr>
          <a:xfrm>
            <a:off x="3465632" y="1624009"/>
            <a:ext cx="155820" cy="12379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4" name="object 13"/>
          <p:cNvSpPr txBox="1"/>
          <p:nvPr/>
        </p:nvSpPr>
        <p:spPr>
          <a:xfrm>
            <a:off x="3898620" y="1517504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0x00000000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5" name="object 14"/>
          <p:cNvSpPr/>
          <p:nvPr/>
        </p:nvSpPr>
        <p:spPr>
          <a:xfrm>
            <a:off x="3559558" y="6072675"/>
            <a:ext cx="266065" cy="0"/>
          </a:xfrm>
          <a:custGeom>
            <a:avLst/>
            <a:gdLst/>
            <a:ahLst/>
            <a:cxnLst/>
            <a:rect l="l" t="t" r="r" b="b"/>
            <a:pathLst>
              <a:path w="266064">
                <a:moveTo>
                  <a:pt x="266024" y="0"/>
                </a:moveTo>
                <a:lnTo>
                  <a:pt x="0" y="0"/>
                </a:lnTo>
              </a:path>
            </a:pathLst>
          </a:custGeom>
          <a:ln w="380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6" name="object 15"/>
          <p:cNvSpPr/>
          <p:nvPr/>
        </p:nvSpPr>
        <p:spPr>
          <a:xfrm>
            <a:off x="3465632" y="6010778"/>
            <a:ext cx="155820" cy="123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宋体" charset="0"/>
            </a:endParaRPr>
          </a:p>
        </p:txBody>
      </p:sp>
      <p:sp>
        <p:nvSpPr>
          <p:cNvPr id="17" name="object 16"/>
          <p:cNvSpPr txBox="1"/>
          <p:nvPr/>
        </p:nvSpPr>
        <p:spPr>
          <a:xfrm>
            <a:off x="3898620" y="5904277"/>
            <a:ext cx="1280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0xFFFFFFFF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8" name="object 17"/>
          <p:cNvSpPr txBox="1"/>
          <p:nvPr/>
        </p:nvSpPr>
        <p:spPr>
          <a:xfrm>
            <a:off x="8042009" y="1713541"/>
            <a:ext cx="530225" cy="42926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4445" marR="0" lvl="0" indent="0" algn="ctr" defTabSz="914400" rtl="0" eaLnBrk="1" fontAlgn="base" latinLnBrk="0" hangingPunct="1">
              <a:lnSpc>
                <a:spcPts val="1795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Grows towards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higher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memory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/>
                <a:ea typeface="宋体" charset="0"/>
                <a:cs typeface="Consolas"/>
              </a:rPr>
              <a:t>---------------------------------&gt;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olas"/>
              <a:ea typeface="宋体" charset="0"/>
              <a:cs typeface="Consolas"/>
            </a:endParaRPr>
          </a:p>
        </p:txBody>
      </p:sp>
      <p:sp>
        <p:nvSpPr>
          <p:cNvPr id="19" name="object 18"/>
          <p:cNvSpPr txBox="1"/>
          <p:nvPr/>
        </p:nvSpPr>
        <p:spPr>
          <a:xfrm>
            <a:off x="5795378" y="3556781"/>
            <a:ext cx="1845310" cy="1056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171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Previous Chunk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Size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1905" marR="0" lvl="0" indent="0" algn="ctr" defTabSz="914400" rtl="0" eaLnBrk="1" fontAlgn="base" latinLnBrk="0" hangingPunct="1">
              <a:lnSpc>
                <a:spcPct val="100000"/>
              </a:lnSpc>
              <a:spcBef>
                <a:spcPts val="495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Chunk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Size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14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5715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Data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  <p:graphicFrame>
        <p:nvGraphicFramePr>
          <p:cNvPr id="20" name="object 19"/>
          <p:cNvGraphicFramePr>
            <a:graphicFrameLocks noGrp="1"/>
          </p:cNvGraphicFramePr>
          <p:nvPr/>
        </p:nvGraphicFramePr>
        <p:xfrm>
          <a:off x="5678131" y="2164708"/>
          <a:ext cx="2060575" cy="3925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4485">
                <a:tc>
                  <a:txBody>
                    <a:bodyPr/>
                    <a:lstStyle/>
                    <a:p>
                      <a:pPr marL="19050" algn="ctr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Chunk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889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53975">
                      <a:solidFill>
                        <a:srgbClr val="B56D33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Chunk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53975">
                      <a:solidFill>
                        <a:srgbClr val="B56D33"/>
                      </a:solidFill>
                      <a:prstDash val="solid"/>
                    </a:lnT>
                    <a:lnB w="53975">
                      <a:solidFill>
                        <a:srgbClr val="8B3938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7250">
                <a:tc>
                  <a:txBody>
                    <a:bodyPr/>
                    <a:lstStyle/>
                    <a:p>
                      <a:pPr marL="116839" marR="85725" algn="just">
                        <a:lnSpc>
                          <a:spcPct val="100699"/>
                        </a:lnSpc>
                        <a:spcBef>
                          <a:spcPts val="72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AAAAAAAAAAAAAA  AAAAAAAAAAAAAA  AAAAAAAAAAAAAA  AAAAAAAAAAAAAA  AAAAAAAAAAAAAA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5400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heap</a:t>
                      </a:r>
                      <a:r>
                        <a:rPr sz="1800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overflow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9144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38100">
                      <a:solidFill>
                        <a:srgbClr val="8B3938"/>
                      </a:solidFill>
                      <a:prstDash val="solid"/>
                    </a:lnR>
                    <a:lnT w="53975">
                      <a:solidFill>
                        <a:srgbClr val="8B3938"/>
                      </a:solidFill>
                      <a:prstDash val="solid"/>
                    </a:lnT>
                    <a:lnB w="28575">
                      <a:solidFill>
                        <a:srgbClr val="8B3938"/>
                      </a:solidFill>
                      <a:prstDash val="solid"/>
                    </a:lnB>
                    <a:solidFill>
                      <a:srgbClr val="C0504D">
                        <a:alpha val="827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75">
                <a:tc>
                  <a:txBody>
                    <a:bodyPr/>
                    <a:lstStyle/>
                    <a:p>
                      <a:pPr marL="19050" algn="ctr">
                        <a:lnSpc>
                          <a:spcPts val="1000"/>
                        </a:lnSpc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Previous Chunk</a:t>
                      </a:r>
                      <a:r>
                        <a:rPr sz="1800" spc="-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28575">
                      <a:solidFill>
                        <a:srgbClr val="8B3938"/>
                      </a:solidFill>
                      <a:prstDash val="solid"/>
                    </a:lnL>
                    <a:lnR w="28575">
                      <a:solidFill>
                        <a:srgbClr val="8B3938"/>
                      </a:solidFill>
                      <a:prstDash val="solid"/>
                    </a:lnR>
                    <a:lnT w="28575">
                      <a:solidFill>
                        <a:srgbClr val="8B3938"/>
                      </a:solidFill>
                      <a:prstDash val="solid"/>
                    </a:lnT>
                    <a:lnB w="53975">
                      <a:solidFill>
                        <a:srgbClr val="B56D33"/>
                      </a:solidFill>
                      <a:prstDash val="solid"/>
                    </a:lnB>
                    <a:solidFill>
                      <a:srgbClr val="C050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2095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Chunk</a:t>
                      </a:r>
                      <a:r>
                        <a:rPr sz="1800" spc="-1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Size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20955" marB="0">
                    <a:lnL w="28575">
                      <a:solidFill>
                        <a:srgbClr val="B56D33"/>
                      </a:solidFill>
                      <a:prstDash val="solid"/>
                    </a:lnL>
                    <a:lnR w="28575">
                      <a:solidFill>
                        <a:srgbClr val="B56D33"/>
                      </a:solidFill>
                      <a:prstDash val="solid"/>
                    </a:lnR>
                    <a:lnT w="53975">
                      <a:solidFill>
                        <a:srgbClr val="B56D33"/>
                      </a:solidFill>
                      <a:prstDash val="solid"/>
                    </a:lnT>
                    <a:lnB w="53975">
                      <a:solidFill>
                        <a:srgbClr val="708841"/>
                      </a:solidFill>
                      <a:prstDash val="solid"/>
                    </a:lnB>
                    <a:solidFill>
                      <a:srgbClr val="F795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8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Data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5260" marB="0">
                    <a:lnL w="28575">
                      <a:solidFill>
                        <a:srgbClr val="708841"/>
                      </a:solidFill>
                      <a:prstDash val="solid"/>
                    </a:lnL>
                    <a:lnR w="28575">
                      <a:solidFill>
                        <a:srgbClr val="708841"/>
                      </a:solidFill>
                      <a:prstDash val="solid"/>
                    </a:lnR>
                    <a:lnT w="53975">
                      <a:solidFill>
                        <a:srgbClr val="708841"/>
                      </a:solidFill>
                      <a:prstDash val="solid"/>
                    </a:lnT>
                    <a:lnB w="28575">
                      <a:solidFill>
                        <a:srgbClr val="708841"/>
                      </a:solidFill>
                      <a:prstDash val="solid"/>
                    </a:lnB>
                    <a:solidFill>
                      <a:srgbClr val="9BBA5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4459274" y="271308"/>
            <a:ext cx="4572000" cy="10128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2700" marR="5080" lvl="0" indent="0" algn="l" defTabSz="914400" rtl="0" eaLnBrk="1" fontAlgn="base" latinLnBrk="0" hangingPunct="1">
              <a:lnSpc>
                <a:spcPts val="3829"/>
              </a:lnSpc>
              <a:spcBef>
                <a:spcPts val="235"/>
              </a:spcBef>
              <a:spcAft>
                <a:spcPct val="0"/>
              </a:spcAft>
              <a:buClrTx/>
              <a:buSzTx/>
              <a:buFontTx/>
              <a:buNone/>
              <a:tabLst>
                <a:tab pos="295275" algn="l"/>
              </a:tabLst>
              <a:defRPr/>
            </a:pP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Buffer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overflows are basically 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same on 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heap as 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they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on </a:t>
            </a:r>
            <a:r>
              <a:rPr kumimoji="0" lang="en-US" sz="20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lang="en-US" sz="20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0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stack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353987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5" dirty="0"/>
              <a:t>Heap</a:t>
            </a:r>
            <a:r>
              <a:rPr lang="en-US" spc="-90" dirty="0"/>
              <a:t> </a:t>
            </a:r>
            <a:r>
              <a:rPr lang="en-US" spc="-5" dirty="0"/>
              <a:t>Overflows</a:t>
            </a:r>
            <a:endParaRPr lang="en-US" dirty="0"/>
          </a:p>
        </p:txBody>
      </p:sp>
      <p:sp>
        <p:nvSpPr>
          <p:cNvPr id="4" name="object 5"/>
          <p:cNvSpPr txBox="1"/>
          <p:nvPr/>
        </p:nvSpPr>
        <p:spPr>
          <a:xfrm>
            <a:off x="428340" y="1221027"/>
            <a:ext cx="7988934" cy="43313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94640" marR="151130" lvl="0" indent="-281940" algn="l" defTabSz="914400" rtl="0" eaLnBrk="1" fontAlgn="base" latinLnBrk="0" hangingPunct="1">
              <a:lnSpc>
                <a:spcPts val="3829"/>
              </a:lnSpc>
              <a:spcBef>
                <a:spcPts val="235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95275" algn="l"/>
              </a:tabLst>
              <a:defRPr/>
            </a:pP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In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the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real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world,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lots of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cool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and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complex  things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like objects/structs end up on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the</a:t>
            </a:r>
            <a:r>
              <a:rPr kumimoji="0" sz="3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694690" marR="86360" lvl="1" indent="-306070" algn="l" defTabSz="914400" rtl="0" eaLnBrk="1" fontAlgn="base" latinLnBrk="0" hangingPunct="1">
              <a:lnSpc>
                <a:spcPts val="3340"/>
              </a:lnSpc>
              <a:spcBef>
                <a:spcPts val="560"/>
              </a:spcBef>
              <a:spcAft>
                <a:spcPct val="0"/>
              </a:spcAft>
              <a:buClrTx/>
              <a:buSzTx/>
              <a:buFont typeface="Arial"/>
              <a:buChar char="–"/>
              <a:tabLst>
                <a:tab pos="69532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Anything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handles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the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data you just corrupted  is now viable attack surface in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the</a:t>
            </a:r>
            <a:r>
              <a:rPr kumimoji="0" sz="2800" b="0" i="0" u="none" strike="noStrike" kern="1200" cap="none" spc="-4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application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ts val="30"/>
              </a:spcBef>
              <a:spcAft>
                <a:spcPct val="0"/>
              </a:spcAft>
              <a:buClr>
                <a:srgbClr val="FF0000"/>
              </a:buClr>
              <a:buSzTx/>
              <a:buFont typeface="Arial"/>
              <a:buChar char="–"/>
              <a:tabLst/>
              <a:defRPr/>
            </a:pPr>
            <a:endParaRPr kumimoji="0" sz="3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宋体" charset="0"/>
              <a:cs typeface="Times New Roman"/>
            </a:endParaRPr>
          </a:p>
          <a:p>
            <a:pPr marL="294640" marR="5080" lvl="0" indent="-281940" algn="l" defTabSz="914400" rtl="0" eaLnBrk="1" fontAlgn="base" latinLnBrk="0" hangingPunct="1">
              <a:lnSpc>
                <a:spcPct val="100499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>
                <a:tab pos="295275" algn="l"/>
              </a:tabLst>
              <a:defRPr/>
            </a:pP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It’s common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to put function pointers in structs 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which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generally are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malloc’d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on </a:t>
            </a:r>
            <a:r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the</a:t>
            </a:r>
            <a:r>
              <a:rPr kumimoji="0" sz="32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</a:t>
            </a:r>
            <a:endParaRPr kumimoji="0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  <a:p>
            <a:pPr marL="694690" marR="612775" lvl="1" indent="-306070" algn="l" defTabSz="914400" rtl="0" eaLnBrk="1" fontAlgn="base" latinLnBrk="0" hangingPunct="1">
              <a:lnSpc>
                <a:spcPts val="3340"/>
              </a:lnSpc>
              <a:spcBef>
                <a:spcPts val="690"/>
              </a:spcBef>
              <a:spcAft>
                <a:spcPct val="0"/>
              </a:spcAft>
              <a:buClrTx/>
              <a:buSzTx/>
              <a:buFont typeface="Arial"/>
              <a:buChar char="–"/>
              <a:tabLst>
                <a:tab pos="695325" algn="l"/>
              </a:tabLst>
              <a:defRPr/>
            </a:pP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Overwrite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a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function pointer on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the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heap, and  force </a:t>
            </a: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a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codepath to call </a:t>
            </a:r>
            <a:r>
              <a:rPr kumimoji="0" sz="2800" b="0" i="0" u="none" strike="noStrike" kern="120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that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object’s</a:t>
            </a:r>
            <a:r>
              <a:rPr kumimoji="0" sz="2800" b="0" i="0" u="none" strike="noStrike" kern="1200" cap="none" spc="-8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 </a:t>
            </a:r>
            <a:r>
              <a:rPr kumimoji="0" sz="2800" b="0" i="0" u="none" strike="noStrike" kern="1200" cap="none" spc="-5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宋体" charset="0"/>
                <a:cs typeface="Calibri"/>
              </a:rPr>
              <a:t>function!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50273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TextBox 5"/>
          <p:cNvSpPr txBox="1"/>
          <p:nvPr/>
        </p:nvSpPr>
        <p:spPr>
          <a:xfrm>
            <a:off x="3307988" y="2373119"/>
            <a:ext cx="2420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982846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724129" y="2915795"/>
            <a:ext cx="39292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rgbClr val="000000"/>
                </a:solidFill>
                <a:latin typeface="-webkit-standard" charset="0"/>
              </a:rPr>
              <a:t>Format</a:t>
            </a:r>
            <a:r>
              <a:rPr lang="zh-CN" altLang="en-US" sz="3600" b="1" dirty="0">
                <a:solidFill>
                  <a:srgbClr val="000000"/>
                </a:solidFill>
                <a:latin typeface="-webkit-standard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-webkit-standard" charset="0"/>
              </a:rPr>
              <a:t>String</a:t>
            </a:r>
            <a:r>
              <a:rPr lang="zh-CN" altLang="en-US" sz="3600" b="1" dirty="0">
                <a:solidFill>
                  <a:srgbClr val="000000"/>
                </a:solidFill>
                <a:latin typeface="-webkit-standard" charset="0"/>
              </a:rPr>
              <a:t> </a:t>
            </a:r>
            <a:r>
              <a:rPr lang="en-US" altLang="zh-CN" sz="3600" b="1" dirty="0">
                <a:solidFill>
                  <a:srgbClr val="000000"/>
                </a:solidFill>
                <a:latin typeface="-webkit-standard" charset="0"/>
              </a:rPr>
              <a:t>Bug</a:t>
            </a:r>
            <a:endParaRPr lang="en-US" sz="3600" b="1" i="0" dirty="0">
              <a:solidFill>
                <a:srgbClr val="000000"/>
              </a:solidFill>
              <a:effectLst/>
              <a:latin typeface="-webkit-standar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7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Bug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1080" y="2080849"/>
            <a:ext cx="65341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/>
              <a:t>printf</a:t>
            </a:r>
            <a:r>
              <a:rPr lang="en-US" sz="2800" b="1" dirty="0"/>
              <a:t>("%s %d\n", </a:t>
            </a:r>
            <a:r>
              <a:rPr lang="en-US" sz="2800" b="1" dirty="0" err="1"/>
              <a:t>str</a:t>
            </a:r>
            <a:r>
              <a:rPr lang="en-US" sz="2800" b="1" dirty="0"/>
              <a:t>, a); </a:t>
            </a:r>
          </a:p>
          <a:p>
            <a:r>
              <a:rPr lang="en-US" sz="2800" b="1" dirty="0" err="1"/>
              <a:t>fprintf</a:t>
            </a:r>
            <a:r>
              <a:rPr lang="en-US" sz="2800" b="1" dirty="0"/>
              <a:t>(</a:t>
            </a:r>
            <a:r>
              <a:rPr lang="en-US" sz="2800" b="1" dirty="0" err="1"/>
              <a:t>stderr</a:t>
            </a:r>
            <a:r>
              <a:rPr lang="en-US" sz="2800" b="1" dirty="0"/>
              <a:t>, "%s %d\n", </a:t>
            </a:r>
            <a:r>
              <a:rPr lang="en-US" sz="2800" b="1" dirty="0" err="1"/>
              <a:t>str</a:t>
            </a:r>
            <a:r>
              <a:rPr lang="en-US" sz="2800" b="1" dirty="0"/>
              <a:t>, a); </a:t>
            </a:r>
            <a:r>
              <a:rPr lang="en-US" sz="2800" b="1" dirty="0" err="1"/>
              <a:t>sprintf</a:t>
            </a:r>
            <a:r>
              <a:rPr lang="en-US" sz="2800" b="1" dirty="0"/>
              <a:t>(buffer, "%s %d\n", </a:t>
            </a:r>
            <a:r>
              <a:rPr lang="en-US" sz="2800" b="1" dirty="0" err="1"/>
              <a:t>str</a:t>
            </a:r>
            <a:r>
              <a:rPr lang="en-US" sz="2800" b="1" dirty="0"/>
              <a:t>, a);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8950" y="907243"/>
            <a:ext cx="88222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a Format String?</a:t>
            </a:r>
          </a:p>
          <a:p>
            <a:endParaRPr lang="en-US" dirty="0"/>
          </a:p>
          <a:p>
            <a:r>
              <a:rPr lang="en-US" dirty="0"/>
              <a:t>A Format String is an ASCII string that contains text and format parameters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359" y="4121063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E.g.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27" y="4521173"/>
            <a:ext cx="5073041" cy="3719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60723" y="5386192"/>
            <a:ext cx="2178802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/>
              <a:t>My name is Chen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71051C-8275-C549-9835-C7EE18293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9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Format String Bug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2100"/>
            <a:ext cx="9144000" cy="372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Usage: Format String Direct Access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749300"/>
            <a:ext cx="9144000" cy="591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43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fmt_write.c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06" y="1107858"/>
            <a:ext cx="9144000" cy="5521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038" y="2018613"/>
            <a:ext cx="8242126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In C </a:t>
            </a:r>
            <a:r>
              <a:rPr lang="en-US" dirty="0" err="1"/>
              <a:t>printf</a:t>
            </a:r>
            <a:r>
              <a:rPr lang="en-US" dirty="0"/>
              <a:t>(), %n is a special format specifier which instead of printing something causes </a:t>
            </a:r>
            <a:r>
              <a:rPr lang="en-US" dirty="0" err="1"/>
              <a:t>printf</a:t>
            </a:r>
            <a:r>
              <a:rPr lang="en-US" dirty="0"/>
              <a:t>() to load the variable pointed by the corresponding argument with </a:t>
            </a:r>
            <a:r>
              <a:rPr lang="en-US" b="1" dirty="0">
                <a:solidFill>
                  <a:srgbClr val="FF0000"/>
                </a:solidFill>
              </a:rPr>
              <a:t>a value equal to the number of characters that have been printed by </a:t>
            </a:r>
            <a:r>
              <a:rPr lang="en-US" b="1" dirty="0" err="1">
                <a:solidFill>
                  <a:srgbClr val="FF0000"/>
                </a:solidFill>
              </a:rPr>
              <a:t>printf</a:t>
            </a:r>
            <a:r>
              <a:rPr lang="en-US" b="1" dirty="0">
                <a:solidFill>
                  <a:srgbClr val="FF0000"/>
                </a:solidFill>
              </a:rPr>
              <a:t>() before the occurrence of %n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461" y="3839399"/>
            <a:ext cx="4734838" cy="25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5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400" dirty="0"/>
              <a:t>Write</a:t>
            </a:r>
            <a:r>
              <a:rPr lang="zh-CN" altLang="en-US" sz="2400" dirty="0"/>
              <a:t> </a:t>
            </a:r>
            <a:r>
              <a:rPr lang="en-US" altLang="zh-CN" sz="2400" dirty="0"/>
              <a:t>data</a:t>
            </a:r>
            <a:r>
              <a:rPr lang="zh-CN" altLang="en-US" sz="2400" dirty="0"/>
              <a:t> </a:t>
            </a:r>
            <a:r>
              <a:rPr lang="en-US" altLang="zh-CN" sz="2400" dirty="0"/>
              <a:t>in</a:t>
            </a:r>
            <a:r>
              <a:rPr lang="zh-CN" altLang="en-US" sz="2400" dirty="0"/>
              <a:t> </a:t>
            </a:r>
            <a:r>
              <a:rPr lang="en-US" altLang="zh-CN" sz="2400" dirty="0"/>
              <a:t>any</a:t>
            </a:r>
            <a:r>
              <a:rPr lang="zh-CN" altLang="en-US" sz="2400" dirty="0"/>
              <a:t> </a:t>
            </a:r>
            <a:r>
              <a:rPr lang="en-US" altLang="zh-CN" sz="2400" dirty="0"/>
              <a:t>memory</a:t>
            </a:r>
            <a:r>
              <a:rPr lang="zh-CN" altLang="en-US" sz="2400" dirty="0"/>
              <a:t> </a:t>
            </a:r>
            <a:r>
              <a:rPr lang="en-US" altLang="zh-CN" sz="2400" dirty="0"/>
              <a:t>address:</a:t>
            </a:r>
            <a:br>
              <a:rPr lang="en-US" altLang="zh-CN" sz="2400" dirty="0"/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8308" y="1014608"/>
            <a:ext cx="19463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%n</a:t>
            </a:r>
            <a:r>
              <a:rPr lang="zh-CN" altLang="en-US" dirty="0"/>
              <a:t> </a:t>
            </a:r>
            <a:r>
              <a:rPr lang="zh-CN" altLang="en-US" dirty="0">
                <a:sym typeface="Wingdings"/>
              </a:rPr>
              <a:t> </a:t>
            </a:r>
            <a:r>
              <a:rPr lang="en-US" altLang="zh-CN" dirty="0">
                <a:sym typeface="Wingdings"/>
              </a:rPr>
              <a:t>DWORD</a:t>
            </a:r>
          </a:p>
          <a:p>
            <a:r>
              <a:rPr lang="en-US" altLang="zh-CN" dirty="0">
                <a:sym typeface="Wingdings"/>
              </a:rPr>
              <a:t>%</a:t>
            </a:r>
            <a:r>
              <a:rPr lang="en-US" altLang="zh-CN" dirty="0" err="1">
                <a:sym typeface="Wingdings"/>
              </a:rPr>
              <a:t>hn</a:t>
            </a:r>
            <a:r>
              <a:rPr lang="zh-CN" altLang="en-US" dirty="0">
                <a:sym typeface="Wingdings"/>
              </a:rPr>
              <a:t>  </a:t>
            </a:r>
            <a:r>
              <a:rPr lang="en-US" altLang="zh-CN" dirty="0">
                <a:sym typeface="Wingdings"/>
              </a:rPr>
              <a:t>WORD</a:t>
            </a:r>
          </a:p>
          <a:p>
            <a:r>
              <a:rPr lang="en-US" altLang="zh-CN" dirty="0">
                <a:sym typeface="Wingdings"/>
              </a:rPr>
              <a:t>%</a:t>
            </a:r>
            <a:r>
              <a:rPr lang="en-US" altLang="zh-CN" dirty="0" err="1">
                <a:sym typeface="Wingdings"/>
              </a:rPr>
              <a:t>hhn</a:t>
            </a:r>
            <a:r>
              <a:rPr lang="zh-CN" altLang="en-US" dirty="0">
                <a:sym typeface="Wingdings"/>
              </a:rPr>
              <a:t>  </a:t>
            </a:r>
            <a:r>
              <a:rPr lang="en-US" altLang="zh-CN" dirty="0">
                <a:sym typeface="Wingdings"/>
              </a:rPr>
              <a:t>BYTE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394" y="2295579"/>
            <a:ext cx="7052153" cy="3531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187" y="6053983"/>
            <a:ext cx="5485813" cy="804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9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42536</TotalTime>
  <Words>1277</Words>
  <Application>Microsoft Macintosh PowerPoint</Application>
  <PresentationFormat>On-screen Show (4:3)</PresentationFormat>
  <Paragraphs>303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-webkit-standard</vt:lpstr>
      <vt:lpstr>ＭＳ Ｐゴシック</vt:lpstr>
      <vt:lpstr>PMingLiU</vt:lpstr>
      <vt:lpstr>宋体</vt:lpstr>
      <vt:lpstr>Agency FB</vt:lpstr>
      <vt:lpstr>Arial</vt:lpstr>
      <vt:lpstr>Calibri</vt:lpstr>
      <vt:lpstr>Consolas</vt:lpstr>
      <vt:lpstr>Franklin Gothic Book</vt:lpstr>
      <vt:lpstr>Franklin Gothic Medium</vt:lpstr>
      <vt:lpstr>Times New Roman</vt:lpstr>
      <vt:lpstr>Wingdings</vt:lpstr>
      <vt:lpstr>Standarddesign</vt:lpstr>
      <vt:lpstr>PowerPoint Presentation</vt:lpstr>
      <vt:lpstr>StackGuard</vt:lpstr>
      <vt:lpstr>StackGuard: Stack Reading</vt:lpstr>
      <vt:lpstr>PowerPoint Presentation</vt:lpstr>
      <vt:lpstr>Format String Bug</vt:lpstr>
      <vt:lpstr>Format String Bug</vt:lpstr>
      <vt:lpstr>Advanced Usage: Format String Direct Access</vt:lpstr>
      <vt:lpstr>fmt_write.c</vt:lpstr>
      <vt:lpstr>Write data in any memory address: </vt:lpstr>
      <vt:lpstr>What is this BUG used for?</vt:lpstr>
      <vt:lpstr>Exercise: fmt_test.c</vt:lpstr>
      <vt:lpstr>Find offset</vt:lpstr>
      <vt:lpstr>Leak Data</vt:lpstr>
      <vt:lpstr>Another Issue</vt:lpstr>
      <vt:lpstr>Dump the whole program!</vt:lpstr>
      <vt:lpstr>What is this BUG used for?</vt:lpstr>
      <vt:lpstr>What is this BUG used for?</vt:lpstr>
      <vt:lpstr>What is this BUG used for?</vt:lpstr>
      <vt:lpstr>What is this BUG used for?</vt:lpstr>
      <vt:lpstr>GOT Overwrite Attack with Format String Bug</vt:lpstr>
      <vt:lpstr>PowerPoint Presentation</vt:lpstr>
      <vt:lpstr>The Heap</vt:lpstr>
      <vt:lpstr>Basics of Dynamic Memory</vt:lpstr>
      <vt:lpstr>Heap vs Stack</vt:lpstr>
      <vt:lpstr>malloc in glibc</vt:lpstr>
      <vt:lpstr>Heap Chunks</vt:lpstr>
      <vt:lpstr>Pseudo Memory Map</vt:lpstr>
      <vt:lpstr>Heap Allocations</vt:lpstr>
      <vt:lpstr>Heap Allocations</vt:lpstr>
      <vt:lpstr>Heap Allocations</vt:lpstr>
      <vt:lpstr>Heap Chunks – In Use</vt:lpstr>
      <vt:lpstr>Heap Chunks – Freed</vt:lpstr>
      <vt:lpstr>Heap Overflows</vt:lpstr>
      <vt:lpstr>Heap Overflows</vt:lpstr>
      <vt:lpstr>Heap Overflows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quake0day</dc:creator>
  <dc:description>PresentationLoad.com</dc:description>
  <cp:lastModifiedBy>Chen, Si</cp:lastModifiedBy>
  <cp:revision>1120</cp:revision>
  <dcterms:created xsi:type="dcterms:W3CDTF">2011-12-10T02:50:46Z</dcterms:created>
  <dcterms:modified xsi:type="dcterms:W3CDTF">2018-11-06T20:54:21Z</dcterms:modified>
</cp:coreProperties>
</file>