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handoutMasterIdLst>
    <p:handoutMasterId r:id="rId35"/>
  </p:handoutMasterIdLst>
  <p:sldIdLst>
    <p:sldId id="587" r:id="rId2"/>
    <p:sldId id="803" r:id="rId3"/>
    <p:sldId id="784" r:id="rId4"/>
    <p:sldId id="802" r:id="rId5"/>
    <p:sldId id="805" r:id="rId6"/>
    <p:sldId id="806" r:id="rId7"/>
    <p:sldId id="804" r:id="rId8"/>
    <p:sldId id="801" r:id="rId9"/>
    <p:sldId id="785" r:id="rId10"/>
    <p:sldId id="808" r:id="rId11"/>
    <p:sldId id="807" r:id="rId12"/>
    <p:sldId id="792" r:id="rId13"/>
    <p:sldId id="772" r:id="rId14"/>
    <p:sldId id="773" r:id="rId15"/>
    <p:sldId id="774" r:id="rId16"/>
    <p:sldId id="777" r:id="rId17"/>
    <p:sldId id="775" r:id="rId18"/>
    <p:sldId id="776" r:id="rId19"/>
    <p:sldId id="780" r:id="rId20"/>
    <p:sldId id="779" r:id="rId21"/>
    <p:sldId id="778" r:id="rId22"/>
    <p:sldId id="781" r:id="rId23"/>
    <p:sldId id="788" r:id="rId24"/>
    <p:sldId id="799" r:id="rId25"/>
    <p:sldId id="800" r:id="rId26"/>
    <p:sldId id="809" r:id="rId27"/>
    <p:sldId id="810" r:id="rId28"/>
    <p:sldId id="782" r:id="rId29"/>
    <p:sldId id="783" r:id="rId30"/>
    <p:sldId id="789" r:id="rId31"/>
    <p:sldId id="798" r:id="rId32"/>
    <p:sldId id="716" r:id="rId33"/>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Arial" charset="0"/>
        <a:ea typeface="宋体" charset="0"/>
        <a:cs typeface="宋体" charset="0"/>
      </a:defRPr>
    </a:lvl1pPr>
    <a:lvl2pPr marL="457200" algn="l" rtl="0" fontAlgn="base">
      <a:spcBef>
        <a:spcPct val="0"/>
      </a:spcBef>
      <a:spcAft>
        <a:spcPct val="0"/>
      </a:spcAft>
      <a:defRPr sz="2000" kern="1200">
        <a:solidFill>
          <a:schemeClr val="tx1"/>
        </a:solidFill>
        <a:latin typeface="Arial" charset="0"/>
        <a:ea typeface="宋体" charset="0"/>
        <a:cs typeface="宋体" charset="0"/>
      </a:defRPr>
    </a:lvl2pPr>
    <a:lvl3pPr marL="914400" algn="l" rtl="0" fontAlgn="base">
      <a:spcBef>
        <a:spcPct val="0"/>
      </a:spcBef>
      <a:spcAft>
        <a:spcPct val="0"/>
      </a:spcAft>
      <a:defRPr sz="2000" kern="1200">
        <a:solidFill>
          <a:schemeClr val="tx1"/>
        </a:solidFill>
        <a:latin typeface="Arial" charset="0"/>
        <a:ea typeface="宋体" charset="0"/>
        <a:cs typeface="宋体" charset="0"/>
      </a:defRPr>
    </a:lvl3pPr>
    <a:lvl4pPr marL="1371600" algn="l" rtl="0" fontAlgn="base">
      <a:spcBef>
        <a:spcPct val="0"/>
      </a:spcBef>
      <a:spcAft>
        <a:spcPct val="0"/>
      </a:spcAft>
      <a:defRPr sz="2000" kern="1200">
        <a:solidFill>
          <a:schemeClr val="tx1"/>
        </a:solidFill>
        <a:latin typeface="Arial" charset="0"/>
        <a:ea typeface="宋体" charset="0"/>
        <a:cs typeface="宋体" charset="0"/>
      </a:defRPr>
    </a:lvl4pPr>
    <a:lvl5pPr marL="1828800" algn="l" rtl="0" fontAlgn="base">
      <a:spcBef>
        <a:spcPct val="0"/>
      </a:spcBef>
      <a:spcAft>
        <a:spcPct val="0"/>
      </a:spcAft>
      <a:defRPr sz="2000" kern="1200">
        <a:solidFill>
          <a:schemeClr val="tx1"/>
        </a:solidFill>
        <a:latin typeface="Arial" charset="0"/>
        <a:ea typeface="宋体" charset="0"/>
        <a:cs typeface="宋体" charset="0"/>
      </a:defRPr>
    </a:lvl5pPr>
    <a:lvl6pPr marL="2286000" algn="l" defTabSz="457200" rtl="0" eaLnBrk="1" latinLnBrk="0" hangingPunct="1">
      <a:defRPr sz="2000" kern="1200">
        <a:solidFill>
          <a:schemeClr val="tx1"/>
        </a:solidFill>
        <a:latin typeface="Arial" charset="0"/>
        <a:ea typeface="宋体" charset="0"/>
        <a:cs typeface="宋体" charset="0"/>
      </a:defRPr>
    </a:lvl6pPr>
    <a:lvl7pPr marL="2743200" algn="l" defTabSz="457200" rtl="0" eaLnBrk="1" latinLnBrk="0" hangingPunct="1">
      <a:defRPr sz="2000" kern="1200">
        <a:solidFill>
          <a:schemeClr val="tx1"/>
        </a:solidFill>
        <a:latin typeface="Arial" charset="0"/>
        <a:ea typeface="宋体" charset="0"/>
        <a:cs typeface="宋体" charset="0"/>
      </a:defRPr>
    </a:lvl7pPr>
    <a:lvl8pPr marL="3200400" algn="l" defTabSz="457200" rtl="0" eaLnBrk="1" latinLnBrk="0" hangingPunct="1">
      <a:defRPr sz="2000" kern="1200">
        <a:solidFill>
          <a:schemeClr val="tx1"/>
        </a:solidFill>
        <a:latin typeface="Arial" charset="0"/>
        <a:ea typeface="宋体" charset="0"/>
        <a:cs typeface="宋体" charset="0"/>
      </a:defRPr>
    </a:lvl8pPr>
    <a:lvl9pPr marL="3657600" algn="l" defTabSz="457200" rtl="0" eaLnBrk="1" latinLnBrk="0" hangingPunct="1">
      <a:defRPr sz="2000" kern="1200">
        <a:solidFill>
          <a:schemeClr val="tx1"/>
        </a:solidFill>
        <a:latin typeface="Arial" charset="0"/>
        <a:ea typeface="宋体" charset="0"/>
        <a:cs typeface="宋体"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77" autoAdjust="0"/>
    <p:restoredTop sz="83312"/>
  </p:normalViewPr>
  <p:slideViewPr>
    <p:cSldViewPr snapToGrid="0" snapToObjects="1">
      <p:cViewPr varScale="1">
        <p:scale>
          <a:sx n="215" d="100"/>
          <a:sy n="215" d="100"/>
        </p:scale>
        <p:origin x="856"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PMingLiU" charset="0"/>
              </a:defRPr>
            </a:lvl1pPr>
          </a:lstStyle>
          <a:p>
            <a:pPr>
              <a:defRPr/>
            </a:pPr>
            <a:endParaRPr lang="en-US" altLang="zh-TW"/>
          </a:p>
        </p:txBody>
      </p:sp>
      <p:sp>
        <p:nvSpPr>
          <p:cNvPr id="819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PMingLiU" charset="0"/>
              </a:defRPr>
            </a:lvl1pPr>
          </a:lstStyle>
          <a:p>
            <a:pPr>
              <a:defRPr/>
            </a:pPr>
            <a:endParaRPr lang="zh-TW" altLang="en-US"/>
          </a:p>
        </p:txBody>
      </p:sp>
      <p:sp>
        <p:nvSpPr>
          <p:cNvPr id="819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PMingLiU" charset="0"/>
              </a:defRPr>
            </a:lvl1pPr>
          </a:lstStyle>
          <a:p>
            <a:pPr>
              <a:defRPr/>
            </a:pPr>
            <a:endParaRPr lang="en-US" altLang="zh-TW"/>
          </a:p>
        </p:txBody>
      </p:sp>
      <p:sp>
        <p:nvSpPr>
          <p:cNvPr id="819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PMingLiU" charset="0"/>
              </a:defRPr>
            </a:lvl1pPr>
          </a:lstStyle>
          <a:p>
            <a:pPr>
              <a:defRPr/>
            </a:pPr>
            <a:fld id="{BA9611C0-22CD-3B4D-A545-A25F1CC1E2EE}" type="slidenum">
              <a:rPr lang="zh-TW" altLang="en-US"/>
              <a:pPr>
                <a:defRPr/>
              </a:pPr>
              <a:t>‹#›</a:t>
            </a:fld>
            <a:endParaRPr lang="en-US" altLang="zh-TW"/>
          </a:p>
        </p:txBody>
      </p:sp>
    </p:spTree>
    <p:extLst>
      <p:ext uri="{BB962C8B-B14F-4D97-AF65-F5344CB8AC3E}">
        <p14:creationId xmlns:p14="http://schemas.microsoft.com/office/powerpoint/2010/main" val="122809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ea typeface="宋体" pitchFamily="2" charset="-122"/>
                <a:cs typeface="+mn-cs"/>
              </a:defRPr>
            </a:lvl1pPr>
          </a:lstStyle>
          <a:p>
            <a:pPr>
              <a:defRPr/>
            </a:pPr>
            <a:endParaRPr lang="de-DE" altLang="zh-CN"/>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ea typeface="宋体" pitchFamily="2" charset="-122"/>
                <a:cs typeface="+mn-cs"/>
              </a:defRPr>
            </a:lvl1pPr>
          </a:lstStyle>
          <a:p>
            <a:pPr>
              <a:defRPr/>
            </a:pPr>
            <a:endParaRPr lang="de-DE" altLang="zh-CN"/>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altLang="zh-CN" noProof="0"/>
              <a:t>Textmasterformate durch Klicken bearbeiten</a:t>
            </a:r>
          </a:p>
          <a:p>
            <a:pPr lvl="1"/>
            <a:r>
              <a:rPr lang="de-DE" altLang="zh-CN" noProof="0"/>
              <a:t>Zweite Ebene</a:t>
            </a:r>
          </a:p>
          <a:p>
            <a:pPr lvl="2"/>
            <a:r>
              <a:rPr lang="de-DE" altLang="zh-CN" noProof="0"/>
              <a:t>Dritte Ebene</a:t>
            </a:r>
          </a:p>
          <a:p>
            <a:pPr lvl="3"/>
            <a:r>
              <a:rPr lang="de-DE" altLang="zh-CN" noProof="0"/>
              <a:t>Vierte Ebene</a:t>
            </a:r>
          </a:p>
          <a:p>
            <a:pPr lvl="4"/>
            <a:r>
              <a:rPr lang="de-DE" altLang="zh-CN" noProof="0"/>
              <a:t>Fünfte Ebene</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ea typeface="宋体" pitchFamily="2" charset="-122"/>
                <a:cs typeface="+mn-cs"/>
              </a:defRPr>
            </a:lvl1pPr>
          </a:lstStyle>
          <a:p>
            <a:pPr>
              <a:defRPr/>
            </a:pPr>
            <a:endParaRPr lang="de-DE" altLang="zh-CN"/>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91BB238-3B1B-EE4E-BFC2-DF2FE134C0D2}" type="slidenum">
              <a:rPr lang="de-DE" altLang="zh-CN"/>
              <a:pPr>
                <a:defRPr/>
              </a:pPr>
              <a:t>‹#›</a:t>
            </a:fld>
            <a:endParaRPr lang="de-DE" altLang="zh-CN"/>
          </a:p>
        </p:txBody>
      </p:sp>
    </p:spTree>
    <p:extLst>
      <p:ext uri="{BB962C8B-B14F-4D97-AF65-F5344CB8AC3E}">
        <p14:creationId xmlns:p14="http://schemas.microsoft.com/office/powerpoint/2010/main" val="10557670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charset="0"/>
        <a:cs typeface="ＭＳ Ｐゴシック" charset="0"/>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charset="0"/>
        <a:cs typeface="ＭＳ Ｐゴシック" charset="0"/>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charset="0"/>
        <a:cs typeface="ＭＳ Ｐゴシック" charset="0"/>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charset="0"/>
        <a:cs typeface="ＭＳ Ｐゴシック"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pPr>
              <a:defRPr/>
            </a:pPr>
            <a:fld id="{B91BB238-3B1B-EE4E-BFC2-DF2FE134C0D2}" type="slidenum">
              <a:rPr lang="de-DE" altLang="zh-CN" smtClean="0"/>
              <a:pPr>
                <a:defRPr/>
              </a:pPr>
              <a:t>1</a:t>
            </a:fld>
            <a:endParaRPr lang="de-DE" altLang="zh-CN"/>
          </a:p>
        </p:txBody>
      </p:sp>
    </p:spTree>
    <p:extLst>
      <p:ext uri="{BB962C8B-B14F-4D97-AF65-F5344CB8AC3E}">
        <p14:creationId xmlns:p14="http://schemas.microsoft.com/office/powerpoint/2010/main" val="14231827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1629" name="Rectangle 7"/>
          <p:cNvSpPr>
            <a:spLocks noGrp="1" noChangeArrowheads="1"/>
          </p:cNvSpPr>
          <p:nvPr>
            <p:ph type="ctrTitle"/>
          </p:nvPr>
        </p:nvSpPr>
        <p:spPr>
          <a:xfrm>
            <a:off x="693738" y="1435100"/>
            <a:ext cx="7754937" cy="1082675"/>
          </a:xfrm>
        </p:spPr>
        <p:txBody>
          <a:bodyPr anchor="b"/>
          <a:lstStyle>
            <a:lvl1pPr algn="ctr">
              <a:lnSpc>
                <a:spcPct val="110000"/>
              </a:lnSpc>
              <a:defRPr sz="3200"/>
            </a:lvl1pPr>
          </a:lstStyle>
          <a:p>
            <a:r>
              <a:rPr lang="de-DE"/>
              <a:t>Titelmasterformat durch</a:t>
            </a:r>
            <a:br>
              <a:rPr lang="de-DE"/>
            </a:br>
            <a:r>
              <a:rPr lang="de-DE"/>
              <a:t>Klicken bearbeiten</a:t>
            </a:r>
          </a:p>
        </p:txBody>
      </p:sp>
      <p:sp>
        <p:nvSpPr>
          <p:cNvPr id="111630" name="Rectangle 12"/>
          <p:cNvSpPr>
            <a:spLocks noGrp="1" noChangeArrowheads="1"/>
          </p:cNvSpPr>
          <p:nvPr>
            <p:ph type="subTitle" idx="1"/>
          </p:nvPr>
        </p:nvSpPr>
        <p:spPr bwMode="gray">
          <a:xfrm>
            <a:off x="696913" y="2517775"/>
            <a:ext cx="7751762" cy="800100"/>
          </a:xfrm>
        </p:spPr>
        <p:txBody>
          <a:bodyPr tIns="45720" bIns="45720"/>
          <a:lstStyle>
            <a:lvl1pPr marL="0" indent="0" algn="ctr">
              <a:buFont typeface="Wingdings" pitchFamily="2" charset="2"/>
              <a:buNone/>
              <a:defRPr sz="2400">
                <a:solidFill>
                  <a:schemeClr val="bg1"/>
                </a:solidFill>
              </a:defRPr>
            </a:lvl1pPr>
          </a:lstStyle>
          <a:p>
            <a:r>
              <a:rPr lang="de-DE"/>
              <a:t>Formatvorlage des Untertitelmasters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chemeClr val="tx1"/>
                </a:solidFill>
              </a:defRPr>
            </a:lvl1pPr>
          </a:lstStyle>
          <a:p>
            <a:pPr>
              <a:defRPr/>
            </a:pPr>
            <a:endParaRPr lang="zh-CN" altLang="zh-CN"/>
          </a:p>
        </p:txBody>
      </p:sp>
    </p:spTree>
    <p:extLst>
      <p:ext uri="{BB962C8B-B14F-4D97-AF65-F5344CB8AC3E}">
        <p14:creationId xmlns:p14="http://schemas.microsoft.com/office/powerpoint/2010/main" val="3880540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1802016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89725" y="101600"/>
            <a:ext cx="2130425" cy="570071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295275" y="101600"/>
            <a:ext cx="6242050" cy="570071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1252358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ftr" sz="quarter" idx="10"/>
          </p:nvPr>
        </p:nvSpPr>
        <p:spPr>
          <a:ln/>
        </p:spPr>
        <p:txBody>
          <a:bodyPr/>
          <a:lstStyle>
            <a:lvl1pPr>
              <a:defRPr/>
            </a:lvl1pPr>
          </a:lstStyle>
          <a:p>
            <a:pPr>
              <a:defRPr/>
            </a:pPr>
            <a:endParaRPr lang="zh-CN" altLang="zh-CN"/>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48700" y="6065721"/>
            <a:ext cx="495300" cy="809625"/>
          </a:xfrm>
          <a:prstGeom prst="rect">
            <a:avLst/>
          </a:prstGeom>
        </p:spPr>
      </p:pic>
    </p:spTree>
    <p:extLst>
      <p:ext uri="{BB962C8B-B14F-4D97-AF65-F5344CB8AC3E}">
        <p14:creationId xmlns:p14="http://schemas.microsoft.com/office/powerpoint/2010/main" val="3877735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5"/>
          <p:cNvSpPr>
            <a:spLocks noGrp="1" noChangeArrowheads="1"/>
          </p:cNvSpPr>
          <p:nvPr>
            <p:ph type="ftr" sz="quarter" idx="10"/>
          </p:nvPr>
        </p:nvSpPr>
        <p:spPr>
          <a:ln/>
        </p:spPr>
        <p:txBody>
          <a:bodyPr/>
          <a:lstStyle>
            <a:lvl1pPr>
              <a:defRPr/>
            </a:lvl1pPr>
          </a:lstStyle>
          <a:p>
            <a:pPr>
              <a:defRPr/>
            </a:pPr>
            <a:endParaRPr lang="zh-CN" altLang="zh-CN"/>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48700" y="6065721"/>
            <a:ext cx="495300" cy="809625"/>
          </a:xfrm>
          <a:prstGeom prst="rect">
            <a:avLst/>
          </a:prstGeom>
        </p:spPr>
      </p:pic>
    </p:spTree>
    <p:extLst>
      <p:ext uri="{BB962C8B-B14F-4D97-AF65-F5344CB8AC3E}">
        <p14:creationId xmlns:p14="http://schemas.microsoft.com/office/powerpoint/2010/main" val="127828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2121697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1860143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909493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2594493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2423415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4118970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295275" y="1489075"/>
            <a:ext cx="8524875" cy="4313238"/>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zh-CN"/>
              <a:t>Textmasterformate durch Klicken bearbeiten</a:t>
            </a:r>
          </a:p>
          <a:p>
            <a:pPr lvl="1"/>
            <a:r>
              <a:rPr lang="de-DE" altLang="zh-CN"/>
              <a:t>Zweite Ebene</a:t>
            </a:r>
          </a:p>
          <a:p>
            <a:pPr lvl="2"/>
            <a:r>
              <a:rPr lang="de-DE" altLang="zh-CN"/>
              <a:t>Dritte Ebene</a:t>
            </a:r>
          </a:p>
          <a:p>
            <a:pPr lvl="3"/>
            <a:r>
              <a:rPr lang="de-DE" altLang="zh-CN"/>
              <a:t>Vierte Ebene</a:t>
            </a:r>
          </a:p>
          <a:p>
            <a:pPr lvl="4"/>
            <a:r>
              <a:rPr lang="de-DE" altLang="zh-CN"/>
              <a:t>Fünfte Ebene</a:t>
            </a:r>
          </a:p>
        </p:txBody>
      </p:sp>
      <p:sp>
        <p:nvSpPr>
          <p:cNvPr id="110595"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chemeClr val="bg1"/>
                </a:solidFill>
                <a:latin typeface="Arial" pitchFamily="34" charset="0"/>
                <a:ea typeface="宋体" pitchFamily="2" charset="-122"/>
                <a:cs typeface="+mn-cs"/>
              </a:defRPr>
            </a:lvl1pPr>
          </a:lstStyle>
          <a:p>
            <a:pPr>
              <a:defRPr/>
            </a:pPr>
            <a:endParaRPr lang="zh-CN" altLang="zh-CN"/>
          </a:p>
        </p:txBody>
      </p:sp>
      <p:sp>
        <p:nvSpPr>
          <p:cNvPr id="1028" name="Rectangle 7"/>
          <p:cNvSpPr>
            <a:spLocks noGrp="1" noChangeArrowheads="1"/>
          </p:cNvSpPr>
          <p:nvPr>
            <p:ph type="title"/>
          </p:nvPr>
        </p:nvSpPr>
        <p:spPr bwMode="gray">
          <a:xfrm>
            <a:off x="300038" y="101600"/>
            <a:ext cx="8520112" cy="6477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altLang="zh-CN"/>
              <a:t>Klicken Sie, um das Titelformat zu bearbeiten</a:t>
            </a:r>
          </a:p>
        </p:txBody>
      </p:sp>
      <p:sp>
        <p:nvSpPr>
          <p:cNvPr id="1029"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de-DE" altLang="zh-CN" sz="1000"/>
              <a:t>Page </a:t>
            </a:r>
            <a:r>
              <a:rPr lang="de-DE" altLang="zh-CN" sz="1000">
                <a:sym typeface="Wingdings" charset="0"/>
              </a:rPr>
              <a:t></a:t>
            </a:r>
            <a:r>
              <a:rPr lang="de-DE" altLang="zh-CN" sz="1000"/>
              <a:t> </a:t>
            </a:r>
            <a:fld id="{EB0D860B-0F9F-024D-87B2-26EC2F8908EF}" type="slidenum">
              <a:rPr lang="de-DE" altLang="zh-CN" sz="1000"/>
              <a:pPr/>
              <a:t>‹#›</a:t>
            </a:fld>
            <a:endParaRPr lang="de-DE" altLang="zh-CN" sz="1000"/>
          </a:p>
        </p:txBody>
      </p:sp>
    </p:spTree>
  </p:cSld>
  <p:clrMap bg1="lt1" tx1="dk1" bg2="lt2" tx2="dk2" accent1="accent1" accent2="accent2" accent3="accent3" accent4="accent4" accent5="accent5" accent6="accent6" hlink="hlink" folHlink="folHlink"/>
  <p:sldLayoutIdLst>
    <p:sldLayoutId id="2147484098"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Lst>
  <p:txStyles>
    <p:titleStyle>
      <a:lvl1pPr algn="l" rtl="0" eaLnBrk="0" fontAlgn="base" hangingPunct="0">
        <a:lnSpc>
          <a:spcPct val="90000"/>
        </a:lnSpc>
        <a:spcBef>
          <a:spcPct val="0"/>
        </a:spcBef>
        <a:spcAft>
          <a:spcPct val="0"/>
        </a:spcAft>
        <a:defRPr sz="2600" b="1">
          <a:solidFill>
            <a:schemeClr val="bg1"/>
          </a:solidFill>
          <a:latin typeface="+mj-lt"/>
          <a:ea typeface="宋体" charset="0"/>
          <a:cs typeface="+mj-cs"/>
        </a:defRPr>
      </a:lvl1pPr>
      <a:lvl2pPr algn="l" rtl="0" eaLnBrk="0" fontAlgn="base" hangingPunct="0">
        <a:lnSpc>
          <a:spcPct val="90000"/>
        </a:lnSpc>
        <a:spcBef>
          <a:spcPct val="0"/>
        </a:spcBef>
        <a:spcAft>
          <a:spcPct val="0"/>
        </a:spcAft>
        <a:defRPr sz="2600" b="1">
          <a:solidFill>
            <a:schemeClr val="bg1"/>
          </a:solidFill>
          <a:latin typeface="Arial" charset="0"/>
          <a:ea typeface="宋体" charset="0"/>
          <a:cs typeface="Arial" charset="0"/>
        </a:defRPr>
      </a:lvl2pPr>
      <a:lvl3pPr algn="l" rtl="0" eaLnBrk="0" fontAlgn="base" hangingPunct="0">
        <a:lnSpc>
          <a:spcPct val="90000"/>
        </a:lnSpc>
        <a:spcBef>
          <a:spcPct val="0"/>
        </a:spcBef>
        <a:spcAft>
          <a:spcPct val="0"/>
        </a:spcAft>
        <a:defRPr sz="2600" b="1">
          <a:solidFill>
            <a:schemeClr val="bg1"/>
          </a:solidFill>
          <a:latin typeface="Arial" charset="0"/>
          <a:ea typeface="宋体" charset="0"/>
          <a:cs typeface="Arial" charset="0"/>
        </a:defRPr>
      </a:lvl3pPr>
      <a:lvl4pPr algn="l" rtl="0" eaLnBrk="0" fontAlgn="base" hangingPunct="0">
        <a:lnSpc>
          <a:spcPct val="90000"/>
        </a:lnSpc>
        <a:spcBef>
          <a:spcPct val="0"/>
        </a:spcBef>
        <a:spcAft>
          <a:spcPct val="0"/>
        </a:spcAft>
        <a:defRPr sz="2600" b="1">
          <a:solidFill>
            <a:schemeClr val="bg1"/>
          </a:solidFill>
          <a:latin typeface="Arial" charset="0"/>
          <a:ea typeface="宋体" charset="0"/>
          <a:cs typeface="Arial" charset="0"/>
        </a:defRPr>
      </a:lvl4pPr>
      <a:lvl5pPr algn="l" rtl="0" eaLnBrk="0" fontAlgn="base" hangingPunct="0">
        <a:lnSpc>
          <a:spcPct val="90000"/>
        </a:lnSpc>
        <a:spcBef>
          <a:spcPct val="0"/>
        </a:spcBef>
        <a:spcAft>
          <a:spcPct val="0"/>
        </a:spcAft>
        <a:defRPr sz="2600" b="1">
          <a:solidFill>
            <a:schemeClr val="bg1"/>
          </a:solidFill>
          <a:latin typeface="Arial" charset="0"/>
          <a:ea typeface="宋体" charset="0"/>
          <a:cs typeface="Arial" charset="0"/>
        </a:defRPr>
      </a:lvl5pPr>
      <a:lvl6pPr marL="457200" algn="l" rtl="0" fontAlgn="base">
        <a:lnSpc>
          <a:spcPct val="90000"/>
        </a:lnSpc>
        <a:spcBef>
          <a:spcPct val="0"/>
        </a:spcBef>
        <a:spcAft>
          <a:spcPct val="0"/>
        </a:spcAft>
        <a:defRPr sz="2600" b="1">
          <a:solidFill>
            <a:schemeClr val="bg1"/>
          </a:solidFill>
          <a:latin typeface="Arial" charset="0"/>
          <a:cs typeface="Arial" charset="0"/>
        </a:defRPr>
      </a:lvl6pPr>
      <a:lvl7pPr marL="914400" algn="l" rtl="0" fontAlgn="base">
        <a:lnSpc>
          <a:spcPct val="90000"/>
        </a:lnSpc>
        <a:spcBef>
          <a:spcPct val="0"/>
        </a:spcBef>
        <a:spcAft>
          <a:spcPct val="0"/>
        </a:spcAft>
        <a:defRPr sz="2600" b="1">
          <a:solidFill>
            <a:schemeClr val="bg1"/>
          </a:solidFill>
          <a:latin typeface="Arial" charset="0"/>
          <a:cs typeface="Arial" charset="0"/>
        </a:defRPr>
      </a:lvl7pPr>
      <a:lvl8pPr marL="1371600" algn="l" rtl="0" fontAlgn="base">
        <a:lnSpc>
          <a:spcPct val="90000"/>
        </a:lnSpc>
        <a:spcBef>
          <a:spcPct val="0"/>
        </a:spcBef>
        <a:spcAft>
          <a:spcPct val="0"/>
        </a:spcAft>
        <a:defRPr sz="2600" b="1">
          <a:solidFill>
            <a:schemeClr val="bg1"/>
          </a:solidFill>
          <a:latin typeface="Arial" charset="0"/>
          <a:cs typeface="Arial" charset="0"/>
        </a:defRPr>
      </a:lvl8pPr>
      <a:lvl9pPr marL="1828800" algn="l" rtl="0" fontAlgn="base">
        <a:lnSpc>
          <a:spcPct val="90000"/>
        </a:lnSpc>
        <a:spcBef>
          <a:spcPct val="0"/>
        </a:spcBef>
        <a:spcAft>
          <a:spcPct val="0"/>
        </a:spcAft>
        <a:defRPr sz="2600" b="1">
          <a:solidFill>
            <a:schemeClr val="bg1"/>
          </a:solidFill>
          <a:latin typeface="Arial" charset="0"/>
          <a:cs typeface="Arial" charset="0"/>
        </a:defRPr>
      </a:lvl9pPr>
    </p:titleStyle>
    <p:bodyStyle>
      <a:lvl1pPr marL="180975" indent="-180975" algn="l" rtl="0" eaLnBrk="0" fontAlgn="base" hangingPunct="0">
        <a:spcBef>
          <a:spcPct val="0"/>
        </a:spcBef>
        <a:spcAft>
          <a:spcPct val="40000"/>
        </a:spcAft>
        <a:buFont typeface="Wingdings" charset="0"/>
        <a:buChar char="§"/>
        <a:defRPr kumimoji="1" sz="2000">
          <a:solidFill>
            <a:schemeClr val="tx1"/>
          </a:solidFill>
          <a:latin typeface="+mn-lt"/>
          <a:ea typeface="宋体" charset="0"/>
          <a:cs typeface="+mn-cs"/>
        </a:defRPr>
      </a:lvl1pPr>
      <a:lvl2pPr marL="444500" indent="-261938" algn="l" rtl="0" eaLnBrk="0" fontAlgn="base" hangingPunct="0">
        <a:spcBef>
          <a:spcPct val="0"/>
        </a:spcBef>
        <a:spcAft>
          <a:spcPct val="40000"/>
        </a:spcAft>
        <a:buChar char="–"/>
        <a:defRPr kumimoji="1">
          <a:solidFill>
            <a:schemeClr val="tx1"/>
          </a:solidFill>
          <a:latin typeface="+mn-lt"/>
          <a:ea typeface="Arial" charset="0"/>
          <a:cs typeface="+mn-cs"/>
        </a:defRPr>
      </a:lvl2pPr>
      <a:lvl3pPr marL="720725" indent="-274638" algn="l" rtl="0" eaLnBrk="0" fontAlgn="base" hangingPunct="0">
        <a:spcBef>
          <a:spcPct val="0"/>
        </a:spcBef>
        <a:spcAft>
          <a:spcPct val="40000"/>
        </a:spcAft>
        <a:buChar char="•"/>
        <a:defRPr kumimoji="1">
          <a:solidFill>
            <a:schemeClr val="tx1"/>
          </a:solidFill>
          <a:latin typeface="+mn-lt"/>
          <a:ea typeface="Arial" charset="0"/>
          <a:cs typeface="+mn-cs"/>
        </a:defRPr>
      </a:lvl3pPr>
      <a:lvl4pPr marL="987425" indent="-265113" algn="l" rtl="0" eaLnBrk="0" fontAlgn="base" hangingPunct="0">
        <a:spcBef>
          <a:spcPct val="0"/>
        </a:spcBef>
        <a:spcAft>
          <a:spcPct val="40000"/>
        </a:spcAft>
        <a:buChar char="–"/>
        <a:defRPr kumimoji="1">
          <a:solidFill>
            <a:schemeClr val="tx1"/>
          </a:solidFill>
          <a:latin typeface="+mn-lt"/>
          <a:ea typeface="Arial" charset="0"/>
          <a:cs typeface="+mn-cs"/>
        </a:defRPr>
      </a:lvl4pPr>
      <a:lvl5pPr marL="1254125" indent="-265113" algn="l" rtl="0" eaLnBrk="0" fontAlgn="base" hangingPunct="0">
        <a:spcBef>
          <a:spcPct val="0"/>
        </a:spcBef>
        <a:spcAft>
          <a:spcPct val="40000"/>
        </a:spcAft>
        <a:buChar char="»"/>
        <a:defRPr kumimoji="1">
          <a:solidFill>
            <a:schemeClr val="tx1"/>
          </a:solidFill>
          <a:latin typeface="+mn-lt"/>
          <a:ea typeface="Arial" charset="0"/>
          <a:cs typeface="+mn-cs"/>
        </a:defRPr>
      </a:lvl5pPr>
      <a:lvl6pPr marL="1711325" indent="-265113" algn="l" rtl="0" fontAlgn="base">
        <a:spcBef>
          <a:spcPct val="0"/>
        </a:spcBef>
        <a:spcAft>
          <a:spcPct val="40000"/>
        </a:spcAft>
        <a:buChar char="»"/>
        <a:defRPr>
          <a:solidFill>
            <a:schemeClr val="tx1"/>
          </a:solidFill>
          <a:latin typeface="+mn-lt"/>
          <a:cs typeface="+mn-cs"/>
        </a:defRPr>
      </a:lvl6pPr>
      <a:lvl7pPr marL="2168525" indent="-265113" algn="l" rtl="0" fontAlgn="base">
        <a:spcBef>
          <a:spcPct val="0"/>
        </a:spcBef>
        <a:spcAft>
          <a:spcPct val="40000"/>
        </a:spcAft>
        <a:buChar char="»"/>
        <a:defRPr>
          <a:solidFill>
            <a:schemeClr val="tx1"/>
          </a:solidFill>
          <a:latin typeface="+mn-lt"/>
          <a:cs typeface="+mn-cs"/>
        </a:defRPr>
      </a:lvl7pPr>
      <a:lvl8pPr marL="2625725" indent="-265113" algn="l" rtl="0" fontAlgn="base">
        <a:spcBef>
          <a:spcPct val="0"/>
        </a:spcBef>
        <a:spcAft>
          <a:spcPct val="40000"/>
        </a:spcAft>
        <a:buChar char="»"/>
        <a:defRPr>
          <a:solidFill>
            <a:schemeClr val="tx1"/>
          </a:solidFill>
          <a:latin typeface="+mn-lt"/>
          <a:cs typeface="+mn-cs"/>
        </a:defRPr>
      </a:lvl8pPr>
      <a:lvl9pPr marL="3082925" indent="-265113" algn="l" rtl="0" fontAlgn="base">
        <a:spcBef>
          <a:spcPct val="0"/>
        </a:spcBef>
        <a:spcAft>
          <a:spcPct val="40000"/>
        </a:spcAft>
        <a:buChar char="»"/>
        <a:defRPr>
          <a:solidFill>
            <a:schemeClr val="tx1"/>
          </a:solidFill>
          <a:latin typeface="+mn-lt"/>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6.xml"/><Relationship Id="rId4" Type="http://schemas.openxmlformats.org/officeDocument/2006/relationships/image" Target="../media/image24.emf"/></Relationships>
</file>

<file path=ppt/slides/_rels/slide1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6.xml"/><Relationship Id="rId4" Type="http://schemas.openxmlformats.org/officeDocument/2006/relationships/image" Target="../media/image28.emf"/></Relationships>
</file>

<file path=ppt/slides/_rels/slide2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17.emf"/><Relationship Id="rId1" Type="http://schemas.openxmlformats.org/officeDocument/2006/relationships/slideLayout" Target="../slideLayouts/slideLayout6.xml"/><Relationship Id="rId4" Type="http://schemas.openxmlformats.org/officeDocument/2006/relationships/image" Target="../media/image29.emf"/></Relationships>
</file>

<file path=ppt/slides/_rels/slide2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2.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2" Type="http://schemas.openxmlformats.org/officeDocument/2006/relationships/image" Target="../media/image39.tif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40.tif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673240" y="1315598"/>
            <a:ext cx="801858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3200" b="1" dirty="0">
                <a:solidFill>
                  <a:schemeClr val="bg1"/>
                </a:solidFill>
                <a:latin typeface="Agency FB" panose="020B0503020202020204" pitchFamily="34" charset="0"/>
                <a:ea typeface="Calibri" charset="0"/>
                <a:cs typeface="Calibri" charset="0"/>
                <a:sym typeface="Arial" charset="0"/>
              </a:rPr>
              <a:t>CSC 495/583 Topics of Software Security</a:t>
            </a:r>
            <a:br>
              <a:rPr lang="en-US" altLang="en-US" sz="3200" b="1" dirty="0">
                <a:solidFill>
                  <a:schemeClr val="bg1"/>
                </a:solidFill>
                <a:latin typeface="Agency FB" panose="020B0503020202020204" pitchFamily="34" charset="0"/>
                <a:ea typeface="Calibri" charset="0"/>
                <a:cs typeface="Calibri" charset="0"/>
                <a:sym typeface="Arial" charset="0"/>
              </a:rPr>
            </a:br>
            <a:r>
              <a:rPr lang="en-US" altLang="zh-CN" sz="3200" b="1" dirty="0" err="1">
                <a:solidFill>
                  <a:schemeClr val="bg1"/>
                </a:solidFill>
                <a:latin typeface="Agency FB" panose="020B0503020202020204" pitchFamily="34" charset="0"/>
                <a:ea typeface="Calibri" charset="0"/>
                <a:cs typeface="Calibri" charset="0"/>
                <a:sym typeface="Arial" charset="0"/>
              </a:rPr>
              <a:t>StackGuard</a:t>
            </a:r>
            <a:r>
              <a:rPr lang="en-US" altLang="zh-CN" sz="3200" b="1" dirty="0">
                <a:solidFill>
                  <a:schemeClr val="bg1"/>
                </a:solidFill>
                <a:latin typeface="Agency FB" panose="020B0503020202020204" pitchFamily="34" charset="0"/>
                <a:ea typeface="Calibri" charset="0"/>
                <a:cs typeface="Calibri" charset="0"/>
                <a:sym typeface="Arial" charset="0"/>
              </a:rPr>
              <a:t> &amp;</a:t>
            </a:r>
            <a:r>
              <a:rPr lang="zh-CN" altLang="en-US" sz="3200" b="1" dirty="0">
                <a:solidFill>
                  <a:schemeClr val="bg1"/>
                </a:solidFill>
                <a:latin typeface="Agency FB" panose="020B0503020202020204" pitchFamily="34" charset="0"/>
                <a:ea typeface="Calibri" charset="0"/>
                <a:cs typeface="Calibri" charset="0"/>
                <a:sym typeface="Arial" charset="0"/>
              </a:rPr>
              <a:t> </a:t>
            </a:r>
            <a:r>
              <a:rPr lang="en-US" altLang="zh-CN" sz="3200" b="1" dirty="0">
                <a:solidFill>
                  <a:schemeClr val="bg1"/>
                </a:solidFill>
                <a:latin typeface="Agency FB" panose="020B0503020202020204" pitchFamily="34" charset="0"/>
                <a:ea typeface="Calibri" charset="0"/>
                <a:cs typeface="Calibri" charset="0"/>
                <a:sym typeface="Arial" charset="0"/>
              </a:rPr>
              <a:t>Format String Bug</a:t>
            </a:r>
          </a:p>
          <a:p>
            <a:pPr algn="ctr"/>
            <a:r>
              <a:rPr lang="en-US" altLang="en-US" sz="2400" b="1" dirty="0">
                <a:solidFill>
                  <a:schemeClr val="bg1"/>
                </a:solidFill>
                <a:latin typeface="Agency FB" panose="020B0503020202020204" pitchFamily="34" charset="0"/>
                <a:ea typeface="Calibri" charset="0"/>
                <a:cs typeface="Calibri" charset="0"/>
                <a:sym typeface="Arial" charset="0"/>
              </a:rPr>
              <a:t>Dr. Si Chen (schen@wcupa.edu)</a:t>
            </a:r>
          </a:p>
        </p:txBody>
      </p:sp>
      <p:sp>
        <p:nvSpPr>
          <p:cNvPr id="2" name="Rectangle 1"/>
          <p:cNvSpPr/>
          <p:nvPr/>
        </p:nvSpPr>
        <p:spPr>
          <a:xfrm>
            <a:off x="7224436" y="-93336"/>
            <a:ext cx="1983363" cy="1200329"/>
          </a:xfrm>
          <a:prstGeom prst="rect">
            <a:avLst/>
          </a:prstGeom>
        </p:spPr>
        <p:txBody>
          <a:bodyPr wrap="none">
            <a:spAutoFit/>
          </a:bodyPr>
          <a:lstStyle/>
          <a:p>
            <a:r>
              <a:rPr lang="en-US" altLang="zh-CN" sz="2800" b="1" spc="-150" dirty="0">
                <a:ln w="11430"/>
                <a:solidFill>
                  <a:srgbClr val="F8F8F8"/>
                </a:solidFill>
                <a:effectLst>
                  <a:outerShdw blurRad="25400" algn="tl" rotWithShape="0">
                    <a:srgbClr val="000000">
                      <a:alpha val="43000"/>
                    </a:srgbClr>
                  </a:outerShdw>
                </a:effectLst>
                <a:latin typeface="Franklin Gothic Medium" panose="020B0603020102020204"/>
              </a:rPr>
              <a:t>Class</a:t>
            </a:r>
            <a:r>
              <a:rPr lang="en-US" altLang="zh-CN" sz="7200" b="1" dirty="0">
                <a:solidFill>
                  <a:srgbClr val="247793">
                    <a:lumMod val="60000"/>
                    <a:lumOff val="40000"/>
                  </a:srgbClr>
                </a:solidFill>
                <a:latin typeface="Franklin Gothic Book" panose="020B0503020102020204"/>
              </a:rPr>
              <a:t>17</a:t>
            </a:r>
            <a:endParaRPr lang="zh-CN" altLang="en-US" sz="2800" dirty="0"/>
          </a:p>
        </p:txBody>
      </p:sp>
      <p:sp>
        <p:nvSpPr>
          <p:cNvPr id="3" name="AutoShape 8" descr="Image result for programming langu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026" name="Picture 2" descr="Course Logo">
            <a:extLst>
              <a:ext uri="{FF2B5EF4-FFF2-40B4-BE49-F238E27FC236}">
                <a16:creationId xmlns:a16="http://schemas.microsoft.com/office/drawing/2014/main" id="{9282C541-23EE-469D-A06B-4D0016D9450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79551" y="3823398"/>
            <a:ext cx="3164449" cy="2107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546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32853-80D8-F040-8BC2-56ABC05CD268}"/>
              </a:ext>
            </a:extLst>
          </p:cNvPr>
          <p:cNvSpPr>
            <a:spLocks noGrp="1"/>
          </p:cNvSpPr>
          <p:nvPr>
            <p:ph type="title"/>
          </p:nvPr>
        </p:nvSpPr>
        <p:spPr/>
        <p:txBody>
          <a:bodyPr/>
          <a:lstStyle/>
          <a:p>
            <a:r>
              <a:rPr lang="en-US" altLang="zh-CN" dirty="0"/>
              <a:t>Brute</a:t>
            </a:r>
            <a:r>
              <a:rPr lang="zh-CN" altLang="en-US" dirty="0"/>
              <a:t> </a:t>
            </a:r>
            <a:r>
              <a:rPr lang="en-US" altLang="zh-CN" dirty="0"/>
              <a:t>Force</a:t>
            </a:r>
            <a:r>
              <a:rPr lang="zh-CN" altLang="en-US" dirty="0"/>
              <a:t> </a:t>
            </a:r>
            <a:r>
              <a:rPr lang="en-US" altLang="zh-CN" dirty="0"/>
              <a:t>Attack</a:t>
            </a:r>
            <a:r>
              <a:rPr lang="zh-CN" altLang="en-US" dirty="0"/>
              <a:t> </a:t>
            </a:r>
            <a:r>
              <a:rPr lang="en-US" altLang="zh-CN" dirty="0"/>
              <a:t>--</a:t>
            </a:r>
            <a:r>
              <a:rPr lang="zh-CN" altLang="en-US" dirty="0"/>
              <a:t> </a:t>
            </a:r>
            <a:r>
              <a:rPr lang="en-US" altLang="zh-CN" dirty="0"/>
              <a:t>Examples</a:t>
            </a:r>
            <a:endParaRPr lang="en-US" dirty="0"/>
          </a:p>
        </p:txBody>
      </p:sp>
      <p:sp>
        <p:nvSpPr>
          <p:cNvPr id="3" name="TextBox 2">
            <a:extLst>
              <a:ext uri="{FF2B5EF4-FFF2-40B4-BE49-F238E27FC236}">
                <a16:creationId xmlns:a16="http://schemas.microsoft.com/office/drawing/2014/main" id="{5A63C6F1-650D-1E45-A5AC-B1A338E5F9C9}"/>
              </a:ext>
            </a:extLst>
          </p:cNvPr>
          <p:cNvSpPr txBox="1"/>
          <p:nvPr/>
        </p:nvSpPr>
        <p:spPr>
          <a:xfrm>
            <a:off x="0" y="749300"/>
            <a:ext cx="2265364" cy="400110"/>
          </a:xfrm>
          <a:prstGeom prst="rect">
            <a:avLst/>
          </a:prstGeom>
          <a:noFill/>
        </p:spPr>
        <p:txBody>
          <a:bodyPr wrap="none" rtlCol="0">
            <a:spAutoFit/>
          </a:bodyPr>
          <a:lstStyle/>
          <a:p>
            <a:r>
              <a:rPr lang="en-US" altLang="zh-CN" dirty="0"/>
              <a:t>easy_canary_32.c</a:t>
            </a:r>
          </a:p>
        </p:txBody>
      </p:sp>
      <p:pic>
        <p:nvPicPr>
          <p:cNvPr id="6" name="Picture 5" descr="A screenshot of a cell phone&#10;&#10;Description automatically generated">
            <a:extLst>
              <a:ext uri="{FF2B5EF4-FFF2-40B4-BE49-F238E27FC236}">
                <a16:creationId xmlns:a16="http://schemas.microsoft.com/office/drawing/2014/main" id="{BF892F45-CD83-0E48-9778-AC3DFAAB43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5364" y="749300"/>
            <a:ext cx="2841226" cy="6088340"/>
          </a:xfrm>
          <a:prstGeom prst="rect">
            <a:avLst/>
          </a:prstGeom>
        </p:spPr>
      </p:pic>
      <p:sp>
        <p:nvSpPr>
          <p:cNvPr id="7" name="Rectangle 6">
            <a:extLst>
              <a:ext uri="{FF2B5EF4-FFF2-40B4-BE49-F238E27FC236}">
                <a16:creationId xmlns:a16="http://schemas.microsoft.com/office/drawing/2014/main" id="{41855C92-3CC2-0343-AEE3-AD82A12B4C93}"/>
              </a:ext>
            </a:extLst>
          </p:cNvPr>
          <p:cNvSpPr/>
          <p:nvPr/>
        </p:nvSpPr>
        <p:spPr>
          <a:xfrm>
            <a:off x="5106590" y="708880"/>
            <a:ext cx="2265364" cy="400110"/>
          </a:xfrm>
          <a:prstGeom prst="rect">
            <a:avLst/>
          </a:prstGeom>
        </p:spPr>
        <p:txBody>
          <a:bodyPr wrap="none">
            <a:spAutoFit/>
          </a:bodyPr>
          <a:lstStyle/>
          <a:p>
            <a:r>
              <a:rPr lang="en-US" altLang="zh-CN" dirty="0"/>
              <a:t>easy_canary_64.c</a:t>
            </a:r>
            <a:endParaRPr lang="en-US" dirty="0"/>
          </a:p>
        </p:txBody>
      </p:sp>
      <p:pic>
        <p:nvPicPr>
          <p:cNvPr id="13" name="Picture 12" descr="A screenshot of text&#10;&#10;Description automatically generated">
            <a:extLst>
              <a:ext uri="{FF2B5EF4-FFF2-40B4-BE49-F238E27FC236}">
                <a16:creationId xmlns:a16="http://schemas.microsoft.com/office/drawing/2014/main" id="{D51D9488-4558-9741-8A47-787B5787F9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8458" y="1149409"/>
            <a:ext cx="3011729" cy="5718391"/>
          </a:xfrm>
          <a:prstGeom prst="rect">
            <a:avLst/>
          </a:prstGeom>
        </p:spPr>
      </p:pic>
    </p:spTree>
    <p:extLst>
      <p:ext uri="{BB962C8B-B14F-4D97-AF65-F5344CB8AC3E}">
        <p14:creationId xmlns:p14="http://schemas.microsoft.com/office/powerpoint/2010/main" val="1994513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32853-80D8-F040-8BC2-56ABC05CD268}"/>
              </a:ext>
            </a:extLst>
          </p:cNvPr>
          <p:cNvSpPr>
            <a:spLocks noGrp="1"/>
          </p:cNvSpPr>
          <p:nvPr>
            <p:ph type="title"/>
          </p:nvPr>
        </p:nvSpPr>
        <p:spPr/>
        <p:txBody>
          <a:bodyPr/>
          <a:lstStyle/>
          <a:p>
            <a:r>
              <a:rPr lang="en-US" altLang="zh-CN" dirty="0"/>
              <a:t>Brute</a:t>
            </a:r>
            <a:r>
              <a:rPr lang="zh-CN" altLang="en-US" dirty="0"/>
              <a:t> </a:t>
            </a:r>
            <a:r>
              <a:rPr lang="en-US" altLang="zh-CN" dirty="0"/>
              <a:t>Force</a:t>
            </a:r>
            <a:r>
              <a:rPr lang="zh-CN" altLang="en-US" dirty="0"/>
              <a:t> </a:t>
            </a:r>
            <a:r>
              <a:rPr lang="en-US" altLang="zh-CN" dirty="0"/>
              <a:t>Attack</a:t>
            </a:r>
            <a:r>
              <a:rPr lang="zh-CN" altLang="en-US" dirty="0"/>
              <a:t> </a:t>
            </a:r>
            <a:r>
              <a:rPr lang="en-US" altLang="zh-CN" dirty="0"/>
              <a:t>--</a:t>
            </a:r>
            <a:r>
              <a:rPr lang="zh-CN" altLang="en-US" dirty="0"/>
              <a:t> </a:t>
            </a:r>
            <a:r>
              <a:rPr lang="en-US" altLang="zh-CN" dirty="0"/>
              <a:t>Examples</a:t>
            </a:r>
            <a:endParaRPr lang="en-US" dirty="0"/>
          </a:p>
        </p:txBody>
      </p:sp>
      <p:sp>
        <p:nvSpPr>
          <p:cNvPr id="3" name="TextBox 2">
            <a:extLst>
              <a:ext uri="{FF2B5EF4-FFF2-40B4-BE49-F238E27FC236}">
                <a16:creationId xmlns:a16="http://schemas.microsoft.com/office/drawing/2014/main" id="{5A63C6F1-650D-1E45-A5AC-B1A338E5F9C9}"/>
              </a:ext>
            </a:extLst>
          </p:cNvPr>
          <p:cNvSpPr txBox="1"/>
          <p:nvPr/>
        </p:nvSpPr>
        <p:spPr>
          <a:xfrm>
            <a:off x="504701" y="1068779"/>
            <a:ext cx="2265364" cy="707886"/>
          </a:xfrm>
          <a:prstGeom prst="rect">
            <a:avLst/>
          </a:prstGeom>
          <a:noFill/>
        </p:spPr>
        <p:txBody>
          <a:bodyPr wrap="none" rtlCol="0">
            <a:spAutoFit/>
          </a:bodyPr>
          <a:lstStyle/>
          <a:p>
            <a:r>
              <a:rPr lang="en-US" altLang="zh-CN" dirty="0"/>
              <a:t>easy_canary_32.c</a:t>
            </a:r>
          </a:p>
          <a:p>
            <a:r>
              <a:rPr lang="en-US" altLang="zh-CN" dirty="0"/>
              <a:t>easy_canary_64.c</a:t>
            </a:r>
            <a:endParaRPr lang="en-US" dirty="0"/>
          </a:p>
        </p:txBody>
      </p:sp>
      <p:sp>
        <p:nvSpPr>
          <p:cNvPr id="4" name="TextBox 3">
            <a:extLst>
              <a:ext uri="{FF2B5EF4-FFF2-40B4-BE49-F238E27FC236}">
                <a16:creationId xmlns:a16="http://schemas.microsoft.com/office/drawing/2014/main" id="{B99ED6EE-6DD6-3342-B359-98D8C2C313E8}"/>
              </a:ext>
            </a:extLst>
          </p:cNvPr>
          <p:cNvSpPr txBox="1"/>
          <p:nvPr/>
        </p:nvSpPr>
        <p:spPr>
          <a:xfrm>
            <a:off x="637112" y="2018805"/>
            <a:ext cx="7319355" cy="400110"/>
          </a:xfrm>
          <a:prstGeom prst="rect">
            <a:avLst/>
          </a:prstGeom>
          <a:noFill/>
        </p:spPr>
        <p:txBody>
          <a:bodyPr wrap="square" rtlCol="0">
            <a:spAutoFit/>
          </a:bodyPr>
          <a:lstStyle/>
          <a:p>
            <a:r>
              <a:rPr lang="en-US" altLang="zh-CN" dirty="0"/>
              <a:t>First,</a:t>
            </a:r>
            <a:r>
              <a:rPr lang="zh-CN" altLang="en-US" dirty="0"/>
              <a:t> </a:t>
            </a:r>
            <a:r>
              <a:rPr lang="en-US" altLang="zh-CN" dirty="0"/>
              <a:t>download</a:t>
            </a:r>
            <a:r>
              <a:rPr lang="zh-CN" altLang="en-US" dirty="0"/>
              <a:t> </a:t>
            </a:r>
            <a:r>
              <a:rPr lang="en-US" altLang="zh-CN" dirty="0"/>
              <a:t>both</a:t>
            </a:r>
            <a:r>
              <a:rPr lang="zh-CN" altLang="en-US" dirty="0"/>
              <a:t> </a:t>
            </a:r>
            <a:r>
              <a:rPr lang="en-US" altLang="zh-CN" dirty="0"/>
              <a:t>files</a:t>
            </a:r>
            <a:r>
              <a:rPr lang="zh-CN" altLang="en-US" dirty="0"/>
              <a:t> </a:t>
            </a:r>
            <a:r>
              <a:rPr lang="en-US" altLang="zh-CN" dirty="0"/>
              <a:t>into</a:t>
            </a:r>
            <a:r>
              <a:rPr lang="zh-CN" altLang="en-US" dirty="0"/>
              <a:t> </a:t>
            </a:r>
            <a:r>
              <a:rPr lang="en-US" altLang="zh-CN" dirty="0"/>
              <a:t>a</a:t>
            </a:r>
            <a:r>
              <a:rPr lang="zh-CN" altLang="en-US" dirty="0"/>
              <a:t> </a:t>
            </a:r>
            <a:r>
              <a:rPr lang="en-US" altLang="zh-CN" dirty="0"/>
              <a:t>folder.</a:t>
            </a:r>
            <a:r>
              <a:rPr lang="zh-CN" altLang="en-US" dirty="0"/>
              <a:t> </a:t>
            </a:r>
            <a:r>
              <a:rPr lang="en-US" altLang="zh-CN" dirty="0"/>
              <a:t>And</a:t>
            </a:r>
            <a:r>
              <a:rPr lang="zh-CN" altLang="en-US" dirty="0"/>
              <a:t> </a:t>
            </a:r>
            <a:r>
              <a:rPr lang="en-US" altLang="zh-CN" dirty="0"/>
              <a:t>compile</a:t>
            </a:r>
            <a:r>
              <a:rPr lang="zh-CN" altLang="en-US" dirty="0"/>
              <a:t> </a:t>
            </a:r>
            <a:r>
              <a:rPr lang="en-US" altLang="zh-CN" dirty="0"/>
              <a:t>it</a:t>
            </a:r>
            <a:r>
              <a:rPr lang="zh-CN" altLang="en-US" dirty="0"/>
              <a:t> </a:t>
            </a:r>
            <a:r>
              <a:rPr lang="en-US" altLang="zh-CN" dirty="0"/>
              <a:t>by</a:t>
            </a:r>
            <a:r>
              <a:rPr lang="zh-CN" altLang="en-US" dirty="0"/>
              <a:t> </a:t>
            </a:r>
            <a:r>
              <a:rPr lang="en-US" altLang="zh-CN" dirty="0"/>
              <a:t>typing:</a:t>
            </a:r>
            <a:endParaRPr lang="en-US" dirty="0"/>
          </a:p>
        </p:txBody>
      </p:sp>
      <p:pic>
        <p:nvPicPr>
          <p:cNvPr id="8" name="Picture 7">
            <a:extLst>
              <a:ext uri="{FF2B5EF4-FFF2-40B4-BE49-F238E27FC236}">
                <a16:creationId xmlns:a16="http://schemas.microsoft.com/office/drawing/2014/main" id="{2032FFDD-9193-1E41-AFE5-A761B41ACF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046" y="2596467"/>
            <a:ext cx="5359400" cy="304800"/>
          </a:xfrm>
          <a:prstGeom prst="rect">
            <a:avLst/>
          </a:prstGeom>
        </p:spPr>
      </p:pic>
      <p:pic>
        <p:nvPicPr>
          <p:cNvPr id="10" name="Picture 9">
            <a:extLst>
              <a:ext uri="{FF2B5EF4-FFF2-40B4-BE49-F238E27FC236}">
                <a16:creationId xmlns:a16="http://schemas.microsoft.com/office/drawing/2014/main" id="{2DC3BAC0-BB91-E14D-ABEE-773FC44B82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6046" y="2999651"/>
            <a:ext cx="4927600" cy="292100"/>
          </a:xfrm>
          <a:prstGeom prst="rect">
            <a:avLst/>
          </a:prstGeom>
        </p:spPr>
      </p:pic>
      <p:sp>
        <p:nvSpPr>
          <p:cNvPr id="11" name="TextBox 10">
            <a:extLst>
              <a:ext uri="{FF2B5EF4-FFF2-40B4-BE49-F238E27FC236}">
                <a16:creationId xmlns:a16="http://schemas.microsoft.com/office/drawing/2014/main" id="{D431CD3A-92F9-774C-A49B-EFA14C20B2DB}"/>
              </a:ext>
            </a:extLst>
          </p:cNvPr>
          <p:cNvSpPr txBox="1"/>
          <p:nvPr/>
        </p:nvSpPr>
        <p:spPr>
          <a:xfrm>
            <a:off x="631108" y="3360257"/>
            <a:ext cx="7319355" cy="400110"/>
          </a:xfrm>
          <a:prstGeom prst="rect">
            <a:avLst/>
          </a:prstGeom>
          <a:noFill/>
        </p:spPr>
        <p:txBody>
          <a:bodyPr wrap="square" rtlCol="0">
            <a:spAutoFit/>
          </a:bodyPr>
          <a:lstStyle/>
          <a:p>
            <a:r>
              <a:rPr lang="en-US" altLang="zh-CN" dirty="0"/>
              <a:t>Then,</a:t>
            </a:r>
            <a:r>
              <a:rPr lang="zh-CN" altLang="en-US" dirty="0"/>
              <a:t> </a:t>
            </a:r>
            <a:r>
              <a:rPr lang="en-US" altLang="zh-CN" dirty="0"/>
              <a:t>create</a:t>
            </a:r>
            <a:r>
              <a:rPr lang="zh-CN" altLang="en-US" dirty="0"/>
              <a:t> </a:t>
            </a:r>
            <a:r>
              <a:rPr lang="en-US" altLang="zh-CN" dirty="0"/>
              <a:t>a</a:t>
            </a:r>
            <a:r>
              <a:rPr lang="zh-CN" altLang="en-US" dirty="0"/>
              <a:t> </a:t>
            </a:r>
            <a:r>
              <a:rPr lang="en-US" altLang="zh-CN" dirty="0"/>
              <a:t>file</a:t>
            </a:r>
            <a:r>
              <a:rPr lang="zh-CN" altLang="en-US" dirty="0"/>
              <a:t> </a:t>
            </a:r>
            <a:r>
              <a:rPr lang="en-US" altLang="zh-CN" dirty="0"/>
              <a:t>with</a:t>
            </a:r>
            <a:r>
              <a:rPr lang="zh-CN" altLang="en-US" dirty="0"/>
              <a:t> </a:t>
            </a:r>
            <a:r>
              <a:rPr lang="en-US" altLang="zh-CN" dirty="0"/>
              <a:t>name</a:t>
            </a:r>
            <a:r>
              <a:rPr lang="zh-CN" altLang="en-US" dirty="0"/>
              <a:t> </a:t>
            </a:r>
            <a:r>
              <a:rPr lang="en-US" altLang="zh-CN" dirty="0"/>
              <a:t>flag</a:t>
            </a:r>
            <a:r>
              <a:rPr lang="zh-CN" altLang="en-US" dirty="0"/>
              <a:t> </a:t>
            </a:r>
            <a:r>
              <a:rPr lang="en-US" altLang="zh-CN" dirty="0"/>
              <a:t>and</a:t>
            </a:r>
            <a:r>
              <a:rPr lang="zh-CN" altLang="en-US" dirty="0"/>
              <a:t> </a:t>
            </a:r>
            <a:r>
              <a:rPr lang="en-US" altLang="zh-CN" dirty="0"/>
              <a:t>type</a:t>
            </a:r>
            <a:r>
              <a:rPr lang="zh-CN" altLang="en-US" dirty="0"/>
              <a:t> </a:t>
            </a:r>
            <a:r>
              <a:rPr lang="en-US" altLang="zh-CN" dirty="0"/>
              <a:t>some</a:t>
            </a:r>
            <a:r>
              <a:rPr lang="zh-CN" altLang="en-US" dirty="0"/>
              <a:t> </a:t>
            </a:r>
            <a:r>
              <a:rPr lang="en-US" altLang="zh-CN" dirty="0"/>
              <a:t>text</a:t>
            </a:r>
          </a:p>
        </p:txBody>
      </p:sp>
      <p:sp>
        <p:nvSpPr>
          <p:cNvPr id="12" name="TextBox 11">
            <a:extLst>
              <a:ext uri="{FF2B5EF4-FFF2-40B4-BE49-F238E27FC236}">
                <a16:creationId xmlns:a16="http://schemas.microsoft.com/office/drawing/2014/main" id="{3FEB962B-5981-AD49-B114-C155AFD68349}"/>
              </a:ext>
            </a:extLst>
          </p:cNvPr>
          <p:cNvSpPr txBox="1"/>
          <p:nvPr/>
        </p:nvSpPr>
        <p:spPr>
          <a:xfrm>
            <a:off x="631108" y="4084749"/>
            <a:ext cx="7319355" cy="707886"/>
          </a:xfrm>
          <a:prstGeom prst="rect">
            <a:avLst/>
          </a:prstGeom>
          <a:noFill/>
        </p:spPr>
        <p:txBody>
          <a:bodyPr wrap="square" rtlCol="0">
            <a:spAutoFit/>
          </a:bodyPr>
          <a:lstStyle/>
          <a:p>
            <a:r>
              <a:rPr lang="en-US" altLang="zh-CN" dirty="0"/>
              <a:t>Execute</a:t>
            </a:r>
            <a:r>
              <a:rPr lang="zh-CN" altLang="en-US" dirty="0"/>
              <a:t> </a:t>
            </a:r>
            <a:r>
              <a:rPr lang="en-US" altLang="zh-CN" dirty="0"/>
              <a:t>the</a:t>
            </a:r>
            <a:r>
              <a:rPr lang="zh-CN" altLang="en-US" dirty="0"/>
              <a:t> </a:t>
            </a:r>
            <a:r>
              <a:rPr lang="en-US" altLang="zh-CN" dirty="0"/>
              <a:t>Python</a:t>
            </a:r>
            <a:r>
              <a:rPr lang="zh-CN" altLang="en-US" dirty="0"/>
              <a:t> </a:t>
            </a:r>
            <a:r>
              <a:rPr lang="en-US" altLang="zh-CN" dirty="0"/>
              <a:t>script:</a:t>
            </a:r>
            <a:r>
              <a:rPr lang="zh-CN" altLang="en-US" dirty="0"/>
              <a:t> </a:t>
            </a:r>
            <a:r>
              <a:rPr lang="en-US" altLang="zh-CN" dirty="0"/>
              <a:t>easy_canary_32.py</a:t>
            </a:r>
            <a:r>
              <a:rPr lang="zh-CN" altLang="en-US" dirty="0"/>
              <a:t> </a:t>
            </a:r>
            <a:r>
              <a:rPr lang="en-US" altLang="zh-CN" dirty="0"/>
              <a:t>or</a:t>
            </a:r>
            <a:r>
              <a:rPr lang="zh-CN" altLang="en-US" dirty="0"/>
              <a:t> </a:t>
            </a:r>
            <a:r>
              <a:rPr lang="en-US" altLang="zh-CN" dirty="0"/>
              <a:t>easy_canary_64.py</a:t>
            </a:r>
            <a:r>
              <a:rPr lang="zh-CN" altLang="en-US" dirty="0"/>
              <a:t> </a:t>
            </a:r>
            <a:endParaRPr lang="en-US" altLang="zh-CN" dirty="0"/>
          </a:p>
        </p:txBody>
      </p:sp>
      <p:pic>
        <p:nvPicPr>
          <p:cNvPr id="14" name="Picture 13">
            <a:extLst>
              <a:ext uri="{FF2B5EF4-FFF2-40B4-BE49-F238E27FC236}">
                <a16:creationId xmlns:a16="http://schemas.microsoft.com/office/drawing/2014/main" id="{67EDCE56-958C-8C47-8656-F0E047EAC5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5696" y="4990017"/>
            <a:ext cx="2908300" cy="254000"/>
          </a:xfrm>
          <a:prstGeom prst="rect">
            <a:avLst/>
          </a:prstGeom>
        </p:spPr>
      </p:pic>
      <p:pic>
        <p:nvPicPr>
          <p:cNvPr id="16" name="Picture 15">
            <a:extLst>
              <a:ext uri="{FF2B5EF4-FFF2-40B4-BE49-F238E27FC236}">
                <a16:creationId xmlns:a16="http://schemas.microsoft.com/office/drawing/2014/main" id="{6DDA9DEA-6FE4-D543-8B6F-2511E69E1E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5696" y="5535221"/>
            <a:ext cx="2895600" cy="254000"/>
          </a:xfrm>
          <a:prstGeom prst="rect">
            <a:avLst/>
          </a:prstGeom>
        </p:spPr>
      </p:pic>
    </p:spTree>
    <p:extLst>
      <p:ext uri="{BB962C8B-B14F-4D97-AF65-F5344CB8AC3E}">
        <p14:creationId xmlns:p14="http://schemas.microsoft.com/office/powerpoint/2010/main" val="2539327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2724129" y="2915795"/>
            <a:ext cx="3929281" cy="646331"/>
          </a:xfrm>
          <a:prstGeom prst="rect">
            <a:avLst/>
          </a:prstGeom>
        </p:spPr>
        <p:txBody>
          <a:bodyPr wrap="none">
            <a:spAutoFit/>
          </a:bodyPr>
          <a:lstStyle/>
          <a:p>
            <a:r>
              <a:rPr lang="en-US" altLang="zh-CN" sz="3600" b="1" dirty="0">
                <a:solidFill>
                  <a:srgbClr val="000000"/>
                </a:solidFill>
                <a:latin typeface="-webkit-standard" charset="0"/>
              </a:rPr>
              <a:t>Format</a:t>
            </a:r>
            <a:r>
              <a:rPr lang="zh-CN" altLang="en-US" sz="3600" b="1" dirty="0">
                <a:solidFill>
                  <a:srgbClr val="000000"/>
                </a:solidFill>
                <a:latin typeface="-webkit-standard" charset="0"/>
              </a:rPr>
              <a:t> </a:t>
            </a:r>
            <a:r>
              <a:rPr lang="en-US" altLang="zh-CN" sz="3600" b="1" dirty="0">
                <a:solidFill>
                  <a:srgbClr val="000000"/>
                </a:solidFill>
                <a:latin typeface="-webkit-standard" charset="0"/>
              </a:rPr>
              <a:t>String</a:t>
            </a:r>
            <a:r>
              <a:rPr lang="zh-CN" altLang="en-US" sz="3600" b="1" dirty="0">
                <a:solidFill>
                  <a:srgbClr val="000000"/>
                </a:solidFill>
                <a:latin typeface="-webkit-standard" charset="0"/>
              </a:rPr>
              <a:t> </a:t>
            </a:r>
            <a:r>
              <a:rPr lang="en-US" altLang="zh-CN" sz="3600" b="1" dirty="0">
                <a:solidFill>
                  <a:srgbClr val="000000"/>
                </a:solidFill>
                <a:latin typeface="-webkit-standard" charset="0"/>
              </a:rPr>
              <a:t>Bug</a:t>
            </a:r>
            <a:endParaRPr lang="en-US" sz="3600" b="1" i="0" dirty="0">
              <a:solidFill>
                <a:srgbClr val="000000"/>
              </a:solidFill>
              <a:effectLst/>
              <a:latin typeface="-webkit-standard" charset="0"/>
            </a:endParaRPr>
          </a:p>
        </p:txBody>
      </p:sp>
    </p:spTree>
    <p:extLst>
      <p:ext uri="{BB962C8B-B14F-4D97-AF65-F5344CB8AC3E}">
        <p14:creationId xmlns:p14="http://schemas.microsoft.com/office/powerpoint/2010/main" val="1340071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 String Bug</a:t>
            </a:r>
          </a:p>
        </p:txBody>
      </p:sp>
      <p:sp>
        <p:nvSpPr>
          <p:cNvPr id="3" name="Rectangle 2"/>
          <p:cNvSpPr/>
          <p:nvPr/>
        </p:nvSpPr>
        <p:spPr>
          <a:xfrm>
            <a:off x="1121080" y="2080849"/>
            <a:ext cx="6534150" cy="1815882"/>
          </a:xfrm>
          <a:prstGeom prst="rect">
            <a:avLst/>
          </a:prstGeom>
        </p:spPr>
        <p:txBody>
          <a:bodyPr wrap="square">
            <a:spAutoFit/>
          </a:bodyPr>
          <a:lstStyle/>
          <a:p>
            <a:r>
              <a:rPr lang="en-US" sz="2800" b="1" dirty="0" err="1"/>
              <a:t>printf</a:t>
            </a:r>
            <a:r>
              <a:rPr lang="en-US" sz="2800" b="1" dirty="0"/>
              <a:t>("%s %d\n", </a:t>
            </a:r>
            <a:r>
              <a:rPr lang="en-US" sz="2800" b="1" dirty="0" err="1"/>
              <a:t>str</a:t>
            </a:r>
            <a:r>
              <a:rPr lang="en-US" sz="2800" b="1" dirty="0"/>
              <a:t>, a); </a:t>
            </a:r>
          </a:p>
          <a:p>
            <a:r>
              <a:rPr lang="en-US" sz="2800" b="1" dirty="0" err="1"/>
              <a:t>fprintf</a:t>
            </a:r>
            <a:r>
              <a:rPr lang="en-US" sz="2800" b="1" dirty="0"/>
              <a:t>(</a:t>
            </a:r>
            <a:r>
              <a:rPr lang="en-US" sz="2800" b="1" dirty="0" err="1"/>
              <a:t>stderr</a:t>
            </a:r>
            <a:r>
              <a:rPr lang="en-US" sz="2800" b="1" dirty="0"/>
              <a:t>, "%s %d\n", </a:t>
            </a:r>
            <a:r>
              <a:rPr lang="en-US" sz="2800" b="1" dirty="0" err="1"/>
              <a:t>str</a:t>
            </a:r>
            <a:r>
              <a:rPr lang="en-US" sz="2800" b="1" dirty="0"/>
              <a:t>, a); </a:t>
            </a:r>
            <a:r>
              <a:rPr lang="en-US" sz="2800" b="1" dirty="0" err="1"/>
              <a:t>sprintf</a:t>
            </a:r>
            <a:r>
              <a:rPr lang="en-US" sz="2800" b="1" dirty="0"/>
              <a:t>(buffer, "%s %d\n", </a:t>
            </a:r>
            <a:r>
              <a:rPr lang="en-US" sz="2800" b="1" dirty="0" err="1"/>
              <a:t>str</a:t>
            </a:r>
            <a:r>
              <a:rPr lang="en-US" sz="2800" b="1" dirty="0"/>
              <a:t>, a);</a:t>
            </a:r>
            <a:br>
              <a:rPr lang="en-US" sz="2800" b="1" dirty="0"/>
            </a:br>
            <a:endParaRPr lang="en-US" sz="2800" b="1" dirty="0"/>
          </a:p>
        </p:txBody>
      </p:sp>
      <p:sp>
        <p:nvSpPr>
          <p:cNvPr id="4" name="TextBox 3"/>
          <p:cNvSpPr txBox="1"/>
          <p:nvPr/>
        </p:nvSpPr>
        <p:spPr>
          <a:xfrm>
            <a:off x="148950" y="907243"/>
            <a:ext cx="8822287" cy="1015663"/>
          </a:xfrm>
          <a:prstGeom prst="rect">
            <a:avLst/>
          </a:prstGeom>
          <a:noFill/>
        </p:spPr>
        <p:txBody>
          <a:bodyPr wrap="none" rtlCol="0">
            <a:spAutoFit/>
          </a:bodyPr>
          <a:lstStyle/>
          <a:p>
            <a:r>
              <a:rPr lang="en-US" dirty="0"/>
              <a:t>What is a Format String?</a:t>
            </a:r>
          </a:p>
          <a:p>
            <a:endParaRPr lang="en-US" dirty="0"/>
          </a:p>
          <a:p>
            <a:r>
              <a:rPr lang="en-US" dirty="0"/>
              <a:t>A Format String is an ASCII string that contains text and format parameters</a:t>
            </a:r>
          </a:p>
        </p:txBody>
      </p:sp>
      <p:sp>
        <p:nvSpPr>
          <p:cNvPr id="5" name="TextBox 4"/>
          <p:cNvSpPr txBox="1"/>
          <p:nvPr/>
        </p:nvSpPr>
        <p:spPr>
          <a:xfrm>
            <a:off x="413359" y="4121063"/>
            <a:ext cx="639919" cy="400110"/>
          </a:xfrm>
          <a:prstGeom prst="rect">
            <a:avLst/>
          </a:prstGeom>
          <a:noFill/>
        </p:spPr>
        <p:txBody>
          <a:bodyPr wrap="none" rtlCol="0">
            <a:spAutoFit/>
          </a:bodyPr>
          <a:lstStyle/>
          <a:p>
            <a:r>
              <a:rPr lang="en-US" dirty="0"/>
              <a:t>E.g.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5127" y="4521173"/>
            <a:ext cx="5073041" cy="371954"/>
          </a:xfrm>
          <a:prstGeom prst="rect">
            <a:avLst/>
          </a:prstGeom>
        </p:spPr>
      </p:pic>
      <p:sp>
        <p:nvSpPr>
          <p:cNvPr id="7" name="TextBox 6"/>
          <p:cNvSpPr txBox="1"/>
          <p:nvPr/>
        </p:nvSpPr>
        <p:spPr>
          <a:xfrm>
            <a:off x="5160723" y="5386192"/>
            <a:ext cx="2178802"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a:t>My name is Chen</a:t>
            </a:r>
          </a:p>
        </p:txBody>
      </p:sp>
      <p:pic>
        <p:nvPicPr>
          <p:cNvPr id="8" name="Picture 7">
            <a:extLst>
              <a:ext uri="{FF2B5EF4-FFF2-40B4-BE49-F238E27FC236}">
                <a16:creationId xmlns:a16="http://schemas.microsoft.com/office/drawing/2014/main" id="{EE71051C-8275-C549-9835-C7EE18293DBA}"/>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769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 String Bug</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62100"/>
            <a:ext cx="9144000" cy="3722656"/>
          </a:xfrm>
          <a:prstGeom prst="rect">
            <a:avLst/>
          </a:prstGeom>
        </p:spPr>
      </p:pic>
    </p:spTree>
    <p:extLst>
      <p:ext uri="{BB962C8B-B14F-4D97-AF65-F5344CB8AC3E}">
        <p14:creationId xmlns:p14="http://schemas.microsoft.com/office/powerpoint/2010/main" val="339688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 String Bug</a:t>
            </a:r>
          </a:p>
        </p:txBody>
      </p:sp>
      <p:sp>
        <p:nvSpPr>
          <p:cNvPr id="3" name="TextBox 2"/>
          <p:cNvSpPr txBox="1"/>
          <p:nvPr/>
        </p:nvSpPr>
        <p:spPr>
          <a:xfrm>
            <a:off x="300038" y="2780778"/>
            <a:ext cx="2180405" cy="400110"/>
          </a:xfrm>
          <a:prstGeom prst="rect">
            <a:avLst/>
          </a:prstGeom>
          <a:noFill/>
        </p:spPr>
        <p:txBody>
          <a:bodyPr wrap="none" rtlCol="0">
            <a:spAutoFit/>
          </a:bodyPr>
          <a:lstStyle/>
          <a:p>
            <a:r>
              <a:rPr lang="en-US" dirty="0"/>
              <a:t>The wrong way</a:t>
            </a:r>
            <a:r>
              <a:rPr lang="mr-IN" dirty="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5752" y="1702817"/>
            <a:ext cx="5073041" cy="37195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0443" y="3582741"/>
            <a:ext cx="2688282" cy="523508"/>
          </a:xfrm>
          <a:prstGeom prst="rect">
            <a:avLst/>
          </a:prstGeom>
        </p:spPr>
      </p:pic>
    </p:spTree>
    <p:extLst>
      <p:ext uri="{BB962C8B-B14F-4D97-AF65-F5344CB8AC3E}">
        <p14:creationId xmlns:p14="http://schemas.microsoft.com/office/powerpoint/2010/main" val="1138010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00" y="0"/>
            <a:ext cx="8310127" cy="6858000"/>
          </a:xfrm>
          <a:prstGeom prst="rect">
            <a:avLst/>
          </a:prstGeom>
        </p:spPr>
      </p:pic>
    </p:spTree>
    <p:extLst>
      <p:ext uri="{BB962C8B-B14F-4D97-AF65-F5344CB8AC3E}">
        <p14:creationId xmlns:p14="http://schemas.microsoft.com/office/powerpoint/2010/main" val="14269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dirty="0" err="1"/>
              <a:t>fmt_wrong.c</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238" y="749300"/>
            <a:ext cx="6488482" cy="364206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67998"/>
            <a:ext cx="9144000" cy="1933776"/>
          </a:xfrm>
          <a:prstGeom prst="rect">
            <a:avLst/>
          </a:prstGeom>
        </p:spPr>
      </p:pic>
      <p:sp>
        <p:nvSpPr>
          <p:cNvPr id="5" name="Rectangle 4"/>
          <p:cNvSpPr/>
          <p:nvPr/>
        </p:nvSpPr>
        <p:spPr bwMode="auto">
          <a:xfrm>
            <a:off x="2217107" y="3432132"/>
            <a:ext cx="2505205" cy="250520"/>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836704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dirty="0" err="1"/>
              <a:t>fmt_wrong.c</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9545"/>
            <a:ext cx="9144000" cy="36637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74019"/>
            <a:ext cx="9144000" cy="1009988"/>
          </a:xfrm>
          <a:prstGeom prst="rect">
            <a:avLst/>
          </a:prstGeom>
        </p:spPr>
      </p:pic>
      <p:sp>
        <p:nvSpPr>
          <p:cNvPr id="5" name="Rectangle 4"/>
          <p:cNvSpPr/>
          <p:nvPr/>
        </p:nvSpPr>
        <p:spPr>
          <a:xfrm>
            <a:off x="936027" y="5504518"/>
            <a:ext cx="7248134" cy="10156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t>the argument is passed directly to the “</a:t>
            </a:r>
            <a:r>
              <a:rPr lang="en-US" dirty="0" err="1"/>
              <a:t>printf</a:t>
            </a:r>
            <a:r>
              <a:rPr lang="en-US" dirty="0"/>
              <a:t>” function. </a:t>
            </a:r>
          </a:p>
          <a:p>
            <a:r>
              <a:rPr lang="en-US" dirty="0"/>
              <a:t>the function didn’t find a corresponding variable or value on stack so it will start popping values off the stack</a:t>
            </a:r>
          </a:p>
        </p:txBody>
      </p:sp>
      <p:sp>
        <p:nvSpPr>
          <p:cNvPr id="7" name="Rectangle 6"/>
          <p:cNvSpPr/>
          <p:nvPr/>
        </p:nvSpPr>
        <p:spPr>
          <a:xfrm>
            <a:off x="533725" y="1493900"/>
            <a:ext cx="8076550" cy="1323439"/>
          </a:xfrm>
          <a:prstGeom prst="rect">
            <a:avLst/>
          </a:prstGeom>
        </p:spPr>
        <p:txBody>
          <a:bodyPr wrap="square">
            <a:spAutoFit/>
          </a:bodyPr>
          <a:lstStyle/>
          <a:p>
            <a:r>
              <a:rPr lang="en-US" dirty="0"/>
              <a:t>%08x. %08x. %08x. %08x. %08x. %08x. %08x. %08x. %08x. %08x. %08x. %08x. %08x. %08x. %08x. %08x. %08x. %08x. %08x. %08x. %08x. %08x. %08x. %08x.%08x. %08x. %08x. %08x. %08x. %08x. %08x. %08x. %08x. %08x. %08x. %08x.</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027" y="2817339"/>
            <a:ext cx="7490565" cy="1450301"/>
          </a:xfrm>
          <a:prstGeom prst="rect">
            <a:avLst/>
          </a:prstGeom>
        </p:spPr>
      </p:pic>
    </p:spTree>
    <p:extLst>
      <p:ext uri="{BB962C8B-B14F-4D97-AF65-F5344CB8AC3E}">
        <p14:creationId xmlns:p14="http://schemas.microsoft.com/office/powerpoint/2010/main" val="16637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dirty="0" err="1"/>
              <a:t>fmt_wrong.c</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2028" y="864296"/>
            <a:ext cx="4013359" cy="5993704"/>
          </a:xfrm>
          <a:prstGeom prst="rect">
            <a:avLst/>
          </a:prstGeom>
        </p:spPr>
      </p:pic>
    </p:spTree>
    <p:extLst>
      <p:ext uri="{BB962C8B-B14F-4D97-AF65-F5344CB8AC3E}">
        <p14:creationId xmlns:p14="http://schemas.microsoft.com/office/powerpoint/2010/main" val="913826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ACA4F-44FA-374F-B08E-0B4266AE2404}"/>
              </a:ext>
            </a:extLst>
          </p:cNvPr>
          <p:cNvSpPr>
            <a:spLocks noGrp="1"/>
          </p:cNvSpPr>
          <p:nvPr>
            <p:ph type="title"/>
          </p:nvPr>
        </p:nvSpPr>
        <p:spPr/>
        <p:txBody>
          <a:bodyPr/>
          <a:lstStyle/>
          <a:p>
            <a:r>
              <a:rPr lang="en-US" altLang="zh-CN" dirty="0"/>
              <a:t>Binary</a:t>
            </a:r>
            <a:r>
              <a:rPr lang="zh-CN" altLang="en-US" dirty="0"/>
              <a:t> </a:t>
            </a:r>
            <a:r>
              <a:rPr lang="en-US" altLang="zh-CN" dirty="0"/>
              <a:t>Protection</a:t>
            </a:r>
            <a:r>
              <a:rPr lang="zh-CN" altLang="en-US" dirty="0"/>
              <a:t> </a:t>
            </a:r>
            <a:r>
              <a:rPr lang="en-US" altLang="zh-CN" dirty="0"/>
              <a:t>Mechanism</a:t>
            </a:r>
            <a:endParaRPr lang="en-US" dirty="0"/>
          </a:p>
        </p:txBody>
      </p:sp>
      <p:sp>
        <p:nvSpPr>
          <p:cNvPr id="3" name="Content Placeholder 2">
            <a:extLst>
              <a:ext uri="{FF2B5EF4-FFF2-40B4-BE49-F238E27FC236}">
                <a16:creationId xmlns:a16="http://schemas.microsoft.com/office/drawing/2014/main" id="{3A50462B-4E9A-7A4A-B912-B258E69B6129}"/>
              </a:ext>
            </a:extLst>
          </p:cNvPr>
          <p:cNvSpPr>
            <a:spLocks noGrp="1"/>
          </p:cNvSpPr>
          <p:nvPr>
            <p:ph idx="1"/>
          </p:nvPr>
        </p:nvSpPr>
        <p:spPr/>
        <p:txBody>
          <a:bodyPr/>
          <a:lstStyle/>
          <a:p>
            <a:r>
              <a:rPr lang="en-US" altLang="zh-CN" sz="2400" dirty="0"/>
              <a:t>NX/DEP</a:t>
            </a:r>
            <a:r>
              <a:rPr lang="zh-CN" altLang="en-US" sz="2400" dirty="0"/>
              <a:t> </a:t>
            </a:r>
            <a:r>
              <a:rPr lang="en-US" altLang="zh-CN" sz="2400" dirty="0"/>
              <a:t>(turn</a:t>
            </a:r>
            <a:r>
              <a:rPr lang="zh-CN" altLang="en-US" sz="2400" dirty="0"/>
              <a:t> </a:t>
            </a:r>
            <a:r>
              <a:rPr lang="en-US" altLang="zh-CN" sz="2400" dirty="0"/>
              <a:t>off</a:t>
            </a:r>
            <a:r>
              <a:rPr lang="zh-CN" altLang="en-US" sz="2400" dirty="0"/>
              <a:t> </a:t>
            </a:r>
            <a:r>
              <a:rPr lang="en-US" altLang="zh-CN" sz="2400" dirty="0"/>
              <a:t>execution)</a:t>
            </a:r>
          </a:p>
          <a:p>
            <a:r>
              <a:rPr lang="en-US" altLang="zh-CN" sz="2400" dirty="0"/>
              <a:t>ASLR</a:t>
            </a:r>
            <a:r>
              <a:rPr lang="zh-CN" altLang="en-US" sz="2400" dirty="0"/>
              <a:t> </a:t>
            </a:r>
            <a:r>
              <a:rPr lang="en-US" altLang="zh-CN" sz="2400" dirty="0"/>
              <a:t>(Randomize</a:t>
            </a:r>
            <a:r>
              <a:rPr lang="zh-CN" altLang="en-US" sz="2400" dirty="0"/>
              <a:t> </a:t>
            </a:r>
            <a:r>
              <a:rPr lang="en-US" altLang="zh-CN" sz="2400" dirty="0"/>
              <a:t>the</a:t>
            </a:r>
            <a:r>
              <a:rPr lang="zh-CN" altLang="en-US" sz="2400" dirty="0"/>
              <a:t> </a:t>
            </a:r>
            <a:r>
              <a:rPr lang="en-US" altLang="zh-CN" sz="2400" dirty="0"/>
              <a:t>address)</a:t>
            </a:r>
            <a:endParaRPr lang="en-US" sz="2400" dirty="0"/>
          </a:p>
        </p:txBody>
      </p:sp>
      <p:pic>
        <p:nvPicPr>
          <p:cNvPr id="4" name="Picture 3">
            <a:extLst>
              <a:ext uri="{FF2B5EF4-FFF2-40B4-BE49-F238E27FC236}">
                <a16:creationId xmlns:a16="http://schemas.microsoft.com/office/drawing/2014/main" id="{5A728256-9568-724B-B73C-24DA7818D5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275" y="3507157"/>
            <a:ext cx="8064500" cy="215900"/>
          </a:xfrm>
          <a:prstGeom prst="rect">
            <a:avLst/>
          </a:prstGeom>
        </p:spPr>
      </p:pic>
      <p:sp>
        <p:nvSpPr>
          <p:cNvPr id="5" name="Rectangle 4">
            <a:extLst>
              <a:ext uri="{FF2B5EF4-FFF2-40B4-BE49-F238E27FC236}">
                <a16:creationId xmlns:a16="http://schemas.microsoft.com/office/drawing/2014/main" id="{AEB90396-A0D7-8A45-96C0-AF135F4BCC56}"/>
              </a:ext>
            </a:extLst>
          </p:cNvPr>
          <p:cNvSpPr/>
          <p:nvPr/>
        </p:nvSpPr>
        <p:spPr bwMode="auto">
          <a:xfrm>
            <a:off x="2048925" y="3531037"/>
            <a:ext cx="2112264" cy="167212"/>
          </a:xfrm>
          <a:prstGeom prst="rect">
            <a:avLst/>
          </a:prstGeom>
          <a:noFill/>
          <a:ln w="9525" cap="flat" cmpd="sng" algn="ctr">
            <a:solidFill>
              <a:schemeClr val="bg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6" name="TextBox 5">
            <a:extLst>
              <a:ext uri="{FF2B5EF4-FFF2-40B4-BE49-F238E27FC236}">
                <a16:creationId xmlns:a16="http://schemas.microsoft.com/office/drawing/2014/main" id="{11657B75-252B-1B4A-9317-56D2EA1FF972}"/>
              </a:ext>
            </a:extLst>
          </p:cNvPr>
          <p:cNvSpPr txBox="1"/>
          <p:nvPr/>
        </p:nvSpPr>
        <p:spPr>
          <a:xfrm>
            <a:off x="1791438" y="4013066"/>
            <a:ext cx="2369751" cy="400110"/>
          </a:xfrm>
          <a:prstGeom prst="rect">
            <a:avLst/>
          </a:prstGeom>
          <a:noFill/>
        </p:spPr>
        <p:txBody>
          <a:bodyPr wrap="none" rtlCol="0">
            <a:spAutoFit/>
          </a:bodyPr>
          <a:lstStyle/>
          <a:p>
            <a:r>
              <a:rPr lang="en-US" dirty="0"/>
              <a:t>turn off stack guard</a:t>
            </a:r>
          </a:p>
        </p:txBody>
      </p:sp>
      <p:sp>
        <p:nvSpPr>
          <p:cNvPr id="7" name="Down Arrow 6">
            <a:extLst>
              <a:ext uri="{FF2B5EF4-FFF2-40B4-BE49-F238E27FC236}">
                <a16:creationId xmlns:a16="http://schemas.microsoft.com/office/drawing/2014/main" id="{286E3094-B790-BA47-99D9-B33321EEF254}"/>
              </a:ext>
            </a:extLst>
          </p:cNvPr>
          <p:cNvSpPr/>
          <p:nvPr/>
        </p:nvSpPr>
        <p:spPr bwMode="auto">
          <a:xfrm rot="10800000">
            <a:off x="2654951" y="3730943"/>
            <a:ext cx="274320" cy="319995"/>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7666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dirty="0" err="1"/>
              <a:t>fmt_wrong.c</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38500"/>
            <a:ext cx="9144000" cy="37759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38500"/>
            <a:ext cx="9144000" cy="37759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38500"/>
            <a:ext cx="9144000" cy="377591"/>
          </a:xfrm>
          <a:prstGeom prst="rect">
            <a:avLst/>
          </a:prstGeom>
        </p:spPr>
      </p:pic>
      <p:sp>
        <p:nvSpPr>
          <p:cNvPr id="6" name="Rectangle 5"/>
          <p:cNvSpPr/>
          <p:nvPr/>
        </p:nvSpPr>
        <p:spPr>
          <a:xfrm>
            <a:off x="1296444" y="4599656"/>
            <a:ext cx="6933156"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t>Notice that the value “</a:t>
            </a:r>
            <a:r>
              <a:rPr lang="en-US" dirty="0">
                <a:solidFill>
                  <a:srgbClr val="FF0000"/>
                </a:solidFill>
              </a:rPr>
              <a:t>41414141</a:t>
            </a:r>
            <a:r>
              <a:rPr lang="en-US" dirty="0"/>
              <a:t>” was popped off the stack which means the prepended string is written on stack</a:t>
            </a:r>
          </a:p>
        </p:txBody>
      </p:sp>
    </p:spTree>
    <p:extLst>
      <p:ext uri="{BB962C8B-B14F-4D97-AF65-F5344CB8AC3E}">
        <p14:creationId xmlns:p14="http://schemas.microsoft.com/office/powerpoint/2010/main" val="178499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Advanced Usage: Format String Direct Access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9300"/>
            <a:ext cx="4897636" cy="19939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38500"/>
            <a:ext cx="9144000" cy="37759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303038"/>
            <a:ext cx="9144000" cy="390769"/>
          </a:xfrm>
          <a:prstGeom prst="rect">
            <a:avLst/>
          </a:prstGeom>
        </p:spPr>
      </p:pic>
      <p:sp>
        <p:nvSpPr>
          <p:cNvPr id="6" name="Rectangle 5"/>
          <p:cNvSpPr/>
          <p:nvPr/>
        </p:nvSpPr>
        <p:spPr>
          <a:xfrm>
            <a:off x="1337463" y="5089628"/>
            <a:ext cx="6445261" cy="10156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t>this let’s try to directly access the </a:t>
            </a:r>
            <a:r>
              <a:rPr lang="en-US" altLang="zh-CN" dirty="0"/>
              <a:t>12</a:t>
            </a:r>
            <a:r>
              <a:rPr lang="en-US" dirty="0"/>
              <a:t>th parameter on stack using the dollar sign qualifier. </a:t>
            </a:r>
            <a:r>
              <a:rPr lang="en-US" dirty="0">
                <a:solidFill>
                  <a:srgbClr val="FF0000"/>
                </a:solidFill>
              </a:rPr>
              <a:t>“%12$x</a:t>
            </a:r>
            <a:r>
              <a:rPr lang="en-US" dirty="0"/>
              <a:t>” is used which will read the </a:t>
            </a:r>
            <a:r>
              <a:rPr lang="en-US" dirty="0">
                <a:solidFill>
                  <a:srgbClr val="FF0000"/>
                </a:solidFill>
              </a:rPr>
              <a:t>12th</a:t>
            </a:r>
            <a:r>
              <a:rPr lang="en-US" dirty="0"/>
              <a:t> parameter on stack</a:t>
            </a:r>
          </a:p>
        </p:txBody>
      </p:sp>
    </p:spTree>
    <p:extLst>
      <p:ext uri="{BB962C8B-B14F-4D97-AF65-F5344CB8AC3E}">
        <p14:creationId xmlns:p14="http://schemas.microsoft.com/office/powerpoint/2010/main" val="145396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Advanced Usage: Format String Direct Access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6" y="749300"/>
            <a:ext cx="9144000" cy="5918548"/>
          </a:xfrm>
          <a:prstGeom prst="rect">
            <a:avLst/>
          </a:prstGeom>
        </p:spPr>
      </p:pic>
    </p:spTree>
    <p:extLst>
      <p:ext uri="{BB962C8B-B14F-4D97-AF65-F5344CB8AC3E}">
        <p14:creationId xmlns:p14="http://schemas.microsoft.com/office/powerpoint/2010/main" val="72732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this BUG used for?</a:t>
            </a:r>
          </a:p>
        </p:txBody>
      </p:sp>
      <p:sp>
        <p:nvSpPr>
          <p:cNvPr id="3" name="TextBox 2"/>
          <p:cNvSpPr txBox="1"/>
          <p:nvPr/>
        </p:nvSpPr>
        <p:spPr>
          <a:xfrm>
            <a:off x="300038" y="988620"/>
            <a:ext cx="8706230" cy="954107"/>
          </a:xfrm>
          <a:prstGeom prst="rect">
            <a:avLst/>
          </a:prstGeom>
          <a:noFill/>
        </p:spPr>
        <p:txBody>
          <a:bodyPr wrap="none" rtlCol="0">
            <a:spAutoFit/>
          </a:bodyPr>
          <a:lstStyle/>
          <a:p>
            <a:r>
              <a:rPr lang="en-US" altLang="zh-CN" sz="2800" b="1" dirty="0"/>
              <a:t>Read</a:t>
            </a:r>
            <a:r>
              <a:rPr lang="zh-CN" altLang="en-US" sz="2800" b="1" dirty="0"/>
              <a:t> </a:t>
            </a:r>
            <a:r>
              <a:rPr lang="en-US" altLang="zh-CN" sz="2800" b="1" dirty="0"/>
              <a:t>data</a:t>
            </a:r>
            <a:r>
              <a:rPr lang="zh-CN" altLang="en-US" sz="2800" b="1" dirty="0"/>
              <a:t> </a:t>
            </a:r>
            <a:r>
              <a:rPr lang="en-US" altLang="zh-CN" sz="2800" b="1" dirty="0"/>
              <a:t>in</a:t>
            </a:r>
            <a:r>
              <a:rPr lang="zh-CN" altLang="en-US" sz="2800" b="1" dirty="0"/>
              <a:t> </a:t>
            </a:r>
            <a:r>
              <a:rPr lang="en-US" altLang="zh-CN" sz="2800" b="1" dirty="0"/>
              <a:t>any</a:t>
            </a:r>
            <a:r>
              <a:rPr lang="zh-CN" altLang="en-US" sz="2800" b="1" dirty="0"/>
              <a:t> </a:t>
            </a:r>
            <a:r>
              <a:rPr lang="en-US" altLang="zh-CN" sz="2800" b="1" dirty="0"/>
              <a:t>memory</a:t>
            </a:r>
            <a:r>
              <a:rPr lang="zh-CN" altLang="en-US" sz="2800" b="1" dirty="0"/>
              <a:t> </a:t>
            </a:r>
            <a:r>
              <a:rPr lang="en-US" altLang="zh-CN" sz="2800" b="1" dirty="0"/>
              <a:t>address:</a:t>
            </a:r>
          </a:p>
          <a:p>
            <a:pPr marL="914400" lvl="1" indent="-457200">
              <a:buFont typeface="Arial" charset="0"/>
              <a:buChar char="•"/>
            </a:pPr>
            <a:r>
              <a:rPr lang="en-US" altLang="zh-CN" sz="2800" dirty="0"/>
              <a:t>%s</a:t>
            </a:r>
            <a:r>
              <a:rPr lang="zh-CN" altLang="en-US" sz="2800" dirty="0"/>
              <a:t> </a:t>
            </a:r>
            <a:r>
              <a:rPr lang="en-US" altLang="zh-CN" sz="2800" dirty="0"/>
              <a:t>to</a:t>
            </a:r>
            <a:r>
              <a:rPr lang="zh-CN" altLang="en-US" sz="2800" dirty="0"/>
              <a:t> </a:t>
            </a:r>
            <a:r>
              <a:rPr lang="en-US" altLang="zh-CN" sz="2800" dirty="0"/>
              <a:t>read</a:t>
            </a:r>
            <a:r>
              <a:rPr lang="zh-CN" altLang="en-US" sz="2800" dirty="0"/>
              <a:t> </a:t>
            </a:r>
            <a:r>
              <a:rPr lang="en-US" altLang="zh-CN" sz="2800" dirty="0"/>
              <a:t>data</a:t>
            </a:r>
            <a:r>
              <a:rPr lang="zh-CN" altLang="en-US" sz="2800" dirty="0"/>
              <a:t> </a:t>
            </a:r>
            <a:r>
              <a:rPr lang="en-US" altLang="zh-CN" sz="2800" dirty="0"/>
              <a:t>in</a:t>
            </a:r>
            <a:r>
              <a:rPr lang="zh-CN" altLang="en-US" sz="2800" dirty="0"/>
              <a:t> </a:t>
            </a:r>
            <a:r>
              <a:rPr lang="en-US" altLang="zh-CN" sz="2800" dirty="0"/>
              <a:t>an</a:t>
            </a:r>
            <a:r>
              <a:rPr lang="zh-CN" altLang="en-US" sz="2800" dirty="0"/>
              <a:t> </a:t>
            </a:r>
            <a:r>
              <a:rPr lang="en-US" altLang="zh-CN" sz="2800" dirty="0"/>
              <a:t>arbitrary</a:t>
            </a:r>
            <a:r>
              <a:rPr lang="zh-CN" altLang="en-US" sz="2800" dirty="0"/>
              <a:t> </a:t>
            </a:r>
            <a:r>
              <a:rPr lang="en-US" altLang="zh-CN" sz="2800" dirty="0"/>
              <a:t>memory</a:t>
            </a:r>
            <a:r>
              <a:rPr lang="zh-CN" altLang="en-US" sz="2800" dirty="0"/>
              <a:t> </a:t>
            </a:r>
            <a:r>
              <a:rPr lang="en-US" altLang="zh-CN" sz="2800" dirty="0"/>
              <a:t>address</a:t>
            </a:r>
            <a:endParaRPr lang="en-US" sz="2800" dirty="0"/>
          </a:p>
        </p:txBody>
      </p:sp>
      <p:sp>
        <p:nvSpPr>
          <p:cNvPr id="7" name="TextBox 6"/>
          <p:cNvSpPr txBox="1"/>
          <p:nvPr/>
        </p:nvSpPr>
        <p:spPr>
          <a:xfrm>
            <a:off x="206979" y="2443726"/>
            <a:ext cx="8523487" cy="1384995"/>
          </a:xfrm>
          <a:prstGeom prst="rect">
            <a:avLst/>
          </a:prstGeom>
          <a:noFill/>
        </p:spPr>
        <p:txBody>
          <a:bodyPr wrap="none" rtlCol="0">
            <a:spAutoFit/>
          </a:bodyPr>
          <a:lstStyle/>
          <a:p>
            <a:r>
              <a:rPr lang="en-US" altLang="zh-CN" sz="2800" b="1" dirty="0"/>
              <a:t>Write</a:t>
            </a:r>
            <a:r>
              <a:rPr lang="zh-CN" altLang="en-US" sz="2800" b="1" dirty="0"/>
              <a:t> </a:t>
            </a:r>
            <a:r>
              <a:rPr lang="en-US" altLang="zh-CN" sz="2800" b="1" dirty="0"/>
              <a:t>data</a:t>
            </a:r>
            <a:r>
              <a:rPr lang="zh-CN" altLang="en-US" sz="2800" b="1" dirty="0"/>
              <a:t> </a:t>
            </a:r>
            <a:r>
              <a:rPr lang="en-US" altLang="zh-CN" sz="2800" b="1" dirty="0"/>
              <a:t>in</a:t>
            </a:r>
            <a:r>
              <a:rPr lang="zh-CN" altLang="en-US" sz="2800" b="1" dirty="0"/>
              <a:t> </a:t>
            </a:r>
            <a:r>
              <a:rPr lang="en-US" altLang="zh-CN" sz="2800" b="1" dirty="0"/>
              <a:t>any</a:t>
            </a:r>
            <a:r>
              <a:rPr lang="zh-CN" altLang="en-US" sz="2800" b="1" dirty="0"/>
              <a:t> </a:t>
            </a:r>
            <a:r>
              <a:rPr lang="en-US" altLang="zh-CN" sz="2800" b="1" dirty="0"/>
              <a:t>memory</a:t>
            </a:r>
            <a:r>
              <a:rPr lang="zh-CN" altLang="en-US" sz="2800" b="1" dirty="0"/>
              <a:t> </a:t>
            </a:r>
            <a:r>
              <a:rPr lang="en-US" altLang="zh-CN" sz="2800" b="1" dirty="0"/>
              <a:t>address:</a:t>
            </a:r>
          </a:p>
          <a:p>
            <a:pPr marL="914400" lvl="1" indent="-457200">
              <a:buFont typeface="Arial" charset="0"/>
              <a:buChar char="•"/>
            </a:pPr>
            <a:r>
              <a:rPr lang="en-US" altLang="zh-CN" sz="2800" dirty="0" err="1"/>
              <a:t>printf</a:t>
            </a:r>
            <a:r>
              <a:rPr lang="zh-CN" altLang="en-US" sz="2800" dirty="0"/>
              <a:t> </a:t>
            </a:r>
            <a:r>
              <a:rPr lang="en-US" altLang="zh-CN" sz="2800" dirty="0"/>
              <a:t>not</a:t>
            </a:r>
            <a:r>
              <a:rPr lang="zh-CN" altLang="en-US" sz="2800" dirty="0"/>
              <a:t> </a:t>
            </a:r>
            <a:r>
              <a:rPr lang="en-US" altLang="zh-CN" sz="2800" dirty="0"/>
              <a:t>only</a:t>
            </a:r>
            <a:r>
              <a:rPr lang="zh-CN" altLang="en-US" sz="2800" dirty="0"/>
              <a:t> </a:t>
            </a:r>
            <a:r>
              <a:rPr lang="en-US" altLang="zh-CN" sz="2800" dirty="0"/>
              <a:t>allows</a:t>
            </a:r>
            <a:r>
              <a:rPr lang="zh-CN" altLang="en-US" sz="2800" dirty="0"/>
              <a:t> </a:t>
            </a:r>
            <a:r>
              <a:rPr lang="en-US" altLang="zh-CN" sz="2800" dirty="0"/>
              <a:t>you</a:t>
            </a:r>
            <a:r>
              <a:rPr lang="zh-CN" altLang="en-US" sz="2800" dirty="0"/>
              <a:t> </a:t>
            </a:r>
            <a:r>
              <a:rPr lang="en-US" altLang="zh-CN" sz="2800" dirty="0"/>
              <a:t>to</a:t>
            </a:r>
            <a:r>
              <a:rPr lang="zh-CN" altLang="en-US" sz="2800" dirty="0"/>
              <a:t> </a:t>
            </a:r>
            <a:r>
              <a:rPr lang="en-US" altLang="zh-CN" sz="2800" dirty="0"/>
              <a:t>read</a:t>
            </a:r>
            <a:r>
              <a:rPr lang="zh-CN" altLang="en-US" sz="2800" dirty="0"/>
              <a:t> </a:t>
            </a:r>
            <a:r>
              <a:rPr lang="en-US" altLang="zh-CN" sz="2800" dirty="0"/>
              <a:t>but</a:t>
            </a:r>
            <a:r>
              <a:rPr lang="zh-CN" altLang="en-US" sz="2800" dirty="0"/>
              <a:t> </a:t>
            </a:r>
            <a:r>
              <a:rPr lang="en-US" altLang="zh-CN" sz="2800" dirty="0"/>
              <a:t>also</a:t>
            </a:r>
            <a:r>
              <a:rPr lang="zh-CN" altLang="en-US" sz="2800" dirty="0"/>
              <a:t> </a:t>
            </a:r>
            <a:r>
              <a:rPr lang="en-US" altLang="zh-CN" sz="2800" dirty="0"/>
              <a:t>write</a:t>
            </a:r>
          </a:p>
          <a:p>
            <a:pPr marL="914400" lvl="1" indent="-457200">
              <a:buFont typeface="Arial" charset="0"/>
              <a:buChar char="•"/>
            </a:pPr>
            <a:r>
              <a:rPr lang="en-US" altLang="zh-CN" sz="2800" dirty="0"/>
              <a:t>%n</a:t>
            </a:r>
            <a:r>
              <a:rPr lang="zh-CN" altLang="en-US" sz="2800" dirty="0"/>
              <a:t> </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2888" y="3637153"/>
            <a:ext cx="5611660" cy="3058039"/>
          </a:xfrm>
          <a:prstGeom prst="rect">
            <a:avLst/>
          </a:prstGeom>
        </p:spPr>
      </p:pic>
    </p:spTree>
    <p:extLst>
      <p:ext uri="{BB962C8B-B14F-4D97-AF65-F5344CB8AC3E}">
        <p14:creationId xmlns:p14="http://schemas.microsoft.com/office/powerpoint/2010/main" val="227438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err="1"/>
              <a:t>fmt_write.c</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6" y="1107858"/>
            <a:ext cx="9144000" cy="552197"/>
          </a:xfrm>
          <a:prstGeom prst="rect">
            <a:avLst/>
          </a:prstGeom>
        </p:spPr>
      </p:pic>
      <p:sp>
        <p:nvSpPr>
          <p:cNvPr id="5" name="Rectangle 4"/>
          <p:cNvSpPr/>
          <p:nvPr/>
        </p:nvSpPr>
        <p:spPr>
          <a:xfrm>
            <a:off x="300038" y="2018613"/>
            <a:ext cx="8242126" cy="163121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t>In C </a:t>
            </a:r>
            <a:r>
              <a:rPr lang="en-US" dirty="0" err="1"/>
              <a:t>printf</a:t>
            </a:r>
            <a:r>
              <a:rPr lang="en-US" dirty="0"/>
              <a:t>(), %n is a special format specifier which instead of printing something causes </a:t>
            </a:r>
            <a:r>
              <a:rPr lang="en-US" dirty="0" err="1"/>
              <a:t>printf</a:t>
            </a:r>
            <a:r>
              <a:rPr lang="en-US" dirty="0"/>
              <a:t>() to load the variable pointed by the corresponding argument with </a:t>
            </a:r>
            <a:r>
              <a:rPr lang="en-US" b="1" dirty="0">
                <a:solidFill>
                  <a:srgbClr val="FF0000"/>
                </a:solidFill>
              </a:rPr>
              <a:t>a value equal to the number of characters that have been printed by </a:t>
            </a:r>
            <a:r>
              <a:rPr lang="en-US" b="1" dirty="0" err="1">
                <a:solidFill>
                  <a:srgbClr val="FF0000"/>
                </a:solidFill>
              </a:rPr>
              <a:t>printf</a:t>
            </a:r>
            <a:r>
              <a:rPr lang="en-US" b="1" dirty="0">
                <a:solidFill>
                  <a:srgbClr val="FF0000"/>
                </a:solidFill>
              </a:rPr>
              <a:t>() before the occurrence of %n</a:t>
            </a:r>
            <a:r>
              <a:rPr lang="en-US" dirty="0"/>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8461" y="3839399"/>
            <a:ext cx="4734838" cy="2580220"/>
          </a:xfrm>
          <a:prstGeom prst="rect">
            <a:avLst/>
          </a:prstGeom>
        </p:spPr>
      </p:pic>
    </p:spTree>
    <p:extLst>
      <p:ext uri="{BB962C8B-B14F-4D97-AF65-F5344CB8AC3E}">
        <p14:creationId xmlns:p14="http://schemas.microsoft.com/office/powerpoint/2010/main" val="75725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2400" dirty="0"/>
              <a:t>Write</a:t>
            </a:r>
            <a:r>
              <a:rPr lang="zh-CN" altLang="en-US" sz="2400" dirty="0"/>
              <a:t> </a:t>
            </a:r>
            <a:r>
              <a:rPr lang="en-US" altLang="zh-CN" sz="2400" dirty="0"/>
              <a:t>data</a:t>
            </a:r>
            <a:r>
              <a:rPr lang="zh-CN" altLang="en-US" sz="2400" dirty="0"/>
              <a:t> </a:t>
            </a:r>
            <a:r>
              <a:rPr lang="en-US" altLang="zh-CN" sz="2400" dirty="0"/>
              <a:t>in</a:t>
            </a:r>
            <a:r>
              <a:rPr lang="zh-CN" altLang="en-US" sz="2400" dirty="0"/>
              <a:t> </a:t>
            </a:r>
            <a:r>
              <a:rPr lang="en-US" altLang="zh-CN" sz="2400" dirty="0"/>
              <a:t>any</a:t>
            </a:r>
            <a:r>
              <a:rPr lang="zh-CN" altLang="en-US" sz="2400" dirty="0"/>
              <a:t> </a:t>
            </a:r>
            <a:r>
              <a:rPr lang="en-US" altLang="zh-CN" sz="2400" dirty="0"/>
              <a:t>memory</a:t>
            </a:r>
            <a:r>
              <a:rPr lang="zh-CN" altLang="en-US" sz="2400" dirty="0"/>
              <a:t> </a:t>
            </a:r>
            <a:r>
              <a:rPr lang="en-US" altLang="zh-CN" sz="2400" dirty="0"/>
              <a:t>address:</a:t>
            </a:r>
            <a:br>
              <a:rPr lang="en-US" altLang="zh-CN" sz="2400" dirty="0"/>
            </a:br>
            <a:endParaRPr lang="en-US" dirty="0"/>
          </a:p>
        </p:txBody>
      </p:sp>
      <p:sp>
        <p:nvSpPr>
          <p:cNvPr id="3" name="TextBox 2"/>
          <p:cNvSpPr txBox="1"/>
          <p:nvPr/>
        </p:nvSpPr>
        <p:spPr>
          <a:xfrm>
            <a:off x="388308" y="1014608"/>
            <a:ext cx="1946367" cy="1015663"/>
          </a:xfrm>
          <a:prstGeom prst="rect">
            <a:avLst/>
          </a:prstGeom>
          <a:noFill/>
        </p:spPr>
        <p:txBody>
          <a:bodyPr wrap="none" rtlCol="0">
            <a:spAutoFit/>
          </a:bodyPr>
          <a:lstStyle/>
          <a:p>
            <a:r>
              <a:rPr lang="en-US" altLang="zh-CN" dirty="0"/>
              <a:t>%n</a:t>
            </a:r>
            <a:r>
              <a:rPr lang="zh-CN" altLang="en-US" dirty="0"/>
              <a:t> </a:t>
            </a:r>
            <a:r>
              <a:rPr lang="zh-CN" altLang="en-US" dirty="0">
                <a:sym typeface="Wingdings"/>
              </a:rPr>
              <a:t> </a:t>
            </a:r>
            <a:r>
              <a:rPr lang="en-US" altLang="zh-CN" dirty="0">
                <a:sym typeface="Wingdings"/>
              </a:rPr>
              <a:t>DWORD</a:t>
            </a:r>
          </a:p>
          <a:p>
            <a:r>
              <a:rPr lang="en-US" altLang="zh-CN" dirty="0">
                <a:sym typeface="Wingdings"/>
              </a:rPr>
              <a:t>%</a:t>
            </a:r>
            <a:r>
              <a:rPr lang="en-US" altLang="zh-CN" dirty="0" err="1">
                <a:sym typeface="Wingdings"/>
              </a:rPr>
              <a:t>hn</a:t>
            </a:r>
            <a:r>
              <a:rPr lang="zh-CN" altLang="en-US" dirty="0">
                <a:sym typeface="Wingdings"/>
              </a:rPr>
              <a:t>  </a:t>
            </a:r>
            <a:r>
              <a:rPr lang="en-US" altLang="zh-CN" dirty="0">
                <a:sym typeface="Wingdings"/>
              </a:rPr>
              <a:t>WORD</a:t>
            </a:r>
          </a:p>
          <a:p>
            <a:r>
              <a:rPr lang="en-US" altLang="zh-CN" dirty="0">
                <a:sym typeface="Wingdings"/>
              </a:rPr>
              <a:t>%</a:t>
            </a:r>
            <a:r>
              <a:rPr lang="en-US" altLang="zh-CN" dirty="0" err="1">
                <a:sym typeface="Wingdings"/>
              </a:rPr>
              <a:t>hhn</a:t>
            </a:r>
            <a:r>
              <a:rPr lang="zh-CN" altLang="en-US" dirty="0">
                <a:sym typeface="Wingdings"/>
              </a:rPr>
              <a:t>  </a:t>
            </a:r>
            <a:r>
              <a:rPr lang="en-US" altLang="zh-CN" dirty="0">
                <a:sym typeface="Wingdings"/>
              </a:rPr>
              <a:t>BYTE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394" y="2295579"/>
            <a:ext cx="7052153" cy="353173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8187" y="6053983"/>
            <a:ext cx="5485813" cy="804017"/>
          </a:xfrm>
          <a:prstGeom prst="rect">
            <a:avLst/>
          </a:prstGeom>
        </p:spPr>
      </p:pic>
    </p:spTree>
    <p:extLst>
      <p:ext uri="{BB962C8B-B14F-4D97-AF65-F5344CB8AC3E}">
        <p14:creationId xmlns:p14="http://schemas.microsoft.com/office/powerpoint/2010/main" val="105809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09752-79B7-F447-BE63-A79501BD1201}"/>
              </a:ext>
            </a:extLst>
          </p:cNvPr>
          <p:cNvSpPr>
            <a:spLocks noGrp="1"/>
          </p:cNvSpPr>
          <p:nvPr>
            <p:ph type="title"/>
          </p:nvPr>
        </p:nvSpPr>
        <p:spPr/>
        <p:txBody>
          <a:bodyPr/>
          <a:lstStyle/>
          <a:p>
            <a:r>
              <a:rPr lang="en-US" altLang="zh-CN" dirty="0"/>
              <a:t>Format</a:t>
            </a:r>
            <a:r>
              <a:rPr lang="zh-CN" altLang="en-US" dirty="0"/>
              <a:t> </a:t>
            </a:r>
            <a:r>
              <a:rPr lang="en-US" altLang="zh-CN" dirty="0"/>
              <a:t>String</a:t>
            </a:r>
            <a:r>
              <a:rPr lang="zh-CN" altLang="en-US" dirty="0"/>
              <a:t> </a:t>
            </a:r>
            <a:r>
              <a:rPr lang="en-US" altLang="zh-CN" dirty="0"/>
              <a:t>Bug</a:t>
            </a:r>
            <a:r>
              <a:rPr lang="zh-CN" altLang="en-US" dirty="0"/>
              <a:t> </a:t>
            </a:r>
            <a:r>
              <a:rPr lang="en-US" altLang="zh-CN" dirty="0"/>
              <a:t>Example:</a:t>
            </a:r>
            <a:endParaRPr lang="en-US" dirty="0"/>
          </a:p>
        </p:txBody>
      </p:sp>
      <p:pic>
        <p:nvPicPr>
          <p:cNvPr id="4" name="Picture 3" descr="A screenshot of a cell phone&#10;&#10;Description automatically generated">
            <a:extLst>
              <a:ext uri="{FF2B5EF4-FFF2-40B4-BE49-F238E27FC236}">
                <a16:creationId xmlns:a16="http://schemas.microsoft.com/office/drawing/2014/main" id="{DF52F838-5764-5F40-B5ED-CE88D738D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208" y="993899"/>
            <a:ext cx="4229100" cy="3860800"/>
          </a:xfrm>
          <a:prstGeom prst="rect">
            <a:avLst/>
          </a:prstGeom>
        </p:spPr>
      </p:pic>
      <p:sp>
        <p:nvSpPr>
          <p:cNvPr id="5" name="TextBox 4">
            <a:extLst>
              <a:ext uri="{FF2B5EF4-FFF2-40B4-BE49-F238E27FC236}">
                <a16:creationId xmlns:a16="http://schemas.microsoft.com/office/drawing/2014/main" id="{6215E16A-CDC8-6744-A4DF-CB8E4B29A205}"/>
              </a:ext>
            </a:extLst>
          </p:cNvPr>
          <p:cNvSpPr txBox="1"/>
          <p:nvPr/>
        </p:nvSpPr>
        <p:spPr>
          <a:xfrm>
            <a:off x="1419101" y="5082639"/>
            <a:ext cx="6194324" cy="400110"/>
          </a:xfrm>
          <a:prstGeom prst="rect">
            <a:avLst/>
          </a:prstGeom>
          <a:noFill/>
        </p:spPr>
        <p:txBody>
          <a:bodyPr wrap="none" rtlCol="0">
            <a:spAutoFit/>
          </a:bodyPr>
          <a:lstStyle/>
          <a:p>
            <a:r>
              <a:rPr lang="en-US" altLang="zh-CN" dirty="0"/>
              <a:t>Goal:</a:t>
            </a:r>
            <a:r>
              <a:rPr lang="zh-CN" altLang="en-US" dirty="0"/>
              <a:t> </a:t>
            </a:r>
            <a:r>
              <a:rPr lang="en-US" altLang="zh-CN" dirty="0"/>
              <a:t>Modify</a:t>
            </a:r>
            <a:r>
              <a:rPr lang="zh-CN" altLang="en-US" dirty="0"/>
              <a:t> </a:t>
            </a:r>
            <a:r>
              <a:rPr lang="en-US" altLang="zh-CN" b="1" dirty="0"/>
              <a:t>token</a:t>
            </a:r>
            <a:r>
              <a:rPr lang="zh-CN" altLang="en-US" dirty="0"/>
              <a:t> </a:t>
            </a:r>
            <a:r>
              <a:rPr lang="en-US" altLang="zh-CN" dirty="0"/>
              <a:t>from</a:t>
            </a:r>
            <a:r>
              <a:rPr lang="zh-CN" altLang="en-US" dirty="0"/>
              <a:t> </a:t>
            </a:r>
            <a:r>
              <a:rPr lang="en-US" altLang="zh-CN" b="1" dirty="0"/>
              <a:t>0xdeadbeef</a:t>
            </a:r>
            <a:r>
              <a:rPr lang="zh-CN" altLang="en-US" dirty="0"/>
              <a:t> </a:t>
            </a:r>
            <a:r>
              <a:rPr lang="en-US" altLang="zh-CN" dirty="0"/>
              <a:t>to</a:t>
            </a:r>
            <a:r>
              <a:rPr lang="zh-CN" altLang="en-US" dirty="0"/>
              <a:t> </a:t>
            </a:r>
            <a:r>
              <a:rPr lang="en-US" altLang="zh-CN" b="1" dirty="0"/>
              <a:t>0xcafebabe</a:t>
            </a:r>
            <a:endParaRPr lang="en-US" b="1" dirty="0"/>
          </a:p>
        </p:txBody>
      </p:sp>
      <p:pic>
        <p:nvPicPr>
          <p:cNvPr id="7" name="Picture 6" descr="A picture containing food&#10;&#10;Description automatically generated">
            <a:extLst>
              <a:ext uri="{FF2B5EF4-FFF2-40B4-BE49-F238E27FC236}">
                <a16:creationId xmlns:a16="http://schemas.microsoft.com/office/drawing/2014/main" id="{5FF6B60F-DF49-964A-81B6-29527A10FA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5618" y="5710689"/>
            <a:ext cx="3467100" cy="457200"/>
          </a:xfrm>
          <a:prstGeom prst="rect">
            <a:avLst/>
          </a:prstGeom>
        </p:spPr>
      </p:pic>
      <p:pic>
        <p:nvPicPr>
          <p:cNvPr id="9" name="Picture 8">
            <a:extLst>
              <a:ext uri="{FF2B5EF4-FFF2-40B4-BE49-F238E27FC236}">
                <a16:creationId xmlns:a16="http://schemas.microsoft.com/office/drawing/2014/main" id="{A47B4794-5DE2-1944-99F9-ED3C6D4E5E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8104" y="3381829"/>
            <a:ext cx="3797300" cy="355600"/>
          </a:xfrm>
          <a:prstGeom prst="rect">
            <a:avLst/>
          </a:prstGeom>
        </p:spPr>
      </p:pic>
    </p:spTree>
    <p:extLst>
      <p:ext uri="{BB962C8B-B14F-4D97-AF65-F5344CB8AC3E}">
        <p14:creationId xmlns:p14="http://schemas.microsoft.com/office/powerpoint/2010/main" val="348876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09752-79B7-F447-BE63-A79501BD1201}"/>
              </a:ext>
            </a:extLst>
          </p:cNvPr>
          <p:cNvSpPr>
            <a:spLocks noGrp="1"/>
          </p:cNvSpPr>
          <p:nvPr>
            <p:ph type="title"/>
          </p:nvPr>
        </p:nvSpPr>
        <p:spPr/>
        <p:txBody>
          <a:bodyPr/>
          <a:lstStyle/>
          <a:p>
            <a:r>
              <a:rPr lang="en-US" altLang="zh-CN" dirty="0"/>
              <a:t>Format</a:t>
            </a:r>
            <a:r>
              <a:rPr lang="zh-CN" altLang="en-US" dirty="0"/>
              <a:t> </a:t>
            </a:r>
            <a:r>
              <a:rPr lang="en-US" altLang="zh-CN" dirty="0"/>
              <a:t>String</a:t>
            </a:r>
            <a:r>
              <a:rPr lang="zh-CN" altLang="en-US" dirty="0"/>
              <a:t> </a:t>
            </a:r>
            <a:r>
              <a:rPr lang="en-US" altLang="zh-CN" dirty="0"/>
              <a:t>Bug</a:t>
            </a:r>
            <a:r>
              <a:rPr lang="zh-CN" altLang="en-US" dirty="0"/>
              <a:t> </a:t>
            </a:r>
            <a:r>
              <a:rPr lang="en-US" altLang="zh-CN" dirty="0"/>
              <a:t>Example:</a:t>
            </a:r>
            <a:endParaRPr lang="en-US" dirty="0"/>
          </a:p>
        </p:txBody>
      </p:sp>
      <p:pic>
        <p:nvPicPr>
          <p:cNvPr id="4" name="Picture 3" descr="A screenshot of a cell phone&#10;&#10;Description automatically generated">
            <a:extLst>
              <a:ext uri="{FF2B5EF4-FFF2-40B4-BE49-F238E27FC236}">
                <a16:creationId xmlns:a16="http://schemas.microsoft.com/office/drawing/2014/main" id="{DF52F838-5764-5F40-B5ED-CE88D738D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208" y="993899"/>
            <a:ext cx="4229100" cy="3860800"/>
          </a:xfrm>
          <a:prstGeom prst="rect">
            <a:avLst/>
          </a:prstGeom>
        </p:spPr>
      </p:pic>
      <p:sp>
        <p:nvSpPr>
          <p:cNvPr id="5" name="TextBox 4">
            <a:extLst>
              <a:ext uri="{FF2B5EF4-FFF2-40B4-BE49-F238E27FC236}">
                <a16:creationId xmlns:a16="http://schemas.microsoft.com/office/drawing/2014/main" id="{6215E16A-CDC8-6744-A4DF-CB8E4B29A205}"/>
              </a:ext>
            </a:extLst>
          </p:cNvPr>
          <p:cNvSpPr txBox="1"/>
          <p:nvPr/>
        </p:nvSpPr>
        <p:spPr>
          <a:xfrm>
            <a:off x="1419101" y="5082639"/>
            <a:ext cx="6194324" cy="400110"/>
          </a:xfrm>
          <a:prstGeom prst="rect">
            <a:avLst/>
          </a:prstGeom>
          <a:noFill/>
        </p:spPr>
        <p:txBody>
          <a:bodyPr wrap="none" rtlCol="0">
            <a:spAutoFit/>
          </a:bodyPr>
          <a:lstStyle/>
          <a:p>
            <a:r>
              <a:rPr lang="en-US" altLang="zh-CN" dirty="0"/>
              <a:t>Goal:</a:t>
            </a:r>
            <a:r>
              <a:rPr lang="zh-CN" altLang="en-US" dirty="0"/>
              <a:t> </a:t>
            </a:r>
            <a:r>
              <a:rPr lang="en-US" altLang="zh-CN" dirty="0"/>
              <a:t>Modify</a:t>
            </a:r>
            <a:r>
              <a:rPr lang="zh-CN" altLang="en-US" dirty="0"/>
              <a:t> </a:t>
            </a:r>
            <a:r>
              <a:rPr lang="en-US" altLang="zh-CN" b="1" dirty="0"/>
              <a:t>token</a:t>
            </a:r>
            <a:r>
              <a:rPr lang="zh-CN" altLang="en-US" dirty="0"/>
              <a:t> </a:t>
            </a:r>
            <a:r>
              <a:rPr lang="en-US" altLang="zh-CN" dirty="0"/>
              <a:t>from</a:t>
            </a:r>
            <a:r>
              <a:rPr lang="zh-CN" altLang="en-US" dirty="0"/>
              <a:t> </a:t>
            </a:r>
            <a:r>
              <a:rPr lang="en-US" altLang="zh-CN" b="1" dirty="0"/>
              <a:t>0xdeadbeef</a:t>
            </a:r>
            <a:r>
              <a:rPr lang="zh-CN" altLang="en-US" dirty="0"/>
              <a:t> </a:t>
            </a:r>
            <a:r>
              <a:rPr lang="en-US" altLang="zh-CN" dirty="0"/>
              <a:t>to</a:t>
            </a:r>
            <a:r>
              <a:rPr lang="zh-CN" altLang="en-US" dirty="0"/>
              <a:t> </a:t>
            </a:r>
            <a:r>
              <a:rPr lang="en-US" altLang="zh-CN" b="1" dirty="0"/>
              <a:t>0xcafebabe</a:t>
            </a:r>
            <a:endParaRPr lang="en-US" b="1" dirty="0"/>
          </a:p>
        </p:txBody>
      </p:sp>
      <p:pic>
        <p:nvPicPr>
          <p:cNvPr id="7" name="Picture 6" descr="A picture containing food&#10;&#10;Description automatically generated">
            <a:extLst>
              <a:ext uri="{FF2B5EF4-FFF2-40B4-BE49-F238E27FC236}">
                <a16:creationId xmlns:a16="http://schemas.microsoft.com/office/drawing/2014/main" id="{5FF6B60F-DF49-964A-81B6-29527A10FA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2262" y="1429634"/>
            <a:ext cx="3467100" cy="457200"/>
          </a:xfrm>
          <a:prstGeom prst="rect">
            <a:avLst/>
          </a:prstGeom>
        </p:spPr>
      </p:pic>
      <p:sp>
        <p:nvSpPr>
          <p:cNvPr id="3" name="TextBox 2">
            <a:extLst>
              <a:ext uri="{FF2B5EF4-FFF2-40B4-BE49-F238E27FC236}">
                <a16:creationId xmlns:a16="http://schemas.microsoft.com/office/drawing/2014/main" id="{DCB3CB25-0982-FF4B-9852-E54B548E3139}"/>
              </a:ext>
            </a:extLst>
          </p:cNvPr>
          <p:cNvSpPr txBox="1"/>
          <p:nvPr/>
        </p:nvSpPr>
        <p:spPr>
          <a:xfrm>
            <a:off x="5213268" y="2060369"/>
            <a:ext cx="3653757" cy="400110"/>
          </a:xfrm>
          <a:prstGeom prst="rect">
            <a:avLst/>
          </a:prstGeom>
          <a:noFill/>
        </p:spPr>
        <p:txBody>
          <a:bodyPr wrap="none" rtlCol="0">
            <a:spAutoFit/>
          </a:bodyPr>
          <a:lstStyle/>
          <a:p>
            <a:r>
              <a:rPr lang="en-US" altLang="zh-CN" dirty="0"/>
              <a:t>use</a:t>
            </a:r>
            <a:r>
              <a:rPr lang="zh-CN" altLang="en-US" dirty="0"/>
              <a:t> </a:t>
            </a:r>
            <a:r>
              <a:rPr lang="en-US" altLang="zh-CN" b="1" dirty="0"/>
              <a:t>nm</a:t>
            </a:r>
            <a:r>
              <a:rPr lang="zh-CN" altLang="en-US" dirty="0"/>
              <a:t> </a:t>
            </a:r>
            <a:r>
              <a:rPr lang="en-US" altLang="zh-CN" dirty="0"/>
              <a:t>to</a:t>
            </a:r>
            <a:r>
              <a:rPr lang="zh-CN" altLang="en-US" dirty="0"/>
              <a:t> </a:t>
            </a:r>
            <a:r>
              <a:rPr lang="en-US" altLang="zh-CN" dirty="0"/>
              <a:t>find</a:t>
            </a:r>
            <a:r>
              <a:rPr lang="zh-CN" altLang="en-US" dirty="0"/>
              <a:t> </a:t>
            </a:r>
            <a:r>
              <a:rPr lang="en-US" altLang="zh-CN" dirty="0"/>
              <a:t>token’s</a:t>
            </a:r>
            <a:r>
              <a:rPr lang="zh-CN" altLang="en-US" dirty="0"/>
              <a:t> </a:t>
            </a:r>
            <a:r>
              <a:rPr lang="en-US" altLang="zh-CN" dirty="0"/>
              <a:t>address</a:t>
            </a:r>
            <a:endParaRPr lang="en-US" dirty="0"/>
          </a:p>
        </p:txBody>
      </p:sp>
      <p:pic>
        <p:nvPicPr>
          <p:cNvPr id="8" name="Picture 7" descr="A screenshot of a cell phone&#10;&#10;Description automatically generated">
            <a:extLst>
              <a:ext uri="{FF2B5EF4-FFF2-40B4-BE49-F238E27FC236}">
                <a16:creationId xmlns:a16="http://schemas.microsoft.com/office/drawing/2014/main" id="{272EF467-1BC3-1543-902F-8C8B4B0093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800" y="2460479"/>
            <a:ext cx="3743350" cy="2452540"/>
          </a:xfrm>
          <a:prstGeom prst="rect">
            <a:avLst/>
          </a:prstGeom>
        </p:spPr>
      </p:pic>
    </p:spTree>
    <p:extLst>
      <p:ext uri="{BB962C8B-B14F-4D97-AF65-F5344CB8AC3E}">
        <p14:creationId xmlns:p14="http://schemas.microsoft.com/office/powerpoint/2010/main" val="275887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this BUG used for?</a:t>
            </a:r>
          </a:p>
        </p:txBody>
      </p:sp>
      <p:sp>
        <p:nvSpPr>
          <p:cNvPr id="3" name="TextBox 2"/>
          <p:cNvSpPr txBox="1"/>
          <p:nvPr/>
        </p:nvSpPr>
        <p:spPr>
          <a:xfrm>
            <a:off x="300038" y="988620"/>
            <a:ext cx="7646645" cy="1815882"/>
          </a:xfrm>
          <a:prstGeom prst="rect">
            <a:avLst/>
          </a:prstGeom>
          <a:noFill/>
        </p:spPr>
        <p:txBody>
          <a:bodyPr wrap="none" rtlCol="0">
            <a:spAutoFit/>
          </a:bodyPr>
          <a:lstStyle/>
          <a:p>
            <a:r>
              <a:rPr lang="en-US" altLang="zh-CN" sz="2800" b="1" dirty="0"/>
              <a:t>Disclose</a:t>
            </a:r>
            <a:r>
              <a:rPr lang="zh-CN" altLang="en-US" sz="2800" b="1" dirty="0"/>
              <a:t> </a:t>
            </a:r>
            <a:r>
              <a:rPr lang="en-US" altLang="zh-CN" sz="2800" b="1" dirty="0"/>
              <a:t>sensitive</a:t>
            </a:r>
            <a:r>
              <a:rPr lang="zh-CN" altLang="en-US" sz="2800" b="1" dirty="0"/>
              <a:t> </a:t>
            </a:r>
            <a:r>
              <a:rPr lang="en-US" altLang="zh-CN" sz="2800" b="1" dirty="0"/>
              <a:t>information:</a:t>
            </a:r>
          </a:p>
          <a:p>
            <a:pPr marL="914400" lvl="1" indent="-457200">
              <a:buFont typeface="Arial" charset="0"/>
              <a:buChar char="•"/>
            </a:pPr>
            <a:r>
              <a:rPr lang="en-US" altLang="zh-CN" sz="2800" dirty="0"/>
              <a:t>Variable(s)</a:t>
            </a:r>
          </a:p>
          <a:p>
            <a:pPr marL="914400" lvl="1" indent="-457200">
              <a:buFont typeface="Arial" charset="0"/>
              <a:buChar char="•"/>
            </a:pPr>
            <a:r>
              <a:rPr lang="en-US" altLang="zh-CN" sz="2800" dirty="0"/>
              <a:t>EBP</a:t>
            </a:r>
            <a:r>
              <a:rPr lang="zh-CN" altLang="en-US" sz="2800" dirty="0"/>
              <a:t> </a:t>
            </a:r>
            <a:r>
              <a:rPr lang="en-US" altLang="zh-CN" sz="2800" dirty="0"/>
              <a:t>value</a:t>
            </a:r>
          </a:p>
          <a:p>
            <a:pPr marL="914400" lvl="1" indent="-457200">
              <a:buFont typeface="Arial" charset="0"/>
              <a:buChar char="•"/>
            </a:pPr>
            <a:r>
              <a:rPr lang="en-US" altLang="zh-CN" sz="2800" dirty="0"/>
              <a:t>The</a:t>
            </a:r>
            <a:r>
              <a:rPr lang="zh-CN" altLang="en-US" sz="2800" dirty="0"/>
              <a:t> </a:t>
            </a:r>
            <a:r>
              <a:rPr lang="en-US" altLang="zh-CN" sz="2800" dirty="0"/>
              <a:t>correct</a:t>
            </a:r>
            <a:r>
              <a:rPr lang="zh-CN" altLang="en-US" sz="2800" dirty="0"/>
              <a:t> </a:t>
            </a:r>
            <a:r>
              <a:rPr lang="en-US" altLang="zh-CN" sz="2800" dirty="0"/>
              <a:t>location</a:t>
            </a:r>
            <a:r>
              <a:rPr lang="zh-CN" altLang="en-US" sz="2800" dirty="0"/>
              <a:t> </a:t>
            </a:r>
            <a:r>
              <a:rPr lang="en-US" altLang="zh-CN" sz="2800" dirty="0"/>
              <a:t>for</a:t>
            </a:r>
            <a:r>
              <a:rPr lang="zh-CN" altLang="en-US" sz="2800" dirty="0"/>
              <a:t> </a:t>
            </a:r>
            <a:r>
              <a:rPr lang="en-US" altLang="zh-CN" sz="2800" dirty="0"/>
              <a:t>putting</a:t>
            </a:r>
            <a:r>
              <a:rPr lang="zh-CN" altLang="en-US" sz="2800" dirty="0"/>
              <a:t> </a:t>
            </a:r>
            <a:r>
              <a:rPr lang="en-US" altLang="zh-CN" sz="2800" dirty="0"/>
              <a:t>Shellcode</a:t>
            </a:r>
            <a:endParaRPr lang="en-US" sz="2800" dirty="0"/>
          </a:p>
        </p:txBody>
      </p:sp>
      <p:pic>
        <p:nvPicPr>
          <p:cNvPr id="4" name="Picture 3"/>
          <p:cNvPicPr>
            <a:picLocks noChangeAspect="1"/>
          </p:cNvPicPr>
          <p:nvPr/>
        </p:nvPicPr>
        <p:blipFill>
          <a:blip r:embed="rId2"/>
          <a:stretch>
            <a:fillRect/>
          </a:stretch>
        </p:blipFill>
        <p:spPr>
          <a:xfrm>
            <a:off x="1719663" y="3043823"/>
            <a:ext cx="4545037" cy="3814177"/>
          </a:xfrm>
          <a:prstGeom prst="rect">
            <a:avLst/>
          </a:prstGeom>
        </p:spPr>
      </p:pic>
    </p:spTree>
    <p:extLst>
      <p:ext uri="{BB962C8B-B14F-4D97-AF65-F5344CB8AC3E}">
        <p14:creationId xmlns:p14="http://schemas.microsoft.com/office/powerpoint/2010/main" val="4116330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this BUG used for?</a:t>
            </a:r>
          </a:p>
        </p:txBody>
      </p:sp>
      <p:sp>
        <p:nvSpPr>
          <p:cNvPr id="3" name="TextBox 2"/>
          <p:cNvSpPr txBox="1"/>
          <p:nvPr/>
        </p:nvSpPr>
        <p:spPr>
          <a:xfrm>
            <a:off x="300038" y="988620"/>
            <a:ext cx="5221301" cy="954107"/>
          </a:xfrm>
          <a:prstGeom prst="rect">
            <a:avLst/>
          </a:prstGeom>
          <a:noFill/>
        </p:spPr>
        <p:txBody>
          <a:bodyPr wrap="none" rtlCol="0">
            <a:spAutoFit/>
          </a:bodyPr>
          <a:lstStyle/>
          <a:p>
            <a:r>
              <a:rPr lang="en-US" altLang="zh-CN" sz="2800" b="1" dirty="0"/>
              <a:t>Disclose</a:t>
            </a:r>
            <a:r>
              <a:rPr lang="zh-CN" altLang="en-US" sz="2800" b="1" dirty="0"/>
              <a:t> </a:t>
            </a:r>
            <a:r>
              <a:rPr lang="en-US" altLang="zh-CN" sz="2800" b="1" dirty="0" err="1"/>
              <a:t>StackGuard</a:t>
            </a:r>
            <a:r>
              <a:rPr lang="zh-CN" altLang="en-US" sz="2800" b="1" dirty="0"/>
              <a:t> </a:t>
            </a:r>
            <a:r>
              <a:rPr lang="en-US" altLang="zh-CN" sz="2800" b="1" dirty="0"/>
              <a:t>Canary:</a:t>
            </a:r>
          </a:p>
          <a:p>
            <a:pPr marL="914400" lvl="1" indent="-457200">
              <a:buFont typeface="Arial" charset="0"/>
              <a:buChar char="•"/>
            </a:pPr>
            <a:r>
              <a:rPr lang="en-US" altLang="zh-CN" sz="2800" dirty="0"/>
              <a:t>By</a:t>
            </a:r>
            <a:r>
              <a:rPr lang="zh-CN" altLang="en-US" sz="2800" dirty="0"/>
              <a:t> </a:t>
            </a:r>
            <a:r>
              <a:rPr lang="en-US" altLang="zh-CN" sz="2800" dirty="0"/>
              <a:t>pass</a:t>
            </a:r>
            <a:r>
              <a:rPr lang="zh-CN" altLang="en-US" sz="2800" dirty="0"/>
              <a:t> </a:t>
            </a:r>
            <a:r>
              <a:rPr lang="en-US" altLang="zh-CN" sz="2800" dirty="0"/>
              <a:t>stack</a:t>
            </a:r>
            <a:r>
              <a:rPr lang="zh-CN" altLang="en-US" sz="2800" dirty="0"/>
              <a:t> </a:t>
            </a:r>
            <a:r>
              <a:rPr lang="en-US" altLang="zh-CN" sz="2800" dirty="0"/>
              <a:t>checking</a:t>
            </a:r>
            <a:endParaRPr lang="en-US" sz="2800" dirty="0"/>
          </a:p>
        </p:txBody>
      </p:sp>
      <p:pic>
        <p:nvPicPr>
          <p:cNvPr id="5" name="Picture 4"/>
          <p:cNvPicPr>
            <a:picLocks noChangeAspect="1"/>
          </p:cNvPicPr>
          <p:nvPr/>
        </p:nvPicPr>
        <p:blipFill>
          <a:blip r:embed="rId2"/>
          <a:stretch>
            <a:fillRect/>
          </a:stretch>
        </p:blipFill>
        <p:spPr>
          <a:xfrm>
            <a:off x="2023964" y="2517731"/>
            <a:ext cx="4466258" cy="3748066"/>
          </a:xfrm>
          <a:prstGeom prst="rect">
            <a:avLst/>
          </a:prstGeom>
        </p:spPr>
      </p:pic>
    </p:spTree>
    <p:extLst>
      <p:ext uri="{BB962C8B-B14F-4D97-AF65-F5344CB8AC3E}">
        <p14:creationId xmlns:p14="http://schemas.microsoft.com/office/powerpoint/2010/main" val="1556418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err="1"/>
              <a:t>StackGuard</a:t>
            </a:r>
            <a:endParaRPr lang="en-US" dirty="0"/>
          </a:p>
        </p:txBody>
      </p:sp>
      <p:sp>
        <p:nvSpPr>
          <p:cNvPr id="3" name="Rectangle 2"/>
          <p:cNvSpPr/>
          <p:nvPr/>
        </p:nvSpPr>
        <p:spPr>
          <a:xfrm>
            <a:off x="1078367" y="6494790"/>
            <a:ext cx="8367385" cy="261610"/>
          </a:xfrm>
          <a:prstGeom prst="rect">
            <a:avLst/>
          </a:prstGeom>
        </p:spPr>
        <p:txBody>
          <a:bodyPr wrap="square">
            <a:spAutoFit/>
          </a:bodyPr>
          <a:lstStyle/>
          <a:p>
            <a:r>
              <a:rPr lang="en-US" sz="1100" dirty="0"/>
              <a:t>https://</a:t>
            </a:r>
            <a:r>
              <a:rPr lang="en-US" sz="1100" dirty="0" err="1"/>
              <a:t>www.usenix.org</a:t>
            </a:r>
            <a:r>
              <a:rPr lang="en-US" sz="1100" dirty="0"/>
              <a:t>/legacy/publications/library/proceedings/sec98/</a:t>
            </a:r>
            <a:r>
              <a:rPr lang="en-US" sz="1100" dirty="0" err="1"/>
              <a:t>full_papers</a:t>
            </a:r>
            <a:r>
              <a:rPr lang="en-US" sz="1100" dirty="0"/>
              <a:t>/</a:t>
            </a:r>
            <a:r>
              <a:rPr lang="en-US" sz="1100" dirty="0" err="1"/>
              <a:t>cowan</a:t>
            </a:r>
            <a:r>
              <a:rPr lang="en-US" sz="1100" dirty="0"/>
              <a:t>/</a:t>
            </a:r>
            <a:r>
              <a:rPr lang="en-US" sz="1100" dirty="0" err="1"/>
              <a:t>cowan.pdf</a:t>
            </a:r>
            <a:endParaRPr lang="en-US" sz="1100" dirty="0"/>
          </a:p>
        </p:txBody>
      </p:sp>
      <p:sp>
        <p:nvSpPr>
          <p:cNvPr id="4" name="Rectangle 3"/>
          <p:cNvSpPr/>
          <p:nvPr/>
        </p:nvSpPr>
        <p:spPr>
          <a:xfrm>
            <a:off x="1078367" y="6033125"/>
            <a:ext cx="8367385" cy="461665"/>
          </a:xfrm>
          <a:prstGeom prst="rect">
            <a:avLst/>
          </a:prstGeom>
        </p:spPr>
        <p:txBody>
          <a:bodyPr wrap="square">
            <a:spAutoFit/>
          </a:bodyPr>
          <a:lstStyle/>
          <a:p>
            <a:r>
              <a:rPr lang="en-US" sz="1200" dirty="0">
                <a:solidFill>
                  <a:srgbClr val="222222"/>
                </a:solidFill>
              </a:rPr>
              <a:t>Cowan, </a:t>
            </a:r>
            <a:r>
              <a:rPr lang="en-US" sz="1200" dirty="0" err="1">
                <a:solidFill>
                  <a:srgbClr val="222222"/>
                </a:solidFill>
              </a:rPr>
              <a:t>Crispan</a:t>
            </a:r>
            <a:r>
              <a:rPr lang="en-US" sz="1200" dirty="0">
                <a:solidFill>
                  <a:srgbClr val="222222"/>
                </a:solidFill>
              </a:rPr>
              <a:t>, et al. "</a:t>
            </a:r>
            <a:r>
              <a:rPr lang="en-US" sz="1200" dirty="0" err="1">
                <a:solidFill>
                  <a:srgbClr val="222222"/>
                </a:solidFill>
              </a:rPr>
              <a:t>Stackguard</a:t>
            </a:r>
            <a:r>
              <a:rPr lang="en-US" sz="1200" dirty="0">
                <a:solidFill>
                  <a:srgbClr val="222222"/>
                </a:solidFill>
              </a:rPr>
              <a:t>: automatic adaptive detection and prevention of buffer-overflow attacks." </a:t>
            </a:r>
            <a:r>
              <a:rPr lang="en-US" sz="1200" i="1" dirty="0">
                <a:solidFill>
                  <a:srgbClr val="222222"/>
                </a:solidFill>
              </a:rPr>
              <a:t>USENIX Security Symposium</a:t>
            </a:r>
            <a:r>
              <a:rPr lang="en-US" sz="1200" dirty="0">
                <a:solidFill>
                  <a:srgbClr val="222222"/>
                </a:solidFill>
              </a:rPr>
              <a:t>. Vol. 98. 1998.</a:t>
            </a:r>
            <a:endParaRPr lang="en-US" sz="1200" dirty="0"/>
          </a:p>
        </p:txBody>
      </p:sp>
      <p:sp>
        <p:nvSpPr>
          <p:cNvPr id="5" name="TextBox 4"/>
          <p:cNvSpPr txBox="1"/>
          <p:nvPr/>
        </p:nvSpPr>
        <p:spPr>
          <a:xfrm>
            <a:off x="323652" y="949355"/>
            <a:ext cx="8496498" cy="923330"/>
          </a:xfrm>
          <a:prstGeom prst="rect">
            <a:avLst/>
          </a:prstGeom>
          <a:noFill/>
        </p:spPr>
        <p:txBody>
          <a:bodyPr wrap="square" rtlCol="0">
            <a:spAutoFit/>
          </a:bodyPr>
          <a:lstStyle/>
          <a:p>
            <a:pPr marL="342900" indent="-342900">
              <a:buFont typeface="Arial" charset="0"/>
              <a:buChar char="•"/>
            </a:pPr>
            <a:r>
              <a:rPr lang="en-US" altLang="zh-CN" sz="1800" dirty="0"/>
              <a:t>Sometimes</a:t>
            </a:r>
            <a:r>
              <a:rPr lang="zh-CN" altLang="en-US" sz="1800" dirty="0"/>
              <a:t> </a:t>
            </a:r>
            <a:r>
              <a:rPr lang="en-US" altLang="zh-CN" sz="1800" dirty="0"/>
              <a:t>called</a:t>
            </a:r>
            <a:r>
              <a:rPr lang="zh-CN" altLang="en-US" sz="1800" dirty="0"/>
              <a:t> </a:t>
            </a:r>
            <a:r>
              <a:rPr lang="en-US" altLang="zh-CN" sz="1800" dirty="0"/>
              <a:t>Stack</a:t>
            </a:r>
            <a:r>
              <a:rPr lang="zh-CN" altLang="en-US" sz="1800" dirty="0"/>
              <a:t> </a:t>
            </a:r>
            <a:r>
              <a:rPr lang="en-US" altLang="zh-CN" sz="1800" dirty="0"/>
              <a:t>Canaries,</a:t>
            </a:r>
            <a:r>
              <a:rPr lang="zh-CN" altLang="en-US" sz="1800" dirty="0"/>
              <a:t> </a:t>
            </a:r>
            <a:r>
              <a:rPr lang="en-US" altLang="zh-CN" sz="1800" dirty="0"/>
              <a:t>or</a:t>
            </a:r>
            <a:r>
              <a:rPr lang="zh-CN" altLang="en-US" sz="1800" dirty="0"/>
              <a:t> </a:t>
            </a:r>
            <a:r>
              <a:rPr lang="en-US" altLang="zh-CN" sz="1800" dirty="0"/>
              <a:t>Cookies</a:t>
            </a:r>
          </a:p>
          <a:p>
            <a:pPr marL="342900" indent="-342900">
              <a:buFont typeface="Arial" charset="0"/>
              <a:buChar char="•"/>
            </a:pPr>
            <a:r>
              <a:rPr lang="en-US" altLang="zh-CN" sz="1800" dirty="0"/>
              <a:t>Insert</a:t>
            </a:r>
            <a:r>
              <a:rPr lang="zh-CN" altLang="en-US" sz="1800" dirty="0"/>
              <a:t> </a:t>
            </a:r>
            <a:r>
              <a:rPr lang="en-US" altLang="zh-CN" sz="1800" dirty="0"/>
              <a:t>Canary</a:t>
            </a:r>
            <a:r>
              <a:rPr lang="zh-CN" altLang="en-US" sz="1800" dirty="0"/>
              <a:t> </a:t>
            </a:r>
            <a:r>
              <a:rPr lang="en-US" altLang="zh-CN" sz="1800" dirty="0"/>
              <a:t>(random</a:t>
            </a:r>
            <a:r>
              <a:rPr lang="zh-CN" altLang="en-US" sz="1800" dirty="0"/>
              <a:t> </a:t>
            </a:r>
            <a:r>
              <a:rPr lang="en-US" altLang="zh-CN" sz="1800" dirty="0"/>
              <a:t>integer)</a:t>
            </a:r>
            <a:r>
              <a:rPr lang="zh-CN" altLang="en-US" sz="1800" dirty="0"/>
              <a:t> </a:t>
            </a:r>
            <a:r>
              <a:rPr lang="en-US" altLang="zh-CN" sz="1800" dirty="0"/>
              <a:t>before</a:t>
            </a:r>
            <a:r>
              <a:rPr lang="zh-CN" altLang="en-US" sz="1800" dirty="0"/>
              <a:t> </a:t>
            </a:r>
            <a:r>
              <a:rPr lang="en-US" altLang="zh-CN" sz="1800" dirty="0"/>
              <a:t>the</a:t>
            </a:r>
            <a:r>
              <a:rPr lang="zh-CN" altLang="en-US" sz="1800" dirty="0"/>
              <a:t> </a:t>
            </a:r>
            <a:r>
              <a:rPr lang="en-US" altLang="zh-CN" sz="1800" dirty="0"/>
              <a:t>function</a:t>
            </a:r>
            <a:r>
              <a:rPr lang="zh-CN" altLang="en-US" sz="1800" dirty="0"/>
              <a:t> </a:t>
            </a:r>
            <a:r>
              <a:rPr lang="en-US" altLang="zh-CN" sz="1800" dirty="0"/>
              <a:t>being</a:t>
            </a:r>
            <a:r>
              <a:rPr lang="zh-CN" altLang="en-US" sz="1800" dirty="0"/>
              <a:t> </a:t>
            </a:r>
            <a:r>
              <a:rPr lang="en-US" altLang="zh-CN" sz="1800" dirty="0"/>
              <a:t>called.</a:t>
            </a:r>
          </a:p>
          <a:p>
            <a:pPr marL="342900" indent="-342900">
              <a:buFont typeface="Arial" charset="0"/>
              <a:buChar char="•"/>
            </a:pPr>
            <a:r>
              <a:rPr lang="en-US" altLang="zh-CN" sz="1800" dirty="0"/>
              <a:t>Check</a:t>
            </a:r>
            <a:r>
              <a:rPr lang="zh-CN" altLang="en-US" sz="1800" dirty="0"/>
              <a:t> </a:t>
            </a:r>
            <a:r>
              <a:rPr lang="en-US" altLang="zh-CN" sz="1800" dirty="0"/>
              <a:t>this</a:t>
            </a:r>
            <a:r>
              <a:rPr lang="zh-CN" altLang="en-US" sz="1800" dirty="0"/>
              <a:t> </a:t>
            </a:r>
            <a:r>
              <a:rPr lang="en-US" altLang="zh-CN" sz="1800" dirty="0"/>
              <a:t>value</a:t>
            </a:r>
            <a:r>
              <a:rPr lang="zh-CN" altLang="en-US" sz="1800" dirty="0"/>
              <a:t> </a:t>
            </a:r>
            <a:r>
              <a:rPr lang="en-US" altLang="zh-CN" sz="1800" dirty="0"/>
              <a:t>to</a:t>
            </a:r>
            <a:r>
              <a:rPr lang="zh-CN" altLang="en-US" sz="1800" dirty="0"/>
              <a:t> </a:t>
            </a:r>
            <a:r>
              <a:rPr lang="en-US" altLang="zh-CN" sz="1800" dirty="0"/>
              <a:t>see</a:t>
            </a:r>
            <a:r>
              <a:rPr lang="zh-CN" altLang="en-US" sz="1800" dirty="0"/>
              <a:t> </a:t>
            </a:r>
            <a:r>
              <a:rPr lang="en-US" altLang="zh-CN" sz="1800" dirty="0"/>
              <a:t>if</a:t>
            </a:r>
            <a:r>
              <a:rPr lang="zh-CN" altLang="en-US" sz="1800" dirty="0"/>
              <a:t> </a:t>
            </a:r>
            <a:r>
              <a:rPr lang="en-US" altLang="zh-CN" sz="1800" dirty="0"/>
              <a:t>it</a:t>
            </a:r>
            <a:r>
              <a:rPr lang="zh-CN" altLang="en-US" sz="1800" dirty="0"/>
              <a:t> </a:t>
            </a:r>
            <a:r>
              <a:rPr lang="en-US" altLang="zh-CN" sz="1800" dirty="0"/>
              <a:t>been</a:t>
            </a:r>
            <a:r>
              <a:rPr lang="zh-CN" altLang="en-US" sz="1800" dirty="0"/>
              <a:t> </a:t>
            </a:r>
            <a:r>
              <a:rPr lang="en-US" altLang="zh-CN" sz="1800" dirty="0"/>
              <a:t>tweaked</a:t>
            </a:r>
            <a:r>
              <a:rPr lang="zh-CN" altLang="en-US" sz="1800" dirty="0"/>
              <a:t> </a:t>
            </a:r>
            <a:r>
              <a:rPr lang="en-US" altLang="zh-CN" sz="1800" dirty="0">
                <a:solidFill>
                  <a:srgbClr val="FF0000"/>
                </a:solidFill>
              </a:rPr>
              <a:t>PRIOR</a:t>
            </a:r>
            <a:r>
              <a:rPr lang="zh-CN" altLang="en-US" sz="1800" dirty="0"/>
              <a:t> </a:t>
            </a:r>
            <a:r>
              <a:rPr lang="en-US" altLang="zh-CN" sz="1800" dirty="0"/>
              <a:t>to</a:t>
            </a:r>
            <a:r>
              <a:rPr lang="zh-CN" altLang="en-US" sz="1800" dirty="0"/>
              <a:t> </a:t>
            </a:r>
            <a:r>
              <a:rPr lang="en-US" altLang="zh-CN" sz="1800" dirty="0">
                <a:solidFill>
                  <a:schemeClr val="accent6">
                    <a:lumMod val="75000"/>
                  </a:schemeClr>
                </a:solidFill>
              </a:rPr>
              <a:t>Function</a:t>
            </a:r>
            <a:r>
              <a:rPr lang="zh-CN" altLang="en-US" sz="1800" dirty="0">
                <a:solidFill>
                  <a:schemeClr val="accent6">
                    <a:lumMod val="75000"/>
                  </a:schemeClr>
                </a:solidFill>
              </a:rPr>
              <a:t> </a:t>
            </a:r>
            <a:r>
              <a:rPr lang="en-US" altLang="zh-CN" sz="1800" dirty="0">
                <a:solidFill>
                  <a:schemeClr val="accent6">
                    <a:lumMod val="75000"/>
                  </a:schemeClr>
                </a:solidFill>
              </a:rPr>
              <a:t>RETURN</a:t>
            </a:r>
            <a:endParaRPr lang="en-US" sz="1800" dirty="0">
              <a:solidFill>
                <a:schemeClr val="accent6">
                  <a:lumMod val="75000"/>
                </a:schemeClr>
              </a:solidFill>
            </a:endParaRPr>
          </a:p>
        </p:txBody>
      </p:sp>
      <p:pic>
        <p:nvPicPr>
          <p:cNvPr id="6" name="Picture 5"/>
          <p:cNvPicPr>
            <a:picLocks noChangeAspect="1"/>
          </p:cNvPicPr>
          <p:nvPr/>
        </p:nvPicPr>
        <p:blipFill>
          <a:blip r:embed="rId2"/>
          <a:stretch>
            <a:fillRect/>
          </a:stretch>
        </p:blipFill>
        <p:spPr>
          <a:xfrm>
            <a:off x="2480571" y="2072740"/>
            <a:ext cx="4182659" cy="3510071"/>
          </a:xfrm>
          <a:prstGeom prst="rect">
            <a:avLst/>
          </a:prstGeom>
        </p:spPr>
      </p:pic>
    </p:spTree>
    <p:extLst>
      <p:ext uri="{BB962C8B-B14F-4D97-AF65-F5344CB8AC3E}">
        <p14:creationId xmlns:p14="http://schemas.microsoft.com/office/powerpoint/2010/main" val="314758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this BUG used for?</a:t>
            </a:r>
          </a:p>
        </p:txBody>
      </p:sp>
      <p:sp>
        <p:nvSpPr>
          <p:cNvPr id="3" name="TextBox 2"/>
          <p:cNvSpPr txBox="1"/>
          <p:nvPr/>
        </p:nvSpPr>
        <p:spPr>
          <a:xfrm>
            <a:off x="82296" y="749300"/>
            <a:ext cx="9144001" cy="2062103"/>
          </a:xfrm>
          <a:prstGeom prst="rect">
            <a:avLst/>
          </a:prstGeom>
          <a:noFill/>
        </p:spPr>
        <p:txBody>
          <a:bodyPr wrap="square" rtlCol="0">
            <a:spAutoFit/>
          </a:bodyPr>
          <a:lstStyle/>
          <a:p>
            <a:r>
              <a:rPr lang="en-US" altLang="zh-CN" sz="2800" b="1" dirty="0"/>
              <a:t>Disclose</a:t>
            </a:r>
            <a:r>
              <a:rPr lang="zh-CN" altLang="en-US" sz="2800" b="1" dirty="0"/>
              <a:t> </a:t>
            </a:r>
            <a:r>
              <a:rPr lang="en-US" altLang="zh-CN" sz="2800" b="1" dirty="0"/>
              <a:t>Library</a:t>
            </a:r>
            <a:r>
              <a:rPr lang="zh-CN" altLang="en-US" sz="2800" b="1" dirty="0"/>
              <a:t> </a:t>
            </a:r>
            <a:r>
              <a:rPr lang="en-US" altLang="zh-CN" sz="2800" b="1" dirty="0"/>
              <a:t>Address</a:t>
            </a:r>
          </a:p>
          <a:p>
            <a:pPr marL="914400" lvl="1" indent="-457200">
              <a:buFont typeface="Arial" charset="0"/>
              <a:buChar char="•"/>
            </a:pPr>
            <a:r>
              <a:rPr lang="en-US" altLang="zh-CN" dirty="0"/>
              <a:t>When</a:t>
            </a:r>
            <a:r>
              <a:rPr lang="zh-CN" altLang="en-US" dirty="0"/>
              <a:t> </a:t>
            </a:r>
            <a:r>
              <a:rPr lang="en-US" altLang="zh-CN" dirty="0"/>
              <a:t>enable</a:t>
            </a:r>
            <a:r>
              <a:rPr lang="zh-CN" altLang="en-US" dirty="0"/>
              <a:t> </a:t>
            </a:r>
            <a:r>
              <a:rPr lang="en-US" altLang="zh-CN" dirty="0"/>
              <a:t>ASLR,</a:t>
            </a:r>
            <a:r>
              <a:rPr lang="zh-CN" altLang="en-US" dirty="0"/>
              <a:t> </a:t>
            </a:r>
            <a:r>
              <a:rPr lang="en-US" altLang="zh-CN" dirty="0"/>
              <a:t>the</a:t>
            </a:r>
            <a:r>
              <a:rPr lang="zh-CN" altLang="en-US" dirty="0"/>
              <a:t> </a:t>
            </a:r>
            <a:r>
              <a:rPr lang="en-US" altLang="zh-CN" dirty="0"/>
              <a:t>library</a:t>
            </a:r>
            <a:r>
              <a:rPr lang="zh-CN" altLang="en-US" dirty="0"/>
              <a:t> </a:t>
            </a:r>
            <a:r>
              <a:rPr lang="en-US" altLang="zh-CN" dirty="0"/>
              <a:t>address</a:t>
            </a:r>
            <a:r>
              <a:rPr lang="zh-CN" altLang="en-US" dirty="0"/>
              <a:t> </a:t>
            </a:r>
            <a:r>
              <a:rPr lang="en-US" altLang="zh-CN" dirty="0"/>
              <a:t>will</a:t>
            </a:r>
            <a:r>
              <a:rPr lang="zh-CN" altLang="en-US" dirty="0"/>
              <a:t> </a:t>
            </a:r>
            <a:r>
              <a:rPr lang="en-US" altLang="zh-CN" dirty="0"/>
              <a:t>change</a:t>
            </a:r>
            <a:r>
              <a:rPr lang="zh-CN" altLang="en-US" dirty="0"/>
              <a:t> </a:t>
            </a:r>
            <a:r>
              <a:rPr lang="en-US" altLang="zh-CN" dirty="0"/>
              <a:t>each</a:t>
            </a:r>
            <a:r>
              <a:rPr lang="zh-CN" altLang="en-US" dirty="0"/>
              <a:t> </a:t>
            </a:r>
            <a:r>
              <a:rPr lang="en-US" altLang="zh-CN" dirty="0"/>
              <a:t>time</a:t>
            </a:r>
          </a:p>
          <a:p>
            <a:pPr marL="1371600" lvl="2" indent="-457200">
              <a:buFont typeface="Wingdings" charset="2"/>
              <a:buChar char="Ø"/>
            </a:pPr>
            <a:r>
              <a:rPr lang="en-US" altLang="zh-CN" dirty="0"/>
              <a:t>It’s</a:t>
            </a:r>
            <a:r>
              <a:rPr lang="zh-CN" altLang="en-US" dirty="0"/>
              <a:t> </a:t>
            </a:r>
            <a:r>
              <a:rPr lang="en-US" altLang="zh-CN" dirty="0"/>
              <a:t>impossible</a:t>
            </a:r>
            <a:r>
              <a:rPr lang="zh-CN" altLang="en-US" dirty="0"/>
              <a:t> </a:t>
            </a:r>
            <a:r>
              <a:rPr lang="en-US" altLang="zh-CN" dirty="0"/>
              <a:t>to</a:t>
            </a:r>
            <a:r>
              <a:rPr lang="zh-CN" altLang="en-US" dirty="0"/>
              <a:t> </a:t>
            </a:r>
            <a:r>
              <a:rPr lang="en-US" altLang="zh-CN" dirty="0"/>
              <a:t>call</a:t>
            </a:r>
            <a:r>
              <a:rPr lang="zh-CN" altLang="en-US" dirty="0"/>
              <a:t> </a:t>
            </a:r>
            <a:r>
              <a:rPr lang="en-US" altLang="zh-CN" dirty="0"/>
              <a:t>these</a:t>
            </a:r>
            <a:r>
              <a:rPr lang="zh-CN" altLang="en-US" dirty="0"/>
              <a:t> </a:t>
            </a:r>
            <a:r>
              <a:rPr lang="en-US" altLang="zh-CN" dirty="0"/>
              <a:t>functions</a:t>
            </a:r>
            <a:r>
              <a:rPr lang="zh-CN" altLang="en-US" dirty="0"/>
              <a:t> </a:t>
            </a:r>
            <a:r>
              <a:rPr lang="en-US" altLang="zh-CN" dirty="0"/>
              <a:t>in</a:t>
            </a:r>
            <a:r>
              <a:rPr lang="zh-CN" altLang="en-US" dirty="0"/>
              <a:t> </a:t>
            </a:r>
            <a:r>
              <a:rPr lang="en-US" altLang="zh-CN" dirty="0"/>
              <a:t>your</a:t>
            </a:r>
            <a:r>
              <a:rPr lang="zh-CN" altLang="en-US" dirty="0"/>
              <a:t> </a:t>
            </a:r>
            <a:r>
              <a:rPr lang="en-US" altLang="zh-CN" dirty="0"/>
              <a:t>shellcode</a:t>
            </a:r>
            <a:r>
              <a:rPr lang="zh-CN" altLang="en-US" dirty="0"/>
              <a:t> </a:t>
            </a:r>
            <a:r>
              <a:rPr lang="en-US" altLang="zh-CN" dirty="0"/>
              <a:t>(e.g.</a:t>
            </a:r>
            <a:r>
              <a:rPr lang="zh-CN" altLang="en-US" dirty="0"/>
              <a:t> </a:t>
            </a:r>
            <a:r>
              <a:rPr lang="en-US" altLang="zh-CN" dirty="0"/>
              <a:t>system())</a:t>
            </a:r>
          </a:p>
          <a:p>
            <a:pPr marL="914400" lvl="1" indent="-457200">
              <a:buFont typeface="Arial" charset="0"/>
              <a:buChar char="•"/>
            </a:pPr>
            <a:r>
              <a:rPr lang="en-US" altLang="zh-CN" dirty="0"/>
              <a:t>Use</a:t>
            </a:r>
            <a:r>
              <a:rPr lang="zh-CN" altLang="en-US" dirty="0"/>
              <a:t> </a:t>
            </a:r>
            <a:r>
              <a:rPr lang="en-US" altLang="zh-CN" dirty="0"/>
              <a:t>this</a:t>
            </a:r>
            <a:r>
              <a:rPr lang="zh-CN" altLang="en-US" dirty="0"/>
              <a:t> </a:t>
            </a:r>
            <a:r>
              <a:rPr lang="en-US" altLang="zh-CN" dirty="0"/>
              <a:t>bug</a:t>
            </a:r>
            <a:r>
              <a:rPr lang="zh-CN" altLang="en-US" dirty="0"/>
              <a:t> </a:t>
            </a:r>
            <a:r>
              <a:rPr lang="en-US" altLang="zh-CN" dirty="0"/>
              <a:t>to</a:t>
            </a:r>
            <a:r>
              <a:rPr lang="zh-CN" altLang="en-US" dirty="0"/>
              <a:t> </a:t>
            </a:r>
            <a:r>
              <a:rPr lang="en-US" altLang="zh-CN" dirty="0"/>
              <a:t>disclose</a:t>
            </a:r>
            <a:r>
              <a:rPr lang="zh-CN" altLang="en-US" dirty="0"/>
              <a:t> </a:t>
            </a:r>
            <a:r>
              <a:rPr lang="en-US" altLang="zh-CN" dirty="0"/>
              <a:t>one</a:t>
            </a:r>
            <a:r>
              <a:rPr lang="zh-CN" altLang="en-US" dirty="0"/>
              <a:t> </a:t>
            </a:r>
            <a:r>
              <a:rPr lang="en-US" altLang="zh-CN" dirty="0"/>
              <a:t>function’s</a:t>
            </a:r>
            <a:r>
              <a:rPr lang="zh-CN" altLang="en-US" dirty="0"/>
              <a:t> </a:t>
            </a:r>
            <a:r>
              <a:rPr lang="en-US" altLang="zh-CN" dirty="0"/>
              <a:t>address</a:t>
            </a:r>
            <a:r>
              <a:rPr lang="zh-CN" altLang="en-US" dirty="0"/>
              <a:t> </a:t>
            </a:r>
            <a:r>
              <a:rPr lang="en-US" altLang="zh-CN" dirty="0"/>
              <a:t>in</a:t>
            </a:r>
            <a:r>
              <a:rPr lang="zh-CN" altLang="en-US" dirty="0"/>
              <a:t> </a:t>
            </a:r>
            <a:r>
              <a:rPr lang="en-US" altLang="zh-CN" dirty="0"/>
              <a:t>a</a:t>
            </a:r>
            <a:r>
              <a:rPr lang="zh-CN" altLang="en-US" dirty="0"/>
              <a:t> </a:t>
            </a:r>
            <a:r>
              <a:rPr lang="en-US" altLang="zh-CN" dirty="0"/>
              <a:t>given</a:t>
            </a:r>
            <a:r>
              <a:rPr lang="zh-CN" altLang="en-US" dirty="0"/>
              <a:t> </a:t>
            </a:r>
            <a:r>
              <a:rPr lang="en-US" altLang="zh-CN" dirty="0"/>
              <a:t>library.</a:t>
            </a:r>
          </a:p>
          <a:p>
            <a:pPr marL="1371600" lvl="2" indent="-457200">
              <a:buFont typeface="Wingdings" charset="2"/>
              <a:buChar char="Ø"/>
            </a:pPr>
            <a:r>
              <a:rPr lang="zh-CN" altLang="en-US" dirty="0"/>
              <a:t> </a:t>
            </a:r>
            <a:r>
              <a:rPr lang="en-US" altLang="zh-CN" dirty="0"/>
              <a:t>you</a:t>
            </a:r>
            <a:r>
              <a:rPr lang="zh-CN" altLang="en-US" dirty="0"/>
              <a:t> </a:t>
            </a:r>
            <a:r>
              <a:rPr lang="en-US" altLang="zh-CN" dirty="0"/>
              <a:t>can</a:t>
            </a:r>
            <a:r>
              <a:rPr lang="zh-CN" altLang="en-US" dirty="0"/>
              <a:t> </a:t>
            </a:r>
            <a:r>
              <a:rPr lang="en-US" altLang="zh-CN" dirty="0"/>
              <a:t>use</a:t>
            </a:r>
            <a:r>
              <a:rPr lang="zh-CN" altLang="en-US" dirty="0"/>
              <a:t> </a:t>
            </a:r>
            <a:r>
              <a:rPr lang="en-US" altLang="zh-CN" dirty="0"/>
              <a:t>it</a:t>
            </a:r>
            <a:r>
              <a:rPr lang="zh-CN" altLang="en-US" dirty="0"/>
              <a:t> </a:t>
            </a:r>
            <a:r>
              <a:rPr lang="en-US" altLang="zh-CN" dirty="0"/>
              <a:t>to</a:t>
            </a:r>
            <a:r>
              <a:rPr lang="zh-CN" altLang="en-US" dirty="0"/>
              <a:t> </a:t>
            </a:r>
            <a:r>
              <a:rPr lang="en-US" altLang="zh-CN" dirty="0"/>
              <a:t>deduce</a:t>
            </a:r>
            <a:r>
              <a:rPr lang="zh-CN" altLang="en-US" dirty="0"/>
              <a:t> </a:t>
            </a:r>
            <a:r>
              <a:rPr lang="en-US" altLang="zh-CN" dirty="0"/>
              <a:t>other</a:t>
            </a:r>
            <a:r>
              <a:rPr lang="zh-CN" altLang="en-US" dirty="0"/>
              <a:t> </a:t>
            </a:r>
            <a:r>
              <a:rPr lang="en-US" altLang="zh-CN" dirty="0"/>
              <a:t>function’s</a:t>
            </a:r>
            <a:r>
              <a:rPr lang="zh-CN" altLang="en-US" dirty="0"/>
              <a:t> </a:t>
            </a:r>
            <a:r>
              <a:rPr lang="en-US" altLang="zh-CN" dirty="0"/>
              <a:t>address</a:t>
            </a:r>
            <a:endParaRPr lang="en-US" dirty="0"/>
          </a:p>
        </p:txBody>
      </p:sp>
      <p:pic>
        <p:nvPicPr>
          <p:cNvPr id="5" name="Picture 4"/>
          <p:cNvPicPr>
            <a:picLocks noChangeAspect="1"/>
          </p:cNvPicPr>
          <p:nvPr/>
        </p:nvPicPr>
        <p:blipFill>
          <a:blip r:embed="rId2"/>
          <a:stretch>
            <a:fillRect/>
          </a:stretch>
        </p:blipFill>
        <p:spPr>
          <a:xfrm>
            <a:off x="3131507" y="3261588"/>
            <a:ext cx="2791616" cy="3454624"/>
          </a:xfrm>
          <a:prstGeom prst="rect">
            <a:avLst/>
          </a:prstGeom>
        </p:spPr>
      </p:pic>
    </p:spTree>
    <p:extLst>
      <p:ext uri="{BB962C8B-B14F-4D97-AF65-F5344CB8AC3E}">
        <p14:creationId xmlns:p14="http://schemas.microsoft.com/office/powerpoint/2010/main" val="12477131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this BUG used for?</a:t>
            </a:r>
          </a:p>
        </p:txBody>
      </p:sp>
      <p:sp>
        <p:nvSpPr>
          <p:cNvPr id="3" name="TextBox 2"/>
          <p:cNvSpPr txBox="1"/>
          <p:nvPr/>
        </p:nvSpPr>
        <p:spPr>
          <a:xfrm>
            <a:off x="100584" y="814884"/>
            <a:ext cx="9144001" cy="2062103"/>
          </a:xfrm>
          <a:prstGeom prst="rect">
            <a:avLst/>
          </a:prstGeom>
          <a:noFill/>
        </p:spPr>
        <p:txBody>
          <a:bodyPr wrap="square" rtlCol="0">
            <a:spAutoFit/>
          </a:bodyPr>
          <a:lstStyle/>
          <a:p>
            <a:r>
              <a:rPr lang="en-US" altLang="zh-CN" sz="2800" b="1" dirty="0"/>
              <a:t>Disclose</a:t>
            </a:r>
            <a:r>
              <a:rPr lang="zh-CN" altLang="en-US" sz="2800" b="1" dirty="0"/>
              <a:t> </a:t>
            </a:r>
            <a:r>
              <a:rPr lang="en-US" altLang="zh-CN" sz="2800" b="1" dirty="0"/>
              <a:t>Library</a:t>
            </a:r>
            <a:r>
              <a:rPr lang="zh-CN" altLang="en-US" sz="2800" b="1" dirty="0"/>
              <a:t> </a:t>
            </a:r>
            <a:r>
              <a:rPr lang="en-US" altLang="zh-CN" sz="2800" b="1" dirty="0"/>
              <a:t>Address</a:t>
            </a:r>
          </a:p>
          <a:p>
            <a:pPr marL="914400" lvl="1" indent="-457200">
              <a:buFont typeface="Arial" charset="0"/>
              <a:buChar char="•"/>
            </a:pPr>
            <a:r>
              <a:rPr lang="en-US" altLang="zh-CN" dirty="0"/>
              <a:t>When</a:t>
            </a:r>
            <a:r>
              <a:rPr lang="zh-CN" altLang="en-US" dirty="0"/>
              <a:t> </a:t>
            </a:r>
            <a:r>
              <a:rPr lang="en-US" altLang="zh-CN" dirty="0"/>
              <a:t>enable</a:t>
            </a:r>
            <a:r>
              <a:rPr lang="zh-CN" altLang="en-US" dirty="0"/>
              <a:t> </a:t>
            </a:r>
            <a:r>
              <a:rPr lang="en-US" altLang="zh-CN" dirty="0"/>
              <a:t>ASLR,</a:t>
            </a:r>
            <a:r>
              <a:rPr lang="zh-CN" altLang="en-US" dirty="0"/>
              <a:t> </a:t>
            </a:r>
            <a:r>
              <a:rPr lang="en-US" altLang="zh-CN" dirty="0"/>
              <a:t>the</a:t>
            </a:r>
            <a:r>
              <a:rPr lang="zh-CN" altLang="en-US" dirty="0"/>
              <a:t> </a:t>
            </a:r>
            <a:r>
              <a:rPr lang="en-US" altLang="zh-CN" dirty="0"/>
              <a:t>library</a:t>
            </a:r>
            <a:r>
              <a:rPr lang="zh-CN" altLang="en-US" dirty="0"/>
              <a:t> </a:t>
            </a:r>
            <a:r>
              <a:rPr lang="en-US" altLang="zh-CN" dirty="0"/>
              <a:t>address</a:t>
            </a:r>
            <a:r>
              <a:rPr lang="zh-CN" altLang="en-US" dirty="0"/>
              <a:t> </a:t>
            </a:r>
            <a:r>
              <a:rPr lang="en-US" altLang="zh-CN" dirty="0"/>
              <a:t>will</a:t>
            </a:r>
            <a:r>
              <a:rPr lang="zh-CN" altLang="en-US" dirty="0"/>
              <a:t> </a:t>
            </a:r>
            <a:r>
              <a:rPr lang="en-US" altLang="zh-CN" dirty="0"/>
              <a:t>change</a:t>
            </a:r>
            <a:r>
              <a:rPr lang="zh-CN" altLang="en-US" dirty="0"/>
              <a:t> </a:t>
            </a:r>
            <a:r>
              <a:rPr lang="en-US" altLang="zh-CN" dirty="0"/>
              <a:t>each</a:t>
            </a:r>
            <a:r>
              <a:rPr lang="zh-CN" altLang="en-US" dirty="0"/>
              <a:t> </a:t>
            </a:r>
            <a:r>
              <a:rPr lang="en-US" altLang="zh-CN" dirty="0"/>
              <a:t>time</a:t>
            </a:r>
          </a:p>
          <a:p>
            <a:pPr marL="1371600" lvl="2" indent="-457200">
              <a:buFont typeface="Wingdings" charset="2"/>
              <a:buChar char="Ø"/>
            </a:pPr>
            <a:r>
              <a:rPr lang="en-US" altLang="zh-CN" dirty="0"/>
              <a:t>It’s</a:t>
            </a:r>
            <a:r>
              <a:rPr lang="zh-CN" altLang="en-US" dirty="0"/>
              <a:t> </a:t>
            </a:r>
            <a:r>
              <a:rPr lang="en-US" altLang="zh-CN" dirty="0"/>
              <a:t>impossible</a:t>
            </a:r>
            <a:r>
              <a:rPr lang="zh-CN" altLang="en-US" dirty="0"/>
              <a:t> </a:t>
            </a:r>
            <a:r>
              <a:rPr lang="en-US" altLang="zh-CN" dirty="0"/>
              <a:t>to</a:t>
            </a:r>
            <a:r>
              <a:rPr lang="zh-CN" altLang="en-US" dirty="0"/>
              <a:t> </a:t>
            </a:r>
            <a:r>
              <a:rPr lang="en-US" altLang="zh-CN" dirty="0"/>
              <a:t>call</a:t>
            </a:r>
            <a:r>
              <a:rPr lang="zh-CN" altLang="en-US" dirty="0"/>
              <a:t> </a:t>
            </a:r>
            <a:r>
              <a:rPr lang="en-US" altLang="zh-CN" dirty="0"/>
              <a:t>these</a:t>
            </a:r>
            <a:r>
              <a:rPr lang="zh-CN" altLang="en-US" dirty="0"/>
              <a:t> </a:t>
            </a:r>
            <a:r>
              <a:rPr lang="en-US" altLang="zh-CN" dirty="0"/>
              <a:t>functions</a:t>
            </a:r>
            <a:r>
              <a:rPr lang="zh-CN" altLang="en-US" dirty="0"/>
              <a:t> </a:t>
            </a:r>
            <a:r>
              <a:rPr lang="en-US" altLang="zh-CN" dirty="0"/>
              <a:t>in</a:t>
            </a:r>
            <a:r>
              <a:rPr lang="zh-CN" altLang="en-US" dirty="0"/>
              <a:t> </a:t>
            </a:r>
            <a:r>
              <a:rPr lang="en-US" altLang="zh-CN" dirty="0"/>
              <a:t>your</a:t>
            </a:r>
            <a:r>
              <a:rPr lang="zh-CN" altLang="en-US" dirty="0"/>
              <a:t> </a:t>
            </a:r>
            <a:r>
              <a:rPr lang="en-US" altLang="zh-CN" dirty="0"/>
              <a:t>shellcode</a:t>
            </a:r>
            <a:r>
              <a:rPr lang="zh-CN" altLang="en-US" dirty="0"/>
              <a:t> </a:t>
            </a:r>
            <a:r>
              <a:rPr lang="en-US" altLang="zh-CN" dirty="0"/>
              <a:t>(e.g.</a:t>
            </a:r>
            <a:r>
              <a:rPr lang="zh-CN" altLang="en-US" dirty="0"/>
              <a:t> </a:t>
            </a:r>
            <a:r>
              <a:rPr lang="en-US" altLang="zh-CN" dirty="0"/>
              <a:t>system())</a:t>
            </a:r>
          </a:p>
          <a:p>
            <a:pPr marL="914400" lvl="1" indent="-457200">
              <a:buFont typeface="Arial" charset="0"/>
              <a:buChar char="•"/>
            </a:pPr>
            <a:r>
              <a:rPr lang="en-US" altLang="zh-CN" dirty="0"/>
              <a:t>Use</a:t>
            </a:r>
            <a:r>
              <a:rPr lang="zh-CN" altLang="en-US" dirty="0"/>
              <a:t> </a:t>
            </a:r>
            <a:r>
              <a:rPr lang="en-US" altLang="zh-CN" dirty="0"/>
              <a:t>this</a:t>
            </a:r>
            <a:r>
              <a:rPr lang="zh-CN" altLang="en-US" dirty="0"/>
              <a:t> </a:t>
            </a:r>
            <a:r>
              <a:rPr lang="en-US" altLang="zh-CN" dirty="0"/>
              <a:t>bug</a:t>
            </a:r>
            <a:r>
              <a:rPr lang="zh-CN" altLang="en-US" dirty="0"/>
              <a:t> </a:t>
            </a:r>
            <a:r>
              <a:rPr lang="en-US" altLang="zh-CN" dirty="0"/>
              <a:t>to</a:t>
            </a:r>
            <a:r>
              <a:rPr lang="zh-CN" altLang="en-US" dirty="0"/>
              <a:t> </a:t>
            </a:r>
            <a:r>
              <a:rPr lang="en-US" altLang="zh-CN" dirty="0"/>
              <a:t>disclose</a:t>
            </a:r>
            <a:r>
              <a:rPr lang="zh-CN" altLang="en-US" dirty="0"/>
              <a:t> </a:t>
            </a:r>
            <a:r>
              <a:rPr lang="en-US" altLang="zh-CN" dirty="0"/>
              <a:t>one</a:t>
            </a:r>
            <a:r>
              <a:rPr lang="zh-CN" altLang="en-US" dirty="0"/>
              <a:t> </a:t>
            </a:r>
            <a:r>
              <a:rPr lang="en-US" altLang="zh-CN" dirty="0"/>
              <a:t>function’s</a:t>
            </a:r>
            <a:r>
              <a:rPr lang="zh-CN" altLang="en-US" dirty="0"/>
              <a:t> </a:t>
            </a:r>
            <a:r>
              <a:rPr lang="en-US" altLang="zh-CN" dirty="0"/>
              <a:t>address</a:t>
            </a:r>
            <a:r>
              <a:rPr lang="zh-CN" altLang="en-US" dirty="0"/>
              <a:t> </a:t>
            </a:r>
            <a:r>
              <a:rPr lang="en-US" altLang="zh-CN" dirty="0"/>
              <a:t>in</a:t>
            </a:r>
            <a:r>
              <a:rPr lang="zh-CN" altLang="en-US" dirty="0"/>
              <a:t> </a:t>
            </a:r>
            <a:r>
              <a:rPr lang="en-US" altLang="zh-CN" dirty="0"/>
              <a:t>a</a:t>
            </a:r>
            <a:r>
              <a:rPr lang="zh-CN" altLang="en-US" dirty="0"/>
              <a:t> </a:t>
            </a:r>
            <a:r>
              <a:rPr lang="en-US" altLang="zh-CN" dirty="0"/>
              <a:t>given</a:t>
            </a:r>
            <a:r>
              <a:rPr lang="zh-CN" altLang="en-US" dirty="0"/>
              <a:t> </a:t>
            </a:r>
            <a:r>
              <a:rPr lang="en-US" altLang="zh-CN" dirty="0"/>
              <a:t>library.</a:t>
            </a:r>
          </a:p>
          <a:p>
            <a:pPr marL="1371600" lvl="2" indent="-457200">
              <a:buFont typeface="Wingdings" charset="2"/>
              <a:buChar char="Ø"/>
            </a:pPr>
            <a:r>
              <a:rPr lang="zh-CN" altLang="en-US" dirty="0"/>
              <a:t> </a:t>
            </a:r>
            <a:r>
              <a:rPr lang="en-US" altLang="zh-CN" dirty="0"/>
              <a:t>you</a:t>
            </a:r>
            <a:r>
              <a:rPr lang="zh-CN" altLang="en-US" dirty="0"/>
              <a:t> </a:t>
            </a:r>
            <a:r>
              <a:rPr lang="en-US" altLang="zh-CN" dirty="0"/>
              <a:t>can</a:t>
            </a:r>
            <a:r>
              <a:rPr lang="zh-CN" altLang="en-US" dirty="0"/>
              <a:t> </a:t>
            </a:r>
            <a:r>
              <a:rPr lang="en-US" altLang="zh-CN" dirty="0"/>
              <a:t>use</a:t>
            </a:r>
            <a:r>
              <a:rPr lang="zh-CN" altLang="en-US" dirty="0"/>
              <a:t> </a:t>
            </a:r>
            <a:r>
              <a:rPr lang="en-US" altLang="zh-CN" dirty="0"/>
              <a:t>it</a:t>
            </a:r>
            <a:r>
              <a:rPr lang="zh-CN" altLang="en-US" dirty="0"/>
              <a:t> </a:t>
            </a:r>
            <a:r>
              <a:rPr lang="en-US" altLang="zh-CN" dirty="0"/>
              <a:t>to</a:t>
            </a:r>
            <a:r>
              <a:rPr lang="zh-CN" altLang="en-US" dirty="0"/>
              <a:t> </a:t>
            </a:r>
            <a:r>
              <a:rPr lang="en-US" altLang="zh-CN" dirty="0"/>
              <a:t>deduce</a:t>
            </a:r>
            <a:r>
              <a:rPr lang="zh-CN" altLang="en-US" dirty="0"/>
              <a:t> </a:t>
            </a:r>
            <a:r>
              <a:rPr lang="en-US" altLang="zh-CN" dirty="0"/>
              <a:t>other</a:t>
            </a:r>
            <a:r>
              <a:rPr lang="zh-CN" altLang="en-US" dirty="0"/>
              <a:t> </a:t>
            </a:r>
            <a:r>
              <a:rPr lang="en-US" altLang="zh-CN" dirty="0"/>
              <a:t>function’s</a:t>
            </a:r>
            <a:r>
              <a:rPr lang="zh-CN" altLang="en-US" dirty="0"/>
              <a:t> </a:t>
            </a:r>
            <a:r>
              <a:rPr lang="en-US" altLang="zh-CN" dirty="0"/>
              <a:t>address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9217" y="3144006"/>
            <a:ext cx="5774498" cy="3713994"/>
          </a:xfrm>
          <a:prstGeom prst="rect">
            <a:avLst/>
          </a:prstGeom>
        </p:spPr>
      </p:pic>
    </p:spTree>
    <p:extLst>
      <p:ext uri="{BB962C8B-B14F-4D97-AF65-F5344CB8AC3E}">
        <p14:creationId xmlns:p14="http://schemas.microsoft.com/office/powerpoint/2010/main" val="112840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p:txBody>
          <a:bodyPr/>
          <a:lstStyle/>
          <a:p>
            <a:endParaRPr kumimoji="1" lang="zh-CN" altLang="en-US" dirty="0"/>
          </a:p>
        </p:txBody>
      </p:sp>
      <p:sp>
        <p:nvSpPr>
          <p:cNvPr id="4" name="TextBox 5"/>
          <p:cNvSpPr txBox="1"/>
          <p:nvPr/>
        </p:nvSpPr>
        <p:spPr>
          <a:xfrm>
            <a:off x="3307988" y="2373119"/>
            <a:ext cx="2420104" cy="1015663"/>
          </a:xfrm>
          <a:prstGeom prst="rect">
            <a:avLst/>
          </a:prstGeom>
          <a:noFill/>
        </p:spPr>
        <p:txBody>
          <a:bodyPr wrap="none" rtlCol="0">
            <a:spAutoFit/>
          </a:bodyPr>
          <a:lstStyle/>
          <a:p>
            <a:r>
              <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Q &amp; A</a:t>
            </a:r>
          </a:p>
        </p:txBody>
      </p:sp>
    </p:spTree>
    <p:extLst>
      <p:ext uri="{BB962C8B-B14F-4D97-AF65-F5344CB8AC3E}">
        <p14:creationId xmlns:p14="http://schemas.microsoft.com/office/powerpoint/2010/main" val="982846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5CF48-9753-E14F-84B7-3BBFE5B148C1}"/>
              </a:ext>
            </a:extLst>
          </p:cNvPr>
          <p:cNvSpPr>
            <a:spLocks noGrp="1"/>
          </p:cNvSpPr>
          <p:nvPr>
            <p:ph type="title"/>
          </p:nvPr>
        </p:nvSpPr>
        <p:spPr/>
        <p:txBody>
          <a:bodyPr/>
          <a:lstStyle/>
          <a:p>
            <a:r>
              <a:rPr lang="en-US" dirty="0"/>
              <a:t>“Canaries”</a:t>
            </a:r>
          </a:p>
        </p:txBody>
      </p:sp>
      <p:pic>
        <p:nvPicPr>
          <p:cNvPr id="3" name="Picture 2">
            <a:extLst>
              <a:ext uri="{FF2B5EF4-FFF2-40B4-BE49-F238E27FC236}">
                <a16:creationId xmlns:a16="http://schemas.microsoft.com/office/drawing/2014/main" id="{2C038A24-776F-B44A-9A5A-6FE8DDE7658D}"/>
              </a:ext>
            </a:extLst>
          </p:cNvPr>
          <p:cNvPicPr>
            <a:picLocks noChangeAspect="1"/>
          </p:cNvPicPr>
          <p:nvPr/>
        </p:nvPicPr>
        <p:blipFill>
          <a:blip r:embed="rId2"/>
          <a:stretch>
            <a:fillRect/>
          </a:stretch>
        </p:blipFill>
        <p:spPr>
          <a:xfrm>
            <a:off x="513780" y="1155138"/>
            <a:ext cx="2102344" cy="1789229"/>
          </a:xfrm>
          <a:prstGeom prst="rect">
            <a:avLst/>
          </a:prstGeom>
        </p:spPr>
      </p:pic>
      <p:sp>
        <p:nvSpPr>
          <p:cNvPr id="4" name="Rectangle 3">
            <a:extLst>
              <a:ext uri="{FF2B5EF4-FFF2-40B4-BE49-F238E27FC236}">
                <a16:creationId xmlns:a16="http://schemas.microsoft.com/office/drawing/2014/main" id="{198787AB-6709-EC47-8C86-0DCD02111CAB}"/>
              </a:ext>
            </a:extLst>
          </p:cNvPr>
          <p:cNvSpPr/>
          <p:nvPr/>
        </p:nvSpPr>
        <p:spPr>
          <a:xfrm>
            <a:off x="2794254" y="1017872"/>
            <a:ext cx="6025896" cy="2246769"/>
          </a:xfrm>
          <a:prstGeom prst="rect">
            <a:avLst/>
          </a:prstGeom>
        </p:spPr>
        <p:txBody>
          <a:bodyPr wrap="square">
            <a:spAutoFit/>
          </a:bodyPr>
          <a:lstStyle/>
          <a:p>
            <a:r>
              <a:rPr lang="en-US" b="1" dirty="0">
                <a:solidFill>
                  <a:srgbClr val="222222"/>
                </a:solidFill>
                <a:latin typeface="Roboto"/>
              </a:rPr>
              <a:t>Canaries</a:t>
            </a:r>
            <a:r>
              <a:rPr lang="en-US" dirty="0">
                <a:solidFill>
                  <a:srgbClr val="222222"/>
                </a:solidFill>
                <a:latin typeface="Roboto"/>
              </a:rPr>
              <a:t> were </a:t>
            </a:r>
            <a:r>
              <a:rPr lang="en-US" dirty="0" err="1">
                <a:solidFill>
                  <a:srgbClr val="222222"/>
                </a:solidFill>
                <a:latin typeface="Roboto"/>
              </a:rPr>
              <a:t>iconically</a:t>
            </a:r>
            <a:r>
              <a:rPr lang="en-US" dirty="0">
                <a:solidFill>
                  <a:srgbClr val="222222"/>
                </a:solidFill>
                <a:latin typeface="Roboto"/>
              </a:rPr>
              <a:t> used in coal mines to </a:t>
            </a:r>
            <a:r>
              <a:rPr lang="en-US" b="1" dirty="0">
                <a:solidFill>
                  <a:srgbClr val="222222"/>
                </a:solidFill>
                <a:latin typeface="Roboto"/>
              </a:rPr>
              <a:t>detect</a:t>
            </a:r>
            <a:r>
              <a:rPr lang="en-US" dirty="0">
                <a:solidFill>
                  <a:srgbClr val="222222"/>
                </a:solidFill>
                <a:latin typeface="Roboto"/>
              </a:rPr>
              <a:t> the presence of carbon monoxide. </a:t>
            </a:r>
          </a:p>
          <a:p>
            <a:endParaRPr lang="en-US" dirty="0">
              <a:solidFill>
                <a:srgbClr val="222222"/>
              </a:solidFill>
              <a:latin typeface="Roboto"/>
            </a:endParaRPr>
          </a:p>
          <a:p>
            <a:r>
              <a:rPr lang="en-US" dirty="0">
                <a:solidFill>
                  <a:srgbClr val="222222"/>
                </a:solidFill>
                <a:latin typeface="Roboto"/>
              </a:rPr>
              <a:t>The bird's rapid breathing rate, small size, and high metabolism, compared to the miners, led birds in dangerous mines to succumb before the miners, thereby giving them time to take action.</a:t>
            </a:r>
            <a:endParaRPr lang="en-US" dirty="0"/>
          </a:p>
        </p:txBody>
      </p:sp>
      <p:pic>
        <p:nvPicPr>
          <p:cNvPr id="5" name="Picture 4">
            <a:extLst>
              <a:ext uri="{FF2B5EF4-FFF2-40B4-BE49-F238E27FC236}">
                <a16:creationId xmlns:a16="http://schemas.microsoft.com/office/drawing/2014/main" id="{BE5683FF-3E8A-2E44-BB25-2A98CFE3DA06}"/>
              </a:ext>
            </a:extLst>
          </p:cNvPr>
          <p:cNvPicPr>
            <a:picLocks noChangeAspect="1"/>
          </p:cNvPicPr>
          <p:nvPr/>
        </p:nvPicPr>
        <p:blipFill>
          <a:blip r:embed="rId3"/>
          <a:stretch>
            <a:fillRect/>
          </a:stretch>
        </p:blipFill>
        <p:spPr>
          <a:xfrm>
            <a:off x="5570677" y="3534930"/>
            <a:ext cx="2969334" cy="2948124"/>
          </a:xfrm>
          <a:prstGeom prst="rect">
            <a:avLst/>
          </a:prstGeom>
        </p:spPr>
      </p:pic>
    </p:spTree>
    <p:extLst>
      <p:ext uri="{BB962C8B-B14F-4D97-AF65-F5344CB8AC3E}">
        <p14:creationId xmlns:p14="http://schemas.microsoft.com/office/powerpoint/2010/main" val="1685094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BCACB-E01A-DE49-AB66-554DC89FA489}"/>
              </a:ext>
            </a:extLst>
          </p:cNvPr>
          <p:cNvSpPr>
            <a:spLocks noGrp="1"/>
          </p:cNvSpPr>
          <p:nvPr>
            <p:ph type="title"/>
          </p:nvPr>
        </p:nvSpPr>
        <p:spPr/>
        <p:txBody>
          <a:bodyPr/>
          <a:lstStyle/>
          <a:p>
            <a:r>
              <a:rPr lang="en-US" altLang="zh-CN" dirty="0" err="1"/>
              <a:t>StackGuard</a:t>
            </a:r>
            <a:r>
              <a:rPr lang="zh-CN" altLang="en-US" dirty="0"/>
              <a:t> </a:t>
            </a:r>
            <a:r>
              <a:rPr lang="en-US" altLang="zh-CN" dirty="0"/>
              <a:t>--</a:t>
            </a:r>
            <a:r>
              <a:rPr lang="zh-CN" altLang="en-US" dirty="0"/>
              <a:t> </a:t>
            </a:r>
            <a:r>
              <a:rPr lang="en-US" altLang="zh-CN" dirty="0"/>
              <a:t>History</a:t>
            </a:r>
            <a:endParaRPr lang="en-US" dirty="0"/>
          </a:p>
        </p:txBody>
      </p:sp>
      <p:sp>
        <p:nvSpPr>
          <p:cNvPr id="3" name="TextBox 2">
            <a:extLst>
              <a:ext uri="{FF2B5EF4-FFF2-40B4-BE49-F238E27FC236}">
                <a16:creationId xmlns:a16="http://schemas.microsoft.com/office/drawing/2014/main" id="{3CB2114B-ED67-B34C-B9BF-40B65F0FF2E4}"/>
              </a:ext>
            </a:extLst>
          </p:cNvPr>
          <p:cNvSpPr txBox="1"/>
          <p:nvPr/>
        </p:nvSpPr>
        <p:spPr>
          <a:xfrm>
            <a:off x="375342" y="2162287"/>
            <a:ext cx="7446269" cy="400110"/>
          </a:xfrm>
          <a:prstGeom prst="rect">
            <a:avLst/>
          </a:prstGeom>
          <a:noFill/>
        </p:spPr>
        <p:txBody>
          <a:bodyPr wrap="none" rtlCol="0">
            <a:spAutoFit/>
          </a:bodyPr>
          <a:lstStyle/>
          <a:p>
            <a:r>
              <a:rPr lang="en-US" b="1" dirty="0"/>
              <a:t>In</a:t>
            </a:r>
            <a:r>
              <a:rPr lang="zh-CN" altLang="en-US" b="1" dirty="0"/>
              <a:t> </a:t>
            </a:r>
            <a:r>
              <a:rPr lang="en-US" altLang="zh-CN" b="1" dirty="0"/>
              <a:t>1998,</a:t>
            </a:r>
            <a:r>
              <a:rPr lang="zh-CN" altLang="en-US" b="1" dirty="0"/>
              <a:t> </a:t>
            </a:r>
            <a:r>
              <a:rPr lang="en-US" altLang="zh-CN" b="1" dirty="0"/>
              <a:t>the</a:t>
            </a:r>
            <a:r>
              <a:rPr lang="zh-CN" altLang="en-US" b="1" dirty="0"/>
              <a:t> </a:t>
            </a:r>
            <a:r>
              <a:rPr lang="en-US" altLang="zh-CN" b="1" dirty="0"/>
              <a:t>first</a:t>
            </a:r>
            <a:r>
              <a:rPr lang="zh-CN" altLang="en-US" b="1" dirty="0"/>
              <a:t> </a:t>
            </a:r>
            <a:r>
              <a:rPr lang="en-US" altLang="zh-CN" b="1" dirty="0"/>
              <a:t>canary</a:t>
            </a:r>
            <a:r>
              <a:rPr lang="zh-CN" altLang="en-US" b="1" dirty="0"/>
              <a:t> </a:t>
            </a:r>
            <a:r>
              <a:rPr lang="en-US" altLang="zh-CN" b="1" dirty="0"/>
              <a:t>was</a:t>
            </a:r>
            <a:r>
              <a:rPr lang="zh-CN" altLang="en-US" b="1" dirty="0"/>
              <a:t> </a:t>
            </a:r>
            <a:r>
              <a:rPr lang="en-US" altLang="zh-CN" b="1" dirty="0"/>
              <a:t>introduced</a:t>
            </a:r>
            <a:r>
              <a:rPr lang="zh-CN" altLang="en-US" b="1" dirty="0"/>
              <a:t> </a:t>
            </a:r>
            <a:r>
              <a:rPr lang="en-US" altLang="zh-CN" b="1" dirty="0"/>
              <a:t>and</a:t>
            </a:r>
            <a:r>
              <a:rPr lang="zh-CN" altLang="en-US" b="1" dirty="0"/>
              <a:t> </a:t>
            </a:r>
            <a:r>
              <a:rPr lang="en-US" altLang="zh-CN" b="1" dirty="0"/>
              <a:t>was</a:t>
            </a:r>
            <a:r>
              <a:rPr lang="zh-CN" altLang="en-US" b="1" dirty="0"/>
              <a:t> </a:t>
            </a:r>
            <a:r>
              <a:rPr lang="en-US" altLang="zh-CN" b="1" dirty="0"/>
              <a:t>hardcoded</a:t>
            </a:r>
            <a:endParaRPr lang="en-US" b="1" dirty="0"/>
          </a:p>
        </p:txBody>
      </p:sp>
      <p:sp>
        <p:nvSpPr>
          <p:cNvPr id="4" name="TextBox 3">
            <a:extLst>
              <a:ext uri="{FF2B5EF4-FFF2-40B4-BE49-F238E27FC236}">
                <a16:creationId xmlns:a16="http://schemas.microsoft.com/office/drawing/2014/main" id="{42C7C638-2EFB-AF40-B3B1-000C28AD5AA0}"/>
              </a:ext>
            </a:extLst>
          </p:cNvPr>
          <p:cNvSpPr txBox="1"/>
          <p:nvPr/>
        </p:nvSpPr>
        <p:spPr>
          <a:xfrm>
            <a:off x="2816668" y="3278861"/>
            <a:ext cx="3486852" cy="707886"/>
          </a:xfrm>
          <a:prstGeom prst="rect">
            <a:avLst/>
          </a:prstGeom>
          <a:noFill/>
        </p:spPr>
        <p:txBody>
          <a:bodyPr wrap="none" rtlCol="0">
            <a:spAutoFit/>
          </a:bodyPr>
          <a:lstStyle/>
          <a:p>
            <a:r>
              <a:rPr lang="en-US" altLang="zh-CN" sz="4000" dirty="0">
                <a:solidFill>
                  <a:srgbClr val="FF0000"/>
                </a:solidFill>
              </a:rPr>
              <a:t>0xDEADBEEF</a:t>
            </a:r>
            <a:endParaRPr lang="en-US" sz="4000" dirty="0">
              <a:solidFill>
                <a:srgbClr val="FF0000"/>
              </a:solidFill>
            </a:endParaRPr>
          </a:p>
        </p:txBody>
      </p:sp>
    </p:spTree>
    <p:extLst>
      <p:ext uri="{BB962C8B-B14F-4D97-AF65-F5344CB8AC3E}">
        <p14:creationId xmlns:p14="http://schemas.microsoft.com/office/powerpoint/2010/main" val="245965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BCACB-E01A-DE49-AB66-554DC89FA489}"/>
              </a:ext>
            </a:extLst>
          </p:cNvPr>
          <p:cNvSpPr>
            <a:spLocks noGrp="1"/>
          </p:cNvSpPr>
          <p:nvPr>
            <p:ph type="title"/>
          </p:nvPr>
        </p:nvSpPr>
        <p:spPr/>
        <p:txBody>
          <a:bodyPr/>
          <a:lstStyle/>
          <a:p>
            <a:r>
              <a:rPr lang="en-US" altLang="zh-CN" dirty="0" err="1"/>
              <a:t>StackGuard</a:t>
            </a:r>
            <a:endParaRPr lang="en-US" dirty="0"/>
          </a:p>
        </p:txBody>
      </p:sp>
      <p:sp>
        <p:nvSpPr>
          <p:cNvPr id="3" name="TextBox 2">
            <a:extLst>
              <a:ext uri="{FF2B5EF4-FFF2-40B4-BE49-F238E27FC236}">
                <a16:creationId xmlns:a16="http://schemas.microsoft.com/office/drawing/2014/main" id="{3CB2114B-ED67-B34C-B9BF-40B65F0FF2E4}"/>
              </a:ext>
            </a:extLst>
          </p:cNvPr>
          <p:cNvSpPr txBox="1"/>
          <p:nvPr/>
        </p:nvSpPr>
        <p:spPr>
          <a:xfrm>
            <a:off x="472160" y="1198472"/>
            <a:ext cx="7757439" cy="1938992"/>
          </a:xfrm>
          <a:prstGeom prst="rect">
            <a:avLst/>
          </a:prstGeom>
          <a:noFill/>
        </p:spPr>
        <p:txBody>
          <a:bodyPr wrap="square" rtlCol="0">
            <a:spAutoFit/>
          </a:bodyPr>
          <a:lstStyle/>
          <a:p>
            <a:pPr marL="342900" indent="-342900">
              <a:buFont typeface="Arial" panose="020B0604020202020204" pitchFamily="34" charset="0"/>
              <a:buChar char="•"/>
            </a:pPr>
            <a:r>
              <a:rPr lang="en-US" altLang="zh-CN" dirty="0"/>
              <a:t>Terminator</a:t>
            </a:r>
            <a:r>
              <a:rPr lang="zh-CN" altLang="en-US" dirty="0"/>
              <a:t> </a:t>
            </a:r>
            <a:r>
              <a:rPr lang="en-US" altLang="zh-CN" dirty="0"/>
              <a:t>canary</a:t>
            </a:r>
          </a:p>
          <a:p>
            <a:pPr marL="800100" lvl="1" indent="-342900">
              <a:buFont typeface="Arial" panose="020B0604020202020204" pitchFamily="34" charset="0"/>
              <a:buChar char="•"/>
            </a:pPr>
            <a:r>
              <a:rPr lang="en-US" altLang="zh-CN" dirty="0"/>
              <a:t>CR,</a:t>
            </a:r>
            <a:r>
              <a:rPr lang="zh-CN" altLang="en-US" dirty="0"/>
              <a:t> </a:t>
            </a:r>
            <a:r>
              <a:rPr lang="en-US" altLang="zh-CN" dirty="0"/>
              <a:t>LF,</a:t>
            </a:r>
            <a:r>
              <a:rPr lang="zh-CN" altLang="en-US" dirty="0"/>
              <a:t> </a:t>
            </a:r>
            <a:r>
              <a:rPr lang="en-US" altLang="zh-CN" dirty="0"/>
              <a:t>00,</a:t>
            </a:r>
            <a:r>
              <a:rPr lang="zh-CN" altLang="en-US" dirty="0"/>
              <a:t> </a:t>
            </a:r>
            <a:r>
              <a:rPr lang="en-US" altLang="zh-CN" dirty="0"/>
              <a:t>-1</a:t>
            </a:r>
          </a:p>
          <a:p>
            <a:pPr marL="342900" indent="-342900">
              <a:buFont typeface="Arial" panose="020B0604020202020204" pitchFamily="34" charset="0"/>
              <a:buChar char="•"/>
            </a:pPr>
            <a:r>
              <a:rPr lang="en-US" altLang="zh-CN" dirty="0"/>
              <a:t>Single</a:t>
            </a:r>
            <a:r>
              <a:rPr lang="zh-CN" altLang="en-US" dirty="0"/>
              <a:t> </a:t>
            </a:r>
            <a:r>
              <a:rPr lang="en-US" altLang="zh-CN" dirty="0"/>
              <a:t>random</a:t>
            </a:r>
            <a:r>
              <a:rPr lang="zh-CN" altLang="en-US" dirty="0"/>
              <a:t> </a:t>
            </a:r>
            <a:r>
              <a:rPr lang="en-US" altLang="zh-CN" dirty="0"/>
              <a:t>canary</a:t>
            </a:r>
          </a:p>
          <a:p>
            <a:pPr marL="800100" lvl="1" indent="-342900">
              <a:buFont typeface="Arial" panose="020B0604020202020204" pitchFamily="34" charset="0"/>
              <a:buChar char="•"/>
            </a:pPr>
            <a:r>
              <a:rPr lang="en-US" altLang="zh-CN" dirty="0"/>
              <a:t>Using</a:t>
            </a:r>
            <a:r>
              <a:rPr lang="zh-CN" altLang="en-US" dirty="0"/>
              <a:t> </a:t>
            </a:r>
            <a:r>
              <a:rPr lang="en-US" altLang="zh-CN" dirty="0"/>
              <a:t>/dev/random</a:t>
            </a:r>
          </a:p>
          <a:p>
            <a:pPr marL="342900" indent="-342900">
              <a:buFont typeface="Arial" panose="020B0604020202020204" pitchFamily="34" charset="0"/>
              <a:buChar char="•"/>
            </a:pPr>
            <a:r>
              <a:rPr lang="en-US" altLang="zh-CN" dirty="0"/>
              <a:t>Single</a:t>
            </a:r>
            <a:r>
              <a:rPr lang="zh-CN" altLang="en-US" dirty="0"/>
              <a:t> </a:t>
            </a:r>
            <a:r>
              <a:rPr lang="en-US" altLang="zh-CN" dirty="0"/>
              <a:t>XOR</a:t>
            </a:r>
            <a:r>
              <a:rPr lang="zh-CN" altLang="en-US" dirty="0"/>
              <a:t> </a:t>
            </a:r>
            <a:r>
              <a:rPr lang="en-US" altLang="zh-CN" dirty="0"/>
              <a:t>random</a:t>
            </a:r>
            <a:r>
              <a:rPr lang="zh-CN" altLang="en-US" dirty="0"/>
              <a:t> </a:t>
            </a:r>
            <a:r>
              <a:rPr lang="en-US" altLang="zh-CN" dirty="0"/>
              <a:t>canary</a:t>
            </a:r>
          </a:p>
          <a:p>
            <a:pPr marL="800100" lvl="1" indent="-342900">
              <a:buFont typeface="Arial" panose="020B0604020202020204" pitchFamily="34" charset="0"/>
              <a:buChar char="•"/>
            </a:pPr>
            <a:r>
              <a:rPr lang="en-US" altLang="zh-CN" dirty="0" err="1"/>
              <a:t>Xor-ed</a:t>
            </a:r>
            <a:r>
              <a:rPr lang="zh-CN" altLang="en-US" dirty="0"/>
              <a:t> </a:t>
            </a:r>
            <a:r>
              <a:rPr lang="en-US" altLang="zh-CN" dirty="0"/>
              <a:t>return</a:t>
            </a:r>
            <a:r>
              <a:rPr lang="zh-CN" altLang="en-US" dirty="0"/>
              <a:t> </a:t>
            </a:r>
            <a:r>
              <a:rPr lang="en-US" altLang="zh-CN" dirty="0"/>
              <a:t>address</a:t>
            </a:r>
          </a:p>
        </p:txBody>
      </p:sp>
    </p:spTree>
    <p:extLst>
      <p:ext uri="{BB962C8B-B14F-4D97-AF65-F5344CB8AC3E}">
        <p14:creationId xmlns:p14="http://schemas.microsoft.com/office/powerpoint/2010/main" val="1520396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912F2-1AFA-3F44-890E-D70F03005771}"/>
              </a:ext>
            </a:extLst>
          </p:cNvPr>
          <p:cNvSpPr>
            <a:spLocks noGrp="1"/>
          </p:cNvSpPr>
          <p:nvPr>
            <p:ph type="title"/>
          </p:nvPr>
        </p:nvSpPr>
        <p:spPr/>
        <p:txBody>
          <a:bodyPr/>
          <a:lstStyle/>
          <a:p>
            <a:r>
              <a:rPr lang="en-US" altLang="zh-CN" dirty="0"/>
              <a:t>Drawbacks</a:t>
            </a:r>
            <a:endParaRPr lang="en-US" dirty="0"/>
          </a:p>
        </p:txBody>
      </p:sp>
      <p:sp>
        <p:nvSpPr>
          <p:cNvPr id="3" name="TextBox 2">
            <a:extLst>
              <a:ext uri="{FF2B5EF4-FFF2-40B4-BE49-F238E27FC236}">
                <a16:creationId xmlns:a16="http://schemas.microsoft.com/office/drawing/2014/main" id="{CFF42D2B-9727-6C40-B8F5-C5A9FBB65532}"/>
              </a:ext>
            </a:extLst>
          </p:cNvPr>
          <p:cNvSpPr txBox="1"/>
          <p:nvPr/>
        </p:nvSpPr>
        <p:spPr>
          <a:xfrm>
            <a:off x="725550" y="1335751"/>
            <a:ext cx="5649303" cy="132343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marL="457200" indent="-457200">
              <a:buAutoNum type="arabicPeriod"/>
            </a:pPr>
            <a:r>
              <a:rPr lang="en-US" altLang="zh-CN" dirty="0"/>
              <a:t>Adds</a:t>
            </a:r>
            <a:r>
              <a:rPr lang="zh-CN" altLang="en-US" dirty="0"/>
              <a:t> </a:t>
            </a:r>
            <a:r>
              <a:rPr lang="en-US" altLang="zh-CN" dirty="0"/>
              <a:t>overhead</a:t>
            </a:r>
            <a:r>
              <a:rPr lang="zh-CN" altLang="en-US" dirty="0"/>
              <a:t> </a:t>
            </a:r>
            <a:r>
              <a:rPr lang="en-US" altLang="zh-CN" dirty="0"/>
              <a:t>(huge</a:t>
            </a:r>
            <a:r>
              <a:rPr lang="zh-CN" altLang="en-US" dirty="0"/>
              <a:t> </a:t>
            </a:r>
            <a:r>
              <a:rPr lang="en-US" altLang="zh-CN" dirty="0"/>
              <a:t>cache</a:t>
            </a:r>
            <a:r>
              <a:rPr lang="zh-CN" altLang="en-US" dirty="0"/>
              <a:t> </a:t>
            </a:r>
            <a:r>
              <a:rPr lang="en-US" altLang="zh-CN" dirty="0"/>
              <a:t>footprint)</a:t>
            </a:r>
          </a:p>
          <a:p>
            <a:pPr marL="457200" indent="-457200">
              <a:buAutoNum type="arabicPeriod"/>
            </a:pPr>
            <a:r>
              <a:rPr lang="en-US" altLang="zh-CN" dirty="0"/>
              <a:t>Only</a:t>
            </a:r>
            <a:r>
              <a:rPr lang="zh-CN" altLang="en-US" dirty="0"/>
              <a:t> </a:t>
            </a:r>
            <a:r>
              <a:rPr lang="en-US" altLang="zh-CN" dirty="0"/>
              <a:t>defends</a:t>
            </a:r>
            <a:r>
              <a:rPr lang="zh-CN" altLang="en-US" dirty="0"/>
              <a:t> </a:t>
            </a:r>
            <a:r>
              <a:rPr lang="en-US" altLang="zh-CN" dirty="0"/>
              <a:t>against</a:t>
            </a:r>
            <a:r>
              <a:rPr lang="zh-CN" altLang="en-US" dirty="0"/>
              <a:t> </a:t>
            </a:r>
            <a:r>
              <a:rPr lang="en-US" altLang="zh-CN" dirty="0"/>
              <a:t>stack</a:t>
            </a:r>
            <a:r>
              <a:rPr lang="zh-CN" altLang="en-US" dirty="0"/>
              <a:t> </a:t>
            </a:r>
            <a:r>
              <a:rPr lang="en-US" altLang="zh-CN" dirty="0"/>
              <a:t>overflows</a:t>
            </a:r>
          </a:p>
          <a:p>
            <a:pPr marL="457200" indent="-457200">
              <a:buAutoNum type="arabicPeriod"/>
            </a:pPr>
            <a:r>
              <a:rPr lang="en-US" altLang="zh-CN" dirty="0"/>
              <a:t>NULL</a:t>
            </a:r>
            <a:r>
              <a:rPr lang="zh-CN" altLang="en-US" dirty="0"/>
              <a:t> </a:t>
            </a:r>
            <a:r>
              <a:rPr lang="en-US" altLang="zh-CN" dirty="0"/>
              <a:t>canaries</a:t>
            </a:r>
            <a:r>
              <a:rPr lang="zh-CN" altLang="en-US" dirty="0"/>
              <a:t> </a:t>
            </a:r>
            <a:r>
              <a:rPr lang="en-US" altLang="zh-CN" dirty="0"/>
              <a:t>can</a:t>
            </a:r>
            <a:r>
              <a:rPr lang="zh-CN" altLang="en-US" dirty="0"/>
              <a:t> </a:t>
            </a:r>
            <a:r>
              <a:rPr lang="en-US" altLang="zh-CN" dirty="0"/>
              <a:t>potentially</a:t>
            </a:r>
            <a:r>
              <a:rPr lang="zh-CN" altLang="en-US" dirty="0"/>
              <a:t> </a:t>
            </a:r>
            <a:r>
              <a:rPr lang="en-US" altLang="zh-CN" dirty="0"/>
              <a:t>be</a:t>
            </a:r>
            <a:r>
              <a:rPr lang="zh-CN" altLang="en-US" dirty="0"/>
              <a:t> </a:t>
            </a:r>
            <a:r>
              <a:rPr lang="en-US" altLang="zh-CN" dirty="0"/>
              <a:t>abused</a:t>
            </a:r>
          </a:p>
          <a:p>
            <a:pPr marL="457200" indent="-457200">
              <a:buAutoNum type="arabicPeriod"/>
            </a:pPr>
            <a:r>
              <a:rPr lang="en-US" altLang="zh-CN" dirty="0"/>
              <a:t>Random</a:t>
            </a:r>
            <a:r>
              <a:rPr lang="zh-CN" altLang="en-US" dirty="0"/>
              <a:t> </a:t>
            </a:r>
            <a:r>
              <a:rPr lang="en-US" altLang="zh-CN" dirty="0"/>
              <a:t>canaries</a:t>
            </a:r>
            <a:r>
              <a:rPr lang="zh-CN" altLang="en-US" dirty="0"/>
              <a:t> </a:t>
            </a:r>
            <a:r>
              <a:rPr lang="en-US" altLang="zh-CN" dirty="0"/>
              <a:t>can</a:t>
            </a:r>
            <a:r>
              <a:rPr lang="zh-CN" altLang="en-US" dirty="0"/>
              <a:t> </a:t>
            </a:r>
            <a:r>
              <a:rPr lang="en-US" altLang="zh-CN" dirty="0"/>
              <a:t>potentially</a:t>
            </a:r>
            <a:r>
              <a:rPr lang="zh-CN" altLang="en-US" dirty="0"/>
              <a:t> </a:t>
            </a:r>
            <a:r>
              <a:rPr lang="en-US" altLang="zh-CN" dirty="0"/>
              <a:t>be</a:t>
            </a:r>
            <a:r>
              <a:rPr lang="zh-CN" altLang="en-US" dirty="0"/>
              <a:t> </a:t>
            </a:r>
            <a:r>
              <a:rPr lang="en-US" altLang="zh-CN" dirty="0"/>
              <a:t>learned</a:t>
            </a:r>
          </a:p>
        </p:txBody>
      </p:sp>
    </p:spTree>
    <p:extLst>
      <p:ext uri="{BB962C8B-B14F-4D97-AF65-F5344CB8AC3E}">
        <p14:creationId xmlns:p14="http://schemas.microsoft.com/office/powerpoint/2010/main" val="4095772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CD39A-4561-3B49-A87C-9ADC8F0405DD}"/>
              </a:ext>
            </a:extLst>
          </p:cNvPr>
          <p:cNvSpPr>
            <a:spLocks noGrp="1"/>
          </p:cNvSpPr>
          <p:nvPr>
            <p:ph type="title"/>
          </p:nvPr>
        </p:nvSpPr>
        <p:spPr/>
        <p:txBody>
          <a:bodyPr/>
          <a:lstStyle/>
          <a:p>
            <a:r>
              <a:rPr lang="en-US" dirty="0"/>
              <a:t>Bypass </a:t>
            </a:r>
            <a:r>
              <a:rPr lang="en-US" dirty="0" err="1"/>
              <a:t>StackGuard</a:t>
            </a:r>
            <a:endParaRPr lang="en-US" dirty="0"/>
          </a:p>
        </p:txBody>
      </p:sp>
      <p:sp>
        <p:nvSpPr>
          <p:cNvPr id="3" name="TextBox 2">
            <a:extLst>
              <a:ext uri="{FF2B5EF4-FFF2-40B4-BE49-F238E27FC236}">
                <a16:creationId xmlns:a16="http://schemas.microsoft.com/office/drawing/2014/main" id="{F74104B4-68B1-5E4B-ACD8-3458B61772D8}"/>
              </a:ext>
            </a:extLst>
          </p:cNvPr>
          <p:cNvSpPr txBox="1"/>
          <p:nvPr/>
        </p:nvSpPr>
        <p:spPr>
          <a:xfrm>
            <a:off x="2075688" y="2770632"/>
            <a:ext cx="4740400" cy="523220"/>
          </a:xfrm>
          <a:prstGeom prst="rect">
            <a:avLst/>
          </a:prstGeom>
          <a:noFill/>
        </p:spPr>
        <p:txBody>
          <a:bodyPr wrap="none" rtlCol="0">
            <a:spAutoFit/>
          </a:bodyPr>
          <a:lstStyle/>
          <a:p>
            <a:r>
              <a:rPr lang="en-US" sz="2800" dirty="0"/>
              <a:t>How to bypass </a:t>
            </a:r>
            <a:r>
              <a:rPr lang="en-US" sz="2800" dirty="0" err="1"/>
              <a:t>StackGuard</a:t>
            </a:r>
            <a:r>
              <a:rPr lang="en-US" sz="2800" dirty="0"/>
              <a:t>?</a:t>
            </a:r>
          </a:p>
        </p:txBody>
      </p:sp>
    </p:spTree>
    <p:extLst>
      <p:ext uri="{BB962C8B-B14F-4D97-AF65-F5344CB8AC3E}">
        <p14:creationId xmlns:p14="http://schemas.microsoft.com/office/powerpoint/2010/main" val="2561463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err="1"/>
              <a:t>StackGuard</a:t>
            </a:r>
            <a:r>
              <a:rPr lang="en-US" altLang="zh-CN" dirty="0"/>
              <a:t>:</a:t>
            </a:r>
            <a:r>
              <a:rPr lang="zh-CN" altLang="en-US" dirty="0"/>
              <a:t> </a:t>
            </a:r>
            <a:r>
              <a:rPr lang="en-US" altLang="zh-CN" dirty="0"/>
              <a:t>Brute</a:t>
            </a:r>
            <a:r>
              <a:rPr lang="zh-CN" altLang="en-US" dirty="0"/>
              <a:t> </a:t>
            </a:r>
            <a:r>
              <a:rPr lang="en-US" altLang="zh-CN" dirty="0"/>
              <a:t>force</a:t>
            </a:r>
            <a:r>
              <a:rPr lang="zh-CN" altLang="en-US" dirty="0"/>
              <a:t> </a:t>
            </a:r>
            <a:r>
              <a:rPr lang="en-US" altLang="zh-CN" dirty="0"/>
              <a:t>stack</a:t>
            </a:r>
            <a:r>
              <a:rPr lang="zh-CN" altLang="en-US" dirty="0"/>
              <a:t> </a:t>
            </a:r>
            <a:r>
              <a:rPr lang="en-US" altLang="zh-CN" dirty="0"/>
              <a:t>reading</a:t>
            </a:r>
            <a:endParaRPr lang="en-US" dirty="0"/>
          </a:p>
        </p:txBody>
      </p:sp>
      <p:sp>
        <p:nvSpPr>
          <p:cNvPr id="5" name="TextBox 4"/>
          <p:cNvSpPr txBox="1"/>
          <p:nvPr/>
        </p:nvSpPr>
        <p:spPr>
          <a:xfrm>
            <a:off x="162838" y="999654"/>
            <a:ext cx="7165744" cy="1015663"/>
          </a:xfrm>
          <a:prstGeom prst="rect">
            <a:avLst/>
          </a:prstGeom>
          <a:noFill/>
        </p:spPr>
        <p:txBody>
          <a:bodyPr wrap="none" rtlCol="0">
            <a:spAutoFit/>
          </a:bodyPr>
          <a:lstStyle/>
          <a:p>
            <a:pPr marL="342900" indent="-342900">
              <a:buFont typeface="Arial" charset="0"/>
              <a:buChar char="•"/>
            </a:pPr>
            <a:r>
              <a:rPr lang="en-US" altLang="zh-CN" dirty="0"/>
              <a:t>Overwrite</a:t>
            </a:r>
            <a:r>
              <a:rPr lang="zh-CN" altLang="en-US" dirty="0"/>
              <a:t> </a:t>
            </a:r>
            <a:r>
              <a:rPr lang="en-US" altLang="zh-CN" dirty="0"/>
              <a:t>canary</a:t>
            </a:r>
            <a:r>
              <a:rPr lang="zh-CN" altLang="en-US" dirty="0"/>
              <a:t> </a:t>
            </a:r>
            <a:r>
              <a:rPr lang="en-US" altLang="zh-CN" dirty="0"/>
              <a:t>byte</a:t>
            </a:r>
            <a:r>
              <a:rPr lang="zh-CN" altLang="en-US" dirty="0"/>
              <a:t> </a:t>
            </a:r>
            <a:r>
              <a:rPr lang="en-US" altLang="zh-CN" dirty="0"/>
              <a:t>by</a:t>
            </a:r>
            <a:r>
              <a:rPr lang="zh-CN" altLang="en-US" dirty="0"/>
              <a:t> </a:t>
            </a:r>
            <a:r>
              <a:rPr lang="en-US" altLang="zh-CN" dirty="0"/>
              <a:t>byte</a:t>
            </a:r>
            <a:r>
              <a:rPr lang="zh-CN" altLang="en-US" dirty="0"/>
              <a:t> </a:t>
            </a:r>
            <a:r>
              <a:rPr lang="en-US" altLang="zh-CN" dirty="0"/>
              <a:t>and</a:t>
            </a:r>
            <a:r>
              <a:rPr lang="zh-CN" altLang="en-US" dirty="0"/>
              <a:t> </a:t>
            </a:r>
            <a:r>
              <a:rPr lang="en-US" altLang="zh-CN" dirty="0"/>
              <a:t>try</a:t>
            </a:r>
            <a:r>
              <a:rPr lang="zh-CN" altLang="en-US" dirty="0"/>
              <a:t> </a:t>
            </a:r>
            <a:r>
              <a:rPr lang="en-US" altLang="zh-CN" dirty="0"/>
              <a:t>every</a:t>
            </a:r>
            <a:r>
              <a:rPr lang="zh-CN" altLang="en-US" dirty="0"/>
              <a:t> </a:t>
            </a:r>
            <a:r>
              <a:rPr lang="en-US" altLang="zh-CN" dirty="0"/>
              <a:t>possible</a:t>
            </a:r>
            <a:r>
              <a:rPr lang="zh-CN" altLang="en-US" dirty="0"/>
              <a:t> </a:t>
            </a:r>
            <a:r>
              <a:rPr lang="en-US" altLang="zh-CN" dirty="0"/>
              <a:t>value</a:t>
            </a:r>
          </a:p>
          <a:p>
            <a:pPr marL="800100" lvl="1" indent="-342900">
              <a:buFont typeface="Arial" charset="0"/>
              <a:buChar char="•"/>
            </a:pPr>
            <a:r>
              <a:rPr lang="en-US" altLang="zh-CN" dirty="0"/>
              <a:t>If</a:t>
            </a:r>
            <a:r>
              <a:rPr lang="zh-CN" altLang="en-US" dirty="0"/>
              <a:t> </a:t>
            </a:r>
            <a:r>
              <a:rPr lang="en-US" altLang="zh-CN" dirty="0"/>
              <a:t>no</a:t>
            </a:r>
            <a:r>
              <a:rPr lang="zh-CN" altLang="en-US" dirty="0"/>
              <a:t> </a:t>
            </a:r>
            <a:r>
              <a:rPr lang="en-US" altLang="zh-CN" dirty="0"/>
              <a:t>crash</a:t>
            </a:r>
            <a:r>
              <a:rPr lang="zh-CN" altLang="en-US" dirty="0"/>
              <a:t> </a:t>
            </a:r>
            <a:r>
              <a:rPr lang="zh-CN" altLang="en-US" dirty="0">
                <a:sym typeface="Wingdings"/>
              </a:rPr>
              <a:t> </a:t>
            </a:r>
            <a:r>
              <a:rPr lang="en-US" altLang="zh-CN" b="1" dirty="0">
                <a:solidFill>
                  <a:srgbClr val="00B050"/>
                </a:solidFill>
                <a:sym typeface="Wingdings"/>
              </a:rPr>
              <a:t>success</a:t>
            </a:r>
          </a:p>
          <a:p>
            <a:pPr marL="800100" lvl="1" indent="-342900">
              <a:buFont typeface="Arial" charset="0"/>
              <a:buChar char="•"/>
            </a:pPr>
            <a:r>
              <a:rPr lang="en-US" altLang="zh-CN" dirty="0">
                <a:sym typeface="Wingdings"/>
              </a:rPr>
              <a:t>Crash</a:t>
            </a:r>
            <a:r>
              <a:rPr lang="zh-CN" altLang="en-US" dirty="0">
                <a:sym typeface="Wingdings"/>
              </a:rPr>
              <a:t>  </a:t>
            </a:r>
            <a:r>
              <a:rPr lang="en-US" altLang="zh-CN" b="1" dirty="0">
                <a:solidFill>
                  <a:srgbClr val="FF0000"/>
                </a:solidFill>
                <a:sym typeface="Wingdings"/>
              </a:rPr>
              <a:t>wrong</a:t>
            </a:r>
            <a:r>
              <a:rPr lang="zh-CN" altLang="en-US" b="1" dirty="0">
                <a:solidFill>
                  <a:srgbClr val="FF0000"/>
                </a:solidFill>
                <a:sym typeface="Wingdings"/>
              </a:rPr>
              <a:t> </a:t>
            </a:r>
            <a:r>
              <a:rPr lang="en-US" altLang="zh-CN" b="1" dirty="0">
                <a:solidFill>
                  <a:srgbClr val="FF0000"/>
                </a:solidFill>
                <a:sym typeface="Wingdings"/>
              </a:rPr>
              <a:t>guess</a:t>
            </a:r>
            <a:r>
              <a:rPr lang="zh-CN" altLang="en-US" b="1" dirty="0">
                <a:solidFill>
                  <a:srgbClr val="FF0000"/>
                </a:solidFill>
                <a:sym typeface="Wingdings"/>
              </a:rPr>
              <a:t> </a:t>
            </a:r>
            <a:endParaRPr lang="en-US" b="1" dirty="0">
              <a:solidFill>
                <a:srgbClr val="FF0000"/>
              </a:solidFill>
            </a:endParaRPr>
          </a:p>
        </p:txBody>
      </p:sp>
      <p:pic>
        <p:nvPicPr>
          <p:cNvPr id="6" name="Picture 5"/>
          <p:cNvPicPr>
            <a:picLocks noChangeAspect="1"/>
          </p:cNvPicPr>
          <p:nvPr/>
        </p:nvPicPr>
        <p:blipFill>
          <a:blip r:embed="rId2"/>
          <a:stretch>
            <a:fillRect/>
          </a:stretch>
        </p:blipFill>
        <p:spPr>
          <a:xfrm>
            <a:off x="5531946" y="1688951"/>
            <a:ext cx="2858633" cy="2398954"/>
          </a:xfrm>
          <a:prstGeom prst="rect">
            <a:avLst/>
          </a:prstGeom>
        </p:spPr>
      </p:pic>
      <p:sp>
        <p:nvSpPr>
          <p:cNvPr id="3" name="TextBox 2">
            <a:extLst>
              <a:ext uri="{FF2B5EF4-FFF2-40B4-BE49-F238E27FC236}">
                <a16:creationId xmlns:a16="http://schemas.microsoft.com/office/drawing/2014/main" id="{12D9732C-CD6A-294A-B06F-8F90B3A2ECBE}"/>
              </a:ext>
            </a:extLst>
          </p:cNvPr>
          <p:cNvSpPr txBox="1"/>
          <p:nvPr/>
        </p:nvSpPr>
        <p:spPr>
          <a:xfrm>
            <a:off x="162838" y="2015317"/>
            <a:ext cx="3410174" cy="1323439"/>
          </a:xfrm>
          <a:prstGeom prst="rect">
            <a:avLst/>
          </a:prstGeom>
          <a:noFill/>
        </p:spPr>
        <p:txBody>
          <a:bodyPr wrap="square" rtlCol="0">
            <a:spAutoFit/>
          </a:bodyPr>
          <a:lstStyle/>
          <a:p>
            <a:pPr marL="342900" indent="-342900">
              <a:buFont typeface="Arial" panose="020B0604020202020204" pitchFamily="34" charset="0"/>
              <a:buChar char="•"/>
            </a:pPr>
            <a:r>
              <a:rPr lang="en-US" altLang="zh-CN" dirty="0"/>
              <a:t>Requires</a:t>
            </a:r>
            <a:r>
              <a:rPr lang="zh-CN" altLang="en-US" dirty="0"/>
              <a:t> </a:t>
            </a:r>
            <a:r>
              <a:rPr lang="en-US" altLang="zh-CN" dirty="0"/>
              <a:t>same</a:t>
            </a:r>
            <a:r>
              <a:rPr lang="zh-CN" altLang="en-US" dirty="0"/>
              <a:t> </a:t>
            </a:r>
            <a:r>
              <a:rPr lang="en-US" altLang="zh-CN" dirty="0"/>
              <a:t>canary</a:t>
            </a:r>
            <a:r>
              <a:rPr lang="zh-CN" altLang="en-US" dirty="0"/>
              <a:t> </a:t>
            </a:r>
            <a:r>
              <a:rPr lang="en-US" altLang="zh-CN" dirty="0"/>
              <a:t>for</a:t>
            </a:r>
            <a:r>
              <a:rPr lang="zh-CN" altLang="en-US" dirty="0"/>
              <a:t> </a:t>
            </a:r>
            <a:r>
              <a:rPr lang="en-US" altLang="zh-CN" dirty="0"/>
              <a:t>each</a:t>
            </a:r>
            <a:r>
              <a:rPr lang="zh-CN" altLang="en-US" dirty="0"/>
              <a:t> </a:t>
            </a:r>
            <a:r>
              <a:rPr lang="en-US" altLang="zh-CN" dirty="0"/>
              <a:t>thread,</a:t>
            </a:r>
            <a:r>
              <a:rPr lang="zh-CN" altLang="en-US" dirty="0"/>
              <a:t> </a:t>
            </a:r>
            <a:r>
              <a:rPr lang="en-US" altLang="zh-CN" dirty="0"/>
              <a:t>so</a:t>
            </a:r>
            <a:r>
              <a:rPr lang="zh-CN" altLang="en-US" dirty="0"/>
              <a:t> </a:t>
            </a:r>
            <a:r>
              <a:rPr lang="en-US" altLang="zh-CN" dirty="0">
                <a:solidFill>
                  <a:srgbClr val="FF0000"/>
                </a:solidFill>
              </a:rPr>
              <a:t>can’t</a:t>
            </a:r>
            <a:r>
              <a:rPr lang="zh-CN" altLang="en-US" dirty="0">
                <a:solidFill>
                  <a:srgbClr val="FF0000"/>
                </a:solidFill>
              </a:rPr>
              <a:t> </a:t>
            </a:r>
            <a:r>
              <a:rPr lang="en-US" altLang="zh-CN" dirty="0">
                <a:solidFill>
                  <a:srgbClr val="FF0000"/>
                </a:solidFill>
              </a:rPr>
              <a:t>call</a:t>
            </a:r>
            <a:r>
              <a:rPr lang="zh-CN" altLang="en-US" dirty="0">
                <a:solidFill>
                  <a:srgbClr val="FF0000"/>
                </a:solidFill>
              </a:rPr>
              <a:t> </a:t>
            </a:r>
            <a:r>
              <a:rPr lang="en-US" altLang="zh-CN" dirty="0" err="1">
                <a:solidFill>
                  <a:srgbClr val="FF0000"/>
                </a:solidFill>
              </a:rPr>
              <a:t>execve</a:t>
            </a:r>
            <a:r>
              <a:rPr lang="en-US" altLang="zh-CN" dirty="0">
                <a:solidFill>
                  <a:srgbClr val="FF0000"/>
                </a:solidFill>
              </a:rPr>
              <a:t>()</a:t>
            </a:r>
          </a:p>
          <a:p>
            <a:pPr marL="342900" indent="-342900">
              <a:buFont typeface="Arial" panose="020B0604020202020204" pitchFamily="34" charset="0"/>
              <a:buChar char="•"/>
            </a:pPr>
            <a:endParaRPr lang="en-US" altLang="zh-CN" dirty="0"/>
          </a:p>
        </p:txBody>
      </p:sp>
      <p:sp>
        <p:nvSpPr>
          <p:cNvPr id="4" name="TextBox 3">
            <a:extLst>
              <a:ext uri="{FF2B5EF4-FFF2-40B4-BE49-F238E27FC236}">
                <a16:creationId xmlns:a16="http://schemas.microsoft.com/office/drawing/2014/main" id="{4555173C-8937-F640-945E-B6E8A39FD806}"/>
              </a:ext>
            </a:extLst>
          </p:cNvPr>
          <p:cNvSpPr txBox="1"/>
          <p:nvPr/>
        </p:nvSpPr>
        <p:spPr>
          <a:xfrm>
            <a:off x="6807556" y="2763463"/>
            <a:ext cx="1116604" cy="253916"/>
          </a:xfrm>
          <a:prstGeom prst="rect">
            <a:avLst/>
          </a:prstGeom>
          <a:solidFill>
            <a:schemeClr val="bg1"/>
          </a:solidFill>
        </p:spPr>
        <p:txBody>
          <a:bodyPr wrap="square" rtlCol="0">
            <a:spAutoFit/>
          </a:bodyPr>
          <a:lstStyle/>
          <a:p>
            <a:r>
              <a:rPr lang="en-US" altLang="zh-CN" sz="1050" b="1" dirty="0"/>
              <a:t>0xCAFEBABE</a:t>
            </a:r>
            <a:endParaRPr lang="en-US" sz="1050" b="1" dirty="0"/>
          </a:p>
        </p:txBody>
      </p:sp>
      <p:graphicFrame>
        <p:nvGraphicFramePr>
          <p:cNvPr id="8" name="Table 7">
            <a:extLst>
              <a:ext uri="{FF2B5EF4-FFF2-40B4-BE49-F238E27FC236}">
                <a16:creationId xmlns:a16="http://schemas.microsoft.com/office/drawing/2014/main" id="{0CA26566-FBAA-F940-9C8C-A71C560FF032}"/>
              </a:ext>
            </a:extLst>
          </p:cNvPr>
          <p:cNvGraphicFramePr>
            <a:graphicFrameLocks noGrp="1"/>
          </p:cNvGraphicFramePr>
          <p:nvPr>
            <p:extLst>
              <p:ext uri="{D42A27DB-BD31-4B8C-83A1-F6EECF244321}">
                <p14:modId xmlns:p14="http://schemas.microsoft.com/office/powerpoint/2010/main" val="2547365222"/>
              </p:ext>
            </p:extLst>
          </p:nvPr>
        </p:nvGraphicFramePr>
        <p:xfrm>
          <a:off x="1232582" y="4422100"/>
          <a:ext cx="6096000" cy="37084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3521778650"/>
                    </a:ext>
                  </a:extLst>
                </a:gridCol>
                <a:gridCol w="1219200">
                  <a:extLst>
                    <a:ext uri="{9D8B030D-6E8A-4147-A177-3AD203B41FA5}">
                      <a16:colId xmlns:a16="http://schemas.microsoft.com/office/drawing/2014/main" val="2655893707"/>
                    </a:ext>
                  </a:extLst>
                </a:gridCol>
                <a:gridCol w="1219200">
                  <a:extLst>
                    <a:ext uri="{9D8B030D-6E8A-4147-A177-3AD203B41FA5}">
                      <a16:colId xmlns:a16="http://schemas.microsoft.com/office/drawing/2014/main" val="1214810812"/>
                    </a:ext>
                  </a:extLst>
                </a:gridCol>
                <a:gridCol w="1219200">
                  <a:extLst>
                    <a:ext uri="{9D8B030D-6E8A-4147-A177-3AD203B41FA5}">
                      <a16:colId xmlns:a16="http://schemas.microsoft.com/office/drawing/2014/main" val="334207416"/>
                    </a:ext>
                  </a:extLst>
                </a:gridCol>
                <a:gridCol w="1219200">
                  <a:extLst>
                    <a:ext uri="{9D8B030D-6E8A-4147-A177-3AD203B41FA5}">
                      <a16:colId xmlns:a16="http://schemas.microsoft.com/office/drawing/2014/main" val="4165611384"/>
                    </a:ext>
                  </a:extLst>
                </a:gridCol>
              </a:tblGrid>
              <a:tr h="370840">
                <a:tc>
                  <a:txBody>
                    <a:bodyPr/>
                    <a:lstStyle/>
                    <a:p>
                      <a:pPr algn="ctr"/>
                      <a:r>
                        <a:rPr lang="en-US" altLang="zh-CN" dirty="0"/>
                        <a:t>-Buffer-</a:t>
                      </a:r>
                      <a:endParaRPr lang="en-US" dirty="0"/>
                    </a:p>
                  </a:txBody>
                  <a:tcPr/>
                </a:tc>
                <a:tc>
                  <a:txBody>
                    <a:bodyPr/>
                    <a:lstStyle/>
                    <a:p>
                      <a:pPr algn="ctr"/>
                      <a:r>
                        <a:rPr lang="en-US" altLang="zh-CN" dirty="0"/>
                        <a:t>BE</a:t>
                      </a:r>
                      <a:endParaRPr lang="en-US" dirty="0"/>
                    </a:p>
                  </a:txBody>
                  <a:tcPr/>
                </a:tc>
                <a:tc>
                  <a:txBody>
                    <a:bodyPr/>
                    <a:lstStyle/>
                    <a:p>
                      <a:pPr algn="ctr"/>
                      <a:r>
                        <a:rPr lang="en-US" altLang="zh-CN" dirty="0"/>
                        <a:t>BA</a:t>
                      </a:r>
                      <a:endParaRPr lang="en-US" dirty="0"/>
                    </a:p>
                  </a:txBody>
                  <a:tcPr/>
                </a:tc>
                <a:tc>
                  <a:txBody>
                    <a:bodyPr/>
                    <a:lstStyle/>
                    <a:p>
                      <a:pPr algn="ctr"/>
                      <a:r>
                        <a:rPr lang="en-US" altLang="zh-CN" dirty="0"/>
                        <a:t>FE</a:t>
                      </a:r>
                      <a:endParaRPr lang="en-US" dirty="0"/>
                    </a:p>
                  </a:txBody>
                  <a:tcPr/>
                </a:tc>
                <a:tc>
                  <a:txBody>
                    <a:bodyPr/>
                    <a:lstStyle/>
                    <a:p>
                      <a:pPr algn="ctr"/>
                      <a:r>
                        <a:rPr lang="en-US" altLang="zh-CN" dirty="0"/>
                        <a:t>CA</a:t>
                      </a:r>
                      <a:endParaRPr lang="en-US" dirty="0"/>
                    </a:p>
                  </a:txBody>
                  <a:tcPr/>
                </a:tc>
                <a:extLst>
                  <a:ext uri="{0D108BD9-81ED-4DB2-BD59-A6C34878D82A}">
                    <a16:rowId xmlns:a16="http://schemas.microsoft.com/office/drawing/2014/main" val="120868027"/>
                  </a:ext>
                </a:extLst>
              </a:tr>
            </a:tbl>
          </a:graphicData>
        </a:graphic>
      </p:graphicFrame>
      <p:graphicFrame>
        <p:nvGraphicFramePr>
          <p:cNvPr id="9" name="Table 8">
            <a:extLst>
              <a:ext uri="{FF2B5EF4-FFF2-40B4-BE49-F238E27FC236}">
                <a16:creationId xmlns:a16="http://schemas.microsoft.com/office/drawing/2014/main" id="{F0325308-ABFC-FB42-BFDB-A37834019EF6}"/>
              </a:ext>
            </a:extLst>
          </p:cNvPr>
          <p:cNvGraphicFramePr>
            <a:graphicFrameLocks noGrp="1"/>
          </p:cNvGraphicFramePr>
          <p:nvPr>
            <p:extLst>
              <p:ext uri="{D42A27DB-BD31-4B8C-83A1-F6EECF244321}">
                <p14:modId xmlns:p14="http://schemas.microsoft.com/office/powerpoint/2010/main" val="2621678379"/>
              </p:ext>
            </p:extLst>
          </p:nvPr>
        </p:nvGraphicFramePr>
        <p:xfrm>
          <a:off x="1269858" y="5103568"/>
          <a:ext cx="6096000" cy="37084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3521778650"/>
                    </a:ext>
                  </a:extLst>
                </a:gridCol>
                <a:gridCol w="1219200">
                  <a:extLst>
                    <a:ext uri="{9D8B030D-6E8A-4147-A177-3AD203B41FA5}">
                      <a16:colId xmlns:a16="http://schemas.microsoft.com/office/drawing/2014/main" val="2655893707"/>
                    </a:ext>
                  </a:extLst>
                </a:gridCol>
                <a:gridCol w="1219200">
                  <a:extLst>
                    <a:ext uri="{9D8B030D-6E8A-4147-A177-3AD203B41FA5}">
                      <a16:colId xmlns:a16="http://schemas.microsoft.com/office/drawing/2014/main" val="1214810812"/>
                    </a:ext>
                  </a:extLst>
                </a:gridCol>
                <a:gridCol w="1219200">
                  <a:extLst>
                    <a:ext uri="{9D8B030D-6E8A-4147-A177-3AD203B41FA5}">
                      <a16:colId xmlns:a16="http://schemas.microsoft.com/office/drawing/2014/main" val="334207416"/>
                    </a:ext>
                  </a:extLst>
                </a:gridCol>
                <a:gridCol w="1219200">
                  <a:extLst>
                    <a:ext uri="{9D8B030D-6E8A-4147-A177-3AD203B41FA5}">
                      <a16:colId xmlns:a16="http://schemas.microsoft.com/office/drawing/2014/main" val="4165611384"/>
                    </a:ext>
                  </a:extLst>
                </a:gridCol>
              </a:tblGrid>
              <a:tr h="370840">
                <a:tc>
                  <a:txBody>
                    <a:bodyPr/>
                    <a:lstStyle/>
                    <a:p>
                      <a:pPr algn="ctr"/>
                      <a:r>
                        <a:rPr lang="en-US" altLang="zh-CN" dirty="0"/>
                        <a:t>AAAA…</a:t>
                      </a:r>
                      <a:endParaRPr lang="en-US" dirty="0"/>
                    </a:p>
                  </a:txBody>
                  <a:tcPr/>
                </a:tc>
                <a:tc>
                  <a:txBody>
                    <a:bodyPr/>
                    <a:lstStyle/>
                    <a:p>
                      <a:pPr algn="ctr"/>
                      <a:r>
                        <a:rPr lang="en-US" altLang="zh-CN" b="1" dirty="0">
                          <a:solidFill>
                            <a:srgbClr val="FF0000"/>
                          </a:solidFill>
                        </a:rPr>
                        <a:t>01</a:t>
                      </a:r>
                      <a:endParaRPr lang="en-US" b="1" dirty="0">
                        <a:solidFill>
                          <a:srgbClr val="FF0000"/>
                        </a:solidFill>
                      </a:endParaRPr>
                    </a:p>
                  </a:txBody>
                  <a:tcPr/>
                </a:tc>
                <a:tc>
                  <a:txBody>
                    <a:bodyPr/>
                    <a:lstStyle/>
                    <a:p>
                      <a:pPr algn="ctr"/>
                      <a:r>
                        <a:rPr lang="en-US" altLang="zh-CN" dirty="0"/>
                        <a:t>BA</a:t>
                      </a:r>
                      <a:endParaRPr lang="en-US" dirty="0"/>
                    </a:p>
                  </a:txBody>
                  <a:tcPr/>
                </a:tc>
                <a:tc>
                  <a:txBody>
                    <a:bodyPr/>
                    <a:lstStyle/>
                    <a:p>
                      <a:pPr algn="ctr"/>
                      <a:r>
                        <a:rPr lang="en-US" altLang="zh-CN" dirty="0"/>
                        <a:t>FE</a:t>
                      </a:r>
                      <a:endParaRPr lang="en-US" dirty="0"/>
                    </a:p>
                  </a:txBody>
                  <a:tcPr/>
                </a:tc>
                <a:tc>
                  <a:txBody>
                    <a:bodyPr/>
                    <a:lstStyle/>
                    <a:p>
                      <a:pPr algn="ctr"/>
                      <a:r>
                        <a:rPr lang="en-US" altLang="zh-CN" dirty="0"/>
                        <a:t>CA</a:t>
                      </a:r>
                      <a:endParaRPr lang="en-US" dirty="0"/>
                    </a:p>
                  </a:txBody>
                  <a:tcPr/>
                </a:tc>
                <a:extLst>
                  <a:ext uri="{0D108BD9-81ED-4DB2-BD59-A6C34878D82A}">
                    <a16:rowId xmlns:a16="http://schemas.microsoft.com/office/drawing/2014/main" val="120868027"/>
                  </a:ext>
                </a:extLst>
              </a:tr>
            </a:tbl>
          </a:graphicData>
        </a:graphic>
      </p:graphicFrame>
      <p:sp>
        <p:nvSpPr>
          <p:cNvPr id="10" name="TextBox 9">
            <a:extLst>
              <a:ext uri="{FF2B5EF4-FFF2-40B4-BE49-F238E27FC236}">
                <a16:creationId xmlns:a16="http://schemas.microsoft.com/office/drawing/2014/main" id="{CEB1AE93-0BD3-524A-AB28-D0EED78361D1}"/>
              </a:ext>
            </a:extLst>
          </p:cNvPr>
          <p:cNvSpPr txBox="1"/>
          <p:nvPr/>
        </p:nvSpPr>
        <p:spPr>
          <a:xfrm>
            <a:off x="537883" y="4036482"/>
            <a:ext cx="2965877" cy="400110"/>
          </a:xfrm>
          <a:prstGeom prst="rect">
            <a:avLst/>
          </a:prstGeom>
          <a:noFill/>
        </p:spPr>
        <p:txBody>
          <a:bodyPr wrap="none" rtlCol="0">
            <a:spAutoFit/>
          </a:bodyPr>
          <a:lstStyle/>
          <a:p>
            <a:r>
              <a:rPr lang="en-US" altLang="zh-CN" dirty="0"/>
              <a:t>Canary</a:t>
            </a:r>
            <a:r>
              <a:rPr lang="zh-CN" altLang="en-US" dirty="0"/>
              <a:t> </a:t>
            </a:r>
            <a:r>
              <a:rPr lang="en-US" altLang="zh-CN" dirty="0"/>
              <a:t>(0xCAFEBABE):</a:t>
            </a:r>
            <a:endParaRPr lang="en-US" dirty="0"/>
          </a:p>
        </p:txBody>
      </p:sp>
      <p:sp>
        <p:nvSpPr>
          <p:cNvPr id="11" name="TextBox 10">
            <a:extLst>
              <a:ext uri="{FF2B5EF4-FFF2-40B4-BE49-F238E27FC236}">
                <a16:creationId xmlns:a16="http://schemas.microsoft.com/office/drawing/2014/main" id="{1DA868CB-FD13-8F43-959D-78BA6710CCBA}"/>
              </a:ext>
            </a:extLst>
          </p:cNvPr>
          <p:cNvSpPr txBox="1"/>
          <p:nvPr/>
        </p:nvSpPr>
        <p:spPr>
          <a:xfrm>
            <a:off x="537883" y="4706728"/>
            <a:ext cx="5743880" cy="400110"/>
          </a:xfrm>
          <a:prstGeom prst="rect">
            <a:avLst/>
          </a:prstGeom>
          <a:noFill/>
        </p:spPr>
        <p:txBody>
          <a:bodyPr wrap="none" rtlCol="0">
            <a:spAutoFit/>
          </a:bodyPr>
          <a:lstStyle/>
          <a:p>
            <a:r>
              <a:rPr lang="en-US" altLang="zh-CN" dirty="0"/>
              <a:t>Brute</a:t>
            </a:r>
            <a:r>
              <a:rPr lang="zh-CN" altLang="en-US" dirty="0"/>
              <a:t> </a:t>
            </a:r>
            <a:r>
              <a:rPr lang="en-US" altLang="zh-CN" dirty="0"/>
              <a:t>force</a:t>
            </a:r>
            <a:r>
              <a:rPr lang="zh-CN" altLang="en-US" dirty="0"/>
              <a:t> </a:t>
            </a:r>
            <a:r>
              <a:rPr lang="en-US" altLang="zh-CN" dirty="0"/>
              <a:t>attack</a:t>
            </a:r>
            <a:r>
              <a:rPr lang="zh-CN" altLang="en-US" dirty="0"/>
              <a:t> </a:t>
            </a:r>
            <a:r>
              <a:rPr lang="en-US" altLang="zh-CN" dirty="0"/>
              <a:t>for</a:t>
            </a:r>
            <a:r>
              <a:rPr lang="zh-CN" altLang="en-US" dirty="0"/>
              <a:t> </a:t>
            </a:r>
            <a:r>
              <a:rPr lang="en-US" altLang="zh-CN" dirty="0"/>
              <a:t>finding</a:t>
            </a:r>
            <a:r>
              <a:rPr lang="zh-CN" altLang="en-US" dirty="0"/>
              <a:t> </a:t>
            </a:r>
            <a:r>
              <a:rPr lang="en-US" altLang="zh-CN" dirty="0"/>
              <a:t>the</a:t>
            </a:r>
            <a:r>
              <a:rPr lang="zh-CN" altLang="en-US" dirty="0"/>
              <a:t> </a:t>
            </a:r>
            <a:r>
              <a:rPr lang="en-US" altLang="zh-CN" dirty="0"/>
              <a:t>first</a:t>
            </a:r>
            <a:r>
              <a:rPr lang="zh-CN" altLang="en-US" dirty="0"/>
              <a:t> </a:t>
            </a:r>
            <a:r>
              <a:rPr lang="en-US" altLang="zh-CN" dirty="0"/>
              <a:t>byte</a:t>
            </a:r>
            <a:r>
              <a:rPr lang="zh-CN" altLang="en-US" dirty="0"/>
              <a:t> </a:t>
            </a:r>
            <a:r>
              <a:rPr lang="en-US" altLang="zh-CN" dirty="0"/>
              <a:t>--</a:t>
            </a:r>
            <a:r>
              <a:rPr lang="zh-CN" altLang="en-US" dirty="0"/>
              <a:t> </a:t>
            </a:r>
            <a:r>
              <a:rPr lang="en-US" altLang="zh-CN" dirty="0"/>
              <a:t>“BE”:</a:t>
            </a:r>
            <a:endParaRPr lang="en-US" dirty="0"/>
          </a:p>
        </p:txBody>
      </p:sp>
      <p:sp>
        <p:nvSpPr>
          <p:cNvPr id="12" name="TextBox 11">
            <a:extLst>
              <a:ext uri="{FF2B5EF4-FFF2-40B4-BE49-F238E27FC236}">
                <a16:creationId xmlns:a16="http://schemas.microsoft.com/office/drawing/2014/main" id="{E939DA24-9068-5847-A8DD-A663A6CBAA58}"/>
              </a:ext>
            </a:extLst>
          </p:cNvPr>
          <p:cNvSpPr txBox="1"/>
          <p:nvPr/>
        </p:nvSpPr>
        <p:spPr>
          <a:xfrm>
            <a:off x="7498080" y="5103568"/>
            <a:ext cx="939681" cy="400110"/>
          </a:xfrm>
          <a:prstGeom prst="rect">
            <a:avLst/>
          </a:prstGeom>
          <a:noFill/>
        </p:spPr>
        <p:txBody>
          <a:bodyPr wrap="none" rtlCol="0">
            <a:spAutoFit/>
          </a:bodyPr>
          <a:lstStyle/>
          <a:p>
            <a:r>
              <a:rPr lang="en-US" altLang="zh-CN" dirty="0">
                <a:solidFill>
                  <a:srgbClr val="FF0000"/>
                </a:solidFill>
              </a:rPr>
              <a:t>Crash!</a:t>
            </a:r>
            <a:endParaRPr lang="en-US" dirty="0">
              <a:solidFill>
                <a:srgbClr val="FF0000"/>
              </a:solidFill>
            </a:endParaRPr>
          </a:p>
        </p:txBody>
      </p:sp>
      <p:graphicFrame>
        <p:nvGraphicFramePr>
          <p:cNvPr id="13" name="Table 12">
            <a:extLst>
              <a:ext uri="{FF2B5EF4-FFF2-40B4-BE49-F238E27FC236}">
                <a16:creationId xmlns:a16="http://schemas.microsoft.com/office/drawing/2014/main" id="{49D10A19-1695-774B-A923-6D4347226400}"/>
              </a:ext>
            </a:extLst>
          </p:cNvPr>
          <p:cNvGraphicFramePr>
            <a:graphicFrameLocks noGrp="1"/>
          </p:cNvGraphicFramePr>
          <p:nvPr>
            <p:extLst>
              <p:ext uri="{D42A27DB-BD31-4B8C-83A1-F6EECF244321}">
                <p14:modId xmlns:p14="http://schemas.microsoft.com/office/powerpoint/2010/main" val="3592721057"/>
              </p:ext>
            </p:extLst>
          </p:nvPr>
        </p:nvGraphicFramePr>
        <p:xfrm>
          <a:off x="1269858" y="5599616"/>
          <a:ext cx="6096000" cy="37084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3521778650"/>
                    </a:ext>
                  </a:extLst>
                </a:gridCol>
                <a:gridCol w="1219200">
                  <a:extLst>
                    <a:ext uri="{9D8B030D-6E8A-4147-A177-3AD203B41FA5}">
                      <a16:colId xmlns:a16="http://schemas.microsoft.com/office/drawing/2014/main" val="2655893707"/>
                    </a:ext>
                  </a:extLst>
                </a:gridCol>
                <a:gridCol w="1219200">
                  <a:extLst>
                    <a:ext uri="{9D8B030D-6E8A-4147-A177-3AD203B41FA5}">
                      <a16:colId xmlns:a16="http://schemas.microsoft.com/office/drawing/2014/main" val="1214810812"/>
                    </a:ext>
                  </a:extLst>
                </a:gridCol>
                <a:gridCol w="1219200">
                  <a:extLst>
                    <a:ext uri="{9D8B030D-6E8A-4147-A177-3AD203B41FA5}">
                      <a16:colId xmlns:a16="http://schemas.microsoft.com/office/drawing/2014/main" val="334207416"/>
                    </a:ext>
                  </a:extLst>
                </a:gridCol>
                <a:gridCol w="1219200">
                  <a:extLst>
                    <a:ext uri="{9D8B030D-6E8A-4147-A177-3AD203B41FA5}">
                      <a16:colId xmlns:a16="http://schemas.microsoft.com/office/drawing/2014/main" val="4165611384"/>
                    </a:ext>
                  </a:extLst>
                </a:gridCol>
              </a:tblGrid>
              <a:tr h="370840">
                <a:tc>
                  <a:txBody>
                    <a:bodyPr/>
                    <a:lstStyle/>
                    <a:p>
                      <a:pPr algn="ctr"/>
                      <a:r>
                        <a:rPr lang="en-US" altLang="zh-CN" dirty="0"/>
                        <a:t>AAAA…</a:t>
                      </a:r>
                      <a:endParaRPr lang="en-US" dirty="0"/>
                    </a:p>
                  </a:txBody>
                  <a:tcPr/>
                </a:tc>
                <a:tc>
                  <a:txBody>
                    <a:bodyPr/>
                    <a:lstStyle/>
                    <a:p>
                      <a:pPr algn="ctr"/>
                      <a:r>
                        <a:rPr lang="en-US" altLang="zh-CN" b="1" dirty="0">
                          <a:solidFill>
                            <a:srgbClr val="FF0000"/>
                          </a:solidFill>
                        </a:rPr>
                        <a:t>02</a:t>
                      </a:r>
                      <a:endParaRPr lang="en-US" b="1" dirty="0">
                        <a:solidFill>
                          <a:srgbClr val="FF0000"/>
                        </a:solidFill>
                      </a:endParaRPr>
                    </a:p>
                  </a:txBody>
                  <a:tcPr/>
                </a:tc>
                <a:tc>
                  <a:txBody>
                    <a:bodyPr/>
                    <a:lstStyle/>
                    <a:p>
                      <a:pPr algn="ctr"/>
                      <a:r>
                        <a:rPr lang="en-US" altLang="zh-CN" dirty="0"/>
                        <a:t>BA</a:t>
                      </a:r>
                      <a:endParaRPr lang="en-US" dirty="0"/>
                    </a:p>
                  </a:txBody>
                  <a:tcPr/>
                </a:tc>
                <a:tc>
                  <a:txBody>
                    <a:bodyPr/>
                    <a:lstStyle/>
                    <a:p>
                      <a:pPr algn="ctr"/>
                      <a:r>
                        <a:rPr lang="en-US" altLang="zh-CN" dirty="0"/>
                        <a:t>FE</a:t>
                      </a:r>
                      <a:endParaRPr lang="en-US" dirty="0"/>
                    </a:p>
                  </a:txBody>
                  <a:tcPr/>
                </a:tc>
                <a:tc>
                  <a:txBody>
                    <a:bodyPr/>
                    <a:lstStyle/>
                    <a:p>
                      <a:pPr algn="ctr"/>
                      <a:r>
                        <a:rPr lang="en-US" altLang="zh-CN" dirty="0"/>
                        <a:t>CA</a:t>
                      </a:r>
                      <a:endParaRPr lang="en-US" dirty="0"/>
                    </a:p>
                  </a:txBody>
                  <a:tcPr/>
                </a:tc>
                <a:extLst>
                  <a:ext uri="{0D108BD9-81ED-4DB2-BD59-A6C34878D82A}">
                    <a16:rowId xmlns:a16="http://schemas.microsoft.com/office/drawing/2014/main" val="120868027"/>
                  </a:ext>
                </a:extLst>
              </a:tr>
            </a:tbl>
          </a:graphicData>
        </a:graphic>
      </p:graphicFrame>
      <p:graphicFrame>
        <p:nvGraphicFramePr>
          <p:cNvPr id="14" name="Table 13">
            <a:extLst>
              <a:ext uri="{FF2B5EF4-FFF2-40B4-BE49-F238E27FC236}">
                <a16:creationId xmlns:a16="http://schemas.microsoft.com/office/drawing/2014/main" id="{0F51FD51-EE28-6945-A1EA-21538475ED14}"/>
              </a:ext>
            </a:extLst>
          </p:cNvPr>
          <p:cNvGraphicFramePr>
            <a:graphicFrameLocks noGrp="1"/>
          </p:cNvGraphicFramePr>
          <p:nvPr>
            <p:extLst>
              <p:ext uri="{D42A27DB-BD31-4B8C-83A1-F6EECF244321}">
                <p14:modId xmlns:p14="http://schemas.microsoft.com/office/powerpoint/2010/main" val="3437482255"/>
              </p:ext>
            </p:extLst>
          </p:nvPr>
        </p:nvGraphicFramePr>
        <p:xfrm>
          <a:off x="1269858" y="6095664"/>
          <a:ext cx="6096000" cy="37084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3521778650"/>
                    </a:ext>
                  </a:extLst>
                </a:gridCol>
                <a:gridCol w="1219200">
                  <a:extLst>
                    <a:ext uri="{9D8B030D-6E8A-4147-A177-3AD203B41FA5}">
                      <a16:colId xmlns:a16="http://schemas.microsoft.com/office/drawing/2014/main" val="2655893707"/>
                    </a:ext>
                  </a:extLst>
                </a:gridCol>
                <a:gridCol w="1219200">
                  <a:extLst>
                    <a:ext uri="{9D8B030D-6E8A-4147-A177-3AD203B41FA5}">
                      <a16:colId xmlns:a16="http://schemas.microsoft.com/office/drawing/2014/main" val="1214810812"/>
                    </a:ext>
                  </a:extLst>
                </a:gridCol>
                <a:gridCol w="1219200">
                  <a:extLst>
                    <a:ext uri="{9D8B030D-6E8A-4147-A177-3AD203B41FA5}">
                      <a16:colId xmlns:a16="http://schemas.microsoft.com/office/drawing/2014/main" val="334207416"/>
                    </a:ext>
                  </a:extLst>
                </a:gridCol>
                <a:gridCol w="1219200">
                  <a:extLst>
                    <a:ext uri="{9D8B030D-6E8A-4147-A177-3AD203B41FA5}">
                      <a16:colId xmlns:a16="http://schemas.microsoft.com/office/drawing/2014/main" val="4165611384"/>
                    </a:ext>
                  </a:extLst>
                </a:gridCol>
              </a:tblGrid>
              <a:tr h="370840">
                <a:tc>
                  <a:txBody>
                    <a:bodyPr/>
                    <a:lstStyle/>
                    <a:p>
                      <a:pPr algn="ctr"/>
                      <a:r>
                        <a:rPr lang="en-US" altLang="zh-CN" dirty="0"/>
                        <a:t>AAAA…</a:t>
                      </a:r>
                      <a:endParaRPr lang="en-US" dirty="0"/>
                    </a:p>
                  </a:txBody>
                  <a:tcPr/>
                </a:tc>
                <a:tc>
                  <a:txBody>
                    <a:bodyPr/>
                    <a:lstStyle/>
                    <a:p>
                      <a:pPr algn="ctr"/>
                      <a:r>
                        <a:rPr lang="en-US" altLang="zh-CN" b="1" dirty="0">
                          <a:solidFill>
                            <a:srgbClr val="FF0000"/>
                          </a:solidFill>
                        </a:rPr>
                        <a:t>BD</a:t>
                      </a:r>
                      <a:endParaRPr lang="en-US" b="1" dirty="0">
                        <a:solidFill>
                          <a:srgbClr val="FF0000"/>
                        </a:solidFill>
                      </a:endParaRPr>
                    </a:p>
                  </a:txBody>
                  <a:tcPr/>
                </a:tc>
                <a:tc>
                  <a:txBody>
                    <a:bodyPr/>
                    <a:lstStyle/>
                    <a:p>
                      <a:pPr algn="ctr"/>
                      <a:r>
                        <a:rPr lang="en-US" altLang="zh-CN" dirty="0"/>
                        <a:t>BA</a:t>
                      </a:r>
                      <a:endParaRPr lang="en-US" dirty="0"/>
                    </a:p>
                  </a:txBody>
                  <a:tcPr/>
                </a:tc>
                <a:tc>
                  <a:txBody>
                    <a:bodyPr/>
                    <a:lstStyle/>
                    <a:p>
                      <a:pPr algn="ctr"/>
                      <a:r>
                        <a:rPr lang="en-US" altLang="zh-CN" dirty="0"/>
                        <a:t>FE</a:t>
                      </a:r>
                      <a:endParaRPr lang="en-US" dirty="0"/>
                    </a:p>
                  </a:txBody>
                  <a:tcPr/>
                </a:tc>
                <a:tc>
                  <a:txBody>
                    <a:bodyPr/>
                    <a:lstStyle/>
                    <a:p>
                      <a:pPr algn="ctr"/>
                      <a:r>
                        <a:rPr lang="en-US" altLang="zh-CN" dirty="0"/>
                        <a:t>CA</a:t>
                      </a:r>
                      <a:endParaRPr lang="en-US" dirty="0"/>
                    </a:p>
                  </a:txBody>
                  <a:tcPr/>
                </a:tc>
                <a:extLst>
                  <a:ext uri="{0D108BD9-81ED-4DB2-BD59-A6C34878D82A}">
                    <a16:rowId xmlns:a16="http://schemas.microsoft.com/office/drawing/2014/main" val="120868027"/>
                  </a:ext>
                </a:extLst>
              </a:tr>
            </a:tbl>
          </a:graphicData>
        </a:graphic>
      </p:graphicFrame>
      <p:sp>
        <p:nvSpPr>
          <p:cNvPr id="15" name="TextBox 14">
            <a:extLst>
              <a:ext uri="{FF2B5EF4-FFF2-40B4-BE49-F238E27FC236}">
                <a16:creationId xmlns:a16="http://schemas.microsoft.com/office/drawing/2014/main" id="{12B6CC73-FDF4-8F41-B3FF-547E248C35D3}"/>
              </a:ext>
            </a:extLst>
          </p:cNvPr>
          <p:cNvSpPr txBox="1"/>
          <p:nvPr/>
        </p:nvSpPr>
        <p:spPr>
          <a:xfrm>
            <a:off x="7498080" y="5543713"/>
            <a:ext cx="939681" cy="400110"/>
          </a:xfrm>
          <a:prstGeom prst="rect">
            <a:avLst/>
          </a:prstGeom>
          <a:noFill/>
        </p:spPr>
        <p:txBody>
          <a:bodyPr wrap="none" rtlCol="0">
            <a:spAutoFit/>
          </a:bodyPr>
          <a:lstStyle/>
          <a:p>
            <a:r>
              <a:rPr lang="en-US" altLang="zh-CN" dirty="0">
                <a:solidFill>
                  <a:srgbClr val="FF0000"/>
                </a:solidFill>
              </a:rPr>
              <a:t>Crash!</a:t>
            </a:r>
            <a:endParaRPr lang="en-US" dirty="0">
              <a:solidFill>
                <a:srgbClr val="FF0000"/>
              </a:solidFill>
            </a:endParaRPr>
          </a:p>
        </p:txBody>
      </p:sp>
      <p:sp>
        <p:nvSpPr>
          <p:cNvPr id="16" name="TextBox 15">
            <a:extLst>
              <a:ext uri="{FF2B5EF4-FFF2-40B4-BE49-F238E27FC236}">
                <a16:creationId xmlns:a16="http://schemas.microsoft.com/office/drawing/2014/main" id="{4D7184BC-54CB-6446-8B91-33001C04EEAF}"/>
              </a:ext>
            </a:extLst>
          </p:cNvPr>
          <p:cNvSpPr txBox="1"/>
          <p:nvPr/>
        </p:nvSpPr>
        <p:spPr>
          <a:xfrm>
            <a:off x="7498079" y="6047515"/>
            <a:ext cx="939681" cy="400110"/>
          </a:xfrm>
          <a:prstGeom prst="rect">
            <a:avLst/>
          </a:prstGeom>
          <a:noFill/>
        </p:spPr>
        <p:txBody>
          <a:bodyPr wrap="none" rtlCol="0">
            <a:spAutoFit/>
          </a:bodyPr>
          <a:lstStyle/>
          <a:p>
            <a:r>
              <a:rPr lang="en-US" altLang="zh-CN" dirty="0">
                <a:solidFill>
                  <a:srgbClr val="FF0000"/>
                </a:solidFill>
              </a:rPr>
              <a:t>Crash!</a:t>
            </a:r>
            <a:endParaRPr lang="en-US" dirty="0">
              <a:solidFill>
                <a:srgbClr val="FF0000"/>
              </a:solidFill>
            </a:endParaRPr>
          </a:p>
        </p:txBody>
      </p:sp>
      <p:sp>
        <p:nvSpPr>
          <p:cNvPr id="17" name="TextBox 16">
            <a:extLst>
              <a:ext uri="{FF2B5EF4-FFF2-40B4-BE49-F238E27FC236}">
                <a16:creationId xmlns:a16="http://schemas.microsoft.com/office/drawing/2014/main" id="{A0AAF3C8-D65D-3A4F-9E0C-6087FFB5B72A}"/>
              </a:ext>
            </a:extLst>
          </p:cNvPr>
          <p:cNvSpPr txBox="1"/>
          <p:nvPr/>
        </p:nvSpPr>
        <p:spPr>
          <a:xfrm>
            <a:off x="4118948" y="5770521"/>
            <a:ext cx="441146" cy="400110"/>
          </a:xfrm>
          <a:prstGeom prst="rect">
            <a:avLst/>
          </a:prstGeom>
          <a:noFill/>
        </p:spPr>
        <p:txBody>
          <a:bodyPr wrap="none" rtlCol="0">
            <a:spAutoFit/>
          </a:bodyPr>
          <a:lstStyle/>
          <a:p>
            <a:r>
              <a:rPr lang="en-US" altLang="zh-CN" dirty="0"/>
              <a:t>…</a:t>
            </a:r>
            <a:endParaRPr lang="en-US" dirty="0"/>
          </a:p>
        </p:txBody>
      </p:sp>
      <p:graphicFrame>
        <p:nvGraphicFramePr>
          <p:cNvPr id="19" name="Table 18">
            <a:extLst>
              <a:ext uri="{FF2B5EF4-FFF2-40B4-BE49-F238E27FC236}">
                <a16:creationId xmlns:a16="http://schemas.microsoft.com/office/drawing/2014/main" id="{61BD4BE6-29F6-854B-AC04-7096880F7DBB}"/>
              </a:ext>
            </a:extLst>
          </p:cNvPr>
          <p:cNvGraphicFramePr>
            <a:graphicFrameLocks noGrp="1"/>
          </p:cNvGraphicFramePr>
          <p:nvPr>
            <p:extLst>
              <p:ext uri="{D42A27DB-BD31-4B8C-83A1-F6EECF244321}">
                <p14:modId xmlns:p14="http://schemas.microsoft.com/office/powerpoint/2010/main" val="3332237366"/>
              </p:ext>
            </p:extLst>
          </p:nvPr>
        </p:nvGraphicFramePr>
        <p:xfrm>
          <a:off x="1269858" y="6490071"/>
          <a:ext cx="6096000" cy="37084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3521778650"/>
                    </a:ext>
                  </a:extLst>
                </a:gridCol>
                <a:gridCol w="1219200">
                  <a:extLst>
                    <a:ext uri="{9D8B030D-6E8A-4147-A177-3AD203B41FA5}">
                      <a16:colId xmlns:a16="http://schemas.microsoft.com/office/drawing/2014/main" val="2655893707"/>
                    </a:ext>
                  </a:extLst>
                </a:gridCol>
                <a:gridCol w="1219200">
                  <a:extLst>
                    <a:ext uri="{9D8B030D-6E8A-4147-A177-3AD203B41FA5}">
                      <a16:colId xmlns:a16="http://schemas.microsoft.com/office/drawing/2014/main" val="1214810812"/>
                    </a:ext>
                  </a:extLst>
                </a:gridCol>
                <a:gridCol w="1219200">
                  <a:extLst>
                    <a:ext uri="{9D8B030D-6E8A-4147-A177-3AD203B41FA5}">
                      <a16:colId xmlns:a16="http://schemas.microsoft.com/office/drawing/2014/main" val="334207416"/>
                    </a:ext>
                  </a:extLst>
                </a:gridCol>
                <a:gridCol w="1219200">
                  <a:extLst>
                    <a:ext uri="{9D8B030D-6E8A-4147-A177-3AD203B41FA5}">
                      <a16:colId xmlns:a16="http://schemas.microsoft.com/office/drawing/2014/main" val="4165611384"/>
                    </a:ext>
                  </a:extLst>
                </a:gridCol>
              </a:tblGrid>
              <a:tr h="370840">
                <a:tc>
                  <a:txBody>
                    <a:bodyPr/>
                    <a:lstStyle/>
                    <a:p>
                      <a:pPr algn="ctr"/>
                      <a:r>
                        <a:rPr lang="en-US" altLang="zh-CN" dirty="0"/>
                        <a:t>AAAA…</a:t>
                      </a:r>
                      <a:endParaRPr lang="en-US" dirty="0"/>
                    </a:p>
                  </a:txBody>
                  <a:tcPr/>
                </a:tc>
                <a:tc>
                  <a:txBody>
                    <a:bodyPr/>
                    <a:lstStyle/>
                    <a:p>
                      <a:pPr algn="ctr"/>
                      <a:r>
                        <a:rPr lang="en-US" altLang="zh-CN" b="1" dirty="0">
                          <a:solidFill>
                            <a:schemeClr val="accent2">
                              <a:lumMod val="75000"/>
                            </a:schemeClr>
                          </a:solidFill>
                        </a:rPr>
                        <a:t>BE</a:t>
                      </a:r>
                      <a:endParaRPr lang="en-US" b="1" dirty="0">
                        <a:solidFill>
                          <a:schemeClr val="accent2">
                            <a:lumMod val="75000"/>
                          </a:schemeClr>
                        </a:solidFill>
                      </a:endParaRPr>
                    </a:p>
                  </a:txBody>
                  <a:tcPr/>
                </a:tc>
                <a:tc>
                  <a:txBody>
                    <a:bodyPr/>
                    <a:lstStyle/>
                    <a:p>
                      <a:pPr algn="ctr"/>
                      <a:r>
                        <a:rPr lang="en-US" altLang="zh-CN" dirty="0"/>
                        <a:t>BA</a:t>
                      </a:r>
                      <a:endParaRPr lang="en-US" dirty="0"/>
                    </a:p>
                  </a:txBody>
                  <a:tcPr/>
                </a:tc>
                <a:tc>
                  <a:txBody>
                    <a:bodyPr/>
                    <a:lstStyle/>
                    <a:p>
                      <a:pPr algn="ctr"/>
                      <a:r>
                        <a:rPr lang="en-US" altLang="zh-CN" dirty="0"/>
                        <a:t>FE</a:t>
                      </a:r>
                      <a:endParaRPr lang="en-US" dirty="0"/>
                    </a:p>
                  </a:txBody>
                  <a:tcPr/>
                </a:tc>
                <a:tc>
                  <a:txBody>
                    <a:bodyPr/>
                    <a:lstStyle/>
                    <a:p>
                      <a:pPr algn="ctr"/>
                      <a:r>
                        <a:rPr lang="en-US" altLang="zh-CN" dirty="0"/>
                        <a:t>CA</a:t>
                      </a:r>
                      <a:endParaRPr lang="en-US" dirty="0"/>
                    </a:p>
                  </a:txBody>
                  <a:tcPr/>
                </a:tc>
                <a:extLst>
                  <a:ext uri="{0D108BD9-81ED-4DB2-BD59-A6C34878D82A}">
                    <a16:rowId xmlns:a16="http://schemas.microsoft.com/office/drawing/2014/main" val="120868027"/>
                  </a:ext>
                </a:extLst>
              </a:tr>
            </a:tbl>
          </a:graphicData>
        </a:graphic>
      </p:graphicFrame>
      <p:sp>
        <p:nvSpPr>
          <p:cNvPr id="20" name="TextBox 19">
            <a:extLst>
              <a:ext uri="{FF2B5EF4-FFF2-40B4-BE49-F238E27FC236}">
                <a16:creationId xmlns:a16="http://schemas.microsoft.com/office/drawing/2014/main" id="{B67533C4-2A01-C247-8305-7B77157EF4F3}"/>
              </a:ext>
            </a:extLst>
          </p:cNvPr>
          <p:cNvSpPr txBox="1"/>
          <p:nvPr/>
        </p:nvSpPr>
        <p:spPr>
          <a:xfrm>
            <a:off x="7498078" y="6447625"/>
            <a:ext cx="1281120" cy="400110"/>
          </a:xfrm>
          <a:prstGeom prst="rect">
            <a:avLst/>
          </a:prstGeom>
          <a:noFill/>
        </p:spPr>
        <p:txBody>
          <a:bodyPr wrap="none" rtlCol="0">
            <a:spAutoFit/>
          </a:bodyPr>
          <a:lstStyle/>
          <a:p>
            <a:r>
              <a:rPr lang="en-US" altLang="zh-CN" dirty="0">
                <a:solidFill>
                  <a:srgbClr val="00B050"/>
                </a:solidFill>
              </a:rPr>
              <a:t>No</a:t>
            </a:r>
            <a:r>
              <a:rPr lang="zh-CN" altLang="en-US" dirty="0">
                <a:solidFill>
                  <a:srgbClr val="00B050"/>
                </a:solidFill>
              </a:rPr>
              <a:t> </a:t>
            </a:r>
            <a:r>
              <a:rPr lang="en-US" altLang="zh-CN" dirty="0">
                <a:solidFill>
                  <a:srgbClr val="00B050"/>
                </a:solidFill>
              </a:rPr>
              <a:t>crash!</a:t>
            </a:r>
            <a:endParaRPr lang="en-US" dirty="0">
              <a:solidFill>
                <a:srgbClr val="00B050"/>
              </a:solidFill>
            </a:endParaRPr>
          </a:p>
        </p:txBody>
      </p:sp>
    </p:spTree>
    <p:extLst>
      <p:ext uri="{BB962C8B-B14F-4D97-AF65-F5344CB8AC3E}">
        <p14:creationId xmlns:p14="http://schemas.microsoft.com/office/powerpoint/2010/main" val="1281195867"/>
      </p:ext>
    </p:extLst>
  </p:cSld>
  <p:clrMapOvr>
    <a:masterClrMapping/>
  </p:clrMapOvr>
</p:sld>
</file>

<file path=ppt/theme/theme1.xml><?xml version="1.0" encoding="utf-8"?>
<a:theme xmlns:a="http://schemas.openxmlformats.org/drawingml/2006/main" name="Standard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tandard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4C7013"/>
        </a:dk2>
        <a:lt2>
          <a:srgbClr val="0061B2"/>
        </a:lt2>
        <a:accent1>
          <a:srgbClr val="FEA501"/>
        </a:accent1>
        <a:accent2>
          <a:srgbClr val="C8A058"/>
        </a:accent2>
        <a:accent3>
          <a:srgbClr val="FFFFFF"/>
        </a:accent3>
        <a:accent4>
          <a:srgbClr val="000000"/>
        </a:accent4>
        <a:accent5>
          <a:srgbClr val="FECFAA"/>
        </a:accent5>
        <a:accent6>
          <a:srgbClr val="B5914F"/>
        </a:accent6>
        <a:hlink>
          <a:srgbClr val="C40505"/>
        </a:hlink>
        <a:folHlink>
          <a:srgbClr val="91919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42585</TotalTime>
  <Words>1074</Words>
  <Application>Microsoft Macintosh PowerPoint</Application>
  <PresentationFormat>On-screen Show (4:3)</PresentationFormat>
  <Paragraphs>143</Paragraphs>
  <Slides>32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-webkit-standard</vt:lpstr>
      <vt:lpstr>Roboto</vt:lpstr>
      <vt:lpstr>Agency FB</vt:lpstr>
      <vt:lpstr>Arial</vt:lpstr>
      <vt:lpstr>Franklin Gothic Book</vt:lpstr>
      <vt:lpstr>Franklin Gothic Medium</vt:lpstr>
      <vt:lpstr>Wingdings</vt:lpstr>
      <vt:lpstr>Standarddesign</vt:lpstr>
      <vt:lpstr>PowerPoint Presentation</vt:lpstr>
      <vt:lpstr>Binary Protection Mechanism</vt:lpstr>
      <vt:lpstr>StackGuard</vt:lpstr>
      <vt:lpstr>“Canaries”</vt:lpstr>
      <vt:lpstr>StackGuard -- History</vt:lpstr>
      <vt:lpstr>StackGuard</vt:lpstr>
      <vt:lpstr>Drawbacks</vt:lpstr>
      <vt:lpstr>Bypass StackGuard</vt:lpstr>
      <vt:lpstr>StackGuard: Brute force stack reading</vt:lpstr>
      <vt:lpstr>Brute Force Attack -- Examples</vt:lpstr>
      <vt:lpstr>Brute Force Attack -- Examples</vt:lpstr>
      <vt:lpstr>PowerPoint Presentation</vt:lpstr>
      <vt:lpstr>Format String Bug</vt:lpstr>
      <vt:lpstr>Format String Bug</vt:lpstr>
      <vt:lpstr>Format String Bug</vt:lpstr>
      <vt:lpstr>PowerPoint Presentation</vt:lpstr>
      <vt:lpstr>Example: fmt_wrong.c</vt:lpstr>
      <vt:lpstr>Example: fmt_wrong.c</vt:lpstr>
      <vt:lpstr>Example: fmt_wrong.c</vt:lpstr>
      <vt:lpstr>Example: fmt_wrong.c</vt:lpstr>
      <vt:lpstr>Advanced Usage: Format String Direct Access</vt:lpstr>
      <vt:lpstr>Advanced Usage: Format String Direct Access</vt:lpstr>
      <vt:lpstr>What is this BUG used for?</vt:lpstr>
      <vt:lpstr>fmt_write.c</vt:lpstr>
      <vt:lpstr>Write data in any memory address: </vt:lpstr>
      <vt:lpstr>Format String Bug Example:</vt:lpstr>
      <vt:lpstr>Format String Bug Example:</vt:lpstr>
      <vt:lpstr>What is this BUG used for?</vt:lpstr>
      <vt:lpstr>What is this BUG used for?</vt:lpstr>
      <vt:lpstr>What is this BUG used for?</vt:lpstr>
      <vt:lpstr>What is this BUG used for?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quake0day</dc:creator>
  <dc:description>PresentationLoad.com</dc:description>
  <cp:lastModifiedBy>Chen, Si</cp:lastModifiedBy>
  <cp:revision>1120</cp:revision>
  <dcterms:created xsi:type="dcterms:W3CDTF">2011-12-10T02:50:46Z</dcterms:created>
  <dcterms:modified xsi:type="dcterms:W3CDTF">2019-10-24T18:55:36Z</dcterms:modified>
</cp:coreProperties>
</file>