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587" r:id="rId2"/>
    <p:sldId id="767" r:id="rId3"/>
    <p:sldId id="924" r:id="rId4"/>
    <p:sldId id="925" r:id="rId5"/>
    <p:sldId id="927" r:id="rId6"/>
    <p:sldId id="930" r:id="rId7"/>
    <p:sldId id="931" r:id="rId8"/>
    <p:sldId id="932" r:id="rId9"/>
    <p:sldId id="933" r:id="rId10"/>
    <p:sldId id="934" r:id="rId11"/>
    <p:sldId id="935" r:id="rId12"/>
    <p:sldId id="936" r:id="rId13"/>
    <p:sldId id="938" r:id="rId14"/>
    <p:sldId id="939" r:id="rId15"/>
    <p:sldId id="937" r:id="rId16"/>
    <p:sldId id="940" r:id="rId17"/>
    <p:sldId id="941" r:id="rId18"/>
    <p:sldId id="942" r:id="rId19"/>
    <p:sldId id="943" r:id="rId20"/>
    <p:sldId id="944" r:id="rId21"/>
    <p:sldId id="945" r:id="rId22"/>
    <p:sldId id="946" r:id="rId23"/>
    <p:sldId id="716" r:id="rId24"/>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宋体" charset="0"/>
        <a:cs typeface="宋体" charset="0"/>
      </a:defRPr>
    </a:lvl1pPr>
    <a:lvl2pPr marL="457200" algn="l" rtl="0" fontAlgn="base">
      <a:spcBef>
        <a:spcPct val="0"/>
      </a:spcBef>
      <a:spcAft>
        <a:spcPct val="0"/>
      </a:spcAft>
      <a:defRPr sz="2000" kern="1200">
        <a:solidFill>
          <a:schemeClr val="tx1"/>
        </a:solidFill>
        <a:latin typeface="Arial" charset="0"/>
        <a:ea typeface="宋体" charset="0"/>
        <a:cs typeface="宋体" charset="0"/>
      </a:defRPr>
    </a:lvl2pPr>
    <a:lvl3pPr marL="914400" algn="l" rtl="0" fontAlgn="base">
      <a:spcBef>
        <a:spcPct val="0"/>
      </a:spcBef>
      <a:spcAft>
        <a:spcPct val="0"/>
      </a:spcAft>
      <a:defRPr sz="2000" kern="1200">
        <a:solidFill>
          <a:schemeClr val="tx1"/>
        </a:solidFill>
        <a:latin typeface="Arial" charset="0"/>
        <a:ea typeface="宋体" charset="0"/>
        <a:cs typeface="宋体" charset="0"/>
      </a:defRPr>
    </a:lvl3pPr>
    <a:lvl4pPr marL="1371600" algn="l" rtl="0" fontAlgn="base">
      <a:spcBef>
        <a:spcPct val="0"/>
      </a:spcBef>
      <a:spcAft>
        <a:spcPct val="0"/>
      </a:spcAft>
      <a:defRPr sz="2000" kern="1200">
        <a:solidFill>
          <a:schemeClr val="tx1"/>
        </a:solidFill>
        <a:latin typeface="Arial" charset="0"/>
        <a:ea typeface="宋体" charset="0"/>
        <a:cs typeface="宋体" charset="0"/>
      </a:defRPr>
    </a:lvl4pPr>
    <a:lvl5pPr marL="1828800" algn="l" rtl="0" fontAlgn="base">
      <a:spcBef>
        <a:spcPct val="0"/>
      </a:spcBef>
      <a:spcAft>
        <a:spcPct val="0"/>
      </a:spcAft>
      <a:defRPr sz="2000" kern="1200">
        <a:solidFill>
          <a:schemeClr val="tx1"/>
        </a:solidFill>
        <a:latin typeface="Arial" charset="0"/>
        <a:ea typeface="宋体" charset="0"/>
        <a:cs typeface="宋体" charset="0"/>
      </a:defRPr>
    </a:lvl5pPr>
    <a:lvl6pPr marL="2286000" algn="l" defTabSz="457200" rtl="0" eaLnBrk="1" latinLnBrk="0" hangingPunct="1">
      <a:defRPr sz="2000" kern="1200">
        <a:solidFill>
          <a:schemeClr val="tx1"/>
        </a:solidFill>
        <a:latin typeface="Arial" charset="0"/>
        <a:ea typeface="宋体" charset="0"/>
        <a:cs typeface="宋体" charset="0"/>
      </a:defRPr>
    </a:lvl6pPr>
    <a:lvl7pPr marL="2743200" algn="l" defTabSz="457200" rtl="0" eaLnBrk="1" latinLnBrk="0" hangingPunct="1">
      <a:defRPr sz="2000" kern="1200">
        <a:solidFill>
          <a:schemeClr val="tx1"/>
        </a:solidFill>
        <a:latin typeface="Arial" charset="0"/>
        <a:ea typeface="宋体" charset="0"/>
        <a:cs typeface="宋体" charset="0"/>
      </a:defRPr>
    </a:lvl7pPr>
    <a:lvl8pPr marL="3200400" algn="l" defTabSz="457200" rtl="0" eaLnBrk="1" latinLnBrk="0" hangingPunct="1">
      <a:defRPr sz="2000" kern="1200">
        <a:solidFill>
          <a:schemeClr val="tx1"/>
        </a:solidFill>
        <a:latin typeface="Arial" charset="0"/>
        <a:ea typeface="宋体" charset="0"/>
        <a:cs typeface="宋体" charset="0"/>
      </a:defRPr>
    </a:lvl8pPr>
    <a:lvl9pPr marL="3657600" algn="l" defTabSz="457200" rtl="0" eaLnBrk="1" latinLnBrk="0" hangingPunct="1">
      <a:defRPr sz="2000"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25" autoAdjust="0"/>
    <p:restoredTop sz="75562"/>
  </p:normalViewPr>
  <p:slideViewPr>
    <p:cSldViewPr snapToGrid="0" snapToObjects="1">
      <p:cViewPr varScale="1">
        <p:scale>
          <a:sx n="85" d="100"/>
          <a:sy n="85" d="100"/>
        </p:scale>
        <p:origin x="192" y="1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PMingLiU" charset="0"/>
              </a:defRPr>
            </a:lvl1pPr>
          </a:lstStyle>
          <a:p>
            <a:pPr>
              <a:defRPr/>
            </a:pPr>
            <a:endParaRPr lang="en-US" altLang="zh-TW"/>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PMingLiU" charset="0"/>
              </a:defRPr>
            </a:lvl1pPr>
          </a:lstStyle>
          <a:p>
            <a:pPr>
              <a:defRPr/>
            </a:pPr>
            <a:endParaRPr lang="zh-TW" alt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PMingLiU" charset="0"/>
              </a:defRPr>
            </a:lvl1pPr>
          </a:lstStyle>
          <a:p>
            <a:pPr>
              <a:defRPr/>
            </a:pPr>
            <a:endParaRPr lang="en-US" altLang="zh-TW"/>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PMingLiU" charset="0"/>
              </a:defRPr>
            </a:lvl1pPr>
          </a:lstStyle>
          <a:p>
            <a:pPr>
              <a:defRPr/>
            </a:pPr>
            <a:fld id="{BA9611C0-22CD-3B4D-A545-A25F1CC1E2EE}" type="slidenum">
              <a:rPr lang="zh-TW" altLang="en-US"/>
              <a:pPr>
                <a:defRPr/>
              </a:pPr>
              <a:t>‹#›</a:t>
            </a:fld>
            <a:endParaRPr lang="en-US" altLang="zh-TW"/>
          </a:p>
        </p:txBody>
      </p:sp>
    </p:spTree>
    <p:extLst>
      <p:ext uri="{BB962C8B-B14F-4D97-AF65-F5344CB8AC3E}">
        <p14:creationId xmlns:p14="http://schemas.microsoft.com/office/powerpoint/2010/main" val="122809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cs typeface="+mn-cs"/>
              </a:defRPr>
            </a:lvl1pPr>
          </a:lstStyle>
          <a:p>
            <a:pPr>
              <a:defRPr/>
            </a:pPr>
            <a:endParaRPr lang="de-DE" altLang="zh-CN"/>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zh-CN" noProof="0"/>
              <a:t>Textmasterformate durch Klicken bearbeiten</a:t>
            </a:r>
          </a:p>
          <a:p>
            <a:pPr lvl="1"/>
            <a:r>
              <a:rPr lang="de-DE" altLang="zh-CN" noProof="0"/>
              <a:t>Zweite Ebene</a:t>
            </a:r>
          </a:p>
          <a:p>
            <a:pPr lvl="2"/>
            <a:r>
              <a:rPr lang="de-DE" altLang="zh-CN" noProof="0"/>
              <a:t>Dritte Ebene</a:t>
            </a:r>
          </a:p>
          <a:p>
            <a:pPr lvl="3"/>
            <a:r>
              <a:rPr lang="de-DE" altLang="zh-CN" noProof="0"/>
              <a:t>Vierte Ebene</a:t>
            </a:r>
          </a:p>
          <a:p>
            <a:pPr lvl="4"/>
            <a:r>
              <a:rPr lang="de-DE" altLang="zh-CN" noProof="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1BB238-3B1B-EE4E-BFC2-DF2FE134C0D2}" type="slidenum">
              <a:rPr lang="de-DE" altLang="zh-CN"/>
              <a:pPr>
                <a:defRPr/>
              </a:pPr>
              <a:t>‹#›</a:t>
            </a:fld>
            <a:endParaRPr lang="de-DE" altLang="zh-CN"/>
          </a:p>
        </p:txBody>
      </p:sp>
    </p:spTree>
    <p:extLst>
      <p:ext uri="{BB962C8B-B14F-4D97-AF65-F5344CB8AC3E}">
        <p14:creationId xmlns:p14="http://schemas.microsoft.com/office/powerpoint/2010/main" val="10557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a:t>
            </a:fld>
            <a:endParaRPr lang="de-DE" altLang="zh-CN"/>
          </a:p>
        </p:txBody>
      </p:sp>
    </p:spTree>
    <p:extLst>
      <p:ext uri="{BB962C8B-B14F-4D97-AF65-F5344CB8AC3E}">
        <p14:creationId xmlns:p14="http://schemas.microsoft.com/office/powerpoint/2010/main" val="14231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24292E"/>
                </a:solidFill>
                <a:latin typeface="-apple-system"/>
              </a:rPr>
              <a:t>At the moment, we do not have a target to leak and to overwrite. We must be careful to pick a suitable one because the information leak and arbitrary write has to be performed on the same address. Additionally, the write has to result in EIP control at some point of the program's execution since we do not have that yet.</a:t>
            </a:r>
          </a:p>
          <a:p>
            <a:endParaRPr lang="en-US" dirty="0"/>
          </a:p>
        </p:txBody>
      </p:sp>
      <p:sp>
        <p:nvSpPr>
          <p:cNvPr id="4" name="Slide Number Placeholder 3"/>
          <p:cNvSpPr>
            <a:spLocks noGrp="1"/>
          </p:cNvSpPr>
          <p:nvPr>
            <p:ph type="sldNum" sz="quarter" idx="5"/>
          </p:nvPr>
        </p:nvSpPr>
        <p:spPr/>
        <p:txBody>
          <a:bodyPr/>
          <a:lstStyle/>
          <a:p>
            <a:pPr>
              <a:defRPr/>
            </a:pPr>
            <a:fld id="{B91BB238-3B1B-EE4E-BFC2-DF2FE134C0D2}" type="slidenum">
              <a:rPr lang="de-DE" altLang="zh-CN" smtClean="0"/>
              <a:pPr>
                <a:defRPr/>
              </a:pPr>
              <a:t>20</a:t>
            </a:fld>
            <a:endParaRPr lang="de-DE" altLang="zh-CN"/>
          </a:p>
        </p:txBody>
      </p:sp>
    </p:spTree>
    <p:extLst>
      <p:ext uri="{BB962C8B-B14F-4D97-AF65-F5344CB8AC3E}">
        <p14:creationId xmlns:p14="http://schemas.microsoft.com/office/powerpoint/2010/main" val="1195413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693738" y="1435100"/>
            <a:ext cx="7754937" cy="1082675"/>
          </a:xfrm>
        </p:spPr>
        <p:txBody>
          <a:bodyPr anchor="b"/>
          <a:lstStyle>
            <a:lvl1pPr algn="ctr">
              <a:lnSpc>
                <a:spcPct val="110000"/>
              </a:lnSpc>
              <a:defRPr sz="3200"/>
            </a:lvl1pPr>
          </a:lstStyle>
          <a:p>
            <a:r>
              <a:rPr lang="de-DE"/>
              <a:t>Titelmasterformat durch</a:t>
            </a:r>
            <a:br>
              <a:rPr lang="de-DE"/>
            </a:br>
            <a:r>
              <a:rPr lang="de-DE"/>
              <a:t>Klicken bearbeiten</a:t>
            </a:r>
          </a:p>
        </p:txBody>
      </p:sp>
      <p:sp>
        <p:nvSpPr>
          <p:cNvPr id="111630" name="Rectangle 12"/>
          <p:cNvSpPr>
            <a:spLocks noGrp="1" noChangeArrowheads="1"/>
          </p:cNvSpPr>
          <p:nvPr>
            <p:ph type="subTitle" idx="1"/>
          </p:nvPr>
        </p:nvSpPr>
        <p:spPr bwMode="gray">
          <a:xfrm>
            <a:off x="696913" y="2517775"/>
            <a:ext cx="7751762" cy="800100"/>
          </a:xfrm>
        </p:spPr>
        <p:txBody>
          <a:bodyPr tIns="45720" bIns="45720"/>
          <a:lstStyle>
            <a:lvl1pPr marL="0" indent="0" algn="ctr">
              <a:buFont typeface="Wingdings" pitchFamily="2" charset="2"/>
              <a:buNone/>
              <a:defRPr sz="2400">
                <a:solidFill>
                  <a:schemeClr val="bg1"/>
                </a:solidFill>
              </a:defRPr>
            </a:lvl1pPr>
          </a:lstStyle>
          <a:p>
            <a:r>
              <a:rPr lang="de-DE"/>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zh-CN" altLang="zh-CN"/>
          </a:p>
        </p:txBody>
      </p:sp>
    </p:spTree>
    <p:extLst>
      <p:ext uri="{BB962C8B-B14F-4D97-AF65-F5344CB8AC3E}">
        <p14:creationId xmlns:p14="http://schemas.microsoft.com/office/powerpoint/2010/main" val="388054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0201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9725" y="101600"/>
            <a:ext cx="2130425" cy="57007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95275" y="101600"/>
            <a:ext cx="6242050" cy="57007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25235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387773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12782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12169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6014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90949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59449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42341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411897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zh-CN"/>
              <a:t>Textmasterformate durch Klicken bearbeiten</a:t>
            </a:r>
          </a:p>
          <a:p>
            <a:pPr lvl="1"/>
            <a:r>
              <a:rPr lang="de-DE" altLang="zh-CN"/>
              <a:t>Zweite Ebene</a:t>
            </a:r>
          </a:p>
          <a:p>
            <a:pPr lvl="2"/>
            <a:r>
              <a:rPr lang="de-DE" altLang="zh-CN"/>
              <a:t>Dritte Ebene</a:t>
            </a:r>
          </a:p>
          <a:p>
            <a:pPr lvl="3"/>
            <a:r>
              <a:rPr lang="de-DE" altLang="zh-CN"/>
              <a:t>Vierte Ebene</a:t>
            </a:r>
          </a:p>
          <a:p>
            <a:pPr lvl="4"/>
            <a:r>
              <a:rPr lang="de-DE" altLang="zh-CN"/>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ea typeface="宋体" pitchFamily="2" charset="-122"/>
                <a:cs typeface="+mn-cs"/>
              </a:defRPr>
            </a:lvl1pPr>
          </a:lstStyle>
          <a:p>
            <a:pPr>
              <a:defRPr/>
            </a:pPr>
            <a:endParaRPr lang="zh-CN" altLang="zh-CN"/>
          </a:p>
        </p:txBody>
      </p:sp>
      <p:sp>
        <p:nvSpPr>
          <p:cNvPr id="1028" name="Rectangle 7"/>
          <p:cNvSpPr>
            <a:spLocks noGrp="1" noChangeArrowheads="1"/>
          </p:cNvSpPr>
          <p:nvPr>
            <p:ph type="title"/>
          </p:nvPr>
        </p:nvSpPr>
        <p:spPr bwMode="gray">
          <a:xfrm>
            <a:off x="300038" y="101600"/>
            <a:ext cx="8520112" cy="6477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zh-CN"/>
              <a:t>Klicken Sie, um das Titelformat zu bearbeiten</a:t>
            </a:r>
          </a:p>
        </p:txBody>
      </p:sp>
      <p:sp>
        <p:nvSpPr>
          <p:cNvPr id="102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tLang="zh-CN" sz="1000"/>
              <a:t>Page </a:t>
            </a:r>
            <a:r>
              <a:rPr lang="de-DE" altLang="zh-CN" sz="1000">
                <a:sym typeface="Wingdings" charset="0"/>
              </a:rPr>
              <a:t></a:t>
            </a:r>
            <a:r>
              <a:rPr lang="de-DE" altLang="zh-CN" sz="1000"/>
              <a:t> </a:t>
            </a:r>
            <a:fld id="{EB0D860B-0F9F-024D-87B2-26EC2F8908EF}" type="slidenum">
              <a:rPr lang="de-DE" altLang="zh-CN" sz="1000"/>
              <a:pPr/>
              <a:t>‹#›</a:t>
            </a:fld>
            <a:endParaRPr lang="de-DE" altLang="zh-CN" sz="1000"/>
          </a:p>
        </p:txBody>
      </p:sp>
    </p:spTree>
  </p:cSld>
  <p:clrMap bg1="lt1" tx1="dk1" bg2="lt2" tx2="dk2" accent1="accent1" accent2="accent2" accent3="accent3" accent4="accent4" accent5="accent5" accent6="accent6" hlink="hlink" folHlink="folHlink"/>
  <p:sldLayoutIdLst>
    <p:sldLayoutId id="2147484098"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rtl="0" eaLnBrk="0" fontAlgn="base" hangingPunct="0">
        <a:lnSpc>
          <a:spcPct val="90000"/>
        </a:lnSpc>
        <a:spcBef>
          <a:spcPct val="0"/>
        </a:spcBef>
        <a:spcAft>
          <a:spcPct val="0"/>
        </a:spcAft>
        <a:defRPr sz="2600" b="1">
          <a:solidFill>
            <a:schemeClr val="bg1"/>
          </a:solidFill>
          <a:latin typeface="+mj-lt"/>
          <a:ea typeface="宋体" charset="0"/>
          <a:cs typeface="+mj-cs"/>
        </a:defRPr>
      </a:lvl1pPr>
      <a:lvl2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2pPr>
      <a:lvl3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3pPr>
      <a:lvl4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4pPr>
      <a:lvl5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5pPr>
      <a:lvl6pPr marL="457200" algn="l" rtl="0" fontAlgn="base">
        <a:lnSpc>
          <a:spcPct val="90000"/>
        </a:lnSpc>
        <a:spcBef>
          <a:spcPct val="0"/>
        </a:spcBef>
        <a:spcAft>
          <a:spcPct val="0"/>
        </a:spcAft>
        <a:defRPr sz="2600" b="1">
          <a:solidFill>
            <a:schemeClr val="bg1"/>
          </a:solidFill>
          <a:latin typeface="Arial" charset="0"/>
          <a:cs typeface="Arial" charset="0"/>
        </a:defRPr>
      </a:lvl6pPr>
      <a:lvl7pPr marL="914400" algn="l" rtl="0" fontAlgn="base">
        <a:lnSpc>
          <a:spcPct val="90000"/>
        </a:lnSpc>
        <a:spcBef>
          <a:spcPct val="0"/>
        </a:spcBef>
        <a:spcAft>
          <a:spcPct val="0"/>
        </a:spcAft>
        <a:defRPr sz="2600" b="1">
          <a:solidFill>
            <a:schemeClr val="bg1"/>
          </a:solidFill>
          <a:latin typeface="Arial" charset="0"/>
          <a:cs typeface="Arial" charset="0"/>
        </a:defRPr>
      </a:lvl7pPr>
      <a:lvl8pPr marL="1371600" algn="l" rtl="0" fontAlgn="base">
        <a:lnSpc>
          <a:spcPct val="90000"/>
        </a:lnSpc>
        <a:spcBef>
          <a:spcPct val="0"/>
        </a:spcBef>
        <a:spcAft>
          <a:spcPct val="0"/>
        </a:spcAft>
        <a:defRPr sz="2600" b="1">
          <a:solidFill>
            <a:schemeClr val="bg1"/>
          </a:solidFill>
          <a:latin typeface="Arial" charset="0"/>
          <a:cs typeface="Arial" charset="0"/>
        </a:defRPr>
      </a:lvl8pPr>
      <a:lvl9pPr marL="1828800" algn="l" rtl="0" fontAlgn="base">
        <a:lnSpc>
          <a:spcPct val="90000"/>
        </a:lnSpc>
        <a:spcBef>
          <a:spcPct val="0"/>
        </a:spcBef>
        <a:spcAft>
          <a:spcPct val="0"/>
        </a:spcAft>
        <a:defRPr sz="2600" b="1">
          <a:solidFill>
            <a:schemeClr val="bg1"/>
          </a:solidFill>
          <a:latin typeface="Arial" charset="0"/>
          <a:cs typeface="Arial" charset="0"/>
        </a:defRPr>
      </a:lvl9pPr>
    </p:titleStyle>
    <p:body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www.wikipedia.org/wiki/Position_independent_cod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73240" y="1315598"/>
            <a:ext cx="801858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200" b="1" dirty="0">
                <a:solidFill>
                  <a:schemeClr val="bg1"/>
                </a:solidFill>
                <a:latin typeface="Agency FB" panose="020B0503020202020204" pitchFamily="34" charset="0"/>
                <a:ea typeface="Calibri" charset="0"/>
                <a:cs typeface="Calibri" charset="0"/>
                <a:sym typeface="Arial" charset="0"/>
              </a:rPr>
              <a:t>CSC 495/583 Topics of Software Security</a:t>
            </a:r>
            <a:br>
              <a:rPr lang="en-US" altLang="en-US" sz="3200" b="1" dirty="0">
                <a:solidFill>
                  <a:schemeClr val="bg1"/>
                </a:solidFill>
                <a:latin typeface="Agency FB" panose="020B0503020202020204" pitchFamily="34" charset="0"/>
                <a:ea typeface="Calibri" charset="0"/>
                <a:cs typeface="Calibri" charset="0"/>
                <a:sym typeface="Arial" charset="0"/>
              </a:rPr>
            </a:br>
            <a:r>
              <a:rPr lang="en-US" altLang="en-US" sz="3200" b="1" dirty="0">
                <a:solidFill>
                  <a:schemeClr val="bg1"/>
                </a:solidFill>
                <a:latin typeface="Agency FB" panose="020B0503020202020204" pitchFamily="34" charset="0"/>
                <a:ea typeface="Calibri" charset="0"/>
                <a:cs typeface="Calibri" charset="0"/>
                <a:sym typeface="Arial" charset="0"/>
              </a:rPr>
              <a:t>Bypassing ASLR/NX with GOT Overwrite</a:t>
            </a:r>
            <a:endParaRPr lang="en-US" altLang="zh-CN" sz="3200" b="1" dirty="0">
              <a:solidFill>
                <a:schemeClr val="bg1"/>
              </a:solidFill>
              <a:latin typeface="Agency FB" panose="020B0503020202020204" pitchFamily="34" charset="0"/>
              <a:ea typeface="Calibri" charset="0"/>
              <a:cs typeface="Calibri" charset="0"/>
              <a:sym typeface="Arial" charset="0"/>
            </a:endParaRPr>
          </a:p>
          <a:p>
            <a:pPr algn="ctr"/>
            <a:r>
              <a:rPr lang="en-US" altLang="en-US" sz="2400" b="1" dirty="0">
                <a:solidFill>
                  <a:schemeClr val="bg1"/>
                </a:solidFill>
                <a:latin typeface="Agency FB" panose="020B0503020202020204" pitchFamily="34" charset="0"/>
                <a:ea typeface="Calibri" charset="0"/>
                <a:cs typeface="Calibri" charset="0"/>
                <a:sym typeface="Arial" charset="0"/>
              </a:rPr>
              <a:t>Dr. Si Chen (schen@wcupa.edu)</a:t>
            </a:r>
          </a:p>
        </p:txBody>
      </p:sp>
      <p:sp>
        <p:nvSpPr>
          <p:cNvPr id="2" name="Rectangle 1"/>
          <p:cNvSpPr/>
          <p:nvPr/>
        </p:nvSpPr>
        <p:spPr>
          <a:xfrm>
            <a:off x="7224436" y="-93336"/>
            <a:ext cx="1981504" cy="1200329"/>
          </a:xfrm>
          <a:prstGeom prst="rect">
            <a:avLst/>
          </a:prstGeom>
        </p:spPr>
        <p:txBody>
          <a:bodyPr wrap="none">
            <a:spAutoFit/>
          </a:bodyPr>
          <a:lstStyle/>
          <a:p>
            <a:r>
              <a:rPr lang="en-US" altLang="zh-CN" sz="2800" b="1" spc="-150" dirty="0">
                <a:ln w="11430"/>
                <a:solidFill>
                  <a:srgbClr val="F8F8F8"/>
                </a:solidFill>
                <a:effectLst>
                  <a:outerShdw blurRad="25400" algn="tl" rotWithShape="0">
                    <a:srgbClr val="000000">
                      <a:alpha val="43000"/>
                    </a:srgbClr>
                  </a:outerShdw>
                </a:effectLst>
                <a:latin typeface="Franklin Gothic Medium" panose="020B0603020102020204"/>
              </a:rPr>
              <a:t>Class</a:t>
            </a:r>
            <a:r>
              <a:rPr lang="en-US" altLang="zh-CN" sz="7200" b="1" dirty="0">
                <a:solidFill>
                  <a:srgbClr val="247793">
                    <a:lumMod val="60000"/>
                    <a:lumOff val="40000"/>
                  </a:srgbClr>
                </a:solidFill>
                <a:latin typeface="Franklin Gothic Book" panose="020B0503020102020204"/>
              </a:rPr>
              <a:t>15</a:t>
            </a:r>
            <a:endParaRPr lang="zh-CN" altLang="en-US" sz="2800" dirty="0"/>
          </a:p>
        </p:txBody>
      </p:sp>
      <p:sp>
        <p:nvSpPr>
          <p:cNvPr id="3" name="AutoShape 8" descr="Image result for programming langu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6" name="Picture 2" descr="Course Logo">
            <a:extLst>
              <a:ext uri="{FF2B5EF4-FFF2-40B4-BE49-F238E27FC236}">
                <a16:creationId xmlns:a16="http://schemas.microsoft.com/office/drawing/2014/main" id="{9282C541-23EE-469D-A06B-4D0016D9450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79551" y="3823398"/>
            <a:ext cx="3164449" cy="2107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4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48284-79DF-B74B-81A3-373F07D39217}"/>
              </a:ext>
            </a:extLst>
          </p:cNvPr>
          <p:cNvSpPr>
            <a:spLocks noGrp="1"/>
          </p:cNvSpPr>
          <p:nvPr>
            <p:ph type="title"/>
          </p:nvPr>
        </p:nvSpPr>
        <p:spPr/>
        <p:txBody>
          <a:bodyPr/>
          <a:lstStyle/>
          <a:p>
            <a:r>
              <a:rPr lang="en-US" dirty="0"/>
              <a:t>Lazy Binding</a:t>
            </a:r>
          </a:p>
        </p:txBody>
      </p:sp>
      <p:pic>
        <p:nvPicPr>
          <p:cNvPr id="3" name="Picture 2">
            <a:extLst>
              <a:ext uri="{FF2B5EF4-FFF2-40B4-BE49-F238E27FC236}">
                <a16:creationId xmlns:a16="http://schemas.microsoft.com/office/drawing/2014/main" id="{0F1D690F-8503-F447-9731-FAD0A3ACB7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25" y="749300"/>
            <a:ext cx="5327375" cy="3435072"/>
          </a:xfrm>
          <a:prstGeom prst="rect">
            <a:avLst/>
          </a:prstGeom>
        </p:spPr>
      </p:pic>
      <p:pic>
        <p:nvPicPr>
          <p:cNvPr id="4" name="Picture 3">
            <a:extLst>
              <a:ext uri="{FF2B5EF4-FFF2-40B4-BE49-F238E27FC236}">
                <a16:creationId xmlns:a16="http://schemas.microsoft.com/office/drawing/2014/main" id="{7C1F1568-4F5C-084B-B275-E9FD80B7B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967" y="4247115"/>
            <a:ext cx="4371033" cy="2610885"/>
          </a:xfrm>
          <a:prstGeom prst="rect">
            <a:avLst/>
          </a:prstGeom>
        </p:spPr>
      </p:pic>
      <p:sp>
        <p:nvSpPr>
          <p:cNvPr id="5" name="Left Arrow 4">
            <a:extLst>
              <a:ext uri="{FF2B5EF4-FFF2-40B4-BE49-F238E27FC236}">
                <a16:creationId xmlns:a16="http://schemas.microsoft.com/office/drawing/2014/main" id="{EBC9DE5F-6DCC-D244-A444-C61E85E02C4F}"/>
              </a:ext>
            </a:extLst>
          </p:cNvPr>
          <p:cNvSpPr/>
          <p:nvPr/>
        </p:nvSpPr>
        <p:spPr bwMode="auto">
          <a:xfrm>
            <a:off x="5334213" y="2964263"/>
            <a:ext cx="1327844" cy="813917"/>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6A907BD6-2B83-0B46-9EA7-BF473DC4799F}"/>
              </a:ext>
            </a:extLst>
          </p:cNvPr>
          <p:cNvSpPr txBox="1"/>
          <p:nvPr/>
        </p:nvSpPr>
        <p:spPr>
          <a:xfrm>
            <a:off x="5797899" y="2732837"/>
            <a:ext cx="2566728" cy="400110"/>
          </a:xfrm>
          <a:prstGeom prst="rect">
            <a:avLst/>
          </a:prstGeom>
          <a:noFill/>
        </p:spPr>
        <p:txBody>
          <a:bodyPr wrap="none" rtlCol="0">
            <a:spAutoFit/>
          </a:bodyPr>
          <a:lstStyle/>
          <a:p>
            <a:r>
              <a:rPr lang="en-US" dirty="0"/>
              <a:t>1</a:t>
            </a:r>
            <a:r>
              <a:rPr lang="en-US" baseline="30000" dirty="0"/>
              <a:t>st</a:t>
            </a:r>
            <a:r>
              <a:rPr lang="en-US" dirty="0"/>
              <a:t> time call System()</a:t>
            </a:r>
          </a:p>
        </p:txBody>
      </p:sp>
      <p:pic>
        <p:nvPicPr>
          <p:cNvPr id="8" name="Picture 7">
            <a:extLst>
              <a:ext uri="{FF2B5EF4-FFF2-40B4-BE49-F238E27FC236}">
                <a16:creationId xmlns:a16="http://schemas.microsoft.com/office/drawing/2014/main" id="{C1F4DAB9-D30E-984D-BC47-435379AAE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340" y="0"/>
            <a:ext cx="2617660" cy="2732837"/>
          </a:xfrm>
          <a:prstGeom prst="rect">
            <a:avLst/>
          </a:prstGeom>
        </p:spPr>
      </p:pic>
      <p:sp>
        <p:nvSpPr>
          <p:cNvPr id="9" name="Left Arrow 8">
            <a:extLst>
              <a:ext uri="{FF2B5EF4-FFF2-40B4-BE49-F238E27FC236}">
                <a16:creationId xmlns:a16="http://schemas.microsoft.com/office/drawing/2014/main" id="{7B0D3CDC-D892-D64E-82F8-75B24ED9205B}"/>
              </a:ext>
            </a:extLst>
          </p:cNvPr>
          <p:cNvSpPr/>
          <p:nvPr/>
        </p:nvSpPr>
        <p:spPr bwMode="auto">
          <a:xfrm rot="10800000">
            <a:off x="3445123" y="5959514"/>
            <a:ext cx="1327844" cy="813917"/>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DF3A0A96-667C-9847-B4FB-D80FFB0BCC54}"/>
              </a:ext>
            </a:extLst>
          </p:cNvPr>
          <p:cNvSpPr txBox="1"/>
          <p:nvPr/>
        </p:nvSpPr>
        <p:spPr>
          <a:xfrm>
            <a:off x="1723734" y="5559404"/>
            <a:ext cx="3049233" cy="400110"/>
          </a:xfrm>
          <a:prstGeom prst="rect">
            <a:avLst/>
          </a:prstGeom>
          <a:noFill/>
        </p:spPr>
        <p:txBody>
          <a:bodyPr wrap="none" rtlCol="0">
            <a:spAutoFit/>
          </a:bodyPr>
          <a:lstStyle/>
          <a:p>
            <a:r>
              <a:rPr lang="en-US" altLang="zh-CN" dirty="0"/>
              <a:t>After</a:t>
            </a:r>
            <a:r>
              <a:rPr lang="zh-CN" altLang="en-US" dirty="0"/>
              <a:t> </a:t>
            </a:r>
            <a:r>
              <a:rPr lang="en-US" altLang="zh-CN" dirty="0"/>
              <a:t>the</a:t>
            </a:r>
            <a:r>
              <a:rPr lang="zh-CN" altLang="en-US" dirty="0"/>
              <a:t> </a:t>
            </a:r>
            <a:r>
              <a:rPr lang="en-US" altLang="zh-CN" dirty="0"/>
              <a:t>1</a:t>
            </a:r>
            <a:r>
              <a:rPr lang="en-US" altLang="zh-CN" baseline="30000" dirty="0"/>
              <a:t>st</a:t>
            </a:r>
            <a:r>
              <a:rPr lang="zh-CN" altLang="en-US" dirty="0"/>
              <a:t> </a:t>
            </a:r>
            <a:r>
              <a:rPr lang="en-US" dirty="0"/>
              <a:t>System()</a:t>
            </a:r>
            <a:r>
              <a:rPr lang="zh-CN" altLang="en-US" dirty="0"/>
              <a:t> </a:t>
            </a:r>
            <a:r>
              <a:rPr lang="en-US" altLang="zh-CN" dirty="0"/>
              <a:t>call</a:t>
            </a:r>
            <a:endParaRPr lang="en-US" dirty="0"/>
          </a:p>
        </p:txBody>
      </p:sp>
      <p:sp>
        <p:nvSpPr>
          <p:cNvPr id="11" name="TextBox 10">
            <a:extLst>
              <a:ext uri="{FF2B5EF4-FFF2-40B4-BE49-F238E27FC236}">
                <a16:creationId xmlns:a16="http://schemas.microsoft.com/office/drawing/2014/main" id="{EB6ABDB9-E357-8847-8098-46666448E888}"/>
              </a:ext>
            </a:extLst>
          </p:cNvPr>
          <p:cNvSpPr txBox="1"/>
          <p:nvPr/>
        </p:nvSpPr>
        <p:spPr>
          <a:xfrm>
            <a:off x="5345554" y="5482461"/>
            <a:ext cx="1316503" cy="276999"/>
          </a:xfrm>
          <a:prstGeom prst="rect">
            <a:avLst/>
          </a:prstGeom>
          <a:solidFill>
            <a:schemeClr val="bg1"/>
          </a:solidFill>
        </p:spPr>
        <p:txBody>
          <a:bodyPr wrap="square" rtlCol="0">
            <a:spAutoFit/>
          </a:bodyPr>
          <a:lstStyle/>
          <a:p>
            <a:r>
              <a:rPr lang="en-US" sz="1200" dirty="0" err="1"/>
              <a:t>system@libc</a:t>
            </a:r>
            <a:endParaRPr lang="en-US" sz="1200" dirty="0"/>
          </a:p>
        </p:txBody>
      </p:sp>
      <p:sp>
        <p:nvSpPr>
          <p:cNvPr id="12" name="Rectangle 11">
            <a:extLst>
              <a:ext uri="{FF2B5EF4-FFF2-40B4-BE49-F238E27FC236}">
                <a16:creationId xmlns:a16="http://schemas.microsoft.com/office/drawing/2014/main" id="{DEFCD478-8E6C-1F4E-9CAE-464F109A078A}"/>
              </a:ext>
            </a:extLst>
          </p:cNvPr>
          <p:cNvSpPr/>
          <p:nvPr/>
        </p:nvSpPr>
        <p:spPr bwMode="auto">
          <a:xfrm>
            <a:off x="4886793" y="5792675"/>
            <a:ext cx="2623279" cy="7580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2842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CFCD-00CC-B345-97B5-EF7A12986349}"/>
              </a:ext>
            </a:extLst>
          </p:cNvPr>
          <p:cNvSpPr>
            <a:spLocks noGrp="1"/>
          </p:cNvSpPr>
          <p:nvPr>
            <p:ph type="title"/>
          </p:nvPr>
        </p:nvSpPr>
        <p:spPr/>
        <p:txBody>
          <a:bodyPr/>
          <a:lstStyle/>
          <a:p>
            <a:r>
              <a:rPr lang="en-US" altLang="zh-CN" dirty="0"/>
              <a:t>Bypass</a:t>
            </a:r>
            <a:r>
              <a:rPr lang="zh-CN" altLang="en-US" dirty="0"/>
              <a:t> </a:t>
            </a:r>
            <a:r>
              <a:rPr lang="en-US" altLang="zh-CN" dirty="0"/>
              <a:t>ASLR/NX</a:t>
            </a:r>
            <a:r>
              <a:rPr lang="zh-CN" altLang="en-US" dirty="0"/>
              <a:t> </a:t>
            </a:r>
            <a:r>
              <a:rPr lang="en-US" altLang="zh-CN" dirty="0"/>
              <a:t>with</a:t>
            </a:r>
            <a:r>
              <a:rPr lang="zh-CN" altLang="en-US" dirty="0"/>
              <a:t> </a:t>
            </a:r>
            <a:r>
              <a:rPr lang="en-US" altLang="zh-CN" dirty="0"/>
              <a:t>Ret2plt</a:t>
            </a:r>
            <a:r>
              <a:rPr lang="zh-CN" altLang="en-US" dirty="0"/>
              <a:t> </a:t>
            </a:r>
            <a:r>
              <a:rPr lang="en-US" altLang="zh-CN" dirty="0"/>
              <a:t>Attack</a:t>
            </a:r>
            <a:endParaRPr lang="en-US" dirty="0"/>
          </a:p>
        </p:txBody>
      </p:sp>
      <p:pic>
        <p:nvPicPr>
          <p:cNvPr id="4" name="Picture 3">
            <a:extLst>
              <a:ext uri="{FF2B5EF4-FFF2-40B4-BE49-F238E27FC236}">
                <a16:creationId xmlns:a16="http://schemas.microsoft.com/office/drawing/2014/main" id="{F2F9D6BC-C783-E747-88D8-315CAB659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8" y="1201406"/>
            <a:ext cx="5814849" cy="265653"/>
          </a:xfrm>
          <a:prstGeom prst="rect">
            <a:avLst/>
          </a:prstGeom>
        </p:spPr>
      </p:pic>
      <p:sp>
        <p:nvSpPr>
          <p:cNvPr id="5" name="TextBox 4">
            <a:extLst>
              <a:ext uri="{FF2B5EF4-FFF2-40B4-BE49-F238E27FC236}">
                <a16:creationId xmlns:a16="http://schemas.microsoft.com/office/drawing/2014/main" id="{1F9FD92F-B708-C941-B76C-1D04BB1CCF45}"/>
              </a:ext>
            </a:extLst>
          </p:cNvPr>
          <p:cNvSpPr txBox="1"/>
          <p:nvPr/>
        </p:nvSpPr>
        <p:spPr>
          <a:xfrm>
            <a:off x="2071597" y="1719110"/>
            <a:ext cx="6160789" cy="400110"/>
          </a:xfrm>
          <a:prstGeom prst="rect">
            <a:avLst/>
          </a:prstGeom>
          <a:noFill/>
        </p:spPr>
        <p:txBody>
          <a:bodyPr wrap="none" rtlCol="0">
            <a:spAutoFit/>
          </a:bodyPr>
          <a:lstStyle/>
          <a:p>
            <a:r>
              <a:rPr lang="en-US" altLang="zh-CN" b="1" dirty="0"/>
              <a:t>Enable</a:t>
            </a:r>
            <a:r>
              <a:rPr lang="zh-CN" altLang="en-US" b="1" dirty="0"/>
              <a:t> </a:t>
            </a:r>
            <a:r>
              <a:rPr lang="en-US" altLang="zh-CN" b="1" dirty="0"/>
              <a:t>ASLR</a:t>
            </a:r>
            <a:r>
              <a:rPr lang="zh-CN" altLang="en-US" b="1" dirty="0"/>
              <a:t> </a:t>
            </a:r>
            <a:r>
              <a:rPr lang="en-US" altLang="zh-CN" b="1" dirty="0"/>
              <a:t>(</a:t>
            </a:r>
            <a:r>
              <a:rPr lang="en-US" dirty="0"/>
              <a:t>Address space layout randomization</a:t>
            </a:r>
            <a:r>
              <a:rPr lang="en-US" altLang="zh-CN" dirty="0"/>
              <a:t>)</a:t>
            </a:r>
            <a:endParaRPr lang="en-US" b="1" dirty="0"/>
          </a:p>
        </p:txBody>
      </p:sp>
      <p:pic>
        <p:nvPicPr>
          <p:cNvPr id="9" name="Picture 8">
            <a:extLst>
              <a:ext uri="{FF2B5EF4-FFF2-40B4-BE49-F238E27FC236}">
                <a16:creationId xmlns:a16="http://schemas.microsoft.com/office/drawing/2014/main" id="{EC50159E-B0C3-3140-B943-85A437015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237" y="2270788"/>
            <a:ext cx="4551904" cy="4300840"/>
          </a:xfrm>
          <a:prstGeom prst="rect">
            <a:avLst/>
          </a:prstGeom>
        </p:spPr>
      </p:pic>
      <p:sp>
        <p:nvSpPr>
          <p:cNvPr id="10" name="TextBox 9">
            <a:extLst>
              <a:ext uri="{FF2B5EF4-FFF2-40B4-BE49-F238E27FC236}">
                <a16:creationId xmlns:a16="http://schemas.microsoft.com/office/drawing/2014/main" id="{7E723286-661B-BB43-91F1-8EAC2D9A7386}"/>
              </a:ext>
            </a:extLst>
          </p:cNvPr>
          <p:cNvSpPr txBox="1"/>
          <p:nvPr/>
        </p:nvSpPr>
        <p:spPr>
          <a:xfrm>
            <a:off x="5848141" y="6171518"/>
            <a:ext cx="1095172" cy="400110"/>
          </a:xfrm>
          <a:prstGeom prst="rect">
            <a:avLst/>
          </a:prstGeom>
          <a:noFill/>
        </p:spPr>
        <p:txBody>
          <a:bodyPr wrap="none" rtlCol="0">
            <a:spAutoFit/>
          </a:bodyPr>
          <a:lstStyle/>
          <a:p>
            <a:r>
              <a:rPr lang="en-US" altLang="zh-CN" dirty="0"/>
              <a:t>r</a:t>
            </a:r>
            <a:r>
              <a:rPr lang="en-US" dirty="0"/>
              <a:t>et</a:t>
            </a:r>
            <a:r>
              <a:rPr lang="en-US" altLang="zh-CN" dirty="0"/>
              <a:t>2plt.c</a:t>
            </a:r>
            <a:endParaRPr lang="en-US" dirty="0"/>
          </a:p>
        </p:txBody>
      </p:sp>
    </p:spTree>
    <p:extLst>
      <p:ext uri="{BB962C8B-B14F-4D97-AF65-F5344CB8AC3E}">
        <p14:creationId xmlns:p14="http://schemas.microsoft.com/office/powerpoint/2010/main" val="83392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CFCD-00CC-B345-97B5-EF7A12986349}"/>
              </a:ext>
            </a:extLst>
          </p:cNvPr>
          <p:cNvSpPr>
            <a:spLocks noGrp="1"/>
          </p:cNvSpPr>
          <p:nvPr>
            <p:ph type="title"/>
          </p:nvPr>
        </p:nvSpPr>
        <p:spPr/>
        <p:txBody>
          <a:bodyPr/>
          <a:lstStyle/>
          <a:p>
            <a:r>
              <a:rPr lang="en-US" altLang="zh-CN" dirty="0"/>
              <a:t>Bypass</a:t>
            </a:r>
            <a:r>
              <a:rPr lang="zh-CN" altLang="en-US" dirty="0"/>
              <a:t> </a:t>
            </a:r>
            <a:r>
              <a:rPr lang="en-US" altLang="zh-CN" dirty="0"/>
              <a:t>ASLR/NX</a:t>
            </a:r>
            <a:r>
              <a:rPr lang="zh-CN" altLang="en-US" dirty="0"/>
              <a:t> </a:t>
            </a:r>
            <a:r>
              <a:rPr lang="en-US" altLang="zh-CN" dirty="0"/>
              <a:t>with</a:t>
            </a:r>
            <a:r>
              <a:rPr lang="zh-CN" altLang="en-US" dirty="0"/>
              <a:t> </a:t>
            </a:r>
            <a:r>
              <a:rPr lang="en-US" altLang="zh-CN" dirty="0"/>
              <a:t>Ret2plt</a:t>
            </a:r>
            <a:r>
              <a:rPr lang="zh-CN" altLang="en-US" dirty="0"/>
              <a:t> </a:t>
            </a:r>
            <a:r>
              <a:rPr lang="en-US" altLang="zh-CN" dirty="0"/>
              <a:t>Attack</a:t>
            </a:r>
            <a:endParaRPr lang="en-US" dirty="0"/>
          </a:p>
        </p:txBody>
      </p:sp>
      <p:pic>
        <p:nvPicPr>
          <p:cNvPr id="9" name="Picture 8">
            <a:extLst>
              <a:ext uri="{FF2B5EF4-FFF2-40B4-BE49-F238E27FC236}">
                <a16:creationId xmlns:a16="http://schemas.microsoft.com/office/drawing/2014/main" id="{EC50159E-B0C3-3140-B943-85A437015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593" y="884115"/>
            <a:ext cx="4551904" cy="4300840"/>
          </a:xfrm>
          <a:prstGeom prst="rect">
            <a:avLst/>
          </a:prstGeom>
        </p:spPr>
      </p:pic>
      <p:sp>
        <p:nvSpPr>
          <p:cNvPr id="10" name="TextBox 9">
            <a:extLst>
              <a:ext uri="{FF2B5EF4-FFF2-40B4-BE49-F238E27FC236}">
                <a16:creationId xmlns:a16="http://schemas.microsoft.com/office/drawing/2014/main" id="{7E723286-661B-BB43-91F1-8EAC2D9A7386}"/>
              </a:ext>
            </a:extLst>
          </p:cNvPr>
          <p:cNvSpPr txBox="1"/>
          <p:nvPr/>
        </p:nvSpPr>
        <p:spPr>
          <a:xfrm>
            <a:off x="5596932" y="4855184"/>
            <a:ext cx="1095172" cy="400110"/>
          </a:xfrm>
          <a:prstGeom prst="rect">
            <a:avLst/>
          </a:prstGeom>
          <a:noFill/>
        </p:spPr>
        <p:txBody>
          <a:bodyPr wrap="none" rtlCol="0">
            <a:spAutoFit/>
          </a:bodyPr>
          <a:lstStyle/>
          <a:p>
            <a:r>
              <a:rPr lang="en-US" altLang="zh-CN" dirty="0"/>
              <a:t>r</a:t>
            </a:r>
            <a:r>
              <a:rPr lang="en-US" dirty="0"/>
              <a:t>et</a:t>
            </a:r>
            <a:r>
              <a:rPr lang="en-US" altLang="zh-CN" dirty="0"/>
              <a:t>2plt.c</a:t>
            </a:r>
            <a:endParaRPr lang="en-US" dirty="0"/>
          </a:p>
        </p:txBody>
      </p:sp>
      <p:pic>
        <p:nvPicPr>
          <p:cNvPr id="6" name="Picture 5">
            <a:extLst>
              <a:ext uri="{FF2B5EF4-FFF2-40B4-BE49-F238E27FC236}">
                <a16:creationId xmlns:a16="http://schemas.microsoft.com/office/drawing/2014/main" id="{946C019E-2029-E046-936B-C86767260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50" y="5635869"/>
            <a:ext cx="8394700" cy="228600"/>
          </a:xfrm>
          <a:prstGeom prst="rect">
            <a:avLst/>
          </a:prstGeom>
        </p:spPr>
      </p:pic>
      <p:sp>
        <p:nvSpPr>
          <p:cNvPr id="7" name="Rectangle 6">
            <a:extLst>
              <a:ext uri="{FF2B5EF4-FFF2-40B4-BE49-F238E27FC236}">
                <a16:creationId xmlns:a16="http://schemas.microsoft.com/office/drawing/2014/main" id="{AEE66FE0-EFAE-744C-8FF5-2627921740C2}"/>
              </a:ext>
            </a:extLst>
          </p:cNvPr>
          <p:cNvSpPr/>
          <p:nvPr/>
        </p:nvSpPr>
        <p:spPr bwMode="auto">
          <a:xfrm>
            <a:off x="5406013" y="5635868"/>
            <a:ext cx="813917" cy="228601"/>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aphicFrame>
        <p:nvGraphicFramePr>
          <p:cNvPr id="8" name="Table 7">
            <a:extLst>
              <a:ext uri="{FF2B5EF4-FFF2-40B4-BE49-F238E27FC236}">
                <a16:creationId xmlns:a16="http://schemas.microsoft.com/office/drawing/2014/main" id="{C5EB89E2-2E1D-2243-A56A-2AA69EEEF5AC}"/>
              </a:ext>
            </a:extLst>
          </p:cNvPr>
          <p:cNvGraphicFramePr>
            <a:graphicFrameLocks noGrp="1"/>
          </p:cNvGraphicFramePr>
          <p:nvPr>
            <p:extLst>
              <p:ext uri="{D42A27DB-BD31-4B8C-83A1-F6EECF244321}">
                <p14:modId xmlns:p14="http://schemas.microsoft.com/office/powerpoint/2010/main" val="508771700"/>
              </p:ext>
            </p:extLst>
          </p:nvPr>
        </p:nvGraphicFramePr>
        <p:xfrm>
          <a:off x="4557713" y="6062164"/>
          <a:ext cx="8524874" cy="365760"/>
        </p:xfrm>
        <a:graphic>
          <a:graphicData uri="http://schemas.openxmlformats.org/drawingml/2006/table">
            <a:tbl>
              <a:tblPr/>
              <a:tblGrid>
                <a:gridCol w="1008869">
                  <a:extLst>
                    <a:ext uri="{9D8B030D-6E8A-4147-A177-3AD203B41FA5}">
                      <a16:colId xmlns:a16="http://schemas.microsoft.com/office/drawing/2014/main" val="3464943857"/>
                    </a:ext>
                  </a:extLst>
                </a:gridCol>
                <a:gridCol w="7516005">
                  <a:extLst>
                    <a:ext uri="{9D8B030D-6E8A-4147-A177-3AD203B41FA5}">
                      <a16:colId xmlns:a16="http://schemas.microsoft.com/office/drawing/2014/main" val="2984548949"/>
                    </a:ext>
                  </a:extLst>
                </a:gridCol>
              </a:tblGrid>
              <a:tr h="290667">
                <a:tc>
                  <a:txBody>
                    <a:bodyPr/>
                    <a:lstStyle/>
                    <a:p>
                      <a:r>
                        <a:rPr lang="en-US" sz="1800">
                          <a:solidFill>
                            <a:srgbClr val="FF0000"/>
                          </a:solidFill>
                          <a:hlinkClick r:id="rId4">
                            <a:extLst>
                              <a:ext uri="{A12FA001-AC4F-418D-AE19-62706E023703}">
                                <ahyp:hlinkClr xmlns:ahyp="http://schemas.microsoft.com/office/drawing/2018/hyperlinkcolor" val="tx"/>
                              </a:ext>
                            </a:extLst>
                          </a:hlinkClick>
                        </a:rPr>
                        <a:t>PIE</a:t>
                      </a:r>
                      <a:endParaRPr lang="en-US" sz="1800">
                        <a:solidFill>
                          <a:srgbClr val="FF0000"/>
                        </a:solidFill>
                      </a:endParaRPr>
                    </a:p>
                  </a:txBody>
                  <a:tcPr anchor="ctr">
                    <a:lnL>
                      <a:noFill/>
                    </a:lnL>
                    <a:lnR>
                      <a:noFill/>
                    </a:lnR>
                    <a:lnT>
                      <a:noFill/>
                    </a:lnT>
                    <a:lnB>
                      <a:noFill/>
                    </a:lnB>
                  </a:tcPr>
                </a:tc>
                <a:tc>
                  <a:txBody>
                    <a:bodyPr/>
                    <a:lstStyle/>
                    <a:p>
                      <a:r>
                        <a:rPr lang="en-US" sz="1800" dirty="0">
                          <a:solidFill>
                            <a:srgbClr val="FF0000"/>
                          </a:solidFill>
                        </a:rPr>
                        <a:t>Position independent executable</a:t>
                      </a:r>
                    </a:p>
                  </a:txBody>
                  <a:tcPr anchor="ctr">
                    <a:lnL>
                      <a:noFill/>
                    </a:lnL>
                    <a:lnR>
                      <a:noFill/>
                    </a:lnR>
                    <a:lnT>
                      <a:noFill/>
                    </a:lnT>
                    <a:lnB>
                      <a:noFill/>
                    </a:lnB>
                  </a:tcPr>
                </a:tc>
                <a:extLst>
                  <a:ext uri="{0D108BD9-81ED-4DB2-BD59-A6C34878D82A}">
                    <a16:rowId xmlns:a16="http://schemas.microsoft.com/office/drawing/2014/main" val="715298806"/>
                  </a:ext>
                </a:extLst>
              </a:tr>
            </a:tbl>
          </a:graphicData>
        </a:graphic>
      </p:graphicFrame>
    </p:spTree>
    <p:extLst>
      <p:ext uri="{BB962C8B-B14F-4D97-AF65-F5344CB8AC3E}">
        <p14:creationId xmlns:p14="http://schemas.microsoft.com/office/powerpoint/2010/main" val="129927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AAA9E-FFD4-7347-A40E-B83901616829}"/>
              </a:ext>
            </a:extLst>
          </p:cNvPr>
          <p:cNvSpPr>
            <a:spLocks noGrp="1"/>
          </p:cNvSpPr>
          <p:nvPr>
            <p:ph type="title"/>
          </p:nvPr>
        </p:nvSpPr>
        <p:spPr/>
        <p:txBody>
          <a:bodyPr/>
          <a:lstStyle/>
          <a:p>
            <a:r>
              <a:rPr lang="en-US" altLang="zh-CN" dirty="0"/>
              <a:t>Check</a:t>
            </a:r>
            <a:r>
              <a:rPr lang="zh-CN" altLang="en-US" dirty="0"/>
              <a:t> </a:t>
            </a:r>
            <a:r>
              <a:rPr lang="en-US" altLang="zh-CN" dirty="0"/>
              <a:t>PLT</a:t>
            </a:r>
            <a:r>
              <a:rPr lang="zh-CN" altLang="en-US" dirty="0"/>
              <a:t> </a:t>
            </a:r>
            <a:r>
              <a:rPr lang="en-US" altLang="zh-CN" dirty="0"/>
              <a:t>stub</a:t>
            </a:r>
            <a:r>
              <a:rPr lang="zh-CN" altLang="en-US" dirty="0"/>
              <a:t> </a:t>
            </a:r>
            <a:r>
              <a:rPr lang="en-US" altLang="zh-CN" dirty="0"/>
              <a:t>Address</a:t>
            </a:r>
            <a:endParaRPr lang="en-US" dirty="0"/>
          </a:p>
        </p:txBody>
      </p:sp>
      <p:pic>
        <p:nvPicPr>
          <p:cNvPr id="4" name="Picture 3">
            <a:extLst>
              <a:ext uri="{FF2B5EF4-FFF2-40B4-BE49-F238E27FC236}">
                <a16:creationId xmlns:a16="http://schemas.microsoft.com/office/drawing/2014/main" id="{370AABF6-FC77-4C48-AE85-B6684C8C3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935" y="749300"/>
            <a:ext cx="4312795" cy="6089450"/>
          </a:xfrm>
          <a:prstGeom prst="rect">
            <a:avLst/>
          </a:prstGeom>
        </p:spPr>
      </p:pic>
      <p:sp>
        <p:nvSpPr>
          <p:cNvPr id="5" name="Rectangle 4">
            <a:extLst>
              <a:ext uri="{FF2B5EF4-FFF2-40B4-BE49-F238E27FC236}">
                <a16:creationId xmlns:a16="http://schemas.microsoft.com/office/drawing/2014/main" id="{3A1DD00C-4C75-284B-859D-BA0C3B112C00}"/>
              </a:ext>
            </a:extLst>
          </p:cNvPr>
          <p:cNvSpPr/>
          <p:nvPr/>
        </p:nvSpPr>
        <p:spPr bwMode="auto">
          <a:xfrm>
            <a:off x="2192935" y="2953062"/>
            <a:ext cx="4312795" cy="390493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 name="Left Arrow 5">
            <a:extLst>
              <a:ext uri="{FF2B5EF4-FFF2-40B4-BE49-F238E27FC236}">
                <a16:creationId xmlns:a16="http://schemas.microsoft.com/office/drawing/2014/main" id="{219EE8D7-7235-804D-B7F8-C3EFBD8C6813}"/>
              </a:ext>
            </a:extLst>
          </p:cNvPr>
          <p:cNvSpPr/>
          <p:nvPr/>
        </p:nvSpPr>
        <p:spPr bwMode="auto">
          <a:xfrm rot="10800000">
            <a:off x="1591922" y="5588221"/>
            <a:ext cx="479685" cy="359764"/>
          </a:xfrm>
          <a:prstGeom prst="leftArrow">
            <a:avLst>
              <a:gd name="adj1" fmla="val 50000"/>
              <a:gd name="adj2" fmla="val 87500"/>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CD541832-230D-0342-9F02-529CC361D983}"/>
              </a:ext>
            </a:extLst>
          </p:cNvPr>
          <p:cNvSpPr txBox="1"/>
          <p:nvPr/>
        </p:nvSpPr>
        <p:spPr>
          <a:xfrm>
            <a:off x="150638" y="4880335"/>
            <a:ext cx="1981633" cy="707886"/>
          </a:xfrm>
          <a:prstGeom prst="rect">
            <a:avLst/>
          </a:prstGeom>
          <a:noFill/>
        </p:spPr>
        <p:txBody>
          <a:bodyPr wrap="none" rtlCol="0">
            <a:spAutoFit/>
          </a:bodyPr>
          <a:lstStyle/>
          <a:p>
            <a:r>
              <a:rPr lang="en-US" altLang="zh-CN" dirty="0"/>
              <a:t>0x08048370</a:t>
            </a:r>
          </a:p>
          <a:p>
            <a:r>
              <a:rPr lang="en-US" altLang="zh-CN" dirty="0"/>
              <a:t>For</a:t>
            </a:r>
            <a:r>
              <a:rPr lang="zh-CN" altLang="en-US" dirty="0"/>
              <a:t> </a:t>
            </a:r>
            <a:r>
              <a:rPr lang="en-US" altLang="zh-CN" dirty="0" err="1"/>
              <a:t>system@plt</a:t>
            </a:r>
            <a:endParaRPr lang="en-US" dirty="0"/>
          </a:p>
        </p:txBody>
      </p:sp>
    </p:spTree>
    <p:extLst>
      <p:ext uri="{BB962C8B-B14F-4D97-AF65-F5344CB8AC3E}">
        <p14:creationId xmlns:p14="http://schemas.microsoft.com/office/powerpoint/2010/main" val="1269301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FB27-C297-9D4D-B40D-43886C10CF3D}"/>
              </a:ext>
            </a:extLst>
          </p:cNvPr>
          <p:cNvSpPr>
            <a:spLocks noGrp="1"/>
          </p:cNvSpPr>
          <p:nvPr>
            <p:ph type="title"/>
          </p:nvPr>
        </p:nvSpPr>
        <p:spPr/>
        <p:txBody>
          <a:bodyPr/>
          <a:lstStyle/>
          <a:p>
            <a:r>
              <a:rPr lang="en-US" altLang="zh-CN" sz="2400" dirty="0"/>
              <a:t>Find</a:t>
            </a:r>
            <a:r>
              <a:rPr lang="zh-CN" altLang="en-US" sz="2400" dirty="0"/>
              <a:t> </a:t>
            </a:r>
            <a:r>
              <a:rPr lang="en-US" altLang="zh-CN" sz="2400" dirty="0"/>
              <a:t>Useable</a:t>
            </a:r>
            <a:r>
              <a:rPr lang="zh-CN" altLang="en-US" sz="2400" dirty="0"/>
              <a:t> </a:t>
            </a:r>
            <a:r>
              <a:rPr lang="en-US" altLang="zh-CN" sz="2400" dirty="0"/>
              <a:t>String</a:t>
            </a:r>
            <a:r>
              <a:rPr lang="zh-CN" altLang="en-US" sz="2400" dirty="0"/>
              <a:t> </a:t>
            </a:r>
            <a:r>
              <a:rPr lang="en-US" altLang="zh-CN" sz="2400" dirty="0"/>
              <a:t>as</a:t>
            </a:r>
            <a:r>
              <a:rPr lang="zh-CN" altLang="en-US" sz="2400" dirty="0"/>
              <a:t> </a:t>
            </a:r>
            <a:r>
              <a:rPr lang="en-US" altLang="zh-CN" sz="2400" dirty="0"/>
              <a:t>Parameter</a:t>
            </a:r>
            <a:r>
              <a:rPr lang="zh-CN" altLang="en-US" sz="2400" dirty="0"/>
              <a:t> </a:t>
            </a:r>
            <a:r>
              <a:rPr lang="en-US" altLang="zh-CN" sz="2400" dirty="0"/>
              <a:t>for</a:t>
            </a:r>
            <a:r>
              <a:rPr lang="zh-CN" altLang="en-US" sz="2400" dirty="0"/>
              <a:t> </a:t>
            </a:r>
            <a:r>
              <a:rPr lang="en-US" altLang="zh-CN" sz="2400" dirty="0"/>
              <a:t>System()</a:t>
            </a:r>
            <a:r>
              <a:rPr lang="zh-CN" altLang="en-US" sz="2400" dirty="0"/>
              <a:t> </a:t>
            </a:r>
            <a:r>
              <a:rPr lang="en-US" altLang="zh-CN" sz="2400" dirty="0"/>
              <a:t>function</a:t>
            </a:r>
            <a:endParaRPr lang="en-US" sz="2400" dirty="0"/>
          </a:p>
        </p:txBody>
      </p:sp>
      <p:pic>
        <p:nvPicPr>
          <p:cNvPr id="4" name="Picture 3">
            <a:extLst>
              <a:ext uri="{FF2B5EF4-FFF2-40B4-BE49-F238E27FC236}">
                <a16:creationId xmlns:a16="http://schemas.microsoft.com/office/drawing/2014/main" id="{7D7D63C9-D88E-8E43-B412-43706CAF2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7895" y="685110"/>
            <a:ext cx="3068808" cy="6172889"/>
          </a:xfrm>
          <a:prstGeom prst="rect">
            <a:avLst/>
          </a:prstGeom>
        </p:spPr>
      </p:pic>
      <p:sp>
        <p:nvSpPr>
          <p:cNvPr id="5" name="Rectangle 4">
            <a:extLst>
              <a:ext uri="{FF2B5EF4-FFF2-40B4-BE49-F238E27FC236}">
                <a16:creationId xmlns:a16="http://schemas.microsoft.com/office/drawing/2014/main" id="{4BAD8DBF-9166-5141-8604-333E886A5438}"/>
              </a:ext>
            </a:extLst>
          </p:cNvPr>
          <p:cNvSpPr/>
          <p:nvPr/>
        </p:nvSpPr>
        <p:spPr bwMode="auto">
          <a:xfrm>
            <a:off x="3207896" y="3057992"/>
            <a:ext cx="3068808" cy="224854"/>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 name="Left Arrow 5">
            <a:extLst>
              <a:ext uri="{FF2B5EF4-FFF2-40B4-BE49-F238E27FC236}">
                <a16:creationId xmlns:a16="http://schemas.microsoft.com/office/drawing/2014/main" id="{E5A8E9AD-9ECF-E94D-A825-908392EC02F6}"/>
              </a:ext>
            </a:extLst>
          </p:cNvPr>
          <p:cNvSpPr/>
          <p:nvPr/>
        </p:nvSpPr>
        <p:spPr bwMode="auto">
          <a:xfrm rot="10800000">
            <a:off x="2488367" y="2990537"/>
            <a:ext cx="479685" cy="359764"/>
          </a:xfrm>
          <a:prstGeom prst="leftArrow">
            <a:avLst>
              <a:gd name="adj1" fmla="val 50000"/>
              <a:gd name="adj2" fmla="val 87500"/>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8C1C4674-77D2-4541-A251-322ED9B32A86}"/>
              </a:ext>
            </a:extLst>
          </p:cNvPr>
          <p:cNvSpPr txBox="1"/>
          <p:nvPr/>
        </p:nvSpPr>
        <p:spPr>
          <a:xfrm>
            <a:off x="150638" y="2574960"/>
            <a:ext cx="2817414" cy="707886"/>
          </a:xfrm>
          <a:prstGeom prst="rect">
            <a:avLst/>
          </a:prstGeom>
          <a:noFill/>
        </p:spPr>
        <p:txBody>
          <a:bodyPr wrap="square" rtlCol="0">
            <a:spAutoFit/>
          </a:bodyPr>
          <a:lstStyle/>
          <a:p>
            <a:r>
              <a:rPr lang="en-US" altLang="zh-CN" dirty="0"/>
              <a:t>The sheep are blue, but you see r</a:t>
            </a:r>
            <a:r>
              <a:rPr lang="en-US" altLang="zh-CN" b="1" dirty="0">
                <a:solidFill>
                  <a:srgbClr val="FF0000"/>
                </a:solidFill>
              </a:rPr>
              <a:t>ed</a:t>
            </a:r>
            <a:endParaRPr lang="en-US" b="1" dirty="0">
              <a:solidFill>
                <a:srgbClr val="FF0000"/>
              </a:solidFill>
            </a:endParaRPr>
          </a:p>
        </p:txBody>
      </p:sp>
      <p:pic>
        <p:nvPicPr>
          <p:cNvPr id="9" name="Picture 8">
            <a:extLst>
              <a:ext uri="{FF2B5EF4-FFF2-40B4-BE49-F238E27FC236}">
                <a16:creationId xmlns:a16="http://schemas.microsoft.com/office/drawing/2014/main" id="{EA6A8714-0B79-3C4C-85CA-659882388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24" y="3982178"/>
            <a:ext cx="5549900" cy="2311400"/>
          </a:xfrm>
          <a:prstGeom prst="rect">
            <a:avLst/>
          </a:prstGeom>
        </p:spPr>
      </p:pic>
      <p:sp>
        <p:nvSpPr>
          <p:cNvPr id="10" name="Rectangle 9">
            <a:extLst>
              <a:ext uri="{FF2B5EF4-FFF2-40B4-BE49-F238E27FC236}">
                <a16:creationId xmlns:a16="http://schemas.microsoft.com/office/drawing/2014/main" id="{3BDDEA6D-2A82-A74B-9204-10E2ACBAE3B5}"/>
              </a:ext>
            </a:extLst>
          </p:cNvPr>
          <p:cNvSpPr/>
          <p:nvPr/>
        </p:nvSpPr>
        <p:spPr bwMode="auto">
          <a:xfrm>
            <a:off x="3209664" y="675011"/>
            <a:ext cx="3068808" cy="224854"/>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50228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40F3B-23DD-C34A-9243-DC899C0EDEB8}"/>
              </a:ext>
            </a:extLst>
          </p:cNvPr>
          <p:cNvSpPr>
            <a:spLocks noGrp="1"/>
          </p:cNvSpPr>
          <p:nvPr>
            <p:ph type="title"/>
          </p:nvPr>
        </p:nvSpPr>
        <p:spPr/>
        <p:txBody>
          <a:bodyPr/>
          <a:lstStyle/>
          <a:p>
            <a:r>
              <a:rPr lang="en-US" altLang="zh-CN" dirty="0" err="1"/>
              <a:t>Pwn</a:t>
            </a:r>
            <a:r>
              <a:rPr lang="zh-CN" altLang="en-US" dirty="0"/>
              <a:t> </a:t>
            </a:r>
            <a:r>
              <a:rPr lang="en-US" altLang="zh-CN" dirty="0"/>
              <a:t>Script</a:t>
            </a:r>
            <a:endParaRPr lang="en-US" dirty="0"/>
          </a:p>
        </p:txBody>
      </p:sp>
      <p:pic>
        <p:nvPicPr>
          <p:cNvPr id="6" name="Picture 5">
            <a:extLst>
              <a:ext uri="{FF2B5EF4-FFF2-40B4-BE49-F238E27FC236}">
                <a16:creationId xmlns:a16="http://schemas.microsoft.com/office/drawing/2014/main" id="{B95B10DF-051F-D24D-88D4-834836930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444" y="749300"/>
            <a:ext cx="4305300" cy="5994400"/>
          </a:xfrm>
          <a:prstGeom prst="rect">
            <a:avLst/>
          </a:prstGeom>
        </p:spPr>
      </p:pic>
    </p:spTree>
    <p:extLst>
      <p:ext uri="{BB962C8B-B14F-4D97-AF65-F5344CB8AC3E}">
        <p14:creationId xmlns:p14="http://schemas.microsoft.com/office/powerpoint/2010/main" val="162050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23FA-8B82-C54E-8258-A4C3BC50E804}"/>
              </a:ext>
            </a:extLst>
          </p:cNvPr>
          <p:cNvSpPr>
            <a:spLocks noGrp="1"/>
          </p:cNvSpPr>
          <p:nvPr>
            <p:ph type="title"/>
          </p:nvPr>
        </p:nvSpPr>
        <p:spPr/>
        <p:txBody>
          <a:bodyPr/>
          <a:lstStyle/>
          <a:p>
            <a:r>
              <a:rPr lang="en-US" dirty="0" err="1"/>
              <a:t>bypassGOT.c</a:t>
            </a:r>
            <a:endParaRPr lang="en-US" dirty="0"/>
          </a:p>
        </p:txBody>
      </p:sp>
      <p:pic>
        <p:nvPicPr>
          <p:cNvPr id="4" name="Picture 3">
            <a:extLst>
              <a:ext uri="{FF2B5EF4-FFF2-40B4-BE49-F238E27FC236}">
                <a16:creationId xmlns:a16="http://schemas.microsoft.com/office/drawing/2014/main" id="{A0B7BF60-ED7D-A842-8ACB-0DCC288C7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413" y="773150"/>
            <a:ext cx="6469155" cy="6084849"/>
          </a:xfrm>
          <a:prstGeom prst="rect">
            <a:avLst/>
          </a:prstGeom>
        </p:spPr>
      </p:pic>
    </p:spTree>
    <p:extLst>
      <p:ext uri="{BB962C8B-B14F-4D97-AF65-F5344CB8AC3E}">
        <p14:creationId xmlns:p14="http://schemas.microsoft.com/office/powerpoint/2010/main" val="1578877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85736-DC13-6045-A8BD-144C925198EE}"/>
              </a:ext>
            </a:extLst>
          </p:cNvPr>
          <p:cNvSpPr>
            <a:spLocks noGrp="1"/>
          </p:cNvSpPr>
          <p:nvPr>
            <p:ph type="title"/>
          </p:nvPr>
        </p:nvSpPr>
        <p:spPr/>
        <p:txBody>
          <a:bodyPr/>
          <a:lstStyle/>
          <a:p>
            <a:r>
              <a:rPr lang="en-US" dirty="0" err="1"/>
              <a:t>bypassGOT.c</a:t>
            </a:r>
            <a:endParaRPr lang="en-US" dirty="0"/>
          </a:p>
        </p:txBody>
      </p:sp>
      <p:sp>
        <p:nvSpPr>
          <p:cNvPr id="4" name="Rectangle 3">
            <a:extLst>
              <a:ext uri="{FF2B5EF4-FFF2-40B4-BE49-F238E27FC236}">
                <a16:creationId xmlns:a16="http://schemas.microsoft.com/office/drawing/2014/main" id="{8152D2A7-2CFA-A34E-A709-ED583D0E4D94}"/>
              </a:ext>
            </a:extLst>
          </p:cNvPr>
          <p:cNvSpPr/>
          <p:nvPr/>
        </p:nvSpPr>
        <p:spPr>
          <a:xfrm>
            <a:off x="715945" y="4611231"/>
            <a:ext cx="7712110"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24292E"/>
                </a:solidFill>
                <a:latin typeface="-apple-system"/>
              </a:rPr>
              <a:t>The program is vulnerable in two ways:</a:t>
            </a:r>
          </a:p>
          <a:p>
            <a:pPr lvl="1">
              <a:buFont typeface="+mj-lt"/>
              <a:buAutoNum type="arabicPeriod"/>
            </a:pPr>
            <a:r>
              <a:rPr lang="en-US" dirty="0">
                <a:solidFill>
                  <a:srgbClr val="24292E"/>
                </a:solidFill>
                <a:latin typeface="-apple-system"/>
              </a:rPr>
              <a:t>It provides an </a:t>
            </a:r>
            <a:r>
              <a:rPr lang="en-US" dirty="0">
                <a:solidFill>
                  <a:srgbClr val="FF0000"/>
                </a:solidFill>
                <a:latin typeface="-apple-system"/>
              </a:rPr>
              <a:t>information leak opportunity</a:t>
            </a:r>
            <a:r>
              <a:rPr lang="en-US" dirty="0">
                <a:solidFill>
                  <a:srgbClr val="24292E"/>
                </a:solidFill>
                <a:latin typeface="-apple-system"/>
              </a:rPr>
              <a:t> when the </a:t>
            </a:r>
            <a:r>
              <a:rPr lang="en-US" dirty="0" err="1">
                <a:solidFill>
                  <a:srgbClr val="24292E"/>
                </a:solidFill>
                <a:latin typeface="-apple-system"/>
              </a:rPr>
              <a:t>now_playing.album</a:t>
            </a:r>
            <a:r>
              <a:rPr lang="en-US" dirty="0">
                <a:solidFill>
                  <a:srgbClr val="24292E"/>
                </a:solidFill>
                <a:latin typeface="-apple-system"/>
              </a:rPr>
              <a:t> pointer is overwritten and the album name is printed.</a:t>
            </a:r>
          </a:p>
          <a:p>
            <a:pPr lvl="1">
              <a:buFont typeface="+mj-lt"/>
              <a:buAutoNum type="arabicPeriod"/>
            </a:pPr>
            <a:r>
              <a:rPr lang="en-US" dirty="0">
                <a:solidFill>
                  <a:srgbClr val="24292E"/>
                </a:solidFill>
                <a:latin typeface="-apple-system"/>
              </a:rPr>
              <a:t>It provides a </a:t>
            </a:r>
            <a:r>
              <a:rPr lang="en-US" dirty="0">
                <a:solidFill>
                  <a:srgbClr val="FF0000"/>
                </a:solidFill>
                <a:latin typeface="-apple-system"/>
              </a:rPr>
              <a:t>write what where primitive </a:t>
            </a:r>
            <a:r>
              <a:rPr lang="en-US" dirty="0">
                <a:solidFill>
                  <a:srgbClr val="24292E"/>
                </a:solidFill>
                <a:latin typeface="-apple-system"/>
              </a:rPr>
              <a:t>when the </a:t>
            </a:r>
            <a:r>
              <a:rPr lang="en-US" dirty="0" err="1">
                <a:solidFill>
                  <a:srgbClr val="24292E"/>
                </a:solidFill>
                <a:latin typeface="-apple-system"/>
              </a:rPr>
              <a:t>now_playing.album</a:t>
            </a:r>
            <a:r>
              <a:rPr lang="en-US" dirty="0">
                <a:solidFill>
                  <a:srgbClr val="24292E"/>
                </a:solidFill>
                <a:latin typeface="-apple-system"/>
              </a:rPr>
              <a:t> pointer is overwritten and input is provided to the second prompt.</a:t>
            </a:r>
            <a:endParaRPr lang="en-US" b="0" i="0" dirty="0">
              <a:solidFill>
                <a:srgbClr val="24292E"/>
              </a:solidFill>
              <a:effectLst/>
              <a:latin typeface="-apple-system"/>
            </a:endParaRPr>
          </a:p>
        </p:txBody>
      </p:sp>
      <p:pic>
        <p:nvPicPr>
          <p:cNvPr id="5" name="Picture 4">
            <a:extLst>
              <a:ext uri="{FF2B5EF4-FFF2-40B4-BE49-F238E27FC236}">
                <a16:creationId xmlns:a16="http://schemas.microsoft.com/office/drawing/2014/main" id="{9B9AFF32-F227-274E-A536-863DFAED5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023" y="0"/>
            <a:ext cx="4902466" cy="4611231"/>
          </a:xfrm>
          <a:prstGeom prst="rect">
            <a:avLst/>
          </a:prstGeom>
        </p:spPr>
      </p:pic>
      <p:sp>
        <p:nvSpPr>
          <p:cNvPr id="6" name="Rectangle 5">
            <a:extLst>
              <a:ext uri="{FF2B5EF4-FFF2-40B4-BE49-F238E27FC236}">
                <a16:creationId xmlns:a16="http://schemas.microsoft.com/office/drawing/2014/main" id="{3CEB7A1B-D5EB-E54A-B2DC-1BF55DA703C3}"/>
              </a:ext>
            </a:extLst>
          </p:cNvPr>
          <p:cNvSpPr/>
          <p:nvPr/>
        </p:nvSpPr>
        <p:spPr bwMode="auto">
          <a:xfrm>
            <a:off x="3237875" y="3177915"/>
            <a:ext cx="2203555" cy="134911"/>
          </a:xfrm>
          <a:prstGeom prst="rect">
            <a:avLst/>
          </a:prstGeom>
          <a:noFill/>
          <a:ln w="9525" cap="flat" cmpd="sng" algn="ctr">
            <a:solidFill>
              <a:schemeClr val="accent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F7D348AA-8DE2-B44F-9004-C2A8A698A900}"/>
              </a:ext>
            </a:extLst>
          </p:cNvPr>
          <p:cNvSpPr/>
          <p:nvPr/>
        </p:nvSpPr>
        <p:spPr bwMode="auto">
          <a:xfrm>
            <a:off x="3237874" y="3729682"/>
            <a:ext cx="2203555" cy="134911"/>
          </a:xfrm>
          <a:prstGeom prst="rect">
            <a:avLst/>
          </a:prstGeom>
          <a:noFill/>
          <a:ln w="9525" cap="flat" cmpd="sng" algn="ctr">
            <a:solidFill>
              <a:schemeClr val="accent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1986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1302D-627C-C74D-B316-826A53C39B5F}"/>
              </a:ext>
            </a:extLst>
          </p:cNvPr>
          <p:cNvSpPr>
            <a:spLocks noGrp="1"/>
          </p:cNvSpPr>
          <p:nvPr>
            <p:ph type="title"/>
          </p:nvPr>
        </p:nvSpPr>
        <p:spPr/>
        <p:txBody>
          <a:bodyPr/>
          <a:lstStyle/>
          <a:p>
            <a:r>
              <a:rPr lang="en-US" dirty="0" err="1"/>
              <a:t>Struct.c</a:t>
            </a:r>
            <a:br>
              <a:rPr lang="en-US" dirty="0"/>
            </a:br>
            <a:endParaRPr lang="en-US" dirty="0"/>
          </a:p>
        </p:txBody>
      </p:sp>
      <p:pic>
        <p:nvPicPr>
          <p:cNvPr id="4" name="Picture 3">
            <a:extLst>
              <a:ext uri="{FF2B5EF4-FFF2-40B4-BE49-F238E27FC236}">
                <a16:creationId xmlns:a16="http://schemas.microsoft.com/office/drawing/2014/main" id="{4E0D0C85-9CC1-2048-A232-7ECE289B8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364" y="756178"/>
            <a:ext cx="6078485" cy="5733522"/>
          </a:xfrm>
          <a:prstGeom prst="rect">
            <a:avLst/>
          </a:prstGeom>
        </p:spPr>
      </p:pic>
    </p:spTree>
    <p:extLst>
      <p:ext uri="{BB962C8B-B14F-4D97-AF65-F5344CB8AC3E}">
        <p14:creationId xmlns:p14="http://schemas.microsoft.com/office/powerpoint/2010/main" val="53837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0CD9-CAD3-E249-BDF6-90027B03435A}"/>
              </a:ext>
            </a:extLst>
          </p:cNvPr>
          <p:cNvSpPr>
            <a:spLocks noGrp="1"/>
          </p:cNvSpPr>
          <p:nvPr>
            <p:ph type="title"/>
          </p:nvPr>
        </p:nvSpPr>
        <p:spPr/>
        <p:txBody>
          <a:bodyPr/>
          <a:lstStyle/>
          <a:p>
            <a:r>
              <a:rPr lang="en-US" dirty="0" err="1"/>
              <a:t>Struct.c</a:t>
            </a:r>
            <a:br>
              <a:rPr lang="en-US" dirty="0"/>
            </a:br>
            <a:endParaRPr lang="en-US" dirty="0"/>
          </a:p>
        </p:txBody>
      </p:sp>
      <p:pic>
        <p:nvPicPr>
          <p:cNvPr id="4" name="Picture 3">
            <a:extLst>
              <a:ext uri="{FF2B5EF4-FFF2-40B4-BE49-F238E27FC236}">
                <a16:creationId xmlns:a16="http://schemas.microsoft.com/office/drawing/2014/main" id="{59B8C10A-EF39-064C-A777-FEA64F4B0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8" y="900165"/>
            <a:ext cx="3606800" cy="1219200"/>
          </a:xfrm>
          <a:prstGeom prst="rect">
            <a:avLst/>
          </a:prstGeom>
        </p:spPr>
      </p:pic>
      <p:pic>
        <p:nvPicPr>
          <p:cNvPr id="6" name="Picture 5">
            <a:extLst>
              <a:ext uri="{FF2B5EF4-FFF2-40B4-BE49-F238E27FC236}">
                <a16:creationId xmlns:a16="http://schemas.microsoft.com/office/drawing/2014/main" id="{BB4AC6CD-D1F2-2E49-B456-213EC4228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646" y="2543978"/>
            <a:ext cx="6096000" cy="2654300"/>
          </a:xfrm>
          <a:prstGeom prst="rect">
            <a:avLst/>
          </a:prstGeom>
        </p:spPr>
      </p:pic>
    </p:spTree>
    <p:extLst>
      <p:ext uri="{BB962C8B-B14F-4D97-AF65-F5344CB8AC3E}">
        <p14:creationId xmlns:p14="http://schemas.microsoft.com/office/powerpoint/2010/main" val="464350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74244" y="2753518"/>
            <a:ext cx="8524875" cy="43132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4400" dirty="0"/>
              <a:t>Review</a:t>
            </a:r>
            <a:r>
              <a:rPr lang="zh-CN" altLang="en-US" sz="4400" dirty="0"/>
              <a:t> </a:t>
            </a:r>
            <a:endParaRPr lang="en-US" sz="4400" dirty="0"/>
          </a:p>
        </p:txBody>
      </p:sp>
    </p:spTree>
    <p:extLst>
      <p:ext uri="{BB962C8B-B14F-4D97-AF65-F5344CB8AC3E}">
        <p14:creationId xmlns:p14="http://schemas.microsoft.com/office/powerpoint/2010/main" val="1210070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5D44-8D41-8F4D-85A0-F59E34C062A5}"/>
              </a:ext>
            </a:extLst>
          </p:cNvPr>
          <p:cNvSpPr>
            <a:spLocks noGrp="1"/>
          </p:cNvSpPr>
          <p:nvPr>
            <p:ph type="title"/>
          </p:nvPr>
        </p:nvSpPr>
        <p:spPr/>
        <p:txBody>
          <a:bodyPr/>
          <a:lstStyle/>
          <a:p>
            <a:r>
              <a:rPr lang="en-US" dirty="0" err="1"/>
              <a:t>bypassGOT.c</a:t>
            </a:r>
            <a:endParaRPr lang="en-US" dirty="0"/>
          </a:p>
        </p:txBody>
      </p:sp>
      <p:sp>
        <p:nvSpPr>
          <p:cNvPr id="3" name="Rectangle 2">
            <a:extLst>
              <a:ext uri="{FF2B5EF4-FFF2-40B4-BE49-F238E27FC236}">
                <a16:creationId xmlns:a16="http://schemas.microsoft.com/office/drawing/2014/main" id="{F0C36023-A0B7-CB43-AC95-4C1833E54A46}"/>
              </a:ext>
            </a:extLst>
          </p:cNvPr>
          <p:cNvSpPr/>
          <p:nvPr/>
        </p:nvSpPr>
        <p:spPr>
          <a:xfrm>
            <a:off x="963899" y="3424218"/>
            <a:ext cx="7965710"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24292E"/>
                </a:solidFill>
                <a:latin typeface="-apple-system"/>
              </a:rPr>
              <a:t>If we take a look at the source code again, the following function is called last:</a:t>
            </a:r>
          </a:p>
          <a:p>
            <a:pPr algn="ctr"/>
            <a:r>
              <a:rPr lang="en-US" dirty="0">
                <a:solidFill>
                  <a:srgbClr val="6F42C1"/>
                </a:solidFill>
                <a:latin typeface="-apple-system"/>
              </a:rPr>
              <a:t>puts</a:t>
            </a:r>
            <a:r>
              <a:rPr lang="en-US" dirty="0">
                <a:solidFill>
                  <a:srgbClr val="24292E"/>
                </a:solidFill>
                <a:latin typeface="-apple-system"/>
              </a:rPr>
              <a:t>(</a:t>
            </a:r>
            <a:r>
              <a:rPr lang="en-US" dirty="0" err="1">
                <a:solidFill>
                  <a:srgbClr val="24292E"/>
                </a:solidFill>
                <a:latin typeface="-apple-system"/>
              </a:rPr>
              <a:t>now_playing.name</a:t>
            </a:r>
            <a:r>
              <a:rPr lang="en-US" dirty="0">
                <a:solidFill>
                  <a:srgbClr val="24292E"/>
                </a:solidFill>
                <a:latin typeface="-apple-system"/>
              </a:rPr>
              <a:t>);</a:t>
            </a:r>
          </a:p>
          <a:p>
            <a:r>
              <a:rPr lang="en-US" dirty="0">
                <a:solidFill>
                  <a:srgbClr val="24292E"/>
                </a:solidFill>
                <a:latin typeface="-apple-system"/>
              </a:rPr>
              <a:t>If we leak the address of puts in </a:t>
            </a:r>
            <a:r>
              <a:rPr lang="en-US" dirty="0" err="1">
                <a:solidFill>
                  <a:srgbClr val="24292E"/>
                </a:solidFill>
                <a:latin typeface="-apple-system"/>
              </a:rPr>
              <a:t>libc</a:t>
            </a:r>
            <a:r>
              <a:rPr lang="en-US" dirty="0">
                <a:solidFill>
                  <a:srgbClr val="24292E"/>
                </a:solidFill>
                <a:latin typeface="-apple-system"/>
              </a:rPr>
              <a:t>, we can calculate the address of the </a:t>
            </a:r>
            <a:r>
              <a:rPr lang="en-US" b="1" dirty="0" err="1">
                <a:solidFill>
                  <a:srgbClr val="24292E"/>
                </a:solidFill>
                <a:latin typeface="-apple-system"/>
              </a:rPr>
              <a:t>libc</a:t>
            </a:r>
            <a:r>
              <a:rPr lang="en-US" b="1" dirty="0">
                <a:solidFill>
                  <a:srgbClr val="24292E"/>
                </a:solidFill>
                <a:latin typeface="-apple-system"/>
              </a:rPr>
              <a:t> base and subsequently</a:t>
            </a:r>
            <a:r>
              <a:rPr lang="en-US" dirty="0">
                <a:solidFill>
                  <a:srgbClr val="24292E"/>
                </a:solidFill>
                <a:latin typeface="-apple-system"/>
              </a:rPr>
              <a:t>, the address of the system function. Also, once we have that, </a:t>
            </a:r>
            <a:r>
              <a:rPr lang="en-US" b="1" dirty="0">
                <a:solidFill>
                  <a:srgbClr val="24292E"/>
                </a:solidFill>
                <a:latin typeface="-apple-system"/>
              </a:rPr>
              <a:t>we can write the address of the system function into the </a:t>
            </a:r>
            <a:r>
              <a:rPr lang="en-US" b="1" dirty="0" err="1">
                <a:solidFill>
                  <a:srgbClr val="24292E"/>
                </a:solidFill>
                <a:latin typeface="-apple-system"/>
              </a:rPr>
              <a:t>puts@got</a:t>
            </a:r>
            <a:r>
              <a:rPr lang="en-US" b="1" dirty="0">
                <a:solidFill>
                  <a:srgbClr val="24292E"/>
                </a:solidFill>
                <a:latin typeface="-apple-system"/>
              </a:rPr>
              <a:t> entry so that when this final line executes</a:t>
            </a:r>
            <a:r>
              <a:rPr lang="en-US" dirty="0">
                <a:solidFill>
                  <a:srgbClr val="24292E"/>
                </a:solidFill>
                <a:latin typeface="-apple-system"/>
              </a:rPr>
              <a:t>, it will actually execute:</a:t>
            </a:r>
          </a:p>
          <a:p>
            <a:pPr algn="ctr"/>
            <a:r>
              <a:rPr lang="en-US" dirty="0">
                <a:solidFill>
                  <a:srgbClr val="6F42C1"/>
                </a:solidFill>
                <a:latin typeface="-apple-system"/>
              </a:rPr>
              <a:t>system</a:t>
            </a:r>
            <a:r>
              <a:rPr lang="en-US" dirty="0">
                <a:solidFill>
                  <a:srgbClr val="24292E"/>
                </a:solidFill>
                <a:latin typeface="-apple-system"/>
              </a:rPr>
              <a:t>(</a:t>
            </a:r>
            <a:r>
              <a:rPr lang="en-US" dirty="0" err="1">
                <a:solidFill>
                  <a:srgbClr val="24292E"/>
                </a:solidFill>
                <a:latin typeface="-apple-system"/>
              </a:rPr>
              <a:t>now_playing.name</a:t>
            </a:r>
            <a:r>
              <a:rPr lang="en-US" dirty="0">
                <a:solidFill>
                  <a:srgbClr val="24292E"/>
                </a:solidFill>
                <a:latin typeface="-apple-system"/>
              </a:rPr>
              <a:t>);</a:t>
            </a:r>
          </a:p>
          <a:p>
            <a:r>
              <a:rPr lang="en-US" dirty="0">
                <a:solidFill>
                  <a:srgbClr val="24292E"/>
                </a:solidFill>
                <a:latin typeface="-apple-system"/>
              </a:rPr>
              <a:t>Which means that system will be called with a parameter that we control!</a:t>
            </a:r>
            <a:endParaRPr lang="en-US" b="0" i="0" dirty="0">
              <a:solidFill>
                <a:srgbClr val="24292E"/>
              </a:solidFill>
              <a:effectLst/>
              <a:latin typeface="-apple-system"/>
            </a:endParaRPr>
          </a:p>
        </p:txBody>
      </p:sp>
      <p:pic>
        <p:nvPicPr>
          <p:cNvPr id="5" name="Picture 4">
            <a:extLst>
              <a:ext uri="{FF2B5EF4-FFF2-40B4-BE49-F238E27FC236}">
                <a16:creationId xmlns:a16="http://schemas.microsoft.com/office/drawing/2014/main" id="{3BC0459E-4080-5E4C-B762-D19F6A300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321" y="0"/>
            <a:ext cx="3537679" cy="3327520"/>
          </a:xfrm>
          <a:prstGeom prst="rect">
            <a:avLst/>
          </a:prstGeom>
        </p:spPr>
      </p:pic>
      <p:pic>
        <p:nvPicPr>
          <p:cNvPr id="7" name="Picture 6">
            <a:extLst>
              <a:ext uri="{FF2B5EF4-FFF2-40B4-BE49-F238E27FC236}">
                <a16:creationId xmlns:a16="http://schemas.microsoft.com/office/drawing/2014/main" id="{295A7BCA-FF5D-9742-BE8B-1FDA8DEF0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467" y="749299"/>
            <a:ext cx="3537678" cy="2500314"/>
          </a:xfrm>
          <a:prstGeom prst="rect">
            <a:avLst/>
          </a:prstGeom>
        </p:spPr>
      </p:pic>
    </p:spTree>
    <p:extLst>
      <p:ext uri="{BB962C8B-B14F-4D97-AF65-F5344CB8AC3E}">
        <p14:creationId xmlns:p14="http://schemas.microsoft.com/office/powerpoint/2010/main" val="2698903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4E29-E6D2-2A4B-A2BB-A59774696D21}"/>
              </a:ext>
            </a:extLst>
          </p:cNvPr>
          <p:cNvSpPr>
            <a:spLocks noGrp="1"/>
          </p:cNvSpPr>
          <p:nvPr>
            <p:ph type="title"/>
          </p:nvPr>
        </p:nvSpPr>
        <p:spPr/>
        <p:txBody>
          <a:bodyPr/>
          <a:lstStyle/>
          <a:p>
            <a:r>
              <a:rPr lang="en-US" altLang="zh-CN" dirty="0" err="1"/>
              <a:t>Pwn</a:t>
            </a:r>
            <a:r>
              <a:rPr lang="zh-CN" altLang="en-US" dirty="0"/>
              <a:t> </a:t>
            </a:r>
            <a:r>
              <a:rPr lang="en-US" altLang="zh-CN" dirty="0"/>
              <a:t>Script</a:t>
            </a:r>
            <a:endParaRPr lang="en-US" dirty="0"/>
          </a:p>
        </p:txBody>
      </p:sp>
      <p:pic>
        <p:nvPicPr>
          <p:cNvPr id="4" name="Picture 3">
            <a:extLst>
              <a:ext uri="{FF2B5EF4-FFF2-40B4-BE49-F238E27FC236}">
                <a16:creationId xmlns:a16="http://schemas.microsoft.com/office/drawing/2014/main" id="{33EC5574-57BD-EE4E-800B-2EFE2F01A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703" y="0"/>
            <a:ext cx="4244593" cy="6858000"/>
          </a:xfrm>
          <a:prstGeom prst="rect">
            <a:avLst/>
          </a:prstGeom>
        </p:spPr>
      </p:pic>
    </p:spTree>
    <p:extLst>
      <p:ext uri="{BB962C8B-B14F-4D97-AF65-F5344CB8AC3E}">
        <p14:creationId xmlns:p14="http://schemas.microsoft.com/office/powerpoint/2010/main" val="4246992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283B2-DE19-BB44-97B3-EAC467A19A60}"/>
              </a:ext>
            </a:extLst>
          </p:cNvPr>
          <p:cNvSpPr>
            <a:spLocks noGrp="1"/>
          </p:cNvSpPr>
          <p:nvPr>
            <p:ph type="title"/>
          </p:nvPr>
        </p:nvSpPr>
        <p:spPr/>
        <p:txBody>
          <a:bodyPr/>
          <a:lstStyle/>
          <a:p>
            <a:r>
              <a:rPr lang="en-US" dirty="0"/>
              <a:t>Event1.c</a:t>
            </a:r>
          </a:p>
        </p:txBody>
      </p:sp>
      <p:pic>
        <p:nvPicPr>
          <p:cNvPr id="4" name="Picture 3">
            <a:extLst>
              <a:ext uri="{FF2B5EF4-FFF2-40B4-BE49-F238E27FC236}">
                <a16:creationId xmlns:a16="http://schemas.microsoft.com/office/drawing/2014/main" id="{174857BD-69FA-384A-B837-10B31A39C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52" y="749300"/>
            <a:ext cx="7342096" cy="5100880"/>
          </a:xfrm>
          <a:prstGeom prst="rect">
            <a:avLst/>
          </a:prstGeom>
        </p:spPr>
      </p:pic>
      <p:sp>
        <p:nvSpPr>
          <p:cNvPr id="5" name="Rectangle 4">
            <a:extLst>
              <a:ext uri="{FF2B5EF4-FFF2-40B4-BE49-F238E27FC236}">
                <a16:creationId xmlns:a16="http://schemas.microsoft.com/office/drawing/2014/main" id="{DA99760A-5D36-1247-9487-28FFEECC459F}"/>
              </a:ext>
            </a:extLst>
          </p:cNvPr>
          <p:cNvSpPr/>
          <p:nvPr/>
        </p:nvSpPr>
        <p:spPr>
          <a:xfrm>
            <a:off x="2670140" y="5850180"/>
            <a:ext cx="3443956" cy="400110"/>
          </a:xfrm>
          <a:prstGeom prst="rect">
            <a:avLst/>
          </a:prstGeom>
        </p:spPr>
        <p:txBody>
          <a:bodyPr wrap="none">
            <a:spAutoFit/>
          </a:bodyPr>
          <a:lstStyle/>
          <a:p>
            <a:r>
              <a:rPr lang="en-US" dirty="0">
                <a:solidFill>
                  <a:srgbClr val="032F62"/>
                </a:solidFill>
                <a:latin typeface="SFMono-Regular"/>
              </a:rPr>
              <a:t>Kaizen-86 Artificial Intelligence </a:t>
            </a:r>
            <a:endParaRPr lang="en-US" dirty="0"/>
          </a:p>
        </p:txBody>
      </p:sp>
    </p:spTree>
    <p:extLst>
      <p:ext uri="{BB962C8B-B14F-4D97-AF65-F5344CB8AC3E}">
        <p14:creationId xmlns:p14="http://schemas.microsoft.com/office/powerpoint/2010/main" val="4109438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dirty="0"/>
          </a:p>
        </p:txBody>
      </p:sp>
      <p:sp>
        <p:nvSpPr>
          <p:cNvPr id="4" name="TextBox 5"/>
          <p:cNvSpPr txBox="1"/>
          <p:nvPr/>
        </p:nvSpPr>
        <p:spPr>
          <a:xfrm>
            <a:off x="3307988" y="2373119"/>
            <a:ext cx="2420104" cy="1015663"/>
          </a:xfrm>
          <a:prstGeom prst="rect">
            <a:avLst/>
          </a:prstGeom>
          <a:noFill/>
        </p:spPr>
        <p:txBody>
          <a:bodyPr wrap="none" rtlCol="0">
            <a:spAutoFit/>
          </a:bodyPr>
          <a:lstStyle/>
          <a:p>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 &amp; A</a:t>
            </a:r>
          </a:p>
        </p:txBody>
      </p:sp>
    </p:spTree>
    <p:extLst>
      <p:ext uri="{BB962C8B-B14F-4D97-AF65-F5344CB8AC3E}">
        <p14:creationId xmlns:p14="http://schemas.microsoft.com/office/powerpoint/2010/main" val="98284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110CF-566F-6F44-BBC8-A5CF9A8908C7}"/>
              </a:ext>
            </a:extLst>
          </p:cNvPr>
          <p:cNvSpPr>
            <a:spLocks noGrp="1"/>
          </p:cNvSpPr>
          <p:nvPr>
            <p:ph type="title"/>
          </p:nvPr>
        </p:nvSpPr>
        <p:spPr>
          <a:xfrm>
            <a:off x="1827388" y="2583543"/>
            <a:ext cx="8520112" cy="647700"/>
          </a:xfrm>
        </p:spPr>
        <p:txBody>
          <a:bodyPr/>
          <a:lstStyle/>
          <a:p>
            <a:r>
              <a:rPr lang="en-US" dirty="0">
                <a:solidFill>
                  <a:schemeClr val="tx1"/>
                </a:solidFill>
              </a:rPr>
              <a:t>Bypassing ASLR/NX with Ret2PLT</a:t>
            </a:r>
            <a:br>
              <a:rPr lang="en-US" dirty="0">
                <a:solidFill>
                  <a:schemeClr val="tx1"/>
                </a:solidFill>
              </a:rPr>
            </a:b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426419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92DB-E9E7-1D47-B95E-E6DD630C955F}"/>
              </a:ext>
            </a:extLst>
          </p:cNvPr>
          <p:cNvSpPr>
            <a:spLocks noGrp="1"/>
          </p:cNvSpPr>
          <p:nvPr>
            <p:ph type="title"/>
          </p:nvPr>
        </p:nvSpPr>
        <p:spPr/>
        <p:txBody>
          <a:bodyPr/>
          <a:lstStyle/>
          <a:p>
            <a:r>
              <a:rPr lang="en-US" dirty="0"/>
              <a:t>How to bypass ASLR/NX?</a:t>
            </a:r>
          </a:p>
        </p:txBody>
      </p:sp>
      <p:sp>
        <p:nvSpPr>
          <p:cNvPr id="4" name="TextBox 3">
            <a:extLst>
              <a:ext uri="{FF2B5EF4-FFF2-40B4-BE49-F238E27FC236}">
                <a16:creationId xmlns:a16="http://schemas.microsoft.com/office/drawing/2014/main" id="{79B97F36-59A7-5246-8F24-A550E988E906}"/>
              </a:ext>
            </a:extLst>
          </p:cNvPr>
          <p:cNvSpPr txBox="1"/>
          <p:nvPr/>
        </p:nvSpPr>
        <p:spPr>
          <a:xfrm>
            <a:off x="300038" y="1406769"/>
            <a:ext cx="8753527" cy="3847207"/>
          </a:xfrm>
          <a:prstGeom prst="rect">
            <a:avLst/>
          </a:prstGeom>
          <a:noFill/>
        </p:spPr>
        <p:txBody>
          <a:bodyPr wrap="square" rtlCol="0">
            <a:spAutoFit/>
          </a:bodyPr>
          <a:lstStyle/>
          <a:p>
            <a:r>
              <a:rPr lang="en-US" dirty="0"/>
              <a:t>When ASLR has been enabled, we no longer can be sure where the </a:t>
            </a:r>
            <a:r>
              <a:rPr lang="en-US" dirty="0" err="1"/>
              <a:t>libc</a:t>
            </a:r>
            <a:r>
              <a:rPr lang="en-US" dirty="0"/>
              <a:t> will be mapped at. </a:t>
            </a:r>
          </a:p>
          <a:p>
            <a:endParaRPr lang="en-US" dirty="0"/>
          </a:p>
          <a:p>
            <a:r>
              <a:rPr lang="en-US" dirty="0"/>
              <a:t>However, that begs the question: </a:t>
            </a:r>
            <a:r>
              <a:rPr lang="en-US" sz="2800" dirty="0">
                <a:solidFill>
                  <a:srgbClr val="FF0000"/>
                </a:solidFill>
              </a:rPr>
              <a:t>how does the binary know where the address of anything is now that they are randomized? </a:t>
            </a:r>
            <a:endParaRPr lang="en-US" dirty="0">
              <a:solidFill>
                <a:srgbClr val="FF0000"/>
              </a:solidFill>
            </a:endParaRPr>
          </a:p>
          <a:p>
            <a:endParaRPr lang="en-US" dirty="0"/>
          </a:p>
          <a:p>
            <a:endParaRPr lang="en-US" dirty="0"/>
          </a:p>
          <a:p>
            <a:endParaRPr lang="en-US" dirty="0"/>
          </a:p>
          <a:p>
            <a:r>
              <a:rPr lang="en-US" dirty="0"/>
              <a:t>The answer lies in something called the </a:t>
            </a:r>
            <a:r>
              <a:rPr lang="en-US" b="1" dirty="0"/>
              <a:t>Global Offset Table (GOT) </a:t>
            </a:r>
            <a:r>
              <a:rPr lang="en-US" dirty="0"/>
              <a:t>and the </a:t>
            </a:r>
            <a:r>
              <a:rPr lang="en-US" b="1" dirty="0"/>
              <a:t>Procedure Linkage Table (PLT)</a:t>
            </a:r>
            <a:r>
              <a:rPr lang="en-US" dirty="0"/>
              <a:t>.</a:t>
            </a:r>
          </a:p>
        </p:txBody>
      </p:sp>
    </p:spTree>
    <p:extLst>
      <p:ext uri="{BB962C8B-B14F-4D97-AF65-F5344CB8AC3E}">
        <p14:creationId xmlns:p14="http://schemas.microsoft.com/office/powerpoint/2010/main" val="2756069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C6C8-02B4-8A47-8C2E-1207563B89CF}"/>
              </a:ext>
            </a:extLst>
          </p:cNvPr>
          <p:cNvSpPr>
            <a:spLocks noGrp="1"/>
          </p:cNvSpPr>
          <p:nvPr>
            <p:ph type="title"/>
          </p:nvPr>
        </p:nvSpPr>
        <p:spPr/>
        <p:txBody>
          <a:bodyPr/>
          <a:lstStyle/>
          <a:p>
            <a:r>
              <a:rPr lang="en-US" dirty="0"/>
              <a:t>ASM CALL</a:t>
            </a:r>
          </a:p>
        </p:txBody>
      </p:sp>
      <p:sp>
        <p:nvSpPr>
          <p:cNvPr id="5" name="TextBox 4">
            <a:extLst>
              <a:ext uri="{FF2B5EF4-FFF2-40B4-BE49-F238E27FC236}">
                <a16:creationId xmlns:a16="http://schemas.microsoft.com/office/drawing/2014/main" id="{21AC7500-613E-FB43-AE38-1EA8F6E62017}"/>
              </a:ext>
            </a:extLst>
          </p:cNvPr>
          <p:cNvSpPr txBox="1"/>
          <p:nvPr/>
        </p:nvSpPr>
        <p:spPr>
          <a:xfrm>
            <a:off x="300038" y="1045029"/>
            <a:ext cx="5520678" cy="400110"/>
          </a:xfrm>
          <a:prstGeom prst="rect">
            <a:avLst/>
          </a:prstGeom>
          <a:noFill/>
        </p:spPr>
        <p:txBody>
          <a:bodyPr wrap="none" rtlCol="0">
            <a:spAutoFit/>
          </a:bodyPr>
          <a:lstStyle/>
          <a:p>
            <a:r>
              <a:rPr lang="en-US" dirty="0"/>
              <a:t>Call’s in ASM are ALWAYS to absolute address</a:t>
            </a:r>
          </a:p>
        </p:txBody>
      </p:sp>
      <p:pic>
        <p:nvPicPr>
          <p:cNvPr id="7" name="Picture 6">
            <a:extLst>
              <a:ext uri="{FF2B5EF4-FFF2-40B4-BE49-F238E27FC236}">
                <a16:creationId xmlns:a16="http://schemas.microsoft.com/office/drawing/2014/main" id="{7BB251C5-B0CB-374B-BF9F-D403A4573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775" y="1993062"/>
            <a:ext cx="5461000" cy="279400"/>
          </a:xfrm>
          <a:prstGeom prst="rect">
            <a:avLst/>
          </a:prstGeom>
        </p:spPr>
      </p:pic>
      <p:sp>
        <p:nvSpPr>
          <p:cNvPr id="8" name="Rectangle 7">
            <a:extLst>
              <a:ext uri="{FF2B5EF4-FFF2-40B4-BE49-F238E27FC236}">
                <a16:creationId xmlns:a16="http://schemas.microsoft.com/office/drawing/2014/main" id="{F40A610E-3432-5E4F-9100-EE8181E2B143}"/>
              </a:ext>
            </a:extLst>
          </p:cNvPr>
          <p:cNvSpPr/>
          <p:nvPr/>
        </p:nvSpPr>
        <p:spPr>
          <a:xfrm>
            <a:off x="680724" y="2965389"/>
            <a:ext cx="775874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How does it work with dynamic addresses for shared libraries?</a:t>
            </a:r>
          </a:p>
        </p:txBody>
      </p:sp>
      <p:sp>
        <p:nvSpPr>
          <p:cNvPr id="9" name="Rectangle 8">
            <a:extLst>
              <a:ext uri="{FF2B5EF4-FFF2-40B4-BE49-F238E27FC236}">
                <a16:creationId xmlns:a16="http://schemas.microsoft.com/office/drawing/2014/main" id="{9A870A12-E074-F545-9A46-CFD544CA4568}"/>
              </a:ext>
            </a:extLst>
          </p:cNvPr>
          <p:cNvSpPr/>
          <p:nvPr/>
        </p:nvSpPr>
        <p:spPr>
          <a:xfrm>
            <a:off x="1040659" y="3980719"/>
            <a:ext cx="7038870" cy="1631216"/>
          </a:xfrm>
          <a:prstGeom prst="rect">
            <a:avLst/>
          </a:prstGeom>
        </p:spPr>
        <p:txBody>
          <a:bodyPr wrap="square">
            <a:spAutoFit/>
          </a:bodyPr>
          <a:lstStyle/>
          <a:p>
            <a:r>
              <a:rPr lang="en-US" dirty="0"/>
              <a:t>Solution: </a:t>
            </a:r>
          </a:p>
          <a:p>
            <a:pPr marL="342900" indent="-342900">
              <a:buFont typeface="Arial" panose="020B0604020202020204" pitchFamily="34" charset="0"/>
              <a:buChar char="•"/>
            </a:pPr>
            <a:r>
              <a:rPr lang="en-US" dirty="0"/>
              <a:t>A “helper” at static location</a:t>
            </a:r>
          </a:p>
          <a:p>
            <a:pPr marL="342900" indent="-342900">
              <a:buFont typeface="Arial" panose="020B0604020202020204" pitchFamily="34" charset="0"/>
              <a:buChar char="•"/>
            </a:pPr>
            <a:r>
              <a:rPr lang="en-US" dirty="0"/>
              <a:t>In Linux: the </a:t>
            </a:r>
            <a:r>
              <a:rPr lang="en-US" b="1" dirty="0"/>
              <a:t>Global Offset Table (GOT) </a:t>
            </a:r>
            <a:r>
              <a:rPr lang="en-US" dirty="0"/>
              <a:t>and the </a:t>
            </a:r>
            <a:r>
              <a:rPr lang="en-US" b="1" dirty="0"/>
              <a:t>Procedure Linkage Table (PLT)</a:t>
            </a:r>
            <a:r>
              <a:rPr lang="en-US" dirty="0"/>
              <a:t>.(they work together in tandem)</a:t>
            </a:r>
          </a:p>
        </p:txBody>
      </p:sp>
    </p:spTree>
    <p:extLst>
      <p:ext uri="{BB962C8B-B14F-4D97-AF65-F5344CB8AC3E}">
        <p14:creationId xmlns:p14="http://schemas.microsoft.com/office/powerpoint/2010/main" val="268220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7688-0334-944D-BF4A-3204AB8F3ED6}"/>
              </a:ext>
            </a:extLst>
          </p:cNvPr>
          <p:cNvSpPr>
            <a:spLocks noGrp="1"/>
          </p:cNvSpPr>
          <p:nvPr>
            <p:ph type="title"/>
          </p:nvPr>
        </p:nvSpPr>
        <p:spPr/>
        <p:txBody>
          <a:bodyPr/>
          <a:lstStyle/>
          <a:p>
            <a:r>
              <a:rPr lang="en-US" dirty="0"/>
              <a:t>Procedure Linkage Table (PLT)</a:t>
            </a:r>
          </a:p>
        </p:txBody>
      </p:sp>
      <p:pic>
        <p:nvPicPr>
          <p:cNvPr id="4" name="Picture 3">
            <a:extLst>
              <a:ext uri="{FF2B5EF4-FFF2-40B4-BE49-F238E27FC236}">
                <a16:creationId xmlns:a16="http://schemas.microsoft.com/office/drawing/2014/main" id="{BA8C5B2C-A5DC-5042-AEAF-5F2A909CE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175" y="749300"/>
            <a:ext cx="4673600" cy="3886200"/>
          </a:xfrm>
          <a:prstGeom prst="rect">
            <a:avLst/>
          </a:prstGeom>
        </p:spPr>
      </p:pic>
      <p:sp>
        <p:nvSpPr>
          <p:cNvPr id="5" name="Rectangle 4">
            <a:extLst>
              <a:ext uri="{FF2B5EF4-FFF2-40B4-BE49-F238E27FC236}">
                <a16:creationId xmlns:a16="http://schemas.microsoft.com/office/drawing/2014/main" id="{E9FBAE7A-CBFF-9E4D-B510-9BA72FB2A625}"/>
              </a:ext>
            </a:extLst>
          </p:cNvPr>
          <p:cNvSpPr/>
          <p:nvPr/>
        </p:nvSpPr>
        <p:spPr>
          <a:xfrm>
            <a:off x="1478519" y="4804807"/>
            <a:ext cx="2279791" cy="400110"/>
          </a:xfrm>
          <a:prstGeom prst="rect">
            <a:avLst/>
          </a:prstGeom>
        </p:spPr>
        <p:txBody>
          <a:bodyPr wrap="none">
            <a:spAutoFit/>
          </a:bodyPr>
          <a:lstStyle/>
          <a:p>
            <a:r>
              <a:rPr lang="en-US" dirty="0"/>
              <a:t>How does it work?</a:t>
            </a:r>
          </a:p>
        </p:txBody>
      </p:sp>
      <p:sp>
        <p:nvSpPr>
          <p:cNvPr id="6" name="Rectangle 5">
            <a:extLst>
              <a:ext uri="{FF2B5EF4-FFF2-40B4-BE49-F238E27FC236}">
                <a16:creationId xmlns:a16="http://schemas.microsoft.com/office/drawing/2014/main" id="{DE4B9A82-A6EB-AD49-9E94-14D20BE803F3}"/>
              </a:ext>
            </a:extLst>
          </p:cNvPr>
          <p:cNvSpPr/>
          <p:nvPr/>
        </p:nvSpPr>
        <p:spPr>
          <a:xfrm>
            <a:off x="1478519" y="5374225"/>
            <a:ext cx="6569505"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Arial" panose="020B0604020202020204" pitchFamily="34" charset="0"/>
              <a:buChar char="•"/>
            </a:pPr>
            <a:r>
              <a:rPr lang="en-US" dirty="0"/>
              <a:t>“call system” is actually call </a:t>
            </a:r>
            <a:r>
              <a:rPr lang="en-US" dirty="0" err="1"/>
              <a:t>system@plt</a:t>
            </a:r>
            <a:r>
              <a:rPr lang="en-US" dirty="0"/>
              <a:t> </a:t>
            </a:r>
          </a:p>
          <a:p>
            <a:pPr marL="342900" indent="-342900">
              <a:buFont typeface="Arial" panose="020B0604020202020204" pitchFamily="34" charset="0"/>
              <a:buChar char="•"/>
            </a:pPr>
            <a:r>
              <a:rPr lang="en-US" dirty="0"/>
              <a:t>The PLT resolves </a:t>
            </a:r>
            <a:r>
              <a:rPr lang="en-US" dirty="0" err="1"/>
              <a:t>system@libc</a:t>
            </a:r>
            <a:r>
              <a:rPr lang="en-US" dirty="0"/>
              <a:t> at runtime</a:t>
            </a:r>
          </a:p>
          <a:p>
            <a:pPr marL="342900" indent="-342900">
              <a:buFont typeface="Arial" panose="020B0604020202020204" pitchFamily="34" charset="0"/>
              <a:buChar char="•"/>
            </a:pPr>
            <a:r>
              <a:rPr lang="en-US" dirty="0"/>
              <a:t>The PLT stores </a:t>
            </a:r>
            <a:r>
              <a:rPr lang="en-US" dirty="0" err="1"/>
              <a:t>system@libc</a:t>
            </a:r>
            <a:r>
              <a:rPr lang="en-US" dirty="0"/>
              <a:t> in </a:t>
            </a:r>
            <a:r>
              <a:rPr lang="en-US" dirty="0" err="1"/>
              <a:t>system@got</a:t>
            </a:r>
            <a:endParaRPr lang="en-US" dirty="0"/>
          </a:p>
        </p:txBody>
      </p:sp>
    </p:spTree>
    <p:extLst>
      <p:ext uri="{BB962C8B-B14F-4D97-AF65-F5344CB8AC3E}">
        <p14:creationId xmlns:p14="http://schemas.microsoft.com/office/powerpoint/2010/main" val="211641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10D8-94A0-D844-BCD8-DC233099464A}"/>
              </a:ext>
            </a:extLst>
          </p:cNvPr>
          <p:cNvSpPr>
            <a:spLocks noGrp="1"/>
          </p:cNvSpPr>
          <p:nvPr>
            <p:ph type="title"/>
          </p:nvPr>
        </p:nvSpPr>
        <p:spPr/>
        <p:txBody>
          <a:bodyPr/>
          <a:lstStyle/>
          <a:p>
            <a:r>
              <a:rPr lang="en-US" dirty="0"/>
              <a:t>Call System() Function in </a:t>
            </a:r>
            <a:r>
              <a:rPr lang="en-US" dirty="0" err="1"/>
              <a:t>libc</a:t>
            </a:r>
            <a:r>
              <a:rPr lang="en-US" dirty="0"/>
              <a:t> with PLT, GOT</a:t>
            </a:r>
          </a:p>
        </p:txBody>
      </p:sp>
      <p:pic>
        <p:nvPicPr>
          <p:cNvPr id="4" name="Picture 3">
            <a:extLst>
              <a:ext uri="{FF2B5EF4-FFF2-40B4-BE49-F238E27FC236}">
                <a16:creationId xmlns:a16="http://schemas.microsoft.com/office/drawing/2014/main" id="{F8F58DE6-EA60-0846-8B89-1BEE9F4F7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190" y="1096735"/>
            <a:ext cx="8232810" cy="5308486"/>
          </a:xfrm>
          <a:prstGeom prst="rect">
            <a:avLst/>
          </a:prstGeom>
        </p:spPr>
      </p:pic>
    </p:spTree>
    <p:extLst>
      <p:ext uri="{BB962C8B-B14F-4D97-AF65-F5344CB8AC3E}">
        <p14:creationId xmlns:p14="http://schemas.microsoft.com/office/powerpoint/2010/main" val="3677530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22A66-E213-664E-ADCC-0BEE2C9307CD}"/>
              </a:ext>
            </a:extLst>
          </p:cNvPr>
          <p:cNvSpPr>
            <a:spLocks noGrp="1"/>
          </p:cNvSpPr>
          <p:nvPr>
            <p:ph type="title"/>
          </p:nvPr>
        </p:nvSpPr>
        <p:spPr/>
        <p:txBody>
          <a:bodyPr/>
          <a:lstStyle/>
          <a:p>
            <a:r>
              <a:rPr lang="en-US" dirty="0"/>
              <a:t>Call System() Function in </a:t>
            </a:r>
            <a:r>
              <a:rPr lang="en-US" dirty="0" err="1"/>
              <a:t>libc</a:t>
            </a:r>
            <a:r>
              <a:rPr lang="en-US" dirty="0"/>
              <a:t> with PLT, GOT</a:t>
            </a:r>
          </a:p>
        </p:txBody>
      </p:sp>
      <p:pic>
        <p:nvPicPr>
          <p:cNvPr id="4" name="Picture 3">
            <a:extLst>
              <a:ext uri="{FF2B5EF4-FFF2-40B4-BE49-F238E27FC236}">
                <a16:creationId xmlns:a16="http://schemas.microsoft.com/office/drawing/2014/main" id="{2074A139-F542-6148-8C27-6687C5856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51" y="749300"/>
            <a:ext cx="8627349" cy="5712704"/>
          </a:xfrm>
          <a:prstGeom prst="rect">
            <a:avLst/>
          </a:prstGeom>
        </p:spPr>
      </p:pic>
    </p:spTree>
    <p:extLst>
      <p:ext uri="{BB962C8B-B14F-4D97-AF65-F5344CB8AC3E}">
        <p14:creationId xmlns:p14="http://schemas.microsoft.com/office/powerpoint/2010/main" val="278918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FE43-BF42-D049-8D11-C0003C655993}"/>
              </a:ext>
            </a:extLst>
          </p:cNvPr>
          <p:cNvSpPr>
            <a:spLocks noGrp="1"/>
          </p:cNvSpPr>
          <p:nvPr>
            <p:ph type="title"/>
          </p:nvPr>
        </p:nvSpPr>
        <p:spPr/>
        <p:txBody>
          <a:bodyPr/>
          <a:lstStyle/>
          <a:p>
            <a:r>
              <a:rPr lang="en-US" dirty="0"/>
              <a:t>Call System() Function in </a:t>
            </a:r>
            <a:r>
              <a:rPr lang="en-US" dirty="0" err="1"/>
              <a:t>libc</a:t>
            </a:r>
            <a:r>
              <a:rPr lang="en-US" dirty="0"/>
              <a:t> with PLT, GOT</a:t>
            </a:r>
          </a:p>
        </p:txBody>
      </p:sp>
      <p:pic>
        <p:nvPicPr>
          <p:cNvPr id="4" name="Picture 3">
            <a:extLst>
              <a:ext uri="{FF2B5EF4-FFF2-40B4-BE49-F238E27FC236}">
                <a16:creationId xmlns:a16="http://schemas.microsoft.com/office/drawing/2014/main" id="{1DF1F2FF-EAA0-DD46-B0C2-F40BDB8A7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960" y="749299"/>
            <a:ext cx="8923180" cy="5329953"/>
          </a:xfrm>
          <a:prstGeom prst="rect">
            <a:avLst/>
          </a:prstGeom>
        </p:spPr>
      </p:pic>
    </p:spTree>
    <p:extLst>
      <p:ext uri="{BB962C8B-B14F-4D97-AF65-F5344CB8AC3E}">
        <p14:creationId xmlns:p14="http://schemas.microsoft.com/office/powerpoint/2010/main" val="3009569339"/>
      </p:ext>
    </p:extLst>
  </p:cSld>
  <p:clrMapOvr>
    <a:masterClrMapping/>
  </p:clrMapOvr>
</p:sld>
</file>

<file path=ppt/theme/theme1.xml><?xml version="1.0" encoding="utf-8"?>
<a:theme xmlns:a="http://schemas.openxmlformats.org/drawingml/2006/main" name="Standard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43238</TotalTime>
  <Words>508</Words>
  <Application>Microsoft Macintosh PowerPoint</Application>
  <PresentationFormat>On-screen Show (4:3)</PresentationFormat>
  <Paragraphs>64</Paragraphs>
  <Slides>23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-apple-system</vt:lpstr>
      <vt:lpstr>ＭＳ Ｐゴシック</vt:lpstr>
      <vt:lpstr>PMingLiU</vt:lpstr>
      <vt:lpstr>SFMono-Regular</vt:lpstr>
      <vt:lpstr>宋体</vt:lpstr>
      <vt:lpstr>Agency FB</vt:lpstr>
      <vt:lpstr>Arial</vt:lpstr>
      <vt:lpstr>Calibri</vt:lpstr>
      <vt:lpstr>Franklin Gothic Book</vt:lpstr>
      <vt:lpstr>Franklin Gothic Medium</vt:lpstr>
      <vt:lpstr>Wingdings</vt:lpstr>
      <vt:lpstr>Standarddesign</vt:lpstr>
      <vt:lpstr>PowerPoint Presentation</vt:lpstr>
      <vt:lpstr>PowerPoint Presentation</vt:lpstr>
      <vt:lpstr>Bypassing ASLR/NX with Ret2PLT  </vt:lpstr>
      <vt:lpstr>How to bypass ASLR/NX?</vt:lpstr>
      <vt:lpstr>ASM CALL</vt:lpstr>
      <vt:lpstr>Procedure Linkage Table (PLT)</vt:lpstr>
      <vt:lpstr>Call System() Function in libc with PLT, GOT</vt:lpstr>
      <vt:lpstr>Call System() Function in libc with PLT, GOT</vt:lpstr>
      <vt:lpstr>Call System() Function in libc with PLT, GOT</vt:lpstr>
      <vt:lpstr>Lazy Binding</vt:lpstr>
      <vt:lpstr>Bypass ASLR/NX with Ret2plt Attack</vt:lpstr>
      <vt:lpstr>Bypass ASLR/NX with Ret2plt Attack</vt:lpstr>
      <vt:lpstr>Check PLT stub Address</vt:lpstr>
      <vt:lpstr>Find Useable String as Parameter for System() function</vt:lpstr>
      <vt:lpstr>Pwn Script</vt:lpstr>
      <vt:lpstr>bypassGOT.c</vt:lpstr>
      <vt:lpstr>bypassGOT.c</vt:lpstr>
      <vt:lpstr>Struct.c </vt:lpstr>
      <vt:lpstr>Struct.c </vt:lpstr>
      <vt:lpstr>bypassGOT.c</vt:lpstr>
      <vt:lpstr>Pwn Script</vt:lpstr>
      <vt:lpstr>Event1.c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quake0day</dc:creator>
  <dc:description>PresentationLoad.com</dc:description>
  <cp:lastModifiedBy>Chen, Si</cp:lastModifiedBy>
  <cp:revision>1295</cp:revision>
  <dcterms:created xsi:type="dcterms:W3CDTF">2011-12-10T02:50:46Z</dcterms:created>
  <dcterms:modified xsi:type="dcterms:W3CDTF">2018-10-18T19:43:20Z</dcterms:modified>
</cp:coreProperties>
</file>