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87" r:id="rId2"/>
    <p:sldId id="767" r:id="rId3"/>
    <p:sldId id="884" r:id="rId4"/>
    <p:sldId id="876" r:id="rId5"/>
    <p:sldId id="826" r:id="rId6"/>
    <p:sldId id="886" r:id="rId7"/>
    <p:sldId id="903" r:id="rId8"/>
    <p:sldId id="885" r:id="rId9"/>
    <p:sldId id="904" r:id="rId10"/>
    <p:sldId id="905" r:id="rId11"/>
    <p:sldId id="923" r:id="rId12"/>
    <p:sldId id="770" r:id="rId13"/>
    <p:sldId id="945" r:id="rId14"/>
    <p:sldId id="924" r:id="rId15"/>
    <p:sldId id="925" r:id="rId16"/>
    <p:sldId id="926" r:id="rId17"/>
    <p:sldId id="928" r:id="rId18"/>
    <p:sldId id="927" r:id="rId19"/>
    <p:sldId id="946" r:id="rId20"/>
    <p:sldId id="947" r:id="rId21"/>
    <p:sldId id="948" r:id="rId22"/>
    <p:sldId id="949" r:id="rId23"/>
    <p:sldId id="929" r:id="rId24"/>
    <p:sldId id="930" r:id="rId25"/>
    <p:sldId id="950" r:id="rId26"/>
    <p:sldId id="951" r:id="rId27"/>
    <p:sldId id="952" r:id="rId28"/>
    <p:sldId id="953" r:id="rId29"/>
    <p:sldId id="935" r:id="rId30"/>
    <p:sldId id="936" r:id="rId31"/>
    <p:sldId id="938" r:id="rId32"/>
    <p:sldId id="939" r:id="rId33"/>
    <p:sldId id="937" r:id="rId34"/>
    <p:sldId id="71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9" autoAdjust="0"/>
    <p:restoredTop sz="83312"/>
  </p:normalViewPr>
  <p:slideViewPr>
    <p:cSldViewPr snapToGrid="0" snapToObjects="1">
      <p:cViewPr varScale="1">
        <p:scale>
          <a:sx n="119" d="100"/>
          <a:sy n="119" d="100"/>
        </p:scale>
        <p:origin x="19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ikipedia.org/wiki/Position_independent_cod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40" y="1315598"/>
            <a:ext cx="80185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495/583 Topics of Software Security</a:t>
            </a:r>
            <a:b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PLT, GOT &amp;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Return-to-</a:t>
            </a:r>
            <a:r>
              <a:rPr lang="en-US" altLang="zh-CN" sz="3200" b="1" dirty="0" err="1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plt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Attack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Dr. 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4436" y="-93336"/>
            <a:ext cx="19815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>
                <a:solidFill>
                  <a:srgbClr val="247793">
                    <a:lumMod val="60000"/>
                    <a:lumOff val="40000"/>
                  </a:srgbClr>
                </a:solidFill>
                <a:latin typeface="Franklin Gothic Book" panose="020B0503020102020204"/>
              </a:rPr>
              <a:t>14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ourse Logo">
            <a:extLst>
              <a:ext uri="{FF2B5EF4-FFF2-40B4-BE49-F238E27FC236}">
                <a16:creationId xmlns:a16="http://schemas.microsoft.com/office/drawing/2014/main" id="{9282C541-23EE-469D-A06B-4D0016D9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51" y="3823398"/>
            <a:ext cx="3164449" cy="21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918F-4180-4F4F-83B0-7F011342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Ret2lib Shellcode Structure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7BA5E76-F5E0-0947-916F-C2E48690C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397755"/>
              </p:ext>
            </p:extLst>
          </p:nvPr>
        </p:nvGraphicFramePr>
        <p:xfrm>
          <a:off x="300038" y="3794953"/>
          <a:ext cx="8524875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4875">
                  <a:extLst>
                    <a:ext uri="{9D8B030D-6E8A-4147-A177-3AD203B41FA5}">
                      <a16:colId xmlns:a16="http://schemas.microsoft.com/office/drawing/2014/main" val="1118749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Dummy 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36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for System() in </a:t>
                      </a:r>
                      <a:r>
                        <a:rPr lang="en-US" dirty="0" err="1"/>
                        <a:t>libc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1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for Exit() function in </a:t>
                      </a:r>
                      <a:r>
                        <a:rPr lang="en-US" dirty="0" err="1"/>
                        <a:t>libc</a:t>
                      </a:r>
                      <a:r>
                        <a:rPr lang="en-US" dirty="0"/>
                        <a:t> (if you want to exit the program gracefully)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2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for Command String (“e.g. /bin/</a:t>
                      </a:r>
                      <a:r>
                        <a:rPr lang="en-US" dirty="0" err="1"/>
                        <a:t>sh</a:t>
                      </a:r>
                      <a:r>
                        <a:rPr lang="en-US" dirty="0"/>
                        <a:t>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6393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8AFD2D-CD9E-A34E-BDE0-F93915447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843319"/>
              </p:ext>
            </p:extLst>
          </p:nvPr>
        </p:nvGraphicFramePr>
        <p:xfrm>
          <a:off x="1762539" y="1194272"/>
          <a:ext cx="6096000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6508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Address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107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 Address (Old EIP)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8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Arguments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93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34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DF59-037C-DC4D-B6FB-EBE40338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Shutdown</a:t>
            </a:r>
            <a:r>
              <a:rPr lang="zh-CN" altLang="en-US" dirty="0"/>
              <a:t> </a:t>
            </a:r>
            <a:r>
              <a:rPr lang="en-US" altLang="zh-CN" dirty="0"/>
              <a:t>ASLR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BCCD5-18A5-D443-B229-3B08A4239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235"/>
            <a:ext cx="9144000" cy="332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D6EEC-8FB3-EC4E-8076-3F9DA44BE4C2}"/>
              </a:ext>
            </a:extLst>
          </p:cNvPr>
          <p:cNvSpPr txBox="1"/>
          <p:nvPr/>
        </p:nvSpPr>
        <p:spPr>
          <a:xfrm>
            <a:off x="2584063" y="1368381"/>
            <a:ext cx="6559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Shutdown</a:t>
            </a:r>
            <a:r>
              <a:rPr lang="zh-CN" altLang="en-US" b="1" dirty="0"/>
              <a:t> </a:t>
            </a:r>
            <a:r>
              <a:rPr lang="en-US" altLang="zh-CN" b="1" dirty="0"/>
              <a:t>ASLR</a:t>
            </a:r>
            <a:r>
              <a:rPr lang="zh-CN" altLang="en-US" b="1" dirty="0"/>
              <a:t> </a:t>
            </a:r>
            <a:r>
              <a:rPr lang="en-US" altLang="zh-CN" b="1" dirty="0"/>
              <a:t>(</a:t>
            </a:r>
            <a:r>
              <a:rPr lang="en-US" dirty="0"/>
              <a:t>Address space layout randomization</a:t>
            </a:r>
            <a:r>
              <a:rPr lang="en-US" altLang="zh-CN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406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Address Space Layout Randomization (ASLR)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828" y="1031537"/>
            <a:ext cx="82677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242729"/>
                </a:solidFill>
              </a:rPr>
              <a:t>Address Space Layout Randomization (ASLR) is a technology used to help prevent shellcode from being successful. </a:t>
            </a:r>
          </a:p>
          <a:p>
            <a:endParaRPr lang="en-US" dirty="0">
              <a:solidFill>
                <a:srgbClr val="24272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242729"/>
                </a:solidFill>
              </a:rPr>
              <a:t>It does this by randomly offsetting the location of modules and certain in-memory structures.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96" y="2782414"/>
            <a:ext cx="3178827" cy="39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532" y="2544762"/>
            <a:ext cx="8524875" cy="43132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PLT, GOT &amp; </a:t>
            </a:r>
            <a:r>
              <a:rPr lang="en-US" altLang="zh-CN" sz="44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Return-to-</a:t>
            </a:r>
            <a:r>
              <a:rPr lang="en-US" altLang="zh-CN" sz="4400" b="1" dirty="0" err="1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plt</a:t>
            </a:r>
            <a:r>
              <a:rPr lang="en-US" altLang="zh-CN" sz="44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Attack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99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10CF-566F-6F44-BBC8-A5CF9A89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388" y="2583543"/>
            <a:ext cx="8520112" cy="6477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Bypassing ASLR/NX with Ret2PLT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1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92DB-E9E7-1D47-B95E-E6DD630C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bypass ASLR/NX?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97F36-59A7-5246-8F24-A550E988E906}"/>
              </a:ext>
            </a:extLst>
          </p:cNvPr>
          <p:cNvSpPr txBox="1"/>
          <p:nvPr/>
        </p:nvSpPr>
        <p:spPr>
          <a:xfrm>
            <a:off x="300038" y="1406769"/>
            <a:ext cx="87535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ASLR has been enabled, we no longer can be sure where the </a:t>
            </a:r>
            <a:r>
              <a:rPr lang="en-US" dirty="0" err="1"/>
              <a:t>libc</a:t>
            </a:r>
            <a:r>
              <a:rPr lang="en-US" dirty="0"/>
              <a:t> will be mapped at. </a:t>
            </a:r>
          </a:p>
          <a:p>
            <a:endParaRPr lang="en-US" dirty="0"/>
          </a:p>
          <a:p>
            <a:r>
              <a:rPr lang="en-US" dirty="0"/>
              <a:t>However, that begs the question: </a:t>
            </a:r>
            <a:r>
              <a:rPr lang="en-US" sz="2800" dirty="0">
                <a:solidFill>
                  <a:srgbClr val="FF0000"/>
                </a:solidFill>
              </a:rPr>
              <a:t>how does the binary know where the address of anything is now that they are randomized?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answer lies in something called the </a:t>
            </a:r>
            <a:r>
              <a:rPr lang="en-US" b="1" dirty="0"/>
              <a:t>Global Offset Table (GOT) </a:t>
            </a:r>
            <a:r>
              <a:rPr lang="en-US" dirty="0"/>
              <a:t>and the </a:t>
            </a:r>
            <a:r>
              <a:rPr lang="en-US" b="1" dirty="0"/>
              <a:t>Procedure Linkage Table (PLT)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60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7D49-5657-B145-AE3A-DD6E12B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Function(s)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libc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4BB85-FEDC-474E-9FF6-08E7994D0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1" y="749300"/>
            <a:ext cx="6353456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9A5-2DE1-BD4E-AF53-93BD46DC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Function(s)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libc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F049F-2CB3-4F49-929E-5F3AD2E8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35" y="638140"/>
            <a:ext cx="8733660" cy="58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3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C6C8-02B4-8A47-8C2E-1207563B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ASM CALL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C7500-613E-FB43-AE38-1EA8F6E62017}"/>
              </a:ext>
            </a:extLst>
          </p:cNvPr>
          <p:cNvSpPr txBox="1"/>
          <p:nvPr/>
        </p:nvSpPr>
        <p:spPr>
          <a:xfrm>
            <a:off x="300038" y="1045029"/>
            <a:ext cx="552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Call’s in ASM are ALWAYS to absolute address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251C5-B0CB-374B-BF9F-D403A4573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5" y="1993062"/>
            <a:ext cx="5461000" cy="279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0A610E-3432-5E4F-9100-EE8181E2B143}"/>
              </a:ext>
            </a:extLst>
          </p:cNvPr>
          <p:cNvSpPr/>
          <p:nvPr/>
        </p:nvSpPr>
        <p:spPr>
          <a:xfrm>
            <a:off x="680724" y="2965389"/>
            <a:ext cx="77587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How does it work with dynamic addresses for shared libraries?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870A12-E074-F545-9A46-CFD544CA4568}"/>
              </a:ext>
            </a:extLst>
          </p:cNvPr>
          <p:cNvSpPr/>
          <p:nvPr/>
        </p:nvSpPr>
        <p:spPr>
          <a:xfrm>
            <a:off x="1040659" y="3980719"/>
            <a:ext cx="70388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Solution: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“helper” at static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Linux: the </a:t>
            </a:r>
            <a:r>
              <a:rPr lang="en-US" b="1" dirty="0"/>
              <a:t>Global Offset Table (GOT) </a:t>
            </a:r>
            <a:r>
              <a:rPr lang="en-US" dirty="0"/>
              <a:t>and the </a:t>
            </a:r>
            <a:r>
              <a:rPr lang="en-US" b="1" dirty="0"/>
              <a:t>Procedure Linkage Table (PLT)</a:t>
            </a:r>
            <a:r>
              <a:rPr lang="en-US" dirty="0"/>
              <a:t>.(they work together in tandem)</a:t>
            </a:r>
          </a:p>
        </p:txBody>
      </p:sp>
    </p:spTree>
    <p:extLst>
      <p:ext uri="{BB962C8B-B14F-4D97-AF65-F5344CB8AC3E}">
        <p14:creationId xmlns:p14="http://schemas.microsoft.com/office/powerpoint/2010/main" val="3964452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BA93-FC49-B341-990C-BC130076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Offset Table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1302C-C272-454F-BB0C-42EF35ECB567}"/>
              </a:ext>
            </a:extLst>
          </p:cNvPr>
          <p:cNvSpPr txBox="1"/>
          <p:nvPr/>
        </p:nvSpPr>
        <p:spPr>
          <a:xfrm>
            <a:off x="300038" y="884583"/>
            <a:ext cx="8744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handle functions from dynamically loaded objects, the compiler assigns a space to store a list of pointers in the binary.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slot of the pointers to be filled in is called a </a:t>
            </a:r>
            <a:r>
              <a:rPr lang="en-US" b="1" dirty="0"/>
              <a:t>'relocation</a:t>
            </a:r>
            <a:r>
              <a:rPr lang="en-US" dirty="0"/>
              <a:t>' entry.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region of memory is marked readable to allow for the values for the entries to </a:t>
            </a:r>
            <a:r>
              <a:rPr lang="en-US" dirty="0">
                <a:solidFill>
                  <a:srgbClr val="FF0000"/>
                </a:solidFill>
              </a:rPr>
              <a:t>change during runtime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DE825-FE90-D94C-BA52-B147C10E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0" y="2651082"/>
            <a:ext cx="4168427" cy="3938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18974-5D3E-1D4D-AC76-15E956EE1F39}"/>
              </a:ext>
            </a:extLst>
          </p:cNvPr>
          <p:cNvSpPr txBox="1"/>
          <p:nvPr/>
        </p:nvSpPr>
        <p:spPr>
          <a:xfrm>
            <a:off x="2365514" y="6524824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ret2plt.c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A8A0E3-E57E-164D-95DA-F851DEC2CE80}"/>
              </a:ext>
            </a:extLst>
          </p:cNvPr>
          <p:cNvSpPr/>
          <p:nvPr/>
        </p:nvSpPr>
        <p:spPr>
          <a:xfrm>
            <a:off x="3460686" y="6596390"/>
            <a:ext cx="4084982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 err="1"/>
              <a:t>gcc</a:t>
            </a:r>
            <a:r>
              <a:rPr lang="en-US" sz="1100" dirty="0"/>
              <a:t> ret2plt.c -m32 -o ret2plt -no-pie -</a:t>
            </a:r>
            <a:r>
              <a:rPr lang="en-US" sz="1100" dirty="0" err="1"/>
              <a:t>fno</a:t>
            </a:r>
            <a:r>
              <a:rPr lang="en-US" sz="1100" dirty="0"/>
              <a:t>-stack-protector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F3795-44F5-1F47-8DE9-6BB605510EDF}"/>
              </a:ext>
            </a:extLst>
          </p:cNvPr>
          <p:cNvSpPr/>
          <p:nvPr/>
        </p:nvSpPr>
        <p:spPr>
          <a:xfrm>
            <a:off x="5072887" y="2940267"/>
            <a:ext cx="4084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24292E"/>
                </a:solidFill>
                <a:latin typeface="-apple-system"/>
              </a:rPr>
              <a:t>We can take a look at the '.got' segment of the binary with </a:t>
            </a:r>
            <a:r>
              <a:rPr lang="en-US" sz="1200" b="1" dirty="0" err="1">
                <a:solidFill>
                  <a:srgbClr val="24292E"/>
                </a:solidFill>
                <a:latin typeface="-apple-system"/>
              </a:rPr>
              <a:t>readelf</a:t>
            </a:r>
            <a:r>
              <a:rPr lang="en-US" sz="1200" b="1" dirty="0">
                <a:solidFill>
                  <a:srgbClr val="24292E"/>
                </a:solidFill>
                <a:latin typeface="-apple-system"/>
              </a:rPr>
              <a:t>.</a:t>
            </a:r>
          </a:p>
          <a:p>
            <a:br>
              <a:rPr lang="en-US" dirty="0">
                <a:solidFill>
                  <a:srgbClr val="24292E"/>
                </a:solidFill>
                <a:latin typeface="-apple-system"/>
              </a:rPr>
            </a:b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</p:txBody>
      </p:sp>
      <p:pic>
        <p:nvPicPr>
          <p:cNvPr id="11" name="Picture 1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67CCBD7-0E48-344B-A241-01C20735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60" y="3429000"/>
            <a:ext cx="3860248" cy="13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3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244" y="2753518"/>
            <a:ext cx="8524875" cy="43132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/>
              <a:t>Review</a:t>
            </a:r>
            <a:r>
              <a:rPr lang="zh-CN" altLang="en-US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007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FBD4-ABEC-AF4B-BE17-1AA4C742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Offset Table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CA619CD-8C6E-0B4B-BC6C-8768802A8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030044"/>
            <a:ext cx="7055556" cy="25522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7C8E8A-8ED9-AF49-BC5A-1A25662351A1}"/>
              </a:ext>
            </a:extLst>
          </p:cNvPr>
          <p:cNvSpPr/>
          <p:nvPr/>
        </p:nvSpPr>
        <p:spPr bwMode="auto">
          <a:xfrm>
            <a:off x="300038" y="2549562"/>
            <a:ext cx="5745760" cy="21515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7841E-89E9-3B4E-90A0-B49C344E978A}"/>
              </a:ext>
            </a:extLst>
          </p:cNvPr>
          <p:cNvSpPr/>
          <p:nvPr/>
        </p:nvSpPr>
        <p:spPr>
          <a:xfrm>
            <a:off x="166743" y="3710672"/>
            <a:ext cx="7675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92E"/>
                </a:solidFill>
                <a:latin typeface="-apple-system"/>
              </a:rPr>
              <a:t>Let's take the read entry in the GOT as an example. If we hop onto </a:t>
            </a:r>
            <a:r>
              <a:rPr lang="en-US" dirty="0" err="1">
                <a:solidFill>
                  <a:srgbClr val="24292E"/>
                </a:solidFill>
                <a:latin typeface="-apple-system"/>
              </a:rPr>
              <a:t>gdb</a:t>
            </a:r>
            <a:r>
              <a:rPr lang="en-US" dirty="0">
                <a:solidFill>
                  <a:srgbClr val="24292E"/>
                </a:solidFill>
                <a:latin typeface="-apple-system"/>
              </a:rPr>
              <a:t>, and open the binary in the debugger </a:t>
            </a:r>
            <a:r>
              <a:rPr lang="en-US" dirty="0">
                <a:solidFill>
                  <a:srgbClr val="FF0000"/>
                </a:solidFill>
                <a:latin typeface="-apple-system"/>
              </a:rPr>
              <a:t>without running it</a:t>
            </a:r>
            <a:r>
              <a:rPr lang="en-US" dirty="0">
                <a:solidFill>
                  <a:srgbClr val="24292E"/>
                </a:solidFill>
                <a:latin typeface="-apple-system"/>
              </a:rPr>
              <a:t>, we can examine what is in the GOT initially.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F6AB2E-58EF-1743-8982-FEF9A0DD2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88" y="4854712"/>
            <a:ext cx="4246143" cy="6854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5E2EDC-E485-2649-900E-3BBB573C570E}"/>
              </a:ext>
            </a:extLst>
          </p:cNvPr>
          <p:cNvSpPr txBox="1"/>
          <p:nvPr/>
        </p:nvSpPr>
        <p:spPr>
          <a:xfrm>
            <a:off x="462576" y="5540188"/>
            <a:ext cx="7771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0x08048346: An address within the Procedure Linkage Table (PLT)</a:t>
            </a:r>
          </a:p>
        </p:txBody>
      </p:sp>
    </p:spTree>
    <p:extLst>
      <p:ext uri="{BB962C8B-B14F-4D97-AF65-F5344CB8AC3E}">
        <p14:creationId xmlns:p14="http://schemas.microsoft.com/office/powerpoint/2010/main" val="290964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FBD4-ABEC-AF4B-BE17-1AA4C742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Offset Table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CA619CD-8C6E-0B4B-BC6C-8768802A8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030044"/>
            <a:ext cx="7055556" cy="25522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7C8E8A-8ED9-AF49-BC5A-1A25662351A1}"/>
              </a:ext>
            </a:extLst>
          </p:cNvPr>
          <p:cNvSpPr/>
          <p:nvPr/>
        </p:nvSpPr>
        <p:spPr bwMode="auto">
          <a:xfrm>
            <a:off x="300038" y="2549562"/>
            <a:ext cx="5745760" cy="21515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7841E-89E9-3B4E-90A0-B49C344E978A}"/>
              </a:ext>
            </a:extLst>
          </p:cNvPr>
          <p:cNvSpPr/>
          <p:nvPr/>
        </p:nvSpPr>
        <p:spPr>
          <a:xfrm>
            <a:off x="166743" y="3710672"/>
            <a:ext cx="7675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we run it and </a:t>
            </a:r>
            <a:r>
              <a:rPr lang="en-US" dirty="0">
                <a:solidFill>
                  <a:srgbClr val="FF0000"/>
                </a:solidFill>
              </a:rPr>
              <a:t>break just before the program ends</a:t>
            </a:r>
            <a:r>
              <a:rPr lang="en-US" dirty="0"/>
              <a:t>, we can see that the value in the GOT is completely different and now points somewhere in </a:t>
            </a:r>
            <a:r>
              <a:rPr lang="en-US" dirty="0" err="1"/>
              <a:t>libc</a:t>
            </a:r>
            <a:r>
              <a:rPr lang="en-US" dirty="0"/>
              <a:t>.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4AD1F3-0550-5043-84DF-F9556EB82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4" y="5234529"/>
            <a:ext cx="4673976" cy="7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9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7165-C2E8-4A4B-BA68-74D9DE71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Linkage Table (PLT)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679BF-3B6F-C642-B0E4-1E63486C49FC}"/>
              </a:ext>
            </a:extLst>
          </p:cNvPr>
          <p:cNvSpPr txBox="1"/>
          <p:nvPr/>
        </p:nvSpPr>
        <p:spPr>
          <a:xfrm>
            <a:off x="462578" y="1054249"/>
            <a:ext cx="7476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use a </a:t>
            </a:r>
            <a:r>
              <a:rPr lang="en-US" dirty="0" err="1"/>
              <a:t>libc</a:t>
            </a:r>
            <a:r>
              <a:rPr lang="en-US" dirty="0"/>
              <a:t> function in your code, the compiler does not directly call that function but calls a PLT stub instead. </a:t>
            </a:r>
          </a:p>
          <a:p>
            <a:endParaRPr lang="en-US" dirty="0"/>
          </a:p>
          <a:p>
            <a:r>
              <a:rPr lang="en-US" dirty="0"/>
              <a:t>Let's take a look at the disassembly of the read function in PLT.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10F8049-7816-924A-80E6-A03210DF4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94" y="2545237"/>
            <a:ext cx="5638800" cy="133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69C5EC-F6ED-6E4B-80C0-FA436B6AEAED}"/>
              </a:ext>
            </a:extLst>
          </p:cNvPr>
          <p:cNvSpPr/>
          <p:nvPr/>
        </p:nvSpPr>
        <p:spPr>
          <a:xfrm>
            <a:off x="161364" y="4045944"/>
            <a:ext cx="882127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4292E"/>
                </a:solidFill>
                <a:latin typeface="-apple-system"/>
              </a:rPr>
              <a:t>Here's what's going on here when the function is run for the first time: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24292E"/>
                </a:solidFill>
                <a:latin typeface="-apple-system"/>
              </a:rPr>
              <a:t>The </a:t>
            </a:r>
            <a:r>
              <a:rPr lang="en-US" sz="1800" dirty="0" err="1">
                <a:solidFill>
                  <a:srgbClr val="24292E"/>
                </a:solidFill>
                <a:latin typeface="-apple-system"/>
              </a:rPr>
              <a:t>read@plt</a:t>
            </a:r>
            <a:r>
              <a:rPr lang="en-US" sz="1800" dirty="0">
                <a:solidFill>
                  <a:srgbClr val="24292E"/>
                </a:solidFill>
                <a:latin typeface="-apple-system"/>
              </a:rPr>
              <a:t> function is called.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24292E"/>
                </a:solidFill>
                <a:latin typeface="-apple-system"/>
              </a:rPr>
              <a:t>Execution reaches </a:t>
            </a:r>
            <a:r>
              <a:rPr lang="en-US" sz="1800" b="1" i="1" dirty="0" err="1">
                <a:solidFill>
                  <a:srgbClr val="24292E"/>
                </a:solidFill>
                <a:latin typeface="-apple-system"/>
              </a:rPr>
              <a:t>jmp</a:t>
            </a:r>
            <a:r>
              <a:rPr lang="en-US" sz="1800" b="1" i="1" dirty="0">
                <a:solidFill>
                  <a:srgbClr val="24292E"/>
                </a:solidFill>
                <a:latin typeface="-apple-system"/>
              </a:rPr>
              <a:t> DWORD PTR ds:0x804a00c</a:t>
            </a:r>
            <a:r>
              <a:rPr lang="en-US" sz="1800" dirty="0">
                <a:solidFill>
                  <a:srgbClr val="24292E"/>
                </a:solidFill>
                <a:latin typeface="-apple-system"/>
              </a:rPr>
              <a:t> and the memory address 0x804a00c is dereferenced and is jumped to. If that value looks familiar, it is. It was the address of the GOT entry of read.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24292E"/>
                </a:solidFill>
                <a:latin typeface="-apple-system"/>
              </a:rPr>
              <a:t>Since the GOT contained the value </a:t>
            </a:r>
            <a:r>
              <a:rPr lang="en-US" sz="1800" b="1" dirty="0">
                <a:solidFill>
                  <a:srgbClr val="24292E"/>
                </a:solidFill>
                <a:latin typeface="-apple-system"/>
              </a:rPr>
              <a:t>0x08048346</a:t>
            </a:r>
            <a:r>
              <a:rPr lang="en-US" sz="1800" dirty="0">
                <a:solidFill>
                  <a:srgbClr val="24292E"/>
                </a:solidFill>
                <a:latin typeface="-apple-system"/>
              </a:rPr>
              <a:t> initially, execution jumps to the next instruction of the </a:t>
            </a:r>
            <a:r>
              <a:rPr lang="en-US" sz="1800" dirty="0" err="1">
                <a:solidFill>
                  <a:srgbClr val="24292E"/>
                </a:solidFill>
                <a:latin typeface="-apple-system"/>
              </a:rPr>
              <a:t>read@plt</a:t>
            </a:r>
            <a:r>
              <a:rPr lang="en-US" sz="1800" dirty="0">
                <a:solidFill>
                  <a:srgbClr val="24292E"/>
                </a:solidFill>
                <a:latin typeface="-apple-system"/>
              </a:rPr>
              <a:t> function because that's where it points to.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24292E"/>
                </a:solidFill>
                <a:latin typeface="-apple-system"/>
              </a:rPr>
              <a:t>The dynamic loader is called which overwrites the GOT with the resolved address.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24292E"/>
                </a:solidFill>
                <a:latin typeface="-apple-system"/>
              </a:rPr>
              <a:t>Execution continues at the resolved address.</a:t>
            </a:r>
            <a:endParaRPr lang="en-US" sz="1800" b="0" i="0" dirty="0">
              <a:solidFill>
                <a:srgbClr val="24292E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57319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7F12-BEA7-BF4E-9CD6-F435115D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Linkage Table (PLT)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C3BFE-B5D7-B341-A897-8F47F3847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56" y="749300"/>
            <a:ext cx="6024675" cy="58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11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7688-0334-944D-BF4A-3204AB8F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Linkage Table (PLT)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C5B2C-A5DC-5042-AEAF-5F2A909CE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75" y="749300"/>
            <a:ext cx="4673600" cy="3886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FBAE7A-CBFF-9E4D-B510-9BA72FB2A625}"/>
              </a:ext>
            </a:extLst>
          </p:cNvPr>
          <p:cNvSpPr/>
          <p:nvPr/>
        </p:nvSpPr>
        <p:spPr>
          <a:xfrm>
            <a:off x="1478519" y="4804807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does it work?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B9A82-A6EB-AD49-9E94-14D20BE803F3}"/>
              </a:ext>
            </a:extLst>
          </p:cNvPr>
          <p:cNvSpPr/>
          <p:nvPr/>
        </p:nvSpPr>
        <p:spPr>
          <a:xfrm>
            <a:off x="1478519" y="5374225"/>
            <a:ext cx="656950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“call system” is actually call </a:t>
            </a:r>
            <a:r>
              <a:rPr lang="en-US" dirty="0" err="1"/>
              <a:t>system@plt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PLT resolves </a:t>
            </a:r>
            <a:r>
              <a:rPr lang="en-US" dirty="0" err="1"/>
              <a:t>system@libc</a:t>
            </a:r>
            <a:r>
              <a:rPr lang="en-US" dirty="0"/>
              <a:t> at runtime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PLT stores </a:t>
            </a:r>
            <a:r>
              <a:rPr lang="en-US" dirty="0" err="1"/>
              <a:t>system@libc</a:t>
            </a:r>
            <a:r>
              <a:rPr lang="en-US" dirty="0"/>
              <a:t> in </a:t>
            </a:r>
            <a:r>
              <a:rPr lang="en-US" dirty="0" err="1"/>
              <a:t>system@got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1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10D8-94A0-D844-BCD8-DC233099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System() Function in </a:t>
            </a:r>
            <a:r>
              <a:rPr lang="en-US" dirty="0" err="1"/>
              <a:t>libc</a:t>
            </a:r>
            <a:r>
              <a:rPr lang="en-US" dirty="0"/>
              <a:t> with PLT, GOT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58DE6-EA60-0846-8B89-1BEE9F4F7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0" y="1096735"/>
            <a:ext cx="8232810" cy="53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2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2A66-E213-664E-ADCC-0BEE2C93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System() Function in </a:t>
            </a:r>
            <a:r>
              <a:rPr lang="en-US" dirty="0" err="1"/>
              <a:t>libc</a:t>
            </a:r>
            <a:r>
              <a:rPr lang="en-US" dirty="0"/>
              <a:t> with PLT, GOT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4A139-F542-6148-8C27-6687C5856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" y="749300"/>
            <a:ext cx="8627349" cy="57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2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FE43-BF42-D049-8D11-C0003C65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System() Function in </a:t>
            </a:r>
            <a:r>
              <a:rPr lang="en-US" dirty="0" err="1"/>
              <a:t>libc</a:t>
            </a:r>
            <a:r>
              <a:rPr lang="en-US" dirty="0"/>
              <a:t> with PLT, GOT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1F2FF-EAA0-DD46-B0C2-F40BDB8A7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0" y="749299"/>
            <a:ext cx="8923180" cy="53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58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8284-79DF-B74B-81A3-373F07D3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Binding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D690F-8503-F447-9731-FAD0A3ACB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" y="749300"/>
            <a:ext cx="5327375" cy="3435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1F1568-4F5C-084B-B275-E9FD80B7B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67" y="4247115"/>
            <a:ext cx="4371033" cy="2610885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EBC9DE5F-6DCC-D244-A444-C61E85E02C4F}"/>
              </a:ext>
            </a:extLst>
          </p:cNvPr>
          <p:cNvSpPr/>
          <p:nvPr/>
        </p:nvSpPr>
        <p:spPr bwMode="auto">
          <a:xfrm>
            <a:off x="5334213" y="2964263"/>
            <a:ext cx="1327844" cy="81391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07BD6-2B83-0B46-9EA7-BF473DC4799F}"/>
              </a:ext>
            </a:extLst>
          </p:cNvPr>
          <p:cNvSpPr txBox="1"/>
          <p:nvPr/>
        </p:nvSpPr>
        <p:spPr>
          <a:xfrm>
            <a:off x="5797899" y="2732837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 call System()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F4DAB9-D30E-984D-BC47-435379AAE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40" y="0"/>
            <a:ext cx="2617660" cy="2732837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7B0D3CDC-D892-D64E-82F8-75B24ED9205B}"/>
              </a:ext>
            </a:extLst>
          </p:cNvPr>
          <p:cNvSpPr/>
          <p:nvPr/>
        </p:nvSpPr>
        <p:spPr bwMode="auto">
          <a:xfrm rot="10800000">
            <a:off x="3445123" y="5959514"/>
            <a:ext cx="1327844" cy="81391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3A0A96-667C-9847-B4FB-D80FFB0BCC54}"/>
              </a:ext>
            </a:extLst>
          </p:cNvPr>
          <p:cNvSpPr txBox="1"/>
          <p:nvPr/>
        </p:nvSpPr>
        <p:spPr>
          <a:xfrm>
            <a:off x="1723734" y="5559404"/>
            <a:ext cx="304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dirty="0"/>
              <a:t>System()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ABDB9-E357-8847-8098-46666448E888}"/>
              </a:ext>
            </a:extLst>
          </p:cNvPr>
          <p:cNvSpPr txBox="1"/>
          <p:nvPr/>
        </p:nvSpPr>
        <p:spPr>
          <a:xfrm>
            <a:off x="5345554" y="5482461"/>
            <a:ext cx="13165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system@libc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FCD478-8E6C-1F4E-9CAE-464F109A078A}"/>
              </a:ext>
            </a:extLst>
          </p:cNvPr>
          <p:cNvSpPr/>
          <p:nvPr/>
        </p:nvSpPr>
        <p:spPr bwMode="auto">
          <a:xfrm>
            <a:off x="4886793" y="5792675"/>
            <a:ext cx="2623279" cy="7580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96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CFCD-00CC-B345-97B5-EF7A1298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Bypass</a:t>
            </a:r>
            <a:r>
              <a:rPr lang="zh-CN" altLang="en-US" dirty="0"/>
              <a:t> </a:t>
            </a:r>
            <a:r>
              <a:rPr lang="en-US" altLang="zh-CN" dirty="0"/>
              <a:t>ASLR/NX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Ret2plt</a:t>
            </a:r>
            <a:r>
              <a:rPr lang="zh-CN" altLang="en-US" dirty="0"/>
              <a:t> </a:t>
            </a:r>
            <a:r>
              <a:rPr lang="en-US" altLang="zh-CN" dirty="0"/>
              <a:t>Attack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9D6BC-C783-E747-88D8-315CAB659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201406"/>
            <a:ext cx="5814849" cy="265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9FD92F-B708-C941-B76C-1D04BB1CCF45}"/>
              </a:ext>
            </a:extLst>
          </p:cNvPr>
          <p:cNvSpPr txBox="1"/>
          <p:nvPr/>
        </p:nvSpPr>
        <p:spPr>
          <a:xfrm>
            <a:off x="2071597" y="1719110"/>
            <a:ext cx="616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Enable</a:t>
            </a:r>
            <a:r>
              <a:rPr lang="zh-CN" altLang="en-US" b="1" dirty="0"/>
              <a:t> </a:t>
            </a:r>
            <a:r>
              <a:rPr lang="en-US" altLang="zh-CN" b="1" dirty="0"/>
              <a:t>ASLR</a:t>
            </a:r>
            <a:r>
              <a:rPr lang="zh-CN" altLang="en-US" b="1" dirty="0"/>
              <a:t> </a:t>
            </a:r>
            <a:r>
              <a:rPr lang="en-US" altLang="zh-CN" b="1" dirty="0"/>
              <a:t>(</a:t>
            </a:r>
            <a:r>
              <a:rPr lang="en-US" dirty="0"/>
              <a:t>Address space layout randomization</a:t>
            </a:r>
            <a:r>
              <a:rPr lang="en-US" altLang="zh-CN" dirty="0"/>
              <a:t>)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0159E-B0C3-3140-B943-85A437015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37" y="2270788"/>
            <a:ext cx="4551904" cy="4300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723286-661B-BB43-91F1-8EAC2D9A7386}"/>
              </a:ext>
            </a:extLst>
          </p:cNvPr>
          <p:cNvSpPr txBox="1"/>
          <p:nvPr/>
        </p:nvSpPr>
        <p:spPr>
          <a:xfrm>
            <a:off x="5848141" y="6171518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</a:t>
            </a:r>
            <a:r>
              <a:rPr lang="en-US" dirty="0"/>
              <a:t>et</a:t>
            </a:r>
            <a:r>
              <a:rPr lang="en-US" altLang="zh-CN" dirty="0"/>
              <a:t>2plt.c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2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9E80-0DF8-3148-A994-63443D1B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 of Terms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5D093-7575-BA44-9759-2CF6D8E5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091911"/>
            <a:ext cx="8524875" cy="4313238"/>
          </a:xfrm>
        </p:spPr>
        <p:txBody>
          <a:bodyPr/>
          <a:lstStyle/>
          <a:p>
            <a:r>
              <a:rPr lang="en-US" sz="1600" b="1" dirty="0"/>
              <a:t>Binary:</a:t>
            </a:r>
            <a:r>
              <a:rPr lang="en-US" sz="1600" dirty="0"/>
              <a:t> A binary is the output file from compiling a C or C++ file. Anything in the binary has a </a:t>
            </a:r>
            <a:r>
              <a:rPr lang="en-US" sz="1600" i="1" dirty="0"/>
              <a:t>constant address.</a:t>
            </a:r>
          </a:p>
          <a:p>
            <a:r>
              <a:rPr lang="en-US" sz="1600" b="1" dirty="0"/>
              <a:t>Stack:</a:t>
            </a:r>
            <a:r>
              <a:rPr lang="en-US" sz="1600" dirty="0"/>
              <a:t> The stack is part of the memory for a binary. Local variables and pointers are often stored here. The stack can be randomized.</a:t>
            </a:r>
            <a:endParaRPr lang="en-US" sz="1600" i="1" dirty="0"/>
          </a:p>
          <a:p>
            <a:r>
              <a:rPr lang="en-US" sz="1600" b="1" dirty="0"/>
              <a:t>NX (Non-Executable):</a:t>
            </a:r>
            <a:r>
              <a:rPr lang="en-US" sz="1600" dirty="0"/>
              <a:t> Security measure in modern OSes to separate processor instructions (code) and data (everything that's not code.) This prevents memory from being both executable and writable.</a:t>
            </a:r>
          </a:p>
          <a:p>
            <a:r>
              <a:rPr lang="en-US" sz="1600" b="1" dirty="0"/>
              <a:t>ROP (Return Oriented Programming):</a:t>
            </a:r>
            <a:r>
              <a:rPr lang="en-US" sz="1600" dirty="0"/>
              <a:t> Reusing tiny bits of code throughout the binary to construct commands we want to execute.</a:t>
            </a:r>
          </a:p>
          <a:p>
            <a:r>
              <a:rPr lang="en-US" sz="1800" b="1" dirty="0" err="1"/>
              <a:t>libc</a:t>
            </a:r>
            <a:r>
              <a:rPr lang="en-US" sz="1800" b="1" dirty="0"/>
              <a:t>:</a:t>
            </a:r>
            <a:r>
              <a:rPr lang="en-US" sz="1800" dirty="0"/>
              <a:t> A binary is </a:t>
            </a:r>
            <a:r>
              <a:rPr lang="en-US" sz="1800" i="1" dirty="0"/>
              <a:t>dynamically linked</a:t>
            </a:r>
            <a:r>
              <a:rPr lang="en-US" sz="1800" dirty="0"/>
              <a:t> and has a </a:t>
            </a:r>
            <a:r>
              <a:rPr lang="en-US" sz="1800" dirty="0" err="1"/>
              <a:t>libc</a:t>
            </a:r>
            <a:r>
              <a:rPr lang="en-US" sz="1800" dirty="0"/>
              <a:t> file. This means that the whole set of standard library functions are located somewhere in the memory used by the program.</a:t>
            </a:r>
          </a:p>
          <a:p>
            <a:r>
              <a:rPr lang="en-US" sz="1800" b="1" dirty="0"/>
              <a:t>ASLR (Address Space Layout Randomization):</a:t>
            </a:r>
            <a:r>
              <a:rPr lang="en-US" sz="1800" dirty="0"/>
              <a:t> Security measure in modern OSes to randomize stack and </a:t>
            </a:r>
            <a:r>
              <a:rPr lang="en-US" sz="1800" dirty="0" err="1"/>
              <a:t>libc</a:t>
            </a:r>
            <a:r>
              <a:rPr lang="en-US" sz="1800" dirty="0"/>
              <a:t> addresses on each program execution.</a:t>
            </a:r>
          </a:p>
          <a:p>
            <a:r>
              <a:rPr lang="en-US" sz="1600" b="1" dirty="0"/>
              <a:t>Canary:</a:t>
            </a:r>
            <a:r>
              <a:rPr lang="en-US" sz="1600" dirty="0"/>
              <a:t> A canary is some (usually random) value that is used to verify that nothing has been </a:t>
            </a:r>
            <a:r>
              <a:rPr lang="en-US" sz="1600" dirty="0" err="1"/>
              <a:t>overrwritten</a:t>
            </a:r>
            <a:r>
              <a:rPr lang="en-US" sz="1600" dirty="0"/>
              <a:t>. Programs may place canaries in memory, and check that they still have the exact same value after running potentially dangerous code, verifying the integrity of that memory.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8609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CFCD-00CC-B345-97B5-EF7A1298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Bypass</a:t>
            </a:r>
            <a:r>
              <a:rPr lang="zh-CN" altLang="en-US" dirty="0"/>
              <a:t> </a:t>
            </a:r>
            <a:r>
              <a:rPr lang="en-US" altLang="zh-CN" dirty="0"/>
              <a:t>ASLR/NX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Ret2plt</a:t>
            </a:r>
            <a:r>
              <a:rPr lang="zh-CN" altLang="en-US" dirty="0"/>
              <a:t> </a:t>
            </a:r>
            <a:r>
              <a:rPr lang="en-US" altLang="zh-CN" dirty="0"/>
              <a:t>Attack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0159E-B0C3-3140-B943-85A437015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3" y="884115"/>
            <a:ext cx="4551904" cy="4300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723286-661B-BB43-91F1-8EAC2D9A7386}"/>
              </a:ext>
            </a:extLst>
          </p:cNvPr>
          <p:cNvSpPr txBox="1"/>
          <p:nvPr/>
        </p:nvSpPr>
        <p:spPr>
          <a:xfrm>
            <a:off x="5596932" y="4855184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</a:t>
            </a:r>
            <a:r>
              <a:rPr lang="en-US" dirty="0"/>
              <a:t>et</a:t>
            </a:r>
            <a:r>
              <a:rPr lang="en-US" altLang="zh-CN" dirty="0"/>
              <a:t>2plt.c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C019E-2029-E046-936B-C86767260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5635869"/>
            <a:ext cx="8394700" cy="228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E66FE0-EFAE-744C-8FF5-2627921740C2}"/>
              </a:ext>
            </a:extLst>
          </p:cNvPr>
          <p:cNvSpPr/>
          <p:nvPr/>
        </p:nvSpPr>
        <p:spPr bwMode="auto">
          <a:xfrm>
            <a:off x="5406013" y="5635868"/>
            <a:ext cx="813917" cy="22860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EB89E2-2E1D-2243-A56A-2AA69EEEF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71700"/>
              </p:ext>
            </p:extLst>
          </p:nvPr>
        </p:nvGraphicFramePr>
        <p:xfrm>
          <a:off x="4557713" y="6062164"/>
          <a:ext cx="8524874" cy="365760"/>
        </p:xfrm>
        <a:graphic>
          <a:graphicData uri="http://schemas.openxmlformats.org/drawingml/2006/table">
            <a:tbl>
              <a:tblPr/>
              <a:tblGrid>
                <a:gridCol w="1008869">
                  <a:extLst>
                    <a:ext uri="{9D8B030D-6E8A-4147-A177-3AD203B41FA5}">
                      <a16:colId xmlns:a16="http://schemas.microsoft.com/office/drawing/2014/main" val="3464943857"/>
                    </a:ext>
                  </a:extLst>
                </a:gridCol>
                <a:gridCol w="7516005">
                  <a:extLst>
                    <a:ext uri="{9D8B030D-6E8A-4147-A177-3AD203B41FA5}">
                      <a16:colId xmlns:a16="http://schemas.microsoft.com/office/drawing/2014/main" val="2984548949"/>
                    </a:ext>
                  </a:extLst>
                </a:gridCol>
              </a:tblGrid>
              <a:tr h="290667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00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PIE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Position independent executable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298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2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AA9E-FFD4-7347-A40E-B8390161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PLT</a:t>
            </a:r>
            <a:r>
              <a:rPr lang="zh-CN" altLang="en-US" dirty="0"/>
              <a:t> </a:t>
            </a:r>
            <a:r>
              <a:rPr lang="en-US" altLang="zh-CN" dirty="0"/>
              <a:t>stub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AABF6-FC77-4C48-AE85-B6684C8C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35" y="749300"/>
            <a:ext cx="4312795" cy="6089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1DD00C-4C75-284B-859D-BA0C3B112C00}"/>
              </a:ext>
            </a:extLst>
          </p:cNvPr>
          <p:cNvSpPr/>
          <p:nvPr/>
        </p:nvSpPr>
        <p:spPr bwMode="auto">
          <a:xfrm>
            <a:off x="2192935" y="2953062"/>
            <a:ext cx="4312795" cy="390493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219EE8D7-7235-804D-B7F8-C3EFBD8C6813}"/>
              </a:ext>
            </a:extLst>
          </p:cNvPr>
          <p:cNvSpPr/>
          <p:nvPr/>
        </p:nvSpPr>
        <p:spPr bwMode="auto">
          <a:xfrm rot="10800000">
            <a:off x="1591922" y="5588221"/>
            <a:ext cx="479685" cy="359764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41832-230D-0342-9F02-529CC361D983}"/>
              </a:ext>
            </a:extLst>
          </p:cNvPr>
          <p:cNvSpPr txBox="1"/>
          <p:nvPr/>
        </p:nvSpPr>
        <p:spPr>
          <a:xfrm>
            <a:off x="150638" y="4880335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0x08048370</a:t>
            </a:r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 err="1"/>
              <a:t>system@plt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01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FB27-C297-9D4D-B40D-43886C10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Find</a:t>
            </a:r>
            <a:r>
              <a:rPr lang="zh-CN" altLang="en-US" sz="2400" dirty="0"/>
              <a:t> </a:t>
            </a:r>
            <a:r>
              <a:rPr lang="en-US" altLang="zh-CN" sz="2400" dirty="0"/>
              <a:t>Useable</a:t>
            </a:r>
            <a:r>
              <a:rPr lang="zh-CN" altLang="en-US" sz="2400" dirty="0"/>
              <a:t> </a:t>
            </a:r>
            <a:r>
              <a:rPr lang="en-US" altLang="zh-CN" sz="2400" dirty="0"/>
              <a:t>String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Parameter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System()</a:t>
            </a:r>
            <a:r>
              <a:rPr lang="zh-CN" altLang="en-US" sz="2400" dirty="0"/>
              <a:t> </a:t>
            </a:r>
            <a:r>
              <a:rPr lang="en-US" altLang="zh-CN" sz="2400" dirty="0"/>
              <a:t>function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D63C9-D88E-8E43-B412-43706CAF2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685110"/>
            <a:ext cx="3068808" cy="61728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D8DBF-9166-5141-8604-333E886A5438}"/>
              </a:ext>
            </a:extLst>
          </p:cNvPr>
          <p:cNvSpPr/>
          <p:nvPr/>
        </p:nvSpPr>
        <p:spPr bwMode="auto">
          <a:xfrm>
            <a:off x="3207896" y="3057992"/>
            <a:ext cx="3068808" cy="22485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E5A8E9AD-9ECF-E94D-A825-908392EC02F6}"/>
              </a:ext>
            </a:extLst>
          </p:cNvPr>
          <p:cNvSpPr/>
          <p:nvPr/>
        </p:nvSpPr>
        <p:spPr bwMode="auto">
          <a:xfrm rot="10800000">
            <a:off x="2488367" y="2990537"/>
            <a:ext cx="479685" cy="359764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C4674-77D2-4541-A251-322ED9B32A86}"/>
              </a:ext>
            </a:extLst>
          </p:cNvPr>
          <p:cNvSpPr txBox="1"/>
          <p:nvPr/>
        </p:nvSpPr>
        <p:spPr>
          <a:xfrm>
            <a:off x="150638" y="2574960"/>
            <a:ext cx="281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sheep are blue, but you see r</a:t>
            </a:r>
            <a:r>
              <a:rPr lang="en-US" altLang="zh-CN" b="1" dirty="0">
                <a:solidFill>
                  <a:srgbClr val="FF0000"/>
                </a:solidFill>
              </a:rPr>
              <a:t>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6A8714-0B79-3C4C-85CA-659882388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4" y="3982178"/>
            <a:ext cx="5549900" cy="2311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DDEA6D-2A82-A74B-9204-10E2ACBAE3B5}"/>
              </a:ext>
            </a:extLst>
          </p:cNvPr>
          <p:cNvSpPr/>
          <p:nvPr/>
        </p:nvSpPr>
        <p:spPr bwMode="auto">
          <a:xfrm>
            <a:off x="3209664" y="675011"/>
            <a:ext cx="3068808" cy="22485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28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0F3B-23DD-C34A-9243-DC899C0E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Pwn</a:t>
            </a:r>
            <a:r>
              <a:rPr lang="zh-CN" altLang="en-US" dirty="0"/>
              <a:t> </a:t>
            </a:r>
            <a:r>
              <a:rPr lang="en-US" altLang="zh-CN" dirty="0"/>
              <a:t>Script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B10DF-051F-D24D-88D4-83483693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4" y="749300"/>
            <a:ext cx="43053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0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2A4E-CDF2-2541-BB81-11FB515F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7CB9BF-DF04-D448-999C-190D45A1783C}"/>
              </a:ext>
            </a:extLst>
          </p:cNvPr>
          <p:cNvSpPr/>
          <p:nvPr/>
        </p:nvSpPr>
        <p:spPr>
          <a:xfrm>
            <a:off x="1565203" y="2354621"/>
            <a:ext cx="5989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Return-oriented programming </a:t>
            </a:r>
          </a:p>
          <a:p>
            <a:pPr algn="ctr"/>
            <a:r>
              <a:rPr lang="en-US" altLang="zh-CN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(ROP)</a:t>
            </a:r>
          </a:p>
        </p:txBody>
      </p:sp>
    </p:spTree>
    <p:extLst>
      <p:ext uri="{BB962C8B-B14F-4D97-AF65-F5344CB8AC3E}">
        <p14:creationId xmlns:p14="http://schemas.microsoft.com/office/powerpoint/2010/main" val="97987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ROP: The Main Idea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30" y="989577"/>
            <a:ext cx="6911621" cy="548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4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2A4E-CDF2-2541-BB81-11FB515F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7CB9BF-DF04-D448-999C-190D45A1783C}"/>
              </a:ext>
            </a:extLst>
          </p:cNvPr>
          <p:cNvSpPr/>
          <p:nvPr/>
        </p:nvSpPr>
        <p:spPr>
          <a:xfrm>
            <a:off x="1565203" y="2354621"/>
            <a:ext cx="5989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ret2libc Attack</a:t>
            </a:r>
          </a:p>
        </p:txBody>
      </p:sp>
    </p:spTree>
    <p:extLst>
      <p:ext uri="{BB962C8B-B14F-4D97-AF65-F5344CB8AC3E}">
        <p14:creationId xmlns:p14="http://schemas.microsoft.com/office/powerpoint/2010/main" val="150667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3F4E-AF8B-6E47-830B-4E5E5041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A6512C-7748-EF45-B114-597980B24A36}"/>
              </a:ext>
            </a:extLst>
          </p:cNvPr>
          <p:cNvSpPr/>
          <p:nvPr/>
        </p:nvSpPr>
        <p:spPr>
          <a:xfrm>
            <a:off x="300038" y="1107109"/>
            <a:ext cx="75073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“Getting around non-executable stack (and fix)”, Solar Designer (BUGTRAQ, August 1997) 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seclists.org</a:t>
            </a:r>
            <a:r>
              <a:rPr lang="en-US" dirty="0"/>
              <a:t>/</a:t>
            </a:r>
            <a:r>
              <a:rPr lang="en-US" dirty="0" err="1"/>
              <a:t>bugtraq</a:t>
            </a:r>
            <a:r>
              <a:rPr lang="en-US" dirty="0"/>
              <a:t>/1997/Aug/63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7716E-1943-AF4D-BB46-76319D660BEE}"/>
              </a:ext>
            </a:extLst>
          </p:cNvPr>
          <p:cNvSpPr/>
          <p:nvPr/>
        </p:nvSpPr>
        <p:spPr>
          <a:xfrm>
            <a:off x="1028908" y="3580801"/>
            <a:ext cx="65579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ret2libc and return oriented programming (ROP) technique relies on overwriting the stack to create a new stack frame that calls the system function. </a:t>
            </a:r>
          </a:p>
        </p:txBody>
      </p:sp>
    </p:spTree>
    <p:extLst>
      <p:ext uri="{BB962C8B-B14F-4D97-AF65-F5344CB8AC3E}">
        <p14:creationId xmlns:p14="http://schemas.microsoft.com/office/powerpoint/2010/main" val="277603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4463-07CE-C743-9D9B-11A9A8CF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ret2libc Attack</a:t>
            </a:r>
            <a:br>
              <a:rPr lang="en-US" altLang="zh-CN" sz="2800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22CE-7803-834F-9B02-B34C6211B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118014"/>
            <a:ext cx="8524875" cy="43132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We were able to pick from a wealth of ROP gadgets to construct the ROP chain in the previous section because the binary was huge. </a:t>
            </a:r>
          </a:p>
          <a:p>
            <a:r>
              <a:rPr lang="en-US" dirty="0"/>
              <a:t>Now, what happens if the </a:t>
            </a:r>
            <a:r>
              <a:rPr lang="en-US" b="1" dirty="0"/>
              <a:t>binary we have to attack is </a:t>
            </a:r>
            <a:r>
              <a:rPr lang="en-US" b="1" dirty="0">
                <a:solidFill>
                  <a:srgbClr val="FF0000"/>
                </a:solidFill>
              </a:rPr>
              <a:t>not large enough </a:t>
            </a:r>
            <a:r>
              <a:rPr lang="en-US" b="1" dirty="0"/>
              <a:t>to provide us the gadgets we need</a:t>
            </a:r>
            <a:r>
              <a:rPr lang="en-US" dirty="0"/>
              <a:t>?</a:t>
            </a:r>
          </a:p>
          <a:p>
            <a:r>
              <a:rPr lang="en-US" dirty="0"/>
              <a:t>One possible solution, since ASLR is disabled, would be to search for our gadgets in the shared libraries loaded by the program such as </a:t>
            </a:r>
            <a:r>
              <a:rPr lang="en-US" b="1" dirty="0" err="1"/>
              <a:t>libc</a:t>
            </a:r>
            <a:r>
              <a:rPr lang="en-US" dirty="0"/>
              <a:t>.</a:t>
            </a:r>
          </a:p>
          <a:p>
            <a:r>
              <a:rPr lang="en-US" dirty="0"/>
              <a:t>However, if we had these addresses into </a:t>
            </a:r>
            <a:r>
              <a:rPr lang="en-US" dirty="0" err="1"/>
              <a:t>libc</a:t>
            </a:r>
            <a:r>
              <a:rPr lang="en-US" dirty="0"/>
              <a:t>, </a:t>
            </a:r>
            <a:r>
              <a:rPr lang="en-US" b="1" dirty="0"/>
              <a:t>we could simplify our exploit to reuse useful functions</a:t>
            </a:r>
            <a:r>
              <a:rPr lang="en-US" dirty="0"/>
              <a:t>. One such useful function could be the system() function.</a:t>
            </a:r>
          </a:p>
        </p:txBody>
      </p:sp>
    </p:spTree>
    <p:extLst>
      <p:ext uri="{BB962C8B-B14F-4D97-AF65-F5344CB8AC3E}">
        <p14:creationId xmlns:p14="http://schemas.microsoft.com/office/powerpoint/2010/main" val="364212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FCE4-7592-1747-805F-B812C61C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61F00-FFE9-E84E-9A95-ABFED9703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standard library </a:t>
            </a:r>
          </a:p>
          <a:p>
            <a:r>
              <a:rPr lang="en-US" dirty="0"/>
              <a:t>Provides functionality for string handling, mathematical computations, input/output processing, memory management, and several other operating system services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FF035-D02F-3D41-B8B4-239ADF528361}"/>
              </a:ext>
            </a:extLst>
          </p:cNvPr>
          <p:cNvSpPr/>
          <p:nvPr/>
        </p:nvSpPr>
        <p:spPr>
          <a:xfrm>
            <a:off x="1032219" y="4475897"/>
            <a:ext cx="705098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However, if we had these addresses into </a:t>
            </a:r>
            <a:r>
              <a:rPr lang="en-US" dirty="0" err="1"/>
              <a:t>libc</a:t>
            </a:r>
            <a:r>
              <a:rPr lang="en-US" dirty="0"/>
              <a:t>, </a:t>
            </a:r>
            <a:r>
              <a:rPr lang="en-US" b="1" dirty="0"/>
              <a:t>we could simplify our exploit to reuse useful functions</a:t>
            </a:r>
            <a:r>
              <a:rPr lang="en-US" dirty="0"/>
              <a:t>. One such useful function could be the system() function. </a:t>
            </a:r>
          </a:p>
          <a:p>
            <a:r>
              <a:rPr lang="en-US" dirty="0">
                <a:sym typeface="Wingdings" pitchFamily="2" charset="2"/>
              </a:rPr>
              <a:t> find System() function’s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983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43096</TotalTime>
  <Words>905</Words>
  <Application>Microsoft Macintosh PowerPoint</Application>
  <PresentationFormat>On-screen Show (4:3)</PresentationFormat>
  <Paragraphs>118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-apple-system</vt:lpstr>
      <vt:lpstr>Agency FB</vt:lpstr>
      <vt:lpstr>Arial</vt:lpstr>
      <vt:lpstr>Franklin Gothic Book</vt:lpstr>
      <vt:lpstr>Franklin Gothic Medium</vt:lpstr>
      <vt:lpstr>Wingdings</vt:lpstr>
      <vt:lpstr>Standarddesign</vt:lpstr>
      <vt:lpstr>PowerPoint Presentation</vt:lpstr>
      <vt:lpstr>PowerPoint Presentation</vt:lpstr>
      <vt:lpstr>Glossary of Terms  </vt:lpstr>
      <vt:lpstr>PowerPoint Presentation</vt:lpstr>
      <vt:lpstr>ROP: The Main Idea</vt:lpstr>
      <vt:lpstr>PowerPoint Presentation</vt:lpstr>
      <vt:lpstr>Introduction</vt:lpstr>
      <vt:lpstr>ret2libc Attack </vt:lpstr>
      <vt:lpstr>libc</vt:lpstr>
      <vt:lpstr>Ret2lib Shellcode Structure</vt:lpstr>
      <vt:lpstr>Shutdown ASLR</vt:lpstr>
      <vt:lpstr>Address Space Layout Randomization (ASLR)</vt:lpstr>
      <vt:lpstr>PowerPoint Presentation</vt:lpstr>
      <vt:lpstr>Bypassing ASLR/NX with Ret2PLT  </vt:lpstr>
      <vt:lpstr>How to bypass ASLR/NX?</vt:lpstr>
      <vt:lpstr>Call Function(s) in libc</vt:lpstr>
      <vt:lpstr>Call Function(s) in libc</vt:lpstr>
      <vt:lpstr>ASM CALL</vt:lpstr>
      <vt:lpstr>Global Offset Table  </vt:lpstr>
      <vt:lpstr>Global Offset Table  </vt:lpstr>
      <vt:lpstr>Global Offset Table  </vt:lpstr>
      <vt:lpstr>Procedure Linkage Table (PLT)</vt:lpstr>
      <vt:lpstr>Procedure Linkage Table (PLT)</vt:lpstr>
      <vt:lpstr>Procedure Linkage Table (PLT)</vt:lpstr>
      <vt:lpstr>Call System() Function in libc with PLT, GOT</vt:lpstr>
      <vt:lpstr>Call System() Function in libc with PLT, GOT</vt:lpstr>
      <vt:lpstr>Call System() Function in libc with PLT, GOT</vt:lpstr>
      <vt:lpstr>Lazy Binding</vt:lpstr>
      <vt:lpstr>Bypass ASLR/NX with Ret2plt Attack</vt:lpstr>
      <vt:lpstr>Bypass ASLR/NX with Ret2plt Attack</vt:lpstr>
      <vt:lpstr>Check PLT stub Address</vt:lpstr>
      <vt:lpstr>Find Useable String as Parameter for System() function</vt:lpstr>
      <vt:lpstr>Pwn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1296</cp:revision>
  <dcterms:created xsi:type="dcterms:W3CDTF">2011-12-10T02:50:46Z</dcterms:created>
  <dcterms:modified xsi:type="dcterms:W3CDTF">2019-10-15T19:01:45Z</dcterms:modified>
</cp:coreProperties>
</file>