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587" r:id="rId2"/>
    <p:sldId id="767" r:id="rId3"/>
    <p:sldId id="831" r:id="rId4"/>
    <p:sldId id="832" r:id="rId5"/>
    <p:sldId id="940" r:id="rId6"/>
    <p:sldId id="877" r:id="rId7"/>
    <p:sldId id="881" r:id="rId8"/>
    <p:sldId id="882" r:id="rId9"/>
    <p:sldId id="883" r:id="rId10"/>
    <p:sldId id="941" r:id="rId11"/>
    <p:sldId id="942" r:id="rId12"/>
    <p:sldId id="887" r:id="rId13"/>
    <p:sldId id="888" r:id="rId14"/>
    <p:sldId id="943" r:id="rId15"/>
    <p:sldId id="889" r:id="rId16"/>
    <p:sldId id="890" r:id="rId17"/>
    <p:sldId id="892" r:id="rId18"/>
    <p:sldId id="893" r:id="rId19"/>
    <p:sldId id="894" r:id="rId20"/>
    <p:sldId id="891" r:id="rId21"/>
    <p:sldId id="896" r:id="rId22"/>
    <p:sldId id="897" r:id="rId23"/>
    <p:sldId id="898" r:id="rId24"/>
    <p:sldId id="895" r:id="rId25"/>
    <p:sldId id="899" r:id="rId26"/>
    <p:sldId id="875" r:id="rId27"/>
    <p:sldId id="900" r:id="rId28"/>
    <p:sldId id="901" r:id="rId29"/>
    <p:sldId id="902" r:id="rId30"/>
    <p:sldId id="944" r:id="rId31"/>
    <p:sldId id="856" r:id="rId32"/>
    <p:sldId id="857" r:id="rId33"/>
    <p:sldId id="858" r:id="rId34"/>
    <p:sldId id="859" r:id="rId35"/>
    <p:sldId id="860" r:id="rId36"/>
    <p:sldId id="861" r:id="rId37"/>
    <p:sldId id="862" r:id="rId38"/>
    <p:sldId id="863" r:id="rId39"/>
    <p:sldId id="864" r:id="rId40"/>
    <p:sldId id="865" r:id="rId41"/>
    <p:sldId id="866" r:id="rId42"/>
    <p:sldId id="867" r:id="rId43"/>
    <p:sldId id="868" r:id="rId44"/>
    <p:sldId id="869" r:id="rId45"/>
    <p:sldId id="870" r:id="rId46"/>
    <p:sldId id="871" r:id="rId47"/>
    <p:sldId id="872" r:id="rId48"/>
    <p:sldId id="873" r:id="rId49"/>
    <p:sldId id="874" r:id="rId50"/>
    <p:sldId id="716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09" autoAdjust="0"/>
    <p:restoredTop sz="83312"/>
  </p:normalViewPr>
  <p:slideViewPr>
    <p:cSldViewPr snapToGrid="0" snapToObjects="1">
      <p:cViewPr varScale="1">
        <p:scale>
          <a:sx n="128" d="100"/>
          <a:sy n="128" d="100"/>
        </p:scale>
        <p:origin x="14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fld id="{BA9611C0-22CD-3B4D-A545-A25F1CC1E2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09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noProof="0"/>
              <a:t>Textmasterformate durch Klicken bearbeiten</a:t>
            </a:r>
          </a:p>
          <a:p>
            <a:pPr lvl="1"/>
            <a:r>
              <a:rPr lang="de-DE" altLang="zh-CN" noProof="0"/>
              <a:t>Zweite Ebene</a:t>
            </a:r>
          </a:p>
          <a:p>
            <a:pPr lvl="2"/>
            <a:r>
              <a:rPr lang="de-DE" altLang="zh-CN" noProof="0"/>
              <a:t>Dritte Ebene</a:t>
            </a:r>
          </a:p>
          <a:p>
            <a:pPr lvl="3"/>
            <a:r>
              <a:rPr lang="de-DE" altLang="zh-CN" noProof="0"/>
              <a:t>Vierte Ebene</a:t>
            </a:r>
          </a:p>
          <a:p>
            <a:pPr lvl="4"/>
            <a:r>
              <a:rPr lang="de-DE" altLang="zh-CN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91BB238-3B1B-EE4E-BFC2-DF2FE134C0D2}" type="slidenum">
              <a:rPr lang="de-DE" altLang="zh-CN"/>
              <a:pPr>
                <a:defRPr/>
              </a:pPr>
              <a:t>‹#›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55767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23182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93738" y="1435100"/>
            <a:ext cx="7754937" cy="1082675"/>
          </a:xfrm>
        </p:spPr>
        <p:txBody>
          <a:bodyPr anchor="b"/>
          <a:lstStyle>
            <a:lvl1pPr algn="ctr"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</a:t>
            </a:r>
            <a:br>
              <a:rPr lang="de-DE"/>
            </a:br>
            <a:r>
              <a:rPr lang="de-DE"/>
              <a:t>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96913" y="2517775"/>
            <a:ext cx="7751762" cy="800100"/>
          </a:xfrm>
        </p:spPr>
        <p:txBody>
          <a:bodyPr tIns="45720" bIns="45720"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8054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201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9725" y="101600"/>
            <a:ext cx="2130425" cy="57007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95275" y="101600"/>
            <a:ext cx="6242050" cy="57007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5235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5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169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6014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0949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9449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341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1897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101600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Klicken Sie, um das Titelformat zu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zh-CN" sz="1000"/>
              <a:t>Page </a:t>
            </a:r>
            <a:r>
              <a:rPr lang="de-DE" altLang="zh-CN" sz="1000">
                <a:sym typeface="Wingdings" charset="0"/>
              </a:rPr>
              <a:t></a:t>
            </a:r>
            <a:r>
              <a:rPr lang="de-DE" altLang="zh-CN" sz="1000"/>
              <a:t> </a:t>
            </a:r>
            <a:fld id="{EB0D860B-0F9F-024D-87B2-26EC2F8908EF}" type="slidenum">
              <a:rPr lang="de-DE" altLang="zh-CN" sz="1000"/>
              <a:pPr/>
              <a:t>‹#›</a:t>
            </a:fld>
            <a:endParaRPr lang="de-DE" altLang="zh-CN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宋体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charset="0"/>
        <a:buChar char="§"/>
        <a:defRPr kumimoji="1" sz="2000">
          <a:solidFill>
            <a:schemeClr val="tx1"/>
          </a:solidFill>
          <a:latin typeface="+mn-lt"/>
          <a:ea typeface="宋体" charset="0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kumimoji="1">
          <a:solidFill>
            <a:schemeClr val="tx1"/>
          </a:solidFill>
          <a:latin typeface="+mn-lt"/>
          <a:ea typeface="Arial" charset="0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kumimoji="1">
          <a:solidFill>
            <a:schemeClr val="tx1"/>
          </a:solidFill>
          <a:latin typeface="+mn-lt"/>
          <a:ea typeface="Arial" charset="0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facebook.com/ads/create/photos/creative_uploader.php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73240" y="1315598"/>
            <a:ext cx="801858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CSC 495/583 Topics of Software Security</a:t>
            </a:r>
            <a:b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</a:b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Intro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to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Web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Security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(2)</a:t>
            </a:r>
          </a:p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Dr. Si Chen (schen@wcupa.edu)</a:t>
            </a:r>
          </a:p>
        </p:txBody>
      </p:sp>
      <p:sp>
        <p:nvSpPr>
          <p:cNvPr id="2" name="Rectangle 1"/>
          <p:cNvSpPr/>
          <p:nvPr/>
        </p:nvSpPr>
        <p:spPr>
          <a:xfrm>
            <a:off x="7224436" y="-93336"/>
            <a:ext cx="19896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pc="-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Medium" panose="020B0603020102020204"/>
              </a:rPr>
              <a:t>Class</a:t>
            </a:r>
            <a:r>
              <a:rPr lang="en-US" altLang="zh-CN" sz="7200" b="1" dirty="0">
                <a:solidFill>
                  <a:srgbClr val="247793">
                    <a:lumMod val="60000"/>
                    <a:lumOff val="40000"/>
                  </a:srgbClr>
                </a:solidFill>
                <a:latin typeface="Franklin Gothic Book" panose="020B0503020102020204"/>
              </a:rPr>
              <a:t>13</a:t>
            </a:r>
            <a:endParaRPr lang="zh-CN" altLang="en-US" sz="2800" dirty="0"/>
          </a:p>
        </p:txBody>
      </p:sp>
      <p:sp>
        <p:nvSpPr>
          <p:cNvPr id="3" name="AutoShape 8" descr="Image result for programming langu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6" name="Picture 2" descr="Course Logo">
            <a:extLst>
              <a:ext uri="{FF2B5EF4-FFF2-40B4-BE49-F238E27FC236}">
                <a16:creationId xmlns:a16="http://schemas.microsoft.com/office/drawing/2014/main" id="{9282C541-23EE-469D-A06B-4D0016D94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51" y="3823398"/>
            <a:ext cx="3164449" cy="210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54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News.php?id</a:t>
            </a:r>
            <a:r>
              <a:rPr lang="en-US" altLang="zh-CN" dirty="0"/>
              <a:t>=2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95274" y="2040220"/>
          <a:ext cx="8524876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1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1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1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1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TITLE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CONTENT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Facing poverty, academics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sleeping in cars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dirty="0"/>
                        <a:t>…</a:t>
                      </a:r>
                      <a:r>
                        <a:rPr lang="en-US" altLang="zh-CN" dirty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09/28/2017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China orders N.K. firms to close down within 120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dirty="0"/>
                        <a:t>…</a:t>
                      </a:r>
                      <a:r>
                        <a:rPr lang="en-US" altLang="zh-CN" dirty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09/28/2017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Bitcoin blow as fund drops U.S. exchange application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dirty="0"/>
                        <a:t>…</a:t>
                      </a:r>
                      <a:r>
                        <a:rPr lang="en-US" altLang="zh-CN" dirty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09/28/2017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295274" y="3356974"/>
            <a:ext cx="8524876" cy="1114817"/>
          </a:xfrm>
          <a:prstGeom prst="rect">
            <a:avLst/>
          </a:prstGeom>
          <a:noFill/>
          <a:ln w="571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86" y="1248707"/>
            <a:ext cx="6102575" cy="60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5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News.php?id</a:t>
            </a:r>
            <a:r>
              <a:rPr lang="en-US" altLang="zh-CN" dirty="0"/>
              <a:t>=1</a:t>
            </a:r>
            <a:r>
              <a:rPr lang="mr-IN" altLang="zh-CN" dirty="0">
                <a:solidFill>
                  <a:srgbClr val="FF0000"/>
                </a:solidFill>
              </a:rPr>
              <a:t>…</a:t>
            </a:r>
            <a:r>
              <a:rPr lang="en-US" altLang="zh-CN" dirty="0">
                <a:solidFill>
                  <a:srgbClr val="FF0000"/>
                </a:solidFill>
              </a:rPr>
              <a:t>Evil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95274" y="2040220"/>
          <a:ext cx="8524876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1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1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1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1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TITLE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CONTENT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Facing poverty, academics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sleeping in cars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dirty="0"/>
                        <a:t>…</a:t>
                      </a:r>
                      <a:r>
                        <a:rPr lang="en-US" altLang="zh-CN" dirty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09/28/2017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China orders N.K. firms to close down within 120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dirty="0"/>
                        <a:t>…</a:t>
                      </a:r>
                      <a:r>
                        <a:rPr lang="en-US" altLang="zh-CN" dirty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09/28/2017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Bitcoin blow as fund drops U.S. exchange application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dirty="0"/>
                        <a:t>…</a:t>
                      </a:r>
                      <a:r>
                        <a:rPr lang="en-US" altLang="zh-CN" dirty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09/28/2017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35" y="1049750"/>
            <a:ext cx="7052153" cy="8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20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News.php?id</a:t>
            </a:r>
            <a:r>
              <a:rPr lang="en-US" altLang="zh-CN" dirty="0"/>
              <a:t>=</a:t>
            </a:r>
            <a:r>
              <a:rPr lang="en-US" dirty="0">
                <a:solidFill>
                  <a:srgbClr val="FF0000"/>
                </a:solidFill>
              </a:rPr>
              <a:t>1 ; delete from news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95274" y="2040220"/>
          <a:ext cx="8524876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1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1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1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1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TITLE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CONTENT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Facing poverty, academics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sleeping in cars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dirty="0"/>
                        <a:t>…</a:t>
                      </a:r>
                      <a:r>
                        <a:rPr lang="en-US" altLang="zh-CN" dirty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09/28/2017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China orders N.K. firms to close down within 120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dirty="0"/>
                        <a:t>…</a:t>
                      </a:r>
                      <a:r>
                        <a:rPr lang="en-US" altLang="zh-CN" dirty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09/28/2017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Bitcoin blow as fund drops U.S. exchange application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dirty="0"/>
                        <a:t>…</a:t>
                      </a:r>
                      <a:r>
                        <a:rPr lang="en-US" altLang="zh-CN" dirty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09/28/2017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683"/>
            <a:ext cx="9144000" cy="76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70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News.php?id</a:t>
            </a:r>
            <a:r>
              <a:rPr lang="en-US" altLang="zh-CN" dirty="0"/>
              <a:t>=</a:t>
            </a:r>
            <a:r>
              <a:rPr lang="en-US" dirty="0">
                <a:solidFill>
                  <a:srgbClr val="FF0000"/>
                </a:solidFill>
              </a:rPr>
              <a:t>1 ; delete from news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95274" y="2040220"/>
          <a:ext cx="8524876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1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1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1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1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TITLE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CONTENT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Facing poverty, academics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sleeping in cars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dirty="0"/>
                        <a:t>…</a:t>
                      </a:r>
                      <a:r>
                        <a:rPr lang="en-US" altLang="zh-CN" dirty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09/28/2017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China orders N.K. firms to close down within 120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dirty="0"/>
                        <a:t>…</a:t>
                      </a:r>
                      <a:r>
                        <a:rPr lang="en-US" altLang="zh-CN" dirty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09/28/2017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Bitcoin blow as fund drops U.S. exchange application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dirty="0"/>
                        <a:t>…</a:t>
                      </a:r>
                      <a:r>
                        <a:rPr lang="en-US" altLang="zh-CN" dirty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09/28/2017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683"/>
            <a:ext cx="9144000" cy="766618"/>
          </a:xfrm>
          <a:prstGeom prst="rect">
            <a:avLst/>
          </a:prstGeom>
        </p:spPr>
      </p:pic>
      <p:sp>
        <p:nvSpPr>
          <p:cNvPr id="5" name="&quot;No&quot; Symbol 4"/>
          <p:cNvSpPr/>
          <p:nvPr/>
        </p:nvSpPr>
        <p:spPr bwMode="auto">
          <a:xfrm>
            <a:off x="2417523" y="2040220"/>
            <a:ext cx="4020855" cy="39370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030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5" name="Picture 1" descr="age27image2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515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Upload</a:t>
            </a:r>
            <a:r>
              <a:rPr lang="zh-CN" altLang="en-US" dirty="0"/>
              <a:t> </a:t>
            </a:r>
            <a:r>
              <a:rPr lang="en-US" altLang="zh-CN" dirty="0"/>
              <a:t>Hacking:</a:t>
            </a:r>
            <a:r>
              <a:rPr lang="zh-CN" altLang="en-US" dirty="0"/>
              <a:t> </a:t>
            </a:r>
            <a:r>
              <a:rPr lang="en-US" altLang="zh-CN" dirty="0"/>
              <a:t>Apache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PHP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651000"/>
            <a:ext cx="8001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67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Upload</a:t>
            </a:r>
            <a:r>
              <a:rPr lang="zh-CN" altLang="en-US" dirty="0"/>
              <a:t> </a:t>
            </a:r>
            <a:r>
              <a:rPr lang="en-US" altLang="zh-CN" dirty="0"/>
              <a:t>Hacking:</a:t>
            </a:r>
            <a:r>
              <a:rPr lang="zh-CN" altLang="en-US" dirty="0"/>
              <a:t> </a:t>
            </a:r>
            <a:r>
              <a:rPr lang="en-US" altLang="zh-CN" dirty="0"/>
              <a:t>Apache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PHP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6202" y="1212850"/>
            <a:ext cx="8524875" cy="4313238"/>
          </a:xfrm>
        </p:spPr>
        <p:txBody>
          <a:bodyPr/>
          <a:lstStyle/>
          <a:p>
            <a:r>
              <a:rPr lang="en-US" altLang="zh-CN" dirty="0" err="1"/>
              <a:t>hack.php</a:t>
            </a:r>
            <a:endParaRPr lang="en-US" altLang="zh-CN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12" y="2017713"/>
            <a:ext cx="8102600" cy="378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102" y="749300"/>
            <a:ext cx="9271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15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8" y="851769"/>
            <a:ext cx="9144000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22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"/>
            <a:ext cx="91440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43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sentence</a:t>
            </a:r>
            <a:r>
              <a:rPr lang="zh-CN" altLang="en-US" dirty="0"/>
              <a:t> </a:t>
            </a:r>
            <a:r>
              <a:rPr lang="en-US" altLang="zh-CN" dirty="0" err="1"/>
              <a:t>webshell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0327"/>
            <a:ext cx="9144000" cy="101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8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244" y="2753518"/>
            <a:ext cx="8524875" cy="43132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/>
              <a:t>Review</a:t>
            </a:r>
            <a:r>
              <a:rPr lang="zh-CN" altLang="en-US" sz="4400" dirty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5201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Upload</a:t>
            </a:r>
            <a:r>
              <a:rPr lang="zh-CN" altLang="en-US" dirty="0"/>
              <a:t> </a:t>
            </a:r>
            <a:r>
              <a:rPr lang="en-US" altLang="zh-CN" dirty="0"/>
              <a:t>Hacking:</a:t>
            </a:r>
            <a:r>
              <a:rPr lang="zh-CN" altLang="en-US" dirty="0"/>
              <a:t> </a:t>
            </a:r>
            <a:r>
              <a:rPr lang="en-US" altLang="zh-CN" dirty="0"/>
              <a:t>Apache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PHP</a:t>
            </a:r>
            <a:r>
              <a:rPr lang="zh-CN" altLang="en-US" dirty="0"/>
              <a:t> </a:t>
            </a:r>
            <a:r>
              <a:rPr lang="en-US" altLang="zh-CN" dirty="0"/>
              <a:t>(Patch1)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009650"/>
            <a:ext cx="84201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56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Upload</a:t>
            </a:r>
            <a:r>
              <a:rPr lang="zh-CN" altLang="en-US" dirty="0"/>
              <a:t> </a:t>
            </a:r>
            <a:r>
              <a:rPr lang="en-US" altLang="zh-CN" dirty="0"/>
              <a:t>Hacking:</a:t>
            </a:r>
            <a:r>
              <a:rPr lang="zh-CN" altLang="en-US" dirty="0"/>
              <a:t> </a:t>
            </a:r>
            <a:r>
              <a:rPr lang="en-US" altLang="zh-CN" dirty="0"/>
              <a:t>Apache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PHP</a:t>
            </a:r>
            <a:r>
              <a:rPr lang="zh-CN" altLang="en-US" dirty="0"/>
              <a:t> </a:t>
            </a:r>
            <a:r>
              <a:rPr lang="en-US" altLang="zh-CN" dirty="0"/>
              <a:t>(Patch1)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85" y="1489075"/>
            <a:ext cx="8420100" cy="4838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102" y="616538"/>
            <a:ext cx="927100" cy="927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6202" y="963613"/>
            <a:ext cx="4115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Hack.php3,</a:t>
            </a:r>
            <a:r>
              <a:rPr lang="zh-CN" altLang="en-US" dirty="0"/>
              <a:t> </a:t>
            </a:r>
            <a:r>
              <a:rPr lang="en-US" altLang="zh-CN" dirty="0"/>
              <a:t>hack.php4,</a:t>
            </a:r>
            <a:r>
              <a:rPr lang="zh-CN" altLang="en-US" dirty="0"/>
              <a:t> </a:t>
            </a:r>
            <a:r>
              <a:rPr lang="en-US" altLang="zh-CN" dirty="0" err="1"/>
              <a:t>hack.phtml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744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Upload</a:t>
            </a:r>
            <a:r>
              <a:rPr lang="zh-CN" altLang="en-US" dirty="0"/>
              <a:t> </a:t>
            </a:r>
            <a:r>
              <a:rPr lang="en-US" altLang="zh-CN" dirty="0"/>
              <a:t>Hacking:</a:t>
            </a:r>
            <a:r>
              <a:rPr lang="zh-CN" altLang="en-US" dirty="0"/>
              <a:t> </a:t>
            </a:r>
            <a:r>
              <a:rPr lang="en-US" altLang="zh-CN" dirty="0"/>
              <a:t>Apache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PHP</a:t>
            </a:r>
            <a:r>
              <a:rPr lang="zh-CN" altLang="en-US" dirty="0"/>
              <a:t> </a:t>
            </a:r>
            <a:r>
              <a:rPr lang="en-US" altLang="zh-CN" dirty="0"/>
              <a:t>(Patch2)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8" y="1668990"/>
            <a:ext cx="9144000" cy="45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3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Upload</a:t>
            </a:r>
            <a:r>
              <a:rPr lang="zh-CN" altLang="en-US" dirty="0"/>
              <a:t> </a:t>
            </a:r>
            <a:r>
              <a:rPr lang="en-US" altLang="zh-CN" dirty="0"/>
              <a:t>Hacking:</a:t>
            </a:r>
            <a:r>
              <a:rPr lang="zh-CN" altLang="en-US" dirty="0"/>
              <a:t> </a:t>
            </a:r>
            <a:r>
              <a:rPr lang="en-US" altLang="zh-CN" dirty="0"/>
              <a:t>Apache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PHP</a:t>
            </a:r>
            <a:r>
              <a:rPr lang="zh-CN" altLang="en-US" dirty="0"/>
              <a:t> </a:t>
            </a:r>
            <a:r>
              <a:rPr lang="en-US" altLang="zh-CN" dirty="0"/>
              <a:t>(Patch2)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8" y="1668990"/>
            <a:ext cx="9144000" cy="4506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102" y="597939"/>
            <a:ext cx="927100" cy="927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6202" y="963613"/>
            <a:ext cx="2262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Hack.php</a:t>
            </a:r>
            <a:r>
              <a:rPr lang="en-US" altLang="zh-CN" dirty="0"/>
              <a:t>[SPACE]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981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Upload</a:t>
            </a:r>
            <a:r>
              <a:rPr lang="zh-CN" altLang="en-US" dirty="0"/>
              <a:t> </a:t>
            </a:r>
            <a:r>
              <a:rPr lang="en-US" altLang="zh-CN" dirty="0"/>
              <a:t>Hacking:</a:t>
            </a:r>
            <a:r>
              <a:rPr lang="zh-CN" altLang="en-US" dirty="0"/>
              <a:t> </a:t>
            </a:r>
            <a:r>
              <a:rPr lang="en-US" altLang="zh-CN" dirty="0"/>
              <a:t>Apache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PHP</a:t>
            </a:r>
            <a:r>
              <a:rPr lang="zh-CN" altLang="en-US" dirty="0"/>
              <a:t> </a:t>
            </a:r>
            <a:r>
              <a:rPr lang="en-US" altLang="zh-CN" dirty="0"/>
              <a:t>(Patch3)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8526"/>
            <a:ext cx="9144000" cy="38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47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Upload</a:t>
            </a:r>
            <a:r>
              <a:rPr lang="zh-CN" altLang="en-US" dirty="0"/>
              <a:t> </a:t>
            </a:r>
            <a:r>
              <a:rPr lang="en-US" altLang="zh-CN" dirty="0"/>
              <a:t>Hacking:</a:t>
            </a:r>
            <a:r>
              <a:rPr lang="zh-CN" altLang="en-US" dirty="0"/>
              <a:t> </a:t>
            </a:r>
            <a:r>
              <a:rPr lang="en-US" altLang="zh-CN" dirty="0"/>
              <a:t>Apache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PHP</a:t>
            </a:r>
            <a:r>
              <a:rPr lang="zh-CN" altLang="en-US" dirty="0"/>
              <a:t> </a:t>
            </a:r>
            <a:r>
              <a:rPr lang="en-US" altLang="zh-CN" dirty="0"/>
              <a:t>(Patch3)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8526"/>
            <a:ext cx="9144000" cy="3880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102" y="597939"/>
            <a:ext cx="927100" cy="927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71462" y="780640"/>
            <a:ext cx="1864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Hack.php.xxx</a:t>
            </a:r>
            <a:r>
              <a:rPr lang="zh-CN" altLang="en-US" dirty="0"/>
              <a:t>  </a:t>
            </a:r>
            <a:endParaRPr lang="en-US" altLang="zh-CN" dirty="0"/>
          </a:p>
          <a:p>
            <a:r>
              <a:rPr lang="en-US" altLang="zh-CN" dirty="0"/>
              <a:t>.</a:t>
            </a:r>
            <a:r>
              <a:rPr lang="en-US" altLang="zh-CN" dirty="0" err="1"/>
              <a:t>htaccess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381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106"/>
            <a:ext cx="9144000" cy="6843198"/>
          </a:xfrm>
        </p:spPr>
      </p:pic>
    </p:spTree>
    <p:extLst>
      <p:ext uri="{BB962C8B-B14F-4D97-AF65-F5344CB8AC3E}">
        <p14:creationId xmlns:p14="http://schemas.microsoft.com/office/powerpoint/2010/main" val="857277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Nginx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PHP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1349"/>
            <a:ext cx="9144000" cy="4335302"/>
          </a:xfrm>
          <a:prstGeom prst="rect">
            <a:avLst/>
          </a:prstGeom>
        </p:spPr>
      </p:pic>
      <p:pic>
        <p:nvPicPr>
          <p:cNvPr id="2049" name="Picture 1" descr="age69image592">
            <a:extLst>
              <a:ext uri="{FF2B5EF4-FFF2-40B4-BE49-F238E27FC236}">
                <a16:creationId xmlns:a16="http://schemas.microsoft.com/office/drawing/2014/main" id="{40B13414-BB1C-0240-AD33-8C00842F4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764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age69image592">
            <a:extLst>
              <a:ext uri="{FF2B5EF4-FFF2-40B4-BE49-F238E27FC236}">
                <a16:creationId xmlns:a16="http://schemas.microsoft.com/office/drawing/2014/main" id="{0C84D5EB-5ACF-7141-B81A-B4896BCAB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764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552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31" y="1613095"/>
            <a:ext cx="7528142" cy="40651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5850" y="5984945"/>
            <a:ext cx="7484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 PHP </a:t>
            </a:r>
            <a:r>
              <a:rPr lang="en-US" dirty="0" err="1"/>
              <a:t>webshell</a:t>
            </a:r>
            <a:r>
              <a:rPr lang="en-US" dirty="0"/>
              <a:t> with a JPEG header to bypass weak image verification checks.</a:t>
            </a:r>
          </a:p>
        </p:txBody>
      </p:sp>
      <p:pic>
        <p:nvPicPr>
          <p:cNvPr id="3073" name="Picture 1" descr="age70image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93"/>
            <a:ext cx="554355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334870" y="1070299"/>
            <a:ext cx="208262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05_avatar_big.jpg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75" name="Picture 3" descr="age70image19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93"/>
            <a:ext cx="426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770" y="685995"/>
            <a:ext cx="9271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52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9075"/>
            <a:ext cx="9144000" cy="4550784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334870" y="1070299"/>
            <a:ext cx="2595582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05_avatar_big.jpg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/.</a:t>
            </a:r>
            <a:r>
              <a:rPr kumimoji="0" lang="en-US" altLang="zh-CN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php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770" y="598641"/>
            <a:ext cx="9271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70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THE WEB IS SIMPLE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Hyper</a:t>
            </a:r>
            <a:r>
              <a:rPr lang="zh-CN" altLang="en-US" dirty="0"/>
              <a:t> </a:t>
            </a:r>
            <a:r>
              <a:rPr lang="en-US" altLang="zh-CN" dirty="0"/>
              <a:t>Text</a:t>
            </a:r>
            <a:r>
              <a:rPr lang="zh-CN" altLang="en-US" dirty="0"/>
              <a:t> </a:t>
            </a:r>
            <a:r>
              <a:rPr lang="en-US" altLang="zh-CN" dirty="0"/>
              <a:t>Transfer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r>
              <a:rPr lang="zh-CN" altLang="en-US" dirty="0"/>
              <a:t> </a:t>
            </a:r>
            <a:r>
              <a:rPr lang="en-US" altLang="zh-CN" dirty="0"/>
              <a:t>(HTTP)</a:t>
            </a:r>
          </a:p>
          <a:p>
            <a:r>
              <a:rPr kumimoji="1" lang="en-US" altLang="zh-CN" dirty="0"/>
              <a:t>Designed</a:t>
            </a:r>
            <a:r>
              <a:rPr kumimoji="1"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allow</a:t>
            </a:r>
            <a:r>
              <a:rPr lang="zh-CN" altLang="en-US" dirty="0"/>
              <a:t> </a:t>
            </a:r>
            <a:r>
              <a:rPr lang="en-US" altLang="zh-CN" dirty="0"/>
              <a:t>remote</a:t>
            </a:r>
            <a:r>
              <a:rPr lang="zh-CN" altLang="en-US" dirty="0"/>
              <a:t> </a:t>
            </a:r>
            <a:r>
              <a:rPr lang="en-US" altLang="zh-CN" dirty="0"/>
              <a:t>document</a:t>
            </a:r>
            <a:r>
              <a:rPr lang="zh-CN" altLang="en-US" dirty="0"/>
              <a:t> </a:t>
            </a:r>
            <a:r>
              <a:rPr lang="en-US" altLang="zh-CN" dirty="0"/>
              <a:t>retrieval</a:t>
            </a:r>
          </a:p>
          <a:p>
            <a:r>
              <a:rPr kumimoji="1" lang="en-US" altLang="zh-CN" dirty="0"/>
              <a:t>Simple</a:t>
            </a:r>
            <a:r>
              <a:rPr kumimoji="1" lang="zh-CN" altLang="en-US" dirty="0"/>
              <a:t> </a:t>
            </a:r>
            <a:r>
              <a:rPr kumimoji="1" lang="en-US" altLang="zh-CN" dirty="0"/>
              <a:t>client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server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model:</a:t>
            </a:r>
          </a:p>
          <a:p>
            <a:endParaRPr kumimoji="1" lang="en-US" altLang="zh-CN" dirty="0"/>
          </a:p>
        </p:txBody>
      </p:sp>
      <p:sp>
        <p:nvSpPr>
          <p:cNvPr id="4" name="矩形 3"/>
          <p:cNvSpPr/>
          <p:nvPr/>
        </p:nvSpPr>
        <p:spPr bwMode="auto">
          <a:xfrm>
            <a:off x="1630947" y="3863473"/>
            <a:ext cx="1711158" cy="98926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Client</a:t>
            </a: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5981031" y="3863473"/>
            <a:ext cx="1711158" cy="98926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Server</a:t>
            </a: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6" name="左右箭头 5"/>
          <p:cNvSpPr/>
          <p:nvPr/>
        </p:nvSpPr>
        <p:spPr bwMode="auto">
          <a:xfrm>
            <a:off x="3850105" y="4023893"/>
            <a:ext cx="1644316" cy="828843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556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Upload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Check</a:t>
            </a:r>
            <a:r>
              <a:rPr lang="zh-CN" altLang="en-US" dirty="0"/>
              <a:t> </a:t>
            </a:r>
            <a:r>
              <a:rPr lang="en-US" altLang="zh-CN" dirty="0"/>
              <a:t>file</a:t>
            </a:r>
            <a:r>
              <a:rPr lang="zh-CN" altLang="en-US" dirty="0"/>
              <a:t> </a:t>
            </a:r>
            <a:r>
              <a:rPr lang="en-US" altLang="zh-CN" dirty="0"/>
              <a:t>extension</a:t>
            </a:r>
          </a:p>
          <a:p>
            <a:r>
              <a:rPr lang="en-US" altLang="zh-CN" dirty="0"/>
              <a:t>Check</a:t>
            </a:r>
            <a:r>
              <a:rPr lang="zh-CN" altLang="en-US" dirty="0"/>
              <a:t> </a:t>
            </a:r>
            <a:r>
              <a:rPr lang="en-US" altLang="zh-CN" dirty="0"/>
              <a:t>file</a:t>
            </a:r>
            <a:r>
              <a:rPr lang="zh-CN" altLang="en-US" dirty="0"/>
              <a:t> </a:t>
            </a:r>
            <a:r>
              <a:rPr lang="en-US" altLang="zh-CN" dirty="0"/>
              <a:t>extension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JavaScript</a:t>
            </a:r>
          </a:p>
          <a:p>
            <a:r>
              <a:rPr lang="en-US" altLang="zh-CN" dirty="0"/>
              <a:t>Check</a:t>
            </a:r>
            <a:r>
              <a:rPr lang="zh-CN" altLang="en-US" dirty="0"/>
              <a:t> </a:t>
            </a:r>
            <a:r>
              <a:rPr lang="en-US" altLang="zh-CN" dirty="0"/>
              <a:t>Mine</a:t>
            </a:r>
            <a:r>
              <a:rPr lang="zh-CN" altLang="en-US" dirty="0"/>
              <a:t> </a:t>
            </a:r>
            <a:r>
              <a:rPr lang="en-US" altLang="zh-CN" dirty="0"/>
              <a:t>Type</a:t>
            </a:r>
          </a:p>
          <a:p>
            <a:r>
              <a:rPr lang="en-US" altLang="zh-CN" dirty="0"/>
              <a:t>Check</a:t>
            </a:r>
            <a:r>
              <a:rPr lang="zh-CN" altLang="en-US" dirty="0"/>
              <a:t> </a:t>
            </a:r>
            <a:r>
              <a:rPr lang="en-US" altLang="zh-CN" dirty="0"/>
              <a:t>File</a:t>
            </a:r>
            <a:r>
              <a:rPr lang="zh-CN" altLang="en-US" dirty="0"/>
              <a:t> </a:t>
            </a:r>
            <a:r>
              <a:rPr lang="en-US" altLang="zh-CN" dirty="0"/>
              <a:t>Header</a:t>
            </a:r>
          </a:p>
          <a:p>
            <a:r>
              <a:rPr lang="en-US" altLang="zh-CN" dirty="0"/>
              <a:t>Check</a:t>
            </a:r>
            <a:r>
              <a:rPr lang="zh-CN" altLang="en-US" dirty="0"/>
              <a:t> </a:t>
            </a:r>
            <a:r>
              <a:rPr lang="en-US" altLang="zh-CN" dirty="0"/>
              <a:t>File</a:t>
            </a:r>
            <a:r>
              <a:rPr lang="zh-CN" altLang="en-US" dirty="0"/>
              <a:t> </a:t>
            </a:r>
            <a:r>
              <a:rPr lang="en-US" altLang="zh-CN" dirty="0"/>
              <a:t>format</a:t>
            </a:r>
          </a:p>
          <a:p>
            <a:r>
              <a:rPr lang="en-US" altLang="zh-CN" dirty="0"/>
              <a:t>Check</a:t>
            </a:r>
            <a:r>
              <a:rPr lang="zh-CN" altLang="en-US" dirty="0"/>
              <a:t> </a:t>
            </a:r>
            <a:r>
              <a:rPr lang="en-US" altLang="zh-CN" dirty="0"/>
              <a:t>URL</a:t>
            </a:r>
            <a:r>
              <a:rPr lang="zh-CN" altLang="en-US" dirty="0"/>
              <a:t> </a:t>
            </a:r>
            <a:r>
              <a:rPr lang="en-US" altLang="zh-CN" dirty="0"/>
              <a:t>Pattern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594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Attacking Users:</a:t>
            </a:r>
            <a:r>
              <a:rPr kumimoji="1" lang="zh-CN" altLang="en-US" dirty="0"/>
              <a:t> </a:t>
            </a:r>
            <a:r>
              <a:rPr kumimoji="1" lang="en-US" altLang="zh-CN" dirty="0"/>
              <a:t>Cross-Site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Scripting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(XSS)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lang="en-US" altLang="zh-CN" dirty="0"/>
              <a:t>attacks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considered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far</a:t>
            </a:r>
            <a:r>
              <a:rPr lang="zh-CN" altLang="en-US" dirty="0"/>
              <a:t> </a:t>
            </a:r>
            <a:r>
              <a:rPr lang="en-US" altLang="zh-CN" dirty="0"/>
              <a:t>involve</a:t>
            </a:r>
            <a:r>
              <a:rPr lang="zh-CN" altLang="en-US" dirty="0"/>
              <a:t> </a:t>
            </a:r>
            <a:r>
              <a:rPr lang="en-US" altLang="zh-CN" dirty="0"/>
              <a:t>directly</a:t>
            </a:r>
            <a:r>
              <a:rPr lang="zh-CN" altLang="en-US" dirty="0"/>
              <a:t> </a:t>
            </a:r>
            <a:r>
              <a:rPr lang="en-US" altLang="zh-CN" dirty="0"/>
              <a:t>targeting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sever-side</a:t>
            </a:r>
            <a:r>
              <a:rPr lang="zh-CN" altLang="en-US" dirty="0"/>
              <a:t> </a:t>
            </a:r>
            <a:r>
              <a:rPr lang="en-US" altLang="zh-CN" dirty="0"/>
              <a:t>application.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kumimoji="1" lang="en-US" altLang="zh-CN" dirty="0"/>
              <a:t>Many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these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attacks</a:t>
            </a:r>
            <a:r>
              <a:rPr kumimoji="1" lang="zh-CN" altLang="en-US" dirty="0"/>
              <a:t> </a:t>
            </a:r>
            <a:r>
              <a:rPr kumimoji="1" lang="en-US" altLang="zh-CN" dirty="0"/>
              <a:t>do</a:t>
            </a:r>
            <a:r>
              <a:rPr kumimoji="1" lang="zh-CN" altLang="en-US" dirty="0"/>
              <a:t> </a:t>
            </a:r>
            <a:r>
              <a:rPr kumimoji="1" lang="en-US" altLang="zh-CN" dirty="0"/>
              <a:t>impinge</a:t>
            </a:r>
            <a:r>
              <a:rPr kumimoji="1" lang="zh-CN" altLang="en-US" dirty="0"/>
              <a:t> </a:t>
            </a:r>
            <a:r>
              <a:rPr kumimoji="1" lang="en-US" altLang="zh-CN" dirty="0"/>
              <a:t>upon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other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users,</a:t>
            </a:r>
            <a:r>
              <a:rPr kumimoji="1" lang="zh-CN" altLang="en-US" dirty="0"/>
              <a:t> </a:t>
            </a:r>
            <a:r>
              <a:rPr kumimoji="1" lang="en-US" altLang="zh-CN" dirty="0"/>
              <a:t>such</a:t>
            </a:r>
            <a:r>
              <a:rPr kumimoji="1" lang="zh-CN" altLang="en-US" dirty="0"/>
              <a:t> </a:t>
            </a:r>
            <a:r>
              <a:rPr kumimoji="1" lang="en-US" altLang="zh-CN" dirty="0"/>
              <a:t>as</a:t>
            </a:r>
            <a:r>
              <a:rPr kumimoji="1" lang="zh-CN" altLang="en-US" dirty="0"/>
              <a:t> </a:t>
            </a:r>
            <a:r>
              <a:rPr kumimoji="1" lang="en-US" altLang="zh-CN" dirty="0"/>
              <a:t>SQL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injection.</a:t>
            </a:r>
            <a:r>
              <a:rPr kumimoji="1" lang="zh-CN" altLang="en-US" dirty="0"/>
              <a:t> </a:t>
            </a:r>
            <a:r>
              <a:rPr kumimoji="1" lang="en-US" altLang="zh-CN" dirty="0"/>
              <a:t>But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attacker’s</a:t>
            </a:r>
            <a:r>
              <a:rPr kumimoji="1" lang="zh-CN" altLang="en-US" dirty="0"/>
              <a:t> </a:t>
            </a:r>
            <a:r>
              <a:rPr kumimoji="1" lang="en-US" altLang="zh-CN" dirty="0"/>
              <a:t>essential</a:t>
            </a:r>
            <a:r>
              <a:rPr kumimoji="1" lang="zh-CN" altLang="en-US" dirty="0"/>
              <a:t> </a:t>
            </a:r>
            <a:r>
              <a:rPr kumimoji="1" lang="en-US" altLang="zh-CN" dirty="0"/>
              <a:t>methodology</a:t>
            </a:r>
            <a:r>
              <a:rPr kumimoji="1" lang="zh-CN" altLang="en-US" dirty="0"/>
              <a:t> </a:t>
            </a:r>
            <a:r>
              <a:rPr kumimoji="1" lang="en-US" altLang="zh-CN" dirty="0"/>
              <a:t>was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interact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with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the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server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unexpected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way</a:t>
            </a:r>
            <a:r>
              <a:rPr lang="en-US" altLang="zh-CN" dirty="0"/>
              <a:t>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perform</a:t>
            </a:r>
            <a:r>
              <a:rPr lang="zh-CN" altLang="en-US" dirty="0"/>
              <a:t> </a:t>
            </a:r>
            <a:r>
              <a:rPr lang="en-US" altLang="zh-CN" dirty="0"/>
              <a:t>unauthorized</a:t>
            </a:r>
            <a:r>
              <a:rPr lang="zh-CN" altLang="en-US" dirty="0"/>
              <a:t> </a:t>
            </a:r>
            <a:r>
              <a:rPr lang="en-US" altLang="zh-CN" dirty="0"/>
              <a:t>actions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access</a:t>
            </a:r>
            <a:r>
              <a:rPr lang="zh-CN" altLang="en-US" dirty="0"/>
              <a:t> </a:t>
            </a:r>
            <a:r>
              <a:rPr lang="en-US" altLang="zh-CN" dirty="0"/>
              <a:t>unauthorized</a:t>
            </a:r>
            <a:r>
              <a:rPr lang="zh-CN" altLang="en-US" dirty="0"/>
              <a:t> </a:t>
            </a:r>
            <a:r>
              <a:rPr lang="en-US" altLang="zh-CN" dirty="0"/>
              <a:t>data.</a:t>
            </a:r>
          </a:p>
          <a:p>
            <a:r>
              <a:rPr kumimoji="1" lang="en-US" altLang="zh-CN" dirty="0"/>
              <a:t>Cross-site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scripting,</a:t>
            </a:r>
            <a:r>
              <a:rPr kumimoji="1" lang="zh-CN" altLang="en-US" dirty="0"/>
              <a:t> </a:t>
            </a:r>
            <a:r>
              <a:rPr kumimoji="1" lang="en-US" altLang="zh-CN" dirty="0"/>
              <a:t>however,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different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category.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attacker’s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target</a:t>
            </a:r>
            <a:r>
              <a:rPr lang="zh-CN" altLang="en-US" dirty="0"/>
              <a:t>: </a:t>
            </a:r>
            <a:r>
              <a:rPr lang="en-US" altLang="zh-CN" b="1" dirty="0"/>
              <a:t>the</a:t>
            </a:r>
            <a:r>
              <a:rPr lang="zh-CN" altLang="en-US" b="1" dirty="0"/>
              <a:t> </a:t>
            </a:r>
            <a:r>
              <a:rPr lang="en-US" altLang="zh-CN" b="1" dirty="0"/>
              <a:t>application’s</a:t>
            </a:r>
            <a:r>
              <a:rPr lang="zh-CN" altLang="en-US" b="1" dirty="0"/>
              <a:t> </a:t>
            </a:r>
            <a:r>
              <a:rPr lang="en-US" altLang="zh-CN" b="1" dirty="0"/>
              <a:t>other</a:t>
            </a:r>
            <a:r>
              <a:rPr lang="zh-CN" altLang="en-US" b="1" dirty="0"/>
              <a:t> </a:t>
            </a:r>
            <a:r>
              <a:rPr lang="en-US" altLang="zh-CN" b="1" dirty="0"/>
              <a:t>users</a:t>
            </a:r>
            <a:r>
              <a:rPr lang="en-US" altLang="en-US" b="1" dirty="0"/>
              <a:t>.</a:t>
            </a:r>
          </a:p>
          <a:p>
            <a:endParaRPr lang="en-US" altLang="zh-CN" b="1" dirty="0"/>
          </a:p>
          <a:p>
            <a:pPr marL="0" indent="0" algn="ctr">
              <a:buNone/>
            </a:pPr>
            <a:r>
              <a:rPr lang="en-US" altLang="zh-CN" b="1" dirty="0"/>
              <a:t>Basic idea: </a:t>
            </a:r>
            <a:r>
              <a:rPr lang="en-US" altLang="zh-CN" b="1" dirty="0">
                <a:solidFill>
                  <a:srgbClr val="FF0000"/>
                </a:solidFill>
              </a:rPr>
              <a:t>A user sending data that is executed as script</a:t>
            </a:r>
          </a:p>
          <a:p>
            <a:endParaRPr lang="en-US" altLang="zh-CN" b="1" dirty="0"/>
          </a:p>
          <a:p>
            <a:endParaRPr lang="en-US" altLang="zh-CN" b="1" dirty="0"/>
          </a:p>
          <a:p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703359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Attacking Users:</a:t>
            </a:r>
            <a:r>
              <a:rPr kumimoji="1" lang="zh-CN" altLang="en-US" dirty="0"/>
              <a:t> </a:t>
            </a:r>
            <a:r>
              <a:rPr kumimoji="1" lang="en-US" altLang="zh-CN" dirty="0"/>
              <a:t>Cross-Site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Scripting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(XSS)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XSS</a:t>
            </a:r>
            <a:r>
              <a:rPr kumimoji="1" lang="zh-CN" altLang="en-US" dirty="0"/>
              <a:t> </a:t>
            </a:r>
            <a:r>
              <a:rPr kumimoji="1" lang="en-US" altLang="zh-CN" dirty="0"/>
              <a:t>vulnerabilities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various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forms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may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divided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three</a:t>
            </a:r>
            <a:r>
              <a:rPr kumimoji="1" lang="zh-CN" altLang="en-US" dirty="0"/>
              <a:t> </a:t>
            </a:r>
            <a:r>
              <a:rPr kumimoji="1" lang="en-US" altLang="zh-CN" dirty="0"/>
              <a:t>varieties:</a:t>
            </a:r>
            <a:r>
              <a:rPr kumimoji="1" lang="zh-CN" altLang="en-US" dirty="0"/>
              <a:t> </a:t>
            </a:r>
            <a:r>
              <a:rPr kumimoji="1" lang="en-US" altLang="zh-CN" dirty="0"/>
              <a:t>reflected,</a:t>
            </a:r>
            <a:r>
              <a:rPr kumimoji="1" lang="zh-CN" altLang="en-US" dirty="0"/>
              <a:t> </a:t>
            </a:r>
            <a:r>
              <a:rPr kumimoji="1" lang="en-US" altLang="zh-CN" dirty="0"/>
              <a:t>stored,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DOM-based.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important</a:t>
            </a:r>
            <a:r>
              <a:rPr lang="zh-CN" altLang="en-US" dirty="0"/>
              <a:t> </a:t>
            </a:r>
            <a:r>
              <a:rPr lang="en-US" altLang="zh-CN" dirty="0"/>
              <a:t>differences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identified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exploited.</a:t>
            </a:r>
          </a:p>
          <a:p>
            <a:r>
              <a:rPr lang="en-US" altLang="zh-CN" dirty="0"/>
              <a:t>In all cases: </a:t>
            </a:r>
            <a:r>
              <a:rPr lang="en-US" altLang="zh-CN" b="1" dirty="0"/>
              <a:t>Everything</a:t>
            </a:r>
            <a:r>
              <a:rPr lang="en-US" altLang="zh-CN" dirty="0"/>
              <a:t> from a user is suspect (forms, user-agent, headers, </a:t>
            </a:r>
            <a:r>
              <a:rPr lang="en-US" altLang="zh-CN" dirty="0" err="1"/>
              <a:t>etc</a:t>
            </a:r>
            <a:r>
              <a:rPr lang="en-US" altLang="zh-CN" dirty="0"/>
              <a:t>) when fixing, escape to the situation (HTML, JS, XML, </a:t>
            </a:r>
            <a:r>
              <a:rPr lang="en-US" altLang="zh-CN" dirty="0" err="1"/>
              <a:t>etc</a:t>
            </a:r>
            <a:r>
              <a:rPr lang="en-US" altLang="zh-CN" dirty="0"/>
              <a:t>) </a:t>
            </a:r>
            <a:r>
              <a:rPr lang="en-US" altLang="zh-CN" b="1" dirty="0"/>
              <a:t>FIEO</a:t>
            </a:r>
            <a:r>
              <a:rPr lang="en-US" altLang="zh-CN" dirty="0"/>
              <a:t> (Filter Input, Escape Output)</a:t>
            </a:r>
          </a:p>
          <a:p>
            <a:endParaRPr lang="en-US" altLang="zh-CN" dirty="0"/>
          </a:p>
          <a:p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examine</a:t>
            </a:r>
            <a:r>
              <a:rPr kumimoji="1" lang="zh-CN" altLang="en-US" dirty="0"/>
              <a:t> </a:t>
            </a:r>
            <a:r>
              <a:rPr kumimoji="1" lang="en-US" altLang="zh-CN" dirty="0"/>
              <a:t>each</a:t>
            </a:r>
            <a:r>
              <a:rPr kumimoji="1" lang="zh-CN" altLang="en-US" dirty="0"/>
              <a:t> </a:t>
            </a:r>
            <a:r>
              <a:rPr kumimoji="1" lang="en-US" altLang="zh-CN" dirty="0"/>
              <a:t>variety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XSS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turn.</a:t>
            </a:r>
          </a:p>
          <a:p>
            <a:endParaRPr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038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Attacking Users:</a:t>
            </a:r>
            <a:r>
              <a:rPr kumimoji="1" lang="zh-CN" altLang="en-US" dirty="0"/>
              <a:t> </a:t>
            </a:r>
            <a:r>
              <a:rPr kumimoji="1" lang="en-US" altLang="zh-CN" dirty="0"/>
              <a:t>Cross-Site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Scripting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(XSS)</a:t>
            </a:r>
            <a:endParaRPr kumimoji="1" lang="zh-CN" altLang="en-US" dirty="0"/>
          </a:p>
        </p:txBody>
      </p:sp>
      <p:pic>
        <p:nvPicPr>
          <p:cNvPr id="6" name="内容占位符 5" descr="Home-Server-ico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22" r="-48822"/>
          <a:stretch>
            <a:fillRect/>
          </a:stretch>
        </p:blipFill>
        <p:spPr>
          <a:xfrm>
            <a:off x="3511084" y="1655721"/>
            <a:ext cx="2978150" cy="1506822"/>
          </a:xfrm>
        </p:spPr>
      </p:pic>
      <p:pic>
        <p:nvPicPr>
          <p:cNvPr id="4" name="图片 3" descr="S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420" y="4639260"/>
            <a:ext cx="1149684" cy="1149684"/>
          </a:xfrm>
          <a:prstGeom prst="rect">
            <a:avLst/>
          </a:prstGeom>
        </p:spPr>
      </p:pic>
      <p:pic>
        <p:nvPicPr>
          <p:cNvPr id="5" name="图片 4" descr="Us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05" y="4639260"/>
            <a:ext cx="1149684" cy="1149684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 bwMode="auto">
          <a:xfrm>
            <a:off x="295276" y="900864"/>
            <a:ext cx="8193672" cy="115787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0"/>
              </a:spcBef>
              <a:spcAft>
                <a:spcPct val="40000"/>
              </a:spcAft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宋体" charset="0"/>
                <a:cs typeface="+mn-cs"/>
              </a:defRPr>
            </a:lvl1pPr>
            <a:lvl2pPr marL="444500" indent="-261938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0725" indent="-274638" algn="l" rtl="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9874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2541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113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1685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257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0829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Wingdings" charset="0"/>
              <a:buNone/>
            </a:pPr>
            <a:r>
              <a:rPr lang="en-US" altLang="zh-CN" i="1"/>
              <a:t>XSS-</a:t>
            </a:r>
            <a:r>
              <a:rPr lang="zh-CN" altLang="en-US" i="1"/>
              <a:t> </a:t>
            </a:r>
            <a:r>
              <a:rPr lang="en-US" altLang="zh-CN" i="1"/>
              <a:t>Reflected</a:t>
            </a:r>
            <a:r>
              <a:rPr lang="zh-CN" altLang="en-US" i="1"/>
              <a:t> </a:t>
            </a:r>
            <a:r>
              <a:rPr lang="en-US" altLang="zh-CN" i="1"/>
              <a:t>XSS:</a:t>
            </a:r>
          </a:p>
          <a:p>
            <a:pPr marL="0" indent="0" algn="ctr">
              <a:buFont typeface="Wingdings" charset="0"/>
              <a:buNone/>
            </a:pPr>
            <a:r>
              <a:rPr lang="en-US" altLang="zh-CN" b="1"/>
              <a:t>Directly</a:t>
            </a:r>
            <a:r>
              <a:rPr lang="zh-CN" altLang="en-US" b="1"/>
              <a:t> </a:t>
            </a:r>
            <a:r>
              <a:rPr lang="en-US" altLang="zh-CN" b="1"/>
              <a:t>echoing</a:t>
            </a:r>
            <a:r>
              <a:rPr lang="zh-CN" altLang="en-US" b="1"/>
              <a:t> </a:t>
            </a:r>
            <a:r>
              <a:rPr lang="en-US" altLang="zh-CN" b="1"/>
              <a:t>back</a:t>
            </a:r>
            <a:r>
              <a:rPr lang="zh-CN" altLang="en-US" b="1"/>
              <a:t> </a:t>
            </a:r>
            <a:r>
              <a:rPr lang="en-US" altLang="zh-CN" b="1"/>
              <a:t>content</a:t>
            </a:r>
            <a:r>
              <a:rPr lang="zh-CN" altLang="en-US" b="1"/>
              <a:t> </a:t>
            </a:r>
            <a:r>
              <a:rPr lang="en-US" altLang="zh-CN" b="1"/>
              <a:t>from</a:t>
            </a:r>
            <a:r>
              <a:rPr lang="zh-CN" altLang="en-US" b="1"/>
              <a:t> </a:t>
            </a:r>
            <a:r>
              <a:rPr lang="en-US" altLang="zh-CN" b="1"/>
              <a:t>the</a:t>
            </a:r>
            <a:r>
              <a:rPr lang="zh-CN" altLang="en-US" b="1"/>
              <a:t> </a:t>
            </a:r>
            <a:r>
              <a:rPr lang="en-US" altLang="zh-CN" b="1"/>
              <a:t>user.</a:t>
            </a:r>
          </a:p>
          <a:p>
            <a:pPr marL="0" indent="0">
              <a:buFont typeface="Wingdings" charset="0"/>
              <a:buNone/>
            </a:pPr>
            <a:endParaRPr lang="zh-CN" alt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1313544" y="2283908"/>
            <a:ext cx="2611653" cy="19818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 rot="19380989">
            <a:off x="1414342" y="3173506"/>
            <a:ext cx="1496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1. User logs in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2156302" y="5254814"/>
            <a:ext cx="4332932" cy="658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783809" y="4947037"/>
            <a:ext cx="3121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2. Attacker feeds crafted URL to user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1722618" y="2679783"/>
            <a:ext cx="2389737" cy="1865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 rot="19383428">
            <a:off x="1368858" y="3368348"/>
            <a:ext cx="2685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3.User requests attacker’s URL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2013506" y="3201080"/>
            <a:ext cx="2392949" cy="18238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 rot="19383428">
            <a:off x="2040848" y="3570753"/>
            <a:ext cx="2200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4. Server response with </a:t>
            </a:r>
          </a:p>
          <a:p>
            <a:r>
              <a:rPr lang="en-US" sz="1400" b="1" dirty="0"/>
              <a:t>attacker’s JavaScript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2156301" y="5727449"/>
            <a:ext cx="473242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2783809" y="5372570"/>
            <a:ext cx="4160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6. User’s browser sends session token to attacker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 flipV="1">
            <a:off x="5360737" y="3001018"/>
            <a:ext cx="1697789" cy="16382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 rot="2705929">
            <a:off x="5650103" y="3526389"/>
            <a:ext cx="16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7. Attacker hijacks </a:t>
            </a:r>
          </a:p>
          <a:p>
            <a:r>
              <a:rPr lang="en-US" sz="1400" dirty="0"/>
              <a:t>user’s session</a:t>
            </a:r>
          </a:p>
        </p:txBody>
      </p:sp>
    </p:spTree>
    <p:extLst>
      <p:ext uri="{BB962C8B-B14F-4D97-AF65-F5344CB8AC3E}">
        <p14:creationId xmlns:p14="http://schemas.microsoft.com/office/powerpoint/2010/main" val="711019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Attacking Users:</a:t>
            </a:r>
            <a:r>
              <a:rPr kumimoji="1" lang="zh-CN" altLang="en-US" dirty="0"/>
              <a:t> </a:t>
            </a:r>
            <a:r>
              <a:rPr kumimoji="1" lang="en-US" altLang="zh-CN" dirty="0"/>
              <a:t>Cross-Site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Scripting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(XSS)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zh-CN" i="1" dirty="0"/>
              <a:t>XSS-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Reflected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XSS:</a:t>
            </a:r>
          </a:p>
          <a:p>
            <a:pPr marL="0" indent="0" algn="ctr">
              <a:buNone/>
            </a:pPr>
            <a:r>
              <a:rPr lang="en-US" altLang="zh-CN" b="1" dirty="0"/>
              <a:t>Directly</a:t>
            </a:r>
            <a:r>
              <a:rPr lang="zh-CN" altLang="en-US" b="1" dirty="0"/>
              <a:t> </a:t>
            </a:r>
            <a:r>
              <a:rPr lang="en-US" altLang="zh-CN" b="1" dirty="0"/>
              <a:t>echoing</a:t>
            </a:r>
            <a:r>
              <a:rPr lang="zh-CN" altLang="en-US" b="1" dirty="0"/>
              <a:t> </a:t>
            </a:r>
            <a:r>
              <a:rPr lang="en-US" altLang="zh-CN" b="1" dirty="0"/>
              <a:t>back</a:t>
            </a:r>
            <a:r>
              <a:rPr lang="zh-CN" altLang="en-US" b="1" dirty="0"/>
              <a:t> </a:t>
            </a:r>
            <a:r>
              <a:rPr lang="en-US" altLang="zh-CN" b="1" dirty="0"/>
              <a:t>content</a:t>
            </a:r>
            <a:r>
              <a:rPr lang="zh-CN" altLang="en-US" b="1" dirty="0"/>
              <a:t> </a:t>
            </a:r>
            <a:r>
              <a:rPr lang="en-US" altLang="zh-CN" b="1" dirty="0"/>
              <a:t>from</a:t>
            </a:r>
            <a:r>
              <a:rPr lang="zh-CN" altLang="en-US" b="1" dirty="0"/>
              <a:t> </a:t>
            </a:r>
            <a:r>
              <a:rPr lang="en-US" altLang="zh-CN" b="1" dirty="0"/>
              <a:t>the</a:t>
            </a:r>
            <a:r>
              <a:rPr lang="zh-CN" altLang="en-US" b="1" dirty="0"/>
              <a:t> </a:t>
            </a:r>
            <a:r>
              <a:rPr lang="en-US" altLang="zh-CN" b="1" dirty="0"/>
              <a:t>user.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4" name="图片 3" descr="Untitled_3_ph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2347"/>
            <a:ext cx="9144000" cy="56605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2632237"/>
            <a:ext cx="2294368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dirty="0"/>
              <a:t>The Security Hole: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0" y="3711655"/>
            <a:ext cx="1467694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dirty="0"/>
              <a:t>The Attack:</a:t>
            </a:r>
            <a:endParaRPr kumimoji="1" lang="zh-CN" altLang="en-US" dirty="0"/>
          </a:p>
        </p:txBody>
      </p:sp>
      <p:pic>
        <p:nvPicPr>
          <p:cNvPr id="7" name="图片 6" descr="ls13_security_pdf__page_20_of_45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26" y="4383512"/>
            <a:ext cx="8267700" cy="6604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-3" y="5213416"/>
            <a:ext cx="9144000" cy="1631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simple</a:t>
            </a:r>
            <a:r>
              <a:rPr kumimoji="1" lang="zh-CN" altLang="en-US" dirty="0"/>
              <a:t> </a:t>
            </a:r>
            <a:r>
              <a:rPr kumimoji="1" lang="en-US" altLang="zh-CN" dirty="0"/>
              <a:t>XSS</a:t>
            </a:r>
            <a:r>
              <a:rPr kumimoji="1" lang="zh-CN" altLang="en-US" dirty="0"/>
              <a:t> </a:t>
            </a:r>
            <a:r>
              <a:rPr kumimoji="1" lang="en-US" altLang="zh-CN" dirty="0"/>
              <a:t>bug</a:t>
            </a:r>
            <a:r>
              <a:rPr kumimoji="1" lang="zh-CN" altLang="en-US" dirty="0"/>
              <a:t> </a:t>
            </a:r>
            <a:r>
              <a:rPr kumimoji="1" lang="en-US" altLang="zh-CN" dirty="0"/>
              <a:t>accounts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approximately</a:t>
            </a:r>
            <a:r>
              <a:rPr kumimoji="1" lang="zh-CN" altLang="en-US" dirty="0"/>
              <a:t> </a:t>
            </a:r>
            <a:r>
              <a:rPr kumimoji="1" lang="en-US" altLang="zh-CN" dirty="0"/>
              <a:t>75%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XSS</a:t>
            </a:r>
            <a:r>
              <a:rPr kumimoji="1" lang="zh-CN" altLang="en-US" dirty="0"/>
              <a:t> </a:t>
            </a:r>
            <a:r>
              <a:rPr kumimoji="1" lang="en-US" altLang="zh-CN" dirty="0"/>
              <a:t>vulnerabilities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exists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real-world</a:t>
            </a:r>
            <a:r>
              <a:rPr kumimoji="1" lang="zh-CN" altLang="en-US" dirty="0"/>
              <a:t> </a:t>
            </a:r>
            <a:r>
              <a:rPr kumimoji="1" lang="en-US" altLang="zh-CN" dirty="0"/>
              <a:t>web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apps.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/>
              <a:t>It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called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reflected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XSS</a:t>
            </a:r>
            <a:r>
              <a:rPr kumimoji="1" lang="zh-CN" altLang="en-US" dirty="0"/>
              <a:t> </a:t>
            </a:r>
            <a:r>
              <a:rPr kumimoji="1" lang="en-US" altLang="zh-CN" dirty="0"/>
              <a:t>because</a:t>
            </a:r>
            <a:r>
              <a:rPr kumimoji="1" lang="zh-CN" altLang="en-US" dirty="0"/>
              <a:t> </a:t>
            </a:r>
            <a:r>
              <a:rPr kumimoji="1" lang="en-US" altLang="zh-CN" dirty="0"/>
              <a:t>exploiting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vulnerability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involves</a:t>
            </a:r>
            <a:r>
              <a:rPr kumimoji="1" lang="zh-CN" altLang="en-US" dirty="0"/>
              <a:t> </a:t>
            </a:r>
            <a:r>
              <a:rPr kumimoji="1" lang="en-US" altLang="zh-CN" dirty="0"/>
              <a:t>crafting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request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containing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embedded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JavaScript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reflected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b="1" dirty="0">
                <a:solidFill>
                  <a:srgbClr val="800000"/>
                </a:solidFill>
              </a:rPr>
              <a:t>any</a:t>
            </a:r>
            <a:r>
              <a:rPr kumimoji="1" lang="zh-CN" altLang="en-US" b="1" dirty="0">
                <a:solidFill>
                  <a:srgbClr val="800000"/>
                </a:solidFill>
              </a:rPr>
              <a:t> </a:t>
            </a:r>
            <a:r>
              <a:rPr kumimoji="1" lang="en-US" altLang="zh-CN" b="1" dirty="0">
                <a:solidFill>
                  <a:srgbClr val="800000"/>
                </a:solidFill>
              </a:rPr>
              <a:t>user</a:t>
            </a:r>
            <a:r>
              <a:rPr kumimoji="1" lang="zh-CN" altLang="en-US" b="1" dirty="0">
                <a:solidFill>
                  <a:srgbClr val="800000"/>
                </a:solidFill>
              </a:rPr>
              <a:t> </a:t>
            </a:r>
            <a:r>
              <a:rPr kumimoji="1" lang="en-US" altLang="zh-CN" b="1" dirty="0">
                <a:solidFill>
                  <a:srgbClr val="800000"/>
                </a:solidFill>
              </a:rPr>
              <a:t>who</a:t>
            </a:r>
            <a:r>
              <a:rPr kumimoji="1" lang="zh-CN" altLang="en-US" b="1" dirty="0">
                <a:solidFill>
                  <a:srgbClr val="800000"/>
                </a:solidFill>
              </a:rPr>
              <a:t> </a:t>
            </a:r>
            <a:r>
              <a:rPr kumimoji="1" lang="en-US" altLang="zh-CN" b="1" dirty="0">
                <a:solidFill>
                  <a:srgbClr val="800000"/>
                </a:solidFill>
              </a:rPr>
              <a:t>makes</a:t>
            </a:r>
            <a:r>
              <a:rPr kumimoji="1" lang="zh-CN" altLang="en-US" b="1" dirty="0">
                <a:solidFill>
                  <a:srgbClr val="800000"/>
                </a:solidFill>
              </a:rPr>
              <a:t> </a:t>
            </a:r>
            <a:r>
              <a:rPr kumimoji="1" lang="en-US" altLang="zh-CN" b="1" dirty="0">
                <a:solidFill>
                  <a:srgbClr val="800000"/>
                </a:solidFill>
              </a:rPr>
              <a:t>the</a:t>
            </a:r>
            <a:r>
              <a:rPr kumimoji="1" lang="zh-CN" altLang="en-US" b="1" dirty="0">
                <a:solidFill>
                  <a:srgbClr val="800000"/>
                </a:solidFill>
              </a:rPr>
              <a:t> </a:t>
            </a:r>
            <a:r>
              <a:rPr kumimoji="1" lang="en-US" altLang="zh-CN" b="1" dirty="0">
                <a:solidFill>
                  <a:srgbClr val="800000"/>
                </a:solidFill>
              </a:rPr>
              <a:t>requests</a:t>
            </a:r>
            <a:endParaRPr kumimoji="1" lang="zh-CN" altLang="en-US" b="1" dirty="0">
              <a:solidFill>
                <a:srgbClr val="800000"/>
              </a:solidFill>
            </a:endParaRPr>
          </a:p>
        </p:txBody>
      </p:sp>
      <p:pic>
        <p:nvPicPr>
          <p:cNvPr id="9" name="图片 8" descr="javascript_alert_xss_-_Google_Sear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632" y="2417304"/>
            <a:ext cx="4572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8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S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3" y="2366211"/>
            <a:ext cx="1149684" cy="1149684"/>
          </a:xfrm>
          <a:prstGeom prst="rect">
            <a:avLst/>
          </a:prstGeom>
        </p:spPr>
      </p:pic>
      <p:pic>
        <p:nvPicPr>
          <p:cNvPr id="5" name="图片 4" descr="User-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737" y="2366211"/>
            <a:ext cx="1149684" cy="1149684"/>
          </a:xfrm>
          <a:prstGeom prst="rect">
            <a:avLst/>
          </a:prstGeom>
        </p:spPr>
      </p:pic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295275" y="874128"/>
            <a:ext cx="8524875" cy="431323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i="1" dirty="0"/>
              <a:t>XSS-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Reflected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XSS:</a:t>
            </a:r>
          </a:p>
          <a:p>
            <a:pPr marL="0" indent="0" algn="ctr">
              <a:buNone/>
            </a:pPr>
            <a:r>
              <a:rPr lang="en-US" altLang="zh-CN" b="1" dirty="0"/>
              <a:t>Directly</a:t>
            </a:r>
            <a:r>
              <a:rPr lang="zh-CN" altLang="en-US" b="1" dirty="0"/>
              <a:t> </a:t>
            </a:r>
            <a:r>
              <a:rPr lang="en-US" altLang="zh-CN" b="1" dirty="0"/>
              <a:t>echoing</a:t>
            </a:r>
            <a:r>
              <a:rPr lang="zh-CN" altLang="en-US" b="1" dirty="0"/>
              <a:t> </a:t>
            </a:r>
            <a:r>
              <a:rPr lang="en-US" altLang="zh-CN" b="1" dirty="0"/>
              <a:t>back</a:t>
            </a:r>
            <a:r>
              <a:rPr lang="zh-CN" altLang="en-US" b="1" dirty="0"/>
              <a:t> </a:t>
            </a:r>
            <a:r>
              <a:rPr lang="en-US" altLang="zh-CN" b="1" dirty="0"/>
              <a:t>content</a:t>
            </a:r>
            <a:r>
              <a:rPr lang="zh-CN" altLang="en-US" b="1" dirty="0"/>
              <a:t> </a:t>
            </a:r>
            <a:r>
              <a:rPr lang="en-US" altLang="zh-CN" b="1" dirty="0"/>
              <a:t>from</a:t>
            </a:r>
            <a:r>
              <a:rPr lang="zh-CN" altLang="en-US" b="1" dirty="0"/>
              <a:t> </a:t>
            </a:r>
            <a:r>
              <a:rPr lang="en-US" altLang="zh-CN" b="1" dirty="0"/>
              <a:t>the</a:t>
            </a:r>
            <a:r>
              <a:rPr lang="zh-CN" altLang="en-US" b="1" dirty="0"/>
              <a:t> </a:t>
            </a:r>
            <a:r>
              <a:rPr lang="en-US" altLang="zh-CN" b="1" dirty="0"/>
              <a:t>user.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  <p:cxnSp>
        <p:nvCxnSpPr>
          <p:cNvPr id="8" name="直线箭头连接符 7"/>
          <p:cNvCxnSpPr>
            <a:endCxn id="5" idx="1"/>
          </p:cNvCxnSpPr>
          <p:nvPr/>
        </p:nvCxnSpPr>
        <p:spPr bwMode="auto">
          <a:xfrm>
            <a:off x="1630947" y="2941053"/>
            <a:ext cx="550779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文本框 8"/>
          <p:cNvSpPr txBox="1"/>
          <p:nvPr/>
        </p:nvSpPr>
        <p:spPr>
          <a:xfrm>
            <a:off x="1630947" y="2510166"/>
            <a:ext cx="6082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b="1" dirty="0"/>
              <a:t>http://</a:t>
            </a:r>
            <a:r>
              <a:rPr kumimoji="1" lang="en-US" altLang="zh-CN" sz="1100" b="1" dirty="0" err="1"/>
              <a:t>twitter.com</a:t>
            </a:r>
            <a:r>
              <a:rPr kumimoji="1" lang="en-US" altLang="zh-CN" sz="1100" b="1" dirty="0"/>
              <a:t>/</a:t>
            </a:r>
            <a:r>
              <a:rPr kumimoji="1" lang="en-US" altLang="zh-CN" sz="1100" b="1" dirty="0" err="1"/>
              <a:t>index.php</a:t>
            </a:r>
            <a:r>
              <a:rPr kumimoji="1" lang="en-US" altLang="zh-CN" sz="1100" dirty="0"/>
              <a:t>?%75%73%65%72%3D%3C%73%63%72%69%70%74%3E%61%6C%65%72%74%28%31%32%33%29%3C%2F%73%63%72%69%70%74%3E</a:t>
            </a:r>
            <a:endParaRPr kumimoji="1" lang="zh-CN" altLang="en-US" sz="1100" dirty="0"/>
          </a:p>
        </p:txBody>
      </p:sp>
      <p:sp>
        <p:nvSpPr>
          <p:cNvPr id="12" name="文本框 11"/>
          <p:cNvSpPr txBox="1"/>
          <p:nvPr/>
        </p:nvSpPr>
        <p:spPr>
          <a:xfrm>
            <a:off x="7205823" y="3676787"/>
            <a:ext cx="1082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Twitter?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029368" y="4638201"/>
            <a:ext cx="7020472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dirty="0"/>
              <a:t>http://</a:t>
            </a:r>
            <a:r>
              <a:rPr kumimoji="1" lang="en-US" altLang="zh-CN" dirty="0" err="1"/>
              <a:t>twitter.com</a:t>
            </a:r>
            <a:r>
              <a:rPr kumimoji="1" lang="en-US" altLang="zh-CN" dirty="0"/>
              <a:t>/</a:t>
            </a:r>
            <a:r>
              <a:rPr kumimoji="1" lang="en-US" altLang="zh-CN" dirty="0" err="1"/>
              <a:t>index.php?user</a:t>
            </a:r>
            <a:r>
              <a:rPr kumimoji="1" lang="en-US" altLang="zh-CN" dirty="0"/>
              <a:t>=&lt;script&gt;alert(123)&lt;/script&gt;</a:t>
            </a:r>
          </a:p>
        </p:txBody>
      </p:sp>
    </p:spTree>
    <p:extLst>
      <p:ext uri="{BB962C8B-B14F-4D97-AF65-F5344CB8AC3E}">
        <p14:creationId xmlns:p14="http://schemas.microsoft.com/office/powerpoint/2010/main" val="183462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Attacking Users:</a:t>
            </a:r>
            <a:r>
              <a:rPr kumimoji="1" lang="zh-CN" altLang="en-US" dirty="0"/>
              <a:t> </a:t>
            </a:r>
            <a:r>
              <a:rPr kumimoji="1" lang="en-US" altLang="zh-CN" dirty="0"/>
              <a:t>Cross-Site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Scripting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(XSS)</a:t>
            </a:r>
            <a:endParaRPr kumimoji="1" lang="zh-CN" altLang="en-US" dirty="0"/>
          </a:p>
        </p:txBody>
      </p:sp>
      <p:pic>
        <p:nvPicPr>
          <p:cNvPr id="6" name="内容占位符 5" descr="Home-Server-ico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22" r="-48822"/>
          <a:stretch>
            <a:fillRect/>
          </a:stretch>
        </p:blipFill>
        <p:spPr>
          <a:xfrm>
            <a:off x="3511084" y="1655721"/>
            <a:ext cx="2978150" cy="1506822"/>
          </a:xfrm>
        </p:spPr>
      </p:pic>
      <p:pic>
        <p:nvPicPr>
          <p:cNvPr id="4" name="图片 3" descr="S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554" y="4651060"/>
            <a:ext cx="1149684" cy="1149684"/>
          </a:xfrm>
          <a:prstGeom prst="rect">
            <a:avLst/>
          </a:prstGeom>
        </p:spPr>
      </p:pic>
      <p:pic>
        <p:nvPicPr>
          <p:cNvPr id="5" name="图片 4" descr="Us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05" y="4639260"/>
            <a:ext cx="1149684" cy="1149684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 bwMode="auto">
          <a:xfrm>
            <a:off x="295276" y="900864"/>
            <a:ext cx="8193672" cy="115787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0"/>
              </a:spcBef>
              <a:spcAft>
                <a:spcPct val="40000"/>
              </a:spcAft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宋体" charset="0"/>
                <a:cs typeface="+mn-cs"/>
              </a:defRPr>
            </a:lvl1pPr>
            <a:lvl2pPr marL="444500" indent="-261938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0725" indent="-274638" algn="l" rtl="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9874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2541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113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1685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257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0829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Wingdings" charset="0"/>
              <a:buNone/>
            </a:pPr>
            <a:r>
              <a:rPr lang="en-US" altLang="zh-CN" i="1" dirty="0"/>
              <a:t>XSS-</a:t>
            </a:r>
            <a:r>
              <a:rPr lang="zh-CN" altLang="en-US" i="1" dirty="0"/>
              <a:t> </a:t>
            </a:r>
            <a:r>
              <a:rPr lang="en-US" altLang="zh-CN" i="1" dirty="0"/>
              <a:t>Stored XSS:</a:t>
            </a:r>
          </a:p>
          <a:p>
            <a:pPr marL="0" indent="0" algn="ctr">
              <a:buNone/>
            </a:pPr>
            <a:r>
              <a:rPr lang="en-US" altLang="zh-CN" b="1" dirty="0"/>
              <a:t>You</a:t>
            </a:r>
            <a:r>
              <a:rPr lang="zh-CN" altLang="en-US" b="1" dirty="0"/>
              <a:t> </a:t>
            </a:r>
            <a:r>
              <a:rPr lang="en-US" altLang="zh-CN" b="1" dirty="0"/>
              <a:t>store</a:t>
            </a:r>
            <a:r>
              <a:rPr lang="zh-CN" altLang="en-US" b="1" dirty="0"/>
              <a:t> </a:t>
            </a:r>
            <a:r>
              <a:rPr lang="en-US" altLang="zh-CN" b="1" dirty="0"/>
              <a:t>the</a:t>
            </a:r>
            <a:r>
              <a:rPr lang="zh-CN" altLang="en-US" b="1" dirty="0"/>
              <a:t> </a:t>
            </a:r>
            <a:r>
              <a:rPr lang="en-US" altLang="zh-CN" b="1" dirty="0"/>
              <a:t>data,</a:t>
            </a:r>
            <a:r>
              <a:rPr lang="zh-CN" altLang="en-US" b="1" dirty="0"/>
              <a:t> </a:t>
            </a:r>
            <a:r>
              <a:rPr lang="en-US" altLang="zh-CN" b="1" dirty="0"/>
              <a:t>then</a:t>
            </a:r>
            <a:r>
              <a:rPr lang="zh-CN" altLang="en-US" b="1" dirty="0"/>
              <a:t> </a:t>
            </a:r>
            <a:r>
              <a:rPr lang="en-US" altLang="zh-CN" b="1" dirty="0"/>
              <a:t>later</a:t>
            </a:r>
            <a:r>
              <a:rPr lang="zh-CN" altLang="en-US" b="1" dirty="0"/>
              <a:t> </a:t>
            </a:r>
            <a:r>
              <a:rPr lang="en-US" altLang="zh-CN" b="1" dirty="0"/>
              <a:t>display</a:t>
            </a:r>
            <a:r>
              <a:rPr lang="zh-CN" altLang="en-US" b="1" dirty="0"/>
              <a:t> </a:t>
            </a:r>
            <a:r>
              <a:rPr lang="en-US" altLang="zh-CN" b="1" dirty="0"/>
              <a:t>it.</a:t>
            </a:r>
          </a:p>
          <a:p>
            <a:pPr marL="0" indent="0">
              <a:buFont typeface="Wingdings" charset="0"/>
              <a:buNone/>
            </a:pPr>
            <a:endParaRPr lang="zh-CN" alt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1313544" y="2283908"/>
            <a:ext cx="2611653" cy="19818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 rot="19380989">
            <a:off x="1414342" y="3173506"/>
            <a:ext cx="1496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2. User logs in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1722618" y="2679783"/>
            <a:ext cx="2389737" cy="1865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 rot="19383428">
            <a:off x="1330278" y="3368348"/>
            <a:ext cx="2762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3.User views attacker’s question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2013506" y="3201080"/>
            <a:ext cx="2392949" cy="18238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 rot="19383428">
            <a:off x="2040848" y="3570753"/>
            <a:ext cx="2200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4. Server response with </a:t>
            </a:r>
          </a:p>
          <a:p>
            <a:r>
              <a:rPr lang="en-US" sz="1400" b="1" dirty="0"/>
              <a:t>attacker’s JavaScript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2156301" y="5727449"/>
            <a:ext cx="473242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2783809" y="5372570"/>
            <a:ext cx="4160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5</a:t>
            </a:r>
            <a:r>
              <a:rPr lang="en-US" sz="1400" dirty="0"/>
              <a:t>. User’s browser sends session token to attacker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 flipV="1">
            <a:off x="5360737" y="3001018"/>
            <a:ext cx="1697789" cy="16382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 rot="2705929">
            <a:off x="5650103" y="3526389"/>
            <a:ext cx="16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6</a:t>
            </a:r>
            <a:r>
              <a:rPr lang="en-US" sz="1400" dirty="0"/>
              <a:t>. Attacker hijacks </a:t>
            </a:r>
          </a:p>
          <a:p>
            <a:r>
              <a:rPr lang="en-US" sz="1400" dirty="0"/>
              <a:t>user’s session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 flipV="1">
            <a:off x="5704730" y="2624020"/>
            <a:ext cx="1697789" cy="16382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 rot="2705929">
            <a:off x="5465185" y="3109287"/>
            <a:ext cx="2689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/>
              <a:t>Attacker submits question </a:t>
            </a:r>
          </a:p>
          <a:p>
            <a:r>
              <a:rPr lang="en-US" sz="1400" dirty="0"/>
              <a:t>containing malicious JavaScript</a:t>
            </a:r>
          </a:p>
        </p:txBody>
      </p:sp>
    </p:spTree>
    <p:extLst>
      <p:ext uri="{BB962C8B-B14F-4D97-AF65-F5344CB8AC3E}">
        <p14:creationId xmlns:p14="http://schemas.microsoft.com/office/powerpoint/2010/main" val="9748604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Attacking Users:</a:t>
            </a:r>
            <a:r>
              <a:rPr kumimoji="1" lang="zh-CN" altLang="en-US" dirty="0"/>
              <a:t> </a:t>
            </a:r>
            <a:r>
              <a:rPr kumimoji="1" lang="en-US" altLang="zh-CN" dirty="0"/>
              <a:t>Cross-Site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Scripting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(XSS)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zh-CN" i="1" dirty="0"/>
              <a:t>XSS-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Stored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XSS:</a:t>
            </a:r>
          </a:p>
          <a:p>
            <a:pPr marL="0" indent="0" algn="ctr">
              <a:buNone/>
            </a:pPr>
            <a:r>
              <a:rPr lang="en-US" altLang="zh-CN" b="1" dirty="0"/>
              <a:t>You</a:t>
            </a:r>
            <a:r>
              <a:rPr lang="zh-CN" altLang="en-US" b="1" dirty="0"/>
              <a:t> </a:t>
            </a:r>
            <a:r>
              <a:rPr lang="en-US" altLang="zh-CN" b="1" dirty="0"/>
              <a:t>store</a:t>
            </a:r>
            <a:r>
              <a:rPr lang="zh-CN" altLang="en-US" b="1" dirty="0"/>
              <a:t> </a:t>
            </a:r>
            <a:r>
              <a:rPr lang="en-US" altLang="zh-CN" b="1" dirty="0"/>
              <a:t>the</a:t>
            </a:r>
            <a:r>
              <a:rPr lang="zh-CN" altLang="en-US" b="1" dirty="0"/>
              <a:t> </a:t>
            </a:r>
            <a:r>
              <a:rPr lang="en-US" altLang="zh-CN" b="1" dirty="0"/>
              <a:t>data,</a:t>
            </a:r>
            <a:r>
              <a:rPr lang="zh-CN" altLang="en-US" b="1" dirty="0"/>
              <a:t> </a:t>
            </a:r>
            <a:r>
              <a:rPr lang="en-US" altLang="zh-CN" b="1" dirty="0"/>
              <a:t>then</a:t>
            </a:r>
            <a:r>
              <a:rPr lang="zh-CN" altLang="en-US" b="1" dirty="0"/>
              <a:t> </a:t>
            </a:r>
            <a:r>
              <a:rPr lang="en-US" altLang="zh-CN" b="1" dirty="0"/>
              <a:t>later</a:t>
            </a:r>
            <a:r>
              <a:rPr lang="zh-CN" altLang="en-US" b="1" dirty="0"/>
              <a:t> </a:t>
            </a:r>
            <a:r>
              <a:rPr lang="en-US" altLang="zh-CN" b="1" dirty="0"/>
              <a:t>display</a:t>
            </a:r>
            <a:r>
              <a:rPr lang="zh-CN" altLang="en-US" b="1" dirty="0"/>
              <a:t> </a:t>
            </a:r>
            <a:r>
              <a:rPr lang="en-US" altLang="zh-CN" b="1" dirty="0"/>
              <a:t>it.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0" y="2632237"/>
            <a:ext cx="2294368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dirty="0"/>
              <a:t>The Security Hole: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0" y="3711655"/>
            <a:ext cx="1467694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dirty="0"/>
              <a:t>The Attack:</a:t>
            </a:r>
            <a:endParaRPr kumimoji="1" lang="zh-CN" altLang="en-US" dirty="0"/>
          </a:p>
        </p:txBody>
      </p:sp>
      <p:pic>
        <p:nvPicPr>
          <p:cNvPr id="10" name="图片 9" descr="Untitled_5_ph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2347"/>
            <a:ext cx="9144000" cy="321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79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Attacking Users:</a:t>
            </a:r>
            <a:r>
              <a:rPr kumimoji="1" lang="zh-CN" altLang="en-US" dirty="0"/>
              <a:t> </a:t>
            </a:r>
            <a:r>
              <a:rPr kumimoji="1" lang="en-US" altLang="zh-CN" dirty="0"/>
              <a:t>Cross-Site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Scripting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(XSS)</a:t>
            </a:r>
            <a:endParaRPr kumimoji="1" lang="zh-CN" altLang="en-US" dirty="0"/>
          </a:p>
        </p:txBody>
      </p:sp>
      <p:pic>
        <p:nvPicPr>
          <p:cNvPr id="6" name="内容占位符 5" descr="Home-Server-ico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22" r="-48822"/>
          <a:stretch>
            <a:fillRect/>
          </a:stretch>
        </p:blipFill>
        <p:spPr>
          <a:xfrm>
            <a:off x="3671505" y="1495076"/>
            <a:ext cx="2978150" cy="1506822"/>
          </a:xfrm>
        </p:spPr>
      </p:pic>
      <p:pic>
        <p:nvPicPr>
          <p:cNvPr id="4" name="图片 3" descr="S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040" y="4639260"/>
            <a:ext cx="1149684" cy="1149684"/>
          </a:xfrm>
          <a:prstGeom prst="rect">
            <a:avLst/>
          </a:prstGeom>
        </p:spPr>
      </p:pic>
      <p:pic>
        <p:nvPicPr>
          <p:cNvPr id="5" name="图片 4" descr="Us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05" y="4639260"/>
            <a:ext cx="1149684" cy="1149684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 bwMode="auto">
          <a:xfrm>
            <a:off x="295276" y="900864"/>
            <a:ext cx="8193672" cy="115787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0"/>
              </a:spcBef>
              <a:spcAft>
                <a:spcPct val="40000"/>
              </a:spcAft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宋体" charset="0"/>
                <a:cs typeface="+mn-cs"/>
              </a:defRPr>
            </a:lvl1pPr>
            <a:lvl2pPr marL="444500" indent="-261938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0725" indent="-274638" algn="l" rtl="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9874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2541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113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1685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257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0829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i="1" dirty="0"/>
              <a:t>XSS-</a:t>
            </a:r>
            <a:r>
              <a:rPr lang="zh-CN" altLang="en-US" i="1" dirty="0"/>
              <a:t> </a:t>
            </a:r>
            <a:r>
              <a:rPr lang="en-US" altLang="zh-CN" i="1" dirty="0"/>
              <a:t>DOM</a:t>
            </a:r>
            <a:r>
              <a:rPr lang="zh-CN" altLang="en-US" i="1" dirty="0"/>
              <a:t> </a:t>
            </a:r>
            <a:r>
              <a:rPr lang="en-US" altLang="zh-CN" i="1" dirty="0"/>
              <a:t>XSS:</a:t>
            </a:r>
          </a:p>
          <a:p>
            <a:pPr marL="0" indent="0" algn="ctr">
              <a:buNone/>
            </a:pPr>
            <a:r>
              <a:rPr lang="en-US" altLang="zh-CN" b="1" dirty="0"/>
              <a:t>What</a:t>
            </a:r>
            <a:r>
              <a:rPr lang="zh-CN" altLang="en-US" b="1" dirty="0"/>
              <a:t> </a:t>
            </a:r>
            <a:r>
              <a:rPr lang="en-US" altLang="zh-CN" b="1" dirty="0"/>
              <a:t>happens</a:t>
            </a:r>
            <a:r>
              <a:rPr lang="zh-CN" altLang="en-US" b="1" dirty="0"/>
              <a:t> </a:t>
            </a:r>
            <a:r>
              <a:rPr lang="en-US" altLang="zh-CN" b="1" dirty="0"/>
              <a:t>in</a:t>
            </a:r>
            <a:r>
              <a:rPr lang="zh-CN" altLang="en-US" b="1" dirty="0"/>
              <a:t> </a:t>
            </a:r>
            <a:r>
              <a:rPr lang="en-US" altLang="zh-CN" b="1" dirty="0"/>
              <a:t>JavaScript,</a:t>
            </a:r>
            <a:r>
              <a:rPr lang="zh-CN" altLang="en-US" b="1" dirty="0"/>
              <a:t> </a:t>
            </a:r>
            <a:r>
              <a:rPr lang="en-US" altLang="zh-CN" b="1" dirty="0"/>
              <a:t>stays</a:t>
            </a:r>
            <a:r>
              <a:rPr lang="zh-CN" altLang="en-US" b="1" dirty="0"/>
              <a:t> </a:t>
            </a:r>
            <a:r>
              <a:rPr lang="en-US" altLang="zh-CN" b="1" dirty="0"/>
              <a:t>in</a:t>
            </a:r>
            <a:r>
              <a:rPr lang="zh-CN" altLang="en-US" b="1" dirty="0"/>
              <a:t> </a:t>
            </a:r>
            <a:r>
              <a:rPr lang="en-US" altLang="zh-CN" b="1" dirty="0"/>
              <a:t>JavaScript.</a:t>
            </a:r>
          </a:p>
          <a:p>
            <a:pPr marL="0" indent="0">
              <a:buFont typeface="Wingdings" charset="0"/>
              <a:buNone/>
            </a:pPr>
            <a:endParaRPr lang="zh-CN" alt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1313544" y="2283908"/>
            <a:ext cx="2611653" cy="19818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 rot="19380989">
            <a:off x="1414342" y="3173506"/>
            <a:ext cx="1496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1. User logs in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2156302" y="5254814"/>
            <a:ext cx="4332932" cy="658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783809" y="4947037"/>
            <a:ext cx="3121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2. Attacker feeds crafted URL to user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1722618" y="2679783"/>
            <a:ext cx="2389737" cy="1865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 rot="19383428">
            <a:off x="1368858" y="3368348"/>
            <a:ext cx="2685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3.User requests attacker’s URL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2013506" y="3201080"/>
            <a:ext cx="2392949" cy="18238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 rot="19383428">
            <a:off x="1362323" y="3570753"/>
            <a:ext cx="3557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4. Server response with </a:t>
            </a:r>
          </a:p>
          <a:p>
            <a:r>
              <a:rPr lang="en-US" sz="1400" b="1" dirty="0"/>
              <a:t>Page containing hard-coded JavaScript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2156301" y="5727449"/>
            <a:ext cx="473242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2783809" y="5372570"/>
            <a:ext cx="4160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6. User’s browser sends session token to attacker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 flipV="1">
            <a:off x="5800760" y="2935216"/>
            <a:ext cx="1697789" cy="16382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 rot="2705929">
            <a:off x="6072940" y="3258436"/>
            <a:ext cx="16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7. Attacker hijacks </a:t>
            </a:r>
          </a:p>
          <a:p>
            <a:r>
              <a:rPr lang="en-US" sz="1400" dirty="0"/>
              <a:t>user’s session</a:t>
            </a:r>
          </a:p>
        </p:txBody>
      </p:sp>
    </p:spTree>
    <p:extLst>
      <p:ext uri="{BB962C8B-B14F-4D97-AF65-F5344CB8AC3E}">
        <p14:creationId xmlns:p14="http://schemas.microsoft.com/office/powerpoint/2010/main" val="2768415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Attacking Users:</a:t>
            </a:r>
            <a:r>
              <a:rPr kumimoji="1" lang="zh-CN" altLang="en-US" dirty="0"/>
              <a:t> </a:t>
            </a:r>
            <a:r>
              <a:rPr kumimoji="1" lang="en-US" altLang="zh-CN" dirty="0"/>
              <a:t>Cross-Site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Scripting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(XSS)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zh-CN" i="1" dirty="0"/>
              <a:t>XSS-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DOM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XSS:</a:t>
            </a:r>
          </a:p>
          <a:p>
            <a:pPr marL="0" indent="0" algn="ctr">
              <a:buNone/>
            </a:pPr>
            <a:r>
              <a:rPr lang="en-US" altLang="zh-CN" b="1" dirty="0"/>
              <a:t>What</a:t>
            </a:r>
            <a:r>
              <a:rPr lang="zh-CN" altLang="en-US" b="1" dirty="0"/>
              <a:t> </a:t>
            </a:r>
            <a:r>
              <a:rPr lang="en-US" altLang="zh-CN" b="1" dirty="0"/>
              <a:t>happens</a:t>
            </a:r>
            <a:r>
              <a:rPr lang="zh-CN" altLang="en-US" b="1" dirty="0"/>
              <a:t> </a:t>
            </a:r>
            <a:r>
              <a:rPr lang="en-US" altLang="zh-CN" b="1" dirty="0"/>
              <a:t>in</a:t>
            </a:r>
            <a:r>
              <a:rPr lang="zh-CN" altLang="en-US" b="1" dirty="0"/>
              <a:t> </a:t>
            </a:r>
            <a:r>
              <a:rPr lang="en-US" altLang="zh-CN" b="1" dirty="0"/>
              <a:t>JavaScript,</a:t>
            </a:r>
            <a:r>
              <a:rPr lang="zh-CN" altLang="en-US" b="1" dirty="0"/>
              <a:t> </a:t>
            </a:r>
            <a:r>
              <a:rPr lang="en-US" altLang="zh-CN" b="1" dirty="0"/>
              <a:t>stays</a:t>
            </a:r>
            <a:r>
              <a:rPr lang="zh-CN" altLang="en-US" b="1" dirty="0"/>
              <a:t> </a:t>
            </a:r>
            <a:r>
              <a:rPr lang="en-US" altLang="zh-CN" b="1" dirty="0"/>
              <a:t>in</a:t>
            </a:r>
            <a:r>
              <a:rPr lang="zh-CN" altLang="en-US" b="1" dirty="0"/>
              <a:t> </a:t>
            </a:r>
            <a:r>
              <a:rPr lang="en-US" altLang="zh-CN" b="1" dirty="0"/>
              <a:t>JavaScript.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300039" y="2887579"/>
            <a:ext cx="88439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user</a:t>
            </a:r>
            <a:r>
              <a:rPr kumimoji="1" lang="zh-CN" altLang="en-US" dirty="0"/>
              <a:t> </a:t>
            </a:r>
            <a:r>
              <a:rPr kumimoji="1" lang="en-US" altLang="zh-CN" dirty="0"/>
              <a:t>requests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crafted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URL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supplied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attacker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containing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embedded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JavaScript</a:t>
            </a:r>
          </a:p>
          <a:p>
            <a:pPr marL="457200" indent="-457200">
              <a:buAutoNum type="arabicPeriod"/>
            </a:pP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server’s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response</a:t>
            </a:r>
            <a:r>
              <a:rPr kumimoji="1" lang="zh-CN" altLang="en-US" dirty="0"/>
              <a:t> </a:t>
            </a:r>
            <a:r>
              <a:rPr kumimoji="1" lang="en-US" altLang="zh-CN" dirty="0"/>
              <a:t>does</a:t>
            </a:r>
            <a:r>
              <a:rPr kumimoji="1" lang="zh-CN" altLang="en-US" dirty="0"/>
              <a:t> </a:t>
            </a:r>
            <a:r>
              <a:rPr kumimoji="1" lang="en-US" altLang="zh-CN" dirty="0"/>
              <a:t>not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contain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attacker’s</a:t>
            </a:r>
            <a:r>
              <a:rPr kumimoji="1" lang="zh-CN" altLang="en-US" dirty="0"/>
              <a:t> </a:t>
            </a:r>
            <a:r>
              <a:rPr kumimoji="1" lang="en-US" altLang="zh-CN" dirty="0"/>
              <a:t>script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any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form</a:t>
            </a:r>
          </a:p>
          <a:p>
            <a:pPr marL="457200" indent="-457200">
              <a:buAutoNum type="arabicPeriod"/>
            </a:pPr>
            <a:r>
              <a:rPr kumimoji="1" lang="en-US" altLang="zh-CN" dirty="0"/>
              <a:t>When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user’s</a:t>
            </a:r>
            <a:r>
              <a:rPr kumimoji="1" lang="zh-CN" altLang="en-US" dirty="0"/>
              <a:t> </a:t>
            </a:r>
            <a:r>
              <a:rPr kumimoji="1" lang="en-US" altLang="zh-CN" dirty="0"/>
              <a:t>browser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process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response,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script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executed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nonetheless.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6099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The Reality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Web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application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security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massively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complex.</a:t>
            </a:r>
          </a:p>
          <a:p>
            <a:r>
              <a:rPr kumimoji="1" lang="en-US" altLang="zh-CN" dirty="0"/>
              <a:t>Constant</a:t>
            </a:r>
            <a:r>
              <a:rPr kumimoji="1" lang="zh-CN" altLang="en-US" dirty="0"/>
              <a:t> </a:t>
            </a:r>
            <a:r>
              <a:rPr kumimoji="1" lang="en-US" altLang="zh-CN" dirty="0"/>
              <a:t>evolving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field</a:t>
            </a:r>
          </a:p>
          <a:p>
            <a:pPr lvl="1"/>
            <a:r>
              <a:rPr lang="en-US" altLang="zh-CN" dirty="0" err="1"/>
              <a:t>WebGL</a:t>
            </a:r>
            <a:r>
              <a:rPr lang="en-US" altLang="zh-CN" dirty="0"/>
              <a:t>, HTML5</a:t>
            </a:r>
            <a:r>
              <a:rPr lang="zh-CN" altLang="en-US" dirty="0"/>
              <a:t>,</a:t>
            </a:r>
            <a:r>
              <a:rPr lang="en-US" altLang="zh-CN" dirty="0"/>
              <a:t> CSS3, AJAX…</a:t>
            </a:r>
          </a:p>
          <a:p>
            <a:pPr lvl="0"/>
            <a:r>
              <a:rPr lang="en-US" altLang="zh-CN" dirty="0">
                <a:solidFill>
                  <a:prstClr val="black"/>
                </a:solidFill>
              </a:rPr>
              <a:t>.</a:t>
            </a:r>
          </a:p>
          <a:p>
            <a:pPr marL="182562" lvl="1" indent="0">
              <a:buNone/>
            </a:pPr>
            <a:endParaRPr lang="en-US" altLang="zh-CN" dirty="0"/>
          </a:p>
        </p:txBody>
      </p:sp>
      <p:pic>
        <p:nvPicPr>
          <p:cNvPr id="4" name="图片 3" descr="The_Evolution_of_the_We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5191"/>
            <a:ext cx="9144000" cy="406280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89345" y="6550223"/>
            <a:ext cx="2954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http://</a:t>
            </a:r>
            <a:r>
              <a:rPr kumimoji="1" lang="en-US" altLang="zh-CN" sz="1400" dirty="0" err="1"/>
              <a:t>www.evolutionoftheweb.com</a:t>
            </a:r>
            <a:r>
              <a:rPr kumimoji="1" lang="en-US" altLang="zh-CN" sz="1400" dirty="0"/>
              <a:t>/</a:t>
            </a:r>
            <a:endParaRPr kumimoji="1"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8652386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0" y="2632237"/>
            <a:ext cx="2294368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dirty="0"/>
              <a:t>The Security Hole: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0" y="3711655"/>
            <a:ext cx="1467694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dirty="0"/>
              <a:t>The Attack:</a:t>
            </a:r>
            <a:endParaRPr kumimoji="1" lang="zh-CN" altLang="en-US" dirty="0"/>
          </a:p>
        </p:txBody>
      </p:sp>
      <p:sp>
        <p:nvSpPr>
          <p:cNvPr id="14" name="内容占位符 2"/>
          <p:cNvSpPr txBox="1">
            <a:spLocks/>
          </p:cNvSpPr>
          <p:nvPr/>
        </p:nvSpPr>
        <p:spPr bwMode="auto">
          <a:xfrm>
            <a:off x="447675" y="16414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0"/>
              </a:spcBef>
              <a:spcAft>
                <a:spcPct val="40000"/>
              </a:spcAft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宋体" charset="0"/>
                <a:cs typeface="+mn-cs"/>
              </a:defRPr>
            </a:lvl1pPr>
            <a:lvl2pPr marL="444500" indent="-261938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0725" indent="-274638" algn="l" rtl="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9874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2541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113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1685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257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0829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Wingdings" charset="0"/>
              <a:buNone/>
            </a:pPr>
            <a:r>
              <a:rPr lang="en-US" altLang="zh-CN" i="1"/>
              <a:t>XSS-</a:t>
            </a:r>
            <a:r>
              <a:rPr lang="zh-CN" altLang="en-US" i="1"/>
              <a:t> </a:t>
            </a:r>
            <a:r>
              <a:rPr lang="en-US" altLang="zh-CN" i="1"/>
              <a:t>DOM</a:t>
            </a:r>
            <a:r>
              <a:rPr lang="zh-CN" altLang="en-US" i="1"/>
              <a:t> </a:t>
            </a:r>
            <a:r>
              <a:rPr lang="en-US" altLang="zh-CN" i="1"/>
              <a:t>XSS:</a:t>
            </a:r>
          </a:p>
          <a:p>
            <a:pPr marL="0" indent="0" algn="ctr">
              <a:buFont typeface="Wingdings" charset="0"/>
              <a:buNone/>
            </a:pPr>
            <a:r>
              <a:rPr lang="en-US" altLang="zh-CN" b="1"/>
              <a:t>What</a:t>
            </a:r>
            <a:r>
              <a:rPr lang="zh-CN" altLang="en-US" b="1"/>
              <a:t> </a:t>
            </a:r>
            <a:r>
              <a:rPr lang="en-US" altLang="zh-CN" b="1"/>
              <a:t>happens</a:t>
            </a:r>
            <a:r>
              <a:rPr lang="zh-CN" altLang="en-US" b="1"/>
              <a:t> </a:t>
            </a:r>
            <a:r>
              <a:rPr lang="en-US" altLang="zh-CN" b="1"/>
              <a:t>in</a:t>
            </a:r>
            <a:r>
              <a:rPr lang="zh-CN" altLang="en-US" b="1"/>
              <a:t> </a:t>
            </a:r>
            <a:r>
              <a:rPr lang="en-US" altLang="zh-CN" b="1"/>
              <a:t>JavaScript,</a:t>
            </a:r>
            <a:r>
              <a:rPr lang="zh-CN" altLang="en-US" b="1"/>
              <a:t> </a:t>
            </a:r>
            <a:r>
              <a:rPr lang="en-US" altLang="zh-CN" b="1"/>
              <a:t>stays</a:t>
            </a:r>
            <a:r>
              <a:rPr lang="zh-CN" altLang="en-US" b="1"/>
              <a:t> </a:t>
            </a:r>
            <a:r>
              <a:rPr lang="en-US" altLang="zh-CN" b="1"/>
              <a:t>in</a:t>
            </a:r>
            <a:r>
              <a:rPr lang="zh-CN" altLang="en-US" b="1"/>
              <a:t> </a:t>
            </a:r>
            <a:r>
              <a:rPr lang="en-US" altLang="zh-CN" b="1"/>
              <a:t>JavaScript.</a:t>
            </a:r>
          </a:p>
          <a:p>
            <a:pPr marL="0" indent="0">
              <a:buFont typeface="Wingdings" charset="0"/>
              <a:buNone/>
            </a:pPr>
            <a:endParaRPr lang="zh-CN" altLang="en-US" dirty="0"/>
          </a:p>
        </p:txBody>
      </p:sp>
      <p:pic>
        <p:nvPicPr>
          <p:cNvPr id="3" name="Picture 2" descr="Untitled_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2346"/>
            <a:ext cx="9146082" cy="210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36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XSS is Everywhere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XSS is by far the most prevalent web app vulnerability</a:t>
            </a:r>
          </a:p>
          <a:p>
            <a:r>
              <a:rPr lang="en-US" dirty="0"/>
              <a:t>XSS is often misunderstood because the proof of concept (pop-up) doesn’t demonstrate true attacker capability</a:t>
            </a:r>
          </a:p>
          <a:p>
            <a:r>
              <a:rPr lang="en-US" dirty="0"/>
              <a:t>XSS can lead to reputational damage, denial of service, and chained exploit.</a:t>
            </a:r>
          </a:p>
          <a:p>
            <a:r>
              <a:rPr lang="en-US" dirty="0"/>
              <a:t>XSS can be used against site administrators</a:t>
            </a:r>
          </a:p>
        </p:txBody>
      </p:sp>
    </p:spTree>
    <p:extLst>
      <p:ext uri="{BB962C8B-B14F-4D97-AF65-F5344CB8AC3E}">
        <p14:creationId xmlns:p14="http://schemas.microsoft.com/office/powerpoint/2010/main" val="538250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Attacking Users:</a:t>
            </a:r>
            <a:r>
              <a:rPr kumimoji="1" lang="zh-CN" altLang="en-US" dirty="0"/>
              <a:t> </a:t>
            </a:r>
            <a:r>
              <a:rPr kumimoji="1" lang="en-US" altLang="zh-CN" dirty="0"/>
              <a:t>Cross-Site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Scripting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(XSS)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5275" y="887496"/>
            <a:ext cx="8524875" cy="559618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sz="2400" b="1" dirty="0"/>
              <a:t>Real-world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Scenario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of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XSS</a:t>
            </a:r>
            <a:r>
              <a:rPr kumimoji="1" lang="zh-CN" altLang="en-US" sz="2400" b="1" dirty="0"/>
              <a:t> </a:t>
            </a:r>
            <a:r>
              <a:rPr lang="en-US" altLang="zh-CN" sz="2400" b="1" dirty="0"/>
              <a:t>Attack</a:t>
            </a:r>
          </a:p>
          <a:p>
            <a:pPr marL="0" indent="0">
              <a:buNone/>
            </a:pPr>
            <a:r>
              <a:rPr lang="en-US" altLang="zh-CN" dirty="0"/>
              <a:t>Facebook makes use of PHP scripts.  The following script became vulnerable to cross-site scripting some time in July 2010: </a:t>
            </a:r>
          </a:p>
          <a:p>
            <a:pPr marL="0" indent="0" algn="ctr">
              <a:buNone/>
            </a:pPr>
            <a:r>
              <a:rPr lang="en-US" altLang="zh-CN" b="1" dirty="0">
                <a:hlinkClick r:id="rId2"/>
              </a:rPr>
              <a:t>www.facebook.com/ads/create/photos/creative_uploader.php</a:t>
            </a:r>
            <a:endParaRPr lang="en-US" altLang="zh-CN" b="1" dirty="0"/>
          </a:p>
          <a:p>
            <a:pPr marL="0" indent="0">
              <a:buNone/>
            </a:pPr>
            <a:r>
              <a:rPr lang="en-US" altLang="zh-CN" dirty="0"/>
              <a:t>This script takes various parameters, one of which (</a:t>
            </a:r>
            <a:r>
              <a:rPr lang="en-US" altLang="zh-CN" dirty="0" err="1"/>
              <a:t>controller_id</a:t>
            </a:r>
            <a:r>
              <a:rPr lang="en-US" altLang="zh-CN" dirty="0"/>
              <a:t>) was writing user input directly inside a script tag. Take the following URL as example:</a:t>
            </a:r>
          </a:p>
          <a:p>
            <a:pPr marL="0" indent="0" algn="ctr">
              <a:buNone/>
            </a:pPr>
            <a:r>
              <a:rPr lang="en-US" altLang="zh-CN" sz="1400" dirty="0" err="1"/>
              <a:t>www.facebook.com</a:t>
            </a:r>
            <a:r>
              <a:rPr lang="en-US" altLang="zh-CN" sz="1400" dirty="0"/>
              <a:t>/ads/create/photos/</a:t>
            </a:r>
            <a:r>
              <a:rPr lang="en-US" altLang="zh-CN" sz="1400" dirty="0" err="1"/>
              <a:t>creative_uploader.php?controller_id</a:t>
            </a:r>
            <a:r>
              <a:rPr lang="en-US" altLang="zh-CN" sz="1400" dirty="0"/>
              <a:t>=</a:t>
            </a:r>
            <a:r>
              <a:rPr lang="en-US" altLang="zh-CN" sz="1400" b="1" dirty="0">
                <a:solidFill>
                  <a:srgbClr val="FF0000"/>
                </a:solidFill>
              </a:rPr>
              <a:t>c4c288b438ed080</a:t>
            </a:r>
            <a:r>
              <a:rPr lang="en-US" altLang="zh-CN" sz="1400" dirty="0"/>
              <a:t>&amp;path=</a:t>
            </a:r>
            <a:r>
              <a:rPr lang="en-US" altLang="zh-CN" sz="1400" dirty="0" err="1"/>
              <a:t>whatever&amp;src</a:t>
            </a:r>
            <a:r>
              <a:rPr lang="en-US" altLang="zh-CN" sz="1400" dirty="0"/>
              <a:t>=</a:t>
            </a:r>
            <a:r>
              <a:rPr lang="en-US" altLang="zh-CN" sz="1400" dirty="0" err="1"/>
              <a:t>whatever&amp;vol</a:t>
            </a:r>
            <a:r>
              <a:rPr lang="en-US" altLang="zh-CN" sz="1400" dirty="0"/>
              <a:t>=90&amp;w=60&amp;h=80&amp;post_upload=1</a:t>
            </a:r>
          </a:p>
        </p:txBody>
      </p:sp>
      <p:pic>
        <p:nvPicPr>
          <p:cNvPr id="4" name="图片 3" descr="Untitled_4_j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6165"/>
            <a:ext cx="9144000" cy="168851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96574" y="6550223"/>
            <a:ext cx="4647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https://</a:t>
            </a:r>
            <a:r>
              <a:rPr kumimoji="1" lang="en-US" altLang="zh-CN" sz="1400" dirty="0" err="1"/>
              <a:t>www.acunetix.com</a:t>
            </a:r>
            <a:r>
              <a:rPr kumimoji="1" lang="en-US" altLang="zh-CN" sz="1400" dirty="0"/>
              <a:t>/</a:t>
            </a:r>
            <a:r>
              <a:rPr kumimoji="1" lang="en-US" altLang="zh-CN" sz="1400" dirty="0" err="1"/>
              <a:t>websitesecurity</a:t>
            </a:r>
            <a:r>
              <a:rPr kumimoji="1" lang="en-US" altLang="zh-CN" sz="1400" dirty="0"/>
              <a:t>/</a:t>
            </a:r>
            <a:r>
              <a:rPr kumimoji="1" lang="en-US" altLang="zh-CN" sz="1400" dirty="0" err="1"/>
              <a:t>xss-facebook</a:t>
            </a:r>
            <a:r>
              <a:rPr kumimoji="1" lang="en-US" altLang="zh-CN" sz="1400" dirty="0"/>
              <a:t>/</a:t>
            </a:r>
            <a:endParaRPr kumimoji="1"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80343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Attacking Users:</a:t>
            </a:r>
            <a:r>
              <a:rPr kumimoji="1" lang="zh-CN" altLang="en-US" dirty="0"/>
              <a:t> </a:t>
            </a:r>
            <a:r>
              <a:rPr kumimoji="1" lang="en-US" altLang="zh-CN" dirty="0"/>
              <a:t>Cross-Site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Scripting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(XSS)</a:t>
            </a:r>
            <a:endParaRPr kumimoji="1" lang="zh-CN" altLang="en-US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95275" y="794586"/>
            <a:ext cx="8524875" cy="55961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0"/>
              </a:spcBef>
              <a:spcAft>
                <a:spcPct val="40000"/>
              </a:spcAft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宋体" charset="0"/>
                <a:cs typeface="+mn-cs"/>
              </a:defRPr>
            </a:lvl1pPr>
            <a:lvl2pPr marL="444500" indent="-261938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0725" indent="-274638" algn="l" rtl="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9874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2541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113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1685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257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0829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Wingdings" charset="0"/>
              <a:buNone/>
            </a:pPr>
            <a:r>
              <a:rPr lang="en-US" altLang="zh-CN" sz="2400" b="1" dirty="0"/>
              <a:t>Real-world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Scenario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of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XSS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Attack</a:t>
            </a:r>
          </a:p>
          <a:p>
            <a:pPr marL="0" indent="0">
              <a:buNone/>
            </a:pPr>
            <a:r>
              <a:rPr lang="en-US" altLang="zh-CN" sz="1800" dirty="0"/>
              <a:t>By </a:t>
            </a:r>
            <a:r>
              <a:rPr lang="en-US" altLang="zh-CN" sz="1800" b="1" dirty="0"/>
              <a:t>inserting a double quote</a:t>
            </a:r>
            <a:r>
              <a:rPr lang="en-US" altLang="zh-CN" sz="1800" dirty="0"/>
              <a:t>, an attacker is able to </a:t>
            </a:r>
            <a:r>
              <a:rPr lang="en-US" altLang="zh-CN" sz="1800" b="1" dirty="0"/>
              <a:t>escape the Array’s key string </a:t>
            </a:r>
            <a:r>
              <a:rPr lang="en-US" altLang="zh-CN" sz="1800" dirty="0"/>
              <a:t>and insert JavaScript</a:t>
            </a:r>
            <a:r>
              <a:rPr lang="zh-CN" altLang="en-US" sz="1800" dirty="0"/>
              <a:t> </a:t>
            </a:r>
            <a:r>
              <a:rPr lang="en-US" altLang="zh-CN" sz="1800" dirty="0"/>
              <a:t>directly within a page on </a:t>
            </a:r>
            <a:r>
              <a:rPr lang="en-US" altLang="zh-CN" sz="1800" dirty="0" err="1"/>
              <a:t>facebook.com</a:t>
            </a:r>
            <a:r>
              <a:rPr lang="en-US" altLang="zh-CN" sz="1800" dirty="0"/>
              <a:t>. </a:t>
            </a:r>
          </a:p>
        </p:txBody>
      </p:sp>
      <p:pic>
        <p:nvPicPr>
          <p:cNvPr id="6" name="图片 5" descr="Untitled_4_j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593"/>
            <a:ext cx="9144000" cy="441189"/>
          </a:xfrm>
          <a:prstGeom prst="rect">
            <a:avLst/>
          </a:prstGeom>
        </p:spPr>
      </p:pic>
      <p:pic>
        <p:nvPicPr>
          <p:cNvPr id="7" name="图片 6" descr="Untitled_4_j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7007"/>
            <a:ext cx="9144000" cy="1370993"/>
          </a:xfrm>
          <a:prstGeom prst="rect">
            <a:avLst/>
          </a:prstGeom>
        </p:spPr>
      </p:pic>
      <p:pic>
        <p:nvPicPr>
          <p:cNvPr id="8" name="图片 7" descr="Untitled_4_j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481"/>
            <a:ext cx="9144000" cy="168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24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Attacking Users:</a:t>
            </a:r>
            <a:r>
              <a:rPr kumimoji="1" lang="zh-CN" altLang="en-US" dirty="0"/>
              <a:t> </a:t>
            </a:r>
            <a:r>
              <a:rPr kumimoji="1" lang="en-US" altLang="zh-CN" dirty="0"/>
              <a:t>Cross-Site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Scripting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(XSS)</a:t>
            </a:r>
            <a:endParaRPr kumimoji="1" lang="zh-CN" altLang="en-US" dirty="0"/>
          </a:p>
        </p:txBody>
      </p:sp>
      <p:pic>
        <p:nvPicPr>
          <p:cNvPr id="4" name="图片 3" descr="Screenshot_4_13_14__3_00_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0789"/>
            <a:ext cx="9144000" cy="4893368"/>
          </a:xfrm>
          <a:prstGeom prst="rect">
            <a:avLst/>
          </a:prstGeom>
        </p:spPr>
      </p:pic>
      <p:sp>
        <p:nvSpPr>
          <p:cNvPr id="5" name="内容占位符 2"/>
          <p:cNvSpPr txBox="1">
            <a:spLocks/>
          </p:cNvSpPr>
          <p:nvPr/>
        </p:nvSpPr>
        <p:spPr bwMode="auto">
          <a:xfrm>
            <a:off x="295275" y="794586"/>
            <a:ext cx="8524875" cy="55961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0"/>
              </a:spcBef>
              <a:spcAft>
                <a:spcPct val="40000"/>
              </a:spcAft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宋体" charset="0"/>
                <a:cs typeface="+mn-cs"/>
              </a:defRPr>
            </a:lvl1pPr>
            <a:lvl2pPr marL="444500" indent="-261938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0725" indent="-274638" algn="l" rtl="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9874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2541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113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1685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257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0829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Wingdings" charset="0"/>
              <a:buNone/>
            </a:pPr>
            <a:r>
              <a:rPr lang="en-US" altLang="zh-CN" sz="2400" b="1" dirty="0"/>
              <a:t>Real-world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Scenario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of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XSS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Attack</a:t>
            </a:r>
          </a:p>
        </p:txBody>
      </p:sp>
      <p:pic>
        <p:nvPicPr>
          <p:cNvPr id="6" name="图片 5" descr="Screenshot_4_13_14__3_02_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3080"/>
            <a:ext cx="9144000" cy="2834683"/>
          </a:xfrm>
          <a:prstGeom prst="rect">
            <a:avLst/>
          </a:prstGeom>
        </p:spPr>
      </p:pic>
      <p:pic>
        <p:nvPicPr>
          <p:cNvPr id="7" name="图片 6" descr="Screenshot_4_13_14__3_04_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3632"/>
            <a:ext cx="9144000" cy="4554179"/>
          </a:xfrm>
          <a:prstGeom prst="rect">
            <a:avLst/>
          </a:prstGeom>
        </p:spPr>
      </p:pic>
      <p:pic>
        <p:nvPicPr>
          <p:cNvPr id="8" name="图片 7" descr="Screenshot_4_13_14__3_05_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9344"/>
            <a:ext cx="9144000" cy="4488656"/>
          </a:xfrm>
          <a:prstGeom prst="rect">
            <a:avLst/>
          </a:prstGeom>
        </p:spPr>
      </p:pic>
      <p:pic>
        <p:nvPicPr>
          <p:cNvPr id="9" name="图片 8" descr="Screenshot_4_13_14__3_05_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9344"/>
            <a:ext cx="9144000" cy="448865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96574" y="1175855"/>
            <a:ext cx="4647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https://</a:t>
            </a:r>
            <a:r>
              <a:rPr kumimoji="1" lang="en-US" altLang="zh-CN" sz="1400" dirty="0" err="1"/>
              <a:t>www.acunetix.com</a:t>
            </a:r>
            <a:r>
              <a:rPr kumimoji="1" lang="en-US" altLang="zh-CN" sz="1400" dirty="0"/>
              <a:t>/</a:t>
            </a:r>
            <a:r>
              <a:rPr kumimoji="1" lang="en-US" altLang="zh-CN" sz="1400" dirty="0" err="1"/>
              <a:t>websitesecurity</a:t>
            </a:r>
            <a:r>
              <a:rPr kumimoji="1" lang="en-US" altLang="zh-CN" sz="1400" dirty="0"/>
              <a:t>/</a:t>
            </a:r>
            <a:r>
              <a:rPr kumimoji="1" lang="en-US" altLang="zh-CN" sz="1400" dirty="0" err="1"/>
              <a:t>xss-facebook</a:t>
            </a:r>
            <a:r>
              <a:rPr kumimoji="1" lang="en-US" altLang="zh-CN" sz="1400" dirty="0"/>
              <a:t>/</a:t>
            </a:r>
            <a:endParaRPr kumimoji="1"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52703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XSS</a:t>
            </a:r>
            <a:r>
              <a:rPr lang="zh-CN" altLang="en-US" dirty="0"/>
              <a:t> </a:t>
            </a:r>
            <a:r>
              <a:rPr lang="en-US" altLang="zh-CN"/>
              <a:t>detection</a:t>
            </a:r>
            <a:r>
              <a:rPr lang="en-US"/>
              <a:t> </a:t>
            </a:r>
            <a:r>
              <a:rPr lang="en-US" dirty="0"/>
              <a:t>is hard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Extremely difficult to automate tests for XSS</a:t>
            </a:r>
          </a:p>
          <a:p>
            <a:r>
              <a:rPr lang="en-US" dirty="0"/>
              <a:t>Often times XSS defense can be bypassed in clever ways</a:t>
            </a:r>
          </a:p>
          <a:p>
            <a:r>
              <a:rPr lang="en-US" dirty="0"/>
              <a:t>Developers should strive to use 3</a:t>
            </a:r>
            <a:r>
              <a:rPr lang="en-US" baseline="30000" dirty="0"/>
              <a:t>rd</a:t>
            </a:r>
            <a:r>
              <a:rPr lang="en-US" dirty="0"/>
              <a:t> party libraries that are collaboratively maintained</a:t>
            </a:r>
          </a:p>
        </p:txBody>
      </p:sp>
    </p:spTree>
    <p:extLst>
      <p:ext uri="{BB962C8B-B14F-4D97-AF65-F5344CB8AC3E}">
        <p14:creationId xmlns:p14="http://schemas.microsoft.com/office/powerpoint/2010/main" val="16456257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Attacking Users: CSRF (Cross Site Request Forgery)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900864"/>
            <a:ext cx="8524875" cy="4313238"/>
          </a:xfrm>
        </p:spPr>
        <p:txBody>
          <a:bodyPr/>
          <a:lstStyle/>
          <a:p>
            <a:r>
              <a:rPr lang="en-US" dirty="0"/>
              <a:t>In cross-site request forgery (CSRF) attacks, the attacker creates an </a:t>
            </a:r>
            <a:r>
              <a:rPr lang="en-US" i="1" dirty="0"/>
              <a:t>innocuous-looking </a:t>
            </a:r>
            <a:r>
              <a:rPr lang="en-US" dirty="0"/>
              <a:t>website that causes the user’s browser to submit a request </a:t>
            </a:r>
            <a:r>
              <a:rPr lang="en-US" b="1" dirty="0"/>
              <a:t>directly to the vulnerable application </a:t>
            </a:r>
            <a:r>
              <a:rPr lang="en-US" dirty="0"/>
              <a:t>to perform some unintended action that is beneficial to the attacker.</a:t>
            </a:r>
          </a:p>
          <a:p>
            <a:r>
              <a:rPr lang="en-US" dirty="0"/>
              <a:t>Normally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“the</a:t>
            </a:r>
            <a:r>
              <a:rPr lang="zh-CN" altLang="en-US" dirty="0"/>
              <a:t> </a:t>
            </a:r>
            <a:r>
              <a:rPr lang="en-US" altLang="zh-CN" dirty="0"/>
              <a:t>same-origin”</a:t>
            </a:r>
            <a:r>
              <a:rPr lang="zh-CN" altLang="en-US" dirty="0"/>
              <a:t> </a:t>
            </a:r>
            <a:r>
              <a:rPr lang="en-US" altLang="zh-CN" dirty="0"/>
              <a:t>policy</a:t>
            </a:r>
            <a:r>
              <a:rPr lang="zh-CN" altLang="en-US" dirty="0"/>
              <a:t> </a:t>
            </a:r>
            <a:r>
              <a:rPr lang="en-US" altLang="zh-CN" dirty="0"/>
              <a:t>does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prohibit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website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issuing</a:t>
            </a:r>
            <a:r>
              <a:rPr lang="zh-CN" altLang="en-US" dirty="0"/>
              <a:t> </a:t>
            </a:r>
            <a:r>
              <a:rPr lang="en-US" altLang="zh-CN" dirty="0"/>
              <a:t>requests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domain.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4" name="Picture 3" descr="Untitled_2_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3307682"/>
            <a:ext cx="8509000" cy="1485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150" y="4820318"/>
            <a:ext cx="8368632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request</a:t>
            </a:r>
            <a:r>
              <a:rPr lang="zh-CN" altLang="en-US" sz="1800" dirty="0"/>
              <a:t> </a:t>
            </a:r>
            <a:r>
              <a:rPr lang="en-US" altLang="zh-CN" sz="1800" dirty="0"/>
              <a:t>performs</a:t>
            </a:r>
            <a:r>
              <a:rPr lang="zh-CN" altLang="en-US" sz="1800" dirty="0"/>
              <a:t> </a:t>
            </a:r>
            <a:r>
              <a:rPr lang="en-US" altLang="zh-CN" sz="1800" dirty="0"/>
              <a:t>a</a:t>
            </a:r>
            <a:r>
              <a:rPr lang="zh-CN" altLang="en-US" sz="1800" dirty="0"/>
              <a:t> </a:t>
            </a:r>
            <a:r>
              <a:rPr lang="en-US" altLang="zh-CN" sz="1800" dirty="0"/>
              <a:t>privileged</a:t>
            </a:r>
            <a:r>
              <a:rPr lang="zh-CN" altLang="en-US" sz="1800" dirty="0"/>
              <a:t> </a:t>
            </a:r>
            <a:r>
              <a:rPr lang="en-US" altLang="zh-CN" sz="1800" dirty="0"/>
              <a:t>action.</a:t>
            </a:r>
            <a:r>
              <a:rPr lang="zh-CN" altLang="en-US" sz="1800" dirty="0"/>
              <a:t> </a:t>
            </a:r>
            <a:r>
              <a:rPr lang="en-US" altLang="zh-CN" sz="1800" dirty="0"/>
              <a:t>In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example</a:t>
            </a:r>
            <a:r>
              <a:rPr lang="zh-CN" altLang="en-US" sz="1800" dirty="0"/>
              <a:t> </a:t>
            </a:r>
            <a:r>
              <a:rPr lang="en-US" altLang="zh-CN" sz="1800" dirty="0"/>
              <a:t>shown,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request</a:t>
            </a:r>
            <a:r>
              <a:rPr lang="zh-CN" altLang="en-US" sz="1800" dirty="0"/>
              <a:t> </a:t>
            </a:r>
            <a:r>
              <a:rPr lang="en-US" altLang="zh-CN" sz="1800" dirty="0"/>
              <a:t>creates</a:t>
            </a:r>
            <a:r>
              <a:rPr lang="zh-CN" altLang="en-US" sz="1800" dirty="0"/>
              <a:t> </a:t>
            </a:r>
            <a:r>
              <a:rPr lang="en-US" altLang="zh-CN" sz="1800" dirty="0"/>
              <a:t>a</a:t>
            </a:r>
            <a:r>
              <a:rPr lang="zh-CN" altLang="en-US" sz="1800" dirty="0"/>
              <a:t> </a:t>
            </a:r>
            <a:r>
              <a:rPr lang="en-US" altLang="zh-CN" sz="1800" dirty="0"/>
              <a:t>new</a:t>
            </a:r>
            <a:r>
              <a:rPr lang="zh-CN" altLang="en-US" sz="1800" dirty="0"/>
              <a:t> </a:t>
            </a:r>
            <a:r>
              <a:rPr lang="en-US" altLang="zh-CN" sz="1800" dirty="0"/>
              <a:t>user</a:t>
            </a:r>
            <a:r>
              <a:rPr lang="zh-CN" altLang="en-US" sz="1800" dirty="0"/>
              <a:t> </a:t>
            </a:r>
            <a:r>
              <a:rPr lang="en-US" altLang="zh-CN" sz="1800" dirty="0"/>
              <a:t>with</a:t>
            </a:r>
            <a:r>
              <a:rPr lang="zh-CN" altLang="en-US" sz="1800" dirty="0"/>
              <a:t> </a:t>
            </a:r>
            <a:r>
              <a:rPr lang="en-US" altLang="zh-CN" sz="1800" dirty="0"/>
              <a:t>administrative</a:t>
            </a:r>
            <a:r>
              <a:rPr lang="zh-CN" altLang="en-US" sz="1800" dirty="0"/>
              <a:t> </a:t>
            </a:r>
            <a:r>
              <a:rPr lang="en-US" altLang="zh-CN" sz="1800" dirty="0"/>
              <a:t>privileges</a:t>
            </a:r>
          </a:p>
          <a:p>
            <a:pPr marL="457200" indent="-457200">
              <a:buAutoNum type="arabicPeriod"/>
            </a:pPr>
            <a:r>
              <a:rPr lang="en-US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application</a:t>
            </a:r>
            <a:r>
              <a:rPr lang="zh-CN" altLang="en-US" sz="1800" dirty="0"/>
              <a:t> </a:t>
            </a:r>
            <a:r>
              <a:rPr lang="en-US" altLang="zh-CN" sz="1800" dirty="0"/>
              <a:t>relies</a:t>
            </a:r>
            <a:r>
              <a:rPr lang="zh-CN" altLang="en-US" sz="1800" dirty="0"/>
              <a:t> </a:t>
            </a:r>
            <a:r>
              <a:rPr lang="en-US" altLang="zh-CN" sz="1800" dirty="0"/>
              <a:t>solely</a:t>
            </a:r>
            <a:r>
              <a:rPr lang="zh-CN" altLang="en-US" sz="1800" dirty="0"/>
              <a:t> </a:t>
            </a:r>
            <a:r>
              <a:rPr lang="en-US" altLang="zh-CN" sz="1800" dirty="0"/>
              <a:t>on</a:t>
            </a:r>
            <a:r>
              <a:rPr lang="zh-CN" altLang="en-US" sz="1800" dirty="0"/>
              <a:t> </a:t>
            </a:r>
            <a:r>
              <a:rPr lang="en-US" altLang="zh-CN" sz="1800" dirty="0"/>
              <a:t>HTTP</a:t>
            </a:r>
            <a:r>
              <a:rPr lang="zh-CN" altLang="en-US" sz="1800" dirty="0"/>
              <a:t> </a:t>
            </a:r>
            <a:r>
              <a:rPr lang="en-US" altLang="zh-CN" sz="1800" dirty="0"/>
              <a:t>cookies</a:t>
            </a:r>
            <a:r>
              <a:rPr lang="zh-CN" altLang="en-US" sz="1800" dirty="0"/>
              <a:t> </a:t>
            </a:r>
            <a:r>
              <a:rPr lang="en-US" altLang="zh-CN" sz="1800" dirty="0"/>
              <a:t>for</a:t>
            </a:r>
            <a:r>
              <a:rPr lang="zh-CN" altLang="en-US" sz="1800" dirty="0"/>
              <a:t> </a:t>
            </a:r>
            <a:r>
              <a:rPr lang="en-US" altLang="zh-CN" sz="1800" dirty="0"/>
              <a:t>tracking</a:t>
            </a:r>
            <a:r>
              <a:rPr lang="zh-CN" altLang="en-US" sz="1800" dirty="0"/>
              <a:t> </a:t>
            </a:r>
            <a:r>
              <a:rPr lang="en-US" altLang="zh-CN" sz="1800" dirty="0"/>
              <a:t>sessions.</a:t>
            </a:r>
            <a:r>
              <a:rPr lang="zh-CN" altLang="en-US" sz="1800" dirty="0"/>
              <a:t> </a:t>
            </a:r>
            <a:r>
              <a:rPr lang="en-US" altLang="zh-CN" sz="1800" dirty="0"/>
              <a:t>No</a:t>
            </a:r>
            <a:r>
              <a:rPr lang="zh-CN" altLang="en-US" sz="1800" dirty="0"/>
              <a:t> </a:t>
            </a:r>
            <a:r>
              <a:rPr lang="en-US" altLang="zh-CN" sz="1800" dirty="0"/>
              <a:t>session-related</a:t>
            </a:r>
            <a:r>
              <a:rPr lang="zh-CN" altLang="en-US" sz="1800" dirty="0"/>
              <a:t> </a:t>
            </a:r>
            <a:r>
              <a:rPr lang="en-US" altLang="zh-CN" sz="1800" dirty="0"/>
              <a:t>tokens</a:t>
            </a:r>
            <a:r>
              <a:rPr lang="zh-CN" altLang="en-US" sz="1800" dirty="0"/>
              <a:t> </a:t>
            </a:r>
            <a:r>
              <a:rPr lang="en-US" altLang="zh-CN" sz="1800" dirty="0"/>
              <a:t>are</a:t>
            </a:r>
            <a:r>
              <a:rPr lang="zh-CN" altLang="en-US" sz="1800" dirty="0"/>
              <a:t> </a:t>
            </a:r>
            <a:r>
              <a:rPr lang="en-US" altLang="zh-CN" sz="1800" dirty="0"/>
              <a:t>transmitted</a:t>
            </a:r>
            <a:r>
              <a:rPr lang="zh-CN" altLang="en-US" sz="1800" dirty="0"/>
              <a:t> </a:t>
            </a:r>
            <a:r>
              <a:rPr lang="en-US" altLang="zh-CN" sz="1800" dirty="0"/>
              <a:t>else</a:t>
            </a:r>
            <a:r>
              <a:rPr lang="zh-CN" altLang="en-US" sz="1800" dirty="0"/>
              <a:t> </a:t>
            </a:r>
            <a:r>
              <a:rPr lang="en-US" altLang="zh-CN" sz="1800" dirty="0"/>
              <a:t>where</a:t>
            </a:r>
            <a:r>
              <a:rPr lang="zh-CN" altLang="en-US" sz="1800" dirty="0"/>
              <a:t> </a:t>
            </a:r>
            <a:r>
              <a:rPr lang="en-US" altLang="zh-CN" sz="1800" dirty="0"/>
              <a:t>within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request</a:t>
            </a:r>
          </a:p>
          <a:p>
            <a:pPr marL="457200" indent="-457200">
              <a:buAutoNum type="arabicPeriod"/>
            </a:pP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attacker</a:t>
            </a:r>
            <a:r>
              <a:rPr lang="zh-CN" altLang="en-US" sz="1800" dirty="0"/>
              <a:t> </a:t>
            </a:r>
            <a:r>
              <a:rPr lang="en-US" altLang="zh-CN" sz="1800" dirty="0"/>
              <a:t>can</a:t>
            </a:r>
            <a:r>
              <a:rPr lang="zh-CN" altLang="en-US" sz="1800" dirty="0"/>
              <a:t> </a:t>
            </a:r>
            <a:r>
              <a:rPr lang="en-US" altLang="zh-CN" sz="1800" dirty="0"/>
              <a:t>determine</a:t>
            </a:r>
            <a:r>
              <a:rPr lang="zh-CN" altLang="en-US" sz="1800" dirty="0"/>
              <a:t> </a:t>
            </a:r>
            <a:r>
              <a:rPr lang="en-US" altLang="zh-CN" sz="1800" dirty="0"/>
              <a:t>all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parameters</a:t>
            </a:r>
            <a:r>
              <a:rPr lang="zh-CN" altLang="en-US" sz="1800" dirty="0"/>
              <a:t> </a:t>
            </a:r>
            <a:r>
              <a:rPr lang="en-US" altLang="zh-CN" sz="1800" dirty="0"/>
              <a:t>required</a:t>
            </a:r>
            <a:r>
              <a:rPr lang="zh-CN" altLang="en-US" sz="1800" dirty="0"/>
              <a:t> </a:t>
            </a:r>
            <a:r>
              <a:rPr lang="en-US" altLang="zh-CN" sz="1800" dirty="0"/>
              <a:t>to</a:t>
            </a:r>
            <a:r>
              <a:rPr lang="zh-CN" altLang="en-US" sz="1800" dirty="0"/>
              <a:t> </a:t>
            </a:r>
            <a:r>
              <a:rPr lang="en-US" altLang="zh-CN" sz="1800" dirty="0"/>
              <a:t>perform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action.</a:t>
            </a:r>
            <a:r>
              <a:rPr lang="zh-CN" altLang="en-US" sz="1800" dirty="0"/>
              <a:t> </a:t>
            </a:r>
            <a:r>
              <a:rPr lang="en-US" altLang="zh-CN" sz="1800" dirty="0"/>
              <a:t>Aside</a:t>
            </a:r>
            <a:r>
              <a:rPr lang="zh-CN" altLang="en-US" sz="1800" dirty="0"/>
              <a:t> </a:t>
            </a:r>
            <a:r>
              <a:rPr lang="en-US" altLang="zh-CN" sz="1800" dirty="0"/>
              <a:t>from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session</a:t>
            </a:r>
            <a:r>
              <a:rPr lang="zh-CN" altLang="en-US" sz="1800" dirty="0"/>
              <a:t> </a:t>
            </a:r>
            <a:r>
              <a:rPr lang="en-US" altLang="zh-CN" sz="1800" dirty="0"/>
              <a:t>token</a:t>
            </a:r>
            <a:r>
              <a:rPr lang="zh-CN" altLang="en-US" sz="1800" dirty="0"/>
              <a:t> </a:t>
            </a:r>
            <a:r>
              <a:rPr lang="en-US" altLang="zh-CN" sz="1800" dirty="0"/>
              <a:t>in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cookie</a:t>
            </a:r>
            <a:r>
              <a:rPr lang="zh-CN" altLang="en-US" sz="1800" dirty="0"/>
              <a:t>, </a:t>
            </a:r>
            <a:r>
              <a:rPr lang="en-US" altLang="zh-CN" sz="1800" dirty="0"/>
              <a:t>no</a:t>
            </a:r>
            <a:r>
              <a:rPr lang="zh-CN" altLang="en-US" sz="1800" dirty="0"/>
              <a:t> </a:t>
            </a:r>
            <a:r>
              <a:rPr lang="en-US" altLang="zh-CN" sz="1800" dirty="0"/>
              <a:t>unpredictable</a:t>
            </a:r>
            <a:r>
              <a:rPr lang="zh-CN" altLang="en-US" sz="1800" dirty="0"/>
              <a:t> </a:t>
            </a:r>
            <a:r>
              <a:rPr lang="en-US" altLang="zh-CN" sz="1800" dirty="0"/>
              <a:t>values</a:t>
            </a:r>
            <a:r>
              <a:rPr lang="zh-CN" altLang="en-US" sz="1800" dirty="0"/>
              <a:t> </a:t>
            </a:r>
            <a:r>
              <a:rPr lang="en-US" altLang="zh-CN" sz="1800" dirty="0"/>
              <a:t>need</a:t>
            </a:r>
            <a:r>
              <a:rPr lang="zh-CN" altLang="en-US" sz="1800" dirty="0"/>
              <a:t> </a:t>
            </a:r>
            <a:r>
              <a:rPr lang="en-US" altLang="zh-CN" sz="1800" dirty="0"/>
              <a:t>to</a:t>
            </a:r>
            <a:r>
              <a:rPr lang="zh-CN" altLang="en-US" sz="1800" dirty="0"/>
              <a:t> </a:t>
            </a:r>
            <a:r>
              <a:rPr lang="en-US" altLang="zh-CN" sz="1800" dirty="0"/>
              <a:t>be</a:t>
            </a:r>
            <a:r>
              <a:rPr lang="zh-CN" altLang="en-US" sz="1800" dirty="0"/>
              <a:t> </a:t>
            </a:r>
            <a:r>
              <a:rPr lang="en-US" altLang="zh-CN" sz="1800" dirty="0"/>
              <a:t>included</a:t>
            </a:r>
            <a:r>
              <a:rPr lang="zh-CN" altLang="en-US" sz="1800" dirty="0"/>
              <a:t> </a:t>
            </a:r>
            <a:r>
              <a:rPr lang="en-US" altLang="zh-CN" sz="1800" dirty="0"/>
              <a:t>in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request.</a:t>
            </a:r>
          </a:p>
        </p:txBody>
      </p:sp>
    </p:spTree>
    <p:extLst>
      <p:ext uri="{BB962C8B-B14F-4D97-AF65-F5344CB8AC3E}">
        <p14:creationId xmlns:p14="http://schemas.microsoft.com/office/powerpoint/2010/main" val="59091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Attacking Users: CSRF (Cross Site Request Forgery)</a:t>
            </a:r>
          </a:p>
        </p:txBody>
      </p:sp>
      <p:pic>
        <p:nvPicPr>
          <p:cNvPr id="6" name="Picture 5" descr="test_htm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32" y="2486795"/>
            <a:ext cx="73660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579" y="1029368"/>
            <a:ext cx="85424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attacker can construct a webpage that makes a cross-domain request to the vulnerable application containing everything needed to perform the privileged action.</a:t>
            </a:r>
          </a:p>
          <a:p>
            <a:r>
              <a:rPr lang="en-US" dirty="0"/>
              <a:t>Here is an example of such an attack.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09056" y="5240426"/>
            <a:ext cx="81413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form will be automatically submitted. When the user’s browser submits the form, </a:t>
            </a:r>
            <a:r>
              <a:rPr lang="en-US" b="1" dirty="0"/>
              <a:t>it automatically adds the user’s cookies </a:t>
            </a:r>
            <a:r>
              <a:rPr lang="en-US" dirty="0"/>
              <a:t>for the target domain. If an admin user who is logged in the vulnerable app visits this web page, the requests is </a:t>
            </a:r>
            <a:r>
              <a:rPr lang="en-US" b="1" dirty="0"/>
              <a:t>processed within the administrator’s session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855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Attacking Users: CSRF (Cross Site Request Forgery)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Cross site request forgery is a trust exploit</a:t>
            </a:r>
          </a:p>
          <a:p>
            <a:r>
              <a:rPr lang="en-US" dirty="0"/>
              <a:t>The server trusts (wrongly) the browser request of users b/c authentication cookies are supplied</a:t>
            </a:r>
          </a:p>
          <a:p>
            <a:r>
              <a:rPr lang="en-US" dirty="0"/>
              <a:t>Attacker forces the users browser to take action on their behalf</a:t>
            </a:r>
          </a:p>
          <a:p>
            <a:r>
              <a:rPr lang="en-US" dirty="0"/>
              <a:t>Clever way to take over web applications</a:t>
            </a:r>
          </a:p>
        </p:txBody>
      </p:sp>
    </p:spTree>
    <p:extLst>
      <p:ext uri="{BB962C8B-B14F-4D97-AF65-F5344CB8AC3E}">
        <p14:creationId xmlns:p14="http://schemas.microsoft.com/office/powerpoint/2010/main" val="1414203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Brute Force Attacks (Password)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23" y="3601286"/>
            <a:ext cx="8524875" cy="4313238"/>
          </a:xfrm>
        </p:spPr>
        <p:txBody>
          <a:bodyPr/>
          <a:lstStyle/>
          <a:p>
            <a:r>
              <a:rPr lang="en-US" b="1" dirty="0"/>
              <a:t>CAPTCHA </a:t>
            </a:r>
          </a:p>
          <a:p>
            <a:r>
              <a:rPr lang="en-US" b="1" dirty="0"/>
              <a:t>IP rate limiting</a:t>
            </a:r>
          </a:p>
        </p:txBody>
      </p:sp>
      <p:pic>
        <p:nvPicPr>
          <p:cNvPr id="4" name="Picture 3" descr="LastPass_-_Sign_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27" y="749300"/>
            <a:ext cx="5374105" cy="2577153"/>
          </a:xfrm>
          <a:prstGeom prst="rect">
            <a:avLst/>
          </a:prstGeom>
        </p:spPr>
      </p:pic>
      <p:pic>
        <p:nvPicPr>
          <p:cNvPr id="6" name="Picture 5" descr="reCAPTCHA__Stop_Spam__Read_Boo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31" y="4812633"/>
            <a:ext cx="2356148" cy="2045368"/>
          </a:xfrm>
          <a:prstGeom prst="rect">
            <a:avLst/>
          </a:prstGeom>
        </p:spPr>
      </p:pic>
      <p:pic>
        <p:nvPicPr>
          <p:cNvPr id="7" name="Picture 6" descr="TTG____用户登录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580" y="3529395"/>
            <a:ext cx="5240420" cy="332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2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Security </a:t>
            </a:r>
            <a:r>
              <a:rPr lang="en-US" dirty="0" err="1"/>
              <a:t>v.s</a:t>
            </a:r>
            <a:r>
              <a:rPr lang="en-US" dirty="0"/>
              <a:t>. Penetration Testing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5" name="Picture 1" descr="age6image4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7" y="749300"/>
            <a:ext cx="51244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300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TextBox 5"/>
          <p:cNvSpPr txBox="1"/>
          <p:nvPr/>
        </p:nvSpPr>
        <p:spPr>
          <a:xfrm>
            <a:off x="3307988" y="2373119"/>
            <a:ext cx="2420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982846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Security </a:t>
            </a:r>
            <a:r>
              <a:rPr lang="en-US" dirty="0" err="1"/>
              <a:t>v.s</a:t>
            </a:r>
            <a:r>
              <a:rPr lang="en-US" dirty="0"/>
              <a:t>. Penetration Testing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9" name="Picture 1" descr="age7image2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94" y="74930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244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62" y="2593899"/>
            <a:ext cx="8060463" cy="825706"/>
          </a:xfrm>
        </p:spPr>
      </p:pic>
    </p:spTree>
    <p:extLst>
      <p:ext uri="{BB962C8B-B14F-4D97-AF65-F5344CB8AC3E}">
        <p14:creationId xmlns:p14="http://schemas.microsoft.com/office/powerpoint/2010/main" val="2264123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News.php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95274" y="2040220"/>
          <a:ext cx="8524876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1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1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1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1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TITLE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CONTENT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Facing poverty, academics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sleeping in cars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dirty="0"/>
                        <a:t>…</a:t>
                      </a:r>
                      <a:r>
                        <a:rPr lang="en-US" altLang="zh-CN" dirty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09/28/2017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China orders N.K. firms to close down within 120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dirty="0"/>
                        <a:t>…</a:t>
                      </a:r>
                      <a:r>
                        <a:rPr lang="en-US" altLang="zh-CN" dirty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09/28/2017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Bitcoin blow as fund drops U.S. exchange application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dirty="0"/>
                        <a:t>…</a:t>
                      </a:r>
                      <a:r>
                        <a:rPr lang="en-US" altLang="zh-CN" dirty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09/28/2017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57" y="1020110"/>
            <a:ext cx="249555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55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News.php?id</a:t>
            </a:r>
            <a:r>
              <a:rPr lang="en-US" altLang="zh-CN" dirty="0"/>
              <a:t>=1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95274" y="2040220"/>
          <a:ext cx="8524876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1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1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1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1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TITLE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CONTENT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DATE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Facing poverty, academics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sleeping in cars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dirty="0"/>
                        <a:t>…</a:t>
                      </a:r>
                      <a:r>
                        <a:rPr lang="en-US" altLang="zh-CN" dirty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09/28/2017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China orders N.K. firms to close down within 120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dirty="0"/>
                        <a:t>…</a:t>
                      </a:r>
                      <a:r>
                        <a:rPr lang="en-US" altLang="zh-CN" dirty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09/28/2017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Bitcoin blow as fund drops U.S. exchange application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dirty="0"/>
                        <a:t>…</a:t>
                      </a:r>
                      <a:r>
                        <a:rPr lang="en-US" altLang="zh-CN" dirty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09/28/2017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40" y="1012890"/>
            <a:ext cx="6678891" cy="7282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295274" y="2404997"/>
            <a:ext cx="8524876" cy="926926"/>
          </a:xfrm>
          <a:prstGeom prst="rect">
            <a:avLst/>
          </a:prstGeom>
          <a:noFill/>
          <a:ln w="571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770934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41182</TotalTime>
  <Words>1766</Words>
  <Application>Microsoft Macintosh PowerPoint</Application>
  <PresentationFormat>On-screen Show (4:3)</PresentationFormat>
  <Paragraphs>264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Agency FB</vt:lpstr>
      <vt:lpstr>Arial</vt:lpstr>
      <vt:lpstr>Franklin Gothic Book</vt:lpstr>
      <vt:lpstr>Franklin Gothic Medium</vt:lpstr>
      <vt:lpstr>Wingdings</vt:lpstr>
      <vt:lpstr>Standarddesign</vt:lpstr>
      <vt:lpstr>PowerPoint Presentation</vt:lpstr>
      <vt:lpstr>PowerPoint Presentation</vt:lpstr>
      <vt:lpstr>THE WEB IS SIMPLE</vt:lpstr>
      <vt:lpstr>The Reality</vt:lpstr>
      <vt:lpstr>Web Security v.s. Penetration Testing  </vt:lpstr>
      <vt:lpstr>Web Security v.s. Penetration Testing  </vt:lpstr>
      <vt:lpstr>PowerPoint Presentation</vt:lpstr>
      <vt:lpstr>News.php</vt:lpstr>
      <vt:lpstr>News.php?id=1</vt:lpstr>
      <vt:lpstr>News.php?id=2</vt:lpstr>
      <vt:lpstr>News.php?id=1…Evil</vt:lpstr>
      <vt:lpstr>News.php?id=1 ; delete from news  </vt:lpstr>
      <vt:lpstr>News.php?id=1 ; delete from news  </vt:lpstr>
      <vt:lpstr>PowerPoint Presentation</vt:lpstr>
      <vt:lpstr>Upload Hacking: Apache + PHP</vt:lpstr>
      <vt:lpstr>Upload Hacking: Apache + PHP</vt:lpstr>
      <vt:lpstr>PowerPoint Presentation</vt:lpstr>
      <vt:lpstr>PowerPoint Presentation</vt:lpstr>
      <vt:lpstr>One sentence webshell</vt:lpstr>
      <vt:lpstr>Upload Hacking: Apache + PHP (Patch1)</vt:lpstr>
      <vt:lpstr>Upload Hacking: Apache + PHP (Patch1)</vt:lpstr>
      <vt:lpstr>Upload Hacking: Apache + PHP (Patch2)</vt:lpstr>
      <vt:lpstr>Upload Hacking: Apache + PHP (Patch2)</vt:lpstr>
      <vt:lpstr>Upload Hacking: Apache + PHP (Patch3)</vt:lpstr>
      <vt:lpstr>Upload Hacking: Apache + PHP (Patch3)</vt:lpstr>
      <vt:lpstr>PowerPoint Presentation</vt:lpstr>
      <vt:lpstr>Nginx + PHP</vt:lpstr>
      <vt:lpstr>PowerPoint Presentation</vt:lpstr>
      <vt:lpstr>PowerPoint Presentation</vt:lpstr>
      <vt:lpstr>Upload and More</vt:lpstr>
      <vt:lpstr>Attacking Users: Cross-Site Scripting (XSS)</vt:lpstr>
      <vt:lpstr>Attacking Users: Cross-Site Scripting (XSS)</vt:lpstr>
      <vt:lpstr>Attacking Users: Cross-Site Scripting (XSS)</vt:lpstr>
      <vt:lpstr>Attacking Users: Cross-Site Scripting (XSS)</vt:lpstr>
      <vt:lpstr>PowerPoint Presentation</vt:lpstr>
      <vt:lpstr>Attacking Users: Cross-Site Scripting (XSS)</vt:lpstr>
      <vt:lpstr>Attacking Users: Cross-Site Scripting (XSS)</vt:lpstr>
      <vt:lpstr>Attacking Users: Cross-Site Scripting (XSS)</vt:lpstr>
      <vt:lpstr>Attacking Users: Cross-Site Scripting (XSS)</vt:lpstr>
      <vt:lpstr>PowerPoint Presentation</vt:lpstr>
      <vt:lpstr>XSS is Everywhere</vt:lpstr>
      <vt:lpstr>Attacking Users: Cross-Site Scripting (XSS)</vt:lpstr>
      <vt:lpstr>Attacking Users: Cross-Site Scripting (XSS)</vt:lpstr>
      <vt:lpstr>Attacking Users: Cross-Site Scripting (XSS)</vt:lpstr>
      <vt:lpstr>Why XSS detection is hard</vt:lpstr>
      <vt:lpstr>Attacking Users: CSRF (Cross Site Request Forgery)</vt:lpstr>
      <vt:lpstr>Attacking Users: CSRF (Cross Site Request Forgery)</vt:lpstr>
      <vt:lpstr>Attacking Users: CSRF (Cross Site Request Forgery)</vt:lpstr>
      <vt:lpstr>Brute Force Attacks (Password)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quake0day</dc:creator>
  <dc:description>PresentationLoad.com</dc:description>
  <cp:lastModifiedBy>Chen, Si</cp:lastModifiedBy>
  <cp:revision>1135</cp:revision>
  <dcterms:created xsi:type="dcterms:W3CDTF">2011-12-10T02:50:46Z</dcterms:created>
  <dcterms:modified xsi:type="dcterms:W3CDTF">2019-10-10T18:47:12Z</dcterms:modified>
</cp:coreProperties>
</file>