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587" r:id="rId2"/>
    <p:sldId id="829" r:id="rId3"/>
    <p:sldId id="830" r:id="rId4"/>
    <p:sldId id="831" r:id="rId5"/>
    <p:sldId id="832" r:id="rId6"/>
    <p:sldId id="833" r:id="rId7"/>
    <p:sldId id="834" r:id="rId8"/>
    <p:sldId id="835" r:id="rId9"/>
    <p:sldId id="836" r:id="rId10"/>
    <p:sldId id="837" r:id="rId11"/>
    <p:sldId id="838" r:id="rId12"/>
    <p:sldId id="839" r:id="rId13"/>
    <p:sldId id="840"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855" r:id="rId29"/>
    <p:sldId id="856" r:id="rId30"/>
    <p:sldId id="857" r:id="rId31"/>
    <p:sldId id="858" r:id="rId32"/>
    <p:sldId id="859" r:id="rId33"/>
    <p:sldId id="860" r:id="rId34"/>
    <p:sldId id="861" r:id="rId35"/>
    <p:sldId id="862" r:id="rId36"/>
    <p:sldId id="863" r:id="rId37"/>
    <p:sldId id="864" r:id="rId38"/>
    <p:sldId id="865" r:id="rId39"/>
    <p:sldId id="866" r:id="rId40"/>
    <p:sldId id="867" r:id="rId41"/>
    <p:sldId id="868" r:id="rId42"/>
    <p:sldId id="869" r:id="rId43"/>
    <p:sldId id="870" r:id="rId44"/>
    <p:sldId id="871" r:id="rId45"/>
    <p:sldId id="872" r:id="rId46"/>
    <p:sldId id="873" r:id="rId47"/>
    <p:sldId id="874" r:id="rId48"/>
    <p:sldId id="716"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83312"/>
  </p:normalViewPr>
  <p:slideViewPr>
    <p:cSldViewPr snapToGrid="0" snapToObjects="1">
      <p:cViewPr varScale="1">
        <p:scale>
          <a:sx n="138" d="100"/>
          <a:sy n="138" d="100"/>
        </p:scale>
        <p:origin x="176" y="1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Benefits:</a:t>
            </a:r>
            <a:r>
              <a:rPr kumimoji="1" lang="en-US" altLang="zh-CN" baseline="0" dirty="0"/>
              <a:t> low CPU and memory requirements in the server side, responsive user interfaces, </a:t>
            </a:r>
          </a:p>
          <a:p>
            <a:endParaRPr kumimoji="1" lang="en-US" altLang="zh-CN"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The web began as a classical example of proper client-server architecture</a:t>
            </a:r>
          </a:p>
          <a:p>
            <a:endParaRPr kumimoji="1" lang="zh-CN" altLang="en-US" dirty="0"/>
          </a:p>
        </p:txBody>
      </p:sp>
      <p:sp>
        <p:nvSpPr>
          <p:cNvPr id="4" name="幻灯片编号占位符 3"/>
          <p:cNvSpPr>
            <a:spLocks noGrp="1"/>
          </p:cNvSpPr>
          <p:nvPr>
            <p:ph type="sldNum" sz="quarter" idx="10"/>
          </p:nvPr>
        </p:nvSpPr>
        <p:spPr/>
        <p:txBody>
          <a:bodyPr/>
          <a:lstStyle/>
          <a:p>
            <a:pPr>
              <a:defRPr/>
            </a:pPr>
            <a:fld id="{B91BB238-3B1B-EE4E-BFC2-DF2FE134C0D2}" type="slidenum">
              <a:rPr lang="de-DE" altLang="zh-CN" smtClean="0"/>
              <a:pPr>
                <a:defRPr/>
              </a:pPr>
              <a:t>7</a:t>
            </a:fld>
            <a:endParaRPr lang="de-DE" altLang="zh-CN"/>
          </a:p>
        </p:txBody>
      </p:sp>
    </p:spTree>
    <p:extLst>
      <p:ext uri="{BB962C8B-B14F-4D97-AF65-F5344CB8AC3E}">
        <p14:creationId xmlns:p14="http://schemas.microsoft.com/office/powerpoint/2010/main" val="55531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Unpatched security flaws in the server software Server software flaws or misconfigurations that permit directory listing and directory traversal attacks Unnecessary default, backup, or sample files, including scripts, applications, configuration files, and web pages Improper file and directory permissions Unnecessary services enabled, including content management and remote administration Default accounts with their default passwords Administrative or debugging functions that are enabled or accessible Overly informative error messages (more details in the error handling section) Misconfigured SSL certificates and encryption settings Use of self-signed certificates to achieve authentication and man-in-the-middle protection Use of default certificates Improper authentication with external systems</a:t>
            </a:r>
            <a:endParaRPr kumimoji="1" lang="zh-CN" altLang="en-US" dirty="0"/>
          </a:p>
        </p:txBody>
      </p:sp>
      <p:sp>
        <p:nvSpPr>
          <p:cNvPr id="4" name="幻灯片编号占位符 3"/>
          <p:cNvSpPr>
            <a:spLocks noGrp="1"/>
          </p:cNvSpPr>
          <p:nvPr>
            <p:ph type="sldNum" sz="quarter" idx="10"/>
          </p:nvPr>
        </p:nvSpPr>
        <p:spPr/>
        <p:txBody>
          <a:bodyPr/>
          <a:lstStyle/>
          <a:p>
            <a:pPr>
              <a:defRPr/>
            </a:pPr>
            <a:fld id="{B91BB238-3B1B-EE4E-BFC2-DF2FE134C0D2}" type="slidenum">
              <a:rPr lang="de-DE" altLang="zh-CN" smtClean="0"/>
              <a:pPr>
                <a:defRPr/>
              </a:pPr>
              <a:t>11</a:t>
            </a:fld>
            <a:endParaRPr lang="de-DE" altLang="zh-CN"/>
          </a:p>
        </p:txBody>
      </p:sp>
    </p:spTree>
    <p:extLst>
      <p:ext uri="{BB962C8B-B14F-4D97-AF65-F5344CB8AC3E}">
        <p14:creationId xmlns:p14="http://schemas.microsoft.com/office/powerpoint/2010/main" val="1038083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b8-0zGiE7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facebook.com/ads/create/photos/creative_uploader.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73240" y="1315598"/>
            <a:ext cx="80185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zh-CN" sz="3200" b="1" dirty="0">
                <a:solidFill>
                  <a:schemeClr val="bg1"/>
                </a:solidFill>
                <a:latin typeface="Agency FB" panose="020B0503020202020204" pitchFamily="34" charset="0"/>
                <a:ea typeface="Calibri" charset="0"/>
                <a:cs typeface="Calibri" charset="0"/>
                <a:sym typeface="Arial" charset="0"/>
              </a:rPr>
              <a:t>Intro</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to</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Web</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Security</a:t>
            </a:r>
            <a:r>
              <a:rPr lang="zh-CN" altLang="en-US" sz="3200" b="1" dirty="0">
                <a:solidFill>
                  <a:schemeClr val="bg1"/>
                </a:solidFill>
                <a:latin typeface="Agency FB" panose="020B0503020202020204" pitchFamily="34" charset="0"/>
                <a:ea typeface="Calibri" charset="0"/>
                <a:cs typeface="Calibri" charset="0"/>
                <a:sym typeface="Arial" charset="0"/>
              </a:rPr>
              <a:t> </a:t>
            </a:r>
            <a:endParaRPr lang="en-US" altLang="zh-CN" sz="3200" b="1" dirty="0">
              <a:solidFill>
                <a:schemeClr val="bg1"/>
              </a:solidFill>
              <a:latin typeface="Agency FB" panose="020B0503020202020204" pitchFamily="34" charset="0"/>
              <a:ea typeface="Calibri" charset="0"/>
              <a:cs typeface="Calibri" charset="0"/>
              <a:sym typeface="Arial" charset="0"/>
            </a:endParaRPr>
          </a:p>
          <a:p>
            <a:pPr algn="ct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989647" cy="1200329"/>
          </a:xfrm>
          <a:prstGeom prst="rect">
            <a:avLst/>
          </a:prstGeom>
        </p:spPr>
        <p:txBody>
          <a:bodyPr wrap="none">
            <a:spAutoFit/>
          </a:bodyPr>
          <a:lstStyle/>
          <a:p>
            <a:r>
              <a:rPr lang="en-US" altLang="zh-CN" sz="2800" b="1" spc="-15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a:solidFill>
                  <a:srgbClr val="247793">
                    <a:lumMod val="60000"/>
                    <a:lumOff val="40000"/>
                  </a:srgbClr>
                </a:solidFill>
                <a:latin typeface="Franklin Gothic Book" panose="020B0503020102020204"/>
              </a:rPr>
              <a:t>12</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000" dirty="0"/>
              <a:t>Average Number of Vulnerabilities Identified within a Web Application</a:t>
            </a:r>
            <a:endParaRPr kumimoji="1" lang="zh-CN" altLang="en-US" sz="2000" dirty="0"/>
          </a:p>
        </p:txBody>
      </p:sp>
      <p:pic>
        <p:nvPicPr>
          <p:cNvPr id="4" name="图片 3" descr="www_contextis_com_files_Web_Application_Vulnerability_Statistics_-_June_2013_p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580" y="749300"/>
            <a:ext cx="7549907" cy="5640806"/>
          </a:xfrm>
          <a:prstGeom prst="rect">
            <a:avLst/>
          </a:prstGeom>
        </p:spPr>
      </p:pic>
      <p:sp>
        <p:nvSpPr>
          <p:cNvPr id="5" name="文本框 4"/>
          <p:cNvSpPr txBox="1"/>
          <p:nvPr/>
        </p:nvSpPr>
        <p:spPr>
          <a:xfrm>
            <a:off x="1880473" y="6525978"/>
            <a:ext cx="7263527" cy="307777"/>
          </a:xfrm>
          <a:prstGeom prst="rect">
            <a:avLst/>
          </a:prstGeom>
          <a:noFill/>
        </p:spPr>
        <p:txBody>
          <a:bodyPr wrap="none" rtlCol="0">
            <a:spAutoFit/>
          </a:bodyPr>
          <a:lstStyle/>
          <a:p>
            <a:r>
              <a:rPr kumimoji="1" lang="en-US" altLang="zh-CN" sz="1400" dirty="0"/>
              <a:t>http://</a:t>
            </a:r>
            <a:r>
              <a:rPr kumimoji="1" lang="en-US" altLang="zh-CN" sz="1400" dirty="0" err="1"/>
              <a:t>www.contextis.com</a:t>
            </a:r>
            <a:r>
              <a:rPr kumimoji="1" lang="en-US" altLang="zh-CN" sz="1400" dirty="0"/>
              <a:t>/files/Web_Application_Vulnerability_Statistics_-_June_2013.pdf</a:t>
            </a:r>
            <a:endParaRPr kumimoji="1" lang="zh-CN" altLang="en-US" sz="1400" dirty="0"/>
          </a:p>
        </p:txBody>
      </p:sp>
    </p:spTree>
    <p:extLst>
      <p:ext uri="{BB962C8B-B14F-4D97-AF65-F5344CB8AC3E}">
        <p14:creationId xmlns:p14="http://schemas.microsoft.com/office/powerpoint/2010/main" val="83622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Categories of Vulnerability</a:t>
            </a:r>
            <a:endParaRPr kumimoji="1" lang="zh-CN" altLang="en-US" dirty="0"/>
          </a:p>
        </p:txBody>
      </p:sp>
      <p:pic>
        <p:nvPicPr>
          <p:cNvPr id="11" name="图片 10" descr="www_contextis_com_files_Web_Application_Vulnerability_Statistics_-_June_2013_p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73" y="749300"/>
            <a:ext cx="7590255" cy="5705094"/>
          </a:xfrm>
          <a:prstGeom prst="rect">
            <a:avLst/>
          </a:prstGeom>
        </p:spPr>
      </p:pic>
      <p:sp>
        <p:nvSpPr>
          <p:cNvPr id="12" name="文本框 11"/>
          <p:cNvSpPr txBox="1"/>
          <p:nvPr/>
        </p:nvSpPr>
        <p:spPr>
          <a:xfrm>
            <a:off x="1880473" y="6525978"/>
            <a:ext cx="7263527" cy="307777"/>
          </a:xfrm>
          <a:prstGeom prst="rect">
            <a:avLst/>
          </a:prstGeom>
          <a:noFill/>
        </p:spPr>
        <p:txBody>
          <a:bodyPr wrap="none" rtlCol="0">
            <a:spAutoFit/>
          </a:bodyPr>
          <a:lstStyle/>
          <a:p>
            <a:r>
              <a:rPr kumimoji="1" lang="en-US" altLang="zh-CN" sz="1400" dirty="0"/>
              <a:t>http://</a:t>
            </a:r>
            <a:r>
              <a:rPr kumimoji="1" lang="en-US" altLang="zh-CN" sz="1400" dirty="0" err="1"/>
              <a:t>www.contextis.com</a:t>
            </a:r>
            <a:r>
              <a:rPr kumimoji="1" lang="en-US" altLang="zh-CN" sz="1400" dirty="0"/>
              <a:t>/files/Web_Application_Vulnerability_Statistics_-_June_2013.pdf</a:t>
            </a:r>
            <a:endParaRPr kumimoji="1" lang="zh-CN" altLang="en-US" sz="1400" dirty="0"/>
          </a:p>
        </p:txBody>
      </p:sp>
    </p:spTree>
    <p:extLst>
      <p:ext uri="{BB962C8B-B14F-4D97-AF65-F5344CB8AC3E}">
        <p14:creationId xmlns:p14="http://schemas.microsoft.com/office/powerpoint/2010/main" val="136991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Information Leakage</a:t>
            </a:r>
            <a:endParaRPr kumimoji="1" lang="zh-CN" altLang="en-US" dirty="0"/>
          </a:p>
        </p:txBody>
      </p:sp>
      <p:pic>
        <p:nvPicPr>
          <p:cNvPr id="4" name="图片 3" descr="ls13_security_p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1246"/>
            <a:ext cx="9144000" cy="4390768"/>
          </a:xfrm>
          <a:prstGeom prst="rect">
            <a:avLst/>
          </a:prstGeom>
        </p:spPr>
      </p:pic>
      <p:sp>
        <p:nvSpPr>
          <p:cNvPr id="6" name="文本框 5"/>
          <p:cNvSpPr txBox="1"/>
          <p:nvPr/>
        </p:nvSpPr>
        <p:spPr>
          <a:xfrm>
            <a:off x="5674981" y="6483684"/>
            <a:ext cx="3469019" cy="338554"/>
          </a:xfrm>
          <a:prstGeom prst="rect">
            <a:avLst/>
          </a:prstGeom>
          <a:noFill/>
        </p:spPr>
        <p:txBody>
          <a:bodyPr wrap="none" rtlCol="0">
            <a:spAutoFit/>
          </a:bodyPr>
          <a:lstStyle/>
          <a:p>
            <a:r>
              <a:rPr kumimoji="1" lang="en-US" altLang="zh-CN" sz="1600" dirty="0"/>
              <a:t>http://</a:t>
            </a:r>
            <a:r>
              <a:rPr kumimoji="1" lang="en-US" altLang="zh-CN" sz="1600" dirty="0" err="1"/>
              <a:t>Local.mojolive.com</a:t>
            </a:r>
            <a:r>
              <a:rPr kumimoji="1" lang="en-US" altLang="zh-CN" sz="1600" dirty="0"/>
              <a:t>/profile/</a:t>
            </a:r>
            <a:r>
              <a:rPr kumimoji="1" lang="en-US" altLang="zh-CN" sz="1600" dirty="0" err="1"/>
              <a:t>eliw</a:t>
            </a:r>
            <a:endParaRPr kumimoji="1" lang="zh-CN" altLang="en-US" sz="1600" dirty="0"/>
          </a:p>
        </p:txBody>
      </p:sp>
      <p:sp>
        <p:nvSpPr>
          <p:cNvPr id="7" name="文本框 6"/>
          <p:cNvSpPr txBox="1"/>
          <p:nvPr/>
        </p:nvSpPr>
        <p:spPr>
          <a:xfrm>
            <a:off x="160421" y="1279367"/>
            <a:ext cx="267325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t>Visible Error Handling</a:t>
            </a:r>
            <a:endParaRPr kumimoji="1" lang="zh-CN" altLang="en-US" dirty="0"/>
          </a:p>
        </p:txBody>
      </p:sp>
    </p:spTree>
    <p:extLst>
      <p:ext uri="{BB962C8B-B14F-4D97-AF65-F5344CB8AC3E}">
        <p14:creationId xmlns:p14="http://schemas.microsoft.com/office/powerpoint/2010/main" val="91159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Authentication Weakness </a:t>
            </a:r>
            <a:endParaRPr kumimoji="1" lang="zh-CN" altLang="en-US" dirty="0"/>
          </a:p>
        </p:txBody>
      </p:sp>
      <p:sp>
        <p:nvSpPr>
          <p:cNvPr id="3" name="内容占位符 2"/>
          <p:cNvSpPr>
            <a:spLocks noGrp="1"/>
          </p:cNvSpPr>
          <p:nvPr>
            <p:ph idx="1"/>
          </p:nvPr>
        </p:nvSpPr>
        <p:spPr/>
        <p:txBody>
          <a:bodyPr/>
          <a:lstStyle/>
          <a:p>
            <a:endParaRPr kumimoji="1" lang="zh-CN" altLang="en-US"/>
          </a:p>
        </p:txBody>
      </p:sp>
      <p:pic>
        <p:nvPicPr>
          <p:cNvPr id="4" name="图片 3" descr="ls13_security_p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489074"/>
            <a:ext cx="8741863" cy="3898399"/>
          </a:xfrm>
          <a:prstGeom prst="rect">
            <a:avLst/>
          </a:prstGeom>
        </p:spPr>
      </p:pic>
      <p:sp>
        <p:nvSpPr>
          <p:cNvPr id="6" name="文本框 5"/>
          <p:cNvSpPr txBox="1"/>
          <p:nvPr/>
        </p:nvSpPr>
        <p:spPr>
          <a:xfrm>
            <a:off x="295275" y="987147"/>
            <a:ext cx="4337571"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t>Direct URL access to a protected file</a:t>
            </a:r>
            <a:endParaRPr kumimoji="1" lang="zh-CN" altLang="en-US" dirty="0"/>
          </a:p>
        </p:txBody>
      </p:sp>
      <p:sp>
        <p:nvSpPr>
          <p:cNvPr id="7" name="文本框 6"/>
          <p:cNvSpPr txBox="1"/>
          <p:nvPr/>
        </p:nvSpPr>
        <p:spPr>
          <a:xfrm>
            <a:off x="5392953" y="6519446"/>
            <a:ext cx="3751047" cy="338554"/>
          </a:xfrm>
          <a:prstGeom prst="rect">
            <a:avLst/>
          </a:prstGeom>
          <a:noFill/>
        </p:spPr>
        <p:txBody>
          <a:bodyPr wrap="none" rtlCol="0">
            <a:spAutoFit/>
          </a:bodyPr>
          <a:lstStyle/>
          <a:p>
            <a:r>
              <a:rPr kumimoji="1" lang="en-US" altLang="zh-CN" sz="1600" dirty="0"/>
              <a:t>Eli White,</a:t>
            </a:r>
            <a:r>
              <a:rPr kumimoji="1" lang="en-US" altLang="zh-CN" sz="1600" i="1" dirty="0"/>
              <a:t> Web Security and </a:t>
            </a:r>
            <a:r>
              <a:rPr kumimoji="1" lang="en-US" altLang="zh-CN" sz="1600" dirty="0"/>
              <a:t>You,page6 </a:t>
            </a:r>
            <a:endParaRPr kumimoji="1" lang="zh-CN" altLang="en-US" sz="1600" dirty="0"/>
          </a:p>
        </p:txBody>
      </p:sp>
    </p:spTree>
    <p:extLst>
      <p:ext uri="{BB962C8B-B14F-4D97-AF65-F5344CB8AC3E}">
        <p14:creationId xmlns:p14="http://schemas.microsoft.com/office/powerpoint/2010/main" val="107262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Authentication Weakness </a:t>
            </a:r>
            <a:endParaRPr kumimoji="1" lang="zh-CN" altLang="en-US" dirty="0"/>
          </a:p>
        </p:txBody>
      </p:sp>
      <p:sp>
        <p:nvSpPr>
          <p:cNvPr id="5" name="文本框 4"/>
          <p:cNvSpPr txBox="1"/>
          <p:nvPr/>
        </p:nvSpPr>
        <p:spPr>
          <a:xfrm>
            <a:off x="5392953" y="6519446"/>
            <a:ext cx="3751047" cy="338554"/>
          </a:xfrm>
          <a:prstGeom prst="rect">
            <a:avLst/>
          </a:prstGeom>
          <a:noFill/>
        </p:spPr>
        <p:txBody>
          <a:bodyPr wrap="none" rtlCol="0">
            <a:spAutoFit/>
          </a:bodyPr>
          <a:lstStyle/>
          <a:p>
            <a:r>
              <a:rPr kumimoji="1" lang="en-US" altLang="zh-CN" sz="1600" dirty="0"/>
              <a:t>Eli White,</a:t>
            </a:r>
            <a:r>
              <a:rPr kumimoji="1" lang="en-US" altLang="zh-CN" sz="1600" i="1" dirty="0"/>
              <a:t> Web Security and </a:t>
            </a:r>
            <a:r>
              <a:rPr kumimoji="1" lang="en-US" altLang="zh-CN" sz="1600" dirty="0"/>
              <a:t>You,page7 </a:t>
            </a:r>
            <a:endParaRPr kumimoji="1" lang="zh-CN" altLang="en-US" sz="1600" dirty="0"/>
          </a:p>
        </p:txBody>
      </p:sp>
      <p:sp>
        <p:nvSpPr>
          <p:cNvPr id="6" name="文本框 5"/>
          <p:cNvSpPr txBox="1"/>
          <p:nvPr/>
        </p:nvSpPr>
        <p:spPr>
          <a:xfrm>
            <a:off x="295275" y="987147"/>
            <a:ext cx="5805946"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t>Ability to URL-hack to access unauthorized data.</a:t>
            </a:r>
            <a:endParaRPr kumimoji="1" lang="zh-CN" altLang="en-US" dirty="0"/>
          </a:p>
        </p:txBody>
      </p:sp>
      <p:pic>
        <p:nvPicPr>
          <p:cNvPr id="7" name="图片 6" descr="ls13_security_p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25" y="1525739"/>
            <a:ext cx="8190036" cy="4619808"/>
          </a:xfrm>
          <a:prstGeom prst="rect">
            <a:avLst/>
          </a:prstGeom>
        </p:spPr>
      </p:pic>
    </p:spTree>
    <p:extLst>
      <p:ext uri="{BB962C8B-B14F-4D97-AF65-F5344CB8AC3E}">
        <p14:creationId xmlns:p14="http://schemas.microsoft.com/office/powerpoint/2010/main" val="165323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Encryption Vulnerabilities</a:t>
            </a:r>
            <a:endParaRPr kumimoji="1" lang="zh-CN" altLang="en-US" dirty="0"/>
          </a:p>
        </p:txBody>
      </p:sp>
      <p:pic>
        <p:nvPicPr>
          <p:cNvPr id="5" name="内容占位符 4" descr="Reverse_Hash_Calculator___Internet_Security___SANS_ISC.png"/>
          <p:cNvPicPr>
            <a:picLocks noGrp="1" noChangeAspect="1"/>
          </p:cNvPicPr>
          <p:nvPr>
            <p:ph idx="1"/>
          </p:nvPr>
        </p:nvPicPr>
        <p:blipFill>
          <a:blip r:embed="rId2">
            <a:extLst>
              <a:ext uri="{28A0092B-C50C-407E-A947-70E740481C1C}">
                <a14:useLocalDpi xmlns:a14="http://schemas.microsoft.com/office/drawing/2010/main" val="0"/>
              </a:ext>
            </a:extLst>
          </a:blip>
          <a:srcRect t="-14399" b="-14399"/>
          <a:stretch>
            <a:fillRect/>
          </a:stretch>
        </p:blipFill>
        <p:spPr>
          <a:xfrm>
            <a:off x="0" y="2566737"/>
            <a:ext cx="9063563" cy="4585792"/>
          </a:xfrm>
        </p:spPr>
      </p:pic>
      <p:sp>
        <p:nvSpPr>
          <p:cNvPr id="4" name="文本框 3"/>
          <p:cNvSpPr txBox="1"/>
          <p:nvPr/>
        </p:nvSpPr>
        <p:spPr>
          <a:xfrm>
            <a:off x="295275" y="987147"/>
            <a:ext cx="259380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t>Low Security Hashes</a:t>
            </a:r>
            <a:endParaRPr kumimoji="1" lang="zh-CN" altLang="en-US" dirty="0"/>
          </a:p>
        </p:txBody>
      </p:sp>
      <p:sp>
        <p:nvSpPr>
          <p:cNvPr id="6" name="文本框 5"/>
          <p:cNvSpPr txBox="1"/>
          <p:nvPr/>
        </p:nvSpPr>
        <p:spPr>
          <a:xfrm>
            <a:off x="427789" y="2179053"/>
            <a:ext cx="8738290" cy="1015663"/>
          </a:xfrm>
          <a:prstGeom prst="rect">
            <a:avLst/>
          </a:prstGeom>
          <a:noFill/>
        </p:spPr>
        <p:txBody>
          <a:bodyPr wrap="none" rtlCol="0">
            <a:spAutoFit/>
          </a:bodyPr>
          <a:lstStyle/>
          <a:p>
            <a:pPr marL="457200" indent="-457200">
              <a:buAutoNum type="arabicPeriod"/>
            </a:pPr>
            <a:r>
              <a:rPr kumimoji="1" lang="en-US" altLang="zh-CN" dirty="0"/>
              <a:t>Don’t just use MD5 (use SHA256, </a:t>
            </a:r>
            <a:r>
              <a:rPr kumimoji="1" lang="en-US" altLang="zh-CN" dirty="0" err="1"/>
              <a:t>Blowfish,etc</a:t>
            </a:r>
            <a:r>
              <a:rPr kumimoji="1" lang="en-US" altLang="zh-CN" dirty="0"/>
              <a:t>…) Even SHA-1 is better</a:t>
            </a:r>
          </a:p>
          <a:p>
            <a:pPr marL="457200" indent="-457200">
              <a:buAutoNum type="arabicPeriod"/>
            </a:pPr>
            <a:r>
              <a:rPr kumimoji="1" lang="en-US" altLang="zh-CN" dirty="0"/>
              <a:t>Always salt your hashes</a:t>
            </a:r>
          </a:p>
          <a:p>
            <a:endParaRPr kumimoji="1" lang="zh-CN" altLang="en-US" dirty="0"/>
          </a:p>
        </p:txBody>
      </p:sp>
    </p:spTree>
    <p:extLst>
      <p:ext uri="{BB962C8B-B14F-4D97-AF65-F5344CB8AC3E}">
        <p14:creationId xmlns:p14="http://schemas.microsoft.com/office/powerpoint/2010/main" val="170478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Various Attack Vectors</a:t>
            </a:r>
            <a:endParaRPr kumimoji="1" lang="zh-CN" altLang="en-US" dirty="0"/>
          </a:p>
        </p:txBody>
      </p:sp>
      <p:sp>
        <p:nvSpPr>
          <p:cNvPr id="3" name="内容占位符 2"/>
          <p:cNvSpPr>
            <a:spLocks noGrp="1"/>
          </p:cNvSpPr>
          <p:nvPr>
            <p:ph idx="1"/>
          </p:nvPr>
        </p:nvSpPr>
        <p:spPr>
          <a:xfrm>
            <a:off x="300038" y="2839286"/>
            <a:ext cx="8524875" cy="395872"/>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US" altLang="zh-CN" dirty="0"/>
              <a:t>Now moving on to true ‘attacks’….</a:t>
            </a:r>
            <a:endParaRPr kumimoji="1" lang="zh-CN" altLang="en-US" dirty="0"/>
          </a:p>
        </p:txBody>
      </p:sp>
    </p:spTree>
    <p:extLst>
      <p:ext uri="{BB962C8B-B14F-4D97-AF65-F5344CB8AC3E}">
        <p14:creationId xmlns:p14="http://schemas.microsoft.com/office/powerpoint/2010/main" val="54331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Data Stores: SQL Injection</a:t>
            </a:r>
            <a:endParaRPr kumimoji="1" lang="zh-CN" altLang="en-US" dirty="0"/>
          </a:p>
        </p:txBody>
      </p:sp>
      <p:sp>
        <p:nvSpPr>
          <p:cNvPr id="3" name="内容占位符 2"/>
          <p:cNvSpPr>
            <a:spLocks noGrp="1"/>
          </p:cNvSpPr>
          <p:nvPr>
            <p:ph idx="1"/>
          </p:nvPr>
        </p:nvSpPr>
        <p:spPr>
          <a:xfrm>
            <a:off x="295275" y="1048585"/>
            <a:ext cx="8524875" cy="4313238"/>
          </a:xfrm>
        </p:spPr>
        <p:txBody>
          <a:bodyPr/>
          <a:lstStyle/>
          <a:p>
            <a:r>
              <a:rPr lang="en-US" b="1" dirty="0"/>
              <a:t>SQL</a:t>
            </a:r>
            <a:r>
              <a:rPr lang="en-US" dirty="0"/>
              <a:t> stands for Structured Query Language.</a:t>
            </a:r>
          </a:p>
          <a:p>
            <a:r>
              <a:rPr lang="en-US" b="1" dirty="0"/>
              <a:t>SQL</a:t>
            </a:r>
            <a:r>
              <a:rPr lang="en-US" dirty="0"/>
              <a:t> is used to communicate with a database. </a:t>
            </a:r>
            <a:endParaRPr kumimoji="1" lang="zh-CN" altLang="en-US" dirty="0"/>
          </a:p>
        </p:txBody>
      </p:sp>
      <p:sp>
        <p:nvSpPr>
          <p:cNvPr id="9" name="文本框 8"/>
          <p:cNvSpPr txBox="1"/>
          <p:nvPr/>
        </p:nvSpPr>
        <p:spPr>
          <a:xfrm>
            <a:off x="3601454" y="3502527"/>
            <a:ext cx="17149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SQL</a:t>
            </a:r>
            <a:r>
              <a:rPr kumimoji="1" lang="zh-CN" altLang="en-US" dirty="0"/>
              <a:t> </a:t>
            </a:r>
            <a:r>
              <a:rPr kumimoji="1" lang="en-US" altLang="zh-CN" dirty="0"/>
              <a:t>Injection</a:t>
            </a:r>
            <a:endParaRPr kumimoji="1" lang="zh-CN" altLang="en-US" dirty="0"/>
          </a:p>
        </p:txBody>
      </p:sp>
      <p:sp>
        <p:nvSpPr>
          <p:cNvPr id="10" name="矩形 9"/>
          <p:cNvSpPr/>
          <p:nvPr/>
        </p:nvSpPr>
        <p:spPr bwMode="auto">
          <a:xfrm>
            <a:off x="2827960" y="4398211"/>
            <a:ext cx="3261895" cy="7753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charset="0"/>
              </a:rPr>
              <a:t>Web</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Application</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Server</a:t>
            </a:r>
            <a:endParaRPr kumimoji="0" lang="zh-CN" altLang="en-US" sz="2000" b="1" i="0" u="none" strike="noStrike" cap="none" normalizeH="0" baseline="0" dirty="0">
              <a:ln>
                <a:noFill/>
              </a:ln>
              <a:solidFill>
                <a:srgbClr val="FFFFFF"/>
              </a:solidFill>
              <a:effectLst/>
              <a:latin typeface="Arial" charset="0"/>
            </a:endParaRPr>
          </a:p>
        </p:txBody>
      </p:sp>
      <p:sp>
        <p:nvSpPr>
          <p:cNvPr id="11" name="矩形 10"/>
          <p:cNvSpPr/>
          <p:nvPr/>
        </p:nvSpPr>
        <p:spPr bwMode="auto">
          <a:xfrm>
            <a:off x="2827960" y="5486401"/>
            <a:ext cx="3261895" cy="7753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charset="0"/>
              </a:rPr>
              <a:t>SQL</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Database</a:t>
            </a:r>
            <a:endParaRPr kumimoji="0" lang="zh-CN" altLang="en-US" sz="2000" b="1" i="0" u="none" strike="noStrike" cap="none" normalizeH="0" baseline="0" dirty="0">
              <a:ln>
                <a:noFill/>
              </a:ln>
              <a:solidFill>
                <a:srgbClr val="FFFFFF"/>
              </a:solidFill>
              <a:effectLst/>
              <a:latin typeface="Arial" charset="0"/>
            </a:endParaRPr>
          </a:p>
        </p:txBody>
      </p:sp>
      <p:cxnSp>
        <p:nvCxnSpPr>
          <p:cNvPr id="13" name="直线箭头连接符 12"/>
          <p:cNvCxnSpPr>
            <a:stCxn id="9" idx="2"/>
            <a:endCxn id="10" idx="0"/>
          </p:cNvCxnSpPr>
          <p:nvPr/>
        </p:nvCxnSpPr>
        <p:spPr bwMode="auto">
          <a:xfrm>
            <a:off x="4458908" y="3902637"/>
            <a:ext cx="0" cy="4955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直线箭头连接符 15"/>
          <p:cNvCxnSpPr>
            <a:endCxn id="11" idx="0"/>
          </p:cNvCxnSpPr>
          <p:nvPr/>
        </p:nvCxnSpPr>
        <p:spPr bwMode="auto">
          <a:xfrm flipH="1">
            <a:off x="4458908" y="5173579"/>
            <a:ext cx="5348" cy="3128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8690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Data Stores: SQL Injection</a:t>
            </a:r>
            <a:endParaRPr kumimoji="1" lang="zh-CN" altLang="en-US" dirty="0"/>
          </a:p>
        </p:txBody>
      </p:sp>
      <p:sp>
        <p:nvSpPr>
          <p:cNvPr id="3" name="内容占位符 2"/>
          <p:cNvSpPr>
            <a:spLocks noGrp="1"/>
          </p:cNvSpPr>
          <p:nvPr>
            <p:ph idx="1"/>
          </p:nvPr>
        </p:nvSpPr>
        <p:spPr>
          <a:xfrm>
            <a:off x="295275" y="1048585"/>
            <a:ext cx="8524875" cy="4313238"/>
          </a:xfrm>
        </p:spPr>
        <p:txBody>
          <a:bodyPr/>
          <a:lstStyle/>
          <a:p>
            <a:r>
              <a:rPr kumimoji="1" lang="en-US" altLang="zh-CN" dirty="0"/>
              <a:t>It is common to build an SQL</a:t>
            </a:r>
            <a:r>
              <a:rPr kumimoji="1" lang="zh-CN" altLang="en-US" dirty="0"/>
              <a:t> </a:t>
            </a:r>
            <a:r>
              <a:rPr kumimoji="1" lang="en-US" altLang="zh-CN" dirty="0"/>
              <a:t>Database query based in part on a user submission.</a:t>
            </a:r>
          </a:p>
          <a:p>
            <a:pPr lvl="1"/>
            <a:r>
              <a:rPr lang="en-US" altLang="zh-CN" dirty="0"/>
              <a:t>User</a:t>
            </a:r>
            <a:r>
              <a:rPr lang="zh-CN" altLang="en-US" dirty="0"/>
              <a:t> </a:t>
            </a:r>
            <a:r>
              <a:rPr lang="en-US" altLang="zh-CN" dirty="0"/>
              <a:t>submits</a:t>
            </a:r>
            <a:r>
              <a:rPr lang="zh-CN" altLang="en-US" dirty="0"/>
              <a:t> </a:t>
            </a:r>
            <a:r>
              <a:rPr lang="en-US" altLang="zh-CN" dirty="0"/>
              <a:t>a</a:t>
            </a:r>
            <a:r>
              <a:rPr lang="zh-CN" altLang="en-US" dirty="0"/>
              <a:t> </a:t>
            </a:r>
            <a:r>
              <a:rPr lang="en-US" altLang="zh-CN" dirty="0"/>
              <a:t>login</a:t>
            </a:r>
            <a:r>
              <a:rPr lang="zh-CN" altLang="en-US" dirty="0"/>
              <a:t> </a:t>
            </a:r>
            <a:r>
              <a:rPr lang="en-US" altLang="zh-CN" dirty="0"/>
              <a:t>request,</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check</a:t>
            </a:r>
            <a:r>
              <a:rPr lang="zh-CN" altLang="en-US" dirty="0"/>
              <a:t> </a:t>
            </a:r>
            <a:r>
              <a:rPr lang="en-US" altLang="zh-CN" dirty="0"/>
              <a:t>the</a:t>
            </a:r>
            <a:r>
              <a:rPr lang="zh-CN" altLang="en-US" dirty="0"/>
              <a:t> </a:t>
            </a:r>
            <a:r>
              <a:rPr lang="en-US" altLang="zh-CN" dirty="0"/>
              <a:t>database</a:t>
            </a:r>
            <a:r>
              <a:rPr lang="zh-CN" altLang="en-US" dirty="0"/>
              <a:t> </a:t>
            </a:r>
            <a:r>
              <a:rPr lang="en-US" altLang="zh-CN" dirty="0"/>
              <a:t>for</a:t>
            </a:r>
            <a:r>
              <a:rPr lang="zh-CN" altLang="en-US" dirty="0"/>
              <a:t> </a:t>
            </a:r>
            <a:r>
              <a:rPr lang="en-US" altLang="zh-CN" dirty="0"/>
              <a:t>a</a:t>
            </a:r>
            <a:r>
              <a:rPr lang="zh-CN" altLang="en-US" dirty="0"/>
              <a:t> </a:t>
            </a:r>
            <a:r>
              <a:rPr lang="en-US" altLang="zh-CN" dirty="0"/>
              <a:t>matching</a:t>
            </a:r>
            <a:r>
              <a:rPr lang="zh-CN" altLang="en-US" dirty="0"/>
              <a:t> </a:t>
            </a:r>
            <a:r>
              <a:rPr lang="en-US" altLang="zh-CN" dirty="0"/>
              <a:t>account.</a:t>
            </a:r>
            <a:endParaRPr kumimoji="1" lang="en-US" altLang="zh-CN" dirty="0"/>
          </a:p>
          <a:p>
            <a:r>
              <a:rPr lang="en-US" altLang="zh-CN" dirty="0"/>
              <a:t>Malicious user know we will be building an SQL query.</a:t>
            </a:r>
          </a:p>
          <a:p>
            <a:pPr lvl="1"/>
            <a:r>
              <a:rPr kumimoji="1" lang="en-US" altLang="zh-CN" dirty="0"/>
              <a:t>They can attempt to confuse the Database server by putting in special characters</a:t>
            </a:r>
            <a:endParaRPr kumimoji="1" lang="zh-CN" altLang="en-US" dirty="0"/>
          </a:p>
        </p:txBody>
      </p:sp>
      <p:sp>
        <p:nvSpPr>
          <p:cNvPr id="9" name="文本框 8"/>
          <p:cNvSpPr txBox="1"/>
          <p:nvPr/>
        </p:nvSpPr>
        <p:spPr>
          <a:xfrm>
            <a:off x="3601454" y="3502527"/>
            <a:ext cx="17149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SQL</a:t>
            </a:r>
            <a:r>
              <a:rPr kumimoji="1" lang="zh-CN" altLang="en-US" dirty="0"/>
              <a:t> </a:t>
            </a:r>
            <a:r>
              <a:rPr kumimoji="1" lang="en-US" altLang="zh-CN" dirty="0"/>
              <a:t>Injection</a:t>
            </a:r>
            <a:endParaRPr kumimoji="1" lang="zh-CN" altLang="en-US" dirty="0"/>
          </a:p>
        </p:txBody>
      </p:sp>
      <p:sp>
        <p:nvSpPr>
          <p:cNvPr id="10" name="矩形 9"/>
          <p:cNvSpPr/>
          <p:nvPr/>
        </p:nvSpPr>
        <p:spPr bwMode="auto">
          <a:xfrm>
            <a:off x="2827960" y="4398211"/>
            <a:ext cx="3261895" cy="7753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charset="0"/>
              </a:rPr>
              <a:t>Web</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Application</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Server</a:t>
            </a:r>
            <a:endParaRPr kumimoji="0" lang="zh-CN" altLang="en-US" sz="2000" b="1" i="0" u="none" strike="noStrike" cap="none" normalizeH="0" baseline="0" dirty="0">
              <a:ln>
                <a:noFill/>
              </a:ln>
              <a:solidFill>
                <a:srgbClr val="FFFFFF"/>
              </a:solidFill>
              <a:effectLst/>
              <a:latin typeface="Arial" charset="0"/>
            </a:endParaRPr>
          </a:p>
        </p:txBody>
      </p:sp>
      <p:sp>
        <p:nvSpPr>
          <p:cNvPr id="11" name="矩形 10"/>
          <p:cNvSpPr/>
          <p:nvPr/>
        </p:nvSpPr>
        <p:spPr bwMode="auto">
          <a:xfrm>
            <a:off x="2827960" y="5486401"/>
            <a:ext cx="3261895" cy="7753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charset="0"/>
              </a:rPr>
              <a:t>SQL</a:t>
            </a:r>
            <a:r>
              <a:rPr kumimoji="0" lang="zh-CN" altLang="en-US" sz="2000" b="1" i="0" u="none" strike="noStrike" cap="none" normalizeH="0" baseline="0" dirty="0">
                <a:ln>
                  <a:noFill/>
                </a:ln>
                <a:solidFill>
                  <a:srgbClr val="FFFFFF"/>
                </a:solidFill>
                <a:effectLst/>
                <a:latin typeface="Arial" charset="0"/>
              </a:rPr>
              <a:t> </a:t>
            </a:r>
            <a:r>
              <a:rPr kumimoji="0" lang="en-US" altLang="zh-CN" sz="2000" b="1" i="0" u="none" strike="noStrike" cap="none" normalizeH="0" baseline="0" dirty="0">
                <a:ln>
                  <a:noFill/>
                </a:ln>
                <a:solidFill>
                  <a:srgbClr val="FFFFFF"/>
                </a:solidFill>
                <a:effectLst/>
                <a:latin typeface="Arial" charset="0"/>
              </a:rPr>
              <a:t>Database</a:t>
            </a:r>
            <a:endParaRPr kumimoji="0" lang="zh-CN" altLang="en-US" sz="2000" b="1" i="0" u="none" strike="noStrike" cap="none" normalizeH="0" baseline="0" dirty="0">
              <a:ln>
                <a:noFill/>
              </a:ln>
              <a:solidFill>
                <a:srgbClr val="FFFFFF"/>
              </a:solidFill>
              <a:effectLst/>
              <a:latin typeface="Arial" charset="0"/>
            </a:endParaRPr>
          </a:p>
        </p:txBody>
      </p:sp>
      <p:cxnSp>
        <p:nvCxnSpPr>
          <p:cNvPr id="13" name="直线箭头连接符 12"/>
          <p:cNvCxnSpPr>
            <a:stCxn id="9" idx="2"/>
            <a:endCxn id="10" idx="0"/>
          </p:cNvCxnSpPr>
          <p:nvPr/>
        </p:nvCxnSpPr>
        <p:spPr bwMode="auto">
          <a:xfrm>
            <a:off x="4458908" y="3902637"/>
            <a:ext cx="0" cy="4955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直线箭头连接符 15"/>
          <p:cNvCxnSpPr>
            <a:endCxn id="11" idx="0"/>
          </p:cNvCxnSpPr>
          <p:nvPr/>
        </p:nvCxnSpPr>
        <p:spPr bwMode="auto">
          <a:xfrm flipH="1">
            <a:off x="4458908" y="5173579"/>
            <a:ext cx="5348" cy="3128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687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Data Stores: SQL Injection</a:t>
            </a:r>
            <a:endParaRPr kumimoji="1" lang="zh-CN" altLang="en-US" dirty="0"/>
          </a:p>
        </p:txBody>
      </p:sp>
      <p:sp>
        <p:nvSpPr>
          <p:cNvPr id="3" name="内容占位符 2"/>
          <p:cNvSpPr>
            <a:spLocks noGrp="1"/>
          </p:cNvSpPr>
          <p:nvPr>
            <p:ph idx="1"/>
          </p:nvPr>
        </p:nvSpPr>
        <p:spPr/>
        <p:txBody>
          <a:bodyPr/>
          <a:lstStyle/>
          <a:p>
            <a:r>
              <a:rPr kumimoji="1" lang="en-US" altLang="zh-CN" dirty="0"/>
              <a:t>A user having the ability to send data that is directly interpreted by your SQL engine. </a:t>
            </a:r>
            <a:endParaRPr kumimoji="1" lang="zh-CN" altLang="en-US" dirty="0"/>
          </a:p>
        </p:txBody>
      </p:sp>
      <p:pic>
        <p:nvPicPr>
          <p:cNvPr id="4" name="图片 3" descr="Untitled_ph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6821"/>
            <a:ext cx="9144000" cy="1243834"/>
          </a:xfrm>
          <a:prstGeom prst="rect">
            <a:avLst/>
          </a:prstGeom>
        </p:spPr>
      </p:pic>
      <p:sp>
        <p:nvSpPr>
          <p:cNvPr id="5" name="文本框 4"/>
          <p:cNvSpPr txBox="1"/>
          <p:nvPr/>
        </p:nvSpPr>
        <p:spPr>
          <a:xfrm>
            <a:off x="0" y="2320079"/>
            <a:ext cx="229436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Security Hole:</a:t>
            </a:r>
            <a:endParaRPr kumimoji="1" lang="zh-CN" altLang="en-US" dirty="0"/>
          </a:p>
        </p:txBody>
      </p:sp>
      <p:pic>
        <p:nvPicPr>
          <p:cNvPr id="6" name="图片 5" descr="Untitled_ph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25651"/>
            <a:ext cx="6149474" cy="1005840"/>
          </a:xfrm>
          <a:prstGeom prst="rect">
            <a:avLst/>
          </a:prstGeom>
        </p:spPr>
      </p:pic>
      <p:sp>
        <p:nvSpPr>
          <p:cNvPr id="7" name="文本框 6"/>
          <p:cNvSpPr txBox="1"/>
          <p:nvPr/>
        </p:nvSpPr>
        <p:spPr>
          <a:xfrm>
            <a:off x="0" y="3938911"/>
            <a:ext cx="146769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Attack:</a:t>
            </a:r>
            <a:endParaRPr kumimoji="1" lang="zh-CN" altLang="en-US" dirty="0"/>
          </a:p>
        </p:txBody>
      </p:sp>
      <p:pic>
        <p:nvPicPr>
          <p:cNvPr id="8" name="图片 7" descr="Untitled_2_ph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69174"/>
            <a:ext cx="9144000" cy="1288826"/>
          </a:xfrm>
          <a:prstGeom prst="rect">
            <a:avLst/>
          </a:prstGeom>
        </p:spPr>
      </p:pic>
    </p:spTree>
    <p:extLst>
      <p:ext uri="{BB962C8B-B14F-4D97-AF65-F5344CB8AC3E}">
        <p14:creationId xmlns:p14="http://schemas.microsoft.com/office/powerpoint/2010/main" val="11087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The Evolution of Web Applications</a:t>
            </a:r>
            <a:endParaRPr kumimoji="1" lang="zh-CN" altLang="en-US" dirty="0"/>
          </a:p>
        </p:txBody>
      </p:sp>
      <p:sp>
        <p:nvSpPr>
          <p:cNvPr id="3" name="内容占位符 2"/>
          <p:cNvSpPr>
            <a:spLocks noGrp="1"/>
          </p:cNvSpPr>
          <p:nvPr>
            <p:ph idx="1"/>
          </p:nvPr>
        </p:nvSpPr>
        <p:spPr>
          <a:xfrm>
            <a:off x="295275" y="1045322"/>
            <a:ext cx="8524875" cy="4313238"/>
          </a:xfrm>
        </p:spPr>
        <p:txBody>
          <a:bodyPr/>
          <a:lstStyle/>
          <a:p>
            <a:r>
              <a:rPr lang="en-US" altLang="zh-CN" dirty="0"/>
              <a:t>In</a:t>
            </a:r>
            <a:r>
              <a:rPr lang="zh-CN" altLang="en-US" dirty="0"/>
              <a:t> </a:t>
            </a:r>
            <a:r>
              <a:rPr lang="en-US" altLang="zh-CN" dirty="0"/>
              <a:t>the</a:t>
            </a:r>
            <a:r>
              <a:rPr lang="zh-CN" altLang="en-US" dirty="0"/>
              <a:t> </a:t>
            </a:r>
            <a:r>
              <a:rPr lang="en-US" altLang="zh-CN" dirty="0"/>
              <a:t>early</a:t>
            </a:r>
            <a:r>
              <a:rPr lang="zh-CN" altLang="en-US" dirty="0"/>
              <a:t> </a:t>
            </a:r>
            <a:r>
              <a:rPr lang="en-US" altLang="zh-CN" dirty="0"/>
              <a:t>days</a:t>
            </a:r>
            <a:r>
              <a:rPr lang="zh-CN" altLang="en-US" dirty="0"/>
              <a:t> </a:t>
            </a:r>
            <a:r>
              <a:rPr lang="en-US" altLang="zh-CN" dirty="0"/>
              <a:t>of</a:t>
            </a:r>
            <a:r>
              <a:rPr lang="zh-CN" altLang="en-US" dirty="0"/>
              <a:t> </a:t>
            </a:r>
            <a:r>
              <a:rPr lang="en-US" altLang="zh-CN" dirty="0"/>
              <a:t>the</a:t>
            </a:r>
            <a:r>
              <a:rPr lang="zh-CN" altLang="en-US" dirty="0"/>
              <a:t> </a:t>
            </a:r>
            <a:r>
              <a:rPr lang="en-US" altLang="zh-CN" dirty="0"/>
              <a:t>Internet,</a:t>
            </a:r>
            <a:r>
              <a:rPr lang="zh-CN" altLang="en-US" dirty="0"/>
              <a:t> </a:t>
            </a:r>
            <a:r>
              <a:rPr lang="en-US" altLang="zh-CN" dirty="0"/>
              <a:t>the</a:t>
            </a:r>
            <a:r>
              <a:rPr lang="zh-CN" altLang="en-US" dirty="0"/>
              <a:t> </a:t>
            </a:r>
            <a:r>
              <a:rPr lang="en-US" altLang="zh-CN" dirty="0"/>
              <a:t>World</a:t>
            </a:r>
            <a:r>
              <a:rPr lang="zh-CN" altLang="en-US" dirty="0"/>
              <a:t> </a:t>
            </a:r>
            <a:r>
              <a:rPr lang="en-US" altLang="zh-CN" dirty="0"/>
              <a:t>Wide</a:t>
            </a:r>
            <a:r>
              <a:rPr lang="zh-CN" altLang="en-US" dirty="0"/>
              <a:t> </a:t>
            </a:r>
            <a:r>
              <a:rPr lang="en-US" altLang="zh-CN" dirty="0"/>
              <a:t>Web</a:t>
            </a:r>
            <a:r>
              <a:rPr lang="zh-CN" altLang="en-US" dirty="0"/>
              <a:t> </a:t>
            </a:r>
            <a:r>
              <a:rPr lang="en-US" altLang="zh-CN" dirty="0"/>
              <a:t>(WWW)</a:t>
            </a:r>
            <a:r>
              <a:rPr lang="zh-CN" altLang="en-US" dirty="0"/>
              <a:t> </a:t>
            </a:r>
            <a:r>
              <a:rPr lang="en-US" altLang="zh-CN" dirty="0"/>
              <a:t>consisted</a:t>
            </a:r>
            <a:r>
              <a:rPr lang="zh-CN" altLang="en-US" dirty="0"/>
              <a:t> </a:t>
            </a:r>
            <a:r>
              <a:rPr lang="en-US" altLang="zh-CN" dirty="0"/>
              <a:t>only</a:t>
            </a:r>
            <a:r>
              <a:rPr lang="zh-CN" altLang="en-US" dirty="0"/>
              <a:t> </a:t>
            </a:r>
            <a:r>
              <a:rPr lang="en-US" altLang="zh-CN" dirty="0"/>
              <a:t>of</a:t>
            </a:r>
            <a:r>
              <a:rPr lang="zh-CN" altLang="en-US" dirty="0"/>
              <a:t> </a:t>
            </a:r>
            <a:r>
              <a:rPr lang="en-US" altLang="zh-CN" dirty="0"/>
              <a:t>websites.</a:t>
            </a:r>
            <a:r>
              <a:rPr lang="zh-CN" altLang="en-US" dirty="0"/>
              <a:t> </a:t>
            </a:r>
            <a:endParaRPr lang="en-US" altLang="zh-CN" dirty="0"/>
          </a:p>
          <a:p>
            <a:pPr lvl="1"/>
            <a:r>
              <a:rPr lang="en-US" altLang="zh-CN" dirty="0"/>
              <a:t>essentially</a:t>
            </a:r>
            <a:r>
              <a:rPr lang="zh-CN" altLang="en-US" dirty="0"/>
              <a:t> </a:t>
            </a:r>
            <a:r>
              <a:rPr lang="en-US" altLang="zh-CN" dirty="0"/>
              <a:t>information</a:t>
            </a:r>
            <a:r>
              <a:rPr lang="zh-CN" altLang="en-US" dirty="0"/>
              <a:t> </a:t>
            </a:r>
            <a:r>
              <a:rPr lang="en-US" altLang="zh-CN" dirty="0"/>
              <a:t>repositories</a:t>
            </a:r>
            <a:r>
              <a:rPr lang="zh-CN" altLang="en-US" dirty="0"/>
              <a:t> </a:t>
            </a:r>
            <a:r>
              <a:rPr lang="en-US" altLang="zh-CN" dirty="0"/>
              <a:t>containing</a:t>
            </a:r>
            <a:r>
              <a:rPr lang="zh-CN" altLang="en-US" dirty="0"/>
              <a:t> </a:t>
            </a:r>
            <a:r>
              <a:rPr lang="en-US" altLang="zh-CN" dirty="0"/>
              <a:t>static</a:t>
            </a:r>
            <a:r>
              <a:rPr lang="zh-CN" altLang="en-US" dirty="0"/>
              <a:t> </a:t>
            </a:r>
            <a:r>
              <a:rPr lang="en-US" altLang="zh-CN" dirty="0"/>
              <a:t>documents.</a:t>
            </a:r>
            <a:r>
              <a:rPr lang="zh-CN" altLang="en-US" dirty="0"/>
              <a:t> </a:t>
            </a:r>
            <a:endParaRPr lang="en-US" altLang="zh-CN" dirty="0"/>
          </a:p>
          <a:p>
            <a:endParaRPr kumimoji="1" lang="zh-CN" altLang="en-US" dirty="0"/>
          </a:p>
        </p:txBody>
      </p:sp>
      <p:pic>
        <p:nvPicPr>
          <p:cNvPr id="4" name="图片 3" descr="old-apple-webs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20" y="2138083"/>
            <a:ext cx="7981262" cy="4560722"/>
          </a:xfrm>
          <a:prstGeom prst="rect">
            <a:avLst/>
          </a:prstGeom>
        </p:spPr>
      </p:pic>
    </p:spTree>
    <p:extLst>
      <p:ext uri="{BB962C8B-B14F-4D97-AF65-F5344CB8AC3E}">
        <p14:creationId xmlns:p14="http://schemas.microsoft.com/office/powerpoint/2010/main" val="151350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Data Stores: SQL Injection</a:t>
            </a:r>
            <a:endParaRPr kumimoji="1" lang="zh-CN" altLang="en-US" dirty="0"/>
          </a:p>
        </p:txBody>
      </p:sp>
      <p:sp>
        <p:nvSpPr>
          <p:cNvPr id="3" name="内容占位符 2"/>
          <p:cNvSpPr>
            <a:spLocks noGrp="1"/>
          </p:cNvSpPr>
          <p:nvPr>
            <p:ph idx="1"/>
          </p:nvPr>
        </p:nvSpPr>
        <p:spPr>
          <a:xfrm>
            <a:off x="295275" y="1007811"/>
            <a:ext cx="8524875" cy="4313238"/>
          </a:xfrm>
        </p:spPr>
        <p:txBody>
          <a:bodyPr/>
          <a:lstStyle/>
          <a:p>
            <a:r>
              <a:rPr kumimoji="1" lang="en-US" altLang="zh-CN" dirty="0"/>
              <a:t>Sanitize</a:t>
            </a:r>
            <a:r>
              <a:rPr kumimoji="1" lang="zh-CN" altLang="en-US" dirty="0"/>
              <a:t> </a:t>
            </a:r>
            <a:r>
              <a:rPr kumimoji="1" lang="en-US" altLang="zh-CN" dirty="0"/>
              <a:t>every</a:t>
            </a:r>
            <a:r>
              <a:rPr kumimoji="1" lang="zh-CN" altLang="en-US" dirty="0"/>
              <a:t> </a:t>
            </a:r>
            <a:r>
              <a:rPr kumimoji="1" lang="en-US" altLang="zh-CN" dirty="0"/>
              <a:t>value</a:t>
            </a:r>
            <a:r>
              <a:rPr kumimoji="1" lang="zh-CN" altLang="en-US" dirty="0"/>
              <a:t> </a:t>
            </a:r>
            <a:r>
              <a:rPr kumimoji="1" lang="en-US" altLang="zh-CN" dirty="0"/>
              <a:t>received</a:t>
            </a:r>
            <a:r>
              <a:rPr kumimoji="1" lang="zh-CN" altLang="en-US" dirty="0"/>
              <a:t> </a:t>
            </a:r>
            <a:r>
              <a:rPr kumimoji="1" lang="en-US" altLang="zh-CN" dirty="0"/>
              <a:t>from</a:t>
            </a:r>
            <a:r>
              <a:rPr kumimoji="1" lang="zh-CN" altLang="en-US" dirty="0"/>
              <a:t> </a:t>
            </a:r>
            <a:r>
              <a:rPr kumimoji="1" lang="en-US" altLang="zh-CN" dirty="0"/>
              <a:t>the</a:t>
            </a:r>
            <a:r>
              <a:rPr kumimoji="1" lang="zh-CN" altLang="en-US" dirty="0"/>
              <a:t> </a:t>
            </a:r>
            <a:r>
              <a:rPr kumimoji="1" lang="en-US" altLang="zh-CN" dirty="0"/>
              <a:t>user.</a:t>
            </a:r>
          </a:p>
          <a:p>
            <a:pPr lvl="1"/>
            <a:r>
              <a:rPr lang="en-US" altLang="zh-CN" dirty="0"/>
              <a:t>Make</a:t>
            </a:r>
            <a:r>
              <a:rPr lang="zh-CN" altLang="en-US" dirty="0"/>
              <a:t> </a:t>
            </a:r>
            <a:r>
              <a:rPr lang="en-US" altLang="zh-CN" dirty="0"/>
              <a:t>sure</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funny</a:t>
            </a:r>
            <a:r>
              <a:rPr lang="zh-CN" altLang="en-US" dirty="0"/>
              <a:t> </a:t>
            </a:r>
            <a:r>
              <a:rPr lang="en-US" altLang="zh-CN" dirty="0"/>
              <a:t>business</a:t>
            </a:r>
            <a:r>
              <a:rPr lang="zh-CN" altLang="en-US" dirty="0"/>
              <a:t> </a:t>
            </a:r>
            <a:r>
              <a:rPr lang="en-US" altLang="zh-CN" dirty="0"/>
              <a:t>going</a:t>
            </a:r>
            <a:r>
              <a:rPr lang="zh-CN" altLang="en-US" dirty="0"/>
              <a:t> </a:t>
            </a:r>
            <a:r>
              <a:rPr lang="en-US" altLang="zh-CN" dirty="0"/>
              <a:t>on</a:t>
            </a:r>
          </a:p>
          <a:p>
            <a:pPr lvl="1"/>
            <a:r>
              <a:rPr kumimoji="1" lang="en-US" altLang="zh-CN" dirty="0"/>
              <a:t>Makes</a:t>
            </a:r>
            <a:r>
              <a:rPr kumimoji="1" lang="zh-CN" altLang="en-US" dirty="0"/>
              <a:t> </a:t>
            </a:r>
            <a:r>
              <a:rPr kumimoji="1" lang="en-US" altLang="zh-CN" dirty="0"/>
              <a:t>any</a:t>
            </a:r>
            <a:r>
              <a:rPr kumimoji="1" lang="zh-CN" altLang="en-US" dirty="0"/>
              <a:t> </a:t>
            </a:r>
            <a:r>
              <a:rPr kumimoji="1" lang="en-US" altLang="zh-CN" dirty="0"/>
              <a:t>string</a:t>
            </a:r>
            <a:r>
              <a:rPr kumimoji="1" lang="zh-CN" altLang="en-US" dirty="0"/>
              <a:t> </a:t>
            </a:r>
            <a:r>
              <a:rPr kumimoji="1" lang="en-US" altLang="zh-CN" dirty="0"/>
              <a:t>safe</a:t>
            </a:r>
            <a:r>
              <a:rPr kumimoji="1" lang="zh-CN" altLang="en-US" dirty="0"/>
              <a:t> </a:t>
            </a:r>
            <a:r>
              <a:rPr kumimoji="1" lang="en-US" altLang="zh-CN" dirty="0"/>
              <a:t>to</a:t>
            </a:r>
            <a:r>
              <a:rPr kumimoji="1" lang="zh-CN" altLang="en-US" dirty="0"/>
              <a:t> </a:t>
            </a:r>
            <a:r>
              <a:rPr lang="en-US" altLang="zh-CN" dirty="0"/>
              <a:t>put</a:t>
            </a:r>
            <a:r>
              <a:rPr lang="zh-CN" altLang="en-US" dirty="0"/>
              <a:t> </a:t>
            </a:r>
            <a:r>
              <a:rPr lang="en-US" altLang="zh-CN" dirty="0"/>
              <a:t>in</a:t>
            </a:r>
            <a:r>
              <a:rPr lang="zh-CN" altLang="en-US" dirty="0"/>
              <a:t> </a:t>
            </a:r>
            <a:r>
              <a:rPr lang="en-US" altLang="zh-CN" dirty="0"/>
              <a:t>a</a:t>
            </a:r>
            <a:r>
              <a:rPr lang="zh-CN" altLang="en-US" dirty="0"/>
              <a:t> </a:t>
            </a:r>
            <a:r>
              <a:rPr lang="en-US" altLang="zh-CN" dirty="0"/>
              <a:t>query</a:t>
            </a:r>
            <a:endParaRPr kumimoji="1" lang="zh-CN" altLang="en-US" dirty="0"/>
          </a:p>
        </p:txBody>
      </p:sp>
      <p:sp>
        <p:nvSpPr>
          <p:cNvPr id="5" name="文本框 4"/>
          <p:cNvSpPr txBox="1"/>
          <p:nvPr/>
        </p:nvSpPr>
        <p:spPr>
          <a:xfrm>
            <a:off x="0" y="2320079"/>
            <a:ext cx="169599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Solution:</a:t>
            </a:r>
            <a:endParaRPr kumimoji="1" lang="zh-CN" altLang="en-US" dirty="0"/>
          </a:p>
        </p:txBody>
      </p:sp>
      <p:pic>
        <p:nvPicPr>
          <p:cNvPr id="9" name="图片 8" descr="Untitled_2_ph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189"/>
            <a:ext cx="9144000" cy="999163"/>
          </a:xfrm>
          <a:prstGeom prst="rect">
            <a:avLst/>
          </a:prstGeom>
        </p:spPr>
      </p:pic>
      <p:pic>
        <p:nvPicPr>
          <p:cNvPr id="10" name="图片 9" descr="Untitled_2_ph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6461"/>
            <a:ext cx="9144000" cy="1335852"/>
          </a:xfrm>
          <a:prstGeom prst="rect">
            <a:avLst/>
          </a:prstGeom>
        </p:spPr>
      </p:pic>
      <p:sp>
        <p:nvSpPr>
          <p:cNvPr id="11" name="文本框 10"/>
          <p:cNvSpPr txBox="1"/>
          <p:nvPr/>
        </p:nvSpPr>
        <p:spPr>
          <a:xfrm>
            <a:off x="0" y="4066351"/>
            <a:ext cx="64064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OR:</a:t>
            </a:r>
            <a:endParaRPr kumimoji="1" lang="zh-CN" altLang="en-US" dirty="0"/>
          </a:p>
        </p:txBody>
      </p:sp>
    </p:spTree>
    <p:extLst>
      <p:ext uri="{BB962C8B-B14F-4D97-AF65-F5344CB8AC3E}">
        <p14:creationId xmlns:p14="http://schemas.microsoft.com/office/powerpoint/2010/main" val="149255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Data Stores: SQL Injection</a:t>
            </a:r>
            <a:endParaRPr kumimoji="1" lang="zh-CN" altLang="en-US" dirty="0"/>
          </a:p>
        </p:txBody>
      </p:sp>
      <p:pic>
        <p:nvPicPr>
          <p:cNvPr id="4" name="图片 3" descr="figure_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623" y="946485"/>
            <a:ext cx="6235700" cy="4978400"/>
          </a:xfrm>
          <a:prstGeom prst="rect">
            <a:avLst/>
          </a:prstGeom>
        </p:spPr>
      </p:pic>
      <p:sp>
        <p:nvSpPr>
          <p:cNvPr id="5" name="文本框 4"/>
          <p:cNvSpPr txBox="1"/>
          <p:nvPr/>
        </p:nvSpPr>
        <p:spPr>
          <a:xfrm>
            <a:off x="2829451" y="6444522"/>
            <a:ext cx="6314549" cy="400110"/>
          </a:xfrm>
          <a:prstGeom prst="rect">
            <a:avLst/>
          </a:prstGeom>
          <a:noFill/>
        </p:spPr>
        <p:txBody>
          <a:bodyPr wrap="none" rtlCol="0">
            <a:spAutoFit/>
          </a:bodyPr>
          <a:lstStyle/>
          <a:p>
            <a:r>
              <a:rPr kumimoji="1" lang="en-US" altLang="zh-CN" dirty="0"/>
              <a:t>http://</a:t>
            </a:r>
            <a:r>
              <a:rPr kumimoji="1" lang="en-US" altLang="zh-CN" dirty="0" err="1"/>
              <a:t>sqlmag.com</a:t>
            </a:r>
            <a:r>
              <a:rPr kumimoji="1" lang="en-US" altLang="zh-CN" dirty="0"/>
              <a:t>/content/content/43012/figure_01.gif</a:t>
            </a:r>
            <a:endParaRPr kumimoji="1" lang="zh-CN" altLang="en-US" dirty="0"/>
          </a:p>
        </p:txBody>
      </p:sp>
    </p:spTree>
    <p:extLst>
      <p:ext uri="{BB962C8B-B14F-4D97-AF65-F5344CB8AC3E}">
        <p14:creationId xmlns:p14="http://schemas.microsoft.com/office/powerpoint/2010/main" val="69806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Other Injections</a:t>
            </a:r>
            <a:endParaRPr kumimoji="1" lang="zh-CN" altLang="en-US" dirty="0"/>
          </a:p>
        </p:txBody>
      </p:sp>
      <p:sp>
        <p:nvSpPr>
          <p:cNvPr id="3" name="内容占位符 2"/>
          <p:cNvSpPr>
            <a:spLocks noGrp="1"/>
          </p:cNvSpPr>
          <p:nvPr>
            <p:ph idx="1"/>
          </p:nvPr>
        </p:nvSpPr>
        <p:spPr/>
        <p:txBody>
          <a:bodyPr/>
          <a:lstStyle/>
          <a:p>
            <a:r>
              <a:rPr kumimoji="1" lang="en-US" altLang="zh-CN" b="1" dirty="0"/>
              <a:t>Command</a:t>
            </a:r>
            <a:r>
              <a:rPr kumimoji="1" lang="zh-CN" altLang="en-US" b="1" dirty="0"/>
              <a:t> </a:t>
            </a:r>
            <a:r>
              <a:rPr kumimoji="1" lang="en-US" altLang="zh-CN" b="1" dirty="0"/>
              <a:t>Injection:</a:t>
            </a:r>
            <a:r>
              <a:rPr kumimoji="1" lang="zh-CN" altLang="en-US" b="1" dirty="0"/>
              <a:t> </a:t>
            </a:r>
            <a:r>
              <a:rPr kumimoji="1" lang="en-US" altLang="zh-CN" dirty="0"/>
              <a:t>The</a:t>
            </a:r>
            <a:r>
              <a:rPr kumimoji="1" lang="zh-CN" altLang="en-US" dirty="0"/>
              <a:t> </a:t>
            </a:r>
            <a:r>
              <a:rPr kumimoji="1" lang="en-US" altLang="zh-CN" dirty="0"/>
              <a:t>user</a:t>
            </a:r>
            <a:r>
              <a:rPr kumimoji="1" lang="zh-CN" altLang="en-US" dirty="0"/>
              <a:t> </a:t>
            </a:r>
            <a:r>
              <a:rPr kumimoji="1" lang="en-US" altLang="zh-CN" dirty="0"/>
              <a:t>being</a:t>
            </a:r>
            <a:r>
              <a:rPr kumimoji="1" lang="zh-CN" altLang="en-US" dirty="0"/>
              <a:t> </a:t>
            </a:r>
            <a:r>
              <a:rPr kumimoji="1" lang="en-US" altLang="zh-CN" dirty="0"/>
              <a:t>able</a:t>
            </a:r>
            <a:r>
              <a:rPr kumimoji="1" lang="zh-CN" altLang="en-US" dirty="0"/>
              <a:t> </a:t>
            </a:r>
            <a:r>
              <a:rPr kumimoji="1" lang="en-US" altLang="zh-CN" dirty="0"/>
              <a:t>to</a:t>
            </a:r>
            <a:r>
              <a:rPr kumimoji="1" lang="zh-CN" altLang="en-US" dirty="0"/>
              <a:t> </a:t>
            </a:r>
            <a:r>
              <a:rPr lang="en-US" altLang="zh-CN" dirty="0"/>
              <a:t>inject</a:t>
            </a:r>
            <a:r>
              <a:rPr lang="zh-CN" altLang="en-US" dirty="0"/>
              <a:t> </a:t>
            </a:r>
            <a:r>
              <a:rPr lang="en-US" altLang="zh-CN" dirty="0"/>
              <a:t>code</a:t>
            </a:r>
            <a:r>
              <a:rPr lang="zh-CN" altLang="en-US" dirty="0"/>
              <a:t> </a:t>
            </a:r>
            <a:r>
              <a:rPr lang="en-US" altLang="zh-CN" dirty="0"/>
              <a:t>into</a:t>
            </a:r>
            <a:r>
              <a:rPr lang="zh-CN" altLang="en-US" dirty="0"/>
              <a:t> </a:t>
            </a:r>
            <a:r>
              <a:rPr lang="en-US" altLang="zh-CN" dirty="0"/>
              <a:t>a</a:t>
            </a:r>
            <a:r>
              <a:rPr lang="zh-CN" altLang="en-US" dirty="0"/>
              <a:t> </a:t>
            </a:r>
            <a:r>
              <a:rPr lang="en-US" altLang="zh-CN" dirty="0"/>
              <a:t>command</a:t>
            </a:r>
            <a:r>
              <a:rPr lang="zh-CN" altLang="en-US" dirty="0"/>
              <a:t> </a:t>
            </a:r>
            <a:r>
              <a:rPr lang="en-US" altLang="zh-CN" dirty="0"/>
              <a:t>line</a:t>
            </a:r>
          </a:p>
          <a:p>
            <a:r>
              <a:rPr kumimoji="1" lang="en-US" altLang="zh-CN" b="1" dirty="0"/>
              <a:t>Unchecked</a:t>
            </a:r>
            <a:r>
              <a:rPr kumimoji="1" lang="zh-CN" altLang="en-US" b="1" dirty="0"/>
              <a:t> </a:t>
            </a:r>
            <a:r>
              <a:rPr kumimoji="1" lang="en-US" altLang="zh-CN" b="1" dirty="0"/>
              <a:t>File</a:t>
            </a:r>
            <a:r>
              <a:rPr kumimoji="1" lang="zh-CN" altLang="en-US" b="1" dirty="0"/>
              <a:t> </a:t>
            </a:r>
            <a:r>
              <a:rPr kumimoji="1" lang="en-US" altLang="zh-CN" b="1" dirty="0"/>
              <a:t>Uploads:</a:t>
            </a:r>
            <a:r>
              <a:rPr kumimoji="1" lang="zh-CN" altLang="en-US" b="1" dirty="0"/>
              <a:t> </a:t>
            </a:r>
            <a:r>
              <a:rPr kumimoji="1" lang="en-US" altLang="zh-CN" dirty="0"/>
              <a:t>The</a:t>
            </a:r>
            <a:r>
              <a:rPr kumimoji="1" lang="zh-CN" altLang="en-US" dirty="0"/>
              <a:t> </a:t>
            </a:r>
            <a:r>
              <a:rPr kumimoji="1" lang="en-US" altLang="zh-CN" dirty="0"/>
              <a:t>user</a:t>
            </a:r>
            <a:r>
              <a:rPr kumimoji="1" lang="zh-CN" altLang="en-US" dirty="0"/>
              <a:t> </a:t>
            </a:r>
            <a:r>
              <a:rPr kumimoji="1" lang="en-US" altLang="zh-CN" dirty="0"/>
              <a:t>being</a:t>
            </a:r>
            <a:r>
              <a:rPr kumimoji="1" lang="zh-CN" altLang="en-US" dirty="0"/>
              <a:t> </a:t>
            </a:r>
            <a:r>
              <a:rPr kumimoji="1" lang="en-US" altLang="zh-CN" dirty="0"/>
              <a:t>allowed</a:t>
            </a:r>
            <a:r>
              <a:rPr kumimoji="1" lang="zh-CN" altLang="en-US" dirty="0"/>
              <a:t> </a:t>
            </a:r>
            <a:r>
              <a:rPr kumimoji="1" lang="en-US" altLang="zh-CN" dirty="0"/>
              <a:t>to</a:t>
            </a:r>
            <a:r>
              <a:rPr kumimoji="1" lang="zh-CN" altLang="en-US" dirty="0"/>
              <a:t> </a:t>
            </a:r>
            <a:r>
              <a:rPr kumimoji="1" lang="en-US" altLang="zh-CN" dirty="0" err="1"/>
              <a:t>uploadan</a:t>
            </a:r>
            <a:r>
              <a:rPr kumimoji="1" lang="zh-CN" altLang="en-US" dirty="0"/>
              <a:t> </a:t>
            </a:r>
            <a:r>
              <a:rPr kumimoji="1" lang="en-US" altLang="zh-CN" dirty="0"/>
              <a:t>executable</a:t>
            </a:r>
            <a:r>
              <a:rPr kumimoji="1" lang="zh-CN" altLang="en-US" dirty="0"/>
              <a:t> </a:t>
            </a:r>
            <a:r>
              <a:rPr kumimoji="1" lang="en-US" altLang="zh-CN" dirty="0"/>
              <a:t>file.</a:t>
            </a:r>
          </a:p>
          <a:p>
            <a:r>
              <a:rPr lang="en-US" altLang="zh-CN" b="1" dirty="0"/>
              <a:t>Code</a:t>
            </a:r>
            <a:r>
              <a:rPr lang="zh-CN" altLang="en-US" b="1" dirty="0"/>
              <a:t> </a:t>
            </a:r>
            <a:r>
              <a:rPr lang="en-US" altLang="zh-CN" b="1" dirty="0"/>
              <a:t>Injection:</a:t>
            </a:r>
            <a:r>
              <a:rPr lang="zh-CN" altLang="en-US" b="1" dirty="0"/>
              <a:t> </a:t>
            </a:r>
            <a:r>
              <a:rPr lang="en-US" altLang="zh-CN" dirty="0"/>
              <a:t>User</a:t>
            </a:r>
            <a:r>
              <a:rPr lang="zh-CN" altLang="en-US" dirty="0"/>
              <a:t> </a:t>
            </a:r>
            <a:r>
              <a:rPr lang="en-US" altLang="zh-CN" dirty="0"/>
              <a:t>being</a:t>
            </a:r>
            <a:r>
              <a:rPr lang="zh-CN" altLang="en-US" dirty="0"/>
              <a:t> </a:t>
            </a:r>
            <a:r>
              <a:rPr lang="en-US" altLang="zh-CN" dirty="0"/>
              <a:t>able</a:t>
            </a:r>
            <a:r>
              <a:rPr lang="zh-CN" altLang="en-US" dirty="0"/>
              <a:t> </a:t>
            </a:r>
            <a:r>
              <a:rPr lang="en-US" altLang="zh-CN" dirty="0"/>
              <a:t>to</a:t>
            </a:r>
            <a:r>
              <a:rPr lang="zh-CN" altLang="en-US" dirty="0"/>
              <a:t> </a:t>
            </a:r>
            <a:r>
              <a:rPr lang="en-US" altLang="zh-CN" dirty="0"/>
              <a:t>directly</a:t>
            </a:r>
            <a:r>
              <a:rPr lang="zh-CN" altLang="en-US" dirty="0"/>
              <a:t> </a:t>
            </a:r>
            <a:r>
              <a:rPr lang="en-US" altLang="zh-CN" dirty="0"/>
              <a:t>inject</a:t>
            </a:r>
            <a:r>
              <a:rPr lang="zh-CN" altLang="en-US" dirty="0"/>
              <a:t> </a:t>
            </a:r>
            <a:r>
              <a:rPr lang="en-US" altLang="zh-CN" dirty="0"/>
              <a:t>code.</a:t>
            </a:r>
            <a:endParaRPr kumimoji="1" lang="zh-CN" altLang="en-US" dirty="0"/>
          </a:p>
        </p:txBody>
      </p:sp>
      <p:sp>
        <p:nvSpPr>
          <p:cNvPr id="5" name="文本框 4"/>
          <p:cNvSpPr txBox="1"/>
          <p:nvPr/>
        </p:nvSpPr>
        <p:spPr>
          <a:xfrm>
            <a:off x="2077254" y="6577734"/>
            <a:ext cx="7066746" cy="307777"/>
          </a:xfrm>
          <a:prstGeom prst="rect">
            <a:avLst/>
          </a:prstGeom>
          <a:noFill/>
        </p:spPr>
        <p:txBody>
          <a:bodyPr wrap="none" rtlCol="0">
            <a:spAutoFit/>
          </a:bodyPr>
          <a:lstStyle/>
          <a:p>
            <a:r>
              <a:rPr kumimoji="1" lang="en-US" altLang="zh-CN" sz="1400" dirty="0"/>
              <a:t>https://</a:t>
            </a:r>
            <a:r>
              <a:rPr kumimoji="1" lang="en-US" altLang="zh-CN" sz="1400" dirty="0" err="1"/>
              <a:t>security.web.cern.ch</a:t>
            </a:r>
            <a:r>
              <a:rPr kumimoji="1" lang="en-US" altLang="zh-CN" sz="1400" dirty="0"/>
              <a:t>/security/recommendations/images/</a:t>
            </a:r>
            <a:r>
              <a:rPr kumimoji="1" lang="en-US" altLang="zh-CN" sz="1400" dirty="0" err="1"/>
              <a:t>command_injection.png</a:t>
            </a:r>
            <a:endParaRPr kumimoji="1" lang="zh-CN" altLang="en-US" sz="1400" dirty="0"/>
          </a:p>
        </p:txBody>
      </p:sp>
      <p:pic>
        <p:nvPicPr>
          <p:cNvPr id="6" name="图片 5" descr="Untitled_2_ph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5549"/>
            <a:ext cx="9144000" cy="1404691"/>
          </a:xfrm>
          <a:prstGeom prst="rect">
            <a:avLst/>
          </a:prstGeom>
        </p:spPr>
      </p:pic>
      <p:pic>
        <p:nvPicPr>
          <p:cNvPr id="7" name="图片 6" descr="Untitled_2_ph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199"/>
            <a:ext cx="9144000" cy="1025603"/>
          </a:xfrm>
          <a:prstGeom prst="rect">
            <a:avLst/>
          </a:prstGeom>
        </p:spPr>
      </p:pic>
      <p:sp>
        <p:nvSpPr>
          <p:cNvPr id="8" name="文本框 7"/>
          <p:cNvSpPr txBox="1"/>
          <p:nvPr/>
        </p:nvSpPr>
        <p:spPr>
          <a:xfrm>
            <a:off x="108117" y="4929089"/>
            <a:ext cx="1225365" cy="400110"/>
          </a:xfrm>
          <a:prstGeom prst="rect">
            <a:avLst/>
          </a:prstGeom>
          <a:noFill/>
        </p:spPr>
        <p:txBody>
          <a:bodyPr wrap="none" rtlCol="0">
            <a:spAutoFit/>
          </a:bodyPr>
          <a:lstStyle/>
          <a:p>
            <a:r>
              <a:rPr kumimoji="1" lang="en-US" altLang="zh-CN" dirty="0"/>
              <a:t>becomes</a:t>
            </a:r>
            <a:endParaRPr kumimoji="1" lang="zh-CN" altLang="en-US" dirty="0"/>
          </a:p>
        </p:txBody>
      </p:sp>
    </p:spTree>
    <p:extLst>
      <p:ext uri="{BB962C8B-B14F-4D97-AF65-F5344CB8AC3E}">
        <p14:creationId xmlns:p14="http://schemas.microsoft.com/office/powerpoint/2010/main" val="61174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Other Injection</a:t>
            </a:r>
            <a:endParaRPr kumimoji="1" lang="zh-CN" altLang="en-US" dirty="0"/>
          </a:p>
        </p:txBody>
      </p:sp>
      <p:sp>
        <p:nvSpPr>
          <p:cNvPr id="3" name="内容占位符 2"/>
          <p:cNvSpPr>
            <a:spLocks noGrp="1"/>
          </p:cNvSpPr>
          <p:nvPr>
            <p:ph idx="1"/>
          </p:nvPr>
        </p:nvSpPr>
        <p:spPr/>
        <p:txBody>
          <a:bodyPr/>
          <a:lstStyle/>
          <a:p>
            <a:r>
              <a:rPr kumimoji="1" lang="en-US" altLang="zh-CN" b="1" dirty="0"/>
              <a:t>Command</a:t>
            </a:r>
            <a:r>
              <a:rPr kumimoji="1" lang="zh-CN" altLang="en-US" b="1" dirty="0"/>
              <a:t> </a:t>
            </a:r>
            <a:r>
              <a:rPr kumimoji="1" lang="en-US" altLang="zh-CN" b="1" dirty="0"/>
              <a:t>Injection:</a:t>
            </a:r>
            <a:r>
              <a:rPr kumimoji="1" lang="zh-CN" altLang="en-US" b="1" dirty="0"/>
              <a:t> </a:t>
            </a:r>
            <a:r>
              <a:rPr kumimoji="1" lang="en-US" altLang="zh-CN" dirty="0"/>
              <a:t>The</a:t>
            </a:r>
            <a:r>
              <a:rPr kumimoji="1" lang="zh-CN" altLang="en-US" dirty="0"/>
              <a:t> </a:t>
            </a:r>
            <a:r>
              <a:rPr kumimoji="1" lang="en-US" altLang="zh-CN" dirty="0"/>
              <a:t>user</a:t>
            </a:r>
            <a:r>
              <a:rPr kumimoji="1" lang="zh-CN" altLang="en-US" dirty="0"/>
              <a:t> </a:t>
            </a:r>
            <a:r>
              <a:rPr kumimoji="1" lang="en-US" altLang="zh-CN" dirty="0"/>
              <a:t>being</a:t>
            </a:r>
            <a:r>
              <a:rPr kumimoji="1" lang="zh-CN" altLang="en-US" dirty="0"/>
              <a:t> </a:t>
            </a:r>
            <a:r>
              <a:rPr kumimoji="1" lang="en-US" altLang="zh-CN" dirty="0"/>
              <a:t>able</a:t>
            </a:r>
            <a:r>
              <a:rPr kumimoji="1" lang="zh-CN" altLang="en-US" dirty="0"/>
              <a:t> </a:t>
            </a:r>
            <a:r>
              <a:rPr kumimoji="1" lang="en-US" altLang="zh-CN" dirty="0"/>
              <a:t>to</a:t>
            </a:r>
            <a:r>
              <a:rPr kumimoji="1" lang="zh-CN" altLang="en-US" dirty="0"/>
              <a:t> </a:t>
            </a:r>
            <a:r>
              <a:rPr lang="en-US" altLang="zh-CN" dirty="0"/>
              <a:t>inject</a:t>
            </a:r>
            <a:r>
              <a:rPr lang="zh-CN" altLang="en-US" dirty="0"/>
              <a:t> </a:t>
            </a:r>
            <a:r>
              <a:rPr lang="en-US" altLang="zh-CN" dirty="0"/>
              <a:t>code</a:t>
            </a:r>
            <a:r>
              <a:rPr lang="zh-CN" altLang="en-US" dirty="0"/>
              <a:t> </a:t>
            </a:r>
            <a:r>
              <a:rPr lang="en-US" altLang="zh-CN" dirty="0"/>
              <a:t>into</a:t>
            </a:r>
            <a:r>
              <a:rPr lang="zh-CN" altLang="en-US" dirty="0"/>
              <a:t> </a:t>
            </a:r>
            <a:r>
              <a:rPr lang="en-US" altLang="zh-CN" dirty="0"/>
              <a:t>a</a:t>
            </a:r>
            <a:r>
              <a:rPr lang="zh-CN" altLang="en-US" dirty="0"/>
              <a:t> </a:t>
            </a:r>
            <a:r>
              <a:rPr lang="en-US" altLang="zh-CN" dirty="0"/>
              <a:t>command</a:t>
            </a:r>
            <a:r>
              <a:rPr lang="zh-CN" altLang="en-US" dirty="0"/>
              <a:t> </a:t>
            </a:r>
            <a:r>
              <a:rPr lang="en-US" altLang="zh-CN" dirty="0"/>
              <a:t>line</a:t>
            </a:r>
          </a:p>
          <a:p>
            <a:r>
              <a:rPr kumimoji="1" lang="en-US" altLang="zh-CN" b="1" dirty="0"/>
              <a:t>Unchecked</a:t>
            </a:r>
            <a:r>
              <a:rPr kumimoji="1" lang="zh-CN" altLang="en-US" b="1" dirty="0"/>
              <a:t> </a:t>
            </a:r>
            <a:r>
              <a:rPr kumimoji="1" lang="en-US" altLang="zh-CN" b="1" dirty="0"/>
              <a:t>File</a:t>
            </a:r>
            <a:r>
              <a:rPr kumimoji="1" lang="zh-CN" altLang="en-US" b="1" dirty="0"/>
              <a:t> </a:t>
            </a:r>
            <a:r>
              <a:rPr kumimoji="1" lang="en-US" altLang="zh-CN" b="1" dirty="0"/>
              <a:t>Uploads:</a:t>
            </a:r>
            <a:r>
              <a:rPr kumimoji="1" lang="zh-CN" altLang="en-US" b="1" dirty="0"/>
              <a:t> </a:t>
            </a:r>
            <a:r>
              <a:rPr kumimoji="1" lang="en-US" altLang="zh-CN" dirty="0"/>
              <a:t>The</a:t>
            </a:r>
            <a:r>
              <a:rPr kumimoji="1" lang="zh-CN" altLang="en-US" dirty="0"/>
              <a:t> </a:t>
            </a:r>
            <a:r>
              <a:rPr kumimoji="1" lang="en-US" altLang="zh-CN" dirty="0"/>
              <a:t>user</a:t>
            </a:r>
            <a:r>
              <a:rPr kumimoji="1" lang="zh-CN" altLang="en-US" dirty="0"/>
              <a:t> </a:t>
            </a:r>
            <a:r>
              <a:rPr kumimoji="1" lang="en-US" altLang="zh-CN" dirty="0"/>
              <a:t>being</a:t>
            </a:r>
            <a:r>
              <a:rPr kumimoji="1" lang="zh-CN" altLang="en-US" dirty="0"/>
              <a:t> </a:t>
            </a:r>
            <a:r>
              <a:rPr kumimoji="1" lang="en-US" altLang="zh-CN" dirty="0"/>
              <a:t>allowed</a:t>
            </a:r>
            <a:r>
              <a:rPr kumimoji="1" lang="zh-CN" altLang="en-US" dirty="0"/>
              <a:t> </a:t>
            </a:r>
            <a:r>
              <a:rPr kumimoji="1" lang="en-US" altLang="zh-CN" dirty="0"/>
              <a:t>to</a:t>
            </a:r>
            <a:r>
              <a:rPr kumimoji="1" lang="zh-CN" altLang="en-US" dirty="0"/>
              <a:t> </a:t>
            </a:r>
            <a:r>
              <a:rPr kumimoji="1" lang="en-US" altLang="zh-CN" dirty="0" err="1"/>
              <a:t>uploadan</a:t>
            </a:r>
            <a:r>
              <a:rPr kumimoji="1" lang="zh-CN" altLang="en-US" dirty="0"/>
              <a:t> </a:t>
            </a:r>
            <a:r>
              <a:rPr kumimoji="1" lang="en-US" altLang="zh-CN" dirty="0"/>
              <a:t>executable</a:t>
            </a:r>
            <a:r>
              <a:rPr kumimoji="1" lang="zh-CN" altLang="en-US" dirty="0"/>
              <a:t> </a:t>
            </a:r>
            <a:r>
              <a:rPr kumimoji="1" lang="en-US" altLang="zh-CN" dirty="0"/>
              <a:t>file.</a:t>
            </a:r>
          </a:p>
          <a:p>
            <a:r>
              <a:rPr lang="en-US" altLang="zh-CN" b="1" dirty="0"/>
              <a:t>Code</a:t>
            </a:r>
            <a:r>
              <a:rPr lang="zh-CN" altLang="en-US" b="1" dirty="0"/>
              <a:t> </a:t>
            </a:r>
            <a:r>
              <a:rPr lang="en-US" altLang="zh-CN" b="1" dirty="0"/>
              <a:t>Injection:</a:t>
            </a:r>
            <a:r>
              <a:rPr lang="zh-CN" altLang="en-US" b="1" dirty="0"/>
              <a:t> </a:t>
            </a:r>
            <a:r>
              <a:rPr lang="en-US" altLang="zh-CN" dirty="0"/>
              <a:t>User</a:t>
            </a:r>
            <a:r>
              <a:rPr lang="zh-CN" altLang="en-US" dirty="0"/>
              <a:t> </a:t>
            </a:r>
            <a:r>
              <a:rPr lang="en-US" altLang="zh-CN" dirty="0"/>
              <a:t>being</a:t>
            </a:r>
            <a:r>
              <a:rPr lang="zh-CN" altLang="en-US" dirty="0"/>
              <a:t> </a:t>
            </a:r>
            <a:r>
              <a:rPr lang="en-US" altLang="zh-CN" dirty="0"/>
              <a:t>able</a:t>
            </a:r>
            <a:r>
              <a:rPr lang="zh-CN" altLang="en-US" dirty="0"/>
              <a:t> </a:t>
            </a:r>
            <a:r>
              <a:rPr lang="en-US" altLang="zh-CN" dirty="0"/>
              <a:t>to</a:t>
            </a:r>
            <a:r>
              <a:rPr lang="zh-CN" altLang="en-US" dirty="0"/>
              <a:t> </a:t>
            </a:r>
            <a:r>
              <a:rPr lang="en-US" altLang="zh-CN" dirty="0"/>
              <a:t>directly</a:t>
            </a:r>
            <a:r>
              <a:rPr lang="zh-CN" altLang="en-US" dirty="0"/>
              <a:t> </a:t>
            </a:r>
            <a:r>
              <a:rPr lang="en-US" altLang="zh-CN" dirty="0"/>
              <a:t>inject</a:t>
            </a:r>
            <a:r>
              <a:rPr lang="zh-CN" altLang="en-US" dirty="0"/>
              <a:t> </a:t>
            </a:r>
            <a:r>
              <a:rPr lang="en-US" altLang="zh-CN" dirty="0"/>
              <a:t>code.</a:t>
            </a:r>
            <a:endParaRPr kumimoji="1" lang="zh-CN" altLang="en-US" dirty="0"/>
          </a:p>
        </p:txBody>
      </p:sp>
      <p:pic>
        <p:nvPicPr>
          <p:cNvPr id="4" name="图片 3" descr="command_inj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3387130"/>
            <a:ext cx="8668512" cy="3011424"/>
          </a:xfrm>
          <a:prstGeom prst="rect">
            <a:avLst/>
          </a:prstGeom>
        </p:spPr>
      </p:pic>
      <p:sp>
        <p:nvSpPr>
          <p:cNvPr id="5" name="文本框 4"/>
          <p:cNvSpPr txBox="1"/>
          <p:nvPr/>
        </p:nvSpPr>
        <p:spPr>
          <a:xfrm>
            <a:off x="2077254" y="6577734"/>
            <a:ext cx="7066746" cy="307777"/>
          </a:xfrm>
          <a:prstGeom prst="rect">
            <a:avLst/>
          </a:prstGeom>
          <a:noFill/>
        </p:spPr>
        <p:txBody>
          <a:bodyPr wrap="none" rtlCol="0">
            <a:spAutoFit/>
          </a:bodyPr>
          <a:lstStyle/>
          <a:p>
            <a:r>
              <a:rPr kumimoji="1" lang="en-US" altLang="zh-CN" sz="1400" dirty="0"/>
              <a:t>https://</a:t>
            </a:r>
            <a:r>
              <a:rPr kumimoji="1" lang="en-US" altLang="zh-CN" sz="1400" dirty="0" err="1"/>
              <a:t>security.web.cern.ch</a:t>
            </a:r>
            <a:r>
              <a:rPr kumimoji="1" lang="en-US" altLang="zh-CN" sz="1400" dirty="0"/>
              <a:t>/security/recommendations/images/</a:t>
            </a:r>
            <a:r>
              <a:rPr kumimoji="1" lang="en-US" altLang="zh-CN" sz="1400" dirty="0" err="1"/>
              <a:t>command_injection.png</a:t>
            </a:r>
            <a:endParaRPr kumimoji="1" lang="zh-CN" altLang="en-US" sz="1400" dirty="0"/>
          </a:p>
        </p:txBody>
      </p:sp>
    </p:spTree>
    <p:extLst>
      <p:ext uri="{BB962C8B-B14F-4D97-AF65-F5344CB8AC3E}">
        <p14:creationId xmlns:p14="http://schemas.microsoft.com/office/powerpoint/2010/main" val="158008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Attacks</a:t>
            </a:r>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=Qb8-0zGiE7A</a:t>
            </a:r>
            <a:endParaRPr lang="en-US" dirty="0"/>
          </a:p>
        </p:txBody>
      </p:sp>
    </p:spTree>
    <p:extLst>
      <p:ext uri="{BB962C8B-B14F-4D97-AF65-F5344CB8AC3E}">
        <p14:creationId xmlns:p14="http://schemas.microsoft.com/office/powerpoint/2010/main" val="63211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Attacks</a:t>
            </a:r>
          </a:p>
        </p:txBody>
      </p:sp>
      <p:pic>
        <p:nvPicPr>
          <p:cNvPr id="4" name="Picture 3" descr="0-DAY_Simple_SQL_Injection_by_x128_-_YouTub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95" y="1439111"/>
            <a:ext cx="8140700" cy="2197100"/>
          </a:xfrm>
          <a:prstGeom prst="rect">
            <a:avLst/>
          </a:prstGeom>
        </p:spPr>
      </p:pic>
      <p:pic>
        <p:nvPicPr>
          <p:cNvPr id="5" name="Picture 4" descr="MD5在线破解__MD5加密解密__MD5_Crack__MD5_Encrypt__MD5_com_c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5" y="3886535"/>
            <a:ext cx="7340600" cy="1638300"/>
          </a:xfrm>
          <a:prstGeom prst="rect">
            <a:avLst/>
          </a:prstGeom>
        </p:spPr>
      </p:pic>
    </p:spTree>
    <p:extLst>
      <p:ext uri="{BB962C8B-B14F-4D97-AF65-F5344CB8AC3E}">
        <p14:creationId xmlns:p14="http://schemas.microsoft.com/office/powerpoint/2010/main" val="39727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Session Management:</a:t>
            </a:r>
            <a:r>
              <a:rPr kumimoji="1" lang="zh-CN" altLang="en-US" dirty="0"/>
              <a:t> </a:t>
            </a:r>
            <a:r>
              <a:rPr kumimoji="1" lang="en-US" altLang="zh-CN" dirty="0"/>
              <a:t>Session</a:t>
            </a:r>
            <a:r>
              <a:rPr kumimoji="1" lang="zh-CN" altLang="en-US" dirty="0"/>
              <a:t> </a:t>
            </a:r>
            <a:r>
              <a:rPr kumimoji="1" lang="en-US" altLang="zh-CN" dirty="0"/>
              <a:t>Hijacking</a:t>
            </a:r>
            <a:endParaRPr kumimoji="1" lang="zh-CN" altLang="en-US" dirty="0"/>
          </a:p>
        </p:txBody>
      </p:sp>
      <p:sp>
        <p:nvSpPr>
          <p:cNvPr id="3" name="内容占位符 2"/>
          <p:cNvSpPr>
            <a:spLocks noGrp="1"/>
          </p:cNvSpPr>
          <p:nvPr>
            <p:ph idx="1"/>
          </p:nvPr>
        </p:nvSpPr>
        <p:spPr/>
        <p:txBody>
          <a:bodyPr/>
          <a:lstStyle/>
          <a:p>
            <a:r>
              <a:rPr kumimoji="1" lang="en-US" altLang="zh-CN" dirty="0"/>
              <a:t>The</a:t>
            </a:r>
            <a:r>
              <a:rPr kumimoji="1" lang="zh-CN" altLang="en-US" dirty="0"/>
              <a:t> </a:t>
            </a:r>
            <a:r>
              <a:rPr kumimoji="1" lang="en-US" altLang="zh-CN" dirty="0"/>
              <a:t>HTTP</a:t>
            </a:r>
            <a:r>
              <a:rPr kumimoji="1" lang="zh-CN" altLang="en-US" dirty="0"/>
              <a:t> </a:t>
            </a:r>
            <a:r>
              <a:rPr kumimoji="1" lang="en-US" altLang="zh-CN" dirty="0"/>
              <a:t>protocol</a:t>
            </a:r>
            <a:r>
              <a:rPr kumimoji="1" lang="zh-CN" altLang="en-US" dirty="0"/>
              <a:t> </a:t>
            </a:r>
            <a:r>
              <a:rPr kumimoji="1" lang="en-US" altLang="zh-CN" dirty="0"/>
              <a:t>is</a:t>
            </a:r>
            <a:r>
              <a:rPr kumimoji="1" lang="zh-CN" altLang="en-US" dirty="0"/>
              <a:t> </a:t>
            </a:r>
            <a:r>
              <a:rPr kumimoji="1" lang="en-US" altLang="zh-CN" dirty="0"/>
              <a:t>essentially</a:t>
            </a:r>
            <a:r>
              <a:rPr kumimoji="1" lang="zh-CN" altLang="en-US" dirty="0"/>
              <a:t> </a:t>
            </a:r>
            <a:r>
              <a:rPr kumimoji="1" lang="en-US" altLang="zh-CN" dirty="0"/>
              <a:t>stateless.</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based</a:t>
            </a:r>
            <a:r>
              <a:rPr kumimoji="1" lang="zh-CN" altLang="en-US" dirty="0"/>
              <a:t> </a:t>
            </a:r>
            <a:r>
              <a:rPr kumimoji="1" lang="en-US" altLang="zh-CN" dirty="0"/>
              <a:t>on</a:t>
            </a:r>
            <a:r>
              <a:rPr kumimoji="1" lang="zh-CN" altLang="en-US" dirty="0"/>
              <a:t> </a:t>
            </a:r>
            <a:r>
              <a:rPr kumimoji="1" lang="en-US" altLang="zh-CN" dirty="0"/>
              <a:t>a</a:t>
            </a:r>
            <a:r>
              <a:rPr kumimoji="1" lang="zh-CN" altLang="en-US" dirty="0"/>
              <a:t> </a:t>
            </a:r>
            <a:r>
              <a:rPr kumimoji="1" lang="en-US" altLang="zh-CN" dirty="0"/>
              <a:t>simple</a:t>
            </a:r>
            <a:r>
              <a:rPr kumimoji="1" lang="zh-CN" altLang="en-US" dirty="0"/>
              <a:t> </a:t>
            </a:r>
            <a:r>
              <a:rPr kumimoji="1" lang="en-US" altLang="zh-CN" dirty="0"/>
              <a:t>request-response</a:t>
            </a:r>
            <a:r>
              <a:rPr kumimoji="1" lang="zh-CN" altLang="en-US" dirty="0"/>
              <a:t> </a:t>
            </a:r>
            <a:r>
              <a:rPr kumimoji="1" lang="en-US" altLang="zh-CN" dirty="0"/>
              <a:t>model.</a:t>
            </a:r>
            <a:r>
              <a:rPr kumimoji="1" lang="zh-CN" altLang="en-US" dirty="0"/>
              <a:t> </a:t>
            </a:r>
            <a:endParaRPr kumimoji="1" lang="en-US" altLang="zh-CN" dirty="0"/>
          </a:p>
          <a:p>
            <a:r>
              <a:rPr lang="en-US" altLang="zh-CN" dirty="0"/>
              <a:t>Majority</a:t>
            </a:r>
            <a:r>
              <a:rPr lang="zh-CN" altLang="en-US" dirty="0"/>
              <a:t> </a:t>
            </a:r>
            <a:r>
              <a:rPr lang="en-US" altLang="zh-CN" dirty="0"/>
              <a:t>of</a:t>
            </a:r>
            <a:r>
              <a:rPr lang="zh-CN" altLang="en-US" dirty="0"/>
              <a:t> </a:t>
            </a:r>
            <a:r>
              <a:rPr lang="en-US" altLang="zh-CN" dirty="0"/>
              <a:t>web</a:t>
            </a:r>
            <a:r>
              <a:rPr lang="zh-CN" altLang="en-US" dirty="0"/>
              <a:t> </a:t>
            </a:r>
            <a:r>
              <a:rPr lang="en-US" altLang="zh-CN" dirty="0"/>
              <a:t>applications</a:t>
            </a:r>
            <a:r>
              <a:rPr lang="zh-CN" altLang="en-US" dirty="0"/>
              <a:t> </a:t>
            </a:r>
            <a:r>
              <a:rPr lang="en-US" altLang="zh-CN" dirty="0"/>
              <a:t>allow</a:t>
            </a:r>
            <a:r>
              <a:rPr lang="zh-CN" altLang="en-US" dirty="0"/>
              <a:t> </a:t>
            </a:r>
            <a:r>
              <a:rPr lang="en-US" altLang="zh-CN" dirty="0"/>
              <a:t>you</a:t>
            </a:r>
            <a:r>
              <a:rPr lang="zh-CN" altLang="en-US" dirty="0"/>
              <a:t> </a:t>
            </a:r>
            <a:r>
              <a:rPr lang="en-US" altLang="zh-CN" dirty="0"/>
              <a:t>to</a:t>
            </a:r>
            <a:r>
              <a:rPr lang="zh-CN" altLang="en-US" dirty="0"/>
              <a:t> </a:t>
            </a:r>
            <a:r>
              <a:rPr lang="en-US" altLang="zh-CN" dirty="0"/>
              <a:t>register</a:t>
            </a:r>
            <a:r>
              <a:rPr lang="zh-CN" altLang="en-US" dirty="0"/>
              <a:t> </a:t>
            </a:r>
            <a:r>
              <a:rPr lang="en-US" altLang="zh-CN" dirty="0"/>
              <a:t>and</a:t>
            </a:r>
            <a:r>
              <a:rPr lang="zh-CN" altLang="en-US" dirty="0"/>
              <a:t> </a:t>
            </a:r>
            <a:r>
              <a:rPr lang="en-US" altLang="zh-CN" dirty="0"/>
              <a:t>log</a:t>
            </a:r>
            <a:r>
              <a:rPr lang="zh-CN" altLang="en-US" dirty="0"/>
              <a:t> </a:t>
            </a:r>
            <a:r>
              <a:rPr lang="en-US" altLang="zh-CN" dirty="0"/>
              <a:t>in.</a:t>
            </a:r>
            <a:r>
              <a:rPr lang="zh-CN" altLang="en-US" dirty="0"/>
              <a:t> </a:t>
            </a:r>
            <a:r>
              <a:rPr lang="en-US" altLang="zh-CN" dirty="0"/>
              <a:t>To</a:t>
            </a:r>
            <a:r>
              <a:rPr lang="zh-CN" altLang="en-US" dirty="0"/>
              <a:t> </a:t>
            </a:r>
            <a:r>
              <a:rPr lang="en-US" altLang="zh-CN" dirty="0"/>
              <a:t>implement</a:t>
            </a:r>
            <a:r>
              <a:rPr lang="zh-CN" altLang="en-US" dirty="0"/>
              <a:t> </a:t>
            </a:r>
            <a:r>
              <a:rPr lang="en-US" altLang="zh-CN" dirty="0"/>
              <a:t>this</a:t>
            </a:r>
            <a:r>
              <a:rPr lang="zh-CN" altLang="en-US" dirty="0"/>
              <a:t> </a:t>
            </a:r>
            <a:r>
              <a:rPr lang="en-US" altLang="zh-CN" dirty="0"/>
              <a:t>functionality,</a:t>
            </a:r>
            <a:r>
              <a:rPr lang="zh-CN" altLang="en-US" dirty="0"/>
              <a:t> </a:t>
            </a:r>
            <a:r>
              <a:rPr lang="en-US" altLang="zh-CN" dirty="0"/>
              <a:t>web</a:t>
            </a:r>
            <a:r>
              <a:rPr lang="zh-CN" altLang="en-US" dirty="0"/>
              <a:t> </a:t>
            </a:r>
            <a:r>
              <a:rPr lang="en-US" altLang="zh-CN" dirty="0"/>
              <a:t>apps</a:t>
            </a:r>
            <a:r>
              <a:rPr lang="zh-CN" altLang="en-US" dirty="0"/>
              <a:t> </a:t>
            </a:r>
            <a:r>
              <a:rPr lang="en-US" altLang="zh-CN" dirty="0"/>
              <a:t>need</a:t>
            </a:r>
            <a:r>
              <a:rPr lang="zh-CN" altLang="en-US" dirty="0"/>
              <a:t> </a:t>
            </a:r>
            <a:r>
              <a:rPr lang="en-US" altLang="zh-CN" dirty="0"/>
              <a:t>to</a:t>
            </a:r>
            <a:r>
              <a:rPr lang="zh-CN" altLang="en-US" dirty="0"/>
              <a:t> </a:t>
            </a:r>
            <a:r>
              <a:rPr lang="en-US" altLang="zh-CN" dirty="0"/>
              <a:t>use</a:t>
            </a:r>
            <a:r>
              <a:rPr lang="zh-CN" altLang="en-US" dirty="0"/>
              <a:t> </a:t>
            </a:r>
            <a:r>
              <a:rPr lang="en-US" altLang="zh-CN" dirty="0"/>
              <a:t>the</a:t>
            </a:r>
            <a:r>
              <a:rPr lang="zh-CN" altLang="en-US" dirty="0"/>
              <a:t> </a:t>
            </a:r>
            <a:r>
              <a:rPr lang="en-US" altLang="zh-CN" dirty="0"/>
              <a:t>concept</a:t>
            </a:r>
            <a:r>
              <a:rPr lang="zh-CN" altLang="en-US" dirty="0"/>
              <a:t> </a:t>
            </a:r>
            <a:r>
              <a:rPr lang="en-US" altLang="zh-CN" dirty="0"/>
              <a:t>of</a:t>
            </a:r>
            <a:r>
              <a:rPr lang="zh-CN" altLang="en-US" dirty="0"/>
              <a:t> </a:t>
            </a:r>
            <a:r>
              <a:rPr lang="en-US" altLang="zh-CN" dirty="0"/>
              <a:t>a</a:t>
            </a:r>
            <a:r>
              <a:rPr lang="zh-CN" altLang="en-US" dirty="0"/>
              <a:t> </a:t>
            </a:r>
            <a:r>
              <a:rPr lang="en-US" altLang="zh-CN" b="1" i="1" dirty="0"/>
              <a:t>session</a:t>
            </a:r>
            <a:r>
              <a:rPr lang="en-US" altLang="zh-CN" dirty="0"/>
              <a:t>.</a:t>
            </a:r>
          </a:p>
          <a:p>
            <a:r>
              <a:rPr kumimoji="1" lang="en-US" altLang="zh-CN" dirty="0"/>
              <a:t>The</a:t>
            </a:r>
            <a:r>
              <a:rPr kumimoji="1" lang="zh-CN" altLang="en-US" dirty="0"/>
              <a:t> </a:t>
            </a:r>
            <a:r>
              <a:rPr kumimoji="1" lang="en-US" altLang="zh-CN" dirty="0"/>
              <a:t>vulnerabilities</a:t>
            </a:r>
            <a:r>
              <a:rPr kumimoji="1" lang="zh-CN" altLang="en-US" dirty="0"/>
              <a:t> </a:t>
            </a:r>
            <a:r>
              <a:rPr kumimoji="1" lang="en-US" altLang="zh-CN" dirty="0"/>
              <a:t>that</a:t>
            </a:r>
            <a:r>
              <a:rPr kumimoji="1" lang="zh-CN" altLang="en-US" dirty="0"/>
              <a:t> </a:t>
            </a:r>
            <a:r>
              <a:rPr kumimoji="1" lang="en-US" altLang="zh-CN" dirty="0"/>
              <a:t>exists</a:t>
            </a:r>
            <a:r>
              <a:rPr kumimoji="1" lang="zh-CN" altLang="en-US" dirty="0"/>
              <a:t> </a:t>
            </a:r>
            <a:r>
              <a:rPr kumimoji="1" lang="en-US" altLang="zh-CN" dirty="0"/>
              <a:t>in</a:t>
            </a:r>
            <a:r>
              <a:rPr kumimoji="1" lang="zh-CN" altLang="en-US" dirty="0"/>
              <a:t> </a:t>
            </a:r>
            <a:r>
              <a:rPr kumimoji="1" lang="en-US" altLang="zh-CN" dirty="0"/>
              <a:t>session</a:t>
            </a:r>
            <a:r>
              <a:rPr kumimoji="1" lang="zh-CN" altLang="en-US" dirty="0"/>
              <a:t> </a:t>
            </a:r>
            <a:r>
              <a:rPr kumimoji="1" lang="en-US" altLang="zh-CN" dirty="0"/>
              <a:t>management</a:t>
            </a:r>
            <a:r>
              <a:rPr kumimoji="1" lang="zh-CN" altLang="en-US" dirty="0"/>
              <a:t> </a:t>
            </a:r>
            <a:r>
              <a:rPr kumimoji="1" lang="en-US" altLang="zh-CN" dirty="0"/>
              <a:t>mechanisms</a:t>
            </a:r>
            <a:r>
              <a:rPr kumimoji="1" lang="zh-CN" altLang="en-US" dirty="0"/>
              <a:t> </a:t>
            </a:r>
            <a:r>
              <a:rPr kumimoji="1" lang="en-US" altLang="zh-CN" dirty="0"/>
              <a:t>largely</a:t>
            </a:r>
            <a:r>
              <a:rPr kumimoji="1" lang="zh-CN" altLang="en-US" dirty="0"/>
              <a:t> </a:t>
            </a:r>
            <a:r>
              <a:rPr kumimoji="1" lang="en-US" altLang="zh-CN" dirty="0"/>
              <a:t>fall</a:t>
            </a:r>
            <a:r>
              <a:rPr kumimoji="1" lang="zh-CN" altLang="en-US" dirty="0"/>
              <a:t> </a:t>
            </a:r>
            <a:r>
              <a:rPr kumimoji="1" lang="en-US" altLang="zh-CN" dirty="0"/>
              <a:t>into</a:t>
            </a:r>
            <a:r>
              <a:rPr kumimoji="1" lang="zh-CN" altLang="en-US" dirty="0"/>
              <a:t> </a:t>
            </a:r>
            <a:r>
              <a:rPr kumimoji="1" lang="en-US" altLang="zh-CN" dirty="0"/>
              <a:t>two</a:t>
            </a:r>
            <a:r>
              <a:rPr kumimoji="1" lang="zh-CN" altLang="en-US" dirty="0"/>
              <a:t> </a:t>
            </a:r>
            <a:r>
              <a:rPr kumimoji="1" lang="en-US" altLang="zh-CN" dirty="0"/>
              <a:t>categories:</a:t>
            </a:r>
          </a:p>
          <a:p>
            <a:pPr lvl="1"/>
            <a:r>
              <a:rPr lang="en-US" altLang="zh-CN" dirty="0"/>
              <a:t>Weakness</a:t>
            </a:r>
            <a:r>
              <a:rPr lang="zh-CN" altLang="en-US" dirty="0"/>
              <a:t> </a:t>
            </a:r>
            <a:r>
              <a:rPr lang="en-US" altLang="zh-CN" dirty="0"/>
              <a:t>in</a:t>
            </a:r>
            <a:r>
              <a:rPr lang="zh-CN" altLang="en-US" dirty="0"/>
              <a:t> </a:t>
            </a:r>
            <a:r>
              <a:rPr lang="en-US" altLang="zh-CN" dirty="0"/>
              <a:t>the</a:t>
            </a:r>
            <a:r>
              <a:rPr lang="zh-CN" altLang="en-US" dirty="0"/>
              <a:t> </a:t>
            </a:r>
            <a:r>
              <a:rPr lang="en-US" altLang="zh-CN" dirty="0"/>
              <a:t>generation</a:t>
            </a:r>
            <a:r>
              <a:rPr lang="zh-CN" altLang="en-US" dirty="0"/>
              <a:t> </a:t>
            </a:r>
            <a:r>
              <a:rPr lang="en-US" altLang="zh-CN" dirty="0"/>
              <a:t>of</a:t>
            </a:r>
            <a:r>
              <a:rPr lang="zh-CN" altLang="en-US" dirty="0"/>
              <a:t> </a:t>
            </a:r>
            <a:r>
              <a:rPr lang="en-US" altLang="zh-CN" dirty="0"/>
              <a:t>session</a:t>
            </a:r>
            <a:r>
              <a:rPr lang="zh-CN" altLang="en-US" dirty="0"/>
              <a:t> </a:t>
            </a:r>
            <a:r>
              <a:rPr lang="en-US" altLang="zh-CN" dirty="0"/>
              <a:t>tokens</a:t>
            </a:r>
          </a:p>
          <a:p>
            <a:pPr lvl="1"/>
            <a:r>
              <a:rPr kumimoji="1" lang="en-US" altLang="zh-CN" dirty="0"/>
              <a:t>Weakness</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handling</a:t>
            </a:r>
            <a:r>
              <a:rPr kumimoji="1" lang="zh-CN" altLang="en-US" dirty="0"/>
              <a:t> </a:t>
            </a:r>
            <a:r>
              <a:rPr kumimoji="1" lang="en-US" altLang="zh-CN" dirty="0"/>
              <a:t>of</a:t>
            </a:r>
            <a:r>
              <a:rPr kumimoji="1" lang="zh-CN" altLang="en-US" dirty="0"/>
              <a:t> </a:t>
            </a:r>
            <a:r>
              <a:rPr kumimoji="1" lang="en-US" altLang="zh-CN" dirty="0"/>
              <a:t>session</a:t>
            </a:r>
            <a:r>
              <a:rPr kumimoji="1" lang="zh-CN" altLang="en-US" dirty="0"/>
              <a:t> </a:t>
            </a:r>
            <a:r>
              <a:rPr kumimoji="1" lang="en-US" altLang="zh-CN" dirty="0"/>
              <a:t>tokens</a:t>
            </a:r>
            <a:r>
              <a:rPr kumimoji="1" lang="zh-CN" altLang="en-US" dirty="0"/>
              <a:t> </a:t>
            </a:r>
            <a:r>
              <a:rPr kumimoji="1" lang="en-US" altLang="zh-CN" dirty="0"/>
              <a:t>throughout</a:t>
            </a:r>
            <a:r>
              <a:rPr kumimoji="1" lang="zh-CN" altLang="en-US" dirty="0"/>
              <a:t> </a:t>
            </a:r>
            <a:r>
              <a:rPr kumimoji="1" lang="en-US" altLang="zh-CN" dirty="0"/>
              <a:t>their</a:t>
            </a:r>
            <a:r>
              <a:rPr kumimoji="1" lang="zh-CN" altLang="en-US" dirty="0"/>
              <a:t> </a:t>
            </a:r>
            <a:r>
              <a:rPr kumimoji="1" lang="en-US" altLang="zh-CN" dirty="0"/>
              <a:t>life</a:t>
            </a:r>
            <a:r>
              <a:rPr kumimoji="1" lang="zh-CN" altLang="en-US" dirty="0"/>
              <a:t> </a:t>
            </a:r>
            <a:r>
              <a:rPr kumimoji="1" lang="en-US" altLang="zh-CN" dirty="0"/>
              <a:t>cycle</a:t>
            </a:r>
          </a:p>
          <a:p>
            <a:pPr marL="0" indent="0">
              <a:buNone/>
            </a:pPr>
            <a:endParaRPr kumimoji="1" lang="en-US" altLang="zh-CN" dirty="0"/>
          </a:p>
          <a:p>
            <a:pPr marL="0" indent="0">
              <a:buNone/>
            </a:pPr>
            <a:endParaRPr kumimoji="1" lang="en-US" altLang="zh-CN" dirty="0"/>
          </a:p>
          <a:p>
            <a:pPr lvl="1"/>
            <a:endParaRPr kumimoji="1" lang="en-US" altLang="zh-CN" dirty="0"/>
          </a:p>
          <a:p>
            <a:endParaRPr kumimoji="1" lang="zh-CN" altLang="en-US" dirty="0"/>
          </a:p>
        </p:txBody>
      </p:sp>
    </p:spTree>
    <p:extLst>
      <p:ext uri="{BB962C8B-B14F-4D97-AF65-F5344CB8AC3E}">
        <p14:creationId xmlns:p14="http://schemas.microsoft.com/office/powerpoint/2010/main" val="41060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Session Management:</a:t>
            </a:r>
            <a:r>
              <a:rPr kumimoji="1" lang="zh-CN" altLang="en-US" dirty="0"/>
              <a:t> </a:t>
            </a:r>
            <a:r>
              <a:rPr kumimoji="1" lang="en-US" altLang="zh-CN" dirty="0"/>
              <a:t>Session</a:t>
            </a:r>
            <a:r>
              <a:rPr kumimoji="1" lang="zh-CN" altLang="en-US" dirty="0"/>
              <a:t> </a:t>
            </a:r>
            <a:r>
              <a:rPr kumimoji="1" lang="en-US" altLang="zh-CN" dirty="0"/>
              <a:t>Hijacking</a:t>
            </a:r>
            <a:endParaRPr kumimoji="1" lang="zh-CN" altLang="en-US" dirty="0"/>
          </a:p>
        </p:txBody>
      </p:sp>
      <p:sp>
        <p:nvSpPr>
          <p:cNvPr id="3" name="内容占位符 2"/>
          <p:cNvSpPr>
            <a:spLocks noGrp="1"/>
          </p:cNvSpPr>
          <p:nvPr>
            <p:ph idx="1"/>
          </p:nvPr>
        </p:nvSpPr>
        <p:spPr/>
        <p:txBody>
          <a:bodyPr/>
          <a:lstStyle/>
          <a:p>
            <a:r>
              <a:rPr lang="en-US" altLang="zh-CN" dirty="0"/>
              <a:t>One user ‘becoming’ another by taking over their session via impersonation.</a:t>
            </a:r>
          </a:p>
          <a:p>
            <a:pPr lvl="1"/>
            <a:r>
              <a:rPr lang="en-US" altLang="zh-CN" dirty="0"/>
              <a:t>Avoid “session Fixation”, don’t use URL cookies for your sessions</a:t>
            </a:r>
          </a:p>
          <a:p>
            <a:pPr lvl="1"/>
            <a:r>
              <a:rPr lang="en-US" altLang="zh-CN" dirty="0"/>
              <a:t>Always regenerates Session IDs on a change of access level</a:t>
            </a:r>
          </a:p>
          <a:p>
            <a:pPr lvl="1"/>
            <a:r>
              <a:rPr lang="en-US" altLang="zh-CN" dirty="0"/>
              <a:t>Save an anti-hijack token to another cookie &amp; session. Require it to be present &amp; match. Salt on unique data (such as User Agent)</a:t>
            </a:r>
          </a:p>
          <a:p>
            <a:endParaRPr kumimoji="1" lang="zh-CN" altLang="en-US" dirty="0"/>
          </a:p>
        </p:txBody>
      </p:sp>
      <p:pic>
        <p:nvPicPr>
          <p:cNvPr id="5" name="图片 4" descr="Session_hijacking_attack_-_OWAS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58" y="3836737"/>
            <a:ext cx="4478421" cy="2422940"/>
          </a:xfrm>
          <a:prstGeom prst="rect">
            <a:avLst/>
          </a:prstGeom>
        </p:spPr>
      </p:pic>
      <p:pic>
        <p:nvPicPr>
          <p:cNvPr id="6" name="图片 5" descr="Session_hijacking_attack_-_OWAS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077" y="3836737"/>
            <a:ext cx="4214231" cy="2446421"/>
          </a:xfrm>
          <a:prstGeom prst="rect">
            <a:avLst/>
          </a:prstGeom>
        </p:spPr>
      </p:pic>
      <p:sp>
        <p:nvSpPr>
          <p:cNvPr id="7" name="文本框 6"/>
          <p:cNvSpPr txBox="1"/>
          <p:nvPr/>
        </p:nvSpPr>
        <p:spPr>
          <a:xfrm>
            <a:off x="4252917" y="6550223"/>
            <a:ext cx="4891083" cy="307777"/>
          </a:xfrm>
          <a:prstGeom prst="rect">
            <a:avLst/>
          </a:prstGeom>
          <a:noFill/>
        </p:spPr>
        <p:txBody>
          <a:bodyPr wrap="none" rtlCol="0">
            <a:spAutoFit/>
          </a:bodyPr>
          <a:lstStyle/>
          <a:p>
            <a:r>
              <a:rPr kumimoji="1" lang="en-US" altLang="zh-CN" sz="1400" dirty="0"/>
              <a:t>https://</a:t>
            </a:r>
            <a:r>
              <a:rPr kumimoji="1" lang="en-US" altLang="zh-CN" sz="1400" dirty="0" err="1"/>
              <a:t>www.owasp.org</a:t>
            </a:r>
            <a:r>
              <a:rPr kumimoji="1" lang="en-US" altLang="zh-CN" sz="1400" dirty="0"/>
              <a:t>/</a:t>
            </a:r>
            <a:r>
              <a:rPr kumimoji="1" lang="en-US" altLang="zh-CN" sz="1400" dirty="0" err="1"/>
              <a:t>index.php</a:t>
            </a:r>
            <a:r>
              <a:rPr kumimoji="1" lang="en-US" altLang="zh-CN" sz="1400" dirty="0"/>
              <a:t>/</a:t>
            </a:r>
            <a:r>
              <a:rPr kumimoji="1" lang="en-US" altLang="zh-CN" sz="1400" dirty="0" err="1"/>
              <a:t>Session_hijacking_attack</a:t>
            </a:r>
            <a:endParaRPr kumimoji="1" lang="zh-CN" altLang="en-US" sz="1400" dirty="0"/>
          </a:p>
        </p:txBody>
      </p:sp>
    </p:spTree>
    <p:extLst>
      <p:ext uri="{BB962C8B-B14F-4D97-AF65-F5344CB8AC3E}">
        <p14:creationId xmlns:p14="http://schemas.microsoft.com/office/powerpoint/2010/main" val="111547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Session Management:</a:t>
            </a:r>
            <a:r>
              <a:rPr kumimoji="1" lang="zh-CN" altLang="en-US" dirty="0"/>
              <a:t> </a:t>
            </a:r>
            <a:r>
              <a:rPr kumimoji="1" lang="en-US" altLang="zh-CN" dirty="0"/>
              <a:t>Session</a:t>
            </a:r>
            <a:r>
              <a:rPr kumimoji="1" lang="zh-CN" altLang="en-US" dirty="0"/>
              <a:t> </a:t>
            </a:r>
            <a:r>
              <a:rPr kumimoji="1" lang="en-US" altLang="zh-CN" dirty="0"/>
              <a:t>Hijacking</a:t>
            </a:r>
            <a:endParaRPr kumimoji="1" lang="zh-CN" altLang="en-US" dirty="0"/>
          </a:p>
        </p:txBody>
      </p:sp>
      <p:pic>
        <p:nvPicPr>
          <p:cNvPr id="4" name="内容占位符 3" descr="ls13_security_pdf.png"/>
          <p:cNvPicPr>
            <a:picLocks noGrp="1" noChangeAspect="1"/>
          </p:cNvPicPr>
          <p:nvPr>
            <p:ph idx="1"/>
          </p:nvPr>
        </p:nvPicPr>
        <p:blipFill>
          <a:blip r:embed="rId2">
            <a:extLst>
              <a:ext uri="{28A0092B-C50C-407E-A947-70E740481C1C}">
                <a14:useLocalDpi xmlns:a14="http://schemas.microsoft.com/office/drawing/2010/main" val="0"/>
              </a:ext>
            </a:extLst>
          </a:blip>
          <a:srcRect t="-244751" b="-244751"/>
          <a:stretch>
            <a:fillRect/>
          </a:stretch>
        </p:blipFill>
        <p:spPr>
          <a:xfrm>
            <a:off x="300038" y="749300"/>
            <a:ext cx="8524875" cy="4313238"/>
          </a:xfrm>
        </p:spPr>
      </p:pic>
      <p:sp>
        <p:nvSpPr>
          <p:cNvPr id="5" name="文本框 4"/>
          <p:cNvSpPr txBox="1"/>
          <p:nvPr/>
        </p:nvSpPr>
        <p:spPr>
          <a:xfrm>
            <a:off x="300038" y="1068531"/>
            <a:ext cx="7525968"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t>A user being able to provide a known session ID to another user.</a:t>
            </a:r>
            <a:endParaRPr kumimoji="1" lang="zh-CN" altLang="en-US" dirty="0"/>
          </a:p>
        </p:txBody>
      </p:sp>
      <p:sp>
        <p:nvSpPr>
          <p:cNvPr id="6" name="文本框 5"/>
          <p:cNvSpPr txBox="1"/>
          <p:nvPr/>
        </p:nvSpPr>
        <p:spPr>
          <a:xfrm>
            <a:off x="300038" y="2094069"/>
            <a:ext cx="146769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Attack:</a:t>
            </a:r>
            <a:endParaRPr kumimoji="1" lang="zh-CN" altLang="en-US" dirty="0"/>
          </a:p>
        </p:txBody>
      </p:sp>
      <p:sp>
        <p:nvSpPr>
          <p:cNvPr id="7" name="文本框 6"/>
          <p:cNvSpPr txBox="1"/>
          <p:nvPr/>
        </p:nvSpPr>
        <p:spPr>
          <a:xfrm>
            <a:off x="300038" y="3743733"/>
            <a:ext cx="169599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Solution:</a:t>
            </a:r>
            <a:endParaRPr kumimoji="1" lang="zh-CN" altLang="en-US" dirty="0"/>
          </a:p>
        </p:txBody>
      </p:sp>
      <p:sp>
        <p:nvSpPr>
          <p:cNvPr id="8" name="文本框 7"/>
          <p:cNvSpPr txBox="1"/>
          <p:nvPr/>
        </p:nvSpPr>
        <p:spPr>
          <a:xfrm>
            <a:off x="427789" y="4303455"/>
            <a:ext cx="8569158" cy="2554545"/>
          </a:xfrm>
          <a:prstGeom prst="rect">
            <a:avLst/>
          </a:prstGeom>
          <a:noFill/>
        </p:spPr>
        <p:txBody>
          <a:bodyPr wrap="square" rtlCol="0">
            <a:spAutoFit/>
          </a:bodyPr>
          <a:lstStyle/>
          <a:p>
            <a:r>
              <a:rPr kumimoji="1" lang="en-US" altLang="zh-CN" b="1" dirty="0"/>
              <a:t>Don</a:t>
            </a:r>
            <a:r>
              <a:rPr kumimoji="1" lang="fr-FR" altLang="zh-CN" b="1" dirty="0"/>
              <a:t>’</a:t>
            </a:r>
            <a:r>
              <a:rPr kumimoji="1" lang="en-US" altLang="zh-CN" b="1" dirty="0"/>
              <a:t>t</a:t>
            </a:r>
            <a:r>
              <a:rPr kumimoji="1" lang="zh-CN" altLang="en-US" b="1" dirty="0"/>
              <a:t> </a:t>
            </a:r>
            <a:r>
              <a:rPr kumimoji="1" lang="en-US" altLang="zh-CN" b="1" dirty="0"/>
              <a:t>use</a:t>
            </a:r>
            <a:r>
              <a:rPr kumimoji="1" lang="zh-CN" altLang="en-US" b="1" dirty="0"/>
              <a:t> </a:t>
            </a:r>
            <a:r>
              <a:rPr kumimoji="1" lang="en-US" altLang="zh-CN" b="1" dirty="0"/>
              <a:t>cookies</a:t>
            </a:r>
            <a:r>
              <a:rPr kumimoji="1" lang="zh-CN" altLang="en-US" b="1" dirty="0"/>
              <a:t> </a:t>
            </a:r>
            <a:r>
              <a:rPr kumimoji="1" lang="en-US" altLang="zh-CN" b="1" dirty="0"/>
              <a:t>for</a:t>
            </a:r>
            <a:r>
              <a:rPr kumimoji="1" lang="zh-CN" altLang="en-US" b="1" dirty="0"/>
              <a:t> </a:t>
            </a:r>
            <a:r>
              <a:rPr kumimoji="1" lang="en-US" altLang="zh-CN" b="1" dirty="0"/>
              <a:t>your</a:t>
            </a:r>
            <a:r>
              <a:rPr kumimoji="1" lang="zh-CN" altLang="en-US" b="1" dirty="0"/>
              <a:t> </a:t>
            </a:r>
            <a:r>
              <a:rPr kumimoji="1" lang="en-US" altLang="zh-CN" b="1" dirty="0"/>
              <a:t>sessions.</a:t>
            </a:r>
          </a:p>
          <a:p>
            <a:endParaRPr kumimoji="1" lang="en-US" altLang="zh-CN" b="1" dirty="0"/>
          </a:p>
          <a:p>
            <a:r>
              <a:rPr lang="en-US" altLang="zh-CN" b="1" dirty="0"/>
              <a:t>Protect from more complicated fixation attacks, by regenerating sessions on change of access level. </a:t>
            </a:r>
          </a:p>
          <a:p>
            <a:endParaRPr lang="en-US" altLang="zh-CN" b="1" dirty="0"/>
          </a:p>
          <a:p>
            <a:r>
              <a:rPr lang="en-US" altLang="zh-CN" b="1" dirty="0"/>
              <a:t>Use anti-hijack measures to ensure user is legit </a:t>
            </a:r>
            <a:endParaRPr lang="en-US" altLang="zh-CN" dirty="0"/>
          </a:p>
          <a:p>
            <a:endParaRPr lang="en-US" altLang="zh-CN" dirty="0"/>
          </a:p>
          <a:p>
            <a:endParaRPr kumimoji="1" lang="zh-CN" altLang="en-US" dirty="0"/>
          </a:p>
        </p:txBody>
      </p:sp>
    </p:spTree>
    <p:extLst>
      <p:ext uri="{BB962C8B-B14F-4D97-AF65-F5344CB8AC3E}">
        <p14:creationId xmlns:p14="http://schemas.microsoft.com/office/powerpoint/2010/main" val="30509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p:txBody>
          <a:bodyPr/>
          <a:lstStyle/>
          <a:p>
            <a:r>
              <a:rPr kumimoji="1" lang="en-US" altLang="zh-CN" dirty="0"/>
              <a:t>The</a:t>
            </a:r>
            <a:r>
              <a:rPr kumimoji="1" lang="zh-CN" altLang="en-US" dirty="0"/>
              <a:t> </a:t>
            </a:r>
            <a:r>
              <a:rPr lang="en-US" altLang="zh-CN" dirty="0"/>
              <a:t>attacks</a:t>
            </a:r>
            <a:r>
              <a:rPr lang="zh-CN" altLang="en-US" dirty="0"/>
              <a:t> </a:t>
            </a:r>
            <a:r>
              <a:rPr lang="en-US" altLang="zh-CN" dirty="0"/>
              <a:t>we</a:t>
            </a:r>
            <a:r>
              <a:rPr lang="zh-CN" altLang="en-US" dirty="0"/>
              <a:t> </a:t>
            </a:r>
            <a:r>
              <a:rPr lang="en-US" altLang="zh-CN" dirty="0"/>
              <a:t>have</a:t>
            </a:r>
            <a:r>
              <a:rPr lang="zh-CN" altLang="en-US" dirty="0"/>
              <a:t> </a:t>
            </a:r>
            <a:r>
              <a:rPr lang="en-US" altLang="zh-CN" dirty="0"/>
              <a:t>considered</a:t>
            </a:r>
            <a:r>
              <a:rPr lang="zh-CN" altLang="en-US" dirty="0"/>
              <a:t> </a:t>
            </a:r>
            <a:r>
              <a:rPr lang="en-US" altLang="zh-CN" dirty="0"/>
              <a:t>so</a:t>
            </a:r>
            <a:r>
              <a:rPr lang="zh-CN" altLang="en-US" dirty="0"/>
              <a:t> </a:t>
            </a:r>
            <a:r>
              <a:rPr lang="en-US" altLang="zh-CN" dirty="0"/>
              <a:t>far</a:t>
            </a:r>
            <a:r>
              <a:rPr lang="zh-CN" altLang="en-US" dirty="0"/>
              <a:t> </a:t>
            </a:r>
            <a:r>
              <a:rPr lang="en-US" altLang="zh-CN" dirty="0"/>
              <a:t>involve</a:t>
            </a:r>
            <a:r>
              <a:rPr lang="zh-CN" altLang="en-US" dirty="0"/>
              <a:t> </a:t>
            </a:r>
            <a:r>
              <a:rPr lang="en-US" altLang="zh-CN" dirty="0"/>
              <a:t>directly</a:t>
            </a:r>
            <a:r>
              <a:rPr lang="zh-CN" altLang="en-US" dirty="0"/>
              <a:t> </a:t>
            </a:r>
            <a:r>
              <a:rPr lang="en-US" altLang="zh-CN" dirty="0"/>
              <a:t>targeting</a:t>
            </a:r>
            <a:r>
              <a:rPr lang="zh-CN" altLang="en-US" dirty="0"/>
              <a:t> </a:t>
            </a:r>
            <a:r>
              <a:rPr lang="en-US" altLang="zh-CN" dirty="0"/>
              <a:t>the</a:t>
            </a:r>
            <a:r>
              <a:rPr lang="zh-CN" altLang="en-US" dirty="0"/>
              <a:t> </a:t>
            </a:r>
            <a:r>
              <a:rPr lang="en-US" altLang="zh-CN" dirty="0"/>
              <a:t>sever-side</a:t>
            </a:r>
            <a:r>
              <a:rPr lang="zh-CN" altLang="en-US" dirty="0"/>
              <a:t> </a:t>
            </a:r>
            <a:r>
              <a:rPr lang="en-US" altLang="zh-CN" dirty="0"/>
              <a:t>application.</a:t>
            </a:r>
            <a:r>
              <a:rPr lang="zh-CN" altLang="en-US" dirty="0"/>
              <a:t> </a:t>
            </a:r>
            <a:endParaRPr lang="en-US" altLang="zh-CN" dirty="0"/>
          </a:p>
          <a:p>
            <a:r>
              <a:rPr kumimoji="1" lang="en-US" altLang="zh-CN" dirty="0"/>
              <a:t>Many</a:t>
            </a:r>
            <a:r>
              <a:rPr kumimoji="1" lang="zh-CN" altLang="en-US" dirty="0"/>
              <a:t> </a:t>
            </a:r>
            <a:r>
              <a:rPr kumimoji="1" lang="en-US" altLang="zh-CN" dirty="0"/>
              <a:t>of</a:t>
            </a:r>
            <a:r>
              <a:rPr kumimoji="1" lang="zh-CN" altLang="en-US" dirty="0"/>
              <a:t> </a:t>
            </a:r>
            <a:r>
              <a:rPr kumimoji="1" lang="en-US" altLang="zh-CN" dirty="0"/>
              <a:t>these</a:t>
            </a:r>
            <a:r>
              <a:rPr kumimoji="1" lang="zh-CN" altLang="en-US" dirty="0"/>
              <a:t> </a:t>
            </a:r>
            <a:r>
              <a:rPr kumimoji="1" lang="en-US" altLang="zh-CN" dirty="0"/>
              <a:t>attacks</a:t>
            </a:r>
            <a:r>
              <a:rPr kumimoji="1" lang="zh-CN" altLang="en-US" dirty="0"/>
              <a:t> </a:t>
            </a:r>
            <a:r>
              <a:rPr kumimoji="1" lang="en-US" altLang="zh-CN" dirty="0"/>
              <a:t>do</a:t>
            </a:r>
            <a:r>
              <a:rPr kumimoji="1" lang="zh-CN" altLang="en-US" dirty="0"/>
              <a:t> </a:t>
            </a:r>
            <a:r>
              <a:rPr kumimoji="1" lang="en-US" altLang="zh-CN" dirty="0"/>
              <a:t>impinge</a:t>
            </a:r>
            <a:r>
              <a:rPr kumimoji="1" lang="zh-CN" altLang="en-US" dirty="0"/>
              <a:t> </a:t>
            </a:r>
            <a:r>
              <a:rPr kumimoji="1" lang="en-US" altLang="zh-CN" dirty="0"/>
              <a:t>upon</a:t>
            </a:r>
            <a:r>
              <a:rPr kumimoji="1" lang="zh-CN" altLang="en-US" dirty="0"/>
              <a:t> </a:t>
            </a:r>
            <a:r>
              <a:rPr kumimoji="1" lang="en-US" altLang="zh-CN" dirty="0"/>
              <a:t>other</a:t>
            </a:r>
            <a:r>
              <a:rPr kumimoji="1" lang="zh-CN" altLang="en-US" dirty="0"/>
              <a:t> </a:t>
            </a:r>
            <a:r>
              <a:rPr kumimoji="1" lang="en-US" altLang="zh-CN" dirty="0"/>
              <a:t>users,</a:t>
            </a:r>
            <a:r>
              <a:rPr kumimoji="1" lang="zh-CN" altLang="en-US" dirty="0"/>
              <a:t> </a:t>
            </a:r>
            <a:r>
              <a:rPr kumimoji="1" lang="en-US" altLang="zh-CN" dirty="0"/>
              <a:t>such</a:t>
            </a:r>
            <a:r>
              <a:rPr kumimoji="1" lang="zh-CN" altLang="en-US" dirty="0"/>
              <a:t> </a:t>
            </a:r>
            <a:r>
              <a:rPr kumimoji="1" lang="en-US" altLang="zh-CN" dirty="0"/>
              <a:t>as</a:t>
            </a:r>
            <a:r>
              <a:rPr kumimoji="1" lang="zh-CN" altLang="en-US" dirty="0"/>
              <a:t> </a:t>
            </a:r>
            <a:r>
              <a:rPr kumimoji="1" lang="en-US" altLang="zh-CN" dirty="0"/>
              <a:t>SQL</a:t>
            </a:r>
            <a:r>
              <a:rPr kumimoji="1" lang="zh-CN" altLang="en-US" dirty="0"/>
              <a:t> </a:t>
            </a:r>
            <a:r>
              <a:rPr kumimoji="1" lang="en-US" altLang="zh-CN" dirty="0"/>
              <a:t>injection.</a:t>
            </a:r>
            <a:r>
              <a:rPr kumimoji="1" lang="zh-CN" altLang="en-US" dirty="0"/>
              <a:t> </a:t>
            </a:r>
            <a:r>
              <a:rPr kumimoji="1" lang="en-US" altLang="zh-CN" dirty="0"/>
              <a:t>But</a:t>
            </a:r>
            <a:r>
              <a:rPr kumimoji="1" lang="zh-CN" altLang="en-US" dirty="0"/>
              <a:t> </a:t>
            </a:r>
            <a:r>
              <a:rPr kumimoji="1" lang="en-US" altLang="zh-CN" dirty="0"/>
              <a:t>the</a:t>
            </a:r>
            <a:r>
              <a:rPr kumimoji="1" lang="zh-CN" altLang="en-US" dirty="0"/>
              <a:t> </a:t>
            </a:r>
            <a:r>
              <a:rPr kumimoji="1" lang="en-US" altLang="zh-CN" dirty="0"/>
              <a:t>attacker’s</a:t>
            </a:r>
            <a:r>
              <a:rPr kumimoji="1" lang="zh-CN" altLang="en-US" dirty="0"/>
              <a:t> </a:t>
            </a:r>
            <a:r>
              <a:rPr kumimoji="1" lang="en-US" altLang="zh-CN" dirty="0"/>
              <a:t>essential</a:t>
            </a:r>
            <a:r>
              <a:rPr kumimoji="1" lang="zh-CN" altLang="en-US" dirty="0"/>
              <a:t> </a:t>
            </a:r>
            <a:r>
              <a:rPr kumimoji="1" lang="en-US" altLang="zh-CN" dirty="0"/>
              <a:t>methodology</a:t>
            </a:r>
            <a:r>
              <a:rPr kumimoji="1" lang="zh-CN" altLang="en-US" dirty="0"/>
              <a:t> </a:t>
            </a:r>
            <a:r>
              <a:rPr kumimoji="1" lang="en-US" altLang="zh-CN" dirty="0"/>
              <a:t>was</a:t>
            </a:r>
            <a:r>
              <a:rPr kumimoji="1" lang="zh-CN" altLang="en-US" dirty="0"/>
              <a:t> </a:t>
            </a:r>
            <a:r>
              <a:rPr kumimoji="1" lang="en-US" altLang="zh-CN" dirty="0"/>
              <a:t>to</a:t>
            </a:r>
            <a:r>
              <a:rPr kumimoji="1" lang="zh-CN" altLang="en-US" dirty="0"/>
              <a:t> </a:t>
            </a:r>
            <a:r>
              <a:rPr kumimoji="1" lang="en-US" altLang="zh-CN" b="1" dirty="0">
                <a:solidFill>
                  <a:srgbClr val="FF0000"/>
                </a:solidFill>
              </a:rPr>
              <a:t>interact</a:t>
            </a:r>
            <a:r>
              <a:rPr kumimoji="1" lang="zh-CN" altLang="en-US" b="1" dirty="0">
                <a:solidFill>
                  <a:srgbClr val="FF0000"/>
                </a:solidFill>
              </a:rPr>
              <a:t> </a:t>
            </a:r>
            <a:r>
              <a:rPr kumimoji="1" lang="en-US" altLang="zh-CN" b="1" dirty="0">
                <a:solidFill>
                  <a:srgbClr val="FF0000"/>
                </a:solidFill>
              </a:rPr>
              <a:t>with</a:t>
            </a:r>
            <a:r>
              <a:rPr kumimoji="1" lang="zh-CN" altLang="en-US" b="1" dirty="0">
                <a:solidFill>
                  <a:srgbClr val="FF0000"/>
                </a:solidFill>
              </a:rPr>
              <a:t> </a:t>
            </a:r>
            <a:r>
              <a:rPr kumimoji="1" lang="en-US" altLang="zh-CN" b="1" dirty="0">
                <a:solidFill>
                  <a:srgbClr val="FF0000"/>
                </a:solidFill>
              </a:rPr>
              <a:t>the</a:t>
            </a:r>
            <a:r>
              <a:rPr kumimoji="1" lang="zh-CN" altLang="en-US" b="1" dirty="0">
                <a:solidFill>
                  <a:srgbClr val="FF0000"/>
                </a:solidFill>
              </a:rPr>
              <a:t> </a:t>
            </a:r>
            <a:r>
              <a:rPr kumimoji="1" lang="en-US" altLang="zh-CN" b="1" dirty="0">
                <a:solidFill>
                  <a:srgbClr val="FF0000"/>
                </a:solidFill>
              </a:rPr>
              <a:t>server</a:t>
            </a:r>
            <a:r>
              <a:rPr kumimoji="1" lang="zh-CN" altLang="en-US" dirty="0"/>
              <a:t> </a:t>
            </a:r>
            <a:r>
              <a:rPr kumimoji="1" lang="en-US" altLang="zh-CN" dirty="0"/>
              <a:t>in</a:t>
            </a:r>
            <a:r>
              <a:rPr kumimoji="1" lang="zh-CN" altLang="en-US" dirty="0"/>
              <a:t> </a:t>
            </a:r>
            <a:r>
              <a:rPr kumimoji="1" lang="en-US" altLang="zh-CN" dirty="0"/>
              <a:t>unexpected</a:t>
            </a:r>
            <a:r>
              <a:rPr kumimoji="1" lang="zh-CN" altLang="en-US" dirty="0"/>
              <a:t> </a:t>
            </a:r>
            <a:r>
              <a:rPr kumimoji="1" lang="en-US" altLang="zh-CN" dirty="0"/>
              <a:t>way</a:t>
            </a:r>
            <a:r>
              <a:rPr lang="en-US" altLang="zh-CN" dirty="0"/>
              <a:t>s</a:t>
            </a:r>
            <a:r>
              <a:rPr lang="zh-CN" altLang="en-US" dirty="0"/>
              <a:t> </a:t>
            </a:r>
            <a:r>
              <a:rPr lang="en-US" altLang="zh-CN" dirty="0"/>
              <a:t>to</a:t>
            </a:r>
            <a:r>
              <a:rPr lang="zh-CN" altLang="en-US" dirty="0"/>
              <a:t> </a:t>
            </a:r>
            <a:r>
              <a:rPr lang="en-US" altLang="zh-CN" dirty="0"/>
              <a:t>perform</a:t>
            </a:r>
            <a:r>
              <a:rPr lang="zh-CN" altLang="en-US" dirty="0"/>
              <a:t> </a:t>
            </a:r>
            <a:r>
              <a:rPr lang="en-US" altLang="zh-CN" dirty="0"/>
              <a:t>unauthorized</a:t>
            </a:r>
            <a:r>
              <a:rPr lang="zh-CN" altLang="en-US" dirty="0"/>
              <a:t> </a:t>
            </a:r>
            <a:r>
              <a:rPr lang="en-US" altLang="zh-CN" dirty="0"/>
              <a:t>actions</a:t>
            </a:r>
            <a:r>
              <a:rPr lang="zh-CN" altLang="en-US" dirty="0"/>
              <a:t> </a:t>
            </a:r>
            <a:r>
              <a:rPr lang="en-US" altLang="zh-CN" dirty="0"/>
              <a:t>and</a:t>
            </a:r>
            <a:r>
              <a:rPr lang="zh-CN" altLang="en-US" dirty="0"/>
              <a:t> </a:t>
            </a:r>
            <a:r>
              <a:rPr lang="en-US" altLang="zh-CN" dirty="0"/>
              <a:t>access</a:t>
            </a:r>
            <a:r>
              <a:rPr lang="zh-CN" altLang="en-US" dirty="0"/>
              <a:t> </a:t>
            </a:r>
            <a:r>
              <a:rPr lang="en-US" altLang="zh-CN" dirty="0"/>
              <a:t>unauthorized</a:t>
            </a:r>
            <a:r>
              <a:rPr lang="zh-CN" altLang="en-US" dirty="0"/>
              <a:t> </a:t>
            </a:r>
            <a:r>
              <a:rPr lang="en-US" altLang="zh-CN" dirty="0"/>
              <a:t>data.</a:t>
            </a:r>
          </a:p>
          <a:p>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however,</a:t>
            </a:r>
            <a:r>
              <a:rPr kumimoji="1" lang="zh-CN" altLang="en-US" dirty="0"/>
              <a:t> </a:t>
            </a:r>
            <a:r>
              <a:rPr kumimoji="1" lang="en-US" altLang="zh-CN" dirty="0"/>
              <a:t>are</a:t>
            </a:r>
            <a:r>
              <a:rPr kumimoji="1" lang="zh-CN" altLang="en-US" dirty="0"/>
              <a:t> </a:t>
            </a:r>
            <a:r>
              <a:rPr kumimoji="1" lang="en-US" altLang="zh-CN" dirty="0"/>
              <a:t>in</a:t>
            </a:r>
            <a:r>
              <a:rPr kumimoji="1" lang="zh-CN" altLang="en-US" dirty="0"/>
              <a:t> </a:t>
            </a:r>
            <a:r>
              <a:rPr kumimoji="1" lang="en-US" altLang="zh-CN" dirty="0"/>
              <a:t>a</a:t>
            </a:r>
            <a:r>
              <a:rPr kumimoji="1" lang="zh-CN" altLang="en-US" dirty="0"/>
              <a:t> </a:t>
            </a:r>
            <a:r>
              <a:rPr kumimoji="1" lang="en-US" altLang="zh-CN" dirty="0"/>
              <a:t>different</a:t>
            </a:r>
            <a:r>
              <a:rPr kumimoji="1" lang="zh-CN" altLang="en-US" dirty="0"/>
              <a:t> </a:t>
            </a:r>
            <a:r>
              <a:rPr kumimoji="1" lang="en-US" altLang="zh-CN" dirty="0"/>
              <a:t>category.</a:t>
            </a:r>
            <a:r>
              <a:rPr kumimoji="1" lang="zh-CN" altLang="en-US" dirty="0"/>
              <a:t> </a:t>
            </a:r>
            <a:endParaRPr kumimoji="1" lang="en-US" altLang="zh-CN" dirty="0"/>
          </a:p>
          <a:p>
            <a:r>
              <a:rPr lang="en-US" altLang="zh-CN" dirty="0"/>
              <a:t>The</a:t>
            </a:r>
            <a:r>
              <a:rPr lang="zh-CN" altLang="en-US" dirty="0"/>
              <a:t> </a:t>
            </a:r>
            <a:r>
              <a:rPr lang="en-US" altLang="zh-CN" dirty="0"/>
              <a:t>attacker’s</a:t>
            </a:r>
            <a:r>
              <a:rPr lang="zh-CN" altLang="en-US" dirty="0"/>
              <a:t> </a:t>
            </a:r>
            <a:r>
              <a:rPr lang="en-US" altLang="zh-CN" dirty="0"/>
              <a:t>primary</a:t>
            </a:r>
            <a:r>
              <a:rPr lang="zh-CN" altLang="en-US" dirty="0"/>
              <a:t> </a:t>
            </a:r>
            <a:r>
              <a:rPr lang="en-US" altLang="zh-CN" dirty="0"/>
              <a:t>target</a:t>
            </a:r>
            <a:r>
              <a:rPr lang="zh-CN" altLang="en-US" dirty="0"/>
              <a:t>: </a:t>
            </a:r>
            <a:r>
              <a:rPr lang="en-US" altLang="zh-CN" b="1" dirty="0"/>
              <a:t>the</a:t>
            </a:r>
            <a:r>
              <a:rPr lang="zh-CN" altLang="en-US" b="1" dirty="0"/>
              <a:t> </a:t>
            </a:r>
            <a:r>
              <a:rPr lang="en-US" altLang="zh-CN" b="1" dirty="0"/>
              <a:t>application’s</a:t>
            </a:r>
            <a:r>
              <a:rPr lang="zh-CN" altLang="en-US" b="1" dirty="0"/>
              <a:t> </a:t>
            </a:r>
            <a:r>
              <a:rPr lang="en-US" altLang="zh-CN" b="1" dirty="0"/>
              <a:t>other</a:t>
            </a:r>
            <a:r>
              <a:rPr lang="zh-CN" altLang="en-US" b="1" dirty="0"/>
              <a:t> </a:t>
            </a:r>
            <a:r>
              <a:rPr lang="en-US" altLang="zh-CN" b="1" dirty="0"/>
              <a:t>users</a:t>
            </a:r>
            <a:r>
              <a:rPr lang="en-US" altLang="en-US" b="1" dirty="0"/>
              <a:t>.</a:t>
            </a:r>
          </a:p>
          <a:p>
            <a:endParaRPr lang="en-US" altLang="zh-CN" b="1" dirty="0"/>
          </a:p>
          <a:p>
            <a:pPr marL="0" indent="0" algn="ctr">
              <a:buNone/>
            </a:pPr>
            <a:r>
              <a:rPr lang="en-US" altLang="zh-CN" b="1" dirty="0"/>
              <a:t>Basic idea: </a:t>
            </a:r>
            <a:r>
              <a:rPr lang="en-US" altLang="zh-CN" b="1" dirty="0">
                <a:solidFill>
                  <a:srgbClr val="FF0000"/>
                </a:solidFill>
              </a:rPr>
              <a:t>A user sending data that is executed as script</a:t>
            </a:r>
          </a:p>
          <a:p>
            <a:endParaRPr lang="en-US" altLang="zh-CN" b="1" dirty="0"/>
          </a:p>
          <a:p>
            <a:endParaRPr lang="en-US" altLang="zh-CN" b="1" dirty="0"/>
          </a:p>
          <a:p>
            <a:endParaRPr kumimoji="1" lang="zh-CN" altLang="en-US" b="1" dirty="0"/>
          </a:p>
        </p:txBody>
      </p:sp>
    </p:spTree>
    <p:extLst>
      <p:ext uri="{BB962C8B-B14F-4D97-AF65-F5344CB8AC3E}">
        <p14:creationId xmlns:p14="http://schemas.microsoft.com/office/powerpoint/2010/main" val="170335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The Evolution of Web Applications</a:t>
            </a:r>
            <a:endParaRPr kumimoji="1" lang="zh-CN" altLang="en-US" dirty="0"/>
          </a:p>
        </p:txBody>
      </p:sp>
      <p:pic>
        <p:nvPicPr>
          <p:cNvPr id="4" name="内容占位符 3" descr="Sketchpad_-_Online_Paint_Drawing_application.png"/>
          <p:cNvPicPr>
            <a:picLocks noGrp="1" noChangeAspect="1"/>
          </p:cNvPicPr>
          <p:nvPr>
            <p:ph idx="1"/>
          </p:nvPr>
        </p:nvPicPr>
        <p:blipFill>
          <a:blip r:embed="rId2">
            <a:extLst>
              <a:ext uri="{28A0092B-C50C-407E-A947-70E740481C1C}">
                <a14:useLocalDpi xmlns:a14="http://schemas.microsoft.com/office/drawing/2010/main" val="0"/>
              </a:ext>
            </a:extLst>
          </a:blip>
          <a:srcRect l="7633" r="7633"/>
          <a:stretch>
            <a:fillRect/>
          </a:stretch>
        </p:blipFill>
        <p:spPr>
          <a:xfrm>
            <a:off x="0" y="2210970"/>
            <a:ext cx="9184596" cy="4647030"/>
          </a:xfrm>
        </p:spPr>
      </p:pic>
      <p:sp>
        <p:nvSpPr>
          <p:cNvPr id="5" name="文本框 4"/>
          <p:cNvSpPr txBox="1"/>
          <p:nvPr/>
        </p:nvSpPr>
        <p:spPr>
          <a:xfrm>
            <a:off x="300038" y="1082842"/>
            <a:ext cx="8670173" cy="1015663"/>
          </a:xfrm>
          <a:prstGeom prst="rect">
            <a:avLst/>
          </a:prstGeom>
          <a:noFill/>
        </p:spPr>
        <p:txBody>
          <a:bodyPr wrap="square" rtlCol="0">
            <a:spAutoFit/>
          </a:bodyPr>
          <a:lstStyle/>
          <a:p>
            <a:pPr marL="342900" indent="-342900">
              <a:buFont typeface="Arial" charset="0"/>
              <a:buChar char="•"/>
            </a:pPr>
            <a:r>
              <a:rPr kumimoji="1" lang="en-US" altLang="zh-CN" dirty="0"/>
              <a:t>Today,</a:t>
            </a:r>
            <a:r>
              <a:rPr kumimoji="1" lang="zh-CN" altLang="en-US" dirty="0"/>
              <a:t> </a:t>
            </a:r>
            <a:r>
              <a:rPr kumimoji="1" lang="en-US" altLang="zh-CN" dirty="0"/>
              <a:t>the</a:t>
            </a:r>
            <a:r>
              <a:rPr kumimoji="1" lang="zh-CN" altLang="en-US" dirty="0"/>
              <a:t> </a:t>
            </a:r>
            <a:r>
              <a:rPr kumimoji="1" lang="en-US" altLang="zh-CN" dirty="0"/>
              <a:t>majority</a:t>
            </a:r>
            <a:r>
              <a:rPr kumimoji="1" lang="zh-CN" altLang="en-US" dirty="0"/>
              <a:t> </a:t>
            </a:r>
            <a:r>
              <a:rPr kumimoji="1" lang="en-US" altLang="zh-CN" dirty="0"/>
              <a:t>of</a:t>
            </a:r>
            <a:r>
              <a:rPr kumimoji="1" lang="zh-CN" altLang="en-US" dirty="0"/>
              <a:t> </a:t>
            </a:r>
            <a:r>
              <a:rPr kumimoji="1" lang="en-US" altLang="zh-CN" dirty="0"/>
              <a:t>sites</a:t>
            </a:r>
            <a:r>
              <a:rPr kumimoji="1" lang="zh-CN" altLang="en-US" dirty="0"/>
              <a:t> </a:t>
            </a:r>
            <a:r>
              <a:rPr kumimoji="1" lang="en-US" altLang="zh-CN" dirty="0"/>
              <a:t>on</a:t>
            </a:r>
            <a:r>
              <a:rPr kumimoji="1" lang="zh-CN" altLang="en-US" dirty="0"/>
              <a:t> </a:t>
            </a:r>
            <a:r>
              <a:rPr kumimoji="1" lang="en-US" altLang="zh-CN" dirty="0"/>
              <a:t>the</a:t>
            </a:r>
            <a:r>
              <a:rPr kumimoji="1" lang="zh-CN" altLang="en-US" dirty="0"/>
              <a:t> </a:t>
            </a:r>
            <a:r>
              <a:rPr kumimoji="1" lang="en-US" altLang="zh-CN" dirty="0"/>
              <a:t>web</a:t>
            </a:r>
            <a:r>
              <a:rPr kumimoji="1" lang="zh-CN" altLang="en-US" dirty="0"/>
              <a:t> </a:t>
            </a:r>
            <a:r>
              <a:rPr kumimoji="1" lang="en-US" altLang="zh-CN" dirty="0"/>
              <a:t>are</a:t>
            </a:r>
            <a:r>
              <a:rPr kumimoji="1" lang="zh-CN" altLang="en-US" dirty="0"/>
              <a:t> </a:t>
            </a:r>
            <a:r>
              <a:rPr kumimoji="1" lang="en-US" altLang="zh-CN" dirty="0"/>
              <a:t>in</a:t>
            </a:r>
            <a:r>
              <a:rPr kumimoji="1" lang="zh-CN" altLang="en-US" dirty="0"/>
              <a:t> </a:t>
            </a:r>
            <a:r>
              <a:rPr kumimoji="1" lang="en-US" altLang="zh-CN" dirty="0"/>
              <a:t>fact</a:t>
            </a:r>
            <a:r>
              <a:rPr kumimoji="1" lang="zh-CN" altLang="en-US" dirty="0"/>
              <a:t> </a:t>
            </a:r>
            <a:r>
              <a:rPr kumimoji="1" lang="en-US" altLang="zh-CN" dirty="0"/>
              <a:t>applications.</a:t>
            </a:r>
            <a:r>
              <a:rPr kumimoji="1" lang="zh-CN" altLang="en-US" dirty="0"/>
              <a:t> </a:t>
            </a:r>
            <a:endParaRPr kumimoji="1" lang="en-US" altLang="zh-CN" dirty="0"/>
          </a:p>
          <a:p>
            <a:pPr marL="800100" lvl="1" indent="-342900">
              <a:buFont typeface="Arial" charset="0"/>
              <a:buChar char="•"/>
            </a:pPr>
            <a:r>
              <a:rPr kumimoji="1" lang="en-US" altLang="zh-CN" dirty="0"/>
              <a:t>Highly</a:t>
            </a:r>
            <a:r>
              <a:rPr kumimoji="1" lang="zh-CN" altLang="en-US" dirty="0"/>
              <a:t> </a:t>
            </a:r>
            <a:r>
              <a:rPr kumimoji="1" lang="en-US" altLang="zh-CN" dirty="0"/>
              <a:t>functional</a:t>
            </a:r>
          </a:p>
          <a:p>
            <a:pPr marL="800100" lvl="1" indent="-342900">
              <a:buFont typeface="Arial" charset="0"/>
              <a:buChar char="•"/>
            </a:pPr>
            <a:r>
              <a:rPr kumimoji="1" lang="en-US" altLang="zh-CN" dirty="0"/>
              <a:t>Rely</a:t>
            </a:r>
            <a:r>
              <a:rPr kumimoji="1" lang="zh-CN" altLang="en-US" dirty="0"/>
              <a:t> </a:t>
            </a:r>
            <a:r>
              <a:rPr kumimoji="1" lang="en-US" altLang="zh-CN" dirty="0"/>
              <a:t>on</a:t>
            </a:r>
            <a:r>
              <a:rPr kumimoji="1" lang="zh-CN" altLang="en-US" dirty="0"/>
              <a:t> </a:t>
            </a:r>
            <a:r>
              <a:rPr kumimoji="1" lang="en-US" altLang="zh-CN" dirty="0"/>
              <a:t>two-way</a:t>
            </a:r>
            <a:r>
              <a:rPr kumimoji="1" lang="zh-CN" altLang="en-US" dirty="0"/>
              <a:t> </a:t>
            </a:r>
            <a:r>
              <a:rPr kumimoji="1" lang="en-US" altLang="zh-CN" dirty="0"/>
              <a:t>flow</a:t>
            </a:r>
            <a:r>
              <a:rPr kumimoji="1" lang="zh-CN" altLang="en-US" dirty="0"/>
              <a:t> </a:t>
            </a:r>
            <a:r>
              <a:rPr kumimoji="1" lang="en-US" altLang="zh-CN" dirty="0"/>
              <a:t>of</a:t>
            </a:r>
            <a:r>
              <a:rPr kumimoji="1" lang="zh-CN" altLang="en-US" dirty="0"/>
              <a:t> </a:t>
            </a:r>
            <a:r>
              <a:rPr kumimoji="1" lang="en-US" altLang="zh-CN" dirty="0"/>
              <a:t>information</a:t>
            </a:r>
            <a:r>
              <a:rPr kumimoji="1" lang="zh-CN" altLang="en-US" dirty="0"/>
              <a:t> </a:t>
            </a:r>
            <a:r>
              <a:rPr kumimoji="1" lang="en-US" altLang="zh-CN" dirty="0"/>
              <a:t>between</a:t>
            </a:r>
            <a:r>
              <a:rPr kumimoji="1" lang="zh-CN" altLang="en-US" dirty="0"/>
              <a:t> </a:t>
            </a:r>
            <a:r>
              <a:rPr kumimoji="1" lang="en-US" altLang="zh-CN" dirty="0"/>
              <a:t>the</a:t>
            </a:r>
            <a:r>
              <a:rPr kumimoji="1" lang="zh-CN" altLang="en-US" dirty="0"/>
              <a:t> </a:t>
            </a:r>
            <a:r>
              <a:rPr kumimoji="1" lang="en-US" altLang="zh-CN" dirty="0"/>
              <a:t>server</a:t>
            </a:r>
            <a:r>
              <a:rPr kumimoji="1" lang="zh-CN" altLang="en-US" dirty="0"/>
              <a:t> </a:t>
            </a:r>
            <a:r>
              <a:rPr kumimoji="1" lang="en-US" altLang="zh-CN" dirty="0"/>
              <a:t>and</a:t>
            </a:r>
            <a:r>
              <a:rPr kumimoji="1" lang="zh-CN" altLang="en-US" dirty="0"/>
              <a:t> </a:t>
            </a:r>
            <a:r>
              <a:rPr kumimoji="1" lang="en-US" altLang="zh-CN" dirty="0"/>
              <a:t>browser.</a:t>
            </a:r>
            <a:endParaRPr kumimoji="1" lang="zh-CN" altLang="en-US" dirty="0"/>
          </a:p>
        </p:txBody>
      </p:sp>
      <p:pic>
        <p:nvPicPr>
          <p:cNvPr id="6" name="图片 5" descr="Oimo_js_D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9741"/>
            <a:ext cx="9144000" cy="3998259"/>
          </a:xfrm>
          <a:prstGeom prst="rect">
            <a:avLst/>
          </a:prstGeom>
        </p:spPr>
      </p:pic>
    </p:spTree>
    <p:extLst>
      <p:ext uri="{BB962C8B-B14F-4D97-AF65-F5344CB8AC3E}">
        <p14:creationId xmlns:p14="http://schemas.microsoft.com/office/powerpoint/2010/main" val="4708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p:txBody>
          <a:bodyPr/>
          <a:lstStyle/>
          <a:p>
            <a:r>
              <a:rPr kumimoji="1" lang="en-US" altLang="zh-CN" dirty="0"/>
              <a:t>XSS</a:t>
            </a:r>
            <a:r>
              <a:rPr kumimoji="1" lang="zh-CN" altLang="en-US" dirty="0"/>
              <a:t> </a:t>
            </a:r>
            <a:r>
              <a:rPr kumimoji="1" lang="en-US" altLang="zh-CN" dirty="0"/>
              <a:t>vulnerabilities</a:t>
            </a:r>
            <a:r>
              <a:rPr kumimoji="1" lang="zh-CN" altLang="en-US" dirty="0"/>
              <a:t> </a:t>
            </a:r>
            <a:r>
              <a:rPr kumimoji="1" lang="en-US" altLang="zh-CN" dirty="0"/>
              <a:t>come</a:t>
            </a:r>
            <a:r>
              <a:rPr kumimoji="1" lang="zh-CN" altLang="en-US" dirty="0"/>
              <a:t> </a:t>
            </a:r>
            <a:r>
              <a:rPr kumimoji="1" lang="en-US" altLang="zh-CN" dirty="0"/>
              <a:t>in</a:t>
            </a:r>
            <a:r>
              <a:rPr kumimoji="1" lang="zh-CN" altLang="en-US" dirty="0"/>
              <a:t> </a:t>
            </a:r>
            <a:r>
              <a:rPr kumimoji="1" lang="en-US" altLang="zh-CN" dirty="0"/>
              <a:t>various</a:t>
            </a:r>
            <a:r>
              <a:rPr kumimoji="1" lang="zh-CN" altLang="en-US" dirty="0"/>
              <a:t> </a:t>
            </a:r>
            <a:r>
              <a:rPr kumimoji="1" lang="en-US" altLang="zh-CN" dirty="0"/>
              <a:t>forms</a:t>
            </a:r>
            <a:r>
              <a:rPr kumimoji="1" lang="zh-CN" altLang="en-US" dirty="0"/>
              <a:t> </a:t>
            </a:r>
            <a:r>
              <a:rPr kumimoji="1" lang="en-US" altLang="zh-CN" dirty="0"/>
              <a:t>and</a:t>
            </a:r>
            <a:r>
              <a:rPr kumimoji="1" lang="zh-CN" altLang="en-US" dirty="0"/>
              <a:t> </a:t>
            </a:r>
            <a:r>
              <a:rPr kumimoji="1" lang="en-US" altLang="zh-CN" dirty="0"/>
              <a:t>may</a:t>
            </a:r>
            <a:r>
              <a:rPr kumimoji="1" lang="zh-CN" altLang="en-US" dirty="0"/>
              <a:t> </a:t>
            </a:r>
            <a:r>
              <a:rPr kumimoji="1" lang="en-US" altLang="zh-CN" dirty="0"/>
              <a:t>be</a:t>
            </a:r>
            <a:r>
              <a:rPr kumimoji="1" lang="zh-CN" altLang="en-US" dirty="0"/>
              <a:t> </a:t>
            </a:r>
            <a:r>
              <a:rPr kumimoji="1" lang="en-US" altLang="zh-CN" dirty="0"/>
              <a:t>divided</a:t>
            </a:r>
            <a:r>
              <a:rPr kumimoji="1" lang="zh-CN" altLang="en-US" dirty="0"/>
              <a:t> </a:t>
            </a:r>
            <a:r>
              <a:rPr kumimoji="1" lang="en-US" altLang="zh-CN" dirty="0"/>
              <a:t>into</a:t>
            </a:r>
            <a:r>
              <a:rPr kumimoji="1" lang="zh-CN" altLang="en-US" dirty="0"/>
              <a:t> </a:t>
            </a:r>
            <a:r>
              <a:rPr kumimoji="1" lang="en-US" altLang="zh-CN" dirty="0"/>
              <a:t>three</a:t>
            </a:r>
            <a:r>
              <a:rPr kumimoji="1" lang="zh-CN" altLang="en-US" dirty="0"/>
              <a:t> </a:t>
            </a:r>
            <a:r>
              <a:rPr kumimoji="1" lang="en-US" altLang="zh-CN" dirty="0"/>
              <a:t>varieties:</a:t>
            </a:r>
            <a:r>
              <a:rPr kumimoji="1" lang="zh-CN" altLang="en-US" dirty="0"/>
              <a:t> </a:t>
            </a:r>
            <a:r>
              <a:rPr kumimoji="1" lang="en-US" altLang="zh-CN" dirty="0"/>
              <a:t>reflected,</a:t>
            </a:r>
            <a:r>
              <a:rPr kumimoji="1" lang="zh-CN" altLang="en-US" dirty="0"/>
              <a:t> </a:t>
            </a:r>
            <a:r>
              <a:rPr kumimoji="1" lang="en-US" altLang="zh-CN" dirty="0"/>
              <a:t>stored,</a:t>
            </a:r>
            <a:r>
              <a:rPr kumimoji="1" lang="zh-CN" altLang="en-US" dirty="0"/>
              <a:t> </a:t>
            </a:r>
            <a:r>
              <a:rPr kumimoji="1" lang="en-US" altLang="zh-CN" dirty="0"/>
              <a:t>and</a:t>
            </a:r>
            <a:r>
              <a:rPr kumimoji="1" lang="zh-CN" altLang="en-US" dirty="0"/>
              <a:t> </a:t>
            </a:r>
            <a:r>
              <a:rPr kumimoji="1" lang="en-US" altLang="zh-CN" dirty="0"/>
              <a:t>DOM-based.</a:t>
            </a:r>
            <a:r>
              <a:rPr kumimoji="1" lang="zh-CN" altLang="en-US" dirty="0"/>
              <a:t> </a:t>
            </a:r>
            <a:endParaRPr kumimoji="1" lang="en-US" altLang="zh-CN" dirty="0"/>
          </a:p>
          <a:p>
            <a:r>
              <a:rPr lang="en-US" altLang="zh-CN" dirty="0"/>
              <a:t>They</a:t>
            </a:r>
            <a:r>
              <a:rPr lang="zh-CN" altLang="en-US" dirty="0"/>
              <a:t> </a:t>
            </a:r>
            <a:r>
              <a:rPr lang="en-US" altLang="zh-CN" dirty="0"/>
              <a:t>have</a:t>
            </a:r>
            <a:r>
              <a:rPr lang="zh-CN" altLang="en-US" dirty="0"/>
              <a:t> </a:t>
            </a:r>
            <a:r>
              <a:rPr lang="en-US" altLang="zh-CN" dirty="0"/>
              <a:t>important</a:t>
            </a:r>
            <a:r>
              <a:rPr lang="zh-CN" altLang="en-US" dirty="0"/>
              <a:t> </a:t>
            </a:r>
            <a:r>
              <a:rPr lang="en-US" altLang="zh-CN" dirty="0"/>
              <a:t>differences</a:t>
            </a:r>
            <a:r>
              <a:rPr lang="zh-CN" altLang="en-US" dirty="0"/>
              <a:t> </a:t>
            </a:r>
            <a:r>
              <a:rPr lang="en-US" altLang="zh-CN" dirty="0"/>
              <a:t>in</a:t>
            </a:r>
            <a:r>
              <a:rPr lang="zh-CN" altLang="en-US" dirty="0"/>
              <a:t> </a:t>
            </a:r>
            <a:r>
              <a:rPr lang="en-US" altLang="zh-CN" dirty="0"/>
              <a:t>how</a:t>
            </a:r>
            <a:r>
              <a:rPr lang="zh-CN" altLang="en-US" dirty="0"/>
              <a:t> </a:t>
            </a:r>
            <a:r>
              <a:rPr lang="en-US" altLang="zh-CN" dirty="0"/>
              <a:t>they</a:t>
            </a:r>
            <a:r>
              <a:rPr lang="zh-CN" altLang="en-US" dirty="0"/>
              <a:t> </a:t>
            </a:r>
            <a:r>
              <a:rPr lang="en-US" altLang="zh-CN" dirty="0"/>
              <a:t>can</a:t>
            </a:r>
            <a:r>
              <a:rPr lang="zh-CN" altLang="en-US" dirty="0"/>
              <a:t> </a:t>
            </a:r>
            <a:r>
              <a:rPr lang="en-US" altLang="zh-CN" dirty="0"/>
              <a:t>be</a:t>
            </a:r>
            <a:r>
              <a:rPr lang="zh-CN" altLang="en-US" dirty="0"/>
              <a:t> </a:t>
            </a:r>
            <a:r>
              <a:rPr lang="en-US" altLang="zh-CN" dirty="0"/>
              <a:t>identified</a:t>
            </a:r>
            <a:r>
              <a:rPr lang="zh-CN" altLang="en-US" dirty="0"/>
              <a:t> </a:t>
            </a:r>
            <a:r>
              <a:rPr lang="en-US" altLang="zh-CN" dirty="0"/>
              <a:t>and</a:t>
            </a:r>
            <a:r>
              <a:rPr lang="zh-CN" altLang="en-US" dirty="0"/>
              <a:t> </a:t>
            </a:r>
            <a:r>
              <a:rPr lang="en-US" altLang="zh-CN" dirty="0"/>
              <a:t>exploited.</a:t>
            </a:r>
          </a:p>
          <a:p>
            <a:r>
              <a:rPr lang="en-US" altLang="zh-CN" dirty="0"/>
              <a:t>In all cases: </a:t>
            </a:r>
            <a:r>
              <a:rPr lang="en-US" altLang="zh-CN" b="1" dirty="0"/>
              <a:t>Everything</a:t>
            </a:r>
            <a:r>
              <a:rPr lang="en-US" altLang="zh-CN" dirty="0"/>
              <a:t> from a user is suspect (forms, user-agent, headers, </a:t>
            </a:r>
            <a:r>
              <a:rPr lang="en-US" altLang="zh-CN" dirty="0" err="1"/>
              <a:t>etc</a:t>
            </a:r>
            <a:r>
              <a:rPr lang="en-US" altLang="zh-CN" dirty="0"/>
              <a:t>) when fixing, escape to the situation (HTML, JS, XML, </a:t>
            </a:r>
            <a:r>
              <a:rPr lang="en-US" altLang="zh-CN" dirty="0" err="1"/>
              <a:t>etc</a:t>
            </a:r>
            <a:r>
              <a:rPr lang="en-US" altLang="zh-CN" dirty="0"/>
              <a:t>) </a:t>
            </a:r>
            <a:r>
              <a:rPr lang="en-US" altLang="zh-CN" b="1" dirty="0"/>
              <a:t>FIEO</a:t>
            </a:r>
            <a:r>
              <a:rPr lang="en-US" altLang="zh-CN" dirty="0"/>
              <a:t> (Filter Input, Escape Output)</a:t>
            </a:r>
          </a:p>
          <a:p>
            <a:endParaRPr lang="en-US" altLang="zh-CN" dirty="0"/>
          </a:p>
          <a:p>
            <a:r>
              <a:rPr kumimoji="1" lang="en-US" altLang="zh-CN" dirty="0"/>
              <a:t>We</a:t>
            </a:r>
            <a:r>
              <a:rPr kumimoji="1" lang="zh-CN" altLang="en-US" dirty="0"/>
              <a:t> </a:t>
            </a:r>
            <a:r>
              <a:rPr kumimoji="1" lang="en-US" altLang="zh-CN" dirty="0"/>
              <a:t>will</a:t>
            </a:r>
            <a:r>
              <a:rPr kumimoji="1" lang="zh-CN" altLang="en-US" dirty="0"/>
              <a:t> </a:t>
            </a:r>
            <a:r>
              <a:rPr kumimoji="1" lang="en-US" altLang="zh-CN" dirty="0"/>
              <a:t>examine</a:t>
            </a:r>
            <a:r>
              <a:rPr kumimoji="1" lang="zh-CN" altLang="en-US" dirty="0"/>
              <a:t> </a:t>
            </a:r>
            <a:r>
              <a:rPr kumimoji="1" lang="en-US" altLang="zh-CN" dirty="0"/>
              <a:t>each</a:t>
            </a:r>
            <a:r>
              <a:rPr kumimoji="1" lang="zh-CN" altLang="en-US" dirty="0"/>
              <a:t> </a:t>
            </a:r>
            <a:r>
              <a:rPr kumimoji="1" lang="en-US" altLang="zh-CN" dirty="0"/>
              <a:t>variety</a:t>
            </a:r>
            <a:r>
              <a:rPr kumimoji="1" lang="zh-CN" altLang="en-US" dirty="0"/>
              <a:t> </a:t>
            </a:r>
            <a:r>
              <a:rPr kumimoji="1" lang="en-US" altLang="zh-CN" dirty="0"/>
              <a:t>of</a:t>
            </a:r>
            <a:r>
              <a:rPr kumimoji="1" lang="zh-CN" altLang="en-US" dirty="0"/>
              <a:t> </a:t>
            </a:r>
            <a:r>
              <a:rPr kumimoji="1" lang="en-US" altLang="zh-CN" dirty="0"/>
              <a:t>XSS</a:t>
            </a:r>
            <a:r>
              <a:rPr kumimoji="1" lang="zh-CN" altLang="en-US" dirty="0"/>
              <a:t> </a:t>
            </a:r>
            <a:r>
              <a:rPr kumimoji="1" lang="en-US" altLang="zh-CN" dirty="0"/>
              <a:t>in</a:t>
            </a:r>
            <a:r>
              <a:rPr kumimoji="1" lang="zh-CN" altLang="en-US" dirty="0"/>
              <a:t> </a:t>
            </a:r>
            <a:r>
              <a:rPr kumimoji="1" lang="en-US" altLang="zh-CN" dirty="0"/>
              <a:t>turn.</a:t>
            </a:r>
          </a:p>
          <a:p>
            <a:endParaRPr lang="en-US" altLang="zh-CN" dirty="0"/>
          </a:p>
          <a:p>
            <a:endParaRPr kumimoji="1" lang="zh-CN" altLang="en-US" dirty="0"/>
          </a:p>
        </p:txBody>
      </p:sp>
    </p:spTree>
    <p:extLst>
      <p:ext uri="{BB962C8B-B14F-4D97-AF65-F5344CB8AC3E}">
        <p14:creationId xmlns:p14="http://schemas.microsoft.com/office/powerpoint/2010/main" val="25903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pic>
        <p:nvPicPr>
          <p:cNvPr id="6" name="内容占位符 5" descr="Home-Server-icon.png"/>
          <p:cNvPicPr>
            <a:picLocks noGrp="1" noChangeAspect="1"/>
          </p:cNvPicPr>
          <p:nvPr>
            <p:ph idx="1"/>
          </p:nvPr>
        </p:nvPicPr>
        <p:blipFill>
          <a:blip r:embed="rId2">
            <a:extLst>
              <a:ext uri="{28A0092B-C50C-407E-A947-70E740481C1C}">
                <a14:useLocalDpi xmlns:a14="http://schemas.microsoft.com/office/drawing/2010/main" val="0"/>
              </a:ext>
            </a:extLst>
          </a:blip>
          <a:srcRect l="-48822" r="-48822"/>
          <a:stretch>
            <a:fillRect/>
          </a:stretch>
        </p:blipFill>
        <p:spPr>
          <a:xfrm>
            <a:off x="3511084" y="1655721"/>
            <a:ext cx="2978150" cy="1506822"/>
          </a:xfrm>
        </p:spPr>
      </p:pic>
      <p:pic>
        <p:nvPicPr>
          <p:cNvPr id="4" name="图片 3" descr="S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420" y="4639260"/>
            <a:ext cx="1149684" cy="1149684"/>
          </a:xfrm>
          <a:prstGeom prst="rect">
            <a:avLst/>
          </a:prstGeom>
        </p:spPr>
      </p:pic>
      <p:pic>
        <p:nvPicPr>
          <p:cNvPr id="5" name="图片 4" descr="Us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105" y="4639260"/>
            <a:ext cx="1149684" cy="1149684"/>
          </a:xfrm>
          <a:prstGeom prst="rect">
            <a:avLst/>
          </a:prstGeom>
        </p:spPr>
      </p:pic>
      <p:sp>
        <p:nvSpPr>
          <p:cNvPr id="7" name="内容占位符 2"/>
          <p:cNvSpPr txBox="1">
            <a:spLocks/>
          </p:cNvSpPr>
          <p:nvPr/>
        </p:nvSpPr>
        <p:spPr bwMode="auto">
          <a:xfrm>
            <a:off x="295276" y="900864"/>
            <a:ext cx="8193672" cy="115787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charset="0"/>
              <a:buNone/>
            </a:pPr>
            <a:r>
              <a:rPr lang="en-US" altLang="zh-CN" i="1"/>
              <a:t>XSS-</a:t>
            </a:r>
            <a:r>
              <a:rPr lang="zh-CN" altLang="en-US" i="1"/>
              <a:t> </a:t>
            </a:r>
            <a:r>
              <a:rPr lang="en-US" altLang="zh-CN" i="1"/>
              <a:t>Reflected</a:t>
            </a:r>
            <a:r>
              <a:rPr lang="zh-CN" altLang="en-US" i="1"/>
              <a:t> </a:t>
            </a:r>
            <a:r>
              <a:rPr lang="en-US" altLang="zh-CN" i="1"/>
              <a:t>XSS:</a:t>
            </a:r>
          </a:p>
          <a:p>
            <a:pPr marL="0" indent="0" algn="ctr">
              <a:buFont typeface="Wingdings" charset="0"/>
              <a:buNone/>
            </a:pPr>
            <a:r>
              <a:rPr lang="en-US" altLang="zh-CN" b="1"/>
              <a:t>Directly</a:t>
            </a:r>
            <a:r>
              <a:rPr lang="zh-CN" altLang="en-US" b="1"/>
              <a:t> </a:t>
            </a:r>
            <a:r>
              <a:rPr lang="en-US" altLang="zh-CN" b="1"/>
              <a:t>echoing</a:t>
            </a:r>
            <a:r>
              <a:rPr lang="zh-CN" altLang="en-US" b="1"/>
              <a:t> </a:t>
            </a:r>
            <a:r>
              <a:rPr lang="en-US" altLang="zh-CN" b="1"/>
              <a:t>back</a:t>
            </a:r>
            <a:r>
              <a:rPr lang="zh-CN" altLang="en-US" b="1"/>
              <a:t> </a:t>
            </a:r>
            <a:r>
              <a:rPr lang="en-US" altLang="zh-CN" b="1"/>
              <a:t>content</a:t>
            </a:r>
            <a:r>
              <a:rPr lang="zh-CN" altLang="en-US" b="1"/>
              <a:t> </a:t>
            </a:r>
            <a:r>
              <a:rPr lang="en-US" altLang="zh-CN" b="1"/>
              <a:t>from</a:t>
            </a:r>
            <a:r>
              <a:rPr lang="zh-CN" altLang="en-US" b="1"/>
              <a:t> </a:t>
            </a:r>
            <a:r>
              <a:rPr lang="en-US" altLang="zh-CN" b="1"/>
              <a:t>the</a:t>
            </a:r>
            <a:r>
              <a:rPr lang="zh-CN" altLang="en-US" b="1"/>
              <a:t> </a:t>
            </a:r>
            <a:r>
              <a:rPr lang="en-US" altLang="zh-CN" b="1"/>
              <a:t>user.</a:t>
            </a:r>
          </a:p>
          <a:p>
            <a:pPr marL="0" indent="0">
              <a:buFont typeface="Wingdings" charset="0"/>
              <a:buNone/>
            </a:pPr>
            <a:endParaRPr lang="zh-CN" altLang="en-US" dirty="0"/>
          </a:p>
        </p:txBody>
      </p:sp>
      <p:cxnSp>
        <p:nvCxnSpPr>
          <p:cNvPr id="8" name="Straight Arrow Connector 7"/>
          <p:cNvCxnSpPr/>
          <p:nvPr/>
        </p:nvCxnSpPr>
        <p:spPr bwMode="auto">
          <a:xfrm flipV="1">
            <a:off x="1313544" y="2283908"/>
            <a:ext cx="2611653" cy="19818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9380989">
            <a:off x="1414342" y="3173506"/>
            <a:ext cx="1496123" cy="338554"/>
          </a:xfrm>
          <a:prstGeom prst="rect">
            <a:avLst/>
          </a:prstGeom>
          <a:noFill/>
        </p:spPr>
        <p:txBody>
          <a:bodyPr wrap="none" rtlCol="0">
            <a:spAutoFit/>
          </a:bodyPr>
          <a:lstStyle/>
          <a:p>
            <a:r>
              <a:rPr lang="en-US" sz="1600" dirty="0"/>
              <a:t>1. User logs in</a:t>
            </a:r>
          </a:p>
        </p:txBody>
      </p:sp>
      <p:cxnSp>
        <p:nvCxnSpPr>
          <p:cNvPr id="11" name="Straight Arrow Connector 10"/>
          <p:cNvCxnSpPr/>
          <p:nvPr/>
        </p:nvCxnSpPr>
        <p:spPr bwMode="auto">
          <a:xfrm flipH="1">
            <a:off x="2156302" y="5254814"/>
            <a:ext cx="4332932" cy="6581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2783809" y="4947037"/>
            <a:ext cx="3121856" cy="307777"/>
          </a:xfrm>
          <a:prstGeom prst="rect">
            <a:avLst/>
          </a:prstGeom>
          <a:noFill/>
        </p:spPr>
        <p:txBody>
          <a:bodyPr wrap="none" rtlCol="0">
            <a:spAutoFit/>
          </a:bodyPr>
          <a:lstStyle/>
          <a:p>
            <a:r>
              <a:rPr lang="en-US" sz="1400" dirty="0"/>
              <a:t>2. Attacker feeds crafted URL to user</a:t>
            </a:r>
          </a:p>
        </p:txBody>
      </p:sp>
      <p:cxnSp>
        <p:nvCxnSpPr>
          <p:cNvPr id="13" name="Straight Arrow Connector 12"/>
          <p:cNvCxnSpPr/>
          <p:nvPr/>
        </p:nvCxnSpPr>
        <p:spPr bwMode="auto">
          <a:xfrm flipV="1">
            <a:off x="1722618" y="2679783"/>
            <a:ext cx="2389737" cy="18657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rot="19383428">
            <a:off x="1368858" y="3368348"/>
            <a:ext cx="2685351" cy="307777"/>
          </a:xfrm>
          <a:prstGeom prst="rect">
            <a:avLst/>
          </a:prstGeom>
          <a:noFill/>
        </p:spPr>
        <p:txBody>
          <a:bodyPr wrap="none" rtlCol="0">
            <a:spAutoFit/>
          </a:bodyPr>
          <a:lstStyle/>
          <a:p>
            <a:r>
              <a:rPr lang="en-US" sz="1400" dirty="0"/>
              <a:t>3.User requests attacker’s URL</a:t>
            </a:r>
          </a:p>
        </p:txBody>
      </p:sp>
      <p:cxnSp>
        <p:nvCxnSpPr>
          <p:cNvPr id="18" name="Straight Arrow Connector 17"/>
          <p:cNvCxnSpPr/>
          <p:nvPr/>
        </p:nvCxnSpPr>
        <p:spPr bwMode="auto">
          <a:xfrm flipH="1">
            <a:off x="2013506" y="3201080"/>
            <a:ext cx="2392949" cy="18238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rot="19383428">
            <a:off x="2040848" y="3570753"/>
            <a:ext cx="2200329" cy="523220"/>
          </a:xfrm>
          <a:prstGeom prst="rect">
            <a:avLst/>
          </a:prstGeom>
          <a:noFill/>
        </p:spPr>
        <p:txBody>
          <a:bodyPr wrap="none" rtlCol="0">
            <a:spAutoFit/>
          </a:bodyPr>
          <a:lstStyle/>
          <a:p>
            <a:r>
              <a:rPr lang="en-US" sz="1400" b="1" dirty="0"/>
              <a:t>4. Server response with </a:t>
            </a:r>
          </a:p>
          <a:p>
            <a:r>
              <a:rPr lang="en-US" sz="1400" b="1" dirty="0"/>
              <a:t>attacker’s JavaScript</a:t>
            </a:r>
          </a:p>
        </p:txBody>
      </p:sp>
      <p:cxnSp>
        <p:nvCxnSpPr>
          <p:cNvPr id="23" name="Straight Arrow Connector 22"/>
          <p:cNvCxnSpPr/>
          <p:nvPr/>
        </p:nvCxnSpPr>
        <p:spPr bwMode="auto">
          <a:xfrm>
            <a:off x="2156301" y="5727449"/>
            <a:ext cx="473242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2783809" y="5372570"/>
            <a:ext cx="4160113" cy="307777"/>
          </a:xfrm>
          <a:prstGeom prst="rect">
            <a:avLst/>
          </a:prstGeom>
          <a:noFill/>
        </p:spPr>
        <p:txBody>
          <a:bodyPr wrap="none" rtlCol="0">
            <a:spAutoFit/>
          </a:bodyPr>
          <a:lstStyle/>
          <a:p>
            <a:r>
              <a:rPr lang="en-US" sz="1400" dirty="0"/>
              <a:t>6. User’s browser sends session token to attacker</a:t>
            </a:r>
          </a:p>
        </p:txBody>
      </p:sp>
      <p:cxnSp>
        <p:nvCxnSpPr>
          <p:cNvPr id="33" name="Straight Arrow Connector 32"/>
          <p:cNvCxnSpPr/>
          <p:nvPr/>
        </p:nvCxnSpPr>
        <p:spPr bwMode="auto">
          <a:xfrm flipH="1" flipV="1">
            <a:off x="5360737" y="3001018"/>
            <a:ext cx="1697789" cy="16382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Box 33"/>
          <p:cNvSpPr txBox="1"/>
          <p:nvPr/>
        </p:nvSpPr>
        <p:spPr>
          <a:xfrm rot="2705929">
            <a:off x="5650103" y="3526389"/>
            <a:ext cx="1631564" cy="523220"/>
          </a:xfrm>
          <a:prstGeom prst="rect">
            <a:avLst/>
          </a:prstGeom>
          <a:noFill/>
        </p:spPr>
        <p:txBody>
          <a:bodyPr wrap="none" rtlCol="0">
            <a:spAutoFit/>
          </a:bodyPr>
          <a:lstStyle/>
          <a:p>
            <a:r>
              <a:rPr lang="en-US" sz="1400" dirty="0"/>
              <a:t>7. Attacker hijacks </a:t>
            </a:r>
          </a:p>
          <a:p>
            <a:r>
              <a:rPr lang="en-US" sz="1400" dirty="0"/>
              <a:t>user’s session</a:t>
            </a:r>
          </a:p>
        </p:txBody>
      </p:sp>
    </p:spTree>
    <p:extLst>
      <p:ext uri="{BB962C8B-B14F-4D97-AF65-F5344CB8AC3E}">
        <p14:creationId xmlns:p14="http://schemas.microsoft.com/office/powerpoint/2010/main" val="71101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i="1" dirty="0"/>
              <a:t>XSS-</a:t>
            </a:r>
            <a:r>
              <a:rPr kumimoji="1" lang="zh-CN" altLang="en-US" i="1" dirty="0"/>
              <a:t> </a:t>
            </a:r>
            <a:r>
              <a:rPr kumimoji="1" lang="en-US" altLang="zh-CN" i="1" dirty="0"/>
              <a:t>Reflected</a:t>
            </a:r>
            <a:r>
              <a:rPr kumimoji="1" lang="zh-CN" altLang="en-US" i="1" dirty="0"/>
              <a:t> </a:t>
            </a:r>
            <a:r>
              <a:rPr kumimoji="1" lang="en-US" altLang="zh-CN" i="1" dirty="0"/>
              <a:t>XSS:</a:t>
            </a:r>
          </a:p>
          <a:p>
            <a:pPr marL="0" indent="0" algn="ctr">
              <a:buNone/>
            </a:pPr>
            <a:r>
              <a:rPr lang="en-US" altLang="zh-CN" b="1" dirty="0"/>
              <a:t>Directly</a:t>
            </a:r>
            <a:r>
              <a:rPr lang="zh-CN" altLang="en-US" b="1" dirty="0"/>
              <a:t> </a:t>
            </a:r>
            <a:r>
              <a:rPr lang="en-US" altLang="zh-CN" b="1" dirty="0"/>
              <a:t>echoing</a:t>
            </a:r>
            <a:r>
              <a:rPr lang="zh-CN" altLang="en-US" b="1" dirty="0"/>
              <a:t> </a:t>
            </a:r>
            <a:r>
              <a:rPr lang="en-US" altLang="zh-CN" b="1" dirty="0"/>
              <a:t>back</a:t>
            </a:r>
            <a:r>
              <a:rPr lang="zh-CN" altLang="en-US" b="1" dirty="0"/>
              <a:t> </a:t>
            </a:r>
            <a:r>
              <a:rPr lang="en-US" altLang="zh-CN" b="1" dirty="0"/>
              <a:t>content</a:t>
            </a:r>
            <a:r>
              <a:rPr lang="zh-CN" altLang="en-US" b="1" dirty="0"/>
              <a:t> </a:t>
            </a:r>
            <a:r>
              <a:rPr lang="en-US" altLang="zh-CN" b="1" dirty="0"/>
              <a:t>from</a:t>
            </a:r>
            <a:r>
              <a:rPr lang="zh-CN" altLang="en-US" b="1" dirty="0"/>
              <a:t> </a:t>
            </a:r>
            <a:r>
              <a:rPr lang="en-US" altLang="zh-CN" b="1" dirty="0"/>
              <a:t>the</a:t>
            </a:r>
            <a:r>
              <a:rPr lang="zh-CN" altLang="en-US" b="1" dirty="0"/>
              <a:t> </a:t>
            </a:r>
            <a:r>
              <a:rPr lang="en-US" altLang="zh-CN" b="1" dirty="0"/>
              <a:t>user.</a:t>
            </a:r>
          </a:p>
          <a:p>
            <a:pPr marL="0" indent="0">
              <a:buNone/>
            </a:pPr>
            <a:endParaRPr kumimoji="1" lang="zh-CN" altLang="en-US" dirty="0"/>
          </a:p>
        </p:txBody>
      </p:sp>
      <p:pic>
        <p:nvPicPr>
          <p:cNvPr id="4" name="图片 3" descr="Untitled_3_ph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2347"/>
            <a:ext cx="9144000" cy="566057"/>
          </a:xfrm>
          <a:prstGeom prst="rect">
            <a:avLst/>
          </a:prstGeom>
        </p:spPr>
      </p:pic>
      <p:sp>
        <p:nvSpPr>
          <p:cNvPr id="5" name="文本框 4"/>
          <p:cNvSpPr txBox="1"/>
          <p:nvPr/>
        </p:nvSpPr>
        <p:spPr>
          <a:xfrm>
            <a:off x="0" y="2632237"/>
            <a:ext cx="229436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Security Hole:</a:t>
            </a:r>
            <a:endParaRPr kumimoji="1" lang="zh-CN" altLang="en-US" dirty="0"/>
          </a:p>
        </p:txBody>
      </p:sp>
      <p:sp>
        <p:nvSpPr>
          <p:cNvPr id="6" name="文本框 5"/>
          <p:cNvSpPr txBox="1"/>
          <p:nvPr/>
        </p:nvSpPr>
        <p:spPr>
          <a:xfrm>
            <a:off x="0" y="3711655"/>
            <a:ext cx="146769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Attack:</a:t>
            </a:r>
            <a:endParaRPr kumimoji="1" lang="zh-CN" altLang="en-US" dirty="0"/>
          </a:p>
        </p:txBody>
      </p:sp>
      <p:pic>
        <p:nvPicPr>
          <p:cNvPr id="7" name="图片 6" descr="ls13_security_pdf__page_20_of_45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26" y="4383512"/>
            <a:ext cx="8267700" cy="660400"/>
          </a:xfrm>
          <a:prstGeom prst="rect">
            <a:avLst/>
          </a:prstGeom>
        </p:spPr>
      </p:pic>
      <p:sp>
        <p:nvSpPr>
          <p:cNvPr id="8" name="文本框 7"/>
          <p:cNvSpPr txBox="1"/>
          <p:nvPr/>
        </p:nvSpPr>
        <p:spPr>
          <a:xfrm>
            <a:off x="-3" y="5213416"/>
            <a:ext cx="9144000"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zh-CN" dirty="0"/>
              <a:t>This</a:t>
            </a:r>
            <a:r>
              <a:rPr kumimoji="1" lang="zh-CN" altLang="en-US" dirty="0"/>
              <a:t> </a:t>
            </a:r>
            <a:r>
              <a:rPr kumimoji="1" lang="en-US" altLang="zh-CN" dirty="0"/>
              <a:t>type</a:t>
            </a:r>
            <a:r>
              <a:rPr kumimoji="1" lang="zh-CN" altLang="en-US" dirty="0"/>
              <a:t> </a:t>
            </a:r>
            <a:r>
              <a:rPr kumimoji="1" lang="en-US" altLang="zh-CN" dirty="0"/>
              <a:t>of</a:t>
            </a:r>
            <a:r>
              <a:rPr kumimoji="1" lang="zh-CN" altLang="en-US" dirty="0"/>
              <a:t> </a:t>
            </a:r>
            <a:r>
              <a:rPr kumimoji="1" lang="en-US" altLang="zh-CN" dirty="0"/>
              <a:t>simple</a:t>
            </a:r>
            <a:r>
              <a:rPr kumimoji="1" lang="zh-CN" altLang="en-US" dirty="0"/>
              <a:t> </a:t>
            </a:r>
            <a:r>
              <a:rPr kumimoji="1" lang="en-US" altLang="zh-CN" dirty="0"/>
              <a:t>XSS</a:t>
            </a:r>
            <a:r>
              <a:rPr kumimoji="1" lang="zh-CN" altLang="en-US" dirty="0"/>
              <a:t> </a:t>
            </a:r>
            <a:r>
              <a:rPr kumimoji="1" lang="en-US" altLang="zh-CN" dirty="0"/>
              <a:t>bug</a:t>
            </a:r>
            <a:r>
              <a:rPr kumimoji="1" lang="zh-CN" altLang="en-US" dirty="0"/>
              <a:t> </a:t>
            </a:r>
            <a:r>
              <a:rPr kumimoji="1" lang="en-US" altLang="zh-CN" dirty="0"/>
              <a:t>accounts</a:t>
            </a:r>
            <a:r>
              <a:rPr kumimoji="1" lang="zh-CN" altLang="en-US" dirty="0"/>
              <a:t> </a:t>
            </a:r>
            <a:r>
              <a:rPr kumimoji="1" lang="en-US" altLang="zh-CN" dirty="0"/>
              <a:t>for</a:t>
            </a:r>
            <a:r>
              <a:rPr kumimoji="1" lang="zh-CN" altLang="en-US" dirty="0"/>
              <a:t> </a:t>
            </a:r>
            <a:r>
              <a:rPr kumimoji="1" lang="en-US" altLang="zh-CN" dirty="0"/>
              <a:t>approximately</a:t>
            </a:r>
            <a:r>
              <a:rPr kumimoji="1" lang="zh-CN" altLang="en-US" dirty="0"/>
              <a:t> </a:t>
            </a:r>
            <a:r>
              <a:rPr kumimoji="1" lang="en-US" altLang="zh-CN" dirty="0"/>
              <a:t>75%</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XSS</a:t>
            </a:r>
            <a:r>
              <a:rPr kumimoji="1" lang="zh-CN" altLang="en-US" dirty="0"/>
              <a:t> </a:t>
            </a:r>
            <a:r>
              <a:rPr kumimoji="1" lang="en-US" altLang="zh-CN" dirty="0"/>
              <a:t>vulnerabilities</a:t>
            </a:r>
            <a:r>
              <a:rPr kumimoji="1" lang="zh-CN" altLang="en-US" dirty="0"/>
              <a:t> </a:t>
            </a:r>
            <a:r>
              <a:rPr kumimoji="1" lang="en-US" altLang="zh-CN" dirty="0"/>
              <a:t>that</a:t>
            </a:r>
            <a:r>
              <a:rPr kumimoji="1" lang="zh-CN" altLang="en-US" dirty="0"/>
              <a:t> </a:t>
            </a:r>
            <a:r>
              <a:rPr kumimoji="1" lang="en-US" altLang="zh-CN" dirty="0"/>
              <a:t>exists</a:t>
            </a:r>
            <a:r>
              <a:rPr kumimoji="1" lang="zh-CN" altLang="en-US" dirty="0"/>
              <a:t> </a:t>
            </a:r>
            <a:r>
              <a:rPr kumimoji="1" lang="en-US" altLang="zh-CN" dirty="0"/>
              <a:t>in</a:t>
            </a:r>
            <a:r>
              <a:rPr kumimoji="1" lang="zh-CN" altLang="en-US" dirty="0"/>
              <a:t> </a:t>
            </a:r>
            <a:r>
              <a:rPr kumimoji="1" lang="en-US" altLang="zh-CN" dirty="0"/>
              <a:t>real-world</a:t>
            </a:r>
            <a:r>
              <a:rPr kumimoji="1" lang="zh-CN" altLang="en-US" dirty="0"/>
              <a:t> </a:t>
            </a:r>
            <a:r>
              <a:rPr kumimoji="1" lang="en-US" altLang="zh-CN" dirty="0"/>
              <a:t>web</a:t>
            </a:r>
            <a:r>
              <a:rPr kumimoji="1" lang="zh-CN" altLang="en-US" dirty="0"/>
              <a:t> </a:t>
            </a:r>
            <a:r>
              <a:rPr kumimoji="1" lang="en-US" altLang="zh-CN" dirty="0"/>
              <a:t>apps.</a:t>
            </a:r>
            <a:r>
              <a:rPr kumimoji="1" lang="zh-CN" altLang="en-US" dirty="0"/>
              <a:t> </a:t>
            </a:r>
            <a:endParaRPr kumimoji="1" lang="en-US" altLang="zh-CN" dirty="0"/>
          </a:p>
          <a:p>
            <a:r>
              <a:rPr kumimoji="1" lang="en-US" altLang="zh-CN" dirty="0"/>
              <a:t>It</a:t>
            </a:r>
            <a:r>
              <a:rPr kumimoji="1" lang="zh-CN" altLang="en-US" dirty="0"/>
              <a:t> </a:t>
            </a:r>
            <a:r>
              <a:rPr kumimoji="1" lang="en-US" altLang="zh-CN" dirty="0"/>
              <a:t>is</a:t>
            </a:r>
            <a:r>
              <a:rPr kumimoji="1" lang="zh-CN" altLang="en-US" dirty="0"/>
              <a:t> </a:t>
            </a:r>
            <a:r>
              <a:rPr kumimoji="1" lang="en-US" altLang="zh-CN" dirty="0"/>
              <a:t>called</a:t>
            </a:r>
            <a:r>
              <a:rPr kumimoji="1" lang="zh-CN" altLang="en-US" dirty="0"/>
              <a:t> </a:t>
            </a:r>
            <a:r>
              <a:rPr kumimoji="1" lang="en-US" altLang="zh-CN" dirty="0"/>
              <a:t>reflected</a:t>
            </a:r>
            <a:r>
              <a:rPr kumimoji="1" lang="zh-CN" altLang="en-US" dirty="0"/>
              <a:t> </a:t>
            </a:r>
            <a:r>
              <a:rPr kumimoji="1" lang="en-US" altLang="zh-CN" dirty="0"/>
              <a:t>XSS</a:t>
            </a:r>
            <a:r>
              <a:rPr kumimoji="1" lang="zh-CN" altLang="en-US" dirty="0"/>
              <a:t> </a:t>
            </a:r>
            <a:r>
              <a:rPr kumimoji="1" lang="en-US" altLang="zh-CN" dirty="0"/>
              <a:t>because</a:t>
            </a:r>
            <a:r>
              <a:rPr kumimoji="1" lang="zh-CN" altLang="en-US" dirty="0"/>
              <a:t> </a:t>
            </a:r>
            <a:r>
              <a:rPr kumimoji="1" lang="en-US" altLang="zh-CN" dirty="0"/>
              <a:t>exploiting</a:t>
            </a:r>
            <a:r>
              <a:rPr kumimoji="1" lang="zh-CN" altLang="en-US" dirty="0"/>
              <a:t> </a:t>
            </a:r>
            <a:r>
              <a:rPr kumimoji="1" lang="en-US" altLang="zh-CN" dirty="0"/>
              <a:t>the</a:t>
            </a:r>
            <a:r>
              <a:rPr kumimoji="1" lang="zh-CN" altLang="en-US" dirty="0"/>
              <a:t> </a:t>
            </a:r>
            <a:r>
              <a:rPr kumimoji="1" lang="en-US" altLang="zh-CN" dirty="0"/>
              <a:t>vulnerability</a:t>
            </a:r>
            <a:r>
              <a:rPr kumimoji="1" lang="zh-CN" altLang="en-US" dirty="0"/>
              <a:t> </a:t>
            </a:r>
            <a:r>
              <a:rPr kumimoji="1" lang="en-US" altLang="zh-CN" dirty="0"/>
              <a:t>involves</a:t>
            </a:r>
            <a:r>
              <a:rPr kumimoji="1" lang="zh-CN" altLang="en-US" dirty="0"/>
              <a:t> </a:t>
            </a:r>
            <a:r>
              <a:rPr kumimoji="1" lang="en-US" altLang="zh-CN" dirty="0"/>
              <a:t>crafting</a:t>
            </a:r>
            <a:r>
              <a:rPr kumimoji="1" lang="zh-CN" altLang="en-US" dirty="0"/>
              <a:t> </a:t>
            </a:r>
            <a:r>
              <a:rPr kumimoji="1" lang="en-US" altLang="zh-CN" dirty="0"/>
              <a:t>a</a:t>
            </a:r>
            <a:r>
              <a:rPr kumimoji="1" lang="zh-CN" altLang="en-US" dirty="0"/>
              <a:t> </a:t>
            </a:r>
            <a:r>
              <a:rPr kumimoji="1" lang="en-US" altLang="zh-CN" dirty="0"/>
              <a:t>request</a:t>
            </a:r>
            <a:r>
              <a:rPr kumimoji="1" lang="zh-CN" altLang="en-US" dirty="0"/>
              <a:t> </a:t>
            </a:r>
            <a:r>
              <a:rPr kumimoji="1" lang="en-US" altLang="zh-CN" dirty="0"/>
              <a:t>containing</a:t>
            </a:r>
            <a:r>
              <a:rPr kumimoji="1" lang="zh-CN" altLang="en-US" dirty="0"/>
              <a:t> </a:t>
            </a:r>
            <a:r>
              <a:rPr kumimoji="1" lang="en-US" altLang="zh-CN" dirty="0"/>
              <a:t>embedded</a:t>
            </a:r>
            <a:r>
              <a:rPr kumimoji="1" lang="zh-CN" altLang="en-US" dirty="0"/>
              <a:t> </a:t>
            </a:r>
            <a:r>
              <a:rPr kumimoji="1" lang="en-US" altLang="zh-CN" dirty="0"/>
              <a:t>JavaScript</a:t>
            </a:r>
            <a:r>
              <a:rPr kumimoji="1" lang="zh-CN" altLang="en-US" dirty="0"/>
              <a:t> </a:t>
            </a:r>
            <a:r>
              <a:rPr kumimoji="1" lang="en-US" altLang="zh-CN" dirty="0"/>
              <a:t>that</a:t>
            </a:r>
            <a:r>
              <a:rPr kumimoji="1" lang="zh-CN" altLang="en-US" dirty="0"/>
              <a:t> </a:t>
            </a:r>
            <a:r>
              <a:rPr kumimoji="1" lang="en-US" altLang="zh-CN" dirty="0"/>
              <a:t>is</a:t>
            </a:r>
            <a:r>
              <a:rPr kumimoji="1" lang="zh-CN" altLang="en-US" dirty="0"/>
              <a:t> </a:t>
            </a:r>
            <a:r>
              <a:rPr kumimoji="1" lang="en-US" altLang="zh-CN" dirty="0"/>
              <a:t>reflected</a:t>
            </a:r>
            <a:r>
              <a:rPr kumimoji="1" lang="zh-CN" altLang="en-US" dirty="0"/>
              <a:t> </a:t>
            </a:r>
            <a:r>
              <a:rPr kumimoji="1" lang="en-US" altLang="zh-CN" dirty="0"/>
              <a:t>to</a:t>
            </a:r>
            <a:r>
              <a:rPr kumimoji="1" lang="zh-CN" altLang="en-US" dirty="0"/>
              <a:t> </a:t>
            </a:r>
            <a:r>
              <a:rPr kumimoji="1" lang="en-US" altLang="zh-CN" b="1" dirty="0">
                <a:solidFill>
                  <a:srgbClr val="800000"/>
                </a:solidFill>
              </a:rPr>
              <a:t>any</a:t>
            </a:r>
            <a:r>
              <a:rPr kumimoji="1" lang="zh-CN" altLang="en-US" b="1" dirty="0">
                <a:solidFill>
                  <a:srgbClr val="800000"/>
                </a:solidFill>
              </a:rPr>
              <a:t> </a:t>
            </a:r>
            <a:r>
              <a:rPr kumimoji="1" lang="en-US" altLang="zh-CN" b="1" dirty="0">
                <a:solidFill>
                  <a:srgbClr val="800000"/>
                </a:solidFill>
              </a:rPr>
              <a:t>user</a:t>
            </a:r>
            <a:r>
              <a:rPr kumimoji="1" lang="zh-CN" altLang="en-US" b="1" dirty="0">
                <a:solidFill>
                  <a:srgbClr val="800000"/>
                </a:solidFill>
              </a:rPr>
              <a:t> </a:t>
            </a:r>
            <a:r>
              <a:rPr kumimoji="1" lang="en-US" altLang="zh-CN" b="1" dirty="0">
                <a:solidFill>
                  <a:srgbClr val="800000"/>
                </a:solidFill>
              </a:rPr>
              <a:t>who</a:t>
            </a:r>
            <a:r>
              <a:rPr kumimoji="1" lang="zh-CN" altLang="en-US" b="1" dirty="0">
                <a:solidFill>
                  <a:srgbClr val="800000"/>
                </a:solidFill>
              </a:rPr>
              <a:t> </a:t>
            </a:r>
            <a:r>
              <a:rPr kumimoji="1" lang="en-US" altLang="zh-CN" b="1" dirty="0">
                <a:solidFill>
                  <a:srgbClr val="800000"/>
                </a:solidFill>
              </a:rPr>
              <a:t>makes</a:t>
            </a:r>
            <a:r>
              <a:rPr kumimoji="1" lang="zh-CN" altLang="en-US" b="1" dirty="0">
                <a:solidFill>
                  <a:srgbClr val="800000"/>
                </a:solidFill>
              </a:rPr>
              <a:t> </a:t>
            </a:r>
            <a:r>
              <a:rPr kumimoji="1" lang="en-US" altLang="zh-CN" b="1" dirty="0">
                <a:solidFill>
                  <a:srgbClr val="800000"/>
                </a:solidFill>
              </a:rPr>
              <a:t>the</a:t>
            </a:r>
            <a:r>
              <a:rPr kumimoji="1" lang="zh-CN" altLang="en-US" b="1" dirty="0">
                <a:solidFill>
                  <a:srgbClr val="800000"/>
                </a:solidFill>
              </a:rPr>
              <a:t> </a:t>
            </a:r>
            <a:r>
              <a:rPr kumimoji="1" lang="en-US" altLang="zh-CN" b="1" dirty="0">
                <a:solidFill>
                  <a:srgbClr val="800000"/>
                </a:solidFill>
              </a:rPr>
              <a:t>requests</a:t>
            </a:r>
            <a:endParaRPr kumimoji="1" lang="zh-CN" altLang="en-US" b="1" dirty="0">
              <a:solidFill>
                <a:srgbClr val="800000"/>
              </a:solidFill>
            </a:endParaRPr>
          </a:p>
        </p:txBody>
      </p:sp>
      <p:pic>
        <p:nvPicPr>
          <p:cNvPr id="9" name="图片 8" descr="javascript_alert_xss_-_Google_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32" y="2417304"/>
            <a:ext cx="4572000" cy="2362200"/>
          </a:xfrm>
          <a:prstGeom prst="rect">
            <a:avLst/>
          </a:prstGeom>
        </p:spPr>
      </p:pic>
    </p:spTree>
    <p:extLst>
      <p:ext uri="{BB962C8B-B14F-4D97-AF65-F5344CB8AC3E}">
        <p14:creationId xmlns:p14="http://schemas.microsoft.com/office/powerpoint/2010/main" val="15066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图片 3" descr="S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3" y="2366211"/>
            <a:ext cx="1149684" cy="1149684"/>
          </a:xfrm>
          <a:prstGeom prst="rect">
            <a:avLst/>
          </a:prstGeom>
        </p:spPr>
      </p:pic>
      <p:pic>
        <p:nvPicPr>
          <p:cNvPr id="5" name="图片 4" descr="User-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737" y="2366211"/>
            <a:ext cx="1149684" cy="1149684"/>
          </a:xfrm>
          <a:prstGeom prst="rect">
            <a:avLst/>
          </a:prstGeom>
        </p:spPr>
      </p:pic>
      <p:sp>
        <p:nvSpPr>
          <p:cNvPr id="6" name="内容占位符 2"/>
          <p:cNvSpPr>
            <a:spLocks noGrp="1"/>
          </p:cNvSpPr>
          <p:nvPr>
            <p:ph idx="1"/>
          </p:nvPr>
        </p:nvSpPr>
        <p:spPr>
          <a:xfrm>
            <a:off x="295275" y="874128"/>
            <a:ext cx="8524875" cy="4313238"/>
          </a:xfrm>
        </p:spPr>
        <p:txBody>
          <a:bodyPr/>
          <a:lstStyle/>
          <a:p>
            <a:pPr marL="0" indent="0">
              <a:buNone/>
            </a:pPr>
            <a:r>
              <a:rPr kumimoji="1" lang="en-US" altLang="zh-CN" i="1" dirty="0"/>
              <a:t>XSS-</a:t>
            </a:r>
            <a:r>
              <a:rPr kumimoji="1" lang="zh-CN" altLang="en-US" i="1" dirty="0"/>
              <a:t> </a:t>
            </a:r>
            <a:r>
              <a:rPr kumimoji="1" lang="en-US" altLang="zh-CN" i="1" dirty="0"/>
              <a:t>Reflected</a:t>
            </a:r>
            <a:r>
              <a:rPr kumimoji="1" lang="zh-CN" altLang="en-US" i="1" dirty="0"/>
              <a:t> </a:t>
            </a:r>
            <a:r>
              <a:rPr kumimoji="1" lang="en-US" altLang="zh-CN" i="1" dirty="0"/>
              <a:t>XSS:</a:t>
            </a:r>
          </a:p>
          <a:p>
            <a:pPr marL="0" indent="0" algn="ctr">
              <a:buNone/>
            </a:pPr>
            <a:r>
              <a:rPr lang="en-US" altLang="zh-CN" b="1" dirty="0"/>
              <a:t>Directly</a:t>
            </a:r>
            <a:r>
              <a:rPr lang="zh-CN" altLang="en-US" b="1" dirty="0"/>
              <a:t> </a:t>
            </a:r>
            <a:r>
              <a:rPr lang="en-US" altLang="zh-CN" b="1" dirty="0"/>
              <a:t>echoing</a:t>
            </a:r>
            <a:r>
              <a:rPr lang="zh-CN" altLang="en-US" b="1" dirty="0"/>
              <a:t> </a:t>
            </a:r>
            <a:r>
              <a:rPr lang="en-US" altLang="zh-CN" b="1" dirty="0"/>
              <a:t>back</a:t>
            </a:r>
            <a:r>
              <a:rPr lang="zh-CN" altLang="en-US" b="1" dirty="0"/>
              <a:t> </a:t>
            </a:r>
            <a:r>
              <a:rPr lang="en-US" altLang="zh-CN" b="1" dirty="0"/>
              <a:t>content</a:t>
            </a:r>
            <a:r>
              <a:rPr lang="zh-CN" altLang="en-US" b="1" dirty="0"/>
              <a:t> </a:t>
            </a:r>
            <a:r>
              <a:rPr lang="en-US" altLang="zh-CN" b="1" dirty="0"/>
              <a:t>from</a:t>
            </a:r>
            <a:r>
              <a:rPr lang="zh-CN" altLang="en-US" b="1" dirty="0"/>
              <a:t> </a:t>
            </a:r>
            <a:r>
              <a:rPr lang="en-US" altLang="zh-CN" b="1" dirty="0"/>
              <a:t>the</a:t>
            </a:r>
            <a:r>
              <a:rPr lang="zh-CN" altLang="en-US" b="1" dirty="0"/>
              <a:t> </a:t>
            </a:r>
            <a:r>
              <a:rPr lang="en-US" altLang="zh-CN" b="1" dirty="0"/>
              <a:t>user.</a:t>
            </a:r>
          </a:p>
          <a:p>
            <a:pPr marL="0" indent="0">
              <a:buNone/>
            </a:pPr>
            <a:endParaRPr kumimoji="1" lang="zh-CN" altLang="en-US" dirty="0"/>
          </a:p>
        </p:txBody>
      </p:sp>
      <p:cxnSp>
        <p:nvCxnSpPr>
          <p:cNvPr id="8" name="直线箭头连接符 7"/>
          <p:cNvCxnSpPr>
            <a:endCxn id="5" idx="1"/>
          </p:cNvCxnSpPr>
          <p:nvPr/>
        </p:nvCxnSpPr>
        <p:spPr bwMode="auto">
          <a:xfrm>
            <a:off x="1630947" y="2941053"/>
            <a:ext cx="550779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文本框 8"/>
          <p:cNvSpPr txBox="1"/>
          <p:nvPr/>
        </p:nvSpPr>
        <p:spPr>
          <a:xfrm>
            <a:off x="1630947" y="2510166"/>
            <a:ext cx="6082632" cy="430887"/>
          </a:xfrm>
          <a:prstGeom prst="rect">
            <a:avLst/>
          </a:prstGeom>
          <a:noFill/>
        </p:spPr>
        <p:txBody>
          <a:bodyPr wrap="square" rtlCol="0">
            <a:spAutoFit/>
          </a:bodyPr>
          <a:lstStyle/>
          <a:p>
            <a:r>
              <a:rPr kumimoji="1" lang="en-US" altLang="zh-CN" sz="1100" b="1" dirty="0"/>
              <a:t>http://</a:t>
            </a:r>
            <a:r>
              <a:rPr kumimoji="1" lang="en-US" altLang="zh-CN" sz="1100" b="1" dirty="0" err="1"/>
              <a:t>twitter.com</a:t>
            </a:r>
            <a:r>
              <a:rPr kumimoji="1" lang="en-US" altLang="zh-CN" sz="1100" b="1" dirty="0"/>
              <a:t>/</a:t>
            </a:r>
            <a:r>
              <a:rPr kumimoji="1" lang="en-US" altLang="zh-CN" sz="1100" b="1" dirty="0" err="1"/>
              <a:t>index.php</a:t>
            </a:r>
            <a:r>
              <a:rPr kumimoji="1" lang="en-US" altLang="zh-CN" sz="1100" dirty="0"/>
              <a:t>?%75%73%65%72%3D%3C%73%63%72%69%70%74%3E%61%6C%65%72%74%28%31%32%33%29%3C%2F%73%63%72%69%70%74%3E</a:t>
            </a:r>
            <a:endParaRPr kumimoji="1" lang="zh-CN" altLang="en-US" sz="1100" dirty="0"/>
          </a:p>
        </p:txBody>
      </p:sp>
      <p:sp>
        <p:nvSpPr>
          <p:cNvPr id="12" name="文本框 11"/>
          <p:cNvSpPr txBox="1"/>
          <p:nvPr/>
        </p:nvSpPr>
        <p:spPr>
          <a:xfrm>
            <a:off x="7205823" y="3676787"/>
            <a:ext cx="1082598" cy="400110"/>
          </a:xfrm>
          <a:prstGeom prst="rect">
            <a:avLst/>
          </a:prstGeom>
          <a:noFill/>
        </p:spPr>
        <p:txBody>
          <a:bodyPr wrap="none" rtlCol="0">
            <a:spAutoFit/>
          </a:bodyPr>
          <a:lstStyle/>
          <a:p>
            <a:r>
              <a:rPr kumimoji="1" lang="en-US" altLang="zh-CN" dirty="0"/>
              <a:t>Twitter?</a:t>
            </a:r>
            <a:endParaRPr kumimoji="1" lang="zh-CN" altLang="en-US" dirty="0"/>
          </a:p>
        </p:txBody>
      </p:sp>
      <p:sp>
        <p:nvSpPr>
          <p:cNvPr id="13" name="文本框 12"/>
          <p:cNvSpPr txBox="1"/>
          <p:nvPr/>
        </p:nvSpPr>
        <p:spPr>
          <a:xfrm>
            <a:off x="1029368" y="4638201"/>
            <a:ext cx="702047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http://</a:t>
            </a:r>
            <a:r>
              <a:rPr kumimoji="1" lang="en-US" altLang="zh-CN" dirty="0" err="1"/>
              <a:t>twitter.com</a:t>
            </a:r>
            <a:r>
              <a:rPr kumimoji="1" lang="en-US" altLang="zh-CN" dirty="0"/>
              <a:t>/</a:t>
            </a:r>
            <a:r>
              <a:rPr kumimoji="1" lang="en-US" altLang="zh-CN" dirty="0" err="1"/>
              <a:t>index.php?user</a:t>
            </a:r>
            <a:r>
              <a:rPr kumimoji="1" lang="en-US" altLang="zh-CN" dirty="0"/>
              <a:t>=&lt;script&gt;alert(123)&lt;/script&gt;</a:t>
            </a:r>
          </a:p>
        </p:txBody>
      </p:sp>
    </p:spTree>
    <p:extLst>
      <p:ext uri="{BB962C8B-B14F-4D97-AF65-F5344CB8AC3E}">
        <p14:creationId xmlns:p14="http://schemas.microsoft.com/office/powerpoint/2010/main" val="18346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pic>
        <p:nvPicPr>
          <p:cNvPr id="6" name="内容占位符 5" descr="Home-Server-icon.png"/>
          <p:cNvPicPr>
            <a:picLocks noGrp="1" noChangeAspect="1"/>
          </p:cNvPicPr>
          <p:nvPr>
            <p:ph idx="1"/>
          </p:nvPr>
        </p:nvPicPr>
        <p:blipFill>
          <a:blip r:embed="rId2">
            <a:extLst>
              <a:ext uri="{28A0092B-C50C-407E-A947-70E740481C1C}">
                <a14:useLocalDpi xmlns:a14="http://schemas.microsoft.com/office/drawing/2010/main" val="0"/>
              </a:ext>
            </a:extLst>
          </a:blip>
          <a:srcRect l="-48822" r="-48822"/>
          <a:stretch>
            <a:fillRect/>
          </a:stretch>
        </p:blipFill>
        <p:spPr>
          <a:xfrm>
            <a:off x="3511084" y="1655721"/>
            <a:ext cx="2978150" cy="1506822"/>
          </a:xfrm>
        </p:spPr>
      </p:pic>
      <p:pic>
        <p:nvPicPr>
          <p:cNvPr id="4" name="图片 3" descr="S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54" y="4651060"/>
            <a:ext cx="1149684" cy="1149684"/>
          </a:xfrm>
          <a:prstGeom prst="rect">
            <a:avLst/>
          </a:prstGeom>
        </p:spPr>
      </p:pic>
      <p:pic>
        <p:nvPicPr>
          <p:cNvPr id="5" name="图片 4" descr="Us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105" y="4639260"/>
            <a:ext cx="1149684" cy="1149684"/>
          </a:xfrm>
          <a:prstGeom prst="rect">
            <a:avLst/>
          </a:prstGeom>
        </p:spPr>
      </p:pic>
      <p:sp>
        <p:nvSpPr>
          <p:cNvPr id="7" name="内容占位符 2"/>
          <p:cNvSpPr txBox="1">
            <a:spLocks/>
          </p:cNvSpPr>
          <p:nvPr/>
        </p:nvSpPr>
        <p:spPr bwMode="auto">
          <a:xfrm>
            <a:off x="295276" y="900864"/>
            <a:ext cx="8193672" cy="115787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charset="0"/>
              <a:buNone/>
            </a:pPr>
            <a:r>
              <a:rPr lang="en-US" altLang="zh-CN" i="1" dirty="0"/>
              <a:t>XSS-</a:t>
            </a:r>
            <a:r>
              <a:rPr lang="zh-CN" altLang="en-US" i="1" dirty="0"/>
              <a:t> </a:t>
            </a:r>
            <a:r>
              <a:rPr lang="en-US" altLang="zh-CN" i="1" dirty="0"/>
              <a:t>Stored XSS:</a:t>
            </a:r>
          </a:p>
          <a:p>
            <a:pPr marL="0" indent="0" algn="ctr">
              <a:buNone/>
            </a:pPr>
            <a:r>
              <a:rPr lang="en-US" altLang="zh-CN" b="1" dirty="0"/>
              <a:t>You</a:t>
            </a:r>
            <a:r>
              <a:rPr lang="zh-CN" altLang="en-US" b="1" dirty="0"/>
              <a:t> </a:t>
            </a:r>
            <a:r>
              <a:rPr lang="en-US" altLang="zh-CN" b="1" dirty="0"/>
              <a:t>store</a:t>
            </a:r>
            <a:r>
              <a:rPr lang="zh-CN" altLang="en-US" b="1" dirty="0"/>
              <a:t> </a:t>
            </a:r>
            <a:r>
              <a:rPr lang="en-US" altLang="zh-CN" b="1" dirty="0"/>
              <a:t>the</a:t>
            </a:r>
            <a:r>
              <a:rPr lang="zh-CN" altLang="en-US" b="1" dirty="0"/>
              <a:t> </a:t>
            </a:r>
            <a:r>
              <a:rPr lang="en-US" altLang="zh-CN" b="1" dirty="0"/>
              <a:t>data,</a:t>
            </a:r>
            <a:r>
              <a:rPr lang="zh-CN" altLang="en-US" b="1" dirty="0"/>
              <a:t> </a:t>
            </a:r>
            <a:r>
              <a:rPr lang="en-US" altLang="zh-CN" b="1" dirty="0"/>
              <a:t>then</a:t>
            </a:r>
            <a:r>
              <a:rPr lang="zh-CN" altLang="en-US" b="1" dirty="0"/>
              <a:t> </a:t>
            </a:r>
            <a:r>
              <a:rPr lang="en-US" altLang="zh-CN" b="1" dirty="0"/>
              <a:t>later</a:t>
            </a:r>
            <a:r>
              <a:rPr lang="zh-CN" altLang="en-US" b="1" dirty="0"/>
              <a:t> </a:t>
            </a:r>
            <a:r>
              <a:rPr lang="en-US" altLang="zh-CN" b="1" dirty="0"/>
              <a:t>display</a:t>
            </a:r>
            <a:r>
              <a:rPr lang="zh-CN" altLang="en-US" b="1" dirty="0"/>
              <a:t> </a:t>
            </a:r>
            <a:r>
              <a:rPr lang="en-US" altLang="zh-CN" b="1" dirty="0"/>
              <a:t>it.</a:t>
            </a:r>
          </a:p>
          <a:p>
            <a:pPr marL="0" indent="0">
              <a:buFont typeface="Wingdings" charset="0"/>
              <a:buNone/>
            </a:pPr>
            <a:endParaRPr lang="zh-CN" altLang="en-US" dirty="0"/>
          </a:p>
        </p:txBody>
      </p:sp>
      <p:cxnSp>
        <p:nvCxnSpPr>
          <p:cNvPr id="8" name="Straight Arrow Connector 7"/>
          <p:cNvCxnSpPr/>
          <p:nvPr/>
        </p:nvCxnSpPr>
        <p:spPr bwMode="auto">
          <a:xfrm flipV="1">
            <a:off x="1313544" y="2283908"/>
            <a:ext cx="2611653" cy="19818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9380989">
            <a:off x="1414342" y="3173506"/>
            <a:ext cx="1496123" cy="338554"/>
          </a:xfrm>
          <a:prstGeom prst="rect">
            <a:avLst/>
          </a:prstGeom>
          <a:noFill/>
        </p:spPr>
        <p:txBody>
          <a:bodyPr wrap="none" rtlCol="0">
            <a:spAutoFit/>
          </a:bodyPr>
          <a:lstStyle/>
          <a:p>
            <a:r>
              <a:rPr lang="en-US" sz="1600" dirty="0"/>
              <a:t>2. User logs in</a:t>
            </a:r>
          </a:p>
        </p:txBody>
      </p:sp>
      <p:cxnSp>
        <p:nvCxnSpPr>
          <p:cNvPr id="13" name="Straight Arrow Connector 12"/>
          <p:cNvCxnSpPr/>
          <p:nvPr/>
        </p:nvCxnSpPr>
        <p:spPr bwMode="auto">
          <a:xfrm flipV="1">
            <a:off x="1722618" y="2679783"/>
            <a:ext cx="2389737" cy="18657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rot="19383428">
            <a:off x="1330278" y="3368348"/>
            <a:ext cx="2762520" cy="307777"/>
          </a:xfrm>
          <a:prstGeom prst="rect">
            <a:avLst/>
          </a:prstGeom>
          <a:noFill/>
        </p:spPr>
        <p:txBody>
          <a:bodyPr wrap="none" rtlCol="0">
            <a:spAutoFit/>
          </a:bodyPr>
          <a:lstStyle/>
          <a:p>
            <a:r>
              <a:rPr lang="en-US" sz="1400" dirty="0"/>
              <a:t>3.User views attacker’s question</a:t>
            </a:r>
          </a:p>
        </p:txBody>
      </p:sp>
      <p:cxnSp>
        <p:nvCxnSpPr>
          <p:cNvPr id="18" name="Straight Arrow Connector 17"/>
          <p:cNvCxnSpPr/>
          <p:nvPr/>
        </p:nvCxnSpPr>
        <p:spPr bwMode="auto">
          <a:xfrm flipH="1">
            <a:off x="2013506" y="3201080"/>
            <a:ext cx="2392949" cy="18238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rot="19383428">
            <a:off x="2040848" y="3570753"/>
            <a:ext cx="2200329" cy="523220"/>
          </a:xfrm>
          <a:prstGeom prst="rect">
            <a:avLst/>
          </a:prstGeom>
          <a:noFill/>
        </p:spPr>
        <p:txBody>
          <a:bodyPr wrap="none" rtlCol="0">
            <a:spAutoFit/>
          </a:bodyPr>
          <a:lstStyle/>
          <a:p>
            <a:r>
              <a:rPr lang="en-US" sz="1400" b="1" dirty="0"/>
              <a:t>4. Server response with </a:t>
            </a:r>
          </a:p>
          <a:p>
            <a:r>
              <a:rPr lang="en-US" sz="1400" b="1" dirty="0"/>
              <a:t>attacker’s JavaScript</a:t>
            </a:r>
          </a:p>
        </p:txBody>
      </p:sp>
      <p:cxnSp>
        <p:nvCxnSpPr>
          <p:cNvPr id="23" name="Straight Arrow Connector 22"/>
          <p:cNvCxnSpPr/>
          <p:nvPr/>
        </p:nvCxnSpPr>
        <p:spPr bwMode="auto">
          <a:xfrm>
            <a:off x="2156301" y="5727449"/>
            <a:ext cx="473242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2783809" y="5372570"/>
            <a:ext cx="4160113" cy="307777"/>
          </a:xfrm>
          <a:prstGeom prst="rect">
            <a:avLst/>
          </a:prstGeom>
          <a:noFill/>
        </p:spPr>
        <p:txBody>
          <a:bodyPr wrap="none" rtlCol="0">
            <a:spAutoFit/>
          </a:bodyPr>
          <a:lstStyle/>
          <a:p>
            <a:r>
              <a:rPr lang="en-US" altLang="zh-CN" sz="1400" dirty="0"/>
              <a:t>5</a:t>
            </a:r>
            <a:r>
              <a:rPr lang="en-US" sz="1400" dirty="0"/>
              <a:t>. User’s browser sends session token to attacker</a:t>
            </a:r>
          </a:p>
        </p:txBody>
      </p:sp>
      <p:cxnSp>
        <p:nvCxnSpPr>
          <p:cNvPr id="33" name="Straight Arrow Connector 32"/>
          <p:cNvCxnSpPr/>
          <p:nvPr/>
        </p:nvCxnSpPr>
        <p:spPr bwMode="auto">
          <a:xfrm flipH="1" flipV="1">
            <a:off x="5360737" y="3001018"/>
            <a:ext cx="1697789" cy="16382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Box 33"/>
          <p:cNvSpPr txBox="1"/>
          <p:nvPr/>
        </p:nvSpPr>
        <p:spPr>
          <a:xfrm rot="2705929">
            <a:off x="5650103" y="3526389"/>
            <a:ext cx="1631564" cy="523220"/>
          </a:xfrm>
          <a:prstGeom prst="rect">
            <a:avLst/>
          </a:prstGeom>
          <a:noFill/>
        </p:spPr>
        <p:txBody>
          <a:bodyPr wrap="none" rtlCol="0">
            <a:spAutoFit/>
          </a:bodyPr>
          <a:lstStyle/>
          <a:p>
            <a:r>
              <a:rPr lang="en-US" altLang="zh-CN" sz="1400" dirty="0"/>
              <a:t>6</a:t>
            </a:r>
            <a:r>
              <a:rPr lang="en-US" sz="1400" dirty="0"/>
              <a:t>. Attacker hijacks </a:t>
            </a:r>
          </a:p>
          <a:p>
            <a:r>
              <a:rPr lang="en-US" sz="1400" dirty="0"/>
              <a:t>user’s session</a:t>
            </a:r>
          </a:p>
        </p:txBody>
      </p:sp>
      <p:cxnSp>
        <p:nvCxnSpPr>
          <p:cNvPr id="19" name="Straight Arrow Connector 18"/>
          <p:cNvCxnSpPr/>
          <p:nvPr/>
        </p:nvCxnSpPr>
        <p:spPr bwMode="auto">
          <a:xfrm flipH="1" flipV="1">
            <a:off x="5704730" y="2624020"/>
            <a:ext cx="1697789" cy="16382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rot="2705929">
            <a:off x="5465185" y="3109287"/>
            <a:ext cx="2689408" cy="523220"/>
          </a:xfrm>
          <a:prstGeom prst="rect">
            <a:avLst/>
          </a:prstGeom>
          <a:noFill/>
        </p:spPr>
        <p:txBody>
          <a:bodyPr wrap="none" rtlCol="0">
            <a:spAutoFit/>
          </a:bodyPr>
          <a:lstStyle/>
          <a:p>
            <a:pPr marL="342900" indent="-342900">
              <a:buAutoNum type="arabicPeriod"/>
            </a:pPr>
            <a:r>
              <a:rPr lang="en-US" sz="1400" dirty="0"/>
              <a:t>Attacker submits question </a:t>
            </a:r>
          </a:p>
          <a:p>
            <a:r>
              <a:rPr lang="en-US" sz="1400" dirty="0"/>
              <a:t>containing malicious JavaScript</a:t>
            </a:r>
          </a:p>
        </p:txBody>
      </p:sp>
    </p:spTree>
    <p:extLst>
      <p:ext uri="{BB962C8B-B14F-4D97-AF65-F5344CB8AC3E}">
        <p14:creationId xmlns:p14="http://schemas.microsoft.com/office/powerpoint/2010/main" val="97486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i="1" dirty="0"/>
              <a:t>XSS-</a:t>
            </a:r>
            <a:r>
              <a:rPr kumimoji="1" lang="zh-CN" altLang="en-US" i="1" dirty="0"/>
              <a:t> </a:t>
            </a:r>
            <a:r>
              <a:rPr kumimoji="1" lang="en-US" altLang="zh-CN" i="1" dirty="0"/>
              <a:t>Stored</a:t>
            </a:r>
            <a:r>
              <a:rPr kumimoji="1" lang="zh-CN" altLang="en-US" i="1" dirty="0"/>
              <a:t> </a:t>
            </a:r>
            <a:r>
              <a:rPr kumimoji="1" lang="en-US" altLang="zh-CN" i="1" dirty="0"/>
              <a:t>XSS:</a:t>
            </a:r>
          </a:p>
          <a:p>
            <a:pPr marL="0" indent="0" algn="ctr">
              <a:buNone/>
            </a:pPr>
            <a:r>
              <a:rPr lang="en-US" altLang="zh-CN" b="1" dirty="0"/>
              <a:t>You</a:t>
            </a:r>
            <a:r>
              <a:rPr lang="zh-CN" altLang="en-US" b="1" dirty="0"/>
              <a:t> </a:t>
            </a:r>
            <a:r>
              <a:rPr lang="en-US" altLang="zh-CN" b="1" dirty="0"/>
              <a:t>store</a:t>
            </a:r>
            <a:r>
              <a:rPr lang="zh-CN" altLang="en-US" b="1" dirty="0"/>
              <a:t> </a:t>
            </a:r>
            <a:r>
              <a:rPr lang="en-US" altLang="zh-CN" b="1" dirty="0"/>
              <a:t>the</a:t>
            </a:r>
            <a:r>
              <a:rPr lang="zh-CN" altLang="en-US" b="1" dirty="0"/>
              <a:t> </a:t>
            </a:r>
            <a:r>
              <a:rPr lang="en-US" altLang="zh-CN" b="1" dirty="0"/>
              <a:t>data,</a:t>
            </a:r>
            <a:r>
              <a:rPr lang="zh-CN" altLang="en-US" b="1" dirty="0"/>
              <a:t> </a:t>
            </a:r>
            <a:r>
              <a:rPr lang="en-US" altLang="zh-CN" b="1" dirty="0"/>
              <a:t>then</a:t>
            </a:r>
            <a:r>
              <a:rPr lang="zh-CN" altLang="en-US" b="1" dirty="0"/>
              <a:t> </a:t>
            </a:r>
            <a:r>
              <a:rPr lang="en-US" altLang="zh-CN" b="1" dirty="0"/>
              <a:t>later</a:t>
            </a:r>
            <a:r>
              <a:rPr lang="zh-CN" altLang="en-US" b="1" dirty="0"/>
              <a:t> </a:t>
            </a:r>
            <a:r>
              <a:rPr lang="en-US" altLang="zh-CN" b="1" dirty="0"/>
              <a:t>display</a:t>
            </a:r>
            <a:r>
              <a:rPr lang="zh-CN" altLang="en-US" b="1" dirty="0"/>
              <a:t> </a:t>
            </a:r>
            <a:r>
              <a:rPr lang="en-US" altLang="zh-CN" b="1" dirty="0"/>
              <a:t>it.</a:t>
            </a:r>
          </a:p>
          <a:p>
            <a:pPr marL="0" indent="0">
              <a:buNone/>
            </a:pPr>
            <a:endParaRPr kumimoji="1" lang="zh-CN" altLang="en-US" dirty="0"/>
          </a:p>
        </p:txBody>
      </p:sp>
      <p:sp>
        <p:nvSpPr>
          <p:cNvPr id="5" name="文本框 4"/>
          <p:cNvSpPr txBox="1"/>
          <p:nvPr/>
        </p:nvSpPr>
        <p:spPr>
          <a:xfrm>
            <a:off x="0" y="2632237"/>
            <a:ext cx="229436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Security Hole:</a:t>
            </a:r>
            <a:endParaRPr kumimoji="1" lang="zh-CN" altLang="en-US" dirty="0"/>
          </a:p>
        </p:txBody>
      </p:sp>
      <p:sp>
        <p:nvSpPr>
          <p:cNvPr id="6" name="文本框 5"/>
          <p:cNvSpPr txBox="1"/>
          <p:nvPr/>
        </p:nvSpPr>
        <p:spPr>
          <a:xfrm>
            <a:off x="0" y="3711655"/>
            <a:ext cx="146769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Attack:</a:t>
            </a:r>
            <a:endParaRPr kumimoji="1" lang="zh-CN" altLang="en-US" dirty="0"/>
          </a:p>
        </p:txBody>
      </p:sp>
      <p:pic>
        <p:nvPicPr>
          <p:cNvPr id="10" name="图片 9" descr="Untitled_5_ph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2347"/>
            <a:ext cx="9144000" cy="3213009"/>
          </a:xfrm>
          <a:prstGeom prst="rect">
            <a:avLst/>
          </a:prstGeom>
        </p:spPr>
      </p:pic>
    </p:spTree>
    <p:extLst>
      <p:ext uri="{BB962C8B-B14F-4D97-AF65-F5344CB8AC3E}">
        <p14:creationId xmlns:p14="http://schemas.microsoft.com/office/powerpoint/2010/main" val="132757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pic>
        <p:nvPicPr>
          <p:cNvPr id="6" name="内容占位符 5" descr="Home-Server-icon.png"/>
          <p:cNvPicPr>
            <a:picLocks noGrp="1" noChangeAspect="1"/>
          </p:cNvPicPr>
          <p:nvPr>
            <p:ph idx="1"/>
          </p:nvPr>
        </p:nvPicPr>
        <p:blipFill>
          <a:blip r:embed="rId2">
            <a:extLst>
              <a:ext uri="{28A0092B-C50C-407E-A947-70E740481C1C}">
                <a14:useLocalDpi xmlns:a14="http://schemas.microsoft.com/office/drawing/2010/main" val="0"/>
              </a:ext>
            </a:extLst>
          </a:blip>
          <a:srcRect l="-48822" r="-48822"/>
          <a:stretch>
            <a:fillRect/>
          </a:stretch>
        </p:blipFill>
        <p:spPr>
          <a:xfrm>
            <a:off x="3671505" y="1495076"/>
            <a:ext cx="2978150" cy="1506822"/>
          </a:xfrm>
        </p:spPr>
      </p:pic>
      <p:pic>
        <p:nvPicPr>
          <p:cNvPr id="4" name="图片 3" descr="S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040" y="4639260"/>
            <a:ext cx="1149684" cy="1149684"/>
          </a:xfrm>
          <a:prstGeom prst="rect">
            <a:avLst/>
          </a:prstGeom>
        </p:spPr>
      </p:pic>
      <p:pic>
        <p:nvPicPr>
          <p:cNvPr id="5" name="图片 4" descr="Us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105" y="4639260"/>
            <a:ext cx="1149684" cy="1149684"/>
          </a:xfrm>
          <a:prstGeom prst="rect">
            <a:avLst/>
          </a:prstGeom>
        </p:spPr>
      </p:pic>
      <p:sp>
        <p:nvSpPr>
          <p:cNvPr id="7" name="内容占位符 2"/>
          <p:cNvSpPr txBox="1">
            <a:spLocks/>
          </p:cNvSpPr>
          <p:nvPr/>
        </p:nvSpPr>
        <p:spPr bwMode="auto">
          <a:xfrm>
            <a:off x="295276" y="900864"/>
            <a:ext cx="8193672" cy="115787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None/>
            </a:pPr>
            <a:r>
              <a:rPr lang="en-US" altLang="zh-CN" i="1" dirty="0"/>
              <a:t>XSS-</a:t>
            </a:r>
            <a:r>
              <a:rPr lang="zh-CN" altLang="en-US" i="1" dirty="0"/>
              <a:t> </a:t>
            </a:r>
            <a:r>
              <a:rPr lang="en-US" altLang="zh-CN" i="1" dirty="0"/>
              <a:t>DOM</a:t>
            </a:r>
            <a:r>
              <a:rPr lang="zh-CN" altLang="en-US" i="1" dirty="0"/>
              <a:t> </a:t>
            </a:r>
            <a:r>
              <a:rPr lang="en-US" altLang="zh-CN" i="1" dirty="0"/>
              <a:t>XSS:</a:t>
            </a:r>
          </a:p>
          <a:p>
            <a:pPr marL="0" indent="0" algn="ctr">
              <a:buNone/>
            </a:pPr>
            <a:r>
              <a:rPr lang="en-US" altLang="zh-CN" b="1" dirty="0"/>
              <a:t>What</a:t>
            </a:r>
            <a:r>
              <a:rPr lang="zh-CN" altLang="en-US" b="1" dirty="0"/>
              <a:t> </a:t>
            </a:r>
            <a:r>
              <a:rPr lang="en-US" altLang="zh-CN" b="1" dirty="0"/>
              <a:t>happens</a:t>
            </a:r>
            <a:r>
              <a:rPr lang="zh-CN" altLang="en-US" b="1" dirty="0"/>
              <a:t> </a:t>
            </a:r>
            <a:r>
              <a:rPr lang="en-US" altLang="zh-CN" b="1" dirty="0"/>
              <a:t>in</a:t>
            </a:r>
            <a:r>
              <a:rPr lang="zh-CN" altLang="en-US" b="1" dirty="0"/>
              <a:t> </a:t>
            </a:r>
            <a:r>
              <a:rPr lang="en-US" altLang="zh-CN" b="1" dirty="0"/>
              <a:t>JavaScript,</a:t>
            </a:r>
            <a:r>
              <a:rPr lang="zh-CN" altLang="en-US" b="1" dirty="0"/>
              <a:t> </a:t>
            </a:r>
            <a:r>
              <a:rPr lang="en-US" altLang="zh-CN" b="1" dirty="0"/>
              <a:t>stays</a:t>
            </a:r>
            <a:r>
              <a:rPr lang="zh-CN" altLang="en-US" b="1" dirty="0"/>
              <a:t> </a:t>
            </a:r>
            <a:r>
              <a:rPr lang="en-US" altLang="zh-CN" b="1" dirty="0"/>
              <a:t>in</a:t>
            </a:r>
            <a:r>
              <a:rPr lang="zh-CN" altLang="en-US" b="1" dirty="0"/>
              <a:t> </a:t>
            </a:r>
            <a:r>
              <a:rPr lang="en-US" altLang="zh-CN" b="1" dirty="0"/>
              <a:t>JavaScript.</a:t>
            </a:r>
          </a:p>
          <a:p>
            <a:pPr marL="0" indent="0">
              <a:buFont typeface="Wingdings" charset="0"/>
              <a:buNone/>
            </a:pPr>
            <a:endParaRPr lang="zh-CN" altLang="en-US" dirty="0"/>
          </a:p>
        </p:txBody>
      </p:sp>
      <p:cxnSp>
        <p:nvCxnSpPr>
          <p:cNvPr id="8" name="Straight Arrow Connector 7"/>
          <p:cNvCxnSpPr/>
          <p:nvPr/>
        </p:nvCxnSpPr>
        <p:spPr bwMode="auto">
          <a:xfrm flipV="1">
            <a:off x="1313544" y="2283908"/>
            <a:ext cx="2611653" cy="19818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9380989">
            <a:off x="1414342" y="3173506"/>
            <a:ext cx="1496123" cy="338554"/>
          </a:xfrm>
          <a:prstGeom prst="rect">
            <a:avLst/>
          </a:prstGeom>
          <a:noFill/>
        </p:spPr>
        <p:txBody>
          <a:bodyPr wrap="none" rtlCol="0">
            <a:spAutoFit/>
          </a:bodyPr>
          <a:lstStyle/>
          <a:p>
            <a:r>
              <a:rPr lang="en-US" sz="1600" dirty="0"/>
              <a:t>1. User logs in</a:t>
            </a:r>
          </a:p>
        </p:txBody>
      </p:sp>
      <p:cxnSp>
        <p:nvCxnSpPr>
          <p:cNvPr id="11" name="Straight Arrow Connector 10"/>
          <p:cNvCxnSpPr/>
          <p:nvPr/>
        </p:nvCxnSpPr>
        <p:spPr bwMode="auto">
          <a:xfrm flipH="1">
            <a:off x="2156302" y="5254814"/>
            <a:ext cx="4332932" cy="6581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2783809" y="4947037"/>
            <a:ext cx="3121856" cy="307777"/>
          </a:xfrm>
          <a:prstGeom prst="rect">
            <a:avLst/>
          </a:prstGeom>
          <a:noFill/>
        </p:spPr>
        <p:txBody>
          <a:bodyPr wrap="none" rtlCol="0">
            <a:spAutoFit/>
          </a:bodyPr>
          <a:lstStyle/>
          <a:p>
            <a:r>
              <a:rPr lang="en-US" sz="1400" dirty="0"/>
              <a:t>2. Attacker feeds crafted URL to user</a:t>
            </a:r>
          </a:p>
        </p:txBody>
      </p:sp>
      <p:cxnSp>
        <p:nvCxnSpPr>
          <p:cNvPr id="13" name="Straight Arrow Connector 12"/>
          <p:cNvCxnSpPr/>
          <p:nvPr/>
        </p:nvCxnSpPr>
        <p:spPr bwMode="auto">
          <a:xfrm flipV="1">
            <a:off x="1722618" y="2679783"/>
            <a:ext cx="2389737" cy="18657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rot="19383428">
            <a:off x="1368858" y="3368348"/>
            <a:ext cx="2685351" cy="307777"/>
          </a:xfrm>
          <a:prstGeom prst="rect">
            <a:avLst/>
          </a:prstGeom>
          <a:noFill/>
        </p:spPr>
        <p:txBody>
          <a:bodyPr wrap="none" rtlCol="0">
            <a:spAutoFit/>
          </a:bodyPr>
          <a:lstStyle/>
          <a:p>
            <a:r>
              <a:rPr lang="en-US" sz="1400" dirty="0"/>
              <a:t>3.User requests attacker’s URL</a:t>
            </a:r>
          </a:p>
        </p:txBody>
      </p:sp>
      <p:cxnSp>
        <p:nvCxnSpPr>
          <p:cNvPr id="18" name="Straight Arrow Connector 17"/>
          <p:cNvCxnSpPr/>
          <p:nvPr/>
        </p:nvCxnSpPr>
        <p:spPr bwMode="auto">
          <a:xfrm flipH="1">
            <a:off x="2013506" y="3201080"/>
            <a:ext cx="2392949" cy="18238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rot="19383428">
            <a:off x="1362323" y="3570753"/>
            <a:ext cx="3557384" cy="523220"/>
          </a:xfrm>
          <a:prstGeom prst="rect">
            <a:avLst/>
          </a:prstGeom>
          <a:noFill/>
        </p:spPr>
        <p:txBody>
          <a:bodyPr wrap="none" rtlCol="0">
            <a:spAutoFit/>
          </a:bodyPr>
          <a:lstStyle/>
          <a:p>
            <a:r>
              <a:rPr lang="en-US" sz="1400" b="1" dirty="0"/>
              <a:t>4. Server response with </a:t>
            </a:r>
          </a:p>
          <a:p>
            <a:r>
              <a:rPr lang="en-US" sz="1400" b="1" dirty="0"/>
              <a:t>Page containing hard-coded JavaScript</a:t>
            </a:r>
          </a:p>
        </p:txBody>
      </p:sp>
      <p:cxnSp>
        <p:nvCxnSpPr>
          <p:cNvPr id="23" name="Straight Arrow Connector 22"/>
          <p:cNvCxnSpPr/>
          <p:nvPr/>
        </p:nvCxnSpPr>
        <p:spPr bwMode="auto">
          <a:xfrm>
            <a:off x="2156301" y="5727449"/>
            <a:ext cx="473242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2783809" y="5372570"/>
            <a:ext cx="4160113" cy="307777"/>
          </a:xfrm>
          <a:prstGeom prst="rect">
            <a:avLst/>
          </a:prstGeom>
          <a:noFill/>
        </p:spPr>
        <p:txBody>
          <a:bodyPr wrap="none" rtlCol="0">
            <a:spAutoFit/>
          </a:bodyPr>
          <a:lstStyle/>
          <a:p>
            <a:r>
              <a:rPr lang="en-US" sz="1400" dirty="0"/>
              <a:t>6. User’s browser sends session token to attacker</a:t>
            </a:r>
          </a:p>
        </p:txBody>
      </p:sp>
      <p:cxnSp>
        <p:nvCxnSpPr>
          <p:cNvPr id="33" name="Straight Arrow Connector 32"/>
          <p:cNvCxnSpPr/>
          <p:nvPr/>
        </p:nvCxnSpPr>
        <p:spPr bwMode="auto">
          <a:xfrm flipH="1" flipV="1">
            <a:off x="5800760" y="2935216"/>
            <a:ext cx="1697789" cy="16382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Box 33"/>
          <p:cNvSpPr txBox="1"/>
          <p:nvPr/>
        </p:nvSpPr>
        <p:spPr>
          <a:xfrm rot="2705929">
            <a:off x="6072940" y="3258436"/>
            <a:ext cx="1631564" cy="523220"/>
          </a:xfrm>
          <a:prstGeom prst="rect">
            <a:avLst/>
          </a:prstGeom>
          <a:noFill/>
        </p:spPr>
        <p:txBody>
          <a:bodyPr wrap="none" rtlCol="0">
            <a:spAutoFit/>
          </a:bodyPr>
          <a:lstStyle/>
          <a:p>
            <a:r>
              <a:rPr lang="en-US" sz="1400" dirty="0"/>
              <a:t>7. Attacker hijacks </a:t>
            </a:r>
          </a:p>
          <a:p>
            <a:r>
              <a:rPr lang="en-US" sz="1400" dirty="0"/>
              <a:t>user’s session</a:t>
            </a:r>
          </a:p>
        </p:txBody>
      </p:sp>
    </p:spTree>
    <p:extLst>
      <p:ext uri="{BB962C8B-B14F-4D97-AF65-F5344CB8AC3E}">
        <p14:creationId xmlns:p14="http://schemas.microsoft.com/office/powerpoint/2010/main" val="276841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i="1" dirty="0"/>
              <a:t>XSS-</a:t>
            </a:r>
            <a:r>
              <a:rPr kumimoji="1" lang="zh-CN" altLang="en-US" i="1" dirty="0"/>
              <a:t> </a:t>
            </a:r>
            <a:r>
              <a:rPr kumimoji="1" lang="en-US" altLang="zh-CN" i="1" dirty="0"/>
              <a:t>DOM</a:t>
            </a:r>
            <a:r>
              <a:rPr kumimoji="1" lang="zh-CN" altLang="en-US" i="1" dirty="0"/>
              <a:t> </a:t>
            </a:r>
            <a:r>
              <a:rPr kumimoji="1" lang="en-US" altLang="zh-CN" i="1" dirty="0"/>
              <a:t>XSS:</a:t>
            </a:r>
          </a:p>
          <a:p>
            <a:pPr marL="0" indent="0" algn="ctr">
              <a:buNone/>
            </a:pPr>
            <a:r>
              <a:rPr lang="en-US" altLang="zh-CN" b="1" dirty="0"/>
              <a:t>What</a:t>
            </a:r>
            <a:r>
              <a:rPr lang="zh-CN" altLang="en-US" b="1" dirty="0"/>
              <a:t> </a:t>
            </a:r>
            <a:r>
              <a:rPr lang="en-US" altLang="zh-CN" b="1" dirty="0"/>
              <a:t>happens</a:t>
            </a:r>
            <a:r>
              <a:rPr lang="zh-CN" altLang="en-US" b="1" dirty="0"/>
              <a:t> </a:t>
            </a:r>
            <a:r>
              <a:rPr lang="en-US" altLang="zh-CN" b="1" dirty="0"/>
              <a:t>in</a:t>
            </a:r>
            <a:r>
              <a:rPr lang="zh-CN" altLang="en-US" b="1" dirty="0"/>
              <a:t> </a:t>
            </a:r>
            <a:r>
              <a:rPr lang="en-US" altLang="zh-CN" b="1" dirty="0"/>
              <a:t>JavaScript,</a:t>
            </a:r>
            <a:r>
              <a:rPr lang="zh-CN" altLang="en-US" b="1" dirty="0"/>
              <a:t> </a:t>
            </a:r>
            <a:r>
              <a:rPr lang="en-US" altLang="zh-CN" b="1" dirty="0"/>
              <a:t>stays</a:t>
            </a:r>
            <a:r>
              <a:rPr lang="zh-CN" altLang="en-US" b="1" dirty="0"/>
              <a:t> </a:t>
            </a:r>
            <a:r>
              <a:rPr lang="en-US" altLang="zh-CN" b="1" dirty="0"/>
              <a:t>in</a:t>
            </a:r>
            <a:r>
              <a:rPr lang="zh-CN" altLang="en-US" b="1" dirty="0"/>
              <a:t> </a:t>
            </a:r>
            <a:r>
              <a:rPr lang="en-US" altLang="zh-CN" b="1" dirty="0"/>
              <a:t>JavaScript.</a:t>
            </a:r>
          </a:p>
          <a:p>
            <a:pPr marL="0" indent="0">
              <a:buNone/>
            </a:pPr>
            <a:endParaRPr kumimoji="1" lang="zh-CN" altLang="en-US" dirty="0"/>
          </a:p>
        </p:txBody>
      </p:sp>
      <p:sp>
        <p:nvSpPr>
          <p:cNvPr id="4" name="文本框 3"/>
          <p:cNvSpPr txBox="1"/>
          <p:nvPr/>
        </p:nvSpPr>
        <p:spPr>
          <a:xfrm>
            <a:off x="300039" y="2887579"/>
            <a:ext cx="8843962" cy="1631216"/>
          </a:xfrm>
          <a:prstGeom prst="rect">
            <a:avLst/>
          </a:prstGeom>
          <a:noFill/>
        </p:spPr>
        <p:txBody>
          <a:bodyPr wrap="square" rtlCol="0">
            <a:spAutoFit/>
          </a:bodyPr>
          <a:lstStyle/>
          <a:p>
            <a:pPr marL="457200" indent="-457200">
              <a:buAutoNum type="arabicPeriod"/>
            </a:pPr>
            <a:r>
              <a:rPr kumimoji="1" lang="en-US" altLang="zh-CN" dirty="0"/>
              <a:t>A</a:t>
            </a:r>
            <a:r>
              <a:rPr kumimoji="1" lang="zh-CN" altLang="en-US" dirty="0"/>
              <a:t> </a:t>
            </a:r>
            <a:r>
              <a:rPr kumimoji="1" lang="en-US" altLang="zh-CN" dirty="0"/>
              <a:t>user</a:t>
            </a:r>
            <a:r>
              <a:rPr kumimoji="1" lang="zh-CN" altLang="en-US" dirty="0"/>
              <a:t> </a:t>
            </a:r>
            <a:r>
              <a:rPr kumimoji="1" lang="en-US" altLang="zh-CN" dirty="0"/>
              <a:t>requests</a:t>
            </a:r>
            <a:r>
              <a:rPr kumimoji="1" lang="zh-CN" altLang="en-US" dirty="0"/>
              <a:t> </a:t>
            </a:r>
            <a:r>
              <a:rPr kumimoji="1" lang="en-US" altLang="zh-CN" dirty="0"/>
              <a:t>a</a:t>
            </a:r>
            <a:r>
              <a:rPr kumimoji="1" lang="zh-CN" altLang="en-US" dirty="0"/>
              <a:t> </a:t>
            </a:r>
            <a:r>
              <a:rPr kumimoji="1" lang="en-US" altLang="zh-CN" dirty="0"/>
              <a:t>crafted</a:t>
            </a:r>
            <a:r>
              <a:rPr kumimoji="1" lang="zh-CN" altLang="en-US" dirty="0"/>
              <a:t> </a:t>
            </a:r>
            <a:r>
              <a:rPr kumimoji="1" lang="en-US" altLang="zh-CN" dirty="0"/>
              <a:t>URL</a:t>
            </a:r>
            <a:r>
              <a:rPr kumimoji="1" lang="zh-CN" altLang="en-US" dirty="0"/>
              <a:t> </a:t>
            </a:r>
            <a:r>
              <a:rPr kumimoji="1" lang="en-US" altLang="zh-CN" dirty="0"/>
              <a:t>supplied</a:t>
            </a:r>
            <a:r>
              <a:rPr kumimoji="1" lang="zh-CN" altLang="en-US" dirty="0"/>
              <a:t> </a:t>
            </a:r>
            <a:r>
              <a:rPr kumimoji="1" lang="en-US" altLang="zh-CN" dirty="0"/>
              <a:t>by</a:t>
            </a:r>
            <a:r>
              <a:rPr kumimoji="1" lang="zh-CN" altLang="en-US" dirty="0"/>
              <a:t> </a:t>
            </a:r>
            <a:r>
              <a:rPr kumimoji="1" lang="en-US" altLang="zh-CN" dirty="0"/>
              <a:t>the</a:t>
            </a:r>
            <a:r>
              <a:rPr kumimoji="1" lang="zh-CN" altLang="en-US" dirty="0"/>
              <a:t> </a:t>
            </a:r>
            <a:r>
              <a:rPr kumimoji="1" lang="en-US" altLang="zh-CN" dirty="0"/>
              <a:t>attacker</a:t>
            </a:r>
            <a:r>
              <a:rPr kumimoji="1" lang="zh-CN" altLang="en-US" dirty="0"/>
              <a:t> </a:t>
            </a:r>
            <a:r>
              <a:rPr kumimoji="1" lang="en-US" altLang="zh-CN" dirty="0"/>
              <a:t>and</a:t>
            </a:r>
            <a:r>
              <a:rPr kumimoji="1" lang="zh-CN" altLang="en-US" dirty="0"/>
              <a:t> </a:t>
            </a:r>
            <a:r>
              <a:rPr kumimoji="1" lang="en-US" altLang="zh-CN" dirty="0"/>
              <a:t>containing</a:t>
            </a:r>
            <a:r>
              <a:rPr kumimoji="1" lang="zh-CN" altLang="en-US" dirty="0"/>
              <a:t> </a:t>
            </a:r>
            <a:r>
              <a:rPr kumimoji="1" lang="en-US" altLang="zh-CN" dirty="0"/>
              <a:t>embedded</a:t>
            </a:r>
            <a:r>
              <a:rPr kumimoji="1" lang="zh-CN" altLang="en-US" dirty="0"/>
              <a:t> </a:t>
            </a:r>
            <a:r>
              <a:rPr kumimoji="1" lang="en-US" altLang="zh-CN" dirty="0"/>
              <a:t>JavaScript</a:t>
            </a:r>
          </a:p>
          <a:p>
            <a:pPr marL="457200" indent="-457200">
              <a:buAutoNum type="arabicPeriod"/>
            </a:pPr>
            <a:r>
              <a:rPr kumimoji="1" lang="en-US" altLang="zh-CN" dirty="0"/>
              <a:t>The</a:t>
            </a:r>
            <a:r>
              <a:rPr kumimoji="1" lang="zh-CN" altLang="en-US" dirty="0"/>
              <a:t> </a:t>
            </a:r>
            <a:r>
              <a:rPr kumimoji="1" lang="en-US" altLang="zh-CN" dirty="0"/>
              <a:t>server’s</a:t>
            </a:r>
            <a:r>
              <a:rPr kumimoji="1" lang="zh-CN" altLang="en-US" dirty="0"/>
              <a:t> </a:t>
            </a:r>
            <a:r>
              <a:rPr kumimoji="1" lang="en-US" altLang="zh-CN" dirty="0"/>
              <a:t>response</a:t>
            </a:r>
            <a:r>
              <a:rPr kumimoji="1" lang="zh-CN" altLang="en-US" dirty="0"/>
              <a:t> </a:t>
            </a:r>
            <a:r>
              <a:rPr kumimoji="1" lang="en-US" altLang="zh-CN" dirty="0"/>
              <a:t>does</a:t>
            </a:r>
            <a:r>
              <a:rPr kumimoji="1" lang="zh-CN" altLang="en-US" dirty="0"/>
              <a:t> </a:t>
            </a:r>
            <a:r>
              <a:rPr kumimoji="1" lang="en-US" altLang="zh-CN" dirty="0"/>
              <a:t>not</a:t>
            </a:r>
            <a:r>
              <a:rPr kumimoji="1" lang="zh-CN" altLang="en-US" dirty="0"/>
              <a:t> </a:t>
            </a:r>
            <a:r>
              <a:rPr kumimoji="1" lang="en-US" altLang="zh-CN" dirty="0"/>
              <a:t>contain</a:t>
            </a:r>
            <a:r>
              <a:rPr kumimoji="1" lang="zh-CN" altLang="en-US" dirty="0"/>
              <a:t> </a:t>
            </a:r>
            <a:r>
              <a:rPr kumimoji="1" lang="en-US" altLang="zh-CN" dirty="0"/>
              <a:t>the</a:t>
            </a:r>
            <a:r>
              <a:rPr kumimoji="1" lang="zh-CN" altLang="en-US" dirty="0"/>
              <a:t> </a:t>
            </a:r>
            <a:r>
              <a:rPr kumimoji="1" lang="en-US" altLang="zh-CN" dirty="0"/>
              <a:t>attacker’s</a:t>
            </a:r>
            <a:r>
              <a:rPr kumimoji="1" lang="zh-CN" altLang="en-US" dirty="0"/>
              <a:t> </a:t>
            </a:r>
            <a:r>
              <a:rPr kumimoji="1" lang="en-US" altLang="zh-CN" dirty="0"/>
              <a:t>script</a:t>
            </a:r>
            <a:r>
              <a:rPr kumimoji="1" lang="zh-CN" altLang="en-US" dirty="0"/>
              <a:t> </a:t>
            </a:r>
            <a:r>
              <a:rPr kumimoji="1" lang="en-US" altLang="zh-CN" dirty="0"/>
              <a:t>in</a:t>
            </a:r>
            <a:r>
              <a:rPr kumimoji="1" lang="zh-CN" altLang="en-US" dirty="0"/>
              <a:t> </a:t>
            </a:r>
            <a:r>
              <a:rPr kumimoji="1" lang="en-US" altLang="zh-CN" dirty="0"/>
              <a:t>any</a:t>
            </a:r>
            <a:r>
              <a:rPr kumimoji="1" lang="zh-CN" altLang="en-US" dirty="0"/>
              <a:t> </a:t>
            </a:r>
            <a:r>
              <a:rPr kumimoji="1" lang="en-US" altLang="zh-CN" dirty="0"/>
              <a:t>form</a:t>
            </a:r>
          </a:p>
          <a:p>
            <a:pPr marL="457200" indent="-457200">
              <a:buAutoNum type="arabicPeriod"/>
            </a:pPr>
            <a:r>
              <a:rPr kumimoji="1" lang="en-US" altLang="zh-CN" dirty="0"/>
              <a:t>When</a:t>
            </a:r>
            <a:r>
              <a:rPr kumimoji="1" lang="zh-CN" altLang="en-US" dirty="0"/>
              <a:t> </a:t>
            </a:r>
            <a:r>
              <a:rPr kumimoji="1" lang="en-US" altLang="zh-CN" dirty="0"/>
              <a:t>the</a:t>
            </a:r>
            <a:r>
              <a:rPr kumimoji="1" lang="zh-CN" altLang="en-US" dirty="0"/>
              <a:t> </a:t>
            </a:r>
            <a:r>
              <a:rPr kumimoji="1" lang="en-US" altLang="zh-CN" dirty="0"/>
              <a:t>user’s</a:t>
            </a:r>
            <a:r>
              <a:rPr kumimoji="1" lang="zh-CN" altLang="en-US" dirty="0"/>
              <a:t> </a:t>
            </a:r>
            <a:r>
              <a:rPr kumimoji="1" lang="en-US" altLang="zh-CN" dirty="0"/>
              <a:t>browser</a:t>
            </a:r>
            <a:r>
              <a:rPr kumimoji="1" lang="zh-CN" altLang="en-US" dirty="0"/>
              <a:t> </a:t>
            </a:r>
            <a:r>
              <a:rPr kumimoji="1" lang="en-US" altLang="zh-CN" dirty="0"/>
              <a:t>process</a:t>
            </a:r>
            <a:r>
              <a:rPr kumimoji="1" lang="zh-CN" altLang="en-US" dirty="0"/>
              <a:t> </a:t>
            </a:r>
            <a:r>
              <a:rPr kumimoji="1" lang="en-US" altLang="zh-CN" dirty="0"/>
              <a:t>this</a:t>
            </a:r>
            <a:r>
              <a:rPr kumimoji="1" lang="zh-CN" altLang="en-US" dirty="0"/>
              <a:t> </a:t>
            </a:r>
            <a:r>
              <a:rPr kumimoji="1" lang="en-US" altLang="zh-CN" dirty="0"/>
              <a:t>response,</a:t>
            </a:r>
            <a:r>
              <a:rPr kumimoji="1" lang="zh-CN" altLang="en-US" dirty="0"/>
              <a:t> </a:t>
            </a:r>
            <a:r>
              <a:rPr kumimoji="1" lang="en-US" altLang="zh-CN" dirty="0"/>
              <a:t>the</a:t>
            </a:r>
            <a:r>
              <a:rPr kumimoji="1" lang="zh-CN" altLang="en-US" dirty="0"/>
              <a:t> </a:t>
            </a:r>
            <a:r>
              <a:rPr kumimoji="1" lang="en-US" altLang="zh-CN" dirty="0"/>
              <a:t>script</a:t>
            </a:r>
            <a:r>
              <a:rPr kumimoji="1" lang="zh-CN" altLang="en-US" dirty="0"/>
              <a:t> </a:t>
            </a:r>
            <a:r>
              <a:rPr kumimoji="1" lang="en-US" altLang="zh-CN" dirty="0"/>
              <a:t>is</a:t>
            </a:r>
            <a:r>
              <a:rPr kumimoji="1" lang="zh-CN" altLang="en-US" dirty="0"/>
              <a:t> </a:t>
            </a:r>
            <a:r>
              <a:rPr kumimoji="1" lang="en-US" altLang="zh-CN" dirty="0"/>
              <a:t>executed</a:t>
            </a:r>
            <a:r>
              <a:rPr kumimoji="1" lang="zh-CN" altLang="en-US" dirty="0"/>
              <a:t> </a:t>
            </a:r>
            <a:r>
              <a:rPr kumimoji="1" lang="en-US" altLang="zh-CN" dirty="0"/>
              <a:t>nonetheless.</a:t>
            </a:r>
            <a:endParaRPr kumimoji="1" lang="zh-CN" altLang="en-US" dirty="0"/>
          </a:p>
        </p:txBody>
      </p:sp>
    </p:spTree>
    <p:extLst>
      <p:ext uri="{BB962C8B-B14F-4D97-AF65-F5344CB8AC3E}">
        <p14:creationId xmlns:p14="http://schemas.microsoft.com/office/powerpoint/2010/main" val="1426099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11" name="文本框 10"/>
          <p:cNvSpPr txBox="1"/>
          <p:nvPr/>
        </p:nvSpPr>
        <p:spPr>
          <a:xfrm>
            <a:off x="0" y="2632237"/>
            <a:ext cx="229436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Security Hole:</a:t>
            </a:r>
            <a:endParaRPr kumimoji="1" lang="zh-CN" altLang="en-US" dirty="0"/>
          </a:p>
        </p:txBody>
      </p:sp>
      <p:sp>
        <p:nvSpPr>
          <p:cNvPr id="12" name="文本框 11"/>
          <p:cNvSpPr txBox="1"/>
          <p:nvPr/>
        </p:nvSpPr>
        <p:spPr>
          <a:xfrm>
            <a:off x="0" y="3711655"/>
            <a:ext cx="146769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zh-CN" dirty="0"/>
              <a:t>The Attack:</a:t>
            </a:r>
            <a:endParaRPr kumimoji="1" lang="zh-CN" altLang="en-US" dirty="0"/>
          </a:p>
        </p:txBody>
      </p:sp>
      <p:sp>
        <p:nvSpPr>
          <p:cNvPr id="14" name="内容占位符 2"/>
          <p:cNvSpPr txBox="1">
            <a:spLocks/>
          </p:cNvSpPr>
          <p:nvPr/>
        </p:nvSpPr>
        <p:spPr bwMode="auto">
          <a:xfrm>
            <a:off x="447675" y="1641475"/>
            <a:ext cx="8524875" cy="4313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charset="0"/>
              <a:buNone/>
            </a:pPr>
            <a:r>
              <a:rPr lang="en-US" altLang="zh-CN" i="1"/>
              <a:t>XSS-</a:t>
            </a:r>
            <a:r>
              <a:rPr lang="zh-CN" altLang="en-US" i="1"/>
              <a:t> </a:t>
            </a:r>
            <a:r>
              <a:rPr lang="en-US" altLang="zh-CN" i="1"/>
              <a:t>DOM</a:t>
            </a:r>
            <a:r>
              <a:rPr lang="zh-CN" altLang="en-US" i="1"/>
              <a:t> </a:t>
            </a:r>
            <a:r>
              <a:rPr lang="en-US" altLang="zh-CN" i="1"/>
              <a:t>XSS:</a:t>
            </a:r>
          </a:p>
          <a:p>
            <a:pPr marL="0" indent="0" algn="ctr">
              <a:buFont typeface="Wingdings" charset="0"/>
              <a:buNone/>
            </a:pPr>
            <a:r>
              <a:rPr lang="en-US" altLang="zh-CN" b="1"/>
              <a:t>What</a:t>
            </a:r>
            <a:r>
              <a:rPr lang="zh-CN" altLang="en-US" b="1"/>
              <a:t> </a:t>
            </a:r>
            <a:r>
              <a:rPr lang="en-US" altLang="zh-CN" b="1"/>
              <a:t>happens</a:t>
            </a:r>
            <a:r>
              <a:rPr lang="zh-CN" altLang="en-US" b="1"/>
              <a:t> </a:t>
            </a:r>
            <a:r>
              <a:rPr lang="en-US" altLang="zh-CN" b="1"/>
              <a:t>in</a:t>
            </a:r>
            <a:r>
              <a:rPr lang="zh-CN" altLang="en-US" b="1"/>
              <a:t> </a:t>
            </a:r>
            <a:r>
              <a:rPr lang="en-US" altLang="zh-CN" b="1"/>
              <a:t>JavaScript,</a:t>
            </a:r>
            <a:r>
              <a:rPr lang="zh-CN" altLang="en-US" b="1"/>
              <a:t> </a:t>
            </a:r>
            <a:r>
              <a:rPr lang="en-US" altLang="zh-CN" b="1"/>
              <a:t>stays</a:t>
            </a:r>
            <a:r>
              <a:rPr lang="zh-CN" altLang="en-US" b="1"/>
              <a:t> </a:t>
            </a:r>
            <a:r>
              <a:rPr lang="en-US" altLang="zh-CN" b="1"/>
              <a:t>in</a:t>
            </a:r>
            <a:r>
              <a:rPr lang="zh-CN" altLang="en-US" b="1"/>
              <a:t> </a:t>
            </a:r>
            <a:r>
              <a:rPr lang="en-US" altLang="zh-CN" b="1"/>
              <a:t>JavaScript.</a:t>
            </a:r>
          </a:p>
          <a:p>
            <a:pPr marL="0" indent="0">
              <a:buFont typeface="Wingdings" charset="0"/>
              <a:buNone/>
            </a:pPr>
            <a:endParaRPr lang="zh-CN" altLang="en-US" dirty="0"/>
          </a:p>
        </p:txBody>
      </p:sp>
      <p:pic>
        <p:nvPicPr>
          <p:cNvPr id="3" name="Picture 2" descr="Untitled_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2346"/>
            <a:ext cx="9146082" cy="2101127"/>
          </a:xfrm>
          <a:prstGeom prst="rect">
            <a:avLst/>
          </a:prstGeom>
        </p:spPr>
      </p:pic>
    </p:spTree>
    <p:extLst>
      <p:ext uri="{BB962C8B-B14F-4D97-AF65-F5344CB8AC3E}">
        <p14:creationId xmlns:p14="http://schemas.microsoft.com/office/powerpoint/2010/main" val="38667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is Everywhere</a:t>
            </a:r>
          </a:p>
        </p:txBody>
      </p:sp>
      <p:sp>
        <p:nvSpPr>
          <p:cNvPr id="3" name="Content Placeholder 2"/>
          <p:cNvSpPr>
            <a:spLocks noGrp="1"/>
          </p:cNvSpPr>
          <p:nvPr>
            <p:ph idx="1"/>
          </p:nvPr>
        </p:nvSpPr>
        <p:spPr/>
        <p:txBody>
          <a:bodyPr/>
          <a:lstStyle/>
          <a:p>
            <a:r>
              <a:rPr lang="en-US" dirty="0"/>
              <a:t>XSS is by far the most prevalent web app vulnerability</a:t>
            </a:r>
          </a:p>
          <a:p>
            <a:r>
              <a:rPr lang="en-US" dirty="0"/>
              <a:t>XSS is often misunderstood because the proof of concept (pop-up) doesn’t demonstrate true attacker capability</a:t>
            </a:r>
          </a:p>
          <a:p>
            <a:r>
              <a:rPr lang="en-US" dirty="0"/>
              <a:t>XSS can lead to reputational damage, denial of service, and chained exploit.</a:t>
            </a:r>
          </a:p>
          <a:p>
            <a:r>
              <a:rPr lang="en-US" dirty="0"/>
              <a:t>XSS can be used against site administrators</a:t>
            </a:r>
          </a:p>
        </p:txBody>
      </p:sp>
    </p:spTree>
    <p:extLst>
      <p:ext uri="{BB962C8B-B14F-4D97-AF65-F5344CB8AC3E}">
        <p14:creationId xmlns:p14="http://schemas.microsoft.com/office/powerpoint/2010/main" val="53825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THE WEB IS SIMPLE</a:t>
            </a:r>
            <a:endParaRPr kumimoji="1" lang="zh-CN" altLang="en-US" dirty="0"/>
          </a:p>
        </p:txBody>
      </p:sp>
      <p:sp>
        <p:nvSpPr>
          <p:cNvPr id="3" name="内容占位符 2"/>
          <p:cNvSpPr>
            <a:spLocks noGrp="1"/>
          </p:cNvSpPr>
          <p:nvPr>
            <p:ph idx="1"/>
          </p:nvPr>
        </p:nvSpPr>
        <p:spPr/>
        <p:txBody>
          <a:bodyPr/>
          <a:lstStyle/>
          <a:p>
            <a:r>
              <a:rPr lang="en-US" altLang="zh-CN" dirty="0"/>
              <a:t>Hyper</a:t>
            </a:r>
            <a:r>
              <a:rPr lang="zh-CN" altLang="en-US" dirty="0"/>
              <a:t> </a:t>
            </a:r>
            <a:r>
              <a:rPr lang="en-US" altLang="zh-CN" dirty="0"/>
              <a:t>Text</a:t>
            </a:r>
            <a:r>
              <a:rPr lang="zh-CN" altLang="en-US" dirty="0"/>
              <a:t> </a:t>
            </a:r>
            <a:r>
              <a:rPr lang="en-US" altLang="zh-CN" dirty="0"/>
              <a:t>Transfer</a:t>
            </a:r>
            <a:r>
              <a:rPr lang="zh-CN" altLang="en-US" dirty="0"/>
              <a:t> </a:t>
            </a:r>
            <a:r>
              <a:rPr lang="en-US" altLang="zh-CN" dirty="0"/>
              <a:t>Protocol</a:t>
            </a:r>
            <a:r>
              <a:rPr lang="zh-CN" altLang="en-US" dirty="0"/>
              <a:t> </a:t>
            </a:r>
            <a:r>
              <a:rPr lang="en-US" altLang="zh-CN" dirty="0"/>
              <a:t>(HTTP)</a:t>
            </a:r>
          </a:p>
          <a:p>
            <a:r>
              <a:rPr kumimoji="1" lang="en-US" altLang="zh-CN" dirty="0"/>
              <a:t>Designed</a:t>
            </a:r>
            <a:r>
              <a:rPr kumimoji="1" lang="zh-CN" altLang="en-US" dirty="0"/>
              <a:t> </a:t>
            </a:r>
            <a:r>
              <a:rPr lang="en-US" altLang="zh-CN" dirty="0"/>
              <a:t>to</a:t>
            </a:r>
            <a:r>
              <a:rPr lang="zh-CN" altLang="en-US" dirty="0"/>
              <a:t> </a:t>
            </a:r>
            <a:r>
              <a:rPr lang="en-US" altLang="zh-CN" dirty="0"/>
              <a:t>allow</a:t>
            </a:r>
            <a:r>
              <a:rPr lang="zh-CN" altLang="en-US" dirty="0"/>
              <a:t> </a:t>
            </a:r>
            <a:r>
              <a:rPr lang="en-US" altLang="zh-CN" dirty="0"/>
              <a:t>remote</a:t>
            </a:r>
            <a:r>
              <a:rPr lang="zh-CN" altLang="en-US" dirty="0"/>
              <a:t> </a:t>
            </a:r>
            <a:r>
              <a:rPr lang="en-US" altLang="zh-CN" dirty="0"/>
              <a:t>document</a:t>
            </a:r>
            <a:r>
              <a:rPr lang="zh-CN" altLang="en-US" dirty="0"/>
              <a:t> </a:t>
            </a:r>
            <a:r>
              <a:rPr lang="en-US" altLang="zh-CN" dirty="0"/>
              <a:t>retrieval</a:t>
            </a:r>
          </a:p>
          <a:p>
            <a:r>
              <a:rPr kumimoji="1" lang="en-US" altLang="zh-CN" dirty="0"/>
              <a:t>Simple</a:t>
            </a:r>
            <a:r>
              <a:rPr kumimoji="1" lang="zh-CN" altLang="en-US" dirty="0"/>
              <a:t> </a:t>
            </a:r>
            <a:r>
              <a:rPr kumimoji="1" lang="en-US" altLang="zh-CN" dirty="0"/>
              <a:t>client</a:t>
            </a:r>
            <a:r>
              <a:rPr kumimoji="1" lang="zh-CN" altLang="en-US" dirty="0"/>
              <a:t> </a:t>
            </a:r>
            <a:r>
              <a:rPr kumimoji="1" lang="en-US" altLang="zh-CN" dirty="0"/>
              <a:t>server</a:t>
            </a:r>
            <a:r>
              <a:rPr kumimoji="1" lang="zh-CN" altLang="en-US" dirty="0"/>
              <a:t> </a:t>
            </a:r>
            <a:r>
              <a:rPr kumimoji="1" lang="en-US" altLang="zh-CN" dirty="0"/>
              <a:t>model:</a:t>
            </a:r>
          </a:p>
          <a:p>
            <a:endParaRPr kumimoji="1" lang="en-US" altLang="zh-CN" dirty="0"/>
          </a:p>
        </p:txBody>
      </p:sp>
      <p:sp>
        <p:nvSpPr>
          <p:cNvPr id="4" name="矩形 3"/>
          <p:cNvSpPr/>
          <p:nvPr/>
        </p:nvSpPr>
        <p:spPr bwMode="auto">
          <a:xfrm>
            <a:off x="1630947" y="3863473"/>
            <a:ext cx="1711158" cy="9892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Arial" charset="0"/>
              </a:rPr>
              <a:t>Client</a:t>
            </a:r>
            <a:endParaRPr kumimoji="0" lang="zh-CN" altLang="en-US" sz="2000" b="0" i="0" u="none" strike="noStrike" cap="none" normalizeH="0" baseline="0" dirty="0">
              <a:ln>
                <a:noFill/>
              </a:ln>
              <a:solidFill>
                <a:srgbClr val="FFFFFF"/>
              </a:solidFill>
              <a:effectLst/>
              <a:latin typeface="Arial" charset="0"/>
            </a:endParaRPr>
          </a:p>
        </p:txBody>
      </p:sp>
      <p:sp>
        <p:nvSpPr>
          <p:cNvPr id="5" name="矩形 4"/>
          <p:cNvSpPr/>
          <p:nvPr/>
        </p:nvSpPr>
        <p:spPr bwMode="auto">
          <a:xfrm>
            <a:off x="5981031" y="3863473"/>
            <a:ext cx="1711158" cy="9892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Arial" charset="0"/>
              </a:rPr>
              <a:t>Server</a:t>
            </a:r>
            <a:endParaRPr kumimoji="0" lang="zh-CN" altLang="en-US" sz="2000" b="0" i="0" u="none" strike="noStrike" cap="none" normalizeH="0" baseline="0" dirty="0">
              <a:ln>
                <a:noFill/>
              </a:ln>
              <a:solidFill>
                <a:srgbClr val="FFFFFF"/>
              </a:solidFill>
              <a:effectLst/>
              <a:latin typeface="Arial" charset="0"/>
            </a:endParaRPr>
          </a:p>
        </p:txBody>
      </p:sp>
      <p:sp>
        <p:nvSpPr>
          <p:cNvPr id="6" name="左右箭头 5"/>
          <p:cNvSpPr/>
          <p:nvPr/>
        </p:nvSpPr>
        <p:spPr bwMode="auto">
          <a:xfrm>
            <a:off x="3850105" y="4023893"/>
            <a:ext cx="1644316" cy="828843"/>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9556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3" name="内容占位符 2"/>
          <p:cNvSpPr>
            <a:spLocks noGrp="1"/>
          </p:cNvSpPr>
          <p:nvPr>
            <p:ph idx="1"/>
          </p:nvPr>
        </p:nvSpPr>
        <p:spPr>
          <a:xfrm>
            <a:off x="295275" y="887496"/>
            <a:ext cx="8524875" cy="5596188"/>
          </a:xfrm>
        </p:spPr>
        <p:txBody>
          <a:bodyPr/>
          <a:lstStyle/>
          <a:p>
            <a:pPr marL="0" indent="0">
              <a:buNone/>
            </a:pPr>
            <a:r>
              <a:rPr kumimoji="1" lang="en-US" altLang="zh-CN" sz="2400" b="1" dirty="0"/>
              <a:t>Real-world</a:t>
            </a:r>
            <a:r>
              <a:rPr kumimoji="1" lang="zh-CN" altLang="en-US" sz="2400" b="1" dirty="0"/>
              <a:t> </a:t>
            </a:r>
            <a:r>
              <a:rPr kumimoji="1" lang="en-US" altLang="zh-CN" sz="2400" b="1" dirty="0"/>
              <a:t>Scenario</a:t>
            </a:r>
            <a:r>
              <a:rPr kumimoji="1" lang="zh-CN" altLang="en-US" sz="2400" b="1" dirty="0"/>
              <a:t> </a:t>
            </a:r>
            <a:r>
              <a:rPr kumimoji="1" lang="en-US" altLang="zh-CN" sz="2400" b="1" dirty="0"/>
              <a:t>of</a:t>
            </a:r>
            <a:r>
              <a:rPr kumimoji="1" lang="zh-CN" altLang="en-US" sz="2400" b="1" dirty="0"/>
              <a:t> </a:t>
            </a:r>
            <a:r>
              <a:rPr kumimoji="1" lang="en-US" altLang="zh-CN" sz="2400" b="1" dirty="0"/>
              <a:t>XSS</a:t>
            </a:r>
            <a:r>
              <a:rPr kumimoji="1" lang="zh-CN" altLang="en-US" sz="2400" b="1" dirty="0"/>
              <a:t> </a:t>
            </a:r>
            <a:r>
              <a:rPr lang="en-US" altLang="zh-CN" sz="2400" b="1" dirty="0"/>
              <a:t>Attack</a:t>
            </a:r>
          </a:p>
          <a:p>
            <a:pPr marL="0" indent="0">
              <a:buNone/>
            </a:pPr>
            <a:r>
              <a:rPr lang="en-US" altLang="zh-CN" dirty="0"/>
              <a:t>Facebook makes use of PHP scripts.  The following script became vulnerable to cross-site scripting some time in July 2010: </a:t>
            </a:r>
          </a:p>
          <a:p>
            <a:pPr marL="0" indent="0" algn="ctr">
              <a:buNone/>
            </a:pPr>
            <a:r>
              <a:rPr lang="en-US" altLang="zh-CN" b="1" dirty="0">
                <a:hlinkClick r:id="rId2"/>
              </a:rPr>
              <a:t>www.facebook.com/ads/create/photos/creative_uploader.php</a:t>
            </a:r>
            <a:endParaRPr lang="en-US" altLang="zh-CN" b="1" dirty="0"/>
          </a:p>
          <a:p>
            <a:pPr marL="0" indent="0">
              <a:buNone/>
            </a:pPr>
            <a:r>
              <a:rPr lang="en-US" altLang="zh-CN" dirty="0"/>
              <a:t>This script takes various parameters, one of which (</a:t>
            </a:r>
            <a:r>
              <a:rPr lang="en-US" altLang="zh-CN" dirty="0" err="1"/>
              <a:t>controller_id</a:t>
            </a:r>
            <a:r>
              <a:rPr lang="en-US" altLang="zh-CN" dirty="0"/>
              <a:t>) was writing user input directly inside a script tag. Take the following URL as example:</a:t>
            </a:r>
          </a:p>
          <a:p>
            <a:pPr marL="0" indent="0" algn="ctr">
              <a:buNone/>
            </a:pPr>
            <a:r>
              <a:rPr lang="en-US" altLang="zh-CN" sz="1400" dirty="0" err="1"/>
              <a:t>www.facebook.com</a:t>
            </a:r>
            <a:r>
              <a:rPr lang="en-US" altLang="zh-CN" sz="1400" dirty="0"/>
              <a:t>/ads/create/photos/</a:t>
            </a:r>
            <a:r>
              <a:rPr lang="en-US" altLang="zh-CN" sz="1400" dirty="0" err="1"/>
              <a:t>creative_uploader.php?controller_id</a:t>
            </a:r>
            <a:r>
              <a:rPr lang="en-US" altLang="zh-CN" sz="1400" dirty="0"/>
              <a:t>=</a:t>
            </a:r>
            <a:r>
              <a:rPr lang="en-US" altLang="zh-CN" sz="1400" b="1" dirty="0">
                <a:solidFill>
                  <a:srgbClr val="FF0000"/>
                </a:solidFill>
              </a:rPr>
              <a:t>c4c288b438ed080</a:t>
            </a:r>
            <a:r>
              <a:rPr lang="en-US" altLang="zh-CN" sz="1400" dirty="0"/>
              <a:t>&amp;path=</a:t>
            </a:r>
            <a:r>
              <a:rPr lang="en-US" altLang="zh-CN" sz="1400" dirty="0" err="1"/>
              <a:t>whatever&amp;src</a:t>
            </a:r>
            <a:r>
              <a:rPr lang="en-US" altLang="zh-CN" sz="1400" dirty="0"/>
              <a:t>=</a:t>
            </a:r>
            <a:r>
              <a:rPr lang="en-US" altLang="zh-CN" sz="1400" dirty="0" err="1"/>
              <a:t>whatever&amp;vol</a:t>
            </a:r>
            <a:r>
              <a:rPr lang="en-US" altLang="zh-CN" sz="1400" dirty="0"/>
              <a:t>=90&amp;w=60&amp;h=80&amp;post_upload=1</a:t>
            </a:r>
          </a:p>
        </p:txBody>
      </p:sp>
      <p:pic>
        <p:nvPicPr>
          <p:cNvPr id="4" name="图片 3" descr="Untitled_4_j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165"/>
            <a:ext cx="9144000" cy="1688511"/>
          </a:xfrm>
          <a:prstGeom prst="rect">
            <a:avLst/>
          </a:prstGeom>
        </p:spPr>
      </p:pic>
      <p:sp>
        <p:nvSpPr>
          <p:cNvPr id="5" name="文本框 4"/>
          <p:cNvSpPr txBox="1"/>
          <p:nvPr/>
        </p:nvSpPr>
        <p:spPr>
          <a:xfrm>
            <a:off x="4496574" y="6550223"/>
            <a:ext cx="4647426" cy="307777"/>
          </a:xfrm>
          <a:prstGeom prst="rect">
            <a:avLst/>
          </a:prstGeom>
          <a:noFill/>
        </p:spPr>
        <p:txBody>
          <a:bodyPr wrap="none" rtlCol="0">
            <a:spAutoFit/>
          </a:bodyPr>
          <a:lstStyle/>
          <a:p>
            <a:r>
              <a:rPr kumimoji="1" lang="en-US" altLang="zh-CN" sz="1400" dirty="0"/>
              <a:t>https://</a:t>
            </a:r>
            <a:r>
              <a:rPr kumimoji="1" lang="en-US" altLang="zh-CN" sz="1400" dirty="0" err="1"/>
              <a:t>www.acunetix.com</a:t>
            </a:r>
            <a:r>
              <a:rPr kumimoji="1" lang="en-US" altLang="zh-CN" sz="1400" dirty="0"/>
              <a:t>/</a:t>
            </a:r>
            <a:r>
              <a:rPr kumimoji="1" lang="en-US" altLang="zh-CN" sz="1400" dirty="0" err="1"/>
              <a:t>websitesecurity</a:t>
            </a:r>
            <a:r>
              <a:rPr kumimoji="1" lang="en-US" altLang="zh-CN" sz="1400" dirty="0"/>
              <a:t>/</a:t>
            </a:r>
            <a:r>
              <a:rPr kumimoji="1" lang="en-US" altLang="zh-CN" sz="1400" dirty="0" err="1"/>
              <a:t>xss-facebook</a:t>
            </a:r>
            <a:r>
              <a:rPr kumimoji="1" lang="en-US" altLang="zh-CN" sz="1400" dirty="0"/>
              <a:t>/</a:t>
            </a:r>
            <a:endParaRPr kumimoji="1" lang="zh-CN" altLang="en-US" sz="1400" dirty="0"/>
          </a:p>
        </p:txBody>
      </p:sp>
    </p:spTree>
    <p:extLst>
      <p:ext uri="{BB962C8B-B14F-4D97-AF65-F5344CB8AC3E}">
        <p14:creationId xmlns:p14="http://schemas.microsoft.com/office/powerpoint/2010/main" val="1180343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sp>
        <p:nvSpPr>
          <p:cNvPr id="4" name="内容占位符 2"/>
          <p:cNvSpPr txBox="1">
            <a:spLocks/>
          </p:cNvSpPr>
          <p:nvPr/>
        </p:nvSpPr>
        <p:spPr bwMode="auto">
          <a:xfrm>
            <a:off x="295275" y="794586"/>
            <a:ext cx="8524875" cy="559618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charset="0"/>
              <a:buNone/>
            </a:pPr>
            <a:r>
              <a:rPr lang="en-US" altLang="zh-CN" sz="2400" b="1" dirty="0"/>
              <a:t>Real-world</a:t>
            </a:r>
            <a:r>
              <a:rPr lang="zh-CN" altLang="en-US" sz="2400" b="1" dirty="0"/>
              <a:t> </a:t>
            </a:r>
            <a:r>
              <a:rPr lang="en-US" altLang="zh-CN" sz="2400" b="1" dirty="0"/>
              <a:t>Scenario</a:t>
            </a:r>
            <a:r>
              <a:rPr lang="zh-CN" altLang="en-US" sz="2400" b="1" dirty="0"/>
              <a:t> </a:t>
            </a:r>
            <a:r>
              <a:rPr lang="en-US" altLang="zh-CN" sz="2400" b="1" dirty="0"/>
              <a:t>of</a:t>
            </a:r>
            <a:r>
              <a:rPr lang="zh-CN" altLang="en-US" sz="2400" b="1" dirty="0"/>
              <a:t> </a:t>
            </a:r>
            <a:r>
              <a:rPr lang="en-US" altLang="zh-CN" sz="2400" b="1" dirty="0"/>
              <a:t>XSS</a:t>
            </a:r>
            <a:r>
              <a:rPr lang="zh-CN" altLang="en-US" sz="2400" b="1" dirty="0"/>
              <a:t> </a:t>
            </a:r>
            <a:r>
              <a:rPr lang="en-US" altLang="zh-CN" sz="2400" b="1" dirty="0"/>
              <a:t>Attack</a:t>
            </a:r>
          </a:p>
          <a:p>
            <a:pPr marL="0" indent="0">
              <a:buNone/>
            </a:pPr>
            <a:r>
              <a:rPr lang="en-US" altLang="zh-CN" sz="1800" dirty="0"/>
              <a:t>By </a:t>
            </a:r>
            <a:r>
              <a:rPr lang="en-US" altLang="zh-CN" sz="1800" b="1" dirty="0"/>
              <a:t>inserting a double quote</a:t>
            </a:r>
            <a:r>
              <a:rPr lang="en-US" altLang="zh-CN" sz="1800" dirty="0"/>
              <a:t>, an attacker is able to </a:t>
            </a:r>
            <a:r>
              <a:rPr lang="en-US" altLang="zh-CN" sz="1800" b="1" dirty="0"/>
              <a:t>escape the Array’s key string </a:t>
            </a:r>
            <a:r>
              <a:rPr lang="en-US" altLang="zh-CN" sz="1800" dirty="0"/>
              <a:t>and insert JavaScript</a:t>
            </a:r>
            <a:r>
              <a:rPr lang="zh-CN" altLang="en-US" sz="1800" dirty="0"/>
              <a:t> </a:t>
            </a:r>
            <a:r>
              <a:rPr lang="en-US" altLang="zh-CN" sz="1800" dirty="0"/>
              <a:t>directly within a page on </a:t>
            </a:r>
            <a:r>
              <a:rPr lang="en-US" altLang="zh-CN" sz="1800" dirty="0" err="1"/>
              <a:t>facebook.com</a:t>
            </a:r>
            <a:r>
              <a:rPr lang="en-US" altLang="zh-CN" sz="1800" dirty="0"/>
              <a:t>. </a:t>
            </a:r>
          </a:p>
        </p:txBody>
      </p:sp>
      <p:pic>
        <p:nvPicPr>
          <p:cNvPr id="6" name="图片 5" descr="Untitled_4_j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7593"/>
            <a:ext cx="9144000" cy="441189"/>
          </a:xfrm>
          <a:prstGeom prst="rect">
            <a:avLst/>
          </a:prstGeom>
        </p:spPr>
      </p:pic>
      <p:pic>
        <p:nvPicPr>
          <p:cNvPr id="7" name="图片 6" descr="Untitled_4_j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7007"/>
            <a:ext cx="9144000" cy="1370993"/>
          </a:xfrm>
          <a:prstGeom prst="rect">
            <a:avLst/>
          </a:prstGeom>
        </p:spPr>
      </p:pic>
      <p:pic>
        <p:nvPicPr>
          <p:cNvPr id="8" name="图片 7" descr="Untitled_4_j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84481"/>
            <a:ext cx="9144000" cy="1688511"/>
          </a:xfrm>
          <a:prstGeom prst="rect">
            <a:avLst/>
          </a:prstGeom>
        </p:spPr>
      </p:pic>
    </p:spTree>
    <p:extLst>
      <p:ext uri="{BB962C8B-B14F-4D97-AF65-F5344CB8AC3E}">
        <p14:creationId xmlns:p14="http://schemas.microsoft.com/office/powerpoint/2010/main" val="1724202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Attacking Users:</a:t>
            </a:r>
            <a:r>
              <a:rPr kumimoji="1" lang="zh-CN" altLang="en-US" dirty="0"/>
              <a:t> </a:t>
            </a:r>
            <a:r>
              <a:rPr kumimoji="1" lang="en-US" altLang="zh-CN" dirty="0"/>
              <a:t>Cross-Site</a:t>
            </a:r>
            <a:r>
              <a:rPr kumimoji="1" lang="zh-CN" altLang="en-US" dirty="0"/>
              <a:t> </a:t>
            </a:r>
            <a:r>
              <a:rPr kumimoji="1" lang="en-US" altLang="zh-CN" dirty="0"/>
              <a:t>Scripting</a:t>
            </a:r>
            <a:r>
              <a:rPr kumimoji="1" lang="zh-CN" altLang="en-US" dirty="0"/>
              <a:t> </a:t>
            </a:r>
            <a:r>
              <a:rPr kumimoji="1" lang="en-US" altLang="zh-CN" dirty="0"/>
              <a:t>(XSS)</a:t>
            </a:r>
            <a:endParaRPr kumimoji="1" lang="zh-CN" altLang="en-US" dirty="0"/>
          </a:p>
        </p:txBody>
      </p:sp>
      <p:pic>
        <p:nvPicPr>
          <p:cNvPr id="4" name="图片 3" descr="Screenshot_4_13_14__3_00_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0789"/>
            <a:ext cx="9144000" cy="4893368"/>
          </a:xfrm>
          <a:prstGeom prst="rect">
            <a:avLst/>
          </a:prstGeom>
        </p:spPr>
      </p:pic>
      <p:sp>
        <p:nvSpPr>
          <p:cNvPr id="5" name="内容占位符 2"/>
          <p:cNvSpPr txBox="1">
            <a:spLocks/>
          </p:cNvSpPr>
          <p:nvPr/>
        </p:nvSpPr>
        <p:spPr bwMode="auto">
          <a:xfrm>
            <a:off x="295275" y="794586"/>
            <a:ext cx="8524875" cy="559618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charset="0"/>
              <a:buNone/>
            </a:pPr>
            <a:r>
              <a:rPr lang="en-US" altLang="zh-CN" sz="2400" b="1" dirty="0"/>
              <a:t>Real-world</a:t>
            </a:r>
            <a:r>
              <a:rPr lang="zh-CN" altLang="en-US" sz="2400" b="1" dirty="0"/>
              <a:t> </a:t>
            </a:r>
            <a:r>
              <a:rPr lang="en-US" altLang="zh-CN" sz="2400" b="1" dirty="0"/>
              <a:t>Scenario</a:t>
            </a:r>
            <a:r>
              <a:rPr lang="zh-CN" altLang="en-US" sz="2400" b="1" dirty="0"/>
              <a:t> </a:t>
            </a:r>
            <a:r>
              <a:rPr lang="en-US" altLang="zh-CN" sz="2400" b="1" dirty="0"/>
              <a:t>of</a:t>
            </a:r>
            <a:r>
              <a:rPr lang="zh-CN" altLang="en-US" sz="2400" b="1" dirty="0"/>
              <a:t> </a:t>
            </a:r>
            <a:r>
              <a:rPr lang="en-US" altLang="zh-CN" sz="2400" b="1" dirty="0"/>
              <a:t>XSS</a:t>
            </a:r>
            <a:r>
              <a:rPr lang="zh-CN" altLang="en-US" sz="2400" b="1" dirty="0"/>
              <a:t> </a:t>
            </a:r>
            <a:r>
              <a:rPr lang="en-US" altLang="zh-CN" sz="2400" b="1" dirty="0"/>
              <a:t>Attack</a:t>
            </a:r>
          </a:p>
        </p:txBody>
      </p:sp>
      <p:pic>
        <p:nvPicPr>
          <p:cNvPr id="6" name="图片 5" descr="Screenshot_4_13_14__3_02_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3080"/>
            <a:ext cx="9144000" cy="2834683"/>
          </a:xfrm>
          <a:prstGeom prst="rect">
            <a:avLst/>
          </a:prstGeom>
        </p:spPr>
      </p:pic>
      <p:pic>
        <p:nvPicPr>
          <p:cNvPr id="7" name="图片 6" descr="Screenshot_4_13_14__3_04_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83632"/>
            <a:ext cx="9144000" cy="4554179"/>
          </a:xfrm>
          <a:prstGeom prst="rect">
            <a:avLst/>
          </a:prstGeom>
        </p:spPr>
      </p:pic>
      <p:pic>
        <p:nvPicPr>
          <p:cNvPr id="8" name="图片 7" descr="Screenshot_4_13_14__3_05_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69344"/>
            <a:ext cx="9144000" cy="4488656"/>
          </a:xfrm>
          <a:prstGeom prst="rect">
            <a:avLst/>
          </a:prstGeom>
        </p:spPr>
      </p:pic>
      <p:pic>
        <p:nvPicPr>
          <p:cNvPr id="9" name="图片 8" descr="Screenshot_4_13_14__3_05_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69344"/>
            <a:ext cx="9144000" cy="4488656"/>
          </a:xfrm>
          <a:prstGeom prst="rect">
            <a:avLst/>
          </a:prstGeom>
        </p:spPr>
      </p:pic>
      <p:sp>
        <p:nvSpPr>
          <p:cNvPr id="10" name="文本框 9"/>
          <p:cNvSpPr txBox="1"/>
          <p:nvPr/>
        </p:nvSpPr>
        <p:spPr>
          <a:xfrm>
            <a:off x="4496574" y="1175855"/>
            <a:ext cx="4647426" cy="307777"/>
          </a:xfrm>
          <a:prstGeom prst="rect">
            <a:avLst/>
          </a:prstGeom>
          <a:noFill/>
        </p:spPr>
        <p:txBody>
          <a:bodyPr wrap="none" rtlCol="0">
            <a:spAutoFit/>
          </a:bodyPr>
          <a:lstStyle/>
          <a:p>
            <a:r>
              <a:rPr kumimoji="1" lang="en-US" altLang="zh-CN" sz="1400" dirty="0"/>
              <a:t>https://</a:t>
            </a:r>
            <a:r>
              <a:rPr kumimoji="1" lang="en-US" altLang="zh-CN" sz="1400" dirty="0" err="1"/>
              <a:t>www.acunetix.com</a:t>
            </a:r>
            <a:r>
              <a:rPr kumimoji="1" lang="en-US" altLang="zh-CN" sz="1400" dirty="0"/>
              <a:t>/</a:t>
            </a:r>
            <a:r>
              <a:rPr kumimoji="1" lang="en-US" altLang="zh-CN" sz="1400" dirty="0" err="1"/>
              <a:t>websitesecurity</a:t>
            </a:r>
            <a:r>
              <a:rPr kumimoji="1" lang="en-US" altLang="zh-CN" sz="1400" dirty="0"/>
              <a:t>/</a:t>
            </a:r>
            <a:r>
              <a:rPr kumimoji="1" lang="en-US" altLang="zh-CN" sz="1400" dirty="0" err="1"/>
              <a:t>xss-facebook</a:t>
            </a:r>
            <a:r>
              <a:rPr kumimoji="1" lang="en-US" altLang="zh-CN" sz="1400" dirty="0"/>
              <a:t>/</a:t>
            </a:r>
            <a:endParaRPr kumimoji="1" lang="zh-CN" altLang="en-US" sz="1400" dirty="0"/>
          </a:p>
        </p:txBody>
      </p:sp>
    </p:spTree>
    <p:extLst>
      <p:ext uri="{BB962C8B-B14F-4D97-AF65-F5344CB8AC3E}">
        <p14:creationId xmlns:p14="http://schemas.microsoft.com/office/powerpoint/2010/main" val="5270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XSS</a:t>
            </a:r>
            <a:r>
              <a:rPr lang="zh-CN" altLang="en-US" dirty="0"/>
              <a:t> </a:t>
            </a:r>
            <a:r>
              <a:rPr lang="en-US" altLang="zh-CN"/>
              <a:t>detection</a:t>
            </a:r>
            <a:r>
              <a:rPr lang="en-US"/>
              <a:t> </a:t>
            </a:r>
            <a:r>
              <a:rPr lang="en-US" dirty="0"/>
              <a:t>is hard</a:t>
            </a:r>
          </a:p>
        </p:txBody>
      </p:sp>
      <p:sp>
        <p:nvSpPr>
          <p:cNvPr id="3" name="Content Placeholder 2"/>
          <p:cNvSpPr>
            <a:spLocks noGrp="1"/>
          </p:cNvSpPr>
          <p:nvPr>
            <p:ph idx="1"/>
          </p:nvPr>
        </p:nvSpPr>
        <p:spPr/>
        <p:txBody>
          <a:bodyPr/>
          <a:lstStyle/>
          <a:p>
            <a:r>
              <a:rPr lang="en-US" dirty="0"/>
              <a:t>Extremely difficult to automate tests for XSS</a:t>
            </a:r>
          </a:p>
          <a:p>
            <a:r>
              <a:rPr lang="en-US" dirty="0"/>
              <a:t>Often times XSS defense can be bypassed in clever ways</a:t>
            </a:r>
          </a:p>
          <a:p>
            <a:r>
              <a:rPr lang="en-US" dirty="0"/>
              <a:t>Developers should strive to use 3</a:t>
            </a:r>
            <a:r>
              <a:rPr lang="en-US" baseline="30000" dirty="0"/>
              <a:t>rd</a:t>
            </a:r>
            <a:r>
              <a:rPr lang="en-US" dirty="0"/>
              <a:t> party libraries that are collaboratively maintained</a:t>
            </a:r>
          </a:p>
        </p:txBody>
      </p:sp>
    </p:spTree>
    <p:extLst>
      <p:ext uri="{BB962C8B-B14F-4D97-AF65-F5344CB8AC3E}">
        <p14:creationId xmlns:p14="http://schemas.microsoft.com/office/powerpoint/2010/main" val="164562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Users: CSRF (Cross Site Request Forgery)</a:t>
            </a:r>
          </a:p>
        </p:txBody>
      </p:sp>
      <p:sp>
        <p:nvSpPr>
          <p:cNvPr id="3" name="Content Placeholder 2"/>
          <p:cNvSpPr>
            <a:spLocks noGrp="1"/>
          </p:cNvSpPr>
          <p:nvPr>
            <p:ph idx="1"/>
          </p:nvPr>
        </p:nvSpPr>
        <p:spPr>
          <a:xfrm>
            <a:off x="295275" y="900864"/>
            <a:ext cx="8524875" cy="4313238"/>
          </a:xfrm>
        </p:spPr>
        <p:txBody>
          <a:bodyPr/>
          <a:lstStyle/>
          <a:p>
            <a:r>
              <a:rPr lang="en-US" dirty="0"/>
              <a:t>In cross-site request forgery (CSRF) attacks, the attacker creates an </a:t>
            </a:r>
            <a:r>
              <a:rPr lang="en-US" i="1" dirty="0"/>
              <a:t>innocuous-looking </a:t>
            </a:r>
            <a:r>
              <a:rPr lang="en-US" dirty="0"/>
              <a:t>website that causes the user’s browser to submit a request </a:t>
            </a:r>
            <a:r>
              <a:rPr lang="en-US" b="1" dirty="0"/>
              <a:t>directly to the vulnerable application </a:t>
            </a:r>
            <a:r>
              <a:rPr lang="en-US" dirty="0"/>
              <a:t>to perform some unintended action that is beneficial to the attacker.</a:t>
            </a:r>
          </a:p>
          <a:p>
            <a:r>
              <a:rPr lang="en-US" dirty="0"/>
              <a:t>Normally</a:t>
            </a:r>
            <a:r>
              <a:rPr lang="en-US" altLang="zh-CN" dirty="0"/>
              <a:t>,</a:t>
            </a:r>
            <a:r>
              <a:rPr lang="zh-CN" altLang="en-US" dirty="0"/>
              <a:t> </a:t>
            </a:r>
            <a:r>
              <a:rPr lang="en-US" altLang="zh-CN" dirty="0"/>
              <a:t>“the</a:t>
            </a:r>
            <a:r>
              <a:rPr lang="zh-CN" altLang="en-US" dirty="0"/>
              <a:t> </a:t>
            </a:r>
            <a:r>
              <a:rPr lang="en-US" altLang="zh-CN" dirty="0"/>
              <a:t>same-origin”</a:t>
            </a:r>
            <a:r>
              <a:rPr lang="zh-CN" altLang="en-US" dirty="0"/>
              <a:t> </a:t>
            </a:r>
            <a:r>
              <a:rPr lang="en-US" altLang="zh-CN" dirty="0"/>
              <a:t>policy</a:t>
            </a:r>
            <a:r>
              <a:rPr lang="zh-CN" altLang="en-US" dirty="0"/>
              <a:t> </a:t>
            </a:r>
            <a:r>
              <a:rPr lang="en-US" altLang="zh-CN" dirty="0"/>
              <a:t>does</a:t>
            </a:r>
            <a:r>
              <a:rPr lang="zh-CN" altLang="en-US" dirty="0"/>
              <a:t> </a:t>
            </a:r>
            <a:r>
              <a:rPr lang="en-US" altLang="zh-CN" dirty="0"/>
              <a:t>not</a:t>
            </a:r>
            <a:r>
              <a:rPr lang="zh-CN" altLang="en-US" dirty="0"/>
              <a:t> </a:t>
            </a:r>
            <a:r>
              <a:rPr lang="en-US" altLang="zh-CN" dirty="0"/>
              <a:t>prohibit</a:t>
            </a:r>
            <a:r>
              <a:rPr lang="zh-CN" altLang="en-US" dirty="0"/>
              <a:t> </a:t>
            </a:r>
            <a:r>
              <a:rPr lang="en-US" altLang="zh-CN" dirty="0"/>
              <a:t>one</a:t>
            </a:r>
            <a:r>
              <a:rPr lang="zh-CN" altLang="en-US" dirty="0"/>
              <a:t> </a:t>
            </a:r>
            <a:r>
              <a:rPr lang="en-US" altLang="zh-CN" dirty="0"/>
              <a:t>website</a:t>
            </a:r>
            <a:r>
              <a:rPr lang="zh-CN" altLang="en-US" dirty="0"/>
              <a:t> </a:t>
            </a:r>
            <a:r>
              <a:rPr lang="en-US" altLang="zh-CN" dirty="0"/>
              <a:t>from</a:t>
            </a:r>
            <a:r>
              <a:rPr lang="zh-CN" altLang="en-US" dirty="0"/>
              <a:t> </a:t>
            </a:r>
            <a:r>
              <a:rPr lang="en-US" altLang="zh-CN" dirty="0"/>
              <a:t>issuing</a:t>
            </a:r>
            <a:r>
              <a:rPr lang="zh-CN" altLang="en-US" dirty="0"/>
              <a:t> </a:t>
            </a:r>
            <a:r>
              <a:rPr lang="en-US" altLang="zh-CN" dirty="0"/>
              <a:t>requests</a:t>
            </a:r>
            <a:r>
              <a:rPr lang="zh-CN" altLang="en-US" dirty="0"/>
              <a:t> </a:t>
            </a:r>
            <a:r>
              <a:rPr lang="en-US" altLang="zh-CN" dirty="0"/>
              <a:t>to</a:t>
            </a:r>
            <a:r>
              <a:rPr lang="zh-CN" altLang="en-US" dirty="0"/>
              <a:t> </a:t>
            </a:r>
            <a:r>
              <a:rPr lang="en-US" altLang="zh-CN" dirty="0"/>
              <a:t>a</a:t>
            </a:r>
            <a:r>
              <a:rPr lang="zh-CN" altLang="en-US" dirty="0"/>
              <a:t> </a:t>
            </a:r>
            <a:r>
              <a:rPr lang="en-US" altLang="zh-CN" dirty="0"/>
              <a:t>different</a:t>
            </a:r>
            <a:r>
              <a:rPr lang="zh-CN" altLang="en-US" dirty="0"/>
              <a:t> </a:t>
            </a:r>
            <a:r>
              <a:rPr lang="en-US" altLang="zh-CN" dirty="0"/>
              <a:t>domain.</a:t>
            </a:r>
            <a:r>
              <a:rPr lang="zh-CN" altLang="en-US" dirty="0"/>
              <a:t> </a:t>
            </a:r>
            <a:endParaRPr lang="en-US" dirty="0"/>
          </a:p>
        </p:txBody>
      </p:sp>
      <p:pic>
        <p:nvPicPr>
          <p:cNvPr id="4" name="Picture 3" descr="Untitled_2_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3307682"/>
            <a:ext cx="8509000" cy="1485900"/>
          </a:xfrm>
          <a:prstGeom prst="rect">
            <a:avLst/>
          </a:prstGeom>
        </p:spPr>
      </p:pic>
      <p:sp>
        <p:nvSpPr>
          <p:cNvPr id="5" name="TextBox 4"/>
          <p:cNvSpPr txBox="1"/>
          <p:nvPr/>
        </p:nvSpPr>
        <p:spPr>
          <a:xfrm>
            <a:off x="311150" y="4820318"/>
            <a:ext cx="836863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US" altLang="zh-CN" sz="1800" dirty="0"/>
              <a:t>The</a:t>
            </a:r>
            <a:r>
              <a:rPr lang="zh-CN" altLang="en-US" sz="1800" dirty="0"/>
              <a:t> </a:t>
            </a:r>
            <a:r>
              <a:rPr lang="en-US" altLang="zh-CN" sz="1800" dirty="0"/>
              <a:t>request</a:t>
            </a:r>
            <a:r>
              <a:rPr lang="zh-CN" altLang="en-US" sz="1800" dirty="0"/>
              <a:t> </a:t>
            </a:r>
            <a:r>
              <a:rPr lang="en-US" altLang="zh-CN" sz="1800" dirty="0"/>
              <a:t>performs</a:t>
            </a:r>
            <a:r>
              <a:rPr lang="zh-CN" altLang="en-US" sz="1800" dirty="0"/>
              <a:t> </a:t>
            </a:r>
            <a:r>
              <a:rPr lang="en-US" altLang="zh-CN" sz="1800" dirty="0"/>
              <a:t>a</a:t>
            </a:r>
            <a:r>
              <a:rPr lang="zh-CN" altLang="en-US" sz="1800" dirty="0"/>
              <a:t> </a:t>
            </a:r>
            <a:r>
              <a:rPr lang="en-US" altLang="zh-CN" sz="1800" dirty="0"/>
              <a:t>privileged</a:t>
            </a:r>
            <a:r>
              <a:rPr lang="zh-CN" altLang="en-US" sz="1800" dirty="0"/>
              <a:t> </a:t>
            </a:r>
            <a:r>
              <a:rPr lang="en-US" altLang="zh-CN" sz="1800" dirty="0"/>
              <a:t>action.</a:t>
            </a:r>
            <a:r>
              <a:rPr lang="zh-CN" altLang="en-US" sz="1800" dirty="0"/>
              <a:t> </a:t>
            </a:r>
            <a:r>
              <a:rPr lang="en-US" altLang="zh-CN" sz="1800" dirty="0"/>
              <a:t>In</a:t>
            </a:r>
            <a:r>
              <a:rPr lang="zh-CN" altLang="en-US" sz="1800" dirty="0"/>
              <a:t> </a:t>
            </a:r>
            <a:r>
              <a:rPr lang="en-US" altLang="zh-CN" sz="1800" dirty="0"/>
              <a:t>the</a:t>
            </a:r>
            <a:r>
              <a:rPr lang="zh-CN" altLang="en-US" sz="1800" dirty="0"/>
              <a:t> </a:t>
            </a:r>
            <a:r>
              <a:rPr lang="en-US" altLang="zh-CN" sz="1800" dirty="0"/>
              <a:t>example</a:t>
            </a:r>
            <a:r>
              <a:rPr lang="zh-CN" altLang="en-US" sz="1800" dirty="0"/>
              <a:t> </a:t>
            </a:r>
            <a:r>
              <a:rPr lang="en-US" altLang="zh-CN" sz="1800" dirty="0"/>
              <a:t>shown,</a:t>
            </a:r>
            <a:r>
              <a:rPr lang="zh-CN" altLang="en-US" sz="1800" dirty="0"/>
              <a:t> </a:t>
            </a:r>
            <a:r>
              <a:rPr lang="en-US" altLang="zh-CN" sz="1800" dirty="0"/>
              <a:t>the</a:t>
            </a:r>
            <a:r>
              <a:rPr lang="zh-CN" altLang="en-US" sz="1800" dirty="0"/>
              <a:t> </a:t>
            </a:r>
            <a:r>
              <a:rPr lang="en-US" altLang="zh-CN" sz="1800" dirty="0"/>
              <a:t>request</a:t>
            </a:r>
            <a:r>
              <a:rPr lang="zh-CN" altLang="en-US" sz="1800" dirty="0"/>
              <a:t> </a:t>
            </a:r>
            <a:r>
              <a:rPr lang="en-US" altLang="zh-CN" sz="1800" dirty="0"/>
              <a:t>creates</a:t>
            </a:r>
            <a:r>
              <a:rPr lang="zh-CN" altLang="en-US" sz="1800" dirty="0"/>
              <a:t> </a:t>
            </a:r>
            <a:r>
              <a:rPr lang="en-US" altLang="zh-CN" sz="1800" dirty="0"/>
              <a:t>a</a:t>
            </a:r>
            <a:r>
              <a:rPr lang="zh-CN" altLang="en-US" sz="1800" dirty="0"/>
              <a:t> </a:t>
            </a:r>
            <a:r>
              <a:rPr lang="en-US" altLang="zh-CN" sz="1800" dirty="0"/>
              <a:t>new</a:t>
            </a:r>
            <a:r>
              <a:rPr lang="zh-CN" altLang="en-US" sz="1800" dirty="0"/>
              <a:t> </a:t>
            </a:r>
            <a:r>
              <a:rPr lang="en-US" altLang="zh-CN" sz="1800" dirty="0"/>
              <a:t>user</a:t>
            </a:r>
            <a:r>
              <a:rPr lang="zh-CN" altLang="en-US" sz="1800" dirty="0"/>
              <a:t> </a:t>
            </a:r>
            <a:r>
              <a:rPr lang="en-US" altLang="zh-CN" sz="1800" dirty="0"/>
              <a:t>with</a:t>
            </a:r>
            <a:r>
              <a:rPr lang="zh-CN" altLang="en-US" sz="1800" dirty="0"/>
              <a:t> </a:t>
            </a:r>
            <a:r>
              <a:rPr lang="en-US" altLang="zh-CN" sz="1800" dirty="0"/>
              <a:t>administrative</a:t>
            </a:r>
            <a:r>
              <a:rPr lang="zh-CN" altLang="en-US" sz="1800" dirty="0"/>
              <a:t> </a:t>
            </a:r>
            <a:r>
              <a:rPr lang="en-US" altLang="zh-CN" sz="1800" dirty="0"/>
              <a:t>privileges</a:t>
            </a:r>
          </a:p>
          <a:p>
            <a:pPr marL="457200" indent="-457200">
              <a:buAutoNum type="arabicPeriod"/>
            </a:pPr>
            <a:r>
              <a:rPr lang="en-US" sz="1800" dirty="0"/>
              <a:t>The</a:t>
            </a:r>
            <a:r>
              <a:rPr lang="zh-CN" altLang="en-US" sz="1800" dirty="0"/>
              <a:t> </a:t>
            </a:r>
            <a:r>
              <a:rPr lang="en-US" altLang="zh-CN" sz="1800" dirty="0"/>
              <a:t>application</a:t>
            </a:r>
            <a:r>
              <a:rPr lang="zh-CN" altLang="en-US" sz="1800" dirty="0"/>
              <a:t> </a:t>
            </a:r>
            <a:r>
              <a:rPr lang="en-US" altLang="zh-CN" sz="1800" dirty="0"/>
              <a:t>relies</a:t>
            </a:r>
            <a:r>
              <a:rPr lang="zh-CN" altLang="en-US" sz="1800" dirty="0"/>
              <a:t> </a:t>
            </a:r>
            <a:r>
              <a:rPr lang="en-US" altLang="zh-CN" sz="1800" dirty="0"/>
              <a:t>solely</a:t>
            </a:r>
            <a:r>
              <a:rPr lang="zh-CN" altLang="en-US" sz="1800" dirty="0"/>
              <a:t> </a:t>
            </a:r>
            <a:r>
              <a:rPr lang="en-US" altLang="zh-CN" sz="1800" dirty="0"/>
              <a:t>on</a:t>
            </a:r>
            <a:r>
              <a:rPr lang="zh-CN" altLang="en-US" sz="1800" dirty="0"/>
              <a:t> </a:t>
            </a:r>
            <a:r>
              <a:rPr lang="en-US" altLang="zh-CN" sz="1800" dirty="0"/>
              <a:t>HTTP</a:t>
            </a:r>
            <a:r>
              <a:rPr lang="zh-CN" altLang="en-US" sz="1800" dirty="0"/>
              <a:t> </a:t>
            </a:r>
            <a:r>
              <a:rPr lang="en-US" altLang="zh-CN" sz="1800" dirty="0"/>
              <a:t>cookies</a:t>
            </a:r>
            <a:r>
              <a:rPr lang="zh-CN" altLang="en-US" sz="1800" dirty="0"/>
              <a:t> </a:t>
            </a:r>
            <a:r>
              <a:rPr lang="en-US" altLang="zh-CN" sz="1800" dirty="0"/>
              <a:t>for</a:t>
            </a:r>
            <a:r>
              <a:rPr lang="zh-CN" altLang="en-US" sz="1800" dirty="0"/>
              <a:t> </a:t>
            </a:r>
            <a:r>
              <a:rPr lang="en-US" altLang="zh-CN" sz="1800" dirty="0"/>
              <a:t>tracking</a:t>
            </a:r>
            <a:r>
              <a:rPr lang="zh-CN" altLang="en-US" sz="1800" dirty="0"/>
              <a:t> </a:t>
            </a:r>
            <a:r>
              <a:rPr lang="en-US" altLang="zh-CN" sz="1800" dirty="0"/>
              <a:t>sessions.</a:t>
            </a:r>
            <a:r>
              <a:rPr lang="zh-CN" altLang="en-US" sz="1800" dirty="0"/>
              <a:t> </a:t>
            </a:r>
            <a:r>
              <a:rPr lang="en-US" altLang="zh-CN" sz="1800" dirty="0"/>
              <a:t>No</a:t>
            </a:r>
            <a:r>
              <a:rPr lang="zh-CN" altLang="en-US" sz="1800" dirty="0"/>
              <a:t> </a:t>
            </a:r>
            <a:r>
              <a:rPr lang="en-US" altLang="zh-CN" sz="1800" dirty="0"/>
              <a:t>session-related</a:t>
            </a:r>
            <a:r>
              <a:rPr lang="zh-CN" altLang="en-US" sz="1800" dirty="0"/>
              <a:t> </a:t>
            </a:r>
            <a:r>
              <a:rPr lang="en-US" altLang="zh-CN" sz="1800" dirty="0"/>
              <a:t>tokens</a:t>
            </a:r>
            <a:r>
              <a:rPr lang="zh-CN" altLang="en-US" sz="1800" dirty="0"/>
              <a:t> </a:t>
            </a:r>
            <a:r>
              <a:rPr lang="en-US" altLang="zh-CN" sz="1800" dirty="0"/>
              <a:t>are</a:t>
            </a:r>
            <a:r>
              <a:rPr lang="zh-CN" altLang="en-US" sz="1800" dirty="0"/>
              <a:t> </a:t>
            </a:r>
            <a:r>
              <a:rPr lang="en-US" altLang="zh-CN" sz="1800" dirty="0"/>
              <a:t>transmitted</a:t>
            </a:r>
            <a:r>
              <a:rPr lang="zh-CN" altLang="en-US" sz="1800" dirty="0"/>
              <a:t> </a:t>
            </a:r>
            <a:r>
              <a:rPr lang="en-US" altLang="zh-CN" sz="1800" dirty="0"/>
              <a:t>else</a:t>
            </a:r>
            <a:r>
              <a:rPr lang="zh-CN" altLang="en-US" sz="1800" dirty="0"/>
              <a:t> </a:t>
            </a:r>
            <a:r>
              <a:rPr lang="en-US" altLang="zh-CN" sz="1800" dirty="0"/>
              <a:t>where</a:t>
            </a:r>
            <a:r>
              <a:rPr lang="zh-CN" altLang="en-US" sz="1800" dirty="0"/>
              <a:t> </a:t>
            </a:r>
            <a:r>
              <a:rPr lang="en-US" altLang="zh-CN" sz="1800" dirty="0"/>
              <a:t>within</a:t>
            </a:r>
            <a:r>
              <a:rPr lang="zh-CN" altLang="en-US" sz="1800" dirty="0"/>
              <a:t> </a:t>
            </a:r>
            <a:r>
              <a:rPr lang="en-US" altLang="zh-CN" sz="1800" dirty="0"/>
              <a:t>the</a:t>
            </a:r>
            <a:r>
              <a:rPr lang="zh-CN" altLang="en-US" sz="1800" dirty="0"/>
              <a:t> </a:t>
            </a:r>
            <a:r>
              <a:rPr lang="en-US" altLang="zh-CN" sz="1800" dirty="0"/>
              <a:t>request</a:t>
            </a:r>
          </a:p>
          <a:p>
            <a:pPr marL="457200" indent="-457200">
              <a:buAutoNum type="arabicPeriod"/>
            </a:pPr>
            <a:r>
              <a:rPr lang="en-US" altLang="zh-CN" sz="1800" dirty="0"/>
              <a:t>The</a:t>
            </a:r>
            <a:r>
              <a:rPr lang="zh-CN" altLang="en-US" sz="1800" dirty="0"/>
              <a:t> </a:t>
            </a:r>
            <a:r>
              <a:rPr lang="en-US" altLang="zh-CN" sz="1800" dirty="0"/>
              <a:t>attacker</a:t>
            </a:r>
            <a:r>
              <a:rPr lang="zh-CN" altLang="en-US" sz="1800" dirty="0"/>
              <a:t> </a:t>
            </a:r>
            <a:r>
              <a:rPr lang="en-US" altLang="zh-CN" sz="1800" dirty="0"/>
              <a:t>can</a:t>
            </a:r>
            <a:r>
              <a:rPr lang="zh-CN" altLang="en-US" sz="1800" dirty="0"/>
              <a:t> </a:t>
            </a:r>
            <a:r>
              <a:rPr lang="en-US" altLang="zh-CN" sz="1800" dirty="0"/>
              <a:t>determine</a:t>
            </a:r>
            <a:r>
              <a:rPr lang="zh-CN" altLang="en-US" sz="1800" dirty="0"/>
              <a:t> </a:t>
            </a:r>
            <a:r>
              <a:rPr lang="en-US" altLang="zh-CN" sz="1800" dirty="0"/>
              <a:t>all</a:t>
            </a:r>
            <a:r>
              <a:rPr lang="zh-CN" altLang="en-US" sz="1800" dirty="0"/>
              <a:t> </a:t>
            </a:r>
            <a:r>
              <a:rPr lang="en-US" altLang="zh-CN" sz="1800" dirty="0"/>
              <a:t>the</a:t>
            </a:r>
            <a:r>
              <a:rPr lang="zh-CN" altLang="en-US" sz="1800" dirty="0"/>
              <a:t> </a:t>
            </a:r>
            <a:r>
              <a:rPr lang="en-US" altLang="zh-CN" sz="1800" dirty="0"/>
              <a:t>parameters</a:t>
            </a:r>
            <a:r>
              <a:rPr lang="zh-CN" altLang="en-US" sz="1800" dirty="0"/>
              <a:t> </a:t>
            </a:r>
            <a:r>
              <a:rPr lang="en-US" altLang="zh-CN" sz="1800" dirty="0"/>
              <a:t>required</a:t>
            </a:r>
            <a:r>
              <a:rPr lang="zh-CN" altLang="en-US" sz="1800" dirty="0"/>
              <a:t> </a:t>
            </a:r>
            <a:r>
              <a:rPr lang="en-US" altLang="zh-CN" sz="1800" dirty="0"/>
              <a:t>to</a:t>
            </a:r>
            <a:r>
              <a:rPr lang="zh-CN" altLang="en-US" sz="1800" dirty="0"/>
              <a:t> </a:t>
            </a:r>
            <a:r>
              <a:rPr lang="en-US" altLang="zh-CN" sz="1800" dirty="0"/>
              <a:t>perform</a:t>
            </a:r>
            <a:r>
              <a:rPr lang="zh-CN" altLang="en-US" sz="1800" dirty="0"/>
              <a:t> </a:t>
            </a:r>
            <a:r>
              <a:rPr lang="en-US" altLang="zh-CN" sz="1800" dirty="0"/>
              <a:t>the</a:t>
            </a:r>
            <a:r>
              <a:rPr lang="zh-CN" altLang="en-US" sz="1800" dirty="0"/>
              <a:t> </a:t>
            </a:r>
            <a:r>
              <a:rPr lang="en-US" altLang="zh-CN" sz="1800" dirty="0"/>
              <a:t>action.</a:t>
            </a:r>
            <a:r>
              <a:rPr lang="zh-CN" altLang="en-US" sz="1800" dirty="0"/>
              <a:t> </a:t>
            </a:r>
            <a:r>
              <a:rPr lang="en-US" altLang="zh-CN" sz="1800" dirty="0"/>
              <a:t>Aside</a:t>
            </a:r>
            <a:r>
              <a:rPr lang="zh-CN" altLang="en-US" sz="1800" dirty="0"/>
              <a:t> </a:t>
            </a:r>
            <a:r>
              <a:rPr lang="en-US" altLang="zh-CN" sz="1800" dirty="0"/>
              <a:t>from</a:t>
            </a:r>
            <a:r>
              <a:rPr lang="zh-CN" altLang="en-US" sz="1800" dirty="0"/>
              <a:t> </a:t>
            </a:r>
            <a:r>
              <a:rPr lang="en-US" altLang="zh-CN" sz="1800" dirty="0"/>
              <a:t>the</a:t>
            </a:r>
            <a:r>
              <a:rPr lang="zh-CN" altLang="en-US" sz="1800" dirty="0"/>
              <a:t> </a:t>
            </a:r>
            <a:r>
              <a:rPr lang="en-US" altLang="zh-CN" sz="1800" dirty="0"/>
              <a:t>session</a:t>
            </a:r>
            <a:r>
              <a:rPr lang="zh-CN" altLang="en-US" sz="1800" dirty="0"/>
              <a:t> </a:t>
            </a:r>
            <a:r>
              <a:rPr lang="en-US" altLang="zh-CN" sz="1800" dirty="0"/>
              <a:t>token</a:t>
            </a:r>
            <a:r>
              <a:rPr lang="zh-CN" altLang="en-US" sz="1800" dirty="0"/>
              <a:t> </a:t>
            </a:r>
            <a:r>
              <a:rPr lang="en-US" altLang="zh-CN" sz="1800" dirty="0"/>
              <a:t>in</a:t>
            </a:r>
            <a:r>
              <a:rPr lang="zh-CN" altLang="en-US" sz="1800" dirty="0"/>
              <a:t> </a:t>
            </a:r>
            <a:r>
              <a:rPr lang="en-US" altLang="zh-CN" sz="1800" dirty="0"/>
              <a:t>the</a:t>
            </a:r>
            <a:r>
              <a:rPr lang="zh-CN" altLang="en-US" sz="1800" dirty="0"/>
              <a:t> </a:t>
            </a:r>
            <a:r>
              <a:rPr lang="en-US" altLang="zh-CN" sz="1800" dirty="0"/>
              <a:t>cookie</a:t>
            </a:r>
            <a:r>
              <a:rPr lang="zh-CN" altLang="en-US" sz="1800" dirty="0"/>
              <a:t>, </a:t>
            </a:r>
            <a:r>
              <a:rPr lang="en-US" altLang="zh-CN" sz="1800" dirty="0"/>
              <a:t>no</a:t>
            </a:r>
            <a:r>
              <a:rPr lang="zh-CN" altLang="en-US" sz="1800" dirty="0"/>
              <a:t> </a:t>
            </a:r>
            <a:r>
              <a:rPr lang="en-US" altLang="zh-CN" sz="1800" dirty="0"/>
              <a:t>unpredictable</a:t>
            </a:r>
            <a:r>
              <a:rPr lang="zh-CN" altLang="en-US" sz="1800" dirty="0"/>
              <a:t> </a:t>
            </a:r>
            <a:r>
              <a:rPr lang="en-US" altLang="zh-CN" sz="1800" dirty="0"/>
              <a:t>values</a:t>
            </a:r>
            <a:r>
              <a:rPr lang="zh-CN" altLang="en-US" sz="1800" dirty="0"/>
              <a:t> </a:t>
            </a:r>
            <a:r>
              <a:rPr lang="en-US" altLang="zh-CN" sz="1800" dirty="0"/>
              <a:t>need</a:t>
            </a:r>
            <a:r>
              <a:rPr lang="zh-CN" altLang="en-US" sz="1800" dirty="0"/>
              <a:t> </a:t>
            </a:r>
            <a:r>
              <a:rPr lang="en-US" altLang="zh-CN" sz="1800" dirty="0"/>
              <a:t>to</a:t>
            </a:r>
            <a:r>
              <a:rPr lang="zh-CN" altLang="en-US" sz="1800" dirty="0"/>
              <a:t> </a:t>
            </a:r>
            <a:r>
              <a:rPr lang="en-US" altLang="zh-CN" sz="1800" dirty="0"/>
              <a:t>be</a:t>
            </a:r>
            <a:r>
              <a:rPr lang="zh-CN" altLang="en-US" sz="1800" dirty="0"/>
              <a:t> </a:t>
            </a:r>
            <a:r>
              <a:rPr lang="en-US" altLang="zh-CN" sz="1800" dirty="0"/>
              <a:t>included</a:t>
            </a:r>
            <a:r>
              <a:rPr lang="zh-CN" altLang="en-US" sz="1800" dirty="0"/>
              <a:t> </a:t>
            </a:r>
            <a:r>
              <a:rPr lang="en-US" altLang="zh-CN" sz="1800" dirty="0"/>
              <a:t>in</a:t>
            </a:r>
            <a:r>
              <a:rPr lang="zh-CN" altLang="en-US" sz="1800" dirty="0"/>
              <a:t> </a:t>
            </a:r>
            <a:r>
              <a:rPr lang="en-US" altLang="zh-CN" sz="1800" dirty="0"/>
              <a:t>the</a:t>
            </a:r>
            <a:r>
              <a:rPr lang="zh-CN" altLang="en-US" sz="1800" dirty="0"/>
              <a:t> </a:t>
            </a:r>
            <a:r>
              <a:rPr lang="en-US" altLang="zh-CN" sz="1800" dirty="0"/>
              <a:t>request.</a:t>
            </a:r>
          </a:p>
        </p:txBody>
      </p:sp>
    </p:spTree>
    <p:extLst>
      <p:ext uri="{BB962C8B-B14F-4D97-AF65-F5344CB8AC3E}">
        <p14:creationId xmlns:p14="http://schemas.microsoft.com/office/powerpoint/2010/main" val="5909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Users: CSRF (Cross Site Request Forgery)</a:t>
            </a:r>
          </a:p>
        </p:txBody>
      </p:sp>
      <p:pic>
        <p:nvPicPr>
          <p:cNvPr id="6" name="Picture 5" descr="test_htm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32" y="2486795"/>
            <a:ext cx="7366000" cy="2743200"/>
          </a:xfrm>
          <a:prstGeom prst="rect">
            <a:avLst/>
          </a:prstGeom>
        </p:spPr>
      </p:pic>
      <p:sp>
        <p:nvSpPr>
          <p:cNvPr id="8" name="TextBox 7"/>
          <p:cNvSpPr txBox="1"/>
          <p:nvPr/>
        </p:nvSpPr>
        <p:spPr>
          <a:xfrm>
            <a:off x="601579" y="1029368"/>
            <a:ext cx="8542421" cy="1631216"/>
          </a:xfrm>
          <a:prstGeom prst="rect">
            <a:avLst/>
          </a:prstGeom>
          <a:noFill/>
        </p:spPr>
        <p:txBody>
          <a:bodyPr wrap="square" rtlCol="0">
            <a:spAutoFit/>
          </a:bodyPr>
          <a:lstStyle/>
          <a:p>
            <a:r>
              <a:rPr lang="en-US" dirty="0"/>
              <a:t>An attacker can construct a webpage that makes a cross-domain request to the vulnerable application containing everything needed to perform the privileged action.</a:t>
            </a:r>
          </a:p>
          <a:p>
            <a:r>
              <a:rPr lang="en-US" dirty="0"/>
              <a:t>Here is an example of such an attack.</a:t>
            </a:r>
          </a:p>
          <a:p>
            <a:endParaRPr lang="en-US" dirty="0"/>
          </a:p>
        </p:txBody>
      </p:sp>
      <p:sp>
        <p:nvSpPr>
          <p:cNvPr id="9" name="TextBox 8"/>
          <p:cNvSpPr txBox="1"/>
          <p:nvPr/>
        </p:nvSpPr>
        <p:spPr>
          <a:xfrm>
            <a:off x="909056" y="5240426"/>
            <a:ext cx="8141368" cy="1631216"/>
          </a:xfrm>
          <a:prstGeom prst="rect">
            <a:avLst/>
          </a:prstGeom>
          <a:noFill/>
        </p:spPr>
        <p:txBody>
          <a:bodyPr wrap="square" rtlCol="0">
            <a:spAutoFit/>
          </a:bodyPr>
          <a:lstStyle/>
          <a:p>
            <a:r>
              <a:rPr lang="en-US" dirty="0"/>
              <a:t>This form will be automatically submitted. When the user’s browser submits the form, </a:t>
            </a:r>
            <a:r>
              <a:rPr lang="en-US" b="1" dirty="0"/>
              <a:t>it automatically adds the user’s cookies </a:t>
            </a:r>
            <a:r>
              <a:rPr lang="en-US" dirty="0"/>
              <a:t>for the target domain. If an admin user who is logged in the vulnerable app visits this web page, the requests is </a:t>
            </a:r>
            <a:r>
              <a:rPr lang="en-US" b="1" dirty="0"/>
              <a:t>processed within the administrator’s session</a:t>
            </a:r>
            <a:r>
              <a:rPr lang="en-US" dirty="0"/>
              <a:t>.</a:t>
            </a:r>
          </a:p>
        </p:txBody>
      </p:sp>
    </p:spTree>
    <p:extLst>
      <p:ext uri="{BB962C8B-B14F-4D97-AF65-F5344CB8AC3E}">
        <p14:creationId xmlns:p14="http://schemas.microsoft.com/office/powerpoint/2010/main" val="152855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Users: CSRF (Cross Site Request Forgery)</a:t>
            </a:r>
          </a:p>
        </p:txBody>
      </p:sp>
      <p:sp>
        <p:nvSpPr>
          <p:cNvPr id="3" name="Content Placeholder 2"/>
          <p:cNvSpPr>
            <a:spLocks noGrp="1"/>
          </p:cNvSpPr>
          <p:nvPr>
            <p:ph idx="1"/>
          </p:nvPr>
        </p:nvSpPr>
        <p:spPr/>
        <p:txBody>
          <a:bodyPr/>
          <a:lstStyle/>
          <a:p>
            <a:r>
              <a:rPr lang="en-US" dirty="0"/>
              <a:t>Cross site request forgery is a trust exploit</a:t>
            </a:r>
          </a:p>
          <a:p>
            <a:r>
              <a:rPr lang="en-US" dirty="0"/>
              <a:t>The server trusts (wrongly) the browser request of users b/c authentication cookies are supplied</a:t>
            </a:r>
          </a:p>
          <a:p>
            <a:r>
              <a:rPr lang="en-US" dirty="0"/>
              <a:t>Attacker forces the users browser to take action on their behalf</a:t>
            </a:r>
          </a:p>
          <a:p>
            <a:r>
              <a:rPr lang="en-US" dirty="0"/>
              <a:t>Clever way to take over web applications</a:t>
            </a:r>
          </a:p>
        </p:txBody>
      </p:sp>
    </p:spTree>
    <p:extLst>
      <p:ext uri="{BB962C8B-B14F-4D97-AF65-F5344CB8AC3E}">
        <p14:creationId xmlns:p14="http://schemas.microsoft.com/office/powerpoint/2010/main" val="141420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Attacks (Password) </a:t>
            </a:r>
            <a:br>
              <a:rPr lang="en-US" dirty="0"/>
            </a:br>
            <a:endParaRPr lang="en-US" dirty="0"/>
          </a:p>
        </p:txBody>
      </p:sp>
      <p:sp>
        <p:nvSpPr>
          <p:cNvPr id="3" name="Content Placeholder 2"/>
          <p:cNvSpPr>
            <a:spLocks noGrp="1"/>
          </p:cNvSpPr>
          <p:nvPr>
            <p:ph idx="1"/>
          </p:nvPr>
        </p:nvSpPr>
        <p:spPr>
          <a:xfrm>
            <a:off x="402223" y="3601286"/>
            <a:ext cx="8524875" cy="4313238"/>
          </a:xfrm>
        </p:spPr>
        <p:txBody>
          <a:bodyPr/>
          <a:lstStyle/>
          <a:p>
            <a:r>
              <a:rPr lang="en-US" b="1" dirty="0"/>
              <a:t>CAPTCHA </a:t>
            </a:r>
          </a:p>
          <a:p>
            <a:r>
              <a:rPr lang="en-US" b="1" dirty="0"/>
              <a:t>IP rate limiting</a:t>
            </a:r>
          </a:p>
        </p:txBody>
      </p:sp>
      <p:pic>
        <p:nvPicPr>
          <p:cNvPr id="4" name="Picture 3" descr="LastPass_-_Sign_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527" y="749300"/>
            <a:ext cx="5374105" cy="2577153"/>
          </a:xfrm>
          <a:prstGeom prst="rect">
            <a:avLst/>
          </a:prstGeom>
        </p:spPr>
      </p:pic>
      <p:pic>
        <p:nvPicPr>
          <p:cNvPr id="6" name="Picture 5" descr="reCAPTCHA__Stop_Spam__Read_Boo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31" y="4812633"/>
            <a:ext cx="2356148" cy="2045368"/>
          </a:xfrm>
          <a:prstGeom prst="rect">
            <a:avLst/>
          </a:prstGeom>
        </p:spPr>
      </p:pic>
      <p:pic>
        <p:nvPicPr>
          <p:cNvPr id="7" name="Picture 6" descr="TTG____用户登录.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580" y="3529395"/>
            <a:ext cx="5240420" cy="3328605"/>
          </a:xfrm>
          <a:prstGeom prst="rect">
            <a:avLst/>
          </a:prstGeom>
        </p:spPr>
      </p:pic>
    </p:spTree>
    <p:extLst>
      <p:ext uri="{BB962C8B-B14F-4D97-AF65-F5344CB8AC3E}">
        <p14:creationId xmlns:p14="http://schemas.microsoft.com/office/powerpoint/2010/main" val="17351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spTree>
    <p:extLst>
      <p:ext uri="{BB962C8B-B14F-4D97-AF65-F5344CB8AC3E}">
        <p14:creationId xmlns:p14="http://schemas.microsoft.com/office/powerpoint/2010/main" val="98284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The Reality</a:t>
            </a:r>
            <a:endParaRPr kumimoji="1" lang="zh-CN" altLang="en-US" dirty="0"/>
          </a:p>
        </p:txBody>
      </p:sp>
      <p:sp>
        <p:nvSpPr>
          <p:cNvPr id="3" name="内容占位符 2"/>
          <p:cNvSpPr>
            <a:spLocks noGrp="1"/>
          </p:cNvSpPr>
          <p:nvPr>
            <p:ph idx="1"/>
          </p:nvPr>
        </p:nvSpPr>
        <p:spPr/>
        <p:txBody>
          <a:bodyPr/>
          <a:lstStyle/>
          <a:p>
            <a:r>
              <a:rPr kumimoji="1" lang="en-US" altLang="zh-CN" dirty="0"/>
              <a:t>Web</a:t>
            </a:r>
            <a:r>
              <a:rPr kumimoji="1" lang="zh-CN" altLang="en-US" dirty="0"/>
              <a:t> </a:t>
            </a:r>
            <a:r>
              <a:rPr kumimoji="1" lang="en-US" altLang="zh-CN" dirty="0"/>
              <a:t>application</a:t>
            </a:r>
            <a:r>
              <a:rPr kumimoji="1" lang="zh-CN" altLang="en-US" dirty="0"/>
              <a:t> </a:t>
            </a:r>
            <a:r>
              <a:rPr kumimoji="1" lang="en-US" altLang="zh-CN" dirty="0"/>
              <a:t>security</a:t>
            </a:r>
            <a:r>
              <a:rPr kumimoji="1" lang="zh-CN" altLang="en-US" dirty="0"/>
              <a:t> </a:t>
            </a:r>
            <a:r>
              <a:rPr kumimoji="1" lang="en-US" altLang="zh-CN" dirty="0"/>
              <a:t>is</a:t>
            </a:r>
            <a:r>
              <a:rPr kumimoji="1" lang="zh-CN" altLang="en-US" dirty="0"/>
              <a:t> </a:t>
            </a:r>
            <a:r>
              <a:rPr kumimoji="1" lang="en-US" altLang="zh-CN" dirty="0"/>
              <a:t>massively</a:t>
            </a:r>
            <a:r>
              <a:rPr kumimoji="1" lang="zh-CN" altLang="en-US" dirty="0"/>
              <a:t> </a:t>
            </a:r>
            <a:r>
              <a:rPr kumimoji="1" lang="en-US" altLang="zh-CN" dirty="0"/>
              <a:t>complex.</a:t>
            </a:r>
          </a:p>
          <a:p>
            <a:r>
              <a:rPr kumimoji="1" lang="en-US" altLang="zh-CN" dirty="0"/>
              <a:t>Constant</a:t>
            </a:r>
            <a:r>
              <a:rPr kumimoji="1" lang="zh-CN" altLang="en-US" dirty="0"/>
              <a:t> </a:t>
            </a:r>
            <a:r>
              <a:rPr kumimoji="1" lang="en-US" altLang="zh-CN" dirty="0"/>
              <a:t>evolving</a:t>
            </a:r>
            <a:r>
              <a:rPr kumimoji="1" lang="zh-CN" altLang="en-US" dirty="0"/>
              <a:t> </a:t>
            </a:r>
            <a:r>
              <a:rPr kumimoji="1" lang="en-US" altLang="zh-CN" dirty="0"/>
              <a:t>field</a:t>
            </a:r>
          </a:p>
          <a:p>
            <a:pPr lvl="1"/>
            <a:r>
              <a:rPr lang="en-US" altLang="zh-CN" dirty="0" err="1"/>
              <a:t>WebGL</a:t>
            </a:r>
            <a:r>
              <a:rPr lang="en-US" altLang="zh-CN" dirty="0"/>
              <a:t>, HTML5</a:t>
            </a:r>
            <a:r>
              <a:rPr lang="zh-CN" altLang="en-US" dirty="0"/>
              <a:t>,</a:t>
            </a:r>
            <a:r>
              <a:rPr lang="en-US" altLang="zh-CN" dirty="0"/>
              <a:t> CSS3, AJAX…</a:t>
            </a:r>
          </a:p>
          <a:p>
            <a:pPr lvl="0"/>
            <a:r>
              <a:rPr lang="en-US" altLang="zh-CN" dirty="0">
                <a:solidFill>
                  <a:prstClr val="black"/>
                </a:solidFill>
              </a:rPr>
              <a:t>.</a:t>
            </a:r>
          </a:p>
          <a:p>
            <a:pPr marL="182562" lvl="1" indent="0">
              <a:buNone/>
            </a:pPr>
            <a:endParaRPr lang="en-US" altLang="zh-CN" dirty="0"/>
          </a:p>
        </p:txBody>
      </p:sp>
      <p:pic>
        <p:nvPicPr>
          <p:cNvPr id="4" name="图片 3" descr="The_Evolution_of_the_We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95191"/>
            <a:ext cx="9144000" cy="4062809"/>
          </a:xfrm>
          <a:prstGeom prst="rect">
            <a:avLst/>
          </a:prstGeom>
        </p:spPr>
      </p:pic>
      <p:sp>
        <p:nvSpPr>
          <p:cNvPr id="5" name="文本框 4"/>
          <p:cNvSpPr txBox="1"/>
          <p:nvPr/>
        </p:nvSpPr>
        <p:spPr>
          <a:xfrm>
            <a:off x="6189345" y="6550223"/>
            <a:ext cx="2954655" cy="307777"/>
          </a:xfrm>
          <a:prstGeom prst="rect">
            <a:avLst/>
          </a:prstGeom>
          <a:noFill/>
        </p:spPr>
        <p:txBody>
          <a:bodyPr wrap="none" rtlCol="0">
            <a:spAutoFit/>
          </a:bodyPr>
          <a:lstStyle/>
          <a:p>
            <a:r>
              <a:rPr kumimoji="1" lang="en-US" altLang="zh-CN" sz="1400" dirty="0"/>
              <a:t>http://</a:t>
            </a:r>
            <a:r>
              <a:rPr kumimoji="1" lang="en-US" altLang="zh-CN" sz="1400" dirty="0" err="1"/>
              <a:t>www.evolutionoftheweb.com</a:t>
            </a:r>
            <a:r>
              <a:rPr kumimoji="1" lang="en-US" altLang="zh-CN" sz="1400" dirty="0"/>
              <a:t>/</a:t>
            </a:r>
            <a:endParaRPr kumimoji="1" lang="zh-CN" altLang="en-US" sz="1400" dirty="0"/>
          </a:p>
        </p:txBody>
      </p:sp>
    </p:spTree>
    <p:extLst>
      <p:ext uri="{BB962C8B-B14F-4D97-AF65-F5344CB8AC3E}">
        <p14:creationId xmlns:p14="http://schemas.microsoft.com/office/powerpoint/2010/main" val="186523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Typical Web Application Stack</a:t>
            </a:r>
            <a:endParaRPr kumimoji="1" lang="zh-CN" altLang="en-US" dirty="0"/>
          </a:p>
        </p:txBody>
      </p:sp>
      <p:sp>
        <p:nvSpPr>
          <p:cNvPr id="3" name="内容占位符 2"/>
          <p:cNvSpPr>
            <a:spLocks noGrp="1"/>
          </p:cNvSpPr>
          <p:nvPr>
            <p:ph idx="1"/>
          </p:nvPr>
        </p:nvSpPr>
        <p:spPr>
          <a:xfrm>
            <a:off x="300038" y="981075"/>
            <a:ext cx="8524875" cy="4313238"/>
          </a:xfrm>
        </p:spPr>
        <p:txBody>
          <a:bodyPr/>
          <a:lstStyle/>
          <a:p>
            <a:r>
              <a:rPr kumimoji="1" lang="en-US" altLang="zh-CN" dirty="0"/>
              <a:t>Browser (client)</a:t>
            </a:r>
          </a:p>
          <a:p>
            <a:r>
              <a:rPr lang="en-US" altLang="zh-CN" dirty="0"/>
              <a:t>HTTP over TCP/IP</a:t>
            </a:r>
          </a:p>
          <a:p>
            <a:r>
              <a:rPr kumimoji="1" lang="en-US" altLang="zh-CN" dirty="0"/>
              <a:t>Server</a:t>
            </a:r>
          </a:p>
          <a:p>
            <a:pPr lvl="1"/>
            <a:r>
              <a:rPr lang="en-US" altLang="zh-CN" dirty="0"/>
              <a:t>Operating system</a:t>
            </a:r>
          </a:p>
          <a:p>
            <a:pPr lvl="1"/>
            <a:r>
              <a:rPr lang="en-US" altLang="zh-CN" dirty="0"/>
              <a:t>Web Server</a:t>
            </a:r>
          </a:p>
          <a:p>
            <a:pPr lvl="1"/>
            <a:r>
              <a:rPr kumimoji="1" lang="en-US" altLang="zh-CN" dirty="0"/>
              <a:t>Scripting Language</a:t>
            </a:r>
          </a:p>
          <a:p>
            <a:pPr lvl="1"/>
            <a:r>
              <a:rPr lang="en-US" altLang="zh-CN" dirty="0"/>
              <a:t>Database or persistence layer</a:t>
            </a:r>
            <a:endParaRPr kumimoji="1" lang="zh-CN" altLang="en-US" dirty="0"/>
          </a:p>
        </p:txBody>
      </p:sp>
      <p:pic>
        <p:nvPicPr>
          <p:cNvPr id="5" name="图片 4" descr="Web_Servers_-_Full_Stack_Pyth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107" y="3716421"/>
            <a:ext cx="7102893" cy="3141579"/>
          </a:xfrm>
          <a:prstGeom prst="rect">
            <a:avLst/>
          </a:prstGeom>
        </p:spPr>
      </p:pic>
    </p:spTree>
    <p:extLst>
      <p:ext uri="{BB962C8B-B14F-4D97-AF65-F5344CB8AC3E}">
        <p14:creationId xmlns:p14="http://schemas.microsoft.com/office/powerpoint/2010/main" val="9942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Just the client</a:t>
            </a:r>
            <a:endParaRPr kumimoji="1" lang="zh-CN" altLang="en-US" dirty="0"/>
          </a:p>
        </p:txBody>
      </p:sp>
      <p:sp>
        <p:nvSpPr>
          <p:cNvPr id="3" name="内容占位符 2"/>
          <p:cNvSpPr>
            <a:spLocks noGrp="1"/>
          </p:cNvSpPr>
          <p:nvPr>
            <p:ph idx="1"/>
          </p:nvPr>
        </p:nvSpPr>
        <p:spPr>
          <a:xfrm>
            <a:off x="295275" y="991534"/>
            <a:ext cx="8524875" cy="4313238"/>
          </a:xfrm>
        </p:spPr>
        <p:txBody>
          <a:bodyPr/>
          <a:lstStyle/>
          <a:p>
            <a:r>
              <a:rPr kumimoji="1" lang="en-US" altLang="zh-CN" dirty="0"/>
              <a:t>Many different clients, all implementing differently (Chrome, Firefox, IE (6,7,8,9,10,11), Safari, Opera, etc…)</a:t>
            </a:r>
          </a:p>
          <a:p>
            <a:r>
              <a:rPr lang="en-US" altLang="zh-CN" dirty="0"/>
              <a:t>The breakdown of the client-server divide</a:t>
            </a:r>
          </a:p>
          <a:p>
            <a:pPr lvl="1"/>
            <a:r>
              <a:rPr lang="en-US" altLang="zh-CN" dirty="0"/>
              <a:t>The</a:t>
            </a:r>
            <a:r>
              <a:rPr lang="zh-CN" altLang="en-US" dirty="0"/>
              <a:t> </a:t>
            </a:r>
            <a:r>
              <a:rPr lang="en-US" altLang="zh-CN" dirty="0"/>
              <a:t>functional boundaries between client and server responsibilities were quickly eroded</a:t>
            </a:r>
            <a:endParaRPr kumimoji="1" lang="zh-CN" altLang="en-US" dirty="0"/>
          </a:p>
        </p:txBody>
      </p:sp>
      <p:sp>
        <p:nvSpPr>
          <p:cNvPr id="4" name="矩形 3"/>
          <p:cNvSpPr/>
          <p:nvPr/>
        </p:nvSpPr>
        <p:spPr bwMode="auto">
          <a:xfrm>
            <a:off x="3315035" y="3009389"/>
            <a:ext cx="2219158" cy="574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charset="0"/>
              </a:rPr>
              <a:t>JavaScript</a:t>
            </a:r>
            <a:endParaRPr kumimoji="0" lang="zh-CN" altLang="en-US" sz="2000" b="1" i="0" u="none" strike="noStrike" cap="none" normalizeH="0" baseline="0" dirty="0">
              <a:ln>
                <a:noFill/>
              </a:ln>
              <a:solidFill>
                <a:srgbClr val="FFFFFF"/>
              </a:solidFill>
              <a:effectLst/>
              <a:latin typeface="Arial" charset="0"/>
            </a:endParaRPr>
          </a:p>
        </p:txBody>
      </p:sp>
      <p:sp>
        <p:nvSpPr>
          <p:cNvPr id="5" name="文本框 4"/>
          <p:cNvSpPr txBox="1"/>
          <p:nvPr/>
        </p:nvSpPr>
        <p:spPr>
          <a:xfrm>
            <a:off x="707941" y="3826465"/>
            <a:ext cx="8436060" cy="1323439"/>
          </a:xfrm>
          <a:prstGeom prst="rect">
            <a:avLst/>
          </a:prstGeom>
          <a:noFill/>
        </p:spPr>
        <p:txBody>
          <a:bodyPr wrap="square" rtlCol="0">
            <a:spAutoFit/>
          </a:bodyPr>
          <a:lstStyle/>
          <a:p>
            <a:pPr marL="457200" indent="-457200">
              <a:buAutoNum type="arabicPeriod"/>
            </a:pPr>
            <a:r>
              <a:rPr kumimoji="1" lang="en-US" altLang="zh-CN" dirty="0"/>
              <a:t>JavaScript allows for client side programming (responsive user</a:t>
            </a:r>
            <a:r>
              <a:rPr kumimoji="1" lang="zh-CN" altLang="en-US" dirty="0"/>
              <a:t> </a:t>
            </a:r>
            <a:r>
              <a:rPr kumimoji="1" lang="en-US" altLang="zh-CN" dirty="0"/>
              <a:t>interface</a:t>
            </a:r>
            <a:r>
              <a:rPr kumimoji="1" lang="zh-CN" altLang="en-US" dirty="0"/>
              <a:t> </a:t>
            </a:r>
            <a:r>
              <a:rPr kumimoji="1" lang="en-US" altLang="zh-CN" dirty="0"/>
              <a:t>(UI))</a:t>
            </a:r>
          </a:p>
          <a:p>
            <a:pPr marL="457200" indent="-457200">
              <a:buAutoNum type="arabicPeriod"/>
            </a:pPr>
            <a:r>
              <a:rPr kumimoji="1" lang="en-US" altLang="zh-CN" dirty="0"/>
              <a:t>Plug-in’s allow for store data locally (</a:t>
            </a:r>
            <a:r>
              <a:rPr kumimoji="1" lang="en-US" altLang="zh-CN" dirty="0" err="1"/>
              <a:t>jStorage</a:t>
            </a:r>
            <a:r>
              <a:rPr kumimoji="1" lang="en-US" altLang="zh-CN" dirty="0"/>
              <a:t>)</a:t>
            </a:r>
          </a:p>
          <a:p>
            <a:pPr marL="457200" indent="-457200">
              <a:buAutoNum type="arabicPeriod"/>
            </a:pPr>
            <a:r>
              <a:rPr kumimoji="1" lang="en-US" altLang="zh-CN" dirty="0"/>
              <a:t>AJAX allows display multiple HTML sources in one page</a:t>
            </a:r>
            <a:endParaRPr kumimoji="1" lang="zh-CN" altLang="en-US" dirty="0"/>
          </a:p>
        </p:txBody>
      </p:sp>
    </p:spTree>
    <p:extLst>
      <p:ext uri="{BB962C8B-B14F-4D97-AF65-F5344CB8AC3E}">
        <p14:creationId xmlns:p14="http://schemas.microsoft.com/office/powerpoint/2010/main" val="3092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Fertile Ground</a:t>
            </a:r>
            <a:endParaRPr kumimoji="1" lang="zh-CN" altLang="en-US" dirty="0"/>
          </a:p>
        </p:txBody>
      </p:sp>
      <p:sp>
        <p:nvSpPr>
          <p:cNvPr id="3" name="内容占位符 2"/>
          <p:cNvSpPr>
            <a:spLocks noGrp="1"/>
          </p:cNvSpPr>
          <p:nvPr>
            <p:ph idx="1"/>
          </p:nvPr>
        </p:nvSpPr>
        <p:spPr>
          <a:xfrm>
            <a:off x="295275" y="1060867"/>
            <a:ext cx="8524875" cy="4313238"/>
          </a:xfrm>
        </p:spPr>
        <p:txBody>
          <a:bodyPr/>
          <a:lstStyle/>
          <a:p>
            <a:r>
              <a:rPr kumimoji="1" lang="en-US" altLang="zh-CN" sz="2400" dirty="0"/>
              <a:t>Web application security is massively complex in reality:</a:t>
            </a:r>
          </a:p>
          <a:p>
            <a:pPr lvl="1"/>
            <a:r>
              <a:rPr lang="en-US" altLang="zh-CN" sz="2000" dirty="0"/>
              <a:t>Security researchers specialize in specific portions of the stack</a:t>
            </a:r>
          </a:p>
          <a:p>
            <a:pPr lvl="1"/>
            <a:r>
              <a:rPr kumimoji="1" lang="en-US" altLang="zh-CN" sz="2000" dirty="0"/>
              <a:t>Protocols and specs exis</a:t>
            </a:r>
            <a:r>
              <a:rPr lang="en-US" altLang="zh-CN" sz="2000" dirty="0"/>
              <a:t>t but aren’t implemented uniformly</a:t>
            </a:r>
          </a:p>
          <a:p>
            <a:pPr lvl="1"/>
            <a:r>
              <a:rPr lang="en-US" altLang="zh-CN" sz="2000" dirty="0"/>
              <a:t>The platforms are changing</a:t>
            </a:r>
          </a:p>
          <a:p>
            <a:pPr lvl="2"/>
            <a:r>
              <a:rPr lang="en-US" altLang="zh-CN" sz="2000" dirty="0"/>
              <a:t>Smartphone, tablets, embedded systems, etc…</a:t>
            </a:r>
            <a:endParaRPr kumimoji="1" lang="zh-CN" altLang="en-US" sz="2000" dirty="0"/>
          </a:p>
        </p:txBody>
      </p:sp>
      <p:pic>
        <p:nvPicPr>
          <p:cNvPr id="4" name="图片 3" descr="Responsive-Web-Desig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56" y="3890211"/>
            <a:ext cx="5806544" cy="2967789"/>
          </a:xfrm>
          <a:prstGeom prst="rect">
            <a:avLst/>
          </a:prstGeom>
        </p:spPr>
      </p:pic>
    </p:spTree>
    <p:extLst>
      <p:ext uri="{BB962C8B-B14F-4D97-AF65-F5344CB8AC3E}">
        <p14:creationId xmlns:p14="http://schemas.microsoft.com/office/powerpoint/2010/main" val="20221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What’s Worse</a:t>
            </a:r>
            <a:endParaRPr kumimoji="1" lang="zh-CN" altLang="en-US" dirty="0"/>
          </a:p>
        </p:txBody>
      </p:sp>
      <p:sp>
        <p:nvSpPr>
          <p:cNvPr id="3" name="内容占位符 2"/>
          <p:cNvSpPr>
            <a:spLocks noGrp="1"/>
          </p:cNvSpPr>
          <p:nvPr>
            <p:ph idx="1"/>
          </p:nvPr>
        </p:nvSpPr>
        <p:spPr/>
        <p:txBody>
          <a:bodyPr/>
          <a:lstStyle/>
          <a:p>
            <a:r>
              <a:rPr lang="en-US" altLang="zh-CN" dirty="0"/>
              <a:t>In the browser world, the separation between high-level data objects (documents), user-level code (applications) is virtually nonexistent. </a:t>
            </a:r>
          </a:p>
          <a:p>
            <a:endParaRPr lang="en-US" altLang="zh-CN" dirty="0"/>
          </a:p>
          <a:p>
            <a:r>
              <a:rPr kumimoji="1" lang="en-US" altLang="zh-CN" dirty="0"/>
              <a:t>Firewalls become irrelevant as everything flows over port 80 (http), 443 (https)</a:t>
            </a:r>
          </a:p>
          <a:p>
            <a:endParaRPr kumimoji="1" lang="en-US" altLang="zh-CN" dirty="0"/>
          </a:p>
          <a:p>
            <a:r>
              <a:rPr lang="en-US" altLang="zh-CN" dirty="0"/>
              <a:t>Web is becoming the default content and application deliver mechanism</a:t>
            </a:r>
          </a:p>
        </p:txBody>
      </p:sp>
    </p:spTree>
    <p:extLst>
      <p:ext uri="{BB962C8B-B14F-4D97-AF65-F5344CB8AC3E}">
        <p14:creationId xmlns:p14="http://schemas.microsoft.com/office/powerpoint/2010/main" val="1326846339"/>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41176</TotalTime>
  <Words>2363</Words>
  <Application>Microsoft Macintosh PowerPoint</Application>
  <PresentationFormat>On-screen Show (4:3)</PresentationFormat>
  <Paragraphs>255</Paragraphs>
  <Slides>48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PMingLiU</vt:lpstr>
      <vt:lpstr>宋体</vt:lpstr>
      <vt:lpstr>Agency FB</vt:lpstr>
      <vt:lpstr>Arial</vt:lpstr>
      <vt:lpstr>Calibri</vt:lpstr>
      <vt:lpstr>Franklin Gothic Book</vt:lpstr>
      <vt:lpstr>Franklin Gothic Medium</vt:lpstr>
      <vt:lpstr>Wingdings</vt:lpstr>
      <vt:lpstr>Standarddesign</vt:lpstr>
      <vt:lpstr>PowerPoint Presentation</vt:lpstr>
      <vt:lpstr>The Evolution of Web Applications</vt:lpstr>
      <vt:lpstr>The Evolution of Web Applications</vt:lpstr>
      <vt:lpstr>THE WEB IS SIMPLE</vt:lpstr>
      <vt:lpstr>The Reality</vt:lpstr>
      <vt:lpstr>Typical Web Application Stack</vt:lpstr>
      <vt:lpstr>Just the client</vt:lpstr>
      <vt:lpstr>Fertile Ground</vt:lpstr>
      <vt:lpstr>What’s Worse</vt:lpstr>
      <vt:lpstr>Average Number of Vulnerabilities Identified within a Web Application</vt:lpstr>
      <vt:lpstr>Categories of Vulnerability</vt:lpstr>
      <vt:lpstr>Information Leakage</vt:lpstr>
      <vt:lpstr>Authentication Weakness </vt:lpstr>
      <vt:lpstr>Authentication Weakness </vt:lpstr>
      <vt:lpstr>Encryption Vulnerabilities</vt:lpstr>
      <vt:lpstr>Various Attack Vectors</vt:lpstr>
      <vt:lpstr>Attacking Data Stores: SQL Injection</vt:lpstr>
      <vt:lpstr>Attacking Data Stores: SQL Injection</vt:lpstr>
      <vt:lpstr>Attacking Data Stores: SQL Injection</vt:lpstr>
      <vt:lpstr>Attacking Data Stores: SQL Injection</vt:lpstr>
      <vt:lpstr>Attacking Data Stores: SQL Injection</vt:lpstr>
      <vt:lpstr>Other Injections</vt:lpstr>
      <vt:lpstr>Other Injection</vt:lpstr>
      <vt:lpstr>Real World Attacks</vt:lpstr>
      <vt:lpstr>Real World Attacks</vt:lpstr>
      <vt:lpstr>Attacking Session Management: Session Hijacking</vt:lpstr>
      <vt:lpstr>Attacking Session Management: Session Hijacking</vt:lpstr>
      <vt:lpstr>Attacking Session Management: Session Hijacking</vt:lpstr>
      <vt:lpstr>Attacking Users: Cross-Site Scripting (XSS)</vt:lpstr>
      <vt:lpstr>Attacking Users: Cross-Site Scripting (XSS)</vt:lpstr>
      <vt:lpstr>Attacking Users: Cross-Site Scripting (XSS)</vt:lpstr>
      <vt:lpstr>Attacking Users: Cross-Site Scripting (XSS)</vt:lpstr>
      <vt:lpstr>PowerPoint Presentation</vt:lpstr>
      <vt:lpstr>Attacking Users: Cross-Site Scripting (XSS)</vt:lpstr>
      <vt:lpstr>Attacking Users: Cross-Site Scripting (XSS)</vt:lpstr>
      <vt:lpstr>Attacking Users: Cross-Site Scripting (XSS)</vt:lpstr>
      <vt:lpstr>Attacking Users: Cross-Site Scripting (XSS)</vt:lpstr>
      <vt:lpstr>PowerPoint Presentation</vt:lpstr>
      <vt:lpstr>XSS is Everywhere</vt:lpstr>
      <vt:lpstr>Attacking Users: Cross-Site Scripting (XSS)</vt:lpstr>
      <vt:lpstr>Attacking Users: Cross-Site Scripting (XSS)</vt:lpstr>
      <vt:lpstr>Attacking Users: Cross-Site Scripting (XSS)</vt:lpstr>
      <vt:lpstr>Why XSS detection is hard</vt:lpstr>
      <vt:lpstr>Attacking Users: CSRF (Cross Site Request Forgery)</vt:lpstr>
      <vt:lpstr>Attacking Users: CSRF (Cross Site Request Forgery)</vt:lpstr>
      <vt:lpstr>Attacking Users: CSRF (Cross Site Request Forgery)</vt:lpstr>
      <vt:lpstr>Brute Force Attacks (Password)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1133</cp:revision>
  <dcterms:created xsi:type="dcterms:W3CDTF">2011-12-10T02:50:46Z</dcterms:created>
  <dcterms:modified xsi:type="dcterms:W3CDTF">2018-10-09T18:14:10Z</dcterms:modified>
</cp:coreProperties>
</file>