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87" r:id="rId2"/>
    <p:sldId id="767" r:id="rId3"/>
    <p:sldId id="876" r:id="rId4"/>
    <p:sldId id="896" r:id="rId5"/>
    <p:sldId id="826" r:id="rId6"/>
    <p:sldId id="909" r:id="rId7"/>
    <p:sldId id="794" r:id="rId8"/>
    <p:sldId id="795" r:id="rId9"/>
    <p:sldId id="910" r:id="rId10"/>
    <p:sldId id="911" r:id="rId11"/>
    <p:sldId id="880" r:id="rId12"/>
    <p:sldId id="889" r:id="rId13"/>
    <p:sldId id="890" r:id="rId14"/>
    <p:sldId id="883" r:id="rId15"/>
    <p:sldId id="897" r:id="rId16"/>
    <p:sldId id="901" r:id="rId17"/>
    <p:sldId id="825" r:id="rId18"/>
    <p:sldId id="915" r:id="rId19"/>
    <p:sldId id="913" r:id="rId20"/>
    <p:sldId id="914" r:id="rId21"/>
    <p:sldId id="916" r:id="rId22"/>
    <p:sldId id="917" r:id="rId23"/>
    <p:sldId id="796" r:id="rId24"/>
    <p:sldId id="919" r:id="rId25"/>
    <p:sldId id="886" r:id="rId26"/>
    <p:sldId id="903" r:id="rId27"/>
    <p:sldId id="885" r:id="rId28"/>
    <p:sldId id="904" r:id="rId29"/>
    <p:sldId id="920" r:id="rId30"/>
    <p:sldId id="921" r:id="rId31"/>
    <p:sldId id="922" r:id="rId32"/>
    <p:sldId id="905" r:id="rId33"/>
    <p:sldId id="918" r:id="rId34"/>
    <p:sldId id="906" r:id="rId35"/>
    <p:sldId id="923" r:id="rId36"/>
    <p:sldId id="770" r:id="rId37"/>
    <p:sldId id="884" r:id="rId38"/>
    <p:sldId id="71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5" autoAdjust="0"/>
    <p:restoredTop sz="83888"/>
  </p:normalViewPr>
  <p:slideViewPr>
    <p:cSldViewPr snapToGrid="0" snapToObjects="1">
      <p:cViewPr varScale="1">
        <p:scale>
          <a:sx n="85" d="100"/>
          <a:sy n="85" d="100"/>
        </p:scale>
        <p:origin x="192" y="2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UASAP</a:t>
            </a:r>
            <a:r>
              <a:rPr lang="zh-CN" altLang="en-US" dirty="0"/>
              <a:t> </a:t>
            </a:r>
            <a:r>
              <a:rPr lang="en-US" altLang="zh-CN" dirty="0"/>
              <a:t>(United</a:t>
            </a:r>
            <a:r>
              <a:rPr lang="zh-CN" altLang="en-US" dirty="0"/>
              <a:t> </a:t>
            </a:r>
            <a:r>
              <a:rPr lang="en-US" altLang="zh-CN" dirty="0"/>
              <a:t>Aircraft</a:t>
            </a:r>
            <a:r>
              <a:rPr lang="zh-CN" altLang="en-US" dirty="0"/>
              <a:t> </a:t>
            </a:r>
            <a:r>
              <a:rPr lang="en-US" altLang="zh-CN" dirty="0"/>
              <a:t>Symbolic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Program)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IBM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704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6131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4271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ROP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(3)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&amp;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Dynamic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Linking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&amp;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Return-to-</a:t>
            </a:r>
            <a:r>
              <a:rPr lang="en-US" altLang="zh-CN" sz="3200" b="1" dirty="0" err="1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libc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Attack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&amp;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ASLR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598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11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BC4DB-CE91-2C47-AECD-F50331BC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9ABFA-4973-AC46-AC02-B98253E3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57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4500E-D4BD-AF41-ACFD-440D3B2E3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31" y="101600"/>
            <a:ext cx="3970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1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87C-933F-D64B-AADF-B379BA6D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" y="101600"/>
            <a:ext cx="5605310" cy="675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458DE-E049-0942-8465-9E5FC12AFDF4}"/>
              </a:ext>
            </a:extLst>
          </p:cNvPr>
          <p:cNvSpPr txBox="1"/>
          <p:nvPr/>
        </p:nvSpPr>
        <p:spPr>
          <a:xfrm>
            <a:off x="5934623" y="2172434"/>
            <a:ext cx="3209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add_bin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>
                <a:sym typeface="Wingdings" pitchFamily="2" charset="2"/>
              </a:rPr>
              <a:t>magic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==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/>
              <a:t>add_bash</a:t>
            </a:r>
            <a:r>
              <a:rPr lang="en-US" altLang="zh-CN" dirty="0"/>
              <a:t>()</a:t>
            </a:r>
            <a:r>
              <a:rPr lang="zh-CN" altLang="en-US" dirty="0"/>
              <a:t> </a:t>
            </a:r>
            <a:endParaRPr lang="en-US" altLang="zh-CN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/>
              <a:t>magic1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/>
              <a:t>magic2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0x0badf00d</a:t>
            </a:r>
            <a:endParaRPr lang="en-US" altLang="zh-CN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exec_string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>
                <a:sym typeface="Wingdings" pitchFamily="2" charset="2"/>
              </a:rPr>
              <a:t>Spawn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</a:t>
            </a:r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E24AC-DB13-BB40-B952-41EB23B927E6}"/>
              </a:ext>
            </a:extLst>
          </p:cNvPr>
          <p:cNvSpPr txBox="1"/>
          <p:nvPr/>
        </p:nvSpPr>
        <p:spPr>
          <a:xfrm>
            <a:off x="6042991" y="1656522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Execution</a:t>
            </a:r>
            <a:r>
              <a:rPr lang="zh-CN" altLang="en-US" b="1" dirty="0"/>
              <a:t> </a:t>
            </a:r>
            <a:r>
              <a:rPr lang="en-US" altLang="zh-CN" b="1" dirty="0"/>
              <a:t>Path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307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56F4-F28F-C34C-B1C7-C2480A99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114C6A-4E66-4444-92CC-EDE622E1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749300"/>
            <a:ext cx="4367066" cy="2908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7EF974-E945-6F47-A950-43786F4C6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514079"/>
              </p:ext>
            </p:extLst>
          </p:nvPr>
        </p:nvGraphicFramePr>
        <p:xfrm>
          <a:off x="1717352" y="4130823"/>
          <a:ext cx="6096000" cy="175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50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First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Function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Address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0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Next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Function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Address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8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First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3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First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Function</a:t>
                      </a:r>
                      <a:endParaRPr 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807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069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656" y="4453800"/>
          <a:ext cx="8524875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Address for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pop_ret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0xdeadbeef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494888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143280" y="927040"/>
            <a:ext cx="320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add_bin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/>
              <a:t>add_bash</a:t>
            </a:r>
            <a:r>
              <a:rPr lang="en-US" altLang="zh-CN" sz="1600" dirty="0"/>
              <a:t>()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exec_string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Spawn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shell</a:t>
            </a:r>
            <a:endParaRPr lang="en-US" altLang="zh-CN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4011947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D3D7F-B7FF-1D48-AB33-CD2C4375152B}"/>
              </a:ext>
            </a:extLst>
          </p:cNvPr>
          <p:cNvSpPr txBox="1"/>
          <p:nvPr/>
        </p:nvSpPr>
        <p:spPr>
          <a:xfrm>
            <a:off x="184432" y="1031108"/>
            <a:ext cx="558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previous ROP chain does not work, because argument</a:t>
            </a:r>
          </a:p>
          <a:p>
            <a:r>
              <a:rPr lang="en-US" b="1" dirty="0"/>
              <a:t>0xdeadbeef </a:t>
            </a:r>
            <a:r>
              <a:rPr lang="en-US" dirty="0"/>
              <a:t>is still on the stack, we need to find a way to ”</a:t>
            </a:r>
            <a:r>
              <a:rPr lang="en-US" b="1" dirty="0"/>
              <a:t>clean</a:t>
            </a:r>
            <a:r>
              <a:rPr lang="en-US" dirty="0"/>
              <a:t>”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827E-7631-7A48-B17B-A6AFF4C405A0}"/>
              </a:ext>
            </a:extLst>
          </p:cNvPr>
          <p:cNvSpPr/>
          <p:nvPr/>
        </p:nvSpPr>
        <p:spPr>
          <a:xfrm>
            <a:off x="300038" y="3091772"/>
            <a:ext cx="2965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E85C4-A4FC-ED4A-93F3-C9AD22912249}"/>
              </a:ext>
            </a:extLst>
          </p:cNvPr>
          <p:cNvSpPr/>
          <p:nvPr/>
        </p:nvSpPr>
        <p:spPr>
          <a:xfrm>
            <a:off x="916324" y="3568174"/>
            <a:ext cx="759157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Solution: </a:t>
            </a:r>
            <a:r>
              <a:rPr lang="en-US" dirty="0">
                <a:solidFill>
                  <a:srgbClr val="FF0000"/>
                </a:solidFill>
              </a:rPr>
              <a:t>use a </a:t>
            </a:r>
            <a:r>
              <a:rPr lang="en-US" b="1" dirty="0">
                <a:solidFill>
                  <a:srgbClr val="FF0000"/>
                </a:solidFill>
              </a:rPr>
              <a:t>pop, ret</a:t>
            </a:r>
            <a:r>
              <a:rPr lang="en-US" dirty="0">
                <a:solidFill>
                  <a:srgbClr val="FF0000"/>
                </a:solidFill>
              </a:rPr>
              <a:t> gadget to push the argument </a:t>
            </a:r>
            <a:r>
              <a:rPr lang="en-US" b="1" dirty="0">
                <a:solidFill>
                  <a:srgbClr val="FF0000"/>
                </a:solidFill>
              </a:rPr>
              <a:t>0xdeadbeef</a:t>
            </a:r>
            <a:r>
              <a:rPr lang="en-US" dirty="0">
                <a:solidFill>
                  <a:srgbClr val="FF0000"/>
                </a:solidFill>
              </a:rPr>
              <a:t> into </a:t>
            </a:r>
            <a:r>
              <a:rPr lang="en-US" b="1" dirty="0">
                <a:solidFill>
                  <a:srgbClr val="FF0000"/>
                </a:solidFill>
              </a:rPr>
              <a:t>a register</a:t>
            </a:r>
            <a:r>
              <a:rPr lang="en-US" dirty="0">
                <a:solidFill>
                  <a:srgbClr val="FF0000"/>
                </a:solidFill>
              </a:rPr>
              <a:t> to remove it from the stack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8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D955-EB19-0C4B-9D44-8D845CCB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8EEDC2B-0430-EB43-BE33-3540331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564" y="1851858"/>
            <a:ext cx="5075583" cy="3587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A1AE86-7CF6-B341-8315-DA891C96C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2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F17-DA73-504A-8402-B1A932E7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rop2.c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2EEB5-C762-DD4D-92D3-85541110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7234535" cy="6108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E84ED7-34C6-3F48-9AAA-B38C47B53CA1}"/>
              </a:ext>
            </a:extLst>
          </p:cNvPr>
          <p:cNvSpPr/>
          <p:nvPr/>
        </p:nvSpPr>
        <p:spPr>
          <a:xfrm>
            <a:off x="4402414" y="1040848"/>
            <a:ext cx="4572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Since the binary is not big enough to give us a decent number of ROP gadgets, we will cheat a bit and compile the binary as a </a:t>
            </a:r>
            <a:r>
              <a:rPr lang="en-US" b="1" dirty="0"/>
              <a:t>statically linked ELF</a:t>
            </a:r>
            <a:r>
              <a:rPr lang="en-US" dirty="0"/>
              <a:t>. </a:t>
            </a:r>
          </a:p>
          <a:p>
            <a:r>
              <a:rPr lang="en-US" dirty="0"/>
              <a:t>This should include library code in the final executable and bulk up the size of the binary.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27F25-52E7-DD46-96CE-EEE6C3E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162063"/>
            <a:ext cx="7658100" cy="25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BAC6B5-234E-734B-8D6B-29E5E3AA6D75}"/>
              </a:ext>
            </a:extLst>
          </p:cNvPr>
          <p:cNvSpPr/>
          <p:nvPr/>
        </p:nvSpPr>
        <p:spPr bwMode="auto">
          <a:xfrm>
            <a:off x="5036695" y="101600"/>
            <a:ext cx="794479" cy="37492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4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9595-7FDD-7A44-A250-9AA1CEE2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D526-C618-ED47-8835-DECC0B943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we take a look at the </a:t>
            </a:r>
            <a:r>
              <a:rPr lang="en-US" dirty="0" err="1"/>
              <a:t>syscall</a:t>
            </a:r>
            <a:r>
              <a:rPr lang="en-US" dirty="0"/>
              <a:t> reference, we can see that some parameters are expected in the </a:t>
            </a:r>
            <a:r>
              <a:rPr lang="en-US" dirty="0" err="1"/>
              <a:t>eax</a:t>
            </a:r>
            <a:r>
              <a:rPr lang="en-US" dirty="0"/>
              <a:t>, </a:t>
            </a:r>
            <a:r>
              <a:rPr lang="en-US" dirty="0" err="1"/>
              <a:t>ebx</a:t>
            </a:r>
            <a:r>
              <a:rPr lang="en-US" dirty="0"/>
              <a:t>, </a:t>
            </a:r>
            <a:r>
              <a:rPr lang="en-US" dirty="0" err="1"/>
              <a:t>ecx</a:t>
            </a:r>
            <a:r>
              <a:rPr lang="en-US" dirty="0"/>
              <a:t>, and </a:t>
            </a:r>
            <a:r>
              <a:rPr lang="en-US" dirty="0" err="1"/>
              <a:t>edx</a:t>
            </a:r>
            <a:r>
              <a:rPr lang="en-US" dirty="0"/>
              <a:t> registers.</a:t>
            </a:r>
          </a:p>
          <a:p>
            <a:pPr lvl="1"/>
            <a:r>
              <a:rPr lang="en-US" dirty="0" err="1"/>
              <a:t>eax</a:t>
            </a:r>
            <a:r>
              <a:rPr lang="en-US" dirty="0"/>
              <a:t> - holds the number of the </a:t>
            </a:r>
            <a:r>
              <a:rPr lang="en-US" dirty="0" err="1"/>
              <a:t>syscall</a:t>
            </a:r>
            <a:r>
              <a:rPr lang="en-US" dirty="0"/>
              <a:t> to be called</a:t>
            </a:r>
          </a:p>
          <a:p>
            <a:pPr lvl="1"/>
            <a:r>
              <a:rPr lang="en-US" dirty="0" err="1"/>
              <a:t>ebx</a:t>
            </a:r>
            <a:r>
              <a:rPr lang="en-US" dirty="0"/>
              <a:t> - a pointer to the string containing the file name to be executed</a:t>
            </a:r>
          </a:p>
          <a:p>
            <a:pPr lvl="1"/>
            <a:r>
              <a:rPr lang="en-US" dirty="0" err="1"/>
              <a:t>ecx</a:t>
            </a:r>
            <a:r>
              <a:rPr lang="en-US" dirty="0"/>
              <a:t> - a pointer to the array of string pointers representing </a:t>
            </a:r>
            <a:r>
              <a:rPr lang="en-US" dirty="0" err="1"/>
              <a:t>argv</a:t>
            </a:r>
            <a:endParaRPr lang="en-US" dirty="0"/>
          </a:p>
          <a:p>
            <a:pPr lvl="1"/>
            <a:r>
              <a:rPr lang="en-US" dirty="0" err="1"/>
              <a:t>edx</a:t>
            </a:r>
            <a:r>
              <a:rPr lang="en-US" dirty="0"/>
              <a:t> - a pointer to the array of string pointers representing </a:t>
            </a:r>
            <a:r>
              <a:rPr lang="en-US" dirty="0" err="1"/>
              <a:t>envp</a:t>
            </a:r>
            <a:endParaRPr lang="en-US" dirty="0"/>
          </a:p>
          <a:p>
            <a:r>
              <a:rPr lang="en-US" dirty="0"/>
              <a:t>For our purposes, the value that each of the registers should contain are: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801D2-990D-034E-8E99-24B2868F571D}"/>
              </a:ext>
            </a:extLst>
          </p:cNvPr>
          <p:cNvSpPr/>
          <p:nvPr/>
        </p:nvSpPr>
        <p:spPr>
          <a:xfrm>
            <a:off x="2271712" y="4384047"/>
            <a:ext cx="45720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/>
            <a:r>
              <a:rPr lang="en-US" b="1" dirty="0" err="1"/>
              <a:t>eax</a:t>
            </a:r>
            <a:r>
              <a:rPr lang="en-US" b="1" dirty="0"/>
              <a:t> = 0xb </a:t>
            </a:r>
          </a:p>
          <a:p>
            <a:pPr lvl="1"/>
            <a:r>
              <a:rPr lang="en-US" b="1" dirty="0" err="1"/>
              <a:t>ebx</a:t>
            </a:r>
            <a:r>
              <a:rPr lang="en-US" b="1" dirty="0"/>
              <a:t> = "/bin/</a:t>
            </a:r>
            <a:r>
              <a:rPr lang="en-US" b="1" dirty="0" err="1"/>
              <a:t>sh</a:t>
            </a:r>
            <a:r>
              <a:rPr lang="en-US" b="1" dirty="0"/>
              <a:t>" </a:t>
            </a:r>
          </a:p>
          <a:p>
            <a:pPr lvl="1"/>
            <a:r>
              <a:rPr lang="en-US" b="1" dirty="0" err="1"/>
              <a:t>ecx</a:t>
            </a:r>
            <a:r>
              <a:rPr lang="en-US" b="1" dirty="0"/>
              <a:t> = memory address -&gt; 0 </a:t>
            </a:r>
          </a:p>
          <a:p>
            <a:pPr lvl="1"/>
            <a:r>
              <a:rPr lang="en-US" b="1" dirty="0" err="1"/>
              <a:t>edx</a:t>
            </a:r>
            <a:r>
              <a:rPr lang="en-US" b="1" dirty="0"/>
              <a:t> = memory address -&gt; 0</a:t>
            </a:r>
          </a:p>
        </p:txBody>
      </p:sp>
    </p:spTree>
    <p:extLst>
      <p:ext uri="{BB962C8B-B14F-4D97-AF65-F5344CB8AC3E}">
        <p14:creationId xmlns:p14="http://schemas.microsoft.com/office/powerpoint/2010/main" val="2102696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ROPgadget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" y="1104710"/>
            <a:ext cx="8524875" cy="312790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A90A-E1B1-3542-AE6D-B40F80B6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52" y="4741241"/>
            <a:ext cx="411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8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Dynamic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Linking</a:t>
            </a:r>
          </a:p>
        </p:txBody>
      </p:sp>
    </p:spTree>
    <p:extLst>
      <p:ext uri="{BB962C8B-B14F-4D97-AF65-F5344CB8AC3E}">
        <p14:creationId xmlns:p14="http://schemas.microsoft.com/office/powerpoint/2010/main" val="415878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F17-DA73-504A-8402-B1A932E7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rop2.c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2EEB5-C762-DD4D-92D3-85541110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7234535" cy="6108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E84ED7-34C6-3F48-9AAA-B38C47B53CA1}"/>
              </a:ext>
            </a:extLst>
          </p:cNvPr>
          <p:cNvSpPr/>
          <p:nvPr/>
        </p:nvSpPr>
        <p:spPr>
          <a:xfrm>
            <a:off x="4402414" y="1040848"/>
            <a:ext cx="4572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Since the binary is not big enough to give us a decent number of ROP gadgets, we will cheat a bit and compile the binary as a </a:t>
            </a:r>
            <a:r>
              <a:rPr lang="en-US" b="1" dirty="0"/>
              <a:t>statically linked ELF</a:t>
            </a:r>
            <a:r>
              <a:rPr lang="en-US" dirty="0"/>
              <a:t>. </a:t>
            </a:r>
          </a:p>
          <a:p>
            <a:r>
              <a:rPr lang="en-US" dirty="0"/>
              <a:t>This should include library code in the final executable and bulk up the size of the binary.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27F25-52E7-DD46-96CE-EEE6C3E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162063"/>
            <a:ext cx="7658100" cy="25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BAC6B5-234E-734B-8D6B-29E5E3AA6D75}"/>
              </a:ext>
            </a:extLst>
          </p:cNvPr>
          <p:cNvSpPr/>
          <p:nvPr/>
        </p:nvSpPr>
        <p:spPr bwMode="auto">
          <a:xfrm>
            <a:off x="5036695" y="101600"/>
            <a:ext cx="794479" cy="37492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7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244" y="2753518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/>
              <a:t>Review</a:t>
            </a:r>
            <a:r>
              <a:rPr lang="zh-CN" altLang="en-US" sz="4400" dirty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1007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F9FC-2661-C648-BA1B-921CA6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Drawbacks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Static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05D6B9-AFD5-254E-BCF1-8275CBECA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852098"/>
              </p:ext>
            </p:extLst>
          </p:nvPr>
        </p:nvGraphicFramePr>
        <p:xfrm>
          <a:off x="295276" y="1743075"/>
          <a:ext cx="1818338" cy="110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180EA4-34A4-3144-9321-48FC5FFDA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711016"/>
              </p:ext>
            </p:extLst>
          </p:nvPr>
        </p:nvGraphicFramePr>
        <p:xfrm>
          <a:off x="295276" y="3080531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AA32748-529E-ED43-8F56-3F0DB74BE0F6}"/>
              </a:ext>
            </a:extLst>
          </p:cNvPr>
          <p:cNvSpPr/>
          <p:nvPr/>
        </p:nvSpPr>
        <p:spPr bwMode="auto">
          <a:xfrm>
            <a:off x="3987383" y="946056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B2C430F-2327-CC4E-A35F-27F0C1265A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384308"/>
              </p:ext>
            </p:extLst>
          </p:nvPr>
        </p:nvGraphicFramePr>
        <p:xfrm>
          <a:off x="4465040" y="3977686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E1C9B4-117B-914E-9827-227BBA2CF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067199"/>
              </p:ext>
            </p:extLst>
          </p:nvPr>
        </p:nvGraphicFramePr>
        <p:xfrm>
          <a:off x="4465040" y="5188584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4B3CB-AE5F-9B4A-ACE4-3BAEA334443B}"/>
              </a:ext>
            </a:extLst>
          </p:cNvPr>
          <p:cNvCxnSpPr/>
          <p:nvPr/>
        </p:nvCxnSpPr>
        <p:spPr bwMode="auto">
          <a:xfrm>
            <a:off x="2113614" y="2045335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0AC17-DD7A-2540-95E9-849A6A9D6FC2}"/>
              </a:ext>
            </a:extLst>
          </p:cNvPr>
          <p:cNvCxnSpPr/>
          <p:nvPr/>
        </p:nvCxnSpPr>
        <p:spPr bwMode="auto">
          <a:xfrm>
            <a:off x="2113616" y="3700874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092B68-E08E-E04F-975D-87FA215F48DF}"/>
              </a:ext>
            </a:extLst>
          </p:cNvPr>
          <p:cNvSpPr txBox="1"/>
          <p:nvPr/>
        </p:nvSpPr>
        <p:spPr>
          <a:xfrm>
            <a:off x="7079011" y="1588909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Waste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F9FC-2661-C648-BA1B-921CA6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05D6B9-AFD5-254E-BCF1-8275CBECA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896714"/>
              </p:ext>
            </p:extLst>
          </p:nvPr>
        </p:nvGraphicFramePr>
        <p:xfrm>
          <a:off x="295276" y="1743075"/>
          <a:ext cx="1818338" cy="73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180EA4-34A4-3144-9321-48FC5FFDA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96821"/>
              </p:ext>
            </p:extLst>
          </p:nvPr>
        </p:nvGraphicFramePr>
        <p:xfrm>
          <a:off x="295276" y="3080531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AA32748-529E-ED43-8F56-3F0DB74BE0F6}"/>
              </a:ext>
            </a:extLst>
          </p:cNvPr>
          <p:cNvSpPr/>
          <p:nvPr/>
        </p:nvSpPr>
        <p:spPr bwMode="auto">
          <a:xfrm>
            <a:off x="3987383" y="946056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B2C430F-2327-CC4E-A35F-27F0C1265A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398188"/>
              </p:ext>
            </p:extLst>
          </p:nvPr>
        </p:nvGraphicFramePr>
        <p:xfrm>
          <a:off x="4465040" y="3977686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E1C9B4-117B-914E-9827-227BBA2CF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861586"/>
              </p:ext>
            </p:extLst>
          </p:nvPr>
        </p:nvGraphicFramePr>
        <p:xfrm>
          <a:off x="4465040" y="518858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4B3CB-AE5F-9B4A-ACE4-3BAEA334443B}"/>
              </a:ext>
            </a:extLst>
          </p:cNvPr>
          <p:cNvCxnSpPr/>
          <p:nvPr/>
        </p:nvCxnSpPr>
        <p:spPr bwMode="auto">
          <a:xfrm>
            <a:off x="2113614" y="2045335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0AC17-DD7A-2540-95E9-849A6A9D6FC2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2113616" y="3700874"/>
            <a:ext cx="2351424" cy="1858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A4680277-80ED-7949-B807-7B40A4AEE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332992"/>
              </p:ext>
            </p:extLst>
          </p:nvPr>
        </p:nvGraphicFramePr>
        <p:xfrm>
          <a:off x="295276" y="438342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CCC7154-F02C-8E48-9ACB-35A86A37B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292095"/>
              </p:ext>
            </p:extLst>
          </p:nvPr>
        </p:nvGraphicFramePr>
        <p:xfrm>
          <a:off x="4517155" y="1555115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780D6B-FE2F-BA45-BBE8-1D6549917E53}"/>
              </a:ext>
            </a:extLst>
          </p:cNvPr>
          <p:cNvCxnSpPr/>
          <p:nvPr/>
        </p:nvCxnSpPr>
        <p:spPr bwMode="auto">
          <a:xfrm flipV="1">
            <a:off x="2113614" y="2111375"/>
            <a:ext cx="2351426" cy="26428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951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AEDC-1F87-6449-A739-6E15F7D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A448C-7F92-A547-8731-79804F24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26B8E6-E2F2-E64F-9E8D-1501AA7F1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80748"/>
              </p:ext>
            </p:extLst>
          </p:nvPr>
        </p:nvGraphicFramePr>
        <p:xfrm>
          <a:off x="1398740" y="1898041"/>
          <a:ext cx="6096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Linux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Windows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ELF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.exe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(PE)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.so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(Shared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object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file)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</a:t>
                      </a:r>
                      <a:r>
                        <a:rPr lang="en-US" altLang="zh-CN" b="1" dirty="0" err="1"/>
                        <a:t>dll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(Dynamic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Linking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Library)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.lib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(static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library)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(intermediate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between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complication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and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linking,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object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</a:t>
                      </a:r>
                      <a:r>
                        <a:rPr lang="en-US" altLang="zh-CN" dirty="0" err="1"/>
                        <a:t>obj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30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library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225"/>
            <a:ext cx="9144000" cy="1217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038" y="3050215"/>
            <a:ext cx="8166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ELF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loaded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b="1" dirty="0"/>
              <a:t>ld-linux.so.2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in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charge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of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memory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mapping,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load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shared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library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etc..</a:t>
            </a:r>
            <a:endParaRPr lang="en-US" altLang="zh-CN" dirty="0"/>
          </a:p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b="1" dirty="0"/>
              <a:t>libc.so.6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7364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7E70-24D5-B044-83A1-FA4BCCFF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Return</a:t>
            </a:r>
            <a:r>
              <a:rPr lang="zh-CN" altLang="en-US" dirty="0"/>
              <a:t> </a:t>
            </a:r>
            <a:r>
              <a:rPr lang="en-US" altLang="zh-CN" dirty="0"/>
              <a:t>Orientated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(ROP)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6E354-BA6C-474D-B051-55B0DEC29684}"/>
              </a:ext>
            </a:extLst>
          </p:cNvPr>
          <p:cNvSpPr/>
          <p:nvPr/>
        </p:nvSpPr>
        <p:spPr>
          <a:xfrm>
            <a:off x="1094282" y="2668250"/>
            <a:ext cx="7300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</a:t>
            </a:r>
            <a:r>
              <a:rPr lang="en-US" dirty="0"/>
              <a:t>hat happens if the </a:t>
            </a:r>
            <a:r>
              <a:rPr lang="en-US" b="1" dirty="0"/>
              <a:t>binary we have to attack is </a:t>
            </a:r>
            <a:r>
              <a:rPr lang="en-US" b="1" dirty="0">
                <a:solidFill>
                  <a:srgbClr val="FF0000"/>
                </a:solidFill>
              </a:rPr>
              <a:t>not large enough </a:t>
            </a:r>
            <a:r>
              <a:rPr lang="en-US" b="1" dirty="0"/>
              <a:t>to provide us the gadgets we need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920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ret2libc Attack</a:t>
            </a:r>
          </a:p>
        </p:txBody>
      </p:sp>
    </p:spTree>
    <p:extLst>
      <p:ext uri="{BB962C8B-B14F-4D97-AF65-F5344CB8AC3E}">
        <p14:creationId xmlns:p14="http://schemas.microsoft.com/office/powerpoint/2010/main" val="1506677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3F4E-AF8B-6E47-830B-4E5E5041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6512C-7748-EF45-B114-597980B24A36}"/>
              </a:ext>
            </a:extLst>
          </p:cNvPr>
          <p:cNvSpPr/>
          <p:nvPr/>
        </p:nvSpPr>
        <p:spPr>
          <a:xfrm>
            <a:off x="300038" y="1107109"/>
            <a:ext cx="7507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“Getting around non-executable stack (and fix)”, Solar Designer (BUGTRAQ, August 1997)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seclists.org</a:t>
            </a:r>
            <a:r>
              <a:rPr lang="en-US" dirty="0"/>
              <a:t>/</a:t>
            </a:r>
            <a:r>
              <a:rPr lang="en-US" dirty="0" err="1"/>
              <a:t>bugtraq</a:t>
            </a:r>
            <a:r>
              <a:rPr lang="en-US" dirty="0"/>
              <a:t>/1997/Aug/63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7716E-1943-AF4D-BB46-76319D660BEE}"/>
              </a:ext>
            </a:extLst>
          </p:cNvPr>
          <p:cNvSpPr/>
          <p:nvPr/>
        </p:nvSpPr>
        <p:spPr>
          <a:xfrm>
            <a:off x="1028908" y="3580801"/>
            <a:ext cx="655796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The ret2libc and return oriented programming (ROP) technique relies on overwriting the stack to create a new stack frame that calls the system function. </a:t>
            </a:r>
          </a:p>
        </p:txBody>
      </p:sp>
    </p:spTree>
    <p:extLst>
      <p:ext uri="{BB962C8B-B14F-4D97-AF65-F5344CB8AC3E}">
        <p14:creationId xmlns:p14="http://schemas.microsoft.com/office/powerpoint/2010/main" val="2776031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4463-07CE-C743-9D9B-11A9A8CF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ret2libc Attack</a:t>
            </a:r>
            <a:br>
              <a:rPr lang="en-US" altLang="zh-CN" sz="2800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822CE-7803-834F-9B02-B34C6211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18014"/>
            <a:ext cx="8524875" cy="43132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We were able to pick from a wealth of ROP gadgets to construct the ROP chain in the previous section because the binary was huge. </a:t>
            </a:r>
          </a:p>
          <a:p>
            <a:r>
              <a:rPr lang="en-US" dirty="0"/>
              <a:t>Now, what happens if the </a:t>
            </a:r>
            <a:r>
              <a:rPr lang="en-US" b="1" dirty="0"/>
              <a:t>binary we have to attack is </a:t>
            </a:r>
            <a:r>
              <a:rPr lang="en-US" b="1" dirty="0">
                <a:solidFill>
                  <a:srgbClr val="FF0000"/>
                </a:solidFill>
              </a:rPr>
              <a:t>not large enough </a:t>
            </a:r>
            <a:r>
              <a:rPr lang="en-US" b="1" dirty="0"/>
              <a:t>to provide us the gadgets we need</a:t>
            </a:r>
            <a:r>
              <a:rPr lang="en-US" dirty="0"/>
              <a:t>?</a:t>
            </a:r>
          </a:p>
          <a:p>
            <a:r>
              <a:rPr lang="en-US" dirty="0"/>
              <a:t>One possible solution, since ASLR is disabled, would be to search for our gadgets in the shared libraries loaded by the program such as </a:t>
            </a:r>
            <a:r>
              <a:rPr lang="en-US" b="1" dirty="0" err="1"/>
              <a:t>libc</a:t>
            </a:r>
            <a:r>
              <a:rPr lang="en-US" dirty="0"/>
              <a:t>.</a:t>
            </a:r>
          </a:p>
          <a:p>
            <a:r>
              <a:rPr lang="en-US" dirty="0"/>
              <a:t>However, if we had these addresses into </a:t>
            </a:r>
            <a:r>
              <a:rPr lang="en-US" dirty="0" err="1"/>
              <a:t>libc</a:t>
            </a:r>
            <a:r>
              <a:rPr lang="en-US" dirty="0"/>
              <a:t>, </a:t>
            </a:r>
            <a:r>
              <a:rPr lang="en-US" b="1" dirty="0"/>
              <a:t>we could simplify our exploit to reuse useful functions</a:t>
            </a:r>
            <a:r>
              <a:rPr lang="en-US" dirty="0"/>
              <a:t>. One such useful function could be the system() function.</a:t>
            </a:r>
          </a:p>
        </p:txBody>
      </p:sp>
    </p:spTree>
    <p:extLst>
      <p:ext uri="{BB962C8B-B14F-4D97-AF65-F5344CB8AC3E}">
        <p14:creationId xmlns:p14="http://schemas.microsoft.com/office/powerpoint/2010/main" val="364212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FCE4-7592-1747-805F-B812C61C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1F00-FFE9-E84E-9A95-ABFED970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 standard library </a:t>
            </a:r>
          </a:p>
          <a:p>
            <a:r>
              <a:rPr lang="en-US" dirty="0"/>
              <a:t>Provides functionality for string handling, mathematical computations, input/output processing, memory management, and several other operating system services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stdlib.h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string.h</a:t>
            </a:r>
            <a:r>
              <a:rPr lang="en-US" dirty="0"/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FF035-D02F-3D41-B8B4-239ADF528361}"/>
              </a:ext>
            </a:extLst>
          </p:cNvPr>
          <p:cNvSpPr/>
          <p:nvPr/>
        </p:nvSpPr>
        <p:spPr>
          <a:xfrm>
            <a:off x="1032219" y="4475897"/>
            <a:ext cx="7050985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However, if we had these addresses into </a:t>
            </a:r>
            <a:r>
              <a:rPr lang="en-US" dirty="0" err="1"/>
              <a:t>libc</a:t>
            </a:r>
            <a:r>
              <a:rPr lang="en-US" dirty="0"/>
              <a:t>, </a:t>
            </a:r>
            <a:r>
              <a:rPr lang="en-US" b="1" dirty="0"/>
              <a:t>we could simplify our exploit to reuse useful functions</a:t>
            </a:r>
            <a:r>
              <a:rPr lang="en-US" dirty="0"/>
              <a:t>. One such useful function could be the system() function. </a:t>
            </a:r>
          </a:p>
          <a:p>
            <a:r>
              <a:rPr lang="en-US" dirty="0">
                <a:sym typeface="Wingdings" pitchFamily="2" charset="2"/>
              </a:rPr>
              <a:t> find System() function’s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BBB1-804B-514B-89E8-8924D88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reveal_address.c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9BF6A3-0DA6-DE41-9A5B-85416237A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1" y="934439"/>
            <a:ext cx="7884453" cy="5046636"/>
          </a:xfrm>
        </p:spPr>
      </p:pic>
    </p:spTree>
    <p:extLst>
      <p:ext uri="{BB962C8B-B14F-4D97-AF65-F5344CB8AC3E}">
        <p14:creationId xmlns:p14="http://schemas.microsoft.com/office/powerpoint/2010/main" val="136334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Return-oriented programming </a:t>
            </a:r>
          </a:p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(ROP)</a:t>
            </a:r>
          </a:p>
        </p:txBody>
      </p:sp>
    </p:spTree>
    <p:extLst>
      <p:ext uri="{BB962C8B-B14F-4D97-AF65-F5344CB8AC3E}">
        <p14:creationId xmlns:p14="http://schemas.microsoft.com/office/powerpoint/2010/main" val="979876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7418-F7DD-6340-B19B-2383F4FC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reveal_adddress</a:t>
            </a:r>
            <a:r>
              <a:rPr lang="zh-CN" altLang="en-US" dirty="0"/>
              <a:t> </a:t>
            </a:r>
            <a:r>
              <a:rPr lang="en-US" altLang="zh-CN" dirty="0"/>
              <a:t>32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A7241-A2B3-184C-B29A-F015752B5BAA}"/>
              </a:ext>
            </a:extLst>
          </p:cNvPr>
          <p:cNvSpPr/>
          <p:nvPr/>
        </p:nvSpPr>
        <p:spPr bwMode="auto">
          <a:xfrm>
            <a:off x="6220918" y="1080968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1A7D1EA5-9623-C74E-894A-B6B9CA7EC8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648799"/>
              </p:ext>
            </p:extLst>
          </p:nvPr>
        </p:nvGraphicFramePr>
        <p:xfrm>
          <a:off x="2648967" y="4889176"/>
          <a:ext cx="2612816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2816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/lib32/libc-2.27.so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BA650674-91FA-FA42-81C8-645EEE1AE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139144"/>
              </p:ext>
            </p:extLst>
          </p:nvPr>
        </p:nvGraphicFramePr>
        <p:xfrm>
          <a:off x="6750689" y="1690027"/>
          <a:ext cx="2018557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557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/lib32/libc-2.27.so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CEBDEA-B7A9-3E46-B92B-5B8ED2E28844}"/>
              </a:ext>
            </a:extLst>
          </p:cNvPr>
          <p:cNvCxnSpPr/>
          <p:nvPr/>
        </p:nvCxnSpPr>
        <p:spPr bwMode="auto">
          <a:xfrm flipV="1">
            <a:off x="4399263" y="2126076"/>
            <a:ext cx="2351426" cy="26428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77DBC01-842E-7142-A93A-A7AE05EA7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8006E470-B6A6-1F42-978C-94BAEE1D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749301"/>
            <a:ext cx="5156617" cy="29616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61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7418-F7DD-6340-B19B-2383F4FC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reveal_adddress</a:t>
            </a:r>
            <a:r>
              <a:rPr lang="zh-CN" altLang="en-US" dirty="0"/>
              <a:t> </a:t>
            </a:r>
            <a:r>
              <a:rPr lang="en-US" altLang="zh-CN" dirty="0"/>
              <a:t>64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E6F817-C73C-B043-916D-1C8AC5BFB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36"/>
            <a:ext cx="5351489" cy="320612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3A7241-A2B3-184C-B29A-F015752B5BAA}"/>
              </a:ext>
            </a:extLst>
          </p:cNvPr>
          <p:cNvSpPr/>
          <p:nvPr/>
        </p:nvSpPr>
        <p:spPr bwMode="auto">
          <a:xfrm>
            <a:off x="6400800" y="1086787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1A7D1EA5-9623-C74E-894A-B6B9CA7EC8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59100"/>
              </p:ext>
            </p:extLst>
          </p:nvPr>
        </p:nvGraphicFramePr>
        <p:xfrm>
          <a:off x="2501094" y="4802654"/>
          <a:ext cx="4107305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7305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/lib/x86_64-linux-gnu/libc-2.27.so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BA650674-91FA-FA42-81C8-645EEE1AE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87613"/>
              </p:ext>
            </p:extLst>
          </p:nvPr>
        </p:nvGraphicFramePr>
        <p:xfrm>
          <a:off x="6930571" y="1695846"/>
          <a:ext cx="2018557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557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/lib/x86_64-linux-gnu/libc-2.27.so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CEBDEA-B7A9-3E46-B92B-5B8ED2E28844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9145" y="2209374"/>
            <a:ext cx="2211400" cy="25654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5064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918F-4180-4F4F-83B0-7F011342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Ret2lib Shellcode Structure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BA5E76-F5E0-0947-916F-C2E48690C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397755"/>
              </p:ext>
            </p:extLst>
          </p:nvPr>
        </p:nvGraphicFramePr>
        <p:xfrm>
          <a:off x="300038" y="3794953"/>
          <a:ext cx="852487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1118749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Dummy Characters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System() in </a:t>
                      </a:r>
                      <a:r>
                        <a:rPr lang="en-US" dirty="0" err="1"/>
                        <a:t>libc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1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Exit() function in </a:t>
                      </a:r>
                      <a:r>
                        <a:rPr lang="en-US" dirty="0" err="1"/>
                        <a:t>libc</a:t>
                      </a:r>
                      <a:r>
                        <a:rPr lang="en-US" dirty="0"/>
                        <a:t> (if you want to exit the program gracefully)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42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Command String (“e.g. /bin/</a:t>
                      </a:r>
                      <a:r>
                        <a:rPr lang="en-US" dirty="0" err="1"/>
                        <a:t>sh</a:t>
                      </a:r>
                      <a:r>
                        <a:rPr lang="en-US" dirty="0"/>
                        <a:t>”)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3934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8AFD2D-CD9E-A34E-BDE0-F93915447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843319"/>
              </p:ext>
            </p:extLst>
          </p:nvPr>
        </p:nvGraphicFramePr>
        <p:xfrm>
          <a:off x="1762539" y="1194272"/>
          <a:ext cx="6096000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50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 Address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0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 Address (Old EIP)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8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3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3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6E1D-B1B3-7D45-9235-426F6167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ret2lib.c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FCCBD-5B16-DB41-8DF0-2159D018B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30" y="940698"/>
            <a:ext cx="2679700" cy="2501900"/>
          </a:xfr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49EF70A-CF0A-594A-90AD-A02F982E8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514388"/>
              </p:ext>
            </p:extLst>
          </p:nvPr>
        </p:nvGraphicFramePr>
        <p:xfrm>
          <a:off x="300038" y="3794953"/>
          <a:ext cx="852487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1118749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Dummy Characters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System() in </a:t>
                      </a:r>
                      <a:r>
                        <a:rPr lang="en-US" dirty="0" err="1"/>
                        <a:t>libc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1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Exit() function in </a:t>
                      </a:r>
                      <a:r>
                        <a:rPr lang="en-US" dirty="0" err="1"/>
                        <a:t>libc</a:t>
                      </a:r>
                      <a:r>
                        <a:rPr lang="en-US" dirty="0"/>
                        <a:t> (if you want to exit the program gracefully)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42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Command String (“e.g. /bin/</a:t>
                      </a:r>
                      <a:r>
                        <a:rPr lang="en-US" dirty="0" err="1"/>
                        <a:t>sh</a:t>
                      </a:r>
                      <a:r>
                        <a:rPr lang="en-US" dirty="0"/>
                        <a:t>”)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6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ASLR in Depth</a:t>
            </a:r>
          </a:p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(not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really…)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8ABF5-ADE8-4946-8939-77116970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05" y="-94342"/>
            <a:ext cx="3207895" cy="69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DF59-037C-DC4D-B6FB-EBE40338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Shutdown</a:t>
            </a:r>
            <a:r>
              <a:rPr lang="zh-CN" altLang="en-US" dirty="0"/>
              <a:t> </a:t>
            </a:r>
            <a:r>
              <a:rPr lang="en-US" altLang="zh-CN" dirty="0"/>
              <a:t>ASLR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BCCD5-18A5-D443-B229-3B08A4239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235"/>
            <a:ext cx="9144000" cy="332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D6EEC-8FB3-EC4E-8076-3F9DA44BE4C2}"/>
              </a:ext>
            </a:extLst>
          </p:cNvPr>
          <p:cNvSpPr txBox="1"/>
          <p:nvPr/>
        </p:nvSpPr>
        <p:spPr>
          <a:xfrm>
            <a:off x="2584063" y="1368381"/>
            <a:ext cx="6559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Shutdown</a:t>
            </a:r>
            <a:r>
              <a:rPr lang="zh-CN" altLang="en-US" b="1" dirty="0"/>
              <a:t> </a:t>
            </a:r>
            <a:r>
              <a:rPr lang="en-US" altLang="zh-CN" b="1" dirty="0"/>
              <a:t>ASLR</a:t>
            </a:r>
            <a:r>
              <a:rPr lang="zh-CN" altLang="en-US" b="1" dirty="0"/>
              <a:t> </a:t>
            </a:r>
            <a:r>
              <a:rPr lang="en-US" altLang="zh-CN" b="1" dirty="0"/>
              <a:t>(</a:t>
            </a:r>
            <a:r>
              <a:rPr lang="en-US" dirty="0"/>
              <a:t>Address space layout randomization</a:t>
            </a:r>
            <a:r>
              <a:rPr lang="en-US" altLang="zh-CN" dirty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76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Address Space Layout Randomization (ASLR)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828" y="1031537"/>
            <a:ext cx="8267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242729"/>
                </a:solidFill>
              </a:rPr>
              <a:t>Address Space Layout Randomization (ASLR) is a technology used to help prevent shellcode from being successful. </a:t>
            </a:r>
          </a:p>
          <a:p>
            <a:endParaRPr lang="en-US" dirty="0">
              <a:solidFill>
                <a:srgbClr val="242729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242729"/>
                </a:solidFill>
              </a:rPr>
              <a:t>It does this by randomly offsetting the location of modules and certain in-memory structures.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96" y="2782414"/>
            <a:ext cx="3178827" cy="39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3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9E80-0DF8-3148-A994-63443D1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of Terms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5D093-7575-BA44-9759-2CF6D8E58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091911"/>
            <a:ext cx="8524875" cy="4313238"/>
          </a:xfrm>
        </p:spPr>
        <p:txBody>
          <a:bodyPr/>
          <a:lstStyle/>
          <a:p>
            <a:r>
              <a:rPr lang="en-US" sz="1600" b="1" dirty="0"/>
              <a:t>ASLR (Address Space Layout Randomization):</a:t>
            </a:r>
            <a:r>
              <a:rPr lang="en-US" sz="1600" dirty="0"/>
              <a:t> Security measure in modern OSes to randomize stack and </a:t>
            </a:r>
            <a:r>
              <a:rPr lang="en-US" sz="1600" dirty="0" err="1"/>
              <a:t>libc</a:t>
            </a:r>
            <a:r>
              <a:rPr lang="en-US" sz="1600" dirty="0"/>
              <a:t> addresses on each program execution.</a:t>
            </a:r>
          </a:p>
          <a:p>
            <a:r>
              <a:rPr lang="en-US" sz="1600" b="1" dirty="0"/>
              <a:t>Binary:</a:t>
            </a:r>
            <a:r>
              <a:rPr lang="en-US" sz="1600" dirty="0"/>
              <a:t> A binary is the output file from compiling a C or C++ file. Anything in the binary has a </a:t>
            </a:r>
            <a:r>
              <a:rPr lang="en-US" sz="1600" i="1" dirty="0"/>
              <a:t>constant address.</a:t>
            </a:r>
          </a:p>
          <a:p>
            <a:r>
              <a:rPr lang="en-US" sz="1600" b="1" dirty="0"/>
              <a:t>Canary:</a:t>
            </a:r>
            <a:r>
              <a:rPr lang="en-US" sz="1600" dirty="0"/>
              <a:t> A canary is some (usually random) value that is used to verify that nothing has been </a:t>
            </a:r>
            <a:r>
              <a:rPr lang="en-US" sz="1600" dirty="0" err="1"/>
              <a:t>overrwritten</a:t>
            </a:r>
            <a:r>
              <a:rPr lang="en-US" sz="1600" dirty="0"/>
              <a:t>. Programs may place canaries in memory, and check that they still have the exact same value after running potentially dangerous code, verifying the integrity of that memory.</a:t>
            </a:r>
          </a:p>
          <a:p>
            <a:r>
              <a:rPr lang="en-US" sz="1600" b="1" dirty="0"/>
              <a:t>NX (Non-Executable):</a:t>
            </a:r>
            <a:r>
              <a:rPr lang="en-US" sz="1600" dirty="0"/>
              <a:t> Security measure in modern OSes to separate processor instructions (code) and data (everything that's not code.) This prevents memory from being both executable and writable.</a:t>
            </a:r>
          </a:p>
          <a:p>
            <a:r>
              <a:rPr lang="en-US" sz="1600" b="1" dirty="0"/>
              <a:t>ROP (Return Oriented Programming):</a:t>
            </a:r>
            <a:r>
              <a:rPr lang="en-US" sz="1600" dirty="0"/>
              <a:t> Reusing tiny bits of code throughout the binary to construct commands we want to execute.</a:t>
            </a:r>
          </a:p>
          <a:p>
            <a:r>
              <a:rPr lang="en-US" sz="1600" b="1" dirty="0"/>
              <a:t>Stack:</a:t>
            </a:r>
            <a:r>
              <a:rPr lang="en-US" sz="1600" dirty="0"/>
              <a:t> The stack is part of the memory for a binary. Local variables and pointers are often stored here. The stack can be randomized.</a:t>
            </a:r>
          </a:p>
          <a:p>
            <a:r>
              <a:rPr lang="en-US" sz="1800" b="1" dirty="0" err="1"/>
              <a:t>libc</a:t>
            </a:r>
            <a:r>
              <a:rPr lang="en-US" sz="1800" b="1" dirty="0"/>
              <a:t>:</a:t>
            </a:r>
            <a:r>
              <a:rPr lang="en-US" sz="1800" dirty="0"/>
              <a:t> A binary is </a:t>
            </a:r>
            <a:r>
              <a:rPr lang="en-US" sz="1800" i="1" dirty="0"/>
              <a:t>dynamically linked</a:t>
            </a:r>
            <a:r>
              <a:rPr lang="en-US" sz="1800" dirty="0"/>
              <a:t> and has a </a:t>
            </a:r>
            <a:r>
              <a:rPr lang="en-US" sz="1800" dirty="0" err="1"/>
              <a:t>libc</a:t>
            </a:r>
            <a:r>
              <a:rPr lang="en-US" sz="1800" dirty="0"/>
              <a:t> file. This means that the whole set of standard library functions are located somewhere in the memory used by the program.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2796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2577-FD4E-CE43-971E-0C2CEFF5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33643-ED4A-0147-9563-93DE83EB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3" y="0"/>
            <a:ext cx="8811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The Main Idea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0" y="989577"/>
            <a:ext cx="6911621" cy="54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ELF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(Executable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Linkable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Format)</a:t>
            </a:r>
          </a:p>
        </p:txBody>
      </p:sp>
    </p:spTree>
    <p:extLst>
      <p:ext uri="{BB962C8B-B14F-4D97-AF65-F5344CB8AC3E}">
        <p14:creationId xmlns:p14="http://schemas.microsoft.com/office/powerpoint/2010/main" val="65123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ELF executable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0038" y="10297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PT Sans" charset="-52"/>
              </a:rPr>
              <a:t>Executable and Linkable Format</a:t>
            </a:r>
            <a:r>
              <a:rPr lang="zh-CN" altLang="en-US" dirty="0"/>
              <a:t> </a:t>
            </a:r>
            <a:r>
              <a:rPr lang="en-US" altLang="zh-CN" dirty="0"/>
              <a:t>(ELF)</a:t>
            </a:r>
            <a:endParaRPr lang="en-US" b="1" dirty="0">
              <a:solidFill>
                <a:srgbClr val="222222"/>
              </a:solidFill>
              <a:latin typeface="PT Sans" charset="-5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35310"/>
              </p:ext>
            </p:extLst>
          </p:nvPr>
        </p:nvGraphicFramePr>
        <p:xfrm>
          <a:off x="1398740" y="1898041"/>
          <a:ext cx="6096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Linux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Windows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ELF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.exe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(PE)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.so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(Shared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object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</a:t>
                      </a:r>
                      <a:r>
                        <a:rPr lang="en-US" altLang="zh-CN" dirty="0" err="1"/>
                        <a:t>dll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(Dynamic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Linking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Library)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.lib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(static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library)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(intermediate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between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complication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and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linking,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object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</a:t>
                      </a:r>
                      <a:r>
                        <a:rPr lang="en-US" altLang="zh-CN" dirty="0" err="1"/>
                        <a:t>obj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20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ELF executable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895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088" y="4146115"/>
            <a:ext cx="2658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ELF32-bit</a:t>
            </a:r>
            <a:r>
              <a:rPr lang="zh-CN" altLang="en-US" dirty="0"/>
              <a:t> </a:t>
            </a:r>
            <a:r>
              <a:rPr lang="en-US" altLang="zh-CN" dirty="0"/>
              <a:t>LSB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Dynamically</a:t>
            </a:r>
            <a:r>
              <a:rPr lang="zh-CN" altLang="en-US" dirty="0"/>
              <a:t> </a:t>
            </a:r>
            <a:r>
              <a:rPr lang="en-US" altLang="zh-CN" dirty="0"/>
              <a:t>linked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C96E-509F-1A4A-BE18-3954D464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Section</a:t>
            </a:r>
            <a:r>
              <a:rPr lang="zh-CN" altLang="en-US" dirty="0"/>
              <a:t> </a:t>
            </a:r>
            <a:r>
              <a:rPr lang="en-US" altLang="zh-CN" dirty="0"/>
              <a:t>(or</a:t>
            </a:r>
            <a:r>
              <a:rPr lang="zh-CN" altLang="en-US" dirty="0"/>
              <a:t> </a:t>
            </a:r>
            <a:r>
              <a:rPr lang="en-US" altLang="zh-CN" dirty="0"/>
              <a:t>Segment)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8052A-9B22-D14F-B64B-5CCC3F5EF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372"/>
            <a:ext cx="5994169" cy="424315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7ED177-445F-C540-A9CF-592155A993FC}"/>
              </a:ext>
            </a:extLst>
          </p:cNvPr>
          <p:cNvGraphicFramePr>
            <a:graphicFrameLocks noGrp="1"/>
          </p:cNvGraphicFramePr>
          <p:nvPr/>
        </p:nvGraphicFramePr>
        <p:xfrm>
          <a:off x="6116924" y="3000947"/>
          <a:ext cx="2703226" cy="175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3226">
                  <a:extLst>
                    <a:ext uri="{9D8B030D-6E8A-4147-A177-3AD203B41FA5}">
                      <a16:colId xmlns:a16="http://schemas.microsoft.com/office/drawing/2014/main" val="358496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File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Header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360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.text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section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49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.data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section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18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.</a:t>
                      </a:r>
                      <a:r>
                        <a:rPr lang="en-US" altLang="zh-CN" b="1" dirty="0" err="1"/>
                        <a:t>bss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(Block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started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by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symbol)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section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026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2504219-0B34-3846-A674-F20BD942D149}"/>
              </a:ext>
            </a:extLst>
          </p:cNvPr>
          <p:cNvSpPr txBox="1"/>
          <p:nvPr/>
        </p:nvSpPr>
        <p:spPr>
          <a:xfrm>
            <a:off x="6758246" y="2293061"/>
            <a:ext cx="1420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ELF</a:t>
            </a:r>
            <a:r>
              <a:rPr lang="zh-CN" altLang="en-US" b="1" dirty="0"/>
              <a:t> </a:t>
            </a:r>
            <a:r>
              <a:rPr lang="en-US" altLang="zh-CN" b="1" dirty="0"/>
              <a:t>file</a:t>
            </a:r>
            <a:r>
              <a:rPr lang="zh-CN" altLang="en-US" b="1" dirty="0"/>
              <a:t> </a:t>
            </a:r>
            <a:r>
              <a:rPr lang="en-US" altLang="zh-CN" b="1" dirty="0"/>
              <a:t>/</a:t>
            </a:r>
          </a:p>
          <a:p>
            <a:r>
              <a:rPr lang="en-US" altLang="zh-CN" b="1" dirty="0"/>
              <a:t>Object</a:t>
            </a:r>
            <a:r>
              <a:rPr lang="zh-CN" altLang="en-US" b="1" dirty="0"/>
              <a:t> </a:t>
            </a:r>
            <a:r>
              <a:rPr lang="en-US" altLang="zh-CN" b="1" dirty="0"/>
              <a:t>file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94DF2-58A3-1B4B-9F38-FD07FE26E3DE}"/>
              </a:ext>
            </a:extLst>
          </p:cNvPr>
          <p:cNvSpPr/>
          <p:nvPr/>
        </p:nvSpPr>
        <p:spPr bwMode="auto">
          <a:xfrm>
            <a:off x="164892" y="1048372"/>
            <a:ext cx="3282846" cy="255772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F44A6D-34D3-7849-BFEE-108B03072811}"/>
              </a:ext>
            </a:extLst>
          </p:cNvPr>
          <p:cNvSpPr/>
          <p:nvPr/>
        </p:nvSpPr>
        <p:spPr bwMode="auto">
          <a:xfrm>
            <a:off x="722026" y="3404326"/>
            <a:ext cx="3282846" cy="255772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D63869-BA7E-DC4F-8D74-5C6CD26EC095}"/>
              </a:ext>
            </a:extLst>
          </p:cNvPr>
          <p:cNvCxnSpPr/>
          <p:nvPr/>
        </p:nvCxnSpPr>
        <p:spPr bwMode="auto">
          <a:xfrm>
            <a:off x="3447738" y="1304144"/>
            <a:ext cx="3310508" cy="26832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F610CE-DBD2-7740-9629-1E376B45AC93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4004872" y="3532212"/>
            <a:ext cx="2711323" cy="45517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392C7E0-541F-674F-882F-E09A291ED98D}"/>
              </a:ext>
            </a:extLst>
          </p:cNvPr>
          <p:cNvSpPr/>
          <p:nvPr/>
        </p:nvSpPr>
        <p:spPr bwMode="auto">
          <a:xfrm>
            <a:off x="6116924" y="3759798"/>
            <a:ext cx="2703226" cy="355472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F3D45E-C919-314D-B1C3-AE150A38321F}"/>
              </a:ext>
            </a:extLst>
          </p:cNvPr>
          <p:cNvSpPr/>
          <p:nvPr/>
        </p:nvSpPr>
        <p:spPr bwMode="auto">
          <a:xfrm>
            <a:off x="209863" y="1743224"/>
            <a:ext cx="3115120" cy="1661102"/>
          </a:xfrm>
          <a:prstGeom prst="rect">
            <a:avLst/>
          </a:prstGeom>
          <a:solidFill>
            <a:schemeClr val="accent6">
              <a:lumMod val="60000"/>
              <a:lumOff val="40000"/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087D7-DC06-4747-9A2E-9D946836119C}"/>
              </a:ext>
            </a:extLst>
          </p:cNvPr>
          <p:cNvSpPr/>
          <p:nvPr/>
        </p:nvSpPr>
        <p:spPr bwMode="auto">
          <a:xfrm>
            <a:off x="209863" y="3922683"/>
            <a:ext cx="5351488" cy="1368844"/>
          </a:xfrm>
          <a:prstGeom prst="rect">
            <a:avLst/>
          </a:prstGeom>
          <a:solidFill>
            <a:schemeClr val="accent6">
              <a:lumMod val="60000"/>
              <a:lumOff val="40000"/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9246FF-BC87-E248-B7E1-1AF0D01FD0B4}"/>
              </a:ext>
            </a:extLst>
          </p:cNvPr>
          <p:cNvCxnSpPr>
            <a:cxnSpLocks/>
          </p:cNvCxnSpPr>
          <p:nvPr/>
        </p:nvCxnSpPr>
        <p:spPr bwMode="auto">
          <a:xfrm>
            <a:off x="3324983" y="2743200"/>
            <a:ext cx="3352559" cy="789012"/>
          </a:xfrm>
          <a:prstGeom prst="straightConnector1">
            <a:avLst/>
          </a:prstGeom>
          <a:solidFill>
            <a:schemeClr val="accent1"/>
          </a:solidFill>
          <a:ln w="41275" cap="flat" cmpd="dbl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7A0E8B-B783-F94E-876A-43A47CAE1732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6194" y="3532212"/>
            <a:ext cx="1637183" cy="916898"/>
          </a:xfrm>
          <a:prstGeom prst="straightConnector1">
            <a:avLst/>
          </a:prstGeom>
          <a:solidFill>
            <a:schemeClr val="accent1"/>
          </a:solidFill>
          <a:ln w="41275" cap="flat" cmpd="dbl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3BE4FB0-8255-4244-ABC9-6BA8E0D225DD}"/>
              </a:ext>
            </a:extLst>
          </p:cNvPr>
          <p:cNvSpPr/>
          <p:nvPr/>
        </p:nvSpPr>
        <p:spPr bwMode="auto">
          <a:xfrm flipV="1">
            <a:off x="209863" y="1298485"/>
            <a:ext cx="2911346" cy="235204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0F1295-2D56-564F-9165-F3FB5D29744F}"/>
              </a:ext>
            </a:extLst>
          </p:cNvPr>
          <p:cNvSpPr/>
          <p:nvPr/>
        </p:nvSpPr>
        <p:spPr bwMode="auto">
          <a:xfrm flipV="1">
            <a:off x="722026" y="3653553"/>
            <a:ext cx="2911346" cy="235204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905126-65BE-5740-9E07-1004D9DAF4E4}"/>
              </a:ext>
            </a:extLst>
          </p:cNvPr>
          <p:cNvCxnSpPr>
            <a:cxnSpLocks/>
            <a:stCxn id="24" idx="3"/>
          </p:cNvCxnSpPr>
          <p:nvPr/>
        </p:nvCxnSpPr>
        <p:spPr bwMode="auto">
          <a:xfrm>
            <a:off x="3121209" y="1416087"/>
            <a:ext cx="3162168" cy="303302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184782-315B-EE43-9E0B-452F40D540DC}"/>
              </a:ext>
            </a:extLst>
          </p:cNvPr>
          <p:cNvCxnSpPr>
            <a:cxnSpLocks/>
          </p:cNvCxnSpPr>
          <p:nvPr/>
        </p:nvCxnSpPr>
        <p:spPr bwMode="auto">
          <a:xfrm>
            <a:off x="3651512" y="3838959"/>
            <a:ext cx="2552520" cy="64407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0" name="object 3">
            <a:extLst>
              <a:ext uri="{FF2B5EF4-FFF2-40B4-BE49-F238E27FC236}">
                <a16:creationId xmlns:a16="http://schemas.microsoft.com/office/drawing/2014/main" id="{E2F1F59E-6C8B-9C4C-81BA-D0A83795F3EC}"/>
              </a:ext>
            </a:extLst>
          </p:cNvPr>
          <p:cNvSpPr/>
          <p:nvPr/>
        </p:nvSpPr>
        <p:spPr>
          <a:xfrm>
            <a:off x="6838950" y="-31945"/>
            <a:ext cx="2307729" cy="2325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6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43127</TotalTime>
  <Words>1034</Words>
  <Application>Microsoft Macintosh PowerPoint</Application>
  <PresentationFormat>On-screen Show (4:3)</PresentationFormat>
  <Paragraphs>195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Ｐゴシック</vt:lpstr>
      <vt:lpstr>PMingLiU</vt:lpstr>
      <vt:lpstr>宋体</vt:lpstr>
      <vt:lpstr>Agency FB</vt:lpstr>
      <vt:lpstr>Arial</vt:lpstr>
      <vt:lpstr>Calibri</vt:lpstr>
      <vt:lpstr>Franklin Gothic Book</vt:lpstr>
      <vt:lpstr>Franklin Gothic Medium</vt:lpstr>
      <vt:lpstr>PT Sans</vt:lpstr>
      <vt:lpstr>Wingdings</vt:lpstr>
      <vt:lpstr>Standarddesign</vt:lpstr>
      <vt:lpstr>PowerPoint Presentation</vt:lpstr>
      <vt:lpstr>PowerPoint Presentation</vt:lpstr>
      <vt:lpstr>PowerPoint Presentation</vt:lpstr>
      <vt:lpstr>PowerPoint Presentation</vt:lpstr>
      <vt:lpstr>ROP: The Main Idea</vt:lpstr>
      <vt:lpstr>PowerPoint Presentation</vt:lpstr>
      <vt:lpstr>ELF executable for Linux </vt:lpstr>
      <vt:lpstr>ELF executable for Linux </vt:lpstr>
      <vt:lpstr>Section (or Segment) in ELF</vt:lpstr>
      <vt:lpstr>PowerPoint Presentation</vt:lpstr>
      <vt:lpstr>x</vt:lpstr>
      <vt:lpstr>Return Chaining</vt:lpstr>
      <vt:lpstr>Return Chaining</vt:lpstr>
      <vt:lpstr>PowerPoint Presentation</vt:lpstr>
      <vt:lpstr>rop2.c</vt:lpstr>
      <vt:lpstr>Linux System Call  </vt:lpstr>
      <vt:lpstr>ROPgadget</vt:lpstr>
      <vt:lpstr>PowerPoint Presentation</vt:lpstr>
      <vt:lpstr>rop2.c</vt:lpstr>
      <vt:lpstr>Drawbacks of Static Linking</vt:lpstr>
      <vt:lpstr>Dynamic Linking</vt:lpstr>
      <vt:lpstr>Dynamic Linking in Linux and Windows</vt:lpstr>
      <vt:lpstr>Shared library</vt:lpstr>
      <vt:lpstr>Return Orientated Programming (ROP)</vt:lpstr>
      <vt:lpstr>PowerPoint Presentation</vt:lpstr>
      <vt:lpstr>Introduction</vt:lpstr>
      <vt:lpstr>ret2libc Attack </vt:lpstr>
      <vt:lpstr>libc</vt:lpstr>
      <vt:lpstr>reveal_address.c</vt:lpstr>
      <vt:lpstr>reveal_adddress 32 bit version</vt:lpstr>
      <vt:lpstr>reveal_adddress 64 bit version</vt:lpstr>
      <vt:lpstr>Ret2lib Shellcode Structure</vt:lpstr>
      <vt:lpstr>ret2lib.c</vt:lpstr>
      <vt:lpstr>PowerPoint Presentation</vt:lpstr>
      <vt:lpstr>Shutdown ASLR</vt:lpstr>
      <vt:lpstr>Address Space Layout Randomization (ASLR)</vt:lpstr>
      <vt:lpstr>Glossary of Terms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1272</cp:revision>
  <dcterms:created xsi:type="dcterms:W3CDTF">2011-12-10T02:50:46Z</dcterms:created>
  <dcterms:modified xsi:type="dcterms:W3CDTF">2018-10-04T19:01:31Z</dcterms:modified>
</cp:coreProperties>
</file>